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5"/>
  </p:notesMasterIdLst>
  <p:handoutMasterIdLst>
    <p:handoutMasterId r:id="rId36"/>
  </p:handoutMasterIdLst>
  <p:sldIdLst>
    <p:sldId id="263" r:id="rId2"/>
    <p:sldId id="467" r:id="rId3"/>
    <p:sldId id="473" r:id="rId4"/>
    <p:sldId id="493" r:id="rId5"/>
    <p:sldId id="495" r:id="rId6"/>
    <p:sldId id="492" r:id="rId7"/>
    <p:sldId id="448" r:id="rId8"/>
    <p:sldId id="468" r:id="rId9"/>
    <p:sldId id="481" r:id="rId10"/>
    <p:sldId id="487" r:id="rId11"/>
    <p:sldId id="496" r:id="rId12"/>
    <p:sldId id="488" r:id="rId13"/>
    <p:sldId id="490" r:id="rId14"/>
    <p:sldId id="497" r:id="rId15"/>
    <p:sldId id="504" r:id="rId16"/>
    <p:sldId id="503" r:id="rId17"/>
    <p:sldId id="272" r:id="rId18"/>
    <p:sldId id="507" r:id="rId19"/>
    <p:sldId id="465" r:id="rId20"/>
    <p:sldId id="506" r:id="rId21"/>
    <p:sldId id="508" r:id="rId22"/>
    <p:sldId id="501" r:id="rId23"/>
    <p:sldId id="463" r:id="rId24"/>
    <p:sldId id="470" r:id="rId25"/>
    <p:sldId id="472" r:id="rId26"/>
    <p:sldId id="474" r:id="rId27"/>
    <p:sldId id="475" r:id="rId28"/>
    <p:sldId id="476" r:id="rId29"/>
    <p:sldId id="505" r:id="rId30"/>
    <p:sldId id="477" r:id="rId31"/>
    <p:sldId id="478" r:id="rId32"/>
    <p:sldId id="479" r:id="rId33"/>
    <p:sldId id="480" r:id="rId34"/>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 Z" initials="JZ" lastIdx="2" clrIdx="0">
    <p:extLst>
      <p:ext uri="{19B8F6BF-5375-455C-9EA6-DF929625EA0E}">
        <p15:presenceInfo xmlns:p15="http://schemas.microsoft.com/office/powerpoint/2012/main" userId="0c03a500497a24a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7BB2"/>
    <a:srgbClr val="FF5050"/>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51" autoAdjust="0"/>
    <p:restoredTop sz="94650"/>
  </p:normalViewPr>
  <p:slideViewPr>
    <p:cSldViewPr snapToGrid="0" snapToObjects="1" showGuides="1">
      <p:cViewPr varScale="1">
        <p:scale>
          <a:sx n="103" d="100"/>
          <a:sy n="103" d="100"/>
        </p:scale>
        <p:origin x="1042" y="77"/>
      </p:cViewPr>
      <p:guideLst>
        <p:guide orient="horz" pos="1620"/>
        <p:guide pos="2880"/>
      </p:guideLst>
    </p:cSldViewPr>
  </p:slideViewPr>
  <p:notesTextViewPr>
    <p:cViewPr>
      <p:scale>
        <a:sx n="3" d="2"/>
        <a:sy n="3" d="2"/>
      </p:scale>
      <p:origin x="0" y="0"/>
    </p:cViewPr>
  </p:notesTextViewPr>
  <p:sorterViewPr>
    <p:cViewPr>
      <p:scale>
        <a:sx n="141" d="100"/>
        <a:sy n="141"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09/10/2024</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14405382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08/10/2024</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46059624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4771152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975234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990600" y="4767263"/>
            <a:ext cx="6690000" cy="270000"/>
          </a:xfrm>
        </p:spPr>
        <p:txBody>
          <a:bodyPr lIns="0" tIns="0" rIns="0" bIns="0" anchor="b" anchorCtr="0"/>
          <a:lstStyle>
            <a:lvl1pPr algn="r">
              <a:defRPr>
                <a:solidFill>
                  <a:schemeClr val="accent1"/>
                </a:solidFill>
              </a:defRPr>
            </a:lvl1pPr>
          </a:lstStyle>
          <a:p>
            <a:r>
              <a:rPr lang="en-GB" noProof="0"/>
              <a:t>R. Piccin - 14th HL-LHC Collaboration Meeting, Genova 2024</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en-GB" noProof="0"/>
              <a:t>R. Piccin - 14th HL-LHC Collaboration Meeting, Genova 2024</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en-GB" noProof="0"/>
              <a:t>R. Piccin - 14th HL-LHC Collaboration Meeting, Genova 2024</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en-GB" noProof="0"/>
              <a:t>R. Piccin - 14th HL-LHC Collaboration Meeting, Genova 2024</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en-GB" noProof="0"/>
              <a:t>R. Piccin - 14th HL-LHC Collaboration Meeting, Genova 2024</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en-GB" noProof="0"/>
              <a:t>R. Piccin - 14th HL-LHC Collaboration Meeting, Genova 2024</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219200" y="4767263"/>
            <a:ext cx="6573000" cy="270000"/>
          </a:xfrm>
        </p:spPr>
        <p:txBody>
          <a:bodyPr/>
          <a:lstStyle/>
          <a:p>
            <a:r>
              <a:rPr lang="en-GB" noProof="0"/>
              <a:t>R. Piccin - 14th HL-LHC Collaboration Meeting, Genova 2024</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6592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4767263"/>
            <a:ext cx="6550800" cy="270000"/>
          </a:xfrm>
          <a:prstGeom prst="rect">
            <a:avLst/>
          </a:prstGeom>
        </p:spPr>
        <p:txBody>
          <a:bodyPr vert="horz" lIns="0" tIns="0" rIns="0" bIns="0" rtlCol="0" anchor="b"/>
          <a:lstStyle>
            <a:lvl1pPr algn="r">
              <a:defRPr sz="1100">
                <a:solidFill>
                  <a:schemeClr val="accent1"/>
                </a:solidFill>
              </a:defRPr>
            </a:lvl1pPr>
          </a:lstStyle>
          <a:p>
            <a:r>
              <a:rPr lang="en-GB"/>
              <a:t>R. Piccin - 14th HL-LHC Collaboration Meeting, Genova 2024</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1.png"/><Relationship Id="rId7" Type="http://schemas.openxmlformats.org/officeDocument/2006/relationships/hyperlink" Target="https://plm.cern.ch/prod/?StartItem=CAD:4A0212C4BF584ABBBD6680D880165C9B" TargetMode="External"/><Relationship Id="rId2" Type="http://schemas.openxmlformats.org/officeDocument/2006/relationships/image" Target="../media/image10.png"/><Relationship Id="rId1" Type="http://schemas.openxmlformats.org/officeDocument/2006/relationships/slideLayout" Target="../slideLayouts/slideLayout4.xml"/><Relationship Id="rId6" Type="http://schemas.openxmlformats.org/officeDocument/2006/relationships/hyperlink" Target="https://plm.cern.ch/prod/?StartItem=CAD:152A7E99E1744E8DA1C1F3AC65AE5C62:current" TargetMode="External"/><Relationship Id="rId5" Type="http://schemas.openxmlformats.org/officeDocument/2006/relationships/hyperlink" Target="https://plm.cern.ch/?StartItem=CAD:45BBB0ECBCE2489FA297C4D2156A3D1D" TargetMode="Externa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indico.cern.ch/event/1456794/" TargetMode="Externa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4.xml"/><Relationship Id="rId5" Type="http://schemas.openxmlformats.org/officeDocument/2006/relationships/image" Target="../media/image20.jpeg"/><Relationship Id="rId4" Type="http://schemas.openxmlformats.org/officeDocument/2006/relationships/image" Target="../media/image19.JPG"/></Relationships>
</file>

<file path=ppt/slides/_rels/slide1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hyperlink" Target="https://edms.cern.ch/document/3010970/1" TargetMode="External"/><Relationship Id="rId2" Type="http://schemas.openxmlformats.org/officeDocument/2006/relationships/hyperlink" Target="https://indico.cern.ch/event/1423238/" TargetMode="External"/><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0.png"/><Relationship Id="rId2" Type="http://schemas.openxmlformats.org/officeDocument/2006/relationships/hyperlink" Target="https://edms.cern.ch/ui/#!master/navigator/document?D:101473906:101473906:subDocs" TargetMode="External"/><Relationship Id="rId1" Type="http://schemas.openxmlformats.org/officeDocument/2006/relationships/slideLayout" Target="../slideLayouts/slideLayout4.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hyperlink" Target="https://indico.cern.ch/event/1448991/"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xml"/><Relationship Id="rId6" Type="http://schemas.openxmlformats.org/officeDocument/2006/relationships/hyperlink" Target="https://indico.cern.ch/event/1456794/" TargetMode="External"/><Relationship Id="rId5" Type="http://schemas.openxmlformats.org/officeDocument/2006/relationships/image" Target="../media/image34.png"/><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jpe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image" Target="../media/image38.png"/><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hyperlink" Target="https://indico.cern.ch/event/1389980/" TargetMode="External"/><Relationship Id="rId2" Type="http://schemas.openxmlformats.org/officeDocument/2006/relationships/image" Target="../media/image43.png"/><Relationship Id="rId1" Type="http://schemas.openxmlformats.org/officeDocument/2006/relationships/slideLayout" Target="../slideLayouts/slideLayout4.xml"/><Relationship Id="rId5" Type="http://schemas.openxmlformats.org/officeDocument/2006/relationships/image" Target="../media/image45.png"/><Relationship Id="rId4" Type="http://schemas.openxmlformats.org/officeDocument/2006/relationships/image" Target="../media/image4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hyperlink" Target="https://indico.cern.ch/event/1456794/" TargetMode="Externa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hyperlink" Target="https://indico.cern.ch/event/1448991/"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hyperlink" Target="https://indico.cern.ch/event/1448991/" TargetMode="External"/><Relationship Id="rId2" Type="http://schemas.openxmlformats.org/officeDocument/2006/relationships/hyperlink" Target="https://indico.cern.ch/event/1356268/" TargetMode="Externa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hyperlink" Target="https://indico.cern.ch/event/1389980/" TargetMode="External"/><Relationship Id="rId2" Type="http://schemas.openxmlformats.org/officeDocument/2006/relationships/hyperlink" Target="https://indico.cern.ch/event/1356268/" TargetMode="Externa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hyperlink" Target="https://indico.cern.ch/event/1356268/" TargetMode="Externa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hyperlink" Target="https://indico.cern.ch/event/1356268/" TargetMode="External"/><Relationship Id="rId2" Type="http://schemas.openxmlformats.org/officeDocument/2006/relationships/hyperlink" Target="https://indico.cern.ch/event/1423238/#1-instrumentation-day-23-follo" TargetMode="Externa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hyperlink" Target="https://edms.cern.ch/project/CERN-0000170263" TargetMode="External"/><Relationship Id="rId2" Type="http://schemas.openxmlformats.org/officeDocument/2006/relationships/hyperlink" Target="https://indico.cern.ch/category/8387/" TargetMode="External"/><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hyperlink" Target="https://indico.cern.ch/category/7177/"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edms.cern.ch/project/CERN-0000170264" TargetMode="External"/><Relationship Id="rId2" Type="http://schemas.openxmlformats.org/officeDocument/2006/relationships/hyperlink" Target="https://cern.sharepoint.com/sites/HL-LHC/MCF?e=1%3A9456fe4336f94aa7b8ab9ac1d615fa11" TargetMode="External"/><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hyperlink" Target="https://edms.cern.ch/document/2936551/1.0" TargetMode="External"/><Relationship Id="rId2" Type="http://schemas.openxmlformats.org/officeDocument/2006/relationships/hyperlink" Target="https://indico.cern.ch/event/1272575/timetable/" TargetMode="Externa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hyperlink" Target="https://edms.cern.ch/document/2431168/1.0" TargetMode="External"/><Relationship Id="rId4" Type="http://schemas.openxmlformats.org/officeDocument/2006/relationships/hyperlink" Target="https://indico.cern.ch/event/948311/"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indico.cern.ch/event/1307574" TargetMode="External"/><Relationship Id="rId2" Type="http://schemas.openxmlformats.org/officeDocument/2006/relationships/hyperlink" Target="https://indico.cern.ch/event/1317323/"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a:xfrm>
            <a:off x="696285" y="2056364"/>
            <a:ext cx="8086613" cy="1682977"/>
          </a:xfrm>
        </p:spPr>
        <p:txBody>
          <a:bodyPr/>
          <a:lstStyle/>
          <a:p>
            <a:r>
              <a:rPr lang="en-GB" sz="1800" dirty="0">
                <a:latin typeface="Calisto MT" panose="02040603050505030304" pitchFamily="18" charset="0"/>
              </a:rPr>
              <a:t>Magnet Circuit Forum Activities Related to Instrumentation </a:t>
            </a:r>
          </a:p>
        </p:txBody>
      </p:sp>
      <p:sp>
        <p:nvSpPr>
          <p:cNvPr id="19" name="Sous-titre 18"/>
          <p:cNvSpPr>
            <a:spLocks noGrp="1"/>
          </p:cNvSpPr>
          <p:nvPr>
            <p:ph type="subTitle" idx="1"/>
          </p:nvPr>
        </p:nvSpPr>
        <p:spPr>
          <a:xfrm>
            <a:off x="696284" y="2680629"/>
            <a:ext cx="7684130" cy="614234"/>
          </a:xfrm>
        </p:spPr>
        <p:txBody>
          <a:bodyPr>
            <a:normAutofit/>
          </a:bodyPr>
          <a:lstStyle/>
          <a:p>
            <a:r>
              <a:rPr lang="en-US" sz="1800" u="sng" dirty="0">
                <a:latin typeface="Calisto MT" panose="02040603050505030304" pitchFamily="18" charset="0"/>
              </a:rPr>
              <a:t>Roland Piccin,</a:t>
            </a:r>
            <a:r>
              <a:rPr lang="en-US" sz="1800" dirty="0">
                <a:latin typeface="Calisto MT" panose="02040603050505030304" pitchFamily="18" charset="0"/>
              </a:rPr>
              <a:t> Alvaro Santiago Ferrer and Samer Yammine for the MCF</a:t>
            </a:r>
          </a:p>
          <a:p>
            <a:endParaRPr lang="en-GB" sz="1800" dirty="0">
              <a:latin typeface="Calisto MT" panose="02040603050505030304" pitchFamily="18" charset="0"/>
            </a:endParaRPr>
          </a:p>
        </p:txBody>
      </p:sp>
      <p:sp>
        <p:nvSpPr>
          <p:cNvPr id="2" name="Text Placeholder 1"/>
          <p:cNvSpPr>
            <a:spLocks noGrp="1"/>
          </p:cNvSpPr>
          <p:nvPr>
            <p:ph type="body" sz="quarter" idx="14"/>
          </p:nvPr>
        </p:nvSpPr>
        <p:spPr>
          <a:xfrm>
            <a:off x="696284" y="4013882"/>
            <a:ext cx="5316327" cy="699447"/>
          </a:xfrm>
        </p:spPr>
        <p:txBody>
          <a:bodyPr>
            <a:normAutofit/>
          </a:bodyPr>
          <a:lstStyle/>
          <a:p>
            <a:r>
              <a:rPr lang="en-US" dirty="0">
                <a:solidFill>
                  <a:schemeClr val="bg2"/>
                </a:solidFill>
                <a:latin typeface="Calisto MT" panose="02040603050505030304" pitchFamily="18" charset="0"/>
              </a:rPr>
              <a:t>14</a:t>
            </a:r>
            <a:r>
              <a:rPr lang="en-US" baseline="30000" dirty="0">
                <a:solidFill>
                  <a:schemeClr val="bg2"/>
                </a:solidFill>
                <a:latin typeface="Calisto MT" panose="02040603050505030304" pitchFamily="18" charset="0"/>
              </a:rPr>
              <a:t>th</a:t>
            </a:r>
            <a:r>
              <a:rPr lang="en-US" dirty="0">
                <a:solidFill>
                  <a:schemeClr val="bg2"/>
                </a:solidFill>
                <a:latin typeface="Calisto MT" panose="02040603050505030304" pitchFamily="18" charset="0"/>
              </a:rPr>
              <a:t> HL-LHC Collaboration Meeting, 7-10 October 2024 - Genova</a:t>
            </a:r>
          </a:p>
          <a:p>
            <a:r>
              <a:rPr lang="en-US" dirty="0">
                <a:solidFill>
                  <a:schemeClr val="bg2"/>
                </a:solidFill>
                <a:latin typeface="Calisto MT" panose="02040603050505030304" pitchFamily="18" charset="0"/>
              </a:rPr>
              <a:t>2024-10-10</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89271-DB73-4395-ADEA-545BFF3F5177}"/>
              </a:ext>
            </a:extLst>
          </p:cNvPr>
          <p:cNvSpPr>
            <a:spLocks noGrp="1"/>
          </p:cNvSpPr>
          <p:nvPr>
            <p:ph type="title"/>
          </p:nvPr>
        </p:nvSpPr>
        <p:spPr>
          <a:xfrm>
            <a:off x="412311" y="10903"/>
            <a:ext cx="8694732" cy="540000"/>
          </a:xfrm>
        </p:spPr>
        <p:txBody>
          <a:bodyPr/>
          <a:lstStyle/>
          <a:p>
            <a:r>
              <a:rPr lang="en-US" sz="2400" dirty="0">
                <a:latin typeface="Calisto MT" panose="02040603050505030304" pitchFamily="18" charset="77"/>
              </a:rPr>
              <a:t>General Instrumentation Layouts – LHC LSDIX/M/Q</a:t>
            </a:r>
            <a:endParaRPr lang="en-GB" sz="2400" dirty="0">
              <a:latin typeface="Calisto MT" panose="02040603050505030304" pitchFamily="18" charset="77"/>
            </a:endParaRPr>
          </a:p>
        </p:txBody>
      </p:sp>
      <p:sp>
        <p:nvSpPr>
          <p:cNvPr id="4" name="Slide Number Placeholder 3">
            <a:extLst>
              <a:ext uri="{FF2B5EF4-FFF2-40B4-BE49-F238E27FC236}">
                <a16:creationId xmlns:a16="http://schemas.microsoft.com/office/drawing/2014/main" id="{E4B97303-D9D7-FF73-9714-6F0F78231AA4}"/>
              </a:ext>
            </a:extLst>
          </p:cNvPr>
          <p:cNvSpPr>
            <a:spLocks noGrp="1"/>
          </p:cNvSpPr>
          <p:nvPr>
            <p:ph type="sldNum" sz="quarter" idx="12"/>
          </p:nvPr>
        </p:nvSpPr>
        <p:spPr/>
        <p:txBody>
          <a:bodyPr/>
          <a:lstStyle/>
          <a:p>
            <a:fld id="{BFDCA1C4-9514-7B4F-976F-D92F7E296653}" type="slidenum">
              <a:rPr lang="fr-FR" smtClean="0">
                <a:latin typeface="Calisto MT" panose="02040603050505030304" pitchFamily="18" charset="77"/>
              </a:rPr>
              <a:pPr/>
              <a:t>10</a:t>
            </a:fld>
            <a:endParaRPr lang="fr-FR">
              <a:latin typeface="Calisto MT" panose="02040603050505030304" pitchFamily="18" charset="77"/>
            </a:endParaRPr>
          </a:p>
        </p:txBody>
      </p:sp>
      <p:sp>
        <p:nvSpPr>
          <p:cNvPr id="5" name="TextBox 4">
            <a:extLst>
              <a:ext uri="{FF2B5EF4-FFF2-40B4-BE49-F238E27FC236}">
                <a16:creationId xmlns:a16="http://schemas.microsoft.com/office/drawing/2014/main" id="{B874C98F-911A-4EA6-4137-4D713ACD2367}"/>
              </a:ext>
            </a:extLst>
          </p:cNvPr>
          <p:cNvSpPr txBox="1"/>
          <p:nvPr/>
        </p:nvSpPr>
        <p:spPr>
          <a:xfrm>
            <a:off x="463827" y="651684"/>
            <a:ext cx="1838894" cy="738664"/>
          </a:xfrm>
          <a:prstGeom prst="rect">
            <a:avLst/>
          </a:prstGeom>
          <a:noFill/>
        </p:spPr>
        <p:txBody>
          <a:bodyPr wrap="square" rtlCol="0">
            <a:spAutoFit/>
          </a:bodyPr>
          <a:lstStyle/>
          <a:p>
            <a:pPr algn="ctr"/>
            <a:r>
              <a:rPr lang="en-US" sz="1400" dirty="0">
                <a:latin typeface="Calisto MT" panose="02040603050505030304" pitchFamily="18" charset="77"/>
              </a:rPr>
              <a:t>Instrumentation Review </a:t>
            </a:r>
          </a:p>
          <a:p>
            <a:pPr algn="ctr"/>
            <a:r>
              <a:rPr lang="en-US" sz="1400" dirty="0">
                <a:latin typeface="Calisto MT" panose="02040603050505030304" pitchFamily="18" charset="77"/>
              </a:rPr>
              <a:t>2020</a:t>
            </a:r>
            <a:endParaRPr lang="en-GB" sz="1400" dirty="0">
              <a:latin typeface="Calisto MT" panose="02040603050505030304" pitchFamily="18" charset="77"/>
            </a:endParaRPr>
          </a:p>
        </p:txBody>
      </p:sp>
      <p:sp>
        <p:nvSpPr>
          <p:cNvPr id="7" name="TextBox 6">
            <a:extLst>
              <a:ext uri="{FF2B5EF4-FFF2-40B4-BE49-F238E27FC236}">
                <a16:creationId xmlns:a16="http://schemas.microsoft.com/office/drawing/2014/main" id="{74E46BEC-51F1-5735-2EAD-4C9D6C6E41EB}"/>
              </a:ext>
            </a:extLst>
          </p:cNvPr>
          <p:cNvSpPr txBox="1"/>
          <p:nvPr/>
        </p:nvSpPr>
        <p:spPr>
          <a:xfrm>
            <a:off x="3093721" y="711953"/>
            <a:ext cx="1838894" cy="523220"/>
          </a:xfrm>
          <a:prstGeom prst="rect">
            <a:avLst/>
          </a:prstGeom>
          <a:noFill/>
        </p:spPr>
        <p:txBody>
          <a:bodyPr wrap="square" rtlCol="0">
            <a:spAutoFit/>
          </a:bodyPr>
          <a:lstStyle/>
          <a:p>
            <a:pPr algn="ctr"/>
            <a:r>
              <a:rPr lang="en-US" sz="1400" dirty="0">
                <a:latin typeface="Calisto MT" panose="02040603050505030304" pitchFamily="18" charset="77"/>
              </a:rPr>
              <a:t>Instrumentation Day</a:t>
            </a:r>
          </a:p>
          <a:p>
            <a:pPr algn="ctr"/>
            <a:r>
              <a:rPr lang="en-US" sz="1400" dirty="0">
                <a:latin typeface="Calisto MT" panose="02040603050505030304" pitchFamily="18" charset="77"/>
              </a:rPr>
              <a:t>2023</a:t>
            </a:r>
            <a:endParaRPr lang="en-GB" sz="1400" dirty="0">
              <a:latin typeface="Calisto MT" panose="02040603050505030304" pitchFamily="18" charset="77"/>
            </a:endParaRPr>
          </a:p>
        </p:txBody>
      </p:sp>
      <p:sp>
        <p:nvSpPr>
          <p:cNvPr id="9" name="TextBox 8">
            <a:extLst>
              <a:ext uri="{FF2B5EF4-FFF2-40B4-BE49-F238E27FC236}">
                <a16:creationId xmlns:a16="http://schemas.microsoft.com/office/drawing/2014/main" id="{E5E32A77-5D01-D797-3F9E-44D45ADE55CF}"/>
              </a:ext>
            </a:extLst>
          </p:cNvPr>
          <p:cNvSpPr txBox="1"/>
          <p:nvPr/>
        </p:nvSpPr>
        <p:spPr>
          <a:xfrm>
            <a:off x="5591228" y="811707"/>
            <a:ext cx="2821888" cy="523220"/>
          </a:xfrm>
          <a:prstGeom prst="rect">
            <a:avLst/>
          </a:prstGeom>
          <a:noFill/>
        </p:spPr>
        <p:txBody>
          <a:bodyPr wrap="square" rtlCol="0">
            <a:spAutoFit/>
          </a:bodyPr>
          <a:lstStyle/>
          <a:p>
            <a:pPr algn="ctr"/>
            <a:r>
              <a:rPr lang="en-US" sz="1400" dirty="0">
                <a:latin typeface="Calisto MT" panose="02040603050505030304" pitchFamily="18" charset="77"/>
              </a:rPr>
              <a:t>General Instrumentation Layouts</a:t>
            </a:r>
          </a:p>
          <a:p>
            <a:pPr algn="ctr"/>
            <a:r>
              <a:rPr lang="en-US" sz="1400" dirty="0">
                <a:latin typeface="Calisto MT" panose="02040603050505030304" pitchFamily="18" charset="77"/>
              </a:rPr>
              <a:t>2024</a:t>
            </a:r>
            <a:endParaRPr lang="en-GB" sz="1400" dirty="0">
              <a:latin typeface="Calisto MT" panose="02040603050505030304" pitchFamily="18" charset="77"/>
            </a:endParaRPr>
          </a:p>
        </p:txBody>
      </p:sp>
      <p:sp>
        <p:nvSpPr>
          <p:cNvPr id="11" name="Arrow: Right 10">
            <a:extLst>
              <a:ext uri="{FF2B5EF4-FFF2-40B4-BE49-F238E27FC236}">
                <a16:creationId xmlns:a16="http://schemas.microsoft.com/office/drawing/2014/main" id="{0BE9BE93-BAA9-AB9E-9283-CEEE6307D14E}"/>
              </a:ext>
            </a:extLst>
          </p:cNvPr>
          <p:cNvSpPr/>
          <p:nvPr/>
        </p:nvSpPr>
        <p:spPr>
          <a:xfrm>
            <a:off x="2492949" y="897760"/>
            <a:ext cx="273304" cy="17555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Calisto MT" panose="02040603050505030304" pitchFamily="18" charset="77"/>
            </a:endParaRPr>
          </a:p>
        </p:txBody>
      </p:sp>
      <p:sp>
        <p:nvSpPr>
          <p:cNvPr id="13" name="Arrow: Right 12">
            <a:extLst>
              <a:ext uri="{FF2B5EF4-FFF2-40B4-BE49-F238E27FC236}">
                <a16:creationId xmlns:a16="http://schemas.microsoft.com/office/drawing/2014/main" id="{6B8FEC9F-AF6C-A8A9-B156-7487D71ACB00}"/>
              </a:ext>
            </a:extLst>
          </p:cNvPr>
          <p:cNvSpPr/>
          <p:nvPr/>
        </p:nvSpPr>
        <p:spPr>
          <a:xfrm>
            <a:off x="5120956" y="912001"/>
            <a:ext cx="273304" cy="17555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Calisto MT" panose="02040603050505030304" pitchFamily="18" charset="77"/>
            </a:endParaRPr>
          </a:p>
        </p:txBody>
      </p:sp>
      <p:sp>
        <p:nvSpPr>
          <p:cNvPr id="16" name="TextBox 15">
            <a:extLst>
              <a:ext uri="{FF2B5EF4-FFF2-40B4-BE49-F238E27FC236}">
                <a16:creationId xmlns:a16="http://schemas.microsoft.com/office/drawing/2014/main" id="{E30F93BA-5348-932E-9DD3-BF0BAB7612F9}"/>
              </a:ext>
            </a:extLst>
          </p:cNvPr>
          <p:cNvSpPr txBox="1"/>
          <p:nvPr/>
        </p:nvSpPr>
        <p:spPr>
          <a:xfrm>
            <a:off x="279090" y="1428608"/>
            <a:ext cx="2471784" cy="1123384"/>
          </a:xfrm>
          <a:prstGeom prst="rect">
            <a:avLst/>
          </a:prstGeom>
          <a:noFill/>
          <a:ln w="12700">
            <a:solidFill>
              <a:schemeClr val="tx1"/>
            </a:solidFill>
          </a:ln>
        </p:spPr>
        <p:txBody>
          <a:bodyPr wrap="square">
            <a:spAutoFit/>
          </a:bodyPr>
          <a:lstStyle/>
          <a:p>
            <a:r>
              <a:rPr lang="en-GB" sz="1200" b="1" dirty="0">
                <a:solidFill>
                  <a:srgbClr val="00B050"/>
                </a:solidFill>
                <a:latin typeface="Calisto MT" panose="02040603050505030304" pitchFamily="18" charset="77"/>
              </a:rPr>
              <a:t>R3</a:t>
            </a:r>
            <a:r>
              <a:rPr lang="en-GB" sz="1200" dirty="0">
                <a:latin typeface="Calisto MT" panose="02040603050505030304" pitchFamily="18" charset="77"/>
              </a:rPr>
              <a:t>: </a:t>
            </a:r>
            <a:r>
              <a:rPr lang="en-GB" sz="1100" dirty="0">
                <a:latin typeface="Calisto MT" panose="02040603050505030304" pitchFamily="18" charset="77"/>
              </a:rPr>
              <a:t>A coherent </a:t>
            </a:r>
            <a:r>
              <a:rPr lang="en-GB" sz="1100" b="1" dirty="0">
                <a:solidFill>
                  <a:schemeClr val="bg2">
                    <a:lumMod val="60000"/>
                    <a:lumOff val="40000"/>
                  </a:schemeClr>
                </a:solidFill>
                <a:latin typeface="Calisto MT" panose="02040603050505030304" pitchFamily="18" charset="77"/>
              </a:rPr>
              <a:t>documentation of the overall circuit instrumentation </a:t>
            </a:r>
            <a:r>
              <a:rPr lang="en-GB" sz="1100" dirty="0">
                <a:latin typeface="Calisto MT" panose="02040603050505030304" pitchFamily="18" charset="77"/>
              </a:rPr>
              <a:t>must be established, shared and approved between all WPs (including all protection as well as monitoring needs)</a:t>
            </a:r>
            <a:endParaRPr lang="en-GB" dirty="0">
              <a:latin typeface="Calisto MT" panose="02040603050505030304" pitchFamily="18" charset="77"/>
            </a:endParaRPr>
          </a:p>
        </p:txBody>
      </p:sp>
      <p:sp>
        <p:nvSpPr>
          <p:cNvPr id="28" name="TextBox 27">
            <a:extLst>
              <a:ext uri="{FF2B5EF4-FFF2-40B4-BE49-F238E27FC236}">
                <a16:creationId xmlns:a16="http://schemas.microsoft.com/office/drawing/2014/main" id="{ED51281C-82A3-1961-F85F-941768F0B67D}"/>
              </a:ext>
            </a:extLst>
          </p:cNvPr>
          <p:cNvSpPr txBox="1"/>
          <p:nvPr/>
        </p:nvSpPr>
        <p:spPr>
          <a:xfrm>
            <a:off x="2884268" y="1350864"/>
            <a:ext cx="2279376" cy="1215717"/>
          </a:xfrm>
          <a:prstGeom prst="rect">
            <a:avLst/>
          </a:prstGeom>
          <a:noFill/>
          <a:ln w="12700">
            <a:solidFill>
              <a:schemeClr val="tx1"/>
            </a:solidFill>
          </a:ln>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GB" sz="1200" b="1" dirty="0">
                <a:solidFill>
                  <a:srgbClr val="00B050"/>
                </a:solidFill>
                <a:latin typeface="Calisto MT" panose="02040603050505030304" pitchFamily="18" charset="77"/>
              </a:rPr>
              <a:t>C4</a:t>
            </a:r>
            <a:r>
              <a:rPr lang="en-GB" sz="1800" kern="1200" dirty="0">
                <a:solidFill>
                  <a:schemeClr val="tx1">
                    <a:lumMod val="65000"/>
                    <a:lumOff val="35000"/>
                  </a:schemeClr>
                </a:solidFill>
                <a:effectLst/>
                <a:latin typeface="Calisto MT" panose="02040603050505030304" pitchFamily="18" charset="77"/>
                <a:ea typeface="MS Mincho" panose="02020609040205080304" pitchFamily="49" charset="-128"/>
                <a:cs typeface="Calibri" panose="020F0502020204030204" pitchFamily="34" charset="0"/>
              </a:rPr>
              <a:t>: </a:t>
            </a:r>
            <a:r>
              <a:rPr lang="en-GB" sz="1100" b="1" dirty="0">
                <a:solidFill>
                  <a:schemeClr val="tx2">
                    <a:lumMod val="60000"/>
                    <a:lumOff val="40000"/>
                  </a:schemeClr>
                </a:solidFill>
                <a:latin typeface="Calisto MT" panose="02040603050505030304" pitchFamily="18" charset="77"/>
              </a:rPr>
              <a:t>synchronise</a:t>
            </a:r>
            <a:r>
              <a:rPr lang="en-GB" sz="1100" dirty="0">
                <a:latin typeface="Calisto MT" panose="02040603050505030304" pitchFamily="18" charset="77"/>
              </a:rPr>
              <a:t> as soon as possible (in view of approaching IT String) the </a:t>
            </a:r>
            <a:r>
              <a:rPr lang="en-GB" sz="1100" b="1" dirty="0">
                <a:solidFill>
                  <a:schemeClr val="tx2">
                    <a:lumMod val="60000"/>
                    <a:lumOff val="40000"/>
                  </a:schemeClr>
                </a:solidFill>
                <a:latin typeface="Calisto MT" panose="02040603050505030304" pitchFamily="18" charset="77"/>
              </a:rPr>
              <a:t>naming conventions of the signal naming </a:t>
            </a:r>
            <a:r>
              <a:rPr lang="en-GB" sz="1100" dirty="0">
                <a:latin typeface="Calisto MT" panose="02040603050505030304" pitchFamily="18" charset="77"/>
              </a:rPr>
              <a:t>between the different documentation and the various databases. </a:t>
            </a:r>
          </a:p>
        </p:txBody>
      </p:sp>
      <p:pic>
        <p:nvPicPr>
          <p:cNvPr id="29" name="Picture 28">
            <a:extLst>
              <a:ext uri="{FF2B5EF4-FFF2-40B4-BE49-F238E27FC236}">
                <a16:creationId xmlns:a16="http://schemas.microsoft.com/office/drawing/2014/main" id="{358F3A20-CE5B-D1C9-BF89-3AEEEA1CF510}"/>
              </a:ext>
            </a:extLst>
          </p:cNvPr>
          <p:cNvPicPr>
            <a:picLocks noChangeAspect="1"/>
          </p:cNvPicPr>
          <p:nvPr/>
        </p:nvPicPr>
        <p:blipFill>
          <a:blip r:embed="rId2"/>
          <a:stretch>
            <a:fillRect/>
          </a:stretch>
        </p:blipFill>
        <p:spPr>
          <a:xfrm>
            <a:off x="5297038" y="1444495"/>
            <a:ext cx="1907517" cy="1302095"/>
          </a:xfrm>
          <a:prstGeom prst="rect">
            <a:avLst/>
          </a:prstGeom>
        </p:spPr>
      </p:pic>
      <p:sp>
        <p:nvSpPr>
          <p:cNvPr id="30" name="TextBox 29">
            <a:extLst>
              <a:ext uri="{FF2B5EF4-FFF2-40B4-BE49-F238E27FC236}">
                <a16:creationId xmlns:a16="http://schemas.microsoft.com/office/drawing/2014/main" id="{49CBAD6C-2D1B-94E4-E3BA-19277072F514}"/>
              </a:ext>
            </a:extLst>
          </p:cNvPr>
          <p:cNvSpPr txBox="1"/>
          <p:nvPr/>
        </p:nvSpPr>
        <p:spPr>
          <a:xfrm>
            <a:off x="5679113" y="2780350"/>
            <a:ext cx="843011" cy="215444"/>
          </a:xfrm>
          <a:prstGeom prst="rect">
            <a:avLst/>
          </a:prstGeom>
          <a:noFill/>
        </p:spPr>
        <p:txBody>
          <a:bodyPr wrap="square">
            <a:spAutoFit/>
          </a:bodyPr>
          <a:lstStyle/>
          <a:p>
            <a:r>
              <a:rPr lang="en-GB" sz="800" dirty="0">
                <a:latin typeface="Calisto MT" panose="02040603050505030304" pitchFamily="18" charset="77"/>
              </a:rPr>
              <a:t>Layout 1 </a:t>
            </a:r>
          </a:p>
        </p:txBody>
      </p:sp>
      <p:pic>
        <p:nvPicPr>
          <p:cNvPr id="31" name="Picture 30">
            <a:extLst>
              <a:ext uri="{FF2B5EF4-FFF2-40B4-BE49-F238E27FC236}">
                <a16:creationId xmlns:a16="http://schemas.microsoft.com/office/drawing/2014/main" id="{4E4CED21-D5D9-D498-BCF0-519E9F7495A3}"/>
              </a:ext>
            </a:extLst>
          </p:cNvPr>
          <p:cNvPicPr>
            <a:picLocks noChangeAspect="1"/>
          </p:cNvPicPr>
          <p:nvPr/>
        </p:nvPicPr>
        <p:blipFill>
          <a:blip r:embed="rId3"/>
          <a:stretch>
            <a:fillRect/>
          </a:stretch>
        </p:blipFill>
        <p:spPr>
          <a:xfrm>
            <a:off x="7244010" y="1426491"/>
            <a:ext cx="1863075" cy="1307713"/>
          </a:xfrm>
          <a:prstGeom prst="rect">
            <a:avLst/>
          </a:prstGeom>
        </p:spPr>
      </p:pic>
      <p:sp>
        <p:nvSpPr>
          <p:cNvPr id="32" name="TextBox 31">
            <a:extLst>
              <a:ext uri="{FF2B5EF4-FFF2-40B4-BE49-F238E27FC236}">
                <a16:creationId xmlns:a16="http://schemas.microsoft.com/office/drawing/2014/main" id="{310C6E0C-1655-40EB-16AA-1315AE64388B}"/>
              </a:ext>
            </a:extLst>
          </p:cNvPr>
          <p:cNvSpPr txBox="1"/>
          <p:nvPr/>
        </p:nvSpPr>
        <p:spPr>
          <a:xfrm>
            <a:off x="8081676" y="2780350"/>
            <a:ext cx="627682" cy="215444"/>
          </a:xfrm>
          <a:prstGeom prst="rect">
            <a:avLst/>
          </a:prstGeom>
          <a:noFill/>
        </p:spPr>
        <p:txBody>
          <a:bodyPr wrap="square">
            <a:spAutoFit/>
          </a:bodyPr>
          <a:lstStyle/>
          <a:p>
            <a:r>
              <a:rPr lang="en-GB" sz="800" dirty="0">
                <a:latin typeface="Calisto MT" panose="02040603050505030304" pitchFamily="18" charset="77"/>
              </a:rPr>
              <a:t>Layout 2</a:t>
            </a:r>
          </a:p>
        </p:txBody>
      </p:sp>
      <p:pic>
        <p:nvPicPr>
          <p:cNvPr id="33" name="Picture 32">
            <a:extLst>
              <a:ext uri="{FF2B5EF4-FFF2-40B4-BE49-F238E27FC236}">
                <a16:creationId xmlns:a16="http://schemas.microsoft.com/office/drawing/2014/main" id="{7BD1D5B5-0635-B853-CA3A-32C19C111C2F}"/>
              </a:ext>
            </a:extLst>
          </p:cNvPr>
          <p:cNvPicPr>
            <a:picLocks noChangeAspect="1"/>
          </p:cNvPicPr>
          <p:nvPr/>
        </p:nvPicPr>
        <p:blipFill>
          <a:blip r:embed="rId4"/>
          <a:stretch>
            <a:fillRect/>
          </a:stretch>
        </p:blipFill>
        <p:spPr>
          <a:xfrm>
            <a:off x="6374697" y="2842363"/>
            <a:ext cx="1706979" cy="1211047"/>
          </a:xfrm>
          <a:prstGeom prst="rect">
            <a:avLst/>
          </a:prstGeom>
        </p:spPr>
      </p:pic>
      <p:sp>
        <p:nvSpPr>
          <p:cNvPr id="34" name="TextBox 33">
            <a:extLst>
              <a:ext uri="{FF2B5EF4-FFF2-40B4-BE49-F238E27FC236}">
                <a16:creationId xmlns:a16="http://schemas.microsoft.com/office/drawing/2014/main" id="{E92FECE3-CC7D-E7B2-7DE5-5DACDAAA46D1}"/>
              </a:ext>
            </a:extLst>
          </p:cNvPr>
          <p:cNvSpPr txBox="1"/>
          <p:nvPr/>
        </p:nvSpPr>
        <p:spPr>
          <a:xfrm>
            <a:off x="6993545" y="4125880"/>
            <a:ext cx="622827" cy="215444"/>
          </a:xfrm>
          <a:prstGeom prst="rect">
            <a:avLst/>
          </a:prstGeom>
          <a:noFill/>
        </p:spPr>
        <p:txBody>
          <a:bodyPr wrap="square">
            <a:spAutoFit/>
          </a:bodyPr>
          <a:lstStyle/>
          <a:p>
            <a:r>
              <a:rPr lang="en-GB" sz="800" dirty="0">
                <a:latin typeface="Calisto MT" panose="02040603050505030304" pitchFamily="18" charset="77"/>
              </a:rPr>
              <a:t>Layout 3</a:t>
            </a:r>
          </a:p>
        </p:txBody>
      </p:sp>
      <p:sp>
        <p:nvSpPr>
          <p:cNvPr id="35" name="TextBox 34">
            <a:extLst>
              <a:ext uri="{FF2B5EF4-FFF2-40B4-BE49-F238E27FC236}">
                <a16:creationId xmlns:a16="http://schemas.microsoft.com/office/drawing/2014/main" id="{3A6EF90F-8F14-7D2B-0AED-AA92C8A02B9C}"/>
              </a:ext>
            </a:extLst>
          </p:cNvPr>
          <p:cNvSpPr txBox="1"/>
          <p:nvPr/>
        </p:nvSpPr>
        <p:spPr>
          <a:xfrm>
            <a:off x="1225707" y="4248665"/>
            <a:ext cx="6949840" cy="646331"/>
          </a:xfrm>
          <a:prstGeom prst="rect">
            <a:avLst/>
          </a:prstGeom>
          <a:noFill/>
        </p:spPr>
        <p:txBody>
          <a:bodyPr wrap="square">
            <a:spAutoFit/>
          </a:bodyPr>
          <a:lstStyle/>
          <a:p>
            <a:pPr marL="171450" indent="-171450">
              <a:buFont typeface="Arial" panose="020B0604020202020204" pitchFamily="34" charset="0"/>
              <a:buChar char="•"/>
            </a:pPr>
            <a:r>
              <a:rPr lang="en-GB" sz="1200" dirty="0">
                <a:latin typeface="Calisto MT" panose="02040603050505030304" pitchFamily="18" charset="77"/>
              </a:rPr>
              <a:t>GIL provides a full picture of the HL-LHC magnet and cold powering instrumentation </a:t>
            </a:r>
          </a:p>
          <a:p>
            <a:pPr marL="171450" indent="-171450">
              <a:buFont typeface="Arial" panose="020B0604020202020204" pitchFamily="34" charset="0"/>
              <a:buChar char="•"/>
            </a:pPr>
            <a:r>
              <a:rPr lang="en-GB" sz="1200" dirty="0">
                <a:latin typeface="Calisto MT" panose="02040603050505030304" pitchFamily="18" charset="77"/>
              </a:rPr>
              <a:t>Support a wide-range of users (ElQA team, IFS box design and intervention, magnet &amp; cold powering builders, circuit operators or circuit analysis)</a:t>
            </a:r>
          </a:p>
        </p:txBody>
      </p:sp>
      <p:sp>
        <p:nvSpPr>
          <p:cNvPr id="36" name="TextBox 35">
            <a:extLst>
              <a:ext uri="{FF2B5EF4-FFF2-40B4-BE49-F238E27FC236}">
                <a16:creationId xmlns:a16="http://schemas.microsoft.com/office/drawing/2014/main" id="{449FB984-9512-57BC-5350-717D247BC8D6}"/>
              </a:ext>
            </a:extLst>
          </p:cNvPr>
          <p:cNvSpPr txBox="1"/>
          <p:nvPr/>
        </p:nvSpPr>
        <p:spPr>
          <a:xfrm>
            <a:off x="1778087" y="3044227"/>
            <a:ext cx="1657524" cy="577081"/>
          </a:xfrm>
          <a:prstGeom prst="rect">
            <a:avLst/>
          </a:prstGeom>
          <a:noFill/>
          <a:ln w="12700">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050" b="1" u="sng" dirty="0">
                <a:latin typeface="Calisto MT" panose="02040603050505030304" pitchFamily="18" charset="77"/>
              </a:rPr>
              <a:t>GIL for the Matching Section at Points 1 and 5:</a:t>
            </a:r>
          </a:p>
        </p:txBody>
      </p:sp>
      <p:sp>
        <p:nvSpPr>
          <p:cNvPr id="37" name="Rectangle 36">
            <a:extLst>
              <a:ext uri="{FF2B5EF4-FFF2-40B4-BE49-F238E27FC236}">
                <a16:creationId xmlns:a16="http://schemas.microsoft.com/office/drawing/2014/main" id="{2ACAC62B-815C-7A34-C3B6-A481D210B526}"/>
              </a:ext>
            </a:extLst>
          </p:cNvPr>
          <p:cNvSpPr/>
          <p:nvPr/>
        </p:nvSpPr>
        <p:spPr>
          <a:xfrm>
            <a:off x="1977993" y="3789021"/>
            <a:ext cx="1192751" cy="253916"/>
          </a:xfrm>
          <a:prstGeom prst="rect">
            <a:avLst/>
          </a:prstGeom>
          <a:ln>
            <a:solidFill>
              <a:schemeClr val="tx1"/>
            </a:solidFill>
          </a:ln>
        </p:spPr>
        <p:txBody>
          <a:bodyPr wrap="square">
            <a:spAutoFit/>
          </a:bodyPr>
          <a:lstStyle/>
          <a:p>
            <a:pPr algn="ctr"/>
            <a:r>
              <a:rPr lang="en-GB" sz="1050" dirty="0">
                <a:solidFill>
                  <a:schemeClr val="tx1">
                    <a:lumMod val="65000"/>
                    <a:lumOff val="35000"/>
                  </a:schemeClr>
                </a:solidFill>
                <a:latin typeface="Calisto MT" panose="02040603050505030304" pitchFamily="18" charset="77"/>
                <a:hlinkClick r:id="rId5"/>
              </a:rPr>
              <a:t>LHCLSDIM0001</a:t>
            </a:r>
            <a:endParaRPr lang="en-GB" sz="1050" dirty="0">
              <a:solidFill>
                <a:schemeClr val="tx1">
                  <a:lumMod val="65000"/>
                  <a:lumOff val="35000"/>
                </a:schemeClr>
              </a:solidFill>
              <a:latin typeface="Calisto MT" panose="02040603050505030304" pitchFamily="18" charset="77"/>
            </a:endParaRPr>
          </a:p>
        </p:txBody>
      </p:sp>
      <p:sp>
        <p:nvSpPr>
          <p:cNvPr id="38" name="TextBox 37">
            <a:extLst>
              <a:ext uri="{FF2B5EF4-FFF2-40B4-BE49-F238E27FC236}">
                <a16:creationId xmlns:a16="http://schemas.microsoft.com/office/drawing/2014/main" id="{B29358D9-80BA-6753-3714-CCAF4333AEBC}"/>
              </a:ext>
            </a:extLst>
          </p:cNvPr>
          <p:cNvSpPr txBox="1"/>
          <p:nvPr/>
        </p:nvSpPr>
        <p:spPr>
          <a:xfrm>
            <a:off x="238666" y="3044227"/>
            <a:ext cx="1508487" cy="586075"/>
          </a:xfrm>
          <a:prstGeom prst="rect">
            <a:avLst/>
          </a:prstGeom>
          <a:noFill/>
          <a:ln w="12700">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050" b="1" u="sng" dirty="0">
                <a:latin typeface="Calisto MT" panose="02040603050505030304" pitchFamily="18" charset="77"/>
              </a:rPr>
              <a:t>GIL for the Inner Triplet &amp; D1 at Points 1 and 5:</a:t>
            </a:r>
          </a:p>
        </p:txBody>
      </p:sp>
      <p:sp>
        <p:nvSpPr>
          <p:cNvPr id="39" name="Rectangle 38">
            <a:extLst>
              <a:ext uri="{FF2B5EF4-FFF2-40B4-BE49-F238E27FC236}">
                <a16:creationId xmlns:a16="http://schemas.microsoft.com/office/drawing/2014/main" id="{069BBCED-B5F3-46E8-0834-8927FC762B03}"/>
              </a:ext>
            </a:extLst>
          </p:cNvPr>
          <p:cNvSpPr/>
          <p:nvPr/>
        </p:nvSpPr>
        <p:spPr>
          <a:xfrm>
            <a:off x="415084" y="3777620"/>
            <a:ext cx="1192750" cy="253916"/>
          </a:xfrm>
          <a:prstGeom prst="rect">
            <a:avLst/>
          </a:prstGeom>
          <a:ln>
            <a:solidFill>
              <a:schemeClr val="tx1"/>
            </a:solidFill>
          </a:ln>
        </p:spPr>
        <p:txBody>
          <a:bodyPr wrap="square">
            <a:spAutoFit/>
          </a:bodyPr>
          <a:lstStyle/>
          <a:p>
            <a:pPr algn="ctr"/>
            <a:r>
              <a:rPr lang="en-GB" sz="1050" dirty="0">
                <a:solidFill>
                  <a:schemeClr val="tx1">
                    <a:lumMod val="65000"/>
                    <a:lumOff val="35000"/>
                  </a:schemeClr>
                </a:solidFill>
                <a:latin typeface="Calisto MT" panose="02040603050505030304" pitchFamily="18" charset="77"/>
                <a:hlinkClick r:id="rId6"/>
              </a:rPr>
              <a:t>LHCLSDIX0001</a:t>
            </a:r>
            <a:endParaRPr lang="en-GB" sz="1050" dirty="0">
              <a:solidFill>
                <a:schemeClr val="tx1">
                  <a:lumMod val="65000"/>
                  <a:lumOff val="35000"/>
                </a:schemeClr>
              </a:solidFill>
              <a:latin typeface="Calisto MT" panose="02040603050505030304" pitchFamily="18" charset="77"/>
            </a:endParaRPr>
          </a:p>
        </p:txBody>
      </p:sp>
      <p:sp>
        <p:nvSpPr>
          <p:cNvPr id="40" name="TextBox 39">
            <a:extLst>
              <a:ext uri="{FF2B5EF4-FFF2-40B4-BE49-F238E27FC236}">
                <a16:creationId xmlns:a16="http://schemas.microsoft.com/office/drawing/2014/main" id="{FCA87B45-BF19-D747-87A7-9D0702E3E99A}"/>
              </a:ext>
            </a:extLst>
          </p:cNvPr>
          <p:cNvSpPr txBox="1"/>
          <p:nvPr/>
        </p:nvSpPr>
        <p:spPr>
          <a:xfrm>
            <a:off x="3234573" y="3015754"/>
            <a:ext cx="1840075" cy="553998"/>
          </a:xfrm>
          <a:prstGeom prst="rect">
            <a:avLst/>
          </a:prstGeom>
          <a:noFill/>
          <a:ln w="12700">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000" b="1" u="sng" dirty="0">
                <a:latin typeface="Calisto MT" panose="02040603050505030304" pitchFamily="18" charset="77"/>
              </a:rPr>
              <a:t>Quench Detection Signal Representation for the Inner Triplet, D1 &amp; D2 magnets:</a:t>
            </a:r>
          </a:p>
        </p:txBody>
      </p:sp>
      <p:sp>
        <p:nvSpPr>
          <p:cNvPr id="41" name="Rectangle 40">
            <a:extLst>
              <a:ext uri="{FF2B5EF4-FFF2-40B4-BE49-F238E27FC236}">
                <a16:creationId xmlns:a16="http://schemas.microsoft.com/office/drawing/2014/main" id="{0C88D195-0CEF-C9B9-BE61-E8A99E64DEE1}"/>
              </a:ext>
            </a:extLst>
          </p:cNvPr>
          <p:cNvSpPr/>
          <p:nvPr/>
        </p:nvSpPr>
        <p:spPr>
          <a:xfrm>
            <a:off x="3472439" y="3789982"/>
            <a:ext cx="1377730" cy="261610"/>
          </a:xfrm>
          <a:prstGeom prst="rect">
            <a:avLst/>
          </a:prstGeom>
          <a:ln>
            <a:solidFill>
              <a:schemeClr val="tx1"/>
            </a:solidFill>
          </a:ln>
        </p:spPr>
        <p:txBody>
          <a:bodyPr wrap="square">
            <a:spAutoFit/>
          </a:bodyPr>
          <a:lstStyle/>
          <a:p>
            <a:pPr algn="ctr"/>
            <a:r>
              <a:rPr lang="en-GB" sz="1050" dirty="0">
                <a:solidFill>
                  <a:schemeClr val="tx1">
                    <a:lumMod val="65000"/>
                    <a:lumOff val="35000"/>
                  </a:schemeClr>
                </a:solidFill>
                <a:latin typeface="Calisto MT" panose="02040603050505030304" pitchFamily="18" charset="77"/>
                <a:hlinkClick r:id="rId7"/>
              </a:rPr>
              <a:t>LHCLSDIQ0001</a:t>
            </a:r>
            <a:endParaRPr lang="en-GB" sz="1050" dirty="0">
              <a:solidFill>
                <a:schemeClr val="tx1">
                  <a:lumMod val="65000"/>
                  <a:lumOff val="35000"/>
                </a:schemeClr>
              </a:solidFill>
              <a:latin typeface="Calisto MT" panose="02040603050505030304" pitchFamily="18" charset="77"/>
            </a:endParaRPr>
          </a:p>
        </p:txBody>
      </p:sp>
      <p:sp>
        <p:nvSpPr>
          <p:cNvPr id="43" name="TextBox 42">
            <a:extLst>
              <a:ext uri="{FF2B5EF4-FFF2-40B4-BE49-F238E27FC236}">
                <a16:creationId xmlns:a16="http://schemas.microsoft.com/office/drawing/2014/main" id="{8BBDEFB5-C2D2-8419-2A6A-D2B712688E3E}"/>
              </a:ext>
            </a:extLst>
          </p:cNvPr>
          <p:cNvSpPr txBox="1"/>
          <p:nvPr/>
        </p:nvSpPr>
        <p:spPr>
          <a:xfrm>
            <a:off x="5193267" y="3301628"/>
            <a:ext cx="1150191" cy="430887"/>
          </a:xfrm>
          <a:prstGeom prst="rect">
            <a:avLst/>
          </a:prstGeom>
          <a:noFill/>
          <a:ln w="12700">
            <a:solidFill>
              <a:schemeClr val="accent1"/>
            </a:solidFill>
          </a:ln>
        </p:spPr>
        <p:txBody>
          <a:bodyPr wrap="square">
            <a:spAutoFit/>
          </a:bodyPr>
          <a:lstStyle/>
          <a:p>
            <a:r>
              <a:rPr lang="en-GB" sz="1100" dirty="0">
                <a:latin typeface="Calisto MT" panose="02040603050505030304" pitchFamily="18" charset="77"/>
              </a:rPr>
              <a:t>Courtesy of A. Santiago Ferrer</a:t>
            </a:r>
          </a:p>
        </p:txBody>
      </p:sp>
      <p:sp>
        <p:nvSpPr>
          <p:cNvPr id="44" name="Rectangle 43">
            <a:extLst>
              <a:ext uri="{FF2B5EF4-FFF2-40B4-BE49-F238E27FC236}">
                <a16:creationId xmlns:a16="http://schemas.microsoft.com/office/drawing/2014/main" id="{7ED54D37-3A40-1404-6736-C999591A30CD}"/>
              </a:ext>
            </a:extLst>
          </p:cNvPr>
          <p:cNvSpPr/>
          <p:nvPr/>
        </p:nvSpPr>
        <p:spPr>
          <a:xfrm>
            <a:off x="286797" y="2901744"/>
            <a:ext cx="4756612" cy="122413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ES">
              <a:latin typeface="Calisto MT" panose="02040603050505030304" pitchFamily="18" charset="77"/>
            </a:endParaRPr>
          </a:p>
        </p:txBody>
      </p:sp>
      <p:pic>
        <p:nvPicPr>
          <p:cNvPr id="46" name="Picture 45">
            <a:extLst>
              <a:ext uri="{FF2B5EF4-FFF2-40B4-BE49-F238E27FC236}">
                <a16:creationId xmlns:a16="http://schemas.microsoft.com/office/drawing/2014/main" id="{B35E3D33-EA34-A3E3-16CB-B02BDC098920}"/>
              </a:ext>
            </a:extLst>
          </p:cNvPr>
          <p:cNvPicPr>
            <a:picLocks noChangeAspect="1"/>
          </p:cNvPicPr>
          <p:nvPr/>
        </p:nvPicPr>
        <p:blipFill>
          <a:blip r:embed="rId8"/>
          <a:stretch>
            <a:fillRect/>
          </a:stretch>
        </p:blipFill>
        <p:spPr>
          <a:xfrm>
            <a:off x="6846269" y="2681061"/>
            <a:ext cx="777307" cy="198137"/>
          </a:xfrm>
          <a:prstGeom prst="rect">
            <a:avLst/>
          </a:prstGeom>
        </p:spPr>
      </p:pic>
      <p:sp>
        <p:nvSpPr>
          <p:cNvPr id="47" name="TextBox 46">
            <a:extLst>
              <a:ext uri="{FF2B5EF4-FFF2-40B4-BE49-F238E27FC236}">
                <a16:creationId xmlns:a16="http://schemas.microsoft.com/office/drawing/2014/main" id="{0E0EC42F-B376-51D5-58BA-E6855FE094B0}"/>
              </a:ext>
            </a:extLst>
          </p:cNvPr>
          <p:cNvSpPr txBox="1"/>
          <p:nvPr/>
        </p:nvSpPr>
        <p:spPr>
          <a:xfrm>
            <a:off x="8491713" y="28408"/>
            <a:ext cx="615372" cy="461665"/>
          </a:xfrm>
          <a:prstGeom prst="rect">
            <a:avLst/>
          </a:prstGeom>
          <a:noFill/>
          <a:ln w="12700">
            <a:solidFill>
              <a:schemeClr val="tx1"/>
            </a:solidFill>
          </a:ln>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GB" sz="2400" b="1" dirty="0">
                <a:solidFill>
                  <a:srgbClr val="00B050"/>
                </a:solidFill>
                <a:latin typeface="Calisto MT" panose="02040603050505030304" pitchFamily="18" charset="77"/>
              </a:rPr>
              <a:t>C4</a:t>
            </a:r>
            <a:endParaRPr lang="en-GB" sz="2000" dirty="0">
              <a:latin typeface="Calisto MT" panose="02040603050505030304" pitchFamily="18" charset="77"/>
            </a:endParaRPr>
          </a:p>
        </p:txBody>
      </p:sp>
      <p:sp>
        <p:nvSpPr>
          <p:cNvPr id="6" name="Footer Placeholder 3">
            <a:extLst>
              <a:ext uri="{FF2B5EF4-FFF2-40B4-BE49-F238E27FC236}">
                <a16:creationId xmlns:a16="http://schemas.microsoft.com/office/drawing/2014/main" id="{874138AF-04C0-E288-9847-BAD7B1D5110B}"/>
              </a:ext>
            </a:extLst>
          </p:cNvPr>
          <p:cNvSpPr>
            <a:spLocks noGrp="1"/>
          </p:cNvSpPr>
          <p:nvPr>
            <p:ph type="ftr" sz="quarter" idx="11"/>
          </p:nvPr>
        </p:nvSpPr>
        <p:spPr>
          <a:xfrm>
            <a:off x="1905000" y="4767263"/>
            <a:ext cx="6627000" cy="270000"/>
          </a:xfrm>
        </p:spPr>
        <p:txBody>
          <a:bodyPr/>
          <a:lstStyle/>
          <a:p>
            <a:r>
              <a:rPr lang="en-GB" noProof="0" dirty="0">
                <a:latin typeface="Calisto MT" panose="02040603050505030304" pitchFamily="18" charset="0"/>
              </a:rPr>
              <a:t>R. Piccin - 14th HL-LHC Collaboration Meeting, Genova 2024</a:t>
            </a:r>
          </a:p>
        </p:txBody>
      </p:sp>
    </p:spTree>
    <p:extLst>
      <p:ext uri="{BB962C8B-B14F-4D97-AF65-F5344CB8AC3E}">
        <p14:creationId xmlns:p14="http://schemas.microsoft.com/office/powerpoint/2010/main" val="18193820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7876E89-00E2-3997-93CC-95A2006C4BFF}"/>
              </a:ext>
            </a:extLst>
          </p:cNvPr>
          <p:cNvSpPr>
            <a:spLocks noGrp="1"/>
          </p:cNvSpPr>
          <p:nvPr>
            <p:ph type="sldNum" sz="quarter" idx="12"/>
          </p:nvPr>
        </p:nvSpPr>
        <p:spPr/>
        <p:txBody>
          <a:bodyPr/>
          <a:lstStyle/>
          <a:p>
            <a:fld id="{BFDCA1C4-9514-7B4F-976F-D92F7E296653}" type="slidenum">
              <a:rPr lang="fr-FR" smtClean="0">
                <a:latin typeface="Calisto MT" panose="02040603050505030304" pitchFamily="18" charset="77"/>
              </a:rPr>
              <a:pPr/>
              <a:t>11</a:t>
            </a:fld>
            <a:endParaRPr lang="fr-FR">
              <a:latin typeface="Calisto MT" panose="02040603050505030304" pitchFamily="18" charset="77"/>
            </a:endParaRPr>
          </a:p>
        </p:txBody>
      </p:sp>
      <p:sp>
        <p:nvSpPr>
          <p:cNvPr id="6" name="Slide Number Placeholder 3">
            <a:extLst>
              <a:ext uri="{FF2B5EF4-FFF2-40B4-BE49-F238E27FC236}">
                <a16:creationId xmlns:a16="http://schemas.microsoft.com/office/drawing/2014/main" id="{7B7BEFB2-3717-5742-438E-31CBCA1E0353}"/>
              </a:ext>
            </a:extLst>
          </p:cNvPr>
          <p:cNvSpPr txBox="1">
            <a:spLocks/>
          </p:cNvSpPr>
          <p:nvPr/>
        </p:nvSpPr>
        <p:spPr>
          <a:xfrm>
            <a:off x="8686800" y="4767263"/>
            <a:ext cx="360000" cy="27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FDCA1C4-9514-7B4F-976F-D92F7E296653}" type="slidenum">
              <a:rPr lang="fr-FR" smtClean="0">
                <a:latin typeface="Calisto MT" panose="02040603050505030304" pitchFamily="18" charset="77"/>
              </a:rPr>
              <a:pPr/>
              <a:t>11</a:t>
            </a:fld>
            <a:endParaRPr lang="fr-FR">
              <a:latin typeface="Calisto MT" panose="02040603050505030304" pitchFamily="18" charset="77"/>
            </a:endParaRPr>
          </a:p>
        </p:txBody>
      </p:sp>
      <p:sp>
        <p:nvSpPr>
          <p:cNvPr id="22" name="Title 1">
            <a:extLst>
              <a:ext uri="{FF2B5EF4-FFF2-40B4-BE49-F238E27FC236}">
                <a16:creationId xmlns:a16="http://schemas.microsoft.com/office/drawing/2014/main" id="{93631BAD-CD01-574C-ACA2-3F7E177642AC}"/>
              </a:ext>
            </a:extLst>
          </p:cNvPr>
          <p:cNvSpPr>
            <a:spLocks noGrp="1"/>
          </p:cNvSpPr>
          <p:nvPr>
            <p:ph type="title"/>
          </p:nvPr>
        </p:nvSpPr>
        <p:spPr>
          <a:xfrm>
            <a:off x="613550" y="79153"/>
            <a:ext cx="7918450" cy="539750"/>
          </a:xfrm>
        </p:spPr>
        <p:txBody>
          <a:bodyPr/>
          <a:lstStyle/>
          <a:p>
            <a:r>
              <a:rPr lang="en-US" sz="2400" dirty="0">
                <a:latin typeface="Calisto MT" panose="02040603050505030304" pitchFamily="18" charset="77"/>
              </a:rPr>
              <a:t>General Instrumentation Layouts – LHC LSDIX/M/Q</a:t>
            </a:r>
            <a:endParaRPr lang="en-GB" sz="2400" dirty="0">
              <a:latin typeface="Calisto MT" panose="02040603050505030304" pitchFamily="18" charset="77"/>
            </a:endParaRPr>
          </a:p>
        </p:txBody>
      </p:sp>
      <p:sp>
        <p:nvSpPr>
          <p:cNvPr id="23" name="TextBox 22">
            <a:extLst>
              <a:ext uri="{FF2B5EF4-FFF2-40B4-BE49-F238E27FC236}">
                <a16:creationId xmlns:a16="http://schemas.microsoft.com/office/drawing/2014/main" id="{F6AED43E-807B-533E-AD6B-9801BBC6775F}"/>
              </a:ext>
            </a:extLst>
          </p:cNvPr>
          <p:cNvSpPr txBox="1"/>
          <p:nvPr/>
        </p:nvSpPr>
        <p:spPr>
          <a:xfrm>
            <a:off x="370114" y="579144"/>
            <a:ext cx="5733320" cy="276999"/>
          </a:xfrm>
          <a:prstGeom prst="rect">
            <a:avLst/>
          </a:prstGeom>
          <a:noFill/>
          <a:ln>
            <a:solidFill>
              <a:schemeClr val="accent1"/>
            </a:solidFill>
          </a:ln>
        </p:spPr>
        <p:txBody>
          <a:bodyPr wrap="square">
            <a:spAutoFit/>
          </a:bodyPr>
          <a:lstStyle/>
          <a:p>
            <a:r>
              <a:rPr lang="en-GB" sz="1200" dirty="0">
                <a:latin typeface="Calisto MT" panose="02040603050505030304" pitchFamily="18" charset="77"/>
              </a:rPr>
              <a:t>Some of the latest updates presented at MCF#137/A. Santiago Ferrer (</a:t>
            </a:r>
            <a:r>
              <a:rPr lang="en-GB" sz="1200" dirty="0">
                <a:latin typeface="Calisto MT" panose="02040603050505030304" pitchFamily="18" charset="77"/>
                <a:hlinkClick r:id="rId2"/>
              </a:rPr>
              <a:t>link Indico</a:t>
            </a:r>
            <a:r>
              <a:rPr lang="en-GB" sz="1200" dirty="0">
                <a:latin typeface="Calisto MT" panose="02040603050505030304" pitchFamily="18" charset="77"/>
              </a:rPr>
              <a:t>):</a:t>
            </a:r>
          </a:p>
        </p:txBody>
      </p:sp>
      <p:pic>
        <p:nvPicPr>
          <p:cNvPr id="25" name="Picture 24">
            <a:extLst>
              <a:ext uri="{FF2B5EF4-FFF2-40B4-BE49-F238E27FC236}">
                <a16:creationId xmlns:a16="http://schemas.microsoft.com/office/drawing/2014/main" id="{3458DFA0-C7A5-1EBA-FB45-2D0055F58CB3}"/>
              </a:ext>
            </a:extLst>
          </p:cNvPr>
          <p:cNvPicPr>
            <a:picLocks noChangeAspect="1"/>
          </p:cNvPicPr>
          <p:nvPr/>
        </p:nvPicPr>
        <p:blipFill>
          <a:blip r:embed="rId3"/>
          <a:stretch>
            <a:fillRect/>
          </a:stretch>
        </p:blipFill>
        <p:spPr>
          <a:xfrm>
            <a:off x="5173304" y="886691"/>
            <a:ext cx="3358696" cy="2436781"/>
          </a:xfrm>
          <a:prstGeom prst="rect">
            <a:avLst/>
          </a:prstGeom>
        </p:spPr>
      </p:pic>
      <p:sp>
        <p:nvSpPr>
          <p:cNvPr id="27" name="TextBox 26">
            <a:extLst>
              <a:ext uri="{FF2B5EF4-FFF2-40B4-BE49-F238E27FC236}">
                <a16:creationId xmlns:a16="http://schemas.microsoft.com/office/drawing/2014/main" id="{9538E939-247D-484A-FE65-602C3D04CAD6}"/>
              </a:ext>
            </a:extLst>
          </p:cNvPr>
          <p:cNvSpPr txBox="1"/>
          <p:nvPr/>
        </p:nvSpPr>
        <p:spPr>
          <a:xfrm>
            <a:off x="4560382" y="3248210"/>
            <a:ext cx="4439920" cy="261610"/>
          </a:xfrm>
          <a:prstGeom prst="rect">
            <a:avLst/>
          </a:prstGeom>
          <a:noFill/>
        </p:spPr>
        <p:txBody>
          <a:bodyPr wrap="square">
            <a:spAutoFit/>
          </a:bodyPr>
          <a:lstStyle/>
          <a:p>
            <a:r>
              <a:rPr lang="en-GB" sz="1100" dirty="0">
                <a:latin typeface="Calisto MT" panose="02040603050505030304" pitchFamily="18" charset="77"/>
              </a:rPr>
              <a:t>Updated to </a:t>
            </a:r>
            <a:r>
              <a:rPr lang="en-GB" sz="1100" b="1" dirty="0">
                <a:latin typeface="Calisto MT" panose="02040603050505030304" pitchFamily="18" charset="77"/>
              </a:rPr>
              <a:t>reduced number </a:t>
            </a:r>
            <a:r>
              <a:rPr lang="en-GB" sz="1100" dirty="0">
                <a:latin typeface="Calisto MT" panose="02040603050505030304" pitchFamily="18" charset="77"/>
              </a:rPr>
              <a:t>of</a:t>
            </a:r>
            <a:r>
              <a:rPr lang="en-GB" sz="1100" b="1" dirty="0">
                <a:latin typeface="Calisto MT" panose="02040603050505030304" pitchFamily="18" charset="77"/>
              </a:rPr>
              <a:t> DFHX/M temperature sensors</a:t>
            </a:r>
          </a:p>
        </p:txBody>
      </p:sp>
      <p:pic>
        <p:nvPicPr>
          <p:cNvPr id="29" name="Picture 28">
            <a:extLst>
              <a:ext uri="{FF2B5EF4-FFF2-40B4-BE49-F238E27FC236}">
                <a16:creationId xmlns:a16="http://schemas.microsoft.com/office/drawing/2014/main" id="{09B80493-71F6-046D-5388-D8DE0F1036D7}"/>
              </a:ext>
            </a:extLst>
          </p:cNvPr>
          <p:cNvPicPr>
            <a:picLocks noChangeAspect="1"/>
          </p:cNvPicPr>
          <p:nvPr/>
        </p:nvPicPr>
        <p:blipFill>
          <a:blip r:embed="rId4"/>
          <a:stretch>
            <a:fillRect/>
          </a:stretch>
        </p:blipFill>
        <p:spPr>
          <a:xfrm>
            <a:off x="478584" y="877560"/>
            <a:ext cx="3615301" cy="2290517"/>
          </a:xfrm>
          <a:prstGeom prst="rect">
            <a:avLst/>
          </a:prstGeom>
        </p:spPr>
      </p:pic>
      <p:sp>
        <p:nvSpPr>
          <p:cNvPr id="31" name="TextBox 30">
            <a:extLst>
              <a:ext uri="{FF2B5EF4-FFF2-40B4-BE49-F238E27FC236}">
                <a16:creationId xmlns:a16="http://schemas.microsoft.com/office/drawing/2014/main" id="{CB187341-FF84-BD2D-CA3A-C407862D164C}"/>
              </a:ext>
            </a:extLst>
          </p:cNvPr>
          <p:cNvSpPr txBox="1"/>
          <p:nvPr/>
        </p:nvSpPr>
        <p:spPr>
          <a:xfrm>
            <a:off x="370114" y="3109481"/>
            <a:ext cx="3849182" cy="430887"/>
          </a:xfrm>
          <a:prstGeom prst="rect">
            <a:avLst/>
          </a:prstGeom>
          <a:noFill/>
        </p:spPr>
        <p:txBody>
          <a:bodyPr wrap="square">
            <a:spAutoFit/>
          </a:bodyPr>
          <a:lstStyle/>
          <a:p>
            <a:r>
              <a:rPr lang="en-GB" sz="1100" dirty="0">
                <a:latin typeface="Calisto MT" panose="02040603050505030304" pitchFamily="18" charset="77"/>
              </a:rPr>
              <a:t>Correlation between the </a:t>
            </a:r>
            <a:r>
              <a:rPr lang="en-GB" sz="1100" b="1" dirty="0">
                <a:latin typeface="Calisto MT" panose="02040603050505030304" pitchFamily="18" charset="77"/>
              </a:rPr>
              <a:t>mechanical nomenclature</a:t>
            </a:r>
            <a:r>
              <a:rPr lang="en-GB" sz="1100" dirty="0">
                <a:latin typeface="Calisto MT" panose="02040603050505030304" pitchFamily="18" charset="77"/>
              </a:rPr>
              <a:t> </a:t>
            </a:r>
            <a:r>
              <a:rPr lang="en-GB" sz="1100" b="1" dirty="0">
                <a:latin typeface="Calisto MT" panose="02040603050505030304" pitchFamily="18" charset="77"/>
              </a:rPr>
              <a:t>of the TT sensors &amp; EHs </a:t>
            </a:r>
            <a:r>
              <a:rPr lang="en-GB" sz="1100" dirty="0">
                <a:latin typeface="Calisto MT" panose="02040603050505030304" pitchFamily="18" charset="77"/>
              </a:rPr>
              <a:t>and</a:t>
            </a:r>
            <a:r>
              <a:rPr lang="en-GB" sz="1100" b="1" dirty="0">
                <a:latin typeface="Calisto MT" panose="02040603050505030304" pitchFamily="18" charset="77"/>
              </a:rPr>
              <a:t> the operational nomenclature</a:t>
            </a:r>
          </a:p>
        </p:txBody>
      </p:sp>
      <p:sp>
        <p:nvSpPr>
          <p:cNvPr id="33" name="TextBox 32">
            <a:extLst>
              <a:ext uri="{FF2B5EF4-FFF2-40B4-BE49-F238E27FC236}">
                <a16:creationId xmlns:a16="http://schemas.microsoft.com/office/drawing/2014/main" id="{E9BC0D66-9914-B54B-0FEF-690C6DFE1D99}"/>
              </a:ext>
            </a:extLst>
          </p:cNvPr>
          <p:cNvSpPr txBox="1"/>
          <p:nvPr/>
        </p:nvSpPr>
        <p:spPr>
          <a:xfrm>
            <a:off x="6392807" y="3891198"/>
            <a:ext cx="2457262" cy="600164"/>
          </a:xfrm>
          <a:prstGeom prst="rect">
            <a:avLst/>
          </a:prstGeom>
          <a:noFill/>
        </p:spPr>
        <p:txBody>
          <a:bodyPr wrap="square">
            <a:spAutoFit/>
          </a:bodyPr>
          <a:lstStyle/>
          <a:p>
            <a:r>
              <a:rPr lang="en-GB" sz="1100" b="1" dirty="0">
                <a:latin typeface="Calisto MT" panose="02040603050505030304" pitchFamily="18" charset="77"/>
              </a:rPr>
              <a:t>Current sensors </a:t>
            </a:r>
            <a:r>
              <a:rPr lang="en-GB" sz="1100" dirty="0">
                <a:latin typeface="Calisto MT" panose="02040603050505030304" pitchFamily="18" charset="77"/>
              </a:rPr>
              <a:t>have been included (RQX (monitoring &amp; control), RCBXs, RQSX3, RD1 and RD2)</a:t>
            </a:r>
          </a:p>
        </p:txBody>
      </p:sp>
      <p:sp>
        <p:nvSpPr>
          <p:cNvPr id="2" name="Footer Placeholder 3">
            <a:extLst>
              <a:ext uri="{FF2B5EF4-FFF2-40B4-BE49-F238E27FC236}">
                <a16:creationId xmlns:a16="http://schemas.microsoft.com/office/drawing/2014/main" id="{44139B89-AECB-B56D-84EB-6A3D72F09E48}"/>
              </a:ext>
            </a:extLst>
          </p:cNvPr>
          <p:cNvSpPr>
            <a:spLocks noGrp="1"/>
          </p:cNvSpPr>
          <p:nvPr>
            <p:ph type="ftr" sz="quarter" idx="11"/>
          </p:nvPr>
        </p:nvSpPr>
        <p:spPr>
          <a:xfrm>
            <a:off x="1905000" y="4767263"/>
            <a:ext cx="6627000" cy="270000"/>
          </a:xfrm>
        </p:spPr>
        <p:txBody>
          <a:bodyPr/>
          <a:lstStyle/>
          <a:p>
            <a:r>
              <a:rPr lang="en-GB" noProof="0" dirty="0">
                <a:latin typeface="Calisto MT" panose="02040603050505030304" pitchFamily="18" charset="0"/>
              </a:rPr>
              <a:t>R. Piccin - 14th HL-LHC Collaboration Meeting, Genova 2024</a:t>
            </a:r>
          </a:p>
        </p:txBody>
      </p:sp>
      <p:pic>
        <p:nvPicPr>
          <p:cNvPr id="35" name="Picture 34">
            <a:extLst>
              <a:ext uri="{FF2B5EF4-FFF2-40B4-BE49-F238E27FC236}">
                <a16:creationId xmlns:a16="http://schemas.microsoft.com/office/drawing/2014/main" id="{6A695874-A79F-F2DD-C8B8-9F64DB791D39}"/>
              </a:ext>
            </a:extLst>
          </p:cNvPr>
          <p:cNvPicPr>
            <a:picLocks noChangeAspect="1"/>
          </p:cNvPicPr>
          <p:nvPr/>
        </p:nvPicPr>
        <p:blipFill>
          <a:blip r:embed="rId5"/>
          <a:stretch>
            <a:fillRect/>
          </a:stretch>
        </p:blipFill>
        <p:spPr>
          <a:xfrm>
            <a:off x="2294705" y="3540368"/>
            <a:ext cx="4098102" cy="1575786"/>
          </a:xfrm>
          <a:prstGeom prst="rect">
            <a:avLst/>
          </a:prstGeom>
        </p:spPr>
      </p:pic>
      <p:sp>
        <p:nvSpPr>
          <p:cNvPr id="36" name="TextBox 35">
            <a:extLst>
              <a:ext uri="{FF2B5EF4-FFF2-40B4-BE49-F238E27FC236}">
                <a16:creationId xmlns:a16="http://schemas.microsoft.com/office/drawing/2014/main" id="{A0F76CFC-3176-3BBE-9695-0CA9D6F25986}"/>
              </a:ext>
            </a:extLst>
          </p:cNvPr>
          <p:cNvSpPr txBox="1"/>
          <p:nvPr/>
        </p:nvSpPr>
        <p:spPr>
          <a:xfrm>
            <a:off x="8491713" y="118195"/>
            <a:ext cx="615372" cy="461665"/>
          </a:xfrm>
          <a:prstGeom prst="rect">
            <a:avLst/>
          </a:prstGeom>
          <a:noFill/>
          <a:ln w="12700">
            <a:solidFill>
              <a:schemeClr val="tx1"/>
            </a:solidFill>
          </a:ln>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GB" sz="2400" b="1" dirty="0">
                <a:solidFill>
                  <a:srgbClr val="00B050"/>
                </a:solidFill>
                <a:latin typeface="Calisto MT" panose="02040603050505030304" pitchFamily="18" charset="77"/>
              </a:rPr>
              <a:t>C4</a:t>
            </a:r>
            <a:endParaRPr lang="en-GB" sz="2000" dirty="0">
              <a:latin typeface="Calisto MT" panose="02040603050505030304" pitchFamily="18" charset="77"/>
            </a:endParaRPr>
          </a:p>
        </p:txBody>
      </p:sp>
    </p:spTree>
    <p:extLst>
      <p:ext uri="{BB962C8B-B14F-4D97-AF65-F5344CB8AC3E}">
        <p14:creationId xmlns:p14="http://schemas.microsoft.com/office/powerpoint/2010/main" val="23192218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0FEFB284-5836-17B6-AB42-BC0EBE486123}"/>
              </a:ext>
            </a:extLst>
          </p:cNvPr>
          <p:cNvSpPr/>
          <p:nvPr/>
        </p:nvSpPr>
        <p:spPr>
          <a:xfrm>
            <a:off x="0" y="4432309"/>
            <a:ext cx="2214498" cy="66990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pic>
        <p:nvPicPr>
          <p:cNvPr id="16" name="Picture 15" descr="A group of rectangular electronic devices&#10;&#10;Description automatically generated with medium confidence">
            <a:extLst>
              <a:ext uri="{FF2B5EF4-FFF2-40B4-BE49-F238E27FC236}">
                <a16:creationId xmlns:a16="http://schemas.microsoft.com/office/drawing/2014/main" id="{6B97F48F-22A7-E55F-5E30-2D32AEE51F1C}"/>
              </a:ext>
            </a:extLst>
          </p:cNvPr>
          <p:cNvPicPr>
            <a:picLocks noChangeAspect="1"/>
          </p:cNvPicPr>
          <p:nvPr/>
        </p:nvPicPr>
        <p:blipFill>
          <a:blip r:embed="rId2"/>
          <a:srcRect r="7682"/>
          <a:stretch/>
        </p:blipFill>
        <p:spPr>
          <a:xfrm rot="5400000">
            <a:off x="3328403" y="3390032"/>
            <a:ext cx="1100240" cy="893843"/>
          </a:xfrm>
          <a:prstGeom prst="rect">
            <a:avLst/>
          </a:prstGeom>
        </p:spPr>
      </p:pic>
      <p:sp>
        <p:nvSpPr>
          <p:cNvPr id="2" name="Title 1">
            <a:extLst>
              <a:ext uri="{FF2B5EF4-FFF2-40B4-BE49-F238E27FC236}">
                <a16:creationId xmlns:a16="http://schemas.microsoft.com/office/drawing/2014/main" id="{B1A89271-DB73-4395-ADEA-545BFF3F5177}"/>
              </a:ext>
            </a:extLst>
          </p:cNvPr>
          <p:cNvSpPr>
            <a:spLocks noGrp="1"/>
          </p:cNvSpPr>
          <p:nvPr>
            <p:ph type="title"/>
          </p:nvPr>
        </p:nvSpPr>
        <p:spPr>
          <a:xfrm>
            <a:off x="612000" y="135000"/>
            <a:ext cx="7920000" cy="348220"/>
          </a:xfrm>
        </p:spPr>
        <p:txBody>
          <a:bodyPr/>
          <a:lstStyle/>
          <a:p>
            <a:r>
              <a:rPr lang="en-US" sz="2400" dirty="0">
                <a:latin typeface="Calisto MT" panose="02040603050505030304" pitchFamily="18" charset="77"/>
              </a:rPr>
              <a:t>Quench Detection Instrumentation</a:t>
            </a:r>
            <a:endParaRPr lang="en-GB" sz="2400" dirty="0">
              <a:latin typeface="Calisto MT" panose="02040603050505030304" pitchFamily="18" charset="77"/>
            </a:endParaRPr>
          </a:p>
        </p:txBody>
      </p:sp>
      <p:sp>
        <p:nvSpPr>
          <p:cNvPr id="4" name="Slide Number Placeholder 3">
            <a:extLst>
              <a:ext uri="{FF2B5EF4-FFF2-40B4-BE49-F238E27FC236}">
                <a16:creationId xmlns:a16="http://schemas.microsoft.com/office/drawing/2014/main" id="{E4B97303-D9D7-FF73-9714-6F0F78231AA4}"/>
              </a:ext>
            </a:extLst>
          </p:cNvPr>
          <p:cNvSpPr>
            <a:spLocks noGrp="1"/>
          </p:cNvSpPr>
          <p:nvPr>
            <p:ph type="sldNum" sz="quarter" idx="12"/>
          </p:nvPr>
        </p:nvSpPr>
        <p:spPr/>
        <p:txBody>
          <a:bodyPr/>
          <a:lstStyle/>
          <a:p>
            <a:fld id="{BFDCA1C4-9514-7B4F-976F-D92F7E296653}" type="slidenum">
              <a:rPr lang="fr-FR" smtClean="0">
                <a:latin typeface="Calisto MT" panose="02040603050505030304" pitchFamily="18" charset="77"/>
              </a:rPr>
              <a:pPr/>
              <a:t>12</a:t>
            </a:fld>
            <a:endParaRPr lang="fr-FR">
              <a:latin typeface="Calisto MT" panose="02040603050505030304" pitchFamily="18" charset="77"/>
            </a:endParaRPr>
          </a:p>
        </p:txBody>
      </p:sp>
      <p:sp>
        <p:nvSpPr>
          <p:cNvPr id="5" name="TextBox 4">
            <a:extLst>
              <a:ext uri="{FF2B5EF4-FFF2-40B4-BE49-F238E27FC236}">
                <a16:creationId xmlns:a16="http://schemas.microsoft.com/office/drawing/2014/main" id="{3C4CCD99-9E7D-C182-8FE3-9CB0854D200D}"/>
              </a:ext>
            </a:extLst>
          </p:cNvPr>
          <p:cNvSpPr txBox="1"/>
          <p:nvPr/>
        </p:nvSpPr>
        <p:spPr>
          <a:xfrm>
            <a:off x="287858" y="2384299"/>
            <a:ext cx="2093033" cy="646331"/>
          </a:xfrm>
          <a:prstGeom prst="rect">
            <a:avLst/>
          </a:prstGeom>
          <a:noFill/>
          <a:ln w="28575">
            <a:solidFill>
              <a:schemeClr val="tx1"/>
            </a:solidFill>
          </a:ln>
        </p:spPr>
        <p:txBody>
          <a:bodyPr wrap="square" rtlCol="0">
            <a:spAutoFit/>
          </a:bodyPr>
          <a:lstStyle/>
          <a:p>
            <a:pPr algn="ctr"/>
            <a:r>
              <a:rPr lang="en-US" dirty="0">
                <a:latin typeface="Calisto MT" panose="02040603050505030304" pitchFamily="18" charset="77"/>
              </a:rPr>
              <a:t>Magnet, DCM, DFX/M, </a:t>
            </a:r>
            <a:endParaRPr lang="en-GB" dirty="0">
              <a:latin typeface="Calisto MT" panose="02040603050505030304" pitchFamily="18" charset="77"/>
            </a:endParaRPr>
          </a:p>
        </p:txBody>
      </p:sp>
      <p:pic>
        <p:nvPicPr>
          <p:cNvPr id="9" name="Picture 8">
            <a:extLst>
              <a:ext uri="{FF2B5EF4-FFF2-40B4-BE49-F238E27FC236}">
                <a16:creationId xmlns:a16="http://schemas.microsoft.com/office/drawing/2014/main" id="{AFA409B7-6EF2-BFDF-99C6-2C97717E97A5}"/>
              </a:ext>
            </a:extLst>
          </p:cNvPr>
          <p:cNvPicPr>
            <a:picLocks noChangeAspect="1"/>
          </p:cNvPicPr>
          <p:nvPr/>
        </p:nvPicPr>
        <p:blipFill>
          <a:blip r:embed="rId3"/>
          <a:stretch>
            <a:fillRect/>
          </a:stretch>
        </p:blipFill>
        <p:spPr>
          <a:xfrm>
            <a:off x="3041568" y="2197956"/>
            <a:ext cx="879623" cy="784830"/>
          </a:xfrm>
          <a:prstGeom prst="rect">
            <a:avLst/>
          </a:prstGeom>
        </p:spPr>
      </p:pic>
      <p:sp>
        <p:nvSpPr>
          <p:cNvPr id="10" name="TextBox 9">
            <a:extLst>
              <a:ext uri="{FF2B5EF4-FFF2-40B4-BE49-F238E27FC236}">
                <a16:creationId xmlns:a16="http://schemas.microsoft.com/office/drawing/2014/main" id="{5B3ED7CF-4E80-5517-7D9C-590092F4CFF3}"/>
              </a:ext>
            </a:extLst>
          </p:cNvPr>
          <p:cNvSpPr txBox="1"/>
          <p:nvPr/>
        </p:nvSpPr>
        <p:spPr>
          <a:xfrm>
            <a:off x="3689323" y="2878200"/>
            <a:ext cx="1602297" cy="369332"/>
          </a:xfrm>
          <a:prstGeom prst="rect">
            <a:avLst/>
          </a:prstGeom>
          <a:noFill/>
          <a:ln w="28575">
            <a:solidFill>
              <a:schemeClr val="tx1"/>
            </a:solidFill>
          </a:ln>
        </p:spPr>
        <p:txBody>
          <a:bodyPr wrap="square" rtlCol="0">
            <a:spAutoFit/>
          </a:bodyPr>
          <a:lstStyle/>
          <a:p>
            <a:pPr algn="ctr"/>
            <a:r>
              <a:rPr lang="en-US" dirty="0">
                <a:latin typeface="Calisto MT" panose="02040603050505030304" pitchFamily="18" charset="77"/>
              </a:rPr>
              <a:t>IFS</a:t>
            </a:r>
            <a:endParaRPr lang="en-GB" dirty="0">
              <a:solidFill>
                <a:srgbClr val="FF0000"/>
              </a:solidFill>
              <a:latin typeface="Calisto MT" panose="02040603050505030304" pitchFamily="18" charset="77"/>
            </a:endParaRPr>
          </a:p>
        </p:txBody>
      </p:sp>
      <p:sp>
        <p:nvSpPr>
          <p:cNvPr id="11" name="TextBox 10">
            <a:extLst>
              <a:ext uri="{FF2B5EF4-FFF2-40B4-BE49-F238E27FC236}">
                <a16:creationId xmlns:a16="http://schemas.microsoft.com/office/drawing/2014/main" id="{27D8DB2F-8696-7662-8709-825824B37F6F}"/>
              </a:ext>
            </a:extLst>
          </p:cNvPr>
          <p:cNvSpPr txBox="1"/>
          <p:nvPr/>
        </p:nvSpPr>
        <p:spPr>
          <a:xfrm>
            <a:off x="6225405" y="1210916"/>
            <a:ext cx="1602297" cy="923330"/>
          </a:xfrm>
          <a:prstGeom prst="rect">
            <a:avLst/>
          </a:prstGeom>
          <a:noFill/>
          <a:ln w="28575">
            <a:solidFill>
              <a:schemeClr val="tx1"/>
            </a:solidFill>
          </a:ln>
        </p:spPr>
        <p:txBody>
          <a:bodyPr wrap="square" rtlCol="0">
            <a:spAutoFit/>
          </a:bodyPr>
          <a:lstStyle/>
          <a:p>
            <a:pPr algn="ctr"/>
            <a:r>
              <a:rPr lang="en-US" dirty="0">
                <a:latin typeface="Calisto MT" panose="02040603050505030304" pitchFamily="18" charset="77"/>
              </a:rPr>
              <a:t>QDS</a:t>
            </a:r>
          </a:p>
          <a:p>
            <a:pPr algn="ctr"/>
            <a:r>
              <a:rPr lang="en-US" dirty="0">
                <a:latin typeface="Calisto MT" panose="02040603050505030304" pitchFamily="18" charset="77"/>
              </a:rPr>
              <a:t>Input Patch Panel</a:t>
            </a:r>
            <a:endParaRPr lang="en-GB" dirty="0">
              <a:latin typeface="Calisto MT" panose="02040603050505030304" pitchFamily="18" charset="77"/>
            </a:endParaRPr>
          </a:p>
        </p:txBody>
      </p:sp>
      <p:sp>
        <p:nvSpPr>
          <p:cNvPr id="12" name="TextBox 11">
            <a:extLst>
              <a:ext uri="{FF2B5EF4-FFF2-40B4-BE49-F238E27FC236}">
                <a16:creationId xmlns:a16="http://schemas.microsoft.com/office/drawing/2014/main" id="{6BBC2FBB-E001-6B16-1A8D-B13FD3401D35}"/>
              </a:ext>
            </a:extLst>
          </p:cNvPr>
          <p:cNvSpPr txBox="1"/>
          <p:nvPr/>
        </p:nvSpPr>
        <p:spPr>
          <a:xfrm>
            <a:off x="6225404" y="2326442"/>
            <a:ext cx="1602297" cy="369332"/>
          </a:xfrm>
          <a:prstGeom prst="rect">
            <a:avLst/>
          </a:prstGeom>
          <a:noFill/>
          <a:ln w="28575">
            <a:solidFill>
              <a:schemeClr val="tx1"/>
            </a:solidFill>
          </a:ln>
        </p:spPr>
        <p:txBody>
          <a:bodyPr wrap="square" rtlCol="0">
            <a:spAutoFit/>
          </a:bodyPr>
          <a:lstStyle/>
          <a:p>
            <a:pPr algn="ctr"/>
            <a:r>
              <a:rPr lang="en-US" dirty="0">
                <a:latin typeface="Calisto MT" panose="02040603050505030304" pitchFamily="18" charset="77"/>
              </a:rPr>
              <a:t>uQDS</a:t>
            </a:r>
          </a:p>
        </p:txBody>
      </p:sp>
      <p:pic>
        <p:nvPicPr>
          <p:cNvPr id="13" name="Picture 12" descr="A picture containing weapon&#10;&#10;Description automatically generated">
            <a:extLst>
              <a:ext uri="{FF2B5EF4-FFF2-40B4-BE49-F238E27FC236}">
                <a16:creationId xmlns:a16="http://schemas.microsoft.com/office/drawing/2014/main" id="{F77CC7D0-2816-9D26-BE5C-22079F003EA4}"/>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355316" y="1771538"/>
            <a:ext cx="2141836" cy="587363"/>
          </a:xfrm>
          <a:prstGeom prst="rect">
            <a:avLst/>
          </a:prstGeom>
        </p:spPr>
      </p:pic>
      <p:cxnSp>
        <p:nvCxnSpPr>
          <p:cNvPr id="17" name="Connector: Elbow 16">
            <a:extLst>
              <a:ext uri="{FF2B5EF4-FFF2-40B4-BE49-F238E27FC236}">
                <a16:creationId xmlns:a16="http://schemas.microsoft.com/office/drawing/2014/main" id="{A527AC73-64E0-531C-6143-830ABC085319}"/>
              </a:ext>
            </a:extLst>
          </p:cNvPr>
          <p:cNvCxnSpPr>
            <a:cxnSpLocks/>
            <a:stCxn id="5" idx="3"/>
            <a:endCxn id="10" idx="1"/>
          </p:cNvCxnSpPr>
          <p:nvPr/>
        </p:nvCxnSpPr>
        <p:spPr>
          <a:xfrm>
            <a:off x="2380891" y="2707465"/>
            <a:ext cx="1308432" cy="355401"/>
          </a:xfrm>
          <a:prstGeom prst="bent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4879BAAA-C770-F4C8-4C0A-AA24BEBB5D0F}"/>
              </a:ext>
            </a:extLst>
          </p:cNvPr>
          <p:cNvCxnSpPr>
            <a:stCxn id="11" idx="2"/>
            <a:endCxn id="12" idx="0"/>
          </p:cNvCxnSpPr>
          <p:nvPr/>
        </p:nvCxnSpPr>
        <p:spPr>
          <a:xfrm flipH="1">
            <a:off x="7026553" y="2134246"/>
            <a:ext cx="1" cy="192196"/>
          </a:xfrm>
          <a:prstGeom prst="line">
            <a:avLst/>
          </a:prstGeom>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887C2A43-E7C8-14CB-88D8-B195229707A2}"/>
              </a:ext>
            </a:extLst>
          </p:cNvPr>
          <p:cNvSpPr txBox="1"/>
          <p:nvPr/>
        </p:nvSpPr>
        <p:spPr>
          <a:xfrm>
            <a:off x="8035444" y="1349415"/>
            <a:ext cx="993112" cy="646331"/>
          </a:xfrm>
          <a:prstGeom prst="rect">
            <a:avLst/>
          </a:prstGeom>
          <a:noFill/>
          <a:ln w="28575">
            <a:solidFill>
              <a:schemeClr val="tx1"/>
            </a:solidFill>
          </a:ln>
        </p:spPr>
        <p:txBody>
          <a:bodyPr wrap="square" rtlCol="0">
            <a:spAutoFit/>
          </a:bodyPr>
          <a:lstStyle/>
          <a:p>
            <a:pPr algn="ctr"/>
            <a:r>
              <a:rPr lang="en-US" dirty="0">
                <a:latin typeface="Calisto MT" panose="02040603050505030304" pitchFamily="18" charset="77"/>
              </a:rPr>
              <a:t>ElQA</a:t>
            </a:r>
          </a:p>
          <a:p>
            <a:pPr algn="ctr"/>
            <a:r>
              <a:rPr lang="en-US" dirty="0">
                <a:latin typeface="Calisto MT" panose="02040603050505030304" pitchFamily="18" charset="77"/>
              </a:rPr>
              <a:t>Port</a:t>
            </a:r>
            <a:endParaRPr lang="en-GB" dirty="0">
              <a:latin typeface="Calisto MT" panose="02040603050505030304" pitchFamily="18" charset="77"/>
            </a:endParaRPr>
          </a:p>
        </p:txBody>
      </p:sp>
      <p:cxnSp>
        <p:nvCxnSpPr>
          <p:cNvPr id="26" name="Straight Connector 25">
            <a:extLst>
              <a:ext uri="{FF2B5EF4-FFF2-40B4-BE49-F238E27FC236}">
                <a16:creationId xmlns:a16="http://schemas.microsoft.com/office/drawing/2014/main" id="{1556E6AB-209F-702A-CA10-5B55CDFFE25A}"/>
              </a:ext>
            </a:extLst>
          </p:cNvPr>
          <p:cNvCxnSpPr>
            <a:stCxn id="11" idx="3"/>
            <a:endCxn id="24" idx="1"/>
          </p:cNvCxnSpPr>
          <p:nvPr/>
        </p:nvCxnSpPr>
        <p:spPr>
          <a:xfrm>
            <a:off x="7827702" y="1672581"/>
            <a:ext cx="207742" cy="0"/>
          </a:xfrm>
          <a:prstGeom prst="line">
            <a:avLst/>
          </a:prstGeom>
        </p:spPr>
        <p:style>
          <a:lnRef idx="2">
            <a:schemeClr val="accent1"/>
          </a:lnRef>
          <a:fillRef idx="0">
            <a:schemeClr val="accent1"/>
          </a:fillRef>
          <a:effectRef idx="1">
            <a:schemeClr val="accent1"/>
          </a:effectRef>
          <a:fontRef idx="minor">
            <a:schemeClr val="tx1"/>
          </a:fontRef>
        </p:style>
      </p:cxnSp>
      <p:sp>
        <p:nvSpPr>
          <p:cNvPr id="31" name="TextBox 30">
            <a:extLst>
              <a:ext uri="{FF2B5EF4-FFF2-40B4-BE49-F238E27FC236}">
                <a16:creationId xmlns:a16="http://schemas.microsoft.com/office/drawing/2014/main" id="{95632211-8357-AF82-96F9-B23600839DFF}"/>
              </a:ext>
            </a:extLst>
          </p:cNvPr>
          <p:cNvSpPr txBox="1"/>
          <p:nvPr/>
        </p:nvSpPr>
        <p:spPr>
          <a:xfrm>
            <a:off x="499746" y="615524"/>
            <a:ext cx="2128593" cy="615553"/>
          </a:xfrm>
          <a:prstGeom prst="rect">
            <a:avLst/>
          </a:prstGeom>
          <a:noFill/>
          <a:ln w="12700">
            <a:solidFill>
              <a:schemeClr val="tx1"/>
            </a:solidFill>
          </a:ln>
        </p:spPr>
        <p:txBody>
          <a:bodyPr wrap="square">
            <a:spAutoFit/>
          </a:bodyPr>
          <a:lstStyle/>
          <a:p>
            <a:r>
              <a:rPr lang="en-GB" sz="1200" b="1" dirty="0">
                <a:solidFill>
                  <a:srgbClr val="00B050"/>
                </a:solidFill>
                <a:latin typeface="Calisto MT" panose="02040603050505030304" pitchFamily="18" charset="77"/>
              </a:rPr>
              <a:t>R11</a:t>
            </a:r>
            <a:r>
              <a:rPr lang="en-GB" sz="1200" dirty="0">
                <a:latin typeface="Calisto MT" panose="02040603050505030304" pitchFamily="18" charset="77"/>
              </a:rPr>
              <a:t>: </a:t>
            </a:r>
            <a:r>
              <a:rPr lang="en-US" sz="1100" dirty="0">
                <a:solidFill>
                  <a:srgbClr val="00B0F0"/>
                </a:solidFill>
                <a:latin typeface="Calisto MT" panose="02040603050505030304" pitchFamily="18" charset="77"/>
                <a:ea typeface="MS Mincho" panose="02020609040205080304" pitchFamily="49" charset="-128"/>
                <a:cs typeface="Arial" panose="020B0604020202020204" pitchFamily="34" charset="0"/>
              </a:rPr>
              <a:t>Insulation tests using tap water</a:t>
            </a:r>
            <a:r>
              <a:rPr lang="en-US" sz="1100" dirty="0">
                <a:solidFill>
                  <a:schemeClr val="tx1">
                    <a:lumMod val="65000"/>
                    <a:lumOff val="35000"/>
                  </a:schemeClr>
                </a:solidFill>
                <a:latin typeface="Calisto MT" panose="02040603050505030304" pitchFamily="18" charset="77"/>
                <a:ea typeface="MS Mincho" panose="02020609040205080304" pitchFamily="49" charset="-128"/>
                <a:cs typeface="Arial" panose="020B0604020202020204" pitchFamily="34" charset="0"/>
              </a:rPr>
              <a:t> may </a:t>
            </a:r>
            <a:r>
              <a:rPr lang="en-US" sz="1100" dirty="0">
                <a:solidFill>
                  <a:srgbClr val="00B0F0"/>
                </a:solidFill>
                <a:latin typeface="Calisto MT" panose="02040603050505030304" pitchFamily="18" charset="77"/>
                <a:ea typeface="MS Mincho" panose="02020609040205080304" pitchFamily="49" charset="-128"/>
                <a:cs typeface="Arial" panose="020B0604020202020204" pitchFamily="34" charset="0"/>
              </a:rPr>
              <a:t>degrade the insulator quality [...]</a:t>
            </a:r>
            <a:endParaRPr lang="en-GB" sz="1100" kern="1200" dirty="0">
              <a:solidFill>
                <a:schemeClr val="tx1">
                  <a:lumMod val="65000"/>
                  <a:lumOff val="35000"/>
                </a:schemeClr>
              </a:solidFill>
              <a:effectLst/>
              <a:latin typeface="Calisto MT" panose="02040603050505030304" pitchFamily="18" charset="77"/>
              <a:ea typeface="MS Mincho" panose="02020609040205080304" pitchFamily="49" charset="-128"/>
              <a:cs typeface="Calibri" panose="020F0502020204030204" pitchFamily="34" charset="0"/>
            </a:endParaRPr>
          </a:p>
        </p:txBody>
      </p:sp>
      <p:sp>
        <p:nvSpPr>
          <p:cNvPr id="35" name="TextBox 34">
            <a:extLst>
              <a:ext uri="{FF2B5EF4-FFF2-40B4-BE49-F238E27FC236}">
                <a16:creationId xmlns:a16="http://schemas.microsoft.com/office/drawing/2014/main" id="{22BA652A-7950-0EA1-179E-CE3FAD2AD40D}"/>
              </a:ext>
            </a:extLst>
          </p:cNvPr>
          <p:cNvSpPr txBox="1"/>
          <p:nvPr/>
        </p:nvSpPr>
        <p:spPr>
          <a:xfrm>
            <a:off x="6196164" y="2959014"/>
            <a:ext cx="2545754" cy="784830"/>
          </a:xfrm>
          <a:prstGeom prst="rect">
            <a:avLst/>
          </a:prstGeom>
          <a:noFill/>
          <a:ln w="12700">
            <a:solidFill>
              <a:schemeClr val="tx1"/>
            </a:solidFill>
          </a:ln>
        </p:spPr>
        <p:txBody>
          <a:bodyPr wrap="square">
            <a:spAutoFit/>
          </a:bodyPr>
          <a:lstStyle/>
          <a:p>
            <a:r>
              <a:rPr lang="en-GB" sz="1200" b="1" dirty="0">
                <a:solidFill>
                  <a:srgbClr val="00B050"/>
                </a:solidFill>
                <a:latin typeface="Calisto MT" panose="02040603050505030304" pitchFamily="18" charset="77"/>
              </a:rPr>
              <a:t>C3</a:t>
            </a:r>
            <a:r>
              <a:rPr lang="en-GB" sz="1200" dirty="0">
                <a:latin typeface="Calisto MT" panose="02040603050505030304" pitchFamily="18" charset="77"/>
              </a:rPr>
              <a:t>: </a:t>
            </a:r>
            <a:r>
              <a:rPr lang="en-GB" sz="1100" kern="1200" dirty="0">
                <a:solidFill>
                  <a:schemeClr val="tx1">
                    <a:lumMod val="65000"/>
                    <a:lumOff val="35000"/>
                  </a:schemeClr>
                </a:solidFill>
                <a:effectLst/>
                <a:latin typeface="Calisto MT" panose="02040603050505030304" pitchFamily="18" charset="77"/>
                <a:ea typeface="MS Mincho" panose="02020609040205080304" pitchFamily="49" charset="-128"/>
                <a:cs typeface="Calibri" panose="020F0502020204030204" pitchFamily="34" charset="0"/>
              </a:rPr>
              <a:t>The </a:t>
            </a:r>
            <a:r>
              <a:rPr lang="en-GB" sz="1100" kern="1200" dirty="0">
                <a:solidFill>
                  <a:schemeClr val="tx2">
                    <a:lumMod val="60000"/>
                    <a:lumOff val="40000"/>
                  </a:schemeClr>
                </a:solidFill>
                <a:effectLst/>
                <a:latin typeface="Calisto MT" panose="02040603050505030304" pitchFamily="18" charset="77"/>
                <a:ea typeface="MS Mincho" panose="02020609040205080304" pitchFamily="49" charset="-128"/>
                <a:cs typeface="Calibri" panose="020F0502020204030204" pitchFamily="34" charset="0"/>
              </a:rPr>
              <a:t>new concept of the Quench Detection System (QDS) input patch panel </a:t>
            </a:r>
            <a:r>
              <a:rPr lang="en-GB" sz="1100" b="0" kern="1200" dirty="0">
                <a:solidFill>
                  <a:schemeClr val="tx1">
                    <a:lumMod val="65000"/>
                    <a:lumOff val="35000"/>
                  </a:schemeClr>
                </a:solidFill>
                <a:effectLst/>
                <a:latin typeface="Calisto MT" panose="02040603050505030304" pitchFamily="18" charset="77"/>
                <a:ea typeface="MS Mincho" panose="02020609040205080304" pitchFamily="49" charset="-128"/>
                <a:cs typeface="Calibri" panose="020F0502020204030204" pitchFamily="34" charset="0"/>
              </a:rPr>
              <a:t>[...] may </a:t>
            </a:r>
            <a:r>
              <a:rPr lang="en-GB" sz="1100" b="0" kern="1200" dirty="0">
                <a:solidFill>
                  <a:schemeClr val="tx2">
                    <a:lumMod val="60000"/>
                    <a:lumOff val="40000"/>
                  </a:schemeClr>
                </a:solidFill>
                <a:effectLst/>
                <a:latin typeface="Calisto MT" panose="02040603050505030304" pitchFamily="18" charset="77"/>
                <a:ea typeface="MS Mincho" panose="02020609040205080304" pitchFamily="49" charset="-128"/>
                <a:cs typeface="Calibri" panose="020F0502020204030204" pitchFamily="34" charset="0"/>
              </a:rPr>
              <a:t>exhibit high voltages during circuit operations</a:t>
            </a:r>
            <a:r>
              <a:rPr lang="en-GB" sz="1100" b="0" kern="1200" dirty="0">
                <a:solidFill>
                  <a:schemeClr val="tx1">
                    <a:lumMod val="65000"/>
                    <a:lumOff val="35000"/>
                  </a:schemeClr>
                </a:solidFill>
                <a:effectLst/>
                <a:latin typeface="Calisto MT" panose="02040603050505030304" pitchFamily="18" charset="77"/>
                <a:ea typeface="MS Mincho" panose="02020609040205080304" pitchFamily="49" charset="-128"/>
                <a:cs typeface="Calibri" panose="020F0502020204030204" pitchFamily="34" charset="0"/>
              </a:rPr>
              <a:t> […]</a:t>
            </a:r>
            <a:endParaRPr lang="en-GB" sz="1100" dirty="0">
              <a:latin typeface="Calisto MT" panose="02040603050505030304" pitchFamily="18" charset="77"/>
            </a:endParaRPr>
          </a:p>
        </p:txBody>
      </p:sp>
      <p:sp>
        <p:nvSpPr>
          <p:cNvPr id="36" name="TextBox 35">
            <a:extLst>
              <a:ext uri="{FF2B5EF4-FFF2-40B4-BE49-F238E27FC236}">
                <a16:creationId xmlns:a16="http://schemas.microsoft.com/office/drawing/2014/main" id="{FA6BA440-C83F-0C47-1EE3-3FDED91E5265}"/>
              </a:ext>
            </a:extLst>
          </p:cNvPr>
          <p:cNvSpPr txBox="1"/>
          <p:nvPr/>
        </p:nvSpPr>
        <p:spPr>
          <a:xfrm>
            <a:off x="2749658" y="677382"/>
            <a:ext cx="2719489" cy="615553"/>
          </a:xfrm>
          <a:prstGeom prst="rect">
            <a:avLst/>
          </a:prstGeom>
          <a:noFill/>
          <a:ln w="12700">
            <a:solidFill>
              <a:schemeClr val="tx1"/>
            </a:solidFill>
          </a:ln>
        </p:spPr>
        <p:txBody>
          <a:bodyPr wrap="square">
            <a:spAutoFit/>
          </a:bodyPr>
          <a:lstStyle/>
          <a:p>
            <a:r>
              <a:rPr lang="en-GB" sz="1200" b="1" dirty="0">
                <a:solidFill>
                  <a:srgbClr val="00B050"/>
                </a:solidFill>
                <a:latin typeface="Calisto MT" panose="02040603050505030304" pitchFamily="18" charset="77"/>
              </a:rPr>
              <a:t>R1</a:t>
            </a:r>
            <a:r>
              <a:rPr lang="en-GB" sz="1200" dirty="0">
                <a:latin typeface="Calisto MT" panose="02040603050505030304" pitchFamily="18" charset="77"/>
              </a:rPr>
              <a:t>: </a:t>
            </a:r>
            <a:r>
              <a:rPr lang="en-US" sz="1100" dirty="0">
                <a:solidFill>
                  <a:schemeClr val="tx1">
                    <a:lumMod val="65000"/>
                    <a:lumOff val="35000"/>
                  </a:schemeClr>
                </a:solidFill>
                <a:effectLst/>
                <a:latin typeface="Calisto MT" panose="02040603050505030304" pitchFamily="18" charset="77"/>
                <a:ea typeface="MS Mincho" panose="02020609040205080304" pitchFamily="49" charset="-128"/>
                <a:cs typeface="Arial" panose="020B0604020202020204" pitchFamily="34" charset="0"/>
              </a:rPr>
              <a:t>A </a:t>
            </a:r>
            <a:r>
              <a:rPr lang="en-US" sz="1100" dirty="0">
                <a:solidFill>
                  <a:srgbClr val="00B0F0"/>
                </a:solidFill>
                <a:effectLst/>
                <a:latin typeface="Calisto MT" panose="02040603050505030304" pitchFamily="18" charset="77"/>
                <a:ea typeface="MS Mincho" panose="02020609040205080304" pitchFamily="49" charset="-128"/>
                <a:cs typeface="Arial" panose="020B0604020202020204" pitchFamily="34" charset="0"/>
              </a:rPr>
              <a:t>harmonization of the voltage levels and test strategies for the instrumentation cables [..]</a:t>
            </a:r>
            <a:r>
              <a:rPr lang="en-GB" sz="1100" dirty="0">
                <a:solidFill>
                  <a:srgbClr val="00B0F0"/>
                </a:solidFill>
                <a:effectLst/>
                <a:latin typeface="Calisto MT" panose="02040603050505030304" pitchFamily="18" charset="77"/>
                <a:ea typeface="MS Mincho" panose="02020609040205080304" pitchFamily="49" charset="-128"/>
                <a:cs typeface="Arial" panose="020B0604020202020204" pitchFamily="34" charset="0"/>
              </a:rPr>
              <a:t>.</a:t>
            </a:r>
          </a:p>
        </p:txBody>
      </p:sp>
      <p:sp>
        <p:nvSpPr>
          <p:cNvPr id="40" name="TextBox 39">
            <a:extLst>
              <a:ext uri="{FF2B5EF4-FFF2-40B4-BE49-F238E27FC236}">
                <a16:creationId xmlns:a16="http://schemas.microsoft.com/office/drawing/2014/main" id="{2F8FD337-1A3B-A361-4C02-C3085B44198A}"/>
              </a:ext>
            </a:extLst>
          </p:cNvPr>
          <p:cNvSpPr txBox="1"/>
          <p:nvPr/>
        </p:nvSpPr>
        <p:spPr>
          <a:xfrm>
            <a:off x="2618511" y="1397367"/>
            <a:ext cx="2850636" cy="784830"/>
          </a:xfrm>
          <a:prstGeom prst="rect">
            <a:avLst/>
          </a:prstGeom>
          <a:noFill/>
          <a:ln w="12700">
            <a:solidFill>
              <a:schemeClr val="tx1"/>
            </a:solidFill>
          </a:ln>
        </p:spPr>
        <p:txBody>
          <a:bodyPr wrap="square">
            <a:spAutoFit/>
          </a:bodyPr>
          <a:lstStyle/>
          <a:p>
            <a:r>
              <a:rPr lang="en-GB" sz="1200" b="1" dirty="0">
                <a:solidFill>
                  <a:srgbClr val="00B050"/>
                </a:solidFill>
                <a:latin typeface="Calisto MT" panose="02040603050505030304" pitchFamily="18" charset="77"/>
              </a:rPr>
              <a:t>C8</a:t>
            </a:r>
            <a:r>
              <a:rPr lang="en-GB" sz="1200" dirty="0">
                <a:latin typeface="Calisto MT" panose="02040603050505030304" pitchFamily="18" charset="77"/>
              </a:rPr>
              <a:t>: </a:t>
            </a:r>
            <a:r>
              <a:rPr lang="en-GB" sz="1100" kern="1200" dirty="0">
                <a:solidFill>
                  <a:schemeClr val="tx1">
                    <a:lumMod val="65000"/>
                    <a:lumOff val="35000"/>
                  </a:schemeClr>
                </a:solidFill>
                <a:effectLst/>
                <a:latin typeface="Calisto MT" panose="02040603050505030304" pitchFamily="18" charset="77"/>
                <a:ea typeface="MS Mincho" panose="02020609040205080304" pitchFamily="49" charset="-128"/>
                <a:cs typeface="Calibri" panose="020F0502020204030204" pitchFamily="34" charset="0"/>
              </a:rPr>
              <a:t>[…] </a:t>
            </a:r>
            <a:r>
              <a:rPr lang="en-GB" sz="1100" dirty="0">
                <a:solidFill>
                  <a:srgbClr val="00B0F0"/>
                </a:solidFill>
                <a:latin typeface="Calisto MT" panose="02040603050505030304" pitchFamily="18" charset="77"/>
                <a:ea typeface="MS Mincho" panose="02020609040205080304" pitchFamily="49" charset="-128"/>
                <a:cs typeface="Arial" panose="020B0604020202020204" pitchFamily="34" charset="0"/>
              </a:rPr>
              <a:t>general-purpose cables </a:t>
            </a:r>
            <a:r>
              <a:rPr lang="en-GB" sz="1100" kern="1200" dirty="0">
                <a:solidFill>
                  <a:schemeClr val="tx1">
                    <a:lumMod val="65000"/>
                    <a:lumOff val="35000"/>
                  </a:schemeClr>
                </a:solidFill>
                <a:effectLst/>
                <a:latin typeface="Calisto MT" panose="02040603050505030304" pitchFamily="18" charset="77"/>
                <a:ea typeface="MS Mincho" panose="02020609040205080304" pitchFamily="49" charset="-128"/>
                <a:cs typeface="Calibri" panose="020F0502020204030204" pitchFamily="34" charset="0"/>
              </a:rPr>
              <a:t>(purchased through the CERN stores and installed by EN/EL) </a:t>
            </a:r>
            <a:r>
              <a:rPr lang="en-GB" sz="1100" dirty="0">
                <a:solidFill>
                  <a:srgbClr val="00B0F0"/>
                </a:solidFill>
                <a:latin typeface="Calisto MT" panose="02040603050505030304" pitchFamily="18" charset="77"/>
                <a:ea typeface="MS Mincho" panose="02020609040205080304" pitchFamily="49" charset="-128"/>
                <a:cs typeface="Arial" panose="020B0604020202020204" pitchFamily="34" charset="0"/>
              </a:rPr>
              <a:t>may be used for voltages beyond the specified voltage </a:t>
            </a:r>
            <a:r>
              <a:rPr lang="en-GB" sz="1100" kern="1200" dirty="0">
                <a:solidFill>
                  <a:schemeClr val="tx1">
                    <a:lumMod val="65000"/>
                    <a:lumOff val="35000"/>
                  </a:schemeClr>
                </a:solidFill>
                <a:effectLst/>
                <a:latin typeface="Calisto MT" panose="02040603050505030304" pitchFamily="18" charset="77"/>
                <a:ea typeface="MS Mincho" panose="02020609040205080304" pitchFamily="49" charset="-128"/>
                <a:cs typeface="Calibri" panose="020F0502020204030204" pitchFamily="34" charset="0"/>
              </a:rPr>
              <a:t>[…]. </a:t>
            </a:r>
            <a:endParaRPr lang="en-GB" sz="1100" dirty="0">
              <a:latin typeface="Calisto MT" panose="02040603050505030304" pitchFamily="18" charset="77"/>
            </a:endParaRPr>
          </a:p>
        </p:txBody>
      </p:sp>
      <p:cxnSp>
        <p:nvCxnSpPr>
          <p:cNvPr id="52" name="Connector: Elbow 51">
            <a:extLst>
              <a:ext uri="{FF2B5EF4-FFF2-40B4-BE49-F238E27FC236}">
                <a16:creationId xmlns:a16="http://schemas.microsoft.com/office/drawing/2014/main" id="{79823884-05D8-9ED5-B639-B0D054B2B6ED}"/>
              </a:ext>
            </a:extLst>
          </p:cNvPr>
          <p:cNvCxnSpPr>
            <a:stCxn id="10" idx="3"/>
            <a:endCxn id="11" idx="0"/>
          </p:cNvCxnSpPr>
          <p:nvPr/>
        </p:nvCxnSpPr>
        <p:spPr>
          <a:xfrm flipV="1">
            <a:off x="5291620" y="1210916"/>
            <a:ext cx="1734934" cy="1851950"/>
          </a:xfrm>
          <a:prstGeom prst="bentConnector4">
            <a:avLst>
              <a:gd name="adj1" fmla="val 19627"/>
              <a:gd name="adj2" fmla="val 112344"/>
            </a:avLst>
          </a:prstGeom>
        </p:spPr>
        <p:style>
          <a:lnRef idx="2">
            <a:schemeClr val="accent1"/>
          </a:lnRef>
          <a:fillRef idx="0">
            <a:schemeClr val="accent1"/>
          </a:fillRef>
          <a:effectRef idx="1">
            <a:schemeClr val="accent1"/>
          </a:effectRef>
          <a:fontRef idx="minor">
            <a:schemeClr val="tx1"/>
          </a:fontRef>
        </p:style>
      </p:cxnSp>
      <p:cxnSp>
        <p:nvCxnSpPr>
          <p:cNvPr id="55" name="Straight Arrow Connector 54">
            <a:extLst>
              <a:ext uri="{FF2B5EF4-FFF2-40B4-BE49-F238E27FC236}">
                <a16:creationId xmlns:a16="http://schemas.microsoft.com/office/drawing/2014/main" id="{DE3D5689-C9F2-BE17-83B9-426A4C7CE0E6}"/>
              </a:ext>
            </a:extLst>
          </p:cNvPr>
          <p:cNvCxnSpPr>
            <a:cxnSpLocks/>
            <a:stCxn id="31" idx="2"/>
          </p:cNvCxnSpPr>
          <p:nvPr/>
        </p:nvCxnSpPr>
        <p:spPr>
          <a:xfrm>
            <a:off x="1564043" y="1231077"/>
            <a:ext cx="147739" cy="587363"/>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58" name="Straight Arrow Connector 57">
            <a:extLst>
              <a:ext uri="{FF2B5EF4-FFF2-40B4-BE49-F238E27FC236}">
                <a16:creationId xmlns:a16="http://schemas.microsoft.com/office/drawing/2014/main" id="{26299713-615D-955B-FD54-32BBE1298CBE}"/>
              </a:ext>
            </a:extLst>
          </p:cNvPr>
          <p:cNvCxnSpPr>
            <a:cxnSpLocks/>
          </p:cNvCxnSpPr>
          <p:nvPr/>
        </p:nvCxnSpPr>
        <p:spPr>
          <a:xfrm flipH="1" flipV="1">
            <a:off x="7969269" y="2069890"/>
            <a:ext cx="364875" cy="79205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0CC7B276-1D6D-312F-9490-87B48498DAB2}"/>
              </a:ext>
            </a:extLst>
          </p:cNvPr>
          <p:cNvSpPr txBox="1"/>
          <p:nvPr/>
        </p:nvSpPr>
        <p:spPr>
          <a:xfrm>
            <a:off x="335240" y="4647365"/>
            <a:ext cx="1602297" cy="369332"/>
          </a:xfrm>
          <a:prstGeom prst="rect">
            <a:avLst/>
          </a:prstGeom>
          <a:noFill/>
          <a:ln w="28575">
            <a:solidFill>
              <a:schemeClr val="tx1"/>
            </a:solidFill>
          </a:ln>
        </p:spPr>
        <p:txBody>
          <a:bodyPr wrap="square" rtlCol="0">
            <a:spAutoFit/>
          </a:bodyPr>
          <a:lstStyle/>
          <a:p>
            <a:pPr algn="ctr"/>
            <a:r>
              <a:rPr lang="en-US" dirty="0">
                <a:latin typeface="Calisto MT" panose="02040603050505030304" pitchFamily="18" charset="77"/>
              </a:rPr>
              <a:t>DFHX/M </a:t>
            </a:r>
            <a:endParaRPr lang="en-GB" dirty="0">
              <a:latin typeface="Calisto MT" panose="02040603050505030304" pitchFamily="18" charset="77"/>
            </a:endParaRPr>
          </a:p>
        </p:txBody>
      </p:sp>
      <p:sp>
        <p:nvSpPr>
          <p:cNvPr id="19" name="TextBox 18">
            <a:extLst>
              <a:ext uri="{FF2B5EF4-FFF2-40B4-BE49-F238E27FC236}">
                <a16:creationId xmlns:a16="http://schemas.microsoft.com/office/drawing/2014/main" id="{8417C5F8-CBCD-7865-F164-178A4102EB0B}"/>
              </a:ext>
            </a:extLst>
          </p:cNvPr>
          <p:cNvSpPr txBox="1"/>
          <p:nvPr/>
        </p:nvSpPr>
        <p:spPr>
          <a:xfrm>
            <a:off x="3308252" y="4432309"/>
            <a:ext cx="1225879" cy="646331"/>
          </a:xfrm>
          <a:prstGeom prst="rect">
            <a:avLst/>
          </a:prstGeom>
          <a:noFill/>
          <a:ln w="28575">
            <a:solidFill>
              <a:schemeClr val="tx1"/>
            </a:solidFill>
          </a:ln>
        </p:spPr>
        <p:txBody>
          <a:bodyPr wrap="square" rtlCol="0">
            <a:spAutoFit/>
          </a:bodyPr>
          <a:lstStyle/>
          <a:p>
            <a:pPr algn="ctr"/>
            <a:r>
              <a:rPr lang="en-US" dirty="0">
                <a:latin typeface="Calisto MT" panose="02040603050505030304" pitchFamily="18" charset="77"/>
              </a:rPr>
              <a:t>Splitting Modules</a:t>
            </a:r>
            <a:endParaRPr lang="en-GB" dirty="0">
              <a:solidFill>
                <a:srgbClr val="FF0000"/>
              </a:solidFill>
              <a:latin typeface="Calisto MT" panose="02040603050505030304" pitchFamily="18" charset="77"/>
            </a:endParaRPr>
          </a:p>
        </p:txBody>
      </p:sp>
      <p:cxnSp>
        <p:nvCxnSpPr>
          <p:cNvPr id="30" name="Connector: Elbow 29">
            <a:extLst>
              <a:ext uri="{FF2B5EF4-FFF2-40B4-BE49-F238E27FC236}">
                <a16:creationId xmlns:a16="http://schemas.microsoft.com/office/drawing/2014/main" id="{69F298DD-843B-2081-1C3C-FCFA8D238F55}"/>
              </a:ext>
            </a:extLst>
          </p:cNvPr>
          <p:cNvCxnSpPr>
            <a:cxnSpLocks/>
            <a:stCxn id="7" idx="3"/>
            <a:endCxn id="19" idx="1"/>
          </p:cNvCxnSpPr>
          <p:nvPr/>
        </p:nvCxnSpPr>
        <p:spPr>
          <a:xfrm flipV="1">
            <a:off x="1937537" y="4755475"/>
            <a:ext cx="1370715" cy="76556"/>
          </a:xfrm>
          <a:prstGeom prst="bent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34" name="Connector: Elbow 33">
            <a:extLst>
              <a:ext uri="{FF2B5EF4-FFF2-40B4-BE49-F238E27FC236}">
                <a16:creationId xmlns:a16="http://schemas.microsoft.com/office/drawing/2014/main" id="{D632E531-BCE9-519A-40D5-4AE05E9513DA}"/>
              </a:ext>
            </a:extLst>
          </p:cNvPr>
          <p:cNvCxnSpPr>
            <a:cxnSpLocks/>
            <a:stCxn id="19" idx="3"/>
            <a:endCxn id="11" idx="1"/>
          </p:cNvCxnSpPr>
          <p:nvPr/>
        </p:nvCxnSpPr>
        <p:spPr>
          <a:xfrm flipV="1">
            <a:off x="4534131" y="1672581"/>
            <a:ext cx="1691274" cy="3082894"/>
          </a:xfrm>
          <a:prstGeom prst="bentConnector3">
            <a:avLst>
              <a:gd name="adj1" fmla="val 75055"/>
            </a:avLst>
          </a:prstGeom>
        </p:spPr>
        <p:style>
          <a:lnRef idx="2">
            <a:schemeClr val="accent1"/>
          </a:lnRef>
          <a:fillRef idx="0">
            <a:schemeClr val="accent1"/>
          </a:fillRef>
          <a:effectRef idx="1">
            <a:schemeClr val="accent1"/>
          </a:effectRef>
          <a:fontRef idx="minor">
            <a:schemeClr val="tx1"/>
          </a:fontRef>
        </p:style>
      </p:cxnSp>
      <p:sp>
        <p:nvSpPr>
          <p:cNvPr id="45" name="TextBox 44">
            <a:extLst>
              <a:ext uri="{FF2B5EF4-FFF2-40B4-BE49-F238E27FC236}">
                <a16:creationId xmlns:a16="http://schemas.microsoft.com/office/drawing/2014/main" id="{E3C60C30-39C5-1DAA-CCCC-98C26985A778}"/>
              </a:ext>
            </a:extLst>
          </p:cNvPr>
          <p:cNvSpPr txBox="1"/>
          <p:nvPr/>
        </p:nvSpPr>
        <p:spPr>
          <a:xfrm>
            <a:off x="5907103" y="3825209"/>
            <a:ext cx="2850636" cy="954107"/>
          </a:xfrm>
          <a:prstGeom prst="rect">
            <a:avLst/>
          </a:prstGeom>
          <a:noFill/>
          <a:ln w="12700">
            <a:solidFill>
              <a:schemeClr val="tx1"/>
            </a:solidFill>
          </a:ln>
        </p:spPr>
        <p:txBody>
          <a:bodyPr wrap="square">
            <a:spAutoFit/>
          </a:bodyPr>
          <a:lstStyle/>
          <a:p>
            <a:r>
              <a:rPr lang="en-GB" sz="1200" b="1" dirty="0">
                <a:solidFill>
                  <a:srgbClr val="00B050"/>
                </a:solidFill>
                <a:latin typeface="Calisto MT" panose="02040603050505030304" pitchFamily="18" charset="77"/>
              </a:rPr>
              <a:t>R13</a:t>
            </a:r>
            <a:r>
              <a:rPr lang="en-GB" sz="1200" dirty="0">
                <a:latin typeface="Calisto MT" panose="02040603050505030304" pitchFamily="18" charset="77"/>
              </a:rPr>
              <a:t>: </a:t>
            </a:r>
            <a:r>
              <a:rPr lang="en-GB" sz="1100" dirty="0">
                <a:solidFill>
                  <a:schemeClr val="tx1">
                    <a:lumMod val="65000"/>
                    <a:lumOff val="35000"/>
                  </a:schemeClr>
                </a:solidFill>
                <a:effectLst/>
                <a:latin typeface="Calisto MT" panose="02040603050505030304" pitchFamily="18" charset="77"/>
                <a:ea typeface="Times New Roman" panose="02020603050405020304" pitchFamily="18" charset="0"/>
                <a:cs typeface="Arial" panose="020B0604020202020204" pitchFamily="34" charset="0"/>
              </a:rPr>
              <a:t>A design of the </a:t>
            </a:r>
            <a:r>
              <a:rPr lang="en-GB" sz="1100" dirty="0">
                <a:solidFill>
                  <a:srgbClr val="00B0F0"/>
                </a:solidFill>
                <a:effectLst/>
                <a:latin typeface="Calisto MT" panose="02040603050505030304" pitchFamily="18" charset="77"/>
                <a:ea typeface="Times New Roman" panose="02020603050405020304" pitchFamily="18" charset="0"/>
                <a:cs typeface="Arial" panose="020B0604020202020204" pitchFamily="34" charset="0"/>
              </a:rPr>
              <a:t>DFHX/M </a:t>
            </a:r>
            <a:r>
              <a:rPr lang="en-US" sz="1100" dirty="0">
                <a:solidFill>
                  <a:srgbClr val="00B0F0"/>
                </a:solidFill>
                <a:effectLst/>
                <a:latin typeface="Calisto MT" panose="02040603050505030304" pitchFamily="18" charset="77"/>
                <a:ea typeface="Times New Roman" panose="02020603050405020304" pitchFamily="18" charset="0"/>
                <a:cs typeface="Arial" panose="020B0604020202020204" pitchFamily="34" charset="0"/>
              </a:rPr>
              <a:t>splitting modules based on wire-to-wire connections</a:t>
            </a:r>
            <a:r>
              <a:rPr lang="en-US" sz="1100" dirty="0">
                <a:solidFill>
                  <a:schemeClr val="tx1">
                    <a:lumMod val="65000"/>
                    <a:lumOff val="35000"/>
                  </a:schemeClr>
                </a:solidFill>
                <a:effectLst/>
                <a:latin typeface="Calisto MT" panose="02040603050505030304" pitchFamily="18" charset="77"/>
                <a:ea typeface="Times New Roman" panose="02020603050405020304" pitchFamily="18" charset="0"/>
                <a:cs typeface="Arial" panose="020B0604020202020204" pitchFamily="34" charset="0"/>
              </a:rPr>
              <a:t> […] </a:t>
            </a:r>
            <a:r>
              <a:rPr lang="en-US" sz="1100" dirty="0">
                <a:solidFill>
                  <a:srgbClr val="00B0F0"/>
                </a:solidFill>
                <a:effectLst/>
                <a:latin typeface="Calisto MT" panose="02040603050505030304" pitchFamily="18" charset="77"/>
                <a:ea typeface="Times New Roman" panose="02020603050405020304" pitchFamily="18" charset="0"/>
                <a:cs typeface="Arial" panose="020B0604020202020204" pitchFamily="34" charset="0"/>
              </a:rPr>
              <a:t>Synergies and common designs with the PCB based design</a:t>
            </a:r>
            <a:r>
              <a:rPr lang="en-US" sz="1100" dirty="0">
                <a:solidFill>
                  <a:schemeClr val="tx1">
                    <a:lumMod val="65000"/>
                    <a:lumOff val="35000"/>
                  </a:schemeClr>
                </a:solidFill>
                <a:effectLst/>
                <a:latin typeface="Calisto MT" panose="02040603050505030304" pitchFamily="18" charset="77"/>
                <a:ea typeface="Times New Roman" panose="02020603050405020304" pitchFamily="18" charset="0"/>
                <a:cs typeface="Arial" panose="020B0604020202020204" pitchFamily="34" charset="0"/>
              </a:rPr>
              <a:t> of the QDS input patch panel solution </a:t>
            </a:r>
            <a:r>
              <a:rPr lang="en-US" sz="1100" dirty="0">
                <a:solidFill>
                  <a:srgbClr val="00B0F0"/>
                </a:solidFill>
                <a:effectLst/>
                <a:latin typeface="Calisto MT" panose="02040603050505030304" pitchFamily="18" charset="77"/>
                <a:ea typeface="Times New Roman" panose="02020603050405020304" pitchFamily="18" charset="0"/>
                <a:cs typeface="Arial" panose="020B0604020202020204" pitchFamily="34" charset="0"/>
              </a:rPr>
              <a:t>shall be explored</a:t>
            </a:r>
            <a:r>
              <a:rPr lang="en-US" sz="1100" dirty="0">
                <a:solidFill>
                  <a:schemeClr val="tx1">
                    <a:lumMod val="65000"/>
                    <a:lumOff val="35000"/>
                  </a:schemeClr>
                </a:solidFill>
                <a:effectLst/>
                <a:latin typeface="Calisto MT" panose="02040603050505030304" pitchFamily="18" charset="77"/>
                <a:ea typeface="Times New Roman" panose="02020603050405020304" pitchFamily="18" charset="0"/>
                <a:cs typeface="Arial" panose="020B0604020202020204" pitchFamily="34" charset="0"/>
              </a:rPr>
              <a:t> […]</a:t>
            </a:r>
            <a:endParaRPr lang="en-GB" sz="1100" dirty="0">
              <a:solidFill>
                <a:schemeClr val="tx1">
                  <a:lumMod val="65000"/>
                  <a:lumOff val="35000"/>
                </a:schemeClr>
              </a:solidFill>
              <a:effectLst/>
              <a:latin typeface="Calisto MT" panose="02040603050505030304" pitchFamily="18" charset="77"/>
              <a:ea typeface="Times New Roman" panose="02020603050405020304" pitchFamily="18" charset="0"/>
              <a:cs typeface="Arial" panose="020B0604020202020204" pitchFamily="34" charset="0"/>
            </a:endParaRPr>
          </a:p>
        </p:txBody>
      </p:sp>
      <p:cxnSp>
        <p:nvCxnSpPr>
          <p:cNvPr id="6" name="Straight Arrow Connector 5">
            <a:extLst>
              <a:ext uri="{FF2B5EF4-FFF2-40B4-BE49-F238E27FC236}">
                <a16:creationId xmlns:a16="http://schemas.microsoft.com/office/drawing/2014/main" id="{0135B673-4D89-73A8-4E84-569853B0729C}"/>
              </a:ext>
            </a:extLst>
          </p:cNvPr>
          <p:cNvCxnSpPr>
            <a:cxnSpLocks/>
          </p:cNvCxnSpPr>
          <p:nvPr/>
        </p:nvCxnSpPr>
        <p:spPr>
          <a:xfrm>
            <a:off x="5146967" y="2245134"/>
            <a:ext cx="391628" cy="28031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pic>
        <p:nvPicPr>
          <p:cNvPr id="32" name="Picture 31" descr="A machine in a factory&#10;&#10;Description automatically generated">
            <a:extLst>
              <a:ext uri="{FF2B5EF4-FFF2-40B4-BE49-F238E27FC236}">
                <a16:creationId xmlns:a16="http://schemas.microsoft.com/office/drawing/2014/main" id="{B95AD1E1-7CE7-998E-C222-287D39ED2729}"/>
              </a:ext>
            </a:extLst>
          </p:cNvPr>
          <p:cNvPicPr>
            <a:picLocks noChangeAspect="1"/>
          </p:cNvPicPr>
          <p:nvPr/>
        </p:nvPicPr>
        <p:blipFill>
          <a:blip r:embed="rId5"/>
          <a:stretch>
            <a:fillRect/>
          </a:stretch>
        </p:blipFill>
        <p:spPr>
          <a:xfrm>
            <a:off x="137476" y="3229027"/>
            <a:ext cx="1813716" cy="1360288"/>
          </a:xfrm>
          <a:prstGeom prst="rect">
            <a:avLst/>
          </a:prstGeom>
        </p:spPr>
      </p:pic>
      <p:sp>
        <p:nvSpPr>
          <p:cNvPr id="18" name="Footer Placeholder 3">
            <a:extLst>
              <a:ext uri="{FF2B5EF4-FFF2-40B4-BE49-F238E27FC236}">
                <a16:creationId xmlns:a16="http://schemas.microsoft.com/office/drawing/2014/main" id="{0E884C3D-D749-A1A6-0AF4-6D53748C9718}"/>
              </a:ext>
            </a:extLst>
          </p:cNvPr>
          <p:cNvSpPr>
            <a:spLocks noGrp="1"/>
          </p:cNvSpPr>
          <p:nvPr>
            <p:ph type="ftr" sz="quarter" idx="11"/>
          </p:nvPr>
        </p:nvSpPr>
        <p:spPr>
          <a:xfrm>
            <a:off x="1905000" y="4767263"/>
            <a:ext cx="6627000" cy="270000"/>
          </a:xfrm>
        </p:spPr>
        <p:txBody>
          <a:bodyPr/>
          <a:lstStyle/>
          <a:p>
            <a:r>
              <a:rPr lang="en-GB" noProof="0" dirty="0">
                <a:latin typeface="Calisto MT" panose="02040603050505030304" pitchFamily="18" charset="0"/>
              </a:rPr>
              <a:t>R. Piccin - 14th HL-LHC Collaboration Meeting, Genova 2024</a:t>
            </a:r>
          </a:p>
        </p:txBody>
      </p:sp>
    </p:spTree>
    <p:extLst>
      <p:ext uri="{BB962C8B-B14F-4D97-AF65-F5344CB8AC3E}">
        <p14:creationId xmlns:p14="http://schemas.microsoft.com/office/powerpoint/2010/main" val="32404402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89271-DB73-4395-ADEA-545BFF3F5177}"/>
              </a:ext>
            </a:extLst>
          </p:cNvPr>
          <p:cNvSpPr>
            <a:spLocks noGrp="1"/>
          </p:cNvSpPr>
          <p:nvPr>
            <p:ph type="title"/>
          </p:nvPr>
        </p:nvSpPr>
        <p:spPr>
          <a:xfrm>
            <a:off x="263134" y="95832"/>
            <a:ext cx="7920000" cy="540000"/>
          </a:xfrm>
        </p:spPr>
        <p:txBody>
          <a:bodyPr/>
          <a:lstStyle/>
          <a:p>
            <a:pPr algn="l"/>
            <a:r>
              <a:rPr lang="en-US" sz="2400" dirty="0">
                <a:latin typeface="Calisto MT" panose="02040603050505030304" pitchFamily="18" charset="77"/>
              </a:rPr>
              <a:t>Magnet Wires Insulation Testing in Water</a:t>
            </a:r>
          </a:p>
        </p:txBody>
      </p:sp>
      <p:sp>
        <p:nvSpPr>
          <p:cNvPr id="4" name="Slide Number Placeholder 3">
            <a:extLst>
              <a:ext uri="{FF2B5EF4-FFF2-40B4-BE49-F238E27FC236}">
                <a16:creationId xmlns:a16="http://schemas.microsoft.com/office/drawing/2014/main" id="{E4B97303-D9D7-FF73-9714-6F0F78231AA4}"/>
              </a:ext>
            </a:extLst>
          </p:cNvPr>
          <p:cNvSpPr>
            <a:spLocks noGrp="1"/>
          </p:cNvSpPr>
          <p:nvPr>
            <p:ph type="sldNum" sz="quarter" idx="12"/>
          </p:nvPr>
        </p:nvSpPr>
        <p:spPr/>
        <p:txBody>
          <a:bodyPr/>
          <a:lstStyle/>
          <a:p>
            <a:fld id="{BFDCA1C4-9514-7B4F-976F-D92F7E296653}" type="slidenum">
              <a:rPr lang="fr-FR" smtClean="0">
                <a:latin typeface="Calisto MT" panose="02040603050505030304" pitchFamily="18" charset="77"/>
              </a:rPr>
              <a:pPr/>
              <a:t>13</a:t>
            </a:fld>
            <a:endParaRPr lang="fr-FR">
              <a:latin typeface="Calisto MT" panose="02040603050505030304" pitchFamily="18" charset="77"/>
            </a:endParaRPr>
          </a:p>
        </p:txBody>
      </p:sp>
      <p:sp>
        <p:nvSpPr>
          <p:cNvPr id="5" name="TextBox 4">
            <a:extLst>
              <a:ext uri="{FF2B5EF4-FFF2-40B4-BE49-F238E27FC236}">
                <a16:creationId xmlns:a16="http://schemas.microsoft.com/office/drawing/2014/main" id="{72796B02-59E2-EFEB-9B10-8E19FDFC3925}"/>
              </a:ext>
            </a:extLst>
          </p:cNvPr>
          <p:cNvSpPr txBox="1"/>
          <p:nvPr/>
        </p:nvSpPr>
        <p:spPr>
          <a:xfrm>
            <a:off x="8263157" y="135000"/>
            <a:ext cx="783643" cy="461665"/>
          </a:xfrm>
          <a:prstGeom prst="rect">
            <a:avLst/>
          </a:prstGeom>
          <a:noFill/>
          <a:ln w="12700">
            <a:solidFill>
              <a:schemeClr val="tx1"/>
            </a:solidFill>
          </a:ln>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GB" sz="2400" b="1" dirty="0">
                <a:solidFill>
                  <a:srgbClr val="00B050"/>
                </a:solidFill>
                <a:latin typeface="Calisto MT" panose="02040603050505030304" pitchFamily="18" charset="77"/>
              </a:rPr>
              <a:t>R11</a:t>
            </a:r>
            <a:endParaRPr lang="en-GB" sz="2000" dirty="0">
              <a:latin typeface="Calisto MT" panose="02040603050505030304" pitchFamily="18" charset="77"/>
            </a:endParaRPr>
          </a:p>
        </p:txBody>
      </p:sp>
      <p:sp>
        <p:nvSpPr>
          <p:cNvPr id="6" name="TextBox 5">
            <a:extLst>
              <a:ext uri="{FF2B5EF4-FFF2-40B4-BE49-F238E27FC236}">
                <a16:creationId xmlns:a16="http://schemas.microsoft.com/office/drawing/2014/main" id="{907254A1-FFF3-BA3A-4512-DAD26EFC4035}"/>
              </a:ext>
            </a:extLst>
          </p:cNvPr>
          <p:cNvSpPr txBox="1"/>
          <p:nvPr/>
        </p:nvSpPr>
        <p:spPr>
          <a:xfrm>
            <a:off x="1354741" y="4583498"/>
            <a:ext cx="5919395" cy="261610"/>
          </a:xfrm>
          <a:prstGeom prst="rect">
            <a:avLst/>
          </a:prstGeom>
          <a:noFill/>
          <a:ln w="12700">
            <a:solidFill>
              <a:schemeClr val="accent1"/>
            </a:solidFill>
          </a:ln>
        </p:spPr>
        <p:txBody>
          <a:bodyPr wrap="square">
            <a:spAutoFit/>
          </a:bodyPr>
          <a:lstStyle/>
          <a:p>
            <a:r>
              <a:rPr lang="en-GB" sz="1050" dirty="0">
                <a:latin typeface="Calisto MT" panose="02040603050505030304" pitchFamily="18" charset="77"/>
              </a:rPr>
              <a:t>Presented at MCF#133 (</a:t>
            </a:r>
            <a:r>
              <a:rPr lang="en-GB" sz="1050" dirty="0">
                <a:latin typeface="Calisto MT" panose="02040603050505030304" pitchFamily="18" charset="77"/>
                <a:hlinkClick r:id="rId2"/>
              </a:rPr>
              <a:t>link Indico</a:t>
            </a:r>
            <a:r>
              <a:rPr lang="en-GB" sz="1050" dirty="0">
                <a:latin typeface="Calisto MT" panose="02040603050505030304" pitchFamily="18" charset="77"/>
              </a:rPr>
              <a:t>) / R. Piccin, J. Osuna, H. Prin, L. Grand-Clement, F.O. Pincot</a:t>
            </a:r>
          </a:p>
        </p:txBody>
      </p:sp>
      <p:sp>
        <p:nvSpPr>
          <p:cNvPr id="7" name="TextBox 6">
            <a:extLst>
              <a:ext uri="{FF2B5EF4-FFF2-40B4-BE49-F238E27FC236}">
                <a16:creationId xmlns:a16="http://schemas.microsoft.com/office/drawing/2014/main" id="{E8A15D90-A7C9-301C-962E-E234BA83F3ED}"/>
              </a:ext>
            </a:extLst>
          </p:cNvPr>
          <p:cNvSpPr txBox="1"/>
          <p:nvPr/>
        </p:nvSpPr>
        <p:spPr>
          <a:xfrm>
            <a:off x="545921" y="783170"/>
            <a:ext cx="4672579" cy="784830"/>
          </a:xfrm>
          <a:prstGeom prst="rect">
            <a:avLst/>
          </a:prstGeom>
          <a:noFill/>
          <a:ln w="12700">
            <a:solidFill>
              <a:schemeClr val="tx1"/>
            </a:solidFill>
          </a:ln>
        </p:spPr>
        <p:txBody>
          <a:bodyPr wrap="square">
            <a:spAutoFit/>
          </a:bodyPr>
          <a:lstStyle/>
          <a:p>
            <a:r>
              <a:rPr lang="en-GB" sz="1200" b="1" dirty="0">
                <a:solidFill>
                  <a:srgbClr val="00B050"/>
                </a:solidFill>
                <a:latin typeface="Calisto MT" panose="02040603050505030304" pitchFamily="18" charset="77"/>
              </a:rPr>
              <a:t>R11</a:t>
            </a:r>
            <a:r>
              <a:rPr lang="en-GB" sz="1200" dirty="0">
                <a:latin typeface="Calisto MT" panose="02040603050505030304" pitchFamily="18" charset="77"/>
              </a:rPr>
              <a:t>: </a:t>
            </a:r>
            <a:r>
              <a:rPr lang="en-US" sz="1100" dirty="0">
                <a:solidFill>
                  <a:srgbClr val="00B0F0"/>
                </a:solidFill>
                <a:latin typeface="Calisto MT" panose="02040603050505030304" pitchFamily="18" charset="77"/>
                <a:ea typeface="MS Mincho" panose="02020609040205080304" pitchFamily="49" charset="-128"/>
                <a:cs typeface="Arial" panose="020B0604020202020204" pitchFamily="34" charset="0"/>
              </a:rPr>
              <a:t>Insulation tests using tap water</a:t>
            </a:r>
            <a:r>
              <a:rPr lang="en-US" sz="1100" dirty="0">
                <a:solidFill>
                  <a:schemeClr val="tx1">
                    <a:lumMod val="65000"/>
                    <a:lumOff val="35000"/>
                  </a:schemeClr>
                </a:solidFill>
                <a:latin typeface="Calisto MT" panose="02040603050505030304" pitchFamily="18" charset="77"/>
                <a:ea typeface="MS Mincho" panose="02020609040205080304" pitchFamily="49" charset="-128"/>
                <a:cs typeface="Arial" panose="020B0604020202020204" pitchFamily="34" charset="0"/>
              </a:rPr>
              <a:t> may </a:t>
            </a:r>
            <a:r>
              <a:rPr lang="en-US" sz="1100" dirty="0">
                <a:solidFill>
                  <a:srgbClr val="00B0F0"/>
                </a:solidFill>
                <a:latin typeface="Calisto MT" panose="02040603050505030304" pitchFamily="18" charset="77"/>
                <a:ea typeface="MS Mincho" panose="02020609040205080304" pitchFamily="49" charset="-128"/>
                <a:cs typeface="Arial" panose="020B0604020202020204" pitchFamily="34" charset="0"/>
              </a:rPr>
              <a:t>degrade the insulator quality </a:t>
            </a:r>
            <a:r>
              <a:rPr lang="en-US" sz="1100" dirty="0">
                <a:solidFill>
                  <a:schemeClr val="tx1">
                    <a:lumMod val="65000"/>
                    <a:lumOff val="35000"/>
                  </a:schemeClr>
                </a:solidFill>
                <a:latin typeface="Calisto MT" panose="02040603050505030304" pitchFamily="18" charset="77"/>
                <a:ea typeface="MS Mincho" panose="02020609040205080304" pitchFamily="49" charset="-128"/>
                <a:cs typeface="Arial" panose="020B0604020202020204" pitchFamily="34" charset="0"/>
              </a:rPr>
              <a:t>and introduce risk on the long-term operation of the insulation. </a:t>
            </a:r>
            <a:r>
              <a:rPr lang="en-US" sz="1100" dirty="0">
                <a:solidFill>
                  <a:srgbClr val="00B0F0"/>
                </a:solidFill>
                <a:latin typeface="Calisto MT" panose="02040603050505030304" pitchFamily="18" charset="77"/>
                <a:ea typeface="MS Mincho" panose="02020609040205080304" pitchFamily="49" charset="-128"/>
                <a:cs typeface="Arial" panose="020B0604020202020204" pitchFamily="34" charset="0"/>
              </a:rPr>
              <a:t>A detailed study </a:t>
            </a:r>
            <a:r>
              <a:rPr lang="en-US" sz="1100" dirty="0">
                <a:solidFill>
                  <a:schemeClr val="tx1">
                    <a:lumMod val="65000"/>
                    <a:lumOff val="35000"/>
                  </a:schemeClr>
                </a:solidFill>
                <a:latin typeface="Calisto MT" panose="02040603050505030304" pitchFamily="18" charset="77"/>
                <a:ea typeface="MS Mincho" panose="02020609040205080304" pitchFamily="49" charset="-128"/>
                <a:cs typeface="Arial" panose="020B0604020202020204" pitchFamily="34" charset="0"/>
              </a:rPr>
              <a:t>on the impact (including long-term effects) </a:t>
            </a:r>
            <a:r>
              <a:rPr lang="en-US" sz="1100" dirty="0">
                <a:solidFill>
                  <a:srgbClr val="00B0F0"/>
                </a:solidFill>
                <a:latin typeface="Calisto MT" panose="02040603050505030304" pitchFamily="18" charset="77"/>
                <a:ea typeface="MS Mincho" panose="02020609040205080304" pitchFamily="49" charset="-128"/>
                <a:cs typeface="Arial" panose="020B0604020202020204" pitchFamily="34" charset="0"/>
              </a:rPr>
              <a:t>of tests with immersion of the insulated wires in tap water [...]</a:t>
            </a:r>
            <a:endParaRPr lang="en-GB" sz="1100" kern="1200" dirty="0">
              <a:solidFill>
                <a:schemeClr val="tx1">
                  <a:lumMod val="65000"/>
                  <a:lumOff val="35000"/>
                </a:schemeClr>
              </a:solidFill>
              <a:effectLst/>
              <a:latin typeface="Calisto MT" panose="02040603050505030304" pitchFamily="18" charset="77"/>
              <a:ea typeface="MS Mincho" panose="02020609040205080304" pitchFamily="49" charset="-128"/>
              <a:cs typeface="Calibri" panose="020F0502020204030204" pitchFamily="34" charset="0"/>
            </a:endParaRPr>
          </a:p>
        </p:txBody>
      </p:sp>
      <p:pic>
        <p:nvPicPr>
          <p:cNvPr id="12" name="Picture 11">
            <a:extLst>
              <a:ext uri="{FF2B5EF4-FFF2-40B4-BE49-F238E27FC236}">
                <a16:creationId xmlns:a16="http://schemas.microsoft.com/office/drawing/2014/main" id="{1AE8F667-6188-02D4-DC77-89987977A35D}"/>
              </a:ext>
            </a:extLst>
          </p:cNvPr>
          <p:cNvPicPr>
            <a:picLocks noChangeAspect="1"/>
          </p:cNvPicPr>
          <p:nvPr/>
        </p:nvPicPr>
        <p:blipFill>
          <a:blip r:embed="rId3"/>
          <a:stretch>
            <a:fillRect/>
          </a:stretch>
        </p:blipFill>
        <p:spPr>
          <a:xfrm>
            <a:off x="5464047" y="795779"/>
            <a:ext cx="1786396" cy="704553"/>
          </a:xfrm>
          <a:prstGeom prst="rect">
            <a:avLst/>
          </a:prstGeom>
        </p:spPr>
      </p:pic>
      <p:sp>
        <p:nvSpPr>
          <p:cNvPr id="14" name="TextBox 13">
            <a:extLst>
              <a:ext uri="{FF2B5EF4-FFF2-40B4-BE49-F238E27FC236}">
                <a16:creationId xmlns:a16="http://schemas.microsoft.com/office/drawing/2014/main" id="{2BCEF1E6-31C2-44DC-6237-877EC50209F2}"/>
              </a:ext>
            </a:extLst>
          </p:cNvPr>
          <p:cNvSpPr txBox="1"/>
          <p:nvPr/>
        </p:nvSpPr>
        <p:spPr>
          <a:xfrm>
            <a:off x="7320013" y="908431"/>
            <a:ext cx="1688168" cy="577081"/>
          </a:xfrm>
          <a:prstGeom prst="rect">
            <a:avLst/>
          </a:prstGeom>
          <a:noFill/>
        </p:spPr>
        <p:txBody>
          <a:bodyPr wrap="square">
            <a:spAutoFit/>
          </a:bodyPr>
          <a:lstStyle/>
          <a:p>
            <a:pPr marL="0" indent="0" algn="just">
              <a:buNone/>
            </a:pPr>
            <a:r>
              <a:rPr lang="en-GB" sz="1050" dirty="0">
                <a:latin typeface="Calisto MT" panose="02040603050505030304" pitchFamily="18" charset="77"/>
                <a:cs typeface="Arial" panose="020B0604020202020204" pitchFamily="34" charset="0"/>
              </a:rPr>
              <a:t>Insulation is based on Polyimide tape + Polyimide sealant </a:t>
            </a:r>
          </a:p>
        </p:txBody>
      </p:sp>
      <p:pic>
        <p:nvPicPr>
          <p:cNvPr id="25" name="Picture 24">
            <a:extLst>
              <a:ext uri="{FF2B5EF4-FFF2-40B4-BE49-F238E27FC236}">
                <a16:creationId xmlns:a16="http://schemas.microsoft.com/office/drawing/2014/main" id="{36F70B3E-25D6-E37C-769E-57FDDAA15EE2}"/>
              </a:ext>
            </a:extLst>
          </p:cNvPr>
          <p:cNvPicPr>
            <a:picLocks noChangeAspect="1"/>
          </p:cNvPicPr>
          <p:nvPr/>
        </p:nvPicPr>
        <p:blipFill>
          <a:blip r:embed="rId4"/>
          <a:stretch>
            <a:fillRect/>
          </a:stretch>
        </p:blipFill>
        <p:spPr>
          <a:xfrm>
            <a:off x="4642870" y="1667145"/>
            <a:ext cx="1195101" cy="1126296"/>
          </a:xfrm>
          <a:prstGeom prst="rect">
            <a:avLst/>
          </a:prstGeom>
        </p:spPr>
      </p:pic>
      <p:sp>
        <p:nvSpPr>
          <p:cNvPr id="26" name="TextBox 25">
            <a:extLst>
              <a:ext uri="{FF2B5EF4-FFF2-40B4-BE49-F238E27FC236}">
                <a16:creationId xmlns:a16="http://schemas.microsoft.com/office/drawing/2014/main" id="{3E670601-121C-801A-B9B0-650E9297381C}"/>
              </a:ext>
            </a:extLst>
          </p:cNvPr>
          <p:cNvSpPr txBox="1"/>
          <p:nvPr/>
        </p:nvSpPr>
        <p:spPr>
          <a:xfrm>
            <a:off x="4761642" y="2837006"/>
            <a:ext cx="3961723" cy="415498"/>
          </a:xfrm>
          <a:prstGeom prst="rect">
            <a:avLst/>
          </a:prstGeom>
          <a:noFill/>
          <a:ln>
            <a:solidFill>
              <a:schemeClr val="tx1"/>
            </a:solidFill>
          </a:ln>
        </p:spPr>
        <p:txBody>
          <a:bodyPr wrap="square">
            <a:spAutoFit/>
          </a:bodyPr>
          <a:lstStyle/>
          <a:p>
            <a:pPr algn="ctr"/>
            <a:r>
              <a:rPr lang="en-GB" sz="1050" dirty="0">
                <a:latin typeface="Calisto MT" panose="02040603050505030304" pitchFamily="18" charset="77"/>
                <a:cs typeface="Arial" panose="020B0604020202020204" pitchFamily="34" charset="0"/>
              </a:rPr>
              <a:t>Test of wires in water </a:t>
            </a:r>
          </a:p>
          <a:p>
            <a:pPr algn="ctr"/>
            <a:r>
              <a:rPr lang="en-GB" sz="1050" dirty="0">
                <a:latin typeface="Calisto MT" panose="02040603050505030304" pitchFamily="18" charset="77"/>
                <a:cs typeface="Arial" panose="020B0604020202020204" pitchFamily="34" charset="0"/>
              </a:rPr>
              <a:t>(steps 500 V/30 s – 1000 V/120s – 2000 V/120s) + Drying</a:t>
            </a:r>
          </a:p>
        </p:txBody>
      </p:sp>
      <p:pic>
        <p:nvPicPr>
          <p:cNvPr id="28" name="Picture 27">
            <a:extLst>
              <a:ext uri="{FF2B5EF4-FFF2-40B4-BE49-F238E27FC236}">
                <a16:creationId xmlns:a16="http://schemas.microsoft.com/office/drawing/2014/main" id="{8E80C174-78DC-B825-4A40-1A09F3CA8E01}"/>
              </a:ext>
            </a:extLst>
          </p:cNvPr>
          <p:cNvPicPr>
            <a:picLocks noChangeAspect="1"/>
          </p:cNvPicPr>
          <p:nvPr/>
        </p:nvPicPr>
        <p:blipFill>
          <a:blip r:embed="rId5"/>
          <a:stretch>
            <a:fillRect/>
          </a:stretch>
        </p:blipFill>
        <p:spPr>
          <a:xfrm>
            <a:off x="6174672" y="1654922"/>
            <a:ext cx="1315874" cy="1121632"/>
          </a:xfrm>
          <a:prstGeom prst="rect">
            <a:avLst/>
          </a:prstGeom>
        </p:spPr>
      </p:pic>
      <p:pic>
        <p:nvPicPr>
          <p:cNvPr id="30" name="Picture 29">
            <a:extLst>
              <a:ext uri="{FF2B5EF4-FFF2-40B4-BE49-F238E27FC236}">
                <a16:creationId xmlns:a16="http://schemas.microsoft.com/office/drawing/2014/main" id="{CEFC11FD-05FF-3612-FAEF-7408AD27819D}"/>
              </a:ext>
            </a:extLst>
          </p:cNvPr>
          <p:cNvPicPr>
            <a:picLocks noChangeAspect="1"/>
          </p:cNvPicPr>
          <p:nvPr/>
        </p:nvPicPr>
        <p:blipFill>
          <a:blip r:embed="rId6"/>
          <a:stretch>
            <a:fillRect/>
          </a:stretch>
        </p:blipFill>
        <p:spPr>
          <a:xfrm>
            <a:off x="7697337" y="1678624"/>
            <a:ext cx="1413313" cy="1090944"/>
          </a:xfrm>
          <a:prstGeom prst="rect">
            <a:avLst/>
          </a:prstGeom>
        </p:spPr>
      </p:pic>
      <p:sp>
        <p:nvSpPr>
          <p:cNvPr id="35" name="Arrow: Right 34">
            <a:extLst>
              <a:ext uri="{FF2B5EF4-FFF2-40B4-BE49-F238E27FC236}">
                <a16:creationId xmlns:a16="http://schemas.microsoft.com/office/drawing/2014/main" id="{5CC4D647-96C2-9839-7BE0-99CF86025C01}"/>
              </a:ext>
            </a:extLst>
          </p:cNvPr>
          <p:cNvSpPr/>
          <p:nvPr/>
        </p:nvSpPr>
        <p:spPr>
          <a:xfrm>
            <a:off x="5944443" y="2098722"/>
            <a:ext cx="212944" cy="1905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Calisto MT" panose="02040603050505030304" pitchFamily="18" charset="77"/>
            </a:endParaRPr>
          </a:p>
        </p:txBody>
      </p:sp>
      <p:sp>
        <p:nvSpPr>
          <p:cNvPr id="36" name="Arrow: Right 35">
            <a:extLst>
              <a:ext uri="{FF2B5EF4-FFF2-40B4-BE49-F238E27FC236}">
                <a16:creationId xmlns:a16="http://schemas.microsoft.com/office/drawing/2014/main" id="{8F0EB0FF-8A90-44DA-6637-A92B2ABBD1E5}"/>
              </a:ext>
            </a:extLst>
          </p:cNvPr>
          <p:cNvSpPr/>
          <p:nvPr/>
        </p:nvSpPr>
        <p:spPr>
          <a:xfrm>
            <a:off x="7499526" y="2135832"/>
            <a:ext cx="212944" cy="1905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Calisto MT" panose="02040603050505030304" pitchFamily="18" charset="77"/>
            </a:endParaRPr>
          </a:p>
        </p:txBody>
      </p:sp>
      <p:sp>
        <p:nvSpPr>
          <p:cNvPr id="9" name="Content Placeholder 2">
            <a:extLst>
              <a:ext uri="{FF2B5EF4-FFF2-40B4-BE49-F238E27FC236}">
                <a16:creationId xmlns:a16="http://schemas.microsoft.com/office/drawing/2014/main" id="{413CDD97-931A-A2EA-94A9-F68F98D8021C}"/>
              </a:ext>
            </a:extLst>
          </p:cNvPr>
          <p:cNvSpPr txBox="1">
            <a:spLocks/>
          </p:cNvSpPr>
          <p:nvPr/>
        </p:nvSpPr>
        <p:spPr>
          <a:xfrm>
            <a:off x="163317" y="1632834"/>
            <a:ext cx="4151121" cy="863163"/>
          </a:xfrm>
          <a:prstGeom prst="rect">
            <a:avLst/>
          </a:prstGeom>
        </p:spPr>
        <p:txBody>
          <a:bodyPr>
            <a:normAutofit fontScale="775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600" dirty="0">
                <a:latin typeface="Calisto MT" panose="02040603050505030304" pitchFamily="18" charset="0"/>
              </a:rPr>
              <a:t>Dielectric test of the wires in water is performed before insertion of the wire bundle in the capillary and tube forming</a:t>
            </a:r>
          </a:p>
          <a:p>
            <a:r>
              <a:rPr lang="en-GB" sz="1600" dirty="0">
                <a:solidFill>
                  <a:schemeClr val="tx1">
                    <a:lumMod val="65000"/>
                    <a:lumOff val="35000"/>
                  </a:schemeClr>
                </a:solidFill>
                <a:latin typeface="Calisto MT" panose="02040603050505030304" pitchFamily="18" charset="0"/>
                <a:ea typeface="MS Mincho" panose="02020609040205080304" pitchFamily="49" charset="-128"/>
                <a:cs typeface="Arial" panose="020B0604020202020204" pitchFamily="34" charset="0"/>
              </a:rPr>
              <a:t>A </a:t>
            </a:r>
            <a:r>
              <a:rPr lang="en-GB" sz="1600" b="1" dirty="0">
                <a:solidFill>
                  <a:schemeClr val="tx1">
                    <a:lumMod val="65000"/>
                    <a:lumOff val="35000"/>
                  </a:schemeClr>
                </a:solidFill>
                <a:latin typeface="Calisto MT" panose="02040603050505030304" pitchFamily="18" charset="0"/>
                <a:ea typeface="MS Mincho" panose="02020609040205080304" pitchFamily="49" charset="-128"/>
                <a:cs typeface="Arial" panose="020B0604020202020204" pitchFamily="34" charset="0"/>
              </a:rPr>
              <a:t>test</a:t>
            </a:r>
            <a:r>
              <a:rPr lang="en-GB" sz="1600" dirty="0">
                <a:solidFill>
                  <a:schemeClr val="tx1">
                    <a:lumMod val="65000"/>
                    <a:lumOff val="35000"/>
                  </a:schemeClr>
                </a:solidFill>
                <a:latin typeface="Calisto MT" panose="02040603050505030304" pitchFamily="18" charset="0"/>
                <a:ea typeface="MS Mincho" panose="02020609040205080304" pitchFamily="49" charset="-128"/>
                <a:cs typeface="Arial" panose="020B0604020202020204" pitchFamily="34" charset="0"/>
              </a:rPr>
              <a:t> </a:t>
            </a:r>
            <a:r>
              <a:rPr lang="en-GB" sz="1600" b="1" dirty="0">
                <a:solidFill>
                  <a:schemeClr val="tx1">
                    <a:lumMod val="65000"/>
                    <a:lumOff val="35000"/>
                  </a:schemeClr>
                </a:solidFill>
                <a:latin typeface="Calisto MT" panose="02040603050505030304" pitchFamily="18" charset="0"/>
                <a:ea typeface="MS Mincho" panose="02020609040205080304" pitchFamily="49" charset="-128"/>
                <a:cs typeface="Arial" panose="020B0604020202020204" pitchFamily="34" charset="0"/>
              </a:rPr>
              <a:t>campaign </a:t>
            </a:r>
            <a:r>
              <a:rPr lang="en-GB" sz="1600" dirty="0">
                <a:solidFill>
                  <a:schemeClr val="tx1">
                    <a:lumMod val="65000"/>
                    <a:lumOff val="35000"/>
                  </a:schemeClr>
                </a:solidFill>
                <a:latin typeface="Calisto MT" panose="02040603050505030304" pitchFamily="18" charset="0"/>
                <a:ea typeface="MS Mincho" panose="02020609040205080304" pitchFamily="49" charset="-128"/>
                <a:cs typeface="Arial" panose="020B0604020202020204" pitchFamily="34" charset="0"/>
              </a:rPr>
              <a:t>has been carried out to </a:t>
            </a:r>
            <a:r>
              <a:rPr lang="en-GB" sz="1600" b="1" dirty="0">
                <a:solidFill>
                  <a:schemeClr val="tx1">
                    <a:lumMod val="65000"/>
                    <a:lumOff val="35000"/>
                  </a:schemeClr>
                </a:solidFill>
                <a:latin typeface="Calisto MT" panose="02040603050505030304" pitchFamily="18" charset="0"/>
                <a:ea typeface="MS Mincho" panose="02020609040205080304" pitchFamily="49" charset="-128"/>
                <a:cs typeface="Arial" panose="020B0604020202020204" pitchFamily="34" charset="0"/>
              </a:rPr>
              <a:t>assess the effect of (tap) water intake (</a:t>
            </a:r>
            <a:r>
              <a:rPr lang="en-GB" sz="1600" dirty="0">
                <a:solidFill>
                  <a:schemeClr val="tx1">
                    <a:lumMod val="65000"/>
                    <a:lumOff val="35000"/>
                  </a:schemeClr>
                </a:solidFill>
                <a:latin typeface="Calisto MT" panose="02040603050505030304" pitchFamily="18" charset="0"/>
                <a:ea typeface="MS Mincho" panose="02020609040205080304" pitchFamily="49" charset="-128"/>
                <a:cs typeface="Arial" panose="020B0604020202020204" pitchFamily="34" charset="0"/>
                <a:hlinkClick r:id="rId7"/>
              </a:rPr>
              <a:t>EDMS 3010970</a:t>
            </a:r>
            <a:r>
              <a:rPr lang="en-GB" sz="1600" dirty="0">
                <a:solidFill>
                  <a:schemeClr val="tx1">
                    <a:lumMod val="65000"/>
                    <a:lumOff val="35000"/>
                  </a:schemeClr>
                </a:solidFill>
                <a:latin typeface="Calisto MT" panose="02040603050505030304" pitchFamily="18" charset="0"/>
                <a:ea typeface="MS Mincho" panose="02020609040205080304" pitchFamily="49" charset="-128"/>
                <a:cs typeface="Arial" panose="020B0604020202020204" pitchFamily="34" charset="0"/>
              </a:rPr>
              <a:t>):</a:t>
            </a:r>
            <a:endParaRPr lang="en-GB" sz="1600" dirty="0">
              <a:latin typeface="Calisto MT" panose="02040603050505030304" pitchFamily="18" charset="0"/>
            </a:endParaRPr>
          </a:p>
          <a:p>
            <a:endParaRPr lang="en-GB" sz="1600" dirty="0">
              <a:latin typeface="Calisto MT" panose="02040603050505030304" pitchFamily="18" charset="0"/>
            </a:endParaRPr>
          </a:p>
        </p:txBody>
      </p:sp>
      <p:sp>
        <p:nvSpPr>
          <p:cNvPr id="10" name="Content Placeholder 2">
            <a:extLst>
              <a:ext uri="{FF2B5EF4-FFF2-40B4-BE49-F238E27FC236}">
                <a16:creationId xmlns:a16="http://schemas.microsoft.com/office/drawing/2014/main" id="{4B5CBC63-DEB9-83A3-5BAD-D23EA27375F1}"/>
              </a:ext>
            </a:extLst>
          </p:cNvPr>
          <p:cNvSpPr txBox="1">
            <a:spLocks/>
          </p:cNvSpPr>
          <p:nvPr/>
        </p:nvSpPr>
        <p:spPr>
          <a:xfrm>
            <a:off x="146066" y="2588572"/>
            <a:ext cx="4328453" cy="672406"/>
          </a:xfrm>
          <a:prstGeom prst="rect">
            <a:avLst/>
          </a:prstGeom>
        </p:spPr>
        <p:txBody>
          <a:bodyPr>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200" dirty="0">
                <a:latin typeface="Calisto MT" panose="02040603050505030304" pitchFamily="18" charset="0"/>
              </a:rPr>
              <a:t>Dielectric strength is not affected after immersion in water. </a:t>
            </a:r>
          </a:p>
          <a:p>
            <a:r>
              <a:rPr lang="en-GB" sz="1200" dirty="0">
                <a:latin typeface="Calisto MT" panose="02040603050505030304" pitchFamily="18" charset="0"/>
              </a:rPr>
              <a:t>No reduction of dielectric strength on the long term (7 months after immersion)</a:t>
            </a:r>
          </a:p>
          <a:p>
            <a:endParaRPr lang="en-GB" sz="1200" dirty="0">
              <a:latin typeface="Calisto MT" panose="02040603050505030304" pitchFamily="18" charset="0"/>
            </a:endParaRPr>
          </a:p>
          <a:p>
            <a:endParaRPr lang="en-GB" sz="1200" dirty="0">
              <a:latin typeface="Calisto MT" panose="02040603050505030304" pitchFamily="18" charset="0"/>
            </a:endParaRPr>
          </a:p>
        </p:txBody>
      </p:sp>
      <p:sp>
        <p:nvSpPr>
          <p:cNvPr id="11" name="Content Placeholder 2">
            <a:extLst>
              <a:ext uri="{FF2B5EF4-FFF2-40B4-BE49-F238E27FC236}">
                <a16:creationId xmlns:a16="http://schemas.microsoft.com/office/drawing/2014/main" id="{FA017858-CF3F-471A-EDC3-EC6E68E0695E}"/>
              </a:ext>
            </a:extLst>
          </p:cNvPr>
          <p:cNvSpPr txBox="1">
            <a:spLocks/>
          </p:cNvSpPr>
          <p:nvPr/>
        </p:nvSpPr>
        <p:spPr>
          <a:xfrm>
            <a:off x="163317" y="3305517"/>
            <a:ext cx="4547075" cy="809718"/>
          </a:xfrm>
          <a:prstGeom prst="rect">
            <a:avLst/>
          </a:prstGeom>
        </p:spPr>
        <p:txBody>
          <a:bodyPr>
            <a:normAutofit fontScale="775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600" dirty="0">
                <a:latin typeface="Calisto MT" panose="02040603050505030304" pitchFamily="18" charset="0"/>
              </a:rPr>
              <a:t>Residual presence of humidity can be detected by the measurement of the  dielectric losses (tan delta) on samples </a:t>
            </a:r>
          </a:p>
          <a:p>
            <a:r>
              <a:rPr lang="en-GB" sz="1600" b="1" dirty="0">
                <a:latin typeface="Calisto MT" panose="02040603050505030304" pitchFamily="18" charset="0"/>
              </a:rPr>
              <a:t>An effective drying procedure is established:</a:t>
            </a:r>
          </a:p>
          <a:p>
            <a:pPr marL="457200" lvl="1" indent="0">
              <a:buFont typeface="Wingdings" charset="2"/>
              <a:buNone/>
            </a:pPr>
            <a:r>
              <a:rPr lang="en-GB" sz="1600" b="1" dirty="0">
                <a:latin typeface="Calisto MT" panose="02040603050505030304" pitchFamily="18" charset="0"/>
              </a:rPr>
              <a:t>60 </a:t>
            </a:r>
            <a:r>
              <a:rPr lang="en-GB" sz="1600" b="1" dirty="0">
                <a:latin typeface="Calisto MT" panose="02040603050505030304" pitchFamily="18" charset="0"/>
                <a:ea typeface="Tahoma" panose="020B0604030504040204" pitchFamily="34" charset="0"/>
                <a:cs typeface="Tahoma" panose="020B0604030504040204" pitchFamily="34" charset="0"/>
              </a:rPr>
              <a:t>℃</a:t>
            </a:r>
            <a:r>
              <a:rPr lang="en-GB" sz="1600" b="1" dirty="0">
                <a:latin typeface="Calisto MT" panose="02040603050505030304" pitchFamily="18" charset="0"/>
              </a:rPr>
              <a:t> for at least 3 h </a:t>
            </a:r>
          </a:p>
          <a:p>
            <a:pPr marL="457200" lvl="1" indent="0">
              <a:buFont typeface="Wingdings" charset="2"/>
              <a:buNone/>
            </a:pPr>
            <a:endParaRPr lang="en-GB" sz="1600" b="1" dirty="0">
              <a:latin typeface="Calisto MT" panose="02040603050505030304" pitchFamily="18" charset="0"/>
            </a:endParaRPr>
          </a:p>
        </p:txBody>
      </p:sp>
      <p:pic>
        <p:nvPicPr>
          <p:cNvPr id="13" name="Picture 12">
            <a:extLst>
              <a:ext uri="{FF2B5EF4-FFF2-40B4-BE49-F238E27FC236}">
                <a16:creationId xmlns:a16="http://schemas.microsoft.com/office/drawing/2014/main" id="{40510972-467C-CD65-B8DB-A46C042417D4}"/>
              </a:ext>
            </a:extLst>
          </p:cNvPr>
          <p:cNvPicPr>
            <a:picLocks noChangeAspect="1"/>
          </p:cNvPicPr>
          <p:nvPr/>
        </p:nvPicPr>
        <p:blipFill>
          <a:blip r:embed="rId8"/>
          <a:stretch>
            <a:fillRect/>
          </a:stretch>
        </p:blipFill>
        <p:spPr>
          <a:xfrm>
            <a:off x="6663213" y="3311954"/>
            <a:ext cx="2447437" cy="1298123"/>
          </a:xfrm>
          <a:prstGeom prst="rect">
            <a:avLst/>
          </a:prstGeom>
        </p:spPr>
      </p:pic>
      <p:pic>
        <p:nvPicPr>
          <p:cNvPr id="15" name="Picture 14">
            <a:extLst>
              <a:ext uri="{FF2B5EF4-FFF2-40B4-BE49-F238E27FC236}">
                <a16:creationId xmlns:a16="http://schemas.microsoft.com/office/drawing/2014/main" id="{2EFB6627-F486-FE03-F564-482F2F5B6214}"/>
              </a:ext>
            </a:extLst>
          </p:cNvPr>
          <p:cNvPicPr>
            <a:picLocks noChangeAspect="1"/>
          </p:cNvPicPr>
          <p:nvPr/>
        </p:nvPicPr>
        <p:blipFill>
          <a:blip r:embed="rId9"/>
          <a:stretch>
            <a:fillRect/>
          </a:stretch>
        </p:blipFill>
        <p:spPr>
          <a:xfrm>
            <a:off x="4482790" y="3374944"/>
            <a:ext cx="2196339" cy="1164015"/>
          </a:xfrm>
          <a:prstGeom prst="rect">
            <a:avLst/>
          </a:prstGeom>
        </p:spPr>
      </p:pic>
      <p:sp>
        <p:nvSpPr>
          <p:cNvPr id="8" name="Footer Placeholder 3">
            <a:extLst>
              <a:ext uri="{FF2B5EF4-FFF2-40B4-BE49-F238E27FC236}">
                <a16:creationId xmlns:a16="http://schemas.microsoft.com/office/drawing/2014/main" id="{BBD439D5-70F6-2763-35F9-5542836517F1}"/>
              </a:ext>
            </a:extLst>
          </p:cNvPr>
          <p:cNvSpPr>
            <a:spLocks noGrp="1"/>
          </p:cNvSpPr>
          <p:nvPr>
            <p:ph type="ftr" sz="quarter" idx="11"/>
          </p:nvPr>
        </p:nvSpPr>
        <p:spPr>
          <a:xfrm>
            <a:off x="1905000" y="4767263"/>
            <a:ext cx="6627000" cy="270000"/>
          </a:xfrm>
        </p:spPr>
        <p:txBody>
          <a:bodyPr/>
          <a:lstStyle/>
          <a:p>
            <a:r>
              <a:rPr lang="en-GB" noProof="0" dirty="0">
                <a:latin typeface="Calisto MT" panose="02040603050505030304" pitchFamily="18" charset="0"/>
              </a:rPr>
              <a:t>R. Piccin - 14th HL-LHC Collaboration Meeting, Genova 2024</a:t>
            </a:r>
          </a:p>
        </p:txBody>
      </p:sp>
      <p:sp>
        <p:nvSpPr>
          <p:cNvPr id="17" name="Content Placeholder 2">
            <a:extLst>
              <a:ext uri="{FF2B5EF4-FFF2-40B4-BE49-F238E27FC236}">
                <a16:creationId xmlns:a16="http://schemas.microsoft.com/office/drawing/2014/main" id="{332534D1-A3E3-ADE1-BA1D-42653DEE80F7}"/>
              </a:ext>
            </a:extLst>
          </p:cNvPr>
          <p:cNvSpPr txBox="1">
            <a:spLocks/>
          </p:cNvSpPr>
          <p:nvPr/>
        </p:nvSpPr>
        <p:spPr>
          <a:xfrm>
            <a:off x="163317" y="4054043"/>
            <a:ext cx="4151121" cy="484916"/>
          </a:xfrm>
          <a:prstGeom prst="rect">
            <a:avLst/>
          </a:prstGeom>
        </p:spPr>
        <p:txBody>
          <a:bodyP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200" dirty="0">
                <a:solidFill>
                  <a:schemeClr val="accent5"/>
                </a:solidFill>
                <a:latin typeface="Calisto MT" panose="02040603050505030304" pitchFamily="18" charset="0"/>
              </a:rPr>
              <a:t>Test endorsed by MCF and recommended for collaborations</a:t>
            </a:r>
          </a:p>
          <a:p>
            <a:endParaRPr lang="en-GB" sz="1200" dirty="0">
              <a:latin typeface="Calisto MT" panose="02040603050505030304" pitchFamily="18" charset="0"/>
            </a:endParaRPr>
          </a:p>
          <a:p>
            <a:endParaRPr lang="en-GB" sz="1200" dirty="0">
              <a:latin typeface="Calisto MT" panose="02040603050505030304" pitchFamily="18" charset="0"/>
            </a:endParaRPr>
          </a:p>
        </p:txBody>
      </p:sp>
    </p:spTree>
    <p:extLst>
      <p:ext uri="{BB962C8B-B14F-4D97-AF65-F5344CB8AC3E}">
        <p14:creationId xmlns:p14="http://schemas.microsoft.com/office/powerpoint/2010/main" val="25685235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B1F8154-17E5-D44E-00BB-1CA2936FACDC}"/>
              </a:ext>
            </a:extLst>
          </p:cNvPr>
          <p:cNvSpPr/>
          <p:nvPr/>
        </p:nvSpPr>
        <p:spPr>
          <a:xfrm>
            <a:off x="0" y="4432309"/>
            <a:ext cx="2214498" cy="66990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2" name="Title 1">
            <a:extLst>
              <a:ext uri="{FF2B5EF4-FFF2-40B4-BE49-F238E27FC236}">
                <a16:creationId xmlns:a16="http://schemas.microsoft.com/office/drawing/2014/main" id="{B1A89271-DB73-4395-ADEA-545BFF3F5177}"/>
              </a:ext>
            </a:extLst>
          </p:cNvPr>
          <p:cNvSpPr>
            <a:spLocks noGrp="1"/>
          </p:cNvSpPr>
          <p:nvPr>
            <p:ph type="title"/>
          </p:nvPr>
        </p:nvSpPr>
        <p:spPr>
          <a:xfrm>
            <a:off x="214247" y="113860"/>
            <a:ext cx="7458209" cy="540000"/>
          </a:xfrm>
        </p:spPr>
        <p:txBody>
          <a:bodyPr/>
          <a:lstStyle/>
          <a:p>
            <a:pPr algn="l"/>
            <a:r>
              <a:rPr lang="en-US" sz="2400" dirty="0">
                <a:latin typeface="Calisto MT" panose="02040603050505030304" pitchFamily="18" charset="77"/>
              </a:rPr>
              <a:t>IFS – QDS Input Patch Panel Cabling</a:t>
            </a:r>
          </a:p>
        </p:txBody>
      </p:sp>
      <p:sp>
        <p:nvSpPr>
          <p:cNvPr id="3" name="Footer Placeholder 2">
            <a:extLst>
              <a:ext uri="{FF2B5EF4-FFF2-40B4-BE49-F238E27FC236}">
                <a16:creationId xmlns:a16="http://schemas.microsoft.com/office/drawing/2014/main" id="{D26BBDA3-FEE0-486F-CB68-FA7D5001209A}"/>
              </a:ext>
            </a:extLst>
          </p:cNvPr>
          <p:cNvSpPr>
            <a:spLocks noGrp="1"/>
          </p:cNvSpPr>
          <p:nvPr>
            <p:ph type="ftr" sz="quarter" idx="11"/>
          </p:nvPr>
        </p:nvSpPr>
        <p:spPr/>
        <p:txBody>
          <a:bodyPr/>
          <a:lstStyle/>
          <a:p>
            <a:r>
              <a:rPr lang="en-GB" noProof="0" dirty="0">
                <a:latin typeface="Calisto MT" panose="02040603050505030304" pitchFamily="18" charset="77"/>
              </a:rPr>
              <a:t>R. Piccin - 14th HL-LHC Collaboration Meeting, Genova 2024</a:t>
            </a:r>
          </a:p>
        </p:txBody>
      </p:sp>
      <p:sp>
        <p:nvSpPr>
          <p:cNvPr id="4" name="Slide Number Placeholder 3">
            <a:extLst>
              <a:ext uri="{FF2B5EF4-FFF2-40B4-BE49-F238E27FC236}">
                <a16:creationId xmlns:a16="http://schemas.microsoft.com/office/drawing/2014/main" id="{E4B97303-D9D7-FF73-9714-6F0F78231AA4}"/>
              </a:ext>
            </a:extLst>
          </p:cNvPr>
          <p:cNvSpPr>
            <a:spLocks noGrp="1"/>
          </p:cNvSpPr>
          <p:nvPr>
            <p:ph type="sldNum" sz="quarter" idx="12"/>
          </p:nvPr>
        </p:nvSpPr>
        <p:spPr/>
        <p:txBody>
          <a:bodyPr/>
          <a:lstStyle/>
          <a:p>
            <a:fld id="{BFDCA1C4-9514-7B4F-976F-D92F7E296653}" type="slidenum">
              <a:rPr lang="fr-FR" smtClean="0">
                <a:latin typeface="Calisto MT" panose="02040603050505030304" pitchFamily="18" charset="77"/>
              </a:rPr>
              <a:pPr/>
              <a:t>14</a:t>
            </a:fld>
            <a:endParaRPr lang="fr-FR">
              <a:latin typeface="Calisto MT" panose="02040603050505030304" pitchFamily="18" charset="77"/>
            </a:endParaRPr>
          </a:p>
        </p:txBody>
      </p:sp>
      <p:sp>
        <p:nvSpPr>
          <p:cNvPr id="5" name="TextBox 4">
            <a:extLst>
              <a:ext uri="{FF2B5EF4-FFF2-40B4-BE49-F238E27FC236}">
                <a16:creationId xmlns:a16="http://schemas.microsoft.com/office/drawing/2014/main" id="{72796B02-59E2-EFEB-9B10-8E19FDFC3925}"/>
              </a:ext>
            </a:extLst>
          </p:cNvPr>
          <p:cNvSpPr txBox="1"/>
          <p:nvPr/>
        </p:nvSpPr>
        <p:spPr>
          <a:xfrm>
            <a:off x="7780789" y="135000"/>
            <a:ext cx="578839" cy="461665"/>
          </a:xfrm>
          <a:prstGeom prst="rect">
            <a:avLst/>
          </a:prstGeom>
          <a:noFill/>
          <a:ln w="12700">
            <a:solidFill>
              <a:schemeClr val="tx1"/>
            </a:solidFill>
          </a:ln>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GB" sz="2400" b="1" dirty="0">
                <a:solidFill>
                  <a:srgbClr val="00B050"/>
                </a:solidFill>
                <a:latin typeface="Calisto MT" panose="02040603050505030304" pitchFamily="18" charset="77"/>
              </a:rPr>
              <a:t>R1</a:t>
            </a:r>
            <a:endParaRPr lang="en-GB" sz="2000" dirty="0">
              <a:latin typeface="Calisto MT" panose="02040603050505030304" pitchFamily="18" charset="77"/>
            </a:endParaRPr>
          </a:p>
        </p:txBody>
      </p:sp>
      <p:sp>
        <p:nvSpPr>
          <p:cNvPr id="6" name="TextBox 5">
            <a:extLst>
              <a:ext uri="{FF2B5EF4-FFF2-40B4-BE49-F238E27FC236}">
                <a16:creationId xmlns:a16="http://schemas.microsoft.com/office/drawing/2014/main" id="{3BF06399-4805-E852-0B89-A445EF868F97}"/>
              </a:ext>
            </a:extLst>
          </p:cNvPr>
          <p:cNvSpPr txBox="1"/>
          <p:nvPr/>
        </p:nvSpPr>
        <p:spPr>
          <a:xfrm>
            <a:off x="8467961" y="135000"/>
            <a:ext cx="578839" cy="461665"/>
          </a:xfrm>
          <a:prstGeom prst="rect">
            <a:avLst/>
          </a:prstGeom>
          <a:noFill/>
          <a:ln w="12700">
            <a:solidFill>
              <a:schemeClr val="tx1"/>
            </a:solidFill>
          </a:ln>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GB" sz="2400" b="1" dirty="0">
                <a:solidFill>
                  <a:srgbClr val="00B050"/>
                </a:solidFill>
                <a:latin typeface="Calisto MT" panose="02040603050505030304" pitchFamily="18" charset="77"/>
              </a:rPr>
              <a:t>C8</a:t>
            </a:r>
            <a:endParaRPr lang="en-GB" sz="2000" dirty="0">
              <a:latin typeface="Calisto MT" panose="02040603050505030304" pitchFamily="18" charset="77"/>
            </a:endParaRPr>
          </a:p>
        </p:txBody>
      </p:sp>
      <p:sp>
        <p:nvSpPr>
          <p:cNvPr id="7" name="TextBox 6">
            <a:extLst>
              <a:ext uri="{FF2B5EF4-FFF2-40B4-BE49-F238E27FC236}">
                <a16:creationId xmlns:a16="http://schemas.microsoft.com/office/drawing/2014/main" id="{35349D77-5F39-BFCA-8FC7-BA18294CC4DB}"/>
              </a:ext>
            </a:extLst>
          </p:cNvPr>
          <p:cNvSpPr txBox="1"/>
          <p:nvPr/>
        </p:nvSpPr>
        <p:spPr>
          <a:xfrm>
            <a:off x="534782" y="661238"/>
            <a:ext cx="6430611" cy="784830"/>
          </a:xfrm>
          <a:prstGeom prst="rect">
            <a:avLst/>
          </a:prstGeom>
          <a:noFill/>
          <a:ln w="12700">
            <a:solidFill>
              <a:schemeClr val="tx1"/>
            </a:solidFill>
          </a:ln>
        </p:spPr>
        <p:txBody>
          <a:bodyPr wrap="square">
            <a:spAutoFit/>
          </a:bodyPr>
          <a:lstStyle/>
          <a:p>
            <a:r>
              <a:rPr lang="en-GB" sz="1200" b="1" dirty="0">
                <a:solidFill>
                  <a:srgbClr val="00B050"/>
                </a:solidFill>
                <a:latin typeface="Calisto MT" panose="02040603050505030304" pitchFamily="18" charset="77"/>
              </a:rPr>
              <a:t>R1</a:t>
            </a:r>
            <a:r>
              <a:rPr lang="en-GB" sz="1200" dirty="0">
                <a:latin typeface="Calisto MT" panose="02040603050505030304" pitchFamily="18" charset="77"/>
              </a:rPr>
              <a:t>: </a:t>
            </a:r>
            <a:r>
              <a:rPr lang="en-US" sz="1100" dirty="0">
                <a:solidFill>
                  <a:schemeClr val="tx1">
                    <a:lumMod val="65000"/>
                    <a:lumOff val="35000"/>
                  </a:schemeClr>
                </a:solidFill>
                <a:effectLst/>
                <a:latin typeface="Calisto MT" panose="02040603050505030304" pitchFamily="18" charset="77"/>
                <a:ea typeface="MS Mincho" panose="02020609040205080304" pitchFamily="49" charset="-128"/>
                <a:cs typeface="Arial" panose="020B0604020202020204" pitchFamily="34" charset="0"/>
              </a:rPr>
              <a:t>A </a:t>
            </a:r>
            <a:r>
              <a:rPr lang="en-US" sz="1100" dirty="0">
                <a:solidFill>
                  <a:srgbClr val="00B0F0"/>
                </a:solidFill>
                <a:effectLst/>
                <a:latin typeface="Calisto MT" panose="02040603050505030304" pitchFamily="18" charset="77"/>
                <a:ea typeface="MS Mincho" panose="02020609040205080304" pitchFamily="49" charset="-128"/>
                <a:cs typeface="Arial" panose="020B0604020202020204" pitchFamily="34" charset="0"/>
              </a:rPr>
              <a:t>harmonization of the voltage levels and test strategies for the instrumentation cables </a:t>
            </a:r>
            <a:r>
              <a:rPr lang="en-US" sz="1100" dirty="0">
                <a:solidFill>
                  <a:schemeClr val="tx1">
                    <a:lumMod val="65000"/>
                    <a:lumOff val="35000"/>
                  </a:schemeClr>
                </a:solidFill>
                <a:effectLst/>
                <a:latin typeface="Calisto MT" panose="02040603050505030304" pitchFamily="18" charset="77"/>
                <a:ea typeface="MS Mincho" panose="02020609040205080304" pitchFamily="49" charset="-128"/>
                <a:cs typeface="Arial" panose="020B0604020202020204" pitchFamily="34" charset="0"/>
              </a:rPr>
              <a:t>used for circuit instrumentation should be performed. […]</a:t>
            </a:r>
            <a:r>
              <a:rPr lang="en-GB" sz="1100" dirty="0">
                <a:solidFill>
                  <a:schemeClr val="tx1">
                    <a:lumMod val="65000"/>
                    <a:lumOff val="35000"/>
                  </a:schemeClr>
                </a:solidFill>
                <a:effectLst/>
                <a:latin typeface="Calisto MT" panose="02040603050505030304" pitchFamily="18" charset="77"/>
                <a:ea typeface="MS Mincho" panose="02020609040205080304" pitchFamily="49" charset="-128"/>
                <a:cs typeface="Arial" panose="020B0604020202020204" pitchFamily="34" charset="0"/>
              </a:rPr>
              <a:t> </a:t>
            </a:r>
            <a:r>
              <a:rPr lang="en-GB" sz="1100" dirty="0">
                <a:solidFill>
                  <a:srgbClr val="00B0F0"/>
                </a:solidFill>
                <a:effectLst/>
                <a:latin typeface="Calisto MT" panose="02040603050505030304" pitchFamily="18" charset="77"/>
                <a:ea typeface="MS Mincho" panose="02020609040205080304" pitchFamily="49" charset="-128"/>
                <a:cs typeface="Arial" panose="020B0604020202020204" pitchFamily="34" charset="0"/>
              </a:rPr>
              <a:t>Working beyond specifications</a:t>
            </a:r>
            <a:r>
              <a:rPr lang="en-GB" sz="1100" dirty="0">
                <a:solidFill>
                  <a:schemeClr val="tx1">
                    <a:lumMod val="65000"/>
                    <a:lumOff val="35000"/>
                  </a:schemeClr>
                </a:solidFill>
                <a:effectLst/>
                <a:latin typeface="Calisto MT" panose="02040603050505030304" pitchFamily="18" charset="77"/>
                <a:ea typeface="MS Mincho" panose="02020609040205080304" pitchFamily="49" charset="-128"/>
                <a:cs typeface="Arial" panose="020B0604020202020204" pitchFamily="34" charset="0"/>
              </a:rPr>
              <a:t> may be required by some applications. However, </a:t>
            </a:r>
            <a:r>
              <a:rPr lang="en-GB" sz="1100" dirty="0">
                <a:solidFill>
                  <a:srgbClr val="00B0F0"/>
                </a:solidFill>
                <a:effectLst/>
                <a:latin typeface="Calisto MT" panose="02040603050505030304" pitchFamily="18" charset="77"/>
                <a:ea typeface="MS Mincho" panose="02020609040205080304" pitchFamily="49" charset="-128"/>
                <a:cs typeface="Arial" panose="020B0604020202020204" pitchFamily="34" charset="0"/>
              </a:rPr>
              <a:t>additional qualifications may be necessary</a:t>
            </a:r>
            <a:r>
              <a:rPr lang="en-GB" sz="1100" dirty="0">
                <a:solidFill>
                  <a:schemeClr val="tx1">
                    <a:lumMod val="65000"/>
                    <a:lumOff val="35000"/>
                  </a:schemeClr>
                </a:solidFill>
                <a:effectLst/>
                <a:latin typeface="Calisto MT" panose="02040603050505030304" pitchFamily="18" charset="77"/>
                <a:ea typeface="MS Mincho" panose="02020609040205080304" pitchFamily="49" charset="-128"/>
                <a:cs typeface="Arial" panose="020B0604020202020204" pitchFamily="34" charset="0"/>
              </a:rPr>
              <a:t> under the full </a:t>
            </a:r>
            <a:r>
              <a:rPr lang="en-GB" sz="1100" dirty="0">
                <a:solidFill>
                  <a:srgbClr val="00B0F0"/>
                </a:solidFill>
                <a:effectLst/>
                <a:latin typeface="Calisto MT" panose="02040603050505030304" pitchFamily="18" charset="77"/>
                <a:ea typeface="MS Mincho" panose="02020609040205080304" pitchFamily="49" charset="-128"/>
                <a:cs typeface="Arial" panose="020B0604020202020204" pitchFamily="34" charset="0"/>
              </a:rPr>
              <a:t>responsibility of the equipment owner.</a:t>
            </a:r>
          </a:p>
        </p:txBody>
      </p:sp>
      <p:sp>
        <p:nvSpPr>
          <p:cNvPr id="8" name="TextBox 7">
            <a:extLst>
              <a:ext uri="{FF2B5EF4-FFF2-40B4-BE49-F238E27FC236}">
                <a16:creationId xmlns:a16="http://schemas.microsoft.com/office/drawing/2014/main" id="{E7A17B27-61E9-39E7-C4D0-C436A1911019}"/>
              </a:ext>
            </a:extLst>
          </p:cNvPr>
          <p:cNvSpPr txBox="1"/>
          <p:nvPr/>
        </p:nvSpPr>
        <p:spPr>
          <a:xfrm>
            <a:off x="534782" y="1507446"/>
            <a:ext cx="6430611" cy="446276"/>
          </a:xfrm>
          <a:prstGeom prst="rect">
            <a:avLst/>
          </a:prstGeom>
          <a:noFill/>
          <a:ln w="12700">
            <a:solidFill>
              <a:schemeClr val="tx1"/>
            </a:solidFill>
          </a:ln>
        </p:spPr>
        <p:txBody>
          <a:bodyPr wrap="square">
            <a:spAutoFit/>
          </a:bodyPr>
          <a:lstStyle/>
          <a:p>
            <a:r>
              <a:rPr lang="en-GB" sz="1200" b="1" dirty="0">
                <a:solidFill>
                  <a:srgbClr val="00B050"/>
                </a:solidFill>
                <a:latin typeface="Calisto MT" panose="02040603050505030304" pitchFamily="18" charset="77"/>
              </a:rPr>
              <a:t>C8</a:t>
            </a:r>
            <a:r>
              <a:rPr lang="en-GB" sz="1200" dirty="0">
                <a:latin typeface="Calisto MT" panose="02040603050505030304" pitchFamily="18" charset="77"/>
              </a:rPr>
              <a:t>: </a:t>
            </a:r>
            <a:r>
              <a:rPr lang="en-GB" sz="1100" kern="1200" dirty="0">
                <a:solidFill>
                  <a:schemeClr val="tx1">
                    <a:lumMod val="65000"/>
                    <a:lumOff val="35000"/>
                  </a:schemeClr>
                </a:solidFill>
                <a:effectLst/>
                <a:latin typeface="Calisto MT" panose="02040603050505030304" pitchFamily="18" charset="77"/>
                <a:ea typeface="MS Mincho" panose="02020609040205080304" pitchFamily="49" charset="-128"/>
                <a:cs typeface="Calibri" panose="020F0502020204030204" pitchFamily="34" charset="0"/>
              </a:rPr>
              <a:t>[…] </a:t>
            </a:r>
            <a:r>
              <a:rPr lang="en-GB" sz="1100" dirty="0">
                <a:solidFill>
                  <a:srgbClr val="00B0F0"/>
                </a:solidFill>
                <a:latin typeface="Calisto MT" panose="02040603050505030304" pitchFamily="18" charset="77"/>
                <a:ea typeface="MS Mincho" panose="02020609040205080304" pitchFamily="49" charset="-128"/>
                <a:cs typeface="Arial" panose="020B0604020202020204" pitchFamily="34" charset="0"/>
              </a:rPr>
              <a:t>general-purpose cables </a:t>
            </a:r>
            <a:r>
              <a:rPr lang="en-GB" sz="1100" kern="1200" dirty="0">
                <a:solidFill>
                  <a:schemeClr val="tx1">
                    <a:lumMod val="65000"/>
                    <a:lumOff val="35000"/>
                  </a:schemeClr>
                </a:solidFill>
                <a:effectLst/>
                <a:latin typeface="Calisto MT" panose="02040603050505030304" pitchFamily="18" charset="77"/>
                <a:ea typeface="MS Mincho" panose="02020609040205080304" pitchFamily="49" charset="-128"/>
                <a:cs typeface="Calibri" panose="020F0502020204030204" pitchFamily="34" charset="0"/>
              </a:rPr>
              <a:t>(purchased through the CERN stores and installed by EN/EL) </a:t>
            </a:r>
            <a:r>
              <a:rPr lang="en-GB" sz="1100" dirty="0">
                <a:solidFill>
                  <a:srgbClr val="00B0F0"/>
                </a:solidFill>
                <a:latin typeface="Calisto MT" panose="02040603050505030304" pitchFamily="18" charset="77"/>
                <a:ea typeface="MS Mincho" panose="02020609040205080304" pitchFamily="49" charset="-128"/>
                <a:cs typeface="Arial" panose="020B0604020202020204" pitchFamily="34" charset="0"/>
              </a:rPr>
              <a:t>may be used for voltages beyond the specified voltage</a:t>
            </a:r>
            <a:r>
              <a:rPr lang="en-GB" sz="1100" kern="1200" dirty="0">
                <a:solidFill>
                  <a:schemeClr val="tx1">
                    <a:lumMod val="65000"/>
                    <a:lumOff val="35000"/>
                  </a:schemeClr>
                </a:solidFill>
                <a:effectLst/>
                <a:latin typeface="Calisto MT" panose="02040603050505030304" pitchFamily="18" charset="77"/>
                <a:ea typeface="MS Mincho" panose="02020609040205080304" pitchFamily="49" charset="-128"/>
                <a:cs typeface="Calibri" panose="020F0502020204030204" pitchFamily="34" charset="0"/>
              </a:rPr>
              <a:t>[…]. </a:t>
            </a:r>
            <a:endParaRPr lang="en-GB" sz="1100" dirty="0">
              <a:latin typeface="Calisto MT" panose="02040603050505030304" pitchFamily="18" charset="77"/>
            </a:endParaRPr>
          </a:p>
        </p:txBody>
      </p:sp>
      <p:sp>
        <p:nvSpPr>
          <p:cNvPr id="11" name="Content Placeholder 2">
            <a:extLst>
              <a:ext uri="{FF2B5EF4-FFF2-40B4-BE49-F238E27FC236}">
                <a16:creationId xmlns:a16="http://schemas.microsoft.com/office/drawing/2014/main" id="{72312480-FFC9-52C3-B3C0-74D7D5DAC0FC}"/>
              </a:ext>
            </a:extLst>
          </p:cNvPr>
          <p:cNvSpPr txBox="1">
            <a:spLocks/>
          </p:cNvSpPr>
          <p:nvPr/>
        </p:nvSpPr>
        <p:spPr>
          <a:xfrm>
            <a:off x="330423" y="1962673"/>
            <a:ext cx="4734371" cy="2773395"/>
          </a:xfrm>
          <a:prstGeom prst="rect">
            <a:avLst/>
          </a:prstGeom>
        </p:spPr>
        <p:txBody>
          <a:bodyPr>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200" dirty="0">
                <a:latin typeface="Calisto MT" panose="02040603050505030304" pitchFamily="18" charset="77"/>
              </a:rPr>
              <a:t>Test voltages of instrumentation cables defined </a:t>
            </a:r>
            <a:r>
              <a:rPr lang="en-GB" sz="1200" b="1" dirty="0">
                <a:latin typeface="Calisto MT" panose="02040603050505030304" pitchFamily="18" charset="77"/>
              </a:rPr>
              <a:t>in Electrical Design Criteria</a:t>
            </a:r>
            <a:r>
              <a:rPr lang="en-GB" sz="1200" dirty="0">
                <a:latin typeface="Calisto MT" panose="02040603050505030304" pitchFamily="18" charset="77"/>
              </a:rPr>
              <a:t> for the HL-LHC Circuit Components Operating at Room Temperature (</a:t>
            </a:r>
            <a:r>
              <a:rPr lang="en-GB" sz="1200" dirty="0">
                <a:latin typeface="Calisto MT" panose="02040603050505030304" pitchFamily="18" charset="77"/>
                <a:hlinkClick r:id="rId2"/>
              </a:rPr>
              <a:t>EDMS 2824470</a:t>
            </a:r>
            <a:r>
              <a:rPr lang="en-GB" sz="1200" dirty="0">
                <a:latin typeface="Calisto MT" panose="02040603050505030304" pitchFamily="18" charset="77"/>
              </a:rPr>
              <a:t>)</a:t>
            </a:r>
          </a:p>
          <a:p>
            <a:pPr marL="0" indent="0">
              <a:buNone/>
            </a:pPr>
            <a:endParaRPr lang="en-GB" sz="1200" dirty="0">
              <a:latin typeface="Calisto MT" panose="02040603050505030304" pitchFamily="18" charset="77"/>
            </a:endParaRPr>
          </a:p>
          <a:p>
            <a:r>
              <a:rPr lang="en-GB" sz="1200" dirty="0">
                <a:solidFill>
                  <a:schemeClr val="accent5"/>
                </a:solidFill>
                <a:latin typeface="Calisto MT" panose="02040603050505030304" pitchFamily="18" charset="77"/>
              </a:rPr>
              <a:t>The cables in IT String and HL-LHC are specified for 500V while the test voltage specified in the EDC is 2.7 kV.</a:t>
            </a:r>
          </a:p>
          <a:p>
            <a:endParaRPr lang="en-GB" sz="1200" dirty="0">
              <a:solidFill>
                <a:schemeClr val="accent5"/>
              </a:solidFill>
              <a:latin typeface="Calisto MT" panose="02040603050505030304" pitchFamily="18" charset="77"/>
            </a:endParaRPr>
          </a:p>
          <a:p>
            <a:r>
              <a:rPr lang="en-GB" sz="1200" dirty="0">
                <a:solidFill>
                  <a:schemeClr val="accent5"/>
                </a:solidFill>
                <a:latin typeface="Calisto MT" panose="02040603050505030304" pitchFamily="18" charset="77"/>
              </a:rPr>
              <a:t>ElQA team tested 22 cables (518 wires) built and tested by EN-EL according to the same procedures and using the same components as in the IT String.</a:t>
            </a:r>
          </a:p>
          <a:p>
            <a:endParaRPr lang="en-GB" sz="1200" dirty="0">
              <a:solidFill>
                <a:schemeClr val="accent5"/>
              </a:solidFill>
              <a:latin typeface="Calisto MT" panose="02040603050505030304" pitchFamily="18" charset="77"/>
            </a:endParaRPr>
          </a:p>
          <a:p>
            <a:r>
              <a:rPr lang="en-GB" sz="1200" b="1" dirty="0">
                <a:latin typeface="Calisto MT" panose="02040603050505030304" pitchFamily="18" charset="77"/>
              </a:rPr>
              <a:t>Successful insulation test at 1 kV, 2.7 kV and 3 kV</a:t>
            </a:r>
            <a:r>
              <a:rPr lang="en-GB" sz="1200" dirty="0">
                <a:latin typeface="Calisto MT" panose="02040603050505030304" pitchFamily="18" charset="77"/>
              </a:rPr>
              <a:t> for all wires -&gt; cables have a sufficient insulation margin for the use in the HL-LHC installation. </a:t>
            </a:r>
          </a:p>
          <a:p>
            <a:endParaRPr lang="en-GB" sz="1200" dirty="0">
              <a:latin typeface="Calisto MT" panose="02040603050505030304" pitchFamily="18" charset="77"/>
            </a:endParaRPr>
          </a:p>
        </p:txBody>
      </p:sp>
      <p:pic>
        <p:nvPicPr>
          <p:cNvPr id="13" name="Picture 12">
            <a:extLst>
              <a:ext uri="{FF2B5EF4-FFF2-40B4-BE49-F238E27FC236}">
                <a16:creationId xmlns:a16="http://schemas.microsoft.com/office/drawing/2014/main" id="{A4FE0C92-1A3F-4185-FFFE-387251FA884B}"/>
              </a:ext>
            </a:extLst>
          </p:cNvPr>
          <p:cNvPicPr>
            <a:picLocks noChangeAspect="1"/>
          </p:cNvPicPr>
          <p:nvPr/>
        </p:nvPicPr>
        <p:blipFill>
          <a:blip r:embed="rId3"/>
          <a:stretch>
            <a:fillRect/>
          </a:stretch>
        </p:blipFill>
        <p:spPr>
          <a:xfrm>
            <a:off x="5064794" y="1993868"/>
            <a:ext cx="2410868" cy="1711612"/>
          </a:xfrm>
          <a:prstGeom prst="rect">
            <a:avLst/>
          </a:prstGeom>
        </p:spPr>
      </p:pic>
      <p:sp>
        <p:nvSpPr>
          <p:cNvPr id="16" name="TextBox 15">
            <a:extLst>
              <a:ext uri="{FF2B5EF4-FFF2-40B4-BE49-F238E27FC236}">
                <a16:creationId xmlns:a16="http://schemas.microsoft.com/office/drawing/2014/main" id="{B9518C0E-2B0C-CBCB-A31B-5D6B6266B2A2}"/>
              </a:ext>
            </a:extLst>
          </p:cNvPr>
          <p:cNvSpPr txBox="1"/>
          <p:nvPr/>
        </p:nvSpPr>
        <p:spPr>
          <a:xfrm>
            <a:off x="330424" y="4873083"/>
            <a:ext cx="3973948" cy="261610"/>
          </a:xfrm>
          <a:prstGeom prst="rect">
            <a:avLst/>
          </a:prstGeom>
          <a:noFill/>
          <a:ln w="19050">
            <a:solidFill>
              <a:schemeClr val="accent1"/>
            </a:solidFill>
          </a:ln>
        </p:spPr>
        <p:txBody>
          <a:bodyPr wrap="square">
            <a:spAutoFit/>
          </a:bodyPr>
          <a:lstStyle/>
          <a:p>
            <a:r>
              <a:rPr lang="en-GB" sz="1100" dirty="0">
                <a:latin typeface="Calisto MT" panose="02040603050505030304" pitchFamily="18" charset="77"/>
              </a:rPr>
              <a:t>Presented at MCF#136 (</a:t>
            </a:r>
            <a:r>
              <a:rPr lang="en-GB" sz="1100" dirty="0">
                <a:latin typeface="Calisto MT" panose="02040603050505030304" pitchFamily="18" charset="77"/>
                <a:hlinkClick r:id="rId4"/>
              </a:rPr>
              <a:t>link Indico</a:t>
            </a:r>
            <a:r>
              <a:rPr lang="en-GB" sz="1100" dirty="0">
                <a:latin typeface="Calisto MT" panose="02040603050505030304" pitchFamily="18" charset="77"/>
              </a:rPr>
              <a:t>) / M. Bednarek &amp; G. West</a:t>
            </a:r>
          </a:p>
        </p:txBody>
      </p:sp>
      <p:pic>
        <p:nvPicPr>
          <p:cNvPr id="18" name="Picture 17">
            <a:extLst>
              <a:ext uri="{FF2B5EF4-FFF2-40B4-BE49-F238E27FC236}">
                <a16:creationId xmlns:a16="http://schemas.microsoft.com/office/drawing/2014/main" id="{07DB0FE1-1574-CDF1-BD71-6D324A4085B3}"/>
              </a:ext>
            </a:extLst>
          </p:cNvPr>
          <p:cNvPicPr>
            <a:picLocks noChangeAspect="1"/>
          </p:cNvPicPr>
          <p:nvPr/>
        </p:nvPicPr>
        <p:blipFill>
          <a:blip r:embed="rId5"/>
          <a:stretch>
            <a:fillRect/>
          </a:stretch>
        </p:blipFill>
        <p:spPr>
          <a:xfrm>
            <a:off x="7229679" y="653860"/>
            <a:ext cx="1681058" cy="2401033"/>
          </a:xfrm>
          <a:prstGeom prst="rect">
            <a:avLst/>
          </a:prstGeom>
        </p:spPr>
      </p:pic>
      <p:pic>
        <p:nvPicPr>
          <p:cNvPr id="20" name="Picture 19">
            <a:extLst>
              <a:ext uri="{FF2B5EF4-FFF2-40B4-BE49-F238E27FC236}">
                <a16:creationId xmlns:a16="http://schemas.microsoft.com/office/drawing/2014/main" id="{7CFC8ACC-6DDC-EB75-7FE1-B791A1E66381}"/>
              </a:ext>
            </a:extLst>
          </p:cNvPr>
          <p:cNvPicPr>
            <a:picLocks noChangeAspect="1"/>
          </p:cNvPicPr>
          <p:nvPr/>
        </p:nvPicPr>
        <p:blipFill>
          <a:blip r:embed="rId6"/>
          <a:stretch>
            <a:fillRect/>
          </a:stretch>
        </p:blipFill>
        <p:spPr>
          <a:xfrm>
            <a:off x="7704417" y="1730584"/>
            <a:ext cx="731583" cy="167655"/>
          </a:xfrm>
          <a:prstGeom prst="rect">
            <a:avLst/>
          </a:prstGeom>
        </p:spPr>
      </p:pic>
      <p:pic>
        <p:nvPicPr>
          <p:cNvPr id="9" name="Picture 8">
            <a:extLst>
              <a:ext uri="{FF2B5EF4-FFF2-40B4-BE49-F238E27FC236}">
                <a16:creationId xmlns:a16="http://schemas.microsoft.com/office/drawing/2014/main" id="{60D154B3-1BF6-4C35-E16B-933772F37735}"/>
              </a:ext>
            </a:extLst>
          </p:cNvPr>
          <p:cNvPicPr>
            <a:picLocks noChangeAspect="1"/>
          </p:cNvPicPr>
          <p:nvPr/>
        </p:nvPicPr>
        <p:blipFill>
          <a:blip r:embed="rId7"/>
          <a:stretch>
            <a:fillRect/>
          </a:stretch>
        </p:blipFill>
        <p:spPr>
          <a:xfrm>
            <a:off x="6390497" y="3682090"/>
            <a:ext cx="2621649" cy="1384260"/>
          </a:xfrm>
          <a:prstGeom prst="rect">
            <a:avLst/>
          </a:prstGeom>
        </p:spPr>
      </p:pic>
      <p:sp>
        <p:nvSpPr>
          <p:cNvPr id="10" name="TextBox 9">
            <a:extLst>
              <a:ext uri="{FF2B5EF4-FFF2-40B4-BE49-F238E27FC236}">
                <a16:creationId xmlns:a16="http://schemas.microsoft.com/office/drawing/2014/main" id="{F9F8DE19-54D8-E86E-E904-1DFC16AA23E3}"/>
              </a:ext>
            </a:extLst>
          </p:cNvPr>
          <p:cNvSpPr txBox="1"/>
          <p:nvPr/>
        </p:nvSpPr>
        <p:spPr>
          <a:xfrm>
            <a:off x="5218500" y="3874287"/>
            <a:ext cx="1420193" cy="461665"/>
          </a:xfrm>
          <a:prstGeom prst="rect">
            <a:avLst/>
          </a:prstGeom>
          <a:noFill/>
        </p:spPr>
        <p:txBody>
          <a:bodyPr wrap="square">
            <a:spAutoFit/>
          </a:bodyPr>
          <a:lstStyle/>
          <a:p>
            <a:r>
              <a:rPr lang="en-GB" sz="1200" dirty="0">
                <a:highlight>
                  <a:srgbClr val="FFFF00"/>
                </a:highlight>
                <a:latin typeface="Calisto MT" panose="02040603050505030304" pitchFamily="18" charset="77"/>
              </a:rPr>
              <a:t>More details in the talk of G. West</a:t>
            </a:r>
          </a:p>
        </p:txBody>
      </p:sp>
    </p:spTree>
    <p:extLst>
      <p:ext uri="{BB962C8B-B14F-4D97-AF65-F5344CB8AC3E}">
        <p14:creationId xmlns:p14="http://schemas.microsoft.com/office/powerpoint/2010/main" val="14094826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F1CA0D2-0440-A0C9-21E6-88B39D145A4A}"/>
              </a:ext>
            </a:extLst>
          </p:cNvPr>
          <p:cNvSpPr/>
          <p:nvPr/>
        </p:nvSpPr>
        <p:spPr>
          <a:xfrm>
            <a:off x="0" y="4432309"/>
            <a:ext cx="2214498" cy="66990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4" name="Slide Number Placeholder 3">
            <a:extLst>
              <a:ext uri="{FF2B5EF4-FFF2-40B4-BE49-F238E27FC236}">
                <a16:creationId xmlns:a16="http://schemas.microsoft.com/office/drawing/2014/main" id="{CFFAB73B-3B55-C586-940E-5D0D0D4A672F}"/>
              </a:ext>
            </a:extLst>
          </p:cNvPr>
          <p:cNvSpPr>
            <a:spLocks noGrp="1"/>
          </p:cNvSpPr>
          <p:nvPr>
            <p:ph type="sldNum" sz="quarter" idx="12"/>
          </p:nvPr>
        </p:nvSpPr>
        <p:spPr/>
        <p:txBody>
          <a:bodyPr/>
          <a:lstStyle/>
          <a:p>
            <a:fld id="{BFDCA1C4-9514-7B4F-976F-D92F7E296653}" type="slidenum">
              <a:rPr lang="fr-FR" smtClean="0">
                <a:latin typeface="Calisto MT" panose="02040603050505030304" pitchFamily="18" charset="77"/>
              </a:rPr>
              <a:pPr/>
              <a:t>15</a:t>
            </a:fld>
            <a:endParaRPr lang="fr-FR">
              <a:latin typeface="Calisto MT" panose="02040603050505030304" pitchFamily="18" charset="77"/>
            </a:endParaRPr>
          </a:p>
        </p:txBody>
      </p:sp>
      <p:sp>
        <p:nvSpPr>
          <p:cNvPr id="5" name="Title 1">
            <a:extLst>
              <a:ext uri="{FF2B5EF4-FFF2-40B4-BE49-F238E27FC236}">
                <a16:creationId xmlns:a16="http://schemas.microsoft.com/office/drawing/2014/main" id="{1624CFE9-4AF9-6F9D-ECCE-DC01BA04C8D1}"/>
              </a:ext>
            </a:extLst>
          </p:cNvPr>
          <p:cNvSpPr>
            <a:spLocks noGrp="1"/>
          </p:cNvSpPr>
          <p:nvPr>
            <p:ph type="title"/>
          </p:nvPr>
        </p:nvSpPr>
        <p:spPr>
          <a:xfrm>
            <a:off x="352225" y="106237"/>
            <a:ext cx="7920000" cy="540000"/>
          </a:xfrm>
        </p:spPr>
        <p:txBody>
          <a:bodyPr/>
          <a:lstStyle/>
          <a:p>
            <a:pPr algn="l"/>
            <a:r>
              <a:rPr lang="en-US" sz="2400" dirty="0">
                <a:latin typeface="Calisto MT" panose="02040603050505030304" pitchFamily="18" charset="77"/>
              </a:rPr>
              <a:t>QDS Input Patch Panel</a:t>
            </a:r>
          </a:p>
        </p:txBody>
      </p:sp>
      <p:sp>
        <p:nvSpPr>
          <p:cNvPr id="6" name="TextBox 5">
            <a:extLst>
              <a:ext uri="{FF2B5EF4-FFF2-40B4-BE49-F238E27FC236}">
                <a16:creationId xmlns:a16="http://schemas.microsoft.com/office/drawing/2014/main" id="{CFFE9854-682D-DF48-FF1C-23BCE01C284F}"/>
              </a:ext>
            </a:extLst>
          </p:cNvPr>
          <p:cNvSpPr txBox="1"/>
          <p:nvPr/>
        </p:nvSpPr>
        <p:spPr>
          <a:xfrm>
            <a:off x="7693386" y="139958"/>
            <a:ext cx="578839" cy="461665"/>
          </a:xfrm>
          <a:prstGeom prst="rect">
            <a:avLst/>
          </a:prstGeom>
          <a:noFill/>
          <a:ln w="12700">
            <a:solidFill>
              <a:schemeClr val="tx1"/>
            </a:solidFill>
          </a:ln>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GB" sz="2400" b="1" dirty="0">
                <a:solidFill>
                  <a:srgbClr val="00B050"/>
                </a:solidFill>
                <a:latin typeface="Calisto MT" panose="02040603050505030304" pitchFamily="18" charset="77"/>
              </a:rPr>
              <a:t>C3</a:t>
            </a:r>
            <a:endParaRPr lang="en-GB" sz="2000" dirty="0">
              <a:latin typeface="Calisto MT" panose="02040603050505030304" pitchFamily="18" charset="77"/>
            </a:endParaRPr>
          </a:p>
        </p:txBody>
      </p:sp>
      <p:sp>
        <p:nvSpPr>
          <p:cNvPr id="7" name="TextBox 6">
            <a:extLst>
              <a:ext uri="{FF2B5EF4-FFF2-40B4-BE49-F238E27FC236}">
                <a16:creationId xmlns:a16="http://schemas.microsoft.com/office/drawing/2014/main" id="{A5C7BC7E-CC59-FB39-FB4A-9281B285D288}"/>
              </a:ext>
            </a:extLst>
          </p:cNvPr>
          <p:cNvSpPr txBox="1"/>
          <p:nvPr/>
        </p:nvSpPr>
        <p:spPr>
          <a:xfrm>
            <a:off x="477980" y="661238"/>
            <a:ext cx="6465513" cy="954107"/>
          </a:xfrm>
          <a:prstGeom prst="rect">
            <a:avLst/>
          </a:prstGeom>
          <a:noFill/>
          <a:ln w="12700">
            <a:solidFill>
              <a:schemeClr val="tx1"/>
            </a:solidFill>
          </a:ln>
        </p:spPr>
        <p:txBody>
          <a:bodyPr wrap="square">
            <a:spAutoFit/>
          </a:bodyPr>
          <a:lstStyle/>
          <a:p>
            <a:r>
              <a:rPr lang="en-GB" sz="1200" b="1" dirty="0">
                <a:solidFill>
                  <a:srgbClr val="00B050"/>
                </a:solidFill>
                <a:latin typeface="Calisto MT" panose="02040603050505030304" pitchFamily="18" charset="77"/>
              </a:rPr>
              <a:t>C3</a:t>
            </a:r>
            <a:r>
              <a:rPr lang="en-GB" sz="1200" dirty="0">
                <a:latin typeface="Calisto MT" panose="02040603050505030304" pitchFamily="18" charset="77"/>
              </a:rPr>
              <a:t>: </a:t>
            </a:r>
            <a:r>
              <a:rPr lang="en-GB" sz="1100" dirty="0">
                <a:solidFill>
                  <a:schemeClr val="tx1">
                    <a:lumMod val="65000"/>
                    <a:lumOff val="35000"/>
                  </a:schemeClr>
                </a:solidFill>
                <a:latin typeface="Calisto MT" panose="02040603050505030304" pitchFamily="18" charset="77"/>
                <a:cs typeface="Arial" panose="020B0604020202020204" pitchFamily="34" charset="0"/>
              </a:rPr>
              <a:t>The new concept of the </a:t>
            </a:r>
            <a:r>
              <a:rPr lang="en-GB" sz="1100" dirty="0">
                <a:solidFill>
                  <a:schemeClr val="tx2">
                    <a:lumMod val="60000"/>
                    <a:lumOff val="40000"/>
                  </a:schemeClr>
                </a:solidFill>
                <a:latin typeface="Calisto MT" panose="02040603050505030304" pitchFamily="18" charset="77"/>
                <a:cs typeface="Arial" panose="020B0604020202020204" pitchFamily="34" charset="0"/>
              </a:rPr>
              <a:t>Quench Detection System (QDS) input patch panel </a:t>
            </a:r>
            <a:r>
              <a:rPr lang="en-GB" sz="1100" dirty="0">
                <a:solidFill>
                  <a:schemeClr val="tx1">
                    <a:lumMod val="65000"/>
                    <a:lumOff val="35000"/>
                  </a:schemeClr>
                </a:solidFill>
                <a:latin typeface="Calisto MT" panose="02040603050505030304" pitchFamily="18" charset="77"/>
                <a:cs typeface="Arial" panose="020B0604020202020204" pitchFamily="34" charset="0"/>
              </a:rPr>
              <a:t>was presented during the day which deports the connections used for Electrical Quality Assurance (ElQA) tests [...] </a:t>
            </a:r>
            <a:r>
              <a:rPr lang="en-GB" sz="1100" dirty="0">
                <a:solidFill>
                  <a:schemeClr val="tx2">
                    <a:lumMod val="60000"/>
                    <a:lumOff val="40000"/>
                  </a:schemeClr>
                </a:solidFill>
                <a:latin typeface="Calisto MT" panose="02040603050505030304" pitchFamily="18" charset="77"/>
                <a:cs typeface="Arial" panose="020B0604020202020204" pitchFamily="34" charset="0"/>
              </a:rPr>
              <a:t>may exhibit high voltages during circuit operations</a:t>
            </a:r>
            <a:r>
              <a:rPr lang="en-GB" sz="1100" dirty="0">
                <a:solidFill>
                  <a:schemeClr val="tx1">
                    <a:lumMod val="65000"/>
                    <a:lumOff val="35000"/>
                  </a:schemeClr>
                </a:solidFill>
                <a:latin typeface="Calisto MT" panose="02040603050505030304" pitchFamily="18" charset="77"/>
                <a:cs typeface="Arial" panose="020B0604020202020204" pitchFamily="34" charset="0"/>
              </a:rPr>
              <a:t> as the connectors are galvanically connected to the magnet circuits […] An overall strategy for access and electrical intervention procedures must be defined for HL-LHC galleries […]</a:t>
            </a:r>
          </a:p>
        </p:txBody>
      </p:sp>
      <p:sp>
        <p:nvSpPr>
          <p:cNvPr id="8" name="TextBox 7">
            <a:extLst>
              <a:ext uri="{FF2B5EF4-FFF2-40B4-BE49-F238E27FC236}">
                <a16:creationId xmlns:a16="http://schemas.microsoft.com/office/drawing/2014/main" id="{846770AC-C26B-2C3E-C05A-8562C6E98EF3}"/>
              </a:ext>
            </a:extLst>
          </p:cNvPr>
          <p:cNvSpPr txBox="1"/>
          <p:nvPr/>
        </p:nvSpPr>
        <p:spPr>
          <a:xfrm>
            <a:off x="477980" y="1653966"/>
            <a:ext cx="6465513" cy="615553"/>
          </a:xfrm>
          <a:prstGeom prst="rect">
            <a:avLst/>
          </a:prstGeom>
          <a:noFill/>
          <a:ln w="12700">
            <a:solidFill>
              <a:schemeClr val="tx1"/>
            </a:solidFill>
          </a:ln>
        </p:spPr>
        <p:txBody>
          <a:bodyPr wrap="square">
            <a:spAutoFit/>
          </a:bodyPr>
          <a:lstStyle/>
          <a:p>
            <a:r>
              <a:rPr lang="en-GB" sz="1200" b="1" dirty="0">
                <a:solidFill>
                  <a:srgbClr val="00B050"/>
                </a:solidFill>
                <a:latin typeface="Calisto MT" panose="02040603050505030304" pitchFamily="18" charset="77"/>
              </a:rPr>
              <a:t>R13</a:t>
            </a:r>
            <a:r>
              <a:rPr lang="en-GB" sz="1200" dirty="0">
                <a:latin typeface="Calisto MT" panose="02040603050505030304" pitchFamily="18" charset="77"/>
              </a:rPr>
              <a:t>: </a:t>
            </a:r>
            <a:r>
              <a:rPr lang="en-GB" sz="1100" dirty="0">
                <a:solidFill>
                  <a:schemeClr val="tx1">
                    <a:lumMod val="65000"/>
                    <a:lumOff val="35000"/>
                  </a:schemeClr>
                </a:solidFill>
                <a:effectLst/>
                <a:latin typeface="Calisto MT" panose="02040603050505030304" pitchFamily="18" charset="77"/>
                <a:ea typeface="Times New Roman" panose="02020603050405020304" pitchFamily="18" charset="0"/>
                <a:cs typeface="Arial" panose="020B0604020202020204" pitchFamily="34" charset="0"/>
              </a:rPr>
              <a:t>A design of the </a:t>
            </a:r>
            <a:r>
              <a:rPr lang="en-GB" sz="1100" dirty="0">
                <a:solidFill>
                  <a:srgbClr val="00B0F0"/>
                </a:solidFill>
                <a:effectLst/>
                <a:latin typeface="Calisto MT" panose="02040603050505030304" pitchFamily="18" charset="77"/>
                <a:ea typeface="Times New Roman" panose="02020603050405020304" pitchFamily="18" charset="0"/>
                <a:cs typeface="Arial" panose="020B0604020202020204" pitchFamily="34" charset="0"/>
              </a:rPr>
              <a:t>DFHX/M </a:t>
            </a:r>
            <a:r>
              <a:rPr lang="en-US" sz="1100" dirty="0">
                <a:solidFill>
                  <a:srgbClr val="00B0F0"/>
                </a:solidFill>
                <a:effectLst/>
                <a:latin typeface="Calisto MT" panose="02040603050505030304" pitchFamily="18" charset="77"/>
                <a:ea typeface="Times New Roman" panose="02020603050405020304" pitchFamily="18" charset="0"/>
                <a:cs typeface="Arial" panose="020B0604020202020204" pitchFamily="34" charset="0"/>
              </a:rPr>
              <a:t>splitting modules based on wire-to-wire connections</a:t>
            </a:r>
            <a:r>
              <a:rPr lang="en-US" sz="1100" dirty="0">
                <a:solidFill>
                  <a:schemeClr val="tx1">
                    <a:lumMod val="65000"/>
                    <a:lumOff val="35000"/>
                  </a:schemeClr>
                </a:solidFill>
                <a:effectLst/>
                <a:latin typeface="Calisto MT" panose="02040603050505030304" pitchFamily="18" charset="77"/>
                <a:ea typeface="Times New Roman" panose="02020603050405020304" pitchFamily="18" charset="0"/>
                <a:cs typeface="Arial" panose="020B0604020202020204" pitchFamily="34" charset="0"/>
              </a:rPr>
              <a:t> has been presented for use in the IT String. </a:t>
            </a:r>
            <a:r>
              <a:rPr lang="en-US" sz="1100" dirty="0">
                <a:solidFill>
                  <a:srgbClr val="00B0F0"/>
                </a:solidFill>
                <a:effectLst/>
                <a:latin typeface="Calisto MT" panose="02040603050505030304" pitchFamily="18" charset="77"/>
                <a:ea typeface="Times New Roman" panose="02020603050405020304" pitchFamily="18" charset="0"/>
                <a:cs typeface="Arial" panose="020B0604020202020204" pitchFamily="34" charset="0"/>
              </a:rPr>
              <a:t>Synergies and common designs with the PCB based design</a:t>
            </a:r>
            <a:r>
              <a:rPr lang="en-US" sz="1100" dirty="0">
                <a:solidFill>
                  <a:schemeClr val="tx1">
                    <a:lumMod val="65000"/>
                    <a:lumOff val="35000"/>
                  </a:schemeClr>
                </a:solidFill>
                <a:effectLst/>
                <a:latin typeface="Calisto MT" panose="02040603050505030304" pitchFamily="18" charset="77"/>
                <a:ea typeface="Times New Roman" panose="02020603050405020304" pitchFamily="18" charset="0"/>
                <a:cs typeface="Arial" panose="020B0604020202020204" pitchFamily="34" charset="0"/>
              </a:rPr>
              <a:t> of the QDS input patch panel solution </a:t>
            </a:r>
            <a:r>
              <a:rPr lang="en-US" sz="1100" dirty="0">
                <a:solidFill>
                  <a:srgbClr val="00B0F0"/>
                </a:solidFill>
                <a:effectLst/>
                <a:latin typeface="Calisto MT" panose="02040603050505030304" pitchFamily="18" charset="77"/>
                <a:ea typeface="Times New Roman" panose="02020603050405020304" pitchFamily="18" charset="0"/>
                <a:cs typeface="Arial" panose="020B0604020202020204" pitchFamily="34" charset="0"/>
              </a:rPr>
              <a:t>shall be explored</a:t>
            </a:r>
            <a:r>
              <a:rPr lang="en-US" sz="1100" dirty="0">
                <a:solidFill>
                  <a:schemeClr val="tx1">
                    <a:lumMod val="65000"/>
                    <a:lumOff val="35000"/>
                  </a:schemeClr>
                </a:solidFill>
                <a:effectLst/>
                <a:latin typeface="Calisto MT" panose="02040603050505030304" pitchFamily="18" charset="77"/>
                <a:ea typeface="Times New Roman" panose="02020603050405020304" pitchFamily="18" charset="0"/>
                <a:cs typeface="Arial" panose="020B0604020202020204" pitchFamily="34" charset="0"/>
              </a:rPr>
              <a:t> and implemented for the </a:t>
            </a:r>
            <a:r>
              <a:rPr lang="en-US" sz="1100" dirty="0">
                <a:solidFill>
                  <a:srgbClr val="00B0F0"/>
                </a:solidFill>
                <a:effectLst/>
                <a:latin typeface="Calisto MT" panose="02040603050505030304" pitchFamily="18" charset="77"/>
                <a:ea typeface="Times New Roman" panose="02020603050405020304" pitchFamily="18" charset="0"/>
                <a:cs typeface="Arial" panose="020B0604020202020204" pitchFamily="34" charset="0"/>
              </a:rPr>
              <a:t>series version</a:t>
            </a:r>
            <a:endParaRPr lang="en-GB" sz="1100" dirty="0">
              <a:solidFill>
                <a:schemeClr val="tx1">
                  <a:lumMod val="65000"/>
                  <a:lumOff val="35000"/>
                </a:schemeClr>
              </a:solidFill>
              <a:effectLst/>
              <a:latin typeface="Calisto MT" panose="02040603050505030304" pitchFamily="18" charset="77"/>
              <a:ea typeface="Times New Roman" panose="02020603050405020304" pitchFamily="18" charset="0"/>
              <a:cs typeface="Arial" panose="020B0604020202020204" pitchFamily="34" charset="0"/>
            </a:endParaRPr>
          </a:p>
        </p:txBody>
      </p:sp>
      <p:sp>
        <p:nvSpPr>
          <p:cNvPr id="9" name="TextBox 8">
            <a:extLst>
              <a:ext uri="{FF2B5EF4-FFF2-40B4-BE49-F238E27FC236}">
                <a16:creationId xmlns:a16="http://schemas.microsoft.com/office/drawing/2014/main" id="{E2C97DF9-A223-7182-4D4D-07902EEAD54E}"/>
              </a:ext>
            </a:extLst>
          </p:cNvPr>
          <p:cNvSpPr txBox="1"/>
          <p:nvPr/>
        </p:nvSpPr>
        <p:spPr>
          <a:xfrm>
            <a:off x="8328783" y="149840"/>
            <a:ext cx="792328" cy="461665"/>
          </a:xfrm>
          <a:prstGeom prst="rect">
            <a:avLst/>
          </a:prstGeom>
          <a:noFill/>
          <a:ln w="12700">
            <a:solidFill>
              <a:schemeClr val="tx1"/>
            </a:solidFill>
          </a:ln>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2400" b="1" dirty="0">
                <a:solidFill>
                  <a:srgbClr val="00B050"/>
                </a:solidFill>
                <a:latin typeface="Calisto MT" panose="02040603050505030304" pitchFamily="18" charset="77"/>
              </a:rPr>
              <a:t>R13</a:t>
            </a:r>
            <a:endParaRPr lang="en-GB" sz="2000" dirty="0">
              <a:latin typeface="Calisto MT" panose="02040603050505030304" pitchFamily="18" charset="77"/>
            </a:endParaRPr>
          </a:p>
        </p:txBody>
      </p:sp>
      <p:pic>
        <p:nvPicPr>
          <p:cNvPr id="25" name="Picture 24">
            <a:extLst>
              <a:ext uri="{FF2B5EF4-FFF2-40B4-BE49-F238E27FC236}">
                <a16:creationId xmlns:a16="http://schemas.microsoft.com/office/drawing/2014/main" id="{40A24149-F043-FC9E-0EFF-BAD431E56EED}"/>
              </a:ext>
            </a:extLst>
          </p:cNvPr>
          <p:cNvPicPr>
            <a:picLocks noChangeAspect="1"/>
          </p:cNvPicPr>
          <p:nvPr/>
        </p:nvPicPr>
        <p:blipFill>
          <a:blip r:embed="rId2"/>
          <a:stretch>
            <a:fillRect/>
          </a:stretch>
        </p:blipFill>
        <p:spPr>
          <a:xfrm>
            <a:off x="7193930" y="751862"/>
            <a:ext cx="1927181" cy="1513451"/>
          </a:xfrm>
          <a:prstGeom prst="rect">
            <a:avLst/>
          </a:prstGeom>
        </p:spPr>
      </p:pic>
      <p:pic>
        <p:nvPicPr>
          <p:cNvPr id="26" name="Picture 25">
            <a:extLst>
              <a:ext uri="{FF2B5EF4-FFF2-40B4-BE49-F238E27FC236}">
                <a16:creationId xmlns:a16="http://schemas.microsoft.com/office/drawing/2014/main" id="{3DC75AA9-7E57-6436-3C5E-661D39065201}"/>
              </a:ext>
            </a:extLst>
          </p:cNvPr>
          <p:cNvPicPr>
            <a:picLocks noChangeAspect="1"/>
          </p:cNvPicPr>
          <p:nvPr/>
        </p:nvPicPr>
        <p:blipFill>
          <a:blip r:embed="rId3"/>
          <a:stretch>
            <a:fillRect/>
          </a:stretch>
        </p:blipFill>
        <p:spPr>
          <a:xfrm>
            <a:off x="5128312" y="2364677"/>
            <a:ext cx="2124104" cy="1764264"/>
          </a:xfrm>
          <a:prstGeom prst="rect">
            <a:avLst/>
          </a:prstGeom>
        </p:spPr>
      </p:pic>
      <p:pic>
        <p:nvPicPr>
          <p:cNvPr id="27" name="Picture 26">
            <a:extLst>
              <a:ext uri="{FF2B5EF4-FFF2-40B4-BE49-F238E27FC236}">
                <a16:creationId xmlns:a16="http://schemas.microsoft.com/office/drawing/2014/main" id="{17EFB4FE-7C2D-A8A3-A5C0-81ABE1B754B3}"/>
              </a:ext>
            </a:extLst>
          </p:cNvPr>
          <p:cNvPicPr>
            <a:picLocks noChangeAspect="1"/>
          </p:cNvPicPr>
          <p:nvPr/>
        </p:nvPicPr>
        <p:blipFill>
          <a:blip r:embed="rId4"/>
          <a:stretch>
            <a:fillRect/>
          </a:stretch>
        </p:blipFill>
        <p:spPr>
          <a:xfrm>
            <a:off x="7224711" y="2878188"/>
            <a:ext cx="1865618" cy="809520"/>
          </a:xfrm>
          <a:prstGeom prst="rect">
            <a:avLst/>
          </a:prstGeom>
        </p:spPr>
      </p:pic>
      <p:sp>
        <p:nvSpPr>
          <p:cNvPr id="21" name="TextBox 20">
            <a:extLst>
              <a:ext uri="{FF2B5EF4-FFF2-40B4-BE49-F238E27FC236}">
                <a16:creationId xmlns:a16="http://schemas.microsoft.com/office/drawing/2014/main" id="{E7F6885C-C457-92A2-BB5E-F85E615CFAE2}"/>
              </a:ext>
            </a:extLst>
          </p:cNvPr>
          <p:cNvSpPr txBox="1"/>
          <p:nvPr/>
        </p:nvSpPr>
        <p:spPr>
          <a:xfrm>
            <a:off x="427800" y="2336363"/>
            <a:ext cx="4802556" cy="1815882"/>
          </a:xfrm>
          <a:prstGeom prst="rect">
            <a:avLst/>
          </a:prstGeom>
          <a:noFill/>
        </p:spPr>
        <p:txBody>
          <a:bodyPr wrap="square">
            <a:spAutoFit/>
          </a:bodyPr>
          <a:lstStyle/>
          <a:p>
            <a:pPr marL="285750" indent="-285750">
              <a:buClr>
                <a:schemeClr val="accent6"/>
              </a:buClr>
              <a:buFont typeface="Wingdings" pitchFamily="2" charset="2"/>
              <a:buChar char="§"/>
            </a:pPr>
            <a:r>
              <a:rPr lang="en-GB" sz="1400" b="1" dirty="0">
                <a:solidFill>
                  <a:schemeClr val="tx1">
                    <a:lumMod val="65000"/>
                    <a:lumOff val="35000"/>
                  </a:schemeClr>
                </a:solidFill>
                <a:latin typeface="Calisto MT" panose="02040603050505030304" pitchFamily="18" charset="77"/>
                <a:cs typeface="Arial" panose="020B0604020202020204" pitchFamily="34" charset="0"/>
              </a:rPr>
              <a:t>All PCB-based, no wires</a:t>
            </a:r>
            <a:r>
              <a:rPr lang="en-GB" sz="1400" dirty="0">
                <a:solidFill>
                  <a:schemeClr val="tx1">
                    <a:lumMod val="65000"/>
                    <a:lumOff val="35000"/>
                  </a:schemeClr>
                </a:solidFill>
                <a:latin typeface="Calisto MT" panose="02040603050505030304" pitchFamily="18" charset="77"/>
                <a:cs typeface="Arial" panose="020B0604020202020204" pitchFamily="34" charset="0"/>
              </a:rPr>
              <a:t>. This way the complexity is treated by internal routing and schematic of PCB</a:t>
            </a:r>
          </a:p>
          <a:p>
            <a:pPr marL="285750" indent="-285750">
              <a:buClr>
                <a:schemeClr val="accent6"/>
              </a:buClr>
              <a:buFont typeface="Wingdings" pitchFamily="2" charset="2"/>
              <a:buChar char="§"/>
            </a:pPr>
            <a:r>
              <a:rPr lang="en-GB" sz="1400" b="1" dirty="0">
                <a:solidFill>
                  <a:schemeClr val="tx1">
                    <a:lumMod val="65000"/>
                    <a:lumOff val="35000"/>
                  </a:schemeClr>
                </a:solidFill>
                <a:latin typeface="Calisto MT" panose="02040603050505030304" pitchFamily="18" charset="77"/>
                <a:cs typeface="Arial" panose="020B0604020202020204" pitchFamily="34" charset="0"/>
              </a:rPr>
              <a:t>Insulation and withstand voltage test </a:t>
            </a:r>
            <a:r>
              <a:rPr lang="en-GB" sz="1400" dirty="0">
                <a:solidFill>
                  <a:schemeClr val="tx1">
                    <a:lumMod val="65000"/>
                    <a:lumOff val="35000"/>
                  </a:schemeClr>
                </a:solidFill>
                <a:latin typeface="Calisto MT" panose="02040603050505030304" pitchFamily="18" charset="77"/>
                <a:cs typeface="Arial" panose="020B0604020202020204" pitchFamily="34" charset="0"/>
              </a:rPr>
              <a:t>performed on PCB and connectors were </a:t>
            </a:r>
            <a:r>
              <a:rPr lang="en-GB" sz="1400" b="1" dirty="0">
                <a:solidFill>
                  <a:schemeClr val="tx1">
                    <a:lumMod val="65000"/>
                    <a:lumOff val="35000"/>
                  </a:schemeClr>
                </a:solidFill>
                <a:latin typeface="Calisto MT" panose="02040603050505030304" pitchFamily="18" charset="77"/>
                <a:cs typeface="Arial" panose="020B0604020202020204" pitchFamily="34" charset="0"/>
              </a:rPr>
              <a:t>successful</a:t>
            </a:r>
            <a:r>
              <a:rPr lang="en-GB" sz="1400" dirty="0">
                <a:solidFill>
                  <a:schemeClr val="tx1">
                    <a:lumMod val="65000"/>
                    <a:lumOff val="35000"/>
                  </a:schemeClr>
                </a:solidFill>
                <a:latin typeface="Calisto MT" panose="02040603050505030304" pitchFamily="18" charset="77"/>
                <a:cs typeface="Arial" panose="020B0604020202020204" pitchFamily="34" charset="0"/>
              </a:rPr>
              <a:t> ( 6 – 15 kV)</a:t>
            </a:r>
          </a:p>
          <a:p>
            <a:pPr marL="285750" indent="-285750">
              <a:buClr>
                <a:schemeClr val="accent6"/>
              </a:buClr>
              <a:buFont typeface="Wingdings" pitchFamily="2" charset="2"/>
              <a:buChar char="§"/>
            </a:pPr>
            <a:r>
              <a:rPr lang="en-GB" sz="1400" b="1" dirty="0">
                <a:solidFill>
                  <a:schemeClr val="tx1">
                    <a:lumMod val="65000"/>
                    <a:lumOff val="35000"/>
                  </a:schemeClr>
                </a:solidFill>
                <a:latin typeface="Calisto MT" panose="02040603050505030304" pitchFamily="18" charset="77"/>
                <a:cs typeface="Arial" panose="020B0604020202020204" pitchFamily="34" charset="0"/>
              </a:rPr>
              <a:t>Protection cover </a:t>
            </a:r>
            <a:r>
              <a:rPr lang="en-GB" sz="1400" dirty="0">
                <a:solidFill>
                  <a:schemeClr val="tx1">
                    <a:lumMod val="65000"/>
                    <a:lumOff val="35000"/>
                  </a:schemeClr>
                </a:solidFill>
                <a:latin typeface="Calisto MT" panose="02040603050505030304" pitchFamily="18" charset="77"/>
                <a:cs typeface="Arial" panose="020B0604020202020204" pitchFamily="34" charset="0"/>
              </a:rPr>
              <a:t>shall be installed to avoid direct contacts in addition to mounting female connectors. </a:t>
            </a:r>
          </a:p>
          <a:p>
            <a:pPr marL="285750" indent="-285750">
              <a:buClr>
                <a:schemeClr val="accent6"/>
              </a:buClr>
              <a:buFont typeface="Wingdings" pitchFamily="2" charset="2"/>
              <a:buChar char="§"/>
            </a:pPr>
            <a:r>
              <a:rPr lang="en-GB" sz="1400" dirty="0">
                <a:solidFill>
                  <a:schemeClr val="tx1">
                    <a:lumMod val="65000"/>
                    <a:lumOff val="35000"/>
                  </a:schemeClr>
                </a:solidFill>
                <a:latin typeface="Calisto MT" panose="02040603050505030304" pitchFamily="18" charset="77"/>
                <a:cs typeface="Arial" panose="020B0604020202020204" pitchFamily="34" charset="0"/>
              </a:rPr>
              <a:t>WP6a team will implement </a:t>
            </a:r>
            <a:r>
              <a:rPr lang="en-GB" sz="1400" b="1" dirty="0">
                <a:solidFill>
                  <a:schemeClr val="tx1">
                    <a:lumMod val="65000"/>
                    <a:lumOff val="35000"/>
                  </a:schemeClr>
                </a:solidFill>
                <a:latin typeface="Calisto MT" panose="02040603050505030304" pitchFamily="18" charset="77"/>
                <a:cs typeface="Arial" panose="020B0604020202020204" pitchFamily="34" charset="0"/>
              </a:rPr>
              <a:t>PCB-based design </a:t>
            </a:r>
            <a:r>
              <a:rPr lang="en-GB" sz="1400" dirty="0">
                <a:solidFill>
                  <a:schemeClr val="tx1">
                    <a:lumMod val="65000"/>
                    <a:lumOff val="35000"/>
                  </a:schemeClr>
                </a:solidFill>
                <a:latin typeface="Calisto MT" panose="02040603050505030304" pitchFamily="18" charset="77"/>
                <a:cs typeface="Arial" panose="020B0604020202020204" pitchFamily="34" charset="0"/>
              </a:rPr>
              <a:t>for the </a:t>
            </a:r>
            <a:r>
              <a:rPr lang="en-GB" sz="1400" b="1" dirty="0">
                <a:solidFill>
                  <a:schemeClr val="tx1">
                    <a:lumMod val="65000"/>
                    <a:lumOff val="35000"/>
                  </a:schemeClr>
                </a:solidFill>
                <a:latin typeface="Calisto MT" panose="02040603050505030304" pitchFamily="18" charset="77"/>
                <a:cs typeface="Arial" panose="020B0604020202020204" pitchFamily="34" charset="0"/>
              </a:rPr>
              <a:t>series splitting modules </a:t>
            </a:r>
            <a:r>
              <a:rPr lang="en-GB" sz="1400" dirty="0">
                <a:solidFill>
                  <a:schemeClr val="tx1">
                    <a:lumMod val="65000"/>
                    <a:lumOff val="35000"/>
                  </a:schemeClr>
                </a:solidFill>
                <a:latin typeface="Calisto MT" panose="02040603050505030304" pitchFamily="18" charset="77"/>
                <a:cs typeface="Arial" panose="020B0604020202020204" pitchFamily="34" charset="0"/>
              </a:rPr>
              <a:t>to be installed in HL-LHC</a:t>
            </a:r>
          </a:p>
        </p:txBody>
      </p:sp>
      <p:pic>
        <p:nvPicPr>
          <p:cNvPr id="10" name="Picture 9">
            <a:extLst>
              <a:ext uri="{FF2B5EF4-FFF2-40B4-BE49-F238E27FC236}">
                <a16:creationId xmlns:a16="http://schemas.microsoft.com/office/drawing/2014/main" id="{395DE7A6-CC49-62C9-1A85-69B78FF77998}"/>
              </a:ext>
            </a:extLst>
          </p:cNvPr>
          <p:cNvPicPr>
            <a:picLocks noChangeAspect="1"/>
          </p:cNvPicPr>
          <p:nvPr/>
        </p:nvPicPr>
        <p:blipFill>
          <a:blip r:embed="rId5"/>
          <a:stretch>
            <a:fillRect/>
          </a:stretch>
        </p:blipFill>
        <p:spPr>
          <a:xfrm>
            <a:off x="6345164" y="3770604"/>
            <a:ext cx="2124104" cy="1059957"/>
          </a:xfrm>
          <a:prstGeom prst="rect">
            <a:avLst/>
          </a:prstGeom>
        </p:spPr>
      </p:pic>
      <p:sp>
        <p:nvSpPr>
          <p:cNvPr id="11" name="TextBox 10">
            <a:extLst>
              <a:ext uri="{FF2B5EF4-FFF2-40B4-BE49-F238E27FC236}">
                <a16:creationId xmlns:a16="http://schemas.microsoft.com/office/drawing/2014/main" id="{A8A9361A-D60B-8D9C-28CC-A0F67CE0916E}"/>
              </a:ext>
            </a:extLst>
          </p:cNvPr>
          <p:cNvSpPr txBox="1"/>
          <p:nvPr/>
        </p:nvSpPr>
        <p:spPr>
          <a:xfrm>
            <a:off x="811310" y="4471376"/>
            <a:ext cx="3396416" cy="461665"/>
          </a:xfrm>
          <a:prstGeom prst="rect">
            <a:avLst/>
          </a:prstGeom>
          <a:noFill/>
          <a:ln w="12700">
            <a:solidFill>
              <a:schemeClr val="accent1"/>
            </a:solidFill>
          </a:ln>
        </p:spPr>
        <p:txBody>
          <a:bodyPr wrap="square">
            <a:spAutoFit/>
          </a:bodyPr>
          <a:lstStyle/>
          <a:p>
            <a:r>
              <a:rPr lang="en-GB" sz="1200" dirty="0">
                <a:latin typeface="Calisto MT" panose="02040603050505030304" pitchFamily="18" charset="77"/>
              </a:rPr>
              <a:t>Presented at MCF#137 (</a:t>
            </a:r>
            <a:r>
              <a:rPr lang="en-GB" sz="1200" dirty="0">
                <a:latin typeface="Calisto MT" panose="02040603050505030304" pitchFamily="18" charset="77"/>
                <a:hlinkClick r:id="rId6"/>
              </a:rPr>
              <a:t>link Indico</a:t>
            </a:r>
            <a:r>
              <a:rPr lang="en-GB" sz="1200" dirty="0">
                <a:latin typeface="Calisto MT" panose="02040603050505030304" pitchFamily="18" charset="77"/>
              </a:rPr>
              <a:t>) / J. Steckert, V. Vizziello, M. Bednarek</a:t>
            </a:r>
          </a:p>
        </p:txBody>
      </p:sp>
      <p:sp>
        <p:nvSpPr>
          <p:cNvPr id="12" name="Footer Placeholder 3">
            <a:extLst>
              <a:ext uri="{FF2B5EF4-FFF2-40B4-BE49-F238E27FC236}">
                <a16:creationId xmlns:a16="http://schemas.microsoft.com/office/drawing/2014/main" id="{91A4A777-B198-0765-271C-F64DF4D4E117}"/>
              </a:ext>
            </a:extLst>
          </p:cNvPr>
          <p:cNvSpPr>
            <a:spLocks noGrp="1"/>
          </p:cNvSpPr>
          <p:nvPr>
            <p:ph type="ftr" sz="quarter" idx="11"/>
          </p:nvPr>
        </p:nvSpPr>
        <p:spPr>
          <a:xfrm>
            <a:off x="1905000" y="4767263"/>
            <a:ext cx="6627000" cy="270000"/>
          </a:xfrm>
        </p:spPr>
        <p:txBody>
          <a:bodyPr/>
          <a:lstStyle/>
          <a:p>
            <a:r>
              <a:rPr lang="en-GB" noProof="0" dirty="0">
                <a:latin typeface="Calisto MT" panose="02040603050505030304" pitchFamily="18" charset="0"/>
              </a:rPr>
              <a:t>R. Piccin - 14th HL-LHC Collaboration Meeting, Genova 2024</a:t>
            </a:r>
          </a:p>
        </p:txBody>
      </p:sp>
    </p:spTree>
    <p:extLst>
      <p:ext uri="{BB962C8B-B14F-4D97-AF65-F5344CB8AC3E}">
        <p14:creationId xmlns:p14="http://schemas.microsoft.com/office/powerpoint/2010/main" val="18931498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3CED0C6-352B-5670-B2E8-F16707FDC624}"/>
              </a:ext>
            </a:extLst>
          </p:cNvPr>
          <p:cNvSpPr/>
          <p:nvPr/>
        </p:nvSpPr>
        <p:spPr>
          <a:xfrm>
            <a:off x="0" y="4432309"/>
            <a:ext cx="2214498" cy="66990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5" name="Slide Number Placeholder 4">
            <a:extLst>
              <a:ext uri="{FF2B5EF4-FFF2-40B4-BE49-F238E27FC236}">
                <a16:creationId xmlns:a16="http://schemas.microsoft.com/office/drawing/2014/main" id="{15968240-8CF3-C6C6-DBD8-009D34E3ED59}"/>
              </a:ext>
            </a:extLst>
          </p:cNvPr>
          <p:cNvSpPr>
            <a:spLocks noGrp="1"/>
          </p:cNvSpPr>
          <p:nvPr>
            <p:ph type="sldNum" sz="quarter" idx="12"/>
          </p:nvPr>
        </p:nvSpPr>
        <p:spPr/>
        <p:txBody>
          <a:bodyPr/>
          <a:lstStyle/>
          <a:p>
            <a:fld id="{BFDCA1C4-9514-7B4F-976F-D92F7E296653}" type="slidenum">
              <a:rPr lang="fr-FR" smtClean="0">
                <a:latin typeface="Calisto MT" panose="02040603050505030304" pitchFamily="18" charset="77"/>
              </a:rPr>
              <a:pPr/>
              <a:t>16</a:t>
            </a:fld>
            <a:endParaRPr lang="fr-FR">
              <a:latin typeface="Calisto MT" panose="02040603050505030304" pitchFamily="18" charset="77"/>
            </a:endParaRPr>
          </a:p>
        </p:txBody>
      </p:sp>
      <p:sp>
        <p:nvSpPr>
          <p:cNvPr id="7" name="TextBox 6">
            <a:extLst>
              <a:ext uri="{FF2B5EF4-FFF2-40B4-BE49-F238E27FC236}">
                <a16:creationId xmlns:a16="http://schemas.microsoft.com/office/drawing/2014/main" id="{EDC452BA-244E-BA15-179F-C2C7CFE76019}"/>
              </a:ext>
            </a:extLst>
          </p:cNvPr>
          <p:cNvSpPr txBox="1"/>
          <p:nvPr/>
        </p:nvSpPr>
        <p:spPr>
          <a:xfrm>
            <a:off x="617853" y="675000"/>
            <a:ext cx="8248947" cy="446276"/>
          </a:xfrm>
          <a:prstGeom prst="rect">
            <a:avLst/>
          </a:prstGeom>
          <a:noFill/>
          <a:ln w="12700">
            <a:solidFill>
              <a:schemeClr val="tx1"/>
            </a:solidFill>
          </a:ln>
        </p:spPr>
        <p:txBody>
          <a:bodyPr wrap="square">
            <a:spAutoFit/>
          </a:bodyPr>
          <a:lstStyle/>
          <a:p>
            <a:r>
              <a:rPr lang="en-GB" sz="1200" b="1" dirty="0">
                <a:solidFill>
                  <a:srgbClr val="00B050"/>
                </a:solidFill>
                <a:latin typeface="Calisto MT" panose="02040603050505030304" pitchFamily="18" charset="77"/>
              </a:rPr>
              <a:t>R5</a:t>
            </a:r>
            <a:r>
              <a:rPr lang="en-GB" sz="1200" dirty="0">
                <a:latin typeface="Calisto MT" panose="02040603050505030304" pitchFamily="18" charset="77"/>
              </a:rPr>
              <a:t>: </a:t>
            </a:r>
            <a:r>
              <a:rPr lang="en-US" sz="1100" dirty="0">
                <a:solidFill>
                  <a:schemeClr val="tx1">
                    <a:lumMod val="65000"/>
                    <a:lumOff val="35000"/>
                  </a:schemeClr>
                </a:solidFill>
                <a:effectLst/>
                <a:latin typeface="Calisto MT" panose="02040603050505030304" pitchFamily="18" charset="77"/>
                <a:ea typeface="Times New Roman" panose="02020603050405020304" pitchFamily="18" charset="0"/>
                <a:cs typeface="Arial" panose="020B0604020202020204" pitchFamily="34" charset="0"/>
              </a:rPr>
              <a:t>To reduce the risk of </a:t>
            </a:r>
            <a:r>
              <a:rPr lang="en-US" sz="1100" dirty="0">
                <a:solidFill>
                  <a:srgbClr val="00B0F0"/>
                </a:solidFill>
                <a:effectLst/>
                <a:latin typeface="Calisto MT" panose="02040603050505030304" pitchFamily="18" charset="77"/>
                <a:ea typeface="Times New Roman" panose="02020603050405020304" pitchFamily="18" charset="0"/>
                <a:cs typeface="Arial" panose="020B0604020202020204" pitchFamily="34" charset="0"/>
              </a:rPr>
              <a:t>down-time of the machine </a:t>
            </a:r>
            <a:r>
              <a:rPr lang="en-US" sz="1100" dirty="0">
                <a:solidFill>
                  <a:schemeClr val="tx1">
                    <a:lumMod val="65000"/>
                    <a:lumOff val="35000"/>
                  </a:schemeClr>
                </a:solidFill>
                <a:effectLst/>
                <a:latin typeface="Calisto MT" panose="02040603050505030304" pitchFamily="18" charset="77"/>
                <a:ea typeface="Times New Roman" panose="02020603050405020304" pitchFamily="18" charset="0"/>
                <a:cs typeface="Arial" panose="020B0604020202020204" pitchFamily="34" charset="0"/>
              </a:rPr>
              <a:t>due to the very </a:t>
            </a:r>
            <a:r>
              <a:rPr lang="en-US" sz="1100" dirty="0">
                <a:solidFill>
                  <a:srgbClr val="00B0F0"/>
                </a:solidFill>
                <a:effectLst/>
                <a:latin typeface="Calisto MT" panose="02040603050505030304" pitchFamily="18" charset="77"/>
                <a:ea typeface="Times New Roman" panose="02020603050405020304" pitchFamily="18" charset="0"/>
                <a:cs typeface="Arial" panose="020B0604020202020204" pitchFamily="34" charset="0"/>
              </a:rPr>
              <a:t>limited access possibilities</a:t>
            </a:r>
            <a:r>
              <a:rPr lang="en-US" sz="1100" dirty="0">
                <a:solidFill>
                  <a:schemeClr val="tx1">
                    <a:lumMod val="65000"/>
                    <a:lumOff val="35000"/>
                  </a:schemeClr>
                </a:solidFill>
                <a:effectLst/>
                <a:latin typeface="Calisto MT" panose="02040603050505030304" pitchFamily="18" charset="77"/>
                <a:ea typeface="Times New Roman" panose="02020603050405020304" pitchFamily="18" charset="0"/>
                <a:cs typeface="Arial" panose="020B0604020202020204" pitchFamily="34" charset="0"/>
              </a:rPr>
              <a:t> on top of the power converters,</a:t>
            </a:r>
            <a:r>
              <a:rPr lang="en-US" sz="1100" dirty="0">
                <a:solidFill>
                  <a:schemeClr val="tx1">
                    <a:lumMod val="65000"/>
                    <a:lumOff val="35000"/>
                  </a:schemeClr>
                </a:solidFill>
                <a:effectLst/>
                <a:latin typeface="Calisto MT" panose="02040603050505030304" pitchFamily="18" charset="77"/>
                <a:ea typeface="MS Mincho" panose="02020609040205080304" pitchFamily="49" charset="-128"/>
                <a:cs typeface="Arial" panose="020B0604020202020204" pitchFamily="34" charset="0"/>
              </a:rPr>
              <a:t> </a:t>
            </a:r>
            <a:r>
              <a:rPr lang="en-GB" sz="1100" dirty="0">
                <a:solidFill>
                  <a:schemeClr val="tx1">
                    <a:lumMod val="65000"/>
                    <a:lumOff val="35000"/>
                  </a:schemeClr>
                </a:solidFill>
                <a:effectLst/>
                <a:latin typeface="Calisto MT" panose="02040603050505030304" pitchFamily="18" charset="77"/>
                <a:ea typeface="MS Mincho" panose="02020609040205080304" pitchFamily="49" charset="-128"/>
                <a:cs typeface="Arial" panose="020B0604020202020204" pitchFamily="34" charset="0"/>
              </a:rPr>
              <a:t>the </a:t>
            </a:r>
            <a:r>
              <a:rPr lang="en-GB" sz="1100" dirty="0">
                <a:solidFill>
                  <a:srgbClr val="00B0F0"/>
                </a:solidFill>
                <a:effectLst/>
                <a:latin typeface="Calisto MT" panose="02040603050505030304" pitchFamily="18" charset="77"/>
                <a:ea typeface="MS Mincho" panose="02020609040205080304" pitchFamily="49" charset="-128"/>
                <a:cs typeface="Arial" panose="020B0604020202020204" pitchFamily="34" charset="0"/>
              </a:rPr>
              <a:t>2oo3 </a:t>
            </a:r>
            <a:r>
              <a:rPr lang="en-US" sz="1100" dirty="0">
                <a:solidFill>
                  <a:srgbClr val="00B0F0"/>
                </a:solidFill>
                <a:effectLst/>
                <a:latin typeface="Calisto MT" panose="02040603050505030304" pitchFamily="18" charset="77"/>
                <a:ea typeface="Times New Roman" panose="02020603050405020304" pitchFamily="18" charset="0"/>
                <a:cs typeface="Arial" panose="020B0604020202020204" pitchFamily="34" charset="0"/>
              </a:rPr>
              <a:t>redundancy of QDS current measurement transducers </a:t>
            </a:r>
            <a:r>
              <a:rPr lang="en-US" sz="1100" dirty="0">
                <a:solidFill>
                  <a:schemeClr val="tx1">
                    <a:lumMod val="65000"/>
                    <a:lumOff val="35000"/>
                  </a:schemeClr>
                </a:solidFill>
                <a:effectLst/>
                <a:latin typeface="Calisto MT" panose="02040603050505030304" pitchFamily="18" charset="77"/>
                <a:ea typeface="Times New Roman" panose="02020603050405020304" pitchFamily="18" charset="0"/>
                <a:cs typeface="Arial" panose="020B0604020202020204" pitchFamily="34" charset="0"/>
              </a:rPr>
              <a:t>shall be </a:t>
            </a:r>
            <a:r>
              <a:rPr lang="en-US" sz="1100" dirty="0">
                <a:solidFill>
                  <a:srgbClr val="00B0F0"/>
                </a:solidFill>
                <a:effectLst/>
                <a:latin typeface="Calisto MT" panose="02040603050505030304" pitchFamily="18" charset="77"/>
                <a:ea typeface="Times New Roman" panose="02020603050405020304" pitchFamily="18" charset="0"/>
                <a:cs typeface="Arial" panose="020B0604020202020204" pitchFamily="34" charset="0"/>
              </a:rPr>
              <a:t>consistently applied</a:t>
            </a:r>
            <a:r>
              <a:rPr lang="en-US" sz="1100" dirty="0">
                <a:solidFill>
                  <a:schemeClr val="tx1">
                    <a:lumMod val="65000"/>
                    <a:lumOff val="35000"/>
                  </a:schemeClr>
                </a:solidFill>
                <a:effectLst/>
                <a:latin typeface="Calisto MT" panose="02040603050505030304" pitchFamily="18" charset="77"/>
                <a:ea typeface="Times New Roman" panose="02020603050405020304" pitchFamily="18" charset="0"/>
                <a:cs typeface="Arial" panose="020B0604020202020204" pitchFamily="34" charset="0"/>
              </a:rPr>
              <a:t> for all current measurements. </a:t>
            </a:r>
          </a:p>
        </p:txBody>
      </p:sp>
      <p:pic>
        <p:nvPicPr>
          <p:cNvPr id="11" name="Picture 10">
            <a:extLst>
              <a:ext uri="{FF2B5EF4-FFF2-40B4-BE49-F238E27FC236}">
                <a16:creationId xmlns:a16="http://schemas.microsoft.com/office/drawing/2014/main" id="{034DFE40-4098-EF51-8C0E-816DF93F5476}"/>
              </a:ext>
            </a:extLst>
          </p:cNvPr>
          <p:cNvPicPr>
            <a:picLocks noChangeAspect="1"/>
          </p:cNvPicPr>
          <p:nvPr/>
        </p:nvPicPr>
        <p:blipFill>
          <a:blip r:embed="rId2"/>
          <a:stretch>
            <a:fillRect/>
          </a:stretch>
        </p:blipFill>
        <p:spPr>
          <a:xfrm>
            <a:off x="3979063" y="1300745"/>
            <a:ext cx="1822855" cy="1221015"/>
          </a:xfrm>
          <a:prstGeom prst="rect">
            <a:avLst/>
          </a:prstGeom>
        </p:spPr>
      </p:pic>
      <p:sp>
        <p:nvSpPr>
          <p:cNvPr id="12" name="Title 1">
            <a:extLst>
              <a:ext uri="{FF2B5EF4-FFF2-40B4-BE49-F238E27FC236}">
                <a16:creationId xmlns:a16="http://schemas.microsoft.com/office/drawing/2014/main" id="{9C27C3B4-A9FE-2E1C-1BD4-D7B0D6D48EC7}"/>
              </a:ext>
            </a:extLst>
          </p:cNvPr>
          <p:cNvSpPr>
            <a:spLocks noGrp="1"/>
          </p:cNvSpPr>
          <p:nvPr>
            <p:ph type="title"/>
          </p:nvPr>
        </p:nvSpPr>
        <p:spPr>
          <a:xfrm>
            <a:off x="419053" y="135000"/>
            <a:ext cx="7920000" cy="540000"/>
          </a:xfrm>
        </p:spPr>
        <p:txBody>
          <a:bodyPr/>
          <a:lstStyle/>
          <a:p>
            <a:pPr algn="l"/>
            <a:r>
              <a:rPr lang="en-US" sz="2400" dirty="0">
                <a:latin typeface="Calisto MT" panose="02040603050505030304" pitchFamily="18" charset="77"/>
              </a:rPr>
              <a:t>QDS Current measurement</a:t>
            </a:r>
          </a:p>
        </p:txBody>
      </p:sp>
      <p:sp>
        <p:nvSpPr>
          <p:cNvPr id="13" name="TextBox 12">
            <a:extLst>
              <a:ext uri="{FF2B5EF4-FFF2-40B4-BE49-F238E27FC236}">
                <a16:creationId xmlns:a16="http://schemas.microsoft.com/office/drawing/2014/main" id="{0BCFE95F-54D0-9556-754A-DEAA6374A378}"/>
              </a:ext>
            </a:extLst>
          </p:cNvPr>
          <p:cNvSpPr txBox="1"/>
          <p:nvPr/>
        </p:nvSpPr>
        <p:spPr>
          <a:xfrm>
            <a:off x="8392244" y="135000"/>
            <a:ext cx="589111" cy="461665"/>
          </a:xfrm>
          <a:prstGeom prst="rect">
            <a:avLst/>
          </a:prstGeom>
          <a:noFill/>
          <a:ln w="12700">
            <a:solidFill>
              <a:schemeClr val="tx1"/>
            </a:solidFill>
          </a:ln>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2400" b="1" dirty="0">
                <a:solidFill>
                  <a:srgbClr val="00B050"/>
                </a:solidFill>
                <a:latin typeface="Calisto MT" panose="02040603050505030304" pitchFamily="18" charset="77"/>
              </a:rPr>
              <a:t>R5</a:t>
            </a:r>
            <a:endParaRPr lang="en-GB" sz="2000" dirty="0">
              <a:latin typeface="Calisto MT" panose="02040603050505030304" pitchFamily="18" charset="77"/>
            </a:endParaRPr>
          </a:p>
        </p:txBody>
      </p:sp>
      <p:pic>
        <p:nvPicPr>
          <p:cNvPr id="6" name="Picture 5" descr="A machine with copper wires and wires&#10;&#10;Description automatically generated">
            <a:extLst>
              <a:ext uri="{FF2B5EF4-FFF2-40B4-BE49-F238E27FC236}">
                <a16:creationId xmlns:a16="http://schemas.microsoft.com/office/drawing/2014/main" id="{C8C0E36A-9B4F-18F9-9706-F57C3A67ED30}"/>
              </a:ext>
            </a:extLst>
          </p:cNvPr>
          <p:cNvPicPr>
            <a:picLocks noChangeAspect="1"/>
          </p:cNvPicPr>
          <p:nvPr/>
        </p:nvPicPr>
        <p:blipFill>
          <a:blip r:embed="rId3"/>
          <a:stretch>
            <a:fillRect/>
          </a:stretch>
        </p:blipFill>
        <p:spPr>
          <a:xfrm>
            <a:off x="753465" y="1803099"/>
            <a:ext cx="1122065" cy="1496087"/>
          </a:xfrm>
          <a:prstGeom prst="rect">
            <a:avLst/>
          </a:prstGeom>
        </p:spPr>
      </p:pic>
      <p:pic>
        <p:nvPicPr>
          <p:cNvPr id="8" name="Picture 7">
            <a:extLst>
              <a:ext uri="{FF2B5EF4-FFF2-40B4-BE49-F238E27FC236}">
                <a16:creationId xmlns:a16="http://schemas.microsoft.com/office/drawing/2014/main" id="{9EB3E022-A571-FAB2-B131-5B2D00D8D372}"/>
              </a:ext>
            </a:extLst>
          </p:cNvPr>
          <p:cNvPicPr>
            <a:picLocks noChangeAspect="1"/>
          </p:cNvPicPr>
          <p:nvPr/>
        </p:nvPicPr>
        <p:blipFill>
          <a:blip r:embed="rId4"/>
          <a:stretch>
            <a:fillRect/>
          </a:stretch>
        </p:blipFill>
        <p:spPr>
          <a:xfrm>
            <a:off x="2070030" y="2530292"/>
            <a:ext cx="1539978" cy="1623672"/>
          </a:xfrm>
          <a:prstGeom prst="rect">
            <a:avLst/>
          </a:prstGeom>
        </p:spPr>
      </p:pic>
      <p:pic>
        <p:nvPicPr>
          <p:cNvPr id="9" name="Picture 8">
            <a:extLst>
              <a:ext uri="{FF2B5EF4-FFF2-40B4-BE49-F238E27FC236}">
                <a16:creationId xmlns:a16="http://schemas.microsoft.com/office/drawing/2014/main" id="{5D57B454-EE1C-21E6-7B5B-39D447781067}"/>
              </a:ext>
            </a:extLst>
          </p:cNvPr>
          <p:cNvPicPr>
            <a:picLocks noChangeAspect="1"/>
          </p:cNvPicPr>
          <p:nvPr/>
        </p:nvPicPr>
        <p:blipFill>
          <a:blip r:embed="rId5"/>
          <a:stretch>
            <a:fillRect/>
          </a:stretch>
        </p:blipFill>
        <p:spPr>
          <a:xfrm>
            <a:off x="2137560" y="1382838"/>
            <a:ext cx="1456834" cy="1040931"/>
          </a:xfrm>
          <a:prstGeom prst="rect">
            <a:avLst/>
          </a:prstGeom>
        </p:spPr>
      </p:pic>
      <p:sp>
        <p:nvSpPr>
          <p:cNvPr id="10" name="Rounded Rectangle 9">
            <a:extLst>
              <a:ext uri="{FF2B5EF4-FFF2-40B4-BE49-F238E27FC236}">
                <a16:creationId xmlns:a16="http://schemas.microsoft.com/office/drawing/2014/main" id="{3020152F-3B77-8517-0D5D-97F6A9792457}"/>
              </a:ext>
            </a:extLst>
          </p:cNvPr>
          <p:cNvSpPr/>
          <p:nvPr/>
        </p:nvSpPr>
        <p:spPr>
          <a:xfrm>
            <a:off x="661813" y="1152407"/>
            <a:ext cx="2932581" cy="3233394"/>
          </a:xfrm>
          <a:prstGeom prst="roundRect">
            <a:avLst/>
          </a:prstGeom>
          <a:no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14" name="TextBox 13">
            <a:extLst>
              <a:ext uri="{FF2B5EF4-FFF2-40B4-BE49-F238E27FC236}">
                <a16:creationId xmlns:a16="http://schemas.microsoft.com/office/drawing/2014/main" id="{A32D48D6-8A6D-0B40-85C4-6ADFE2F96800}"/>
              </a:ext>
            </a:extLst>
          </p:cNvPr>
          <p:cNvSpPr txBox="1"/>
          <p:nvPr/>
        </p:nvSpPr>
        <p:spPr>
          <a:xfrm>
            <a:off x="1314497" y="4075545"/>
            <a:ext cx="2836880" cy="307777"/>
          </a:xfrm>
          <a:prstGeom prst="rect">
            <a:avLst/>
          </a:prstGeom>
          <a:noFill/>
        </p:spPr>
        <p:txBody>
          <a:bodyPr wrap="square">
            <a:spAutoFit/>
          </a:bodyPr>
          <a:lstStyle/>
          <a:p>
            <a:r>
              <a:rPr lang="en-GB" sz="1400" dirty="0">
                <a:latin typeface="Calisto MT" panose="02040603050505030304" pitchFamily="18" charset="77"/>
              </a:rPr>
              <a:t>2 kA RCBX Circuits</a:t>
            </a:r>
          </a:p>
        </p:txBody>
      </p:sp>
      <p:sp>
        <p:nvSpPr>
          <p:cNvPr id="15" name="Right Arrow 14">
            <a:extLst>
              <a:ext uri="{FF2B5EF4-FFF2-40B4-BE49-F238E27FC236}">
                <a16:creationId xmlns:a16="http://schemas.microsoft.com/office/drawing/2014/main" id="{2AA29B10-00CB-694F-9302-0AD4E83A4386}"/>
              </a:ext>
            </a:extLst>
          </p:cNvPr>
          <p:cNvSpPr/>
          <p:nvPr/>
        </p:nvSpPr>
        <p:spPr>
          <a:xfrm>
            <a:off x="1967182" y="2432845"/>
            <a:ext cx="346655" cy="2686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16" name="Rounded Rectangle 15">
            <a:extLst>
              <a:ext uri="{FF2B5EF4-FFF2-40B4-BE49-F238E27FC236}">
                <a16:creationId xmlns:a16="http://schemas.microsoft.com/office/drawing/2014/main" id="{AFB36AEC-FDC1-B557-9C60-EFB5C43F8832}"/>
              </a:ext>
            </a:extLst>
          </p:cNvPr>
          <p:cNvSpPr/>
          <p:nvPr/>
        </p:nvSpPr>
        <p:spPr>
          <a:xfrm>
            <a:off x="3685368" y="1149928"/>
            <a:ext cx="2444891" cy="3233394"/>
          </a:xfrm>
          <a:prstGeom prst="roundRect">
            <a:avLst/>
          </a:prstGeom>
          <a:no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17" name="Right Arrow 16">
            <a:extLst>
              <a:ext uri="{FF2B5EF4-FFF2-40B4-BE49-F238E27FC236}">
                <a16:creationId xmlns:a16="http://schemas.microsoft.com/office/drawing/2014/main" id="{66ED6FD3-117E-A837-3A31-C822C8D432C7}"/>
              </a:ext>
            </a:extLst>
          </p:cNvPr>
          <p:cNvSpPr/>
          <p:nvPr/>
        </p:nvSpPr>
        <p:spPr>
          <a:xfrm rot="5400000">
            <a:off x="4758252" y="2436411"/>
            <a:ext cx="346655" cy="2686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19" name="Rounded Rectangle 18">
            <a:extLst>
              <a:ext uri="{FF2B5EF4-FFF2-40B4-BE49-F238E27FC236}">
                <a16:creationId xmlns:a16="http://schemas.microsoft.com/office/drawing/2014/main" id="{B7A9A390-7F4F-6A2C-CB69-BF97D2D66BB3}"/>
              </a:ext>
            </a:extLst>
          </p:cNvPr>
          <p:cNvSpPr/>
          <p:nvPr/>
        </p:nvSpPr>
        <p:spPr>
          <a:xfrm>
            <a:off x="6339013" y="1149928"/>
            <a:ext cx="2444891" cy="3233394"/>
          </a:xfrm>
          <a:prstGeom prst="roundRect">
            <a:avLst/>
          </a:prstGeom>
          <a:no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20" name="Right Arrow 19">
            <a:extLst>
              <a:ext uri="{FF2B5EF4-FFF2-40B4-BE49-F238E27FC236}">
                <a16:creationId xmlns:a16="http://schemas.microsoft.com/office/drawing/2014/main" id="{7382A429-E097-5914-C0CA-BF74E435B270}"/>
              </a:ext>
            </a:extLst>
          </p:cNvPr>
          <p:cNvSpPr/>
          <p:nvPr/>
        </p:nvSpPr>
        <p:spPr>
          <a:xfrm rot="5400000">
            <a:off x="7415748" y="2456029"/>
            <a:ext cx="346655" cy="2686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pic>
        <p:nvPicPr>
          <p:cNvPr id="23" name="Picture 16">
            <a:extLst>
              <a:ext uri="{FF2B5EF4-FFF2-40B4-BE49-F238E27FC236}">
                <a16:creationId xmlns:a16="http://schemas.microsoft.com/office/drawing/2014/main" id="{309F79E4-960C-BEDF-2544-645C2063ECD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88805" y="1262645"/>
            <a:ext cx="1800543" cy="1200361"/>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id="{0A408BB6-B844-7298-E13A-58EEFC90F48E}"/>
              </a:ext>
            </a:extLst>
          </p:cNvPr>
          <p:cNvSpPr txBox="1"/>
          <p:nvPr/>
        </p:nvSpPr>
        <p:spPr>
          <a:xfrm>
            <a:off x="3995165" y="4078024"/>
            <a:ext cx="1822855" cy="307777"/>
          </a:xfrm>
          <a:prstGeom prst="rect">
            <a:avLst/>
          </a:prstGeom>
          <a:noFill/>
        </p:spPr>
        <p:txBody>
          <a:bodyPr wrap="square">
            <a:spAutoFit/>
          </a:bodyPr>
          <a:lstStyle/>
          <a:p>
            <a:r>
              <a:rPr lang="en-GB" sz="1400" dirty="0">
                <a:latin typeface="Calisto MT" panose="02040603050505030304" pitchFamily="18" charset="77"/>
              </a:rPr>
              <a:t>2 kA RTQX Circuits</a:t>
            </a:r>
          </a:p>
        </p:txBody>
      </p:sp>
      <p:sp>
        <p:nvSpPr>
          <p:cNvPr id="25" name="TextBox 24">
            <a:extLst>
              <a:ext uri="{FF2B5EF4-FFF2-40B4-BE49-F238E27FC236}">
                <a16:creationId xmlns:a16="http://schemas.microsoft.com/office/drawing/2014/main" id="{876B3D2F-6F5A-F2B4-960A-346518917A0A}"/>
              </a:ext>
            </a:extLst>
          </p:cNvPr>
          <p:cNvSpPr txBox="1"/>
          <p:nvPr/>
        </p:nvSpPr>
        <p:spPr>
          <a:xfrm>
            <a:off x="6596881" y="3989783"/>
            <a:ext cx="2161157" cy="307777"/>
          </a:xfrm>
          <a:prstGeom prst="rect">
            <a:avLst/>
          </a:prstGeom>
          <a:noFill/>
        </p:spPr>
        <p:txBody>
          <a:bodyPr wrap="square">
            <a:spAutoFit/>
          </a:bodyPr>
          <a:lstStyle/>
          <a:p>
            <a:r>
              <a:rPr lang="en-GB" sz="1400" dirty="0">
                <a:latin typeface="Calisto MT" panose="02040603050505030304" pitchFamily="18" charset="77"/>
              </a:rPr>
              <a:t>RQX, RD1 and RD2</a:t>
            </a:r>
          </a:p>
        </p:txBody>
      </p:sp>
      <p:sp>
        <p:nvSpPr>
          <p:cNvPr id="27" name="TextBox 26">
            <a:extLst>
              <a:ext uri="{FF2B5EF4-FFF2-40B4-BE49-F238E27FC236}">
                <a16:creationId xmlns:a16="http://schemas.microsoft.com/office/drawing/2014/main" id="{8E1FFC32-1DA9-219C-9158-1DBE87A57292}"/>
              </a:ext>
            </a:extLst>
          </p:cNvPr>
          <p:cNvSpPr txBox="1"/>
          <p:nvPr/>
        </p:nvSpPr>
        <p:spPr>
          <a:xfrm>
            <a:off x="394777" y="4463603"/>
            <a:ext cx="8255351" cy="461665"/>
          </a:xfrm>
          <a:prstGeom prst="rect">
            <a:avLst/>
          </a:prstGeom>
          <a:noFill/>
          <a:ln w="12700">
            <a:noFill/>
          </a:ln>
        </p:spPr>
        <p:txBody>
          <a:bodyPr wrap="square">
            <a:spAutoFit/>
          </a:bodyPr>
          <a:lstStyle/>
          <a:p>
            <a:r>
              <a:rPr lang="en-US" sz="1200" dirty="0">
                <a:solidFill>
                  <a:srgbClr val="00B050"/>
                </a:solidFill>
                <a:latin typeface="Calisto MT" panose="02040603050505030304" pitchFamily="18" charset="77"/>
              </a:rPr>
              <a:t>Reminder the current sensors are used either for symmetrical quench detection (dI/dt calculation) or to implement the current-dependent thresholds</a:t>
            </a:r>
            <a:endParaRPr lang="en-US" sz="1100" dirty="0">
              <a:solidFill>
                <a:schemeClr val="tx1">
                  <a:lumMod val="65000"/>
                  <a:lumOff val="35000"/>
                </a:schemeClr>
              </a:solidFill>
              <a:effectLst/>
              <a:latin typeface="Calisto MT" panose="02040603050505030304" pitchFamily="18" charset="77"/>
              <a:ea typeface="Times New Roman" panose="02020603050405020304" pitchFamily="18" charset="0"/>
              <a:cs typeface="Arial" panose="020B0604020202020204" pitchFamily="34" charset="0"/>
            </a:endParaRPr>
          </a:p>
        </p:txBody>
      </p:sp>
      <p:sp>
        <p:nvSpPr>
          <p:cNvPr id="2" name="Footer Placeholder 3">
            <a:extLst>
              <a:ext uri="{FF2B5EF4-FFF2-40B4-BE49-F238E27FC236}">
                <a16:creationId xmlns:a16="http://schemas.microsoft.com/office/drawing/2014/main" id="{13748023-88F2-A0DA-ADEA-716A1710D806}"/>
              </a:ext>
            </a:extLst>
          </p:cNvPr>
          <p:cNvSpPr>
            <a:spLocks noGrp="1"/>
          </p:cNvSpPr>
          <p:nvPr>
            <p:ph type="ftr" sz="quarter" idx="11"/>
          </p:nvPr>
        </p:nvSpPr>
        <p:spPr>
          <a:xfrm>
            <a:off x="1905000" y="4767263"/>
            <a:ext cx="6627000" cy="270000"/>
          </a:xfrm>
        </p:spPr>
        <p:txBody>
          <a:bodyPr/>
          <a:lstStyle/>
          <a:p>
            <a:r>
              <a:rPr lang="en-GB" noProof="0" dirty="0">
                <a:latin typeface="Calisto MT" panose="02040603050505030304" pitchFamily="18" charset="0"/>
              </a:rPr>
              <a:t>R. Piccin - 14th HL-LHC Collaboration Meeting, Genova 2024</a:t>
            </a:r>
          </a:p>
        </p:txBody>
      </p:sp>
      <p:pic>
        <p:nvPicPr>
          <p:cNvPr id="21" name="Picture 20">
            <a:extLst>
              <a:ext uri="{FF2B5EF4-FFF2-40B4-BE49-F238E27FC236}">
                <a16:creationId xmlns:a16="http://schemas.microsoft.com/office/drawing/2014/main" id="{FE9D1672-D6DA-6483-EE49-F9C473996B69}"/>
              </a:ext>
            </a:extLst>
          </p:cNvPr>
          <p:cNvPicPr>
            <a:picLocks noChangeAspect="1"/>
          </p:cNvPicPr>
          <p:nvPr/>
        </p:nvPicPr>
        <p:blipFill>
          <a:blip r:embed="rId7"/>
          <a:stretch>
            <a:fillRect/>
          </a:stretch>
        </p:blipFill>
        <p:spPr>
          <a:xfrm>
            <a:off x="4190536" y="2766625"/>
            <a:ext cx="1432114" cy="1278817"/>
          </a:xfrm>
          <a:prstGeom prst="rect">
            <a:avLst/>
          </a:prstGeom>
        </p:spPr>
      </p:pic>
      <p:pic>
        <p:nvPicPr>
          <p:cNvPr id="28" name="Picture 27">
            <a:extLst>
              <a:ext uri="{FF2B5EF4-FFF2-40B4-BE49-F238E27FC236}">
                <a16:creationId xmlns:a16="http://schemas.microsoft.com/office/drawing/2014/main" id="{E608574F-73EA-495C-4020-4733EEB61018}"/>
              </a:ext>
            </a:extLst>
          </p:cNvPr>
          <p:cNvPicPr>
            <a:picLocks noChangeAspect="1"/>
          </p:cNvPicPr>
          <p:nvPr/>
        </p:nvPicPr>
        <p:blipFill>
          <a:blip r:embed="rId8"/>
          <a:stretch>
            <a:fillRect/>
          </a:stretch>
        </p:blipFill>
        <p:spPr>
          <a:xfrm>
            <a:off x="6654220" y="2835395"/>
            <a:ext cx="1840095" cy="1082682"/>
          </a:xfrm>
          <a:prstGeom prst="rect">
            <a:avLst/>
          </a:prstGeom>
        </p:spPr>
      </p:pic>
    </p:spTree>
    <p:extLst>
      <p:ext uri="{BB962C8B-B14F-4D97-AF65-F5344CB8AC3E}">
        <p14:creationId xmlns:p14="http://schemas.microsoft.com/office/powerpoint/2010/main" val="40585694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F0E9DE4-9AE2-8786-06CF-93EBC2382AAB}"/>
              </a:ext>
            </a:extLst>
          </p:cNvPr>
          <p:cNvSpPr/>
          <p:nvPr/>
        </p:nvSpPr>
        <p:spPr>
          <a:xfrm>
            <a:off x="0" y="4432309"/>
            <a:ext cx="2214498" cy="66990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25" name="Content Placeholder 20">
            <a:extLst>
              <a:ext uri="{FF2B5EF4-FFF2-40B4-BE49-F238E27FC236}">
                <a16:creationId xmlns:a16="http://schemas.microsoft.com/office/drawing/2014/main" id="{C2D4184E-1858-089C-AA17-D9F165E801B4}"/>
              </a:ext>
            </a:extLst>
          </p:cNvPr>
          <p:cNvSpPr txBox="1">
            <a:spLocks/>
          </p:cNvSpPr>
          <p:nvPr/>
        </p:nvSpPr>
        <p:spPr>
          <a:xfrm>
            <a:off x="497287" y="543892"/>
            <a:ext cx="8460859" cy="2673758"/>
          </a:xfrm>
          <a:prstGeom prst="rect">
            <a:avLst/>
          </a:prstGeom>
        </p:spPr>
        <p:txBody>
          <a:bodyPr>
            <a:normAutofit fontScale="850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457189">
              <a:spcBef>
                <a:spcPts val="1200"/>
              </a:spcBef>
              <a:buClr>
                <a:srgbClr val="FB963C"/>
              </a:buClr>
              <a:buNone/>
            </a:pPr>
            <a:r>
              <a:rPr lang="en-US" sz="1400" dirty="0">
                <a:solidFill>
                  <a:srgbClr val="5A5A5A"/>
                </a:solidFill>
                <a:latin typeface="Calisto MT" panose="02040603050505030304" pitchFamily="18" charset="0"/>
                <a:ea typeface="Calibri" panose="020F0502020204030204" pitchFamily="34" charset="0"/>
                <a:cs typeface="Calibri" panose="020F0502020204030204" pitchFamily="34" charset="0"/>
              </a:rPr>
              <a:t>To tackle recommendations 8, 9 and 10 and to validate the new components, a CLHS test bed (mock-up) has been prepared by WP7: </a:t>
            </a:r>
          </a:p>
          <a:p>
            <a:pPr defTabSz="457189">
              <a:spcBef>
                <a:spcPts val="1200"/>
              </a:spcBef>
              <a:buClr>
                <a:srgbClr val="FB963C"/>
              </a:buClr>
              <a:buFont typeface="Wingdings" pitchFamily="2" charset="2"/>
              <a:buChar char="§"/>
            </a:pPr>
            <a:r>
              <a:rPr lang="en-US" sz="1400" dirty="0">
                <a:solidFill>
                  <a:srgbClr val="5A5A5A"/>
                </a:solidFill>
                <a:latin typeface="Calisto MT" panose="02040603050505030304" pitchFamily="18" charset="0"/>
                <a:ea typeface="Calibri" panose="020F0502020204030204" pitchFamily="34" charset="0"/>
                <a:cs typeface="Calibri" panose="020F0502020204030204" pitchFamily="34" charset="0"/>
              </a:rPr>
              <a:t>New components: power boxes for 18, 7 and 2 kA circuits together with power and thermocouple grouping boxes.</a:t>
            </a:r>
          </a:p>
          <a:p>
            <a:pPr defTabSz="457189">
              <a:spcBef>
                <a:spcPts val="1200"/>
              </a:spcBef>
              <a:buClr>
                <a:srgbClr val="FB963C"/>
              </a:buClr>
            </a:pPr>
            <a:r>
              <a:rPr lang="en-US" sz="1400" dirty="0">
                <a:solidFill>
                  <a:srgbClr val="5A5A5A"/>
                </a:solidFill>
                <a:latin typeface="Calisto MT" panose="02040603050505030304" pitchFamily="18" charset="0"/>
                <a:ea typeface="Calibri" panose="020F0502020204030204" pitchFamily="34" charset="0"/>
                <a:cs typeface="Calibri" panose="020F0502020204030204" pitchFamily="34" charset="0"/>
              </a:rPr>
              <a:t>In-rush current of the 230/48 VAC transformers is being verified on the mock-up. However, for safety aspect related to local intervention on the current lead itself, the secondary is kept at 48 V which remains a baseline for HL-LHC.</a:t>
            </a:r>
          </a:p>
          <a:p>
            <a:pPr defTabSz="457189">
              <a:spcBef>
                <a:spcPts val="1200"/>
              </a:spcBef>
              <a:buClr>
                <a:srgbClr val="FB963C"/>
              </a:buClr>
            </a:pPr>
            <a:r>
              <a:rPr lang="en-US" sz="1400" dirty="0">
                <a:solidFill>
                  <a:srgbClr val="5A5A5A"/>
                </a:solidFill>
                <a:latin typeface="Calisto MT" panose="02040603050505030304" pitchFamily="18" charset="0"/>
                <a:ea typeface="Calibri" panose="020F0502020204030204" pitchFamily="34" charset="0"/>
                <a:cs typeface="Calibri" panose="020F0502020204030204" pitchFamily="34" charset="0"/>
              </a:rPr>
              <a:t>New controllers for HL-LHC, based on the radiation tolerant design installed in RRs of the LHC since 2023</a:t>
            </a:r>
          </a:p>
          <a:p>
            <a:pPr defTabSz="457189">
              <a:spcBef>
                <a:spcPts val="1200"/>
              </a:spcBef>
              <a:buClr>
                <a:srgbClr val="FB963C"/>
              </a:buClr>
            </a:pPr>
            <a:r>
              <a:rPr lang="en-US" sz="1400" dirty="0">
                <a:solidFill>
                  <a:srgbClr val="5A5A5A"/>
                </a:solidFill>
                <a:latin typeface="Calisto MT" panose="02040603050505030304" pitchFamily="18" charset="0"/>
                <a:ea typeface="Calibri" panose="020F0502020204030204" pitchFamily="34" charset="0"/>
                <a:cs typeface="Calibri" panose="020F0502020204030204" pitchFamily="34" charset="0"/>
              </a:rPr>
              <a:t>The temperature readout will be stored in the logging database at CERN (NXCALS) and make it available for the cryogenics team.</a:t>
            </a:r>
          </a:p>
          <a:p>
            <a:pPr defTabSz="457189">
              <a:spcBef>
                <a:spcPts val="1200"/>
              </a:spcBef>
              <a:buClr>
                <a:srgbClr val="FB963C"/>
              </a:buClr>
            </a:pPr>
            <a:r>
              <a:rPr lang="en-US" sz="1400" dirty="0">
                <a:solidFill>
                  <a:srgbClr val="5A5A5A"/>
                </a:solidFill>
                <a:latin typeface="Calisto MT" panose="02040603050505030304" pitchFamily="18" charset="0"/>
                <a:ea typeface="Calibri" panose="020F0502020204030204" pitchFamily="34" charset="0"/>
                <a:cs typeface="Calibri" panose="020F0502020204030204" pitchFamily="34" charset="0"/>
              </a:rPr>
              <a:t>CLHS is equipped with a remote reset unit that will allow rebooting the controllers. </a:t>
            </a:r>
          </a:p>
          <a:p>
            <a:pPr defTabSz="457189">
              <a:spcBef>
                <a:spcPts val="1200"/>
              </a:spcBef>
              <a:buClr>
                <a:srgbClr val="FB963C"/>
              </a:buClr>
            </a:pPr>
            <a:r>
              <a:rPr lang="en-US" sz="1400" dirty="0">
                <a:solidFill>
                  <a:srgbClr val="5A5A5A"/>
                </a:solidFill>
                <a:latin typeface="Calisto MT" panose="02040603050505030304" pitchFamily="18" charset="0"/>
                <a:ea typeface="Calibri" panose="020F0502020204030204" pitchFamily="34" charset="0"/>
                <a:cs typeface="Calibri" panose="020F0502020204030204" pitchFamily="34" charset="0"/>
              </a:rPr>
              <a:t>In case of malfunctioning of the CLHS (power is always ON), a safety breaker has been added to cut the power based on the reading from TE/CRG sensor (for redundancy). </a:t>
            </a:r>
            <a:endParaRPr lang="en-US" sz="1000" dirty="0">
              <a:solidFill>
                <a:srgbClr val="5A5A5A"/>
              </a:solidFill>
              <a:latin typeface="Calisto MT" panose="02040603050505030304" pitchFamily="18" charset="0"/>
              <a:ea typeface="Calibri" panose="020F0502020204030204" pitchFamily="34" charset="0"/>
              <a:cs typeface="Calibri" panose="020F0502020204030204" pitchFamily="34" charset="0"/>
            </a:endParaRPr>
          </a:p>
          <a:p>
            <a:pPr marL="342892" indent="-342892" defTabSz="457189">
              <a:buClr>
                <a:srgbClr val="FB963C"/>
              </a:buClr>
            </a:pPr>
            <a:endParaRPr lang="en-US" sz="1000" dirty="0">
              <a:solidFill>
                <a:srgbClr val="5A5A5A"/>
              </a:solidFill>
              <a:latin typeface="Calisto MT" panose="02040603050505030304" pitchFamily="18" charset="0"/>
              <a:ea typeface="Calibri" panose="020F0502020204030204" pitchFamily="34" charset="0"/>
              <a:cs typeface="Calibri" panose="020F0502020204030204" pitchFamily="34" charset="0"/>
            </a:endParaRPr>
          </a:p>
          <a:p>
            <a:pPr marL="342892" indent="-342892" defTabSz="457189">
              <a:buClr>
                <a:srgbClr val="FB963C"/>
              </a:buClr>
            </a:pPr>
            <a:endParaRPr lang="en-US" sz="1000" dirty="0">
              <a:solidFill>
                <a:srgbClr val="5A5A5A"/>
              </a:solidFill>
              <a:latin typeface="Calisto MT" panose="02040603050505030304" pitchFamily="18" charset="0"/>
              <a:ea typeface="Calibri" panose="020F0502020204030204" pitchFamily="34" charset="0"/>
              <a:cs typeface="Calibri" panose="020F0502020204030204" pitchFamily="34" charset="0"/>
            </a:endParaRPr>
          </a:p>
          <a:p>
            <a:pPr marL="342892" indent="-342892" defTabSz="457189">
              <a:buClr>
                <a:srgbClr val="FB963C"/>
              </a:buClr>
            </a:pPr>
            <a:endParaRPr lang="en-US" sz="1000" dirty="0">
              <a:solidFill>
                <a:srgbClr val="5A5A5A"/>
              </a:solidFill>
              <a:latin typeface="Calisto MT" panose="02040603050505030304" pitchFamily="18" charset="0"/>
              <a:ea typeface="Calibri" panose="020F0502020204030204" pitchFamily="34" charset="0"/>
              <a:cs typeface="Calibri" panose="020F0502020204030204" pitchFamily="34" charset="0"/>
            </a:endParaRPr>
          </a:p>
          <a:p>
            <a:pPr marL="342892" indent="-342892" defTabSz="457189">
              <a:buClr>
                <a:srgbClr val="FB963C"/>
              </a:buClr>
            </a:pPr>
            <a:endParaRPr lang="en-US" dirty="0">
              <a:solidFill>
                <a:srgbClr val="5A5A5A"/>
              </a:solidFill>
              <a:latin typeface="Calisto MT" panose="02040603050505030304" pitchFamily="18" charset="0"/>
              <a:ea typeface="Calibri" panose="020F0502020204030204" pitchFamily="34" charset="0"/>
              <a:cs typeface="Calibri" panose="020F0502020204030204" pitchFamily="34" charset="0"/>
            </a:endParaRPr>
          </a:p>
        </p:txBody>
      </p:sp>
      <p:sp>
        <p:nvSpPr>
          <p:cNvPr id="2" name="Title 1">
            <a:extLst>
              <a:ext uri="{FF2B5EF4-FFF2-40B4-BE49-F238E27FC236}">
                <a16:creationId xmlns:a16="http://schemas.microsoft.com/office/drawing/2014/main" id="{C764DAC9-0861-23F0-5314-B7A6EECEC7AE}"/>
              </a:ext>
            </a:extLst>
          </p:cNvPr>
          <p:cNvSpPr>
            <a:spLocks noGrp="1"/>
          </p:cNvSpPr>
          <p:nvPr>
            <p:ph type="title"/>
          </p:nvPr>
        </p:nvSpPr>
        <p:spPr>
          <a:xfrm>
            <a:off x="681490" y="-19770"/>
            <a:ext cx="6660068" cy="540000"/>
          </a:xfrm>
        </p:spPr>
        <p:txBody>
          <a:bodyPr/>
          <a:lstStyle/>
          <a:p>
            <a:r>
              <a:rPr lang="en-US" sz="2400" dirty="0">
                <a:latin typeface="Calisto MT" panose="02040603050505030304" pitchFamily="18" charset="77"/>
              </a:rPr>
              <a:t>Current Lead Heating System (CLHS)</a:t>
            </a:r>
            <a:endParaRPr lang="en-GB" sz="2400" dirty="0">
              <a:latin typeface="Calisto MT" panose="02040603050505030304" pitchFamily="18" charset="77"/>
            </a:endParaRPr>
          </a:p>
        </p:txBody>
      </p:sp>
      <p:pic>
        <p:nvPicPr>
          <p:cNvPr id="6" name="Picture 5">
            <a:extLst>
              <a:ext uri="{FF2B5EF4-FFF2-40B4-BE49-F238E27FC236}">
                <a16:creationId xmlns:a16="http://schemas.microsoft.com/office/drawing/2014/main" id="{520E9D1A-39B4-DA2C-03D1-F277724F3427}"/>
              </a:ext>
            </a:extLst>
          </p:cNvPr>
          <p:cNvPicPr>
            <a:picLocks noChangeAspect="1"/>
          </p:cNvPicPr>
          <p:nvPr/>
        </p:nvPicPr>
        <p:blipFill rotWithShape="1">
          <a:blip r:embed="rId3"/>
          <a:srcRect t="21496"/>
          <a:stretch/>
        </p:blipFill>
        <p:spPr>
          <a:xfrm>
            <a:off x="756959" y="3399048"/>
            <a:ext cx="6196674" cy="1683917"/>
          </a:xfrm>
          <a:prstGeom prst="rect">
            <a:avLst/>
          </a:prstGeom>
        </p:spPr>
      </p:pic>
      <p:sp>
        <p:nvSpPr>
          <p:cNvPr id="16" name="TextBox 15">
            <a:extLst>
              <a:ext uri="{FF2B5EF4-FFF2-40B4-BE49-F238E27FC236}">
                <a16:creationId xmlns:a16="http://schemas.microsoft.com/office/drawing/2014/main" id="{917A73EA-1DA0-1A2F-68CE-9A0E35060AF1}"/>
              </a:ext>
            </a:extLst>
          </p:cNvPr>
          <p:cNvSpPr txBox="1"/>
          <p:nvPr/>
        </p:nvSpPr>
        <p:spPr>
          <a:xfrm>
            <a:off x="1477721" y="3217650"/>
            <a:ext cx="4814138" cy="2308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wrap="none" rtlCol="0">
            <a:spAutoFit/>
          </a:bodyPr>
          <a:lstStyle/>
          <a:p>
            <a:r>
              <a:rPr lang="en-US" sz="900" dirty="0">
                <a:latin typeface="Calisto MT" panose="02040603050505030304" pitchFamily="18" charset="77"/>
              </a:rPr>
              <a:t>Mock-up of the CLHS with power and thermocouple grouping boxes, using LHC controllers</a:t>
            </a:r>
          </a:p>
        </p:txBody>
      </p:sp>
      <p:sp>
        <p:nvSpPr>
          <p:cNvPr id="3" name="TextBox 2">
            <a:extLst>
              <a:ext uri="{FF2B5EF4-FFF2-40B4-BE49-F238E27FC236}">
                <a16:creationId xmlns:a16="http://schemas.microsoft.com/office/drawing/2014/main" id="{CE2BE576-590A-8FCF-B167-1C47041A94E8}"/>
              </a:ext>
            </a:extLst>
          </p:cNvPr>
          <p:cNvSpPr txBox="1"/>
          <p:nvPr/>
        </p:nvSpPr>
        <p:spPr>
          <a:xfrm>
            <a:off x="7047002" y="3517202"/>
            <a:ext cx="1982507" cy="307777"/>
          </a:xfrm>
          <a:prstGeom prst="rect">
            <a:avLst/>
          </a:prstGeom>
          <a:noFill/>
          <a:ln w="12700">
            <a:solidFill>
              <a:schemeClr val="accent1"/>
            </a:solidFill>
          </a:ln>
        </p:spPr>
        <p:txBody>
          <a:bodyPr wrap="square">
            <a:spAutoFit/>
          </a:bodyPr>
          <a:lstStyle/>
          <a:p>
            <a:r>
              <a:rPr lang="en-GB" sz="1400" i="1" dirty="0">
                <a:solidFill>
                  <a:schemeClr val="tx1">
                    <a:lumMod val="65000"/>
                    <a:lumOff val="35000"/>
                  </a:schemeClr>
                </a:solidFill>
                <a:latin typeface="Calisto MT" panose="02040603050505030304" pitchFamily="18" charset="77"/>
              </a:rPr>
              <a:t>Courtesy of G. D’Angelo</a:t>
            </a:r>
          </a:p>
        </p:txBody>
      </p:sp>
      <p:sp>
        <p:nvSpPr>
          <p:cNvPr id="5" name="TextBox 4">
            <a:extLst>
              <a:ext uri="{FF2B5EF4-FFF2-40B4-BE49-F238E27FC236}">
                <a16:creationId xmlns:a16="http://schemas.microsoft.com/office/drawing/2014/main" id="{98D33C6E-45FE-B105-7E46-5C102D3775DC}"/>
              </a:ext>
            </a:extLst>
          </p:cNvPr>
          <p:cNvSpPr txBox="1"/>
          <p:nvPr/>
        </p:nvSpPr>
        <p:spPr>
          <a:xfrm>
            <a:off x="7047002" y="36891"/>
            <a:ext cx="589111" cy="461665"/>
          </a:xfrm>
          <a:prstGeom prst="rect">
            <a:avLst/>
          </a:prstGeom>
          <a:noFill/>
          <a:ln w="12700">
            <a:solidFill>
              <a:schemeClr val="tx1"/>
            </a:solidFill>
          </a:ln>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2400" b="1" dirty="0">
                <a:solidFill>
                  <a:srgbClr val="00B050"/>
                </a:solidFill>
                <a:latin typeface="Calisto MT" panose="02040603050505030304" pitchFamily="18" charset="77"/>
              </a:rPr>
              <a:t>R8</a:t>
            </a:r>
            <a:endParaRPr lang="en-GB" sz="2000" dirty="0">
              <a:latin typeface="Calisto MT" panose="02040603050505030304" pitchFamily="18" charset="77"/>
            </a:endParaRPr>
          </a:p>
        </p:txBody>
      </p:sp>
      <p:sp>
        <p:nvSpPr>
          <p:cNvPr id="7" name="TextBox 6">
            <a:extLst>
              <a:ext uri="{FF2B5EF4-FFF2-40B4-BE49-F238E27FC236}">
                <a16:creationId xmlns:a16="http://schemas.microsoft.com/office/drawing/2014/main" id="{9370F40F-D5BE-49EA-6340-146A6ECEFD20}"/>
              </a:ext>
            </a:extLst>
          </p:cNvPr>
          <p:cNvSpPr txBox="1"/>
          <p:nvPr/>
        </p:nvSpPr>
        <p:spPr>
          <a:xfrm>
            <a:off x="7686611" y="34903"/>
            <a:ext cx="589111" cy="461665"/>
          </a:xfrm>
          <a:prstGeom prst="rect">
            <a:avLst/>
          </a:prstGeom>
          <a:noFill/>
          <a:ln w="12700">
            <a:solidFill>
              <a:schemeClr val="tx1"/>
            </a:solidFill>
          </a:ln>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2400" b="1" dirty="0">
                <a:solidFill>
                  <a:srgbClr val="00B050"/>
                </a:solidFill>
                <a:latin typeface="Calisto MT" panose="02040603050505030304" pitchFamily="18" charset="77"/>
              </a:rPr>
              <a:t>R9</a:t>
            </a:r>
            <a:endParaRPr lang="en-GB" sz="2000" dirty="0">
              <a:latin typeface="Calisto MT" panose="02040603050505030304" pitchFamily="18" charset="77"/>
            </a:endParaRPr>
          </a:p>
        </p:txBody>
      </p:sp>
      <p:sp>
        <p:nvSpPr>
          <p:cNvPr id="8" name="TextBox 7">
            <a:extLst>
              <a:ext uri="{FF2B5EF4-FFF2-40B4-BE49-F238E27FC236}">
                <a16:creationId xmlns:a16="http://schemas.microsoft.com/office/drawing/2014/main" id="{F1256098-8BE4-686A-75BA-9D361A4DD313}"/>
              </a:ext>
            </a:extLst>
          </p:cNvPr>
          <p:cNvSpPr txBox="1"/>
          <p:nvPr/>
        </p:nvSpPr>
        <p:spPr>
          <a:xfrm>
            <a:off x="8326220" y="36891"/>
            <a:ext cx="729859" cy="461665"/>
          </a:xfrm>
          <a:prstGeom prst="rect">
            <a:avLst/>
          </a:prstGeom>
          <a:noFill/>
          <a:ln w="12700">
            <a:solidFill>
              <a:schemeClr val="tx1"/>
            </a:solidFill>
          </a:ln>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2400" b="1" dirty="0">
                <a:solidFill>
                  <a:srgbClr val="00B050"/>
                </a:solidFill>
                <a:latin typeface="Calisto MT" panose="02040603050505030304" pitchFamily="18" charset="77"/>
              </a:rPr>
              <a:t>R10</a:t>
            </a:r>
            <a:endParaRPr lang="en-GB" sz="2000" dirty="0">
              <a:latin typeface="Calisto MT" panose="02040603050505030304" pitchFamily="18" charset="77"/>
            </a:endParaRPr>
          </a:p>
        </p:txBody>
      </p:sp>
    </p:spTree>
    <p:extLst>
      <p:ext uri="{BB962C8B-B14F-4D97-AF65-F5344CB8AC3E}">
        <p14:creationId xmlns:p14="http://schemas.microsoft.com/office/powerpoint/2010/main" val="25152386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89271-DB73-4395-ADEA-545BFF3F5177}"/>
              </a:ext>
            </a:extLst>
          </p:cNvPr>
          <p:cNvSpPr>
            <a:spLocks noGrp="1"/>
          </p:cNvSpPr>
          <p:nvPr>
            <p:ph type="title"/>
          </p:nvPr>
        </p:nvSpPr>
        <p:spPr/>
        <p:txBody>
          <a:bodyPr/>
          <a:lstStyle/>
          <a:p>
            <a:pPr algn="l"/>
            <a:r>
              <a:rPr lang="en-US" sz="2800" dirty="0">
                <a:latin typeface="Calisto MT" panose="02040603050505030304" pitchFamily="18" charset="77"/>
              </a:rPr>
              <a:t>Conclusions</a:t>
            </a:r>
            <a:endParaRPr lang="en-GB" sz="2800" dirty="0">
              <a:latin typeface="Calisto MT" panose="02040603050505030304" pitchFamily="18" charset="77"/>
            </a:endParaRPr>
          </a:p>
        </p:txBody>
      </p:sp>
      <p:sp>
        <p:nvSpPr>
          <p:cNvPr id="3" name="Footer Placeholder 2">
            <a:extLst>
              <a:ext uri="{FF2B5EF4-FFF2-40B4-BE49-F238E27FC236}">
                <a16:creationId xmlns:a16="http://schemas.microsoft.com/office/drawing/2014/main" id="{D26BBDA3-FEE0-486F-CB68-FA7D5001209A}"/>
              </a:ext>
            </a:extLst>
          </p:cNvPr>
          <p:cNvSpPr>
            <a:spLocks noGrp="1"/>
          </p:cNvSpPr>
          <p:nvPr>
            <p:ph type="ftr" sz="quarter" idx="11"/>
          </p:nvPr>
        </p:nvSpPr>
        <p:spPr/>
        <p:txBody>
          <a:bodyPr/>
          <a:lstStyle/>
          <a:p>
            <a:r>
              <a:rPr lang="en-GB" noProof="0">
                <a:latin typeface="Calisto MT" panose="02040603050505030304" pitchFamily="18" charset="77"/>
              </a:rPr>
              <a:t>R. Piccin - 14th HL-LHC Collaboration Meeting, Genova 2024</a:t>
            </a:r>
          </a:p>
        </p:txBody>
      </p:sp>
      <p:sp>
        <p:nvSpPr>
          <p:cNvPr id="4" name="Slide Number Placeholder 3">
            <a:extLst>
              <a:ext uri="{FF2B5EF4-FFF2-40B4-BE49-F238E27FC236}">
                <a16:creationId xmlns:a16="http://schemas.microsoft.com/office/drawing/2014/main" id="{E4B97303-D9D7-FF73-9714-6F0F78231AA4}"/>
              </a:ext>
            </a:extLst>
          </p:cNvPr>
          <p:cNvSpPr>
            <a:spLocks noGrp="1"/>
          </p:cNvSpPr>
          <p:nvPr>
            <p:ph type="sldNum" sz="quarter" idx="12"/>
          </p:nvPr>
        </p:nvSpPr>
        <p:spPr/>
        <p:txBody>
          <a:bodyPr/>
          <a:lstStyle/>
          <a:p>
            <a:fld id="{BFDCA1C4-9514-7B4F-976F-D92F7E296653}" type="slidenum">
              <a:rPr lang="fr-FR" smtClean="0">
                <a:latin typeface="Calisto MT" panose="02040603050505030304" pitchFamily="18" charset="77"/>
              </a:rPr>
              <a:pPr/>
              <a:t>18</a:t>
            </a:fld>
            <a:endParaRPr lang="fr-FR">
              <a:latin typeface="Calisto MT" panose="02040603050505030304" pitchFamily="18" charset="77"/>
            </a:endParaRPr>
          </a:p>
        </p:txBody>
      </p:sp>
      <p:sp>
        <p:nvSpPr>
          <p:cNvPr id="9" name="Content Placeholder 2">
            <a:extLst>
              <a:ext uri="{FF2B5EF4-FFF2-40B4-BE49-F238E27FC236}">
                <a16:creationId xmlns:a16="http://schemas.microsoft.com/office/drawing/2014/main" id="{07297135-2F51-639C-2291-31047C643A98}"/>
              </a:ext>
            </a:extLst>
          </p:cNvPr>
          <p:cNvSpPr txBox="1">
            <a:spLocks/>
          </p:cNvSpPr>
          <p:nvPr/>
        </p:nvSpPr>
        <p:spPr>
          <a:xfrm>
            <a:off x="611999" y="914401"/>
            <a:ext cx="8205997" cy="3627862"/>
          </a:xfrm>
          <a:prstGeom prst="rect">
            <a:avLst/>
          </a:prstGeom>
        </p:spPr>
        <p:txBody>
          <a:bodyPr>
            <a:normAutofit fontScale="92500"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latin typeface="Calisto MT" panose="02040603050505030304" pitchFamily="18" charset="77"/>
              </a:rPr>
              <a:t>Based on recommendations from the HL-LHC MCID 23, the MCF is following (and soon finalizing) the HL-LHC magnet circuit activity.</a:t>
            </a:r>
          </a:p>
          <a:p>
            <a:endParaRPr lang="en-US" sz="1600" dirty="0">
              <a:latin typeface="Calisto MT" panose="02040603050505030304" pitchFamily="18" charset="77"/>
            </a:endParaRPr>
          </a:p>
          <a:p>
            <a:r>
              <a:rPr lang="en-US" sz="1600" dirty="0">
                <a:latin typeface="Calisto MT" panose="02040603050505030304" pitchFamily="18" charset="77"/>
              </a:rPr>
              <a:t>Few activities are still ongoing like the studies on the current leads hearting system and will be presented soon by WP7 at MCF.</a:t>
            </a:r>
          </a:p>
          <a:p>
            <a:endParaRPr lang="en-US" sz="1600" dirty="0">
              <a:latin typeface="Calisto MT" panose="02040603050505030304" pitchFamily="18" charset="77"/>
            </a:endParaRPr>
          </a:p>
          <a:p>
            <a:r>
              <a:rPr lang="en-US" sz="1600" dirty="0">
                <a:latin typeface="Calisto MT" panose="02040603050505030304" pitchFamily="18" charset="77"/>
              </a:rPr>
              <a:t>A general Engineering Change Request (ECR) for the instrumentation will be drafted to approve the changes.</a:t>
            </a:r>
          </a:p>
          <a:p>
            <a:endParaRPr lang="en-US" sz="1600" dirty="0">
              <a:latin typeface="Calisto MT" panose="02040603050505030304" pitchFamily="18" charset="77"/>
            </a:endParaRPr>
          </a:p>
          <a:p>
            <a:r>
              <a:rPr lang="en-US" sz="1600" dirty="0">
                <a:latin typeface="Calisto MT" panose="02040603050505030304" pitchFamily="18" charset="77"/>
              </a:rPr>
              <a:t>The changes are applied, where possible, to the HL-LHC IT String installations to ensure the tests are representative.</a:t>
            </a:r>
          </a:p>
          <a:p>
            <a:endParaRPr lang="en-US" sz="1600" dirty="0">
              <a:latin typeface="Calisto MT" panose="02040603050505030304" pitchFamily="18" charset="77"/>
            </a:endParaRPr>
          </a:p>
          <a:p>
            <a:r>
              <a:rPr lang="en-US" sz="1600" dirty="0">
                <a:latin typeface="Calisto MT" panose="02040603050505030304" pitchFamily="18" charset="77"/>
              </a:rPr>
              <a:t>A set of baseline drawings are drafted within the MCF scope and approved by the stakeholders, and a new schemes will be proposed to follow-up the non-conformities in the installations (String and HL-LHC).</a:t>
            </a:r>
          </a:p>
          <a:p>
            <a:pPr marL="457200" lvl="1" indent="0">
              <a:buNone/>
            </a:pPr>
            <a:endParaRPr lang="en-US" sz="1600" dirty="0">
              <a:latin typeface="Calisto MT" panose="02040603050505030304" pitchFamily="18" charset="77"/>
            </a:endParaRPr>
          </a:p>
          <a:p>
            <a:pPr marL="457200" lvl="1" indent="0">
              <a:buFont typeface="Wingdings" charset="2"/>
              <a:buNone/>
            </a:pPr>
            <a:endParaRPr lang="en-US" sz="1600" dirty="0">
              <a:latin typeface="Calisto MT" panose="02040603050505030304" pitchFamily="18" charset="77"/>
            </a:endParaRPr>
          </a:p>
          <a:p>
            <a:endParaRPr lang="en-GB" sz="1600" dirty="0">
              <a:latin typeface="Calisto MT" panose="02040603050505030304" pitchFamily="18" charset="77"/>
            </a:endParaRPr>
          </a:p>
        </p:txBody>
      </p:sp>
    </p:spTree>
    <p:extLst>
      <p:ext uri="{BB962C8B-B14F-4D97-AF65-F5344CB8AC3E}">
        <p14:creationId xmlns:p14="http://schemas.microsoft.com/office/powerpoint/2010/main" val="25156158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5B6B8B8-E466-00C1-E643-B48587174926}"/>
              </a:ext>
            </a:extLst>
          </p:cNvPr>
          <p:cNvSpPr>
            <a:spLocks noGrp="1"/>
          </p:cNvSpPr>
          <p:nvPr>
            <p:ph type="sldNum" sz="quarter" idx="12"/>
          </p:nvPr>
        </p:nvSpPr>
        <p:spPr/>
        <p:txBody>
          <a:bodyPr/>
          <a:lstStyle/>
          <a:p>
            <a:fld id="{BFDCA1C4-9514-7B4F-976F-D92F7E296653}" type="slidenum">
              <a:rPr lang="fr-FR" smtClean="0"/>
              <a:pPr/>
              <a:t>19</a:t>
            </a:fld>
            <a:endParaRPr lang="fr-FR"/>
          </a:p>
        </p:txBody>
      </p:sp>
      <p:sp>
        <p:nvSpPr>
          <p:cNvPr id="4" name="Title 1">
            <a:extLst>
              <a:ext uri="{FF2B5EF4-FFF2-40B4-BE49-F238E27FC236}">
                <a16:creationId xmlns:a16="http://schemas.microsoft.com/office/drawing/2014/main" id="{9EB12BD9-C4AD-4F9E-4CD6-F5A4DC91E0B5}"/>
              </a:ext>
            </a:extLst>
          </p:cNvPr>
          <p:cNvSpPr txBox="1">
            <a:spLocks/>
          </p:cNvSpPr>
          <p:nvPr/>
        </p:nvSpPr>
        <p:spPr>
          <a:xfrm>
            <a:off x="612000" y="2031750"/>
            <a:ext cx="7920000" cy="54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Thanks for your attention</a:t>
            </a:r>
          </a:p>
        </p:txBody>
      </p:sp>
      <p:sp>
        <p:nvSpPr>
          <p:cNvPr id="5" name="Footer Placeholder 3">
            <a:extLst>
              <a:ext uri="{FF2B5EF4-FFF2-40B4-BE49-F238E27FC236}">
                <a16:creationId xmlns:a16="http://schemas.microsoft.com/office/drawing/2014/main" id="{D84146CC-91E1-6360-57F6-096300114014}"/>
              </a:ext>
            </a:extLst>
          </p:cNvPr>
          <p:cNvSpPr>
            <a:spLocks noGrp="1"/>
          </p:cNvSpPr>
          <p:nvPr>
            <p:ph type="ftr" sz="quarter" idx="11"/>
          </p:nvPr>
        </p:nvSpPr>
        <p:spPr>
          <a:xfrm>
            <a:off x="1905000" y="4767263"/>
            <a:ext cx="6627000" cy="270000"/>
          </a:xfrm>
        </p:spPr>
        <p:txBody>
          <a:bodyPr/>
          <a:lstStyle/>
          <a:p>
            <a:r>
              <a:rPr lang="en-GB" noProof="0" dirty="0">
                <a:latin typeface="Calisto MT" panose="02040603050505030304" pitchFamily="18" charset="0"/>
              </a:rPr>
              <a:t>R. Piccin - 14th HL-LHC Collaboration Meeting, Genova 2024</a:t>
            </a:r>
          </a:p>
        </p:txBody>
      </p:sp>
    </p:spTree>
    <p:extLst>
      <p:ext uri="{BB962C8B-B14F-4D97-AF65-F5344CB8AC3E}">
        <p14:creationId xmlns:p14="http://schemas.microsoft.com/office/powerpoint/2010/main" val="511148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0B02A-1A28-E56D-3756-665176C1BC2F}"/>
              </a:ext>
            </a:extLst>
          </p:cNvPr>
          <p:cNvSpPr>
            <a:spLocks noGrp="1"/>
          </p:cNvSpPr>
          <p:nvPr>
            <p:ph type="title"/>
          </p:nvPr>
        </p:nvSpPr>
        <p:spPr/>
        <p:txBody>
          <a:bodyPr/>
          <a:lstStyle/>
          <a:p>
            <a:r>
              <a:rPr lang="en-US" dirty="0">
                <a:latin typeface="Calisto MT" panose="02040603050505030304" pitchFamily="18" charset="77"/>
              </a:rPr>
              <a:t>Contents</a:t>
            </a:r>
            <a:endParaRPr lang="en-GB" dirty="0">
              <a:latin typeface="Calisto MT" panose="02040603050505030304" pitchFamily="18" charset="77"/>
            </a:endParaRPr>
          </a:p>
        </p:txBody>
      </p:sp>
      <p:sp>
        <p:nvSpPr>
          <p:cNvPr id="3" name="Content Placeholder 2">
            <a:extLst>
              <a:ext uri="{FF2B5EF4-FFF2-40B4-BE49-F238E27FC236}">
                <a16:creationId xmlns:a16="http://schemas.microsoft.com/office/drawing/2014/main" id="{3BB0E262-4D59-1FF1-30E8-23F38945A14B}"/>
              </a:ext>
            </a:extLst>
          </p:cNvPr>
          <p:cNvSpPr>
            <a:spLocks noGrp="1"/>
          </p:cNvSpPr>
          <p:nvPr>
            <p:ph idx="1"/>
          </p:nvPr>
        </p:nvSpPr>
        <p:spPr>
          <a:xfrm>
            <a:off x="611999" y="914401"/>
            <a:ext cx="8205997" cy="3680222"/>
          </a:xfrm>
        </p:spPr>
        <p:txBody>
          <a:bodyPr>
            <a:normAutofit/>
          </a:bodyPr>
          <a:lstStyle/>
          <a:p>
            <a:pPr>
              <a:lnSpc>
                <a:spcPct val="250000"/>
              </a:lnSpc>
            </a:pPr>
            <a:r>
              <a:rPr lang="en-US" sz="2000" dirty="0">
                <a:latin typeface="Calisto MT" panose="02040603050505030304" pitchFamily="18" charset="77"/>
              </a:rPr>
              <a:t>HL-LHC Magnet Circuit Forum Activities</a:t>
            </a:r>
          </a:p>
          <a:p>
            <a:pPr>
              <a:lnSpc>
                <a:spcPct val="250000"/>
              </a:lnSpc>
            </a:pPr>
            <a:r>
              <a:rPr lang="en-US" sz="2000" dirty="0">
                <a:latin typeface="Calisto MT" panose="02040603050505030304" pitchFamily="18" charset="77"/>
              </a:rPr>
              <a:t>Recall on HL-LHC Magnet Circuit Instrumentation Day 23 </a:t>
            </a:r>
          </a:p>
          <a:p>
            <a:pPr>
              <a:lnSpc>
                <a:spcPct val="250000"/>
              </a:lnSpc>
            </a:pPr>
            <a:r>
              <a:rPr lang="en-US" sz="2000" dirty="0">
                <a:latin typeface="Calisto MT" panose="02040603050505030304" pitchFamily="18" charset="77"/>
              </a:rPr>
              <a:t>Update on HL-LHC Magnet Circuit Instrumentation </a:t>
            </a:r>
          </a:p>
          <a:p>
            <a:pPr>
              <a:lnSpc>
                <a:spcPct val="250000"/>
              </a:lnSpc>
            </a:pPr>
            <a:r>
              <a:rPr lang="en-US" sz="2000" dirty="0">
                <a:latin typeface="Calisto MT" panose="02040603050505030304" pitchFamily="18" charset="77"/>
              </a:rPr>
              <a:t>Conclusions </a:t>
            </a:r>
          </a:p>
          <a:p>
            <a:pPr lvl="1">
              <a:lnSpc>
                <a:spcPct val="250000"/>
              </a:lnSpc>
            </a:pPr>
            <a:endParaRPr lang="en-US" sz="2000" strike="sngStrike" dirty="0">
              <a:latin typeface="Calisto MT" panose="02040603050505030304" pitchFamily="18" charset="77"/>
            </a:endParaRPr>
          </a:p>
          <a:p>
            <a:pPr marL="457200" lvl="1" indent="0">
              <a:lnSpc>
                <a:spcPct val="250000"/>
              </a:lnSpc>
              <a:buNone/>
            </a:pPr>
            <a:endParaRPr lang="en-US" sz="2000" dirty="0">
              <a:latin typeface="Calisto MT" panose="02040603050505030304" pitchFamily="18" charset="77"/>
            </a:endParaRPr>
          </a:p>
          <a:p>
            <a:pPr>
              <a:lnSpc>
                <a:spcPct val="250000"/>
              </a:lnSpc>
            </a:pPr>
            <a:endParaRPr lang="en-GB" sz="2000" dirty="0">
              <a:latin typeface="Calisto MT" panose="02040603050505030304" pitchFamily="18" charset="77"/>
            </a:endParaRPr>
          </a:p>
        </p:txBody>
      </p:sp>
      <p:sp>
        <p:nvSpPr>
          <p:cNvPr id="4" name="Footer Placeholder 3">
            <a:extLst>
              <a:ext uri="{FF2B5EF4-FFF2-40B4-BE49-F238E27FC236}">
                <a16:creationId xmlns:a16="http://schemas.microsoft.com/office/drawing/2014/main" id="{1D07B313-B5AC-2D6A-4AD6-B3A0E2698326}"/>
              </a:ext>
            </a:extLst>
          </p:cNvPr>
          <p:cNvSpPr>
            <a:spLocks noGrp="1"/>
          </p:cNvSpPr>
          <p:nvPr>
            <p:ph type="ftr" sz="quarter" idx="11"/>
          </p:nvPr>
        </p:nvSpPr>
        <p:spPr/>
        <p:txBody>
          <a:bodyPr/>
          <a:lstStyle/>
          <a:p>
            <a:r>
              <a:rPr lang="en-GB" noProof="0" dirty="0">
                <a:latin typeface="Calisto MT" panose="02040603050505030304" pitchFamily="18" charset="0"/>
              </a:rPr>
              <a:t>R. Piccin - 14th HL-LHC Collaboration Meeting, Genova 2024</a:t>
            </a:r>
          </a:p>
        </p:txBody>
      </p:sp>
      <p:sp>
        <p:nvSpPr>
          <p:cNvPr id="5" name="Slide Number Placeholder 4">
            <a:extLst>
              <a:ext uri="{FF2B5EF4-FFF2-40B4-BE49-F238E27FC236}">
                <a16:creationId xmlns:a16="http://schemas.microsoft.com/office/drawing/2014/main" id="{7DB57BF6-21E8-C110-C17F-CA2A9B7E62F8}"/>
              </a:ext>
            </a:extLst>
          </p:cNvPr>
          <p:cNvSpPr>
            <a:spLocks noGrp="1"/>
          </p:cNvSpPr>
          <p:nvPr>
            <p:ph type="sldNum" sz="quarter" idx="12"/>
          </p:nvPr>
        </p:nvSpPr>
        <p:spPr/>
        <p:txBody>
          <a:bodyPr/>
          <a:lstStyle/>
          <a:p>
            <a:fld id="{BFDCA1C4-9514-7B4F-976F-D92F7E296653}" type="slidenum">
              <a:rPr lang="fr-FR" smtClean="0">
                <a:latin typeface="Calisto MT" panose="02040603050505030304" pitchFamily="18" charset="77"/>
              </a:rPr>
              <a:pPr/>
              <a:t>2</a:t>
            </a:fld>
            <a:endParaRPr lang="fr-FR">
              <a:latin typeface="Calisto MT" panose="02040603050505030304" pitchFamily="18" charset="77"/>
            </a:endParaRPr>
          </a:p>
        </p:txBody>
      </p:sp>
    </p:spTree>
    <p:extLst>
      <p:ext uri="{BB962C8B-B14F-4D97-AF65-F5344CB8AC3E}">
        <p14:creationId xmlns:p14="http://schemas.microsoft.com/office/powerpoint/2010/main" val="23996471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5B6B8B8-E466-00C1-E643-B48587174926}"/>
              </a:ext>
            </a:extLst>
          </p:cNvPr>
          <p:cNvSpPr>
            <a:spLocks noGrp="1"/>
          </p:cNvSpPr>
          <p:nvPr>
            <p:ph type="sldNum" sz="quarter" idx="12"/>
          </p:nvPr>
        </p:nvSpPr>
        <p:spPr/>
        <p:txBody>
          <a:bodyPr/>
          <a:lstStyle/>
          <a:p>
            <a:fld id="{BFDCA1C4-9514-7B4F-976F-D92F7E296653}" type="slidenum">
              <a:rPr lang="fr-FR" smtClean="0"/>
              <a:pPr/>
              <a:t>20</a:t>
            </a:fld>
            <a:endParaRPr lang="fr-FR"/>
          </a:p>
        </p:txBody>
      </p:sp>
      <p:sp>
        <p:nvSpPr>
          <p:cNvPr id="4" name="Title 1">
            <a:extLst>
              <a:ext uri="{FF2B5EF4-FFF2-40B4-BE49-F238E27FC236}">
                <a16:creationId xmlns:a16="http://schemas.microsoft.com/office/drawing/2014/main" id="{9EB12BD9-C4AD-4F9E-4CD6-F5A4DC91E0B5}"/>
              </a:ext>
            </a:extLst>
          </p:cNvPr>
          <p:cNvSpPr txBox="1">
            <a:spLocks/>
          </p:cNvSpPr>
          <p:nvPr/>
        </p:nvSpPr>
        <p:spPr>
          <a:xfrm>
            <a:off x="612000" y="2031750"/>
            <a:ext cx="7920000" cy="54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Annex Slides</a:t>
            </a:r>
          </a:p>
        </p:txBody>
      </p:sp>
      <p:sp>
        <p:nvSpPr>
          <p:cNvPr id="5" name="Footer Placeholder 3">
            <a:extLst>
              <a:ext uri="{FF2B5EF4-FFF2-40B4-BE49-F238E27FC236}">
                <a16:creationId xmlns:a16="http://schemas.microsoft.com/office/drawing/2014/main" id="{373242DE-4D28-B060-7703-A3CBB3B2F011}"/>
              </a:ext>
            </a:extLst>
          </p:cNvPr>
          <p:cNvSpPr>
            <a:spLocks noGrp="1"/>
          </p:cNvSpPr>
          <p:nvPr>
            <p:ph type="ftr" sz="quarter" idx="11"/>
          </p:nvPr>
        </p:nvSpPr>
        <p:spPr>
          <a:xfrm>
            <a:off x="1905000" y="4767263"/>
            <a:ext cx="6627000" cy="270000"/>
          </a:xfrm>
        </p:spPr>
        <p:txBody>
          <a:bodyPr/>
          <a:lstStyle/>
          <a:p>
            <a:r>
              <a:rPr lang="en-GB" noProof="0" dirty="0">
                <a:latin typeface="Calisto MT" panose="02040603050505030304" pitchFamily="18" charset="0"/>
              </a:rPr>
              <a:t>R. Piccin - 14th HL-LHC Collaboration Meeting, Genova 2024</a:t>
            </a:r>
          </a:p>
        </p:txBody>
      </p:sp>
    </p:spTree>
    <p:extLst>
      <p:ext uri="{BB962C8B-B14F-4D97-AF65-F5344CB8AC3E}">
        <p14:creationId xmlns:p14="http://schemas.microsoft.com/office/powerpoint/2010/main" val="16519220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5B6B8B8-E466-00C1-E643-B48587174926}"/>
              </a:ext>
            </a:extLst>
          </p:cNvPr>
          <p:cNvSpPr>
            <a:spLocks noGrp="1"/>
          </p:cNvSpPr>
          <p:nvPr>
            <p:ph type="sldNum" sz="quarter" idx="12"/>
          </p:nvPr>
        </p:nvSpPr>
        <p:spPr/>
        <p:txBody>
          <a:bodyPr/>
          <a:lstStyle/>
          <a:p>
            <a:fld id="{BFDCA1C4-9514-7B4F-976F-D92F7E296653}" type="slidenum">
              <a:rPr lang="fr-FR" smtClean="0">
                <a:latin typeface="Calisto MT" panose="02040603050505030304" pitchFamily="18" charset="77"/>
              </a:rPr>
              <a:pPr/>
              <a:t>21</a:t>
            </a:fld>
            <a:endParaRPr lang="fr-FR">
              <a:latin typeface="Calisto MT" panose="02040603050505030304" pitchFamily="18" charset="77"/>
            </a:endParaRPr>
          </a:p>
        </p:txBody>
      </p:sp>
      <p:sp>
        <p:nvSpPr>
          <p:cNvPr id="5" name="Footer Placeholder 3">
            <a:extLst>
              <a:ext uri="{FF2B5EF4-FFF2-40B4-BE49-F238E27FC236}">
                <a16:creationId xmlns:a16="http://schemas.microsoft.com/office/drawing/2014/main" id="{D3A49EF5-C848-BCAA-ABD4-0860B88552F7}"/>
              </a:ext>
            </a:extLst>
          </p:cNvPr>
          <p:cNvSpPr>
            <a:spLocks noGrp="1"/>
          </p:cNvSpPr>
          <p:nvPr>
            <p:ph type="ftr" sz="quarter" idx="11"/>
          </p:nvPr>
        </p:nvSpPr>
        <p:spPr>
          <a:xfrm>
            <a:off x="1905000" y="4767263"/>
            <a:ext cx="6627000" cy="270000"/>
          </a:xfrm>
        </p:spPr>
        <p:txBody>
          <a:bodyPr/>
          <a:lstStyle/>
          <a:p>
            <a:r>
              <a:rPr lang="en-GB" noProof="0" dirty="0">
                <a:latin typeface="Calisto MT" panose="02040603050505030304" pitchFamily="18" charset="0"/>
              </a:rPr>
              <a:t>R. Piccin - 14th HL-LHC Collaboration Meeting, Genova 2024</a:t>
            </a:r>
          </a:p>
        </p:txBody>
      </p:sp>
      <p:sp>
        <p:nvSpPr>
          <p:cNvPr id="6" name="Title 1">
            <a:extLst>
              <a:ext uri="{FF2B5EF4-FFF2-40B4-BE49-F238E27FC236}">
                <a16:creationId xmlns:a16="http://schemas.microsoft.com/office/drawing/2014/main" id="{673DDDB8-3035-9951-076D-0B66E5E2DD71}"/>
              </a:ext>
            </a:extLst>
          </p:cNvPr>
          <p:cNvSpPr txBox="1">
            <a:spLocks/>
          </p:cNvSpPr>
          <p:nvPr/>
        </p:nvSpPr>
        <p:spPr>
          <a:xfrm>
            <a:off x="463508" y="3461228"/>
            <a:ext cx="8152668" cy="921132"/>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lgn="l"/>
            <a:r>
              <a:rPr lang="en-US" dirty="0">
                <a:latin typeface="Calisto MT" panose="02040603050505030304" pitchFamily="18" charset="77"/>
              </a:rPr>
              <a:t>Updates on PIC loops and Current Leads Heating System (CLHS)</a:t>
            </a:r>
            <a:endParaRPr lang="en-GB" dirty="0">
              <a:latin typeface="Calisto MT" panose="02040603050505030304" pitchFamily="18" charset="77"/>
            </a:endParaRPr>
          </a:p>
        </p:txBody>
      </p:sp>
    </p:spTree>
    <p:extLst>
      <p:ext uri="{BB962C8B-B14F-4D97-AF65-F5344CB8AC3E}">
        <p14:creationId xmlns:p14="http://schemas.microsoft.com/office/powerpoint/2010/main" val="10391131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19B5E-CCA4-0823-7E74-B8D3548CBE72}"/>
              </a:ext>
            </a:extLst>
          </p:cNvPr>
          <p:cNvSpPr>
            <a:spLocks noGrp="1"/>
          </p:cNvSpPr>
          <p:nvPr>
            <p:ph type="title"/>
          </p:nvPr>
        </p:nvSpPr>
        <p:spPr>
          <a:xfrm>
            <a:off x="612000" y="60848"/>
            <a:ext cx="7920000" cy="540000"/>
          </a:xfrm>
        </p:spPr>
        <p:txBody>
          <a:bodyPr/>
          <a:lstStyle/>
          <a:p>
            <a:r>
              <a:rPr lang="en-US" dirty="0">
                <a:latin typeface="Calisto MT" panose="02040603050505030304" pitchFamily="18" charset="77"/>
              </a:rPr>
              <a:t>PIC Loops </a:t>
            </a:r>
            <a:endParaRPr lang="en-GB" dirty="0">
              <a:latin typeface="Calisto MT" panose="02040603050505030304" pitchFamily="18" charset="77"/>
            </a:endParaRPr>
          </a:p>
        </p:txBody>
      </p:sp>
      <p:sp>
        <p:nvSpPr>
          <p:cNvPr id="4" name="Slide Number Placeholder 3">
            <a:extLst>
              <a:ext uri="{FF2B5EF4-FFF2-40B4-BE49-F238E27FC236}">
                <a16:creationId xmlns:a16="http://schemas.microsoft.com/office/drawing/2014/main" id="{16109786-21FB-5887-3F21-0137277D4492}"/>
              </a:ext>
            </a:extLst>
          </p:cNvPr>
          <p:cNvSpPr>
            <a:spLocks noGrp="1"/>
          </p:cNvSpPr>
          <p:nvPr>
            <p:ph type="sldNum" sz="quarter" idx="12"/>
          </p:nvPr>
        </p:nvSpPr>
        <p:spPr/>
        <p:txBody>
          <a:bodyPr/>
          <a:lstStyle/>
          <a:p>
            <a:fld id="{BFDCA1C4-9514-7B4F-976F-D92F7E296653}" type="slidenum">
              <a:rPr lang="fr-FR" smtClean="0">
                <a:latin typeface="Calisto MT" panose="02040603050505030304" pitchFamily="18" charset="77"/>
              </a:rPr>
              <a:pPr/>
              <a:t>22</a:t>
            </a:fld>
            <a:endParaRPr lang="fr-FR">
              <a:latin typeface="Calisto MT" panose="02040603050505030304" pitchFamily="18" charset="77"/>
            </a:endParaRPr>
          </a:p>
        </p:txBody>
      </p:sp>
      <p:sp>
        <p:nvSpPr>
          <p:cNvPr id="5" name="TextBox 4">
            <a:extLst>
              <a:ext uri="{FF2B5EF4-FFF2-40B4-BE49-F238E27FC236}">
                <a16:creationId xmlns:a16="http://schemas.microsoft.com/office/drawing/2014/main" id="{327155C0-5DB2-2AC5-3250-68B96A825FA1}"/>
              </a:ext>
            </a:extLst>
          </p:cNvPr>
          <p:cNvSpPr txBox="1"/>
          <p:nvPr/>
        </p:nvSpPr>
        <p:spPr>
          <a:xfrm>
            <a:off x="8467961" y="174167"/>
            <a:ext cx="578839" cy="461665"/>
          </a:xfrm>
          <a:prstGeom prst="rect">
            <a:avLst/>
          </a:prstGeom>
          <a:noFill/>
          <a:ln w="12700">
            <a:solidFill>
              <a:schemeClr val="tx1"/>
            </a:solidFill>
          </a:ln>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GB" sz="2400" b="1" dirty="0">
                <a:solidFill>
                  <a:srgbClr val="00B050"/>
                </a:solidFill>
                <a:latin typeface="Calisto MT" panose="02040603050505030304" pitchFamily="18" charset="77"/>
              </a:rPr>
              <a:t>R6</a:t>
            </a:r>
            <a:endParaRPr lang="en-GB" sz="2000" dirty="0">
              <a:latin typeface="Calisto MT" panose="02040603050505030304" pitchFamily="18" charset="77"/>
            </a:endParaRPr>
          </a:p>
        </p:txBody>
      </p:sp>
      <p:sp>
        <p:nvSpPr>
          <p:cNvPr id="6" name="TextBox 5">
            <a:extLst>
              <a:ext uri="{FF2B5EF4-FFF2-40B4-BE49-F238E27FC236}">
                <a16:creationId xmlns:a16="http://schemas.microsoft.com/office/drawing/2014/main" id="{70F95F7D-29B5-0811-217F-8086DF2B1D5B}"/>
              </a:ext>
            </a:extLst>
          </p:cNvPr>
          <p:cNvSpPr txBox="1"/>
          <p:nvPr/>
        </p:nvSpPr>
        <p:spPr>
          <a:xfrm>
            <a:off x="591850" y="624899"/>
            <a:ext cx="7855961" cy="615553"/>
          </a:xfrm>
          <a:prstGeom prst="rect">
            <a:avLst/>
          </a:prstGeom>
          <a:noFill/>
          <a:ln w="12700">
            <a:solidFill>
              <a:schemeClr val="tx1"/>
            </a:solidFill>
          </a:ln>
        </p:spPr>
        <p:txBody>
          <a:bodyPr wrap="square">
            <a:spAutoFit/>
          </a:bodyPr>
          <a:lstStyle/>
          <a:p>
            <a:r>
              <a:rPr lang="en-GB" sz="1200" b="1" dirty="0">
                <a:solidFill>
                  <a:srgbClr val="00B050"/>
                </a:solidFill>
                <a:latin typeface="Calisto MT" panose="02040603050505030304" pitchFamily="18" charset="77"/>
              </a:rPr>
              <a:t>R6</a:t>
            </a:r>
            <a:r>
              <a:rPr lang="en-GB" sz="1200" dirty="0">
                <a:latin typeface="Calisto MT" panose="02040603050505030304" pitchFamily="18" charset="77"/>
              </a:rPr>
              <a:t>: </a:t>
            </a:r>
            <a:r>
              <a:rPr lang="en-GB" sz="1100" dirty="0">
                <a:solidFill>
                  <a:schemeClr val="tx1">
                    <a:lumMod val="65000"/>
                    <a:lumOff val="35000"/>
                  </a:schemeClr>
                </a:solidFill>
                <a:effectLst/>
                <a:latin typeface="Calisto MT" panose="02040603050505030304" pitchFamily="18" charset="77"/>
                <a:ea typeface="MS Mincho" panose="02020609040205080304" pitchFamily="49" charset="-128"/>
                <a:cs typeface="Arial" panose="020B0604020202020204" pitchFamily="34" charset="0"/>
              </a:rPr>
              <a:t>The </a:t>
            </a:r>
            <a:r>
              <a:rPr lang="en-GB" sz="1100" dirty="0">
                <a:solidFill>
                  <a:srgbClr val="00B0F0"/>
                </a:solidFill>
                <a:effectLst/>
                <a:latin typeface="Calisto MT" panose="02040603050505030304" pitchFamily="18" charset="77"/>
                <a:ea typeface="MS Mincho" panose="02020609040205080304" pitchFamily="49" charset="-128"/>
                <a:cs typeface="Arial" panose="020B0604020202020204" pitchFamily="34" charset="0"/>
              </a:rPr>
              <a:t>final layout and implementation of PIC loops </a:t>
            </a:r>
            <a:r>
              <a:rPr lang="en-GB" sz="1100" dirty="0">
                <a:solidFill>
                  <a:schemeClr val="tx1">
                    <a:lumMod val="65000"/>
                    <a:lumOff val="35000"/>
                  </a:schemeClr>
                </a:solidFill>
                <a:effectLst/>
                <a:latin typeface="Calisto MT" panose="02040603050505030304" pitchFamily="18" charset="77"/>
                <a:ea typeface="MS Mincho" panose="02020609040205080304" pitchFamily="49" charset="-128"/>
                <a:cs typeface="Arial" panose="020B0604020202020204" pitchFamily="34" charset="0"/>
              </a:rPr>
              <a:t>remains to be confirmed for all </a:t>
            </a:r>
            <a:r>
              <a:rPr lang="en-GB" sz="1100" dirty="0">
                <a:solidFill>
                  <a:srgbClr val="00B0F0"/>
                </a:solidFill>
                <a:effectLst/>
                <a:latin typeface="Calisto MT" panose="02040603050505030304" pitchFamily="18" charset="77"/>
                <a:ea typeface="MS Mincho" panose="02020609040205080304" pitchFamily="49" charset="-128"/>
                <a:cs typeface="Arial" panose="020B0604020202020204" pitchFamily="34" charset="0"/>
              </a:rPr>
              <a:t>HL-LHC converter/circuit types </a:t>
            </a:r>
            <a:r>
              <a:rPr lang="en-GB" sz="1100" dirty="0">
                <a:solidFill>
                  <a:schemeClr val="tx1">
                    <a:lumMod val="65000"/>
                    <a:lumOff val="35000"/>
                  </a:schemeClr>
                </a:solidFill>
                <a:effectLst/>
                <a:latin typeface="Calisto MT" panose="02040603050505030304" pitchFamily="18" charset="77"/>
                <a:ea typeface="MS Mincho" panose="02020609040205080304" pitchFamily="49" charset="-128"/>
                <a:cs typeface="Arial" panose="020B0604020202020204" pitchFamily="34" charset="0"/>
              </a:rPr>
              <a:t>and requires </a:t>
            </a:r>
            <a:r>
              <a:rPr lang="en-GB" sz="1100" dirty="0">
                <a:solidFill>
                  <a:srgbClr val="00B0F0"/>
                </a:solidFill>
                <a:effectLst/>
                <a:latin typeface="Calisto MT" panose="02040603050505030304" pitchFamily="18" charset="77"/>
                <a:ea typeface="MS Mincho" panose="02020609040205080304" pitchFamily="49" charset="-128"/>
                <a:cs typeface="Arial" panose="020B0604020202020204" pitchFamily="34" charset="0"/>
              </a:rPr>
              <a:t>urgent clarification </a:t>
            </a:r>
            <a:r>
              <a:rPr lang="en-GB" sz="1100" dirty="0">
                <a:solidFill>
                  <a:schemeClr val="tx1">
                    <a:lumMod val="65000"/>
                    <a:lumOff val="35000"/>
                  </a:schemeClr>
                </a:solidFill>
                <a:effectLst/>
                <a:latin typeface="Calisto MT" panose="02040603050505030304" pitchFamily="18" charset="77"/>
                <a:ea typeface="MS Mincho" panose="02020609040205080304" pitchFamily="49" charset="-128"/>
                <a:cs typeface="Arial" panose="020B0604020202020204" pitchFamily="34" charset="0"/>
              </a:rPr>
              <a:t>for the imminent implementation in the HL-LHC IT String. The </a:t>
            </a:r>
            <a:r>
              <a:rPr lang="en-GB" sz="1100" dirty="0">
                <a:solidFill>
                  <a:srgbClr val="00B0F0"/>
                </a:solidFill>
                <a:effectLst/>
                <a:latin typeface="Calisto MT" panose="02040603050505030304" pitchFamily="18" charset="77"/>
                <a:ea typeface="MS Mincho" panose="02020609040205080304" pitchFamily="49" charset="-128"/>
                <a:cs typeface="Arial" panose="020B0604020202020204" pitchFamily="34" charset="0"/>
              </a:rPr>
              <a:t>agreed solution </a:t>
            </a:r>
            <a:r>
              <a:rPr lang="en-GB" sz="1100" dirty="0">
                <a:solidFill>
                  <a:schemeClr val="tx1">
                    <a:lumMod val="65000"/>
                    <a:lumOff val="35000"/>
                  </a:schemeClr>
                </a:solidFill>
                <a:effectLst/>
                <a:latin typeface="Calisto MT" panose="02040603050505030304" pitchFamily="18" charset="77"/>
                <a:ea typeface="MS Mincho" panose="02020609040205080304" pitchFamily="49" charset="-128"/>
                <a:cs typeface="Arial" panose="020B0604020202020204" pitchFamily="34" charset="0"/>
              </a:rPr>
              <a:t>shall be </a:t>
            </a:r>
            <a:r>
              <a:rPr lang="en-GB" sz="1100" dirty="0">
                <a:solidFill>
                  <a:srgbClr val="00B0F0"/>
                </a:solidFill>
                <a:effectLst/>
                <a:latin typeface="Calisto MT" panose="02040603050505030304" pitchFamily="18" charset="77"/>
                <a:ea typeface="MS Mincho" panose="02020609040205080304" pitchFamily="49" charset="-128"/>
                <a:cs typeface="Arial" panose="020B0604020202020204" pitchFamily="34" charset="0"/>
              </a:rPr>
              <a:t>documented in an updated version of the interface specification </a:t>
            </a:r>
            <a:r>
              <a:rPr lang="en-GB" sz="1100" dirty="0">
                <a:solidFill>
                  <a:schemeClr val="tx1">
                    <a:lumMod val="65000"/>
                    <a:lumOff val="35000"/>
                  </a:schemeClr>
                </a:solidFill>
                <a:effectLst/>
                <a:latin typeface="Calisto MT" panose="02040603050505030304" pitchFamily="18" charset="77"/>
                <a:ea typeface="MS Mincho" panose="02020609040205080304" pitchFamily="49" charset="-128"/>
                <a:cs typeface="Arial" panose="020B0604020202020204" pitchFamily="34" charset="0"/>
              </a:rPr>
              <a:t>including the new requirements and specificities of HL-LHC.  </a:t>
            </a:r>
            <a:endParaRPr lang="en-GB" sz="1100" dirty="0">
              <a:solidFill>
                <a:schemeClr val="tx1">
                  <a:lumMod val="65000"/>
                  <a:lumOff val="35000"/>
                </a:schemeClr>
              </a:solidFill>
              <a:latin typeface="Calisto MT" panose="02040603050505030304" pitchFamily="18" charset="77"/>
              <a:ea typeface="MS Mincho" panose="02020609040205080304" pitchFamily="49" charset="-128"/>
              <a:cs typeface="Arial" panose="020B0604020202020204" pitchFamily="34" charset="0"/>
            </a:endParaRPr>
          </a:p>
        </p:txBody>
      </p:sp>
      <p:pic>
        <p:nvPicPr>
          <p:cNvPr id="10" name="Picture 9">
            <a:extLst>
              <a:ext uri="{FF2B5EF4-FFF2-40B4-BE49-F238E27FC236}">
                <a16:creationId xmlns:a16="http://schemas.microsoft.com/office/drawing/2014/main" id="{59685AEC-864B-1831-0468-8B7C7235EA36}"/>
              </a:ext>
            </a:extLst>
          </p:cNvPr>
          <p:cNvPicPr>
            <a:picLocks noChangeAspect="1"/>
          </p:cNvPicPr>
          <p:nvPr/>
        </p:nvPicPr>
        <p:blipFill>
          <a:blip r:embed="rId2"/>
          <a:stretch>
            <a:fillRect/>
          </a:stretch>
        </p:blipFill>
        <p:spPr>
          <a:xfrm>
            <a:off x="5629384" y="1721418"/>
            <a:ext cx="3473907" cy="2176374"/>
          </a:xfrm>
          <a:prstGeom prst="rect">
            <a:avLst/>
          </a:prstGeom>
        </p:spPr>
      </p:pic>
      <p:sp>
        <p:nvSpPr>
          <p:cNvPr id="12" name="TextBox 11">
            <a:extLst>
              <a:ext uri="{FF2B5EF4-FFF2-40B4-BE49-F238E27FC236}">
                <a16:creationId xmlns:a16="http://schemas.microsoft.com/office/drawing/2014/main" id="{B4A7A932-A639-9A86-0207-BA5512C5C116}"/>
              </a:ext>
            </a:extLst>
          </p:cNvPr>
          <p:cNvSpPr txBox="1"/>
          <p:nvPr/>
        </p:nvSpPr>
        <p:spPr>
          <a:xfrm>
            <a:off x="5832476" y="3897792"/>
            <a:ext cx="3067721" cy="400110"/>
          </a:xfrm>
          <a:prstGeom prst="rect">
            <a:avLst/>
          </a:prstGeom>
          <a:noFill/>
        </p:spPr>
        <p:txBody>
          <a:bodyPr wrap="square">
            <a:spAutoFit/>
          </a:bodyPr>
          <a:lstStyle/>
          <a:p>
            <a:r>
              <a:rPr lang="en-GB" sz="1000" dirty="0">
                <a:solidFill>
                  <a:schemeClr val="tx1">
                    <a:lumMod val="65000"/>
                    <a:lumOff val="35000"/>
                  </a:schemeClr>
                </a:solidFill>
                <a:latin typeface="Calisto MT" panose="02040603050505030304" pitchFamily="18" charset="77"/>
              </a:rPr>
              <a:t>Fast Abort Current Chain in 600 A LHC circuit R2E-LHC600A-10V converters – Status in 2023</a:t>
            </a:r>
          </a:p>
        </p:txBody>
      </p:sp>
      <p:sp>
        <p:nvSpPr>
          <p:cNvPr id="23" name="TextBox 22">
            <a:extLst>
              <a:ext uri="{FF2B5EF4-FFF2-40B4-BE49-F238E27FC236}">
                <a16:creationId xmlns:a16="http://schemas.microsoft.com/office/drawing/2014/main" id="{EAB41D9B-3612-3E86-2095-D0B14E4EF641}"/>
              </a:ext>
            </a:extLst>
          </p:cNvPr>
          <p:cNvSpPr txBox="1"/>
          <p:nvPr/>
        </p:nvSpPr>
        <p:spPr>
          <a:xfrm>
            <a:off x="1305563" y="4626962"/>
            <a:ext cx="4395521" cy="276999"/>
          </a:xfrm>
          <a:prstGeom prst="rect">
            <a:avLst/>
          </a:prstGeom>
          <a:noFill/>
          <a:ln w="12700">
            <a:solidFill>
              <a:schemeClr val="accent1"/>
            </a:solidFill>
          </a:ln>
        </p:spPr>
        <p:txBody>
          <a:bodyPr wrap="square">
            <a:spAutoFit/>
          </a:bodyPr>
          <a:lstStyle/>
          <a:p>
            <a:r>
              <a:rPr lang="en-GB" sz="1200" dirty="0">
                <a:solidFill>
                  <a:schemeClr val="tx1">
                    <a:lumMod val="65000"/>
                    <a:lumOff val="35000"/>
                  </a:schemeClr>
                </a:solidFill>
                <a:latin typeface="Calisto MT" panose="02040603050505030304" pitchFamily="18" charset="77"/>
              </a:rPr>
              <a:t>Presented at MCF Topical meeting #55 (</a:t>
            </a:r>
            <a:r>
              <a:rPr lang="en-GB" sz="1200" dirty="0">
                <a:solidFill>
                  <a:schemeClr val="tx1">
                    <a:lumMod val="65000"/>
                    <a:lumOff val="35000"/>
                  </a:schemeClr>
                </a:solidFill>
                <a:latin typeface="Calisto MT" panose="02040603050505030304" pitchFamily="18" charset="77"/>
                <a:hlinkClick r:id="rId3">
                  <a:extLst>
                    <a:ext uri="{A12FA001-AC4F-418D-AE19-62706E023703}">
                      <ahyp:hlinkClr xmlns:ahyp="http://schemas.microsoft.com/office/drawing/2018/hyperlinkcolor" val="tx"/>
                    </a:ext>
                  </a:extLst>
                </a:hlinkClick>
              </a:rPr>
              <a:t>link Indico</a:t>
            </a:r>
            <a:r>
              <a:rPr lang="en-GB" sz="1200" dirty="0">
                <a:solidFill>
                  <a:schemeClr val="tx1">
                    <a:lumMod val="65000"/>
                    <a:lumOff val="35000"/>
                  </a:schemeClr>
                </a:solidFill>
                <a:latin typeface="Calisto MT" panose="02040603050505030304" pitchFamily="18" charset="77"/>
              </a:rPr>
              <a:t>) / V. Herrero</a:t>
            </a:r>
          </a:p>
        </p:txBody>
      </p:sp>
      <p:pic>
        <p:nvPicPr>
          <p:cNvPr id="9" name="Picture 8">
            <a:extLst>
              <a:ext uri="{FF2B5EF4-FFF2-40B4-BE49-F238E27FC236}">
                <a16:creationId xmlns:a16="http://schemas.microsoft.com/office/drawing/2014/main" id="{14C861E0-CFDE-4446-9039-0C501D88D1AE}"/>
              </a:ext>
            </a:extLst>
          </p:cNvPr>
          <p:cNvPicPr>
            <a:picLocks noChangeAspect="1"/>
          </p:cNvPicPr>
          <p:nvPr/>
        </p:nvPicPr>
        <p:blipFill>
          <a:blip r:embed="rId4"/>
          <a:stretch>
            <a:fillRect/>
          </a:stretch>
        </p:blipFill>
        <p:spPr>
          <a:xfrm>
            <a:off x="6844886" y="1321308"/>
            <a:ext cx="1393510" cy="947046"/>
          </a:xfrm>
          <a:prstGeom prst="rect">
            <a:avLst/>
          </a:prstGeom>
        </p:spPr>
      </p:pic>
      <p:sp>
        <p:nvSpPr>
          <p:cNvPr id="13" name="TextBox 12">
            <a:extLst>
              <a:ext uri="{FF2B5EF4-FFF2-40B4-BE49-F238E27FC236}">
                <a16:creationId xmlns:a16="http://schemas.microsoft.com/office/drawing/2014/main" id="{D7ADAB28-D8C8-5973-4A8E-85FEC4BD5B77}"/>
              </a:ext>
            </a:extLst>
          </p:cNvPr>
          <p:cNvSpPr txBox="1"/>
          <p:nvPr/>
        </p:nvSpPr>
        <p:spPr>
          <a:xfrm>
            <a:off x="520292" y="1490631"/>
            <a:ext cx="4572000" cy="1015663"/>
          </a:xfrm>
          <a:prstGeom prst="rect">
            <a:avLst/>
          </a:prstGeom>
          <a:noFill/>
        </p:spPr>
        <p:txBody>
          <a:bodyPr wrap="square">
            <a:spAutoFit/>
          </a:bodyPr>
          <a:lstStyle/>
          <a:p>
            <a:r>
              <a:rPr lang="en-GB" sz="1200" dirty="0">
                <a:solidFill>
                  <a:schemeClr val="tx1">
                    <a:lumMod val="65000"/>
                    <a:lumOff val="35000"/>
                  </a:schemeClr>
                </a:solidFill>
                <a:latin typeface="Calisto MT" panose="02040603050505030304" pitchFamily="18" charset="77"/>
              </a:rPr>
              <a:t>Fast Power Abort (FPA) Loop interfaces with:</a:t>
            </a:r>
          </a:p>
          <a:p>
            <a:pPr marL="285750" indent="-285750">
              <a:buFont typeface="Wingdings" panose="05000000000000000000" pitchFamily="2" charset="2"/>
              <a:buChar char="Ø"/>
            </a:pPr>
            <a:r>
              <a:rPr lang="en-GB" sz="1200" dirty="0">
                <a:solidFill>
                  <a:schemeClr val="tx1">
                    <a:lumMod val="65000"/>
                    <a:lumOff val="35000"/>
                  </a:schemeClr>
                </a:solidFill>
                <a:latin typeface="Calisto MT" panose="02040603050505030304" pitchFamily="18" charset="77"/>
              </a:rPr>
              <a:t>Quench Protection System (QPS) to propagate the quench</a:t>
            </a:r>
          </a:p>
          <a:p>
            <a:pPr marL="285750" indent="-285750">
              <a:buFont typeface="Wingdings" panose="05000000000000000000" pitchFamily="2" charset="2"/>
              <a:buChar char="Ø"/>
            </a:pPr>
            <a:r>
              <a:rPr lang="en-GB" sz="1200" dirty="0">
                <a:solidFill>
                  <a:schemeClr val="tx1">
                    <a:lumMod val="65000"/>
                    <a:lumOff val="35000"/>
                  </a:schemeClr>
                </a:solidFill>
                <a:latin typeface="Calisto MT" panose="02040603050505030304" pitchFamily="18" charset="77"/>
              </a:rPr>
              <a:t>Power Converters (PC) to be turned off</a:t>
            </a:r>
          </a:p>
          <a:p>
            <a:pPr marL="285750" indent="-285750">
              <a:buFont typeface="Wingdings" panose="05000000000000000000" pitchFamily="2" charset="2"/>
              <a:buChar char="Ø"/>
            </a:pPr>
            <a:r>
              <a:rPr lang="en-GB" sz="1200" dirty="0">
                <a:solidFill>
                  <a:schemeClr val="tx1">
                    <a:lumMod val="65000"/>
                    <a:lumOff val="35000"/>
                  </a:schemeClr>
                </a:solidFill>
                <a:latin typeface="Calisto MT" panose="02040603050505030304" pitchFamily="18" charset="77"/>
              </a:rPr>
              <a:t>Energy Extraction System (EES) to be turned on</a:t>
            </a:r>
          </a:p>
          <a:p>
            <a:pPr marL="285750" indent="-285750">
              <a:buFont typeface="Wingdings" panose="05000000000000000000" pitchFamily="2" charset="2"/>
              <a:buChar char="Ø"/>
            </a:pPr>
            <a:r>
              <a:rPr lang="en-GB" sz="1200" dirty="0">
                <a:solidFill>
                  <a:schemeClr val="tx1">
                    <a:lumMod val="65000"/>
                    <a:lumOff val="35000"/>
                  </a:schemeClr>
                </a:solidFill>
                <a:latin typeface="Calisto MT" panose="02040603050505030304" pitchFamily="18" charset="77"/>
              </a:rPr>
              <a:t>Power Interlock (PIC) informing related protection systems</a:t>
            </a:r>
            <a:endParaRPr lang="en-GB" sz="1200" dirty="0">
              <a:solidFill>
                <a:schemeClr val="tx1">
                  <a:lumMod val="65000"/>
                  <a:lumOff val="35000"/>
                </a:schemeClr>
              </a:solidFill>
              <a:latin typeface="Calisto MT" panose="02040603050505030304" pitchFamily="18" charset="77"/>
              <a:cs typeface="Arial" panose="020B0604020202020204" pitchFamily="34" charset="0"/>
            </a:endParaRPr>
          </a:p>
        </p:txBody>
      </p:sp>
      <p:sp>
        <p:nvSpPr>
          <p:cNvPr id="14" name="TextBox 13">
            <a:extLst>
              <a:ext uri="{FF2B5EF4-FFF2-40B4-BE49-F238E27FC236}">
                <a16:creationId xmlns:a16="http://schemas.microsoft.com/office/drawing/2014/main" id="{C8086F46-FCAC-835B-371C-FE1337AD17D7}"/>
              </a:ext>
            </a:extLst>
          </p:cNvPr>
          <p:cNvSpPr txBox="1"/>
          <p:nvPr/>
        </p:nvSpPr>
        <p:spPr>
          <a:xfrm>
            <a:off x="487710" y="2615429"/>
            <a:ext cx="4572000" cy="276999"/>
          </a:xfrm>
          <a:prstGeom prst="rect">
            <a:avLst/>
          </a:prstGeom>
          <a:noFill/>
        </p:spPr>
        <p:txBody>
          <a:bodyPr wrap="square">
            <a:spAutoFit/>
          </a:bodyPr>
          <a:lstStyle>
            <a:defPPr>
              <a:defRPr lang="fr-FR"/>
            </a:defPPr>
            <a:lvl1pPr>
              <a:defRPr sz="1400"/>
            </a:lvl1pPr>
          </a:lstStyle>
          <a:p>
            <a:r>
              <a:rPr lang="en-US" sz="1200" dirty="0">
                <a:solidFill>
                  <a:schemeClr val="tx1">
                    <a:lumMod val="65000"/>
                    <a:lumOff val="35000"/>
                  </a:schemeClr>
                </a:solidFill>
                <a:latin typeface="Calisto MT" panose="02040603050505030304" pitchFamily="18" charset="77"/>
              </a:rPr>
              <a:t>Flags transmitted via 10 mA current loops </a:t>
            </a:r>
            <a:endParaRPr lang="en-GB" sz="1200" dirty="0">
              <a:solidFill>
                <a:schemeClr val="tx1">
                  <a:lumMod val="65000"/>
                  <a:lumOff val="35000"/>
                </a:schemeClr>
              </a:solidFill>
              <a:latin typeface="Calisto MT" panose="02040603050505030304" pitchFamily="18" charset="77"/>
            </a:endParaRPr>
          </a:p>
        </p:txBody>
      </p:sp>
      <p:sp>
        <p:nvSpPr>
          <p:cNvPr id="16" name="TextBox 15">
            <a:extLst>
              <a:ext uri="{FF2B5EF4-FFF2-40B4-BE49-F238E27FC236}">
                <a16:creationId xmlns:a16="http://schemas.microsoft.com/office/drawing/2014/main" id="{44E91CA0-6A5E-470B-6061-222F91FB5A9C}"/>
              </a:ext>
            </a:extLst>
          </p:cNvPr>
          <p:cNvSpPr txBox="1"/>
          <p:nvPr/>
        </p:nvSpPr>
        <p:spPr>
          <a:xfrm>
            <a:off x="475688" y="2913684"/>
            <a:ext cx="4616604" cy="646331"/>
          </a:xfrm>
          <a:prstGeom prst="rect">
            <a:avLst/>
          </a:prstGeom>
          <a:noFill/>
        </p:spPr>
        <p:txBody>
          <a:bodyPr wrap="square">
            <a:spAutoFit/>
          </a:bodyPr>
          <a:lstStyle/>
          <a:p>
            <a:r>
              <a:rPr lang="en-GB" sz="1200" dirty="0">
                <a:solidFill>
                  <a:schemeClr val="tx1">
                    <a:lumMod val="65000"/>
                    <a:lumOff val="35000"/>
                  </a:schemeClr>
                </a:solidFill>
                <a:latin typeface="Calisto MT" panose="02040603050505030304" pitchFamily="18" charset="77"/>
              </a:rPr>
              <a:t>The addition of an extra optocoupler in the PIC card in the LHC and in HL-LHC (for redundancy reasons in the scope of the PICv2 deployment) further reduces the voltage available in the circuit </a:t>
            </a:r>
          </a:p>
        </p:txBody>
      </p:sp>
      <p:sp>
        <p:nvSpPr>
          <p:cNvPr id="17" name="TextBox 16">
            <a:extLst>
              <a:ext uri="{FF2B5EF4-FFF2-40B4-BE49-F238E27FC236}">
                <a16:creationId xmlns:a16="http://schemas.microsoft.com/office/drawing/2014/main" id="{EF428215-7086-3E10-2E17-B7536D4902E6}"/>
              </a:ext>
            </a:extLst>
          </p:cNvPr>
          <p:cNvSpPr txBox="1"/>
          <p:nvPr/>
        </p:nvSpPr>
        <p:spPr>
          <a:xfrm>
            <a:off x="465408" y="3748486"/>
            <a:ext cx="4054423" cy="830997"/>
          </a:xfrm>
          <a:prstGeom prst="rect">
            <a:avLst/>
          </a:prstGeom>
          <a:noFill/>
        </p:spPr>
        <p:txBody>
          <a:bodyPr wrap="square">
            <a:spAutoFit/>
          </a:bodyPr>
          <a:lstStyle/>
          <a:p>
            <a:r>
              <a:rPr lang="en-GB" sz="1200" dirty="0">
                <a:solidFill>
                  <a:schemeClr val="tx1">
                    <a:lumMod val="65000"/>
                    <a:lumOff val="35000"/>
                  </a:schemeClr>
                </a:solidFill>
                <a:latin typeface="Calisto MT" panose="02040603050505030304" pitchFamily="18" charset="77"/>
              </a:rPr>
              <a:t>Several solution are being discussed, among which the use of a new 24V Voltage Supply to be submitted to radiation test</a:t>
            </a:r>
          </a:p>
          <a:p>
            <a:r>
              <a:rPr lang="en-GB" sz="1200" dirty="0">
                <a:solidFill>
                  <a:schemeClr val="tx1">
                    <a:lumMod val="65000"/>
                    <a:lumOff val="35000"/>
                  </a:schemeClr>
                </a:solidFill>
                <a:latin typeface="Calisto MT" panose="02040603050505030304" pitchFamily="18" charset="77"/>
              </a:rPr>
              <a:t>Loops are being tested in the IT-string</a:t>
            </a:r>
          </a:p>
        </p:txBody>
      </p:sp>
      <p:pic>
        <p:nvPicPr>
          <p:cNvPr id="19" name="Picture 18">
            <a:extLst>
              <a:ext uri="{FF2B5EF4-FFF2-40B4-BE49-F238E27FC236}">
                <a16:creationId xmlns:a16="http://schemas.microsoft.com/office/drawing/2014/main" id="{625E03EF-CF67-DA5B-B7BD-B739FBCA1238}"/>
              </a:ext>
            </a:extLst>
          </p:cNvPr>
          <p:cNvPicPr>
            <a:picLocks noChangeAspect="1"/>
          </p:cNvPicPr>
          <p:nvPr/>
        </p:nvPicPr>
        <p:blipFill>
          <a:blip r:embed="rId5"/>
          <a:stretch>
            <a:fillRect/>
          </a:stretch>
        </p:blipFill>
        <p:spPr>
          <a:xfrm>
            <a:off x="4354218" y="3603193"/>
            <a:ext cx="1405410" cy="862971"/>
          </a:xfrm>
          <a:prstGeom prst="rect">
            <a:avLst/>
          </a:prstGeom>
        </p:spPr>
      </p:pic>
      <p:sp>
        <p:nvSpPr>
          <p:cNvPr id="7" name="Footer Placeholder 3">
            <a:extLst>
              <a:ext uri="{FF2B5EF4-FFF2-40B4-BE49-F238E27FC236}">
                <a16:creationId xmlns:a16="http://schemas.microsoft.com/office/drawing/2014/main" id="{330848F2-3E4F-18FF-6BF6-5B03624DBDD1}"/>
              </a:ext>
            </a:extLst>
          </p:cNvPr>
          <p:cNvSpPr>
            <a:spLocks noGrp="1"/>
          </p:cNvSpPr>
          <p:nvPr>
            <p:ph type="ftr" sz="quarter" idx="11"/>
          </p:nvPr>
        </p:nvSpPr>
        <p:spPr>
          <a:xfrm>
            <a:off x="1905000" y="4767263"/>
            <a:ext cx="6627000" cy="270000"/>
          </a:xfrm>
        </p:spPr>
        <p:txBody>
          <a:bodyPr/>
          <a:lstStyle/>
          <a:p>
            <a:r>
              <a:rPr lang="en-GB" noProof="0" dirty="0">
                <a:latin typeface="Calisto MT" panose="02040603050505030304" pitchFamily="18" charset="0"/>
              </a:rPr>
              <a:t>R. Piccin - 14th HL-LHC Collaboration Meeting, Genova 2024</a:t>
            </a:r>
          </a:p>
        </p:txBody>
      </p:sp>
    </p:spTree>
    <p:extLst>
      <p:ext uri="{BB962C8B-B14F-4D97-AF65-F5344CB8AC3E}">
        <p14:creationId xmlns:p14="http://schemas.microsoft.com/office/powerpoint/2010/main" val="582350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5B6B8B8-E466-00C1-E643-B48587174926}"/>
              </a:ext>
            </a:extLst>
          </p:cNvPr>
          <p:cNvSpPr>
            <a:spLocks noGrp="1"/>
          </p:cNvSpPr>
          <p:nvPr>
            <p:ph type="sldNum" sz="quarter" idx="12"/>
          </p:nvPr>
        </p:nvSpPr>
        <p:spPr/>
        <p:txBody>
          <a:bodyPr/>
          <a:lstStyle/>
          <a:p>
            <a:fld id="{BFDCA1C4-9514-7B4F-976F-D92F7E296653}" type="slidenum">
              <a:rPr lang="fr-FR" smtClean="0">
                <a:latin typeface="Calisto MT" panose="02040603050505030304" pitchFamily="18" charset="77"/>
              </a:rPr>
              <a:pPr/>
              <a:t>23</a:t>
            </a:fld>
            <a:endParaRPr lang="fr-FR">
              <a:latin typeface="Calisto MT" panose="02040603050505030304" pitchFamily="18" charset="77"/>
            </a:endParaRPr>
          </a:p>
        </p:txBody>
      </p:sp>
      <p:sp>
        <p:nvSpPr>
          <p:cNvPr id="4" name="Title 1">
            <a:extLst>
              <a:ext uri="{FF2B5EF4-FFF2-40B4-BE49-F238E27FC236}">
                <a16:creationId xmlns:a16="http://schemas.microsoft.com/office/drawing/2014/main" id="{9EB12BD9-C4AD-4F9E-4CD6-F5A4DC91E0B5}"/>
              </a:ext>
            </a:extLst>
          </p:cNvPr>
          <p:cNvSpPr txBox="1">
            <a:spLocks/>
          </p:cNvSpPr>
          <p:nvPr/>
        </p:nvSpPr>
        <p:spPr>
          <a:xfrm>
            <a:off x="379332" y="3430675"/>
            <a:ext cx="8152668" cy="921132"/>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lgn="l"/>
            <a:r>
              <a:rPr lang="en-US" dirty="0">
                <a:latin typeface="Calisto MT" panose="02040603050505030304" pitchFamily="18" charset="77"/>
              </a:rPr>
              <a:t>List of Topics, Comments and Recommendations during HL-LHC MCI Days 2023</a:t>
            </a:r>
            <a:endParaRPr lang="en-GB" dirty="0">
              <a:latin typeface="Calisto MT" panose="02040603050505030304" pitchFamily="18" charset="77"/>
            </a:endParaRPr>
          </a:p>
        </p:txBody>
      </p:sp>
      <p:sp>
        <p:nvSpPr>
          <p:cNvPr id="5" name="Footer Placeholder 3">
            <a:extLst>
              <a:ext uri="{FF2B5EF4-FFF2-40B4-BE49-F238E27FC236}">
                <a16:creationId xmlns:a16="http://schemas.microsoft.com/office/drawing/2014/main" id="{D3A49EF5-C848-BCAA-ABD4-0860B88552F7}"/>
              </a:ext>
            </a:extLst>
          </p:cNvPr>
          <p:cNvSpPr>
            <a:spLocks noGrp="1"/>
          </p:cNvSpPr>
          <p:nvPr>
            <p:ph type="ftr" sz="quarter" idx="11"/>
          </p:nvPr>
        </p:nvSpPr>
        <p:spPr>
          <a:xfrm>
            <a:off x="1905000" y="4767263"/>
            <a:ext cx="6627000" cy="270000"/>
          </a:xfrm>
        </p:spPr>
        <p:txBody>
          <a:bodyPr/>
          <a:lstStyle/>
          <a:p>
            <a:r>
              <a:rPr lang="en-GB" noProof="0" dirty="0">
                <a:latin typeface="Calisto MT" panose="02040603050505030304" pitchFamily="18" charset="0"/>
              </a:rPr>
              <a:t>R. Piccin - 14th HL-LHC Collaboration Meeting, Genova 2024</a:t>
            </a:r>
          </a:p>
        </p:txBody>
      </p:sp>
    </p:spTree>
    <p:extLst>
      <p:ext uri="{BB962C8B-B14F-4D97-AF65-F5344CB8AC3E}">
        <p14:creationId xmlns:p14="http://schemas.microsoft.com/office/powerpoint/2010/main" val="13149645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DEDAB-A41B-9373-ED26-A3DF64A0A94F}"/>
              </a:ext>
            </a:extLst>
          </p:cNvPr>
          <p:cNvSpPr>
            <a:spLocks noGrp="1"/>
          </p:cNvSpPr>
          <p:nvPr>
            <p:ph type="title"/>
          </p:nvPr>
        </p:nvSpPr>
        <p:spPr/>
        <p:txBody>
          <a:bodyPr/>
          <a:lstStyle/>
          <a:p>
            <a:r>
              <a:rPr lang="en-US" dirty="0">
                <a:latin typeface="Calisto MT" panose="02040603050505030304" pitchFamily="18" charset="77"/>
              </a:rPr>
              <a:t>List of topics presented </a:t>
            </a:r>
            <a:endParaRPr lang="en-GB" dirty="0">
              <a:latin typeface="Calisto MT" panose="02040603050505030304" pitchFamily="18" charset="77"/>
            </a:endParaRPr>
          </a:p>
        </p:txBody>
      </p:sp>
      <p:sp>
        <p:nvSpPr>
          <p:cNvPr id="5" name="Slide Number Placeholder 4">
            <a:extLst>
              <a:ext uri="{FF2B5EF4-FFF2-40B4-BE49-F238E27FC236}">
                <a16:creationId xmlns:a16="http://schemas.microsoft.com/office/drawing/2014/main" id="{0EFE6A6A-FB80-57B5-97AB-16AD46838D24}"/>
              </a:ext>
            </a:extLst>
          </p:cNvPr>
          <p:cNvSpPr>
            <a:spLocks noGrp="1"/>
          </p:cNvSpPr>
          <p:nvPr>
            <p:ph type="sldNum" sz="quarter" idx="12"/>
          </p:nvPr>
        </p:nvSpPr>
        <p:spPr/>
        <p:txBody>
          <a:bodyPr/>
          <a:lstStyle/>
          <a:p>
            <a:fld id="{BFDCA1C4-9514-7B4F-976F-D92F7E296653}" type="slidenum">
              <a:rPr lang="fr-FR" smtClean="0">
                <a:latin typeface="Calisto MT" panose="02040603050505030304" pitchFamily="18" charset="77"/>
              </a:rPr>
              <a:pPr/>
              <a:t>24</a:t>
            </a:fld>
            <a:endParaRPr lang="fr-FR">
              <a:latin typeface="Calisto MT" panose="02040603050505030304" pitchFamily="18" charset="77"/>
            </a:endParaRPr>
          </a:p>
        </p:txBody>
      </p:sp>
      <p:graphicFrame>
        <p:nvGraphicFramePr>
          <p:cNvPr id="8" name="Content Placeholder 3">
            <a:extLst>
              <a:ext uri="{FF2B5EF4-FFF2-40B4-BE49-F238E27FC236}">
                <a16:creationId xmlns:a16="http://schemas.microsoft.com/office/drawing/2014/main" id="{CF58B54A-77F7-38BA-B9BC-E68E487B459A}"/>
              </a:ext>
            </a:extLst>
          </p:cNvPr>
          <p:cNvGraphicFramePr>
            <a:graphicFrameLocks noGrp="1"/>
          </p:cNvGraphicFramePr>
          <p:nvPr>
            <p:ph idx="1"/>
            <p:extLst>
              <p:ext uri="{D42A27DB-BD31-4B8C-83A1-F6EECF244321}">
                <p14:modId xmlns:p14="http://schemas.microsoft.com/office/powerpoint/2010/main" val="1454564747"/>
              </p:ext>
            </p:extLst>
          </p:nvPr>
        </p:nvGraphicFramePr>
        <p:xfrm>
          <a:off x="612000" y="869988"/>
          <a:ext cx="7919999" cy="3574794"/>
        </p:xfrm>
        <a:graphic>
          <a:graphicData uri="http://schemas.openxmlformats.org/drawingml/2006/table">
            <a:tbl>
              <a:tblPr firstRow="1" firstCol="1" bandRow="1"/>
              <a:tblGrid>
                <a:gridCol w="5874525">
                  <a:extLst>
                    <a:ext uri="{9D8B030D-6E8A-4147-A177-3AD203B41FA5}">
                      <a16:colId xmlns:a16="http://schemas.microsoft.com/office/drawing/2014/main" val="1645416245"/>
                    </a:ext>
                  </a:extLst>
                </a:gridCol>
                <a:gridCol w="2045474">
                  <a:extLst>
                    <a:ext uri="{9D8B030D-6E8A-4147-A177-3AD203B41FA5}">
                      <a16:colId xmlns:a16="http://schemas.microsoft.com/office/drawing/2014/main" val="1804865983"/>
                    </a:ext>
                  </a:extLst>
                </a:gridCol>
              </a:tblGrid>
              <a:tr h="357972">
                <a:tc>
                  <a:txBody>
                    <a:bodyPr/>
                    <a:lstStyle/>
                    <a:p>
                      <a:pPr algn="just">
                        <a:lnSpc>
                          <a:spcPct val="115000"/>
                        </a:lnSpc>
                        <a:spcAft>
                          <a:spcPts val="1000"/>
                        </a:spcAft>
                      </a:pPr>
                      <a:r>
                        <a:rPr lang="en-GB" sz="1400" b="1" dirty="0">
                          <a:solidFill>
                            <a:srgbClr val="000000"/>
                          </a:solidFill>
                          <a:effectLst/>
                          <a:latin typeface="Calisto MT" panose="02040603050505030304" pitchFamily="18" charset="77"/>
                          <a:ea typeface="MS Mincho" panose="02020609040205080304" pitchFamily="49" charset="-128"/>
                          <a:cs typeface="Calibri" panose="020F0502020204030204" pitchFamily="34" charset="0"/>
                        </a:rPr>
                        <a:t>Subject </a:t>
                      </a:r>
                      <a:endParaRPr lang="en-CH" sz="1400" dirty="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lnSpc>
                          <a:spcPct val="115000"/>
                        </a:lnSpc>
                        <a:spcAft>
                          <a:spcPts val="1000"/>
                        </a:spcAft>
                      </a:pPr>
                      <a:r>
                        <a:rPr lang="en-GB" sz="1400" b="1" dirty="0">
                          <a:solidFill>
                            <a:srgbClr val="000000"/>
                          </a:solidFill>
                          <a:effectLst/>
                          <a:latin typeface="Calisto MT" panose="02040603050505030304" pitchFamily="18" charset="77"/>
                          <a:ea typeface="MS Mincho" panose="02020609040205080304" pitchFamily="49" charset="-128"/>
                          <a:cs typeface="Calibri" panose="020F0502020204030204" pitchFamily="34" charset="0"/>
                        </a:rPr>
                        <a:t>Speaker</a:t>
                      </a:r>
                      <a:endParaRPr lang="en-CH" sz="1400" dirty="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504927594"/>
                  </a:ext>
                </a:extLst>
              </a:tr>
              <a:tr h="475654">
                <a:tc>
                  <a:txBody>
                    <a:bodyPr/>
                    <a:lstStyle/>
                    <a:p>
                      <a:pPr algn="just">
                        <a:lnSpc>
                          <a:spcPct val="115000"/>
                        </a:lnSpc>
                        <a:spcAft>
                          <a:spcPts val="1000"/>
                        </a:spcAft>
                      </a:pPr>
                      <a:r>
                        <a:rPr lang="en-GB" sz="1400" dirty="0">
                          <a:effectLst/>
                          <a:latin typeface="Calisto MT" panose="02040603050505030304" pitchFamily="18" charset="77"/>
                          <a:ea typeface="MS Gothic" panose="020B0609070205080204" pitchFamily="49" charset="-128"/>
                          <a:cs typeface="Calibri" panose="020F0502020204030204" pitchFamily="34" charset="0"/>
                        </a:rPr>
                        <a:t>Introduction to the Day and Recall of the Instrumentation Review 2020 and Panel Recommendations</a:t>
                      </a:r>
                      <a:endParaRPr lang="en-CH" sz="1400" dirty="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400">
                          <a:effectLst/>
                          <a:latin typeface="Calisto MT" panose="02040603050505030304" pitchFamily="18" charset="77"/>
                          <a:ea typeface="MS Mincho" panose="02020609040205080304" pitchFamily="49" charset="-128"/>
                          <a:cs typeface="Calibri" panose="020F0502020204030204" pitchFamily="34" charset="0"/>
                        </a:rPr>
                        <a:t>Markus Zerlauth</a:t>
                      </a:r>
                      <a:endParaRPr lang="en-CH" sz="140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5743093"/>
                  </a:ext>
                </a:extLst>
              </a:tr>
              <a:tr h="357972">
                <a:tc>
                  <a:txBody>
                    <a:bodyPr/>
                    <a:lstStyle/>
                    <a:p>
                      <a:pPr algn="just">
                        <a:lnSpc>
                          <a:spcPct val="115000"/>
                        </a:lnSpc>
                        <a:spcAft>
                          <a:spcPts val="1000"/>
                        </a:spcAft>
                      </a:pPr>
                      <a:r>
                        <a:rPr lang="en-GB" sz="1400">
                          <a:effectLst/>
                          <a:latin typeface="Calisto MT" panose="02040603050505030304" pitchFamily="18" charset="77"/>
                          <a:ea typeface="MS Gothic" panose="020B0609070205080204" pitchFamily="49" charset="-128"/>
                          <a:cs typeface="Calibri" panose="020F0502020204030204" pitchFamily="34" charset="0"/>
                        </a:rPr>
                        <a:t>Quench Detection Scheme and Monitoring Baseline</a:t>
                      </a:r>
                      <a:endParaRPr lang="en-CH" sz="140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400" dirty="0">
                          <a:effectLst/>
                          <a:latin typeface="Calisto MT" panose="02040603050505030304" pitchFamily="18" charset="77"/>
                          <a:ea typeface="MS Mincho" panose="02020609040205080304" pitchFamily="49" charset="-128"/>
                          <a:cs typeface="Calibri" panose="020F0502020204030204" pitchFamily="34" charset="0"/>
                        </a:rPr>
                        <a:t>Jens Steckert</a:t>
                      </a:r>
                      <a:endParaRPr lang="en-CH" sz="1400" dirty="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7886499"/>
                  </a:ext>
                </a:extLst>
              </a:tr>
              <a:tr h="357972">
                <a:tc>
                  <a:txBody>
                    <a:bodyPr/>
                    <a:lstStyle/>
                    <a:p>
                      <a:pPr algn="just">
                        <a:lnSpc>
                          <a:spcPct val="115000"/>
                        </a:lnSpc>
                        <a:spcAft>
                          <a:spcPts val="1000"/>
                        </a:spcAft>
                      </a:pPr>
                      <a:r>
                        <a:rPr lang="en-GB" sz="1400" dirty="0">
                          <a:effectLst/>
                          <a:latin typeface="Calisto MT" panose="02040603050505030304" pitchFamily="18" charset="77"/>
                          <a:ea typeface="MS Gothic" panose="020B0609070205080204" pitchFamily="49" charset="-128"/>
                          <a:cs typeface="Calibri" panose="020F0502020204030204" pitchFamily="34" charset="0"/>
                        </a:rPr>
                        <a:t>System Test and Commissioning of QDS Instrumentation and Monitoring</a:t>
                      </a:r>
                      <a:endParaRPr lang="en-CH" sz="1400" dirty="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400">
                          <a:effectLst/>
                          <a:latin typeface="Calisto MT" panose="02040603050505030304" pitchFamily="18" charset="77"/>
                          <a:ea typeface="MS Gothic" panose="020B0609070205080204" pitchFamily="49" charset="-128"/>
                          <a:cs typeface="Calibri" panose="020F0502020204030204" pitchFamily="34" charset="0"/>
                        </a:rPr>
                        <a:t>Tomasz Podzorny</a:t>
                      </a:r>
                      <a:endParaRPr lang="en-CH" sz="140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3884882"/>
                  </a:ext>
                </a:extLst>
              </a:tr>
              <a:tr h="357972">
                <a:tc>
                  <a:txBody>
                    <a:bodyPr/>
                    <a:lstStyle/>
                    <a:p>
                      <a:pPr algn="just">
                        <a:lnSpc>
                          <a:spcPct val="115000"/>
                        </a:lnSpc>
                        <a:spcAft>
                          <a:spcPts val="1000"/>
                        </a:spcAft>
                      </a:pPr>
                      <a:r>
                        <a:rPr lang="en-GB" sz="1400" dirty="0">
                          <a:effectLst/>
                          <a:latin typeface="Calisto MT" panose="02040603050505030304" pitchFamily="18" charset="77"/>
                          <a:ea typeface="MS Gothic" panose="020B0609070205080204" pitchFamily="49" charset="-128"/>
                          <a:cs typeface="Calibri" panose="020F0502020204030204" pitchFamily="34" charset="0"/>
                        </a:rPr>
                        <a:t>Layouts for HL-LHC Quench Detection Instrumentation</a:t>
                      </a:r>
                      <a:endParaRPr lang="en-CH" sz="1400" dirty="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400">
                          <a:effectLst/>
                          <a:latin typeface="Calisto MT" panose="02040603050505030304" pitchFamily="18" charset="77"/>
                          <a:ea typeface="MS Mincho" panose="02020609040205080304" pitchFamily="49" charset="-128"/>
                          <a:cs typeface="Calibri" panose="020F0502020204030204" pitchFamily="34" charset="0"/>
                        </a:rPr>
                        <a:t>Alvaro Santiago Ferrer</a:t>
                      </a:r>
                      <a:endParaRPr lang="en-CH" sz="140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17049819"/>
                  </a:ext>
                </a:extLst>
              </a:tr>
              <a:tr h="357972">
                <a:tc>
                  <a:txBody>
                    <a:bodyPr/>
                    <a:lstStyle/>
                    <a:p>
                      <a:pPr algn="just">
                        <a:lnSpc>
                          <a:spcPct val="115000"/>
                        </a:lnSpc>
                        <a:spcAft>
                          <a:spcPts val="1000"/>
                        </a:spcAft>
                      </a:pPr>
                      <a:r>
                        <a:rPr lang="en-GB" sz="1400" dirty="0">
                          <a:effectLst/>
                          <a:latin typeface="Calisto MT" panose="02040603050505030304" pitchFamily="18" charset="77"/>
                          <a:ea typeface="MS Gothic" panose="020B0609070205080204" pitchFamily="49" charset="-128"/>
                          <a:cs typeface="Calibri" panose="020F0502020204030204" pitchFamily="34" charset="0"/>
                        </a:rPr>
                        <a:t>Power Interlock Controller Loops, System Tests and Commissioning</a:t>
                      </a:r>
                      <a:endParaRPr lang="en-CH" sz="1400" dirty="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400">
                          <a:effectLst/>
                          <a:latin typeface="Calisto MT" panose="02040603050505030304" pitchFamily="18" charset="77"/>
                          <a:ea typeface="MS Gothic" panose="020B0609070205080204" pitchFamily="49" charset="-128"/>
                          <a:cs typeface="Calibri" panose="020F0502020204030204" pitchFamily="34" charset="0"/>
                        </a:rPr>
                        <a:t>Alain Antoine</a:t>
                      </a:r>
                      <a:endParaRPr lang="en-CH" sz="140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036904"/>
                  </a:ext>
                </a:extLst>
              </a:tr>
              <a:tr h="357972">
                <a:tc>
                  <a:txBody>
                    <a:bodyPr/>
                    <a:lstStyle/>
                    <a:p>
                      <a:pPr algn="just">
                        <a:lnSpc>
                          <a:spcPct val="115000"/>
                        </a:lnSpc>
                        <a:spcAft>
                          <a:spcPts val="1000"/>
                        </a:spcAft>
                      </a:pPr>
                      <a:r>
                        <a:rPr lang="en-GB" sz="1400" dirty="0">
                          <a:effectLst/>
                          <a:latin typeface="Calisto MT" panose="02040603050505030304" pitchFamily="18" charset="77"/>
                          <a:ea typeface="MS Gothic" panose="020B0609070205080204" pitchFamily="49" charset="-128"/>
                          <a:cs typeface="Calibri" panose="020F0502020204030204" pitchFamily="34" charset="0"/>
                        </a:rPr>
                        <a:t>Cryogenic Instrumentation Scheme, System Tests and Commissioning</a:t>
                      </a:r>
                      <a:endParaRPr lang="en-CH" sz="1400" dirty="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400">
                          <a:effectLst/>
                          <a:latin typeface="Calisto MT" panose="02040603050505030304" pitchFamily="18" charset="77"/>
                          <a:ea typeface="MS Gothic" panose="020B0609070205080204" pitchFamily="49" charset="-128"/>
                          <a:cs typeface="Calibri" panose="020F0502020204030204" pitchFamily="34" charset="0"/>
                        </a:rPr>
                        <a:t>Marco Pezzetti </a:t>
                      </a:r>
                      <a:endParaRPr lang="en-CH" sz="140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5248351"/>
                  </a:ext>
                </a:extLst>
              </a:tr>
              <a:tr h="475654">
                <a:tc>
                  <a:txBody>
                    <a:bodyPr/>
                    <a:lstStyle/>
                    <a:p>
                      <a:pPr algn="just">
                        <a:lnSpc>
                          <a:spcPct val="115000"/>
                        </a:lnSpc>
                        <a:spcAft>
                          <a:spcPts val="1000"/>
                        </a:spcAft>
                      </a:pPr>
                      <a:r>
                        <a:rPr lang="en-GB" sz="1400">
                          <a:effectLst/>
                          <a:latin typeface="Calisto MT" panose="02040603050505030304" pitchFamily="18" charset="77"/>
                          <a:ea typeface="MS Gothic" panose="020B0609070205080204" pitchFamily="49" charset="-128"/>
                          <a:cs typeface="Calibri" panose="020F0502020204030204" pitchFamily="34" charset="0"/>
                        </a:rPr>
                        <a:t>Insulation Vacuum Instrumentation Scheme, System Tests and Commissioning</a:t>
                      </a:r>
                      <a:endParaRPr lang="en-CH" sz="140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400">
                          <a:effectLst/>
                          <a:latin typeface="Calisto MT" panose="02040603050505030304" pitchFamily="18" charset="77"/>
                          <a:ea typeface="MS Gothic" panose="020B0609070205080204" pitchFamily="49" charset="-128"/>
                          <a:cs typeface="Calibri" panose="020F0502020204030204" pitchFamily="34" charset="0"/>
                        </a:rPr>
                        <a:t>Jaime Perez Espinos</a:t>
                      </a:r>
                      <a:endParaRPr lang="en-CH" sz="140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0612979"/>
                  </a:ext>
                </a:extLst>
              </a:tr>
              <a:tr h="475654">
                <a:tc>
                  <a:txBody>
                    <a:bodyPr/>
                    <a:lstStyle/>
                    <a:p>
                      <a:pPr algn="just">
                        <a:lnSpc>
                          <a:spcPct val="115000"/>
                        </a:lnSpc>
                        <a:spcAft>
                          <a:spcPts val="1000"/>
                        </a:spcAft>
                      </a:pPr>
                      <a:r>
                        <a:rPr lang="en-GB" sz="1400" dirty="0">
                          <a:effectLst/>
                          <a:latin typeface="Calisto MT" panose="02040603050505030304" pitchFamily="18" charset="77"/>
                          <a:ea typeface="MS Gothic" panose="020B0609070205080204" pitchFamily="49" charset="-128"/>
                          <a:cs typeface="Calibri" panose="020F0502020204030204" pitchFamily="34" charset="0"/>
                        </a:rPr>
                        <a:t>Current Leads Heating System Design, System Testing and Commissioning</a:t>
                      </a:r>
                      <a:endParaRPr lang="en-CH" sz="1400" dirty="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400" dirty="0">
                          <a:effectLst/>
                          <a:latin typeface="Calisto MT" panose="02040603050505030304" pitchFamily="18" charset="77"/>
                          <a:ea typeface="MS Gothic" panose="020B0609070205080204" pitchFamily="49" charset="-128"/>
                          <a:cs typeface="Calibri" panose="020F0502020204030204" pitchFamily="34" charset="0"/>
                        </a:rPr>
                        <a:t>Giorgio D'Angelo</a:t>
                      </a:r>
                      <a:endParaRPr lang="en-CH" sz="1400" dirty="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1256533"/>
                  </a:ext>
                </a:extLst>
              </a:tr>
            </a:tbl>
          </a:graphicData>
        </a:graphic>
      </p:graphicFrame>
      <p:sp>
        <p:nvSpPr>
          <p:cNvPr id="3" name="Footer Placeholder 3">
            <a:extLst>
              <a:ext uri="{FF2B5EF4-FFF2-40B4-BE49-F238E27FC236}">
                <a16:creationId xmlns:a16="http://schemas.microsoft.com/office/drawing/2014/main" id="{921D1E25-CAC2-1DAB-462A-207CF238BDC6}"/>
              </a:ext>
            </a:extLst>
          </p:cNvPr>
          <p:cNvSpPr>
            <a:spLocks noGrp="1"/>
          </p:cNvSpPr>
          <p:nvPr>
            <p:ph type="ftr" sz="quarter" idx="11"/>
          </p:nvPr>
        </p:nvSpPr>
        <p:spPr>
          <a:xfrm>
            <a:off x="1905000" y="4767263"/>
            <a:ext cx="6627000" cy="270000"/>
          </a:xfrm>
        </p:spPr>
        <p:txBody>
          <a:bodyPr/>
          <a:lstStyle/>
          <a:p>
            <a:r>
              <a:rPr lang="en-GB" noProof="0" dirty="0">
                <a:latin typeface="Calisto MT" panose="02040603050505030304" pitchFamily="18" charset="0"/>
              </a:rPr>
              <a:t>R. Piccin - 14th HL-LHC Collaboration Meeting, Genova 2024</a:t>
            </a:r>
          </a:p>
        </p:txBody>
      </p:sp>
    </p:spTree>
    <p:extLst>
      <p:ext uri="{BB962C8B-B14F-4D97-AF65-F5344CB8AC3E}">
        <p14:creationId xmlns:p14="http://schemas.microsoft.com/office/powerpoint/2010/main" val="23594202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DEDAB-A41B-9373-ED26-A3DF64A0A94F}"/>
              </a:ext>
            </a:extLst>
          </p:cNvPr>
          <p:cNvSpPr>
            <a:spLocks noGrp="1"/>
          </p:cNvSpPr>
          <p:nvPr>
            <p:ph type="title"/>
          </p:nvPr>
        </p:nvSpPr>
        <p:spPr>
          <a:xfrm>
            <a:off x="612000" y="222464"/>
            <a:ext cx="7920000" cy="540000"/>
          </a:xfrm>
        </p:spPr>
        <p:txBody>
          <a:bodyPr/>
          <a:lstStyle/>
          <a:p>
            <a:r>
              <a:rPr lang="en-US" dirty="0">
                <a:latin typeface="Calisto MT" panose="02040603050505030304" pitchFamily="18" charset="77"/>
              </a:rPr>
              <a:t>List of topics presented </a:t>
            </a:r>
            <a:endParaRPr lang="en-GB" dirty="0">
              <a:latin typeface="Calisto MT" panose="02040603050505030304" pitchFamily="18" charset="77"/>
            </a:endParaRPr>
          </a:p>
        </p:txBody>
      </p:sp>
      <p:sp>
        <p:nvSpPr>
          <p:cNvPr id="5" name="Slide Number Placeholder 4">
            <a:extLst>
              <a:ext uri="{FF2B5EF4-FFF2-40B4-BE49-F238E27FC236}">
                <a16:creationId xmlns:a16="http://schemas.microsoft.com/office/drawing/2014/main" id="{0EFE6A6A-FB80-57B5-97AB-16AD46838D24}"/>
              </a:ext>
            </a:extLst>
          </p:cNvPr>
          <p:cNvSpPr>
            <a:spLocks noGrp="1"/>
          </p:cNvSpPr>
          <p:nvPr>
            <p:ph type="sldNum" sz="quarter" idx="12"/>
          </p:nvPr>
        </p:nvSpPr>
        <p:spPr/>
        <p:txBody>
          <a:bodyPr/>
          <a:lstStyle/>
          <a:p>
            <a:fld id="{BFDCA1C4-9514-7B4F-976F-D92F7E296653}" type="slidenum">
              <a:rPr lang="fr-FR" smtClean="0">
                <a:latin typeface="Calisto MT" panose="02040603050505030304" pitchFamily="18" charset="77"/>
              </a:rPr>
              <a:pPr/>
              <a:t>25</a:t>
            </a:fld>
            <a:endParaRPr lang="fr-FR">
              <a:latin typeface="Calisto MT" panose="02040603050505030304" pitchFamily="18" charset="77"/>
            </a:endParaRPr>
          </a:p>
        </p:txBody>
      </p:sp>
      <p:graphicFrame>
        <p:nvGraphicFramePr>
          <p:cNvPr id="7" name="Content Placeholder 3">
            <a:extLst>
              <a:ext uri="{FF2B5EF4-FFF2-40B4-BE49-F238E27FC236}">
                <a16:creationId xmlns:a16="http://schemas.microsoft.com/office/drawing/2014/main" id="{2CD4B979-B0C7-55D3-6D9F-BB0E21582DE4}"/>
              </a:ext>
            </a:extLst>
          </p:cNvPr>
          <p:cNvGraphicFramePr>
            <a:graphicFrameLocks noGrp="1"/>
          </p:cNvGraphicFramePr>
          <p:nvPr>
            <p:ph idx="1"/>
            <p:extLst>
              <p:ext uri="{D42A27DB-BD31-4B8C-83A1-F6EECF244321}">
                <p14:modId xmlns:p14="http://schemas.microsoft.com/office/powerpoint/2010/main" val="394781409"/>
              </p:ext>
            </p:extLst>
          </p:nvPr>
        </p:nvGraphicFramePr>
        <p:xfrm>
          <a:off x="473724" y="762465"/>
          <a:ext cx="7920000" cy="3745787"/>
        </p:xfrm>
        <a:graphic>
          <a:graphicData uri="http://schemas.openxmlformats.org/drawingml/2006/table">
            <a:tbl>
              <a:tblPr firstRow="1" firstCol="1" bandRow="1"/>
              <a:tblGrid>
                <a:gridCol w="5733706">
                  <a:extLst>
                    <a:ext uri="{9D8B030D-6E8A-4147-A177-3AD203B41FA5}">
                      <a16:colId xmlns:a16="http://schemas.microsoft.com/office/drawing/2014/main" val="1645416245"/>
                    </a:ext>
                  </a:extLst>
                </a:gridCol>
                <a:gridCol w="2186294">
                  <a:extLst>
                    <a:ext uri="{9D8B030D-6E8A-4147-A177-3AD203B41FA5}">
                      <a16:colId xmlns:a16="http://schemas.microsoft.com/office/drawing/2014/main" val="1804865983"/>
                    </a:ext>
                  </a:extLst>
                </a:gridCol>
              </a:tblGrid>
              <a:tr h="400311">
                <a:tc>
                  <a:txBody>
                    <a:bodyPr/>
                    <a:lstStyle/>
                    <a:p>
                      <a:pPr algn="just">
                        <a:lnSpc>
                          <a:spcPct val="115000"/>
                        </a:lnSpc>
                        <a:spcAft>
                          <a:spcPts val="1000"/>
                        </a:spcAft>
                      </a:pPr>
                      <a:r>
                        <a:rPr lang="en-GB" sz="1400" b="1" dirty="0">
                          <a:solidFill>
                            <a:srgbClr val="000000"/>
                          </a:solidFill>
                          <a:effectLst/>
                          <a:latin typeface="Calisto MT" panose="02040603050505030304" pitchFamily="18" charset="77"/>
                          <a:ea typeface="MS Mincho" panose="02020609040205080304" pitchFamily="49" charset="-128"/>
                          <a:cs typeface="Calibri" panose="020F0502020204030204" pitchFamily="34" charset="0"/>
                        </a:rPr>
                        <a:t>Subject </a:t>
                      </a:r>
                      <a:endParaRPr lang="en-CH" sz="1400" dirty="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lnSpc>
                          <a:spcPct val="115000"/>
                        </a:lnSpc>
                        <a:spcAft>
                          <a:spcPts val="1000"/>
                        </a:spcAft>
                      </a:pPr>
                      <a:r>
                        <a:rPr lang="en-GB" sz="1400" b="1">
                          <a:solidFill>
                            <a:srgbClr val="000000"/>
                          </a:solidFill>
                          <a:effectLst/>
                          <a:latin typeface="Calisto MT" panose="02040603050505030304" pitchFamily="18" charset="77"/>
                          <a:ea typeface="MS Mincho" panose="02020609040205080304" pitchFamily="49" charset="-128"/>
                          <a:cs typeface="Calibri" panose="020F0502020204030204" pitchFamily="34" charset="0"/>
                        </a:rPr>
                        <a:t>Speaker</a:t>
                      </a:r>
                      <a:endParaRPr lang="en-CH" sz="140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504927594"/>
                  </a:ext>
                </a:extLst>
              </a:tr>
              <a:tr h="400311">
                <a:tc>
                  <a:txBody>
                    <a:bodyPr/>
                    <a:lstStyle/>
                    <a:p>
                      <a:pPr algn="just">
                        <a:lnSpc>
                          <a:spcPct val="115000"/>
                        </a:lnSpc>
                        <a:spcAft>
                          <a:spcPts val="1000"/>
                        </a:spcAft>
                      </a:pPr>
                      <a:r>
                        <a:rPr lang="en-GB" sz="1400" dirty="0">
                          <a:effectLst/>
                          <a:latin typeface="Calisto MT" panose="02040603050505030304" pitchFamily="18" charset="77"/>
                          <a:ea typeface="MS Gothic" panose="020B0609070205080204" pitchFamily="49" charset="-128"/>
                          <a:cs typeface="Calibri" panose="020F0502020204030204" pitchFamily="34" charset="0"/>
                        </a:rPr>
                        <a:t>Connecting and Integration of the Instrumentation in the Magnets</a:t>
                      </a:r>
                      <a:endParaRPr lang="en-CH" sz="1400" dirty="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400" dirty="0">
                          <a:effectLst/>
                          <a:latin typeface="Calisto MT" panose="02040603050505030304" pitchFamily="18" charset="77"/>
                          <a:ea typeface="MS Gothic" panose="020B0609070205080204" pitchFamily="49" charset="-128"/>
                          <a:cs typeface="Calibri" panose="020F0502020204030204" pitchFamily="34" charset="0"/>
                        </a:rPr>
                        <a:t>Herve Prin</a:t>
                      </a:r>
                      <a:endParaRPr lang="en-CH" sz="1400" dirty="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91295600"/>
                  </a:ext>
                </a:extLst>
              </a:tr>
              <a:tr h="400311">
                <a:tc>
                  <a:txBody>
                    <a:bodyPr/>
                    <a:lstStyle/>
                    <a:p>
                      <a:pPr algn="just">
                        <a:lnSpc>
                          <a:spcPct val="115000"/>
                        </a:lnSpc>
                        <a:spcAft>
                          <a:spcPts val="1000"/>
                        </a:spcAft>
                      </a:pPr>
                      <a:r>
                        <a:rPr lang="en-GB" sz="1400" dirty="0">
                          <a:effectLst/>
                          <a:latin typeface="Calisto MT" panose="02040603050505030304" pitchFamily="18" charset="77"/>
                          <a:ea typeface="MS Gothic" panose="020B0609070205080204" pitchFamily="49" charset="-128"/>
                          <a:cs typeface="Calibri" panose="020F0502020204030204" pitchFamily="34" charset="0"/>
                        </a:rPr>
                        <a:t>Connecting and Integration of the Instrumentation in the DCM</a:t>
                      </a:r>
                      <a:endParaRPr lang="en-CH" sz="1400" dirty="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400">
                          <a:effectLst/>
                          <a:latin typeface="Calisto MT" panose="02040603050505030304" pitchFamily="18" charset="77"/>
                          <a:ea typeface="MS Gothic" panose="020B0609070205080204" pitchFamily="49" charset="-128"/>
                          <a:cs typeface="Calibri" panose="020F0502020204030204" pitchFamily="34" charset="0"/>
                        </a:rPr>
                        <a:t>Yann Leclercq</a:t>
                      </a:r>
                      <a:endParaRPr lang="en-CH" sz="140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9869345"/>
                  </a:ext>
                </a:extLst>
              </a:tr>
              <a:tr h="400311">
                <a:tc>
                  <a:txBody>
                    <a:bodyPr/>
                    <a:lstStyle/>
                    <a:p>
                      <a:pPr algn="just">
                        <a:lnSpc>
                          <a:spcPct val="115000"/>
                        </a:lnSpc>
                        <a:spcAft>
                          <a:spcPts val="1000"/>
                        </a:spcAft>
                      </a:pPr>
                      <a:r>
                        <a:rPr lang="en-GB" sz="1400" dirty="0">
                          <a:effectLst/>
                          <a:latin typeface="Calisto MT" panose="02040603050505030304" pitchFamily="18" charset="77"/>
                          <a:ea typeface="MS Gothic" panose="020B0609070205080204" pitchFamily="49" charset="-128"/>
                          <a:cs typeface="Calibri" panose="020F0502020204030204" pitchFamily="34" charset="0"/>
                        </a:rPr>
                        <a:t>Connection and Integration of the Instrumentation in the Cold Powering System</a:t>
                      </a:r>
                      <a:endParaRPr lang="en-CH" sz="1400" dirty="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400">
                          <a:effectLst/>
                          <a:latin typeface="Calisto MT" panose="02040603050505030304" pitchFamily="18" charset="77"/>
                          <a:ea typeface="MS Gothic" panose="020B0609070205080204" pitchFamily="49" charset="-128"/>
                          <a:cs typeface="Calibri" panose="020F0502020204030204" pitchFamily="34" charset="0"/>
                        </a:rPr>
                        <a:t>Christian Barth</a:t>
                      </a:r>
                      <a:endParaRPr lang="en-CH" sz="140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94016003"/>
                  </a:ext>
                </a:extLst>
              </a:tr>
              <a:tr h="400311">
                <a:tc>
                  <a:txBody>
                    <a:bodyPr/>
                    <a:lstStyle/>
                    <a:p>
                      <a:pPr algn="just">
                        <a:lnSpc>
                          <a:spcPct val="115000"/>
                        </a:lnSpc>
                        <a:spcAft>
                          <a:spcPts val="1000"/>
                        </a:spcAft>
                      </a:pPr>
                      <a:r>
                        <a:rPr lang="en-GB" sz="1400" dirty="0">
                          <a:effectLst/>
                          <a:latin typeface="Calisto MT" panose="02040603050505030304" pitchFamily="18" charset="77"/>
                          <a:ea typeface="MS Gothic" panose="020B0609070205080204" pitchFamily="49" charset="-128"/>
                          <a:cs typeface="Calibri" panose="020F0502020204030204" pitchFamily="34" charset="0"/>
                        </a:rPr>
                        <a:t>IFS Box Interfaces and Documentation</a:t>
                      </a:r>
                      <a:endParaRPr lang="en-CH" sz="1400" dirty="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400">
                          <a:effectLst/>
                          <a:latin typeface="Calisto MT" panose="02040603050505030304" pitchFamily="18" charset="77"/>
                          <a:ea typeface="MS Gothic" panose="020B0609070205080204" pitchFamily="49" charset="-128"/>
                          <a:cs typeface="Calibri" panose="020F0502020204030204" pitchFamily="34" charset="0"/>
                        </a:rPr>
                        <a:t>Giorgio D'Angelo</a:t>
                      </a:r>
                      <a:endParaRPr lang="en-CH" sz="140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0820264"/>
                  </a:ext>
                </a:extLst>
              </a:tr>
              <a:tr h="400311">
                <a:tc>
                  <a:txBody>
                    <a:bodyPr/>
                    <a:lstStyle/>
                    <a:p>
                      <a:pPr algn="just">
                        <a:lnSpc>
                          <a:spcPct val="115000"/>
                        </a:lnSpc>
                        <a:spcAft>
                          <a:spcPts val="1000"/>
                        </a:spcAft>
                      </a:pPr>
                      <a:r>
                        <a:rPr lang="en-GB" sz="1400" dirty="0">
                          <a:effectLst/>
                          <a:latin typeface="Calisto MT" panose="02040603050505030304" pitchFamily="18" charset="77"/>
                          <a:ea typeface="MS Gothic" panose="020B0609070205080204" pitchFamily="49" charset="-128"/>
                          <a:cs typeface="Calibri" panose="020F0502020204030204" pitchFamily="34" charset="0"/>
                        </a:rPr>
                        <a:t>QDS Input Patch Panels</a:t>
                      </a:r>
                      <a:endParaRPr lang="en-CH" sz="1400" dirty="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400" dirty="0">
                          <a:effectLst/>
                          <a:latin typeface="Calisto MT" panose="02040603050505030304" pitchFamily="18" charset="77"/>
                          <a:ea typeface="MS Gothic" panose="020B0609070205080204" pitchFamily="49" charset="-128"/>
                          <a:cs typeface="Calibri" panose="020F0502020204030204" pitchFamily="34" charset="0"/>
                        </a:rPr>
                        <a:t>Jens Steckert</a:t>
                      </a:r>
                      <a:endParaRPr lang="en-CH" sz="1400" dirty="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4395335"/>
                  </a:ext>
                </a:extLst>
              </a:tr>
              <a:tr h="400311">
                <a:tc>
                  <a:txBody>
                    <a:bodyPr/>
                    <a:lstStyle/>
                    <a:p>
                      <a:pPr algn="just">
                        <a:lnSpc>
                          <a:spcPct val="115000"/>
                        </a:lnSpc>
                        <a:spcAft>
                          <a:spcPts val="1000"/>
                        </a:spcAft>
                      </a:pPr>
                      <a:r>
                        <a:rPr lang="en-GB" sz="1400" dirty="0">
                          <a:effectLst/>
                          <a:latin typeface="Calisto MT" panose="02040603050505030304" pitchFamily="18" charset="77"/>
                          <a:ea typeface="MS Gothic" panose="020B0609070205080204" pitchFamily="49" charset="-128"/>
                          <a:cs typeface="Calibri" panose="020F0502020204030204" pitchFamily="34" charset="0"/>
                        </a:rPr>
                        <a:t>ElQA Tests for Instrumentation</a:t>
                      </a:r>
                      <a:endParaRPr lang="en-CH" sz="1400" dirty="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400">
                          <a:effectLst/>
                          <a:latin typeface="Calisto MT" panose="02040603050505030304" pitchFamily="18" charset="77"/>
                          <a:ea typeface="MS Gothic" panose="020B0609070205080204" pitchFamily="49" charset="-128"/>
                          <a:cs typeface="Calibri" panose="020F0502020204030204" pitchFamily="34" charset="0"/>
                        </a:rPr>
                        <a:t>Mateusz Bednarek</a:t>
                      </a:r>
                      <a:endParaRPr lang="en-CH" sz="140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86799337"/>
                  </a:ext>
                </a:extLst>
              </a:tr>
              <a:tr h="400311">
                <a:tc>
                  <a:txBody>
                    <a:bodyPr/>
                    <a:lstStyle/>
                    <a:p>
                      <a:pPr algn="just">
                        <a:lnSpc>
                          <a:spcPct val="115000"/>
                        </a:lnSpc>
                        <a:spcAft>
                          <a:spcPts val="1000"/>
                        </a:spcAft>
                      </a:pPr>
                      <a:r>
                        <a:rPr lang="en-GB" sz="1400" dirty="0">
                          <a:effectLst/>
                          <a:latin typeface="Calisto MT" panose="02040603050505030304" pitchFamily="18" charset="77"/>
                          <a:ea typeface="MS Gothic" panose="020B0609070205080204" pitchFamily="49" charset="-128"/>
                          <a:cs typeface="Calibri" panose="020F0502020204030204" pitchFamily="34" charset="0"/>
                        </a:rPr>
                        <a:t>Overview of the System Tests and Commissioning Plan for the HL-LHC IT String</a:t>
                      </a:r>
                      <a:endParaRPr lang="en-CH" sz="1400" dirty="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400">
                          <a:effectLst/>
                          <a:latin typeface="Calisto MT" panose="02040603050505030304" pitchFamily="18" charset="77"/>
                          <a:ea typeface="MS Gothic" panose="020B0609070205080204" pitchFamily="49" charset="-128"/>
                          <a:cs typeface="Calibri" panose="020F0502020204030204" pitchFamily="34" charset="0"/>
                        </a:rPr>
                        <a:t>Samer Yammine</a:t>
                      </a:r>
                      <a:endParaRPr lang="en-CH" sz="140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6752824"/>
                  </a:ext>
                </a:extLst>
              </a:tr>
              <a:tr h="400311">
                <a:tc>
                  <a:txBody>
                    <a:bodyPr/>
                    <a:lstStyle/>
                    <a:p>
                      <a:pPr algn="just">
                        <a:lnSpc>
                          <a:spcPct val="115000"/>
                        </a:lnSpc>
                        <a:spcAft>
                          <a:spcPts val="1000"/>
                        </a:spcAft>
                      </a:pPr>
                      <a:r>
                        <a:rPr lang="en-GB" sz="1400" b="0" dirty="0">
                          <a:solidFill>
                            <a:srgbClr val="000000"/>
                          </a:solidFill>
                          <a:effectLst/>
                          <a:latin typeface="Calisto MT" panose="02040603050505030304" pitchFamily="18" charset="77"/>
                          <a:ea typeface="MS Mincho" panose="02020609040205080304" pitchFamily="49" charset="-128"/>
                          <a:cs typeface="Calibri" panose="020F0502020204030204" pitchFamily="34" charset="0"/>
                        </a:rPr>
                        <a:t>Wrap-up Discussion (open session)</a:t>
                      </a:r>
                      <a:endParaRPr lang="en-CH" sz="1400" b="0" dirty="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15000"/>
                        </a:lnSpc>
                        <a:spcAft>
                          <a:spcPts val="1000"/>
                        </a:spcAft>
                      </a:pPr>
                      <a:r>
                        <a:rPr lang="en-GB" sz="1400" b="1" dirty="0">
                          <a:effectLst/>
                          <a:highlight>
                            <a:srgbClr val="FFFF00"/>
                          </a:highlight>
                          <a:latin typeface="Calisto MT" panose="02040603050505030304" pitchFamily="18" charset="77"/>
                          <a:ea typeface="MS Mincho" panose="02020609040205080304" pitchFamily="49" charset="-128"/>
                          <a:cs typeface="Calibri" panose="020F0502020204030204" pitchFamily="34" charset="0"/>
                        </a:rPr>
                        <a:t> </a:t>
                      </a:r>
                      <a:endParaRPr lang="en-CH" sz="1400" b="1" dirty="0">
                        <a:effectLst/>
                        <a:latin typeface="Calisto MT" panose="02040603050505030304" pitchFamily="18" charset="77"/>
                        <a:ea typeface="MS Mincho" panose="02020609040205080304" pitchFamily="49" charset="-128"/>
                        <a:cs typeface="Calibri" panose="020F0502020204030204" pitchFamily="34" charset="0"/>
                      </a:endParaRPr>
                    </a:p>
                  </a:txBody>
                  <a:tcPr marL="58417" marR="58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37728616"/>
                  </a:ext>
                </a:extLst>
              </a:tr>
            </a:tbl>
          </a:graphicData>
        </a:graphic>
      </p:graphicFrame>
      <p:sp>
        <p:nvSpPr>
          <p:cNvPr id="3" name="Footer Placeholder 3">
            <a:extLst>
              <a:ext uri="{FF2B5EF4-FFF2-40B4-BE49-F238E27FC236}">
                <a16:creationId xmlns:a16="http://schemas.microsoft.com/office/drawing/2014/main" id="{5E8E4D11-2D5E-F091-D1D6-5EB455EE0F6B}"/>
              </a:ext>
            </a:extLst>
          </p:cNvPr>
          <p:cNvSpPr>
            <a:spLocks noGrp="1"/>
          </p:cNvSpPr>
          <p:nvPr>
            <p:ph type="ftr" sz="quarter" idx="11"/>
          </p:nvPr>
        </p:nvSpPr>
        <p:spPr>
          <a:xfrm>
            <a:off x="1905000" y="4767263"/>
            <a:ext cx="6627000" cy="270000"/>
          </a:xfrm>
        </p:spPr>
        <p:txBody>
          <a:bodyPr/>
          <a:lstStyle/>
          <a:p>
            <a:r>
              <a:rPr lang="en-GB" noProof="0" dirty="0">
                <a:latin typeface="Calisto MT" panose="02040603050505030304" pitchFamily="18" charset="0"/>
              </a:rPr>
              <a:t>R. Piccin - 14th HL-LHC Collaboration Meeting, Genova 2024</a:t>
            </a:r>
          </a:p>
        </p:txBody>
      </p:sp>
    </p:spTree>
    <p:extLst>
      <p:ext uri="{BB962C8B-B14F-4D97-AF65-F5344CB8AC3E}">
        <p14:creationId xmlns:p14="http://schemas.microsoft.com/office/powerpoint/2010/main" val="30704036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4FF2B0A-FFED-3B2B-C8E2-10C82CD1AE7F}"/>
              </a:ext>
            </a:extLst>
          </p:cNvPr>
          <p:cNvSpPr>
            <a:spLocks noGrp="1"/>
          </p:cNvSpPr>
          <p:nvPr>
            <p:ph type="sldNum" sz="quarter" idx="12"/>
          </p:nvPr>
        </p:nvSpPr>
        <p:spPr/>
        <p:txBody>
          <a:bodyPr/>
          <a:lstStyle/>
          <a:p>
            <a:fld id="{BFDCA1C4-9514-7B4F-976F-D92F7E296653}" type="slidenum">
              <a:rPr lang="fr-FR" smtClean="0">
                <a:latin typeface="Calisto MT" panose="02040603050505030304" pitchFamily="18" charset="77"/>
              </a:rPr>
              <a:pPr/>
              <a:t>26</a:t>
            </a:fld>
            <a:endParaRPr lang="fr-FR">
              <a:latin typeface="Calisto MT" panose="02040603050505030304" pitchFamily="18" charset="77"/>
            </a:endParaRPr>
          </a:p>
        </p:txBody>
      </p:sp>
      <p:graphicFrame>
        <p:nvGraphicFramePr>
          <p:cNvPr id="4" name="Table 3">
            <a:extLst>
              <a:ext uri="{FF2B5EF4-FFF2-40B4-BE49-F238E27FC236}">
                <a16:creationId xmlns:a16="http://schemas.microsoft.com/office/drawing/2014/main" id="{253DA55D-4210-C2C9-8796-3B084EC702D7}"/>
              </a:ext>
            </a:extLst>
          </p:cNvPr>
          <p:cNvGraphicFramePr>
            <a:graphicFrameLocks noGrp="1"/>
          </p:cNvGraphicFramePr>
          <p:nvPr>
            <p:extLst>
              <p:ext uri="{D42A27DB-BD31-4B8C-83A1-F6EECF244321}">
                <p14:modId xmlns:p14="http://schemas.microsoft.com/office/powerpoint/2010/main" val="4260849245"/>
              </p:ext>
            </p:extLst>
          </p:nvPr>
        </p:nvGraphicFramePr>
        <p:xfrm>
          <a:off x="97200" y="1209646"/>
          <a:ext cx="8949600" cy="2315272"/>
        </p:xfrm>
        <a:graphic>
          <a:graphicData uri="http://schemas.openxmlformats.org/drawingml/2006/table">
            <a:tbl>
              <a:tblPr firstRow="1" bandRow="1">
                <a:tableStyleId>{5C22544A-7EE6-4342-B048-85BDC9FD1C3A}</a:tableStyleId>
              </a:tblPr>
              <a:tblGrid>
                <a:gridCol w="469527">
                  <a:extLst>
                    <a:ext uri="{9D8B030D-6E8A-4147-A177-3AD203B41FA5}">
                      <a16:colId xmlns:a16="http://schemas.microsoft.com/office/drawing/2014/main" val="3056842549"/>
                    </a:ext>
                  </a:extLst>
                </a:gridCol>
                <a:gridCol w="5555777">
                  <a:extLst>
                    <a:ext uri="{9D8B030D-6E8A-4147-A177-3AD203B41FA5}">
                      <a16:colId xmlns:a16="http://schemas.microsoft.com/office/drawing/2014/main" val="1091551968"/>
                    </a:ext>
                  </a:extLst>
                </a:gridCol>
                <a:gridCol w="1152939">
                  <a:extLst>
                    <a:ext uri="{9D8B030D-6E8A-4147-A177-3AD203B41FA5}">
                      <a16:colId xmlns:a16="http://schemas.microsoft.com/office/drawing/2014/main" val="1638813497"/>
                    </a:ext>
                  </a:extLst>
                </a:gridCol>
                <a:gridCol w="652007">
                  <a:extLst>
                    <a:ext uri="{9D8B030D-6E8A-4147-A177-3AD203B41FA5}">
                      <a16:colId xmlns:a16="http://schemas.microsoft.com/office/drawing/2014/main" val="2863093793"/>
                    </a:ext>
                  </a:extLst>
                </a:gridCol>
                <a:gridCol w="1119350">
                  <a:extLst>
                    <a:ext uri="{9D8B030D-6E8A-4147-A177-3AD203B41FA5}">
                      <a16:colId xmlns:a16="http://schemas.microsoft.com/office/drawing/2014/main" val="2828513796"/>
                    </a:ext>
                  </a:extLst>
                </a:gridCol>
              </a:tblGrid>
              <a:tr h="372172">
                <a:tc>
                  <a:txBody>
                    <a:bodyPr/>
                    <a:lstStyle/>
                    <a:p>
                      <a:endParaRPr lang="en-GB" sz="1000" dirty="0">
                        <a:latin typeface="Calisto MT" panose="02040603050505030304" pitchFamily="18" charset="77"/>
                      </a:endParaRPr>
                    </a:p>
                  </a:txBody>
                  <a:tcPr/>
                </a:tc>
                <a:tc>
                  <a:txBody>
                    <a:bodyPr/>
                    <a:lstStyle/>
                    <a:p>
                      <a:r>
                        <a:rPr lang="en-US" sz="1200" dirty="0">
                          <a:latin typeface="Calisto MT" panose="02040603050505030304" pitchFamily="18" charset="77"/>
                        </a:rPr>
                        <a:t>Description </a:t>
                      </a:r>
                      <a:endParaRPr lang="en-GB" sz="1200" dirty="0">
                        <a:latin typeface="Calisto MT" panose="02040603050505030304" pitchFamily="18" charset="77"/>
                      </a:endParaRPr>
                    </a:p>
                  </a:txBody>
                  <a:tcPr/>
                </a:tc>
                <a:tc>
                  <a:txBody>
                    <a:bodyPr/>
                    <a:lstStyle/>
                    <a:p>
                      <a:r>
                        <a:rPr lang="en-US" sz="1200" dirty="0">
                          <a:latin typeface="Calisto MT" panose="02040603050505030304" pitchFamily="18" charset="77"/>
                        </a:rPr>
                        <a:t>System/WP</a:t>
                      </a:r>
                      <a:endParaRPr lang="en-GB" sz="1200" dirty="0">
                        <a:latin typeface="Calisto MT" panose="02040603050505030304" pitchFamily="18" charset="77"/>
                      </a:endParaRPr>
                    </a:p>
                  </a:txBody>
                  <a:tcPr/>
                </a:tc>
                <a:tc>
                  <a:txBody>
                    <a:bodyPr/>
                    <a:lstStyle/>
                    <a:p>
                      <a:r>
                        <a:rPr lang="en-US" sz="1200" dirty="0">
                          <a:latin typeface="Calisto MT" panose="02040603050505030304" pitchFamily="18" charset="77"/>
                        </a:rPr>
                        <a:t>Status</a:t>
                      </a:r>
                      <a:endParaRPr lang="en-GB" sz="1200" dirty="0">
                        <a:latin typeface="Calisto MT" panose="02040603050505030304" pitchFamily="18" charset="77"/>
                      </a:endParaRPr>
                    </a:p>
                  </a:txBody>
                  <a:tcPr/>
                </a:tc>
                <a:tc>
                  <a:txBody>
                    <a:bodyPr/>
                    <a:lstStyle/>
                    <a:p>
                      <a:r>
                        <a:rPr lang="en-US" sz="1200" dirty="0">
                          <a:latin typeface="Calisto MT" panose="02040603050505030304" pitchFamily="18" charset="77"/>
                        </a:rPr>
                        <a:t>Comments </a:t>
                      </a:r>
                      <a:endParaRPr lang="en-GB" sz="1200" dirty="0">
                        <a:latin typeface="Calisto MT" panose="02040603050505030304" pitchFamily="18" charset="77"/>
                      </a:endParaRPr>
                    </a:p>
                  </a:txBody>
                  <a:tcPr/>
                </a:tc>
                <a:extLst>
                  <a:ext uri="{0D108BD9-81ED-4DB2-BD59-A6C34878D82A}">
                    <a16:rowId xmlns:a16="http://schemas.microsoft.com/office/drawing/2014/main" val="1245994258"/>
                  </a:ext>
                </a:extLst>
              </a:tr>
              <a:tr h="446481">
                <a:tc>
                  <a:txBody>
                    <a:bodyPr/>
                    <a:lstStyle/>
                    <a:p>
                      <a:r>
                        <a:rPr lang="en-US" sz="1100" kern="1200" dirty="0">
                          <a:solidFill>
                            <a:schemeClr val="dk1"/>
                          </a:solidFill>
                          <a:latin typeface="Calisto MT" panose="02040603050505030304" pitchFamily="18" charset="77"/>
                          <a:ea typeface="+mn-ea"/>
                          <a:cs typeface="+mn-cs"/>
                        </a:rPr>
                        <a:t>C1</a:t>
                      </a:r>
                      <a:endParaRPr lang="en-GB" sz="1100" kern="1200" dirty="0">
                        <a:solidFill>
                          <a:schemeClr val="dk1"/>
                        </a:solidFill>
                        <a:latin typeface="Calisto MT" panose="02040603050505030304" pitchFamily="18" charset="77"/>
                        <a:ea typeface="+mn-ea"/>
                        <a:cs typeface="+mn-cs"/>
                      </a:endParaRPr>
                    </a:p>
                  </a:txBody>
                  <a:tcPr/>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GB" sz="1050" kern="1200" dirty="0">
                          <a:solidFill>
                            <a:schemeClr val="dk1"/>
                          </a:solidFill>
                          <a:latin typeface="+mn-lt"/>
                          <a:ea typeface="+mn-ea"/>
                          <a:cs typeface="+mn-cs"/>
                        </a:rPr>
                        <a:t>A comprehensive list of functional requirements for the different types of instrumentation used was not presented during the day. Despite the baseline being well established by now, the panel considers it is useful to collect the various documents defining the functional requirements and specifications concerning instrumentation in a dedicated repository. This will allow for traceability and evaluation of their operational performance with respect to initial requirements throughout the complete project lifecycle, especially during the commissioning phase. </a:t>
                      </a:r>
                    </a:p>
                  </a:txBody>
                  <a:tcPr/>
                </a:tc>
                <a:tc>
                  <a:txBody>
                    <a:bodyPr/>
                    <a:lstStyle/>
                    <a:p>
                      <a:r>
                        <a:rPr lang="en-US" sz="1050" kern="1200" dirty="0">
                          <a:solidFill>
                            <a:schemeClr val="dk1"/>
                          </a:solidFill>
                          <a:latin typeface="+mn-lt"/>
                          <a:ea typeface="+mn-ea"/>
                          <a:cs typeface="+mn-cs"/>
                        </a:rPr>
                        <a:t>All</a:t>
                      </a:r>
                      <a:endParaRPr lang="en-GB" sz="1050" kern="1200" dirty="0">
                        <a:solidFill>
                          <a:schemeClr val="dk1"/>
                        </a:solidFill>
                        <a:latin typeface="+mn-lt"/>
                        <a:ea typeface="+mn-ea"/>
                        <a:cs typeface="+mn-cs"/>
                      </a:endParaRPr>
                    </a:p>
                  </a:txBody>
                  <a:tcPr/>
                </a:tc>
                <a:tc>
                  <a:txBody>
                    <a:bodyPr/>
                    <a:lstStyle/>
                    <a:p>
                      <a:r>
                        <a:rPr lang="en-US" sz="1050" kern="1200" dirty="0" err="1">
                          <a:solidFill>
                            <a:schemeClr val="dk1"/>
                          </a:solidFill>
                          <a:latin typeface="+mn-lt"/>
                          <a:ea typeface="+mn-ea"/>
                          <a:cs typeface="+mn-cs"/>
                        </a:rPr>
                        <a:t>tbd</a:t>
                      </a:r>
                      <a:endParaRPr lang="en-GB" sz="1050" kern="1200" dirty="0">
                        <a:solidFill>
                          <a:schemeClr val="dk1"/>
                        </a:solidFill>
                        <a:latin typeface="+mn-lt"/>
                        <a:ea typeface="+mn-ea"/>
                        <a:cs typeface="+mn-cs"/>
                      </a:endParaRPr>
                    </a:p>
                  </a:txBody>
                  <a:tcPr/>
                </a:tc>
                <a:tc>
                  <a:txBody>
                    <a:bodyPr/>
                    <a:lstStyle/>
                    <a:p>
                      <a:endParaRPr lang="en-GB" sz="1050" kern="1200" dirty="0">
                        <a:solidFill>
                          <a:schemeClr val="dk1"/>
                        </a:solidFill>
                        <a:latin typeface="Calisto MT" panose="02040603050505030304" pitchFamily="18" charset="77"/>
                        <a:ea typeface="+mn-ea"/>
                        <a:cs typeface="+mn-cs"/>
                      </a:endParaRPr>
                    </a:p>
                  </a:txBody>
                  <a:tcPr/>
                </a:tc>
                <a:extLst>
                  <a:ext uri="{0D108BD9-81ED-4DB2-BD59-A6C34878D82A}">
                    <a16:rowId xmlns:a16="http://schemas.microsoft.com/office/drawing/2014/main" val="439198899"/>
                  </a:ext>
                </a:extLst>
              </a:tr>
              <a:tr h="446481">
                <a:tc>
                  <a:txBody>
                    <a:bodyPr/>
                    <a:lstStyle/>
                    <a:p>
                      <a:r>
                        <a:rPr lang="en-US" sz="1100" kern="1200" dirty="0">
                          <a:solidFill>
                            <a:schemeClr val="dk1"/>
                          </a:solidFill>
                          <a:latin typeface="Calisto MT" panose="02040603050505030304" pitchFamily="18" charset="77"/>
                          <a:ea typeface="+mn-ea"/>
                          <a:cs typeface="+mn-cs"/>
                        </a:rPr>
                        <a:t>C2</a:t>
                      </a:r>
                      <a:endParaRPr lang="en-GB" sz="1100" kern="1200" dirty="0">
                        <a:solidFill>
                          <a:schemeClr val="dk1"/>
                        </a:solidFill>
                        <a:latin typeface="Calisto MT" panose="02040603050505030304" pitchFamily="18" charset="77"/>
                        <a:ea typeface="+mn-ea"/>
                        <a:cs typeface="+mn-cs"/>
                      </a:endParaRPr>
                    </a:p>
                  </a:txBody>
                  <a:tcPr/>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GB" sz="1050" kern="1200" dirty="0">
                          <a:solidFill>
                            <a:schemeClr val="dk1"/>
                          </a:solidFill>
                          <a:latin typeface="+mn-lt"/>
                          <a:ea typeface="+mn-ea"/>
                          <a:cs typeface="+mn-cs"/>
                        </a:rPr>
                        <a:t>The new cryogenic line that feeds the inner triplet to the D2 magnet (QXL) is designed to operate independently from the existing QRL in the LHC. An updated strategy for the cooldown permits shall be defined considering the possibility to cool Long Straight Sections (LSS) and arcs separately.</a:t>
                      </a:r>
                      <a:endParaRPr lang="en-CH" sz="1050" kern="1200" dirty="0">
                        <a:solidFill>
                          <a:schemeClr val="dk1"/>
                        </a:solidFill>
                        <a:latin typeface="+mn-lt"/>
                        <a:ea typeface="+mn-ea"/>
                        <a:cs typeface="+mn-cs"/>
                      </a:endParaRPr>
                    </a:p>
                  </a:txBody>
                  <a:tcPr/>
                </a:tc>
                <a:tc>
                  <a:txBody>
                    <a:bodyPr/>
                    <a:lstStyle/>
                    <a:p>
                      <a:r>
                        <a:rPr lang="en-US" sz="1050" kern="1200" dirty="0" err="1">
                          <a:solidFill>
                            <a:schemeClr val="dk1"/>
                          </a:solidFill>
                          <a:latin typeface="+mn-lt"/>
                          <a:ea typeface="+mn-ea"/>
                          <a:cs typeface="+mn-cs"/>
                        </a:rPr>
                        <a:t>Cryo</a:t>
                      </a:r>
                      <a:endParaRPr lang="en-GB" sz="1050" kern="1200" dirty="0">
                        <a:solidFill>
                          <a:schemeClr val="dk1"/>
                        </a:solidFill>
                        <a:latin typeface="+mn-lt"/>
                        <a:ea typeface="+mn-ea"/>
                        <a:cs typeface="+mn-cs"/>
                      </a:endParaRPr>
                    </a:p>
                  </a:txBody>
                  <a:tcPr/>
                </a:tc>
                <a:tc>
                  <a:txBody>
                    <a:bodyPr/>
                    <a:lstStyle/>
                    <a:p>
                      <a:r>
                        <a:rPr lang="en-US" sz="1050" kern="1200" dirty="0" err="1">
                          <a:solidFill>
                            <a:schemeClr val="dk1"/>
                          </a:solidFill>
                          <a:latin typeface="+mn-lt"/>
                          <a:ea typeface="+mn-ea"/>
                          <a:cs typeface="+mn-cs"/>
                        </a:rPr>
                        <a:t>tbd</a:t>
                      </a:r>
                      <a:endParaRPr lang="en-GB" sz="1050" kern="1200" dirty="0">
                        <a:solidFill>
                          <a:schemeClr val="dk1"/>
                        </a:solidFill>
                        <a:latin typeface="+mn-lt"/>
                        <a:ea typeface="+mn-ea"/>
                        <a:cs typeface="+mn-cs"/>
                      </a:endParaRPr>
                    </a:p>
                  </a:txBody>
                  <a:tcPr/>
                </a:tc>
                <a:tc>
                  <a:txBody>
                    <a:bodyPr/>
                    <a:lstStyle/>
                    <a:p>
                      <a:r>
                        <a:rPr lang="en-US" sz="1050" kern="1200" dirty="0">
                          <a:solidFill>
                            <a:schemeClr val="dk1"/>
                          </a:solidFill>
                          <a:latin typeface="Calisto MT" panose="02040603050505030304" pitchFamily="18" charset="77"/>
                          <a:ea typeface="+mn-ea"/>
                          <a:cs typeface="+mn-cs"/>
                        </a:rPr>
                        <a:t> </a:t>
                      </a:r>
                      <a:endParaRPr lang="en-GB" sz="1050" kern="1200" dirty="0">
                        <a:solidFill>
                          <a:schemeClr val="dk1"/>
                        </a:solidFill>
                        <a:latin typeface="Calisto MT" panose="02040603050505030304" pitchFamily="18" charset="77"/>
                        <a:ea typeface="+mn-ea"/>
                        <a:cs typeface="+mn-cs"/>
                      </a:endParaRPr>
                    </a:p>
                  </a:txBody>
                  <a:tcPr/>
                </a:tc>
                <a:extLst>
                  <a:ext uri="{0D108BD9-81ED-4DB2-BD59-A6C34878D82A}">
                    <a16:rowId xmlns:a16="http://schemas.microsoft.com/office/drawing/2014/main" val="2836366917"/>
                  </a:ext>
                </a:extLst>
              </a:tr>
            </a:tbl>
          </a:graphicData>
        </a:graphic>
      </p:graphicFrame>
      <p:sp>
        <p:nvSpPr>
          <p:cNvPr id="5" name="Title 1">
            <a:extLst>
              <a:ext uri="{FF2B5EF4-FFF2-40B4-BE49-F238E27FC236}">
                <a16:creationId xmlns:a16="http://schemas.microsoft.com/office/drawing/2014/main" id="{7AD22CEC-6C20-4E72-1CF8-CDB979B3E4D4}"/>
              </a:ext>
            </a:extLst>
          </p:cNvPr>
          <p:cNvSpPr txBox="1">
            <a:spLocks/>
          </p:cNvSpPr>
          <p:nvPr/>
        </p:nvSpPr>
        <p:spPr>
          <a:xfrm>
            <a:off x="790611" y="-14166"/>
            <a:ext cx="4663385" cy="54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lgn="l"/>
            <a:r>
              <a:rPr lang="en-US" dirty="0">
                <a:latin typeface="Calisto MT" panose="02040603050505030304" pitchFamily="18" charset="77"/>
              </a:rPr>
              <a:t>Comments and Findings</a:t>
            </a:r>
            <a:endParaRPr lang="en-GB" dirty="0">
              <a:latin typeface="Calisto MT" panose="02040603050505030304" pitchFamily="18" charset="77"/>
            </a:endParaRPr>
          </a:p>
        </p:txBody>
      </p:sp>
      <p:sp>
        <p:nvSpPr>
          <p:cNvPr id="6" name="Footer Placeholder 3">
            <a:extLst>
              <a:ext uri="{FF2B5EF4-FFF2-40B4-BE49-F238E27FC236}">
                <a16:creationId xmlns:a16="http://schemas.microsoft.com/office/drawing/2014/main" id="{217D1DD4-C06E-AEEF-5EDD-541081F8EC47}"/>
              </a:ext>
            </a:extLst>
          </p:cNvPr>
          <p:cNvSpPr>
            <a:spLocks noGrp="1"/>
          </p:cNvSpPr>
          <p:nvPr>
            <p:ph type="ftr" sz="quarter" idx="11"/>
          </p:nvPr>
        </p:nvSpPr>
        <p:spPr>
          <a:xfrm>
            <a:off x="1905000" y="4767263"/>
            <a:ext cx="6627000" cy="270000"/>
          </a:xfrm>
        </p:spPr>
        <p:txBody>
          <a:bodyPr/>
          <a:lstStyle/>
          <a:p>
            <a:r>
              <a:rPr lang="en-GB" noProof="0" dirty="0">
                <a:latin typeface="Calisto MT" panose="02040603050505030304" pitchFamily="18" charset="0"/>
              </a:rPr>
              <a:t>R. Piccin - 14th HL-LHC Collaboration Meeting, Genova 2024</a:t>
            </a:r>
          </a:p>
        </p:txBody>
      </p:sp>
    </p:spTree>
    <p:extLst>
      <p:ext uri="{BB962C8B-B14F-4D97-AF65-F5344CB8AC3E}">
        <p14:creationId xmlns:p14="http://schemas.microsoft.com/office/powerpoint/2010/main" val="42460741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6A6C1B5-9911-3F3C-C581-EA6D58BD7C18}"/>
              </a:ext>
            </a:extLst>
          </p:cNvPr>
          <p:cNvSpPr>
            <a:spLocks noGrp="1"/>
          </p:cNvSpPr>
          <p:nvPr>
            <p:ph type="sldNum" sz="quarter" idx="12"/>
          </p:nvPr>
        </p:nvSpPr>
        <p:spPr/>
        <p:txBody>
          <a:bodyPr/>
          <a:lstStyle/>
          <a:p>
            <a:fld id="{BFDCA1C4-9514-7B4F-976F-D92F7E296653}" type="slidenum">
              <a:rPr lang="fr-FR" smtClean="0"/>
              <a:pPr/>
              <a:t>27</a:t>
            </a:fld>
            <a:endParaRPr lang="fr-FR"/>
          </a:p>
        </p:txBody>
      </p:sp>
      <p:graphicFrame>
        <p:nvGraphicFramePr>
          <p:cNvPr id="4" name="Table 3">
            <a:extLst>
              <a:ext uri="{FF2B5EF4-FFF2-40B4-BE49-F238E27FC236}">
                <a16:creationId xmlns:a16="http://schemas.microsoft.com/office/drawing/2014/main" id="{E96545AE-9805-6C36-D116-E30D8AE9A0E2}"/>
              </a:ext>
            </a:extLst>
          </p:cNvPr>
          <p:cNvGraphicFramePr>
            <a:graphicFrameLocks noGrp="1"/>
          </p:cNvGraphicFramePr>
          <p:nvPr>
            <p:extLst>
              <p:ext uri="{D42A27DB-BD31-4B8C-83A1-F6EECF244321}">
                <p14:modId xmlns:p14="http://schemas.microsoft.com/office/powerpoint/2010/main" val="1338455027"/>
              </p:ext>
            </p:extLst>
          </p:nvPr>
        </p:nvGraphicFramePr>
        <p:xfrm>
          <a:off x="120162" y="450430"/>
          <a:ext cx="8903675" cy="4251960"/>
        </p:xfrm>
        <a:graphic>
          <a:graphicData uri="http://schemas.openxmlformats.org/drawingml/2006/table">
            <a:tbl>
              <a:tblPr firstRow="1" bandRow="1">
                <a:tableStyleId>{5C22544A-7EE6-4342-B048-85BDC9FD1C3A}</a:tableStyleId>
              </a:tblPr>
              <a:tblGrid>
                <a:gridCol w="452660">
                  <a:extLst>
                    <a:ext uri="{9D8B030D-6E8A-4147-A177-3AD203B41FA5}">
                      <a16:colId xmlns:a16="http://schemas.microsoft.com/office/drawing/2014/main" val="3056842549"/>
                    </a:ext>
                  </a:extLst>
                </a:gridCol>
                <a:gridCol w="5486072">
                  <a:extLst>
                    <a:ext uri="{9D8B030D-6E8A-4147-A177-3AD203B41FA5}">
                      <a16:colId xmlns:a16="http://schemas.microsoft.com/office/drawing/2014/main" val="1091551968"/>
                    </a:ext>
                  </a:extLst>
                </a:gridCol>
                <a:gridCol w="699715">
                  <a:extLst>
                    <a:ext uri="{9D8B030D-6E8A-4147-A177-3AD203B41FA5}">
                      <a16:colId xmlns:a16="http://schemas.microsoft.com/office/drawing/2014/main" val="1638813497"/>
                    </a:ext>
                  </a:extLst>
                </a:gridCol>
                <a:gridCol w="882594">
                  <a:extLst>
                    <a:ext uri="{9D8B030D-6E8A-4147-A177-3AD203B41FA5}">
                      <a16:colId xmlns:a16="http://schemas.microsoft.com/office/drawing/2014/main" val="2863093793"/>
                    </a:ext>
                  </a:extLst>
                </a:gridCol>
                <a:gridCol w="1382634">
                  <a:extLst>
                    <a:ext uri="{9D8B030D-6E8A-4147-A177-3AD203B41FA5}">
                      <a16:colId xmlns:a16="http://schemas.microsoft.com/office/drawing/2014/main" val="2828513796"/>
                    </a:ext>
                  </a:extLst>
                </a:gridCol>
              </a:tblGrid>
              <a:tr h="326961">
                <a:tc>
                  <a:txBody>
                    <a:bodyPr/>
                    <a:lstStyle/>
                    <a:p>
                      <a:endParaRPr lang="en-GB" sz="1000" dirty="0"/>
                    </a:p>
                  </a:txBody>
                  <a:tcPr/>
                </a:tc>
                <a:tc>
                  <a:txBody>
                    <a:bodyPr/>
                    <a:lstStyle/>
                    <a:p>
                      <a:r>
                        <a:rPr lang="en-US" sz="1200" dirty="0"/>
                        <a:t>Description </a:t>
                      </a:r>
                      <a:endParaRPr lang="en-GB" sz="1200" dirty="0"/>
                    </a:p>
                  </a:txBody>
                  <a:tcPr/>
                </a:tc>
                <a:tc>
                  <a:txBody>
                    <a:bodyPr/>
                    <a:lstStyle/>
                    <a:p>
                      <a:r>
                        <a:rPr lang="en-US" sz="1200" dirty="0"/>
                        <a:t>System/WP</a:t>
                      </a:r>
                      <a:endParaRPr lang="en-GB" sz="1200" dirty="0"/>
                    </a:p>
                  </a:txBody>
                  <a:tcPr/>
                </a:tc>
                <a:tc>
                  <a:txBody>
                    <a:bodyPr/>
                    <a:lstStyle/>
                    <a:p>
                      <a:r>
                        <a:rPr lang="en-US" sz="1200" dirty="0"/>
                        <a:t>Status</a:t>
                      </a:r>
                      <a:endParaRPr lang="en-GB" sz="1200" dirty="0"/>
                    </a:p>
                  </a:txBody>
                  <a:tcPr/>
                </a:tc>
                <a:tc>
                  <a:txBody>
                    <a:bodyPr/>
                    <a:lstStyle/>
                    <a:p>
                      <a:r>
                        <a:rPr lang="en-US" sz="1200" dirty="0"/>
                        <a:t>Comments </a:t>
                      </a:r>
                      <a:endParaRPr lang="en-GB" sz="1200" dirty="0"/>
                    </a:p>
                  </a:txBody>
                  <a:tcPr/>
                </a:tc>
                <a:extLst>
                  <a:ext uri="{0D108BD9-81ED-4DB2-BD59-A6C34878D82A}">
                    <a16:rowId xmlns:a16="http://schemas.microsoft.com/office/drawing/2014/main" val="1245994258"/>
                  </a:ext>
                </a:extLst>
              </a:tr>
              <a:tr h="526801">
                <a:tc>
                  <a:txBody>
                    <a:bodyPr/>
                    <a:lstStyle/>
                    <a:p>
                      <a:r>
                        <a:rPr lang="en-US" sz="1100" kern="1200" dirty="0">
                          <a:solidFill>
                            <a:schemeClr val="dk1"/>
                          </a:solidFill>
                          <a:latin typeface="+mn-lt"/>
                          <a:ea typeface="+mn-ea"/>
                          <a:cs typeface="+mn-cs"/>
                        </a:rPr>
                        <a:t>C3</a:t>
                      </a:r>
                      <a:endParaRPr lang="en-GB" sz="1100" kern="1200" dirty="0">
                        <a:solidFill>
                          <a:schemeClr val="dk1"/>
                        </a:solidFill>
                        <a:latin typeface="+mn-lt"/>
                        <a:ea typeface="+mn-ea"/>
                        <a:cs typeface="+mn-cs"/>
                      </a:endParaRPr>
                    </a:p>
                  </a:txBody>
                  <a:tcPr/>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GB" sz="1050" dirty="0"/>
                        <a:t>The new concept of the Quench Detection System (QDS) input patch panel was presented during the day which deports the connections used for Electrical Quality Assurance (ElQA) tests (as an identical image of the IFS connectors) to the new HLLHC non-irradiated technical galleries UR15 and UR55. The patch panel may exhibit high voltages during circuit operations as the connectors are galvanically connected to the magnet circuits (as for many other components of the magnet powering system installed in the UR). An overall strategy for access and electrical intervention procedures must be defined for HL-LHC galleries during the different operational phases (HWC, run period, etc.) to ensure that CERN’s electrical safety standards are respected in the new HL-LHC technical galleries that for a first time will remain accessible during beam operation.</a:t>
                      </a:r>
                      <a:endParaRPr lang="en-GB" dirty="0"/>
                    </a:p>
                  </a:txBody>
                  <a:tcPr/>
                </a:tc>
                <a:tc>
                  <a:txBody>
                    <a:bodyPr/>
                    <a:lstStyle/>
                    <a:p>
                      <a:r>
                        <a:rPr lang="en-US" sz="1050" kern="1200" dirty="0">
                          <a:solidFill>
                            <a:schemeClr val="dk1"/>
                          </a:solidFill>
                          <a:latin typeface="+mn-lt"/>
                          <a:ea typeface="+mn-ea"/>
                          <a:cs typeface="+mn-cs"/>
                        </a:rPr>
                        <a:t>WP7</a:t>
                      </a:r>
                      <a:endParaRPr lang="en-GB" sz="1050" kern="1200" dirty="0">
                        <a:solidFill>
                          <a:schemeClr val="dk1"/>
                        </a:solidFill>
                        <a:latin typeface="+mn-lt"/>
                        <a:ea typeface="+mn-ea"/>
                        <a:cs typeface="+mn-cs"/>
                      </a:endParaRPr>
                    </a:p>
                  </a:txBody>
                  <a:tcPr/>
                </a:tc>
                <a:tc>
                  <a:txBody>
                    <a:bodyPr/>
                    <a:lstStyle/>
                    <a:p>
                      <a:r>
                        <a:rPr lang="en-US" sz="1050" kern="1200" dirty="0">
                          <a:solidFill>
                            <a:schemeClr val="dk1"/>
                          </a:solidFill>
                          <a:highlight>
                            <a:srgbClr val="FFFF00"/>
                          </a:highlight>
                          <a:latin typeface="+mn-lt"/>
                          <a:ea typeface="+mn-ea"/>
                          <a:cs typeface="+mn-cs"/>
                        </a:rPr>
                        <a:t>On-going</a:t>
                      </a:r>
                      <a:endParaRPr lang="en-GB" sz="1050" kern="1200" dirty="0">
                        <a:solidFill>
                          <a:schemeClr val="dk1"/>
                        </a:solidFill>
                        <a:latin typeface="+mn-lt"/>
                        <a:ea typeface="+mn-ea"/>
                        <a:cs typeface="+mn-cs"/>
                      </a:endParaRPr>
                    </a:p>
                  </a:txBody>
                  <a:tcPr/>
                </a:tc>
                <a:tc>
                  <a:txBody>
                    <a:bodyPr/>
                    <a:lstStyle/>
                    <a:p>
                      <a:r>
                        <a:rPr lang="en-US" sz="1050" kern="1200" dirty="0">
                          <a:solidFill>
                            <a:schemeClr val="dk1"/>
                          </a:solidFill>
                          <a:latin typeface="+mn-lt"/>
                          <a:ea typeface="+mn-ea"/>
                          <a:cs typeface="+mn-cs"/>
                        </a:rPr>
                        <a:t>Presented at</a:t>
                      </a:r>
                      <a:r>
                        <a:rPr lang="en-US" sz="1050" kern="1200" dirty="0">
                          <a:solidFill>
                            <a:schemeClr val="tx1">
                              <a:lumMod val="65000"/>
                              <a:lumOff val="35000"/>
                            </a:schemeClr>
                          </a:solidFill>
                          <a:effectLst/>
                          <a:latin typeface="Calibri" panose="020F0502020204030204" pitchFamily="34" charset="0"/>
                          <a:ea typeface="MS Mincho" panose="02020609040205080304" pitchFamily="49" charset="-128"/>
                          <a:cs typeface="Calibri" panose="020F0502020204030204" pitchFamily="34" charset="0"/>
                        </a:rPr>
                        <a:t> </a:t>
                      </a:r>
                      <a:r>
                        <a:rPr lang="en-US" sz="1050" kern="1200" dirty="0">
                          <a:solidFill>
                            <a:schemeClr val="tx1">
                              <a:lumMod val="65000"/>
                              <a:lumOff val="35000"/>
                            </a:schemeClr>
                          </a:solidFill>
                          <a:effectLst/>
                          <a:latin typeface="Calibri" panose="020F0502020204030204" pitchFamily="34" charset="0"/>
                          <a:ea typeface="MS Mincho" panose="02020609040205080304" pitchFamily="49" charset="-128"/>
                          <a:cs typeface="Calibri" panose="020F0502020204030204" pitchFamily="34" charset="0"/>
                          <a:hlinkClick r:id="rId2">
                            <a:extLst>
                              <a:ext uri="{A12FA001-AC4F-418D-AE19-62706E023703}">
                                <ahyp:hlinkClr xmlns:ahyp="http://schemas.microsoft.com/office/drawing/2018/hyperlinkcolor" val="tx"/>
                              </a:ext>
                            </a:extLst>
                          </a:hlinkClick>
                        </a:rPr>
                        <a:t>MCF #137</a:t>
                      </a:r>
                      <a:endParaRPr lang="en-GB" sz="1050" kern="1200" dirty="0">
                        <a:solidFill>
                          <a:schemeClr val="tx1">
                            <a:lumMod val="65000"/>
                            <a:lumOff val="35000"/>
                          </a:schemeClr>
                        </a:solidFill>
                        <a:effectLst/>
                        <a:latin typeface="Calibri" panose="020F0502020204030204" pitchFamily="34" charset="0"/>
                        <a:ea typeface="MS Mincho" panose="02020609040205080304" pitchFamily="49" charset="-128"/>
                        <a:cs typeface="Calibri" panose="020F0502020204030204" pitchFamily="34" charset="0"/>
                      </a:endParaRPr>
                    </a:p>
                  </a:txBody>
                  <a:tcPr/>
                </a:tc>
                <a:extLst>
                  <a:ext uri="{0D108BD9-81ED-4DB2-BD59-A6C34878D82A}">
                    <a16:rowId xmlns:a16="http://schemas.microsoft.com/office/drawing/2014/main" val="124392791"/>
                  </a:ext>
                </a:extLst>
              </a:tr>
              <a:tr h="446481">
                <a:tc>
                  <a:txBody>
                    <a:bodyPr/>
                    <a:lstStyle/>
                    <a:p>
                      <a:r>
                        <a:rPr lang="en-US" sz="1100" kern="1200" dirty="0">
                          <a:solidFill>
                            <a:schemeClr val="dk1"/>
                          </a:solidFill>
                          <a:latin typeface="+mn-lt"/>
                          <a:ea typeface="+mn-ea"/>
                          <a:cs typeface="+mn-cs"/>
                        </a:rPr>
                        <a:t>C4</a:t>
                      </a:r>
                      <a:endParaRPr lang="en-GB" sz="1100" kern="1200" dirty="0">
                        <a:solidFill>
                          <a:schemeClr val="dk1"/>
                        </a:solidFill>
                        <a:latin typeface="+mn-lt"/>
                        <a:ea typeface="+mn-ea"/>
                        <a:cs typeface="+mn-cs"/>
                      </a:endParaRPr>
                    </a:p>
                  </a:txBody>
                  <a:tcPr/>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GB" sz="1050" dirty="0"/>
                        <a:t>An extensive list of baseline documentation was presented during the day. The panel endorses that prompt actions are taken to synchronise as soon as possible (in view of approaching IT String) the naming conventions of the signal naming between the different documentation and the various databases.</a:t>
                      </a:r>
                      <a:endParaRPr lang="en-GB" sz="1050" b="1" kern="1200" dirty="0">
                        <a:solidFill>
                          <a:schemeClr val="tx1">
                            <a:lumMod val="65000"/>
                            <a:lumOff val="35000"/>
                          </a:schemeClr>
                        </a:solidFill>
                        <a:effectLst/>
                        <a:latin typeface="Calibri" panose="020F0502020204030204" pitchFamily="34" charset="0"/>
                        <a:ea typeface="MS Mincho" panose="02020609040205080304" pitchFamily="49" charset="-128"/>
                        <a:cs typeface="Calibri" panose="020F0502020204030204" pitchFamily="34" charset="0"/>
                      </a:endParaRPr>
                    </a:p>
                  </a:txBody>
                  <a:tcPr/>
                </a:tc>
                <a:tc>
                  <a:txBody>
                    <a:bodyPr/>
                    <a:lstStyle/>
                    <a:p>
                      <a:r>
                        <a:rPr lang="en-US" sz="1050" kern="1200" dirty="0">
                          <a:solidFill>
                            <a:schemeClr val="dk1"/>
                          </a:solidFill>
                          <a:latin typeface="+mn-lt"/>
                          <a:ea typeface="+mn-ea"/>
                          <a:cs typeface="+mn-cs"/>
                        </a:rPr>
                        <a:t>All</a:t>
                      </a:r>
                      <a:endParaRPr lang="en-GB" sz="1050" kern="1200" dirty="0">
                        <a:solidFill>
                          <a:schemeClr val="dk1"/>
                        </a:solidFill>
                        <a:latin typeface="+mn-lt"/>
                        <a:ea typeface="+mn-ea"/>
                        <a:cs typeface="+mn-cs"/>
                      </a:endParaRPr>
                    </a:p>
                  </a:txBody>
                  <a:tcPr/>
                </a:tc>
                <a:tc>
                  <a:txBody>
                    <a:bodyPr/>
                    <a:lstStyle/>
                    <a:p>
                      <a:r>
                        <a:rPr lang="en-US" sz="1050" kern="1200" dirty="0">
                          <a:solidFill>
                            <a:schemeClr val="tx1">
                              <a:lumMod val="65000"/>
                              <a:lumOff val="35000"/>
                            </a:schemeClr>
                          </a:solidFill>
                          <a:effectLst/>
                          <a:highlight>
                            <a:srgbClr val="00FF00"/>
                          </a:highlight>
                          <a:latin typeface="Calibri" panose="020F0502020204030204" pitchFamily="34" charset="0"/>
                          <a:ea typeface="MS Mincho" panose="02020609040205080304" pitchFamily="49" charset="-128"/>
                          <a:cs typeface="Calibri" panose="020F0502020204030204" pitchFamily="34" charset="0"/>
                        </a:rPr>
                        <a:t>Okay</a:t>
                      </a:r>
                      <a:endParaRPr lang="en-GB" sz="1050" kern="1200" dirty="0">
                        <a:solidFill>
                          <a:schemeClr val="dk1"/>
                        </a:solidFill>
                        <a:highlight>
                          <a:srgbClr val="00FF00"/>
                        </a:highlight>
                        <a:latin typeface="+mn-lt"/>
                        <a:ea typeface="+mn-ea"/>
                        <a:cs typeface="+mn-cs"/>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kern="1200" dirty="0">
                          <a:solidFill>
                            <a:schemeClr val="dk1"/>
                          </a:solidFill>
                          <a:latin typeface="+mn-lt"/>
                          <a:ea typeface="+mn-ea"/>
                          <a:cs typeface="+mn-cs"/>
                        </a:rPr>
                        <a:t>General instrumentation and signal layout presented at </a:t>
                      </a:r>
                      <a:r>
                        <a:rPr lang="en-US" sz="1050" kern="1200" dirty="0">
                          <a:solidFill>
                            <a:schemeClr val="tx1">
                              <a:lumMod val="65000"/>
                              <a:lumOff val="35000"/>
                            </a:schemeClr>
                          </a:solidFill>
                          <a:effectLst/>
                          <a:latin typeface="Calibri" panose="020F0502020204030204" pitchFamily="34" charset="0"/>
                          <a:ea typeface="MS Mincho" panose="02020609040205080304" pitchFamily="49" charset="-128"/>
                          <a:cs typeface="Calibri" panose="020F0502020204030204" pitchFamily="34" charset="0"/>
                          <a:hlinkClick r:id="rId2">
                            <a:extLst>
                              <a:ext uri="{A12FA001-AC4F-418D-AE19-62706E023703}">
                                <ahyp:hlinkClr xmlns:ahyp="http://schemas.microsoft.com/office/drawing/2018/hyperlinkcolor" val="tx"/>
                              </a:ext>
                            </a:extLst>
                          </a:hlinkClick>
                        </a:rPr>
                        <a:t>MCF #137</a:t>
                      </a:r>
                      <a:endParaRPr lang="en-GB" sz="1050" kern="1200" dirty="0">
                        <a:solidFill>
                          <a:schemeClr val="tx1">
                            <a:lumMod val="65000"/>
                            <a:lumOff val="35000"/>
                          </a:schemeClr>
                        </a:solidFill>
                        <a:effectLst/>
                        <a:latin typeface="Calibri" panose="020F0502020204030204" pitchFamily="34" charset="0"/>
                        <a:ea typeface="MS Mincho" panose="02020609040205080304" pitchFamily="49" charset="-128"/>
                        <a:cs typeface="Calibri" panose="020F0502020204030204" pitchFamily="34" charset="0"/>
                      </a:endParaRPr>
                    </a:p>
                    <a:p>
                      <a:endParaRPr lang="en-GB" sz="1050" kern="1200" dirty="0">
                        <a:solidFill>
                          <a:schemeClr val="tx1">
                            <a:lumMod val="65000"/>
                            <a:lumOff val="35000"/>
                          </a:schemeClr>
                        </a:solidFill>
                        <a:effectLst/>
                        <a:latin typeface="Calibri" panose="020F0502020204030204" pitchFamily="34" charset="0"/>
                        <a:ea typeface="MS Mincho" panose="02020609040205080304" pitchFamily="49" charset="-128"/>
                        <a:cs typeface="Calibri" panose="020F0502020204030204" pitchFamily="34" charset="0"/>
                      </a:endParaRPr>
                    </a:p>
                  </a:txBody>
                  <a:tcPr/>
                </a:tc>
                <a:extLst>
                  <a:ext uri="{0D108BD9-81ED-4DB2-BD59-A6C34878D82A}">
                    <a16:rowId xmlns:a16="http://schemas.microsoft.com/office/drawing/2014/main" val="439198899"/>
                  </a:ext>
                </a:extLst>
              </a:tr>
              <a:tr h="513934">
                <a:tc>
                  <a:txBody>
                    <a:bodyPr/>
                    <a:lstStyle/>
                    <a:p>
                      <a:r>
                        <a:rPr lang="en-US" sz="1100" kern="1200" dirty="0">
                          <a:solidFill>
                            <a:schemeClr val="dk1"/>
                          </a:solidFill>
                          <a:latin typeface="+mn-lt"/>
                          <a:ea typeface="+mn-ea"/>
                          <a:cs typeface="+mn-cs"/>
                        </a:rPr>
                        <a:t>C5</a:t>
                      </a:r>
                      <a:endParaRPr lang="en-GB" sz="1100" kern="1200" dirty="0">
                        <a:solidFill>
                          <a:schemeClr val="dk1"/>
                        </a:solidFill>
                        <a:latin typeface="+mn-lt"/>
                        <a:ea typeface="+mn-ea"/>
                        <a:cs typeface="+mn-cs"/>
                      </a:endParaRPr>
                    </a:p>
                  </a:txBody>
                  <a:tcPr/>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GB" sz="1050" dirty="0"/>
                        <a:t>During the individual system tests of the quench detection system, input terminals might be shorted to allow for early individual system tests ahead of reaching nominal conditions in the magnet string. A risk of keeping the terminals shorted while in operation cannot be excluded. Protection mechanisms and/or appropriate procedures/commissioning tests should be implemented to avoid operating the different systems relying on this technique with shorted terminals. </a:t>
                      </a:r>
                      <a:endParaRPr lang="en-CH" sz="1050" kern="1200" dirty="0">
                        <a:solidFill>
                          <a:schemeClr val="tx1">
                            <a:lumMod val="65000"/>
                            <a:lumOff val="35000"/>
                          </a:schemeClr>
                        </a:solidFill>
                        <a:effectLst/>
                        <a:latin typeface="Calibri" panose="020F0502020204030204" pitchFamily="34" charset="0"/>
                        <a:ea typeface="MS Mincho" panose="02020609040205080304" pitchFamily="49" charset="-128"/>
                        <a:cs typeface="Calibri" panose="020F0502020204030204" pitchFamily="34" charset="0"/>
                      </a:endParaRPr>
                    </a:p>
                  </a:txBody>
                  <a:tcPr/>
                </a:tc>
                <a:tc>
                  <a:txBody>
                    <a:bodyPr/>
                    <a:lstStyle/>
                    <a:p>
                      <a:r>
                        <a:rPr lang="en-US" sz="1050" kern="1200" dirty="0">
                          <a:solidFill>
                            <a:schemeClr val="dk1"/>
                          </a:solidFill>
                          <a:latin typeface="+mn-lt"/>
                          <a:ea typeface="+mn-ea"/>
                          <a:cs typeface="+mn-cs"/>
                        </a:rPr>
                        <a:t>ElQA</a:t>
                      </a:r>
                      <a:endParaRPr lang="en-GB" sz="1050" kern="1200" dirty="0">
                        <a:solidFill>
                          <a:schemeClr val="dk1"/>
                        </a:solidFill>
                        <a:latin typeface="+mn-lt"/>
                        <a:ea typeface="+mn-ea"/>
                        <a:cs typeface="+mn-cs"/>
                      </a:endParaRPr>
                    </a:p>
                  </a:txBody>
                  <a:tcPr/>
                </a:tc>
                <a:tc>
                  <a:txBody>
                    <a:bodyPr/>
                    <a:lstStyle/>
                    <a:p>
                      <a:r>
                        <a:rPr lang="en-US" sz="1050" kern="1200" dirty="0" err="1">
                          <a:solidFill>
                            <a:schemeClr val="dk1"/>
                          </a:solidFill>
                          <a:latin typeface="+mn-lt"/>
                          <a:ea typeface="+mn-ea"/>
                          <a:cs typeface="+mn-cs"/>
                        </a:rPr>
                        <a:t>tbd</a:t>
                      </a:r>
                      <a:endParaRPr lang="en-GB" sz="1050" kern="1200" dirty="0">
                        <a:solidFill>
                          <a:schemeClr val="dk1"/>
                        </a:solidFill>
                        <a:latin typeface="+mn-lt"/>
                        <a:ea typeface="+mn-ea"/>
                        <a:cs typeface="+mn-cs"/>
                      </a:endParaRPr>
                    </a:p>
                  </a:txBody>
                  <a:tcPr/>
                </a:tc>
                <a:tc>
                  <a:txBody>
                    <a:bodyPr/>
                    <a:lstStyle/>
                    <a:p>
                      <a:endParaRPr lang="en-GB" sz="1050" kern="1200" dirty="0">
                        <a:solidFill>
                          <a:schemeClr val="tx1">
                            <a:lumMod val="65000"/>
                            <a:lumOff val="35000"/>
                          </a:schemeClr>
                        </a:solidFill>
                        <a:effectLst/>
                        <a:latin typeface="Calibri" panose="020F0502020204030204" pitchFamily="34" charset="0"/>
                        <a:ea typeface="MS Mincho" panose="02020609040205080304" pitchFamily="49" charset="-128"/>
                        <a:cs typeface="Calibri" panose="020F0502020204030204" pitchFamily="34" charset="0"/>
                      </a:endParaRPr>
                    </a:p>
                  </a:txBody>
                  <a:tcPr/>
                </a:tc>
                <a:extLst>
                  <a:ext uri="{0D108BD9-81ED-4DB2-BD59-A6C34878D82A}">
                    <a16:rowId xmlns:a16="http://schemas.microsoft.com/office/drawing/2014/main" val="2836366917"/>
                  </a:ext>
                </a:extLst>
              </a:tr>
            </a:tbl>
          </a:graphicData>
        </a:graphic>
      </p:graphicFrame>
      <p:sp>
        <p:nvSpPr>
          <p:cNvPr id="5" name="Title 1">
            <a:extLst>
              <a:ext uri="{FF2B5EF4-FFF2-40B4-BE49-F238E27FC236}">
                <a16:creationId xmlns:a16="http://schemas.microsoft.com/office/drawing/2014/main" id="{61C057DE-5ECC-9398-08DA-42978C1AF069}"/>
              </a:ext>
            </a:extLst>
          </p:cNvPr>
          <p:cNvSpPr txBox="1">
            <a:spLocks/>
          </p:cNvSpPr>
          <p:nvPr/>
        </p:nvSpPr>
        <p:spPr>
          <a:xfrm>
            <a:off x="790611" y="-14166"/>
            <a:ext cx="4663385" cy="54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lgn="l"/>
            <a:r>
              <a:rPr lang="en-US" dirty="0"/>
              <a:t>Comments and Findings</a:t>
            </a:r>
            <a:endParaRPr lang="en-GB" dirty="0"/>
          </a:p>
        </p:txBody>
      </p:sp>
      <p:sp>
        <p:nvSpPr>
          <p:cNvPr id="6" name="Footer Placeholder 3">
            <a:extLst>
              <a:ext uri="{FF2B5EF4-FFF2-40B4-BE49-F238E27FC236}">
                <a16:creationId xmlns:a16="http://schemas.microsoft.com/office/drawing/2014/main" id="{CA58A8D6-7297-4556-1C7E-F56B6C8EC281}"/>
              </a:ext>
            </a:extLst>
          </p:cNvPr>
          <p:cNvSpPr>
            <a:spLocks noGrp="1"/>
          </p:cNvSpPr>
          <p:nvPr>
            <p:ph type="ftr" sz="quarter" idx="11"/>
          </p:nvPr>
        </p:nvSpPr>
        <p:spPr>
          <a:xfrm>
            <a:off x="1905000" y="4767263"/>
            <a:ext cx="6627000" cy="270000"/>
          </a:xfrm>
        </p:spPr>
        <p:txBody>
          <a:bodyPr/>
          <a:lstStyle/>
          <a:p>
            <a:r>
              <a:rPr lang="en-GB" noProof="0" dirty="0">
                <a:latin typeface="Calisto MT" panose="02040603050505030304" pitchFamily="18" charset="0"/>
              </a:rPr>
              <a:t>R. Piccin - 14th HL-LHC Collaboration Meeting, Genova 2024</a:t>
            </a:r>
          </a:p>
        </p:txBody>
      </p:sp>
    </p:spTree>
    <p:extLst>
      <p:ext uri="{BB962C8B-B14F-4D97-AF65-F5344CB8AC3E}">
        <p14:creationId xmlns:p14="http://schemas.microsoft.com/office/powerpoint/2010/main" val="1541888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5DBB74E-1895-7CA6-9A1D-ED328373E0AC}"/>
              </a:ext>
            </a:extLst>
          </p:cNvPr>
          <p:cNvSpPr>
            <a:spLocks noGrp="1"/>
          </p:cNvSpPr>
          <p:nvPr>
            <p:ph type="sldNum" sz="quarter" idx="12"/>
          </p:nvPr>
        </p:nvSpPr>
        <p:spPr/>
        <p:txBody>
          <a:bodyPr/>
          <a:lstStyle/>
          <a:p>
            <a:fld id="{BFDCA1C4-9514-7B4F-976F-D92F7E296653}" type="slidenum">
              <a:rPr lang="fr-FR" smtClean="0"/>
              <a:pPr/>
              <a:t>28</a:t>
            </a:fld>
            <a:endParaRPr lang="fr-FR"/>
          </a:p>
        </p:txBody>
      </p:sp>
      <p:graphicFrame>
        <p:nvGraphicFramePr>
          <p:cNvPr id="4" name="Table 3">
            <a:extLst>
              <a:ext uri="{FF2B5EF4-FFF2-40B4-BE49-F238E27FC236}">
                <a16:creationId xmlns:a16="http://schemas.microsoft.com/office/drawing/2014/main" id="{FBB71957-1C64-940F-8B88-AFCCDBB16FC4}"/>
              </a:ext>
            </a:extLst>
          </p:cNvPr>
          <p:cNvGraphicFramePr>
            <a:graphicFrameLocks noGrp="1"/>
          </p:cNvGraphicFramePr>
          <p:nvPr>
            <p:extLst>
              <p:ext uri="{D42A27DB-BD31-4B8C-83A1-F6EECF244321}">
                <p14:modId xmlns:p14="http://schemas.microsoft.com/office/powerpoint/2010/main" val="511718837"/>
              </p:ext>
            </p:extLst>
          </p:nvPr>
        </p:nvGraphicFramePr>
        <p:xfrm>
          <a:off x="163002" y="1068345"/>
          <a:ext cx="8817996" cy="2994660"/>
        </p:xfrm>
        <a:graphic>
          <a:graphicData uri="http://schemas.openxmlformats.org/drawingml/2006/table">
            <a:tbl>
              <a:tblPr firstRow="1" bandRow="1">
                <a:tableStyleId>{5C22544A-7EE6-4342-B048-85BDC9FD1C3A}</a:tableStyleId>
              </a:tblPr>
              <a:tblGrid>
                <a:gridCol w="517265">
                  <a:extLst>
                    <a:ext uri="{9D8B030D-6E8A-4147-A177-3AD203B41FA5}">
                      <a16:colId xmlns:a16="http://schemas.microsoft.com/office/drawing/2014/main" val="3056842549"/>
                    </a:ext>
                  </a:extLst>
                </a:gridCol>
                <a:gridCol w="5716557">
                  <a:extLst>
                    <a:ext uri="{9D8B030D-6E8A-4147-A177-3AD203B41FA5}">
                      <a16:colId xmlns:a16="http://schemas.microsoft.com/office/drawing/2014/main" val="1091551968"/>
                    </a:ext>
                  </a:extLst>
                </a:gridCol>
                <a:gridCol w="620202">
                  <a:extLst>
                    <a:ext uri="{9D8B030D-6E8A-4147-A177-3AD203B41FA5}">
                      <a16:colId xmlns:a16="http://schemas.microsoft.com/office/drawing/2014/main" val="1638813497"/>
                    </a:ext>
                  </a:extLst>
                </a:gridCol>
                <a:gridCol w="628153">
                  <a:extLst>
                    <a:ext uri="{9D8B030D-6E8A-4147-A177-3AD203B41FA5}">
                      <a16:colId xmlns:a16="http://schemas.microsoft.com/office/drawing/2014/main" val="2863093793"/>
                    </a:ext>
                  </a:extLst>
                </a:gridCol>
                <a:gridCol w="1335819">
                  <a:extLst>
                    <a:ext uri="{9D8B030D-6E8A-4147-A177-3AD203B41FA5}">
                      <a16:colId xmlns:a16="http://schemas.microsoft.com/office/drawing/2014/main" val="2828513796"/>
                    </a:ext>
                  </a:extLst>
                </a:gridCol>
              </a:tblGrid>
              <a:tr h="326961">
                <a:tc>
                  <a:txBody>
                    <a:bodyPr/>
                    <a:lstStyle/>
                    <a:p>
                      <a:endParaRPr lang="en-GB" sz="1000" dirty="0"/>
                    </a:p>
                  </a:txBody>
                  <a:tcPr/>
                </a:tc>
                <a:tc>
                  <a:txBody>
                    <a:bodyPr/>
                    <a:lstStyle/>
                    <a:p>
                      <a:r>
                        <a:rPr lang="en-US" sz="1200" dirty="0"/>
                        <a:t>Description </a:t>
                      </a:r>
                      <a:endParaRPr lang="en-GB" sz="1200" dirty="0"/>
                    </a:p>
                  </a:txBody>
                  <a:tcPr/>
                </a:tc>
                <a:tc>
                  <a:txBody>
                    <a:bodyPr/>
                    <a:lstStyle/>
                    <a:p>
                      <a:pPr algn="ctr"/>
                      <a:r>
                        <a:rPr lang="en-US" sz="1050" dirty="0"/>
                        <a:t>System/WP</a:t>
                      </a:r>
                      <a:endParaRPr lang="en-GB" sz="1050" dirty="0"/>
                    </a:p>
                  </a:txBody>
                  <a:tcPr/>
                </a:tc>
                <a:tc>
                  <a:txBody>
                    <a:bodyPr/>
                    <a:lstStyle/>
                    <a:p>
                      <a:pPr algn="ctr"/>
                      <a:r>
                        <a:rPr lang="en-US" sz="1050" dirty="0"/>
                        <a:t>Status</a:t>
                      </a:r>
                      <a:endParaRPr lang="en-GB" sz="1050" dirty="0"/>
                    </a:p>
                  </a:txBody>
                  <a:tcPr/>
                </a:tc>
                <a:tc>
                  <a:txBody>
                    <a:bodyPr/>
                    <a:lstStyle/>
                    <a:p>
                      <a:pPr algn="ctr"/>
                      <a:r>
                        <a:rPr lang="en-US" sz="1050" dirty="0"/>
                        <a:t>Comments </a:t>
                      </a:r>
                      <a:endParaRPr lang="en-GB" sz="1050" dirty="0"/>
                    </a:p>
                  </a:txBody>
                  <a:tcPr/>
                </a:tc>
                <a:extLst>
                  <a:ext uri="{0D108BD9-81ED-4DB2-BD59-A6C34878D82A}">
                    <a16:rowId xmlns:a16="http://schemas.microsoft.com/office/drawing/2014/main" val="1245994258"/>
                  </a:ext>
                </a:extLst>
              </a:tr>
              <a:tr h="234235">
                <a:tc>
                  <a:txBody>
                    <a:bodyPr/>
                    <a:lstStyle/>
                    <a:p>
                      <a:r>
                        <a:rPr lang="en-US" sz="1100" kern="1200" dirty="0">
                          <a:solidFill>
                            <a:schemeClr val="dk1"/>
                          </a:solidFill>
                          <a:latin typeface="+mn-lt"/>
                          <a:ea typeface="+mn-ea"/>
                          <a:cs typeface="+mn-cs"/>
                        </a:rPr>
                        <a:t>C6</a:t>
                      </a:r>
                      <a:endParaRPr lang="en-GB" sz="1100" kern="1200" dirty="0">
                        <a:solidFill>
                          <a:schemeClr val="dk1"/>
                        </a:solidFill>
                        <a:latin typeface="+mn-lt"/>
                        <a:ea typeface="+mn-ea"/>
                        <a:cs typeface="+mn-cs"/>
                      </a:endParaRPr>
                    </a:p>
                  </a:txBody>
                  <a:tcPr/>
                </a:tc>
                <a:tc>
                  <a:txBody>
                    <a:bodyPr/>
                    <a:lstStyle/>
                    <a:p>
                      <a:pPr algn="just"/>
                      <a:r>
                        <a:rPr lang="en-GB" sz="1050" dirty="0"/>
                        <a:t>The instrumentation wires used for HL-LHC (e.g., Axon) are from the same supplier providing the LHC wires. Nevertheless, the recommendation from the Instrumentation Review 2020 to qualify the wires to defined acceptance criteria was not fully addressed during the instrumentation day. The panel remarks that the instrumentation wires – as any other equipment connected to the magnet circuits - should be qualified in compliance with the Electrical Design Criteria (EDC) of the different magnets and cold powering systems. In addition, the halogen content in the resin of the wires should be clarified as a derogation was necessary for their use in the LHC. A complete table with the used wires should be established.</a:t>
                      </a:r>
                      <a:endParaRPr lang="en-GB" sz="1050" b="1" kern="1200" dirty="0">
                        <a:solidFill>
                          <a:schemeClr val="tx1">
                            <a:lumMod val="65000"/>
                            <a:lumOff val="35000"/>
                          </a:schemeClr>
                        </a:solidFill>
                        <a:effectLst/>
                        <a:latin typeface="Calibri" panose="020F0502020204030204" pitchFamily="34" charset="0"/>
                        <a:ea typeface="MS Mincho" panose="02020609040205080304" pitchFamily="49" charset="-128"/>
                        <a:cs typeface="Calibri" panose="020F0502020204030204" pitchFamily="34" charset="0"/>
                      </a:endParaRPr>
                    </a:p>
                  </a:txBody>
                  <a:tcPr/>
                </a:tc>
                <a:tc>
                  <a:txBody>
                    <a:bodyPr/>
                    <a:lstStyle/>
                    <a:p>
                      <a:r>
                        <a:rPr lang="en-US" sz="1050" kern="1200" dirty="0">
                          <a:solidFill>
                            <a:schemeClr val="dk1"/>
                          </a:solidFill>
                          <a:latin typeface="+mn-lt"/>
                          <a:ea typeface="+mn-ea"/>
                          <a:cs typeface="+mn-cs"/>
                        </a:rPr>
                        <a:t>WP3</a:t>
                      </a:r>
                      <a:endParaRPr lang="en-GB" sz="1050" kern="1200" dirty="0">
                        <a:solidFill>
                          <a:schemeClr val="dk1"/>
                        </a:solidFill>
                        <a:latin typeface="+mn-lt"/>
                        <a:ea typeface="+mn-ea"/>
                        <a:cs typeface="+mn-cs"/>
                      </a:endParaRPr>
                    </a:p>
                  </a:txBody>
                  <a:tcPr/>
                </a:tc>
                <a:tc>
                  <a:txBody>
                    <a:bodyPr/>
                    <a:lstStyle/>
                    <a:p>
                      <a:r>
                        <a:rPr lang="en-US" sz="1050" kern="1200" dirty="0" err="1">
                          <a:solidFill>
                            <a:schemeClr val="dk1"/>
                          </a:solidFill>
                          <a:latin typeface="+mn-lt"/>
                          <a:ea typeface="+mn-ea"/>
                          <a:cs typeface="+mn-cs"/>
                        </a:rPr>
                        <a:t>tbd</a:t>
                      </a:r>
                      <a:endParaRPr lang="en-GB" sz="1050" kern="1200" dirty="0">
                        <a:solidFill>
                          <a:schemeClr val="dk1"/>
                        </a:solidFill>
                        <a:latin typeface="+mn-lt"/>
                        <a:ea typeface="+mn-ea"/>
                        <a:cs typeface="+mn-cs"/>
                      </a:endParaRPr>
                    </a:p>
                  </a:txBody>
                  <a:tcPr/>
                </a:tc>
                <a:tc>
                  <a:txBody>
                    <a:bodyPr/>
                    <a:lstStyle/>
                    <a:p>
                      <a:endParaRPr lang="en-GB" sz="1050" kern="1200" dirty="0">
                        <a:solidFill>
                          <a:schemeClr val="dk1"/>
                        </a:solidFill>
                        <a:latin typeface="+mn-lt"/>
                        <a:ea typeface="+mn-ea"/>
                        <a:cs typeface="+mn-cs"/>
                      </a:endParaRPr>
                    </a:p>
                  </a:txBody>
                  <a:tcPr/>
                </a:tc>
                <a:extLst>
                  <a:ext uri="{0D108BD9-81ED-4DB2-BD59-A6C34878D82A}">
                    <a16:rowId xmlns:a16="http://schemas.microsoft.com/office/drawing/2014/main" val="181079756"/>
                  </a:ext>
                </a:extLst>
              </a:tr>
              <a:tr h="234235">
                <a:tc>
                  <a:txBody>
                    <a:bodyPr/>
                    <a:lstStyle/>
                    <a:p>
                      <a:r>
                        <a:rPr lang="en-US" sz="1100" dirty="0"/>
                        <a:t>C7</a:t>
                      </a:r>
                      <a:endParaRPr lang="en-GB" sz="1100" dirty="0"/>
                    </a:p>
                  </a:txBody>
                  <a:tcPr/>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GB" sz="1050" dirty="0"/>
                        <a:t>It has been clarified that the number of temperature sensors foreseen in the DFH for the HTS to MgB2 splices in the 2 kA and 600 A corrector circuits will be revised after the full prototype test in SM18 (Cluster F) that could lead to a major reduction of sensors. The proposed strategy is encouraged by the panel and the nominal configuration should be used for a final validation test in the HL-LHC IT String test facility.</a:t>
                      </a:r>
                      <a:endParaRPr lang="en-GB" sz="1050" b="1" kern="1200" dirty="0">
                        <a:solidFill>
                          <a:schemeClr val="tx1">
                            <a:lumMod val="65000"/>
                            <a:lumOff val="35000"/>
                          </a:schemeClr>
                        </a:solidFill>
                        <a:effectLst/>
                        <a:latin typeface="Calibri" panose="020F0502020204030204" pitchFamily="34" charset="0"/>
                        <a:ea typeface="MS Mincho" panose="02020609040205080304" pitchFamily="49" charset="-128"/>
                        <a:cs typeface="Calibri" panose="020F0502020204030204" pitchFamily="34" charset="0"/>
                      </a:endParaRPr>
                    </a:p>
                  </a:txBody>
                  <a:tcPr/>
                </a:tc>
                <a:tc>
                  <a:txBody>
                    <a:bodyPr/>
                    <a:lstStyle/>
                    <a:p>
                      <a:r>
                        <a:rPr lang="en-US" sz="1050" kern="1200" dirty="0">
                          <a:solidFill>
                            <a:schemeClr val="dk1"/>
                          </a:solidFill>
                          <a:latin typeface="+mn-lt"/>
                          <a:ea typeface="+mn-ea"/>
                          <a:cs typeface="+mn-cs"/>
                        </a:rPr>
                        <a:t>WP6A</a:t>
                      </a:r>
                      <a:endParaRPr lang="en-GB" sz="1050" kern="1200" dirty="0">
                        <a:solidFill>
                          <a:schemeClr val="dk1"/>
                        </a:solidFill>
                        <a:latin typeface="+mn-lt"/>
                        <a:ea typeface="+mn-ea"/>
                        <a:cs typeface="+mn-cs"/>
                      </a:endParaRPr>
                    </a:p>
                  </a:txBody>
                  <a:tcPr/>
                </a:tc>
                <a:tc>
                  <a:txBody>
                    <a:bodyPr/>
                    <a:lstStyle/>
                    <a:p>
                      <a:r>
                        <a:rPr lang="en-US" sz="1050" kern="1200" dirty="0">
                          <a:solidFill>
                            <a:schemeClr val="tx1">
                              <a:lumMod val="65000"/>
                              <a:lumOff val="35000"/>
                            </a:schemeClr>
                          </a:solidFill>
                          <a:effectLst/>
                          <a:highlight>
                            <a:srgbClr val="00FF00"/>
                          </a:highlight>
                          <a:latin typeface="Calibri" panose="020F0502020204030204" pitchFamily="34" charset="0"/>
                          <a:ea typeface="MS Mincho" panose="02020609040205080304" pitchFamily="49" charset="-128"/>
                          <a:cs typeface="Calibri" panose="020F0502020204030204" pitchFamily="34" charset="0"/>
                        </a:rPr>
                        <a:t>Okay</a:t>
                      </a:r>
                      <a:endParaRPr lang="en-GB" sz="1050" kern="1200" dirty="0">
                        <a:solidFill>
                          <a:schemeClr val="dk1"/>
                        </a:solidFill>
                        <a:latin typeface="+mn-lt"/>
                        <a:ea typeface="+mn-ea"/>
                        <a:cs typeface="+mn-cs"/>
                      </a:endParaRPr>
                    </a:p>
                  </a:txBody>
                  <a:tcPr/>
                </a:tc>
                <a:tc>
                  <a:txBody>
                    <a:bodyPr/>
                    <a:lstStyle/>
                    <a:p>
                      <a:r>
                        <a:rPr lang="en-US" sz="1050" kern="1200" dirty="0">
                          <a:solidFill>
                            <a:schemeClr val="dk1"/>
                          </a:solidFill>
                          <a:latin typeface="+mn-lt"/>
                          <a:ea typeface="+mn-ea"/>
                          <a:cs typeface="+mn-cs"/>
                        </a:rPr>
                        <a:t>Number of temperature sensors reduced. Final configuration to the tested in the IT-String</a:t>
                      </a:r>
                      <a:endParaRPr lang="en-GB" sz="1050" kern="1200" dirty="0">
                        <a:solidFill>
                          <a:schemeClr val="dk1"/>
                        </a:solidFill>
                        <a:latin typeface="+mn-lt"/>
                        <a:ea typeface="+mn-ea"/>
                        <a:cs typeface="+mn-cs"/>
                      </a:endParaRPr>
                    </a:p>
                  </a:txBody>
                  <a:tcPr/>
                </a:tc>
                <a:extLst>
                  <a:ext uri="{0D108BD9-81ED-4DB2-BD59-A6C34878D82A}">
                    <a16:rowId xmlns:a16="http://schemas.microsoft.com/office/drawing/2014/main" val="439198899"/>
                  </a:ext>
                </a:extLst>
              </a:tr>
            </a:tbl>
          </a:graphicData>
        </a:graphic>
      </p:graphicFrame>
      <p:sp>
        <p:nvSpPr>
          <p:cNvPr id="6" name="Title 1">
            <a:extLst>
              <a:ext uri="{FF2B5EF4-FFF2-40B4-BE49-F238E27FC236}">
                <a16:creationId xmlns:a16="http://schemas.microsoft.com/office/drawing/2014/main" id="{533AF7E8-DB5B-3BFD-6AB5-1B66E0465EFE}"/>
              </a:ext>
            </a:extLst>
          </p:cNvPr>
          <p:cNvSpPr txBox="1">
            <a:spLocks/>
          </p:cNvSpPr>
          <p:nvPr/>
        </p:nvSpPr>
        <p:spPr>
          <a:xfrm>
            <a:off x="790611" y="-14166"/>
            <a:ext cx="4663385" cy="54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lgn="l"/>
            <a:r>
              <a:rPr lang="en-US" dirty="0"/>
              <a:t>Comments and Findings</a:t>
            </a:r>
            <a:endParaRPr lang="en-GB" dirty="0"/>
          </a:p>
        </p:txBody>
      </p:sp>
      <p:sp>
        <p:nvSpPr>
          <p:cNvPr id="5" name="Footer Placeholder 3">
            <a:extLst>
              <a:ext uri="{FF2B5EF4-FFF2-40B4-BE49-F238E27FC236}">
                <a16:creationId xmlns:a16="http://schemas.microsoft.com/office/drawing/2014/main" id="{E8777F8F-B907-AD24-ECE8-A54D77A132F9}"/>
              </a:ext>
            </a:extLst>
          </p:cNvPr>
          <p:cNvSpPr>
            <a:spLocks noGrp="1"/>
          </p:cNvSpPr>
          <p:nvPr>
            <p:ph type="ftr" sz="quarter" idx="11"/>
          </p:nvPr>
        </p:nvSpPr>
        <p:spPr>
          <a:xfrm>
            <a:off x="1905000" y="4767263"/>
            <a:ext cx="6627000" cy="270000"/>
          </a:xfrm>
        </p:spPr>
        <p:txBody>
          <a:bodyPr/>
          <a:lstStyle/>
          <a:p>
            <a:r>
              <a:rPr lang="en-GB" noProof="0" dirty="0">
                <a:latin typeface="Calisto MT" panose="02040603050505030304" pitchFamily="18" charset="0"/>
              </a:rPr>
              <a:t>R. Piccin - 14th HL-LHC Collaboration Meeting, Genova 2024</a:t>
            </a:r>
          </a:p>
        </p:txBody>
      </p:sp>
    </p:spTree>
    <p:extLst>
      <p:ext uri="{BB962C8B-B14F-4D97-AF65-F5344CB8AC3E}">
        <p14:creationId xmlns:p14="http://schemas.microsoft.com/office/powerpoint/2010/main" val="35310371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9090C5D-FFEC-424F-96AD-74951DE05CA4}"/>
              </a:ext>
            </a:extLst>
          </p:cNvPr>
          <p:cNvSpPr>
            <a:spLocks noGrp="1"/>
          </p:cNvSpPr>
          <p:nvPr>
            <p:ph type="sldNum" sz="quarter" idx="12"/>
          </p:nvPr>
        </p:nvSpPr>
        <p:spPr/>
        <p:txBody>
          <a:bodyPr/>
          <a:lstStyle/>
          <a:p>
            <a:fld id="{BFDCA1C4-9514-7B4F-976F-D92F7E296653}" type="slidenum">
              <a:rPr lang="fr-FR" smtClean="0"/>
              <a:pPr/>
              <a:t>29</a:t>
            </a:fld>
            <a:endParaRPr lang="fr-FR"/>
          </a:p>
        </p:txBody>
      </p:sp>
      <p:sp>
        <p:nvSpPr>
          <p:cNvPr id="4" name="Title 1">
            <a:extLst>
              <a:ext uri="{FF2B5EF4-FFF2-40B4-BE49-F238E27FC236}">
                <a16:creationId xmlns:a16="http://schemas.microsoft.com/office/drawing/2014/main" id="{93502D9D-206D-F9B4-BB74-A0D58112E929}"/>
              </a:ext>
            </a:extLst>
          </p:cNvPr>
          <p:cNvSpPr txBox="1">
            <a:spLocks/>
          </p:cNvSpPr>
          <p:nvPr/>
        </p:nvSpPr>
        <p:spPr>
          <a:xfrm>
            <a:off x="790611" y="-14166"/>
            <a:ext cx="4663385" cy="54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lgn="l"/>
            <a:r>
              <a:rPr lang="en-US" dirty="0"/>
              <a:t>Comments and Findings</a:t>
            </a:r>
            <a:endParaRPr lang="en-GB" dirty="0"/>
          </a:p>
        </p:txBody>
      </p:sp>
      <p:graphicFrame>
        <p:nvGraphicFramePr>
          <p:cNvPr id="5" name="Table 4">
            <a:extLst>
              <a:ext uri="{FF2B5EF4-FFF2-40B4-BE49-F238E27FC236}">
                <a16:creationId xmlns:a16="http://schemas.microsoft.com/office/drawing/2014/main" id="{C1583813-C496-2AD4-ABB8-598906CDF8EE}"/>
              </a:ext>
            </a:extLst>
          </p:cNvPr>
          <p:cNvGraphicFramePr>
            <a:graphicFrameLocks noGrp="1"/>
          </p:cNvGraphicFramePr>
          <p:nvPr>
            <p:extLst>
              <p:ext uri="{D42A27DB-BD31-4B8C-83A1-F6EECF244321}">
                <p14:modId xmlns:p14="http://schemas.microsoft.com/office/powerpoint/2010/main" val="4121000223"/>
              </p:ext>
            </p:extLst>
          </p:nvPr>
        </p:nvGraphicFramePr>
        <p:xfrm>
          <a:off x="214685" y="671995"/>
          <a:ext cx="8674874" cy="3990594"/>
        </p:xfrm>
        <a:graphic>
          <a:graphicData uri="http://schemas.openxmlformats.org/drawingml/2006/table">
            <a:tbl>
              <a:tblPr firstRow="1" bandRow="1">
                <a:tableStyleId>{5C22544A-7EE6-4342-B048-85BDC9FD1C3A}</a:tableStyleId>
              </a:tblPr>
              <a:tblGrid>
                <a:gridCol w="545573">
                  <a:extLst>
                    <a:ext uri="{9D8B030D-6E8A-4147-A177-3AD203B41FA5}">
                      <a16:colId xmlns:a16="http://schemas.microsoft.com/office/drawing/2014/main" val="3056842549"/>
                    </a:ext>
                  </a:extLst>
                </a:gridCol>
                <a:gridCol w="5004438">
                  <a:extLst>
                    <a:ext uri="{9D8B030D-6E8A-4147-A177-3AD203B41FA5}">
                      <a16:colId xmlns:a16="http://schemas.microsoft.com/office/drawing/2014/main" val="1091551968"/>
                    </a:ext>
                  </a:extLst>
                </a:gridCol>
                <a:gridCol w="667860">
                  <a:extLst>
                    <a:ext uri="{9D8B030D-6E8A-4147-A177-3AD203B41FA5}">
                      <a16:colId xmlns:a16="http://schemas.microsoft.com/office/drawing/2014/main" val="1638813497"/>
                    </a:ext>
                  </a:extLst>
                </a:gridCol>
                <a:gridCol w="739521">
                  <a:extLst>
                    <a:ext uri="{9D8B030D-6E8A-4147-A177-3AD203B41FA5}">
                      <a16:colId xmlns:a16="http://schemas.microsoft.com/office/drawing/2014/main" val="2863093793"/>
                    </a:ext>
                  </a:extLst>
                </a:gridCol>
                <a:gridCol w="1717482">
                  <a:extLst>
                    <a:ext uri="{9D8B030D-6E8A-4147-A177-3AD203B41FA5}">
                      <a16:colId xmlns:a16="http://schemas.microsoft.com/office/drawing/2014/main" val="2828513796"/>
                    </a:ext>
                  </a:extLst>
                </a:gridCol>
              </a:tblGrid>
              <a:tr h="326961">
                <a:tc>
                  <a:txBody>
                    <a:bodyPr/>
                    <a:lstStyle/>
                    <a:p>
                      <a:endParaRPr lang="en-GB" sz="1000" dirty="0"/>
                    </a:p>
                  </a:txBody>
                  <a:tcPr/>
                </a:tc>
                <a:tc>
                  <a:txBody>
                    <a:bodyPr/>
                    <a:lstStyle/>
                    <a:p>
                      <a:r>
                        <a:rPr lang="en-US" sz="1200" dirty="0"/>
                        <a:t>Description </a:t>
                      </a:r>
                      <a:endParaRPr lang="en-GB" sz="1200" dirty="0"/>
                    </a:p>
                  </a:txBody>
                  <a:tcPr/>
                </a:tc>
                <a:tc>
                  <a:txBody>
                    <a:bodyPr/>
                    <a:lstStyle/>
                    <a:p>
                      <a:pPr algn="ctr"/>
                      <a:r>
                        <a:rPr lang="en-US" sz="1050" dirty="0"/>
                        <a:t>System/WP</a:t>
                      </a:r>
                      <a:endParaRPr lang="en-GB" sz="1050" dirty="0"/>
                    </a:p>
                  </a:txBody>
                  <a:tcPr/>
                </a:tc>
                <a:tc>
                  <a:txBody>
                    <a:bodyPr/>
                    <a:lstStyle/>
                    <a:p>
                      <a:pPr algn="ctr"/>
                      <a:r>
                        <a:rPr lang="en-US" sz="1050" dirty="0"/>
                        <a:t>Status</a:t>
                      </a:r>
                      <a:endParaRPr lang="en-GB" sz="1050" dirty="0"/>
                    </a:p>
                  </a:txBody>
                  <a:tcPr/>
                </a:tc>
                <a:tc>
                  <a:txBody>
                    <a:bodyPr/>
                    <a:lstStyle/>
                    <a:p>
                      <a:pPr algn="ctr"/>
                      <a:r>
                        <a:rPr lang="en-US" sz="1050" dirty="0"/>
                        <a:t>Comments </a:t>
                      </a:r>
                      <a:endParaRPr lang="en-GB" sz="1050" dirty="0"/>
                    </a:p>
                  </a:txBody>
                  <a:tcPr/>
                </a:tc>
                <a:extLst>
                  <a:ext uri="{0D108BD9-81ED-4DB2-BD59-A6C34878D82A}">
                    <a16:rowId xmlns:a16="http://schemas.microsoft.com/office/drawing/2014/main" val="1245994258"/>
                  </a:ext>
                </a:extLst>
              </a:tr>
              <a:tr h="446481">
                <a:tc>
                  <a:txBody>
                    <a:bodyPr/>
                    <a:lstStyle/>
                    <a:p>
                      <a:r>
                        <a:rPr lang="en-US" sz="1100" dirty="0"/>
                        <a:t>C8</a:t>
                      </a:r>
                      <a:endParaRPr lang="en-GB" sz="1100" dirty="0"/>
                    </a:p>
                  </a:txBody>
                  <a:tcPr/>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US" sz="1050" kern="1200" dirty="0">
                          <a:solidFill>
                            <a:schemeClr val="dk1"/>
                          </a:solidFill>
                          <a:latin typeface="+mn-lt"/>
                          <a:ea typeface="+mn-ea"/>
                          <a:cs typeface="+mn-cs"/>
                        </a:rPr>
                        <a:t>It was stated that general-purpose cables (purchased through the CERN stores and installed by EN/EL) may be used for voltages beyond the specified voltage in the technical specifications based on the experience from the LHC and dedicated high voltage tests. The presented strategy to pre-qualify cable samples with their associated connectors to the test levels defined by the application is </a:t>
                      </a:r>
                      <a:r>
                        <a:rPr lang="en-GB" sz="1050" kern="1200" dirty="0">
                          <a:solidFill>
                            <a:schemeClr val="dk1"/>
                          </a:solidFill>
                          <a:latin typeface="+mn-lt"/>
                          <a:ea typeface="+mn-ea"/>
                          <a:cs typeface="+mn-cs"/>
                        </a:rPr>
                        <a:t>acceptable for the HL-LHC IT String as schedule constraints are not compatible with the long procurement delays</a:t>
                      </a:r>
                      <a:r>
                        <a:rPr lang="en-US" sz="1050" kern="1200" dirty="0">
                          <a:solidFill>
                            <a:schemeClr val="dk1"/>
                          </a:solidFill>
                          <a:latin typeface="+mn-lt"/>
                          <a:ea typeface="+mn-ea"/>
                          <a:cs typeface="+mn-cs"/>
                        </a:rPr>
                        <a:t>. For the machine installation during LS3, efforts are already ongoing between IPT, CARE, EN/EL and the HL-LHC project to re-instantiate an adapted set of QA tests (mechanical, electrical, fire resistance, radiation...) for all cables procured for installation. It remains, however, the responsibility of the equipment group to ensure an appropriate selection and eventual qualification of their choice of instrumentation cables and connectors.</a:t>
                      </a:r>
                      <a:endParaRPr lang="en-CH" sz="1050" kern="1200" dirty="0">
                        <a:solidFill>
                          <a:schemeClr val="dk1"/>
                        </a:solidFill>
                        <a:latin typeface="+mn-lt"/>
                        <a:ea typeface="+mn-ea"/>
                        <a:cs typeface="+mn-cs"/>
                      </a:endParaRPr>
                    </a:p>
                  </a:txBody>
                  <a:tcPr/>
                </a:tc>
                <a:tc>
                  <a:txBody>
                    <a:bodyPr/>
                    <a:lstStyle/>
                    <a:p>
                      <a:endParaRPr lang="en-GB" sz="1050" kern="1200" dirty="0">
                        <a:solidFill>
                          <a:schemeClr val="tx1">
                            <a:lumMod val="65000"/>
                            <a:lumOff val="35000"/>
                          </a:schemeClr>
                        </a:solidFill>
                        <a:effectLst/>
                        <a:latin typeface="Calibri" panose="020F0502020204030204" pitchFamily="34" charset="0"/>
                        <a:ea typeface="MS Mincho" panose="02020609040205080304" pitchFamily="49" charset="-128"/>
                        <a:cs typeface="Calibri" panose="020F0502020204030204" pitchFamily="34" charset="0"/>
                      </a:endParaRPr>
                    </a:p>
                  </a:txBody>
                  <a:tcPr/>
                </a:tc>
                <a:tc>
                  <a:txBody>
                    <a:bodyPr/>
                    <a:lstStyle/>
                    <a:p>
                      <a:r>
                        <a:rPr lang="en-US" sz="1050" kern="1200" dirty="0">
                          <a:solidFill>
                            <a:schemeClr val="tx1">
                              <a:lumMod val="65000"/>
                              <a:lumOff val="35000"/>
                            </a:schemeClr>
                          </a:solidFill>
                          <a:effectLst/>
                          <a:highlight>
                            <a:srgbClr val="00FF00"/>
                          </a:highlight>
                          <a:latin typeface="Calibri" panose="020F0502020204030204" pitchFamily="34" charset="0"/>
                          <a:ea typeface="MS Mincho" panose="02020609040205080304" pitchFamily="49" charset="-128"/>
                          <a:cs typeface="Calibri" panose="020F0502020204030204" pitchFamily="34" charset="0"/>
                        </a:rPr>
                        <a:t>Okay</a:t>
                      </a:r>
                      <a:endParaRPr lang="en-GB" sz="1050" kern="1200" dirty="0">
                        <a:solidFill>
                          <a:schemeClr val="tx1">
                            <a:lumMod val="65000"/>
                            <a:lumOff val="35000"/>
                          </a:schemeClr>
                        </a:solidFill>
                        <a:effectLst/>
                        <a:latin typeface="Calibri" panose="020F0502020204030204" pitchFamily="34" charset="0"/>
                        <a:ea typeface="MS Mincho" panose="02020609040205080304" pitchFamily="49" charset="-128"/>
                        <a:cs typeface="Calibri" panose="020F0502020204030204" pitchFamily="34" charset="0"/>
                      </a:endParaRPr>
                    </a:p>
                  </a:txBody>
                  <a:tcPr/>
                </a:tc>
                <a:tc>
                  <a:txBody>
                    <a:bodyPr/>
                    <a:lstStyle/>
                    <a:p>
                      <a:r>
                        <a:rPr lang="en-US" sz="1050" kern="1200" dirty="0">
                          <a:solidFill>
                            <a:schemeClr val="dk1"/>
                          </a:solidFill>
                          <a:latin typeface="+mn-lt"/>
                          <a:ea typeface="+mn-ea"/>
                          <a:cs typeface="+mn-cs"/>
                        </a:rPr>
                        <a:t>ElQA Qualification of cables and connector for IT-String presented in </a:t>
                      </a:r>
                      <a:r>
                        <a:rPr lang="en-US" sz="1050" kern="1200" dirty="0">
                          <a:solidFill>
                            <a:schemeClr val="dk1"/>
                          </a:solidFill>
                          <a:latin typeface="+mn-lt"/>
                          <a:ea typeface="+mn-ea"/>
                          <a:cs typeface="+mn-cs"/>
                          <a:hlinkClick r:id="rId2">
                            <a:extLst>
                              <a:ext uri="{A12FA001-AC4F-418D-AE19-62706E023703}">
                                <ahyp:hlinkClr xmlns:ahyp="http://schemas.microsoft.com/office/drawing/2018/hyperlinkcolor" val="tx"/>
                              </a:ext>
                            </a:extLst>
                          </a:hlinkClick>
                        </a:rPr>
                        <a:t>MCF #136</a:t>
                      </a:r>
                      <a:endParaRPr lang="en-GB" sz="1050" kern="1200" dirty="0">
                        <a:solidFill>
                          <a:schemeClr val="dk1"/>
                        </a:solidFill>
                        <a:latin typeface="+mn-lt"/>
                        <a:ea typeface="+mn-ea"/>
                        <a:cs typeface="+mn-cs"/>
                      </a:endParaRPr>
                    </a:p>
                  </a:txBody>
                  <a:tcPr/>
                </a:tc>
                <a:extLst>
                  <a:ext uri="{0D108BD9-81ED-4DB2-BD59-A6C34878D82A}">
                    <a16:rowId xmlns:a16="http://schemas.microsoft.com/office/drawing/2014/main" val="2836366917"/>
                  </a:ext>
                </a:extLst>
              </a:tr>
              <a:tr h="446481">
                <a:tc>
                  <a:txBody>
                    <a:bodyPr/>
                    <a:lstStyle/>
                    <a:p>
                      <a:r>
                        <a:rPr lang="en-US" sz="1100" dirty="0"/>
                        <a:t>C9</a:t>
                      </a:r>
                      <a:endParaRPr lang="en-GB" sz="1100" dirty="0"/>
                    </a:p>
                  </a:txBody>
                  <a:tcPr/>
                </a:tc>
                <a:tc>
                  <a:txBody>
                    <a:bodyPr/>
                    <a:lstStyle/>
                    <a:p>
                      <a:pPr marL="0" lvl="0" indent="0" algn="just">
                        <a:lnSpc>
                          <a:spcPct val="115000"/>
                        </a:lnSpc>
                        <a:buFont typeface="Symbol" pitchFamily="2" charset="2"/>
                        <a:buNone/>
                      </a:pPr>
                      <a:r>
                        <a:rPr lang="en-GB" sz="1050" kern="1200" dirty="0">
                          <a:solidFill>
                            <a:schemeClr val="dk1"/>
                          </a:solidFill>
                          <a:latin typeface="+mn-lt"/>
                          <a:ea typeface="+mn-ea"/>
                          <a:cs typeface="+mn-cs"/>
                        </a:rPr>
                        <a:t>Electromagnetic Compatibility (EMC) and crosstalk issues were discussed during the day with an accent on the impact on the cryogenic instrumentation. The concerned groups shall identify (e.g., in the context of a dedicated MCF meeting) the need of additional dedicated crosstalk tests which shall be requested to String Validation Program (SVP) meetings by the end of 2023. </a:t>
                      </a:r>
                      <a:endParaRPr lang="en-CH" sz="1050" kern="1200" dirty="0">
                        <a:solidFill>
                          <a:schemeClr val="dk1"/>
                        </a:solidFill>
                        <a:latin typeface="+mn-lt"/>
                        <a:ea typeface="+mn-ea"/>
                        <a:cs typeface="+mn-cs"/>
                      </a:endParaRPr>
                    </a:p>
                  </a:txBody>
                  <a:tcPr/>
                </a:tc>
                <a:tc>
                  <a:txBody>
                    <a:bodyPr/>
                    <a:lstStyle/>
                    <a:p>
                      <a:r>
                        <a:rPr lang="en-US" sz="1050" kern="1200" dirty="0">
                          <a:solidFill>
                            <a:schemeClr val="dk1"/>
                          </a:solidFill>
                          <a:latin typeface="+mn-lt"/>
                          <a:ea typeface="+mn-ea"/>
                          <a:cs typeface="+mn-cs"/>
                        </a:rPr>
                        <a:t>All</a:t>
                      </a:r>
                      <a:endParaRPr lang="en-GB" sz="1050" kern="1200" dirty="0">
                        <a:solidFill>
                          <a:schemeClr val="dk1"/>
                        </a:solidFill>
                        <a:latin typeface="+mn-lt"/>
                        <a:ea typeface="+mn-ea"/>
                        <a:cs typeface="+mn-cs"/>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kern="1200" dirty="0">
                          <a:solidFill>
                            <a:schemeClr val="dk1"/>
                          </a:solidFill>
                          <a:highlight>
                            <a:srgbClr val="FFFF00"/>
                          </a:highlight>
                          <a:latin typeface="+mn-lt"/>
                          <a:ea typeface="+mn-ea"/>
                          <a:cs typeface="+mn-cs"/>
                        </a:rPr>
                        <a:t>On-going</a:t>
                      </a:r>
                      <a:endParaRPr lang="en-GB" sz="1050" kern="1200" dirty="0">
                        <a:solidFill>
                          <a:schemeClr val="dk1"/>
                        </a:solidFill>
                        <a:highlight>
                          <a:srgbClr val="FFFF00"/>
                        </a:highlight>
                        <a:latin typeface="+mn-lt"/>
                        <a:ea typeface="+mn-ea"/>
                        <a:cs typeface="+mn-cs"/>
                      </a:endParaRPr>
                    </a:p>
                    <a:p>
                      <a:endParaRPr lang="en-GB" sz="1050" kern="1200" dirty="0">
                        <a:solidFill>
                          <a:schemeClr val="dk1"/>
                        </a:solidFill>
                        <a:latin typeface="+mn-lt"/>
                        <a:ea typeface="+mn-ea"/>
                        <a:cs typeface="+mn-cs"/>
                      </a:endParaRPr>
                    </a:p>
                  </a:txBody>
                  <a:tcPr/>
                </a:tc>
                <a:tc>
                  <a:txBody>
                    <a:bodyPr/>
                    <a:lstStyle/>
                    <a:p>
                      <a:r>
                        <a:rPr lang="en-US" sz="1050" kern="1200" dirty="0">
                          <a:solidFill>
                            <a:schemeClr val="dk1"/>
                          </a:solidFill>
                          <a:latin typeface="+mn-lt"/>
                          <a:ea typeface="+mn-ea"/>
                          <a:cs typeface="+mn-cs"/>
                        </a:rPr>
                        <a:t>Test on-going and results to be presented at MCF</a:t>
                      </a:r>
                      <a:endParaRPr lang="en-GB" sz="1050" kern="1200" dirty="0">
                        <a:solidFill>
                          <a:schemeClr val="dk1"/>
                        </a:solidFill>
                        <a:latin typeface="+mn-lt"/>
                        <a:ea typeface="+mn-ea"/>
                        <a:cs typeface="+mn-cs"/>
                      </a:endParaRPr>
                    </a:p>
                  </a:txBody>
                  <a:tcPr/>
                </a:tc>
                <a:extLst>
                  <a:ext uri="{0D108BD9-81ED-4DB2-BD59-A6C34878D82A}">
                    <a16:rowId xmlns:a16="http://schemas.microsoft.com/office/drawing/2014/main" val="3548382664"/>
                  </a:ext>
                </a:extLst>
              </a:tr>
              <a:tr h="0">
                <a:tc>
                  <a:txBody>
                    <a:bodyPr/>
                    <a:lstStyle/>
                    <a:p>
                      <a:r>
                        <a:rPr lang="en-US" sz="1100" dirty="0"/>
                        <a:t>C10</a:t>
                      </a:r>
                      <a:endParaRPr lang="en-GB" sz="1100" dirty="0"/>
                    </a:p>
                  </a:txBody>
                  <a:tcPr/>
                </a:tc>
                <a:tc>
                  <a:txBody>
                    <a:bodyPr/>
                    <a:lstStyle/>
                    <a:p>
                      <a:pPr algn="just"/>
                      <a:r>
                        <a:rPr lang="en-GB" sz="1050" kern="1200" dirty="0">
                          <a:solidFill>
                            <a:schemeClr val="dk1"/>
                          </a:solidFill>
                          <a:latin typeface="+mn-lt"/>
                          <a:ea typeface="+mn-ea"/>
                          <a:cs typeface="+mn-cs"/>
                        </a:rPr>
                        <a:t>Given the challenge of integrating instrumentation wires into the HL-LHC IFS flanges and the associated capillaries and considering LHC experience, procedures for their in-situ replacements/repairs shall be established in due time. </a:t>
                      </a:r>
                    </a:p>
                  </a:txBody>
                  <a:tcPr/>
                </a:tc>
                <a:tc>
                  <a:txBody>
                    <a:bodyPr/>
                    <a:lstStyle/>
                    <a:p>
                      <a:r>
                        <a:rPr lang="en-US" sz="1050" kern="1200" dirty="0">
                          <a:solidFill>
                            <a:schemeClr val="dk1"/>
                          </a:solidFill>
                          <a:latin typeface="+mn-lt"/>
                          <a:ea typeface="+mn-ea"/>
                          <a:cs typeface="+mn-cs"/>
                        </a:rPr>
                        <a:t>WP3</a:t>
                      </a:r>
                      <a:endParaRPr lang="en-GB" sz="1050" kern="1200" dirty="0">
                        <a:solidFill>
                          <a:schemeClr val="dk1"/>
                        </a:solidFill>
                        <a:latin typeface="+mn-lt"/>
                        <a:ea typeface="+mn-ea"/>
                        <a:cs typeface="+mn-cs"/>
                      </a:endParaRPr>
                    </a:p>
                  </a:txBody>
                  <a:tcPr/>
                </a:tc>
                <a:tc>
                  <a:txBody>
                    <a:bodyPr/>
                    <a:lstStyle/>
                    <a:p>
                      <a:r>
                        <a:rPr lang="en-US" sz="1050" kern="1200" dirty="0" err="1">
                          <a:solidFill>
                            <a:schemeClr val="dk1"/>
                          </a:solidFill>
                          <a:latin typeface="+mn-lt"/>
                          <a:ea typeface="+mn-ea"/>
                          <a:cs typeface="+mn-cs"/>
                        </a:rPr>
                        <a:t>tbd</a:t>
                      </a:r>
                      <a:endParaRPr lang="en-GB" sz="1050" kern="1200" dirty="0">
                        <a:solidFill>
                          <a:schemeClr val="dk1"/>
                        </a:solidFill>
                        <a:latin typeface="+mn-lt"/>
                        <a:ea typeface="+mn-ea"/>
                        <a:cs typeface="+mn-cs"/>
                      </a:endParaRPr>
                    </a:p>
                  </a:txBody>
                  <a:tcPr/>
                </a:tc>
                <a:tc>
                  <a:txBody>
                    <a:bodyPr/>
                    <a:lstStyle/>
                    <a:p>
                      <a:endParaRPr lang="en-GB" sz="1050" kern="1200" dirty="0">
                        <a:solidFill>
                          <a:schemeClr val="dk1"/>
                        </a:solidFill>
                        <a:latin typeface="+mn-lt"/>
                        <a:ea typeface="+mn-ea"/>
                        <a:cs typeface="+mn-cs"/>
                      </a:endParaRPr>
                    </a:p>
                  </a:txBody>
                  <a:tcPr/>
                </a:tc>
                <a:extLst>
                  <a:ext uri="{0D108BD9-81ED-4DB2-BD59-A6C34878D82A}">
                    <a16:rowId xmlns:a16="http://schemas.microsoft.com/office/drawing/2014/main" val="2611191228"/>
                  </a:ext>
                </a:extLst>
              </a:tr>
            </a:tbl>
          </a:graphicData>
        </a:graphic>
      </p:graphicFrame>
      <p:sp>
        <p:nvSpPr>
          <p:cNvPr id="6" name="Footer Placeholder 3">
            <a:extLst>
              <a:ext uri="{FF2B5EF4-FFF2-40B4-BE49-F238E27FC236}">
                <a16:creationId xmlns:a16="http://schemas.microsoft.com/office/drawing/2014/main" id="{054C467D-3F06-C9FF-837D-9B43D85B81EC}"/>
              </a:ext>
            </a:extLst>
          </p:cNvPr>
          <p:cNvSpPr>
            <a:spLocks noGrp="1"/>
          </p:cNvSpPr>
          <p:nvPr>
            <p:ph type="ftr" sz="quarter" idx="11"/>
          </p:nvPr>
        </p:nvSpPr>
        <p:spPr>
          <a:xfrm>
            <a:off x="1905000" y="4767263"/>
            <a:ext cx="6627000" cy="270000"/>
          </a:xfrm>
        </p:spPr>
        <p:txBody>
          <a:bodyPr/>
          <a:lstStyle/>
          <a:p>
            <a:r>
              <a:rPr lang="en-GB" noProof="0" dirty="0">
                <a:latin typeface="Calisto MT" panose="02040603050505030304" pitchFamily="18" charset="0"/>
              </a:rPr>
              <a:t>R. Piccin - 14th HL-LHC Collaboration Meeting, Genova 2024</a:t>
            </a:r>
          </a:p>
        </p:txBody>
      </p:sp>
    </p:spTree>
    <p:extLst>
      <p:ext uri="{BB962C8B-B14F-4D97-AF65-F5344CB8AC3E}">
        <p14:creationId xmlns:p14="http://schemas.microsoft.com/office/powerpoint/2010/main" val="3015090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5B6B8B8-E466-00C1-E643-B48587174926}"/>
              </a:ext>
            </a:extLst>
          </p:cNvPr>
          <p:cNvSpPr>
            <a:spLocks noGrp="1"/>
          </p:cNvSpPr>
          <p:nvPr>
            <p:ph type="sldNum" sz="quarter" idx="12"/>
          </p:nvPr>
        </p:nvSpPr>
        <p:spPr/>
        <p:txBody>
          <a:bodyPr/>
          <a:lstStyle/>
          <a:p>
            <a:fld id="{BFDCA1C4-9514-7B4F-976F-D92F7E296653}" type="slidenum">
              <a:rPr lang="fr-FR" smtClean="0">
                <a:latin typeface="Calisto MT" panose="02040603050505030304" pitchFamily="18" charset="77"/>
              </a:rPr>
              <a:pPr/>
              <a:t>3</a:t>
            </a:fld>
            <a:endParaRPr lang="fr-FR">
              <a:latin typeface="Calisto MT" panose="02040603050505030304" pitchFamily="18" charset="77"/>
            </a:endParaRPr>
          </a:p>
        </p:txBody>
      </p:sp>
      <p:sp>
        <p:nvSpPr>
          <p:cNvPr id="4" name="Title 1">
            <a:extLst>
              <a:ext uri="{FF2B5EF4-FFF2-40B4-BE49-F238E27FC236}">
                <a16:creationId xmlns:a16="http://schemas.microsoft.com/office/drawing/2014/main" id="{9EB12BD9-C4AD-4F9E-4CD6-F5A4DC91E0B5}"/>
              </a:ext>
            </a:extLst>
          </p:cNvPr>
          <p:cNvSpPr txBox="1">
            <a:spLocks/>
          </p:cNvSpPr>
          <p:nvPr/>
        </p:nvSpPr>
        <p:spPr>
          <a:xfrm>
            <a:off x="463508" y="3524488"/>
            <a:ext cx="7562892" cy="54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lgn="l"/>
            <a:r>
              <a:rPr lang="en-US" dirty="0">
                <a:latin typeface="Calisto MT" panose="02040603050505030304" pitchFamily="18" charset="77"/>
              </a:rPr>
              <a:t>HL-LHC Magnet Circuit Forum</a:t>
            </a:r>
            <a:endParaRPr lang="en-GB" dirty="0">
              <a:latin typeface="Calisto MT" panose="02040603050505030304" pitchFamily="18" charset="77"/>
            </a:endParaRPr>
          </a:p>
        </p:txBody>
      </p:sp>
      <p:sp>
        <p:nvSpPr>
          <p:cNvPr id="5" name="Footer Placeholder 3">
            <a:extLst>
              <a:ext uri="{FF2B5EF4-FFF2-40B4-BE49-F238E27FC236}">
                <a16:creationId xmlns:a16="http://schemas.microsoft.com/office/drawing/2014/main" id="{F573DE8F-DABA-0FE9-BC24-213172EF6FA6}"/>
              </a:ext>
            </a:extLst>
          </p:cNvPr>
          <p:cNvSpPr>
            <a:spLocks noGrp="1"/>
          </p:cNvSpPr>
          <p:nvPr>
            <p:ph type="ftr" sz="quarter" idx="11"/>
          </p:nvPr>
        </p:nvSpPr>
        <p:spPr>
          <a:xfrm>
            <a:off x="1905000" y="4767263"/>
            <a:ext cx="6627000" cy="270000"/>
          </a:xfrm>
        </p:spPr>
        <p:txBody>
          <a:bodyPr/>
          <a:lstStyle/>
          <a:p>
            <a:r>
              <a:rPr lang="en-GB" noProof="0" dirty="0">
                <a:latin typeface="Calisto MT" panose="02040603050505030304" pitchFamily="18" charset="0"/>
              </a:rPr>
              <a:t>R. Piccin - 14th HL-LHC Collaboration Meeting, Genova 2024</a:t>
            </a:r>
          </a:p>
        </p:txBody>
      </p:sp>
    </p:spTree>
    <p:extLst>
      <p:ext uri="{BB962C8B-B14F-4D97-AF65-F5344CB8AC3E}">
        <p14:creationId xmlns:p14="http://schemas.microsoft.com/office/powerpoint/2010/main" val="28077880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FEFD7934-C583-B9E0-9468-1AE0D732AF7A}"/>
              </a:ext>
            </a:extLst>
          </p:cNvPr>
          <p:cNvSpPr>
            <a:spLocks noGrp="1"/>
          </p:cNvSpPr>
          <p:nvPr>
            <p:ph type="ftr" sz="quarter" idx="11"/>
          </p:nvPr>
        </p:nvSpPr>
        <p:spPr/>
        <p:txBody>
          <a:bodyPr/>
          <a:lstStyle/>
          <a:p>
            <a:r>
              <a:rPr lang="en-GB" noProof="0"/>
              <a:t>R. Piccin - 14th HL-LHC Collaboration Meeting, Genova 2024</a:t>
            </a:r>
          </a:p>
        </p:txBody>
      </p:sp>
      <p:sp>
        <p:nvSpPr>
          <p:cNvPr id="3" name="Slide Number Placeholder 2">
            <a:extLst>
              <a:ext uri="{FF2B5EF4-FFF2-40B4-BE49-F238E27FC236}">
                <a16:creationId xmlns:a16="http://schemas.microsoft.com/office/drawing/2014/main" id="{95DBB74E-1895-7CA6-9A1D-ED328373E0AC}"/>
              </a:ext>
            </a:extLst>
          </p:cNvPr>
          <p:cNvSpPr>
            <a:spLocks noGrp="1"/>
          </p:cNvSpPr>
          <p:nvPr>
            <p:ph type="sldNum" sz="quarter" idx="12"/>
          </p:nvPr>
        </p:nvSpPr>
        <p:spPr/>
        <p:txBody>
          <a:bodyPr/>
          <a:lstStyle/>
          <a:p>
            <a:fld id="{BFDCA1C4-9514-7B4F-976F-D92F7E296653}" type="slidenum">
              <a:rPr lang="fr-FR" smtClean="0"/>
              <a:pPr/>
              <a:t>30</a:t>
            </a:fld>
            <a:endParaRPr lang="fr-FR"/>
          </a:p>
        </p:txBody>
      </p:sp>
      <p:graphicFrame>
        <p:nvGraphicFramePr>
          <p:cNvPr id="4" name="Table 3">
            <a:extLst>
              <a:ext uri="{FF2B5EF4-FFF2-40B4-BE49-F238E27FC236}">
                <a16:creationId xmlns:a16="http://schemas.microsoft.com/office/drawing/2014/main" id="{FBB71957-1C64-940F-8B88-AFCCDBB16FC4}"/>
              </a:ext>
            </a:extLst>
          </p:cNvPr>
          <p:cNvGraphicFramePr>
            <a:graphicFrameLocks noGrp="1"/>
          </p:cNvGraphicFramePr>
          <p:nvPr>
            <p:extLst>
              <p:ext uri="{D42A27DB-BD31-4B8C-83A1-F6EECF244321}">
                <p14:modId xmlns:p14="http://schemas.microsoft.com/office/powerpoint/2010/main" val="45124278"/>
              </p:ext>
            </p:extLst>
          </p:nvPr>
        </p:nvGraphicFramePr>
        <p:xfrm>
          <a:off x="97200" y="457200"/>
          <a:ext cx="8949600" cy="4686300"/>
        </p:xfrm>
        <a:graphic>
          <a:graphicData uri="http://schemas.openxmlformats.org/drawingml/2006/table">
            <a:tbl>
              <a:tblPr firstRow="1" bandRow="1">
                <a:tableStyleId>{5C22544A-7EE6-4342-B048-85BDC9FD1C3A}</a:tableStyleId>
              </a:tblPr>
              <a:tblGrid>
                <a:gridCol w="524985">
                  <a:extLst>
                    <a:ext uri="{9D8B030D-6E8A-4147-A177-3AD203B41FA5}">
                      <a16:colId xmlns:a16="http://schemas.microsoft.com/office/drawing/2014/main" val="3056842549"/>
                    </a:ext>
                  </a:extLst>
                </a:gridCol>
                <a:gridCol w="5019490">
                  <a:extLst>
                    <a:ext uri="{9D8B030D-6E8A-4147-A177-3AD203B41FA5}">
                      <a16:colId xmlns:a16="http://schemas.microsoft.com/office/drawing/2014/main" val="1091551968"/>
                    </a:ext>
                  </a:extLst>
                </a:gridCol>
                <a:gridCol w="552091">
                  <a:extLst>
                    <a:ext uri="{9D8B030D-6E8A-4147-A177-3AD203B41FA5}">
                      <a16:colId xmlns:a16="http://schemas.microsoft.com/office/drawing/2014/main" val="1638813497"/>
                    </a:ext>
                  </a:extLst>
                </a:gridCol>
                <a:gridCol w="612476">
                  <a:extLst>
                    <a:ext uri="{9D8B030D-6E8A-4147-A177-3AD203B41FA5}">
                      <a16:colId xmlns:a16="http://schemas.microsoft.com/office/drawing/2014/main" val="2863093793"/>
                    </a:ext>
                  </a:extLst>
                </a:gridCol>
                <a:gridCol w="2240558">
                  <a:extLst>
                    <a:ext uri="{9D8B030D-6E8A-4147-A177-3AD203B41FA5}">
                      <a16:colId xmlns:a16="http://schemas.microsoft.com/office/drawing/2014/main" val="2828513796"/>
                    </a:ext>
                  </a:extLst>
                </a:gridCol>
              </a:tblGrid>
              <a:tr h="326961">
                <a:tc>
                  <a:txBody>
                    <a:bodyPr/>
                    <a:lstStyle/>
                    <a:p>
                      <a:endParaRPr lang="en-GB" sz="1000" dirty="0"/>
                    </a:p>
                  </a:txBody>
                  <a:tcPr/>
                </a:tc>
                <a:tc>
                  <a:txBody>
                    <a:bodyPr/>
                    <a:lstStyle/>
                    <a:p>
                      <a:r>
                        <a:rPr lang="en-US" sz="1200" dirty="0"/>
                        <a:t>Description </a:t>
                      </a:r>
                      <a:endParaRPr lang="en-GB" sz="1200" dirty="0"/>
                    </a:p>
                  </a:txBody>
                  <a:tcPr/>
                </a:tc>
                <a:tc>
                  <a:txBody>
                    <a:bodyPr/>
                    <a:lstStyle/>
                    <a:p>
                      <a:pPr algn="ctr"/>
                      <a:r>
                        <a:rPr lang="en-US" sz="1050" dirty="0"/>
                        <a:t>System/WP</a:t>
                      </a:r>
                      <a:endParaRPr lang="en-GB" sz="1050" dirty="0"/>
                    </a:p>
                  </a:txBody>
                  <a:tcPr/>
                </a:tc>
                <a:tc>
                  <a:txBody>
                    <a:bodyPr/>
                    <a:lstStyle/>
                    <a:p>
                      <a:pPr algn="ctr"/>
                      <a:r>
                        <a:rPr lang="en-US" sz="1050" dirty="0"/>
                        <a:t>Status</a:t>
                      </a:r>
                      <a:endParaRPr lang="en-GB" sz="1050" dirty="0"/>
                    </a:p>
                  </a:txBody>
                  <a:tcPr/>
                </a:tc>
                <a:tc>
                  <a:txBody>
                    <a:bodyPr/>
                    <a:lstStyle/>
                    <a:p>
                      <a:pPr algn="ctr"/>
                      <a:r>
                        <a:rPr lang="en-US" sz="1050" dirty="0"/>
                        <a:t>Comments </a:t>
                      </a:r>
                      <a:endParaRPr lang="en-GB" sz="1050" dirty="0"/>
                    </a:p>
                  </a:txBody>
                  <a:tcPr/>
                </a:tc>
                <a:extLst>
                  <a:ext uri="{0D108BD9-81ED-4DB2-BD59-A6C34878D82A}">
                    <a16:rowId xmlns:a16="http://schemas.microsoft.com/office/drawing/2014/main" val="1245994258"/>
                  </a:ext>
                </a:extLst>
              </a:tr>
              <a:tr h="0">
                <a:tc>
                  <a:txBody>
                    <a:bodyPr/>
                    <a:lstStyle/>
                    <a:p>
                      <a:r>
                        <a:rPr lang="en-US" sz="1100" dirty="0"/>
                        <a:t>R1</a:t>
                      </a:r>
                      <a:endParaRPr lang="en-GB" sz="1100" dirty="0"/>
                    </a:p>
                  </a:txBody>
                  <a:tcPr/>
                </a:tc>
                <a:tc>
                  <a:txBody>
                    <a:bodyPr/>
                    <a:lstStyle/>
                    <a:p>
                      <a:pPr algn="just"/>
                      <a:r>
                        <a:rPr lang="en-US" sz="1050" kern="1200" dirty="0">
                          <a:solidFill>
                            <a:schemeClr val="dk1"/>
                          </a:solidFill>
                          <a:latin typeface="+mn-lt"/>
                          <a:ea typeface="+mn-ea"/>
                          <a:cs typeface="+mn-cs"/>
                        </a:rPr>
                        <a:t>A harmonization of the voltage levels and test strategies for the instrumentation cables used for circuit instrumentation should be performed. </a:t>
                      </a:r>
                      <a:r>
                        <a:rPr lang="en-GB" sz="1050" kern="1200" dirty="0">
                          <a:solidFill>
                            <a:schemeClr val="dk1"/>
                          </a:solidFill>
                          <a:latin typeface="+mn-lt"/>
                          <a:ea typeface="+mn-ea"/>
                          <a:cs typeface="+mn-cs"/>
                        </a:rPr>
                        <a:t>In principle cables shall not exceed any parameter listed in their technical datasheets, the voltage rating deserves particular care. Working beyond specifications may be required by some applications. However, additional qualifications may be necessary under the full responsibility of the equipment owner.</a:t>
                      </a:r>
                    </a:p>
                  </a:txBody>
                  <a:tcPr/>
                </a:tc>
                <a:tc>
                  <a:txBody>
                    <a:bodyPr/>
                    <a:lstStyle/>
                    <a:p>
                      <a:r>
                        <a:rPr lang="en-US" sz="1050" kern="1200" dirty="0">
                          <a:solidFill>
                            <a:schemeClr val="tx1">
                              <a:lumMod val="65000"/>
                              <a:lumOff val="35000"/>
                            </a:schemeClr>
                          </a:solidFill>
                          <a:effectLst/>
                          <a:latin typeface="Calibri" panose="020F0502020204030204" pitchFamily="34" charset="0"/>
                          <a:ea typeface="MS Mincho" panose="02020609040205080304" pitchFamily="49" charset="-128"/>
                          <a:cs typeface="Calibri" panose="020F0502020204030204" pitchFamily="34" charset="0"/>
                        </a:rPr>
                        <a:t>WP7</a:t>
                      </a:r>
                      <a:endParaRPr lang="en-GB" sz="1050" kern="1200" dirty="0">
                        <a:solidFill>
                          <a:schemeClr val="tx1">
                            <a:lumMod val="65000"/>
                            <a:lumOff val="35000"/>
                          </a:schemeClr>
                        </a:solidFill>
                        <a:effectLst/>
                        <a:latin typeface="Calibri" panose="020F0502020204030204" pitchFamily="34" charset="0"/>
                        <a:ea typeface="MS Mincho" panose="02020609040205080304" pitchFamily="49" charset="-128"/>
                        <a:cs typeface="Calibri" panose="020F0502020204030204" pitchFamily="34" charset="0"/>
                      </a:endParaRPr>
                    </a:p>
                  </a:txBody>
                  <a:tcPr/>
                </a:tc>
                <a:tc>
                  <a:txBody>
                    <a:bodyPr/>
                    <a:lstStyle/>
                    <a:p>
                      <a:r>
                        <a:rPr lang="en-US" sz="1050" kern="1200" dirty="0">
                          <a:solidFill>
                            <a:schemeClr val="tx1">
                              <a:lumMod val="65000"/>
                              <a:lumOff val="35000"/>
                            </a:schemeClr>
                          </a:solidFill>
                          <a:effectLst/>
                          <a:highlight>
                            <a:srgbClr val="00FF00"/>
                          </a:highlight>
                          <a:latin typeface="Calibri" panose="020F0502020204030204" pitchFamily="34" charset="0"/>
                          <a:ea typeface="MS Mincho" panose="02020609040205080304" pitchFamily="49" charset="-128"/>
                          <a:cs typeface="Calibri" panose="020F0502020204030204" pitchFamily="34" charset="0"/>
                        </a:rPr>
                        <a:t>Okay</a:t>
                      </a:r>
                      <a:endParaRPr lang="en-GB" sz="1050" kern="1200" dirty="0">
                        <a:solidFill>
                          <a:schemeClr val="tx1">
                            <a:lumMod val="65000"/>
                            <a:lumOff val="35000"/>
                          </a:schemeClr>
                        </a:solidFill>
                        <a:effectLst/>
                        <a:highlight>
                          <a:srgbClr val="00FF00"/>
                        </a:highlight>
                        <a:latin typeface="Calibri" panose="020F0502020204030204" pitchFamily="34" charset="0"/>
                        <a:ea typeface="MS Mincho" panose="02020609040205080304" pitchFamily="49" charset="-128"/>
                        <a:cs typeface="Calibri" panose="020F0502020204030204" pitchFamily="34"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kern="1200" dirty="0">
                          <a:solidFill>
                            <a:schemeClr val="dk1"/>
                          </a:solidFill>
                          <a:latin typeface="+mn-lt"/>
                          <a:ea typeface="+mn-ea"/>
                          <a:cs typeface="+mn-cs"/>
                        </a:rPr>
                        <a:t>Status presented at </a:t>
                      </a:r>
                      <a:r>
                        <a:rPr lang="en-US" sz="1050" kern="1200" dirty="0">
                          <a:solidFill>
                            <a:schemeClr val="dk1"/>
                          </a:solidFill>
                          <a:latin typeface="+mn-lt"/>
                          <a:ea typeface="+mn-ea"/>
                          <a:cs typeface="+mn-cs"/>
                          <a:hlinkClick r:id="rId2"/>
                        </a:rPr>
                        <a:t>MCF #127</a:t>
                      </a:r>
                      <a:r>
                        <a:rPr lang="en-US" sz="1050" kern="1200" dirty="0">
                          <a:solidFill>
                            <a:schemeClr val="dk1"/>
                          </a:solidFill>
                          <a:latin typeface="+mn-lt"/>
                          <a:ea typeface="+mn-ea"/>
                          <a:cs typeface="+mn-cs"/>
                        </a:rPr>
                        <a:t>.</a:t>
                      </a:r>
                    </a:p>
                    <a:p>
                      <a:r>
                        <a:rPr lang="en-GB" sz="1050" kern="1200" dirty="0">
                          <a:solidFill>
                            <a:schemeClr val="dk1"/>
                          </a:solidFill>
                          <a:latin typeface="+mn-lt"/>
                          <a:ea typeface="+mn-ea"/>
                          <a:cs typeface="+mn-cs"/>
                        </a:rPr>
                        <a:t>Additional qualification performed by ElQA at </a:t>
                      </a:r>
                      <a:r>
                        <a:rPr lang="en-US" sz="1050" kern="1200" dirty="0">
                          <a:solidFill>
                            <a:schemeClr val="dk1"/>
                          </a:solidFill>
                          <a:latin typeface="+mn-lt"/>
                          <a:ea typeface="+mn-ea"/>
                          <a:cs typeface="+mn-cs"/>
                          <a:hlinkClick r:id="rId3">
                            <a:extLst>
                              <a:ext uri="{A12FA001-AC4F-418D-AE19-62706E023703}">
                                <ahyp:hlinkClr xmlns:ahyp="http://schemas.microsoft.com/office/drawing/2018/hyperlinkcolor" val="tx"/>
                              </a:ext>
                            </a:extLst>
                          </a:hlinkClick>
                        </a:rPr>
                        <a:t>MCF #136</a:t>
                      </a:r>
                      <a:endParaRPr lang="en-GB" sz="1050" kern="1200" dirty="0">
                        <a:solidFill>
                          <a:schemeClr val="dk1"/>
                        </a:solidFill>
                        <a:latin typeface="+mn-lt"/>
                        <a:ea typeface="+mn-ea"/>
                        <a:cs typeface="+mn-cs"/>
                      </a:endParaRPr>
                    </a:p>
                  </a:txBody>
                  <a:tcPr/>
                </a:tc>
                <a:extLst>
                  <a:ext uri="{0D108BD9-81ED-4DB2-BD59-A6C34878D82A}">
                    <a16:rowId xmlns:a16="http://schemas.microsoft.com/office/drawing/2014/main" val="439198899"/>
                  </a:ext>
                </a:extLst>
              </a:tr>
              <a:tr h="531145">
                <a:tc>
                  <a:txBody>
                    <a:bodyPr/>
                    <a:lstStyle/>
                    <a:p>
                      <a:r>
                        <a:rPr lang="en-US" sz="1100" dirty="0"/>
                        <a:t>R2</a:t>
                      </a:r>
                      <a:endParaRPr lang="en-GB" sz="1100" dirty="0"/>
                    </a:p>
                  </a:txBody>
                  <a:tcPr/>
                </a:tc>
                <a:tc>
                  <a:txBody>
                    <a:bodyPr/>
                    <a:lstStyle/>
                    <a:p>
                      <a:pPr algn="just">
                        <a:lnSpc>
                          <a:spcPct val="120000"/>
                        </a:lnSpc>
                      </a:pPr>
                      <a:r>
                        <a:rPr lang="en-GB" sz="1050" kern="1200" dirty="0">
                          <a:solidFill>
                            <a:schemeClr val="dk1"/>
                          </a:solidFill>
                          <a:latin typeface="+mn-lt"/>
                          <a:ea typeface="+mn-ea"/>
                          <a:cs typeface="+mn-cs"/>
                        </a:rPr>
                        <a:t>Quench detection thresholds of UQDS devices will, for a first time in the LHC, be remotely configurable by software. Baseline settings for all SC elements should be summarised in a reference document and a clear procedure to validate (e.g., MP3, use two-person check before threshold change, etc.) and implement their change shall be defined. The implementation of an envelope of allowed operational settings </a:t>
                      </a:r>
                      <a:r>
                        <a:rPr lang="en-US" sz="1050" kern="1200" dirty="0">
                          <a:solidFill>
                            <a:schemeClr val="dk1"/>
                          </a:solidFill>
                          <a:latin typeface="+mn-lt"/>
                          <a:ea typeface="+mn-ea"/>
                          <a:cs typeface="+mn-cs"/>
                        </a:rPr>
                        <a:t>to increase the robustness against wrong/corrupted settings introduced by the experts shall be studied.</a:t>
                      </a:r>
                    </a:p>
                  </a:txBody>
                  <a:tcPr/>
                </a:tc>
                <a:tc>
                  <a:txBody>
                    <a:bodyPr/>
                    <a:lstStyle/>
                    <a:p>
                      <a:r>
                        <a:rPr lang="en-US" sz="1050" kern="1200" dirty="0">
                          <a:solidFill>
                            <a:schemeClr val="tx1">
                              <a:lumMod val="65000"/>
                              <a:lumOff val="35000"/>
                            </a:schemeClr>
                          </a:solidFill>
                          <a:effectLst/>
                          <a:latin typeface="Calibri" panose="020F0502020204030204" pitchFamily="34" charset="0"/>
                          <a:ea typeface="MS Mincho" panose="02020609040205080304" pitchFamily="49" charset="-128"/>
                          <a:cs typeface="Calibri" panose="020F0502020204030204" pitchFamily="34" charset="0"/>
                        </a:rPr>
                        <a:t>WP7</a:t>
                      </a:r>
                      <a:endParaRPr lang="en-GB" sz="1050" kern="1200" dirty="0">
                        <a:solidFill>
                          <a:schemeClr val="tx1">
                            <a:lumMod val="65000"/>
                            <a:lumOff val="35000"/>
                          </a:schemeClr>
                        </a:solidFill>
                        <a:effectLst/>
                        <a:latin typeface="Calibri" panose="020F0502020204030204" pitchFamily="34" charset="0"/>
                        <a:ea typeface="MS Mincho" panose="02020609040205080304" pitchFamily="49" charset="-128"/>
                        <a:cs typeface="Calibri" panose="020F0502020204030204" pitchFamily="34" charset="0"/>
                      </a:endParaRPr>
                    </a:p>
                  </a:txBody>
                  <a:tcPr/>
                </a:tc>
                <a:tc>
                  <a:txBody>
                    <a:bodyPr/>
                    <a:lstStyle/>
                    <a:p>
                      <a:r>
                        <a:rPr lang="en-US" sz="1050" kern="1200" dirty="0">
                          <a:solidFill>
                            <a:schemeClr val="dk1"/>
                          </a:solidFill>
                          <a:highlight>
                            <a:srgbClr val="FFFF00"/>
                          </a:highlight>
                          <a:latin typeface="+mn-lt"/>
                          <a:ea typeface="+mn-ea"/>
                          <a:cs typeface="+mn-cs"/>
                        </a:rPr>
                        <a:t>On-going</a:t>
                      </a:r>
                      <a:endParaRPr lang="en-GB" sz="1050" kern="1200" dirty="0">
                        <a:solidFill>
                          <a:schemeClr val="dk1"/>
                        </a:solidFill>
                        <a:highlight>
                          <a:srgbClr val="FFFF00"/>
                        </a:highlight>
                        <a:latin typeface="+mn-lt"/>
                        <a:ea typeface="+mn-ea"/>
                        <a:cs typeface="+mn-cs"/>
                      </a:endParaRPr>
                    </a:p>
                  </a:txBody>
                  <a:tcPr/>
                </a:tc>
                <a:tc>
                  <a:txBody>
                    <a:bodyPr/>
                    <a:lstStyle/>
                    <a:p>
                      <a:r>
                        <a:rPr lang="en-US" sz="1050" kern="1200" dirty="0">
                          <a:solidFill>
                            <a:schemeClr val="dk1"/>
                          </a:solidFill>
                          <a:latin typeface="+mn-lt"/>
                          <a:ea typeface="+mn-ea"/>
                          <a:cs typeface="+mn-cs"/>
                        </a:rPr>
                        <a:t>Discussed at </a:t>
                      </a:r>
                      <a:r>
                        <a:rPr lang="en-US" sz="1050" kern="1200" dirty="0">
                          <a:solidFill>
                            <a:schemeClr val="dk1"/>
                          </a:solidFill>
                          <a:latin typeface="+mn-lt"/>
                          <a:ea typeface="+mn-ea"/>
                          <a:cs typeface="+mn-cs"/>
                          <a:hlinkClick r:id="rId2"/>
                        </a:rPr>
                        <a:t>MCF #127</a:t>
                      </a:r>
                      <a:r>
                        <a:rPr lang="en-US" sz="1050" kern="1200" dirty="0">
                          <a:solidFill>
                            <a:schemeClr val="dk1"/>
                          </a:solidFill>
                          <a:latin typeface="+mn-lt"/>
                          <a:ea typeface="+mn-ea"/>
                          <a:cs typeface="+mn-cs"/>
                        </a:rPr>
                        <a:t>.</a:t>
                      </a:r>
                    </a:p>
                    <a:p>
                      <a:r>
                        <a:rPr lang="en-US" sz="1050" kern="1200" dirty="0">
                          <a:solidFill>
                            <a:schemeClr val="dk1"/>
                          </a:solidFill>
                          <a:latin typeface="+mn-lt"/>
                          <a:ea typeface="+mn-ea"/>
                          <a:cs typeface="+mn-cs"/>
                        </a:rPr>
                        <a:t>The configuration file exists also in a flash memory locally to the QDS unit since it needs to be always accessible even if the control network fails at CERN. Configuration file containing the thresholds and evaluation times will be in EDMS and transmitted by the experts to LSA database and the configuration is loaded from LSA to the QDS at the request of the expert. </a:t>
                      </a:r>
                      <a:endParaRPr lang="en-GB" sz="1050" kern="1200" dirty="0">
                        <a:solidFill>
                          <a:schemeClr val="dk1"/>
                        </a:solidFill>
                        <a:latin typeface="+mn-lt"/>
                        <a:ea typeface="+mn-ea"/>
                        <a:cs typeface="+mn-cs"/>
                      </a:endParaRPr>
                    </a:p>
                  </a:txBody>
                  <a:tcPr/>
                </a:tc>
                <a:extLst>
                  <a:ext uri="{0D108BD9-81ED-4DB2-BD59-A6C34878D82A}">
                    <a16:rowId xmlns:a16="http://schemas.microsoft.com/office/drawing/2014/main" val="2836366917"/>
                  </a:ext>
                </a:extLst>
              </a:tr>
              <a:tr h="446481">
                <a:tc>
                  <a:txBody>
                    <a:bodyPr/>
                    <a:lstStyle/>
                    <a:p>
                      <a:r>
                        <a:rPr lang="en-US" sz="1100" dirty="0"/>
                        <a:t>R3</a:t>
                      </a:r>
                      <a:endParaRPr lang="en-GB" sz="1100" dirty="0"/>
                    </a:p>
                  </a:txBody>
                  <a:tcPr/>
                </a:tc>
                <a:tc>
                  <a:txBody>
                    <a:bodyPr/>
                    <a:lstStyle/>
                    <a:p>
                      <a:pPr algn="just"/>
                      <a:r>
                        <a:rPr lang="en-US" sz="1050" kern="1200" dirty="0">
                          <a:solidFill>
                            <a:schemeClr val="dk1"/>
                          </a:solidFill>
                          <a:latin typeface="+mn-lt"/>
                          <a:ea typeface="+mn-ea"/>
                          <a:cs typeface="+mn-cs"/>
                        </a:rPr>
                        <a:t>A methodology based on the comparison of the QDS configuration with a configuration file stored in Gitlab is presented. While automatic configuration checks are strongly encouraged, such systems need to have a guaranteed availability 24/7, hence the use of operational CERN services (e.g., LSA database) should be studied for the threshold management configuration.</a:t>
                      </a:r>
                    </a:p>
                  </a:txBody>
                  <a:tcPr/>
                </a:tc>
                <a:tc>
                  <a:txBody>
                    <a:bodyPr/>
                    <a:lstStyle/>
                    <a:p>
                      <a:r>
                        <a:rPr lang="en-US" sz="1050" kern="1200" dirty="0">
                          <a:solidFill>
                            <a:schemeClr val="tx1">
                              <a:lumMod val="65000"/>
                              <a:lumOff val="35000"/>
                            </a:schemeClr>
                          </a:solidFill>
                          <a:effectLst/>
                          <a:latin typeface="Calibri" panose="020F0502020204030204" pitchFamily="34" charset="0"/>
                          <a:ea typeface="MS Mincho" panose="02020609040205080304" pitchFamily="49" charset="-128"/>
                          <a:cs typeface="Calibri" panose="020F0502020204030204" pitchFamily="34" charset="0"/>
                        </a:rPr>
                        <a:t>WP7</a:t>
                      </a:r>
                      <a:endParaRPr lang="en-GB" sz="1050" kern="1200" dirty="0">
                        <a:solidFill>
                          <a:schemeClr val="tx1">
                            <a:lumMod val="65000"/>
                            <a:lumOff val="35000"/>
                          </a:schemeClr>
                        </a:solidFill>
                        <a:effectLst/>
                        <a:latin typeface="Calibri" panose="020F0502020204030204" pitchFamily="34" charset="0"/>
                        <a:ea typeface="MS Mincho" panose="02020609040205080304" pitchFamily="49" charset="-128"/>
                        <a:cs typeface="Calibri" panose="020F0502020204030204" pitchFamily="34" charset="0"/>
                      </a:endParaRPr>
                    </a:p>
                  </a:txBody>
                  <a:tcPr/>
                </a:tc>
                <a:tc>
                  <a:txBody>
                    <a:bodyPr/>
                    <a:lstStyle/>
                    <a:p>
                      <a:r>
                        <a:rPr lang="en-US" sz="1050" kern="1200" dirty="0">
                          <a:solidFill>
                            <a:schemeClr val="dk1"/>
                          </a:solidFill>
                          <a:highlight>
                            <a:srgbClr val="FFFF00"/>
                          </a:highlight>
                          <a:latin typeface="+mn-lt"/>
                          <a:ea typeface="+mn-ea"/>
                          <a:cs typeface="+mn-cs"/>
                        </a:rPr>
                        <a:t>On-going</a:t>
                      </a:r>
                      <a:endParaRPr lang="en-GB" sz="1050" kern="1200" dirty="0">
                        <a:solidFill>
                          <a:schemeClr val="dk1"/>
                        </a:solidFill>
                        <a:highlight>
                          <a:srgbClr val="FFFF00"/>
                        </a:highlight>
                        <a:latin typeface="+mn-lt"/>
                        <a:ea typeface="+mn-ea"/>
                        <a:cs typeface="+mn-cs"/>
                      </a:endParaRPr>
                    </a:p>
                  </a:txBody>
                  <a:tcPr/>
                </a:tc>
                <a:tc>
                  <a:txBody>
                    <a:bodyPr/>
                    <a:lstStyle/>
                    <a:p>
                      <a:endParaRPr lang="en-GB" sz="1050" b="1" kern="1200" dirty="0">
                        <a:solidFill>
                          <a:schemeClr val="tx1">
                            <a:lumMod val="65000"/>
                            <a:lumOff val="35000"/>
                          </a:schemeClr>
                        </a:solidFill>
                        <a:effectLst/>
                        <a:latin typeface="Calibri" panose="020F0502020204030204" pitchFamily="34" charset="0"/>
                        <a:ea typeface="MS Mincho" panose="02020609040205080304" pitchFamily="49" charset="-128"/>
                        <a:cs typeface="Calibri" panose="020F0502020204030204" pitchFamily="34" charset="0"/>
                      </a:endParaRPr>
                    </a:p>
                  </a:txBody>
                  <a:tcPr/>
                </a:tc>
                <a:extLst>
                  <a:ext uri="{0D108BD9-81ED-4DB2-BD59-A6C34878D82A}">
                    <a16:rowId xmlns:a16="http://schemas.microsoft.com/office/drawing/2014/main" val="3548382664"/>
                  </a:ext>
                </a:extLst>
              </a:tr>
            </a:tbl>
          </a:graphicData>
        </a:graphic>
      </p:graphicFrame>
      <p:sp>
        <p:nvSpPr>
          <p:cNvPr id="5" name="Title 1">
            <a:extLst>
              <a:ext uri="{FF2B5EF4-FFF2-40B4-BE49-F238E27FC236}">
                <a16:creationId xmlns:a16="http://schemas.microsoft.com/office/drawing/2014/main" id="{C0F3A848-C625-65CE-02CF-A0F4BE9A6E78}"/>
              </a:ext>
            </a:extLst>
          </p:cNvPr>
          <p:cNvSpPr txBox="1">
            <a:spLocks/>
          </p:cNvSpPr>
          <p:nvPr/>
        </p:nvSpPr>
        <p:spPr>
          <a:xfrm>
            <a:off x="790611" y="-14166"/>
            <a:ext cx="4663385" cy="54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lgn="l"/>
            <a:r>
              <a:rPr lang="en-US" dirty="0"/>
              <a:t>Recommendations</a:t>
            </a:r>
            <a:endParaRPr lang="en-GB" dirty="0"/>
          </a:p>
        </p:txBody>
      </p:sp>
    </p:spTree>
    <p:extLst>
      <p:ext uri="{BB962C8B-B14F-4D97-AF65-F5344CB8AC3E}">
        <p14:creationId xmlns:p14="http://schemas.microsoft.com/office/powerpoint/2010/main" val="16855497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7A2CC84-8A57-04C5-780A-BADB72099E51}"/>
              </a:ext>
            </a:extLst>
          </p:cNvPr>
          <p:cNvSpPr>
            <a:spLocks noGrp="1"/>
          </p:cNvSpPr>
          <p:nvPr>
            <p:ph type="ftr" sz="quarter" idx="11"/>
          </p:nvPr>
        </p:nvSpPr>
        <p:spPr/>
        <p:txBody>
          <a:bodyPr/>
          <a:lstStyle/>
          <a:p>
            <a:r>
              <a:rPr lang="en-GB" noProof="0"/>
              <a:t>R. Piccin - 14th HL-LHC Collaboration Meeting, Genova 2024</a:t>
            </a:r>
          </a:p>
        </p:txBody>
      </p:sp>
      <p:sp>
        <p:nvSpPr>
          <p:cNvPr id="3" name="Slide Number Placeholder 2">
            <a:extLst>
              <a:ext uri="{FF2B5EF4-FFF2-40B4-BE49-F238E27FC236}">
                <a16:creationId xmlns:a16="http://schemas.microsoft.com/office/drawing/2014/main" id="{806DB073-7EAC-E806-ADBA-4A158893AC90}"/>
              </a:ext>
            </a:extLst>
          </p:cNvPr>
          <p:cNvSpPr>
            <a:spLocks noGrp="1"/>
          </p:cNvSpPr>
          <p:nvPr>
            <p:ph type="sldNum" sz="quarter" idx="12"/>
          </p:nvPr>
        </p:nvSpPr>
        <p:spPr/>
        <p:txBody>
          <a:bodyPr/>
          <a:lstStyle/>
          <a:p>
            <a:fld id="{BFDCA1C4-9514-7B4F-976F-D92F7E296653}" type="slidenum">
              <a:rPr lang="fr-FR" smtClean="0"/>
              <a:pPr/>
              <a:t>31</a:t>
            </a:fld>
            <a:endParaRPr lang="fr-FR"/>
          </a:p>
        </p:txBody>
      </p:sp>
      <p:graphicFrame>
        <p:nvGraphicFramePr>
          <p:cNvPr id="4" name="Table 3">
            <a:extLst>
              <a:ext uri="{FF2B5EF4-FFF2-40B4-BE49-F238E27FC236}">
                <a16:creationId xmlns:a16="http://schemas.microsoft.com/office/drawing/2014/main" id="{CEA8B4B0-659D-3829-3C97-FEA51DB7A813}"/>
              </a:ext>
            </a:extLst>
          </p:cNvPr>
          <p:cNvGraphicFramePr>
            <a:graphicFrameLocks noGrp="1"/>
          </p:cNvGraphicFramePr>
          <p:nvPr>
            <p:extLst>
              <p:ext uri="{D42A27DB-BD31-4B8C-83A1-F6EECF244321}">
                <p14:modId xmlns:p14="http://schemas.microsoft.com/office/powerpoint/2010/main" val="161031114"/>
              </p:ext>
            </p:extLst>
          </p:nvPr>
        </p:nvGraphicFramePr>
        <p:xfrm>
          <a:off x="97201" y="419543"/>
          <a:ext cx="8949599" cy="4617720"/>
        </p:xfrm>
        <a:graphic>
          <a:graphicData uri="http://schemas.openxmlformats.org/drawingml/2006/table">
            <a:tbl>
              <a:tblPr firstRow="1" bandRow="1">
                <a:tableStyleId>{5C22544A-7EE6-4342-B048-85BDC9FD1C3A}</a:tableStyleId>
              </a:tblPr>
              <a:tblGrid>
                <a:gridCol w="524985">
                  <a:extLst>
                    <a:ext uri="{9D8B030D-6E8A-4147-A177-3AD203B41FA5}">
                      <a16:colId xmlns:a16="http://schemas.microsoft.com/office/drawing/2014/main" val="3056842549"/>
                    </a:ext>
                  </a:extLst>
                </a:gridCol>
                <a:gridCol w="4913781">
                  <a:extLst>
                    <a:ext uri="{9D8B030D-6E8A-4147-A177-3AD203B41FA5}">
                      <a16:colId xmlns:a16="http://schemas.microsoft.com/office/drawing/2014/main" val="1091551968"/>
                    </a:ext>
                  </a:extLst>
                </a:gridCol>
                <a:gridCol w="562908">
                  <a:extLst>
                    <a:ext uri="{9D8B030D-6E8A-4147-A177-3AD203B41FA5}">
                      <a16:colId xmlns:a16="http://schemas.microsoft.com/office/drawing/2014/main" val="1638813497"/>
                    </a:ext>
                  </a:extLst>
                </a:gridCol>
                <a:gridCol w="595224">
                  <a:extLst>
                    <a:ext uri="{9D8B030D-6E8A-4147-A177-3AD203B41FA5}">
                      <a16:colId xmlns:a16="http://schemas.microsoft.com/office/drawing/2014/main" val="2863093793"/>
                    </a:ext>
                  </a:extLst>
                </a:gridCol>
                <a:gridCol w="2352701">
                  <a:extLst>
                    <a:ext uri="{9D8B030D-6E8A-4147-A177-3AD203B41FA5}">
                      <a16:colId xmlns:a16="http://schemas.microsoft.com/office/drawing/2014/main" val="2828513796"/>
                    </a:ext>
                  </a:extLst>
                </a:gridCol>
              </a:tblGrid>
              <a:tr h="326961">
                <a:tc>
                  <a:txBody>
                    <a:bodyPr/>
                    <a:lstStyle/>
                    <a:p>
                      <a:endParaRPr lang="en-GB" sz="1000" dirty="0"/>
                    </a:p>
                  </a:txBody>
                  <a:tcPr/>
                </a:tc>
                <a:tc>
                  <a:txBody>
                    <a:bodyPr/>
                    <a:lstStyle/>
                    <a:p>
                      <a:r>
                        <a:rPr lang="en-US" sz="1200" dirty="0"/>
                        <a:t>Description </a:t>
                      </a:r>
                      <a:endParaRPr lang="en-GB" sz="1200" dirty="0"/>
                    </a:p>
                  </a:txBody>
                  <a:tcPr/>
                </a:tc>
                <a:tc>
                  <a:txBody>
                    <a:bodyPr/>
                    <a:lstStyle/>
                    <a:p>
                      <a:pPr algn="ctr"/>
                      <a:r>
                        <a:rPr lang="en-US" sz="1050" dirty="0"/>
                        <a:t>System/WP</a:t>
                      </a:r>
                      <a:endParaRPr lang="en-GB" sz="1050" dirty="0"/>
                    </a:p>
                  </a:txBody>
                  <a:tcPr/>
                </a:tc>
                <a:tc>
                  <a:txBody>
                    <a:bodyPr/>
                    <a:lstStyle/>
                    <a:p>
                      <a:pPr algn="ctr"/>
                      <a:r>
                        <a:rPr lang="en-US" sz="1050" dirty="0"/>
                        <a:t>Status</a:t>
                      </a:r>
                      <a:endParaRPr lang="en-GB" sz="1050" dirty="0"/>
                    </a:p>
                  </a:txBody>
                  <a:tcPr/>
                </a:tc>
                <a:tc>
                  <a:txBody>
                    <a:bodyPr/>
                    <a:lstStyle/>
                    <a:p>
                      <a:pPr algn="ctr"/>
                      <a:r>
                        <a:rPr lang="en-US" sz="1050" dirty="0"/>
                        <a:t>Comments </a:t>
                      </a:r>
                      <a:endParaRPr lang="en-GB" sz="1050" dirty="0"/>
                    </a:p>
                  </a:txBody>
                  <a:tcPr/>
                </a:tc>
                <a:extLst>
                  <a:ext uri="{0D108BD9-81ED-4DB2-BD59-A6C34878D82A}">
                    <a16:rowId xmlns:a16="http://schemas.microsoft.com/office/drawing/2014/main" val="1245994258"/>
                  </a:ext>
                </a:extLst>
              </a:tr>
              <a:tr h="234235">
                <a:tc>
                  <a:txBody>
                    <a:bodyPr/>
                    <a:lstStyle/>
                    <a:p>
                      <a:r>
                        <a:rPr lang="en-US" sz="1100" dirty="0"/>
                        <a:t>R4</a:t>
                      </a:r>
                      <a:endParaRPr lang="en-GB" sz="1100" dirty="0"/>
                    </a:p>
                  </a:txBody>
                  <a:tcPr/>
                </a:tc>
                <a:tc>
                  <a:txBody>
                    <a:bodyPr/>
                    <a:lstStyle/>
                    <a:p>
                      <a:pPr algn="just"/>
                      <a:r>
                        <a:rPr lang="en-GB" sz="1050" kern="1200" dirty="0">
                          <a:solidFill>
                            <a:schemeClr val="dk1"/>
                          </a:solidFill>
                          <a:latin typeface="+mn-lt"/>
                          <a:ea typeface="+mn-ea"/>
                          <a:cs typeface="+mn-cs"/>
                        </a:rPr>
                        <a:t>The panel was presented with a baseline quench detection strategy including symmetric quenches. Before application in the tunnel, the baseline detection schemes shall be demonstrated in stand-alone magnet tests in the upcoming tests in the SM18 facility, in particular for the novel protection scheme of D1 using busbar voltages to detect symmetric quenches. The addition of an absolute threshold over the D2 (MBRD) to mitigate the remote possibility of the fully symmetrical quench of the D2 magnet poles shall be studied. </a:t>
                      </a:r>
                    </a:p>
                  </a:txBody>
                  <a:tcPr/>
                </a:tc>
                <a:tc>
                  <a:txBody>
                    <a:bodyPr/>
                    <a:lstStyle/>
                    <a:p>
                      <a:r>
                        <a:rPr lang="en-GB"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rPr>
                        <a:t>QDS, MP3 and SM18 teams</a:t>
                      </a:r>
                    </a:p>
                  </a:txBody>
                  <a:tcPr/>
                </a:tc>
                <a:tc>
                  <a:txBody>
                    <a:bodyPr/>
                    <a:lstStyle/>
                    <a:p>
                      <a:endParaRPr lang="en-GB"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endParaRPr>
                    </a:p>
                  </a:txBody>
                  <a:tcPr/>
                </a:tc>
                <a:tc>
                  <a:txBody>
                    <a:bodyPr/>
                    <a:lstStyle/>
                    <a:p>
                      <a:r>
                        <a:rPr lang="en-US" sz="1050" kern="1200" dirty="0">
                          <a:solidFill>
                            <a:schemeClr val="tx1"/>
                          </a:solidFill>
                          <a:effectLst/>
                          <a:latin typeface="+mj-lt"/>
                          <a:ea typeface="MS Mincho" panose="02020609040205080304" pitchFamily="49" charset="-128"/>
                          <a:cs typeface="Calibri" panose="020F0502020204030204" pitchFamily="34" charset="0"/>
                        </a:rPr>
                        <a:t>To be followed within MCF</a:t>
                      </a:r>
                      <a:endParaRPr lang="en-GB" sz="1050" kern="1200" dirty="0">
                        <a:solidFill>
                          <a:schemeClr val="tx1"/>
                        </a:solidFill>
                        <a:effectLst/>
                        <a:latin typeface="+mj-lt"/>
                        <a:ea typeface="MS Mincho" panose="02020609040205080304" pitchFamily="49" charset="-128"/>
                        <a:cs typeface="Calibri" panose="020F0502020204030204" pitchFamily="34" charset="0"/>
                      </a:endParaRPr>
                    </a:p>
                  </a:txBody>
                  <a:tcPr/>
                </a:tc>
                <a:extLst>
                  <a:ext uri="{0D108BD9-81ED-4DB2-BD59-A6C34878D82A}">
                    <a16:rowId xmlns:a16="http://schemas.microsoft.com/office/drawing/2014/main" val="4009220778"/>
                  </a:ext>
                </a:extLst>
              </a:tr>
              <a:tr h="234235">
                <a:tc>
                  <a:txBody>
                    <a:bodyPr/>
                    <a:lstStyle/>
                    <a:p>
                      <a:r>
                        <a:rPr lang="en-US" sz="1100" dirty="0"/>
                        <a:t>R5</a:t>
                      </a:r>
                      <a:endParaRPr lang="en-GB" sz="1100" dirty="0"/>
                    </a:p>
                  </a:txBody>
                  <a:tcPr/>
                </a:tc>
                <a:tc>
                  <a:txBody>
                    <a:bodyPr/>
                    <a:lstStyle/>
                    <a:p>
                      <a:pPr algn="just"/>
                      <a:r>
                        <a:rPr lang="en-US" sz="1050" kern="1200" dirty="0">
                          <a:solidFill>
                            <a:schemeClr val="dk1"/>
                          </a:solidFill>
                          <a:latin typeface="+mn-lt"/>
                          <a:ea typeface="+mn-ea"/>
                          <a:cs typeface="+mn-cs"/>
                        </a:rPr>
                        <a:t>To reduce the risk of down-time </a:t>
                      </a:r>
                      <a:r>
                        <a:rPr lang="en-US" sz="1050" kern="1200" dirty="0">
                          <a:solidFill>
                            <a:schemeClr val="tx1"/>
                          </a:solidFill>
                          <a:latin typeface="+mn-lt"/>
                          <a:ea typeface="+mn-ea"/>
                          <a:cs typeface="+mn-cs"/>
                        </a:rPr>
                        <a:t>of</a:t>
                      </a:r>
                      <a:r>
                        <a:rPr lang="en-US" sz="1050" kern="1200" dirty="0">
                          <a:solidFill>
                            <a:schemeClr val="dk1"/>
                          </a:solidFill>
                          <a:latin typeface="+mn-lt"/>
                          <a:ea typeface="+mn-ea"/>
                          <a:cs typeface="+mn-cs"/>
                        </a:rPr>
                        <a:t> the machine due to the very limited access possibilities on top of the power converters, </a:t>
                      </a:r>
                      <a:r>
                        <a:rPr lang="en-GB" sz="1050" kern="1200" dirty="0">
                          <a:solidFill>
                            <a:schemeClr val="dk1"/>
                          </a:solidFill>
                          <a:latin typeface="+mn-lt"/>
                          <a:ea typeface="+mn-ea"/>
                          <a:cs typeface="+mn-cs"/>
                        </a:rPr>
                        <a:t>the 2oo3 </a:t>
                      </a:r>
                      <a:r>
                        <a:rPr lang="en-US" sz="1050" kern="1200" dirty="0">
                          <a:solidFill>
                            <a:schemeClr val="dk1"/>
                          </a:solidFill>
                          <a:latin typeface="+mn-lt"/>
                          <a:ea typeface="+mn-ea"/>
                          <a:cs typeface="+mn-cs"/>
                        </a:rPr>
                        <a:t>redundancy of QDS current measurement transducers shall be consistently applied for all current measurements. </a:t>
                      </a:r>
                    </a:p>
                  </a:txBody>
                  <a:tcPr/>
                </a:tc>
                <a:tc>
                  <a:txBody>
                    <a:bodyPr/>
                    <a:lstStyle/>
                    <a:p>
                      <a:pPr algn="just"/>
                      <a:r>
                        <a:rPr lang="en-US"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rPr>
                        <a:t>WP7</a:t>
                      </a:r>
                    </a:p>
                  </a:txBody>
                  <a:tcPr/>
                </a:tc>
                <a:tc>
                  <a:txBody>
                    <a:bodyPr/>
                    <a:lstStyle/>
                    <a:p>
                      <a:r>
                        <a:rPr lang="en-US" sz="1050" kern="1200" dirty="0">
                          <a:solidFill>
                            <a:schemeClr val="tx1">
                              <a:lumMod val="65000"/>
                              <a:lumOff val="35000"/>
                            </a:schemeClr>
                          </a:solidFill>
                          <a:effectLst/>
                          <a:highlight>
                            <a:srgbClr val="00FF00"/>
                          </a:highlight>
                          <a:latin typeface="+mj-lt"/>
                          <a:ea typeface="MS Mincho" panose="02020609040205080304" pitchFamily="49" charset="-128"/>
                          <a:cs typeface="Calibri" panose="020F0502020204030204" pitchFamily="34" charset="0"/>
                        </a:rPr>
                        <a:t>Okay</a:t>
                      </a:r>
                      <a:endParaRPr lang="en-GB" sz="1050" kern="1200" dirty="0">
                        <a:solidFill>
                          <a:schemeClr val="tx1">
                            <a:lumMod val="65000"/>
                            <a:lumOff val="35000"/>
                          </a:schemeClr>
                        </a:solidFill>
                        <a:effectLst/>
                        <a:highlight>
                          <a:srgbClr val="00FF00"/>
                        </a:highlight>
                        <a:latin typeface="+mj-lt"/>
                        <a:ea typeface="MS Mincho" panose="02020609040205080304" pitchFamily="49" charset="-128"/>
                        <a:cs typeface="Calibri" panose="020F0502020204030204" pitchFamily="34" charset="0"/>
                      </a:endParaRPr>
                    </a:p>
                  </a:txBody>
                  <a:tcPr/>
                </a:tc>
                <a:tc>
                  <a:txBody>
                    <a:bodyPr/>
                    <a:lstStyle/>
                    <a:p>
                      <a:pPr algn="just"/>
                      <a:r>
                        <a:rPr lang="en-US" sz="1050" kern="1200" dirty="0">
                          <a:solidFill>
                            <a:schemeClr val="tx1"/>
                          </a:solidFill>
                          <a:effectLst/>
                          <a:latin typeface="+mj-lt"/>
                          <a:ea typeface="MS Mincho" panose="02020609040205080304" pitchFamily="49" charset="-128"/>
                          <a:cs typeface="Calibri" panose="020F0502020204030204" pitchFamily="34" charset="0"/>
                        </a:rPr>
                        <a:t>Presented at </a:t>
                      </a:r>
                      <a:r>
                        <a:rPr lang="en-US" sz="1050" kern="1200" dirty="0">
                          <a:solidFill>
                            <a:schemeClr val="tx1"/>
                          </a:solidFill>
                          <a:effectLst/>
                          <a:latin typeface="+mj-lt"/>
                          <a:ea typeface="MS Mincho" panose="02020609040205080304" pitchFamily="49" charset="-128"/>
                          <a:cs typeface="Calibri" panose="020F0502020204030204" pitchFamily="34" charset="0"/>
                          <a:hlinkClick r:id="rId2">
                            <a:extLst>
                              <a:ext uri="{A12FA001-AC4F-418D-AE19-62706E023703}">
                                <ahyp:hlinkClr xmlns:ahyp="http://schemas.microsoft.com/office/drawing/2018/hyperlinkcolor" val="tx"/>
                              </a:ext>
                            </a:extLst>
                          </a:hlinkClick>
                        </a:rPr>
                        <a:t>MCF #127</a:t>
                      </a:r>
                      <a:endParaRPr lang="en-US" sz="1050" kern="1200" dirty="0">
                        <a:solidFill>
                          <a:schemeClr val="tx1"/>
                        </a:solidFill>
                        <a:effectLst/>
                        <a:latin typeface="+mj-lt"/>
                        <a:ea typeface="MS Mincho" panose="02020609040205080304" pitchFamily="49" charset="-128"/>
                        <a:cs typeface="Calibri" panose="020F0502020204030204" pitchFamily="34" charset="0"/>
                      </a:endParaRPr>
                    </a:p>
                    <a:p>
                      <a:pPr algn="just"/>
                      <a:r>
                        <a:rPr lang="en-GB" sz="1050" kern="1200" dirty="0">
                          <a:solidFill>
                            <a:schemeClr val="tx1"/>
                          </a:solidFill>
                          <a:effectLst/>
                          <a:latin typeface="+mj-lt"/>
                          <a:ea typeface="MS Mincho" panose="02020609040205080304" pitchFamily="49" charset="-128"/>
                          <a:cs typeface="Calibri" panose="020F0502020204030204" pitchFamily="34" charset="0"/>
                        </a:rPr>
                        <a:t>This has been confirmed for the HL-LHC. </a:t>
                      </a:r>
                    </a:p>
                  </a:txBody>
                  <a:tcPr/>
                </a:tc>
                <a:extLst>
                  <a:ext uri="{0D108BD9-81ED-4DB2-BD59-A6C34878D82A}">
                    <a16:rowId xmlns:a16="http://schemas.microsoft.com/office/drawing/2014/main" val="439198899"/>
                  </a:ext>
                </a:extLst>
              </a:tr>
              <a:tr h="531145">
                <a:tc>
                  <a:txBody>
                    <a:bodyPr/>
                    <a:lstStyle/>
                    <a:p>
                      <a:r>
                        <a:rPr lang="en-US" sz="1100" dirty="0"/>
                        <a:t>R6</a:t>
                      </a:r>
                      <a:endParaRPr lang="en-GB" sz="1100" dirty="0"/>
                    </a:p>
                  </a:txBody>
                  <a:tcPr/>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GB" sz="1050" kern="1200" dirty="0">
                          <a:solidFill>
                            <a:schemeClr val="dk1"/>
                          </a:solidFill>
                          <a:latin typeface="+mn-lt"/>
                          <a:ea typeface="+mn-ea"/>
                          <a:cs typeface="+mn-cs"/>
                        </a:rPr>
                        <a:t>The final layout and implementation of PIC loops remains to be confirmed for all HL-LHC converter/circuit types and requires urgent clarification for the imminent implementation in the HL-LHC IT String. The agreed solution shall be documented in an updated version of the interface specification including the new requirements and specificities of HL-LHC. </a:t>
                      </a:r>
                      <a:endParaRPr lang="en-CH" sz="1050" kern="1200" dirty="0">
                        <a:solidFill>
                          <a:schemeClr val="dk1"/>
                        </a:solidFill>
                        <a:latin typeface="+mn-lt"/>
                        <a:ea typeface="+mn-ea"/>
                        <a:cs typeface="+mn-cs"/>
                      </a:endParaRPr>
                    </a:p>
                  </a:txBody>
                  <a:tcPr/>
                </a:tc>
                <a:tc>
                  <a:txBody>
                    <a:bodyPr/>
                    <a:lstStyle/>
                    <a:p>
                      <a:r>
                        <a:rPr lang="en-US"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rPr>
                        <a:t>WP7</a:t>
                      </a:r>
                      <a:endParaRPr lang="en-GB"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endParaRPr>
                    </a:p>
                  </a:txBody>
                  <a:tcPr/>
                </a:tc>
                <a:tc>
                  <a:txBody>
                    <a:bodyPr/>
                    <a:lstStyle/>
                    <a:p>
                      <a:r>
                        <a:rPr lang="en-US" sz="1050" kern="1200" dirty="0">
                          <a:solidFill>
                            <a:schemeClr val="tx1">
                              <a:lumMod val="65000"/>
                              <a:lumOff val="35000"/>
                            </a:schemeClr>
                          </a:solidFill>
                          <a:effectLst/>
                          <a:highlight>
                            <a:srgbClr val="FFFF00"/>
                          </a:highlight>
                          <a:latin typeface="+mj-lt"/>
                          <a:ea typeface="MS Mincho" panose="02020609040205080304" pitchFamily="49" charset="-128"/>
                          <a:cs typeface="Calibri" panose="020F0502020204030204" pitchFamily="34" charset="0"/>
                        </a:rPr>
                        <a:t>On-going</a:t>
                      </a:r>
                      <a:endParaRPr lang="en-GB" sz="1050" kern="1200" dirty="0">
                        <a:solidFill>
                          <a:schemeClr val="tx1">
                            <a:lumMod val="65000"/>
                            <a:lumOff val="35000"/>
                          </a:schemeClr>
                        </a:solidFill>
                        <a:effectLst/>
                        <a:highlight>
                          <a:srgbClr val="FFFF00"/>
                        </a:highlight>
                        <a:latin typeface="+mj-lt"/>
                        <a:ea typeface="MS Mincho" panose="02020609040205080304" pitchFamily="49" charset="-128"/>
                        <a:cs typeface="Calibri" panose="020F0502020204030204" pitchFamily="34" charset="0"/>
                      </a:endParaRPr>
                    </a:p>
                  </a:txBody>
                  <a:tcPr/>
                </a:tc>
                <a:tc>
                  <a:txBody>
                    <a:bodyPr/>
                    <a:lstStyle/>
                    <a:p>
                      <a:r>
                        <a:rPr lang="en-GB" sz="1050" kern="1200" dirty="0">
                          <a:solidFill>
                            <a:schemeClr val="tx1"/>
                          </a:solidFill>
                          <a:effectLst/>
                          <a:latin typeface="+mj-lt"/>
                          <a:ea typeface="MS Mincho" panose="02020609040205080304" pitchFamily="49" charset="-128"/>
                          <a:cs typeface="Calibri" panose="020F0502020204030204" pitchFamily="34" charset="0"/>
                        </a:rPr>
                        <a:t>Alternatives for FPA Loop of the 600 A/200 A Circuit with R2E PC tr</a:t>
                      </a:r>
                      <a:r>
                        <a:rPr lang="en-US" sz="1050" kern="1200" dirty="0">
                          <a:solidFill>
                            <a:schemeClr val="tx1"/>
                          </a:solidFill>
                          <a:effectLst/>
                          <a:latin typeface="+mj-lt"/>
                          <a:ea typeface="MS Mincho" panose="02020609040205080304" pitchFamily="49" charset="-128"/>
                          <a:cs typeface="Calibri" panose="020F0502020204030204" pitchFamily="34" charset="0"/>
                        </a:rPr>
                        <a:t>eated in MCF Topical Meetings, last #55 </a:t>
                      </a:r>
                      <a:r>
                        <a:rPr lang="en-US"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rPr>
                        <a:t>(</a:t>
                      </a:r>
                      <a:r>
                        <a:rPr lang="en-US"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hlinkClick r:id="rId3"/>
                        </a:rPr>
                        <a:t>link</a:t>
                      </a:r>
                      <a:r>
                        <a:rPr lang="en-US"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rPr>
                        <a:t>). </a:t>
                      </a:r>
                      <a:endParaRPr lang="en-GB"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endParaRPr>
                    </a:p>
                  </a:txBody>
                  <a:tcPr/>
                </a:tc>
                <a:extLst>
                  <a:ext uri="{0D108BD9-81ED-4DB2-BD59-A6C34878D82A}">
                    <a16:rowId xmlns:a16="http://schemas.microsoft.com/office/drawing/2014/main" val="2836366917"/>
                  </a:ext>
                </a:extLst>
              </a:tr>
              <a:tr h="446481">
                <a:tc>
                  <a:txBody>
                    <a:bodyPr/>
                    <a:lstStyle/>
                    <a:p>
                      <a:r>
                        <a:rPr lang="en-US" sz="1100" dirty="0"/>
                        <a:t>R7</a:t>
                      </a:r>
                      <a:endParaRPr lang="en-GB" sz="1100" dirty="0"/>
                    </a:p>
                  </a:txBody>
                  <a:tcPr/>
                </a:tc>
                <a:tc>
                  <a:txBody>
                    <a:bodyPr/>
                    <a:lstStyle/>
                    <a:p>
                      <a:pPr algn="just"/>
                      <a:r>
                        <a:rPr lang="en-US" sz="1050" kern="1200" dirty="0">
                          <a:solidFill>
                            <a:schemeClr val="dk1"/>
                          </a:solidFill>
                          <a:latin typeface="+mn-lt"/>
                          <a:ea typeface="+mn-ea"/>
                          <a:cs typeface="+mn-cs"/>
                        </a:rPr>
                        <a:t>For LHC commissioning, He level sensors were installed in the DFBs to control the filling process at 4.5K. No details were presented on how this process will be controlled for the HL-LHC magnets (where DFBs are replaced by SC links and DFX/M). An adapted procedure shall be developed based on the HL-LHC baseline instrumentation and demonstrated during the cooldown of the IT String.  </a:t>
                      </a:r>
                      <a:endParaRPr lang="en-GB" sz="1050" kern="1200" dirty="0">
                        <a:solidFill>
                          <a:schemeClr val="dk1"/>
                        </a:solidFill>
                        <a:latin typeface="+mn-lt"/>
                        <a:ea typeface="+mn-ea"/>
                        <a:cs typeface="+mn-cs"/>
                      </a:endParaRPr>
                    </a:p>
                  </a:txBody>
                  <a:tcPr/>
                </a:tc>
                <a:tc>
                  <a:txBody>
                    <a:bodyPr/>
                    <a:lstStyle/>
                    <a:p>
                      <a:r>
                        <a:rPr lang="en-US"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rPr>
                        <a:t>WP9</a:t>
                      </a:r>
                      <a:endParaRPr lang="en-GB"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endParaRPr>
                    </a:p>
                  </a:txBody>
                  <a:tcPr/>
                </a:tc>
                <a:tc>
                  <a:txBody>
                    <a:bodyPr/>
                    <a:lstStyle/>
                    <a:p>
                      <a:r>
                        <a:rPr lang="en-US" sz="1050" kern="1200" dirty="0">
                          <a:solidFill>
                            <a:schemeClr val="tx1">
                              <a:lumMod val="65000"/>
                              <a:lumOff val="35000"/>
                            </a:schemeClr>
                          </a:solidFill>
                          <a:effectLst/>
                          <a:highlight>
                            <a:srgbClr val="00FF00"/>
                          </a:highlight>
                          <a:latin typeface="+mj-lt"/>
                          <a:ea typeface="MS Mincho" panose="02020609040205080304" pitchFamily="49" charset="-128"/>
                          <a:cs typeface="Calibri" panose="020F0502020204030204" pitchFamily="34" charset="0"/>
                        </a:rPr>
                        <a:t>Okay</a:t>
                      </a:r>
                      <a:endParaRPr lang="en-GB" sz="1050" kern="1200" dirty="0">
                        <a:solidFill>
                          <a:schemeClr val="tx1">
                            <a:lumMod val="65000"/>
                            <a:lumOff val="35000"/>
                          </a:schemeClr>
                        </a:solidFill>
                        <a:effectLst/>
                        <a:highlight>
                          <a:srgbClr val="00FF00"/>
                        </a:highlight>
                        <a:latin typeface="+mj-lt"/>
                        <a:ea typeface="MS Mincho" panose="02020609040205080304" pitchFamily="49" charset="-128"/>
                        <a:cs typeface="Calibri" panose="020F0502020204030204" pitchFamily="34" charset="0"/>
                      </a:endParaRPr>
                    </a:p>
                  </a:txBody>
                  <a:tcPr/>
                </a:tc>
                <a:tc>
                  <a:txBody>
                    <a:bodyPr/>
                    <a:lstStyle/>
                    <a:p>
                      <a:r>
                        <a:rPr lang="en-US" sz="1050" kern="1200" dirty="0">
                          <a:solidFill>
                            <a:schemeClr val="tx1"/>
                          </a:solidFill>
                          <a:effectLst/>
                          <a:latin typeface="+mj-lt"/>
                          <a:ea typeface="MS Mincho" panose="02020609040205080304" pitchFamily="49" charset="-128"/>
                          <a:cs typeface="Calibri" panose="020F0502020204030204" pitchFamily="34" charset="0"/>
                        </a:rPr>
                        <a:t>Presented at </a:t>
                      </a:r>
                      <a:r>
                        <a:rPr lang="en-US"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hlinkClick r:id="rId2"/>
                        </a:rPr>
                        <a:t>MCF #127</a:t>
                      </a:r>
                      <a:r>
                        <a:rPr lang="en-US"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rPr>
                        <a:t>.</a:t>
                      </a:r>
                    </a:p>
                    <a:p>
                      <a:r>
                        <a:rPr lang="en-GB" sz="1050" kern="1200" dirty="0" err="1">
                          <a:solidFill>
                            <a:schemeClr val="tx1"/>
                          </a:solidFill>
                          <a:effectLst/>
                          <a:latin typeface="+mj-lt"/>
                          <a:ea typeface="MS Mincho" panose="02020609040205080304" pitchFamily="49" charset="-128"/>
                          <a:cs typeface="Calibri" panose="020F0502020204030204" pitchFamily="34" charset="0"/>
                        </a:rPr>
                        <a:t>LHe</a:t>
                      </a:r>
                      <a:r>
                        <a:rPr lang="en-GB" sz="1050" kern="1200" dirty="0">
                          <a:solidFill>
                            <a:schemeClr val="tx1"/>
                          </a:solidFill>
                          <a:effectLst/>
                          <a:latin typeface="+mj-lt"/>
                          <a:ea typeface="MS Mincho" panose="02020609040205080304" pitchFamily="49" charset="-128"/>
                          <a:cs typeface="Calibri" panose="020F0502020204030204" pitchFamily="34" charset="0"/>
                        </a:rPr>
                        <a:t> is not controlled in the magnets, for which is implemented the pressure control at ~1.3 bar that guarantee the liquid phase of subcooled helium. All level sensors reading will be verified via a so-called boil-off test.</a:t>
                      </a:r>
                    </a:p>
                  </a:txBody>
                  <a:tcPr/>
                </a:tc>
                <a:extLst>
                  <a:ext uri="{0D108BD9-81ED-4DB2-BD59-A6C34878D82A}">
                    <a16:rowId xmlns:a16="http://schemas.microsoft.com/office/drawing/2014/main" val="3548382664"/>
                  </a:ext>
                </a:extLst>
              </a:tr>
            </a:tbl>
          </a:graphicData>
        </a:graphic>
      </p:graphicFrame>
      <p:sp>
        <p:nvSpPr>
          <p:cNvPr id="5" name="Title 1">
            <a:extLst>
              <a:ext uri="{FF2B5EF4-FFF2-40B4-BE49-F238E27FC236}">
                <a16:creationId xmlns:a16="http://schemas.microsoft.com/office/drawing/2014/main" id="{E01489FC-F09A-3B7F-B0CE-6A77EEAAE356}"/>
              </a:ext>
            </a:extLst>
          </p:cNvPr>
          <p:cNvSpPr txBox="1">
            <a:spLocks/>
          </p:cNvSpPr>
          <p:nvPr/>
        </p:nvSpPr>
        <p:spPr>
          <a:xfrm>
            <a:off x="790611" y="-14166"/>
            <a:ext cx="4663385" cy="54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lgn="l"/>
            <a:r>
              <a:rPr lang="en-US" dirty="0"/>
              <a:t>Recommendations</a:t>
            </a:r>
            <a:endParaRPr lang="en-GB" dirty="0"/>
          </a:p>
        </p:txBody>
      </p:sp>
    </p:spTree>
    <p:extLst>
      <p:ext uri="{BB962C8B-B14F-4D97-AF65-F5344CB8AC3E}">
        <p14:creationId xmlns:p14="http://schemas.microsoft.com/office/powerpoint/2010/main" val="32241765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06DB073-7EAC-E806-ADBA-4A158893AC90}"/>
              </a:ext>
            </a:extLst>
          </p:cNvPr>
          <p:cNvSpPr>
            <a:spLocks noGrp="1"/>
          </p:cNvSpPr>
          <p:nvPr>
            <p:ph type="sldNum" sz="quarter" idx="12"/>
          </p:nvPr>
        </p:nvSpPr>
        <p:spPr/>
        <p:txBody>
          <a:bodyPr/>
          <a:lstStyle/>
          <a:p>
            <a:fld id="{BFDCA1C4-9514-7B4F-976F-D92F7E296653}" type="slidenum">
              <a:rPr lang="fr-FR" smtClean="0"/>
              <a:pPr/>
              <a:t>32</a:t>
            </a:fld>
            <a:endParaRPr lang="fr-FR"/>
          </a:p>
        </p:txBody>
      </p:sp>
      <p:graphicFrame>
        <p:nvGraphicFramePr>
          <p:cNvPr id="4" name="Table 3">
            <a:extLst>
              <a:ext uri="{FF2B5EF4-FFF2-40B4-BE49-F238E27FC236}">
                <a16:creationId xmlns:a16="http://schemas.microsoft.com/office/drawing/2014/main" id="{CEA8B4B0-659D-3829-3C97-FEA51DB7A813}"/>
              </a:ext>
            </a:extLst>
          </p:cNvPr>
          <p:cNvGraphicFramePr>
            <a:graphicFrameLocks noGrp="1"/>
          </p:cNvGraphicFramePr>
          <p:nvPr>
            <p:extLst>
              <p:ext uri="{D42A27DB-BD31-4B8C-83A1-F6EECF244321}">
                <p14:modId xmlns:p14="http://schemas.microsoft.com/office/powerpoint/2010/main" val="2798425886"/>
              </p:ext>
            </p:extLst>
          </p:nvPr>
        </p:nvGraphicFramePr>
        <p:xfrm>
          <a:off x="214686" y="536786"/>
          <a:ext cx="8832115" cy="3801681"/>
        </p:xfrm>
        <a:graphic>
          <a:graphicData uri="http://schemas.openxmlformats.org/drawingml/2006/table">
            <a:tbl>
              <a:tblPr firstRow="1" bandRow="1">
                <a:tableStyleId>{5C22544A-7EE6-4342-B048-85BDC9FD1C3A}</a:tableStyleId>
              </a:tblPr>
              <a:tblGrid>
                <a:gridCol w="518094">
                  <a:extLst>
                    <a:ext uri="{9D8B030D-6E8A-4147-A177-3AD203B41FA5}">
                      <a16:colId xmlns:a16="http://schemas.microsoft.com/office/drawing/2014/main" val="3056842549"/>
                    </a:ext>
                  </a:extLst>
                </a:gridCol>
                <a:gridCol w="4849276">
                  <a:extLst>
                    <a:ext uri="{9D8B030D-6E8A-4147-A177-3AD203B41FA5}">
                      <a16:colId xmlns:a16="http://schemas.microsoft.com/office/drawing/2014/main" val="1091551968"/>
                    </a:ext>
                  </a:extLst>
                </a:gridCol>
                <a:gridCol w="1003804">
                  <a:extLst>
                    <a:ext uri="{9D8B030D-6E8A-4147-A177-3AD203B41FA5}">
                      <a16:colId xmlns:a16="http://schemas.microsoft.com/office/drawing/2014/main" val="1638813497"/>
                    </a:ext>
                  </a:extLst>
                </a:gridCol>
                <a:gridCol w="699425">
                  <a:extLst>
                    <a:ext uri="{9D8B030D-6E8A-4147-A177-3AD203B41FA5}">
                      <a16:colId xmlns:a16="http://schemas.microsoft.com/office/drawing/2014/main" val="2863093793"/>
                    </a:ext>
                  </a:extLst>
                </a:gridCol>
                <a:gridCol w="1761516">
                  <a:extLst>
                    <a:ext uri="{9D8B030D-6E8A-4147-A177-3AD203B41FA5}">
                      <a16:colId xmlns:a16="http://schemas.microsoft.com/office/drawing/2014/main" val="2828513796"/>
                    </a:ext>
                  </a:extLst>
                </a:gridCol>
              </a:tblGrid>
              <a:tr h="326961">
                <a:tc>
                  <a:txBody>
                    <a:bodyPr/>
                    <a:lstStyle/>
                    <a:p>
                      <a:endParaRPr lang="en-GB" sz="1000" dirty="0"/>
                    </a:p>
                  </a:txBody>
                  <a:tcPr/>
                </a:tc>
                <a:tc>
                  <a:txBody>
                    <a:bodyPr/>
                    <a:lstStyle/>
                    <a:p>
                      <a:r>
                        <a:rPr lang="en-US" sz="1200" dirty="0"/>
                        <a:t>Description </a:t>
                      </a:r>
                      <a:endParaRPr lang="en-GB" sz="1200" dirty="0"/>
                    </a:p>
                  </a:txBody>
                  <a:tcPr/>
                </a:tc>
                <a:tc>
                  <a:txBody>
                    <a:bodyPr/>
                    <a:lstStyle/>
                    <a:p>
                      <a:pPr algn="ctr"/>
                      <a:r>
                        <a:rPr lang="en-US" sz="1050" dirty="0"/>
                        <a:t>System/WP</a:t>
                      </a:r>
                      <a:endParaRPr lang="en-GB" sz="1050" dirty="0"/>
                    </a:p>
                  </a:txBody>
                  <a:tcPr/>
                </a:tc>
                <a:tc>
                  <a:txBody>
                    <a:bodyPr/>
                    <a:lstStyle/>
                    <a:p>
                      <a:pPr algn="ctr"/>
                      <a:r>
                        <a:rPr lang="en-US" sz="1050" dirty="0"/>
                        <a:t>Status</a:t>
                      </a:r>
                      <a:endParaRPr lang="en-GB" sz="1050" dirty="0"/>
                    </a:p>
                  </a:txBody>
                  <a:tcPr/>
                </a:tc>
                <a:tc>
                  <a:txBody>
                    <a:bodyPr/>
                    <a:lstStyle/>
                    <a:p>
                      <a:pPr algn="ctr"/>
                      <a:r>
                        <a:rPr lang="en-US" sz="1050" dirty="0"/>
                        <a:t>Comments </a:t>
                      </a:r>
                      <a:endParaRPr lang="en-GB" sz="1050" dirty="0"/>
                    </a:p>
                  </a:txBody>
                  <a:tcPr/>
                </a:tc>
                <a:extLst>
                  <a:ext uri="{0D108BD9-81ED-4DB2-BD59-A6C34878D82A}">
                    <a16:rowId xmlns:a16="http://schemas.microsoft.com/office/drawing/2014/main" val="1245994258"/>
                  </a:ext>
                </a:extLst>
              </a:tr>
              <a:tr h="234235">
                <a:tc>
                  <a:txBody>
                    <a:bodyPr/>
                    <a:lstStyle/>
                    <a:p>
                      <a:r>
                        <a:rPr lang="en-US" sz="1100" dirty="0"/>
                        <a:t>R8</a:t>
                      </a:r>
                      <a:endParaRPr lang="en-GB" sz="1100" dirty="0"/>
                    </a:p>
                  </a:txBody>
                  <a:tcPr/>
                </a:tc>
                <a:tc>
                  <a:txBody>
                    <a:bodyPr/>
                    <a:lstStyle/>
                    <a:p>
                      <a:pPr algn="just"/>
                      <a:r>
                        <a:rPr lang="en-GB" sz="1050" kern="1200" dirty="0">
                          <a:solidFill>
                            <a:schemeClr val="tx1"/>
                          </a:solidFill>
                          <a:latin typeface="+mn-lt"/>
                          <a:ea typeface="+mn-ea"/>
                          <a:cs typeface="+mn-cs"/>
                        </a:rPr>
                        <a:t>In the current baseline, the CL </a:t>
                      </a:r>
                      <a:r>
                        <a:rPr lang="en-US" sz="1050" kern="1200" dirty="0">
                          <a:solidFill>
                            <a:schemeClr val="tx1"/>
                          </a:solidFill>
                          <a:latin typeface="+mn-lt"/>
                          <a:ea typeface="+mn-ea"/>
                          <a:cs typeface="+mn-cs"/>
                        </a:rPr>
                        <a:t>heater cartridges are powered with a 48 Vac isolation transformer technique with a hysteresis (bang-bang) regulation using a solid-state relay. A detailed study should be carried out on the transformer in-rush current and potential EMC effects that this configuration will generate on the AC network and adjacent accelerator equipment also considering potential benefits of increasing the voltage to 230 Vac. </a:t>
                      </a:r>
                      <a:endParaRPr lang="en-GB" sz="1050" kern="1200" dirty="0">
                        <a:solidFill>
                          <a:schemeClr val="tx1"/>
                        </a:solidFill>
                        <a:latin typeface="+mn-lt"/>
                        <a:ea typeface="+mn-ea"/>
                        <a:cs typeface="+mn-cs"/>
                      </a:endParaRPr>
                    </a:p>
                  </a:txBody>
                  <a:tcPr/>
                </a:tc>
                <a:tc>
                  <a:txBody>
                    <a:bodyPr/>
                    <a:lstStyle/>
                    <a:p>
                      <a:r>
                        <a:rPr lang="en-US" sz="1050" kern="1200" dirty="0">
                          <a:solidFill>
                            <a:schemeClr val="tx1">
                              <a:lumMod val="65000"/>
                              <a:lumOff val="35000"/>
                            </a:schemeClr>
                          </a:solidFill>
                          <a:effectLst/>
                          <a:latin typeface="Calibri" panose="020F0502020204030204" pitchFamily="34" charset="0"/>
                          <a:ea typeface="MS Mincho" panose="02020609040205080304" pitchFamily="49" charset="-128"/>
                          <a:cs typeface="Calibri" panose="020F0502020204030204" pitchFamily="34" charset="0"/>
                        </a:rPr>
                        <a:t>WP7</a:t>
                      </a:r>
                      <a:endParaRPr lang="en-GB" sz="1050" kern="1200" dirty="0">
                        <a:solidFill>
                          <a:schemeClr val="tx1">
                            <a:lumMod val="65000"/>
                            <a:lumOff val="35000"/>
                          </a:schemeClr>
                        </a:solidFill>
                        <a:effectLst/>
                        <a:latin typeface="Calibri" panose="020F0502020204030204" pitchFamily="34" charset="0"/>
                        <a:ea typeface="MS Mincho" panose="02020609040205080304" pitchFamily="49" charset="-128"/>
                        <a:cs typeface="Calibri" panose="020F0502020204030204" pitchFamily="34" charset="0"/>
                      </a:endParaRPr>
                    </a:p>
                  </a:txBody>
                  <a:tcPr/>
                </a:tc>
                <a:tc>
                  <a:txBody>
                    <a:bodyPr/>
                    <a:lstStyle/>
                    <a:p>
                      <a:r>
                        <a:rPr lang="en-US" sz="1050" kern="1200" dirty="0">
                          <a:solidFill>
                            <a:schemeClr val="dk1"/>
                          </a:solidFill>
                          <a:highlight>
                            <a:srgbClr val="FFFF00"/>
                          </a:highlight>
                          <a:latin typeface="+mn-lt"/>
                          <a:ea typeface="+mn-ea"/>
                          <a:cs typeface="+mn-cs"/>
                        </a:rPr>
                        <a:t>On-going</a:t>
                      </a:r>
                      <a:endParaRPr lang="en-GB" sz="1050" kern="1200" dirty="0">
                        <a:solidFill>
                          <a:schemeClr val="dk1"/>
                        </a:solidFill>
                        <a:highlight>
                          <a:srgbClr val="FFFF00"/>
                        </a:highlight>
                        <a:latin typeface="+mn-lt"/>
                        <a:ea typeface="+mn-ea"/>
                        <a:cs typeface="+mn-cs"/>
                      </a:endParaRPr>
                    </a:p>
                  </a:txBody>
                  <a:tcPr/>
                </a:tc>
                <a:tc>
                  <a:txBody>
                    <a:bodyPr/>
                    <a:lstStyle/>
                    <a:p>
                      <a:r>
                        <a:rPr lang="en-US" sz="1050" kern="1200" dirty="0">
                          <a:solidFill>
                            <a:schemeClr val="dk1"/>
                          </a:solidFill>
                          <a:latin typeface="+mn-lt"/>
                          <a:ea typeface="+mn-ea"/>
                          <a:cs typeface="+mn-cs"/>
                        </a:rPr>
                        <a:t>Test on-going and results to be presented at MCF</a:t>
                      </a:r>
                      <a:endParaRPr lang="en-GB" sz="1050" b="1" kern="1200" dirty="0">
                        <a:solidFill>
                          <a:srgbClr val="FF0000"/>
                        </a:solidFill>
                        <a:effectLst/>
                        <a:latin typeface="Calibri" panose="020F0502020204030204" pitchFamily="34" charset="0"/>
                        <a:ea typeface="MS Mincho" panose="02020609040205080304" pitchFamily="49" charset="-128"/>
                        <a:cs typeface="Calibri" panose="020F0502020204030204" pitchFamily="34" charset="0"/>
                      </a:endParaRPr>
                    </a:p>
                  </a:txBody>
                  <a:tcPr/>
                </a:tc>
                <a:extLst>
                  <a:ext uri="{0D108BD9-81ED-4DB2-BD59-A6C34878D82A}">
                    <a16:rowId xmlns:a16="http://schemas.microsoft.com/office/drawing/2014/main" val="3395997390"/>
                  </a:ext>
                </a:extLst>
              </a:tr>
              <a:tr h="234235">
                <a:tc>
                  <a:txBody>
                    <a:bodyPr/>
                    <a:lstStyle/>
                    <a:p>
                      <a:r>
                        <a:rPr lang="en-US" sz="1100" dirty="0"/>
                        <a:t>R9</a:t>
                      </a:r>
                      <a:endParaRPr lang="en-GB" sz="1100" dirty="0"/>
                    </a:p>
                  </a:txBody>
                  <a:tcPr/>
                </a:tc>
                <a:tc>
                  <a:txBody>
                    <a:bodyPr/>
                    <a:lstStyle/>
                    <a:p>
                      <a:pPr algn="just"/>
                      <a:r>
                        <a:rPr lang="en-US" sz="1050" kern="1200" dirty="0">
                          <a:solidFill>
                            <a:schemeClr val="tx1"/>
                          </a:solidFill>
                          <a:latin typeface="+mn-lt"/>
                          <a:ea typeface="+mn-ea"/>
                          <a:cs typeface="+mn-cs"/>
                        </a:rPr>
                        <a:t>The current lead temperature is read both by TE-MPE and TE-CRG. TE-MPE uses a thermocouple and TE-CRG a platinum sensor. </a:t>
                      </a:r>
                      <a:r>
                        <a:rPr lang="en-GB" sz="1050" kern="1200" dirty="0">
                          <a:solidFill>
                            <a:schemeClr val="tx1"/>
                          </a:solidFill>
                          <a:latin typeface="+mn-lt"/>
                          <a:ea typeface="+mn-ea"/>
                          <a:cs typeface="+mn-cs"/>
                        </a:rPr>
                        <a:t>To increase diagnostics and root cause identification during operation, t</a:t>
                      </a:r>
                      <a:r>
                        <a:rPr lang="en-US" sz="1050" kern="1200" dirty="0">
                          <a:solidFill>
                            <a:schemeClr val="tx1"/>
                          </a:solidFill>
                          <a:latin typeface="+mn-lt"/>
                          <a:ea typeface="+mn-ea"/>
                          <a:cs typeface="+mn-cs"/>
                        </a:rPr>
                        <a:t>he publication of temperature information from TE-MPE equipment towards TE-CRG is recommended. In addition, </a:t>
                      </a:r>
                      <a:r>
                        <a:rPr lang="en-GB" sz="1050" kern="1200" dirty="0">
                          <a:solidFill>
                            <a:schemeClr val="tx1"/>
                          </a:solidFill>
                          <a:latin typeface="+mn-lt"/>
                          <a:ea typeface="+mn-ea"/>
                          <a:cs typeface="+mn-cs"/>
                        </a:rPr>
                        <a:t>the general status of the current lead heating system should be published by TE-MPE and retrieved by the cryogenics system.  </a:t>
                      </a:r>
                    </a:p>
                  </a:txBody>
                  <a:tcPr/>
                </a:tc>
                <a:tc>
                  <a:txBody>
                    <a:bodyPr/>
                    <a:lstStyle/>
                    <a:p>
                      <a:r>
                        <a:rPr lang="en-US" sz="1050" kern="1200" dirty="0">
                          <a:solidFill>
                            <a:schemeClr val="tx1">
                              <a:lumMod val="65000"/>
                              <a:lumOff val="35000"/>
                            </a:schemeClr>
                          </a:solidFill>
                          <a:effectLst/>
                          <a:latin typeface="Calibri" panose="020F0502020204030204" pitchFamily="34" charset="0"/>
                          <a:ea typeface="MS Mincho" panose="02020609040205080304" pitchFamily="49" charset="-128"/>
                          <a:cs typeface="Calibri" panose="020F0502020204030204" pitchFamily="34" charset="0"/>
                        </a:rPr>
                        <a:t>WP7</a:t>
                      </a:r>
                      <a:endParaRPr lang="en-GB" sz="1050" kern="1200" dirty="0">
                        <a:solidFill>
                          <a:schemeClr val="tx1">
                            <a:lumMod val="65000"/>
                            <a:lumOff val="35000"/>
                          </a:schemeClr>
                        </a:solidFill>
                        <a:effectLst/>
                        <a:latin typeface="Calibri" panose="020F0502020204030204" pitchFamily="34" charset="0"/>
                        <a:ea typeface="MS Mincho" panose="02020609040205080304" pitchFamily="49" charset="-128"/>
                        <a:cs typeface="Calibri" panose="020F0502020204030204" pitchFamily="34" charset="0"/>
                      </a:endParaRPr>
                    </a:p>
                  </a:txBody>
                  <a:tcPr/>
                </a:tc>
                <a:tc>
                  <a:txBody>
                    <a:bodyPr/>
                    <a:lstStyle/>
                    <a:p>
                      <a:r>
                        <a:rPr lang="en-US" sz="1050" kern="1200" dirty="0">
                          <a:solidFill>
                            <a:schemeClr val="tx1">
                              <a:lumMod val="65000"/>
                              <a:lumOff val="35000"/>
                            </a:schemeClr>
                          </a:solidFill>
                          <a:effectLst/>
                          <a:highlight>
                            <a:srgbClr val="00FF00"/>
                          </a:highlight>
                          <a:latin typeface="Calibri" panose="020F0502020204030204" pitchFamily="34" charset="0"/>
                          <a:ea typeface="MS Mincho" panose="02020609040205080304" pitchFamily="49" charset="-128"/>
                          <a:cs typeface="Calibri" panose="020F0502020204030204" pitchFamily="34" charset="0"/>
                        </a:rPr>
                        <a:t>Okay</a:t>
                      </a:r>
                      <a:endParaRPr lang="en-GB" sz="1050" kern="1200" dirty="0">
                        <a:solidFill>
                          <a:schemeClr val="tx1">
                            <a:lumMod val="65000"/>
                            <a:lumOff val="35000"/>
                          </a:schemeClr>
                        </a:solidFill>
                        <a:effectLst/>
                        <a:highlight>
                          <a:srgbClr val="00FF00"/>
                        </a:highlight>
                        <a:latin typeface="Calibri" panose="020F0502020204030204" pitchFamily="34" charset="0"/>
                        <a:ea typeface="MS Mincho" panose="02020609040205080304" pitchFamily="49" charset="-128"/>
                        <a:cs typeface="Calibri" panose="020F0502020204030204" pitchFamily="34"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kern="1200" dirty="0">
                          <a:solidFill>
                            <a:schemeClr val="dk1"/>
                          </a:solidFill>
                          <a:latin typeface="+mn-lt"/>
                          <a:ea typeface="+mn-ea"/>
                          <a:cs typeface="+mn-cs"/>
                        </a:rPr>
                        <a:t>Presented at </a:t>
                      </a:r>
                      <a:r>
                        <a:rPr lang="en-US" sz="1050" kern="1200" dirty="0">
                          <a:solidFill>
                            <a:schemeClr val="dk1"/>
                          </a:solidFill>
                          <a:latin typeface="+mn-lt"/>
                          <a:ea typeface="+mn-ea"/>
                          <a:cs typeface="+mn-cs"/>
                          <a:hlinkClick r:id="rId2">
                            <a:extLst>
                              <a:ext uri="{A12FA001-AC4F-418D-AE19-62706E023703}">
                                <ahyp:hlinkClr xmlns:ahyp="http://schemas.microsoft.com/office/drawing/2018/hyperlinkcolor" val="tx"/>
                              </a:ext>
                            </a:extLst>
                          </a:hlinkClick>
                        </a:rPr>
                        <a:t>MCF #127</a:t>
                      </a:r>
                      <a:endParaRPr lang="en-GB" sz="1050" kern="1200" dirty="0">
                        <a:solidFill>
                          <a:schemeClr val="dk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050" kern="1200" dirty="0">
                        <a:solidFill>
                          <a:schemeClr val="dk1"/>
                        </a:solidFill>
                        <a:latin typeface="+mn-lt"/>
                        <a:ea typeface="+mn-ea"/>
                        <a:cs typeface="+mn-cs"/>
                      </a:endParaRPr>
                    </a:p>
                    <a:p>
                      <a:r>
                        <a:rPr lang="en-GB" sz="1050" kern="1200" dirty="0">
                          <a:solidFill>
                            <a:schemeClr val="dk1"/>
                          </a:solidFill>
                          <a:latin typeface="+mn-lt"/>
                          <a:ea typeface="+mn-ea"/>
                          <a:cs typeface="+mn-cs"/>
                        </a:rPr>
                        <a:t>All data are available in CMW (and logging-NXCALS), meaning that all users who need the data can get access through CMW. </a:t>
                      </a:r>
                    </a:p>
                  </a:txBody>
                  <a:tcPr/>
                </a:tc>
                <a:extLst>
                  <a:ext uri="{0D108BD9-81ED-4DB2-BD59-A6C34878D82A}">
                    <a16:rowId xmlns:a16="http://schemas.microsoft.com/office/drawing/2014/main" val="439198899"/>
                  </a:ext>
                </a:extLst>
              </a:tr>
              <a:tr h="531145">
                <a:tc>
                  <a:txBody>
                    <a:bodyPr/>
                    <a:lstStyle/>
                    <a:p>
                      <a:r>
                        <a:rPr lang="en-US" sz="1100" dirty="0"/>
                        <a:t>R10</a:t>
                      </a:r>
                      <a:endParaRPr lang="en-GB" sz="1100" dirty="0"/>
                    </a:p>
                  </a:txBody>
                  <a:tcPr/>
                </a:tc>
                <a:tc>
                  <a:txBody>
                    <a:bodyPr/>
                    <a:lstStyle/>
                    <a:p>
                      <a:pPr algn="just"/>
                      <a:r>
                        <a:rPr lang="en-US" sz="1050" kern="1200" dirty="0">
                          <a:solidFill>
                            <a:schemeClr val="tx1"/>
                          </a:solidFill>
                          <a:latin typeface="+mn-lt"/>
                          <a:ea typeface="+mn-ea"/>
                          <a:cs typeface="+mn-cs"/>
                        </a:rPr>
                        <a:t>The possibility of a thermal runaway of the CL head due to malfunctioning of the current lead heating system was stated. The maximum allowable temperature of the CL head shall be defined, and a r</a:t>
                      </a:r>
                      <a:r>
                        <a:rPr lang="en-GB" sz="1050" kern="1200" dirty="0">
                          <a:solidFill>
                            <a:schemeClr val="tx1"/>
                          </a:solidFill>
                          <a:latin typeface="+mn-lt"/>
                          <a:ea typeface="+mn-ea"/>
                          <a:cs typeface="+mn-cs"/>
                        </a:rPr>
                        <a:t>isk assessment conducted for the mentioned failure-mode to occur. Appropriate mitigation measures shall be defined and implemented in case the mechanical integrity of the lead is at risk.</a:t>
                      </a:r>
                    </a:p>
                  </a:txBody>
                  <a:tcPr/>
                </a:tc>
                <a:tc>
                  <a:txBody>
                    <a:bodyPr/>
                    <a:lstStyle/>
                    <a:p>
                      <a:r>
                        <a:rPr lang="en-US" sz="1050" kern="1200" dirty="0">
                          <a:solidFill>
                            <a:schemeClr val="tx1">
                              <a:lumMod val="65000"/>
                              <a:lumOff val="35000"/>
                            </a:schemeClr>
                          </a:solidFill>
                          <a:effectLst/>
                          <a:latin typeface="Calibri" panose="020F0502020204030204" pitchFamily="34" charset="0"/>
                          <a:ea typeface="MS Mincho" panose="02020609040205080304" pitchFamily="49" charset="-128"/>
                          <a:cs typeface="Calibri" panose="020F0502020204030204" pitchFamily="34" charset="0"/>
                        </a:rPr>
                        <a:t>WP7</a:t>
                      </a:r>
                      <a:endParaRPr lang="en-GB" sz="1050" kern="1200" dirty="0">
                        <a:solidFill>
                          <a:schemeClr val="tx1">
                            <a:lumMod val="65000"/>
                            <a:lumOff val="35000"/>
                          </a:schemeClr>
                        </a:solidFill>
                        <a:effectLst/>
                        <a:latin typeface="Calibri" panose="020F0502020204030204" pitchFamily="34" charset="0"/>
                        <a:ea typeface="MS Mincho" panose="02020609040205080304" pitchFamily="49" charset="-128"/>
                        <a:cs typeface="Calibri" panose="020F0502020204030204" pitchFamily="34" charset="0"/>
                      </a:endParaRPr>
                    </a:p>
                  </a:txBody>
                  <a:tcPr/>
                </a:tc>
                <a:tc>
                  <a:txBody>
                    <a:bodyPr/>
                    <a:lstStyle/>
                    <a:p>
                      <a:r>
                        <a:rPr lang="en-US" sz="1050" kern="1200" dirty="0">
                          <a:solidFill>
                            <a:schemeClr val="dk1"/>
                          </a:solidFill>
                          <a:highlight>
                            <a:srgbClr val="FFFF00"/>
                          </a:highlight>
                          <a:latin typeface="+mn-lt"/>
                          <a:ea typeface="+mn-ea"/>
                          <a:cs typeface="+mn-cs"/>
                        </a:rPr>
                        <a:t>On-going</a:t>
                      </a:r>
                    </a:p>
                    <a:p>
                      <a:endParaRPr lang="en-GB" sz="1050" kern="1200" dirty="0">
                        <a:solidFill>
                          <a:schemeClr val="tx1">
                            <a:lumMod val="65000"/>
                            <a:lumOff val="35000"/>
                          </a:schemeClr>
                        </a:solidFill>
                        <a:effectLst/>
                        <a:latin typeface="Calibri" panose="020F0502020204030204" pitchFamily="34" charset="0"/>
                        <a:ea typeface="MS Mincho" panose="02020609040205080304" pitchFamily="49" charset="-128"/>
                        <a:cs typeface="Calibri" panose="020F0502020204030204" pitchFamily="34" charset="0"/>
                      </a:endParaRPr>
                    </a:p>
                  </a:txBody>
                  <a:tcPr/>
                </a:tc>
                <a:tc>
                  <a:txBody>
                    <a:bodyPr/>
                    <a:lstStyle/>
                    <a:p>
                      <a:r>
                        <a:rPr lang="en-US" sz="1050" kern="1200" dirty="0">
                          <a:solidFill>
                            <a:schemeClr val="dk1"/>
                          </a:solidFill>
                          <a:latin typeface="+mn-lt"/>
                          <a:ea typeface="+mn-ea"/>
                          <a:cs typeface="+mn-cs"/>
                        </a:rPr>
                        <a:t>Test on-going and results to be presented at MCF</a:t>
                      </a:r>
                      <a:endParaRPr lang="en-GB" sz="1050" kern="1200" dirty="0">
                        <a:solidFill>
                          <a:schemeClr val="dk1"/>
                        </a:solidFill>
                        <a:latin typeface="+mn-lt"/>
                        <a:ea typeface="+mn-ea"/>
                        <a:cs typeface="+mn-cs"/>
                      </a:endParaRPr>
                    </a:p>
                  </a:txBody>
                  <a:tcPr/>
                </a:tc>
                <a:extLst>
                  <a:ext uri="{0D108BD9-81ED-4DB2-BD59-A6C34878D82A}">
                    <a16:rowId xmlns:a16="http://schemas.microsoft.com/office/drawing/2014/main" val="2836366917"/>
                  </a:ext>
                </a:extLst>
              </a:tr>
            </a:tbl>
          </a:graphicData>
        </a:graphic>
      </p:graphicFrame>
      <p:sp>
        <p:nvSpPr>
          <p:cNvPr id="5" name="Title 1">
            <a:extLst>
              <a:ext uri="{FF2B5EF4-FFF2-40B4-BE49-F238E27FC236}">
                <a16:creationId xmlns:a16="http://schemas.microsoft.com/office/drawing/2014/main" id="{9D62D0A5-69CF-55A8-6823-F54193B15D70}"/>
              </a:ext>
            </a:extLst>
          </p:cNvPr>
          <p:cNvSpPr txBox="1">
            <a:spLocks/>
          </p:cNvSpPr>
          <p:nvPr/>
        </p:nvSpPr>
        <p:spPr>
          <a:xfrm>
            <a:off x="790611" y="-14166"/>
            <a:ext cx="4663385" cy="54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lgn="l"/>
            <a:r>
              <a:rPr lang="en-US" dirty="0"/>
              <a:t>Recommendations</a:t>
            </a:r>
            <a:endParaRPr lang="en-GB" dirty="0"/>
          </a:p>
        </p:txBody>
      </p:sp>
      <p:sp>
        <p:nvSpPr>
          <p:cNvPr id="6" name="Footer Placeholder 3">
            <a:extLst>
              <a:ext uri="{FF2B5EF4-FFF2-40B4-BE49-F238E27FC236}">
                <a16:creationId xmlns:a16="http://schemas.microsoft.com/office/drawing/2014/main" id="{F3FBB241-1B98-875E-DAA0-69A01F951325}"/>
              </a:ext>
            </a:extLst>
          </p:cNvPr>
          <p:cNvSpPr>
            <a:spLocks noGrp="1"/>
          </p:cNvSpPr>
          <p:nvPr>
            <p:ph type="ftr" sz="quarter" idx="11"/>
          </p:nvPr>
        </p:nvSpPr>
        <p:spPr>
          <a:xfrm>
            <a:off x="1905000" y="4767263"/>
            <a:ext cx="6627000" cy="270000"/>
          </a:xfrm>
        </p:spPr>
        <p:txBody>
          <a:bodyPr/>
          <a:lstStyle/>
          <a:p>
            <a:r>
              <a:rPr lang="en-GB" noProof="0" dirty="0">
                <a:latin typeface="Calisto MT" panose="02040603050505030304" pitchFamily="18" charset="0"/>
              </a:rPr>
              <a:t>R. Piccin - 14th HL-LHC Collaboration Meeting, Genova 2024</a:t>
            </a:r>
          </a:p>
        </p:txBody>
      </p:sp>
    </p:spTree>
    <p:extLst>
      <p:ext uri="{BB962C8B-B14F-4D97-AF65-F5344CB8AC3E}">
        <p14:creationId xmlns:p14="http://schemas.microsoft.com/office/powerpoint/2010/main" val="28156120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1C1052E-06DB-9BDE-0794-D91D4EB5C31A}"/>
              </a:ext>
            </a:extLst>
          </p:cNvPr>
          <p:cNvSpPr>
            <a:spLocks noGrp="1"/>
          </p:cNvSpPr>
          <p:nvPr>
            <p:ph type="sldNum" sz="quarter" idx="12"/>
          </p:nvPr>
        </p:nvSpPr>
        <p:spPr/>
        <p:txBody>
          <a:bodyPr/>
          <a:lstStyle/>
          <a:p>
            <a:fld id="{BFDCA1C4-9514-7B4F-976F-D92F7E296653}" type="slidenum">
              <a:rPr lang="fr-FR" smtClean="0"/>
              <a:pPr/>
              <a:t>33</a:t>
            </a:fld>
            <a:endParaRPr lang="fr-FR"/>
          </a:p>
        </p:txBody>
      </p:sp>
      <p:graphicFrame>
        <p:nvGraphicFramePr>
          <p:cNvPr id="4" name="Table 3">
            <a:extLst>
              <a:ext uri="{FF2B5EF4-FFF2-40B4-BE49-F238E27FC236}">
                <a16:creationId xmlns:a16="http://schemas.microsoft.com/office/drawing/2014/main" id="{B3009FCC-058F-9B0B-4322-47569B6BAE10}"/>
              </a:ext>
            </a:extLst>
          </p:cNvPr>
          <p:cNvGraphicFramePr>
            <a:graphicFrameLocks noGrp="1"/>
          </p:cNvGraphicFramePr>
          <p:nvPr>
            <p:extLst>
              <p:ext uri="{D42A27DB-BD31-4B8C-83A1-F6EECF244321}">
                <p14:modId xmlns:p14="http://schemas.microsoft.com/office/powerpoint/2010/main" val="337903706"/>
              </p:ext>
            </p:extLst>
          </p:nvPr>
        </p:nvGraphicFramePr>
        <p:xfrm>
          <a:off x="166977" y="536786"/>
          <a:ext cx="8738484" cy="4213161"/>
        </p:xfrm>
        <a:graphic>
          <a:graphicData uri="http://schemas.openxmlformats.org/drawingml/2006/table">
            <a:tbl>
              <a:tblPr firstRow="1" bandRow="1">
                <a:tableStyleId>{5C22544A-7EE6-4342-B048-85BDC9FD1C3A}</a:tableStyleId>
              </a:tblPr>
              <a:tblGrid>
                <a:gridCol w="512601">
                  <a:extLst>
                    <a:ext uri="{9D8B030D-6E8A-4147-A177-3AD203B41FA5}">
                      <a16:colId xmlns:a16="http://schemas.microsoft.com/office/drawing/2014/main" val="3056842549"/>
                    </a:ext>
                  </a:extLst>
                </a:gridCol>
                <a:gridCol w="4797868">
                  <a:extLst>
                    <a:ext uri="{9D8B030D-6E8A-4147-A177-3AD203B41FA5}">
                      <a16:colId xmlns:a16="http://schemas.microsoft.com/office/drawing/2014/main" val="1091551968"/>
                    </a:ext>
                  </a:extLst>
                </a:gridCol>
                <a:gridCol w="993163">
                  <a:extLst>
                    <a:ext uri="{9D8B030D-6E8A-4147-A177-3AD203B41FA5}">
                      <a16:colId xmlns:a16="http://schemas.microsoft.com/office/drawing/2014/main" val="1638813497"/>
                    </a:ext>
                  </a:extLst>
                </a:gridCol>
                <a:gridCol w="692010">
                  <a:extLst>
                    <a:ext uri="{9D8B030D-6E8A-4147-A177-3AD203B41FA5}">
                      <a16:colId xmlns:a16="http://schemas.microsoft.com/office/drawing/2014/main" val="2863093793"/>
                    </a:ext>
                  </a:extLst>
                </a:gridCol>
                <a:gridCol w="1742842">
                  <a:extLst>
                    <a:ext uri="{9D8B030D-6E8A-4147-A177-3AD203B41FA5}">
                      <a16:colId xmlns:a16="http://schemas.microsoft.com/office/drawing/2014/main" val="2828513796"/>
                    </a:ext>
                  </a:extLst>
                </a:gridCol>
              </a:tblGrid>
              <a:tr h="326961">
                <a:tc>
                  <a:txBody>
                    <a:bodyPr/>
                    <a:lstStyle/>
                    <a:p>
                      <a:endParaRPr lang="en-GB" sz="1000" dirty="0"/>
                    </a:p>
                  </a:txBody>
                  <a:tcPr/>
                </a:tc>
                <a:tc>
                  <a:txBody>
                    <a:bodyPr/>
                    <a:lstStyle/>
                    <a:p>
                      <a:r>
                        <a:rPr lang="en-US" sz="1200" dirty="0"/>
                        <a:t>Description </a:t>
                      </a:r>
                      <a:endParaRPr lang="en-GB" sz="1200" dirty="0"/>
                    </a:p>
                  </a:txBody>
                  <a:tcPr/>
                </a:tc>
                <a:tc>
                  <a:txBody>
                    <a:bodyPr/>
                    <a:lstStyle/>
                    <a:p>
                      <a:pPr algn="ctr"/>
                      <a:r>
                        <a:rPr lang="en-US" sz="1050" dirty="0"/>
                        <a:t>System/WP</a:t>
                      </a:r>
                      <a:endParaRPr lang="en-GB" sz="1050" dirty="0"/>
                    </a:p>
                  </a:txBody>
                  <a:tcPr/>
                </a:tc>
                <a:tc>
                  <a:txBody>
                    <a:bodyPr/>
                    <a:lstStyle/>
                    <a:p>
                      <a:pPr algn="ctr"/>
                      <a:r>
                        <a:rPr lang="en-US" sz="1050" dirty="0"/>
                        <a:t>Status</a:t>
                      </a:r>
                      <a:endParaRPr lang="en-GB" sz="1050" dirty="0"/>
                    </a:p>
                  </a:txBody>
                  <a:tcPr/>
                </a:tc>
                <a:tc>
                  <a:txBody>
                    <a:bodyPr/>
                    <a:lstStyle/>
                    <a:p>
                      <a:pPr algn="ctr"/>
                      <a:r>
                        <a:rPr lang="en-US" sz="1050" dirty="0"/>
                        <a:t>Comments </a:t>
                      </a:r>
                      <a:endParaRPr lang="en-GB" sz="1050" dirty="0"/>
                    </a:p>
                  </a:txBody>
                  <a:tcPr/>
                </a:tc>
                <a:extLst>
                  <a:ext uri="{0D108BD9-81ED-4DB2-BD59-A6C34878D82A}">
                    <a16:rowId xmlns:a16="http://schemas.microsoft.com/office/drawing/2014/main" val="1245994258"/>
                  </a:ext>
                </a:extLst>
              </a:tr>
              <a:tr h="234235">
                <a:tc>
                  <a:txBody>
                    <a:bodyPr/>
                    <a:lstStyle/>
                    <a:p>
                      <a:r>
                        <a:rPr lang="en-US" sz="1100" dirty="0"/>
                        <a:t>R11</a:t>
                      </a:r>
                      <a:endParaRPr lang="en-GB" sz="1100" dirty="0"/>
                    </a:p>
                  </a:txBody>
                  <a:tcPr/>
                </a:tc>
                <a:tc>
                  <a:txBody>
                    <a:bodyPr/>
                    <a:lstStyle/>
                    <a:p>
                      <a:pPr algn="just"/>
                      <a:r>
                        <a:rPr lang="en-US" sz="1050" kern="1200" dirty="0">
                          <a:solidFill>
                            <a:schemeClr val="tx1"/>
                          </a:solidFill>
                          <a:latin typeface="+mn-lt"/>
                          <a:ea typeface="+mn-ea"/>
                          <a:cs typeface="+mn-cs"/>
                        </a:rPr>
                        <a:t>Insulation tests using tap water may degrade the insulator quality and introduce risk on the long-term operation of the insulation. A detailed study on the impact (including long-term effects) of tests with immersion of the insulated wires in tap water, especially in case of a water penetration, must be conducted. </a:t>
                      </a:r>
                      <a:r>
                        <a:rPr lang="en-GB" sz="1050" kern="1200" dirty="0">
                          <a:solidFill>
                            <a:schemeClr val="tx1"/>
                          </a:solidFill>
                          <a:latin typeface="+mn-lt"/>
                          <a:ea typeface="+mn-ea"/>
                          <a:cs typeface="+mn-cs"/>
                        </a:rPr>
                        <a:t>It is recommended to obtain feedback from the wire manufacturer concerning the suitability of the insulation to water immersion.</a:t>
                      </a:r>
                      <a:r>
                        <a:rPr lang="en-CH" sz="1050" kern="1200" dirty="0">
                          <a:solidFill>
                            <a:schemeClr val="tx1"/>
                          </a:solidFill>
                          <a:latin typeface="+mn-lt"/>
                          <a:ea typeface="+mn-ea"/>
                          <a:cs typeface="+mn-cs"/>
                        </a:rPr>
                        <a:t> Furthermore, </a:t>
                      </a:r>
                      <a:r>
                        <a:rPr lang="en-US" sz="1050" kern="1200" dirty="0">
                          <a:solidFill>
                            <a:schemeClr val="tx1"/>
                          </a:solidFill>
                          <a:latin typeface="+mn-lt"/>
                          <a:ea typeface="+mn-ea"/>
                          <a:cs typeface="+mn-cs"/>
                        </a:rPr>
                        <a:t>potential alternatives like testing in </a:t>
                      </a:r>
                      <a:r>
                        <a:rPr lang="en-US" sz="1050" kern="1200" dirty="0" err="1">
                          <a:solidFill>
                            <a:schemeClr val="tx1"/>
                          </a:solidFill>
                          <a:latin typeface="+mn-lt"/>
                          <a:ea typeface="+mn-ea"/>
                          <a:cs typeface="+mn-cs"/>
                        </a:rPr>
                        <a:t>gHe</a:t>
                      </a:r>
                      <a:r>
                        <a:rPr lang="en-US" sz="1050" kern="1200" dirty="0">
                          <a:solidFill>
                            <a:schemeClr val="tx1"/>
                          </a:solidFill>
                          <a:latin typeface="+mn-lt"/>
                          <a:ea typeface="+mn-ea"/>
                          <a:cs typeface="+mn-cs"/>
                        </a:rPr>
                        <a:t> shall be also studies. </a:t>
                      </a:r>
                      <a:endParaRPr lang="en-GB" sz="1050" kern="1200" dirty="0">
                        <a:solidFill>
                          <a:schemeClr val="tx1"/>
                        </a:solidFill>
                        <a:latin typeface="+mn-lt"/>
                        <a:ea typeface="+mn-ea"/>
                        <a:cs typeface="+mn-cs"/>
                      </a:endParaRPr>
                    </a:p>
                  </a:txBody>
                  <a:tcPr/>
                </a:tc>
                <a:tc>
                  <a:txBody>
                    <a:bodyPr/>
                    <a:lstStyle/>
                    <a:p>
                      <a:r>
                        <a:rPr lang="en-US"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rPr>
                        <a:t>WP3</a:t>
                      </a:r>
                      <a:endParaRPr lang="en-GB"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endParaRPr>
                    </a:p>
                  </a:txBody>
                  <a:tcPr/>
                </a:tc>
                <a:tc>
                  <a:txBody>
                    <a:bodyPr/>
                    <a:lstStyle/>
                    <a:p>
                      <a:r>
                        <a:rPr lang="en-US" sz="1050" kern="1200" dirty="0">
                          <a:solidFill>
                            <a:schemeClr val="tx1">
                              <a:lumMod val="65000"/>
                              <a:lumOff val="35000"/>
                            </a:schemeClr>
                          </a:solidFill>
                          <a:effectLst/>
                          <a:highlight>
                            <a:srgbClr val="00FF00"/>
                          </a:highlight>
                          <a:latin typeface="+mj-lt"/>
                          <a:ea typeface="MS Mincho" panose="02020609040205080304" pitchFamily="49" charset="-128"/>
                          <a:cs typeface="Calibri" panose="020F0502020204030204" pitchFamily="34" charset="0"/>
                        </a:rPr>
                        <a:t>Okay</a:t>
                      </a:r>
                      <a:endParaRPr lang="en-GB" sz="1050" kern="1200" dirty="0">
                        <a:solidFill>
                          <a:schemeClr val="tx1">
                            <a:lumMod val="65000"/>
                            <a:lumOff val="35000"/>
                          </a:schemeClr>
                        </a:solidFill>
                        <a:effectLst/>
                        <a:highlight>
                          <a:srgbClr val="00FF00"/>
                        </a:highlight>
                        <a:latin typeface="+mj-lt"/>
                        <a:ea typeface="MS Mincho" panose="02020609040205080304" pitchFamily="49" charset="-128"/>
                        <a:cs typeface="Calibri" panose="020F0502020204030204" pitchFamily="34" charset="0"/>
                      </a:endParaRPr>
                    </a:p>
                  </a:txBody>
                  <a:tcPr/>
                </a:tc>
                <a:tc>
                  <a:txBody>
                    <a:bodyPr/>
                    <a:lstStyle/>
                    <a:p>
                      <a:r>
                        <a:rPr lang="en-US" sz="1050" kern="1200" dirty="0">
                          <a:solidFill>
                            <a:schemeClr val="dk1"/>
                          </a:solidFill>
                          <a:latin typeface="+mn-lt"/>
                          <a:ea typeface="+mn-ea"/>
                          <a:cs typeface="+mn-cs"/>
                        </a:rPr>
                        <a:t>See Current Lead Heating System (CLHS) validation presented at </a:t>
                      </a:r>
                      <a:r>
                        <a:rPr lang="en-US" sz="1050" b="0" kern="1200" dirty="0">
                          <a:solidFill>
                            <a:schemeClr val="tx1">
                              <a:lumMod val="65000"/>
                              <a:lumOff val="35000"/>
                            </a:schemeClr>
                          </a:solidFill>
                          <a:effectLst/>
                          <a:latin typeface="+mj-lt"/>
                          <a:ea typeface="MS Mincho" panose="02020609040205080304" pitchFamily="49" charset="-128"/>
                          <a:cs typeface="Calibri" panose="020F0502020204030204" pitchFamily="34" charset="0"/>
                          <a:hlinkClick r:id="rId2"/>
                        </a:rPr>
                        <a:t>MCF #133</a:t>
                      </a:r>
                      <a:endParaRPr lang="en-GB" sz="1050" b="0" kern="1200" dirty="0">
                        <a:solidFill>
                          <a:schemeClr val="tx1">
                            <a:lumMod val="65000"/>
                            <a:lumOff val="35000"/>
                          </a:schemeClr>
                        </a:solidFill>
                        <a:effectLst/>
                        <a:latin typeface="+mj-lt"/>
                        <a:ea typeface="MS Mincho" panose="02020609040205080304" pitchFamily="49" charset="-128"/>
                        <a:cs typeface="Calibri" panose="020F0502020204030204" pitchFamily="34" charset="0"/>
                      </a:endParaRPr>
                    </a:p>
                  </a:txBody>
                  <a:tcPr/>
                </a:tc>
                <a:extLst>
                  <a:ext uri="{0D108BD9-81ED-4DB2-BD59-A6C34878D82A}">
                    <a16:rowId xmlns:a16="http://schemas.microsoft.com/office/drawing/2014/main" val="3865248553"/>
                  </a:ext>
                </a:extLst>
              </a:tr>
              <a:tr h="234235">
                <a:tc>
                  <a:txBody>
                    <a:bodyPr/>
                    <a:lstStyle/>
                    <a:p>
                      <a:r>
                        <a:rPr lang="en-US" sz="1100" dirty="0"/>
                        <a:t>R12</a:t>
                      </a:r>
                      <a:endParaRPr lang="en-GB" sz="1100" dirty="0"/>
                    </a:p>
                  </a:txBody>
                  <a:tcPr/>
                </a:tc>
                <a:tc>
                  <a:txBody>
                    <a:bodyPr/>
                    <a:lstStyle/>
                    <a:p>
                      <a:pPr algn="just"/>
                      <a:r>
                        <a:rPr lang="en-US" sz="1050" kern="1200" dirty="0">
                          <a:solidFill>
                            <a:schemeClr val="tx1"/>
                          </a:solidFill>
                          <a:latin typeface="+mn-lt"/>
                          <a:ea typeface="+mn-ea"/>
                          <a:cs typeface="+mn-cs"/>
                        </a:rPr>
                        <a:t>The presentation for the cold powering system, and particularly the integration of instrumentation on the DFHX showed a complex array of several connectors, without any details on the mechanical support of these instrumentation cables. Integration should be completed asap as additional supports/harnesses might be required to avoid damaging the delicate connectors at the CL interface.</a:t>
                      </a:r>
                    </a:p>
                  </a:txBody>
                  <a:tcPr/>
                </a:tc>
                <a:tc>
                  <a:txBody>
                    <a:bodyPr/>
                    <a:lstStyle/>
                    <a:p>
                      <a:r>
                        <a:rPr lang="en-US"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rPr>
                        <a:t>WP6A</a:t>
                      </a:r>
                      <a:endParaRPr lang="en-GB"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endParaRPr>
                    </a:p>
                  </a:txBody>
                  <a:tcPr/>
                </a:tc>
                <a:tc>
                  <a:txBody>
                    <a:bodyPr/>
                    <a:lstStyle/>
                    <a:p>
                      <a:r>
                        <a:rPr lang="en-US" sz="1050" kern="1200" dirty="0">
                          <a:solidFill>
                            <a:schemeClr val="tx1">
                              <a:lumMod val="65000"/>
                              <a:lumOff val="35000"/>
                            </a:schemeClr>
                          </a:solidFill>
                          <a:effectLst/>
                          <a:highlight>
                            <a:srgbClr val="00FF00"/>
                          </a:highlight>
                          <a:latin typeface="+mj-lt"/>
                          <a:ea typeface="MS Mincho" panose="02020609040205080304" pitchFamily="49" charset="-128"/>
                          <a:cs typeface="Calibri" panose="020F0502020204030204" pitchFamily="34" charset="0"/>
                        </a:rPr>
                        <a:t>Okay</a:t>
                      </a:r>
                      <a:endParaRPr lang="en-GB" sz="1050" kern="1200" dirty="0">
                        <a:solidFill>
                          <a:schemeClr val="tx1">
                            <a:lumMod val="65000"/>
                            <a:lumOff val="35000"/>
                          </a:schemeClr>
                        </a:solidFill>
                        <a:effectLst/>
                        <a:highlight>
                          <a:srgbClr val="00FF00"/>
                        </a:highlight>
                        <a:latin typeface="+mj-lt"/>
                        <a:ea typeface="MS Mincho" panose="02020609040205080304" pitchFamily="49" charset="-128"/>
                        <a:cs typeface="Calibri" panose="020F0502020204030204" pitchFamily="34"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kern="1200" dirty="0">
                          <a:solidFill>
                            <a:schemeClr val="dk1"/>
                          </a:solidFill>
                          <a:latin typeface="+mn-lt"/>
                          <a:ea typeface="+mn-ea"/>
                          <a:cs typeface="+mn-cs"/>
                        </a:rPr>
                        <a:t>Presented a</a:t>
                      </a:r>
                      <a:r>
                        <a:rPr lang="en-US"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rPr>
                        <a:t>t </a:t>
                      </a:r>
                      <a:r>
                        <a:rPr lang="en-US"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hlinkClick r:id="rId3"/>
                        </a:rPr>
                        <a:t>MCF #127</a:t>
                      </a:r>
                      <a:endParaRPr lang="en-GB" sz="1050" b="1" kern="1200" dirty="0">
                        <a:solidFill>
                          <a:schemeClr val="tx1">
                            <a:lumMod val="65000"/>
                            <a:lumOff val="35000"/>
                          </a:schemeClr>
                        </a:solidFill>
                        <a:effectLst/>
                        <a:latin typeface="+mj-lt"/>
                        <a:ea typeface="MS Mincho" panose="02020609040205080304" pitchFamily="49" charset="-128"/>
                        <a:cs typeface="Calibri" panose="020F0502020204030204" pitchFamily="34" charset="0"/>
                      </a:endParaRPr>
                    </a:p>
                  </a:txBody>
                  <a:tcPr/>
                </a:tc>
                <a:extLst>
                  <a:ext uri="{0D108BD9-81ED-4DB2-BD59-A6C34878D82A}">
                    <a16:rowId xmlns:a16="http://schemas.microsoft.com/office/drawing/2014/main" val="4096241335"/>
                  </a:ext>
                </a:extLst>
              </a:tr>
              <a:tr h="234235">
                <a:tc>
                  <a:txBody>
                    <a:bodyPr/>
                    <a:lstStyle/>
                    <a:p>
                      <a:r>
                        <a:rPr lang="en-US" sz="1100" dirty="0"/>
                        <a:t>R13</a:t>
                      </a:r>
                      <a:endParaRPr lang="en-GB" sz="1100" dirty="0"/>
                    </a:p>
                  </a:txBody>
                  <a:tcPr/>
                </a:tc>
                <a:tc>
                  <a:txBody>
                    <a:bodyPr/>
                    <a:lstStyle/>
                    <a:p>
                      <a:pPr algn="just"/>
                      <a:r>
                        <a:rPr lang="en-GB" sz="1050" kern="1200" dirty="0">
                          <a:solidFill>
                            <a:schemeClr val="tx1"/>
                          </a:solidFill>
                          <a:latin typeface="+mn-lt"/>
                          <a:ea typeface="+mn-ea"/>
                          <a:cs typeface="+mn-cs"/>
                        </a:rPr>
                        <a:t>A design of the DFHX/M </a:t>
                      </a:r>
                      <a:r>
                        <a:rPr lang="en-US" sz="1050" kern="1200" dirty="0">
                          <a:solidFill>
                            <a:schemeClr val="tx1"/>
                          </a:solidFill>
                          <a:latin typeface="+mn-lt"/>
                          <a:ea typeface="+mn-ea"/>
                          <a:cs typeface="+mn-cs"/>
                        </a:rPr>
                        <a:t>splitting modules based on wire-to-wire connections has been presented for use in the IT String. Synergies and common designs with the PCB based design of the QDS input patch panel solution shall be explored and implemented for the series version</a:t>
                      </a:r>
                      <a:endParaRPr lang="en-GB" sz="1050" kern="1200" dirty="0">
                        <a:solidFill>
                          <a:schemeClr val="tx1"/>
                        </a:solidFill>
                        <a:latin typeface="+mn-lt"/>
                        <a:ea typeface="+mn-ea"/>
                        <a:cs typeface="+mn-cs"/>
                      </a:endParaRPr>
                    </a:p>
                  </a:txBody>
                  <a:tcPr/>
                </a:tc>
                <a:tc>
                  <a:txBody>
                    <a:bodyPr/>
                    <a:lstStyle/>
                    <a:p>
                      <a:r>
                        <a:rPr lang="en-US"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rPr>
                        <a:t>WP6A</a:t>
                      </a:r>
                      <a:endParaRPr lang="en-GB"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endParaRPr>
                    </a:p>
                  </a:txBody>
                  <a:tcPr/>
                </a:tc>
                <a:tc>
                  <a:txBody>
                    <a:bodyPr/>
                    <a:lstStyle/>
                    <a:p>
                      <a:r>
                        <a:rPr lang="en-US" sz="1050" kern="1200" dirty="0">
                          <a:solidFill>
                            <a:schemeClr val="tx1">
                              <a:lumMod val="65000"/>
                              <a:lumOff val="35000"/>
                            </a:schemeClr>
                          </a:solidFill>
                          <a:effectLst/>
                          <a:highlight>
                            <a:srgbClr val="00FF00"/>
                          </a:highlight>
                          <a:latin typeface="+mj-lt"/>
                          <a:ea typeface="MS Mincho" panose="02020609040205080304" pitchFamily="49" charset="-128"/>
                          <a:cs typeface="Calibri" panose="020F0502020204030204" pitchFamily="34" charset="0"/>
                        </a:rPr>
                        <a:t>Okay</a:t>
                      </a:r>
                      <a:endParaRPr lang="en-GB" sz="1050" kern="1200" dirty="0">
                        <a:solidFill>
                          <a:schemeClr val="tx1">
                            <a:lumMod val="65000"/>
                            <a:lumOff val="35000"/>
                          </a:schemeClr>
                        </a:solidFill>
                        <a:effectLst/>
                        <a:highlight>
                          <a:srgbClr val="00FF00"/>
                        </a:highlight>
                        <a:latin typeface="+mj-lt"/>
                        <a:ea typeface="MS Mincho" panose="02020609040205080304" pitchFamily="49" charset="-128"/>
                        <a:cs typeface="Calibri" panose="020F0502020204030204" pitchFamily="34"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kern="1200" dirty="0">
                          <a:solidFill>
                            <a:schemeClr val="dk1"/>
                          </a:solidFill>
                          <a:latin typeface="+mn-lt"/>
                          <a:ea typeface="+mn-ea"/>
                          <a:cs typeface="+mn-cs"/>
                        </a:rPr>
                        <a:t>Presented at </a:t>
                      </a:r>
                      <a:r>
                        <a:rPr lang="en-US"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hlinkClick r:id="rId3"/>
                        </a:rPr>
                        <a:t>MCF #127</a:t>
                      </a:r>
                      <a:endParaRPr lang="en-GB" sz="1050" b="1" kern="1200" dirty="0">
                        <a:solidFill>
                          <a:schemeClr val="tx1">
                            <a:lumMod val="65000"/>
                            <a:lumOff val="35000"/>
                          </a:schemeClr>
                        </a:solidFill>
                        <a:effectLst/>
                        <a:latin typeface="+mj-lt"/>
                        <a:ea typeface="MS Mincho" panose="02020609040205080304" pitchFamily="49" charset="-128"/>
                        <a:cs typeface="Calibri" panose="020F050202020403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endParaRPr>
                    </a:p>
                  </a:txBody>
                  <a:tcPr/>
                </a:tc>
                <a:extLst>
                  <a:ext uri="{0D108BD9-81ED-4DB2-BD59-A6C34878D82A}">
                    <a16:rowId xmlns:a16="http://schemas.microsoft.com/office/drawing/2014/main" val="439198899"/>
                  </a:ext>
                </a:extLst>
              </a:tr>
              <a:tr h="531145">
                <a:tc>
                  <a:txBody>
                    <a:bodyPr/>
                    <a:lstStyle/>
                    <a:p>
                      <a:r>
                        <a:rPr lang="en-US" sz="1100" dirty="0"/>
                        <a:t>R14</a:t>
                      </a:r>
                      <a:endParaRPr lang="en-GB" sz="1100" dirty="0"/>
                    </a:p>
                  </a:txBody>
                  <a:tcPr/>
                </a:tc>
                <a:tc>
                  <a:txBody>
                    <a:bodyPr/>
                    <a:lstStyle/>
                    <a:p>
                      <a:pPr algn="just"/>
                      <a:r>
                        <a:rPr lang="en-GB" sz="1050" kern="1200" dirty="0">
                          <a:solidFill>
                            <a:schemeClr val="tx1"/>
                          </a:solidFill>
                          <a:latin typeface="+mn-lt"/>
                          <a:ea typeface="+mn-ea"/>
                          <a:cs typeface="+mn-cs"/>
                        </a:rPr>
                        <a:t>The scheme for the ventilation of the </a:t>
                      </a:r>
                      <a:r>
                        <a:rPr lang="en-US" sz="1050" kern="1200" dirty="0">
                          <a:solidFill>
                            <a:schemeClr val="tx1"/>
                          </a:solidFill>
                          <a:latin typeface="+mn-lt"/>
                          <a:ea typeface="+mn-ea"/>
                          <a:cs typeface="+mn-cs"/>
                        </a:rPr>
                        <a:t>local 120 A conduction-cooled current leads is not defined yet for the HL-LHC. The ancillaries should be completed in due time to be implemented and tested in the HL-LHC IT String. </a:t>
                      </a:r>
                    </a:p>
                  </a:txBody>
                  <a:tcPr/>
                </a:tc>
                <a:tc>
                  <a:txBody>
                    <a:bodyPr/>
                    <a:lstStyle/>
                    <a:p>
                      <a:r>
                        <a:rPr lang="en-US"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rPr>
                        <a:t>WP6A</a:t>
                      </a:r>
                      <a:endParaRPr lang="en-GB"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endParaRPr>
                    </a:p>
                  </a:txBody>
                  <a:tcPr/>
                </a:tc>
                <a:tc>
                  <a:txBody>
                    <a:bodyPr/>
                    <a:lstStyle/>
                    <a:p>
                      <a:r>
                        <a:rPr lang="en-US" sz="1050" kern="1200" dirty="0">
                          <a:solidFill>
                            <a:schemeClr val="tx1">
                              <a:lumMod val="65000"/>
                              <a:lumOff val="35000"/>
                            </a:schemeClr>
                          </a:solidFill>
                          <a:effectLst/>
                          <a:highlight>
                            <a:srgbClr val="FFFF00"/>
                          </a:highlight>
                          <a:latin typeface="+mj-lt"/>
                          <a:ea typeface="MS Mincho" panose="02020609040205080304" pitchFamily="49" charset="-128"/>
                          <a:cs typeface="Calibri" panose="020F0502020204030204" pitchFamily="34" charset="0"/>
                        </a:rPr>
                        <a:t>On-going</a:t>
                      </a:r>
                    </a:p>
                    <a:p>
                      <a:endParaRPr lang="en-GB"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kern="1200" dirty="0">
                          <a:solidFill>
                            <a:schemeClr val="dk1"/>
                          </a:solidFill>
                          <a:latin typeface="+mn-lt"/>
                          <a:ea typeface="+mn-ea"/>
                          <a:cs typeface="+mn-cs"/>
                        </a:rPr>
                        <a:t>Status presented at </a:t>
                      </a:r>
                      <a:r>
                        <a:rPr lang="en-US"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hlinkClick r:id="rId3"/>
                        </a:rPr>
                        <a:t>MCF #127</a:t>
                      </a:r>
                      <a:endParaRPr lang="en-US" sz="1050" kern="1200" dirty="0">
                        <a:solidFill>
                          <a:schemeClr val="tx1">
                            <a:lumMod val="65000"/>
                            <a:lumOff val="35000"/>
                          </a:schemeClr>
                        </a:solidFill>
                        <a:effectLst/>
                        <a:latin typeface="+mj-lt"/>
                        <a:ea typeface="MS Mincho" panose="02020609040205080304" pitchFamily="49" charset="-128"/>
                        <a:cs typeface="Calibri" panose="020F050202020403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050" kern="1200" dirty="0">
                          <a:solidFill>
                            <a:schemeClr val="dk1"/>
                          </a:solidFill>
                          <a:latin typeface="+mn-lt"/>
                          <a:ea typeface="+mn-ea"/>
                          <a:cs typeface="+mn-cs"/>
                        </a:rPr>
                        <a:t>Two ventilation methods to be tested in the HL-LHC IT-String</a:t>
                      </a:r>
                      <a:endParaRPr lang="en-GB" sz="1050" kern="1200" dirty="0">
                        <a:solidFill>
                          <a:schemeClr val="dk1"/>
                        </a:solidFill>
                        <a:latin typeface="+mn-lt"/>
                        <a:ea typeface="+mn-ea"/>
                        <a:cs typeface="+mn-cs"/>
                      </a:endParaRPr>
                    </a:p>
                  </a:txBody>
                  <a:tcPr/>
                </a:tc>
                <a:extLst>
                  <a:ext uri="{0D108BD9-81ED-4DB2-BD59-A6C34878D82A}">
                    <a16:rowId xmlns:a16="http://schemas.microsoft.com/office/drawing/2014/main" val="2836366917"/>
                  </a:ext>
                </a:extLst>
              </a:tr>
            </a:tbl>
          </a:graphicData>
        </a:graphic>
      </p:graphicFrame>
      <p:sp>
        <p:nvSpPr>
          <p:cNvPr id="5" name="Title 1">
            <a:extLst>
              <a:ext uri="{FF2B5EF4-FFF2-40B4-BE49-F238E27FC236}">
                <a16:creationId xmlns:a16="http://schemas.microsoft.com/office/drawing/2014/main" id="{147E0066-E9D5-1E08-D4D2-6264EE37D5E1}"/>
              </a:ext>
            </a:extLst>
          </p:cNvPr>
          <p:cNvSpPr txBox="1">
            <a:spLocks/>
          </p:cNvSpPr>
          <p:nvPr/>
        </p:nvSpPr>
        <p:spPr>
          <a:xfrm>
            <a:off x="790611" y="-14166"/>
            <a:ext cx="4663385" cy="54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lgn="l"/>
            <a:r>
              <a:rPr lang="en-US" dirty="0"/>
              <a:t>Recommendations</a:t>
            </a:r>
            <a:endParaRPr lang="en-GB" dirty="0"/>
          </a:p>
        </p:txBody>
      </p:sp>
      <p:sp>
        <p:nvSpPr>
          <p:cNvPr id="6" name="Footer Placeholder 3">
            <a:extLst>
              <a:ext uri="{FF2B5EF4-FFF2-40B4-BE49-F238E27FC236}">
                <a16:creationId xmlns:a16="http://schemas.microsoft.com/office/drawing/2014/main" id="{E8922445-F7C9-39C2-5066-C5C3BF658619}"/>
              </a:ext>
            </a:extLst>
          </p:cNvPr>
          <p:cNvSpPr>
            <a:spLocks noGrp="1"/>
          </p:cNvSpPr>
          <p:nvPr>
            <p:ph type="ftr" sz="quarter" idx="11"/>
          </p:nvPr>
        </p:nvSpPr>
        <p:spPr>
          <a:xfrm>
            <a:off x="1905000" y="4767263"/>
            <a:ext cx="6627000" cy="270000"/>
          </a:xfrm>
        </p:spPr>
        <p:txBody>
          <a:bodyPr/>
          <a:lstStyle/>
          <a:p>
            <a:r>
              <a:rPr lang="en-GB" noProof="0" dirty="0">
                <a:latin typeface="Calisto MT" panose="02040603050505030304" pitchFamily="18" charset="0"/>
              </a:rPr>
              <a:t>R. Piccin - 14th HL-LHC Collaboration Meeting, Genova 2024</a:t>
            </a:r>
          </a:p>
        </p:txBody>
      </p:sp>
    </p:spTree>
    <p:extLst>
      <p:ext uri="{BB962C8B-B14F-4D97-AF65-F5344CB8AC3E}">
        <p14:creationId xmlns:p14="http://schemas.microsoft.com/office/powerpoint/2010/main" val="28749393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10A729B-ECD9-D366-95ED-87C565B1E412}"/>
              </a:ext>
            </a:extLst>
          </p:cNvPr>
          <p:cNvSpPr/>
          <p:nvPr/>
        </p:nvSpPr>
        <p:spPr>
          <a:xfrm>
            <a:off x="0" y="4198289"/>
            <a:ext cx="3824577" cy="94521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latin typeface="Calisto MT" panose="02040603050505030304" pitchFamily="18" charset="77"/>
            </a:endParaRPr>
          </a:p>
        </p:txBody>
      </p:sp>
      <p:sp>
        <p:nvSpPr>
          <p:cNvPr id="2" name="Footer Placeholder 1">
            <a:extLst>
              <a:ext uri="{FF2B5EF4-FFF2-40B4-BE49-F238E27FC236}">
                <a16:creationId xmlns:a16="http://schemas.microsoft.com/office/drawing/2014/main" id="{1461FCA4-D3E3-33AF-9304-9F3F8FFC16CF}"/>
              </a:ext>
            </a:extLst>
          </p:cNvPr>
          <p:cNvSpPr>
            <a:spLocks noGrp="1"/>
          </p:cNvSpPr>
          <p:nvPr>
            <p:ph type="ftr" sz="quarter" idx="11"/>
          </p:nvPr>
        </p:nvSpPr>
        <p:spPr/>
        <p:txBody>
          <a:bodyPr/>
          <a:lstStyle/>
          <a:p>
            <a:r>
              <a:rPr lang="en-GB" noProof="0" dirty="0">
                <a:latin typeface="Calisto MT" panose="02040603050505030304" pitchFamily="18" charset="77"/>
              </a:rPr>
              <a:t>R. Piccin - 14th HL-LHC Collaboration Meeting, Genova 2024</a:t>
            </a:r>
          </a:p>
        </p:txBody>
      </p:sp>
      <p:sp>
        <p:nvSpPr>
          <p:cNvPr id="3" name="Slide Number Placeholder 2">
            <a:extLst>
              <a:ext uri="{FF2B5EF4-FFF2-40B4-BE49-F238E27FC236}">
                <a16:creationId xmlns:a16="http://schemas.microsoft.com/office/drawing/2014/main" id="{1471F634-FBD0-A9A7-D3F9-7B3A2EBE172A}"/>
              </a:ext>
            </a:extLst>
          </p:cNvPr>
          <p:cNvSpPr>
            <a:spLocks noGrp="1"/>
          </p:cNvSpPr>
          <p:nvPr>
            <p:ph type="sldNum" sz="quarter" idx="12"/>
          </p:nvPr>
        </p:nvSpPr>
        <p:spPr/>
        <p:txBody>
          <a:bodyPr/>
          <a:lstStyle/>
          <a:p>
            <a:fld id="{BFDCA1C4-9514-7B4F-976F-D92F7E296653}" type="slidenum">
              <a:rPr lang="fr-FR" smtClean="0">
                <a:latin typeface="Calisto MT" panose="02040603050505030304" pitchFamily="18" charset="77"/>
              </a:rPr>
              <a:pPr/>
              <a:t>4</a:t>
            </a:fld>
            <a:endParaRPr lang="fr-FR">
              <a:latin typeface="Calisto MT" panose="02040603050505030304" pitchFamily="18" charset="77"/>
            </a:endParaRPr>
          </a:p>
        </p:txBody>
      </p:sp>
      <p:sp>
        <p:nvSpPr>
          <p:cNvPr id="4" name="Title 1">
            <a:extLst>
              <a:ext uri="{FF2B5EF4-FFF2-40B4-BE49-F238E27FC236}">
                <a16:creationId xmlns:a16="http://schemas.microsoft.com/office/drawing/2014/main" id="{B8F11507-78D4-AF8A-9418-B573585DFF93}"/>
              </a:ext>
            </a:extLst>
          </p:cNvPr>
          <p:cNvSpPr txBox="1">
            <a:spLocks/>
          </p:cNvSpPr>
          <p:nvPr/>
        </p:nvSpPr>
        <p:spPr>
          <a:xfrm>
            <a:off x="483177" y="82287"/>
            <a:ext cx="8691524" cy="54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latin typeface="Calisto MT" panose="02040603050505030304" pitchFamily="18" charset="77"/>
              </a:rPr>
              <a:t>Magnet Circuit Forum (MCF) – A Snapshot</a:t>
            </a:r>
          </a:p>
        </p:txBody>
      </p:sp>
      <p:sp>
        <p:nvSpPr>
          <p:cNvPr id="5" name="Content Placeholder 2">
            <a:extLst>
              <a:ext uri="{FF2B5EF4-FFF2-40B4-BE49-F238E27FC236}">
                <a16:creationId xmlns:a16="http://schemas.microsoft.com/office/drawing/2014/main" id="{DD210479-CA80-C78D-07DD-D47F18FE9820}"/>
              </a:ext>
            </a:extLst>
          </p:cNvPr>
          <p:cNvSpPr txBox="1">
            <a:spLocks/>
          </p:cNvSpPr>
          <p:nvPr/>
        </p:nvSpPr>
        <p:spPr>
          <a:xfrm>
            <a:off x="378078" y="3287870"/>
            <a:ext cx="8747584" cy="1737873"/>
          </a:xfrm>
          <a:prstGeom prst="rect">
            <a:avLst/>
          </a:prstGeom>
          <a:noFill/>
        </p:spPr>
        <p:txBody>
          <a:bodyPr>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1400" dirty="0">
                <a:latin typeface="Calisto MT" panose="02040603050505030304" pitchFamily="18" charset="77"/>
              </a:rPr>
              <a:t>A few key </a:t>
            </a:r>
            <a:r>
              <a:rPr lang="en-US" sz="1400" b="1" dirty="0">
                <a:latin typeface="Calisto MT" panose="02040603050505030304" pitchFamily="18" charset="77"/>
              </a:rPr>
              <a:t>figures</a:t>
            </a:r>
            <a:r>
              <a:rPr lang="en-US" sz="1400" dirty="0">
                <a:latin typeface="Calisto MT" panose="02040603050505030304" pitchFamily="18" charset="77"/>
              </a:rPr>
              <a:t>: </a:t>
            </a:r>
          </a:p>
          <a:p>
            <a:pPr algn="l"/>
            <a:r>
              <a:rPr lang="en-US" sz="1400" dirty="0">
                <a:latin typeface="Calisto MT" panose="02040603050505030304" pitchFamily="18" charset="77"/>
              </a:rPr>
              <a:t>Representations of </a:t>
            </a:r>
            <a:r>
              <a:rPr lang="en-US" sz="1400" b="1" dirty="0">
                <a:latin typeface="Calisto MT" panose="02040603050505030304" pitchFamily="18" charset="77"/>
              </a:rPr>
              <a:t>11 Work Packages</a:t>
            </a:r>
            <a:endParaRPr lang="en-US" sz="1400" dirty="0">
              <a:latin typeface="Calisto MT" panose="02040603050505030304" pitchFamily="18" charset="77"/>
            </a:endParaRPr>
          </a:p>
          <a:p>
            <a:pPr algn="l"/>
            <a:r>
              <a:rPr lang="en-US" sz="1400" b="1" dirty="0">
                <a:latin typeface="Calisto MT" panose="02040603050505030304" pitchFamily="18" charset="77"/>
              </a:rPr>
              <a:t>60 permanent members </a:t>
            </a:r>
            <a:r>
              <a:rPr lang="en-US" sz="1400" dirty="0">
                <a:latin typeface="Calisto MT" panose="02040603050505030304" pitchFamily="18" charset="77"/>
              </a:rPr>
              <a:t>regularly invited with an average participation of 20 members (variation depending on topics)</a:t>
            </a:r>
          </a:p>
          <a:p>
            <a:pPr algn="l"/>
            <a:r>
              <a:rPr lang="en-US" sz="1400" dirty="0">
                <a:latin typeface="Calisto MT" panose="02040603050505030304" pitchFamily="18" charset="77"/>
              </a:rPr>
              <a:t>Since June 2016, </a:t>
            </a:r>
            <a:r>
              <a:rPr lang="en-US" sz="1400" b="1" dirty="0">
                <a:latin typeface="Calisto MT" panose="02040603050505030304" pitchFamily="18" charset="77"/>
              </a:rPr>
              <a:t>137 MCF meetings </a:t>
            </a:r>
            <a:r>
              <a:rPr lang="en-US" sz="1400" dirty="0">
                <a:latin typeface="Calisto MT" panose="02040603050505030304" pitchFamily="18" charset="77"/>
              </a:rPr>
              <a:t>(</a:t>
            </a:r>
            <a:r>
              <a:rPr lang="en-US" sz="1400" dirty="0">
                <a:latin typeface="Calisto MT" panose="02040603050505030304" pitchFamily="18" charset="77"/>
                <a:hlinkClick r:id="rId2"/>
              </a:rPr>
              <a:t>Indico</a:t>
            </a:r>
            <a:r>
              <a:rPr lang="en-US" sz="1400" dirty="0">
                <a:latin typeface="Calisto MT" panose="02040603050505030304" pitchFamily="18" charset="77"/>
              </a:rPr>
              <a:t>; </a:t>
            </a:r>
            <a:r>
              <a:rPr lang="en-US" sz="1400" dirty="0">
                <a:latin typeface="Calisto MT" panose="02040603050505030304" pitchFamily="18" charset="77"/>
                <a:hlinkClick r:id="rId3"/>
              </a:rPr>
              <a:t>minutes repository</a:t>
            </a:r>
            <a:r>
              <a:rPr lang="en-US" sz="1400" dirty="0">
                <a:latin typeface="Calisto MT" panose="02040603050505030304" pitchFamily="18" charset="77"/>
              </a:rPr>
              <a:t>)</a:t>
            </a:r>
          </a:p>
          <a:p>
            <a:pPr algn="l"/>
            <a:r>
              <a:rPr lang="en-US" sz="1400" dirty="0">
                <a:latin typeface="Calisto MT" panose="02040603050505030304" pitchFamily="18" charset="77"/>
              </a:rPr>
              <a:t>Since September 2015, </a:t>
            </a:r>
            <a:r>
              <a:rPr lang="en-US" sz="1400" b="1" dirty="0">
                <a:latin typeface="Calisto MT" panose="02040603050505030304" pitchFamily="18" charset="77"/>
              </a:rPr>
              <a:t>59 MCF Topical meetings </a:t>
            </a:r>
            <a:r>
              <a:rPr lang="en-US" sz="1400" dirty="0">
                <a:latin typeface="Calisto MT" panose="02040603050505030304" pitchFamily="18" charset="77"/>
              </a:rPr>
              <a:t>(</a:t>
            </a:r>
            <a:r>
              <a:rPr lang="en-US" sz="1400" dirty="0">
                <a:latin typeface="Calisto MT" panose="02040603050505030304" pitchFamily="18" charset="77"/>
                <a:hlinkClick r:id="rId4"/>
              </a:rPr>
              <a:t>Indico</a:t>
            </a:r>
            <a:r>
              <a:rPr lang="en-US" sz="1400" dirty="0">
                <a:latin typeface="Calisto MT" panose="02040603050505030304" pitchFamily="18" charset="77"/>
              </a:rPr>
              <a:t>; </a:t>
            </a:r>
            <a:r>
              <a:rPr lang="en-US" sz="1400" dirty="0">
                <a:latin typeface="Calisto MT" panose="02040603050505030304" pitchFamily="18" charset="77"/>
                <a:hlinkClick r:id="rId3"/>
              </a:rPr>
              <a:t>minutes repository</a:t>
            </a:r>
            <a:r>
              <a:rPr lang="en-US" sz="1400" dirty="0">
                <a:latin typeface="Calisto MT" panose="02040603050505030304" pitchFamily="18" charset="77"/>
              </a:rPr>
              <a:t>) for reduced technical audience</a:t>
            </a:r>
          </a:p>
        </p:txBody>
      </p:sp>
      <p:sp>
        <p:nvSpPr>
          <p:cNvPr id="6" name="Rectangle 5">
            <a:extLst>
              <a:ext uri="{FF2B5EF4-FFF2-40B4-BE49-F238E27FC236}">
                <a16:creationId xmlns:a16="http://schemas.microsoft.com/office/drawing/2014/main" id="{5EEF2C2D-938F-6B31-9F32-DD2457EC10F8}"/>
              </a:ext>
            </a:extLst>
          </p:cNvPr>
          <p:cNvSpPr/>
          <p:nvPr/>
        </p:nvSpPr>
        <p:spPr>
          <a:xfrm>
            <a:off x="351163" y="1836310"/>
            <a:ext cx="4901219" cy="1384995"/>
          </a:xfrm>
          <a:prstGeom prst="rect">
            <a:avLst/>
          </a:prstGeom>
        </p:spPr>
        <p:txBody>
          <a:bodyPr wrap="square">
            <a:spAutoFit/>
          </a:bodyPr>
          <a:lstStyle/>
          <a:p>
            <a:pPr algn="just">
              <a:buClr>
                <a:schemeClr val="accent6"/>
              </a:buClr>
            </a:pPr>
            <a:r>
              <a:rPr lang="fr-FR" sz="1400" b="1" dirty="0">
                <a:solidFill>
                  <a:schemeClr val="tx1">
                    <a:lumMod val="65000"/>
                    <a:lumOff val="35000"/>
                  </a:schemeClr>
                </a:solidFill>
                <a:latin typeface="Calisto MT" panose="02040603050505030304" pitchFamily="18" charset="77"/>
              </a:rPr>
              <a:t>Mandate</a:t>
            </a:r>
            <a:r>
              <a:rPr lang="fr-FR" sz="1400" dirty="0">
                <a:solidFill>
                  <a:schemeClr val="tx1">
                    <a:lumMod val="65000"/>
                    <a:lumOff val="35000"/>
                  </a:schemeClr>
                </a:solidFill>
                <a:latin typeface="Calisto MT" panose="02040603050505030304" pitchFamily="18" charset="77"/>
              </a:rPr>
              <a:t> of the MCF </a:t>
            </a:r>
            <a:r>
              <a:rPr lang="en-GB" sz="1400" dirty="0">
                <a:solidFill>
                  <a:schemeClr val="tx1">
                    <a:lumMod val="65000"/>
                    <a:lumOff val="35000"/>
                  </a:schemeClr>
                </a:solidFill>
                <a:latin typeface="Calisto MT" panose="02040603050505030304" pitchFamily="18" charset="77"/>
              </a:rPr>
              <a:t>includes among others</a:t>
            </a:r>
            <a:r>
              <a:rPr lang="fr-FR" sz="1400" dirty="0">
                <a:solidFill>
                  <a:schemeClr val="tx1">
                    <a:lumMod val="65000"/>
                    <a:lumOff val="35000"/>
                  </a:schemeClr>
                </a:solidFill>
                <a:latin typeface="Calisto MT" panose="02040603050505030304" pitchFamily="18" charset="77"/>
              </a:rPr>
              <a:t>: </a:t>
            </a:r>
          </a:p>
          <a:p>
            <a:pPr algn="just">
              <a:buClr>
                <a:schemeClr val="accent6"/>
              </a:buClr>
            </a:pPr>
            <a:endParaRPr lang="en-GB" sz="1400" i="1" dirty="0">
              <a:solidFill>
                <a:schemeClr val="tx1">
                  <a:lumMod val="65000"/>
                  <a:lumOff val="35000"/>
                </a:schemeClr>
              </a:solidFill>
              <a:latin typeface="Calisto MT" panose="02040603050505030304" pitchFamily="18" charset="77"/>
            </a:endParaRPr>
          </a:p>
          <a:p>
            <a:pPr marL="285750" indent="-285750" algn="just">
              <a:buClr>
                <a:schemeClr val="accent6"/>
              </a:buClr>
              <a:buFont typeface="Wingdings" panose="05000000000000000000" pitchFamily="2" charset="2"/>
              <a:buChar char="§"/>
            </a:pPr>
            <a:r>
              <a:rPr lang="en-GB" sz="1400" i="1" dirty="0">
                <a:solidFill>
                  <a:schemeClr val="tx1">
                    <a:lumMod val="65000"/>
                    <a:lumOff val="35000"/>
                  </a:schemeClr>
                </a:solidFill>
                <a:latin typeface="Calisto MT" panose="02040603050505030304" pitchFamily="18" charset="77"/>
              </a:rPr>
              <a:t>Assure the </a:t>
            </a:r>
            <a:r>
              <a:rPr lang="en-GB" sz="1400" b="1" i="1" dirty="0">
                <a:solidFill>
                  <a:schemeClr val="tx1">
                    <a:lumMod val="65000"/>
                    <a:lumOff val="35000"/>
                  </a:schemeClr>
                </a:solidFill>
                <a:latin typeface="Calisto MT" panose="02040603050505030304" pitchFamily="18" charset="77"/>
              </a:rPr>
              <a:t>optimization</a:t>
            </a:r>
            <a:r>
              <a:rPr lang="en-GB" sz="1400" i="1" dirty="0">
                <a:solidFill>
                  <a:schemeClr val="tx1">
                    <a:lumMod val="65000"/>
                    <a:lumOff val="35000"/>
                  </a:schemeClr>
                </a:solidFill>
                <a:latin typeface="Calisto MT" panose="02040603050505030304" pitchFamily="18" charset="77"/>
              </a:rPr>
              <a:t> and </a:t>
            </a:r>
            <a:r>
              <a:rPr lang="en-GB" sz="1400" b="1" i="1" dirty="0">
                <a:solidFill>
                  <a:schemeClr val="tx1">
                    <a:lumMod val="65000"/>
                    <a:lumOff val="35000"/>
                  </a:schemeClr>
                </a:solidFill>
                <a:latin typeface="Calisto MT" panose="02040603050505030304" pitchFamily="18" charset="77"/>
              </a:rPr>
              <a:t>quality</a:t>
            </a:r>
            <a:r>
              <a:rPr lang="en-GB" sz="1400" i="1" dirty="0">
                <a:solidFill>
                  <a:schemeClr val="tx1">
                    <a:lumMod val="65000"/>
                    <a:lumOff val="35000"/>
                  </a:schemeClr>
                </a:solidFill>
                <a:latin typeface="Calisto MT" panose="02040603050505030304" pitchFamily="18" charset="77"/>
              </a:rPr>
              <a:t> of the Magnet Circuits including the instrumentation and quench detection scheme for HL-LHC</a:t>
            </a:r>
          </a:p>
          <a:p>
            <a:pPr algn="just">
              <a:buClr>
                <a:schemeClr val="accent6"/>
              </a:buClr>
            </a:pPr>
            <a:endParaRPr lang="en-GB" sz="1400" i="1" dirty="0">
              <a:solidFill>
                <a:schemeClr val="tx1">
                  <a:lumMod val="65000"/>
                  <a:lumOff val="35000"/>
                </a:schemeClr>
              </a:solidFill>
              <a:latin typeface="Calisto MT" panose="02040603050505030304" pitchFamily="18" charset="77"/>
            </a:endParaRPr>
          </a:p>
        </p:txBody>
      </p:sp>
      <p:pic>
        <p:nvPicPr>
          <p:cNvPr id="8" name="Picture 7">
            <a:extLst>
              <a:ext uri="{FF2B5EF4-FFF2-40B4-BE49-F238E27FC236}">
                <a16:creationId xmlns:a16="http://schemas.microsoft.com/office/drawing/2014/main" id="{6C643119-9B34-5353-7315-1354F9BF17BE}"/>
              </a:ext>
            </a:extLst>
          </p:cNvPr>
          <p:cNvPicPr>
            <a:picLocks noChangeAspect="1"/>
          </p:cNvPicPr>
          <p:nvPr/>
        </p:nvPicPr>
        <p:blipFill>
          <a:blip r:embed="rId5"/>
          <a:stretch>
            <a:fillRect/>
          </a:stretch>
        </p:blipFill>
        <p:spPr>
          <a:xfrm>
            <a:off x="5544016" y="1002957"/>
            <a:ext cx="3390435" cy="2678445"/>
          </a:xfrm>
          <a:prstGeom prst="rect">
            <a:avLst/>
          </a:prstGeom>
        </p:spPr>
      </p:pic>
      <p:sp>
        <p:nvSpPr>
          <p:cNvPr id="10" name="TextBox 9">
            <a:extLst>
              <a:ext uri="{FF2B5EF4-FFF2-40B4-BE49-F238E27FC236}">
                <a16:creationId xmlns:a16="http://schemas.microsoft.com/office/drawing/2014/main" id="{057569B7-EF8B-AA0B-076A-F5E0067CFD0B}"/>
              </a:ext>
            </a:extLst>
          </p:cNvPr>
          <p:cNvSpPr txBox="1"/>
          <p:nvPr/>
        </p:nvSpPr>
        <p:spPr>
          <a:xfrm>
            <a:off x="400856" y="575385"/>
            <a:ext cx="8734289" cy="307777"/>
          </a:xfrm>
          <a:prstGeom prst="rect">
            <a:avLst/>
          </a:prstGeom>
          <a:noFill/>
        </p:spPr>
        <p:txBody>
          <a:bodyPr wrap="square">
            <a:spAutoFit/>
          </a:bodyPr>
          <a:lstStyle/>
          <a:p>
            <a:pPr algn="just">
              <a:buClr>
                <a:schemeClr val="accent6"/>
              </a:buClr>
            </a:pPr>
            <a:r>
              <a:rPr lang="en-GB" sz="1400" dirty="0">
                <a:solidFill>
                  <a:schemeClr val="accent5"/>
                </a:solidFill>
                <a:latin typeface="Calisto MT" panose="02040603050505030304" pitchFamily="18" charset="77"/>
              </a:rPr>
              <a:t>The meeting where all aspects related to </a:t>
            </a:r>
            <a:r>
              <a:rPr lang="en-GB" sz="1400" b="1" dirty="0">
                <a:solidFill>
                  <a:schemeClr val="accent5"/>
                </a:solidFill>
                <a:latin typeface="Calisto MT" panose="02040603050505030304" pitchFamily="18" charset="77"/>
              </a:rPr>
              <a:t>powering</a:t>
            </a:r>
            <a:r>
              <a:rPr lang="en-GB" sz="1400" dirty="0">
                <a:solidFill>
                  <a:schemeClr val="accent5"/>
                </a:solidFill>
                <a:latin typeface="Calisto MT" panose="02040603050505030304" pitchFamily="18" charset="77"/>
              </a:rPr>
              <a:t> and </a:t>
            </a:r>
            <a:r>
              <a:rPr lang="en-GB" sz="1400" b="1" dirty="0">
                <a:solidFill>
                  <a:schemeClr val="accent5"/>
                </a:solidFill>
                <a:latin typeface="Calisto MT" panose="02040603050505030304" pitchFamily="18" charset="77"/>
              </a:rPr>
              <a:t>protection </a:t>
            </a:r>
            <a:r>
              <a:rPr lang="en-GB" sz="1400" dirty="0">
                <a:solidFill>
                  <a:schemeClr val="accent5"/>
                </a:solidFill>
                <a:latin typeface="Calisto MT" panose="02040603050505030304" pitchFamily="18" charset="77"/>
              </a:rPr>
              <a:t>of the HL-LHC magnet circuits are discussed. </a:t>
            </a:r>
          </a:p>
        </p:txBody>
      </p:sp>
      <p:sp>
        <p:nvSpPr>
          <p:cNvPr id="11" name="Rectangle 10">
            <a:extLst>
              <a:ext uri="{FF2B5EF4-FFF2-40B4-BE49-F238E27FC236}">
                <a16:creationId xmlns:a16="http://schemas.microsoft.com/office/drawing/2014/main" id="{0E97D37A-E8E5-EC1A-C8F3-D44F2035EC6F}"/>
              </a:ext>
            </a:extLst>
          </p:cNvPr>
          <p:cNvSpPr/>
          <p:nvPr/>
        </p:nvSpPr>
        <p:spPr>
          <a:xfrm>
            <a:off x="5544015" y="1445539"/>
            <a:ext cx="1261671" cy="230588"/>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Calisto MT" panose="02040603050505030304" pitchFamily="18" charset="77"/>
            </a:endParaRPr>
          </a:p>
        </p:txBody>
      </p:sp>
      <p:sp>
        <p:nvSpPr>
          <p:cNvPr id="12" name="Rectangle 11">
            <a:extLst>
              <a:ext uri="{FF2B5EF4-FFF2-40B4-BE49-F238E27FC236}">
                <a16:creationId xmlns:a16="http://schemas.microsoft.com/office/drawing/2014/main" id="{98C8B98B-50B5-9B8F-C91F-D68E8FAF0E06}"/>
              </a:ext>
            </a:extLst>
          </p:cNvPr>
          <p:cNvSpPr/>
          <p:nvPr/>
        </p:nvSpPr>
        <p:spPr>
          <a:xfrm>
            <a:off x="5544014" y="1646703"/>
            <a:ext cx="657375" cy="230588"/>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latin typeface="Calisto MT" panose="02040603050505030304" pitchFamily="18" charset="77"/>
            </a:endParaRPr>
          </a:p>
        </p:txBody>
      </p:sp>
      <p:sp>
        <p:nvSpPr>
          <p:cNvPr id="13" name="Rectangle 12">
            <a:extLst>
              <a:ext uri="{FF2B5EF4-FFF2-40B4-BE49-F238E27FC236}">
                <a16:creationId xmlns:a16="http://schemas.microsoft.com/office/drawing/2014/main" id="{29D6DA00-9319-22D4-FFA8-B8AA25282D48}"/>
              </a:ext>
            </a:extLst>
          </p:cNvPr>
          <p:cNvSpPr/>
          <p:nvPr/>
        </p:nvSpPr>
        <p:spPr>
          <a:xfrm>
            <a:off x="7982480" y="1427759"/>
            <a:ext cx="829189" cy="218944"/>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Calisto MT" panose="02040603050505030304" pitchFamily="18" charset="77"/>
            </a:endParaRPr>
          </a:p>
        </p:txBody>
      </p:sp>
      <p:sp>
        <p:nvSpPr>
          <p:cNvPr id="14" name="Rectangle 13">
            <a:extLst>
              <a:ext uri="{FF2B5EF4-FFF2-40B4-BE49-F238E27FC236}">
                <a16:creationId xmlns:a16="http://schemas.microsoft.com/office/drawing/2014/main" id="{AC8A8110-6A8E-A339-B838-4FC694F396CA}"/>
              </a:ext>
            </a:extLst>
          </p:cNvPr>
          <p:cNvSpPr/>
          <p:nvPr/>
        </p:nvSpPr>
        <p:spPr>
          <a:xfrm>
            <a:off x="7934144" y="1691463"/>
            <a:ext cx="877525" cy="159531"/>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Calisto MT" panose="02040603050505030304" pitchFamily="18" charset="77"/>
            </a:endParaRPr>
          </a:p>
        </p:txBody>
      </p:sp>
      <p:sp>
        <p:nvSpPr>
          <p:cNvPr id="15" name="Rectangle 14">
            <a:extLst>
              <a:ext uri="{FF2B5EF4-FFF2-40B4-BE49-F238E27FC236}">
                <a16:creationId xmlns:a16="http://schemas.microsoft.com/office/drawing/2014/main" id="{AE43D00F-4E22-4652-58D2-7D2B9FD11EF1}"/>
              </a:ext>
            </a:extLst>
          </p:cNvPr>
          <p:cNvSpPr/>
          <p:nvPr/>
        </p:nvSpPr>
        <p:spPr>
          <a:xfrm>
            <a:off x="5449231" y="2354038"/>
            <a:ext cx="752158" cy="221795"/>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Calisto MT" panose="02040603050505030304" pitchFamily="18" charset="77"/>
            </a:endParaRPr>
          </a:p>
        </p:txBody>
      </p:sp>
      <p:sp>
        <p:nvSpPr>
          <p:cNvPr id="16" name="Rectangle 15">
            <a:extLst>
              <a:ext uri="{FF2B5EF4-FFF2-40B4-BE49-F238E27FC236}">
                <a16:creationId xmlns:a16="http://schemas.microsoft.com/office/drawing/2014/main" id="{C600EBDD-0239-3DB0-EAE7-E0D795FD76DE}"/>
              </a:ext>
            </a:extLst>
          </p:cNvPr>
          <p:cNvSpPr/>
          <p:nvPr/>
        </p:nvSpPr>
        <p:spPr>
          <a:xfrm>
            <a:off x="5513316" y="2606693"/>
            <a:ext cx="688074" cy="221795"/>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Calisto MT" panose="02040603050505030304" pitchFamily="18" charset="77"/>
            </a:endParaRPr>
          </a:p>
        </p:txBody>
      </p:sp>
      <p:sp>
        <p:nvSpPr>
          <p:cNvPr id="17" name="Rectangle 16">
            <a:extLst>
              <a:ext uri="{FF2B5EF4-FFF2-40B4-BE49-F238E27FC236}">
                <a16:creationId xmlns:a16="http://schemas.microsoft.com/office/drawing/2014/main" id="{33654BE3-9D6F-2ABA-7659-B3DE7EDEFF20}"/>
              </a:ext>
            </a:extLst>
          </p:cNvPr>
          <p:cNvSpPr/>
          <p:nvPr/>
        </p:nvSpPr>
        <p:spPr>
          <a:xfrm>
            <a:off x="5544017" y="2839577"/>
            <a:ext cx="962416" cy="194879"/>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Calisto MT" panose="02040603050505030304" pitchFamily="18" charset="77"/>
            </a:endParaRPr>
          </a:p>
        </p:txBody>
      </p:sp>
      <p:sp>
        <p:nvSpPr>
          <p:cNvPr id="18" name="Rectangle 17">
            <a:extLst>
              <a:ext uri="{FF2B5EF4-FFF2-40B4-BE49-F238E27FC236}">
                <a16:creationId xmlns:a16="http://schemas.microsoft.com/office/drawing/2014/main" id="{F7916CBF-E9BB-D3FF-9244-288C66F42892}"/>
              </a:ext>
            </a:extLst>
          </p:cNvPr>
          <p:cNvSpPr/>
          <p:nvPr/>
        </p:nvSpPr>
        <p:spPr>
          <a:xfrm>
            <a:off x="5544017" y="3271763"/>
            <a:ext cx="657374" cy="209257"/>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Calisto MT" panose="02040603050505030304" pitchFamily="18" charset="77"/>
            </a:endParaRPr>
          </a:p>
        </p:txBody>
      </p:sp>
      <p:sp>
        <p:nvSpPr>
          <p:cNvPr id="19" name="Rectangle 18">
            <a:extLst>
              <a:ext uri="{FF2B5EF4-FFF2-40B4-BE49-F238E27FC236}">
                <a16:creationId xmlns:a16="http://schemas.microsoft.com/office/drawing/2014/main" id="{1EB4E865-8AC5-EA37-D58E-1B8FF2B15A37}"/>
              </a:ext>
            </a:extLst>
          </p:cNvPr>
          <p:cNvSpPr/>
          <p:nvPr/>
        </p:nvSpPr>
        <p:spPr>
          <a:xfrm>
            <a:off x="7693121" y="3049967"/>
            <a:ext cx="1166885" cy="221796"/>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Calisto MT" panose="02040603050505030304" pitchFamily="18" charset="77"/>
            </a:endParaRPr>
          </a:p>
        </p:txBody>
      </p:sp>
      <p:sp>
        <p:nvSpPr>
          <p:cNvPr id="20" name="Rectangle 19">
            <a:extLst>
              <a:ext uri="{FF2B5EF4-FFF2-40B4-BE49-F238E27FC236}">
                <a16:creationId xmlns:a16="http://schemas.microsoft.com/office/drawing/2014/main" id="{C12F58D3-7D1C-B830-1403-8EFC7CA8501F}"/>
              </a:ext>
            </a:extLst>
          </p:cNvPr>
          <p:cNvSpPr/>
          <p:nvPr/>
        </p:nvSpPr>
        <p:spPr>
          <a:xfrm>
            <a:off x="7982480" y="2812660"/>
            <a:ext cx="877526" cy="221796"/>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Calisto MT" panose="02040603050505030304" pitchFamily="18" charset="77"/>
            </a:endParaRPr>
          </a:p>
        </p:txBody>
      </p:sp>
      <p:sp>
        <p:nvSpPr>
          <p:cNvPr id="21" name="Rectangle 20">
            <a:extLst>
              <a:ext uri="{FF2B5EF4-FFF2-40B4-BE49-F238E27FC236}">
                <a16:creationId xmlns:a16="http://schemas.microsoft.com/office/drawing/2014/main" id="{FDD4105E-7CFD-5F40-2B8B-0EEE841AD155}"/>
              </a:ext>
            </a:extLst>
          </p:cNvPr>
          <p:cNvSpPr/>
          <p:nvPr/>
        </p:nvSpPr>
        <p:spPr>
          <a:xfrm>
            <a:off x="7982480" y="2583109"/>
            <a:ext cx="877525" cy="221796"/>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Calisto MT" panose="02040603050505030304" pitchFamily="18" charset="77"/>
            </a:endParaRPr>
          </a:p>
        </p:txBody>
      </p:sp>
      <p:sp>
        <p:nvSpPr>
          <p:cNvPr id="22" name="Rectangle 21">
            <a:extLst>
              <a:ext uri="{FF2B5EF4-FFF2-40B4-BE49-F238E27FC236}">
                <a16:creationId xmlns:a16="http://schemas.microsoft.com/office/drawing/2014/main" id="{984EFC57-709E-B0C0-A5D3-6E86C26C5A9E}"/>
              </a:ext>
            </a:extLst>
          </p:cNvPr>
          <p:cNvSpPr/>
          <p:nvPr/>
        </p:nvSpPr>
        <p:spPr>
          <a:xfrm>
            <a:off x="6901897" y="1002957"/>
            <a:ext cx="657375" cy="230588"/>
          </a:xfrm>
          <a:prstGeom prst="rect">
            <a:avLst/>
          </a:prstGeom>
          <a:no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latin typeface="Calisto MT" panose="02040603050505030304" pitchFamily="18" charset="77"/>
            </a:endParaRPr>
          </a:p>
        </p:txBody>
      </p:sp>
      <p:sp>
        <p:nvSpPr>
          <p:cNvPr id="9" name="TextBox 8">
            <a:extLst>
              <a:ext uri="{FF2B5EF4-FFF2-40B4-BE49-F238E27FC236}">
                <a16:creationId xmlns:a16="http://schemas.microsoft.com/office/drawing/2014/main" id="{BB8B88EC-A5DA-174B-3AF6-DC22E07AE8DB}"/>
              </a:ext>
            </a:extLst>
          </p:cNvPr>
          <p:cNvSpPr txBox="1"/>
          <p:nvPr/>
        </p:nvSpPr>
        <p:spPr>
          <a:xfrm>
            <a:off x="378078" y="970756"/>
            <a:ext cx="3694571" cy="738664"/>
          </a:xfrm>
          <a:prstGeom prst="rect">
            <a:avLst/>
          </a:prstGeom>
          <a:noFill/>
        </p:spPr>
        <p:txBody>
          <a:bodyPr wrap="square">
            <a:spAutoFit/>
          </a:bodyPr>
          <a:lstStyle/>
          <a:p>
            <a:pPr algn="just">
              <a:buClr>
                <a:schemeClr val="accent6"/>
              </a:buClr>
            </a:pPr>
            <a:r>
              <a:rPr lang="en-GB" sz="1400" dirty="0">
                <a:solidFill>
                  <a:schemeClr val="accent5"/>
                </a:solidFill>
                <a:latin typeface="Calisto MT" panose="02040603050505030304" pitchFamily="18" charset="77"/>
              </a:rPr>
              <a:t>MCF chair – S. Yammine</a:t>
            </a:r>
          </a:p>
          <a:p>
            <a:pPr algn="just">
              <a:buClr>
                <a:schemeClr val="accent6"/>
              </a:buClr>
            </a:pPr>
            <a:r>
              <a:rPr lang="en-GB" sz="1400" dirty="0">
                <a:solidFill>
                  <a:schemeClr val="accent5"/>
                </a:solidFill>
                <a:latin typeface="Calisto MT" panose="02040603050505030304" pitchFamily="18" charset="77"/>
              </a:rPr>
              <a:t>Scientific Secretary – R. Piccin</a:t>
            </a:r>
          </a:p>
          <a:p>
            <a:pPr algn="just">
              <a:buClr>
                <a:schemeClr val="accent6"/>
              </a:buClr>
            </a:pPr>
            <a:r>
              <a:rPr lang="en-GB" sz="1400" dirty="0">
                <a:solidFill>
                  <a:schemeClr val="accent5"/>
                </a:solidFill>
                <a:latin typeface="Calisto MT" panose="02040603050505030304" pitchFamily="18" charset="77"/>
              </a:rPr>
              <a:t>Instrumentation Drawings – A. S. Ferrer</a:t>
            </a:r>
          </a:p>
        </p:txBody>
      </p:sp>
    </p:spTree>
    <p:extLst>
      <p:ext uri="{BB962C8B-B14F-4D97-AF65-F5344CB8AC3E}">
        <p14:creationId xmlns:p14="http://schemas.microsoft.com/office/powerpoint/2010/main" val="2613259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B9EEC1F-A255-360B-2BCE-E0016229FCDE}"/>
              </a:ext>
            </a:extLst>
          </p:cNvPr>
          <p:cNvSpPr>
            <a:spLocks noGrp="1"/>
          </p:cNvSpPr>
          <p:nvPr>
            <p:ph type="ftr" sz="quarter" idx="11"/>
          </p:nvPr>
        </p:nvSpPr>
        <p:spPr>
          <a:xfrm>
            <a:off x="1981200" y="4731280"/>
            <a:ext cx="6553200" cy="270000"/>
          </a:xfrm>
        </p:spPr>
        <p:txBody>
          <a:bodyPr/>
          <a:lstStyle/>
          <a:p>
            <a:r>
              <a:rPr lang="en-GB" noProof="0" dirty="0">
                <a:latin typeface="Calisto MT" panose="02040603050505030304" pitchFamily="18" charset="77"/>
              </a:rPr>
              <a:t>R. Piccin - 14th HL-LHC Collaboration Meeting, Genova 2024</a:t>
            </a:r>
          </a:p>
        </p:txBody>
      </p:sp>
      <p:sp>
        <p:nvSpPr>
          <p:cNvPr id="3" name="Slide Number Placeholder 2">
            <a:extLst>
              <a:ext uri="{FF2B5EF4-FFF2-40B4-BE49-F238E27FC236}">
                <a16:creationId xmlns:a16="http://schemas.microsoft.com/office/drawing/2014/main" id="{F0A98710-148C-4EE5-5CBC-4AD10183DAF9}"/>
              </a:ext>
            </a:extLst>
          </p:cNvPr>
          <p:cNvSpPr>
            <a:spLocks noGrp="1"/>
          </p:cNvSpPr>
          <p:nvPr>
            <p:ph type="sldNum" sz="quarter" idx="12"/>
          </p:nvPr>
        </p:nvSpPr>
        <p:spPr/>
        <p:txBody>
          <a:bodyPr/>
          <a:lstStyle/>
          <a:p>
            <a:fld id="{BFDCA1C4-9514-7B4F-976F-D92F7E296653}" type="slidenum">
              <a:rPr lang="fr-FR" smtClean="0">
                <a:latin typeface="Calisto MT" panose="02040603050505030304" pitchFamily="18" charset="77"/>
              </a:rPr>
              <a:pPr/>
              <a:t>5</a:t>
            </a:fld>
            <a:endParaRPr lang="fr-FR">
              <a:latin typeface="Calisto MT" panose="02040603050505030304" pitchFamily="18" charset="77"/>
            </a:endParaRPr>
          </a:p>
        </p:txBody>
      </p:sp>
      <p:sp>
        <p:nvSpPr>
          <p:cNvPr id="4" name="Content Placeholder 2">
            <a:extLst>
              <a:ext uri="{FF2B5EF4-FFF2-40B4-BE49-F238E27FC236}">
                <a16:creationId xmlns:a16="http://schemas.microsoft.com/office/drawing/2014/main" id="{AFA3690D-9F41-D237-DDBC-83543C68DD96}"/>
              </a:ext>
            </a:extLst>
          </p:cNvPr>
          <p:cNvSpPr txBox="1">
            <a:spLocks/>
          </p:cNvSpPr>
          <p:nvPr/>
        </p:nvSpPr>
        <p:spPr>
          <a:xfrm>
            <a:off x="442601" y="723435"/>
            <a:ext cx="5377431" cy="4043828"/>
          </a:xfrm>
          <a:prstGeom prst="rect">
            <a:avLst/>
          </a:prstGeom>
          <a:noFill/>
        </p:spPr>
        <p:txBody>
          <a:bodyPr>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1400" dirty="0">
                <a:latin typeface="Calisto MT" panose="02040603050505030304" pitchFamily="18" charset="77"/>
              </a:rPr>
              <a:t>Key Responsibilities: </a:t>
            </a:r>
          </a:p>
          <a:p>
            <a:pPr marL="0" indent="0" algn="l">
              <a:buNone/>
            </a:pPr>
            <a:endParaRPr lang="en-US" sz="1400" dirty="0">
              <a:latin typeface="Calisto MT" panose="02040603050505030304" pitchFamily="18" charset="77"/>
            </a:endParaRPr>
          </a:p>
          <a:p>
            <a:pPr algn="l"/>
            <a:r>
              <a:rPr lang="en-US" sz="1400" dirty="0">
                <a:latin typeface="Calisto MT" panose="02040603050505030304" pitchFamily="18" charset="77"/>
              </a:rPr>
              <a:t>MCF has the responsibility to maintain update the </a:t>
            </a:r>
            <a:r>
              <a:rPr lang="en-US" sz="1400" b="1" dirty="0">
                <a:latin typeface="Calisto MT" panose="02040603050505030304" pitchFamily="18" charset="77"/>
              </a:rPr>
              <a:t>circuit configurations</a:t>
            </a:r>
            <a:r>
              <a:rPr lang="en-US" sz="1400" dirty="0">
                <a:latin typeface="Calisto MT" panose="02040603050505030304" pitchFamily="18" charset="77"/>
              </a:rPr>
              <a:t> and </a:t>
            </a:r>
            <a:r>
              <a:rPr lang="en-US" sz="1400" b="1" dirty="0">
                <a:latin typeface="Calisto MT" panose="02040603050505030304" pitchFamily="18" charset="77"/>
              </a:rPr>
              <a:t>parameters</a:t>
            </a:r>
            <a:r>
              <a:rPr lang="en-US" sz="1400" dirty="0">
                <a:latin typeface="Calisto MT" panose="02040603050505030304" pitchFamily="18" charset="77"/>
              </a:rPr>
              <a:t> -&gt; Circuit Parameter Table and Circuit Layout (</a:t>
            </a:r>
            <a:r>
              <a:rPr lang="en-US" sz="1400" dirty="0">
                <a:latin typeface="Calisto MT" panose="02040603050505030304" pitchFamily="18" charset="77"/>
                <a:hlinkClick r:id="rId2"/>
              </a:rPr>
              <a:t>MCF Sharepoint</a:t>
            </a:r>
            <a:r>
              <a:rPr lang="en-US" sz="1400" dirty="0">
                <a:latin typeface="Calisto MT" panose="02040603050505030304" pitchFamily="18" charset="77"/>
              </a:rPr>
              <a:t>)</a:t>
            </a:r>
          </a:p>
          <a:p>
            <a:pPr marL="0" indent="0" algn="l">
              <a:buNone/>
            </a:pPr>
            <a:endParaRPr lang="en-US" sz="1400" dirty="0">
              <a:latin typeface="Calisto MT" panose="02040603050505030304" pitchFamily="18" charset="77"/>
            </a:endParaRPr>
          </a:p>
          <a:p>
            <a:pPr algn="l"/>
            <a:r>
              <a:rPr lang="en-US" sz="1400" dirty="0">
                <a:latin typeface="Calisto MT" panose="02040603050505030304" pitchFamily="18" charset="77"/>
              </a:rPr>
              <a:t>MCF has prepared </a:t>
            </a:r>
            <a:r>
              <a:rPr lang="en-US" sz="1400" b="1" dirty="0">
                <a:latin typeface="Calisto MT" panose="02040603050505030304" pitchFamily="18" charset="77"/>
              </a:rPr>
              <a:t>the HL-LHC General Instrumentation Drawings </a:t>
            </a:r>
            <a:r>
              <a:rPr lang="en-US" sz="1400" dirty="0">
                <a:latin typeface="Calisto MT" panose="02040603050505030304" pitchFamily="18" charset="77"/>
              </a:rPr>
              <a:t>in collaboration with WP3, WP6a, WP7 and WP9</a:t>
            </a:r>
          </a:p>
          <a:p>
            <a:pPr algn="l"/>
            <a:endParaRPr lang="en-US" sz="1400" dirty="0">
              <a:latin typeface="Calisto MT" panose="02040603050505030304" pitchFamily="18" charset="77"/>
            </a:endParaRPr>
          </a:p>
          <a:p>
            <a:pPr algn="l"/>
            <a:r>
              <a:rPr lang="en-GB" sz="1400" dirty="0">
                <a:latin typeface="Calisto MT" panose="02040603050505030304" pitchFamily="18" charset="77"/>
              </a:rPr>
              <a:t>MCF takes responsibility for the preparation of </a:t>
            </a:r>
            <a:r>
              <a:rPr lang="en-GB" sz="1400" b="1" dirty="0">
                <a:latin typeface="Calisto MT" panose="02040603050505030304" pitchFamily="18" charset="77"/>
              </a:rPr>
              <a:t>Engineering Change Requests (ECRs) </a:t>
            </a:r>
            <a:r>
              <a:rPr lang="en-GB" sz="1400" dirty="0">
                <a:latin typeface="Calisto MT" panose="02040603050505030304" pitchFamily="18" charset="77"/>
              </a:rPr>
              <a:t>and other documents related to circuit aspects</a:t>
            </a:r>
          </a:p>
          <a:p>
            <a:pPr algn="l"/>
            <a:endParaRPr lang="en-GB" sz="1400" dirty="0">
              <a:latin typeface="Calisto MT" panose="02040603050505030304" pitchFamily="18" charset="77"/>
            </a:endParaRPr>
          </a:p>
          <a:p>
            <a:pPr algn="l"/>
            <a:r>
              <a:rPr lang="en-GB" sz="1400" b="1" dirty="0">
                <a:latin typeface="Calisto MT" panose="02040603050505030304" pitchFamily="18" charset="77"/>
              </a:rPr>
              <a:t>Documentation and updates</a:t>
            </a:r>
            <a:r>
              <a:rPr lang="en-GB" sz="1400" dirty="0">
                <a:latin typeface="Calisto MT" panose="02040603050505030304" pitchFamily="18" charset="77"/>
              </a:rPr>
              <a:t> are regularly communicated in the MCF meetings and validated by stakeholders</a:t>
            </a:r>
          </a:p>
        </p:txBody>
      </p:sp>
      <p:sp>
        <p:nvSpPr>
          <p:cNvPr id="5" name="Rectangle 4">
            <a:extLst>
              <a:ext uri="{FF2B5EF4-FFF2-40B4-BE49-F238E27FC236}">
                <a16:creationId xmlns:a16="http://schemas.microsoft.com/office/drawing/2014/main" id="{352C250E-FE1C-2D50-834B-5C19D010EF72}"/>
              </a:ext>
            </a:extLst>
          </p:cNvPr>
          <p:cNvSpPr/>
          <p:nvPr/>
        </p:nvSpPr>
        <p:spPr>
          <a:xfrm>
            <a:off x="6229807" y="1789377"/>
            <a:ext cx="1271239" cy="246221"/>
          </a:xfrm>
          <a:prstGeom prst="rect">
            <a:avLst/>
          </a:prstGeom>
        </p:spPr>
        <p:txBody>
          <a:bodyPr wrap="square">
            <a:spAutoFit/>
          </a:bodyPr>
          <a:lstStyle/>
          <a:p>
            <a:pPr algn="just"/>
            <a:r>
              <a:rPr lang="en-GB" sz="1000" i="1" dirty="0">
                <a:solidFill>
                  <a:schemeClr val="tx1">
                    <a:lumMod val="65000"/>
                    <a:lumOff val="35000"/>
                  </a:schemeClr>
                </a:solidFill>
                <a:latin typeface="Calisto MT" panose="02040603050505030304" pitchFamily="18" charset="77"/>
              </a:rPr>
              <a:t>Circuits Layout V3.6</a:t>
            </a:r>
          </a:p>
        </p:txBody>
      </p:sp>
      <p:pic>
        <p:nvPicPr>
          <p:cNvPr id="7" name="Picture 6">
            <a:extLst>
              <a:ext uri="{FF2B5EF4-FFF2-40B4-BE49-F238E27FC236}">
                <a16:creationId xmlns:a16="http://schemas.microsoft.com/office/drawing/2014/main" id="{84B50110-8B41-3A77-AD7C-B5DDDD317C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9929" y="687991"/>
            <a:ext cx="1666782" cy="1055991"/>
          </a:xfrm>
          <a:prstGeom prst="rect">
            <a:avLst/>
          </a:prstGeom>
          <a:ln>
            <a:solidFill>
              <a:schemeClr val="tx1"/>
            </a:solidFill>
          </a:ln>
          <a:effectLst>
            <a:outerShdw blurRad="50800" dist="38100" dir="2700000" algn="tl" rotWithShape="0">
              <a:prstClr val="black">
                <a:alpha val="40000"/>
              </a:prstClr>
            </a:outerShdw>
          </a:effectLst>
        </p:spPr>
      </p:pic>
      <p:sp>
        <p:nvSpPr>
          <p:cNvPr id="17" name="Rectangle 16">
            <a:extLst>
              <a:ext uri="{FF2B5EF4-FFF2-40B4-BE49-F238E27FC236}">
                <a16:creationId xmlns:a16="http://schemas.microsoft.com/office/drawing/2014/main" id="{3C2BDCFB-EBB7-341E-DA40-0301060CC654}"/>
              </a:ext>
            </a:extLst>
          </p:cNvPr>
          <p:cNvSpPr/>
          <p:nvPr/>
        </p:nvSpPr>
        <p:spPr>
          <a:xfrm>
            <a:off x="7501046" y="1791635"/>
            <a:ext cx="1731249" cy="246221"/>
          </a:xfrm>
          <a:prstGeom prst="rect">
            <a:avLst/>
          </a:prstGeom>
        </p:spPr>
        <p:txBody>
          <a:bodyPr wrap="square">
            <a:spAutoFit/>
          </a:bodyPr>
          <a:lstStyle/>
          <a:p>
            <a:pPr algn="just"/>
            <a:r>
              <a:rPr lang="en-GB" sz="1000" i="1" dirty="0">
                <a:solidFill>
                  <a:schemeClr val="tx1">
                    <a:lumMod val="65000"/>
                    <a:lumOff val="35000"/>
                  </a:schemeClr>
                </a:solidFill>
                <a:latin typeface="Calisto MT" panose="02040603050505030304" pitchFamily="18" charset="77"/>
              </a:rPr>
              <a:t>Circuit Parameters Table V9.9</a:t>
            </a:r>
          </a:p>
        </p:txBody>
      </p:sp>
      <p:pic>
        <p:nvPicPr>
          <p:cNvPr id="19" name="Picture 18">
            <a:extLst>
              <a:ext uri="{FF2B5EF4-FFF2-40B4-BE49-F238E27FC236}">
                <a16:creationId xmlns:a16="http://schemas.microsoft.com/office/drawing/2014/main" id="{7A0CF3DF-35D4-ED00-2B16-511D622DC5DB}"/>
              </a:ext>
            </a:extLst>
          </p:cNvPr>
          <p:cNvPicPr>
            <a:picLocks noChangeAspect="1"/>
          </p:cNvPicPr>
          <p:nvPr/>
        </p:nvPicPr>
        <p:blipFill>
          <a:blip r:embed="rId4"/>
          <a:stretch>
            <a:fillRect/>
          </a:stretch>
        </p:blipFill>
        <p:spPr>
          <a:xfrm>
            <a:off x="5667972" y="568025"/>
            <a:ext cx="1787428" cy="1148323"/>
          </a:xfrm>
          <a:prstGeom prst="rect">
            <a:avLst/>
          </a:prstGeom>
        </p:spPr>
      </p:pic>
      <p:pic>
        <p:nvPicPr>
          <p:cNvPr id="6" name="Picture 5">
            <a:extLst>
              <a:ext uri="{FF2B5EF4-FFF2-40B4-BE49-F238E27FC236}">
                <a16:creationId xmlns:a16="http://schemas.microsoft.com/office/drawing/2014/main" id="{FE4F7AE3-E2D2-1B06-339D-2F6BA11C10FD}"/>
              </a:ext>
            </a:extLst>
          </p:cNvPr>
          <p:cNvPicPr>
            <a:picLocks noChangeAspect="1"/>
          </p:cNvPicPr>
          <p:nvPr/>
        </p:nvPicPr>
        <p:blipFill>
          <a:blip r:embed="rId5"/>
          <a:stretch>
            <a:fillRect/>
          </a:stretch>
        </p:blipFill>
        <p:spPr>
          <a:xfrm>
            <a:off x="5708091" y="3432457"/>
            <a:ext cx="1977811" cy="1620826"/>
          </a:xfrm>
          <a:prstGeom prst="rect">
            <a:avLst/>
          </a:prstGeom>
        </p:spPr>
      </p:pic>
      <p:pic>
        <p:nvPicPr>
          <p:cNvPr id="8" name="Content Placeholder 10">
            <a:extLst>
              <a:ext uri="{FF2B5EF4-FFF2-40B4-BE49-F238E27FC236}">
                <a16:creationId xmlns:a16="http://schemas.microsoft.com/office/drawing/2014/main" id="{189725C5-42B7-091F-2F98-00493EB047C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15318" y="2135963"/>
            <a:ext cx="1659056" cy="1244634"/>
          </a:xfrm>
          <a:prstGeom prst="rect">
            <a:avLst/>
          </a:prstGeom>
          <a:ln w="9525">
            <a:solidFill>
              <a:schemeClr val="tx1"/>
            </a:solidFill>
          </a:ln>
          <a:effectLst>
            <a:outerShdw blurRad="50800" dist="38100" dir="2700000" algn="tl" rotWithShape="0">
              <a:prstClr val="black">
                <a:alpha val="40000"/>
              </a:prstClr>
            </a:outerShdw>
          </a:effectLst>
        </p:spPr>
      </p:pic>
      <p:sp>
        <p:nvSpPr>
          <p:cNvPr id="11" name="TextBox 10">
            <a:extLst>
              <a:ext uri="{FF2B5EF4-FFF2-40B4-BE49-F238E27FC236}">
                <a16:creationId xmlns:a16="http://schemas.microsoft.com/office/drawing/2014/main" id="{04C949AE-E769-F46E-5E90-72A36A5BAAFF}"/>
              </a:ext>
            </a:extLst>
          </p:cNvPr>
          <p:cNvSpPr txBox="1"/>
          <p:nvPr/>
        </p:nvSpPr>
        <p:spPr>
          <a:xfrm>
            <a:off x="7387744" y="2692415"/>
            <a:ext cx="1659056" cy="707886"/>
          </a:xfrm>
          <a:prstGeom prst="rect">
            <a:avLst/>
          </a:prstGeom>
          <a:noFill/>
        </p:spPr>
        <p:txBody>
          <a:bodyPr wrap="square">
            <a:spAutoFit/>
          </a:bodyPr>
          <a:lstStyle/>
          <a:p>
            <a:r>
              <a:rPr lang="en-GB" sz="1000" i="1" dirty="0">
                <a:solidFill>
                  <a:schemeClr val="tx1">
                    <a:lumMod val="65000"/>
                    <a:lumOff val="35000"/>
                  </a:schemeClr>
                </a:solidFill>
                <a:latin typeface="Calisto MT" panose="02040603050505030304" pitchFamily="18" charset="77"/>
              </a:rPr>
              <a:t>HL-LHC General Instrumentation Drawings &amp;</a:t>
            </a:r>
          </a:p>
          <a:p>
            <a:pPr algn="just"/>
            <a:r>
              <a:rPr lang="en-GB" sz="1000" i="1" dirty="0">
                <a:solidFill>
                  <a:schemeClr val="tx1">
                    <a:lumMod val="65000"/>
                    <a:lumOff val="35000"/>
                  </a:schemeClr>
                </a:solidFill>
                <a:latin typeface="Calisto MT" panose="02040603050505030304" pitchFamily="18" charset="77"/>
              </a:rPr>
              <a:t>General Quench Detection Signal Representation</a:t>
            </a:r>
          </a:p>
        </p:txBody>
      </p:sp>
      <p:sp>
        <p:nvSpPr>
          <p:cNvPr id="12" name="TextBox 11">
            <a:extLst>
              <a:ext uri="{FF2B5EF4-FFF2-40B4-BE49-F238E27FC236}">
                <a16:creationId xmlns:a16="http://schemas.microsoft.com/office/drawing/2014/main" id="{8ACA2C8F-5733-AA6E-7066-0ACDA5F9F0BF}"/>
              </a:ext>
            </a:extLst>
          </p:cNvPr>
          <p:cNvSpPr txBox="1"/>
          <p:nvPr/>
        </p:nvSpPr>
        <p:spPr>
          <a:xfrm>
            <a:off x="7455400" y="4069002"/>
            <a:ext cx="1309503" cy="246221"/>
          </a:xfrm>
          <a:prstGeom prst="rect">
            <a:avLst/>
          </a:prstGeom>
          <a:noFill/>
        </p:spPr>
        <p:txBody>
          <a:bodyPr wrap="square">
            <a:spAutoFit/>
          </a:bodyPr>
          <a:lstStyle/>
          <a:p>
            <a:pPr algn="just"/>
            <a:r>
              <a:rPr lang="en-GB" sz="1000" i="1" dirty="0">
                <a:solidFill>
                  <a:schemeClr val="tx1">
                    <a:lumMod val="65000"/>
                    <a:lumOff val="35000"/>
                  </a:schemeClr>
                </a:solidFill>
                <a:latin typeface="Calisto MT" panose="02040603050505030304" pitchFamily="18" charset="77"/>
                <a:hlinkClick r:id="rId7"/>
              </a:rPr>
              <a:t>Document Repository </a:t>
            </a:r>
            <a:endParaRPr lang="en-GB" sz="1000" i="1" dirty="0">
              <a:solidFill>
                <a:schemeClr val="tx1">
                  <a:lumMod val="65000"/>
                  <a:lumOff val="35000"/>
                </a:schemeClr>
              </a:solidFill>
              <a:latin typeface="Calisto MT" panose="02040603050505030304" pitchFamily="18" charset="77"/>
            </a:endParaRPr>
          </a:p>
        </p:txBody>
      </p:sp>
      <p:sp>
        <p:nvSpPr>
          <p:cNvPr id="13" name="Title 1">
            <a:extLst>
              <a:ext uri="{FF2B5EF4-FFF2-40B4-BE49-F238E27FC236}">
                <a16:creationId xmlns:a16="http://schemas.microsoft.com/office/drawing/2014/main" id="{EC574C94-B9AD-8106-28D7-B6C00EBFA3E3}"/>
              </a:ext>
            </a:extLst>
          </p:cNvPr>
          <p:cNvSpPr txBox="1">
            <a:spLocks/>
          </p:cNvSpPr>
          <p:nvPr/>
        </p:nvSpPr>
        <p:spPr>
          <a:xfrm>
            <a:off x="766800" y="37378"/>
            <a:ext cx="7920000" cy="54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latin typeface="Calisto MT" panose="02040603050505030304" pitchFamily="18" charset="77"/>
              </a:rPr>
              <a:t>Activities and Responsibilities</a:t>
            </a:r>
          </a:p>
        </p:txBody>
      </p:sp>
    </p:spTree>
    <p:extLst>
      <p:ext uri="{BB962C8B-B14F-4D97-AF65-F5344CB8AC3E}">
        <p14:creationId xmlns:p14="http://schemas.microsoft.com/office/powerpoint/2010/main" val="38544643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5B6B8B8-E466-00C1-E643-B48587174926}"/>
              </a:ext>
            </a:extLst>
          </p:cNvPr>
          <p:cNvSpPr>
            <a:spLocks noGrp="1"/>
          </p:cNvSpPr>
          <p:nvPr>
            <p:ph type="sldNum" sz="quarter" idx="12"/>
          </p:nvPr>
        </p:nvSpPr>
        <p:spPr/>
        <p:txBody>
          <a:bodyPr/>
          <a:lstStyle/>
          <a:p>
            <a:fld id="{BFDCA1C4-9514-7B4F-976F-D92F7E296653}" type="slidenum">
              <a:rPr lang="fr-FR" smtClean="0">
                <a:latin typeface="Calisto MT" panose="02040603050505030304" pitchFamily="18" charset="77"/>
              </a:rPr>
              <a:pPr/>
              <a:t>6</a:t>
            </a:fld>
            <a:endParaRPr lang="fr-FR">
              <a:latin typeface="Calisto MT" panose="02040603050505030304" pitchFamily="18" charset="77"/>
            </a:endParaRPr>
          </a:p>
        </p:txBody>
      </p:sp>
      <p:sp>
        <p:nvSpPr>
          <p:cNvPr id="4" name="Title 1">
            <a:extLst>
              <a:ext uri="{FF2B5EF4-FFF2-40B4-BE49-F238E27FC236}">
                <a16:creationId xmlns:a16="http://schemas.microsoft.com/office/drawing/2014/main" id="{9EB12BD9-C4AD-4F9E-4CD6-F5A4DC91E0B5}"/>
              </a:ext>
            </a:extLst>
          </p:cNvPr>
          <p:cNvSpPr txBox="1">
            <a:spLocks/>
          </p:cNvSpPr>
          <p:nvPr/>
        </p:nvSpPr>
        <p:spPr>
          <a:xfrm>
            <a:off x="463508" y="3524488"/>
            <a:ext cx="7562892" cy="54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lgn="l"/>
            <a:r>
              <a:rPr lang="en-US" dirty="0">
                <a:latin typeface="Calisto MT" panose="02040603050505030304" pitchFamily="18" charset="77"/>
              </a:rPr>
              <a:t>HL-LHC Magnet Instrumentation Day 2023</a:t>
            </a:r>
            <a:endParaRPr lang="en-GB" dirty="0">
              <a:latin typeface="Calisto MT" panose="02040603050505030304" pitchFamily="18" charset="77"/>
            </a:endParaRPr>
          </a:p>
        </p:txBody>
      </p:sp>
      <p:sp>
        <p:nvSpPr>
          <p:cNvPr id="5" name="Footer Placeholder 3">
            <a:extLst>
              <a:ext uri="{FF2B5EF4-FFF2-40B4-BE49-F238E27FC236}">
                <a16:creationId xmlns:a16="http://schemas.microsoft.com/office/drawing/2014/main" id="{EDDA4189-5C4E-0A25-3E3E-40ADE12A7BC0}"/>
              </a:ext>
            </a:extLst>
          </p:cNvPr>
          <p:cNvSpPr>
            <a:spLocks noGrp="1"/>
          </p:cNvSpPr>
          <p:nvPr>
            <p:ph type="ftr" sz="quarter" idx="11"/>
          </p:nvPr>
        </p:nvSpPr>
        <p:spPr>
          <a:xfrm>
            <a:off x="1905000" y="4767263"/>
            <a:ext cx="6627000" cy="270000"/>
          </a:xfrm>
        </p:spPr>
        <p:txBody>
          <a:bodyPr/>
          <a:lstStyle/>
          <a:p>
            <a:r>
              <a:rPr lang="en-GB" noProof="0" dirty="0">
                <a:latin typeface="Calisto MT" panose="02040603050505030304" pitchFamily="18" charset="0"/>
              </a:rPr>
              <a:t>R. Piccin - 14th HL-LHC Collaboration Meeting, Genova 2024</a:t>
            </a:r>
          </a:p>
        </p:txBody>
      </p:sp>
    </p:spTree>
    <p:extLst>
      <p:ext uri="{BB962C8B-B14F-4D97-AF65-F5344CB8AC3E}">
        <p14:creationId xmlns:p14="http://schemas.microsoft.com/office/powerpoint/2010/main" val="20961389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3BB2128-02A3-DCD0-E14D-6718B4FEF339}"/>
              </a:ext>
            </a:extLst>
          </p:cNvPr>
          <p:cNvSpPr>
            <a:spLocks noGrp="1"/>
          </p:cNvSpPr>
          <p:nvPr>
            <p:ph idx="1"/>
          </p:nvPr>
        </p:nvSpPr>
        <p:spPr>
          <a:xfrm>
            <a:off x="78310" y="270000"/>
            <a:ext cx="8849547" cy="4227263"/>
          </a:xfrm>
        </p:spPr>
        <p:txBody>
          <a:bodyPr>
            <a:normAutofit/>
          </a:bodyPr>
          <a:lstStyle/>
          <a:p>
            <a:pPr algn="just"/>
            <a:endParaRPr lang="en-GB" sz="1600" dirty="0">
              <a:solidFill>
                <a:schemeClr val="tx1"/>
              </a:solidFill>
              <a:latin typeface="Calisto MT" panose="02040603050505030304" pitchFamily="18" charset="77"/>
              <a:cs typeface="Arial" panose="020B0604020202020204" pitchFamily="34" charset="0"/>
            </a:endParaRPr>
          </a:p>
          <a:p>
            <a:pPr algn="just"/>
            <a:r>
              <a:rPr lang="en-GB" sz="1600" dirty="0">
                <a:solidFill>
                  <a:schemeClr val="tx1">
                    <a:lumMod val="65000"/>
                    <a:lumOff val="35000"/>
                  </a:schemeClr>
                </a:solidFill>
                <a:latin typeface="Calisto MT" panose="02040603050505030304" pitchFamily="18" charset="77"/>
                <a:cs typeface="Arial" panose="020B0604020202020204" pitchFamily="34" charset="0"/>
              </a:rPr>
              <a:t>The scope of the HL-LHC Magnet Circuit Instrumentation (MCI) Day 2023 </a:t>
            </a:r>
            <a:r>
              <a:rPr lang="en-GB" sz="1600" u="sng" dirty="0">
                <a:effectLst/>
                <a:latin typeface="Calisto MT" panose="02040603050505030304" pitchFamily="18" charset="77"/>
                <a:ea typeface="Times New Roman" panose="02020603050405020304" pitchFamily="18" charset="0"/>
                <a:cs typeface="Arial" panose="020B0604020202020204" pitchFamily="34" charset="0"/>
              </a:rPr>
              <a:t>(</a:t>
            </a:r>
            <a:r>
              <a:rPr lang="en-GB" sz="1600" dirty="0">
                <a:effectLst/>
                <a:latin typeface="Calisto MT" panose="02040603050505030304" pitchFamily="18" charset="77"/>
                <a:ea typeface="Times New Roman" panose="02020603050405020304" pitchFamily="18" charset="0"/>
                <a:cs typeface="Arial" panose="020B0604020202020204" pitchFamily="34" charset="0"/>
                <a:hlinkClick r:id="rId2"/>
              </a:rPr>
              <a:t>Indico </a:t>
            </a:r>
            <a:r>
              <a:rPr lang="en-US" sz="1600" u="sng" dirty="0">
                <a:solidFill>
                  <a:srgbClr val="0563C1"/>
                </a:solidFill>
                <a:effectLst/>
                <a:latin typeface="Calisto MT" panose="02040603050505030304" pitchFamily="18" charset="77"/>
                <a:ea typeface="Times New Roman" panose="02020603050405020304" pitchFamily="18" charset="0"/>
                <a:cs typeface="Arial" panose="020B0604020202020204" pitchFamily="34" charset="0"/>
                <a:hlinkClick r:id="rId2"/>
              </a:rPr>
              <a:t>link </a:t>
            </a:r>
            <a:r>
              <a:rPr lang="en-US" sz="1600" dirty="0">
                <a:latin typeface="Calisto MT" panose="02040603050505030304" pitchFamily="18" charset="77"/>
                <a:cs typeface="Arial" panose="020B0604020202020204" pitchFamily="34" charset="0"/>
              </a:rPr>
              <a:t>– </a:t>
            </a:r>
            <a:r>
              <a:rPr lang="en-US" sz="1600" dirty="0">
                <a:latin typeface="Calisto MT" panose="02040603050505030304" pitchFamily="18" charset="77"/>
                <a:cs typeface="Arial" panose="020B0604020202020204" pitchFamily="34" charset="0"/>
                <a:hlinkClick r:id="rId3"/>
              </a:rPr>
              <a:t>Report </a:t>
            </a:r>
            <a:r>
              <a:rPr lang="en-GB" altLang="en-US" sz="1600" dirty="0">
                <a:latin typeface="Calisto MT" panose="02040603050505030304" pitchFamily="18" charset="77"/>
                <a:cs typeface="Arial" panose="020B0604020202020204" pitchFamily="34" charset="0"/>
                <a:hlinkClick r:id="rId3"/>
              </a:rPr>
              <a:t>no. </a:t>
            </a:r>
            <a:r>
              <a:rPr kumimoji="0" lang="en-GB" altLang="en-US" sz="1600" b="0" i="0" u="none" strike="noStrike" cap="none" normalizeH="0" baseline="0" dirty="0">
                <a:ln>
                  <a:noFill/>
                </a:ln>
                <a:solidFill>
                  <a:srgbClr val="0563C1"/>
                </a:solidFill>
                <a:effectLst/>
                <a:latin typeface="Calisto MT" panose="02040603050505030304" pitchFamily="18" charset="77"/>
                <a:ea typeface="Times New Roman" panose="02020603050405020304" pitchFamily="18" charset="0"/>
                <a:cs typeface="Arial" panose="020B0604020202020204" pitchFamily="34" charset="0"/>
                <a:hlinkClick r:id="rId3"/>
              </a:rPr>
              <a:t>2936551</a:t>
            </a:r>
            <a:r>
              <a:rPr lang="en-GB" sz="1600" dirty="0">
                <a:effectLst/>
                <a:latin typeface="Calisto MT" panose="02040603050505030304" pitchFamily="18" charset="77"/>
                <a:ea typeface="Times New Roman" panose="02020603050405020304" pitchFamily="18" charset="0"/>
                <a:cs typeface="Arial" panose="020B0604020202020204" pitchFamily="34" charset="0"/>
              </a:rPr>
              <a:t>) </a:t>
            </a:r>
            <a:r>
              <a:rPr lang="en-GB" sz="1600" dirty="0">
                <a:solidFill>
                  <a:schemeClr val="tx1">
                    <a:lumMod val="65000"/>
                    <a:lumOff val="35000"/>
                  </a:schemeClr>
                </a:solidFill>
                <a:latin typeface="Calisto MT" panose="02040603050505030304" pitchFamily="18" charset="77"/>
                <a:cs typeface="Arial" panose="020B0604020202020204" pitchFamily="34" charset="0"/>
              </a:rPr>
              <a:t>is to </a:t>
            </a:r>
            <a:r>
              <a:rPr lang="en-GB" sz="1600" dirty="0">
                <a:solidFill>
                  <a:schemeClr val="tx1">
                    <a:lumMod val="65000"/>
                    <a:lumOff val="35000"/>
                  </a:schemeClr>
                </a:solidFill>
                <a:latin typeface="Calisto MT" panose="02040603050505030304" pitchFamily="18" charset="77"/>
                <a:ea typeface="MS Mincho" panose="02020609040205080304" pitchFamily="49" charset="-128"/>
                <a:cs typeface="Arial" panose="020B0604020202020204" pitchFamily="34" charset="0"/>
              </a:rPr>
              <a:t>perform a </a:t>
            </a:r>
            <a:r>
              <a:rPr lang="en-GB" sz="1600" b="1" dirty="0">
                <a:solidFill>
                  <a:schemeClr val="tx1">
                    <a:lumMod val="65000"/>
                    <a:lumOff val="35000"/>
                  </a:schemeClr>
                </a:solidFill>
                <a:latin typeface="Calisto MT" panose="02040603050505030304" pitchFamily="18" charset="77"/>
                <a:ea typeface="MS Mincho" panose="02020609040205080304" pitchFamily="49" charset="-128"/>
                <a:cs typeface="Arial" panose="020B0604020202020204" pitchFamily="34" charset="0"/>
              </a:rPr>
              <a:t>final check of the requirements </a:t>
            </a:r>
            <a:r>
              <a:rPr lang="en-GB" sz="1600" dirty="0">
                <a:solidFill>
                  <a:schemeClr val="tx1">
                    <a:lumMod val="65000"/>
                    <a:lumOff val="35000"/>
                  </a:schemeClr>
                </a:solidFill>
                <a:latin typeface="Calisto MT" panose="02040603050505030304" pitchFamily="18" charset="77"/>
                <a:ea typeface="MS Mincho" panose="02020609040205080304" pitchFamily="49" charset="-128"/>
                <a:cs typeface="Arial" panose="020B0604020202020204" pitchFamily="34" charset="0"/>
              </a:rPr>
              <a:t>and of the </a:t>
            </a:r>
            <a:r>
              <a:rPr lang="en-GB" sz="1600" b="1" dirty="0">
                <a:solidFill>
                  <a:schemeClr val="tx1">
                    <a:lumMod val="65000"/>
                    <a:lumOff val="35000"/>
                  </a:schemeClr>
                </a:solidFill>
                <a:latin typeface="Calisto MT" panose="02040603050505030304" pitchFamily="18" charset="77"/>
                <a:ea typeface="MS Mincho" panose="02020609040205080304" pitchFamily="49" charset="-128"/>
                <a:cs typeface="Arial" panose="020B0604020202020204" pitchFamily="34" charset="0"/>
              </a:rPr>
              <a:t>commissioning practice </a:t>
            </a:r>
            <a:r>
              <a:rPr lang="en-GB" sz="1600" dirty="0">
                <a:solidFill>
                  <a:schemeClr val="tx1">
                    <a:lumMod val="65000"/>
                    <a:lumOff val="35000"/>
                  </a:schemeClr>
                </a:solidFill>
                <a:latin typeface="Calisto MT" panose="02040603050505030304" pitchFamily="18" charset="77"/>
                <a:cs typeface="Arial" panose="020B0604020202020204" pitchFamily="34" charset="0"/>
              </a:rPr>
              <a:t>for of the superconducting magnet circuit instrumentation. </a:t>
            </a:r>
            <a:endParaRPr lang="en-GB" sz="1600" dirty="0">
              <a:solidFill>
                <a:schemeClr val="tx1"/>
              </a:solidFill>
              <a:latin typeface="Calisto MT" panose="02040603050505030304" pitchFamily="18" charset="77"/>
              <a:cs typeface="Arial" panose="020B0604020202020204" pitchFamily="34" charset="0"/>
            </a:endParaRPr>
          </a:p>
          <a:p>
            <a:pPr algn="just"/>
            <a:r>
              <a:rPr lang="en-GB" sz="1600" dirty="0">
                <a:solidFill>
                  <a:schemeClr val="tx1">
                    <a:lumMod val="65000"/>
                    <a:lumOff val="35000"/>
                  </a:schemeClr>
                </a:solidFill>
                <a:latin typeface="Calisto MT" panose="02040603050505030304" pitchFamily="18" charset="77"/>
                <a:cs typeface="Arial" panose="020B0604020202020204" pitchFamily="34" charset="0"/>
              </a:rPr>
              <a:t>The instrumentation Day follows the </a:t>
            </a:r>
            <a:r>
              <a:rPr lang="en-GB" sz="1600" b="1" dirty="0">
                <a:solidFill>
                  <a:schemeClr val="tx1">
                    <a:lumMod val="65000"/>
                    <a:lumOff val="35000"/>
                  </a:schemeClr>
                </a:solidFill>
                <a:latin typeface="Calisto MT" panose="02040603050505030304" pitchFamily="18" charset="77"/>
                <a:cs typeface="Arial" panose="020B0604020202020204" pitchFamily="34" charset="0"/>
              </a:rPr>
              <a:t>HL-LHC Circuit Instrumentation Review </a:t>
            </a:r>
            <a:r>
              <a:rPr lang="en-GB" sz="1600" dirty="0">
                <a:solidFill>
                  <a:schemeClr val="tx1">
                    <a:lumMod val="65000"/>
                    <a:lumOff val="35000"/>
                  </a:schemeClr>
                </a:solidFill>
                <a:latin typeface="Calisto MT" panose="02040603050505030304" pitchFamily="18" charset="77"/>
                <a:cs typeface="Arial" panose="020B0604020202020204" pitchFamily="34" charset="0"/>
              </a:rPr>
              <a:t>held in 2020 </a:t>
            </a:r>
            <a:r>
              <a:rPr lang="en-GB" sz="1600" dirty="0">
                <a:latin typeface="Calisto MT" panose="02040603050505030304" pitchFamily="18" charset="77"/>
                <a:cs typeface="Arial" panose="020B0604020202020204" pitchFamily="34" charset="0"/>
              </a:rPr>
              <a:t>(</a:t>
            </a:r>
            <a:r>
              <a:rPr lang="en-GB" sz="1600" dirty="0">
                <a:latin typeface="Calisto MT" panose="02040603050505030304" pitchFamily="18" charset="77"/>
                <a:cs typeface="Arial" panose="020B0604020202020204" pitchFamily="34" charset="0"/>
                <a:hlinkClick r:id="rId4"/>
              </a:rPr>
              <a:t>Indico link </a:t>
            </a:r>
            <a:r>
              <a:rPr lang="en-GB" sz="1600" dirty="0">
                <a:latin typeface="Calisto MT" panose="02040603050505030304" pitchFamily="18" charset="77"/>
                <a:cs typeface="Arial" panose="020B0604020202020204" pitchFamily="34" charset="0"/>
              </a:rPr>
              <a:t>– </a:t>
            </a:r>
            <a:r>
              <a:rPr lang="en-GB" sz="1600" dirty="0">
                <a:latin typeface="Calisto MT" panose="02040603050505030304" pitchFamily="18" charset="77"/>
                <a:cs typeface="Arial" panose="020B0604020202020204" pitchFamily="34" charset="0"/>
                <a:hlinkClick r:id="rId5"/>
              </a:rPr>
              <a:t>Report no. 2431168</a:t>
            </a:r>
            <a:r>
              <a:rPr lang="en-GB" sz="1600" dirty="0">
                <a:latin typeface="Calisto MT" panose="02040603050505030304" pitchFamily="18" charset="77"/>
                <a:cs typeface="Arial" panose="020B0604020202020204" pitchFamily="34" charset="0"/>
              </a:rPr>
              <a:t>)</a:t>
            </a:r>
          </a:p>
          <a:p>
            <a:pPr algn="just"/>
            <a:r>
              <a:rPr lang="en-GB" sz="1600" dirty="0">
                <a:solidFill>
                  <a:schemeClr val="tx1">
                    <a:lumMod val="65000"/>
                    <a:lumOff val="35000"/>
                  </a:schemeClr>
                </a:solidFill>
                <a:latin typeface="Calisto MT" panose="02040603050505030304" pitchFamily="18" charset="77"/>
                <a:cs typeface="Arial" panose="020B0604020202020204" pitchFamily="34" charset="0"/>
              </a:rPr>
              <a:t>The scope includes </a:t>
            </a:r>
            <a:r>
              <a:rPr lang="en-GB" sz="1600" b="1" dirty="0">
                <a:solidFill>
                  <a:schemeClr val="tx1">
                    <a:lumMod val="65000"/>
                    <a:lumOff val="35000"/>
                  </a:schemeClr>
                </a:solidFill>
                <a:latin typeface="Calisto MT" panose="02040603050505030304" pitchFamily="18" charset="77"/>
                <a:cs typeface="Arial" panose="020B0604020202020204" pitchFamily="34" charset="0"/>
              </a:rPr>
              <a:t>quench detection </a:t>
            </a:r>
            <a:r>
              <a:rPr lang="en-GB" sz="1600" dirty="0">
                <a:solidFill>
                  <a:schemeClr val="tx1">
                    <a:lumMod val="65000"/>
                    <a:lumOff val="35000"/>
                  </a:schemeClr>
                </a:solidFill>
                <a:latin typeface="Calisto MT" panose="02040603050505030304" pitchFamily="18" charset="77"/>
                <a:cs typeface="Arial" panose="020B0604020202020204" pitchFamily="34" charset="0"/>
              </a:rPr>
              <a:t>and </a:t>
            </a:r>
            <a:r>
              <a:rPr lang="en-GB" sz="1600" b="1" dirty="0">
                <a:solidFill>
                  <a:schemeClr val="tx1">
                    <a:lumMod val="65000"/>
                    <a:lumOff val="35000"/>
                  </a:schemeClr>
                </a:solidFill>
                <a:latin typeface="Calisto MT" panose="02040603050505030304" pitchFamily="18" charset="77"/>
                <a:cs typeface="Arial" panose="020B0604020202020204" pitchFamily="34" charset="0"/>
              </a:rPr>
              <a:t>monitoring systems</a:t>
            </a:r>
            <a:r>
              <a:rPr lang="en-GB" sz="1600" dirty="0">
                <a:solidFill>
                  <a:schemeClr val="tx1">
                    <a:lumMod val="65000"/>
                    <a:lumOff val="35000"/>
                  </a:schemeClr>
                </a:solidFill>
                <a:latin typeface="Calisto MT" panose="02040603050505030304" pitchFamily="18" charset="77"/>
                <a:cs typeface="Arial" panose="020B0604020202020204" pitchFamily="34" charset="0"/>
              </a:rPr>
              <a:t>, </a:t>
            </a:r>
            <a:r>
              <a:rPr lang="en-GB" sz="1600" b="1" dirty="0">
                <a:solidFill>
                  <a:schemeClr val="tx1">
                    <a:lumMod val="65000"/>
                    <a:lumOff val="35000"/>
                  </a:schemeClr>
                </a:solidFill>
                <a:latin typeface="Calisto MT" panose="02040603050505030304" pitchFamily="18" charset="77"/>
                <a:cs typeface="Arial" panose="020B0604020202020204" pitchFamily="34" charset="0"/>
              </a:rPr>
              <a:t>interlocks</a:t>
            </a:r>
            <a:r>
              <a:rPr lang="en-GB" sz="1600" dirty="0">
                <a:solidFill>
                  <a:schemeClr val="tx1">
                    <a:lumMod val="65000"/>
                    <a:lumOff val="35000"/>
                  </a:schemeClr>
                </a:solidFill>
                <a:latin typeface="Calisto MT" panose="02040603050505030304" pitchFamily="18" charset="77"/>
                <a:cs typeface="Arial" panose="020B0604020202020204" pitchFamily="34" charset="0"/>
              </a:rPr>
              <a:t>, </a:t>
            </a:r>
            <a:r>
              <a:rPr lang="en-GB" sz="1600" b="1" dirty="0">
                <a:solidFill>
                  <a:schemeClr val="tx1">
                    <a:lumMod val="65000"/>
                    <a:lumOff val="35000"/>
                  </a:schemeClr>
                </a:solidFill>
                <a:latin typeface="Calisto MT" panose="02040603050505030304" pitchFamily="18" charset="77"/>
                <a:cs typeface="Arial" panose="020B0604020202020204" pitchFamily="34" charset="0"/>
              </a:rPr>
              <a:t>cryogenics instrumentation </a:t>
            </a:r>
            <a:r>
              <a:rPr lang="en-GB" sz="1600" dirty="0">
                <a:solidFill>
                  <a:schemeClr val="tx1">
                    <a:lumMod val="65000"/>
                    <a:lumOff val="35000"/>
                  </a:schemeClr>
                </a:solidFill>
                <a:latin typeface="Calisto MT" panose="02040603050505030304" pitchFamily="18" charset="77"/>
                <a:cs typeface="Arial" panose="020B0604020202020204" pitchFamily="34" charset="0"/>
              </a:rPr>
              <a:t>and </a:t>
            </a:r>
            <a:r>
              <a:rPr lang="en-GB" sz="1600" b="1" dirty="0">
                <a:solidFill>
                  <a:schemeClr val="tx1">
                    <a:lumMod val="65000"/>
                    <a:lumOff val="35000"/>
                  </a:schemeClr>
                </a:solidFill>
                <a:latin typeface="Calisto MT" panose="02040603050505030304" pitchFamily="18" charset="77"/>
                <a:cs typeface="Arial" panose="020B0604020202020204" pitchFamily="34" charset="0"/>
              </a:rPr>
              <a:t>insulation vacuum instrumentation</a:t>
            </a:r>
            <a:r>
              <a:rPr lang="en-GB" sz="1600" dirty="0">
                <a:solidFill>
                  <a:schemeClr val="tx1">
                    <a:lumMod val="65000"/>
                    <a:lumOff val="35000"/>
                  </a:schemeClr>
                </a:solidFill>
                <a:latin typeface="Calisto MT" panose="02040603050505030304" pitchFamily="18" charset="77"/>
                <a:cs typeface="Arial" panose="020B0604020202020204" pitchFamily="34" charset="0"/>
              </a:rPr>
              <a:t>. </a:t>
            </a:r>
          </a:p>
        </p:txBody>
      </p:sp>
      <p:sp>
        <p:nvSpPr>
          <p:cNvPr id="5" name="Slide Number Placeholder 4">
            <a:extLst>
              <a:ext uri="{FF2B5EF4-FFF2-40B4-BE49-F238E27FC236}">
                <a16:creationId xmlns:a16="http://schemas.microsoft.com/office/drawing/2014/main" id="{8AF18650-00AC-3EE8-C2D8-6807620FC258}"/>
              </a:ext>
            </a:extLst>
          </p:cNvPr>
          <p:cNvSpPr>
            <a:spLocks noGrp="1"/>
          </p:cNvSpPr>
          <p:nvPr>
            <p:ph type="sldNum" sz="quarter" idx="12"/>
          </p:nvPr>
        </p:nvSpPr>
        <p:spPr/>
        <p:txBody>
          <a:bodyPr/>
          <a:lstStyle/>
          <a:p>
            <a:fld id="{BFDCA1C4-9514-7B4F-976F-D92F7E296653}" type="slidenum">
              <a:rPr lang="fr-FR" smtClean="0">
                <a:latin typeface="Calisto MT" panose="02040603050505030304" pitchFamily="18" charset="77"/>
                <a:cs typeface="Arial" panose="020B0604020202020204" pitchFamily="34" charset="0"/>
              </a:rPr>
              <a:pPr/>
              <a:t>7</a:t>
            </a:fld>
            <a:endParaRPr lang="fr-FR">
              <a:latin typeface="Calisto MT" panose="02040603050505030304" pitchFamily="18" charset="77"/>
              <a:cs typeface="Arial" panose="020B0604020202020204" pitchFamily="34" charset="0"/>
            </a:endParaRPr>
          </a:p>
        </p:txBody>
      </p:sp>
      <p:sp>
        <p:nvSpPr>
          <p:cNvPr id="2" name="Title 1">
            <a:extLst>
              <a:ext uri="{FF2B5EF4-FFF2-40B4-BE49-F238E27FC236}">
                <a16:creationId xmlns:a16="http://schemas.microsoft.com/office/drawing/2014/main" id="{86131821-F95A-2713-0ACB-58F3C9062C6C}"/>
              </a:ext>
            </a:extLst>
          </p:cNvPr>
          <p:cNvSpPr>
            <a:spLocks noGrp="1"/>
          </p:cNvSpPr>
          <p:nvPr>
            <p:ph type="title"/>
          </p:nvPr>
        </p:nvSpPr>
        <p:spPr>
          <a:xfrm>
            <a:off x="612000" y="0"/>
            <a:ext cx="7920000" cy="540000"/>
          </a:xfrm>
        </p:spPr>
        <p:txBody>
          <a:bodyPr/>
          <a:lstStyle/>
          <a:p>
            <a:r>
              <a:rPr lang="en-US" dirty="0">
                <a:latin typeface="Calisto MT" panose="02040603050505030304" pitchFamily="18" charset="77"/>
                <a:cs typeface="Arial" panose="020B0604020202020204" pitchFamily="34" charset="0"/>
              </a:rPr>
              <a:t>Scope of the Instrumentation Day 2023 </a:t>
            </a:r>
            <a:endParaRPr lang="en-GB" dirty="0">
              <a:latin typeface="Calisto MT" panose="02040603050505030304" pitchFamily="18" charset="77"/>
              <a:cs typeface="Arial" panose="020B0604020202020204" pitchFamily="34" charset="0"/>
            </a:endParaRPr>
          </a:p>
        </p:txBody>
      </p:sp>
      <p:sp>
        <p:nvSpPr>
          <p:cNvPr id="4" name="Footer Placeholder 3">
            <a:extLst>
              <a:ext uri="{FF2B5EF4-FFF2-40B4-BE49-F238E27FC236}">
                <a16:creationId xmlns:a16="http://schemas.microsoft.com/office/drawing/2014/main" id="{DE3A88A6-0303-A437-EDF6-783550A6E38B}"/>
              </a:ext>
            </a:extLst>
          </p:cNvPr>
          <p:cNvSpPr>
            <a:spLocks noGrp="1"/>
          </p:cNvSpPr>
          <p:nvPr>
            <p:ph type="ftr" sz="quarter" idx="11"/>
          </p:nvPr>
        </p:nvSpPr>
        <p:spPr/>
        <p:txBody>
          <a:bodyPr/>
          <a:lstStyle/>
          <a:p>
            <a:r>
              <a:rPr lang="en-GB" noProof="0" dirty="0">
                <a:latin typeface="Calisto MT" panose="02040603050505030304" pitchFamily="18" charset="77"/>
              </a:rPr>
              <a:t>R. Piccin - 14th HL-LHC Collaboration Meeting, Genova 2024</a:t>
            </a:r>
          </a:p>
        </p:txBody>
      </p:sp>
      <p:pic>
        <p:nvPicPr>
          <p:cNvPr id="7" name="Picture 6">
            <a:extLst>
              <a:ext uri="{FF2B5EF4-FFF2-40B4-BE49-F238E27FC236}">
                <a16:creationId xmlns:a16="http://schemas.microsoft.com/office/drawing/2014/main" id="{E563F58C-5BAF-3875-4936-A81534923A71}"/>
              </a:ext>
            </a:extLst>
          </p:cNvPr>
          <p:cNvPicPr>
            <a:picLocks noChangeAspect="1"/>
          </p:cNvPicPr>
          <p:nvPr/>
        </p:nvPicPr>
        <p:blipFill>
          <a:blip r:embed="rId6"/>
          <a:stretch>
            <a:fillRect/>
          </a:stretch>
        </p:blipFill>
        <p:spPr>
          <a:xfrm>
            <a:off x="1298802" y="2383631"/>
            <a:ext cx="6934414" cy="2277579"/>
          </a:xfrm>
          <a:prstGeom prst="rect">
            <a:avLst/>
          </a:prstGeom>
        </p:spPr>
      </p:pic>
    </p:spTree>
    <p:extLst>
      <p:ext uri="{BB962C8B-B14F-4D97-AF65-F5344CB8AC3E}">
        <p14:creationId xmlns:p14="http://schemas.microsoft.com/office/powerpoint/2010/main" val="3447902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11FF4A-95B8-D4F0-988C-13FB1929701A}"/>
              </a:ext>
            </a:extLst>
          </p:cNvPr>
          <p:cNvSpPr>
            <a:spLocks noGrp="1"/>
          </p:cNvSpPr>
          <p:nvPr>
            <p:ph type="title"/>
          </p:nvPr>
        </p:nvSpPr>
        <p:spPr/>
        <p:txBody>
          <a:bodyPr/>
          <a:lstStyle/>
          <a:p>
            <a:r>
              <a:rPr lang="en-US" dirty="0">
                <a:latin typeface="Calisto MT" panose="02040603050505030304" pitchFamily="18" charset="77"/>
              </a:rPr>
              <a:t>Executive Summary of HL-LHC MCI Day 2023</a:t>
            </a:r>
            <a:endParaRPr lang="en-GB" dirty="0">
              <a:latin typeface="Calisto MT" panose="02040603050505030304" pitchFamily="18" charset="77"/>
            </a:endParaRPr>
          </a:p>
        </p:txBody>
      </p:sp>
      <p:sp>
        <p:nvSpPr>
          <p:cNvPr id="3" name="Content Placeholder 2">
            <a:extLst>
              <a:ext uri="{FF2B5EF4-FFF2-40B4-BE49-F238E27FC236}">
                <a16:creationId xmlns:a16="http://schemas.microsoft.com/office/drawing/2014/main" id="{2D0F8490-07F6-ACED-71E5-CC794E99D33E}"/>
              </a:ext>
            </a:extLst>
          </p:cNvPr>
          <p:cNvSpPr>
            <a:spLocks noGrp="1"/>
          </p:cNvSpPr>
          <p:nvPr>
            <p:ph idx="1"/>
          </p:nvPr>
        </p:nvSpPr>
        <p:spPr/>
        <p:txBody>
          <a:bodyPr>
            <a:normAutofit/>
          </a:bodyPr>
          <a:lstStyle/>
          <a:p>
            <a:pPr algn="just"/>
            <a:r>
              <a:rPr lang="en-GB" sz="1800" dirty="0">
                <a:solidFill>
                  <a:schemeClr val="tx1">
                    <a:lumMod val="65000"/>
                    <a:lumOff val="35000"/>
                  </a:schemeClr>
                </a:solidFill>
                <a:latin typeface="Calisto MT" panose="02040603050505030304" pitchFamily="18" charset="77"/>
                <a:cs typeface="Arial" panose="020B0604020202020204" pitchFamily="34" charset="0"/>
              </a:rPr>
              <a:t>The Executive Summary of the HL-LHC MCI Day 2023 was presented during the MCF #122 (</a:t>
            </a:r>
            <a:r>
              <a:rPr lang="en-GB" sz="1800" dirty="0">
                <a:solidFill>
                  <a:schemeClr val="tx1">
                    <a:lumMod val="65000"/>
                    <a:lumOff val="35000"/>
                  </a:schemeClr>
                </a:solidFill>
                <a:latin typeface="Calisto MT" panose="02040603050505030304" pitchFamily="18" charset="77"/>
                <a:cs typeface="Arial" panose="020B0604020202020204" pitchFamily="34" charset="0"/>
                <a:hlinkClick r:id="rId2">
                  <a:extLst>
                    <a:ext uri="{A12FA001-AC4F-418D-AE19-62706E023703}">
                      <ahyp:hlinkClr xmlns:ahyp="http://schemas.microsoft.com/office/drawing/2018/hyperlinkcolor" val="tx"/>
                    </a:ext>
                  </a:extLst>
                </a:hlinkClick>
              </a:rPr>
              <a:t>link</a:t>
            </a:r>
            <a:r>
              <a:rPr lang="en-GB" sz="1800" dirty="0">
                <a:solidFill>
                  <a:schemeClr val="tx1">
                    <a:lumMod val="65000"/>
                    <a:lumOff val="35000"/>
                  </a:schemeClr>
                </a:solidFill>
                <a:latin typeface="Calisto MT" panose="02040603050505030304" pitchFamily="18" charset="77"/>
                <a:cs typeface="Arial" panose="020B0604020202020204" pitchFamily="34" charset="0"/>
              </a:rPr>
              <a:t>) and TCC #181 (</a:t>
            </a:r>
            <a:r>
              <a:rPr lang="en-GB" sz="1800" dirty="0">
                <a:solidFill>
                  <a:schemeClr val="tx1">
                    <a:lumMod val="65000"/>
                    <a:lumOff val="35000"/>
                  </a:schemeClr>
                </a:solidFill>
                <a:latin typeface="Calisto MT" panose="02040603050505030304" pitchFamily="18" charset="77"/>
                <a:cs typeface="Arial" panose="020B0604020202020204" pitchFamily="34" charset="0"/>
                <a:hlinkClick r:id="rId3">
                  <a:extLst>
                    <a:ext uri="{A12FA001-AC4F-418D-AE19-62706E023703}">
                      <ahyp:hlinkClr xmlns:ahyp="http://schemas.microsoft.com/office/drawing/2018/hyperlinkcolor" val="tx"/>
                    </a:ext>
                  </a:extLst>
                </a:hlinkClick>
              </a:rPr>
              <a:t>link</a:t>
            </a:r>
            <a:r>
              <a:rPr lang="en-GB" sz="1800" dirty="0">
                <a:solidFill>
                  <a:schemeClr val="tx1">
                    <a:lumMod val="65000"/>
                    <a:lumOff val="35000"/>
                  </a:schemeClr>
                </a:solidFill>
                <a:latin typeface="Calisto MT" panose="02040603050505030304" pitchFamily="18" charset="77"/>
                <a:cs typeface="Arial" panose="020B0604020202020204" pitchFamily="34" charset="0"/>
              </a:rPr>
              <a:t>) : </a:t>
            </a:r>
          </a:p>
          <a:p>
            <a:pPr algn="just"/>
            <a:endParaRPr lang="en-GB" sz="1800" dirty="0">
              <a:solidFill>
                <a:schemeClr val="tx1">
                  <a:lumMod val="65000"/>
                  <a:lumOff val="35000"/>
                </a:schemeClr>
              </a:solidFill>
              <a:latin typeface="Calisto MT" panose="02040603050505030304" pitchFamily="18" charset="77"/>
              <a:cs typeface="Arial" panose="020B0604020202020204" pitchFamily="34" charset="0"/>
            </a:endParaRPr>
          </a:p>
          <a:p>
            <a:pPr lvl="1" algn="just"/>
            <a:r>
              <a:rPr lang="en-GB" sz="1800" b="1" dirty="0">
                <a:solidFill>
                  <a:schemeClr val="tx1">
                    <a:lumMod val="65000"/>
                    <a:lumOff val="35000"/>
                  </a:schemeClr>
                </a:solidFill>
                <a:latin typeface="Calisto MT" panose="02040603050505030304" pitchFamily="18" charset="77"/>
                <a:cs typeface="Arial" panose="020B0604020202020204" pitchFamily="34" charset="0"/>
              </a:rPr>
              <a:t>10 Findings and Comments </a:t>
            </a:r>
            <a:r>
              <a:rPr lang="en-GB" sz="1800" dirty="0">
                <a:solidFill>
                  <a:schemeClr val="tx1">
                    <a:lumMod val="65000"/>
                    <a:lumOff val="35000"/>
                  </a:schemeClr>
                </a:solidFill>
                <a:latin typeface="Calisto MT" panose="02040603050505030304" pitchFamily="18" charset="77"/>
                <a:cs typeface="Arial" panose="020B0604020202020204" pitchFamily="34" charset="0"/>
              </a:rPr>
              <a:t>– refer to annex</a:t>
            </a:r>
          </a:p>
          <a:p>
            <a:pPr lvl="1" algn="just"/>
            <a:r>
              <a:rPr lang="en-GB" sz="1800" b="1" dirty="0">
                <a:solidFill>
                  <a:schemeClr val="tx1">
                    <a:lumMod val="65000"/>
                    <a:lumOff val="35000"/>
                  </a:schemeClr>
                </a:solidFill>
                <a:latin typeface="Calisto MT" panose="02040603050505030304" pitchFamily="18" charset="77"/>
                <a:cs typeface="Arial" panose="020B0604020202020204" pitchFamily="34" charset="0"/>
              </a:rPr>
              <a:t>14 Recommendations </a:t>
            </a:r>
            <a:r>
              <a:rPr lang="en-GB" sz="1800" dirty="0">
                <a:solidFill>
                  <a:schemeClr val="tx1">
                    <a:lumMod val="65000"/>
                    <a:lumOff val="35000"/>
                  </a:schemeClr>
                </a:solidFill>
                <a:latin typeface="Calisto MT" panose="02040603050505030304" pitchFamily="18" charset="77"/>
                <a:cs typeface="Arial" panose="020B0604020202020204" pitchFamily="34" charset="0"/>
              </a:rPr>
              <a:t>– refer to annex </a:t>
            </a:r>
          </a:p>
          <a:p>
            <a:pPr marL="457200" lvl="1" indent="0" algn="just">
              <a:buNone/>
            </a:pPr>
            <a:endParaRPr lang="en-GB" sz="1400" dirty="0">
              <a:solidFill>
                <a:schemeClr val="tx1">
                  <a:lumMod val="65000"/>
                  <a:lumOff val="35000"/>
                </a:schemeClr>
              </a:solidFill>
              <a:latin typeface="Calisto MT" panose="02040603050505030304" pitchFamily="18" charset="77"/>
              <a:cs typeface="Arial" panose="020B0604020202020204" pitchFamily="34" charset="0"/>
            </a:endParaRPr>
          </a:p>
          <a:p>
            <a:pPr indent="-285750" algn="just"/>
            <a:r>
              <a:rPr lang="en-GB" sz="1800" dirty="0">
                <a:solidFill>
                  <a:schemeClr val="tx1">
                    <a:lumMod val="65000"/>
                    <a:lumOff val="35000"/>
                  </a:schemeClr>
                </a:solidFill>
                <a:latin typeface="Calisto MT" panose="02040603050505030304" pitchFamily="18" charset="77"/>
                <a:ea typeface="Times New Roman" panose="02020603050405020304" pitchFamily="18" charset="0"/>
                <a:cs typeface="Arial" panose="020B0604020202020204" pitchFamily="34" charset="0"/>
              </a:rPr>
              <a:t>The resolution and implementation of findings and recommendations is addressed to the system technical teams/WPs.</a:t>
            </a:r>
          </a:p>
          <a:p>
            <a:pPr indent="-285750" algn="just"/>
            <a:endParaRPr lang="en-GB" sz="1800" dirty="0">
              <a:solidFill>
                <a:schemeClr val="tx1">
                  <a:lumMod val="65000"/>
                  <a:lumOff val="35000"/>
                </a:schemeClr>
              </a:solidFill>
              <a:latin typeface="Calisto MT" panose="02040603050505030304" pitchFamily="18" charset="77"/>
              <a:ea typeface="Times New Roman" panose="02020603050405020304" pitchFamily="18" charset="0"/>
              <a:cs typeface="Arial" panose="020B0604020202020204" pitchFamily="34" charset="0"/>
            </a:endParaRPr>
          </a:p>
          <a:p>
            <a:pPr indent="-285750" algn="just"/>
            <a:r>
              <a:rPr lang="en-GB" sz="1800" dirty="0">
                <a:solidFill>
                  <a:schemeClr val="tx1">
                    <a:lumMod val="65000"/>
                    <a:lumOff val="35000"/>
                  </a:schemeClr>
                </a:solidFill>
                <a:latin typeface="Calisto MT" panose="02040603050505030304" pitchFamily="18" charset="77"/>
                <a:ea typeface="Times New Roman" panose="02020603050405020304" pitchFamily="18" charset="0"/>
                <a:cs typeface="Arial" panose="020B0604020202020204" pitchFamily="34" charset="0"/>
              </a:rPr>
              <a:t>Progresses are reported and followed-up on the MCF meetings with the related stakeholders. </a:t>
            </a:r>
          </a:p>
          <a:p>
            <a:pPr marL="0" indent="0">
              <a:buNone/>
            </a:pPr>
            <a:endParaRPr lang="en-GB" dirty="0">
              <a:solidFill>
                <a:schemeClr val="tx1"/>
              </a:solidFill>
              <a:latin typeface="Calisto MT" panose="02040603050505030304" pitchFamily="18" charset="77"/>
            </a:endParaRPr>
          </a:p>
        </p:txBody>
      </p:sp>
      <p:sp>
        <p:nvSpPr>
          <p:cNvPr id="4" name="Footer Placeholder 3">
            <a:extLst>
              <a:ext uri="{FF2B5EF4-FFF2-40B4-BE49-F238E27FC236}">
                <a16:creationId xmlns:a16="http://schemas.microsoft.com/office/drawing/2014/main" id="{2B0F37AC-378E-4321-92D5-056CB334D00B}"/>
              </a:ext>
            </a:extLst>
          </p:cNvPr>
          <p:cNvSpPr>
            <a:spLocks noGrp="1"/>
          </p:cNvSpPr>
          <p:nvPr>
            <p:ph type="ftr" sz="quarter" idx="11"/>
          </p:nvPr>
        </p:nvSpPr>
        <p:spPr/>
        <p:txBody>
          <a:bodyPr/>
          <a:lstStyle/>
          <a:p>
            <a:r>
              <a:rPr lang="en-GB" noProof="0" dirty="0">
                <a:latin typeface="Calisto MT" panose="02040603050505030304" pitchFamily="18" charset="77"/>
              </a:rPr>
              <a:t>R. Piccin - 14th HL-LHC Collaboration Meeting, Genova 2024</a:t>
            </a:r>
          </a:p>
        </p:txBody>
      </p:sp>
      <p:sp>
        <p:nvSpPr>
          <p:cNvPr id="5" name="Slide Number Placeholder 4">
            <a:extLst>
              <a:ext uri="{FF2B5EF4-FFF2-40B4-BE49-F238E27FC236}">
                <a16:creationId xmlns:a16="http://schemas.microsoft.com/office/drawing/2014/main" id="{518F00A1-66A5-E63C-AFAA-8DB399006AB9}"/>
              </a:ext>
            </a:extLst>
          </p:cNvPr>
          <p:cNvSpPr>
            <a:spLocks noGrp="1"/>
          </p:cNvSpPr>
          <p:nvPr>
            <p:ph type="sldNum" sz="quarter" idx="12"/>
          </p:nvPr>
        </p:nvSpPr>
        <p:spPr/>
        <p:txBody>
          <a:bodyPr/>
          <a:lstStyle/>
          <a:p>
            <a:fld id="{BFDCA1C4-9514-7B4F-976F-D92F7E296653}" type="slidenum">
              <a:rPr lang="fr-FR" smtClean="0">
                <a:latin typeface="Calisto MT" panose="02040603050505030304" pitchFamily="18" charset="77"/>
              </a:rPr>
              <a:pPr/>
              <a:t>8</a:t>
            </a:fld>
            <a:endParaRPr lang="fr-FR">
              <a:latin typeface="Calisto MT" panose="02040603050505030304" pitchFamily="18" charset="77"/>
            </a:endParaRPr>
          </a:p>
        </p:txBody>
      </p:sp>
    </p:spTree>
    <p:extLst>
      <p:ext uri="{BB962C8B-B14F-4D97-AF65-F5344CB8AC3E}">
        <p14:creationId xmlns:p14="http://schemas.microsoft.com/office/powerpoint/2010/main" val="1461888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D0309E3-ADC5-34AD-BE99-7EC29A1B3C3E}"/>
              </a:ext>
            </a:extLst>
          </p:cNvPr>
          <p:cNvSpPr>
            <a:spLocks noGrp="1"/>
          </p:cNvSpPr>
          <p:nvPr>
            <p:ph type="sldNum" sz="quarter" idx="12"/>
          </p:nvPr>
        </p:nvSpPr>
        <p:spPr/>
        <p:txBody>
          <a:bodyPr/>
          <a:lstStyle/>
          <a:p>
            <a:fld id="{BFDCA1C4-9514-7B4F-976F-D92F7E296653}" type="slidenum">
              <a:rPr lang="fr-FR" smtClean="0"/>
              <a:pPr/>
              <a:t>9</a:t>
            </a:fld>
            <a:endParaRPr lang="fr-FR"/>
          </a:p>
        </p:txBody>
      </p:sp>
      <p:sp>
        <p:nvSpPr>
          <p:cNvPr id="4" name="Title 1">
            <a:extLst>
              <a:ext uri="{FF2B5EF4-FFF2-40B4-BE49-F238E27FC236}">
                <a16:creationId xmlns:a16="http://schemas.microsoft.com/office/drawing/2014/main" id="{844B9656-3FE2-D072-45A9-2963FA4DE26B}"/>
              </a:ext>
            </a:extLst>
          </p:cNvPr>
          <p:cNvSpPr txBox="1">
            <a:spLocks/>
          </p:cNvSpPr>
          <p:nvPr/>
        </p:nvSpPr>
        <p:spPr>
          <a:xfrm>
            <a:off x="381732" y="3789039"/>
            <a:ext cx="8152668" cy="576228"/>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lgn="l"/>
            <a:r>
              <a:rPr lang="en-US" dirty="0">
                <a:latin typeface="Calisto MT" panose="02040603050505030304" pitchFamily="18" charset="77"/>
              </a:rPr>
              <a:t>Recent Updates related to Instrumentation</a:t>
            </a:r>
          </a:p>
        </p:txBody>
      </p:sp>
      <p:sp>
        <p:nvSpPr>
          <p:cNvPr id="5" name="Footer Placeholder 3">
            <a:extLst>
              <a:ext uri="{FF2B5EF4-FFF2-40B4-BE49-F238E27FC236}">
                <a16:creationId xmlns:a16="http://schemas.microsoft.com/office/drawing/2014/main" id="{C7E216FE-E7DE-403F-5BF8-6EB7BF494B8B}"/>
              </a:ext>
            </a:extLst>
          </p:cNvPr>
          <p:cNvSpPr>
            <a:spLocks noGrp="1"/>
          </p:cNvSpPr>
          <p:nvPr>
            <p:ph type="ftr" sz="quarter" idx="11"/>
          </p:nvPr>
        </p:nvSpPr>
        <p:spPr>
          <a:xfrm>
            <a:off x="1905000" y="4767263"/>
            <a:ext cx="6627000" cy="270000"/>
          </a:xfrm>
        </p:spPr>
        <p:txBody>
          <a:bodyPr/>
          <a:lstStyle/>
          <a:p>
            <a:r>
              <a:rPr lang="en-GB" noProof="0" dirty="0">
                <a:latin typeface="Calisto MT" panose="02040603050505030304" pitchFamily="18" charset="0"/>
              </a:rPr>
              <a:t>R. Piccin - 14th HL-LHC Collaboration Meeting, Genova 2024</a:t>
            </a:r>
          </a:p>
        </p:txBody>
      </p:sp>
    </p:spTree>
    <p:extLst>
      <p:ext uri="{BB962C8B-B14F-4D97-AF65-F5344CB8AC3E}">
        <p14:creationId xmlns:p14="http://schemas.microsoft.com/office/powerpoint/2010/main" val="2284328764"/>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46884</TotalTime>
  <Words>4989</Words>
  <Application>Microsoft Office PowerPoint</Application>
  <PresentationFormat>On-screen Show (16:9)</PresentationFormat>
  <Paragraphs>451</Paragraphs>
  <Slides>33</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Calibri</vt:lpstr>
      <vt:lpstr>Calisto MT</vt:lpstr>
      <vt:lpstr>Symbol</vt:lpstr>
      <vt:lpstr>Wingdings</vt:lpstr>
      <vt:lpstr>Thème Office</vt:lpstr>
      <vt:lpstr>Magnet Circuit Forum Activities Related to Instrumentation </vt:lpstr>
      <vt:lpstr>Contents</vt:lpstr>
      <vt:lpstr>PowerPoint Presentation</vt:lpstr>
      <vt:lpstr>PowerPoint Presentation</vt:lpstr>
      <vt:lpstr>PowerPoint Presentation</vt:lpstr>
      <vt:lpstr>PowerPoint Presentation</vt:lpstr>
      <vt:lpstr>Scope of the Instrumentation Day 2023 </vt:lpstr>
      <vt:lpstr>Executive Summary of HL-LHC MCI Day 2023</vt:lpstr>
      <vt:lpstr>PowerPoint Presentation</vt:lpstr>
      <vt:lpstr>General Instrumentation Layouts – LHC LSDIX/M/Q</vt:lpstr>
      <vt:lpstr>General Instrumentation Layouts – LHC LSDIX/M/Q</vt:lpstr>
      <vt:lpstr>Quench Detection Instrumentation</vt:lpstr>
      <vt:lpstr>Magnet Wires Insulation Testing in Water</vt:lpstr>
      <vt:lpstr>IFS – QDS Input Patch Panel Cabling</vt:lpstr>
      <vt:lpstr>QDS Input Patch Panel</vt:lpstr>
      <vt:lpstr>QDS Current measurement</vt:lpstr>
      <vt:lpstr>Current Lead Heating System (CLHS)</vt:lpstr>
      <vt:lpstr>Conclusions</vt:lpstr>
      <vt:lpstr>PowerPoint Presentation</vt:lpstr>
      <vt:lpstr>PowerPoint Presentation</vt:lpstr>
      <vt:lpstr>PowerPoint Presentation</vt:lpstr>
      <vt:lpstr>PIC Loops </vt:lpstr>
      <vt:lpstr>PowerPoint Presentation</vt:lpstr>
      <vt:lpstr>List of topics presented </vt:lpstr>
      <vt:lpstr>List of topics presented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Roland Piccin</cp:lastModifiedBy>
  <cp:revision>1625</cp:revision>
  <dcterms:created xsi:type="dcterms:W3CDTF">2016-02-11T10:47:23Z</dcterms:created>
  <dcterms:modified xsi:type="dcterms:W3CDTF">2024-10-09T12:54:27Z</dcterms:modified>
</cp:coreProperties>
</file>