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6"/>
  </p:notesMasterIdLst>
  <p:handoutMasterIdLst>
    <p:handoutMasterId r:id="rId17"/>
  </p:handoutMasterIdLst>
  <p:sldIdLst>
    <p:sldId id="263" r:id="rId2"/>
    <p:sldId id="268" r:id="rId3"/>
    <p:sldId id="287" r:id="rId4"/>
    <p:sldId id="285" r:id="rId5"/>
    <p:sldId id="269" r:id="rId6"/>
    <p:sldId id="288" r:id="rId7"/>
    <p:sldId id="289" r:id="rId8"/>
    <p:sldId id="290" r:id="rId9"/>
    <p:sldId id="291" r:id="rId10"/>
    <p:sldId id="294" r:id="rId11"/>
    <p:sldId id="292" r:id="rId12"/>
    <p:sldId id="293" r:id="rId13"/>
    <p:sldId id="280" r:id="rId14"/>
    <p:sldId id="266" r:id="rId15"/>
  </p:sldIdLst>
  <p:sldSz cx="9144000" cy="5143500" type="screen16x9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204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3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Objects="1" showGuides="1">
      <p:cViewPr varScale="1">
        <p:scale>
          <a:sx n="112" d="100"/>
          <a:sy n="112" d="100"/>
        </p:scale>
        <p:origin x="126" y="486"/>
      </p:cViewPr>
      <p:guideLst>
        <p:guide orient="horz" pos="3204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Objects="1" showGuides="1">
      <p:cViewPr varScale="1">
        <p:scale>
          <a:sx n="85" d="100"/>
          <a:sy n="85" d="100"/>
        </p:scale>
        <p:origin x="3804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09/10/2024</a:t>
            </a:fld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0427326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09/10/2024</a:t>
            </a:fld>
            <a:endParaRPr lang="fr-FR" dirty="0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 dirty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88844225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9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6195015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1755150"/>
            <a:ext cx="7200000" cy="135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dirty="0"/>
              <a:t>Presentation title - line 1 - Arial 30pt - bold </a:t>
            </a:r>
            <a:r>
              <a:rPr lang="en-GB" noProof="0" dirty="0" err="1"/>
              <a:t>HiLumi</a:t>
            </a:r>
            <a:r>
              <a:rPr lang="en-GB" noProof="0" dirty="0"/>
              <a:t> dark grey - line 2</a:t>
            </a:r>
            <a:br>
              <a:rPr lang="en-GB" noProof="0" dirty="0"/>
            </a:br>
            <a:r>
              <a:rPr lang="en-GB" noProof="0" dirty="0"/>
              <a:t>line 3</a:t>
            </a:r>
            <a:br>
              <a:rPr lang="en-GB" noProof="0" dirty="0"/>
            </a:br>
            <a:r>
              <a:rPr lang="en-GB" noProof="0" dirty="0"/>
              <a:t>line 4  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3600450"/>
            <a:ext cx="6480000" cy="74295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71600" y="4767263"/>
            <a:ext cx="6309000" cy="27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en-GB" noProof="0" dirty="0"/>
              <a:t>HL-LHC Collaboration Meeting 2022 – Tomasz Podzorny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4767263"/>
            <a:ext cx="360000" cy="27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4424362"/>
            <a:ext cx="6480000" cy="261938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400" b="1" i="1">
                <a:solidFill>
                  <a:srgbClr val="700A00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 dirty="0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457200" y="4552950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3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914401"/>
            <a:ext cx="7920000" cy="3680222"/>
          </a:xfrm>
        </p:spPr>
        <p:txBody>
          <a:bodyPr lIns="0" tIns="0" rIns="0" bIns="0"/>
          <a:lstStyle>
            <a:lvl1pPr marL="514350" indent="-514350" algn="l">
              <a:buSzPct val="70000"/>
              <a:buFont typeface="+mj-lt"/>
              <a:buAutoNum type="arabicPeriod"/>
              <a:defRPr/>
            </a:lvl1pPr>
            <a:lvl2pPr marL="914400" indent="-457200" algn="l">
              <a:buSzPct val="70000"/>
              <a:buFont typeface="+mj-lt"/>
              <a:buAutoNum type="arabicPeriod"/>
              <a:defRPr/>
            </a:lvl2pPr>
            <a:lvl3pPr marL="1371600" indent="-457200" algn="l">
              <a:buSzPct val="70000"/>
              <a:buFont typeface="+mj-lt"/>
              <a:buAutoNum type="arabicPeriod"/>
              <a:defRPr/>
            </a:lvl3pPr>
            <a:lvl4pPr marL="1714500" indent="-342900" algn="l">
              <a:buSzPct val="70000"/>
              <a:buFont typeface="+mj-lt"/>
              <a:buAutoNum type="arabicPeriod"/>
              <a:defRPr/>
            </a:lvl4pPr>
            <a:lvl5pPr marL="2171700" indent="-342900" algn="l">
              <a:buSzPct val="70000"/>
              <a:buFont typeface="+mj-lt"/>
              <a:buAutoNum type="arabicPeriod"/>
              <a:defRPr/>
            </a:lvl5pPr>
          </a:lstStyle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en-GB" noProof="0" dirty="0"/>
              <a:t>HL-LHC Collaboration Meeting 2022 – Tomasz Podzorny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2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94643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914401"/>
            <a:ext cx="7920000" cy="3680222"/>
          </a:xfrm>
        </p:spPr>
        <p:txBody>
          <a:bodyPr lIns="0" tIns="0" rIns="0" bIns="0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en-GB" noProof="0" dirty="0"/>
              <a:t>HL-LHC Collaboration Meeting 2022 – Tomasz Podzorny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2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911424"/>
            <a:ext cx="4040188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1543050"/>
            <a:ext cx="4040188" cy="2963466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6" y="911424"/>
            <a:ext cx="4041775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6" y="1543050"/>
            <a:ext cx="4041775" cy="2963466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en-GB" noProof="0" dirty="0"/>
              <a:t>HL-LHC Collaboration Meeting 2022 – Tomasz Podzorny</a:t>
            </a: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grpSp>
        <p:nvGrpSpPr>
          <p:cNvPr id="11" name="Grouper 10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2" name="Rectangle 11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4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en-GB" noProof="0" dirty="0"/>
              <a:t>HL-LHC Collaboration Meeting 2022 – Tomasz Podzorny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grpSp>
        <p:nvGrpSpPr>
          <p:cNvPr id="7" name="Grouper 6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8" name="Rectangle 7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" name="ZoneTexte 8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0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3200" cy="270000"/>
          </a:xfrm>
        </p:spPr>
        <p:txBody>
          <a:bodyPr/>
          <a:lstStyle/>
          <a:p>
            <a:r>
              <a:rPr lang="en-GB" noProof="0" dirty="0"/>
              <a:t>HL-LHC Collaboration Meeting 2022 – Tomasz Podzorny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grpSp>
        <p:nvGrpSpPr>
          <p:cNvPr id="6" name="Grouper 5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7" name="Rectangle 6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9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342900"/>
            <a:ext cx="79200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3829050"/>
            <a:ext cx="7920000" cy="7429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0800" cy="270000"/>
          </a:xfrm>
        </p:spPr>
        <p:txBody>
          <a:bodyPr/>
          <a:lstStyle/>
          <a:p>
            <a:r>
              <a:rPr lang="en-GB" noProof="0" dirty="0"/>
              <a:t>HL-LHC Collaboration Meeting 2022 – Tomasz Podzorny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3486150"/>
            <a:ext cx="7918450" cy="28575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Image title</a:t>
            </a:r>
          </a:p>
        </p:txBody>
      </p:sp>
      <p:grpSp>
        <p:nvGrpSpPr>
          <p:cNvPr id="8" name="Grouper 5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2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031750"/>
            <a:ext cx="6440400" cy="12258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/>
              <a:t>Thank you message....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351800" y="4767263"/>
            <a:ext cx="6440400" cy="270000"/>
          </a:xfrm>
        </p:spPr>
        <p:txBody>
          <a:bodyPr/>
          <a:lstStyle/>
          <a:p>
            <a:r>
              <a:rPr lang="en-GB" noProof="0" dirty="0"/>
              <a:t>HL-LHC Collaboration Meeting 2022 – Tomasz Podzorny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3714750"/>
            <a:ext cx="6440400" cy="9144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/>
              <a:t>Credits if needed: reference 1, reference 2 ...</a:t>
            </a:r>
          </a:p>
        </p:txBody>
      </p:sp>
      <p:pic>
        <p:nvPicPr>
          <p:cNvPr id="7" name="Image 6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grpSp>
        <p:nvGrpSpPr>
          <p:cNvPr id="10" name="Grouper 9"/>
          <p:cNvGrpSpPr/>
          <p:nvPr userDrawn="1"/>
        </p:nvGrpSpPr>
        <p:grpSpPr>
          <a:xfrm>
            <a:off x="457200" y="4552950"/>
            <a:ext cx="457200" cy="457200"/>
            <a:chOff x="1447800" y="458006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2" name="ZoneTexte 11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3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0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54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028701"/>
            <a:ext cx="7920000" cy="355136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438400" y="4767263"/>
            <a:ext cx="60936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100">
                <a:solidFill>
                  <a:schemeClr val="accent1"/>
                </a:solidFill>
              </a:defRPr>
            </a:lvl1pPr>
          </a:lstStyle>
          <a:p>
            <a:r>
              <a:rPr lang="en-GB" dirty="0"/>
              <a:t>HL-LHC Collaboration Meeting 2022 – Tomasz Podzorny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4767263"/>
            <a:ext cx="3600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9" r:id="rId2"/>
    <p:sldLayoutId id="2147483650" r:id="rId3"/>
    <p:sldLayoutId id="2147483653" r:id="rId4"/>
    <p:sldLayoutId id="2147483654" r:id="rId5"/>
    <p:sldLayoutId id="2147483655" r:id="rId6"/>
    <p:sldLayoutId id="2147483657" r:id="rId7"/>
    <p:sldLayoutId id="2147483658" r:id="rId8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4.jpeg"/><Relationship Id="rId7" Type="http://schemas.openxmlformats.org/officeDocument/2006/relationships/image" Target="../media/image13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10" Type="http://schemas.openxmlformats.org/officeDocument/2006/relationships/image" Target="../media/image16.png"/><Relationship Id="rId4" Type="http://schemas.openxmlformats.org/officeDocument/2006/relationships/image" Target="../media/image10.png"/><Relationship Id="rId9" Type="http://schemas.openxmlformats.org/officeDocument/2006/relationships/image" Target="../media/image15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re 17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PDSU-CLIQ/DQHDS interlocking</a:t>
            </a:r>
            <a:br>
              <a:rPr lang="en-US" dirty="0"/>
            </a:br>
            <a:r>
              <a:rPr lang="en-US" dirty="0"/>
              <a:t>via BIS concentrator</a:t>
            </a:r>
            <a:endParaRPr lang="en-GB" dirty="0"/>
          </a:p>
        </p:txBody>
      </p:sp>
      <p:sp>
        <p:nvSpPr>
          <p:cNvPr id="19" name="Sous-titre 18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Tomasz Podzorny</a:t>
            </a:r>
            <a:br>
              <a:rPr lang="en-US" dirty="0"/>
            </a:br>
            <a:r>
              <a:rPr lang="en-US" sz="1600" dirty="0"/>
              <a:t>On behalf of the TE-MPE and WP7</a:t>
            </a:r>
            <a:endParaRPr lang="en-GB" sz="1600" dirty="0"/>
          </a:p>
        </p:txBody>
      </p:sp>
      <p:sp>
        <p:nvSpPr>
          <p:cNvPr id="20" name="Espace réservé du texte 19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b="0" i="0" dirty="0">
                <a:solidFill>
                  <a:schemeClr val="bg2"/>
                </a:solidFill>
              </a:rPr>
              <a:t>14</a:t>
            </a:r>
            <a:r>
              <a:rPr lang="en-US" b="0" i="0" baseline="30000" dirty="0">
                <a:solidFill>
                  <a:schemeClr val="bg2"/>
                </a:solidFill>
              </a:rPr>
              <a:t>th</a:t>
            </a:r>
            <a:r>
              <a:rPr lang="en-US" b="0" i="0" dirty="0">
                <a:solidFill>
                  <a:schemeClr val="bg2"/>
                </a:solidFill>
              </a:rPr>
              <a:t> HL-LHC Collaboration Meeting </a:t>
            </a:r>
            <a:r>
              <a:rPr lang="en-CH" b="0" i="0" dirty="0">
                <a:solidFill>
                  <a:schemeClr val="bg2"/>
                </a:solidFill>
              </a:rPr>
              <a:t>–</a:t>
            </a:r>
            <a:r>
              <a:rPr lang="en-US" b="0" i="0" dirty="0">
                <a:solidFill>
                  <a:schemeClr val="bg2"/>
                </a:solidFill>
              </a:rPr>
              <a:t> Genoa, Italy </a:t>
            </a:r>
            <a:r>
              <a:rPr lang="en-CH" b="0" i="0" dirty="0">
                <a:solidFill>
                  <a:schemeClr val="bg2"/>
                </a:solidFill>
              </a:rPr>
              <a:t>–</a:t>
            </a:r>
            <a:r>
              <a:rPr lang="en-US" b="0" i="0" dirty="0">
                <a:solidFill>
                  <a:schemeClr val="bg2"/>
                </a:solidFill>
              </a:rPr>
              <a:t> 7-10 October 2024</a:t>
            </a:r>
            <a:endParaRPr lang="en-GB" b="0" i="0" dirty="0">
              <a:solidFill>
                <a:schemeClr val="bg2"/>
              </a:solidFill>
            </a:endParaRPr>
          </a:p>
        </p:txBody>
      </p:sp>
      <p:pic>
        <p:nvPicPr>
          <p:cNvPr id="5" name="Image 4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new machine protection requirement</a:t>
            </a:r>
            <a:endParaRPr lang="en-GB" dirty="0"/>
          </a:p>
        </p:txBody>
      </p:sp>
      <p:sp>
        <p:nvSpPr>
          <p:cNvPr id="9" name="Espace réservé du contenu 8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800" dirty="0"/>
              <a:t>A spurious triggering of either an HDS or a CLIQ device can lead to fast critical beam losses (&gt; 1MJ) in the HL-LHC collimation system</a:t>
            </a:r>
            <a:endParaRPr lang="en-US" sz="1400" dirty="0"/>
          </a:p>
          <a:p>
            <a:pPr lvl="1"/>
            <a:r>
              <a:rPr lang="en-US" sz="1400" dirty="0"/>
              <a:t>Spurious CLIQ trigger in worst scenarios requires only 5 turns (450 µs)</a:t>
            </a:r>
          </a:p>
          <a:p>
            <a:pPr lvl="1"/>
            <a:r>
              <a:rPr lang="en-US" sz="1400" dirty="0"/>
              <a:t>Spurious HDS trigger, in the most critical case of D1, requires 40 turns (3,6 ms)</a:t>
            </a:r>
          </a:p>
          <a:p>
            <a:pPr lvl="2"/>
            <a:r>
              <a:rPr lang="en-US" sz="1200" dirty="0"/>
              <a:t>BLM reaction time has a solid margin (3-4 times earlier)</a:t>
            </a:r>
          </a:p>
          <a:p>
            <a:pPr lvl="1"/>
            <a:r>
              <a:rPr lang="en-US" sz="1400" b="1" dirty="0"/>
              <a:t>Spurious CLIQ trigger is the most critical fast failure case identified for HL-LHC</a:t>
            </a:r>
            <a:endParaRPr lang="en-US" sz="1400" dirty="0"/>
          </a:p>
          <a:p>
            <a:r>
              <a:rPr lang="en-US" sz="1800" b="1" dirty="0"/>
              <a:t>Timely requested beam abort is crucial</a:t>
            </a:r>
          </a:p>
          <a:p>
            <a:pPr lvl="1"/>
            <a:r>
              <a:rPr lang="en-US" sz="1400" dirty="0"/>
              <a:t>Not possible through the standard connection (QPS-PIC-BIS)</a:t>
            </a:r>
          </a:p>
          <a:p>
            <a:pPr lvl="1"/>
            <a:r>
              <a:rPr lang="en-US" sz="1400" dirty="0"/>
              <a:t>All protection devices require supervision</a:t>
            </a:r>
          </a:p>
          <a:p>
            <a:r>
              <a:rPr lang="en-US" sz="1800" dirty="0"/>
              <a:t>Cedric Hernalsteens has more on this topic:</a:t>
            </a:r>
          </a:p>
          <a:p>
            <a:pPr lvl="1"/>
            <a:r>
              <a:rPr lang="en-US" sz="1400" dirty="0"/>
              <a:t>“Update on failure case studies”, 10</a:t>
            </a:r>
            <a:r>
              <a:rPr lang="en-US" sz="1400" baseline="30000" dirty="0"/>
              <a:t>th</a:t>
            </a:r>
            <a:r>
              <a:rPr lang="en-US" sz="1400" dirty="0"/>
              <a:t> of October at 11:35</a:t>
            </a:r>
          </a:p>
          <a:p>
            <a:pPr lvl="1"/>
            <a:r>
              <a:rPr lang="en-US" sz="1400" dirty="0"/>
              <a:t>“Recap. Of failure cases for round and flat optics”, 8</a:t>
            </a:r>
            <a:r>
              <a:rPr lang="en-US" sz="1400" baseline="30000" dirty="0"/>
              <a:t>th</a:t>
            </a:r>
            <a:r>
              <a:rPr lang="en-US" sz="1400" dirty="0"/>
              <a:t> of October at 17:20</a:t>
            </a:r>
          </a:p>
          <a:p>
            <a:endParaRPr lang="en-US" sz="1800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HL-LHC Collaboration Meeting 2024 – Tomasz Podzorny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10</a:t>
            </a:fld>
            <a:endParaRPr lang="fr-FR" dirty="0"/>
          </a:p>
        </p:txBody>
      </p:sp>
      <p:pic>
        <p:nvPicPr>
          <p:cNvPr id="7" name="Image 6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019096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Latency budget for interlocks</a:t>
            </a:r>
            <a:endParaRPr lang="en-GB" dirty="0"/>
          </a:p>
        </p:txBody>
      </p:sp>
      <p:sp>
        <p:nvSpPr>
          <p:cNvPr id="9" name="Espace réservé du contenu 8"/>
          <p:cNvSpPr>
            <a:spLocks noGrp="1"/>
          </p:cNvSpPr>
          <p:nvPr>
            <p:ph idx="1"/>
          </p:nvPr>
        </p:nvSpPr>
        <p:spPr>
          <a:xfrm>
            <a:off x="612000" y="914401"/>
            <a:ext cx="4215642" cy="2377429"/>
          </a:xfrm>
        </p:spPr>
        <p:txBody>
          <a:bodyPr>
            <a:normAutofit/>
          </a:bodyPr>
          <a:lstStyle/>
          <a:p>
            <a:r>
              <a:rPr lang="en-US" sz="1400" dirty="0"/>
              <a:t>Detection of spurious CLIQ trigger = </a:t>
            </a:r>
            <a:r>
              <a:rPr lang="en-US" sz="1400" b="1" dirty="0"/>
              <a:t>100 µs</a:t>
            </a:r>
          </a:p>
          <a:p>
            <a:pPr lvl="1"/>
            <a:r>
              <a:rPr lang="en-US" sz="1200" dirty="0"/>
              <a:t>Detection of spurious HDS trigger &lt; 100 µs</a:t>
            </a:r>
          </a:p>
          <a:p>
            <a:r>
              <a:rPr lang="en-US" sz="1400" dirty="0"/>
              <a:t>CIBFX to the BIS beam permit = </a:t>
            </a:r>
            <a:r>
              <a:rPr lang="en-US" sz="1400" b="1" dirty="0"/>
              <a:t>17 µs</a:t>
            </a:r>
          </a:p>
          <a:p>
            <a:pPr lvl="1"/>
            <a:r>
              <a:rPr lang="en-US" sz="1200" dirty="0"/>
              <a:t>Max latency under normal conditions = 12 µs</a:t>
            </a:r>
          </a:p>
          <a:p>
            <a:r>
              <a:rPr lang="en-US" sz="1400" dirty="0"/>
              <a:t>BIS latency between P1 and P6 = </a:t>
            </a:r>
            <a:r>
              <a:rPr lang="en-US" sz="1400" b="1" dirty="0"/>
              <a:t>123 µs</a:t>
            </a:r>
          </a:p>
          <a:p>
            <a:pPr lvl="1"/>
            <a:r>
              <a:rPr lang="en-US" sz="1200" dirty="0"/>
              <a:t>The longest path from R1 to R6</a:t>
            </a:r>
          </a:p>
          <a:p>
            <a:r>
              <a:rPr lang="en-US" sz="1400" dirty="0"/>
              <a:t>Beam abort sequence = </a:t>
            </a:r>
            <a:r>
              <a:rPr lang="en-US" sz="1400" b="1" dirty="0"/>
              <a:t>178 µs</a:t>
            </a:r>
          </a:p>
          <a:p>
            <a:r>
              <a:rPr lang="en-US" sz="1400" dirty="0"/>
              <a:t>Total time =</a:t>
            </a:r>
            <a:r>
              <a:rPr lang="en-US" sz="1400" b="1" dirty="0"/>
              <a:t> 418 µs </a:t>
            </a:r>
            <a:r>
              <a:rPr lang="en-US" sz="1400" dirty="0"/>
              <a:t>&lt; 450 µs</a:t>
            </a:r>
          </a:p>
          <a:p>
            <a:pPr lvl="1"/>
            <a:r>
              <a:rPr lang="en-US" sz="1200" dirty="0"/>
              <a:t>The target time to dump for round optics</a:t>
            </a:r>
          </a:p>
          <a:p>
            <a:endParaRPr lang="en-US" sz="1800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HL-LHC Collaboration Meeting 2024 – Tomasz Podzorny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11</a:t>
            </a:fld>
            <a:endParaRPr lang="fr-FR" dirty="0"/>
          </a:p>
        </p:txBody>
      </p:sp>
      <p:pic>
        <p:nvPicPr>
          <p:cNvPr id="7" name="Image 6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  <p:sp>
        <p:nvSpPr>
          <p:cNvPr id="6" name="Arrow: Right 5">
            <a:extLst>
              <a:ext uri="{FF2B5EF4-FFF2-40B4-BE49-F238E27FC236}">
                <a16:creationId xmlns:a16="http://schemas.microsoft.com/office/drawing/2014/main" id="{45EF5379-AA85-30AA-96BA-8A217EB560E6}"/>
              </a:ext>
            </a:extLst>
          </p:cNvPr>
          <p:cNvSpPr/>
          <p:nvPr/>
        </p:nvSpPr>
        <p:spPr>
          <a:xfrm>
            <a:off x="971600" y="4224522"/>
            <a:ext cx="6480720" cy="216024"/>
          </a:xfrm>
          <a:prstGeom prst="rightArrow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9CF4C34A-B849-B821-7AD8-7627819FD84D}"/>
              </a:ext>
            </a:extLst>
          </p:cNvPr>
          <p:cNvSpPr txBox="1"/>
          <p:nvPr/>
        </p:nvSpPr>
        <p:spPr>
          <a:xfrm>
            <a:off x="2699792" y="4408225"/>
            <a:ext cx="374441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ct val="0"/>
              </a:spcBef>
            </a:pPr>
            <a:r>
              <a:rPr lang="en-US" sz="1100" dirty="0">
                <a:solidFill>
                  <a:schemeClr val="accent5"/>
                </a:solidFill>
                <a:latin typeface="+mj-lt"/>
                <a:ea typeface="+mj-ea"/>
                <a:cs typeface="+mj-cs"/>
              </a:rPr>
              <a:t>Beams must be dumped within 450 µs</a:t>
            </a:r>
          </a:p>
        </p:txBody>
      </p:sp>
      <p:sp>
        <p:nvSpPr>
          <p:cNvPr id="52" name="Explosion: 8 Points 51">
            <a:extLst>
              <a:ext uri="{FF2B5EF4-FFF2-40B4-BE49-F238E27FC236}">
                <a16:creationId xmlns:a16="http://schemas.microsoft.com/office/drawing/2014/main" id="{C009ABFD-4336-F20D-6982-9D03F8722303}"/>
              </a:ext>
            </a:extLst>
          </p:cNvPr>
          <p:cNvSpPr/>
          <p:nvPr/>
        </p:nvSpPr>
        <p:spPr>
          <a:xfrm>
            <a:off x="7465630" y="3898770"/>
            <a:ext cx="725059" cy="833220"/>
          </a:xfrm>
          <a:prstGeom prst="irregularSeal1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grpSp>
        <p:nvGrpSpPr>
          <p:cNvPr id="73" name="Group 72">
            <a:extLst>
              <a:ext uri="{FF2B5EF4-FFF2-40B4-BE49-F238E27FC236}">
                <a16:creationId xmlns:a16="http://schemas.microsoft.com/office/drawing/2014/main" id="{2E159603-4C76-7D83-4D2C-81021AEC59A8}"/>
              </a:ext>
            </a:extLst>
          </p:cNvPr>
          <p:cNvGrpSpPr/>
          <p:nvPr/>
        </p:nvGrpSpPr>
        <p:grpSpPr>
          <a:xfrm>
            <a:off x="2680786" y="3272905"/>
            <a:ext cx="1701623" cy="1061454"/>
            <a:chOff x="1936070" y="3272905"/>
            <a:chExt cx="1701623" cy="1061454"/>
          </a:xfrm>
        </p:grpSpPr>
        <p:sp>
          <p:nvSpPr>
            <p:cNvPr id="44" name="Arrow: Right 43">
              <a:extLst>
                <a:ext uri="{FF2B5EF4-FFF2-40B4-BE49-F238E27FC236}">
                  <a16:creationId xmlns:a16="http://schemas.microsoft.com/office/drawing/2014/main" id="{2C618CE0-B13C-C5CB-113D-8D7921A129E3}"/>
                </a:ext>
              </a:extLst>
            </p:cNvPr>
            <p:cNvSpPr/>
            <p:nvPr/>
          </p:nvSpPr>
          <p:spPr>
            <a:xfrm>
              <a:off x="1936070" y="3888372"/>
              <a:ext cx="1701623" cy="216024"/>
            </a:xfrm>
            <a:prstGeom prst="rightArrow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B95F95B8-8ABD-F6A4-7D0C-0F10ABC3838A}"/>
                </a:ext>
              </a:extLst>
            </p:cNvPr>
            <p:cNvSpPr txBox="1"/>
            <p:nvPr/>
          </p:nvSpPr>
          <p:spPr>
            <a:xfrm rot="18787934">
              <a:off x="2282497" y="3672827"/>
              <a:ext cx="1061454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spcBef>
                  <a:spcPct val="0"/>
                </a:spcBef>
              </a:pPr>
              <a:r>
                <a:rPr lang="en-US" sz="1100" dirty="0">
                  <a:solidFill>
                    <a:schemeClr val="accent1"/>
                  </a:solidFill>
                  <a:latin typeface="+mj-lt"/>
                  <a:ea typeface="+mj-ea"/>
                  <a:cs typeface="+mj-cs"/>
                </a:rPr>
                <a:t>BIS</a:t>
              </a:r>
            </a:p>
          </p:txBody>
        </p:sp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24F591D3-0897-AE4B-68D1-44C430BBFCBC}"/>
                </a:ext>
              </a:extLst>
            </p:cNvPr>
            <p:cNvSpPr txBox="1"/>
            <p:nvPr/>
          </p:nvSpPr>
          <p:spPr>
            <a:xfrm>
              <a:off x="2351597" y="4046351"/>
              <a:ext cx="897181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spcBef>
                  <a:spcPct val="0"/>
                </a:spcBef>
              </a:pPr>
              <a:r>
                <a:rPr lang="en-US" sz="1000" dirty="0">
                  <a:solidFill>
                    <a:schemeClr val="accent5"/>
                  </a:solidFill>
                  <a:latin typeface="+mj-lt"/>
                  <a:ea typeface="+mj-ea"/>
                  <a:cs typeface="+mj-cs"/>
                </a:rPr>
                <a:t>123 µs</a:t>
              </a:r>
            </a:p>
          </p:txBody>
        </p:sp>
      </p:grpSp>
      <p:grpSp>
        <p:nvGrpSpPr>
          <p:cNvPr id="72" name="Group 71">
            <a:extLst>
              <a:ext uri="{FF2B5EF4-FFF2-40B4-BE49-F238E27FC236}">
                <a16:creationId xmlns:a16="http://schemas.microsoft.com/office/drawing/2014/main" id="{8F57CEBA-99FB-E7A4-F16F-1EBAD90A5E26}"/>
              </a:ext>
            </a:extLst>
          </p:cNvPr>
          <p:cNvGrpSpPr/>
          <p:nvPr/>
        </p:nvGrpSpPr>
        <p:grpSpPr>
          <a:xfrm>
            <a:off x="2267744" y="3021822"/>
            <a:ext cx="686264" cy="1261652"/>
            <a:chOff x="1523028" y="3021822"/>
            <a:chExt cx="686264" cy="1261652"/>
          </a:xfrm>
        </p:grpSpPr>
        <p:sp>
          <p:nvSpPr>
            <p:cNvPr id="38" name="Arrow: Right 37">
              <a:extLst>
                <a:ext uri="{FF2B5EF4-FFF2-40B4-BE49-F238E27FC236}">
                  <a16:creationId xmlns:a16="http://schemas.microsoft.com/office/drawing/2014/main" id="{4C0102AB-77C8-640C-C003-2BDFBE9B76F0}"/>
                </a:ext>
              </a:extLst>
            </p:cNvPr>
            <p:cNvSpPr/>
            <p:nvPr/>
          </p:nvSpPr>
          <p:spPr>
            <a:xfrm>
              <a:off x="1704990" y="3891691"/>
              <a:ext cx="216024" cy="216024"/>
            </a:xfrm>
            <a:prstGeom prst="rightArrow">
              <a:avLst/>
            </a:prstGeom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986AAF52-4494-68A3-577D-6ED1B981CA6A}"/>
                </a:ext>
              </a:extLst>
            </p:cNvPr>
            <p:cNvSpPr txBox="1"/>
            <p:nvPr/>
          </p:nvSpPr>
          <p:spPr>
            <a:xfrm rot="18787934">
              <a:off x="1547760" y="3421744"/>
              <a:ext cx="1061454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spcBef>
                  <a:spcPct val="0"/>
                </a:spcBef>
              </a:pPr>
              <a:r>
                <a:rPr lang="en-US" sz="1100" dirty="0">
                  <a:solidFill>
                    <a:schemeClr val="accent4"/>
                  </a:solidFill>
                  <a:latin typeface="+mj-lt"/>
                  <a:ea typeface="+mj-ea"/>
                  <a:cs typeface="+mj-cs"/>
                </a:rPr>
                <a:t>PDSU to BIS</a:t>
              </a:r>
            </a:p>
          </p:txBody>
        </p:sp>
        <p:sp>
          <p:nvSpPr>
            <p:cNvPr id="59" name="TextBox 58">
              <a:extLst>
                <a:ext uri="{FF2B5EF4-FFF2-40B4-BE49-F238E27FC236}">
                  <a16:creationId xmlns:a16="http://schemas.microsoft.com/office/drawing/2014/main" id="{41517C8E-92F6-16E7-7C8F-6E006DBA6094}"/>
                </a:ext>
              </a:extLst>
            </p:cNvPr>
            <p:cNvSpPr txBox="1"/>
            <p:nvPr/>
          </p:nvSpPr>
          <p:spPr>
            <a:xfrm>
              <a:off x="1523028" y="4037253"/>
              <a:ext cx="648072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spcBef>
                  <a:spcPct val="0"/>
                </a:spcBef>
              </a:pPr>
              <a:r>
                <a:rPr lang="en-US" sz="1000" dirty="0">
                  <a:solidFill>
                    <a:schemeClr val="accent5"/>
                  </a:solidFill>
                  <a:latin typeface="+mj-lt"/>
                  <a:ea typeface="+mj-ea"/>
                  <a:cs typeface="+mj-cs"/>
                </a:rPr>
                <a:t>17 µs</a:t>
              </a:r>
            </a:p>
          </p:txBody>
        </p:sp>
      </p:grpSp>
      <p:grpSp>
        <p:nvGrpSpPr>
          <p:cNvPr id="71" name="Group 70">
            <a:extLst>
              <a:ext uri="{FF2B5EF4-FFF2-40B4-BE49-F238E27FC236}">
                <a16:creationId xmlns:a16="http://schemas.microsoft.com/office/drawing/2014/main" id="{C8DCF223-4595-D83B-02C3-789965467D6F}"/>
              </a:ext>
            </a:extLst>
          </p:cNvPr>
          <p:cNvGrpSpPr/>
          <p:nvPr/>
        </p:nvGrpSpPr>
        <p:grpSpPr>
          <a:xfrm>
            <a:off x="966621" y="3374131"/>
            <a:ext cx="1468029" cy="917534"/>
            <a:chOff x="966621" y="3374131"/>
            <a:chExt cx="1468029" cy="917534"/>
          </a:xfrm>
        </p:grpSpPr>
        <p:sp>
          <p:nvSpPr>
            <p:cNvPr id="2" name="Arrow: Right 1">
              <a:extLst>
                <a:ext uri="{FF2B5EF4-FFF2-40B4-BE49-F238E27FC236}">
                  <a16:creationId xmlns:a16="http://schemas.microsoft.com/office/drawing/2014/main" id="{171DF90A-185A-03C6-855F-A3865A4E6AA1}"/>
                </a:ext>
              </a:extLst>
            </p:cNvPr>
            <p:cNvSpPr/>
            <p:nvPr/>
          </p:nvSpPr>
          <p:spPr>
            <a:xfrm>
              <a:off x="966621" y="3888372"/>
              <a:ext cx="1468029" cy="216024"/>
            </a:xfrm>
            <a:prstGeom prst="rightArrow">
              <a:avLst/>
            </a:prstGeom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15065AE2-0309-17D0-0E28-D540E01DB2E3}"/>
                </a:ext>
              </a:extLst>
            </p:cNvPr>
            <p:cNvSpPr txBox="1"/>
            <p:nvPr/>
          </p:nvSpPr>
          <p:spPr>
            <a:xfrm rot="18787934">
              <a:off x="1453202" y="3603366"/>
              <a:ext cx="720080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spcBef>
                  <a:spcPct val="0"/>
                </a:spcBef>
              </a:pPr>
              <a:r>
                <a:rPr lang="en-US" sz="1100" dirty="0">
                  <a:solidFill>
                    <a:schemeClr val="accent6"/>
                  </a:solidFill>
                  <a:latin typeface="+mj-lt"/>
                  <a:ea typeface="+mj-ea"/>
                  <a:cs typeface="+mj-cs"/>
                </a:rPr>
                <a:t>PDSU</a:t>
              </a:r>
            </a:p>
          </p:txBody>
        </p:sp>
        <p:sp>
          <p:nvSpPr>
            <p:cNvPr id="60" name="TextBox 59">
              <a:extLst>
                <a:ext uri="{FF2B5EF4-FFF2-40B4-BE49-F238E27FC236}">
                  <a16:creationId xmlns:a16="http://schemas.microsoft.com/office/drawing/2014/main" id="{8D552085-4E05-5791-0B66-A900273AF10E}"/>
                </a:ext>
              </a:extLst>
            </p:cNvPr>
            <p:cNvSpPr txBox="1"/>
            <p:nvPr/>
          </p:nvSpPr>
          <p:spPr>
            <a:xfrm>
              <a:off x="1421294" y="4045444"/>
              <a:ext cx="648072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spcBef>
                  <a:spcPct val="0"/>
                </a:spcBef>
              </a:pPr>
              <a:r>
                <a:rPr lang="en-US" sz="1000" dirty="0">
                  <a:solidFill>
                    <a:schemeClr val="accent5"/>
                  </a:solidFill>
                  <a:latin typeface="+mj-lt"/>
                  <a:ea typeface="+mj-ea"/>
                  <a:cs typeface="+mj-cs"/>
                </a:rPr>
                <a:t>100 µs</a:t>
              </a:r>
            </a:p>
          </p:txBody>
        </p:sp>
      </p:grpSp>
      <p:grpSp>
        <p:nvGrpSpPr>
          <p:cNvPr id="70" name="Group 69">
            <a:extLst>
              <a:ext uri="{FF2B5EF4-FFF2-40B4-BE49-F238E27FC236}">
                <a16:creationId xmlns:a16="http://schemas.microsoft.com/office/drawing/2014/main" id="{C23FD01F-8CFB-B83A-652C-B6486E8ACF8A}"/>
              </a:ext>
            </a:extLst>
          </p:cNvPr>
          <p:cNvGrpSpPr/>
          <p:nvPr/>
        </p:nvGrpSpPr>
        <p:grpSpPr>
          <a:xfrm>
            <a:off x="4820492" y="639307"/>
            <a:ext cx="3744416" cy="2576304"/>
            <a:chOff x="4820492" y="639307"/>
            <a:chExt cx="3744416" cy="2576304"/>
          </a:xfrm>
        </p:grpSpPr>
        <p:pic>
          <p:nvPicPr>
            <p:cNvPr id="61" name="Picture 60">
              <a:extLst>
                <a:ext uri="{FF2B5EF4-FFF2-40B4-BE49-F238E27FC236}">
                  <a16:creationId xmlns:a16="http://schemas.microsoft.com/office/drawing/2014/main" id="{198E3263-27F3-99A0-7281-A577EC33ED0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1423" t="1" r="6425" b="-15"/>
            <a:stretch/>
          </p:blipFill>
          <p:spPr>
            <a:xfrm>
              <a:off x="4820492" y="1316134"/>
              <a:ext cx="3039226" cy="1697345"/>
            </a:xfrm>
            <a:prstGeom prst="rect">
              <a:avLst/>
            </a:prstGeom>
          </p:spPr>
        </p:pic>
        <p:pic>
          <p:nvPicPr>
            <p:cNvPr id="62" name="Picture 61">
              <a:extLst>
                <a:ext uri="{FF2B5EF4-FFF2-40B4-BE49-F238E27FC236}">
                  <a16:creationId xmlns:a16="http://schemas.microsoft.com/office/drawing/2014/main" id="{605FB90B-FEB4-B7EF-4E1F-7A2278C06EB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1590" t="6875"/>
            <a:stretch/>
          </p:blipFill>
          <p:spPr>
            <a:xfrm>
              <a:off x="5883050" y="639307"/>
              <a:ext cx="2593856" cy="1393241"/>
            </a:xfrm>
            <a:prstGeom prst="rect">
              <a:avLst/>
            </a:prstGeom>
          </p:spPr>
        </p:pic>
        <p:sp>
          <p:nvSpPr>
            <p:cNvPr id="63" name="TextBox 62">
              <a:extLst>
                <a:ext uri="{FF2B5EF4-FFF2-40B4-BE49-F238E27FC236}">
                  <a16:creationId xmlns:a16="http://schemas.microsoft.com/office/drawing/2014/main" id="{B9D1EAB2-8AC6-6B96-C826-DE63A438A966}"/>
                </a:ext>
              </a:extLst>
            </p:cNvPr>
            <p:cNvSpPr txBox="1"/>
            <p:nvPr/>
          </p:nvSpPr>
          <p:spPr>
            <a:xfrm>
              <a:off x="4820492" y="2954001"/>
              <a:ext cx="3744416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spcBef>
                  <a:spcPct val="0"/>
                </a:spcBef>
              </a:pPr>
              <a:r>
                <a:rPr lang="en-US" sz="1100" dirty="0">
                  <a:solidFill>
                    <a:schemeClr val="accent5"/>
                  </a:solidFill>
                  <a:latin typeface="+mj-lt"/>
                  <a:ea typeface="+mj-ea"/>
                  <a:cs typeface="+mj-cs"/>
                </a:rPr>
                <a:t>Current transformers signals during the CLIQ discharge</a:t>
              </a:r>
            </a:p>
          </p:txBody>
        </p:sp>
      </p:grpSp>
      <p:grpSp>
        <p:nvGrpSpPr>
          <p:cNvPr id="69" name="Group 68">
            <a:extLst>
              <a:ext uri="{FF2B5EF4-FFF2-40B4-BE49-F238E27FC236}">
                <a16:creationId xmlns:a16="http://schemas.microsoft.com/office/drawing/2014/main" id="{D93BEB8D-437F-7C6B-2142-7EF8F0871E0D}"/>
              </a:ext>
            </a:extLst>
          </p:cNvPr>
          <p:cNvGrpSpPr/>
          <p:nvPr/>
        </p:nvGrpSpPr>
        <p:grpSpPr>
          <a:xfrm>
            <a:off x="4820492" y="640255"/>
            <a:ext cx="3914382" cy="2575356"/>
            <a:chOff x="4820492" y="649546"/>
            <a:chExt cx="3914382" cy="2575356"/>
          </a:xfrm>
        </p:grpSpPr>
        <p:sp>
          <p:nvSpPr>
            <p:cNvPr id="67" name="TextBox 66">
              <a:extLst>
                <a:ext uri="{FF2B5EF4-FFF2-40B4-BE49-F238E27FC236}">
                  <a16:creationId xmlns:a16="http://schemas.microsoft.com/office/drawing/2014/main" id="{AC3CD4BB-125C-B466-9E9F-5D527EB50B7B}"/>
                </a:ext>
              </a:extLst>
            </p:cNvPr>
            <p:cNvSpPr txBox="1"/>
            <p:nvPr/>
          </p:nvSpPr>
          <p:spPr>
            <a:xfrm>
              <a:off x="4866526" y="2963292"/>
              <a:ext cx="3868348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spcBef>
                  <a:spcPct val="0"/>
                </a:spcBef>
              </a:pPr>
              <a:r>
                <a:rPr lang="en-US" sz="1100" dirty="0">
                  <a:solidFill>
                    <a:schemeClr val="accent5"/>
                  </a:solidFill>
                  <a:latin typeface="+mj-lt"/>
                  <a:ea typeface="+mj-ea"/>
                  <a:cs typeface="+mj-cs"/>
                </a:rPr>
                <a:t>Current derivative sensor signal during the CLIQ discharge</a:t>
              </a:r>
            </a:p>
          </p:txBody>
        </p:sp>
        <p:pic>
          <p:nvPicPr>
            <p:cNvPr id="65" name="Picture 64">
              <a:extLst>
                <a:ext uri="{FF2B5EF4-FFF2-40B4-BE49-F238E27FC236}">
                  <a16:creationId xmlns:a16="http://schemas.microsoft.com/office/drawing/2014/main" id="{9D251AD4-1D26-0F5C-3FCD-E2A9CEA1128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b="345"/>
            <a:stretch/>
          </p:blipFill>
          <p:spPr>
            <a:xfrm>
              <a:off x="4820492" y="1274447"/>
              <a:ext cx="3142819" cy="1736485"/>
            </a:xfrm>
            <a:prstGeom prst="rect">
              <a:avLst/>
            </a:prstGeom>
          </p:spPr>
        </p:pic>
        <p:pic>
          <p:nvPicPr>
            <p:cNvPr id="66" name="Picture 65">
              <a:extLst>
                <a:ext uri="{FF2B5EF4-FFF2-40B4-BE49-F238E27FC236}">
                  <a16:creationId xmlns:a16="http://schemas.microsoft.com/office/drawing/2014/main" id="{B90EB198-B103-FAE2-4160-3EEB3D226B2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/>
            <a:srcRect t="5626"/>
            <a:stretch/>
          </p:blipFill>
          <p:spPr>
            <a:xfrm>
              <a:off x="5844165" y="649546"/>
              <a:ext cx="2671625" cy="1393241"/>
            </a:xfrm>
            <a:prstGeom prst="rect">
              <a:avLst/>
            </a:prstGeom>
          </p:spPr>
        </p:pic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5792C802-70A1-C243-7254-BC7F19FC3067}"/>
              </a:ext>
            </a:extLst>
          </p:cNvPr>
          <p:cNvGrpSpPr/>
          <p:nvPr/>
        </p:nvGrpSpPr>
        <p:grpSpPr>
          <a:xfrm>
            <a:off x="4396243" y="2863312"/>
            <a:ext cx="2378978" cy="1423606"/>
            <a:chOff x="3417158" y="2863312"/>
            <a:chExt cx="2378978" cy="1423606"/>
          </a:xfrm>
        </p:grpSpPr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id="{2E4EA9E7-B788-E740-5884-95B60F2BBF45}"/>
                </a:ext>
              </a:extLst>
            </p:cNvPr>
            <p:cNvGrpSpPr/>
            <p:nvPr/>
          </p:nvGrpSpPr>
          <p:grpSpPr>
            <a:xfrm>
              <a:off x="3417158" y="2863312"/>
              <a:ext cx="1182572" cy="1423606"/>
              <a:chOff x="3417158" y="2863312"/>
              <a:chExt cx="1182572" cy="1423606"/>
            </a:xfrm>
          </p:grpSpPr>
          <p:sp>
            <p:nvSpPr>
              <p:cNvPr id="50" name="Arrow: Right 49">
                <a:extLst>
                  <a:ext uri="{FF2B5EF4-FFF2-40B4-BE49-F238E27FC236}">
                    <a16:creationId xmlns:a16="http://schemas.microsoft.com/office/drawing/2014/main" id="{8ECDCDFA-0023-A200-F777-F1E19D9C60E2}"/>
                  </a:ext>
                </a:extLst>
              </p:cNvPr>
              <p:cNvSpPr/>
              <p:nvPr/>
            </p:nvSpPr>
            <p:spPr>
              <a:xfrm>
                <a:off x="3417158" y="3887221"/>
                <a:ext cx="1182572" cy="216024"/>
              </a:xfrm>
              <a:prstGeom prst="rightArrow">
                <a:avLst/>
              </a:prstGeom>
            </p:spPr>
            <p:style>
              <a:lnRef idx="1">
                <a:schemeClr val="accent5"/>
              </a:lnRef>
              <a:fillRef idx="3">
                <a:schemeClr val="accent5"/>
              </a:fillRef>
              <a:effectRef idx="2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56" name="TextBox 55">
                <a:extLst>
                  <a:ext uri="{FF2B5EF4-FFF2-40B4-BE49-F238E27FC236}">
                    <a16:creationId xmlns:a16="http://schemas.microsoft.com/office/drawing/2014/main" id="{71A76898-4E3E-B2C0-863D-39456C0CA6FE}"/>
                  </a:ext>
                </a:extLst>
              </p:cNvPr>
              <p:cNvSpPr txBox="1"/>
              <p:nvPr/>
            </p:nvSpPr>
            <p:spPr>
              <a:xfrm rot="18787934">
                <a:off x="3559643" y="3260865"/>
                <a:ext cx="1225993" cy="4308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spcBef>
                    <a:spcPct val="0"/>
                  </a:spcBef>
                </a:pPr>
                <a:r>
                  <a:rPr lang="en-US" sz="1100" dirty="0">
                    <a:solidFill>
                      <a:schemeClr val="accent5"/>
                    </a:solidFill>
                    <a:latin typeface="+mj-lt"/>
                    <a:ea typeface="+mj-ea"/>
                    <a:cs typeface="+mj-cs"/>
                  </a:rPr>
                  <a:t>LBDS</a:t>
                </a:r>
                <a:br>
                  <a:rPr lang="en-US" sz="1100" dirty="0">
                    <a:solidFill>
                      <a:schemeClr val="accent5"/>
                    </a:solidFill>
                    <a:latin typeface="+mj-lt"/>
                    <a:ea typeface="+mj-ea"/>
                    <a:cs typeface="+mj-cs"/>
                  </a:rPr>
                </a:br>
                <a:r>
                  <a:rPr lang="en-US" sz="1100" dirty="0">
                    <a:solidFill>
                      <a:schemeClr val="accent5"/>
                    </a:solidFill>
                    <a:latin typeface="+mj-lt"/>
                    <a:ea typeface="+mj-ea"/>
                    <a:cs typeface="+mj-cs"/>
                  </a:rPr>
                  <a:t>synchronization</a:t>
                </a:r>
              </a:p>
            </p:txBody>
          </p:sp>
          <p:sp>
            <p:nvSpPr>
              <p:cNvPr id="57" name="TextBox 56">
                <a:extLst>
                  <a:ext uri="{FF2B5EF4-FFF2-40B4-BE49-F238E27FC236}">
                    <a16:creationId xmlns:a16="http://schemas.microsoft.com/office/drawing/2014/main" id="{5EA7BBB3-0EEB-975F-ABAC-E6DF02BA6D64}"/>
                  </a:ext>
                </a:extLst>
              </p:cNvPr>
              <p:cNvSpPr txBox="1"/>
              <p:nvPr/>
            </p:nvSpPr>
            <p:spPr>
              <a:xfrm>
                <a:off x="3684408" y="4040697"/>
                <a:ext cx="648072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spcBef>
                    <a:spcPct val="0"/>
                  </a:spcBef>
                </a:pPr>
                <a:r>
                  <a:rPr lang="en-US" sz="1000" dirty="0">
                    <a:solidFill>
                      <a:schemeClr val="accent5"/>
                    </a:solidFill>
                    <a:latin typeface="+mj-lt"/>
                    <a:ea typeface="+mj-ea"/>
                    <a:cs typeface="+mj-cs"/>
                  </a:rPr>
                  <a:t>89 µs</a:t>
                </a:r>
              </a:p>
            </p:txBody>
          </p:sp>
        </p:grp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D5AF4BA7-F73D-63FB-2993-A3A86AFA348C}"/>
                </a:ext>
              </a:extLst>
            </p:cNvPr>
            <p:cNvGrpSpPr/>
            <p:nvPr/>
          </p:nvGrpSpPr>
          <p:grpSpPr>
            <a:xfrm>
              <a:off x="4613564" y="3037753"/>
              <a:ext cx="1182572" cy="1249165"/>
              <a:chOff x="3417158" y="3037753"/>
              <a:chExt cx="1182572" cy="1249165"/>
            </a:xfrm>
          </p:grpSpPr>
          <p:sp>
            <p:nvSpPr>
              <p:cNvPr id="11" name="Arrow: Right 10">
                <a:extLst>
                  <a:ext uri="{FF2B5EF4-FFF2-40B4-BE49-F238E27FC236}">
                    <a16:creationId xmlns:a16="http://schemas.microsoft.com/office/drawing/2014/main" id="{F823F042-5A02-3D2C-01A7-446C52FD7614}"/>
                  </a:ext>
                </a:extLst>
              </p:cNvPr>
              <p:cNvSpPr/>
              <p:nvPr/>
            </p:nvSpPr>
            <p:spPr>
              <a:xfrm>
                <a:off x="3417158" y="3887221"/>
                <a:ext cx="1182572" cy="216024"/>
              </a:xfrm>
              <a:prstGeom prst="rightArrow">
                <a:avLst/>
              </a:prstGeom>
            </p:spPr>
            <p:style>
              <a:lnRef idx="1">
                <a:schemeClr val="accent5"/>
              </a:lnRef>
              <a:fillRef idx="3">
                <a:schemeClr val="accent5"/>
              </a:fillRef>
              <a:effectRef idx="2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4BA8E529-15F2-BB7C-929B-643387D09282}"/>
                  </a:ext>
                </a:extLst>
              </p:cNvPr>
              <p:cNvSpPr txBox="1"/>
              <p:nvPr/>
            </p:nvSpPr>
            <p:spPr>
              <a:xfrm rot="18787934">
                <a:off x="3504228" y="3519945"/>
                <a:ext cx="1225993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spcBef>
                    <a:spcPct val="0"/>
                  </a:spcBef>
                </a:pPr>
                <a:r>
                  <a:rPr lang="en-US" sz="1100" dirty="0">
                    <a:solidFill>
                      <a:schemeClr val="accent5"/>
                    </a:solidFill>
                    <a:latin typeface="+mj-lt"/>
                    <a:ea typeface="+mj-ea"/>
                    <a:cs typeface="+mj-cs"/>
                  </a:rPr>
                  <a:t>Extraction</a:t>
                </a:r>
              </a:p>
            </p:txBody>
          </p:sp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CD99DD17-577E-E010-B4F0-3CDC2E3EEA3C}"/>
                  </a:ext>
                </a:extLst>
              </p:cNvPr>
              <p:cNvSpPr txBox="1"/>
              <p:nvPr/>
            </p:nvSpPr>
            <p:spPr>
              <a:xfrm>
                <a:off x="3684408" y="4040697"/>
                <a:ext cx="648072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spcBef>
                    <a:spcPct val="0"/>
                  </a:spcBef>
                </a:pPr>
                <a:r>
                  <a:rPr lang="en-US" sz="1000" dirty="0">
                    <a:solidFill>
                      <a:schemeClr val="accent5"/>
                    </a:solidFill>
                    <a:latin typeface="+mj-lt"/>
                    <a:ea typeface="+mj-ea"/>
                    <a:cs typeface="+mj-cs"/>
                  </a:rPr>
                  <a:t>89 µs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032575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32E25D6B-2F17-05CF-C419-38AEA721A82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01809" y="1123966"/>
            <a:ext cx="2744991" cy="1790451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System design</a:t>
            </a:r>
            <a:endParaRPr lang="en-GB" dirty="0"/>
          </a:p>
        </p:txBody>
      </p:sp>
      <p:sp>
        <p:nvSpPr>
          <p:cNvPr id="9" name="Espace réservé du contenu 8"/>
          <p:cNvSpPr>
            <a:spLocks noGrp="1"/>
          </p:cNvSpPr>
          <p:nvPr>
            <p:ph idx="1"/>
          </p:nvPr>
        </p:nvSpPr>
        <p:spPr>
          <a:xfrm>
            <a:off x="612000" y="914401"/>
            <a:ext cx="4248032" cy="3680222"/>
          </a:xfrm>
        </p:spPr>
        <p:txBody>
          <a:bodyPr>
            <a:normAutofit lnSpcReduction="10000"/>
          </a:bodyPr>
          <a:lstStyle/>
          <a:p>
            <a:r>
              <a:rPr lang="en-US" sz="1400" b="1" dirty="0"/>
              <a:t>PDSU</a:t>
            </a:r>
          </a:p>
          <a:p>
            <a:pPr lvl="1"/>
            <a:r>
              <a:rPr lang="en-US" sz="1200" dirty="0"/>
              <a:t>Based on the proven UQDS ecosystem to develop machine protection systems</a:t>
            </a:r>
          </a:p>
          <a:p>
            <a:pPr lvl="1"/>
            <a:r>
              <a:rPr lang="en-US" sz="1200" dirty="0"/>
              <a:t>Hardware to monitor HDS and CLIQ devices</a:t>
            </a:r>
          </a:p>
          <a:p>
            <a:pPr lvl="1"/>
            <a:r>
              <a:rPr lang="en-US" sz="1200" dirty="0"/>
              <a:t>Hardware interfacing to PIC and BIS</a:t>
            </a:r>
          </a:p>
          <a:p>
            <a:pPr lvl="1"/>
            <a:r>
              <a:rPr lang="en-US" sz="1200" dirty="0"/>
              <a:t>Ethernet-enabled data acquisition (EDAQ) enables high-definition data for event analysis and configuration management</a:t>
            </a:r>
          </a:p>
          <a:p>
            <a:r>
              <a:rPr lang="en-US" sz="1400" b="1" dirty="0"/>
              <a:t>BIS Concentrator (CIBFX/CIBFIRX)</a:t>
            </a:r>
          </a:p>
          <a:p>
            <a:pPr lvl="1"/>
            <a:r>
              <a:rPr lang="en-US" sz="1200" dirty="0"/>
              <a:t>Standard BIS components for the beam interlock concentration for the accelerator complex</a:t>
            </a:r>
          </a:p>
          <a:p>
            <a:pPr lvl="1"/>
            <a:r>
              <a:rPr lang="en-US" sz="1200" dirty="0"/>
              <a:t>The well-establish BIS technology to transmit beam permit with safe encoding</a:t>
            </a:r>
          </a:p>
          <a:p>
            <a:pPr lvl="1"/>
            <a:r>
              <a:rPr lang="en-US" sz="1200" dirty="0"/>
              <a:t>Embedded supervision and isolated testing of the BIS concentrator</a:t>
            </a:r>
          </a:p>
          <a:p>
            <a:r>
              <a:rPr lang="en-US" sz="1400" dirty="0"/>
              <a:t> Lukas Felsberger has details on the reliability</a:t>
            </a:r>
          </a:p>
          <a:p>
            <a:pPr lvl="1"/>
            <a:r>
              <a:rPr lang="en-GB" sz="1200" dirty="0"/>
              <a:t>“Reliability studies on UQDS, PDSU and PDSU-BIS concentrator interface”, 10</a:t>
            </a:r>
            <a:r>
              <a:rPr lang="en-GB" sz="1200" baseline="30000" dirty="0"/>
              <a:t>th</a:t>
            </a:r>
            <a:r>
              <a:rPr lang="en-GB" sz="1200" dirty="0"/>
              <a:t> of October at 9:50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HL-LHC Collaboration Meeting 2024 – Tomasz Podzorny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12</a:t>
            </a:fld>
            <a:endParaRPr lang="fr-FR" dirty="0"/>
          </a:p>
        </p:txBody>
      </p:sp>
      <p:pic>
        <p:nvPicPr>
          <p:cNvPr id="7" name="Image 6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09C13D57-5CAB-5A94-1148-DA72DAF97E5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79780" y="825213"/>
            <a:ext cx="2629056" cy="869715"/>
          </a:xfrm>
          <a:prstGeom prst="rect">
            <a:avLst/>
          </a:prstGeom>
          <a:ln w="12700">
            <a:solidFill>
              <a:schemeClr val="accent1"/>
            </a:solidFill>
          </a:ln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4F6461E2-98EF-31F7-1208-7063930FB8E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16200000">
            <a:off x="5299278" y="1078803"/>
            <a:ext cx="674554" cy="1549578"/>
          </a:xfrm>
          <a:prstGeom prst="rect">
            <a:avLst/>
          </a:prstGeom>
          <a:ln w="12700">
            <a:solidFill>
              <a:schemeClr val="accent1"/>
            </a:solidFill>
          </a:ln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3B1671C1-A002-5D59-CC88-5F6804100A4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16200000">
            <a:off x="5325081" y="1777854"/>
            <a:ext cx="651307" cy="1549578"/>
          </a:xfrm>
          <a:prstGeom prst="rect">
            <a:avLst/>
          </a:prstGeom>
          <a:ln w="12700">
            <a:solidFill>
              <a:schemeClr val="accent1"/>
            </a:solidFill>
          </a:ln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AD9EE152-B774-4856-7CDB-C15C07718E91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t="1890" r="683" b="1531"/>
          <a:stretch/>
        </p:blipFill>
        <p:spPr>
          <a:xfrm rot="16200000">
            <a:off x="5301974" y="366274"/>
            <a:ext cx="664984" cy="1553756"/>
          </a:xfrm>
          <a:prstGeom prst="rect">
            <a:avLst/>
          </a:prstGeom>
          <a:ln w="12700">
            <a:solidFill>
              <a:schemeClr val="accent1"/>
            </a:solidFill>
          </a:ln>
        </p:spPr>
      </p:pic>
      <p:grpSp>
        <p:nvGrpSpPr>
          <p:cNvPr id="20" name="Group 19">
            <a:extLst>
              <a:ext uri="{FF2B5EF4-FFF2-40B4-BE49-F238E27FC236}">
                <a16:creationId xmlns:a16="http://schemas.microsoft.com/office/drawing/2014/main" id="{457996C6-5FE6-762A-3CCB-8A666ABE35CD}"/>
              </a:ext>
            </a:extLst>
          </p:cNvPr>
          <p:cNvGrpSpPr/>
          <p:nvPr/>
        </p:nvGrpSpPr>
        <p:grpSpPr>
          <a:xfrm>
            <a:off x="4514233" y="2762198"/>
            <a:ext cx="4466193" cy="2267895"/>
            <a:chOff x="4514233" y="2762198"/>
            <a:chExt cx="4466193" cy="2267895"/>
          </a:xfrm>
        </p:grpSpPr>
        <p:pic>
          <p:nvPicPr>
            <p:cNvPr id="15" name="Picture 14" descr="A white machine with buttons and switches&#10;&#10;Description automatically generated">
              <a:extLst>
                <a:ext uri="{FF2B5EF4-FFF2-40B4-BE49-F238E27FC236}">
                  <a16:creationId xmlns:a16="http://schemas.microsoft.com/office/drawing/2014/main" id="{B68A6EF0-D8AA-BA37-DCF9-C822C1AA1B25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07231" y="3665763"/>
              <a:ext cx="2423050" cy="1364330"/>
            </a:xfrm>
            <a:prstGeom prst="rect">
              <a:avLst/>
            </a:prstGeom>
          </p:spPr>
        </p:pic>
        <p:pic>
          <p:nvPicPr>
            <p:cNvPr id="16" name="Picture 15" descr="A metal box with many holes&#10;&#10;Description automatically generated with medium confidence">
              <a:extLst>
                <a:ext uri="{FF2B5EF4-FFF2-40B4-BE49-F238E27FC236}">
                  <a16:creationId xmlns:a16="http://schemas.microsoft.com/office/drawing/2014/main" id="{76C55824-CC29-6A64-0B1B-DD7A1161B6DC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14233" y="2762198"/>
              <a:ext cx="2718067" cy="1530443"/>
            </a:xfrm>
            <a:prstGeom prst="rect">
              <a:avLst/>
            </a:prstGeom>
          </p:spPr>
        </p:pic>
        <p:pic>
          <p:nvPicPr>
            <p:cNvPr id="17" name="Picture 16" descr="A close-up of a computer chip&#10;&#10;Description automatically generated">
              <a:extLst>
                <a:ext uri="{FF2B5EF4-FFF2-40B4-BE49-F238E27FC236}">
                  <a16:creationId xmlns:a16="http://schemas.microsoft.com/office/drawing/2014/main" id="{CF830C1C-F39D-BD1F-6A1E-5A1042D1C38C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499513" y="2981070"/>
              <a:ext cx="1295246" cy="1729993"/>
            </a:xfrm>
            <a:prstGeom prst="rect">
              <a:avLst/>
            </a:prstGeom>
          </p:spPr>
        </p:pic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4106E88A-5CE5-6CE0-66A7-2FD3A295AB89}"/>
                </a:ext>
              </a:extLst>
            </p:cNvPr>
            <p:cNvSpPr txBox="1"/>
            <p:nvPr/>
          </p:nvSpPr>
          <p:spPr>
            <a:xfrm>
              <a:off x="4607187" y="4646371"/>
              <a:ext cx="2814926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spcBef>
                  <a:spcPct val="0"/>
                </a:spcBef>
              </a:pPr>
              <a:r>
                <a:rPr lang="en-US" sz="900" dirty="0">
                  <a:solidFill>
                    <a:schemeClr val="accent5"/>
                  </a:solidFill>
                  <a:latin typeface="+mj-lt"/>
                  <a:ea typeface="+mj-ea"/>
                  <a:cs typeface="+mj-cs"/>
                </a:rPr>
                <a:t>CIBFX rear (top) / front (bottom)</a:t>
              </a:r>
              <a:endParaRPr lang="en-CH" sz="900" dirty="0">
                <a:solidFill>
                  <a:schemeClr val="accent5"/>
                </a:solidFill>
                <a:latin typeface="+mj-lt"/>
                <a:ea typeface="+mj-ea"/>
                <a:cs typeface="+mj-cs"/>
              </a:endParaRP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47CADE8C-22DC-B40A-7DF9-EF56B341D9ED}"/>
                </a:ext>
              </a:extLst>
            </p:cNvPr>
            <p:cNvSpPr txBox="1"/>
            <p:nvPr/>
          </p:nvSpPr>
          <p:spPr>
            <a:xfrm>
              <a:off x="7393924" y="4434459"/>
              <a:ext cx="1586502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spcBef>
                  <a:spcPct val="0"/>
                </a:spcBef>
              </a:pPr>
              <a:r>
                <a:rPr lang="en-US" sz="900" dirty="0">
                  <a:solidFill>
                    <a:schemeClr val="accent5"/>
                  </a:solidFill>
                  <a:latin typeface="+mj-lt"/>
                  <a:ea typeface="+mj-ea"/>
                  <a:cs typeface="+mj-cs"/>
                </a:rPr>
                <a:t>CIBFIRX</a:t>
              </a:r>
              <a:endParaRPr lang="en-CH" sz="900" dirty="0">
                <a:solidFill>
                  <a:schemeClr val="accent5"/>
                </a:solidFill>
                <a:latin typeface="+mj-lt"/>
                <a:ea typeface="+mj-ea"/>
                <a:cs typeface="+mj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464731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</a:t>
            </a:r>
            <a:endParaRPr lang="en-GB" dirty="0"/>
          </a:p>
        </p:txBody>
      </p:sp>
      <p:sp>
        <p:nvSpPr>
          <p:cNvPr id="9" name="Espace réservé du contenu 8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800" dirty="0"/>
              <a:t>PDSU systems are crucial to address all protection schemes associated with the Inner Triplet circuit</a:t>
            </a:r>
          </a:p>
          <a:p>
            <a:pPr lvl="1"/>
            <a:r>
              <a:rPr lang="en-US" sz="1400" dirty="0"/>
              <a:t>Aggregation and distribution of triggers</a:t>
            </a:r>
          </a:p>
          <a:p>
            <a:pPr lvl="1"/>
            <a:r>
              <a:rPr lang="en-US" sz="1400" dirty="0"/>
              <a:t>Powering interlocking</a:t>
            </a:r>
          </a:p>
          <a:p>
            <a:pPr lvl="1"/>
            <a:r>
              <a:rPr lang="en-US" sz="1400" dirty="0"/>
              <a:t>Beam interlocking</a:t>
            </a:r>
          </a:p>
          <a:p>
            <a:r>
              <a:rPr lang="en-US" sz="1800" dirty="0"/>
              <a:t>Beam interlocking is the new machine protection requirement within QPS</a:t>
            </a:r>
          </a:p>
          <a:p>
            <a:pPr lvl="1"/>
            <a:r>
              <a:rPr lang="en-US" sz="1400" dirty="0"/>
              <a:t>Close integration within QPS and BIS systems is necessary</a:t>
            </a:r>
          </a:p>
          <a:p>
            <a:pPr lvl="1"/>
            <a:r>
              <a:rPr lang="en-US" sz="1400" dirty="0"/>
              <a:t>Tight latency budget for the entire connection</a:t>
            </a:r>
          </a:p>
          <a:p>
            <a:r>
              <a:rPr lang="en-US" sz="1800" dirty="0"/>
              <a:t>PDSU to BIS via CIBFX/CIBIFRX connection allows to fulfill requirements</a:t>
            </a:r>
          </a:p>
          <a:p>
            <a:pPr lvl="1"/>
            <a:r>
              <a:rPr lang="en-US" sz="1400" dirty="0"/>
              <a:t>Straightforward integration within BIS system</a:t>
            </a:r>
          </a:p>
          <a:p>
            <a:pPr lvl="1"/>
            <a:r>
              <a:rPr lang="en-US" sz="1400" dirty="0"/>
              <a:t>Maintained isolation between the systems</a:t>
            </a:r>
          </a:p>
          <a:p>
            <a:pPr lvl="1"/>
            <a:r>
              <a:rPr lang="en-US" sz="1400" dirty="0"/>
              <a:t>Complete supervision and full test coverage</a:t>
            </a:r>
          </a:p>
          <a:p>
            <a:pPr lvl="1"/>
            <a:endParaRPr lang="en-US" sz="1400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HL-LHC Collaboration Meeting 2024 – Tomasz Podzorny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13</a:t>
            </a:fld>
            <a:endParaRPr lang="fr-FR" dirty="0"/>
          </a:p>
        </p:txBody>
      </p:sp>
      <p:pic>
        <p:nvPicPr>
          <p:cNvPr id="7" name="Image 6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463765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Thank you!</a:t>
            </a:r>
            <a:endParaRPr lang="en-GB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HL-LHC Collaboration Meeting 2024 – Tomasz Podzorny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14</a:t>
            </a:fld>
            <a:endParaRPr lang="fr-FR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4"/>
          </p:nvPr>
        </p:nvSpPr>
        <p:spPr>
          <a:xfrm>
            <a:off x="1403648" y="3147814"/>
            <a:ext cx="6440400" cy="1481336"/>
          </a:xfrm>
        </p:spPr>
        <p:txBody>
          <a:bodyPr/>
          <a:lstStyle/>
          <a:p>
            <a:r>
              <a:rPr lang="en-US" u="sng" dirty="0"/>
              <a:t>Acknowledgements:</a:t>
            </a:r>
          </a:p>
          <a:p>
            <a:r>
              <a:rPr lang="en-US" dirty="0"/>
              <a:t>To the collective work of TE-MPE-MI, -MP, -CB and -EP teams</a:t>
            </a:r>
          </a:p>
          <a:p>
            <a:r>
              <a:rPr lang="en-US" dirty="0"/>
              <a:t>For the contribution to this presentation: Antoine Colinet, Cedric Hernalsteens, Ivan Romera Ramirez, Jelena Spasic, Jens Steckert and Reiner Denz</a:t>
            </a:r>
          </a:p>
          <a:p>
            <a:endParaRPr lang="en-US" dirty="0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Contents</a:t>
            </a:r>
            <a:endParaRPr lang="en-GB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800" dirty="0"/>
              <a:t>Inner Triplet (IT) circuit protection in a brief</a:t>
            </a:r>
          </a:p>
          <a:p>
            <a:r>
              <a:rPr lang="en-US" sz="1800" dirty="0"/>
              <a:t>Requirements for Protection Devices Supervision Unit (PDSU)</a:t>
            </a:r>
          </a:p>
          <a:p>
            <a:r>
              <a:rPr lang="en-US" sz="1800" dirty="0"/>
              <a:t>PDSU interlocking capabilities</a:t>
            </a:r>
          </a:p>
          <a:p>
            <a:pPr lvl="1"/>
            <a:r>
              <a:rPr lang="en-US" sz="1400" dirty="0"/>
              <a:t>QPS devices</a:t>
            </a:r>
          </a:p>
          <a:p>
            <a:pPr lvl="1"/>
            <a:r>
              <a:rPr lang="en-US" sz="1400" dirty="0"/>
              <a:t>Circuit powering</a:t>
            </a:r>
          </a:p>
          <a:p>
            <a:pPr lvl="1"/>
            <a:r>
              <a:rPr lang="en-US" sz="1400" dirty="0"/>
              <a:t>Beam abort</a:t>
            </a:r>
          </a:p>
          <a:p>
            <a:r>
              <a:rPr lang="en-US" sz="1800" dirty="0"/>
              <a:t>Beam interlocking and the latency budget</a:t>
            </a:r>
          </a:p>
          <a:p>
            <a:r>
              <a:rPr lang="en-US" sz="1800" dirty="0"/>
              <a:t>System design</a:t>
            </a:r>
          </a:p>
          <a:p>
            <a:r>
              <a:rPr lang="en-US" sz="1800" dirty="0"/>
              <a:t>Summary</a:t>
            </a:r>
          </a:p>
          <a:p>
            <a:endParaRPr lang="en-GB" sz="20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HL-LHC Collaboration Meeting 2024 – Tomasz Podzorny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2133003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Inner Triplet circuit protection</a:t>
            </a:r>
            <a:endParaRPr lang="en-GB" dirty="0"/>
          </a:p>
        </p:txBody>
      </p:sp>
      <p:sp>
        <p:nvSpPr>
          <p:cNvPr id="9" name="Espace réservé du contenu 8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800" dirty="0"/>
              <a:t>Magnet Protection</a:t>
            </a:r>
          </a:p>
          <a:p>
            <a:pPr lvl="1"/>
            <a:r>
              <a:rPr lang="en-US" sz="1400" dirty="0"/>
              <a:t>Heater Discharge Power Supply (HDS) units – in total 48</a:t>
            </a:r>
          </a:p>
          <a:p>
            <a:pPr lvl="1"/>
            <a:r>
              <a:rPr lang="en-US" sz="1400" dirty="0"/>
              <a:t>Coupled Losses Induced Quench (CLIQ) units </a:t>
            </a:r>
            <a:r>
              <a:rPr lang="en-US" sz="1400"/>
              <a:t>– in </a:t>
            </a:r>
            <a:r>
              <a:rPr lang="en-US" sz="1400" dirty="0"/>
              <a:t>total 6</a:t>
            </a:r>
          </a:p>
          <a:p>
            <a:r>
              <a:rPr lang="en-US" sz="1800" dirty="0"/>
              <a:t>Quench Detection Systems (QDS)</a:t>
            </a:r>
          </a:p>
          <a:p>
            <a:pPr lvl="1"/>
            <a:r>
              <a:rPr lang="en-US" sz="1400" dirty="0"/>
              <a:t>Individual QDS systems for Q1, Q2 and Q3 – in total 3+3</a:t>
            </a:r>
          </a:p>
          <a:p>
            <a:pPr lvl="1"/>
            <a:r>
              <a:rPr lang="en-US" sz="1400" dirty="0"/>
              <a:t>QDS system for superconducting link (SC link) – in total 1+1</a:t>
            </a:r>
          </a:p>
          <a:p>
            <a:pPr lvl="1"/>
            <a:r>
              <a:rPr lang="en-US" sz="1400" dirty="0"/>
              <a:t>QDS system for bus-bar protection – in total 1+1</a:t>
            </a:r>
          </a:p>
          <a:p>
            <a:r>
              <a:rPr lang="en-US" sz="1800" dirty="0"/>
              <a:t>Protection Devices Supervision Unit (PDSU)</a:t>
            </a:r>
          </a:p>
          <a:p>
            <a:pPr lvl="1"/>
            <a:r>
              <a:rPr lang="en-US" sz="1400" dirty="0"/>
              <a:t>HDS and CLIQ supervision and trigger distribution</a:t>
            </a:r>
          </a:p>
          <a:p>
            <a:pPr lvl="1"/>
            <a:r>
              <a:rPr lang="en-US" sz="1400" dirty="0"/>
              <a:t>Ensure the machine protection</a:t>
            </a:r>
          </a:p>
          <a:p>
            <a:pPr lvl="1"/>
            <a:r>
              <a:rPr lang="en-US" sz="1400" dirty="0"/>
              <a:t>PDSU systems for Q1, Q2 and Q3 – in total 3+3</a:t>
            </a:r>
          </a:p>
          <a:p>
            <a:r>
              <a:rPr lang="en-US" sz="1800" dirty="0"/>
              <a:t>Powering Interlock Controller (PIC)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HL-LHC Collaboration Meeting 2024 – Tomasz Podzorny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 dirty="0"/>
          </a:p>
        </p:txBody>
      </p:sp>
      <p:pic>
        <p:nvPicPr>
          <p:cNvPr id="7" name="Image 6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  <p:sp>
        <p:nvSpPr>
          <p:cNvPr id="2" name="Right Brace 1">
            <a:extLst>
              <a:ext uri="{FF2B5EF4-FFF2-40B4-BE49-F238E27FC236}">
                <a16:creationId xmlns:a16="http://schemas.microsoft.com/office/drawing/2014/main" id="{F9277BD6-54A7-0E26-6082-561ADDE6A777}"/>
              </a:ext>
            </a:extLst>
          </p:cNvPr>
          <p:cNvSpPr/>
          <p:nvPr/>
        </p:nvSpPr>
        <p:spPr>
          <a:xfrm>
            <a:off x="6300192" y="1419622"/>
            <a:ext cx="216024" cy="360040"/>
          </a:xfrm>
          <a:prstGeom prst="rightBrace">
            <a:avLst>
              <a:gd name="adj1" fmla="val 35884"/>
              <a:gd name="adj2" fmla="val 50000"/>
            </a:avLst>
          </a:prstGeom>
          <a:ln>
            <a:solidFill>
              <a:schemeClr val="accent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 dirty="0"/>
          </a:p>
        </p:txBody>
      </p:sp>
      <p:sp>
        <p:nvSpPr>
          <p:cNvPr id="3" name="Right Brace 2">
            <a:extLst>
              <a:ext uri="{FF2B5EF4-FFF2-40B4-BE49-F238E27FC236}">
                <a16:creationId xmlns:a16="http://schemas.microsoft.com/office/drawing/2014/main" id="{015CAF19-59E2-1A79-C623-95422E56DA72}"/>
              </a:ext>
            </a:extLst>
          </p:cNvPr>
          <p:cNvSpPr/>
          <p:nvPr/>
        </p:nvSpPr>
        <p:spPr>
          <a:xfrm>
            <a:off x="6300192" y="1851670"/>
            <a:ext cx="216024" cy="2088232"/>
          </a:xfrm>
          <a:prstGeom prst="rightBrace">
            <a:avLst>
              <a:gd name="adj1" fmla="val 35885"/>
              <a:gd name="adj2" fmla="val 50000"/>
            </a:avLst>
          </a:prstGeom>
          <a:ln>
            <a:solidFill>
              <a:schemeClr val="accent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D56C9DF-B1B5-0AA4-2AAE-77B4AD0F26DF}"/>
              </a:ext>
            </a:extLst>
          </p:cNvPr>
          <p:cNvSpPr txBox="1"/>
          <p:nvPr/>
        </p:nvSpPr>
        <p:spPr>
          <a:xfrm>
            <a:off x="6501222" y="1420783"/>
            <a:ext cx="168148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ct val="0"/>
              </a:spcBef>
            </a:pPr>
            <a:r>
              <a:rPr lang="en-US" sz="1100" dirty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The new protection device</a:t>
            </a:r>
            <a:endParaRPr lang="en-CH" sz="1100" dirty="0">
              <a:solidFill>
                <a:schemeClr val="bg2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3262B8D-2FDF-484F-D769-AF42A12AD539}"/>
              </a:ext>
            </a:extLst>
          </p:cNvPr>
          <p:cNvSpPr txBox="1"/>
          <p:nvPr/>
        </p:nvSpPr>
        <p:spPr>
          <a:xfrm>
            <a:off x="6501222" y="2511065"/>
            <a:ext cx="159917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ct val="0"/>
              </a:spcBef>
            </a:pPr>
            <a:r>
              <a:rPr lang="en-US" sz="1100" dirty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The UQDS development framework and EDAQ supervision</a:t>
            </a:r>
            <a:endParaRPr lang="en-CH" sz="1100" dirty="0">
              <a:solidFill>
                <a:schemeClr val="bg2"/>
              </a:solidFill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8312231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Key objectives for PDSU</a:t>
            </a:r>
            <a:endParaRPr lang="en-GB" dirty="0"/>
          </a:p>
        </p:txBody>
      </p:sp>
      <p:sp>
        <p:nvSpPr>
          <p:cNvPr id="9" name="Espace réservé du contenu 8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800" dirty="0"/>
              <a:t>Activate DQHDS and CLIQ devices</a:t>
            </a:r>
          </a:p>
          <a:p>
            <a:pPr lvl="1"/>
            <a:r>
              <a:rPr lang="en-US" sz="1400" dirty="0"/>
              <a:t>Coupling between detection (UQDS) and protection (DQHDS and CLIQ) devices</a:t>
            </a:r>
          </a:p>
          <a:p>
            <a:r>
              <a:rPr lang="en-US" sz="1800" dirty="0"/>
              <a:t>Interlock spurious triggers of protection devices</a:t>
            </a:r>
          </a:p>
          <a:p>
            <a:pPr lvl="1"/>
            <a:r>
              <a:rPr lang="en-US" sz="1400" dirty="0"/>
              <a:t>Triggers the remaining protection of the circuit</a:t>
            </a:r>
          </a:p>
          <a:p>
            <a:pPr lvl="1"/>
            <a:r>
              <a:rPr lang="en-US" sz="1400" dirty="0"/>
              <a:t>Triggers power abort</a:t>
            </a:r>
          </a:p>
          <a:p>
            <a:pPr lvl="1"/>
            <a:r>
              <a:rPr lang="en-US" sz="1400" dirty="0"/>
              <a:t>Triggers beam abort via dedicated connection to Beam Interlock System (BIS)</a:t>
            </a:r>
          </a:p>
          <a:p>
            <a:r>
              <a:rPr lang="en-US" sz="1800" dirty="0"/>
              <a:t>Complement UQDS data for the detailed analysis of the events</a:t>
            </a:r>
          </a:p>
          <a:p>
            <a:pPr lvl="1"/>
            <a:r>
              <a:rPr lang="en-US" sz="1400" dirty="0"/>
              <a:t>Voltage and current monitoring of DQHDS and CLIQ</a:t>
            </a:r>
          </a:p>
          <a:p>
            <a:pPr lvl="1"/>
            <a:r>
              <a:rPr lang="en-US" sz="1400" dirty="0"/>
              <a:t>Complementary monitoring of triggering signals and statuses</a:t>
            </a:r>
          </a:p>
          <a:p>
            <a:r>
              <a:rPr lang="en-US" sz="1800" dirty="0"/>
              <a:t>Provide powering interlocks and health monitoring</a:t>
            </a:r>
          </a:p>
          <a:p>
            <a:pPr lvl="1"/>
            <a:r>
              <a:rPr lang="en-US" sz="1400" dirty="0"/>
              <a:t>Provides QPS OK signal for the protection equipment</a:t>
            </a:r>
          </a:p>
          <a:p>
            <a:pPr lvl="1"/>
            <a:r>
              <a:rPr lang="en-US" sz="1400" dirty="0"/>
              <a:t>Slow power aborts in case of unavailability of the protection equipment</a:t>
            </a:r>
          </a:p>
          <a:p>
            <a:pPr lvl="1"/>
            <a:r>
              <a:rPr lang="en-US" sz="1400" dirty="0"/>
              <a:t>Monitoring of trigger, status and health signals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HL-LHC Collaboration Meeting 2024 – Tomasz Podzorny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 dirty="0"/>
          </a:p>
        </p:txBody>
      </p:sp>
      <p:pic>
        <p:nvPicPr>
          <p:cNvPr id="7" name="Image 6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29021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Interlocks and triggers of PDSU</a:t>
            </a:r>
            <a:endParaRPr lang="en-GB" dirty="0"/>
          </a:p>
        </p:txBody>
      </p:sp>
      <p:sp>
        <p:nvSpPr>
          <p:cNvPr id="9" name="Espace réservé du contenu 8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800" dirty="0"/>
              <a:t>Two categories of trigger sources</a:t>
            </a:r>
          </a:p>
          <a:p>
            <a:pPr lvl="1"/>
            <a:r>
              <a:rPr lang="en-US" sz="1400" dirty="0"/>
              <a:t>External sources</a:t>
            </a:r>
          </a:p>
          <a:p>
            <a:pPr lvl="2"/>
            <a:r>
              <a:rPr lang="en-US" sz="1200" dirty="0"/>
              <a:t>UQDS</a:t>
            </a:r>
            <a:r>
              <a:rPr lang="en-US" sz="1000" dirty="0"/>
              <a:t>	</a:t>
            </a:r>
          </a:p>
          <a:p>
            <a:pPr lvl="2"/>
            <a:r>
              <a:rPr lang="en-US" sz="1200" dirty="0"/>
              <a:t>PDSU</a:t>
            </a:r>
          </a:p>
          <a:p>
            <a:pPr lvl="1"/>
            <a:r>
              <a:rPr lang="en-US" sz="1400" dirty="0"/>
              <a:t>Internal sources</a:t>
            </a:r>
          </a:p>
          <a:p>
            <a:pPr lvl="2"/>
            <a:r>
              <a:rPr lang="en-US" sz="1200" dirty="0"/>
              <a:t>Evaluation of current signals of HDS units</a:t>
            </a:r>
          </a:p>
          <a:p>
            <a:pPr lvl="2"/>
            <a:r>
              <a:rPr lang="en-US" sz="1200" dirty="0"/>
              <a:t>Evaluation of current signals of CLIQ units</a:t>
            </a:r>
          </a:p>
          <a:p>
            <a:r>
              <a:rPr lang="en-US" sz="1800" dirty="0"/>
              <a:t>Powering and beam interlocking</a:t>
            </a:r>
          </a:p>
          <a:p>
            <a:pPr lvl="1"/>
            <a:r>
              <a:rPr lang="en-US" sz="1400" dirty="0"/>
              <a:t>Interface to PIC</a:t>
            </a:r>
          </a:p>
          <a:p>
            <a:pPr lvl="1"/>
            <a:r>
              <a:rPr lang="en-US" sz="1400" dirty="0"/>
              <a:t>Interface to BIS</a:t>
            </a:r>
          </a:p>
          <a:p>
            <a:pPr lvl="1"/>
            <a:r>
              <a:rPr lang="en-US" sz="1400" dirty="0"/>
              <a:t>Interface to LHC supervision for Software Interlocks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HL-LHC Collaboration Meeting 2024 – Tomasz Podzorny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 dirty="0"/>
          </a:p>
        </p:txBody>
      </p:sp>
      <p:pic>
        <p:nvPicPr>
          <p:cNvPr id="7" name="Image 6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07472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>
            <a:extLst>
              <a:ext uri="{FF2B5EF4-FFF2-40B4-BE49-F238E27FC236}">
                <a16:creationId xmlns:a16="http://schemas.microsoft.com/office/drawing/2014/main" id="{F2ADD873-297F-EFBF-451E-E34735203BDE}"/>
              </a:ext>
            </a:extLst>
          </p:cNvPr>
          <p:cNvGrpSpPr/>
          <p:nvPr/>
        </p:nvGrpSpPr>
        <p:grpSpPr>
          <a:xfrm>
            <a:off x="5248007" y="1049421"/>
            <a:ext cx="1340217" cy="1247252"/>
            <a:chOff x="5248007" y="1049421"/>
            <a:chExt cx="1340217" cy="1247252"/>
          </a:xfrm>
        </p:grpSpPr>
        <p:cxnSp>
          <p:nvCxnSpPr>
            <p:cNvPr id="17" name="Straight Arrow Connector 16">
              <a:extLst>
                <a:ext uri="{FF2B5EF4-FFF2-40B4-BE49-F238E27FC236}">
                  <a16:creationId xmlns:a16="http://schemas.microsoft.com/office/drawing/2014/main" id="{B66E0B71-68E9-5CB7-A6CA-731748BC5A64}"/>
                </a:ext>
              </a:extLst>
            </p:cNvPr>
            <p:cNvCxnSpPr>
              <a:cxnSpLocks/>
              <a:endCxn id="2" idx="1"/>
            </p:cNvCxnSpPr>
            <p:nvPr/>
          </p:nvCxnSpPr>
          <p:spPr>
            <a:xfrm>
              <a:off x="5257167" y="1049421"/>
              <a:ext cx="1331057" cy="177373"/>
            </a:xfrm>
            <a:prstGeom prst="straightConnector1">
              <a:avLst/>
            </a:prstGeom>
            <a:ln>
              <a:solidFill>
                <a:schemeClr val="accent3">
                  <a:alpha val="40000"/>
                </a:schemeClr>
              </a:solidFill>
              <a:tailEnd type="triangle"/>
            </a:ln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28" name="Straight Arrow Connector 27">
              <a:extLst>
                <a:ext uri="{FF2B5EF4-FFF2-40B4-BE49-F238E27FC236}">
                  <a16:creationId xmlns:a16="http://schemas.microsoft.com/office/drawing/2014/main" id="{32F608B4-D50B-DA6E-78A0-0D98278359E1}"/>
                </a:ext>
              </a:extLst>
            </p:cNvPr>
            <p:cNvCxnSpPr>
              <a:cxnSpLocks/>
              <a:endCxn id="3" idx="1"/>
            </p:cNvCxnSpPr>
            <p:nvPr/>
          </p:nvCxnSpPr>
          <p:spPr>
            <a:xfrm>
              <a:off x="5250803" y="1093857"/>
              <a:ext cx="1337421" cy="388757"/>
            </a:xfrm>
            <a:prstGeom prst="straightConnector1">
              <a:avLst/>
            </a:prstGeom>
            <a:ln>
              <a:solidFill>
                <a:schemeClr val="accent3">
                  <a:alpha val="40000"/>
                </a:schemeClr>
              </a:solidFill>
              <a:tailEnd type="triangle"/>
            </a:ln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34" name="Straight Arrow Connector 33">
              <a:extLst>
                <a:ext uri="{FF2B5EF4-FFF2-40B4-BE49-F238E27FC236}">
                  <a16:creationId xmlns:a16="http://schemas.microsoft.com/office/drawing/2014/main" id="{651F9957-FCA3-0A51-1FCE-F9F26EB8EACF}"/>
                </a:ext>
              </a:extLst>
            </p:cNvPr>
            <p:cNvCxnSpPr>
              <a:cxnSpLocks/>
              <a:endCxn id="9" idx="1"/>
            </p:cNvCxnSpPr>
            <p:nvPr/>
          </p:nvCxnSpPr>
          <p:spPr>
            <a:xfrm>
              <a:off x="5259003" y="1138293"/>
              <a:ext cx="1329221" cy="598519"/>
            </a:xfrm>
            <a:prstGeom prst="straightConnector1">
              <a:avLst/>
            </a:prstGeom>
            <a:ln>
              <a:solidFill>
                <a:schemeClr val="accent3">
                  <a:alpha val="40000"/>
                </a:schemeClr>
              </a:solidFill>
              <a:tailEnd type="triangle"/>
            </a:ln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37" name="Straight Arrow Connector 36">
              <a:extLst>
                <a:ext uri="{FF2B5EF4-FFF2-40B4-BE49-F238E27FC236}">
                  <a16:creationId xmlns:a16="http://schemas.microsoft.com/office/drawing/2014/main" id="{D8F4DAA9-42AE-84C2-268D-822D72B5F8EB}"/>
                </a:ext>
              </a:extLst>
            </p:cNvPr>
            <p:cNvCxnSpPr>
              <a:cxnSpLocks/>
              <a:endCxn id="10" idx="1"/>
            </p:cNvCxnSpPr>
            <p:nvPr/>
          </p:nvCxnSpPr>
          <p:spPr>
            <a:xfrm>
              <a:off x="5250803" y="1244355"/>
              <a:ext cx="1334625" cy="836294"/>
            </a:xfrm>
            <a:prstGeom prst="straightConnector1">
              <a:avLst/>
            </a:prstGeom>
            <a:ln>
              <a:solidFill>
                <a:schemeClr val="accent2">
                  <a:alpha val="40000"/>
                </a:schemeClr>
              </a:solidFill>
              <a:tailEnd type="triangle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39" name="Straight Arrow Connector 38">
              <a:extLst>
                <a:ext uri="{FF2B5EF4-FFF2-40B4-BE49-F238E27FC236}">
                  <a16:creationId xmlns:a16="http://schemas.microsoft.com/office/drawing/2014/main" id="{5BC5D70B-E800-A0FB-B4D8-D8BAEF78B575}"/>
                </a:ext>
              </a:extLst>
            </p:cNvPr>
            <p:cNvCxnSpPr>
              <a:cxnSpLocks/>
              <a:endCxn id="12" idx="1"/>
            </p:cNvCxnSpPr>
            <p:nvPr/>
          </p:nvCxnSpPr>
          <p:spPr>
            <a:xfrm>
              <a:off x="5248007" y="1288235"/>
              <a:ext cx="1337421" cy="1008438"/>
            </a:xfrm>
            <a:prstGeom prst="straightConnector1">
              <a:avLst/>
            </a:prstGeom>
            <a:ln>
              <a:solidFill>
                <a:schemeClr val="accent2">
                  <a:alpha val="40000"/>
                </a:schemeClr>
              </a:solidFill>
              <a:tailEnd type="triangle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</p:grpSp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External trigger sources</a:t>
            </a:r>
            <a:endParaRPr lang="en-GB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HL-LHC Collaboration Meeting 2024 – Tomasz Podzorny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 dirty="0"/>
          </a:p>
        </p:txBody>
      </p:sp>
      <p:pic>
        <p:nvPicPr>
          <p:cNvPr id="7" name="Image 6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  <p:grpSp>
        <p:nvGrpSpPr>
          <p:cNvPr id="135" name="Group 134">
            <a:extLst>
              <a:ext uri="{FF2B5EF4-FFF2-40B4-BE49-F238E27FC236}">
                <a16:creationId xmlns:a16="http://schemas.microsoft.com/office/drawing/2014/main" id="{17209EE9-AFEC-76F7-D01A-A8606E0A4EDD}"/>
              </a:ext>
            </a:extLst>
          </p:cNvPr>
          <p:cNvGrpSpPr/>
          <p:nvPr/>
        </p:nvGrpSpPr>
        <p:grpSpPr>
          <a:xfrm>
            <a:off x="899592" y="1131590"/>
            <a:ext cx="2736304" cy="2908540"/>
            <a:chOff x="899592" y="1131590"/>
            <a:chExt cx="2736304" cy="2908540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122F1B4C-DD46-F039-338F-D39332B455ED}"/>
                </a:ext>
              </a:extLst>
            </p:cNvPr>
            <p:cNvSpPr/>
            <p:nvPr/>
          </p:nvSpPr>
          <p:spPr>
            <a:xfrm>
              <a:off x="1187624" y="1347614"/>
              <a:ext cx="1121626" cy="270000"/>
            </a:xfrm>
            <a:prstGeom prst="rect">
              <a:avLst/>
            </a:prstGeom>
            <a:gradFill>
              <a:gsLst>
                <a:gs pos="0">
                  <a:schemeClr val="accent1">
                    <a:tint val="50000"/>
                    <a:satMod val="300000"/>
                    <a:alpha val="40000"/>
                  </a:schemeClr>
                </a:gs>
                <a:gs pos="35000">
                  <a:schemeClr val="accent1">
                    <a:tint val="37000"/>
                    <a:satMod val="300000"/>
                  </a:schemeClr>
                </a:gs>
                <a:gs pos="100000">
                  <a:schemeClr val="accent1">
                    <a:tint val="15000"/>
                    <a:satMod val="350000"/>
                  </a:schemeClr>
                </a:gs>
              </a:gsLst>
            </a:gradFill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200" dirty="0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UQDS Q1 B</a:t>
              </a:r>
              <a:endParaRPr lang="en-CH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endParaRPr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8CA52B49-EBBA-3C9F-040B-E913C66DC5B5}"/>
                </a:ext>
              </a:extLst>
            </p:cNvPr>
            <p:cNvSpPr/>
            <p:nvPr/>
          </p:nvSpPr>
          <p:spPr>
            <a:xfrm>
              <a:off x="899592" y="1131590"/>
              <a:ext cx="1121626" cy="270000"/>
            </a:xfrm>
            <a:prstGeom prst="rect">
              <a:avLst/>
            </a:prstGeom>
            <a:gradFill>
              <a:gsLst>
                <a:gs pos="0">
                  <a:schemeClr val="accent1">
                    <a:tint val="50000"/>
                    <a:satMod val="300000"/>
                    <a:alpha val="40000"/>
                  </a:schemeClr>
                </a:gs>
                <a:gs pos="35000">
                  <a:schemeClr val="accent1">
                    <a:tint val="37000"/>
                    <a:satMod val="300000"/>
                  </a:schemeClr>
                </a:gs>
                <a:gs pos="100000">
                  <a:schemeClr val="accent1">
                    <a:tint val="15000"/>
                    <a:satMod val="350000"/>
                  </a:schemeClr>
                </a:gs>
              </a:gsLst>
            </a:gradFill>
            <a:ln>
              <a:solidFill>
                <a:schemeClr val="accent1">
                  <a:shade val="95000"/>
                  <a:satMod val="105000"/>
                </a:schemeClr>
              </a:solidFill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200" dirty="0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UQDS Q1 A</a:t>
              </a:r>
              <a:endParaRPr lang="en-CH" dirty="0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3109E6D2-B295-B522-08F0-348FD91CB0C8}"/>
                </a:ext>
              </a:extLst>
            </p:cNvPr>
            <p:cNvSpPr/>
            <p:nvPr/>
          </p:nvSpPr>
          <p:spPr>
            <a:xfrm>
              <a:off x="1187624" y="1952836"/>
              <a:ext cx="1121626" cy="270000"/>
            </a:xfrm>
            <a:prstGeom prst="rect">
              <a:avLst/>
            </a:prstGeom>
            <a:gradFill>
              <a:gsLst>
                <a:gs pos="0">
                  <a:schemeClr val="accent1">
                    <a:tint val="50000"/>
                    <a:satMod val="300000"/>
                    <a:alpha val="40000"/>
                  </a:schemeClr>
                </a:gs>
                <a:gs pos="35000">
                  <a:schemeClr val="accent1">
                    <a:tint val="37000"/>
                    <a:satMod val="300000"/>
                  </a:schemeClr>
                </a:gs>
                <a:gs pos="100000">
                  <a:schemeClr val="accent1">
                    <a:tint val="15000"/>
                    <a:satMod val="350000"/>
                  </a:schemeClr>
                </a:gs>
              </a:gsLst>
            </a:gradFill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200" dirty="0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UQDS Q2 B</a:t>
              </a:r>
              <a:endParaRPr lang="en-CH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endParaRPr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6BE92938-F53E-0DD1-D24A-2D14E1676ADE}"/>
                </a:ext>
              </a:extLst>
            </p:cNvPr>
            <p:cNvSpPr/>
            <p:nvPr/>
          </p:nvSpPr>
          <p:spPr>
            <a:xfrm>
              <a:off x="899592" y="1736812"/>
              <a:ext cx="1121626" cy="270000"/>
            </a:xfrm>
            <a:prstGeom prst="rect">
              <a:avLst/>
            </a:prstGeom>
            <a:gradFill>
              <a:gsLst>
                <a:gs pos="0">
                  <a:schemeClr val="accent1">
                    <a:tint val="50000"/>
                    <a:satMod val="300000"/>
                    <a:alpha val="40000"/>
                  </a:schemeClr>
                </a:gs>
                <a:gs pos="35000">
                  <a:schemeClr val="accent1">
                    <a:tint val="37000"/>
                    <a:satMod val="300000"/>
                  </a:schemeClr>
                </a:gs>
                <a:gs pos="100000">
                  <a:schemeClr val="accent1">
                    <a:tint val="15000"/>
                    <a:satMod val="350000"/>
                  </a:schemeClr>
                </a:gs>
              </a:gsLst>
            </a:gradFill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200" dirty="0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UQDS Q2 A</a:t>
              </a:r>
              <a:endParaRPr lang="en-CH" dirty="0"/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DC78517C-A4C6-A5B8-47F1-0DC97756C6F3}"/>
                </a:ext>
              </a:extLst>
            </p:cNvPr>
            <p:cNvSpPr/>
            <p:nvPr/>
          </p:nvSpPr>
          <p:spPr>
            <a:xfrm>
              <a:off x="1187624" y="2559143"/>
              <a:ext cx="1121626" cy="270000"/>
            </a:xfrm>
            <a:prstGeom prst="rect">
              <a:avLst/>
            </a:prstGeom>
            <a:gradFill>
              <a:gsLst>
                <a:gs pos="0">
                  <a:schemeClr val="accent1">
                    <a:tint val="50000"/>
                    <a:satMod val="300000"/>
                    <a:alpha val="40000"/>
                  </a:schemeClr>
                </a:gs>
                <a:gs pos="35000">
                  <a:schemeClr val="accent1">
                    <a:tint val="37000"/>
                    <a:satMod val="300000"/>
                  </a:schemeClr>
                </a:gs>
                <a:gs pos="100000">
                  <a:schemeClr val="accent1">
                    <a:tint val="15000"/>
                    <a:satMod val="350000"/>
                  </a:schemeClr>
                </a:gs>
              </a:gsLst>
            </a:gradFill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200" dirty="0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UQDS Q3 B</a:t>
              </a:r>
              <a:endParaRPr lang="en-CH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endParaRPr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DE408BF5-1EB5-18DD-5712-3F0CD9547056}"/>
                </a:ext>
              </a:extLst>
            </p:cNvPr>
            <p:cNvSpPr/>
            <p:nvPr/>
          </p:nvSpPr>
          <p:spPr>
            <a:xfrm>
              <a:off x="899592" y="2343119"/>
              <a:ext cx="1121626" cy="270000"/>
            </a:xfrm>
            <a:prstGeom prst="rect">
              <a:avLst/>
            </a:prstGeom>
            <a:gradFill>
              <a:gsLst>
                <a:gs pos="0">
                  <a:schemeClr val="accent1">
                    <a:tint val="50000"/>
                    <a:satMod val="300000"/>
                    <a:alpha val="40000"/>
                  </a:schemeClr>
                </a:gs>
                <a:gs pos="35000">
                  <a:schemeClr val="accent1">
                    <a:tint val="37000"/>
                    <a:satMod val="300000"/>
                  </a:schemeClr>
                </a:gs>
                <a:gs pos="100000">
                  <a:schemeClr val="accent1">
                    <a:tint val="15000"/>
                    <a:satMod val="350000"/>
                  </a:schemeClr>
                </a:gs>
              </a:gsLst>
            </a:gradFill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200" dirty="0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UQDS Q3 A</a:t>
              </a:r>
              <a:endParaRPr lang="en-CH" dirty="0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2D43F01E-3F68-8BE9-B386-9C915AC646BC}"/>
                </a:ext>
              </a:extLst>
            </p:cNvPr>
            <p:cNvSpPr/>
            <p:nvPr/>
          </p:nvSpPr>
          <p:spPr>
            <a:xfrm>
              <a:off x="1224628" y="3164908"/>
              <a:ext cx="1121626" cy="270000"/>
            </a:xfrm>
            <a:prstGeom prst="rect">
              <a:avLst/>
            </a:prstGeom>
            <a:gradFill>
              <a:gsLst>
                <a:gs pos="0">
                  <a:schemeClr val="accent1">
                    <a:tint val="50000"/>
                    <a:satMod val="300000"/>
                    <a:alpha val="40000"/>
                  </a:schemeClr>
                </a:gs>
                <a:gs pos="35000">
                  <a:schemeClr val="accent1">
                    <a:tint val="37000"/>
                    <a:satMod val="300000"/>
                  </a:schemeClr>
                </a:gs>
                <a:gs pos="100000">
                  <a:schemeClr val="accent1">
                    <a:tint val="15000"/>
                    <a:satMod val="350000"/>
                  </a:schemeClr>
                </a:gs>
              </a:gsLst>
            </a:gradFill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200" dirty="0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UQDS SC B</a:t>
              </a:r>
              <a:endParaRPr lang="en-CH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endParaRPr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7E8FEAAE-AA35-7C14-234A-94346C7EB99F}"/>
                </a:ext>
              </a:extLst>
            </p:cNvPr>
            <p:cNvSpPr/>
            <p:nvPr/>
          </p:nvSpPr>
          <p:spPr>
            <a:xfrm>
              <a:off x="936596" y="2948884"/>
              <a:ext cx="1121626" cy="270000"/>
            </a:xfrm>
            <a:prstGeom prst="rect">
              <a:avLst/>
            </a:prstGeom>
            <a:gradFill>
              <a:gsLst>
                <a:gs pos="0">
                  <a:schemeClr val="accent1">
                    <a:tint val="50000"/>
                    <a:satMod val="300000"/>
                    <a:alpha val="40000"/>
                  </a:schemeClr>
                </a:gs>
                <a:gs pos="35000">
                  <a:schemeClr val="accent1">
                    <a:tint val="37000"/>
                    <a:satMod val="300000"/>
                  </a:schemeClr>
                </a:gs>
                <a:gs pos="100000">
                  <a:schemeClr val="accent1">
                    <a:tint val="15000"/>
                    <a:satMod val="350000"/>
                  </a:schemeClr>
                </a:gs>
              </a:gsLst>
            </a:gradFill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200" dirty="0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UQDS SC A</a:t>
              </a:r>
              <a:endParaRPr lang="en-CH" dirty="0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C5570678-58DD-E4BE-FC7E-8A7D2C931551}"/>
                </a:ext>
              </a:extLst>
            </p:cNvPr>
            <p:cNvSpPr/>
            <p:nvPr/>
          </p:nvSpPr>
          <p:spPr>
            <a:xfrm>
              <a:off x="1246392" y="3770130"/>
              <a:ext cx="1121626" cy="270000"/>
            </a:xfrm>
            <a:prstGeom prst="rect">
              <a:avLst/>
            </a:prstGeom>
            <a:gradFill>
              <a:gsLst>
                <a:gs pos="0">
                  <a:schemeClr val="accent1">
                    <a:tint val="50000"/>
                    <a:satMod val="300000"/>
                    <a:alpha val="40000"/>
                  </a:schemeClr>
                </a:gs>
                <a:gs pos="35000">
                  <a:schemeClr val="accent1">
                    <a:tint val="37000"/>
                    <a:satMod val="300000"/>
                  </a:schemeClr>
                </a:gs>
                <a:gs pos="100000">
                  <a:schemeClr val="accent1">
                    <a:tint val="15000"/>
                    <a:satMod val="350000"/>
                  </a:schemeClr>
                </a:gs>
              </a:gsLst>
            </a:gradFill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200" dirty="0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UQDS BB B</a:t>
              </a:r>
              <a:endParaRPr lang="en-CH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endParaRPr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2707D3A4-9255-1D1D-0E58-5BF8A79B7153}"/>
                </a:ext>
              </a:extLst>
            </p:cNvPr>
            <p:cNvSpPr/>
            <p:nvPr/>
          </p:nvSpPr>
          <p:spPr>
            <a:xfrm>
              <a:off x="958360" y="3554106"/>
              <a:ext cx="1121626" cy="270000"/>
            </a:xfrm>
            <a:prstGeom prst="rect">
              <a:avLst/>
            </a:prstGeom>
            <a:gradFill>
              <a:gsLst>
                <a:gs pos="0">
                  <a:schemeClr val="accent1">
                    <a:tint val="50000"/>
                    <a:satMod val="300000"/>
                    <a:alpha val="40000"/>
                  </a:schemeClr>
                </a:gs>
                <a:gs pos="35000">
                  <a:schemeClr val="accent1">
                    <a:tint val="37000"/>
                    <a:satMod val="300000"/>
                  </a:schemeClr>
                </a:gs>
                <a:gs pos="100000">
                  <a:schemeClr val="accent1">
                    <a:tint val="15000"/>
                    <a:satMod val="350000"/>
                  </a:schemeClr>
                </a:gs>
              </a:gsLst>
            </a:gradFill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200" dirty="0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UQDS BB A</a:t>
              </a:r>
              <a:endParaRPr lang="en-CH" dirty="0"/>
            </a:p>
          </p:txBody>
        </p:sp>
        <p:cxnSp>
          <p:nvCxnSpPr>
            <p:cNvPr id="58" name="Straight Arrow Connector 57">
              <a:extLst>
                <a:ext uri="{FF2B5EF4-FFF2-40B4-BE49-F238E27FC236}">
                  <a16:creationId xmlns:a16="http://schemas.microsoft.com/office/drawing/2014/main" id="{BFA4823C-BB56-9D65-9B9D-0EA9779B46F9}"/>
                </a:ext>
              </a:extLst>
            </p:cNvPr>
            <p:cNvCxnSpPr>
              <a:cxnSpLocks/>
              <a:stCxn id="6" idx="3"/>
            </p:cNvCxnSpPr>
            <p:nvPr/>
          </p:nvCxnSpPr>
          <p:spPr>
            <a:xfrm>
              <a:off x="2021218" y="1266590"/>
              <a:ext cx="1614678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Arrow Connector 59">
              <a:extLst>
                <a:ext uri="{FF2B5EF4-FFF2-40B4-BE49-F238E27FC236}">
                  <a16:creationId xmlns:a16="http://schemas.microsoft.com/office/drawing/2014/main" id="{AE686587-394B-E818-EF8F-C40A352004E1}"/>
                </a:ext>
              </a:extLst>
            </p:cNvPr>
            <p:cNvCxnSpPr>
              <a:cxnSpLocks/>
              <a:stCxn id="11" idx="3"/>
            </p:cNvCxnSpPr>
            <p:nvPr/>
          </p:nvCxnSpPr>
          <p:spPr>
            <a:xfrm flipV="1">
              <a:off x="2309250" y="1335231"/>
              <a:ext cx="1326646" cy="147383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Arrow Connector 61">
              <a:extLst>
                <a:ext uri="{FF2B5EF4-FFF2-40B4-BE49-F238E27FC236}">
                  <a16:creationId xmlns:a16="http://schemas.microsoft.com/office/drawing/2014/main" id="{7C860B60-888F-2A0E-4427-ED1C0256C272}"/>
                </a:ext>
              </a:extLst>
            </p:cNvPr>
            <p:cNvCxnSpPr>
              <a:cxnSpLocks/>
              <a:stCxn id="21" idx="3"/>
            </p:cNvCxnSpPr>
            <p:nvPr/>
          </p:nvCxnSpPr>
          <p:spPr>
            <a:xfrm flipV="1">
              <a:off x="2021218" y="1400505"/>
              <a:ext cx="1614678" cy="471307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Arrow Connector 64">
              <a:extLst>
                <a:ext uri="{FF2B5EF4-FFF2-40B4-BE49-F238E27FC236}">
                  <a16:creationId xmlns:a16="http://schemas.microsoft.com/office/drawing/2014/main" id="{088BC839-1846-5C22-433D-347AF340B985}"/>
                </a:ext>
              </a:extLst>
            </p:cNvPr>
            <p:cNvCxnSpPr>
              <a:cxnSpLocks/>
              <a:stCxn id="23" idx="3"/>
            </p:cNvCxnSpPr>
            <p:nvPr/>
          </p:nvCxnSpPr>
          <p:spPr>
            <a:xfrm flipV="1">
              <a:off x="2021218" y="1551254"/>
              <a:ext cx="1614678" cy="926865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Arrow Connector 66">
              <a:extLst>
                <a:ext uri="{FF2B5EF4-FFF2-40B4-BE49-F238E27FC236}">
                  <a16:creationId xmlns:a16="http://schemas.microsoft.com/office/drawing/2014/main" id="{28082E22-0878-56C9-41CC-2EB7B57908F8}"/>
                </a:ext>
              </a:extLst>
            </p:cNvPr>
            <p:cNvCxnSpPr>
              <a:cxnSpLocks/>
              <a:stCxn id="20" idx="3"/>
            </p:cNvCxnSpPr>
            <p:nvPr/>
          </p:nvCxnSpPr>
          <p:spPr>
            <a:xfrm flipV="1">
              <a:off x="2309250" y="1474661"/>
              <a:ext cx="1326646" cy="613175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Arrow Connector 79">
              <a:extLst>
                <a:ext uri="{FF2B5EF4-FFF2-40B4-BE49-F238E27FC236}">
                  <a16:creationId xmlns:a16="http://schemas.microsoft.com/office/drawing/2014/main" id="{A69584A2-3BB0-747A-F2F8-3F9749EC14CC}"/>
                </a:ext>
              </a:extLst>
            </p:cNvPr>
            <p:cNvCxnSpPr>
              <a:cxnSpLocks/>
              <a:stCxn id="22" idx="3"/>
            </p:cNvCxnSpPr>
            <p:nvPr/>
          </p:nvCxnSpPr>
          <p:spPr>
            <a:xfrm flipV="1">
              <a:off x="2309250" y="1627637"/>
              <a:ext cx="1326646" cy="1066506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Arrow Connector 82">
              <a:extLst>
                <a:ext uri="{FF2B5EF4-FFF2-40B4-BE49-F238E27FC236}">
                  <a16:creationId xmlns:a16="http://schemas.microsoft.com/office/drawing/2014/main" id="{A1608B05-4195-AD94-DBA8-3520A71F015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123728" y="1705698"/>
              <a:ext cx="1512168" cy="1370108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Arrow Connector 84">
              <a:extLst>
                <a:ext uri="{FF2B5EF4-FFF2-40B4-BE49-F238E27FC236}">
                  <a16:creationId xmlns:a16="http://schemas.microsoft.com/office/drawing/2014/main" id="{EBF37A96-4114-0C3E-FB07-B919517F491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368018" y="1781248"/>
              <a:ext cx="1267878" cy="1513703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Straight Arrow Connector 94">
              <a:extLst>
                <a:ext uri="{FF2B5EF4-FFF2-40B4-BE49-F238E27FC236}">
                  <a16:creationId xmlns:a16="http://schemas.microsoft.com/office/drawing/2014/main" id="{0C623BD0-08E3-679F-30F6-6C86E5BD1222}"/>
                </a:ext>
              </a:extLst>
            </p:cNvPr>
            <p:cNvCxnSpPr>
              <a:stCxn id="27" idx="3"/>
            </p:cNvCxnSpPr>
            <p:nvPr/>
          </p:nvCxnSpPr>
          <p:spPr>
            <a:xfrm flipV="1">
              <a:off x="2079986" y="1871812"/>
              <a:ext cx="1555910" cy="1817294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Straight Arrow Connector 96">
              <a:extLst>
                <a:ext uri="{FF2B5EF4-FFF2-40B4-BE49-F238E27FC236}">
                  <a16:creationId xmlns:a16="http://schemas.microsoft.com/office/drawing/2014/main" id="{717137F3-C0E1-02D0-65BE-E66C7CE97349}"/>
                </a:ext>
              </a:extLst>
            </p:cNvPr>
            <p:cNvCxnSpPr>
              <a:stCxn id="26" idx="3"/>
            </p:cNvCxnSpPr>
            <p:nvPr/>
          </p:nvCxnSpPr>
          <p:spPr>
            <a:xfrm flipV="1">
              <a:off x="2368018" y="1952836"/>
              <a:ext cx="1267878" cy="1952294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4" name="Group 133">
            <a:extLst>
              <a:ext uri="{FF2B5EF4-FFF2-40B4-BE49-F238E27FC236}">
                <a16:creationId xmlns:a16="http://schemas.microsoft.com/office/drawing/2014/main" id="{D818AAEC-8974-C2C2-37CB-F133FB05335B}"/>
              </a:ext>
            </a:extLst>
          </p:cNvPr>
          <p:cNvGrpSpPr/>
          <p:nvPr/>
        </p:nvGrpSpPr>
        <p:grpSpPr>
          <a:xfrm>
            <a:off x="4844781" y="1097068"/>
            <a:ext cx="3718742" cy="1330666"/>
            <a:chOff x="4844781" y="1097068"/>
            <a:chExt cx="3718742" cy="1330666"/>
          </a:xfrm>
        </p:grpSpPr>
        <p:sp>
          <p:nvSpPr>
            <p:cNvPr id="2" name="Rectangle 1">
              <a:extLst>
                <a:ext uri="{FF2B5EF4-FFF2-40B4-BE49-F238E27FC236}">
                  <a16:creationId xmlns:a16="http://schemas.microsoft.com/office/drawing/2014/main" id="{BBDA5B5A-6310-5833-E3F1-C77D2CC14D79}"/>
                </a:ext>
              </a:extLst>
            </p:cNvPr>
            <p:cNvSpPr/>
            <p:nvPr/>
          </p:nvSpPr>
          <p:spPr>
            <a:xfrm>
              <a:off x="6588224" y="1131590"/>
              <a:ext cx="1121626" cy="190407"/>
            </a:xfrm>
            <a:prstGeom prst="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200" dirty="0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HDS Q1</a:t>
              </a:r>
              <a:endParaRPr lang="en-CH" dirty="0"/>
            </a:p>
          </p:txBody>
        </p:sp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E50FB1D8-49DD-104A-346B-AB8E2EB47F1B}"/>
                </a:ext>
              </a:extLst>
            </p:cNvPr>
            <p:cNvSpPr/>
            <p:nvPr/>
          </p:nvSpPr>
          <p:spPr>
            <a:xfrm>
              <a:off x="6588224" y="1387410"/>
              <a:ext cx="1121626" cy="190407"/>
            </a:xfrm>
            <a:prstGeom prst="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200" dirty="0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HDS Q1</a:t>
              </a:r>
              <a:endParaRPr lang="en-CH" dirty="0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81A1FD45-1F2B-2AA0-232D-4691C4DFB6D2}"/>
                </a:ext>
              </a:extLst>
            </p:cNvPr>
            <p:cNvSpPr/>
            <p:nvPr/>
          </p:nvSpPr>
          <p:spPr>
            <a:xfrm>
              <a:off x="6588224" y="1641608"/>
              <a:ext cx="1121626" cy="190407"/>
            </a:xfrm>
            <a:prstGeom prst="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200" dirty="0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HDS Q1</a:t>
              </a:r>
              <a:endParaRPr lang="en-CH" dirty="0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30C1535C-48CD-E00C-E036-12A054494C5E}"/>
                </a:ext>
              </a:extLst>
            </p:cNvPr>
            <p:cNvSpPr/>
            <p:nvPr/>
          </p:nvSpPr>
          <p:spPr>
            <a:xfrm>
              <a:off x="6585428" y="1985445"/>
              <a:ext cx="1121626" cy="190407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200" dirty="0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CLIQ Q1</a:t>
              </a:r>
              <a:endParaRPr lang="en-CH" dirty="0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968F4488-B0EF-CD26-2444-997C5F1A0CA2}"/>
                </a:ext>
              </a:extLst>
            </p:cNvPr>
            <p:cNvSpPr/>
            <p:nvPr/>
          </p:nvSpPr>
          <p:spPr>
            <a:xfrm>
              <a:off x="6585428" y="2201469"/>
              <a:ext cx="1121626" cy="190407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200" dirty="0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CLIQ Q1</a:t>
              </a:r>
              <a:endParaRPr lang="en-CH" dirty="0"/>
            </a:p>
          </p:txBody>
        </p:sp>
        <p:sp>
          <p:nvSpPr>
            <p:cNvPr id="13" name="Right Brace 12">
              <a:extLst>
                <a:ext uri="{FF2B5EF4-FFF2-40B4-BE49-F238E27FC236}">
                  <a16:creationId xmlns:a16="http://schemas.microsoft.com/office/drawing/2014/main" id="{261116F8-975C-367A-7682-2DF02CBB9607}"/>
                </a:ext>
              </a:extLst>
            </p:cNvPr>
            <p:cNvSpPr/>
            <p:nvPr/>
          </p:nvSpPr>
          <p:spPr>
            <a:xfrm>
              <a:off x="7848364" y="1097068"/>
              <a:ext cx="216024" cy="774744"/>
            </a:xfrm>
            <a:prstGeom prst="rightBrace">
              <a:avLst>
                <a:gd name="adj1" fmla="val 35884"/>
                <a:gd name="adj2" fmla="val 50000"/>
              </a:avLst>
            </a:prstGeom>
            <a:ln>
              <a:solidFill>
                <a:schemeClr val="accent6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CH" dirty="0"/>
            </a:p>
          </p:txBody>
        </p:sp>
        <p:sp>
          <p:nvSpPr>
            <p:cNvPr id="14" name="Right Brace 13">
              <a:extLst>
                <a:ext uri="{FF2B5EF4-FFF2-40B4-BE49-F238E27FC236}">
                  <a16:creationId xmlns:a16="http://schemas.microsoft.com/office/drawing/2014/main" id="{C87F8759-97C0-5222-B067-A08CB01FE837}"/>
                </a:ext>
              </a:extLst>
            </p:cNvPr>
            <p:cNvSpPr/>
            <p:nvPr/>
          </p:nvSpPr>
          <p:spPr>
            <a:xfrm>
              <a:off x="7848364" y="1928930"/>
              <a:ext cx="216024" cy="498804"/>
            </a:xfrm>
            <a:prstGeom prst="rightBrace">
              <a:avLst>
                <a:gd name="adj1" fmla="val 28370"/>
                <a:gd name="adj2" fmla="val 50000"/>
              </a:avLst>
            </a:prstGeom>
            <a:ln>
              <a:solidFill>
                <a:schemeClr val="accent6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CH" dirty="0"/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D03A17B0-B238-6579-7A1B-B68886E6ECF1}"/>
                </a:ext>
              </a:extLst>
            </p:cNvPr>
            <p:cNvSpPr txBox="1"/>
            <p:nvPr/>
          </p:nvSpPr>
          <p:spPr>
            <a:xfrm>
              <a:off x="7961861" y="1335231"/>
              <a:ext cx="60166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spcBef>
                  <a:spcPct val="0"/>
                </a:spcBef>
              </a:pPr>
              <a:r>
                <a:rPr lang="en-US" sz="1400" dirty="0">
                  <a:solidFill>
                    <a:schemeClr val="bg2"/>
                  </a:solidFill>
                  <a:latin typeface="+mj-lt"/>
                  <a:ea typeface="+mj-ea"/>
                  <a:cs typeface="+mj-cs"/>
                </a:rPr>
                <a:t>16x</a:t>
              </a:r>
              <a:endParaRPr lang="en-CH" sz="1400" dirty="0">
                <a:solidFill>
                  <a:schemeClr val="bg2"/>
                </a:solidFill>
                <a:latin typeface="+mj-lt"/>
                <a:ea typeface="+mj-ea"/>
                <a:cs typeface="+mj-cs"/>
              </a:endParaRP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A200277C-3B07-8594-9DBD-D04F35BB16A0}"/>
                </a:ext>
              </a:extLst>
            </p:cNvPr>
            <p:cNvSpPr txBox="1"/>
            <p:nvPr/>
          </p:nvSpPr>
          <p:spPr>
            <a:xfrm>
              <a:off x="7930338" y="2021963"/>
              <a:ext cx="60166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spcBef>
                  <a:spcPct val="0"/>
                </a:spcBef>
              </a:pPr>
              <a:r>
                <a:rPr lang="en-US" sz="1400" dirty="0">
                  <a:solidFill>
                    <a:schemeClr val="bg2"/>
                  </a:solidFill>
                  <a:latin typeface="+mj-lt"/>
                  <a:ea typeface="+mj-ea"/>
                  <a:cs typeface="+mj-cs"/>
                </a:rPr>
                <a:t>2x</a:t>
              </a:r>
              <a:endParaRPr lang="en-CH" sz="1400" dirty="0">
                <a:solidFill>
                  <a:schemeClr val="bg2"/>
                </a:solidFill>
                <a:latin typeface="+mj-lt"/>
                <a:ea typeface="+mj-ea"/>
                <a:cs typeface="+mj-cs"/>
              </a:endParaRPr>
            </a:p>
          </p:txBody>
        </p:sp>
        <p:cxnSp>
          <p:nvCxnSpPr>
            <p:cNvPr id="99" name="Straight Arrow Connector 98">
              <a:extLst>
                <a:ext uri="{FF2B5EF4-FFF2-40B4-BE49-F238E27FC236}">
                  <a16:creationId xmlns:a16="http://schemas.microsoft.com/office/drawing/2014/main" id="{69689A97-85C3-E750-C9BE-6742D5BEBD58}"/>
                </a:ext>
              </a:extLst>
            </p:cNvPr>
            <p:cNvCxnSpPr/>
            <p:nvPr/>
          </p:nvCxnSpPr>
          <p:spPr>
            <a:xfrm flipV="1">
              <a:off x="4844781" y="1226793"/>
              <a:ext cx="1740647" cy="324461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101" name="Straight Arrow Connector 100">
              <a:extLst>
                <a:ext uri="{FF2B5EF4-FFF2-40B4-BE49-F238E27FC236}">
                  <a16:creationId xmlns:a16="http://schemas.microsoft.com/office/drawing/2014/main" id="{FEEE7BAF-DF03-417A-E810-A4AE59DCFCCC}"/>
                </a:ext>
              </a:extLst>
            </p:cNvPr>
            <p:cNvCxnSpPr>
              <a:endCxn id="3" idx="1"/>
            </p:cNvCxnSpPr>
            <p:nvPr/>
          </p:nvCxnSpPr>
          <p:spPr>
            <a:xfrm flipV="1">
              <a:off x="4844781" y="1482614"/>
              <a:ext cx="1743443" cy="135000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103" name="Straight Arrow Connector 102">
              <a:extLst>
                <a:ext uri="{FF2B5EF4-FFF2-40B4-BE49-F238E27FC236}">
                  <a16:creationId xmlns:a16="http://schemas.microsoft.com/office/drawing/2014/main" id="{1196C487-EB3A-F25A-CC30-D4A334C3D968}"/>
                </a:ext>
              </a:extLst>
            </p:cNvPr>
            <p:cNvCxnSpPr>
              <a:cxnSpLocks/>
              <a:endCxn id="9" idx="1"/>
            </p:cNvCxnSpPr>
            <p:nvPr/>
          </p:nvCxnSpPr>
          <p:spPr>
            <a:xfrm>
              <a:off x="4844781" y="1668073"/>
              <a:ext cx="1743443" cy="68739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106" name="Straight Arrow Connector 105">
              <a:extLst>
                <a:ext uri="{FF2B5EF4-FFF2-40B4-BE49-F238E27FC236}">
                  <a16:creationId xmlns:a16="http://schemas.microsoft.com/office/drawing/2014/main" id="{D3EE604A-FB9D-3492-9AFD-D60735618185}"/>
                </a:ext>
              </a:extLst>
            </p:cNvPr>
            <p:cNvCxnSpPr>
              <a:endCxn id="10" idx="1"/>
            </p:cNvCxnSpPr>
            <p:nvPr/>
          </p:nvCxnSpPr>
          <p:spPr>
            <a:xfrm>
              <a:off x="4844781" y="1781248"/>
              <a:ext cx="1740647" cy="299401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08" name="Straight Arrow Connector 107">
              <a:extLst>
                <a:ext uri="{FF2B5EF4-FFF2-40B4-BE49-F238E27FC236}">
                  <a16:creationId xmlns:a16="http://schemas.microsoft.com/office/drawing/2014/main" id="{2111617F-53EB-BD08-CD3D-5DC76C5C5B8C}"/>
                </a:ext>
              </a:extLst>
            </p:cNvPr>
            <p:cNvCxnSpPr>
              <a:cxnSpLocks/>
              <a:endCxn id="12" idx="1"/>
            </p:cNvCxnSpPr>
            <p:nvPr/>
          </p:nvCxnSpPr>
          <p:spPr>
            <a:xfrm>
              <a:off x="4844781" y="1832015"/>
              <a:ext cx="1740647" cy="464658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</p:grpSp>
      <p:grpSp>
        <p:nvGrpSpPr>
          <p:cNvPr id="136" name="Group 135">
            <a:extLst>
              <a:ext uri="{FF2B5EF4-FFF2-40B4-BE49-F238E27FC236}">
                <a16:creationId xmlns:a16="http://schemas.microsoft.com/office/drawing/2014/main" id="{421A83D5-BACC-AC8F-B544-2778A81A20CF}"/>
              </a:ext>
            </a:extLst>
          </p:cNvPr>
          <p:cNvGrpSpPr/>
          <p:nvPr/>
        </p:nvGrpSpPr>
        <p:grpSpPr>
          <a:xfrm>
            <a:off x="3671107" y="870459"/>
            <a:ext cx="1547393" cy="3714478"/>
            <a:chOff x="3671107" y="870459"/>
            <a:chExt cx="1547393" cy="3714478"/>
          </a:xfrm>
        </p:grpSpPr>
        <p:sp>
          <p:nvSpPr>
            <p:cNvPr id="56" name="Rectangle 55">
              <a:extLst>
                <a:ext uri="{FF2B5EF4-FFF2-40B4-BE49-F238E27FC236}">
                  <a16:creationId xmlns:a16="http://schemas.microsoft.com/office/drawing/2014/main" id="{0239F367-063B-A5EA-E912-1962E5FB36D7}"/>
                </a:ext>
              </a:extLst>
            </p:cNvPr>
            <p:cNvSpPr/>
            <p:nvPr/>
          </p:nvSpPr>
          <p:spPr>
            <a:xfrm>
              <a:off x="4096874" y="3669944"/>
              <a:ext cx="1121626" cy="540000"/>
            </a:xfrm>
            <a:prstGeom prst="rect">
              <a:avLst/>
            </a:prstGeom>
            <a:gradFill>
              <a:gsLst>
                <a:gs pos="0">
                  <a:schemeClr val="accent6">
                    <a:tint val="50000"/>
                    <a:satMod val="300000"/>
                    <a:alpha val="40000"/>
                  </a:schemeClr>
                </a:gs>
                <a:gs pos="35000">
                  <a:schemeClr val="accent6">
                    <a:tint val="37000"/>
                    <a:satMod val="300000"/>
                  </a:schemeClr>
                </a:gs>
                <a:gs pos="100000">
                  <a:schemeClr val="accent6">
                    <a:tint val="15000"/>
                    <a:satMod val="350000"/>
                  </a:schemeClr>
                </a:gs>
              </a:gsLst>
            </a:gradFill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200" dirty="0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PDSU Q3 A</a:t>
              </a:r>
              <a:endParaRPr lang="en-CH" dirty="0"/>
            </a:p>
          </p:txBody>
        </p:sp>
        <p:sp>
          <p:nvSpPr>
            <p:cNvPr id="52" name="Rectangle 51">
              <a:extLst>
                <a:ext uri="{FF2B5EF4-FFF2-40B4-BE49-F238E27FC236}">
                  <a16:creationId xmlns:a16="http://schemas.microsoft.com/office/drawing/2014/main" id="{CC2F2B56-60D0-A458-F6EA-BD665EBDBA39}"/>
                </a:ext>
              </a:extLst>
            </p:cNvPr>
            <p:cNvSpPr/>
            <p:nvPr/>
          </p:nvSpPr>
          <p:spPr>
            <a:xfrm>
              <a:off x="4088013" y="2373779"/>
              <a:ext cx="1121626" cy="540000"/>
            </a:xfrm>
            <a:prstGeom prst="rect">
              <a:avLst/>
            </a:prstGeom>
            <a:gradFill>
              <a:gsLst>
                <a:gs pos="0">
                  <a:schemeClr val="accent6">
                    <a:tint val="50000"/>
                    <a:satMod val="300000"/>
                    <a:alpha val="40000"/>
                  </a:schemeClr>
                </a:gs>
                <a:gs pos="35000">
                  <a:schemeClr val="accent6">
                    <a:tint val="37000"/>
                    <a:satMod val="300000"/>
                  </a:schemeClr>
                </a:gs>
                <a:gs pos="100000">
                  <a:schemeClr val="accent6">
                    <a:tint val="15000"/>
                    <a:satMod val="350000"/>
                  </a:schemeClr>
                </a:gs>
              </a:gsLst>
            </a:gradFill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200" dirty="0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PDSU Q2 A</a:t>
              </a:r>
              <a:endParaRPr lang="en-CH" dirty="0"/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615C740D-1891-6FF4-2EB5-92463B06C205}"/>
                </a:ext>
              </a:extLst>
            </p:cNvPr>
            <p:cNvSpPr/>
            <p:nvPr/>
          </p:nvSpPr>
          <p:spPr>
            <a:xfrm>
              <a:off x="4077129" y="870459"/>
              <a:ext cx="1121626" cy="540000"/>
            </a:xfrm>
            <a:prstGeom prst="rect">
              <a:avLst/>
            </a:prstGeom>
            <a:gradFill>
              <a:gsLst>
                <a:gs pos="0">
                  <a:schemeClr val="accent6">
                    <a:tint val="50000"/>
                    <a:satMod val="300000"/>
                    <a:alpha val="40000"/>
                  </a:schemeClr>
                </a:gs>
                <a:gs pos="35000">
                  <a:schemeClr val="accent6">
                    <a:tint val="37000"/>
                    <a:satMod val="300000"/>
                  </a:schemeClr>
                </a:gs>
                <a:gs pos="100000">
                  <a:schemeClr val="accent6">
                    <a:tint val="15000"/>
                    <a:satMod val="350000"/>
                  </a:schemeClr>
                </a:gs>
              </a:gsLst>
            </a:gradFill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200" dirty="0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PDSU Q1 A</a:t>
              </a:r>
              <a:endParaRPr lang="en-CH" dirty="0"/>
            </a:p>
          </p:txBody>
        </p:sp>
        <p:sp>
          <p:nvSpPr>
            <p:cNvPr id="54" name="Rectangle 53">
              <a:extLst>
                <a:ext uri="{FF2B5EF4-FFF2-40B4-BE49-F238E27FC236}">
                  <a16:creationId xmlns:a16="http://schemas.microsoft.com/office/drawing/2014/main" id="{2010EA33-1AE5-B159-05E3-E42FFFF8331A}"/>
                </a:ext>
              </a:extLst>
            </p:cNvPr>
            <p:cNvSpPr/>
            <p:nvPr/>
          </p:nvSpPr>
          <p:spPr>
            <a:xfrm>
              <a:off x="3723155" y="4044937"/>
              <a:ext cx="1121626" cy="540000"/>
            </a:xfrm>
            <a:prstGeom prst="rect">
              <a:avLst/>
            </a:prstGeom>
            <a:gradFill>
              <a:gsLst>
                <a:gs pos="0">
                  <a:schemeClr val="accent6">
                    <a:tint val="50000"/>
                    <a:satMod val="300000"/>
                    <a:alpha val="40000"/>
                  </a:schemeClr>
                </a:gs>
                <a:gs pos="35000">
                  <a:schemeClr val="accent6">
                    <a:tint val="37000"/>
                    <a:satMod val="300000"/>
                  </a:schemeClr>
                </a:gs>
                <a:gs pos="100000">
                  <a:schemeClr val="accent6">
                    <a:tint val="15000"/>
                    <a:satMod val="350000"/>
                  </a:schemeClr>
                </a:gs>
              </a:gsLst>
            </a:gradFill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200" dirty="0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PDSU Q3 B</a:t>
              </a:r>
              <a:endParaRPr lang="en-CH" dirty="0"/>
            </a:p>
          </p:txBody>
        </p:sp>
        <p:cxnSp>
          <p:nvCxnSpPr>
            <p:cNvPr id="129" name="Straight Arrow Connector 128">
              <a:extLst>
                <a:ext uri="{FF2B5EF4-FFF2-40B4-BE49-F238E27FC236}">
                  <a16:creationId xmlns:a16="http://schemas.microsoft.com/office/drawing/2014/main" id="{1E397833-B5BD-B8A0-62F1-9C8303A08120}"/>
                </a:ext>
              </a:extLst>
            </p:cNvPr>
            <p:cNvCxnSpPr>
              <a:cxnSpLocks/>
            </p:cNvCxnSpPr>
            <p:nvPr/>
          </p:nvCxnSpPr>
          <p:spPr>
            <a:xfrm>
              <a:off x="3793247" y="2023837"/>
              <a:ext cx="0" cy="699883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132" name="Straight Arrow Connector 131">
              <a:extLst>
                <a:ext uri="{FF2B5EF4-FFF2-40B4-BE49-F238E27FC236}">
                  <a16:creationId xmlns:a16="http://schemas.microsoft.com/office/drawing/2014/main" id="{B76ACA73-85F2-545A-D289-0E33A946B40C}"/>
                </a:ext>
              </a:extLst>
            </p:cNvPr>
            <p:cNvCxnSpPr>
              <a:cxnSpLocks/>
            </p:cNvCxnSpPr>
            <p:nvPr/>
          </p:nvCxnSpPr>
          <p:spPr>
            <a:xfrm>
              <a:off x="3900559" y="2023837"/>
              <a:ext cx="0" cy="1988073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  <p:sp>
          <p:nvSpPr>
            <p:cNvPr id="53" name="Rectangle 52">
              <a:extLst>
                <a:ext uri="{FF2B5EF4-FFF2-40B4-BE49-F238E27FC236}">
                  <a16:creationId xmlns:a16="http://schemas.microsoft.com/office/drawing/2014/main" id="{EB05BA63-F3A3-EEDC-DA31-B98D2EF0A5B6}"/>
                </a:ext>
              </a:extLst>
            </p:cNvPr>
            <p:cNvSpPr/>
            <p:nvPr/>
          </p:nvSpPr>
          <p:spPr>
            <a:xfrm>
              <a:off x="3671107" y="2754951"/>
              <a:ext cx="1121626" cy="540000"/>
            </a:xfrm>
            <a:prstGeom prst="rect">
              <a:avLst/>
            </a:prstGeom>
            <a:gradFill>
              <a:gsLst>
                <a:gs pos="0">
                  <a:schemeClr val="accent6">
                    <a:tint val="50000"/>
                    <a:satMod val="300000"/>
                    <a:alpha val="40000"/>
                  </a:schemeClr>
                </a:gs>
                <a:gs pos="35000">
                  <a:schemeClr val="accent6">
                    <a:tint val="37000"/>
                    <a:satMod val="300000"/>
                  </a:schemeClr>
                </a:gs>
                <a:gs pos="100000">
                  <a:schemeClr val="accent6">
                    <a:tint val="15000"/>
                    <a:satMod val="350000"/>
                  </a:schemeClr>
                </a:gs>
              </a:gsLst>
            </a:gradFill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200" dirty="0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PDSU Q2 B</a:t>
              </a:r>
              <a:endParaRPr lang="en-CH" dirty="0"/>
            </a:p>
          </p:txBody>
        </p:sp>
      </p:grpSp>
      <p:sp>
        <p:nvSpPr>
          <p:cNvPr id="48" name="Rectangle 47">
            <a:extLst>
              <a:ext uri="{FF2B5EF4-FFF2-40B4-BE49-F238E27FC236}">
                <a16:creationId xmlns:a16="http://schemas.microsoft.com/office/drawing/2014/main" id="{F4016ECE-1590-5D7C-A33C-C9A23598F012}"/>
              </a:ext>
            </a:extLst>
          </p:cNvPr>
          <p:cNvSpPr/>
          <p:nvPr/>
        </p:nvSpPr>
        <p:spPr>
          <a:xfrm>
            <a:off x="3671107" y="1253043"/>
            <a:ext cx="1121626" cy="751922"/>
          </a:xfrm>
          <a:prstGeom prst="rect">
            <a:avLst/>
          </a:prstGeom>
          <a:gradFill>
            <a:gsLst>
              <a:gs pos="0">
                <a:schemeClr val="accent6">
                  <a:tint val="50000"/>
                  <a:satMod val="300000"/>
                  <a:alpha val="40000"/>
                </a:schemeClr>
              </a:gs>
              <a:gs pos="35000">
                <a:schemeClr val="accent6">
                  <a:tint val="37000"/>
                  <a:satMod val="300000"/>
                </a:schemeClr>
              </a:gs>
              <a:gs pos="100000">
                <a:schemeClr val="accent6">
                  <a:tint val="15000"/>
                  <a:satMod val="350000"/>
                </a:schemeClr>
              </a:gs>
            </a:gsLst>
          </a:gra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PDSU Q1 B</a:t>
            </a:r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18279078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Internal trigger sources</a:t>
            </a:r>
            <a:endParaRPr lang="en-GB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HL-LHC Collaboration Meeting 2024 – Tomasz Podzorny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 dirty="0"/>
          </a:p>
        </p:txBody>
      </p:sp>
      <p:pic>
        <p:nvPicPr>
          <p:cNvPr id="7" name="Image 6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  <p:grpSp>
        <p:nvGrpSpPr>
          <p:cNvPr id="136" name="Group 135">
            <a:extLst>
              <a:ext uri="{FF2B5EF4-FFF2-40B4-BE49-F238E27FC236}">
                <a16:creationId xmlns:a16="http://schemas.microsoft.com/office/drawing/2014/main" id="{421A83D5-BACC-AC8F-B544-2778A81A20CF}"/>
              </a:ext>
            </a:extLst>
          </p:cNvPr>
          <p:cNvGrpSpPr/>
          <p:nvPr/>
        </p:nvGrpSpPr>
        <p:grpSpPr>
          <a:xfrm>
            <a:off x="467544" y="830414"/>
            <a:ext cx="1547393" cy="3714478"/>
            <a:chOff x="3671107" y="870459"/>
            <a:chExt cx="1547393" cy="3714478"/>
          </a:xfrm>
        </p:grpSpPr>
        <p:sp>
          <p:nvSpPr>
            <p:cNvPr id="56" name="Rectangle 55">
              <a:extLst>
                <a:ext uri="{FF2B5EF4-FFF2-40B4-BE49-F238E27FC236}">
                  <a16:creationId xmlns:a16="http://schemas.microsoft.com/office/drawing/2014/main" id="{0239F367-063B-A5EA-E912-1962E5FB36D7}"/>
                </a:ext>
              </a:extLst>
            </p:cNvPr>
            <p:cNvSpPr/>
            <p:nvPr/>
          </p:nvSpPr>
          <p:spPr>
            <a:xfrm>
              <a:off x="4096874" y="3669944"/>
              <a:ext cx="1121626" cy="540000"/>
            </a:xfrm>
            <a:prstGeom prst="rect">
              <a:avLst/>
            </a:prstGeom>
            <a:gradFill>
              <a:gsLst>
                <a:gs pos="0">
                  <a:schemeClr val="accent6">
                    <a:tint val="50000"/>
                    <a:satMod val="300000"/>
                    <a:alpha val="40000"/>
                  </a:schemeClr>
                </a:gs>
                <a:gs pos="35000">
                  <a:schemeClr val="accent6">
                    <a:tint val="37000"/>
                    <a:satMod val="300000"/>
                  </a:schemeClr>
                </a:gs>
                <a:gs pos="100000">
                  <a:schemeClr val="accent6">
                    <a:tint val="15000"/>
                    <a:satMod val="350000"/>
                  </a:schemeClr>
                </a:gs>
              </a:gsLst>
            </a:gradFill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200" dirty="0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PDSU Q3 A</a:t>
              </a:r>
              <a:endParaRPr lang="en-CH" dirty="0"/>
            </a:p>
          </p:txBody>
        </p:sp>
        <p:sp>
          <p:nvSpPr>
            <p:cNvPr id="52" name="Rectangle 51">
              <a:extLst>
                <a:ext uri="{FF2B5EF4-FFF2-40B4-BE49-F238E27FC236}">
                  <a16:creationId xmlns:a16="http://schemas.microsoft.com/office/drawing/2014/main" id="{CC2F2B56-60D0-A458-F6EA-BD665EBDBA39}"/>
                </a:ext>
              </a:extLst>
            </p:cNvPr>
            <p:cNvSpPr/>
            <p:nvPr/>
          </p:nvSpPr>
          <p:spPr>
            <a:xfrm>
              <a:off x="4088013" y="2373779"/>
              <a:ext cx="1121626" cy="540000"/>
            </a:xfrm>
            <a:prstGeom prst="rect">
              <a:avLst/>
            </a:prstGeom>
            <a:gradFill>
              <a:gsLst>
                <a:gs pos="0">
                  <a:schemeClr val="accent6">
                    <a:tint val="50000"/>
                    <a:satMod val="300000"/>
                    <a:alpha val="40000"/>
                  </a:schemeClr>
                </a:gs>
                <a:gs pos="35000">
                  <a:schemeClr val="accent6">
                    <a:tint val="37000"/>
                    <a:satMod val="300000"/>
                  </a:schemeClr>
                </a:gs>
                <a:gs pos="100000">
                  <a:schemeClr val="accent6">
                    <a:tint val="15000"/>
                    <a:satMod val="350000"/>
                  </a:schemeClr>
                </a:gs>
              </a:gsLst>
            </a:gradFill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200" dirty="0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PDSU Q2 A</a:t>
              </a:r>
              <a:endParaRPr lang="en-CH" dirty="0"/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615C740D-1891-6FF4-2EB5-92463B06C205}"/>
                </a:ext>
              </a:extLst>
            </p:cNvPr>
            <p:cNvSpPr/>
            <p:nvPr/>
          </p:nvSpPr>
          <p:spPr>
            <a:xfrm>
              <a:off x="4077129" y="870459"/>
              <a:ext cx="1121626" cy="540000"/>
            </a:xfrm>
            <a:prstGeom prst="rect">
              <a:avLst/>
            </a:prstGeom>
            <a:gradFill>
              <a:gsLst>
                <a:gs pos="0">
                  <a:schemeClr val="accent6">
                    <a:tint val="50000"/>
                    <a:satMod val="300000"/>
                    <a:alpha val="40000"/>
                  </a:schemeClr>
                </a:gs>
                <a:gs pos="35000">
                  <a:schemeClr val="accent6">
                    <a:tint val="37000"/>
                    <a:satMod val="300000"/>
                  </a:schemeClr>
                </a:gs>
                <a:gs pos="100000">
                  <a:schemeClr val="accent6">
                    <a:tint val="15000"/>
                    <a:satMod val="350000"/>
                  </a:schemeClr>
                </a:gs>
              </a:gsLst>
            </a:gradFill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200" dirty="0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PDSU Q1 A</a:t>
              </a:r>
              <a:endParaRPr lang="en-CH" dirty="0"/>
            </a:p>
          </p:txBody>
        </p:sp>
        <p:sp>
          <p:nvSpPr>
            <p:cNvPr id="54" name="Rectangle 53">
              <a:extLst>
                <a:ext uri="{FF2B5EF4-FFF2-40B4-BE49-F238E27FC236}">
                  <a16:creationId xmlns:a16="http://schemas.microsoft.com/office/drawing/2014/main" id="{2010EA33-1AE5-B159-05E3-E42FFFF8331A}"/>
                </a:ext>
              </a:extLst>
            </p:cNvPr>
            <p:cNvSpPr/>
            <p:nvPr/>
          </p:nvSpPr>
          <p:spPr>
            <a:xfrm>
              <a:off x="3723155" y="4044937"/>
              <a:ext cx="1121626" cy="540000"/>
            </a:xfrm>
            <a:prstGeom prst="rect">
              <a:avLst/>
            </a:prstGeom>
            <a:gradFill>
              <a:gsLst>
                <a:gs pos="0">
                  <a:schemeClr val="accent6">
                    <a:tint val="50000"/>
                    <a:satMod val="300000"/>
                    <a:alpha val="40000"/>
                  </a:schemeClr>
                </a:gs>
                <a:gs pos="35000">
                  <a:schemeClr val="accent6">
                    <a:tint val="37000"/>
                    <a:satMod val="300000"/>
                  </a:schemeClr>
                </a:gs>
                <a:gs pos="100000">
                  <a:schemeClr val="accent6">
                    <a:tint val="15000"/>
                    <a:satMod val="350000"/>
                  </a:schemeClr>
                </a:gs>
              </a:gsLst>
            </a:gradFill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200" dirty="0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PDSU Q3 B</a:t>
              </a:r>
              <a:endParaRPr lang="en-CH" dirty="0"/>
            </a:p>
          </p:txBody>
        </p:sp>
        <p:cxnSp>
          <p:nvCxnSpPr>
            <p:cNvPr id="129" name="Straight Arrow Connector 128">
              <a:extLst>
                <a:ext uri="{FF2B5EF4-FFF2-40B4-BE49-F238E27FC236}">
                  <a16:creationId xmlns:a16="http://schemas.microsoft.com/office/drawing/2014/main" id="{1E397833-B5BD-B8A0-62F1-9C8303A08120}"/>
                </a:ext>
              </a:extLst>
            </p:cNvPr>
            <p:cNvCxnSpPr>
              <a:cxnSpLocks/>
            </p:cNvCxnSpPr>
            <p:nvPr/>
          </p:nvCxnSpPr>
          <p:spPr>
            <a:xfrm>
              <a:off x="3793247" y="2023837"/>
              <a:ext cx="0" cy="699883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132" name="Straight Arrow Connector 131">
              <a:extLst>
                <a:ext uri="{FF2B5EF4-FFF2-40B4-BE49-F238E27FC236}">
                  <a16:creationId xmlns:a16="http://schemas.microsoft.com/office/drawing/2014/main" id="{B76ACA73-85F2-545A-D289-0E33A946B40C}"/>
                </a:ext>
              </a:extLst>
            </p:cNvPr>
            <p:cNvCxnSpPr>
              <a:cxnSpLocks/>
            </p:cNvCxnSpPr>
            <p:nvPr/>
          </p:nvCxnSpPr>
          <p:spPr>
            <a:xfrm>
              <a:off x="3900559" y="2023837"/>
              <a:ext cx="0" cy="1988073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  <p:sp>
          <p:nvSpPr>
            <p:cNvPr id="53" name="Rectangle 52">
              <a:extLst>
                <a:ext uri="{FF2B5EF4-FFF2-40B4-BE49-F238E27FC236}">
                  <a16:creationId xmlns:a16="http://schemas.microsoft.com/office/drawing/2014/main" id="{EB05BA63-F3A3-EEDC-DA31-B98D2EF0A5B6}"/>
                </a:ext>
              </a:extLst>
            </p:cNvPr>
            <p:cNvSpPr/>
            <p:nvPr/>
          </p:nvSpPr>
          <p:spPr>
            <a:xfrm>
              <a:off x="3671107" y="2754951"/>
              <a:ext cx="1121626" cy="540000"/>
            </a:xfrm>
            <a:prstGeom prst="rect">
              <a:avLst/>
            </a:prstGeom>
            <a:gradFill>
              <a:gsLst>
                <a:gs pos="0">
                  <a:schemeClr val="accent6">
                    <a:tint val="50000"/>
                    <a:satMod val="300000"/>
                    <a:alpha val="40000"/>
                  </a:schemeClr>
                </a:gs>
                <a:gs pos="35000">
                  <a:schemeClr val="accent6">
                    <a:tint val="37000"/>
                    <a:satMod val="300000"/>
                  </a:schemeClr>
                </a:gs>
                <a:gs pos="100000">
                  <a:schemeClr val="accent6">
                    <a:tint val="15000"/>
                    <a:satMod val="350000"/>
                  </a:schemeClr>
                </a:gs>
              </a:gsLst>
            </a:gradFill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200" dirty="0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PDSU Q2 B</a:t>
              </a:r>
              <a:endParaRPr lang="en-CH" dirty="0"/>
            </a:p>
          </p:txBody>
        </p:sp>
      </p:grpSp>
      <p:grpSp>
        <p:nvGrpSpPr>
          <p:cNvPr id="72" name="Group 71">
            <a:extLst>
              <a:ext uri="{FF2B5EF4-FFF2-40B4-BE49-F238E27FC236}">
                <a16:creationId xmlns:a16="http://schemas.microsoft.com/office/drawing/2014/main" id="{F8E0350A-D836-1A10-C13B-DF0DC43F0FD4}"/>
              </a:ext>
            </a:extLst>
          </p:cNvPr>
          <p:cNvGrpSpPr/>
          <p:nvPr/>
        </p:nvGrpSpPr>
        <p:grpSpPr>
          <a:xfrm>
            <a:off x="1641218" y="1238024"/>
            <a:ext cx="1720639" cy="1051671"/>
            <a:chOff x="4844781" y="1278069"/>
            <a:chExt cx="1720639" cy="1051671"/>
          </a:xfrm>
        </p:grpSpPr>
        <p:cxnSp>
          <p:nvCxnSpPr>
            <p:cNvPr id="47" name="Straight Arrow Connector 46">
              <a:extLst>
                <a:ext uri="{FF2B5EF4-FFF2-40B4-BE49-F238E27FC236}">
                  <a16:creationId xmlns:a16="http://schemas.microsoft.com/office/drawing/2014/main" id="{1498AF21-60C5-01B5-FBF8-7C7B33A42570}"/>
                </a:ext>
              </a:extLst>
            </p:cNvPr>
            <p:cNvCxnSpPr/>
            <p:nvPr/>
          </p:nvCxnSpPr>
          <p:spPr>
            <a:xfrm flipH="1">
              <a:off x="4844781" y="1278069"/>
              <a:ext cx="1720639" cy="153096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5"/>
            </a:lnRef>
            <a:fillRef idx="0">
              <a:schemeClr val="accent5"/>
            </a:fillRef>
            <a:effectRef idx="1">
              <a:schemeClr val="accent5"/>
            </a:effectRef>
            <a:fontRef idx="minor">
              <a:schemeClr val="tx1"/>
            </a:fontRef>
          </p:style>
        </p:cxnSp>
        <p:cxnSp>
          <p:nvCxnSpPr>
            <p:cNvPr id="50" name="Straight Arrow Connector 49">
              <a:extLst>
                <a:ext uri="{FF2B5EF4-FFF2-40B4-BE49-F238E27FC236}">
                  <a16:creationId xmlns:a16="http://schemas.microsoft.com/office/drawing/2014/main" id="{720DD18D-E50D-C834-F744-342CE11ADBA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844781" y="1516732"/>
              <a:ext cx="1720639" cy="61085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5"/>
            </a:lnRef>
            <a:fillRef idx="0">
              <a:schemeClr val="accent5"/>
            </a:fillRef>
            <a:effectRef idx="1">
              <a:schemeClr val="accent5"/>
            </a:effectRef>
            <a:fontRef idx="minor">
              <a:schemeClr val="tx1"/>
            </a:fontRef>
          </p:style>
        </p:cxnSp>
        <p:cxnSp>
          <p:nvCxnSpPr>
            <p:cNvPr id="59" name="Straight Arrow Connector 58">
              <a:extLst>
                <a:ext uri="{FF2B5EF4-FFF2-40B4-BE49-F238E27FC236}">
                  <a16:creationId xmlns:a16="http://schemas.microsoft.com/office/drawing/2014/main" id="{8F916644-3C97-3C5D-B41A-4446BFE4FA14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4844781" y="1707654"/>
              <a:ext cx="1720639" cy="58739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5"/>
            </a:lnRef>
            <a:fillRef idx="0">
              <a:schemeClr val="accent5"/>
            </a:fillRef>
            <a:effectRef idx="1">
              <a:schemeClr val="accent5"/>
            </a:effectRef>
            <a:fontRef idx="minor">
              <a:schemeClr val="tx1"/>
            </a:fontRef>
          </p:style>
        </p:cxnSp>
        <p:cxnSp>
          <p:nvCxnSpPr>
            <p:cNvPr id="66" name="Straight Arrow Connector 65">
              <a:extLst>
                <a:ext uri="{FF2B5EF4-FFF2-40B4-BE49-F238E27FC236}">
                  <a16:creationId xmlns:a16="http://schemas.microsoft.com/office/drawing/2014/main" id="{5AADE19C-D105-382D-C74C-EEC8DEF4D804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4844781" y="1841330"/>
              <a:ext cx="1694504" cy="276944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5"/>
            </a:lnRef>
            <a:fillRef idx="0">
              <a:schemeClr val="accent5"/>
            </a:fillRef>
            <a:effectRef idx="1">
              <a:schemeClr val="accent5"/>
            </a:effectRef>
            <a:fontRef idx="minor">
              <a:schemeClr val="tx1"/>
            </a:fontRef>
          </p:style>
        </p:cxnSp>
        <p:cxnSp>
          <p:nvCxnSpPr>
            <p:cNvPr id="70" name="Straight Arrow Connector 69">
              <a:extLst>
                <a:ext uri="{FF2B5EF4-FFF2-40B4-BE49-F238E27FC236}">
                  <a16:creationId xmlns:a16="http://schemas.microsoft.com/office/drawing/2014/main" id="{D5E44BD8-F7D0-059F-711B-7545132BEA60}"/>
                </a:ext>
              </a:extLst>
            </p:cNvPr>
            <p:cNvCxnSpPr/>
            <p:nvPr/>
          </p:nvCxnSpPr>
          <p:spPr>
            <a:xfrm flipH="1" flipV="1">
              <a:off x="4844781" y="1985445"/>
              <a:ext cx="1694504" cy="344295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5"/>
            </a:lnRef>
            <a:fillRef idx="0">
              <a:schemeClr val="accent5"/>
            </a:fillRef>
            <a:effectRef idx="1">
              <a:schemeClr val="accent5"/>
            </a:effectRef>
            <a:fontRef idx="minor">
              <a:schemeClr val="tx1"/>
            </a:fontRef>
          </p:style>
        </p:cxnSp>
      </p:grpSp>
      <p:grpSp>
        <p:nvGrpSpPr>
          <p:cNvPr id="71" name="Group 70">
            <a:extLst>
              <a:ext uri="{FF2B5EF4-FFF2-40B4-BE49-F238E27FC236}">
                <a16:creationId xmlns:a16="http://schemas.microsoft.com/office/drawing/2014/main" id="{0E379379-44D2-7ACB-CD54-55276CBCB212}"/>
              </a:ext>
            </a:extLst>
          </p:cNvPr>
          <p:cNvGrpSpPr/>
          <p:nvPr/>
        </p:nvGrpSpPr>
        <p:grpSpPr>
          <a:xfrm>
            <a:off x="1641218" y="1057023"/>
            <a:ext cx="3718742" cy="1330666"/>
            <a:chOff x="4844781" y="1097068"/>
            <a:chExt cx="3718742" cy="1330666"/>
          </a:xfrm>
        </p:grpSpPr>
        <p:sp>
          <p:nvSpPr>
            <p:cNvPr id="2" name="Rectangle 1">
              <a:extLst>
                <a:ext uri="{FF2B5EF4-FFF2-40B4-BE49-F238E27FC236}">
                  <a16:creationId xmlns:a16="http://schemas.microsoft.com/office/drawing/2014/main" id="{BBDA5B5A-6310-5833-E3F1-C77D2CC14D79}"/>
                </a:ext>
              </a:extLst>
            </p:cNvPr>
            <p:cNvSpPr/>
            <p:nvPr/>
          </p:nvSpPr>
          <p:spPr>
            <a:xfrm>
              <a:off x="6588224" y="1131590"/>
              <a:ext cx="1121626" cy="190407"/>
            </a:xfrm>
            <a:prstGeom prst="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200" dirty="0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HDS Q1</a:t>
              </a:r>
              <a:endParaRPr lang="en-CH" dirty="0"/>
            </a:p>
          </p:txBody>
        </p:sp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E50FB1D8-49DD-104A-346B-AB8E2EB47F1B}"/>
                </a:ext>
              </a:extLst>
            </p:cNvPr>
            <p:cNvSpPr/>
            <p:nvPr/>
          </p:nvSpPr>
          <p:spPr>
            <a:xfrm>
              <a:off x="6588224" y="1387410"/>
              <a:ext cx="1121626" cy="190407"/>
            </a:xfrm>
            <a:prstGeom prst="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200" dirty="0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HDS Q1</a:t>
              </a:r>
              <a:endParaRPr lang="en-CH" dirty="0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81A1FD45-1F2B-2AA0-232D-4691C4DFB6D2}"/>
                </a:ext>
              </a:extLst>
            </p:cNvPr>
            <p:cNvSpPr/>
            <p:nvPr/>
          </p:nvSpPr>
          <p:spPr>
            <a:xfrm>
              <a:off x="6588224" y="1641608"/>
              <a:ext cx="1121626" cy="190407"/>
            </a:xfrm>
            <a:prstGeom prst="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200" dirty="0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HDS Q1</a:t>
              </a:r>
              <a:endParaRPr lang="en-CH" dirty="0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30C1535C-48CD-E00C-E036-12A054494C5E}"/>
                </a:ext>
              </a:extLst>
            </p:cNvPr>
            <p:cNvSpPr/>
            <p:nvPr/>
          </p:nvSpPr>
          <p:spPr>
            <a:xfrm>
              <a:off x="6585428" y="1985445"/>
              <a:ext cx="1121626" cy="190407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200" dirty="0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CLIQ Q1</a:t>
              </a:r>
              <a:endParaRPr lang="en-CH" dirty="0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968F4488-B0EF-CD26-2444-997C5F1A0CA2}"/>
                </a:ext>
              </a:extLst>
            </p:cNvPr>
            <p:cNvSpPr/>
            <p:nvPr/>
          </p:nvSpPr>
          <p:spPr>
            <a:xfrm>
              <a:off x="6585428" y="2201469"/>
              <a:ext cx="1121626" cy="190407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200" dirty="0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CLIQ Q1</a:t>
              </a:r>
              <a:endParaRPr lang="en-CH" dirty="0"/>
            </a:p>
          </p:txBody>
        </p:sp>
        <p:sp>
          <p:nvSpPr>
            <p:cNvPr id="13" name="Right Brace 12">
              <a:extLst>
                <a:ext uri="{FF2B5EF4-FFF2-40B4-BE49-F238E27FC236}">
                  <a16:creationId xmlns:a16="http://schemas.microsoft.com/office/drawing/2014/main" id="{261116F8-975C-367A-7682-2DF02CBB9607}"/>
                </a:ext>
              </a:extLst>
            </p:cNvPr>
            <p:cNvSpPr/>
            <p:nvPr/>
          </p:nvSpPr>
          <p:spPr>
            <a:xfrm>
              <a:off x="7848364" y="1097068"/>
              <a:ext cx="216024" cy="774744"/>
            </a:xfrm>
            <a:prstGeom prst="rightBrace">
              <a:avLst>
                <a:gd name="adj1" fmla="val 30875"/>
                <a:gd name="adj2" fmla="val 50000"/>
              </a:avLst>
            </a:prstGeom>
            <a:ln>
              <a:solidFill>
                <a:schemeClr val="accent6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CH" dirty="0"/>
            </a:p>
          </p:txBody>
        </p:sp>
        <p:sp>
          <p:nvSpPr>
            <p:cNvPr id="14" name="Right Brace 13">
              <a:extLst>
                <a:ext uri="{FF2B5EF4-FFF2-40B4-BE49-F238E27FC236}">
                  <a16:creationId xmlns:a16="http://schemas.microsoft.com/office/drawing/2014/main" id="{C87F8759-97C0-5222-B067-A08CB01FE837}"/>
                </a:ext>
              </a:extLst>
            </p:cNvPr>
            <p:cNvSpPr/>
            <p:nvPr/>
          </p:nvSpPr>
          <p:spPr>
            <a:xfrm>
              <a:off x="7848364" y="1928930"/>
              <a:ext cx="216024" cy="498804"/>
            </a:xfrm>
            <a:prstGeom prst="rightBrace">
              <a:avLst>
                <a:gd name="adj1" fmla="val 28370"/>
                <a:gd name="adj2" fmla="val 50000"/>
              </a:avLst>
            </a:prstGeom>
            <a:ln>
              <a:solidFill>
                <a:schemeClr val="accent6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CH" dirty="0"/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D03A17B0-B238-6579-7A1B-B68886E6ECF1}"/>
                </a:ext>
              </a:extLst>
            </p:cNvPr>
            <p:cNvSpPr txBox="1"/>
            <p:nvPr/>
          </p:nvSpPr>
          <p:spPr>
            <a:xfrm>
              <a:off x="7961861" y="1335231"/>
              <a:ext cx="60166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spcBef>
                  <a:spcPct val="0"/>
                </a:spcBef>
              </a:pPr>
              <a:r>
                <a:rPr lang="en-US" sz="1400" dirty="0">
                  <a:solidFill>
                    <a:schemeClr val="bg2"/>
                  </a:solidFill>
                  <a:latin typeface="+mj-lt"/>
                  <a:ea typeface="+mj-ea"/>
                  <a:cs typeface="+mj-cs"/>
                </a:rPr>
                <a:t>16x</a:t>
              </a:r>
              <a:endParaRPr lang="en-CH" sz="1400" dirty="0">
                <a:solidFill>
                  <a:schemeClr val="bg2"/>
                </a:solidFill>
                <a:latin typeface="+mj-lt"/>
                <a:ea typeface="+mj-ea"/>
                <a:cs typeface="+mj-cs"/>
              </a:endParaRP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A200277C-3B07-8594-9DBD-D04F35BB16A0}"/>
                </a:ext>
              </a:extLst>
            </p:cNvPr>
            <p:cNvSpPr txBox="1"/>
            <p:nvPr/>
          </p:nvSpPr>
          <p:spPr>
            <a:xfrm>
              <a:off x="7930338" y="2021963"/>
              <a:ext cx="60166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spcBef>
                  <a:spcPct val="0"/>
                </a:spcBef>
              </a:pPr>
              <a:r>
                <a:rPr lang="en-US" sz="1400" dirty="0">
                  <a:solidFill>
                    <a:schemeClr val="bg2"/>
                  </a:solidFill>
                  <a:latin typeface="+mj-lt"/>
                  <a:ea typeface="+mj-ea"/>
                  <a:cs typeface="+mj-cs"/>
                </a:rPr>
                <a:t>2x</a:t>
              </a:r>
              <a:endParaRPr lang="en-CH" sz="1400" dirty="0">
                <a:solidFill>
                  <a:schemeClr val="bg2"/>
                </a:solidFill>
                <a:latin typeface="+mj-lt"/>
                <a:ea typeface="+mj-ea"/>
                <a:cs typeface="+mj-cs"/>
              </a:endParaRPr>
            </a:p>
          </p:txBody>
        </p:sp>
        <p:cxnSp>
          <p:nvCxnSpPr>
            <p:cNvPr id="101" name="Straight Arrow Connector 100">
              <a:extLst>
                <a:ext uri="{FF2B5EF4-FFF2-40B4-BE49-F238E27FC236}">
                  <a16:creationId xmlns:a16="http://schemas.microsoft.com/office/drawing/2014/main" id="{FEEE7BAF-DF03-417A-E810-A4AE59DCFCC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844781" y="1431165"/>
              <a:ext cx="1743443" cy="73158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103" name="Straight Arrow Connector 102">
              <a:extLst>
                <a:ext uri="{FF2B5EF4-FFF2-40B4-BE49-F238E27FC236}">
                  <a16:creationId xmlns:a16="http://schemas.microsoft.com/office/drawing/2014/main" id="{1196C487-EB3A-F25A-CC30-D4A334C3D968}"/>
                </a:ext>
              </a:extLst>
            </p:cNvPr>
            <p:cNvCxnSpPr>
              <a:cxnSpLocks/>
            </p:cNvCxnSpPr>
            <p:nvPr/>
          </p:nvCxnSpPr>
          <p:spPr>
            <a:xfrm>
              <a:off x="4844781" y="1649226"/>
              <a:ext cx="1740647" cy="35107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106" name="Straight Arrow Connector 105">
              <a:extLst>
                <a:ext uri="{FF2B5EF4-FFF2-40B4-BE49-F238E27FC236}">
                  <a16:creationId xmlns:a16="http://schemas.microsoft.com/office/drawing/2014/main" id="{D3EE604A-FB9D-3492-9AFD-D60735618185}"/>
                </a:ext>
              </a:extLst>
            </p:cNvPr>
            <p:cNvCxnSpPr>
              <a:cxnSpLocks/>
            </p:cNvCxnSpPr>
            <p:nvPr/>
          </p:nvCxnSpPr>
          <p:spPr>
            <a:xfrm>
              <a:off x="4844781" y="1785452"/>
              <a:ext cx="1720639" cy="253099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08" name="Straight Arrow Connector 107">
              <a:extLst>
                <a:ext uri="{FF2B5EF4-FFF2-40B4-BE49-F238E27FC236}">
                  <a16:creationId xmlns:a16="http://schemas.microsoft.com/office/drawing/2014/main" id="{2111617F-53EB-BD08-CD3D-5DC76C5C5B8C}"/>
                </a:ext>
              </a:extLst>
            </p:cNvPr>
            <p:cNvCxnSpPr>
              <a:cxnSpLocks/>
            </p:cNvCxnSpPr>
            <p:nvPr/>
          </p:nvCxnSpPr>
          <p:spPr>
            <a:xfrm>
              <a:off x="4844781" y="1912001"/>
              <a:ext cx="1730643" cy="334168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99" name="Straight Arrow Connector 98">
              <a:extLst>
                <a:ext uri="{FF2B5EF4-FFF2-40B4-BE49-F238E27FC236}">
                  <a16:creationId xmlns:a16="http://schemas.microsoft.com/office/drawing/2014/main" id="{69689A97-85C3-E750-C9BE-6742D5BEBD5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844781" y="1203598"/>
              <a:ext cx="1740647" cy="148942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</p:grpSp>
      <p:sp>
        <p:nvSpPr>
          <p:cNvPr id="48" name="Rectangle 47">
            <a:extLst>
              <a:ext uri="{FF2B5EF4-FFF2-40B4-BE49-F238E27FC236}">
                <a16:creationId xmlns:a16="http://schemas.microsoft.com/office/drawing/2014/main" id="{F4016ECE-1590-5D7C-A33C-C9A23598F012}"/>
              </a:ext>
            </a:extLst>
          </p:cNvPr>
          <p:cNvSpPr/>
          <p:nvPr/>
        </p:nvSpPr>
        <p:spPr>
          <a:xfrm>
            <a:off x="467544" y="1212998"/>
            <a:ext cx="1121626" cy="751922"/>
          </a:xfrm>
          <a:prstGeom prst="rect">
            <a:avLst/>
          </a:prstGeom>
          <a:gradFill>
            <a:gsLst>
              <a:gs pos="0">
                <a:schemeClr val="accent6">
                  <a:tint val="50000"/>
                  <a:satMod val="300000"/>
                  <a:alpha val="40000"/>
                </a:schemeClr>
              </a:gs>
              <a:gs pos="35000">
                <a:schemeClr val="accent6">
                  <a:tint val="37000"/>
                  <a:satMod val="300000"/>
                </a:schemeClr>
              </a:gs>
              <a:gs pos="100000">
                <a:schemeClr val="accent6">
                  <a:tint val="15000"/>
                  <a:satMod val="350000"/>
                </a:schemeClr>
              </a:gs>
            </a:gsLst>
          </a:gra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PDSU Q1 B</a:t>
            </a:r>
            <a:endParaRPr lang="en-CH" dirty="0"/>
          </a:p>
        </p:txBody>
      </p:sp>
      <p:sp>
        <p:nvSpPr>
          <p:cNvPr id="77" name="Espace réservé du contenu 8">
            <a:extLst>
              <a:ext uri="{FF2B5EF4-FFF2-40B4-BE49-F238E27FC236}">
                <a16:creationId xmlns:a16="http://schemas.microsoft.com/office/drawing/2014/main" id="{D78DF2F7-87FC-1971-70D3-6137FCA14792}"/>
              </a:ext>
            </a:extLst>
          </p:cNvPr>
          <p:cNvSpPr txBox="1">
            <a:spLocks/>
          </p:cNvSpPr>
          <p:nvPr/>
        </p:nvSpPr>
        <p:spPr>
          <a:xfrm>
            <a:off x="5359960" y="914401"/>
            <a:ext cx="3172040" cy="3680222"/>
          </a:xfrm>
          <a:prstGeom prst="rect">
            <a:avLst/>
          </a:prstGeom>
        </p:spPr>
        <p:txBody>
          <a:bodyPr vert="horz" lIns="0" tIns="0" rIns="0" bIns="0" rtlCol="0" anchor="t">
            <a:norm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2000" b="1" kern="1200" baseline="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2000" b="1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1800" b="1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1600" b="1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1600" b="1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400" b="0" dirty="0"/>
              <a:t>HDS current and voltage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US" sz="1200" b="0" dirty="0"/>
              <a:t>Monitored with 16 bit at 192 kHz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US" sz="1200" b="0" dirty="0"/>
              <a:t>Current readout from the HDS current transformer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400" b="0" dirty="0"/>
              <a:t>CLIQ current and voltage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US" sz="1200" b="0" dirty="0"/>
              <a:t>Monitored with 20 bit at 400 kHz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US" sz="1200" b="0" dirty="0"/>
              <a:t>Current readout from the current transformer and dI/dt sensor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400" b="0" dirty="0"/>
              <a:t>Active triggering on the current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US" sz="1200" b="0" dirty="0"/>
              <a:t>Variable threshold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US" sz="1200" b="0" dirty="0"/>
              <a:t>Digital filtering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400" b="0" dirty="0"/>
              <a:t>Voltage signals used for QPS OK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400" dirty="0"/>
              <a:t>PDSU re-triggers all protection units if a spurious trigger of HDS or CLIQ is detected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4198927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Interlocking of the circuit powering</a:t>
            </a:r>
            <a:endParaRPr lang="en-GB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HL-LHC Collaboration Meeting 2024 – Tomasz Podzorny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8</a:t>
            </a:fld>
            <a:endParaRPr lang="fr-FR" dirty="0"/>
          </a:p>
        </p:txBody>
      </p:sp>
      <p:pic>
        <p:nvPicPr>
          <p:cNvPr id="7" name="Image 6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122F1B4C-DD46-F039-338F-D39332B455ED}"/>
              </a:ext>
            </a:extLst>
          </p:cNvPr>
          <p:cNvSpPr/>
          <p:nvPr/>
        </p:nvSpPr>
        <p:spPr>
          <a:xfrm>
            <a:off x="1187624" y="1097371"/>
            <a:ext cx="1121626" cy="270000"/>
          </a:xfrm>
          <a:prstGeom prst="rect">
            <a:avLst/>
          </a:prstGeom>
          <a:gradFill>
            <a:gsLst>
              <a:gs pos="0">
                <a:schemeClr val="accent1">
                  <a:tint val="50000"/>
                  <a:satMod val="300000"/>
                  <a:alpha val="40000"/>
                </a:schemeClr>
              </a:gs>
              <a:gs pos="35000">
                <a:schemeClr val="accent1">
                  <a:tint val="37000"/>
                  <a:satMod val="300000"/>
                </a:schemeClr>
              </a:gs>
              <a:gs pos="100000">
                <a:schemeClr val="accent1">
                  <a:tint val="15000"/>
                  <a:satMod val="350000"/>
                </a:schemeClr>
              </a:gs>
            </a:gsLst>
          </a:gra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UQDS Q1 B</a:t>
            </a:r>
            <a:endParaRPr lang="en-CH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CA52B49-EBBA-3C9F-040B-E913C66DC5B5}"/>
              </a:ext>
            </a:extLst>
          </p:cNvPr>
          <p:cNvSpPr/>
          <p:nvPr/>
        </p:nvSpPr>
        <p:spPr>
          <a:xfrm>
            <a:off x="899592" y="861928"/>
            <a:ext cx="1121626" cy="270000"/>
          </a:xfrm>
          <a:prstGeom prst="rect">
            <a:avLst/>
          </a:prstGeom>
          <a:gradFill>
            <a:gsLst>
              <a:gs pos="0">
                <a:schemeClr val="accent1">
                  <a:tint val="50000"/>
                  <a:satMod val="300000"/>
                  <a:alpha val="40000"/>
                </a:schemeClr>
              </a:gs>
              <a:gs pos="35000">
                <a:schemeClr val="accent1">
                  <a:tint val="37000"/>
                  <a:satMod val="300000"/>
                </a:schemeClr>
              </a:gs>
              <a:gs pos="100000">
                <a:schemeClr val="accent1">
                  <a:tint val="15000"/>
                  <a:satMod val="350000"/>
                </a:schemeClr>
              </a:gs>
            </a:gsLst>
          </a:gradFill>
          <a:ln>
            <a:solidFill>
              <a:schemeClr val="accent1">
                <a:shade val="95000"/>
                <a:satMod val="105000"/>
              </a:schemeClr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UQDS Q1 A</a:t>
            </a:r>
            <a:endParaRPr lang="en-CH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3109E6D2-B295-B522-08F0-348FD91CB0C8}"/>
              </a:ext>
            </a:extLst>
          </p:cNvPr>
          <p:cNvSpPr/>
          <p:nvPr/>
        </p:nvSpPr>
        <p:spPr>
          <a:xfrm>
            <a:off x="1187624" y="1871116"/>
            <a:ext cx="1121626" cy="270000"/>
          </a:xfrm>
          <a:prstGeom prst="rect">
            <a:avLst/>
          </a:prstGeom>
          <a:gradFill>
            <a:gsLst>
              <a:gs pos="0">
                <a:schemeClr val="accent1">
                  <a:tint val="50000"/>
                  <a:satMod val="300000"/>
                  <a:alpha val="40000"/>
                </a:schemeClr>
              </a:gs>
              <a:gs pos="35000">
                <a:schemeClr val="accent1">
                  <a:tint val="37000"/>
                  <a:satMod val="300000"/>
                </a:schemeClr>
              </a:gs>
              <a:gs pos="100000">
                <a:schemeClr val="accent1">
                  <a:tint val="15000"/>
                  <a:satMod val="350000"/>
                </a:schemeClr>
              </a:gs>
            </a:gsLst>
          </a:gra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UQDS Q2 B</a:t>
            </a:r>
            <a:endParaRPr lang="en-CH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6BE92938-F53E-0DD1-D24A-2D14E1676ADE}"/>
              </a:ext>
            </a:extLst>
          </p:cNvPr>
          <p:cNvSpPr/>
          <p:nvPr/>
        </p:nvSpPr>
        <p:spPr>
          <a:xfrm>
            <a:off x="899592" y="1655092"/>
            <a:ext cx="1121626" cy="270000"/>
          </a:xfrm>
          <a:prstGeom prst="rect">
            <a:avLst/>
          </a:prstGeom>
          <a:gradFill>
            <a:gsLst>
              <a:gs pos="0">
                <a:schemeClr val="accent1">
                  <a:tint val="50000"/>
                  <a:satMod val="300000"/>
                  <a:alpha val="40000"/>
                </a:schemeClr>
              </a:gs>
              <a:gs pos="35000">
                <a:schemeClr val="accent1">
                  <a:tint val="37000"/>
                  <a:satMod val="300000"/>
                </a:schemeClr>
              </a:gs>
              <a:gs pos="100000">
                <a:schemeClr val="accent1">
                  <a:tint val="15000"/>
                  <a:satMod val="350000"/>
                </a:schemeClr>
              </a:gs>
            </a:gsLst>
          </a:gra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UQDS Q2 A</a:t>
            </a:r>
            <a:endParaRPr lang="en-CH" dirty="0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DC78517C-A4C6-A5B8-47F1-0DC97756C6F3}"/>
              </a:ext>
            </a:extLst>
          </p:cNvPr>
          <p:cNvSpPr/>
          <p:nvPr/>
        </p:nvSpPr>
        <p:spPr>
          <a:xfrm>
            <a:off x="1187624" y="2653099"/>
            <a:ext cx="1121626" cy="270000"/>
          </a:xfrm>
          <a:prstGeom prst="rect">
            <a:avLst/>
          </a:prstGeom>
          <a:gradFill>
            <a:gsLst>
              <a:gs pos="0">
                <a:schemeClr val="accent1">
                  <a:tint val="50000"/>
                  <a:satMod val="300000"/>
                  <a:alpha val="40000"/>
                </a:schemeClr>
              </a:gs>
              <a:gs pos="35000">
                <a:schemeClr val="accent1">
                  <a:tint val="37000"/>
                  <a:satMod val="300000"/>
                </a:schemeClr>
              </a:gs>
              <a:gs pos="100000">
                <a:schemeClr val="accent1">
                  <a:tint val="15000"/>
                  <a:satMod val="350000"/>
                </a:schemeClr>
              </a:gs>
            </a:gsLst>
          </a:gra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UQDS Q3 B</a:t>
            </a:r>
            <a:endParaRPr lang="en-CH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DE408BF5-1EB5-18DD-5712-3F0CD9547056}"/>
              </a:ext>
            </a:extLst>
          </p:cNvPr>
          <p:cNvSpPr/>
          <p:nvPr/>
        </p:nvSpPr>
        <p:spPr>
          <a:xfrm>
            <a:off x="899592" y="2437075"/>
            <a:ext cx="1121626" cy="270000"/>
          </a:xfrm>
          <a:prstGeom prst="rect">
            <a:avLst/>
          </a:prstGeom>
          <a:gradFill>
            <a:gsLst>
              <a:gs pos="0">
                <a:schemeClr val="accent1">
                  <a:tint val="50000"/>
                  <a:satMod val="300000"/>
                  <a:alpha val="40000"/>
                </a:schemeClr>
              </a:gs>
              <a:gs pos="35000">
                <a:schemeClr val="accent1">
                  <a:tint val="37000"/>
                  <a:satMod val="300000"/>
                </a:schemeClr>
              </a:gs>
              <a:gs pos="100000">
                <a:schemeClr val="accent1">
                  <a:tint val="15000"/>
                  <a:satMod val="350000"/>
                </a:schemeClr>
              </a:gs>
            </a:gsLst>
          </a:gra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UQDS Q3 A</a:t>
            </a:r>
            <a:endParaRPr lang="en-CH" dirty="0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2D43F01E-3F68-8BE9-B386-9C915AC646BC}"/>
              </a:ext>
            </a:extLst>
          </p:cNvPr>
          <p:cNvSpPr/>
          <p:nvPr/>
        </p:nvSpPr>
        <p:spPr>
          <a:xfrm>
            <a:off x="1224628" y="3434785"/>
            <a:ext cx="1121626" cy="270000"/>
          </a:xfrm>
          <a:prstGeom prst="rect">
            <a:avLst/>
          </a:prstGeom>
          <a:gradFill>
            <a:gsLst>
              <a:gs pos="0">
                <a:schemeClr val="accent1">
                  <a:tint val="50000"/>
                  <a:satMod val="300000"/>
                  <a:alpha val="40000"/>
                </a:schemeClr>
              </a:gs>
              <a:gs pos="35000">
                <a:schemeClr val="accent1">
                  <a:tint val="37000"/>
                  <a:satMod val="300000"/>
                </a:schemeClr>
              </a:gs>
              <a:gs pos="100000">
                <a:schemeClr val="accent1">
                  <a:tint val="15000"/>
                  <a:satMod val="350000"/>
                </a:schemeClr>
              </a:gs>
            </a:gsLst>
          </a:gra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UQDS SC B</a:t>
            </a:r>
            <a:endParaRPr lang="en-CH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7E8FEAAE-AA35-7C14-234A-94346C7EB99F}"/>
              </a:ext>
            </a:extLst>
          </p:cNvPr>
          <p:cNvSpPr/>
          <p:nvPr/>
        </p:nvSpPr>
        <p:spPr>
          <a:xfrm>
            <a:off x="936596" y="3218761"/>
            <a:ext cx="1121626" cy="270000"/>
          </a:xfrm>
          <a:prstGeom prst="rect">
            <a:avLst/>
          </a:prstGeom>
          <a:gradFill>
            <a:gsLst>
              <a:gs pos="0">
                <a:schemeClr val="accent1">
                  <a:tint val="50000"/>
                  <a:satMod val="300000"/>
                  <a:alpha val="40000"/>
                </a:schemeClr>
              </a:gs>
              <a:gs pos="35000">
                <a:schemeClr val="accent1">
                  <a:tint val="37000"/>
                  <a:satMod val="300000"/>
                </a:schemeClr>
              </a:gs>
              <a:gs pos="100000">
                <a:schemeClr val="accent1">
                  <a:tint val="15000"/>
                  <a:satMod val="350000"/>
                </a:schemeClr>
              </a:gs>
            </a:gsLst>
          </a:gra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UQDS SC A</a:t>
            </a:r>
            <a:endParaRPr lang="en-CH" dirty="0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C5570678-58DD-E4BE-FC7E-8A7D2C931551}"/>
              </a:ext>
            </a:extLst>
          </p:cNvPr>
          <p:cNvSpPr/>
          <p:nvPr/>
        </p:nvSpPr>
        <p:spPr>
          <a:xfrm>
            <a:off x="1269642" y="4109627"/>
            <a:ext cx="1121626" cy="270000"/>
          </a:xfrm>
          <a:prstGeom prst="rect">
            <a:avLst/>
          </a:prstGeom>
          <a:gradFill>
            <a:gsLst>
              <a:gs pos="0">
                <a:schemeClr val="accent1">
                  <a:tint val="50000"/>
                  <a:satMod val="300000"/>
                  <a:alpha val="40000"/>
                </a:schemeClr>
              </a:gs>
              <a:gs pos="35000">
                <a:schemeClr val="accent1">
                  <a:tint val="37000"/>
                  <a:satMod val="300000"/>
                </a:schemeClr>
              </a:gs>
              <a:gs pos="100000">
                <a:schemeClr val="accent1">
                  <a:tint val="15000"/>
                  <a:satMod val="350000"/>
                </a:schemeClr>
              </a:gs>
            </a:gsLst>
          </a:gra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UQDS BB B</a:t>
            </a:r>
            <a:endParaRPr lang="en-CH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2707D3A4-9255-1D1D-0E58-5BF8A79B7153}"/>
              </a:ext>
            </a:extLst>
          </p:cNvPr>
          <p:cNvSpPr/>
          <p:nvPr/>
        </p:nvSpPr>
        <p:spPr>
          <a:xfrm>
            <a:off x="958360" y="3893603"/>
            <a:ext cx="1121626" cy="270000"/>
          </a:xfrm>
          <a:prstGeom prst="rect">
            <a:avLst/>
          </a:prstGeom>
          <a:gradFill>
            <a:gsLst>
              <a:gs pos="0">
                <a:schemeClr val="accent1">
                  <a:tint val="50000"/>
                  <a:satMod val="300000"/>
                  <a:alpha val="40000"/>
                </a:schemeClr>
              </a:gs>
              <a:gs pos="35000">
                <a:schemeClr val="accent1">
                  <a:tint val="37000"/>
                  <a:satMod val="300000"/>
                </a:schemeClr>
              </a:gs>
              <a:gs pos="100000">
                <a:schemeClr val="accent1">
                  <a:tint val="15000"/>
                  <a:satMod val="350000"/>
                </a:schemeClr>
              </a:gs>
            </a:gsLst>
          </a:gra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UQDS BB A</a:t>
            </a:r>
            <a:endParaRPr lang="en-CH" dirty="0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B2579112-707D-BC73-8B87-521F6B5BECB5}"/>
              </a:ext>
            </a:extLst>
          </p:cNvPr>
          <p:cNvSpPr/>
          <p:nvPr/>
        </p:nvSpPr>
        <p:spPr>
          <a:xfrm>
            <a:off x="4052802" y="1022687"/>
            <a:ext cx="1121626" cy="419610"/>
          </a:xfrm>
          <a:prstGeom prst="rect">
            <a:avLst/>
          </a:prstGeom>
          <a:gradFill>
            <a:gsLst>
              <a:gs pos="0">
                <a:schemeClr val="accent6">
                  <a:tint val="50000"/>
                  <a:satMod val="300000"/>
                  <a:alpha val="40000"/>
                </a:schemeClr>
              </a:gs>
              <a:gs pos="35000">
                <a:schemeClr val="accent6">
                  <a:tint val="37000"/>
                  <a:satMod val="300000"/>
                </a:schemeClr>
              </a:gs>
              <a:gs pos="100000">
                <a:schemeClr val="accent6">
                  <a:tint val="15000"/>
                  <a:satMod val="350000"/>
                </a:schemeClr>
              </a:gs>
            </a:gsLst>
          </a:gra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PDSU Q1 A</a:t>
            </a:r>
            <a:endParaRPr lang="en-CH" dirty="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8F431150-332C-8488-D3D4-F3CD7298B6A3}"/>
              </a:ext>
            </a:extLst>
          </p:cNvPr>
          <p:cNvSpPr/>
          <p:nvPr/>
        </p:nvSpPr>
        <p:spPr>
          <a:xfrm>
            <a:off x="3627403" y="1305502"/>
            <a:ext cx="1121626" cy="419610"/>
          </a:xfrm>
          <a:prstGeom prst="rect">
            <a:avLst/>
          </a:prstGeom>
          <a:gradFill>
            <a:gsLst>
              <a:gs pos="0">
                <a:schemeClr val="accent6">
                  <a:tint val="50000"/>
                  <a:satMod val="300000"/>
                  <a:alpha val="40000"/>
                </a:schemeClr>
              </a:gs>
              <a:gs pos="35000">
                <a:schemeClr val="accent6">
                  <a:tint val="37000"/>
                  <a:satMod val="300000"/>
                </a:schemeClr>
              </a:gs>
              <a:gs pos="100000">
                <a:schemeClr val="accent6">
                  <a:tint val="15000"/>
                  <a:satMod val="350000"/>
                </a:schemeClr>
              </a:gs>
            </a:gsLst>
          </a:gra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PDSU Q1 B</a:t>
            </a:r>
            <a:endParaRPr lang="en-CH" dirty="0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61BDDE1F-091A-C594-E4CC-002493D56598}"/>
              </a:ext>
            </a:extLst>
          </p:cNvPr>
          <p:cNvSpPr/>
          <p:nvPr/>
        </p:nvSpPr>
        <p:spPr>
          <a:xfrm>
            <a:off x="4052802" y="1789609"/>
            <a:ext cx="1121626" cy="419610"/>
          </a:xfrm>
          <a:prstGeom prst="rect">
            <a:avLst/>
          </a:prstGeom>
          <a:gradFill>
            <a:gsLst>
              <a:gs pos="0">
                <a:schemeClr val="accent6">
                  <a:tint val="50000"/>
                  <a:satMod val="300000"/>
                  <a:alpha val="40000"/>
                </a:schemeClr>
              </a:gs>
              <a:gs pos="35000">
                <a:schemeClr val="accent6">
                  <a:tint val="37000"/>
                  <a:satMod val="300000"/>
                </a:schemeClr>
              </a:gs>
              <a:gs pos="100000">
                <a:schemeClr val="accent6">
                  <a:tint val="15000"/>
                  <a:satMod val="350000"/>
                </a:schemeClr>
              </a:gs>
            </a:gsLst>
          </a:gra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PDSU Q2 A</a:t>
            </a:r>
            <a:endParaRPr lang="en-CH" dirty="0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14B086F4-AF50-B032-0C28-A8B2C415F2E4}"/>
              </a:ext>
            </a:extLst>
          </p:cNvPr>
          <p:cNvSpPr/>
          <p:nvPr/>
        </p:nvSpPr>
        <p:spPr>
          <a:xfrm>
            <a:off x="3635896" y="2070849"/>
            <a:ext cx="1121626" cy="419610"/>
          </a:xfrm>
          <a:prstGeom prst="rect">
            <a:avLst/>
          </a:prstGeom>
          <a:gradFill>
            <a:gsLst>
              <a:gs pos="0">
                <a:schemeClr val="accent6">
                  <a:tint val="50000"/>
                  <a:satMod val="300000"/>
                  <a:alpha val="40000"/>
                </a:schemeClr>
              </a:gs>
              <a:gs pos="35000">
                <a:schemeClr val="accent6">
                  <a:tint val="37000"/>
                  <a:satMod val="300000"/>
                </a:schemeClr>
              </a:gs>
              <a:gs pos="100000">
                <a:schemeClr val="accent6">
                  <a:tint val="15000"/>
                  <a:satMod val="350000"/>
                </a:schemeClr>
              </a:gs>
            </a:gsLst>
          </a:gra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PDSU Q2 B</a:t>
            </a:r>
            <a:endParaRPr lang="en-CH" dirty="0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1536A387-48FA-9C35-7628-914A467533B1}"/>
              </a:ext>
            </a:extLst>
          </p:cNvPr>
          <p:cNvSpPr/>
          <p:nvPr/>
        </p:nvSpPr>
        <p:spPr>
          <a:xfrm>
            <a:off x="4052802" y="2561894"/>
            <a:ext cx="1121626" cy="419610"/>
          </a:xfrm>
          <a:prstGeom prst="rect">
            <a:avLst/>
          </a:prstGeom>
          <a:gradFill>
            <a:gsLst>
              <a:gs pos="0">
                <a:schemeClr val="accent6">
                  <a:tint val="50000"/>
                  <a:satMod val="300000"/>
                  <a:alpha val="40000"/>
                </a:schemeClr>
              </a:gs>
              <a:gs pos="35000">
                <a:schemeClr val="accent6">
                  <a:tint val="37000"/>
                  <a:satMod val="300000"/>
                </a:schemeClr>
              </a:gs>
              <a:gs pos="100000">
                <a:schemeClr val="accent6">
                  <a:tint val="15000"/>
                  <a:satMod val="350000"/>
                </a:schemeClr>
              </a:gs>
            </a:gsLst>
          </a:gra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PDSU Q3 A</a:t>
            </a:r>
            <a:endParaRPr lang="en-CH" dirty="0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9892AB59-152C-9FA0-65B7-60822E651594}"/>
              </a:ext>
            </a:extLst>
          </p:cNvPr>
          <p:cNvSpPr/>
          <p:nvPr/>
        </p:nvSpPr>
        <p:spPr>
          <a:xfrm>
            <a:off x="3635896" y="2840245"/>
            <a:ext cx="1121626" cy="419610"/>
          </a:xfrm>
          <a:prstGeom prst="rect">
            <a:avLst/>
          </a:prstGeom>
          <a:gradFill>
            <a:gsLst>
              <a:gs pos="0">
                <a:schemeClr val="accent6">
                  <a:tint val="50000"/>
                  <a:satMod val="300000"/>
                  <a:alpha val="40000"/>
                </a:schemeClr>
              </a:gs>
              <a:gs pos="35000">
                <a:schemeClr val="accent6">
                  <a:tint val="37000"/>
                  <a:satMod val="300000"/>
                </a:schemeClr>
              </a:gs>
              <a:gs pos="100000">
                <a:schemeClr val="accent6">
                  <a:tint val="15000"/>
                  <a:satMod val="350000"/>
                </a:schemeClr>
              </a:gs>
            </a:gsLst>
          </a:gra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PDSU Q3 B</a:t>
            </a:r>
            <a:endParaRPr lang="en-CH" dirty="0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7E7DA561-A992-BBBE-A939-ACF50D630828}"/>
              </a:ext>
            </a:extLst>
          </p:cNvPr>
          <p:cNvSpPr/>
          <p:nvPr/>
        </p:nvSpPr>
        <p:spPr>
          <a:xfrm>
            <a:off x="4283968" y="3488761"/>
            <a:ext cx="1121626" cy="41961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PIC</a:t>
            </a:r>
            <a:endParaRPr lang="en-CH" dirty="0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7541B1A2-3449-2AFB-D2E4-B75F05363C0B}"/>
              </a:ext>
            </a:extLst>
          </p:cNvPr>
          <p:cNvSpPr/>
          <p:nvPr/>
        </p:nvSpPr>
        <p:spPr>
          <a:xfrm>
            <a:off x="4283968" y="4254108"/>
            <a:ext cx="1121626" cy="41961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PC</a:t>
            </a:r>
            <a:endParaRPr lang="en-CH" dirty="0"/>
          </a:p>
        </p:txBody>
      </p:sp>
      <p:grpSp>
        <p:nvGrpSpPr>
          <p:cNvPr id="139" name="Group 138">
            <a:extLst>
              <a:ext uri="{FF2B5EF4-FFF2-40B4-BE49-F238E27FC236}">
                <a16:creationId xmlns:a16="http://schemas.microsoft.com/office/drawing/2014/main" id="{E147B2EB-B5A9-8118-AB9A-FF8BAD1BE9E8}"/>
              </a:ext>
            </a:extLst>
          </p:cNvPr>
          <p:cNvGrpSpPr/>
          <p:nvPr/>
        </p:nvGrpSpPr>
        <p:grpSpPr>
          <a:xfrm>
            <a:off x="899592" y="861929"/>
            <a:ext cx="4274836" cy="3601985"/>
            <a:chOff x="899592" y="861929"/>
            <a:chExt cx="4274836" cy="3601985"/>
          </a:xfrm>
        </p:grpSpPr>
        <p:cxnSp>
          <p:nvCxnSpPr>
            <p:cNvPr id="35" name="Connector: Elbow 34">
              <a:extLst>
                <a:ext uri="{FF2B5EF4-FFF2-40B4-BE49-F238E27FC236}">
                  <a16:creationId xmlns:a16="http://schemas.microsoft.com/office/drawing/2014/main" id="{E24F2E96-1B93-DFD9-B404-43E7B4B458E5}"/>
                </a:ext>
              </a:extLst>
            </p:cNvPr>
            <p:cNvCxnSpPr>
              <a:cxnSpLocks/>
              <a:stCxn id="33" idx="1"/>
              <a:endCxn id="6" idx="0"/>
            </p:cNvCxnSpPr>
            <p:nvPr/>
          </p:nvCxnSpPr>
          <p:spPr>
            <a:xfrm rot="10800000">
              <a:off x="1460406" y="861929"/>
              <a:ext cx="2823563" cy="3601985"/>
            </a:xfrm>
            <a:prstGeom prst="bentConnector4">
              <a:avLst>
                <a:gd name="adj1" fmla="val 135649"/>
                <a:gd name="adj2" fmla="val 106347"/>
              </a:avLst>
            </a:prstGeom>
            <a:ln>
              <a:tailEnd type="triangle"/>
            </a:ln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61" name="Connector: Elbow 60">
              <a:extLst>
                <a:ext uri="{FF2B5EF4-FFF2-40B4-BE49-F238E27FC236}">
                  <a16:creationId xmlns:a16="http://schemas.microsoft.com/office/drawing/2014/main" id="{1EA61C84-CC81-A28A-E519-A90C92567227}"/>
                </a:ext>
              </a:extLst>
            </p:cNvPr>
            <p:cNvCxnSpPr>
              <a:stCxn id="6" idx="1"/>
              <a:endCxn id="11" idx="1"/>
            </p:cNvCxnSpPr>
            <p:nvPr/>
          </p:nvCxnSpPr>
          <p:spPr>
            <a:xfrm rot="10800000" flipH="1" flipV="1">
              <a:off x="899592" y="996927"/>
              <a:ext cx="288032" cy="235443"/>
            </a:xfrm>
            <a:prstGeom prst="bentConnector3">
              <a:avLst>
                <a:gd name="adj1" fmla="val -79366"/>
              </a:avLst>
            </a:prstGeom>
            <a:ln>
              <a:tailEnd type="triangle"/>
            </a:ln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64" name="Connector: Elbow 63">
              <a:extLst>
                <a:ext uri="{FF2B5EF4-FFF2-40B4-BE49-F238E27FC236}">
                  <a16:creationId xmlns:a16="http://schemas.microsoft.com/office/drawing/2014/main" id="{F4AE60C9-6DAD-F2DC-2129-D16EAB2C4402}"/>
                </a:ext>
              </a:extLst>
            </p:cNvPr>
            <p:cNvCxnSpPr>
              <a:stCxn id="11" idx="3"/>
              <a:endCxn id="17" idx="1"/>
            </p:cNvCxnSpPr>
            <p:nvPr/>
          </p:nvCxnSpPr>
          <p:spPr>
            <a:xfrm>
              <a:off x="2309250" y="1232371"/>
              <a:ext cx="1743552" cy="121"/>
            </a:xfrm>
            <a:prstGeom prst="bentConnector3">
              <a:avLst/>
            </a:prstGeom>
            <a:ln>
              <a:tailEnd type="triangle"/>
            </a:ln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69" name="Connector: Elbow 68">
              <a:extLst>
                <a:ext uri="{FF2B5EF4-FFF2-40B4-BE49-F238E27FC236}">
                  <a16:creationId xmlns:a16="http://schemas.microsoft.com/office/drawing/2014/main" id="{E1DFDA19-5A4A-63FA-C259-D810BD86FDE4}"/>
                </a:ext>
              </a:extLst>
            </p:cNvPr>
            <p:cNvCxnSpPr>
              <a:stCxn id="17" idx="3"/>
              <a:endCxn id="19" idx="3"/>
            </p:cNvCxnSpPr>
            <p:nvPr/>
          </p:nvCxnSpPr>
          <p:spPr>
            <a:xfrm flipH="1">
              <a:off x="4749029" y="1232492"/>
              <a:ext cx="425399" cy="282815"/>
            </a:xfrm>
            <a:prstGeom prst="bentConnector3">
              <a:avLst>
                <a:gd name="adj1" fmla="val -53738"/>
              </a:avLst>
            </a:prstGeom>
            <a:ln>
              <a:tailEnd type="triangle"/>
            </a:ln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71" name="Connector: Elbow 70">
              <a:extLst>
                <a:ext uri="{FF2B5EF4-FFF2-40B4-BE49-F238E27FC236}">
                  <a16:creationId xmlns:a16="http://schemas.microsoft.com/office/drawing/2014/main" id="{548428A1-1BD4-4D41-29E0-81C4D23692B8}"/>
                </a:ext>
              </a:extLst>
            </p:cNvPr>
            <p:cNvCxnSpPr>
              <a:stCxn id="19" idx="1"/>
              <a:endCxn id="21" idx="0"/>
            </p:cNvCxnSpPr>
            <p:nvPr/>
          </p:nvCxnSpPr>
          <p:spPr>
            <a:xfrm rot="10800000" flipV="1">
              <a:off x="1460405" y="1515306"/>
              <a:ext cx="2166998" cy="139785"/>
            </a:xfrm>
            <a:prstGeom prst="bentConnector2">
              <a:avLst/>
            </a:prstGeom>
            <a:ln>
              <a:tailEnd type="triangle"/>
            </a:ln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74" name="Connector: Elbow 73">
              <a:extLst>
                <a:ext uri="{FF2B5EF4-FFF2-40B4-BE49-F238E27FC236}">
                  <a16:creationId xmlns:a16="http://schemas.microsoft.com/office/drawing/2014/main" id="{F26942BE-24FC-9361-4959-34012939051D}"/>
                </a:ext>
              </a:extLst>
            </p:cNvPr>
            <p:cNvCxnSpPr>
              <a:stCxn id="21" idx="1"/>
              <a:endCxn id="20" idx="1"/>
            </p:cNvCxnSpPr>
            <p:nvPr/>
          </p:nvCxnSpPr>
          <p:spPr>
            <a:xfrm rot="10800000" flipH="1" flipV="1">
              <a:off x="899592" y="1790092"/>
              <a:ext cx="288032" cy="216024"/>
            </a:xfrm>
            <a:prstGeom prst="bentConnector3">
              <a:avLst>
                <a:gd name="adj1" fmla="val -79366"/>
              </a:avLst>
            </a:prstGeom>
            <a:ln>
              <a:tailEnd type="triangle"/>
            </a:ln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87" name="Straight Connector 86">
              <a:extLst>
                <a:ext uri="{FF2B5EF4-FFF2-40B4-BE49-F238E27FC236}">
                  <a16:creationId xmlns:a16="http://schemas.microsoft.com/office/drawing/2014/main" id="{99268476-1A7A-9E4C-274B-C573540CD6A9}"/>
                </a:ext>
              </a:extLst>
            </p:cNvPr>
            <p:cNvCxnSpPr>
              <a:stCxn id="20" idx="3"/>
              <a:endCxn id="28" idx="1"/>
            </p:cNvCxnSpPr>
            <p:nvPr/>
          </p:nvCxnSpPr>
          <p:spPr>
            <a:xfrm flipV="1">
              <a:off x="2309250" y="1999414"/>
              <a:ext cx="1743552" cy="6702"/>
            </a:xfrm>
            <a:prstGeom prst="line">
              <a:avLst/>
            </a:prstGeom>
            <a:ln>
              <a:tailEnd type="triangle"/>
            </a:ln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89" name="Connector: Elbow 88">
              <a:extLst>
                <a:ext uri="{FF2B5EF4-FFF2-40B4-BE49-F238E27FC236}">
                  <a16:creationId xmlns:a16="http://schemas.microsoft.com/office/drawing/2014/main" id="{07EEC6F6-47BF-E58F-B6F8-7E16DEB6A119}"/>
                </a:ext>
              </a:extLst>
            </p:cNvPr>
            <p:cNvCxnSpPr>
              <a:stCxn id="28" idx="3"/>
              <a:endCxn id="29" idx="3"/>
            </p:cNvCxnSpPr>
            <p:nvPr/>
          </p:nvCxnSpPr>
          <p:spPr>
            <a:xfrm flipH="1">
              <a:off x="4757522" y="1999414"/>
              <a:ext cx="416906" cy="281240"/>
            </a:xfrm>
            <a:prstGeom prst="bentConnector3">
              <a:avLst>
                <a:gd name="adj1" fmla="val -54833"/>
              </a:avLst>
            </a:prstGeom>
            <a:ln>
              <a:tailEnd type="triangle"/>
            </a:ln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91" name="Connector: Elbow 90">
              <a:extLst>
                <a:ext uri="{FF2B5EF4-FFF2-40B4-BE49-F238E27FC236}">
                  <a16:creationId xmlns:a16="http://schemas.microsoft.com/office/drawing/2014/main" id="{DAED69C7-EFD6-6C13-9452-151F5A4EFA8F}"/>
                </a:ext>
              </a:extLst>
            </p:cNvPr>
            <p:cNvCxnSpPr>
              <a:stCxn id="29" idx="1"/>
              <a:endCxn id="23" idx="0"/>
            </p:cNvCxnSpPr>
            <p:nvPr/>
          </p:nvCxnSpPr>
          <p:spPr>
            <a:xfrm rot="10800000" flipV="1">
              <a:off x="1460406" y="2280653"/>
              <a:ext cx="2175491" cy="156421"/>
            </a:xfrm>
            <a:prstGeom prst="bentConnector2">
              <a:avLst/>
            </a:prstGeom>
            <a:ln>
              <a:tailEnd type="triangle"/>
            </a:ln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93" name="Connector: Elbow 92">
              <a:extLst>
                <a:ext uri="{FF2B5EF4-FFF2-40B4-BE49-F238E27FC236}">
                  <a16:creationId xmlns:a16="http://schemas.microsoft.com/office/drawing/2014/main" id="{D99A78B2-07C9-1A15-C64F-F837D8CDBDDD}"/>
                </a:ext>
              </a:extLst>
            </p:cNvPr>
            <p:cNvCxnSpPr>
              <a:stCxn id="23" idx="1"/>
              <a:endCxn id="22" idx="1"/>
            </p:cNvCxnSpPr>
            <p:nvPr/>
          </p:nvCxnSpPr>
          <p:spPr>
            <a:xfrm rot="10800000" flipH="1" flipV="1">
              <a:off x="899592" y="2572075"/>
              <a:ext cx="288032" cy="216024"/>
            </a:xfrm>
            <a:prstGeom prst="bentConnector3">
              <a:avLst>
                <a:gd name="adj1" fmla="val -79366"/>
              </a:avLst>
            </a:prstGeom>
            <a:ln>
              <a:tailEnd type="triangle"/>
            </a:ln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102" name="Straight Connector 101">
              <a:extLst>
                <a:ext uri="{FF2B5EF4-FFF2-40B4-BE49-F238E27FC236}">
                  <a16:creationId xmlns:a16="http://schemas.microsoft.com/office/drawing/2014/main" id="{15971F02-68A1-EA8F-D6A6-A3F7D06BC243}"/>
                </a:ext>
              </a:extLst>
            </p:cNvPr>
            <p:cNvCxnSpPr>
              <a:stCxn id="22" idx="3"/>
              <a:endCxn id="30" idx="1"/>
            </p:cNvCxnSpPr>
            <p:nvPr/>
          </p:nvCxnSpPr>
          <p:spPr>
            <a:xfrm flipV="1">
              <a:off x="2309250" y="2771699"/>
              <a:ext cx="1743552" cy="16400"/>
            </a:xfrm>
            <a:prstGeom prst="line">
              <a:avLst/>
            </a:prstGeom>
            <a:ln>
              <a:tailEnd type="triangle"/>
            </a:ln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105" name="Connector: Elbow 104">
              <a:extLst>
                <a:ext uri="{FF2B5EF4-FFF2-40B4-BE49-F238E27FC236}">
                  <a16:creationId xmlns:a16="http://schemas.microsoft.com/office/drawing/2014/main" id="{27F63101-3ED7-79E0-87A5-B68E2E37CC55}"/>
                </a:ext>
              </a:extLst>
            </p:cNvPr>
            <p:cNvCxnSpPr>
              <a:stCxn id="30" idx="3"/>
              <a:endCxn id="31" idx="3"/>
            </p:cNvCxnSpPr>
            <p:nvPr/>
          </p:nvCxnSpPr>
          <p:spPr>
            <a:xfrm flipH="1">
              <a:off x="4757522" y="2771699"/>
              <a:ext cx="416906" cy="278351"/>
            </a:xfrm>
            <a:prstGeom prst="bentConnector3">
              <a:avLst>
                <a:gd name="adj1" fmla="val -54833"/>
              </a:avLst>
            </a:prstGeom>
            <a:ln>
              <a:tailEnd type="triangle"/>
            </a:ln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109" name="Connector: Elbow 108">
              <a:extLst>
                <a:ext uri="{FF2B5EF4-FFF2-40B4-BE49-F238E27FC236}">
                  <a16:creationId xmlns:a16="http://schemas.microsoft.com/office/drawing/2014/main" id="{9C3A8778-BCCD-B467-1AAD-978879207C65}"/>
                </a:ext>
              </a:extLst>
            </p:cNvPr>
            <p:cNvCxnSpPr>
              <a:stCxn id="31" idx="1"/>
              <a:endCxn id="25" idx="0"/>
            </p:cNvCxnSpPr>
            <p:nvPr/>
          </p:nvCxnSpPr>
          <p:spPr>
            <a:xfrm rot="10800000" flipV="1">
              <a:off x="1497410" y="3050049"/>
              <a:ext cx="2138487" cy="168711"/>
            </a:xfrm>
            <a:prstGeom prst="bentConnector2">
              <a:avLst/>
            </a:prstGeom>
            <a:ln>
              <a:tailEnd type="triangle"/>
            </a:ln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111" name="Connector: Elbow 110">
              <a:extLst>
                <a:ext uri="{FF2B5EF4-FFF2-40B4-BE49-F238E27FC236}">
                  <a16:creationId xmlns:a16="http://schemas.microsoft.com/office/drawing/2014/main" id="{3C0DA5DA-325D-F387-B0AA-AC64FA5DE645}"/>
                </a:ext>
              </a:extLst>
            </p:cNvPr>
            <p:cNvCxnSpPr>
              <a:stCxn id="25" idx="1"/>
              <a:endCxn id="24" idx="1"/>
            </p:cNvCxnSpPr>
            <p:nvPr/>
          </p:nvCxnSpPr>
          <p:spPr>
            <a:xfrm rot="10800000" flipH="1" flipV="1">
              <a:off x="936596" y="3353761"/>
              <a:ext cx="288032" cy="216024"/>
            </a:xfrm>
            <a:prstGeom prst="bentConnector3">
              <a:avLst>
                <a:gd name="adj1" fmla="val -79366"/>
              </a:avLst>
            </a:prstGeom>
            <a:ln>
              <a:tailEnd type="triangle"/>
            </a:ln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113" name="Connector: Elbow 112">
              <a:extLst>
                <a:ext uri="{FF2B5EF4-FFF2-40B4-BE49-F238E27FC236}">
                  <a16:creationId xmlns:a16="http://schemas.microsoft.com/office/drawing/2014/main" id="{C8239E81-6059-1E99-1B4D-20F710C65E5B}"/>
                </a:ext>
              </a:extLst>
            </p:cNvPr>
            <p:cNvCxnSpPr>
              <a:cxnSpLocks/>
              <a:stCxn id="24" idx="3"/>
              <a:endCxn id="27" idx="0"/>
            </p:cNvCxnSpPr>
            <p:nvPr/>
          </p:nvCxnSpPr>
          <p:spPr>
            <a:xfrm flipH="1">
              <a:off x="1519173" y="3569785"/>
              <a:ext cx="827081" cy="323818"/>
            </a:xfrm>
            <a:prstGeom prst="bentConnector4">
              <a:avLst>
                <a:gd name="adj1" fmla="val -27639"/>
                <a:gd name="adj2" fmla="val 55684"/>
              </a:avLst>
            </a:prstGeom>
            <a:ln>
              <a:tailEnd type="triangle"/>
            </a:ln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118" name="Connector: Elbow 117">
              <a:extLst>
                <a:ext uri="{FF2B5EF4-FFF2-40B4-BE49-F238E27FC236}">
                  <a16:creationId xmlns:a16="http://schemas.microsoft.com/office/drawing/2014/main" id="{F6A72C69-2FF8-5760-2BD9-37EC0B30D0C1}"/>
                </a:ext>
              </a:extLst>
            </p:cNvPr>
            <p:cNvCxnSpPr>
              <a:stCxn id="27" idx="1"/>
              <a:endCxn id="26" idx="1"/>
            </p:cNvCxnSpPr>
            <p:nvPr/>
          </p:nvCxnSpPr>
          <p:spPr>
            <a:xfrm rot="10800000" flipH="1" flipV="1">
              <a:off x="958360" y="4028603"/>
              <a:ext cx="311282" cy="216024"/>
            </a:xfrm>
            <a:prstGeom prst="bentConnector3">
              <a:avLst>
                <a:gd name="adj1" fmla="val -73438"/>
              </a:avLst>
            </a:prstGeom>
            <a:ln>
              <a:tailEnd type="triangle"/>
            </a:ln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120" name="Connector: Elbow 119">
              <a:extLst>
                <a:ext uri="{FF2B5EF4-FFF2-40B4-BE49-F238E27FC236}">
                  <a16:creationId xmlns:a16="http://schemas.microsoft.com/office/drawing/2014/main" id="{764EB68C-9E4D-5249-91EA-0D28FA6207BF}"/>
                </a:ext>
              </a:extLst>
            </p:cNvPr>
            <p:cNvCxnSpPr>
              <a:stCxn id="26" idx="3"/>
              <a:endCxn id="32" idx="1"/>
            </p:cNvCxnSpPr>
            <p:nvPr/>
          </p:nvCxnSpPr>
          <p:spPr>
            <a:xfrm flipV="1">
              <a:off x="2391268" y="3698566"/>
              <a:ext cx="1892700" cy="546061"/>
            </a:xfrm>
            <a:prstGeom prst="bentConnector3">
              <a:avLst>
                <a:gd name="adj1" fmla="val 50000"/>
              </a:avLst>
            </a:prstGeom>
            <a:ln>
              <a:tailEnd type="triangle"/>
            </a:ln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137" name="Straight Connector 136">
              <a:extLst>
                <a:ext uri="{FF2B5EF4-FFF2-40B4-BE49-F238E27FC236}">
                  <a16:creationId xmlns:a16="http://schemas.microsoft.com/office/drawing/2014/main" id="{91F46356-1DC2-237E-7716-A82DCCEE52E8}"/>
                </a:ext>
              </a:extLst>
            </p:cNvPr>
            <p:cNvCxnSpPr>
              <a:stCxn id="33" idx="0"/>
              <a:endCxn id="32" idx="2"/>
            </p:cNvCxnSpPr>
            <p:nvPr/>
          </p:nvCxnSpPr>
          <p:spPr>
            <a:xfrm flipV="1">
              <a:off x="4844781" y="3908371"/>
              <a:ext cx="0" cy="345737"/>
            </a:xfrm>
            <a:prstGeom prst="line">
              <a:avLst/>
            </a:prstGeom>
            <a:ln>
              <a:headEnd type="triangle"/>
              <a:tailEnd type="none"/>
            </a:ln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</p:grpSp>
      <p:sp>
        <p:nvSpPr>
          <p:cNvPr id="138" name="Espace réservé du contenu 8">
            <a:extLst>
              <a:ext uri="{FF2B5EF4-FFF2-40B4-BE49-F238E27FC236}">
                <a16:creationId xmlns:a16="http://schemas.microsoft.com/office/drawing/2014/main" id="{2D1CA4AE-93F2-AFFD-3D1D-3AB1EC849255}"/>
              </a:ext>
            </a:extLst>
          </p:cNvPr>
          <p:cNvSpPr txBox="1">
            <a:spLocks/>
          </p:cNvSpPr>
          <p:nvPr/>
        </p:nvSpPr>
        <p:spPr>
          <a:xfrm>
            <a:off x="5508104" y="914401"/>
            <a:ext cx="3178693" cy="3680222"/>
          </a:xfrm>
          <a:prstGeom prst="rect">
            <a:avLst/>
          </a:prstGeom>
        </p:spPr>
        <p:txBody>
          <a:bodyPr vert="horz" lIns="0" tIns="0" rIns="0" bIns="0" rtlCol="0" anchor="t">
            <a:norm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2000" b="1" kern="1200" baseline="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2000" b="1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1800" b="1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1600" b="1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1600" b="1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400" b="0" dirty="0"/>
              <a:t>Current loop interlock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US" sz="1200" b="0" dirty="0"/>
              <a:t>Source is the Power Converter (PC)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400" b="0" dirty="0"/>
              <a:t>Powering Interlock Controller (PIC)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US" sz="1200" b="0" dirty="0"/>
              <a:t>Interlocks powering process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US" sz="1200" b="0" dirty="0"/>
              <a:t>Interfaces to the Beam Interlock System (BIS)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400" dirty="0"/>
              <a:t>PDSU is an active device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US" sz="1200" b="0" dirty="0"/>
              <a:t>Requests Fast Power Aborts (FPA)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US" sz="1200" b="0" dirty="0"/>
              <a:t>Interfaces via a PhotoMOS</a:t>
            </a:r>
          </a:p>
        </p:txBody>
      </p:sp>
    </p:spTree>
    <p:extLst>
      <p:ext uri="{BB962C8B-B14F-4D97-AF65-F5344CB8AC3E}">
        <p14:creationId xmlns:p14="http://schemas.microsoft.com/office/powerpoint/2010/main" val="285847008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Rectangle 83">
            <a:extLst>
              <a:ext uri="{FF2B5EF4-FFF2-40B4-BE49-F238E27FC236}">
                <a16:creationId xmlns:a16="http://schemas.microsoft.com/office/drawing/2014/main" id="{8152FCD6-1519-2A1D-6730-4EE5CB1B4515}"/>
              </a:ext>
            </a:extLst>
          </p:cNvPr>
          <p:cNvSpPr/>
          <p:nvPr/>
        </p:nvSpPr>
        <p:spPr>
          <a:xfrm>
            <a:off x="541976" y="697591"/>
            <a:ext cx="4032448" cy="232578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Interlocking of the beam</a:t>
            </a:r>
            <a:endParaRPr lang="en-GB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HL-LHC Collaboration Meeting 2024 – Tomasz Podzorny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9</a:t>
            </a:fld>
            <a:endParaRPr lang="fr-FR" dirty="0"/>
          </a:p>
        </p:txBody>
      </p:sp>
      <p:pic>
        <p:nvPicPr>
          <p:cNvPr id="7" name="Image 6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  <p:sp>
        <p:nvSpPr>
          <p:cNvPr id="17" name="Rectangle 16">
            <a:extLst>
              <a:ext uri="{FF2B5EF4-FFF2-40B4-BE49-F238E27FC236}">
                <a16:creationId xmlns:a16="http://schemas.microsoft.com/office/drawing/2014/main" id="{B2579112-707D-BC73-8B87-521F6B5BECB5}"/>
              </a:ext>
            </a:extLst>
          </p:cNvPr>
          <p:cNvSpPr/>
          <p:nvPr/>
        </p:nvSpPr>
        <p:spPr>
          <a:xfrm>
            <a:off x="1148542" y="754230"/>
            <a:ext cx="1121626" cy="419610"/>
          </a:xfrm>
          <a:prstGeom prst="rect">
            <a:avLst/>
          </a:prstGeom>
          <a:gradFill>
            <a:gsLst>
              <a:gs pos="0">
                <a:schemeClr val="accent6">
                  <a:tint val="50000"/>
                  <a:satMod val="300000"/>
                  <a:alpha val="40000"/>
                </a:schemeClr>
              </a:gs>
              <a:gs pos="35000">
                <a:schemeClr val="accent6">
                  <a:tint val="37000"/>
                  <a:satMod val="300000"/>
                </a:schemeClr>
              </a:gs>
              <a:gs pos="100000">
                <a:schemeClr val="accent6">
                  <a:tint val="15000"/>
                  <a:satMod val="350000"/>
                </a:schemeClr>
              </a:gs>
            </a:gsLst>
          </a:gra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PDSU Q1 A</a:t>
            </a:r>
            <a:endParaRPr lang="en-CH" dirty="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8F431150-332C-8488-D3D4-F3CD7298B6A3}"/>
              </a:ext>
            </a:extLst>
          </p:cNvPr>
          <p:cNvSpPr/>
          <p:nvPr/>
        </p:nvSpPr>
        <p:spPr>
          <a:xfrm>
            <a:off x="723143" y="1037045"/>
            <a:ext cx="1121626" cy="419610"/>
          </a:xfrm>
          <a:prstGeom prst="rect">
            <a:avLst/>
          </a:prstGeom>
          <a:gradFill>
            <a:gsLst>
              <a:gs pos="0">
                <a:schemeClr val="accent6">
                  <a:tint val="50000"/>
                  <a:satMod val="300000"/>
                  <a:alpha val="40000"/>
                </a:schemeClr>
              </a:gs>
              <a:gs pos="35000">
                <a:schemeClr val="accent6">
                  <a:tint val="37000"/>
                  <a:satMod val="300000"/>
                </a:schemeClr>
              </a:gs>
              <a:gs pos="100000">
                <a:schemeClr val="accent6">
                  <a:tint val="15000"/>
                  <a:satMod val="350000"/>
                </a:schemeClr>
              </a:gs>
            </a:gsLst>
          </a:gra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PDSU Q1 B</a:t>
            </a:r>
            <a:endParaRPr lang="en-CH" dirty="0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61BDDE1F-091A-C594-E4CC-002493D56598}"/>
              </a:ext>
            </a:extLst>
          </p:cNvPr>
          <p:cNvSpPr/>
          <p:nvPr/>
        </p:nvSpPr>
        <p:spPr>
          <a:xfrm>
            <a:off x="1148542" y="1521152"/>
            <a:ext cx="1121626" cy="419610"/>
          </a:xfrm>
          <a:prstGeom prst="rect">
            <a:avLst/>
          </a:prstGeom>
          <a:gradFill>
            <a:gsLst>
              <a:gs pos="0">
                <a:schemeClr val="accent6">
                  <a:tint val="50000"/>
                  <a:satMod val="300000"/>
                  <a:alpha val="40000"/>
                </a:schemeClr>
              </a:gs>
              <a:gs pos="35000">
                <a:schemeClr val="accent6">
                  <a:tint val="37000"/>
                  <a:satMod val="300000"/>
                </a:schemeClr>
              </a:gs>
              <a:gs pos="100000">
                <a:schemeClr val="accent6">
                  <a:tint val="15000"/>
                  <a:satMod val="350000"/>
                </a:schemeClr>
              </a:gs>
            </a:gsLst>
          </a:gra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PDSU Q2 A</a:t>
            </a:r>
            <a:endParaRPr lang="en-CH" dirty="0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14B086F4-AF50-B032-0C28-A8B2C415F2E4}"/>
              </a:ext>
            </a:extLst>
          </p:cNvPr>
          <p:cNvSpPr/>
          <p:nvPr/>
        </p:nvSpPr>
        <p:spPr>
          <a:xfrm>
            <a:off x="731636" y="1802392"/>
            <a:ext cx="1121626" cy="419610"/>
          </a:xfrm>
          <a:prstGeom prst="rect">
            <a:avLst/>
          </a:prstGeom>
          <a:gradFill>
            <a:gsLst>
              <a:gs pos="0">
                <a:schemeClr val="accent6">
                  <a:tint val="50000"/>
                  <a:satMod val="300000"/>
                  <a:alpha val="40000"/>
                </a:schemeClr>
              </a:gs>
              <a:gs pos="35000">
                <a:schemeClr val="accent6">
                  <a:tint val="37000"/>
                  <a:satMod val="300000"/>
                </a:schemeClr>
              </a:gs>
              <a:gs pos="100000">
                <a:schemeClr val="accent6">
                  <a:tint val="15000"/>
                  <a:satMod val="350000"/>
                </a:schemeClr>
              </a:gs>
            </a:gsLst>
          </a:gra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PDSU Q2 B</a:t>
            </a:r>
            <a:endParaRPr lang="en-CH" dirty="0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1536A387-48FA-9C35-7628-914A467533B1}"/>
              </a:ext>
            </a:extLst>
          </p:cNvPr>
          <p:cNvSpPr/>
          <p:nvPr/>
        </p:nvSpPr>
        <p:spPr>
          <a:xfrm>
            <a:off x="1148542" y="2293437"/>
            <a:ext cx="1121626" cy="419610"/>
          </a:xfrm>
          <a:prstGeom prst="rect">
            <a:avLst/>
          </a:prstGeom>
          <a:gradFill>
            <a:gsLst>
              <a:gs pos="0">
                <a:schemeClr val="accent6">
                  <a:tint val="50000"/>
                  <a:satMod val="300000"/>
                  <a:alpha val="40000"/>
                </a:schemeClr>
              </a:gs>
              <a:gs pos="35000">
                <a:schemeClr val="accent6">
                  <a:tint val="37000"/>
                  <a:satMod val="300000"/>
                </a:schemeClr>
              </a:gs>
              <a:gs pos="100000">
                <a:schemeClr val="accent6">
                  <a:tint val="15000"/>
                  <a:satMod val="350000"/>
                </a:schemeClr>
              </a:gs>
            </a:gsLst>
          </a:gra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PDSU Q3 A</a:t>
            </a:r>
            <a:endParaRPr lang="en-CH" dirty="0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9892AB59-152C-9FA0-65B7-60822E651594}"/>
              </a:ext>
            </a:extLst>
          </p:cNvPr>
          <p:cNvSpPr/>
          <p:nvPr/>
        </p:nvSpPr>
        <p:spPr>
          <a:xfrm>
            <a:off x="731636" y="2571788"/>
            <a:ext cx="1121626" cy="419610"/>
          </a:xfrm>
          <a:prstGeom prst="rect">
            <a:avLst/>
          </a:prstGeom>
          <a:gradFill>
            <a:gsLst>
              <a:gs pos="0">
                <a:schemeClr val="accent6">
                  <a:tint val="50000"/>
                  <a:satMod val="300000"/>
                  <a:alpha val="40000"/>
                </a:schemeClr>
              </a:gs>
              <a:gs pos="35000">
                <a:schemeClr val="accent6">
                  <a:tint val="37000"/>
                  <a:satMod val="300000"/>
                </a:schemeClr>
              </a:gs>
              <a:gs pos="100000">
                <a:schemeClr val="accent6">
                  <a:tint val="15000"/>
                  <a:satMod val="350000"/>
                </a:schemeClr>
              </a:gs>
            </a:gsLst>
          </a:gra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PDSU Q3 B</a:t>
            </a:r>
            <a:endParaRPr lang="en-CH" dirty="0"/>
          </a:p>
        </p:txBody>
      </p:sp>
      <p:sp>
        <p:nvSpPr>
          <p:cNvPr id="138" name="Espace réservé du contenu 8">
            <a:extLst>
              <a:ext uri="{FF2B5EF4-FFF2-40B4-BE49-F238E27FC236}">
                <a16:creationId xmlns:a16="http://schemas.microsoft.com/office/drawing/2014/main" id="{2D1CA4AE-93F2-AFFD-3D1D-3AB1EC849255}"/>
              </a:ext>
            </a:extLst>
          </p:cNvPr>
          <p:cNvSpPr txBox="1">
            <a:spLocks/>
          </p:cNvSpPr>
          <p:nvPr/>
        </p:nvSpPr>
        <p:spPr>
          <a:xfrm>
            <a:off x="4900152" y="914400"/>
            <a:ext cx="3786646" cy="3621851"/>
          </a:xfrm>
          <a:prstGeom prst="rect">
            <a:avLst/>
          </a:prstGeom>
        </p:spPr>
        <p:txBody>
          <a:bodyPr vert="horz" lIns="0" tIns="0" rIns="0" bIns="0" rtlCol="0" anchor="t">
            <a:norm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2000" b="1" kern="1200" baseline="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2000" b="1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1800" b="1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1600" b="1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1600" b="1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400" dirty="0"/>
              <a:t>A new machine protection requirement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400" b="0" dirty="0"/>
              <a:t>A direct path to the BIS CIBM via the new BIS concentrator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400" b="0" dirty="0"/>
              <a:t>Standard BIS signaling between PDSU and the BIS concentrator (CIBFX)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US" sz="1200" b="0" dirty="0"/>
              <a:t>Fail-safe RS-485 receivers with the fault detection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US" sz="1200" b="0" dirty="0"/>
              <a:t>Fail-safe beam permit encoding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400" b="0" dirty="0"/>
              <a:t>CIBFX/CIBFIRX provide direct path to CIBM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US" sz="1200" b="0" dirty="0"/>
              <a:t>Redundant channels for A/B inputs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US" sz="1200" b="0" dirty="0"/>
              <a:t>Embedded monitoring and test modes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400" b="0" dirty="0"/>
              <a:t>CIBFIRX installed in the BIS crate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US" sz="1200" b="0" dirty="0"/>
              <a:t>Connects to CIBM via RS-485 interface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US" sz="1200" b="0" dirty="0"/>
              <a:t>Removes beam permit if the respective optical user permit link is not available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sz="1200" b="0" dirty="0"/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sz="1200" b="0" dirty="0"/>
          </a:p>
          <a:p>
            <a:pPr marL="742950" lvl="1" indent="-285750">
              <a:buFont typeface="Wingdings" panose="05000000000000000000" pitchFamily="2" charset="2"/>
              <a:buChar char="§"/>
            </a:pPr>
            <a:endParaRPr lang="en-US" sz="1200" b="0" dirty="0"/>
          </a:p>
          <a:p>
            <a:pPr marL="742950" lvl="1" indent="-285750">
              <a:buFont typeface="Wingdings" panose="05000000000000000000" pitchFamily="2" charset="2"/>
              <a:buChar char="§"/>
            </a:pPr>
            <a:endParaRPr lang="en-US" sz="1200" b="0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6BFCC309-14CD-4966-47EE-E9AD506C8DAB}"/>
              </a:ext>
            </a:extLst>
          </p:cNvPr>
          <p:cNvSpPr/>
          <p:nvPr/>
        </p:nvSpPr>
        <p:spPr>
          <a:xfrm>
            <a:off x="3228178" y="1287200"/>
            <a:ext cx="1121626" cy="130712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CIBFX</a:t>
            </a:r>
            <a:endParaRPr lang="en-CH" dirty="0"/>
          </a:p>
        </p:txBody>
      </p:sp>
      <p:grpSp>
        <p:nvGrpSpPr>
          <p:cNvPr id="135" name="Group 134">
            <a:extLst>
              <a:ext uri="{FF2B5EF4-FFF2-40B4-BE49-F238E27FC236}">
                <a16:creationId xmlns:a16="http://schemas.microsoft.com/office/drawing/2014/main" id="{BD69EDF9-4F87-C4D7-BD5B-E03BD1FAF4D1}"/>
              </a:ext>
            </a:extLst>
          </p:cNvPr>
          <p:cNvGrpSpPr/>
          <p:nvPr/>
        </p:nvGrpSpPr>
        <p:grpSpPr>
          <a:xfrm>
            <a:off x="1866675" y="1067837"/>
            <a:ext cx="1339597" cy="1825314"/>
            <a:chOff x="1795644" y="1149756"/>
            <a:chExt cx="1339597" cy="1825314"/>
          </a:xfrm>
        </p:grpSpPr>
        <p:cxnSp>
          <p:nvCxnSpPr>
            <p:cNvPr id="10" name="Connector: Elbow 9">
              <a:extLst>
                <a:ext uri="{FF2B5EF4-FFF2-40B4-BE49-F238E27FC236}">
                  <a16:creationId xmlns:a16="http://schemas.microsoft.com/office/drawing/2014/main" id="{6834D62D-110D-0064-4B02-3A8353E4FAE4}"/>
                </a:ext>
              </a:extLst>
            </p:cNvPr>
            <p:cNvCxnSpPr>
              <a:cxnSpLocks/>
            </p:cNvCxnSpPr>
            <p:nvPr/>
          </p:nvCxnSpPr>
          <p:spPr>
            <a:xfrm>
              <a:off x="2219847" y="1149756"/>
              <a:ext cx="915394" cy="389465"/>
            </a:xfrm>
            <a:prstGeom prst="bentConnector3">
              <a:avLst>
                <a:gd name="adj1" fmla="val 50000"/>
              </a:avLst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Connector: Elbow 13">
              <a:extLst>
                <a:ext uri="{FF2B5EF4-FFF2-40B4-BE49-F238E27FC236}">
                  <a16:creationId xmlns:a16="http://schemas.microsoft.com/office/drawing/2014/main" id="{81A951C4-029D-D2A3-B3C3-5A0F56B5E9D0}"/>
                </a:ext>
              </a:extLst>
            </p:cNvPr>
            <p:cNvCxnSpPr>
              <a:cxnSpLocks/>
            </p:cNvCxnSpPr>
            <p:nvPr/>
          </p:nvCxnSpPr>
          <p:spPr>
            <a:xfrm>
              <a:off x="1795644" y="1445181"/>
              <a:ext cx="1339597" cy="286373"/>
            </a:xfrm>
            <a:prstGeom prst="bentConnector3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Arrow Connector 15">
              <a:extLst>
                <a:ext uri="{FF2B5EF4-FFF2-40B4-BE49-F238E27FC236}">
                  <a16:creationId xmlns:a16="http://schemas.microsoft.com/office/drawing/2014/main" id="{02497D46-ADE9-F5F2-46BF-DC0CFABD9964}"/>
                </a:ext>
              </a:extLst>
            </p:cNvPr>
            <p:cNvCxnSpPr>
              <a:cxnSpLocks/>
            </p:cNvCxnSpPr>
            <p:nvPr/>
          </p:nvCxnSpPr>
          <p:spPr>
            <a:xfrm>
              <a:off x="2219847" y="1935453"/>
              <a:ext cx="915394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Connector: Elbow 36">
              <a:extLst>
                <a:ext uri="{FF2B5EF4-FFF2-40B4-BE49-F238E27FC236}">
                  <a16:creationId xmlns:a16="http://schemas.microsoft.com/office/drawing/2014/main" id="{E7957D9B-31B3-A4B8-4EF4-4FD54C7CCBA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219847" y="2392944"/>
              <a:ext cx="915394" cy="274094"/>
            </a:xfrm>
            <a:prstGeom prst="bentConnector3">
              <a:avLst>
                <a:gd name="adj1" fmla="val 45838"/>
              </a:avLst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Connector: Elbow 38">
              <a:extLst>
                <a:ext uri="{FF2B5EF4-FFF2-40B4-BE49-F238E27FC236}">
                  <a16:creationId xmlns:a16="http://schemas.microsoft.com/office/drawing/2014/main" id="{25E12AB1-60B0-3F71-7627-74A5D0CEF3F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804137" y="2594324"/>
              <a:ext cx="1331104" cy="380746"/>
            </a:xfrm>
            <a:prstGeom prst="bentConnector3">
              <a:avLst>
                <a:gd name="adj1" fmla="val 82916"/>
              </a:avLst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Arrow Connector 66">
              <a:extLst>
                <a:ext uri="{FF2B5EF4-FFF2-40B4-BE49-F238E27FC236}">
                  <a16:creationId xmlns:a16="http://schemas.microsoft.com/office/drawing/2014/main" id="{81266B89-C564-9D73-705E-76D83FBF9F38}"/>
                </a:ext>
              </a:extLst>
            </p:cNvPr>
            <p:cNvCxnSpPr>
              <a:cxnSpLocks/>
            </p:cNvCxnSpPr>
            <p:nvPr/>
          </p:nvCxnSpPr>
          <p:spPr>
            <a:xfrm>
              <a:off x="1804137" y="2185933"/>
              <a:ext cx="1331104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4" name="Group 133">
            <a:extLst>
              <a:ext uri="{FF2B5EF4-FFF2-40B4-BE49-F238E27FC236}">
                <a16:creationId xmlns:a16="http://schemas.microsoft.com/office/drawing/2014/main" id="{1E43BABE-10BE-0F2C-F425-30A9F7E8E516}"/>
              </a:ext>
            </a:extLst>
          </p:cNvPr>
          <p:cNvGrpSpPr/>
          <p:nvPr/>
        </p:nvGrpSpPr>
        <p:grpSpPr>
          <a:xfrm>
            <a:off x="1866675" y="979107"/>
            <a:ext cx="1339597" cy="1821060"/>
            <a:chOff x="1795644" y="1061026"/>
            <a:chExt cx="1339597" cy="1821060"/>
          </a:xfrm>
        </p:grpSpPr>
        <p:cxnSp>
          <p:nvCxnSpPr>
            <p:cNvPr id="34" name="Straight Arrow Connector 33">
              <a:extLst>
                <a:ext uri="{FF2B5EF4-FFF2-40B4-BE49-F238E27FC236}">
                  <a16:creationId xmlns:a16="http://schemas.microsoft.com/office/drawing/2014/main" id="{F46EC1A6-6B39-86C4-B0BE-DB3CB6752D59}"/>
                </a:ext>
              </a:extLst>
            </p:cNvPr>
            <p:cNvCxnSpPr>
              <a:cxnSpLocks/>
            </p:cNvCxnSpPr>
            <p:nvPr/>
          </p:nvCxnSpPr>
          <p:spPr>
            <a:xfrm>
              <a:off x="1804137" y="2094116"/>
              <a:ext cx="1331104" cy="3064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53" name="Connector: Elbow 52">
              <a:extLst>
                <a:ext uri="{FF2B5EF4-FFF2-40B4-BE49-F238E27FC236}">
                  <a16:creationId xmlns:a16="http://schemas.microsoft.com/office/drawing/2014/main" id="{70E9B933-37A5-2059-90FE-009668A5AC69}"/>
                </a:ext>
              </a:extLst>
            </p:cNvPr>
            <p:cNvCxnSpPr/>
            <p:nvPr/>
          </p:nvCxnSpPr>
          <p:spPr>
            <a:xfrm flipV="1">
              <a:off x="1804137" y="2496094"/>
              <a:ext cx="1331104" cy="385992"/>
            </a:xfrm>
            <a:prstGeom prst="bentConnector3">
              <a:avLst>
                <a:gd name="adj1" fmla="val 76238"/>
              </a:avLst>
            </a:prstGeom>
            <a:ln>
              <a:tailEnd type="triangle"/>
            </a:ln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60" name="Connector: Elbow 59">
              <a:extLst>
                <a:ext uri="{FF2B5EF4-FFF2-40B4-BE49-F238E27FC236}">
                  <a16:creationId xmlns:a16="http://schemas.microsoft.com/office/drawing/2014/main" id="{F8CF6DB2-66AE-8EB9-C058-2FD29862DC5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226220" y="2296983"/>
              <a:ext cx="909021" cy="270991"/>
            </a:xfrm>
            <a:prstGeom prst="bentConnector3">
              <a:avLst>
                <a:gd name="adj1" fmla="val 35592"/>
              </a:avLst>
            </a:prstGeom>
            <a:ln>
              <a:tailEnd type="triangle"/>
            </a:ln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75" name="Straight Arrow Connector 74">
              <a:extLst>
                <a:ext uri="{FF2B5EF4-FFF2-40B4-BE49-F238E27FC236}">
                  <a16:creationId xmlns:a16="http://schemas.microsoft.com/office/drawing/2014/main" id="{43C0629C-43A1-94BF-D365-CECC64C445FF}"/>
                </a:ext>
              </a:extLst>
            </p:cNvPr>
            <p:cNvCxnSpPr>
              <a:cxnSpLocks/>
            </p:cNvCxnSpPr>
            <p:nvPr/>
          </p:nvCxnSpPr>
          <p:spPr>
            <a:xfrm>
              <a:off x="2219847" y="1839536"/>
              <a:ext cx="915394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79" name="Connector: Elbow 78">
              <a:extLst>
                <a:ext uri="{FF2B5EF4-FFF2-40B4-BE49-F238E27FC236}">
                  <a16:creationId xmlns:a16="http://schemas.microsoft.com/office/drawing/2014/main" id="{7C8743B1-2EB8-8439-612B-0936150A842E}"/>
                </a:ext>
              </a:extLst>
            </p:cNvPr>
            <p:cNvCxnSpPr>
              <a:cxnSpLocks/>
            </p:cNvCxnSpPr>
            <p:nvPr/>
          </p:nvCxnSpPr>
          <p:spPr>
            <a:xfrm>
              <a:off x="1795644" y="1354026"/>
              <a:ext cx="1339597" cy="286373"/>
            </a:xfrm>
            <a:prstGeom prst="bentConnector3">
              <a:avLst>
                <a:gd name="adj1" fmla="val 56044"/>
              </a:avLst>
            </a:prstGeom>
            <a:ln>
              <a:tailEnd type="triangle"/>
            </a:ln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82" name="Connector: Elbow 81">
              <a:extLst>
                <a:ext uri="{FF2B5EF4-FFF2-40B4-BE49-F238E27FC236}">
                  <a16:creationId xmlns:a16="http://schemas.microsoft.com/office/drawing/2014/main" id="{1B0DB5F6-5CD6-5D3E-0819-21492E7D5CA0}"/>
                </a:ext>
              </a:extLst>
            </p:cNvPr>
            <p:cNvCxnSpPr>
              <a:cxnSpLocks/>
            </p:cNvCxnSpPr>
            <p:nvPr/>
          </p:nvCxnSpPr>
          <p:spPr>
            <a:xfrm>
              <a:off x="2219847" y="1061026"/>
              <a:ext cx="915394" cy="389465"/>
            </a:xfrm>
            <a:prstGeom prst="bentConnector3">
              <a:avLst>
                <a:gd name="adj1" fmla="val 58324"/>
              </a:avLst>
            </a:prstGeom>
            <a:ln>
              <a:tailEnd type="triangle"/>
            </a:ln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</p:grpSp>
      <p:sp>
        <p:nvSpPr>
          <p:cNvPr id="85" name="TextBox 84">
            <a:extLst>
              <a:ext uri="{FF2B5EF4-FFF2-40B4-BE49-F238E27FC236}">
                <a16:creationId xmlns:a16="http://schemas.microsoft.com/office/drawing/2014/main" id="{F01F007B-6B00-5081-0E20-83C1868F8BCC}"/>
              </a:ext>
            </a:extLst>
          </p:cNvPr>
          <p:cNvSpPr txBox="1"/>
          <p:nvPr/>
        </p:nvSpPr>
        <p:spPr>
          <a:xfrm>
            <a:off x="3032907" y="705275"/>
            <a:ext cx="151216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ct val="0"/>
              </a:spcBef>
            </a:pPr>
            <a:r>
              <a:rPr lang="en-US" sz="1400" dirty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DYPG rack</a:t>
            </a:r>
            <a:endParaRPr lang="en-CH" sz="1400" dirty="0">
              <a:solidFill>
                <a:schemeClr val="bg2"/>
              </a:solidFill>
              <a:latin typeface="+mj-lt"/>
              <a:ea typeface="+mj-ea"/>
              <a:cs typeface="+mj-cs"/>
            </a:endParaRP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22E5E410-D356-335E-7431-405FECA007CB}"/>
              </a:ext>
            </a:extLst>
          </p:cNvPr>
          <p:cNvGrpSpPr/>
          <p:nvPr/>
        </p:nvGrpSpPr>
        <p:grpSpPr>
          <a:xfrm>
            <a:off x="1766941" y="3043962"/>
            <a:ext cx="1532268" cy="470207"/>
            <a:chOff x="1695910" y="3125881"/>
            <a:chExt cx="1532268" cy="470207"/>
          </a:xfrm>
        </p:grpSpPr>
        <p:sp>
          <p:nvSpPr>
            <p:cNvPr id="99" name="TextBox 98">
              <a:extLst>
                <a:ext uri="{FF2B5EF4-FFF2-40B4-BE49-F238E27FC236}">
                  <a16:creationId xmlns:a16="http://schemas.microsoft.com/office/drawing/2014/main" id="{7094C3A4-00E3-00C3-4830-CC4B3FCC8EDC}"/>
                </a:ext>
              </a:extLst>
            </p:cNvPr>
            <p:cNvSpPr txBox="1"/>
            <p:nvPr/>
          </p:nvSpPr>
          <p:spPr>
            <a:xfrm>
              <a:off x="1695910" y="3288311"/>
              <a:ext cx="153226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spcBef>
                  <a:spcPct val="0"/>
                </a:spcBef>
              </a:pPr>
              <a:r>
                <a:rPr lang="en-US" sz="1400" dirty="0">
                  <a:solidFill>
                    <a:schemeClr val="accent5"/>
                  </a:solidFill>
                  <a:latin typeface="+mj-lt"/>
                  <a:ea typeface="+mj-ea"/>
                  <a:cs typeface="+mj-cs"/>
                </a:rPr>
                <a:t>Copper RS-485</a:t>
              </a:r>
            </a:p>
          </p:txBody>
        </p:sp>
        <p:sp>
          <p:nvSpPr>
            <p:cNvPr id="21" name="Right Brace 20">
              <a:extLst>
                <a:ext uri="{FF2B5EF4-FFF2-40B4-BE49-F238E27FC236}">
                  <a16:creationId xmlns:a16="http://schemas.microsoft.com/office/drawing/2014/main" id="{3F7C7734-96AC-668A-CB84-D8324393312D}"/>
                </a:ext>
              </a:extLst>
            </p:cNvPr>
            <p:cNvSpPr/>
            <p:nvPr/>
          </p:nvSpPr>
          <p:spPr>
            <a:xfrm rot="5400000">
              <a:off x="2362121" y="2567896"/>
              <a:ext cx="215133" cy="1331103"/>
            </a:xfrm>
            <a:prstGeom prst="rightBrace">
              <a:avLst>
                <a:gd name="adj1" fmla="val 35211"/>
                <a:gd name="adj2" fmla="val 50000"/>
              </a:avLst>
            </a:prstGeom>
            <a:ln>
              <a:solidFill>
                <a:schemeClr val="accent6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CH" dirty="0"/>
            </a:p>
          </p:txBody>
        </p:sp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id="{8FE1F898-F77B-A0D7-1352-DF840956DD63}"/>
              </a:ext>
            </a:extLst>
          </p:cNvPr>
          <p:cNvGrpSpPr/>
          <p:nvPr/>
        </p:nvGrpSpPr>
        <p:grpSpPr>
          <a:xfrm>
            <a:off x="3566829" y="2588847"/>
            <a:ext cx="1327917" cy="1357614"/>
            <a:chOff x="3566829" y="2588847"/>
            <a:chExt cx="1327917" cy="1357614"/>
          </a:xfrm>
        </p:grpSpPr>
        <p:cxnSp>
          <p:nvCxnSpPr>
            <p:cNvPr id="90" name="Straight Arrow Connector 89">
              <a:extLst>
                <a:ext uri="{FF2B5EF4-FFF2-40B4-BE49-F238E27FC236}">
                  <a16:creationId xmlns:a16="http://schemas.microsoft.com/office/drawing/2014/main" id="{BAA46E59-FCC0-B03D-3613-6CD90751170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660769" y="2588847"/>
              <a:ext cx="3401" cy="1352137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Straight Arrow Connector 94">
              <a:extLst>
                <a:ext uri="{FF2B5EF4-FFF2-40B4-BE49-F238E27FC236}">
                  <a16:creationId xmlns:a16="http://schemas.microsoft.com/office/drawing/2014/main" id="{A8354AA8-3774-C3B0-6AC9-2DE3FF91BE57}"/>
                </a:ext>
              </a:extLst>
            </p:cNvPr>
            <p:cNvCxnSpPr>
              <a:cxnSpLocks/>
            </p:cNvCxnSpPr>
            <p:nvPr/>
          </p:nvCxnSpPr>
          <p:spPr>
            <a:xfrm>
              <a:off x="3566829" y="2588847"/>
              <a:ext cx="0" cy="1352137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sp>
          <p:nvSpPr>
            <p:cNvPr id="97" name="TextBox 96">
              <a:extLst>
                <a:ext uri="{FF2B5EF4-FFF2-40B4-BE49-F238E27FC236}">
                  <a16:creationId xmlns:a16="http://schemas.microsoft.com/office/drawing/2014/main" id="{ADEA7383-169A-D0A9-CCC3-9D49BEA626AF}"/>
                </a:ext>
              </a:extLst>
            </p:cNvPr>
            <p:cNvSpPr txBox="1"/>
            <p:nvPr/>
          </p:nvSpPr>
          <p:spPr>
            <a:xfrm>
              <a:off x="4061628" y="2738032"/>
              <a:ext cx="833118" cy="954107"/>
            </a:xfrm>
            <a:prstGeom prst="rect">
              <a:avLst/>
            </a:prstGeom>
            <a:solidFill>
              <a:schemeClr val="bg1">
                <a:alpha val="75000"/>
              </a:schemeClr>
            </a:solidFill>
          </p:spPr>
          <p:txBody>
            <a:bodyPr wrap="square" rtlCol="0">
              <a:spAutoFit/>
            </a:bodyPr>
            <a:lstStyle/>
            <a:p>
              <a:pPr algn="ctr">
                <a:spcBef>
                  <a:spcPct val="0"/>
                </a:spcBef>
              </a:pPr>
              <a:r>
                <a:rPr lang="en-US" sz="1400" dirty="0">
                  <a:solidFill>
                    <a:schemeClr val="accent5"/>
                  </a:solidFill>
                  <a:latin typeface="+mj-lt"/>
                  <a:ea typeface="+mj-ea"/>
                  <a:cs typeface="+mj-cs"/>
                </a:rPr>
                <a:t>Optical</a:t>
              </a:r>
            </a:p>
            <a:p>
              <a:pPr algn="ctr">
                <a:spcBef>
                  <a:spcPct val="0"/>
                </a:spcBef>
              </a:pPr>
              <a:r>
                <a:rPr lang="en-US" sz="1400" dirty="0">
                  <a:solidFill>
                    <a:schemeClr val="accent5"/>
                  </a:solidFill>
                  <a:latin typeface="+mj-lt"/>
                  <a:ea typeface="+mj-ea"/>
                  <a:cs typeface="+mj-cs"/>
                </a:rPr>
                <a:t>A/B, monitor and test</a:t>
              </a:r>
            </a:p>
          </p:txBody>
        </p:sp>
        <p:cxnSp>
          <p:nvCxnSpPr>
            <p:cNvPr id="26" name="Straight Arrow Connector 25">
              <a:extLst>
                <a:ext uri="{FF2B5EF4-FFF2-40B4-BE49-F238E27FC236}">
                  <a16:creationId xmlns:a16="http://schemas.microsoft.com/office/drawing/2014/main" id="{D1A30DE8-6476-8354-6F5A-FFFCD0812DDC}"/>
                </a:ext>
              </a:extLst>
            </p:cNvPr>
            <p:cNvCxnSpPr>
              <a:cxnSpLocks/>
            </p:cNvCxnSpPr>
            <p:nvPr/>
          </p:nvCxnSpPr>
          <p:spPr>
            <a:xfrm>
              <a:off x="3910219" y="2594324"/>
              <a:ext cx="0" cy="1352137"/>
            </a:xfrm>
            <a:prstGeom prst="straightConnector1">
              <a:avLst/>
            </a:prstGeom>
            <a:ln>
              <a:headEnd type="triangle"/>
              <a:tailEnd type="none"/>
            </a:ln>
          </p:spPr>
          <p:style>
            <a:lnRef idx="2">
              <a:schemeClr val="accent5"/>
            </a:lnRef>
            <a:fillRef idx="0">
              <a:schemeClr val="accent5"/>
            </a:fillRef>
            <a:effectRef idx="1">
              <a:schemeClr val="accent5"/>
            </a:effectRef>
            <a:fontRef idx="minor">
              <a:schemeClr val="tx1"/>
            </a:fontRef>
          </p:style>
        </p:cxnSp>
        <p:cxnSp>
          <p:nvCxnSpPr>
            <p:cNvPr id="27" name="Straight Arrow Connector 26">
              <a:extLst>
                <a:ext uri="{FF2B5EF4-FFF2-40B4-BE49-F238E27FC236}">
                  <a16:creationId xmlns:a16="http://schemas.microsoft.com/office/drawing/2014/main" id="{737C910D-98CC-873F-174A-1A14B6E68DEB}"/>
                </a:ext>
              </a:extLst>
            </p:cNvPr>
            <p:cNvCxnSpPr>
              <a:cxnSpLocks/>
            </p:cNvCxnSpPr>
            <p:nvPr/>
          </p:nvCxnSpPr>
          <p:spPr>
            <a:xfrm>
              <a:off x="3814108" y="2588848"/>
              <a:ext cx="2277" cy="1357613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5"/>
            </a:lnRef>
            <a:fillRef idx="0">
              <a:schemeClr val="accent5"/>
            </a:fillRef>
            <a:effectRef idx="1">
              <a:schemeClr val="accent5"/>
            </a:effectRef>
            <a:fontRef idx="minor">
              <a:schemeClr val="tx1"/>
            </a:fontRef>
          </p:style>
        </p:cxnSp>
        <p:sp>
          <p:nvSpPr>
            <p:cNvPr id="23" name="Right Brace 22">
              <a:extLst>
                <a:ext uri="{FF2B5EF4-FFF2-40B4-BE49-F238E27FC236}">
                  <a16:creationId xmlns:a16="http://schemas.microsoft.com/office/drawing/2014/main" id="{61D01DF8-D1FC-8516-D90C-2C0583888BC9}"/>
                </a:ext>
              </a:extLst>
            </p:cNvPr>
            <p:cNvSpPr/>
            <p:nvPr/>
          </p:nvSpPr>
          <p:spPr>
            <a:xfrm>
              <a:off x="3955208" y="2594324"/>
              <a:ext cx="215133" cy="1346660"/>
            </a:xfrm>
            <a:prstGeom prst="rightBrace">
              <a:avLst>
                <a:gd name="adj1" fmla="val 35211"/>
                <a:gd name="adj2" fmla="val 50000"/>
              </a:avLst>
            </a:prstGeom>
            <a:ln>
              <a:solidFill>
                <a:schemeClr val="accent6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CH" dirty="0"/>
            </a:p>
          </p:txBody>
        </p:sp>
      </p:grpSp>
      <p:sp>
        <p:nvSpPr>
          <p:cNvPr id="25" name="Rectangle 24">
            <a:extLst>
              <a:ext uri="{FF2B5EF4-FFF2-40B4-BE49-F238E27FC236}">
                <a16:creationId xmlns:a16="http://schemas.microsoft.com/office/drawing/2014/main" id="{B1F5C935-37B6-E524-3460-C0BB85FEEDFC}"/>
              </a:ext>
            </a:extLst>
          </p:cNvPr>
          <p:cNvSpPr/>
          <p:nvPr/>
        </p:nvSpPr>
        <p:spPr>
          <a:xfrm>
            <a:off x="3224777" y="3946460"/>
            <a:ext cx="1121626" cy="246367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CIBFIRX</a:t>
            </a:r>
          </a:p>
        </p:txBody>
      </p:sp>
      <p:grpSp>
        <p:nvGrpSpPr>
          <p:cNvPr id="54" name="Group 53">
            <a:extLst>
              <a:ext uri="{FF2B5EF4-FFF2-40B4-BE49-F238E27FC236}">
                <a16:creationId xmlns:a16="http://schemas.microsoft.com/office/drawing/2014/main" id="{6F01337F-468B-01EF-34D7-0C71D96581B2}"/>
              </a:ext>
            </a:extLst>
          </p:cNvPr>
          <p:cNvGrpSpPr/>
          <p:nvPr/>
        </p:nvGrpSpPr>
        <p:grpSpPr>
          <a:xfrm>
            <a:off x="762797" y="3647069"/>
            <a:ext cx="4474214" cy="1111809"/>
            <a:chOff x="762797" y="3647069"/>
            <a:chExt cx="4474214" cy="1111809"/>
          </a:xfrm>
        </p:grpSpPr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7ABADA3D-F95D-6436-5867-32BE5806F766}"/>
                </a:ext>
              </a:extLst>
            </p:cNvPr>
            <p:cNvSpPr/>
            <p:nvPr/>
          </p:nvSpPr>
          <p:spPr>
            <a:xfrm>
              <a:off x="2806348" y="3660244"/>
              <a:ext cx="1958483" cy="1098634"/>
            </a:xfrm>
            <a:prstGeom prst="rect">
              <a:avLst/>
            </a:prstGeom>
            <a:noFill/>
            <a:ln>
              <a:solidFill>
                <a:schemeClr val="accent4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6" name="Rectangle 85">
              <a:extLst>
                <a:ext uri="{FF2B5EF4-FFF2-40B4-BE49-F238E27FC236}">
                  <a16:creationId xmlns:a16="http://schemas.microsoft.com/office/drawing/2014/main" id="{FB87BEA9-665B-E8DD-8C4D-66BDCA116E6B}"/>
                </a:ext>
              </a:extLst>
            </p:cNvPr>
            <p:cNvSpPr/>
            <p:nvPr/>
          </p:nvSpPr>
          <p:spPr>
            <a:xfrm>
              <a:off x="3224777" y="4190842"/>
              <a:ext cx="1121626" cy="345410"/>
            </a:xfrm>
            <a:prstGeom prst="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200" dirty="0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CIBM</a:t>
              </a:r>
            </a:p>
          </p:txBody>
        </p:sp>
        <p:grpSp>
          <p:nvGrpSpPr>
            <p:cNvPr id="123" name="Group 122">
              <a:extLst>
                <a:ext uri="{FF2B5EF4-FFF2-40B4-BE49-F238E27FC236}">
                  <a16:creationId xmlns:a16="http://schemas.microsoft.com/office/drawing/2014/main" id="{441CD6DF-217C-60A7-EBCB-4591486B1E79}"/>
                </a:ext>
              </a:extLst>
            </p:cNvPr>
            <p:cNvGrpSpPr/>
            <p:nvPr/>
          </p:nvGrpSpPr>
          <p:grpSpPr>
            <a:xfrm>
              <a:off x="2338775" y="4238860"/>
              <a:ext cx="805172" cy="60140"/>
              <a:chOff x="1884397" y="4020542"/>
              <a:chExt cx="1188519" cy="60140"/>
            </a:xfrm>
          </p:grpSpPr>
          <p:cxnSp>
            <p:nvCxnSpPr>
              <p:cNvPr id="121" name="Straight Arrow Connector 120">
                <a:extLst>
                  <a:ext uri="{FF2B5EF4-FFF2-40B4-BE49-F238E27FC236}">
                    <a16:creationId xmlns:a16="http://schemas.microsoft.com/office/drawing/2014/main" id="{42C80995-C7B3-6EAA-A784-27F5BB9FB9A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921014" y="4020542"/>
                <a:ext cx="1151902" cy="0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2" name="Straight Arrow Connector 121">
                <a:extLst>
                  <a:ext uri="{FF2B5EF4-FFF2-40B4-BE49-F238E27FC236}">
                    <a16:creationId xmlns:a16="http://schemas.microsoft.com/office/drawing/2014/main" id="{7352F5E9-874E-6185-E872-469EB3E82B4E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1884397" y="4080682"/>
                <a:ext cx="1162089" cy="0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31" name="Right Brace 130">
              <a:extLst>
                <a:ext uri="{FF2B5EF4-FFF2-40B4-BE49-F238E27FC236}">
                  <a16:creationId xmlns:a16="http://schemas.microsoft.com/office/drawing/2014/main" id="{7006E1C7-2869-63C6-F73A-0194F466C0FC}"/>
                </a:ext>
              </a:extLst>
            </p:cNvPr>
            <p:cNvSpPr/>
            <p:nvPr/>
          </p:nvSpPr>
          <p:spPr>
            <a:xfrm rot="10800000">
              <a:off x="2071550" y="4157508"/>
              <a:ext cx="215133" cy="417113"/>
            </a:xfrm>
            <a:prstGeom prst="rightBrace">
              <a:avLst>
                <a:gd name="adj1" fmla="val 35211"/>
                <a:gd name="adj2" fmla="val 50000"/>
              </a:avLst>
            </a:prstGeom>
            <a:ln>
              <a:solidFill>
                <a:schemeClr val="accent6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CH" dirty="0"/>
            </a:p>
          </p:txBody>
        </p:sp>
        <p:sp>
          <p:nvSpPr>
            <p:cNvPr id="132" name="TextBox 131">
              <a:extLst>
                <a:ext uri="{FF2B5EF4-FFF2-40B4-BE49-F238E27FC236}">
                  <a16:creationId xmlns:a16="http://schemas.microsoft.com/office/drawing/2014/main" id="{F0BC8120-2A91-BA99-A8E8-76CD92863781}"/>
                </a:ext>
              </a:extLst>
            </p:cNvPr>
            <p:cNvSpPr txBox="1"/>
            <p:nvPr/>
          </p:nvSpPr>
          <p:spPr>
            <a:xfrm>
              <a:off x="762797" y="4091282"/>
              <a:ext cx="1399503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spcBef>
                  <a:spcPct val="0"/>
                </a:spcBef>
              </a:pPr>
              <a:r>
                <a:rPr lang="en-US" sz="1400" dirty="0">
                  <a:solidFill>
                    <a:schemeClr val="accent5"/>
                  </a:solidFill>
                  <a:latin typeface="+mj-lt"/>
                  <a:ea typeface="+mj-ea"/>
                  <a:cs typeface="+mj-cs"/>
                </a:rPr>
                <a:t>Beam-1/2</a:t>
              </a:r>
            </a:p>
            <a:p>
              <a:pPr algn="ctr">
                <a:spcBef>
                  <a:spcPct val="0"/>
                </a:spcBef>
              </a:pPr>
              <a:r>
                <a:rPr lang="en-US" sz="1400" dirty="0">
                  <a:solidFill>
                    <a:schemeClr val="accent5"/>
                  </a:solidFill>
                  <a:latin typeface="+mj-lt"/>
                  <a:ea typeface="+mj-ea"/>
                  <a:cs typeface="+mj-cs"/>
                </a:rPr>
                <a:t>Permit Loops</a:t>
              </a:r>
              <a:endParaRPr lang="en-CH" sz="1400" dirty="0">
                <a:solidFill>
                  <a:schemeClr val="accent5"/>
                </a:solidFill>
                <a:latin typeface="+mj-lt"/>
                <a:ea typeface="+mj-ea"/>
                <a:cs typeface="+mj-cs"/>
              </a:endParaRPr>
            </a:p>
          </p:txBody>
        </p:sp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EA48E451-A840-5DC4-0069-F8ACE05C534D}"/>
                </a:ext>
              </a:extLst>
            </p:cNvPr>
            <p:cNvGrpSpPr/>
            <p:nvPr/>
          </p:nvGrpSpPr>
          <p:grpSpPr>
            <a:xfrm>
              <a:off x="2345989" y="4415982"/>
              <a:ext cx="805172" cy="60140"/>
              <a:chOff x="1884397" y="4020542"/>
              <a:chExt cx="1188519" cy="60140"/>
            </a:xfrm>
          </p:grpSpPr>
          <p:cxnSp>
            <p:nvCxnSpPr>
              <p:cNvPr id="6" name="Straight Arrow Connector 5">
                <a:extLst>
                  <a:ext uri="{FF2B5EF4-FFF2-40B4-BE49-F238E27FC236}">
                    <a16:creationId xmlns:a16="http://schemas.microsoft.com/office/drawing/2014/main" id="{A446E0A2-065A-30DA-CA07-5C445ACE9AB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921014" y="4020542"/>
                <a:ext cx="1151902" cy="0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2">
                <a:schemeClr val="accent3"/>
              </a:lnRef>
              <a:fillRef idx="0">
                <a:schemeClr val="accent3"/>
              </a:fillRef>
              <a:effectRef idx="1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9" name="Straight Arrow Connector 8">
                <a:extLst>
                  <a:ext uri="{FF2B5EF4-FFF2-40B4-BE49-F238E27FC236}">
                    <a16:creationId xmlns:a16="http://schemas.microsoft.com/office/drawing/2014/main" id="{D779817B-062F-7E97-377E-56ADCF63315E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1884397" y="4080682"/>
                <a:ext cx="1162089" cy="0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2">
                <a:schemeClr val="accent3"/>
              </a:lnRef>
              <a:fillRef idx="0">
                <a:schemeClr val="accent3"/>
              </a:fillRef>
              <a:effectRef idx="1">
                <a:schemeClr val="accent3"/>
              </a:effectRef>
              <a:fontRef idx="minor">
                <a:schemeClr val="tx1"/>
              </a:fontRef>
            </p:style>
          </p:cxnSp>
        </p:grpSp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819ABAA5-1204-877D-9D7F-B0493B35AD0C}"/>
                </a:ext>
              </a:extLst>
            </p:cNvPr>
            <p:cNvGrpSpPr/>
            <p:nvPr/>
          </p:nvGrpSpPr>
          <p:grpSpPr>
            <a:xfrm>
              <a:off x="4424625" y="4238860"/>
              <a:ext cx="805172" cy="60140"/>
              <a:chOff x="1884397" y="4020542"/>
              <a:chExt cx="1188519" cy="60140"/>
            </a:xfrm>
          </p:grpSpPr>
          <p:cxnSp>
            <p:nvCxnSpPr>
              <p:cNvPr id="12" name="Straight Arrow Connector 11">
                <a:extLst>
                  <a:ext uri="{FF2B5EF4-FFF2-40B4-BE49-F238E27FC236}">
                    <a16:creationId xmlns:a16="http://schemas.microsoft.com/office/drawing/2014/main" id="{81A0D492-B00C-121B-A4F5-34AD1916157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921014" y="4020542"/>
                <a:ext cx="1151902" cy="0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Arrow Connector 12">
                <a:extLst>
                  <a:ext uri="{FF2B5EF4-FFF2-40B4-BE49-F238E27FC236}">
                    <a16:creationId xmlns:a16="http://schemas.microsoft.com/office/drawing/2014/main" id="{C2DABB1C-0D4C-797F-EABD-84499FFA2F54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1884397" y="4080682"/>
                <a:ext cx="1162089" cy="0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94DAFEEB-BEE0-53DE-A312-20DE52C298A0}"/>
                </a:ext>
              </a:extLst>
            </p:cNvPr>
            <p:cNvGrpSpPr/>
            <p:nvPr/>
          </p:nvGrpSpPr>
          <p:grpSpPr>
            <a:xfrm>
              <a:off x="4431839" y="4415982"/>
              <a:ext cx="805172" cy="60140"/>
              <a:chOff x="1884397" y="4020542"/>
              <a:chExt cx="1188519" cy="60140"/>
            </a:xfrm>
          </p:grpSpPr>
          <p:cxnSp>
            <p:nvCxnSpPr>
              <p:cNvPr id="18" name="Straight Arrow Connector 17">
                <a:extLst>
                  <a:ext uri="{FF2B5EF4-FFF2-40B4-BE49-F238E27FC236}">
                    <a16:creationId xmlns:a16="http://schemas.microsoft.com/office/drawing/2014/main" id="{DAA953A9-523C-5E0F-26E3-055CBFADBFF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921014" y="4020542"/>
                <a:ext cx="1151902" cy="0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2">
                <a:schemeClr val="accent3"/>
              </a:lnRef>
              <a:fillRef idx="0">
                <a:schemeClr val="accent3"/>
              </a:fillRef>
              <a:effectRef idx="1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20" name="Straight Arrow Connector 19">
                <a:extLst>
                  <a:ext uri="{FF2B5EF4-FFF2-40B4-BE49-F238E27FC236}">
                    <a16:creationId xmlns:a16="http://schemas.microsoft.com/office/drawing/2014/main" id="{07E13082-C41D-2AD0-BAAC-E320A1B5820D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1884397" y="4080682"/>
                <a:ext cx="1162089" cy="0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2">
                <a:schemeClr val="accent3"/>
              </a:lnRef>
              <a:fillRef idx="0">
                <a:schemeClr val="accent3"/>
              </a:fillRef>
              <a:effectRef idx="1">
                <a:schemeClr val="accent3"/>
              </a:effectRef>
              <a:fontRef idx="minor">
                <a:schemeClr val="tx1"/>
              </a:fontRef>
            </p:style>
          </p:cxnSp>
        </p:grp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9F5F4249-F550-E113-21C9-3F30D9D6DC5D}"/>
                </a:ext>
              </a:extLst>
            </p:cNvPr>
            <p:cNvSpPr txBox="1"/>
            <p:nvPr/>
          </p:nvSpPr>
          <p:spPr>
            <a:xfrm>
              <a:off x="2801286" y="3647069"/>
              <a:ext cx="57606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spcBef>
                  <a:spcPct val="0"/>
                </a:spcBef>
              </a:pPr>
              <a:r>
                <a:rPr lang="en-US" sz="1400" dirty="0">
                  <a:solidFill>
                    <a:schemeClr val="accent4"/>
                  </a:solidFill>
                  <a:latin typeface="+mj-lt"/>
                  <a:ea typeface="+mj-ea"/>
                  <a:cs typeface="+mj-cs"/>
                </a:rPr>
                <a:t>BIS</a:t>
              </a:r>
              <a:endParaRPr lang="en-CH" sz="1400" dirty="0">
                <a:solidFill>
                  <a:schemeClr val="accent4"/>
                </a:solidFill>
                <a:latin typeface="+mj-lt"/>
                <a:ea typeface="+mj-ea"/>
                <a:cs typeface="+mj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025330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5" grpId="0" animBg="1"/>
    </p:bldLst>
  </p:timing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HLU-Pres-test01.thmx</Template>
  <TotalTime>20194</TotalTime>
  <Words>1345</Words>
  <Application>Microsoft Office PowerPoint</Application>
  <PresentationFormat>On-screen Show (16:9)</PresentationFormat>
  <Paragraphs>252</Paragraphs>
  <Slides>14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8" baseType="lpstr">
      <vt:lpstr>Arial</vt:lpstr>
      <vt:lpstr>Calibri</vt:lpstr>
      <vt:lpstr>Wingdings</vt:lpstr>
      <vt:lpstr>Thème Office</vt:lpstr>
      <vt:lpstr>PDSU-CLIQ/DQHDS interlocking via BIS concentrator</vt:lpstr>
      <vt:lpstr>Contents</vt:lpstr>
      <vt:lpstr>Inner Triplet circuit protection</vt:lpstr>
      <vt:lpstr>Key objectives for PDSU</vt:lpstr>
      <vt:lpstr>Interlocks and triggers of PDSU</vt:lpstr>
      <vt:lpstr>External trigger sources</vt:lpstr>
      <vt:lpstr>Internal trigger sources</vt:lpstr>
      <vt:lpstr>Interlocking of the circuit powering</vt:lpstr>
      <vt:lpstr>Interlocking of the beam</vt:lpstr>
      <vt:lpstr>The new machine protection requirement</vt:lpstr>
      <vt:lpstr>Latency budget for interlocks</vt:lpstr>
      <vt:lpstr>System design</vt:lpstr>
      <vt:lpstr>Summary</vt:lpstr>
      <vt:lpstr>Thank you!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DAQ systems for WP7</dc:title>
  <dc:creator>Tomasz Podzorny</dc:creator>
  <cp:lastModifiedBy>Tomasz Podzorny</cp:lastModifiedBy>
  <cp:revision>325</cp:revision>
  <dcterms:created xsi:type="dcterms:W3CDTF">2016-02-12T09:02:01Z</dcterms:created>
  <dcterms:modified xsi:type="dcterms:W3CDTF">2024-10-09T22:45:56Z</dcterms:modified>
</cp:coreProperties>
</file>