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7"/>
  </p:notesMasterIdLst>
  <p:sldIdLst>
    <p:sldId id="256" r:id="rId2"/>
    <p:sldId id="349" r:id="rId3"/>
    <p:sldId id="287" r:id="rId4"/>
    <p:sldId id="361" r:id="rId5"/>
    <p:sldId id="362" r:id="rId6"/>
    <p:sldId id="363" r:id="rId7"/>
    <p:sldId id="364" r:id="rId8"/>
    <p:sldId id="366" r:id="rId9"/>
    <p:sldId id="367" r:id="rId10"/>
    <p:sldId id="368" r:id="rId11"/>
    <p:sldId id="369" r:id="rId12"/>
    <p:sldId id="370" r:id="rId13"/>
    <p:sldId id="371" r:id="rId14"/>
    <p:sldId id="372" r:id="rId15"/>
    <p:sldId id="352" r:id="rId16"/>
    <p:sldId id="391" r:id="rId17"/>
    <p:sldId id="387" r:id="rId18"/>
    <p:sldId id="390" r:id="rId19"/>
    <p:sldId id="394" r:id="rId20"/>
    <p:sldId id="393" r:id="rId21"/>
    <p:sldId id="392" r:id="rId22"/>
    <p:sldId id="382" r:id="rId23"/>
    <p:sldId id="374" r:id="rId24"/>
    <p:sldId id="402" r:id="rId25"/>
    <p:sldId id="403" r:id="rId26"/>
    <p:sldId id="404" r:id="rId27"/>
    <p:sldId id="400" r:id="rId28"/>
    <p:sldId id="401" r:id="rId29"/>
    <p:sldId id="348" r:id="rId30"/>
    <p:sldId id="354" r:id="rId31"/>
    <p:sldId id="355" r:id="rId32"/>
    <p:sldId id="380" r:id="rId33"/>
    <p:sldId id="381" r:id="rId34"/>
    <p:sldId id="398" r:id="rId35"/>
    <p:sldId id="385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F57B681-1A12-A1F3-D825-E8988091B03A}" name="Lukas Felsberger" initials="LF" userId="S::lukas.felsberger@cern.ch::7df031f6-8243-43c6-b179-fb3ed1054ed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BECB"/>
    <a:srgbClr val="782B12"/>
    <a:srgbClr val="C00000"/>
    <a:srgbClr val="61C4D3"/>
    <a:srgbClr val="0033A0"/>
    <a:srgbClr val="6E2466"/>
    <a:srgbClr val="FFFFFF"/>
    <a:srgbClr val="2A0927"/>
    <a:srgbClr val="E15E32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7"/>
    <p:restoredTop sz="91551" autoAdjust="0"/>
  </p:normalViewPr>
  <p:slideViewPr>
    <p:cSldViewPr snapToGrid="0">
      <p:cViewPr varScale="1">
        <p:scale>
          <a:sx n="71" d="100"/>
          <a:sy n="71" d="100"/>
        </p:scale>
        <p:origin x="6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48a79d0af6003f39/Busbars_sc%20link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48a79d0af6003f39/Busbars_sc%20link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48a79d0af6003f39/Busbars_sc%20link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westerm\cernbox\Documents\UQDS-PDSU\newmodel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westerm\cernbox\Documents\UQDS-PDSU\newmodel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Failures per 1000 years in all ITs for different demand rates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rgbClr val="782B12"/>
              </a:solidFill>
              <a:round/>
            </a:ln>
            <a:effectLst/>
          </c:spPr>
          <c:marker>
            <c:symbol val="none"/>
          </c:marker>
          <c:cat>
            <c:numRef>
              <c:f>'[Busbars_sc link.xlsx]v3.2 - comb (3)'!$B$2:$H$2</c:f>
              <c:numCache>
                <c:formatCode>General</c:formatCode>
                <c:ptCount val="7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  <c:pt idx="6">
                  <c:v>1000</c:v>
                </c:pt>
              </c:numCache>
            </c:numRef>
          </c:cat>
          <c:val>
            <c:numRef>
              <c:f>'[Busbars_sc link.xlsx]v3.2 - comb (3)'!$B$5:$H$5</c:f>
              <c:numCache>
                <c:formatCode>0.0E+00</c:formatCode>
                <c:ptCount val="7"/>
                <c:pt idx="0">
                  <c:v>1.66731796849677E-4</c:v>
                </c:pt>
                <c:pt idx="1">
                  <c:v>5.7152007471068984E-4</c:v>
                </c:pt>
                <c:pt idx="2">
                  <c:v>5.1673976822146379E-3</c:v>
                </c:pt>
                <c:pt idx="3">
                  <c:v>1.2798704066468799E-2</c:v>
                </c:pt>
                <c:pt idx="4">
                  <c:v>1.2798704066468796E-3</c:v>
                </c:pt>
                <c:pt idx="5">
                  <c:v>1.2798704066468799E-4</c:v>
                </c:pt>
                <c:pt idx="6">
                  <c:v>1.2798704066468797E-5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51D-49ED-9C9E-7D64E7AA656F}"/>
            </c:ext>
          </c:extLst>
        </c:ser>
        <c:ser>
          <c:idx val="1"/>
          <c:order val="1"/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'[Busbars_sc link.xlsx]v3.2 - comb (3)'!$B$2:$H$2</c:f>
              <c:numCache>
                <c:formatCode>General</c:formatCode>
                <c:ptCount val="7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  <c:pt idx="6">
                  <c:v>1000</c:v>
                </c:pt>
              </c:numCache>
            </c:numRef>
          </c:cat>
          <c:val>
            <c:numRef>
              <c:f>'[Busbars_sc link.xlsx]v3.2 - comb (3)'!$B$7:$H$7</c:f>
              <c:numCache>
                <c:formatCode>0.0E+00</c:formatCode>
                <c:ptCount val="7"/>
                <c:pt idx="0">
                  <c:v>4.4408656390724732E-5</c:v>
                </c:pt>
                <c:pt idx="1">
                  <c:v>1.3074896390227796E-4</c:v>
                </c:pt>
                <c:pt idx="2">
                  <c:v>1.1232208147043525E-3</c:v>
                </c:pt>
                <c:pt idx="3">
                  <c:v>2.7681605321035682E-3</c:v>
                </c:pt>
                <c:pt idx="4">
                  <c:v>2.7681605321035684E-4</c:v>
                </c:pt>
                <c:pt idx="5">
                  <c:v>2.7681605321035685E-5</c:v>
                </c:pt>
                <c:pt idx="6">
                  <c:v>2.7681605321035684E-6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51D-49ED-9C9E-7D64E7AA65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37262191"/>
        <c:axId val="937273711"/>
      </c:lineChart>
      <c:catAx>
        <c:axId val="93726219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Demand interval in operational years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7273711"/>
        <c:crosses val="autoZero"/>
        <c:auto val="1"/>
        <c:lblAlgn val="ctr"/>
        <c:lblOffset val="100"/>
        <c:noMultiLvlLbl val="0"/>
      </c:catAx>
      <c:valAx>
        <c:axId val="9372737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Failures per 1000 years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726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Failures per 1000 years in IT systems for different demand intervals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'[Busbars_sc link.xlsx]v3.2 - comb (3)'!$A$37</c:f>
              <c:strCache>
                <c:ptCount val="1"/>
                <c:pt idx="0">
                  <c:v>3 years</c:v>
                </c:pt>
              </c:strCache>
            </c:strRef>
          </c:tx>
          <c:spPr>
            <a:ln w="28575" cap="rnd">
              <a:solidFill>
                <a:srgbClr val="782B12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'[Busbars_sc link.xlsx]v3.2 - comb (3)'!$B$33:$H$33</c:f>
              <c:numCache>
                <c:formatCode>General</c:formatCode>
                <c:ptCount val="7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  <c:pt idx="6">
                  <c:v>1000</c:v>
                </c:pt>
              </c:numCache>
            </c:numRef>
          </c:cat>
          <c:val>
            <c:numRef>
              <c:f>'[Busbars_sc link.xlsx]v3.2 - comb (3)'!$B$37:$H$37</c:f>
              <c:numCache>
                <c:formatCode>0.0E+00</c:formatCode>
                <c:ptCount val="7"/>
                <c:pt idx="0">
                  <c:v>6.08571058501321E-4</c:v>
                </c:pt>
                <c:pt idx="1">
                  <c:v>2.0860482726940176E-3</c:v>
                </c:pt>
                <c:pt idx="2">
                  <c:v>1.8861001540083428E-2</c:v>
                </c:pt>
                <c:pt idx="3">
                  <c:v>0.18656906124272379</c:v>
                </c:pt>
                <c:pt idx="4">
                  <c:v>6.2062236331721955E-2</c:v>
                </c:pt>
                <c:pt idx="5">
                  <c:v>6.2062236331721955E-3</c:v>
                </c:pt>
                <c:pt idx="6">
                  <c:v>6.2062236331721955E-4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A07-413F-AA0B-628387C0CF1C}"/>
            </c:ext>
          </c:extLst>
        </c:ser>
        <c:ser>
          <c:idx val="1"/>
          <c:order val="1"/>
          <c:tx>
            <c:strRef>
              <c:f>'[Busbars_sc link.xlsx]v3.2 - comb (3)'!$A$34</c:f>
              <c:strCache>
                <c:ptCount val="1"/>
                <c:pt idx="0">
                  <c:v>1 year</c:v>
                </c:pt>
              </c:strCache>
            </c:strRef>
          </c:tx>
          <c:spPr>
            <a:ln w="28575" cap="rnd">
              <a:solidFill>
                <a:srgbClr val="782B12"/>
              </a:solidFill>
              <a:round/>
            </a:ln>
            <a:effectLst/>
          </c:spPr>
          <c:marker>
            <c:symbol val="none"/>
          </c:marker>
          <c:cat>
            <c:numRef>
              <c:f>'[Busbars_sc link.xlsx]v3.2 - comb (3)'!$B$33:$H$33</c:f>
              <c:numCache>
                <c:formatCode>General</c:formatCode>
                <c:ptCount val="7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  <c:pt idx="6">
                  <c:v>1000</c:v>
                </c:pt>
              </c:numCache>
            </c:numRef>
          </c:cat>
          <c:val>
            <c:numRef>
              <c:f>'[Busbars_sc link.xlsx]v3.2 - comb (3)'!$B$34:$H$34</c:f>
              <c:numCache>
                <c:formatCode>0.0E+00</c:formatCode>
                <c:ptCount val="7"/>
                <c:pt idx="0">
                  <c:v>1.66731796849677E-4</c:v>
                </c:pt>
                <c:pt idx="1">
                  <c:v>5.7152007471068984E-4</c:v>
                </c:pt>
                <c:pt idx="2">
                  <c:v>5.1673976822146379E-3</c:v>
                </c:pt>
                <c:pt idx="3">
                  <c:v>1.2798704066468799E-2</c:v>
                </c:pt>
                <c:pt idx="4">
                  <c:v>1.2798704066468796E-3</c:v>
                </c:pt>
                <c:pt idx="5">
                  <c:v>1.2798704066468799E-4</c:v>
                </c:pt>
                <c:pt idx="6">
                  <c:v>1.2798704066468797E-5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A07-413F-AA0B-628387C0CF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37218511"/>
        <c:axId val="937228591"/>
      </c:lineChart>
      <c:catAx>
        <c:axId val="93721851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Demand interval in operational years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7228591"/>
        <c:crosses val="autoZero"/>
        <c:auto val="1"/>
        <c:lblAlgn val="ctr"/>
        <c:lblOffset val="100"/>
        <c:noMultiLvlLbl val="0"/>
      </c:catAx>
      <c:valAx>
        <c:axId val="9372285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Failures per 1000 years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72185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Failures in 1000 years - Magnet protection - demand every 12.8 years - different fill inspection intervals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'[Busbars_sc link.xlsx]v3.2 - comb (3)'!$A$53</c:f>
              <c:strCache>
                <c:ptCount val="1"/>
                <c:pt idx="0">
                  <c:v>ramp detection &amp; reaction to supervision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'[Busbars_sc link.xlsx]v3.2 - comb (3)'!$B$48:$E$48</c:f>
              <c:strCache>
                <c:ptCount val="4"/>
                <c:pt idx="0">
                  <c:v>12 hours </c:v>
                </c:pt>
                <c:pt idx="1">
                  <c:v>72 h (0.01 op years)</c:v>
                </c:pt>
                <c:pt idx="2">
                  <c:v>720 h (0.1 op years)</c:v>
                </c:pt>
                <c:pt idx="3">
                  <c:v>7200 h (1 op year)</c:v>
                </c:pt>
              </c:strCache>
            </c:strRef>
          </c:cat>
          <c:val>
            <c:numRef>
              <c:f>'[Busbars_sc link.xlsx]v3.2 - comb (3)'!$B$53:$E$53</c:f>
              <c:numCache>
                <c:formatCode>0.0E+00</c:formatCode>
                <c:ptCount val="4"/>
                <c:pt idx="0">
                  <c:v>9.9989875519287475E-4</c:v>
                </c:pt>
                <c:pt idx="1">
                  <c:v>1.0111634253213014E-3</c:v>
                </c:pt>
                <c:pt idx="2">
                  <c:v>0.65015698845453185</c:v>
                </c:pt>
                <c:pt idx="3">
                  <c:v>0.68173111224793004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E4E-4643-B519-E46BEEA5A7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42303135"/>
        <c:axId val="942308415"/>
      </c:lineChart>
      <c:catAx>
        <c:axId val="94230313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Test execution/repair interval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2308415"/>
        <c:crosses val="autoZero"/>
        <c:auto val="1"/>
        <c:lblAlgn val="ctr"/>
        <c:lblOffset val="100"/>
        <c:noMultiLvlLbl val="0"/>
      </c:catAx>
      <c:valAx>
        <c:axId val="9423084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Failures per 1000 years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23031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Failures in 1000 years - Beam</a:t>
            </a:r>
            <a:r>
              <a:rPr lang="en-GB" baseline="0"/>
              <a:t> Dump/Spurious Firing with and without CIBF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Comparison!$A$39</c:f>
              <c:strCache>
                <c:ptCount val="1"/>
                <c:pt idx="0">
                  <c:v>with CIBFx and CIBF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Comparison!$B$38:$H$38</c:f>
              <c:numCache>
                <c:formatCode>General</c:formatCode>
                <c:ptCount val="7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  <c:pt idx="6">
                  <c:v>1000</c:v>
                </c:pt>
              </c:numCache>
            </c:numRef>
          </c:cat>
          <c:val>
            <c:numRef>
              <c:f>Comparison!$B$39:$H$39</c:f>
              <c:numCache>
                <c:formatCode>0.00E+00</c:formatCode>
                <c:ptCount val="7"/>
                <c:pt idx="0">
                  <c:v>2.2743624439170279E-5</c:v>
                </c:pt>
                <c:pt idx="1">
                  <c:v>5.6533797993621569E-5</c:v>
                </c:pt>
                <c:pt idx="2">
                  <c:v>4.5918673140826793E-4</c:v>
                </c:pt>
                <c:pt idx="3">
                  <c:v>1.1252138214776922E-3</c:v>
                </c:pt>
                <c:pt idx="4">
                  <c:v>1.1252138214776924E-4</c:v>
                </c:pt>
                <c:pt idx="5">
                  <c:v>1.1252138214776922E-5</c:v>
                </c:pt>
                <c:pt idx="6">
                  <c:v>1.1252138214776924E-6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A1A-4601-A0D9-34DC69CE5E89}"/>
            </c:ext>
          </c:extLst>
        </c:ser>
        <c:ser>
          <c:idx val="1"/>
          <c:order val="1"/>
          <c:tx>
            <c:strRef>
              <c:f>Comparison!$A$40</c:f>
              <c:strCache>
                <c:ptCount val="1"/>
                <c:pt idx="0">
                  <c:v>only CIBFX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Comparison!$B$38:$H$38</c:f>
              <c:numCache>
                <c:formatCode>General</c:formatCode>
                <c:ptCount val="7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  <c:pt idx="6">
                  <c:v>1000</c:v>
                </c:pt>
              </c:numCache>
            </c:numRef>
          </c:cat>
          <c:val>
            <c:numRef>
              <c:f>Comparison!$B$40:$H$40</c:f>
              <c:numCache>
                <c:formatCode>0.00E+00</c:formatCode>
                <c:ptCount val="7"/>
                <c:pt idx="0">
                  <c:v>4.4709974290958026E-5</c:v>
                </c:pt>
                <c:pt idx="1">
                  <c:v>6.4034865831748099E-5</c:v>
                </c:pt>
                <c:pt idx="2">
                  <c:v>4.6574821684752565E-4</c:v>
                </c:pt>
                <c:pt idx="3">
                  <c:v>1.1284526227478501E-3</c:v>
                </c:pt>
                <c:pt idx="4">
                  <c:v>1.1252138214776924E-4</c:v>
                </c:pt>
                <c:pt idx="5">
                  <c:v>1.12845262274785E-5</c:v>
                </c:pt>
                <c:pt idx="6">
                  <c:v>1.12845262274785E-6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A1A-4601-A0D9-34DC69CE5E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hiLowLines>
        <c:smooth val="0"/>
        <c:axId val="1842761823"/>
        <c:axId val="1842775743"/>
      </c:lineChart>
      <c:catAx>
        <c:axId val="184276182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Demand interval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2775743"/>
        <c:crosses val="autoZero"/>
        <c:auto val="1"/>
        <c:lblAlgn val="ctr"/>
        <c:lblOffset val="100"/>
        <c:noMultiLvlLbl val="0"/>
      </c:catAx>
      <c:valAx>
        <c:axId val="18427757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00" b="0" i="0" u="none" strike="noStrike" kern="1200" baseline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Failures per 1000 years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27618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/>
              <a:t>Monte Carlo simulation (Availsim4) vs Analytic model</a:t>
            </a:r>
          </a:p>
          <a:p>
            <a:pPr>
              <a:defRPr/>
            </a:pPr>
            <a:r>
              <a:rPr lang="en-GB" sz="14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Inspection interval: 1 year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'Quench - Magnet protection'!$A$177:$A$178</c:f>
              <c:strCache>
                <c:ptCount val="1"/>
                <c:pt idx="0">
                  <c:v>Availsim4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'Quench - Magnet protection'!$C$174:$H$174</c:f>
              <c:numCache>
                <c:formatCode>General</c:formatCode>
                <c:ptCount val="6"/>
                <c:pt idx="0">
                  <c:v>7.2</c:v>
                </c:pt>
                <c:pt idx="1">
                  <c:v>72</c:v>
                </c:pt>
                <c:pt idx="2">
                  <c:v>720</c:v>
                </c:pt>
                <c:pt idx="3">
                  <c:v>7200</c:v>
                </c:pt>
                <c:pt idx="4">
                  <c:v>72000</c:v>
                </c:pt>
                <c:pt idx="5">
                  <c:v>720000</c:v>
                </c:pt>
              </c:numCache>
            </c:numRef>
          </c:cat>
          <c:val>
            <c:numRef>
              <c:f>'Quench - Magnet protection'!$C$178:$H$178</c:f>
              <c:numCache>
                <c:formatCode>0.000</c:formatCode>
                <c:ptCount val="6"/>
                <c:pt idx="0">
                  <c:v>10.010010010010001</c:v>
                </c:pt>
                <c:pt idx="1">
                  <c:v>60</c:v>
                </c:pt>
                <c:pt idx="2">
                  <c:v>283.5</c:v>
                </c:pt>
                <c:pt idx="3">
                  <c:v>364.22845691382753</c:v>
                </c:pt>
                <c:pt idx="4">
                  <c:v>51.753507014028003</c:v>
                </c:pt>
                <c:pt idx="5">
                  <c:v>5.7213930348258506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BBB-44EE-A1D4-66C43D6040D2}"/>
            </c:ext>
          </c:extLst>
        </c:ser>
        <c:ser>
          <c:idx val="1"/>
          <c:order val="1"/>
          <c:tx>
            <c:strRef>
              <c:f>'Quench - Magnet protection'!$A$183:$A$184</c:f>
              <c:strCache>
                <c:ptCount val="1"/>
                <c:pt idx="0">
                  <c:v>Analytic model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'Quench - Magnet protection'!$C$174:$H$174</c:f>
              <c:numCache>
                <c:formatCode>General</c:formatCode>
                <c:ptCount val="6"/>
                <c:pt idx="0">
                  <c:v>7.2</c:v>
                </c:pt>
                <c:pt idx="1">
                  <c:v>72</c:v>
                </c:pt>
                <c:pt idx="2">
                  <c:v>720</c:v>
                </c:pt>
                <c:pt idx="3">
                  <c:v>7200</c:v>
                </c:pt>
                <c:pt idx="4">
                  <c:v>72000</c:v>
                </c:pt>
                <c:pt idx="5">
                  <c:v>720000</c:v>
                </c:pt>
              </c:numCache>
            </c:numRef>
          </c:cat>
          <c:val>
            <c:numRef>
              <c:f>'Quench - Magnet protection'!$C$184:$H$184</c:f>
              <c:numCache>
                <c:formatCode>0.000</c:formatCode>
                <c:ptCount val="6"/>
                <c:pt idx="0">
                  <c:v>1.761740198169548</c:v>
                </c:pt>
                <c:pt idx="1">
                  <c:v>17.614405434240865</c:v>
                </c:pt>
                <c:pt idx="2">
                  <c:v>175.84505649370641</c:v>
                </c:pt>
                <c:pt idx="3">
                  <c:v>436.30233188762804</c:v>
                </c:pt>
                <c:pt idx="4">
                  <c:v>43.630233188762809</c:v>
                </c:pt>
                <c:pt idx="5">
                  <c:v>4.3630233188762801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BBB-44EE-A1D4-66C43D6040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55234464"/>
        <c:axId val="1955247424"/>
      </c:lineChart>
      <c:catAx>
        <c:axId val="19552344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00" b="0" i="0" u="none" strike="noStrike" kern="1200" baseline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Demand interval in hours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5247424"/>
        <c:crosses val="autoZero"/>
        <c:auto val="1"/>
        <c:lblAlgn val="ctr"/>
        <c:lblOffset val="100"/>
        <c:noMultiLvlLbl val="0"/>
      </c:catAx>
      <c:valAx>
        <c:axId val="1955247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failures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5234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0344AF-B568-4A34-92AB-6B3E514B63A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89B37D-7376-423E-B918-F50F74BF7445}">
      <dgm:prSet phldrT="[Text]"/>
      <dgm:spPr/>
      <dgm:t>
        <a:bodyPr/>
        <a:lstStyle/>
        <a:p>
          <a:r>
            <a:rPr lang="en-US" dirty="0"/>
            <a:t>Top-Level Failure Modes, Effects and Criticality Analysis (FMECA)</a:t>
          </a:r>
        </a:p>
      </dgm:t>
    </dgm:pt>
    <dgm:pt modelId="{E1E5D82A-7A36-4DEE-8C61-2AAB61F7361B}" type="parTrans" cxnId="{9EA2574D-4BD2-43AE-8A21-77628351C061}">
      <dgm:prSet/>
      <dgm:spPr/>
      <dgm:t>
        <a:bodyPr/>
        <a:lstStyle/>
        <a:p>
          <a:endParaRPr lang="en-US"/>
        </a:p>
      </dgm:t>
    </dgm:pt>
    <dgm:pt modelId="{FD06C307-61D8-4EF4-BDEC-314AD2C332DE}" type="sibTrans" cxnId="{9EA2574D-4BD2-43AE-8A21-77628351C061}">
      <dgm:prSet/>
      <dgm:spPr/>
      <dgm:t>
        <a:bodyPr/>
        <a:lstStyle/>
        <a:p>
          <a:endParaRPr lang="en-US"/>
        </a:p>
      </dgm:t>
    </dgm:pt>
    <dgm:pt modelId="{32C97B04-64D9-4C28-9330-708890C789D9}">
      <dgm:prSet phldrT="[Text]"/>
      <dgm:spPr/>
      <dgm:t>
        <a:bodyPr/>
        <a:lstStyle/>
        <a:p>
          <a:r>
            <a:rPr lang="en-US" dirty="0"/>
            <a:t>Identify system, functions, associated risks and hazards and possible end-effects</a:t>
          </a:r>
        </a:p>
      </dgm:t>
    </dgm:pt>
    <dgm:pt modelId="{E67424E6-3B5E-4271-A0B1-9DC6EE4F6E7B}" type="parTrans" cxnId="{5CDC55C4-96FE-4A2C-8B52-BF91BCF02C15}">
      <dgm:prSet/>
      <dgm:spPr/>
      <dgm:t>
        <a:bodyPr/>
        <a:lstStyle/>
        <a:p>
          <a:endParaRPr lang="en-US"/>
        </a:p>
      </dgm:t>
    </dgm:pt>
    <dgm:pt modelId="{2F470FA5-C3D6-4AF8-BBE5-A2C71942ABAE}" type="sibTrans" cxnId="{5CDC55C4-96FE-4A2C-8B52-BF91BCF02C15}">
      <dgm:prSet/>
      <dgm:spPr/>
      <dgm:t>
        <a:bodyPr/>
        <a:lstStyle/>
        <a:p>
          <a:endParaRPr lang="en-US"/>
        </a:p>
      </dgm:t>
    </dgm:pt>
    <dgm:pt modelId="{26CB100D-0221-49C8-BEFF-23F0FCF10253}">
      <dgm:prSet phldrT="[Text]"/>
      <dgm:spPr/>
      <dgm:t>
        <a:bodyPr/>
        <a:lstStyle/>
        <a:p>
          <a:r>
            <a:rPr lang="en-US" dirty="0"/>
            <a:t>Accelerator Risk Matrix</a:t>
          </a:r>
        </a:p>
      </dgm:t>
    </dgm:pt>
    <dgm:pt modelId="{D46D7939-92CE-4DF0-99F9-F1DC508B2CE6}" type="parTrans" cxnId="{CB62803A-3087-4E41-9F79-97B562D4F272}">
      <dgm:prSet/>
      <dgm:spPr/>
      <dgm:t>
        <a:bodyPr/>
        <a:lstStyle/>
        <a:p>
          <a:endParaRPr lang="en-US"/>
        </a:p>
      </dgm:t>
    </dgm:pt>
    <dgm:pt modelId="{5F3B5D7A-CA29-4713-B644-B9995931F25B}" type="sibTrans" cxnId="{CB62803A-3087-4E41-9F79-97B562D4F272}">
      <dgm:prSet/>
      <dgm:spPr/>
      <dgm:t>
        <a:bodyPr/>
        <a:lstStyle/>
        <a:p>
          <a:endParaRPr lang="en-US"/>
        </a:p>
      </dgm:t>
    </dgm:pt>
    <dgm:pt modelId="{6A48FD5B-B6C7-48B8-BF27-DFE27A40F948}">
      <dgm:prSet phldrT="[Text]"/>
      <dgm:spPr/>
      <dgm:t>
        <a:bodyPr/>
        <a:lstStyle/>
        <a:p>
          <a:r>
            <a:rPr lang="en-US" dirty="0"/>
            <a:t>Quantify reliability requirements to mitigate risks and hazards</a:t>
          </a:r>
        </a:p>
      </dgm:t>
    </dgm:pt>
    <dgm:pt modelId="{41B93980-528B-46C9-8018-B95983A0C16C}" type="parTrans" cxnId="{0B395D75-7BED-421F-989A-74C9980D8F8A}">
      <dgm:prSet/>
      <dgm:spPr/>
      <dgm:t>
        <a:bodyPr/>
        <a:lstStyle/>
        <a:p>
          <a:endParaRPr lang="en-US"/>
        </a:p>
      </dgm:t>
    </dgm:pt>
    <dgm:pt modelId="{C87FE39E-A65A-419B-A2EA-AFC6AEC4E88D}" type="sibTrans" cxnId="{0B395D75-7BED-421F-989A-74C9980D8F8A}">
      <dgm:prSet/>
      <dgm:spPr/>
      <dgm:t>
        <a:bodyPr/>
        <a:lstStyle/>
        <a:p>
          <a:endParaRPr lang="en-US"/>
        </a:p>
      </dgm:t>
    </dgm:pt>
    <dgm:pt modelId="{8DFB92F2-76D4-4D7E-93C3-3A0471599869}">
      <dgm:prSet phldrT="[Text]"/>
      <dgm:spPr/>
      <dgm:t>
        <a:bodyPr/>
        <a:lstStyle/>
        <a:p>
          <a:r>
            <a:rPr lang="en-US" dirty="0"/>
            <a:t>Top-Down reliability model </a:t>
          </a:r>
        </a:p>
      </dgm:t>
    </dgm:pt>
    <dgm:pt modelId="{39B2D96B-2A6B-47B8-B79A-5C01757592BB}" type="parTrans" cxnId="{57F5FCCD-4ECA-4050-864C-84C143154B49}">
      <dgm:prSet/>
      <dgm:spPr/>
      <dgm:t>
        <a:bodyPr/>
        <a:lstStyle/>
        <a:p>
          <a:endParaRPr lang="en-US"/>
        </a:p>
      </dgm:t>
    </dgm:pt>
    <dgm:pt modelId="{18A3C3CD-8125-4F9F-BED7-37DBEB046E1E}" type="sibTrans" cxnId="{57F5FCCD-4ECA-4050-864C-84C143154B49}">
      <dgm:prSet/>
      <dgm:spPr/>
      <dgm:t>
        <a:bodyPr/>
        <a:lstStyle/>
        <a:p>
          <a:endParaRPr lang="en-US"/>
        </a:p>
      </dgm:t>
    </dgm:pt>
    <dgm:pt modelId="{4FBA2FBB-F533-4210-B6AB-C417A4FD646A}">
      <dgm:prSet phldrT="[Text]"/>
      <dgm:spPr/>
      <dgm:t>
        <a:bodyPr/>
        <a:lstStyle/>
        <a:p>
          <a:r>
            <a:rPr lang="en-US" dirty="0"/>
            <a:t>Capture system structure, redundancies, critical/non-critical parts, demand, inspection rates</a:t>
          </a:r>
        </a:p>
      </dgm:t>
    </dgm:pt>
    <dgm:pt modelId="{63ABD14E-BCA2-40EE-868E-14D207553A80}" type="parTrans" cxnId="{3C33587F-5C52-458A-A912-A7300E9BA1B1}">
      <dgm:prSet/>
      <dgm:spPr/>
      <dgm:t>
        <a:bodyPr/>
        <a:lstStyle/>
        <a:p>
          <a:endParaRPr lang="en-US"/>
        </a:p>
      </dgm:t>
    </dgm:pt>
    <dgm:pt modelId="{0904948C-3484-4A12-8537-C62DF0FC6231}" type="sibTrans" cxnId="{3C33587F-5C52-458A-A912-A7300E9BA1B1}">
      <dgm:prSet/>
      <dgm:spPr/>
      <dgm:t>
        <a:bodyPr/>
        <a:lstStyle/>
        <a:p>
          <a:endParaRPr lang="en-US"/>
        </a:p>
      </dgm:t>
    </dgm:pt>
    <dgm:pt modelId="{91AC021A-90D6-4A6C-B898-ED7B646B52A5}">
      <dgm:prSet phldrT="[Text]"/>
      <dgm:spPr/>
      <dgm:t>
        <a:bodyPr/>
        <a:lstStyle/>
        <a:p>
          <a:r>
            <a:rPr lang="en-US" dirty="0"/>
            <a:t>Component-Level FMECA</a:t>
          </a:r>
        </a:p>
      </dgm:t>
    </dgm:pt>
    <dgm:pt modelId="{CFB15084-B1BE-4BB4-9A9A-C868BDEA6948}" type="parTrans" cxnId="{C2793035-8293-4261-8BD0-B47B1F36A625}">
      <dgm:prSet/>
      <dgm:spPr/>
      <dgm:t>
        <a:bodyPr/>
        <a:lstStyle/>
        <a:p>
          <a:endParaRPr lang="en-US"/>
        </a:p>
      </dgm:t>
    </dgm:pt>
    <dgm:pt modelId="{17DDD1BE-2145-41FE-B029-6E63FDF52EAC}" type="sibTrans" cxnId="{C2793035-8293-4261-8BD0-B47B1F36A625}">
      <dgm:prSet/>
      <dgm:spPr/>
      <dgm:t>
        <a:bodyPr/>
        <a:lstStyle/>
        <a:p>
          <a:endParaRPr lang="en-US"/>
        </a:p>
      </dgm:t>
    </dgm:pt>
    <dgm:pt modelId="{7AE18BAB-3659-42ED-B089-2B81C76678D4}">
      <dgm:prSet phldrT="[Text]"/>
      <dgm:spPr/>
      <dgm:t>
        <a:bodyPr/>
        <a:lstStyle/>
        <a:p>
          <a:r>
            <a:rPr lang="en-US" dirty="0" err="1"/>
            <a:t>Analyse</a:t>
          </a:r>
          <a:r>
            <a:rPr lang="en-US" dirty="0"/>
            <a:t> detailed sub-system design to identify their failure probabilities for each end-effect</a:t>
          </a:r>
        </a:p>
      </dgm:t>
    </dgm:pt>
    <dgm:pt modelId="{A4F6C5E3-1A9F-4CC5-85CA-CAC7D8E44486}" type="parTrans" cxnId="{400BE6BC-545E-4F47-92CC-54E8A301929B}">
      <dgm:prSet/>
      <dgm:spPr/>
      <dgm:t>
        <a:bodyPr/>
        <a:lstStyle/>
        <a:p>
          <a:endParaRPr lang="en-US"/>
        </a:p>
      </dgm:t>
    </dgm:pt>
    <dgm:pt modelId="{FEB7D0B5-30C0-499F-B13F-F820A4150262}" type="sibTrans" cxnId="{400BE6BC-545E-4F47-92CC-54E8A301929B}">
      <dgm:prSet/>
      <dgm:spPr/>
      <dgm:t>
        <a:bodyPr/>
        <a:lstStyle/>
        <a:p>
          <a:endParaRPr lang="en-US"/>
        </a:p>
      </dgm:t>
    </dgm:pt>
    <dgm:pt modelId="{C7476D99-6DC6-4146-A4C2-39C152414929}">
      <dgm:prSet phldrT="[Text]"/>
      <dgm:spPr/>
      <dgm:t>
        <a:bodyPr/>
        <a:lstStyle/>
        <a:p>
          <a:r>
            <a:rPr lang="en-US" dirty="0">
              <a:sym typeface="Wingdings" panose="05000000000000000000" pitchFamily="2" charset="2"/>
            </a:rPr>
            <a:t> </a:t>
          </a:r>
          <a:r>
            <a:rPr lang="en-US" dirty="0"/>
            <a:t>Design qualification</a:t>
          </a:r>
        </a:p>
      </dgm:t>
    </dgm:pt>
    <dgm:pt modelId="{E771BE1D-25B8-4A1B-B6AC-4DFA93FB9AE6}" type="parTrans" cxnId="{6A058ED7-A1D8-4F51-AD89-659145523F16}">
      <dgm:prSet/>
      <dgm:spPr/>
      <dgm:t>
        <a:bodyPr/>
        <a:lstStyle/>
        <a:p>
          <a:endParaRPr lang="en-US"/>
        </a:p>
      </dgm:t>
    </dgm:pt>
    <dgm:pt modelId="{99F08BE0-66B5-4192-AD60-C93237526701}" type="sibTrans" cxnId="{6A058ED7-A1D8-4F51-AD89-659145523F16}">
      <dgm:prSet/>
      <dgm:spPr/>
      <dgm:t>
        <a:bodyPr/>
        <a:lstStyle/>
        <a:p>
          <a:endParaRPr lang="en-US"/>
        </a:p>
      </dgm:t>
    </dgm:pt>
    <dgm:pt modelId="{3D2F94C1-A66C-4B48-8C73-46ED16415B09}">
      <dgm:prSet phldrT="[Text]"/>
      <dgm:spPr/>
      <dgm:t>
        <a:bodyPr/>
        <a:lstStyle/>
        <a:p>
          <a:r>
            <a:rPr lang="en-US" dirty="0"/>
            <a:t>Feed results from Component-Level FMECA into Top-Down FTA to qualify design or require design improvements</a:t>
          </a:r>
        </a:p>
      </dgm:t>
    </dgm:pt>
    <dgm:pt modelId="{ACF5574C-DEBE-4B0C-8AA3-45E56425C6A8}" type="parTrans" cxnId="{0739256B-9622-4DE9-8FD8-14DAC7598B3A}">
      <dgm:prSet/>
      <dgm:spPr/>
      <dgm:t>
        <a:bodyPr/>
        <a:lstStyle/>
        <a:p>
          <a:endParaRPr lang="en-US"/>
        </a:p>
      </dgm:t>
    </dgm:pt>
    <dgm:pt modelId="{838D9466-762D-4938-BF73-E643590E2CDF}" type="sibTrans" cxnId="{0739256B-9622-4DE9-8FD8-14DAC7598B3A}">
      <dgm:prSet/>
      <dgm:spPr/>
      <dgm:t>
        <a:bodyPr/>
        <a:lstStyle/>
        <a:p>
          <a:endParaRPr lang="en-US"/>
        </a:p>
      </dgm:t>
    </dgm:pt>
    <dgm:pt modelId="{1239E262-582E-43BC-932B-BBA52ED81D97}" type="pres">
      <dgm:prSet presAssocID="{990344AF-B568-4A34-92AB-6B3E514B63A2}" presName="linear" presStyleCnt="0">
        <dgm:presLayoutVars>
          <dgm:animLvl val="lvl"/>
          <dgm:resizeHandles val="exact"/>
        </dgm:presLayoutVars>
      </dgm:prSet>
      <dgm:spPr/>
    </dgm:pt>
    <dgm:pt modelId="{8DCFE63D-47F1-4F66-A5AA-F39964CBD2A1}" type="pres">
      <dgm:prSet presAssocID="{BE89B37D-7376-423E-B918-F50F74BF7445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F98F57ED-5D25-4CFF-BFC0-B18980A2263E}" type="pres">
      <dgm:prSet presAssocID="{BE89B37D-7376-423E-B918-F50F74BF7445}" presName="childText" presStyleLbl="revTx" presStyleIdx="0" presStyleCnt="5">
        <dgm:presLayoutVars>
          <dgm:bulletEnabled val="1"/>
        </dgm:presLayoutVars>
      </dgm:prSet>
      <dgm:spPr/>
    </dgm:pt>
    <dgm:pt modelId="{07030954-BD88-4671-A835-550898C4EFAC}" type="pres">
      <dgm:prSet presAssocID="{26CB100D-0221-49C8-BEFF-23F0FCF10253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E3F8F9BD-E35E-43E7-B8A6-31AE3C81ED3A}" type="pres">
      <dgm:prSet presAssocID="{26CB100D-0221-49C8-BEFF-23F0FCF10253}" presName="childText" presStyleLbl="revTx" presStyleIdx="1" presStyleCnt="5">
        <dgm:presLayoutVars>
          <dgm:bulletEnabled val="1"/>
        </dgm:presLayoutVars>
      </dgm:prSet>
      <dgm:spPr/>
    </dgm:pt>
    <dgm:pt modelId="{AF226486-04E4-461C-8064-276BB15B0D34}" type="pres">
      <dgm:prSet presAssocID="{8DFB92F2-76D4-4D7E-93C3-3A0471599869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F1EAF52A-BA10-49C0-86E7-C0EF0FC5EDE2}" type="pres">
      <dgm:prSet presAssocID="{8DFB92F2-76D4-4D7E-93C3-3A0471599869}" presName="childText" presStyleLbl="revTx" presStyleIdx="2" presStyleCnt="5">
        <dgm:presLayoutVars>
          <dgm:bulletEnabled val="1"/>
        </dgm:presLayoutVars>
      </dgm:prSet>
      <dgm:spPr/>
    </dgm:pt>
    <dgm:pt modelId="{F3A3B416-F63B-4AF2-8947-184530107E8E}" type="pres">
      <dgm:prSet presAssocID="{91AC021A-90D6-4A6C-B898-ED7B646B52A5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604C8ABD-BDD1-4100-A2DE-78B0BC8CA6FA}" type="pres">
      <dgm:prSet presAssocID="{91AC021A-90D6-4A6C-B898-ED7B646B52A5}" presName="childText" presStyleLbl="revTx" presStyleIdx="3" presStyleCnt="5">
        <dgm:presLayoutVars>
          <dgm:bulletEnabled val="1"/>
        </dgm:presLayoutVars>
      </dgm:prSet>
      <dgm:spPr/>
    </dgm:pt>
    <dgm:pt modelId="{E913C01D-47D9-4F93-90D0-C11282705711}" type="pres">
      <dgm:prSet presAssocID="{C7476D99-6DC6-4146-A4C2-39C152414929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5FDEF0D0-AE16-4C50-883D-FAE71EF7E2E8}" type="pres">
      <dgm:prSet presAssocID="{C7476D99-6DC6-4146-A4C2-39C152414929}" presName="childText" presStyleLbl="revTx" presStyleIdx="4" presStyleCnt="5">
        <dgm:presLayoutVars>
          <dgm:bulletEnabled val="1"/>
        </dgm:presLayoutVars>
      </dgm:prSet>
      <dgm:spPr/>
    </dgm:pt>
  </dgm:ptLst>
  <dgm:cxnLst>
    <dgm:cxn modelId="{26401620-443F-469A-8D44-A55030ED59C2}" type="presOf" srcId="{990344AF-B568-4A34-92AB-6B3E514B63A2}" destId="{1239E262-582E-43BC-932B-BBA52ED81D97}" srcOrd="0" destOrd="0" presId="urn:microsoft.com/office/officeart/2005/8/layout/vList2"/>
    <dgm:cxn modelId="{F8186A2E-B092-406E-A46D-5AC271FAC955}" type="presOf" srcId="{4FBA2FBB-F533-4210-B6AB-C417A4FD646A}" destId="{F1EAF52A-BA10-49C0-86E7-C0EF0FC5EDE2}" srcOrd="0" destOrd="0" presId="urn:microsoft.com/office/officeart/2005/8/layout/vList2"/>
    <dgm:cxn modelId="{C2793035-8293-4261-8BD0-B47B1F36A625}" srcId="{990344AF-B568-4A34-92AB-6B3E514B63A2}" destId="{91AC021A-90D6-4A6C-B898-ED7B646B52A5}" srcOrd="3" destOrd="0" parTransId="{CFB15084-B1BE-4BB4-9A9A-C868BDEA6948}" sibTransId="{17DDD1BE-2145-41FE-B029-6E63FDF52EAC}"/>
    <dgm:cxn modelId="{CB62803A-3087-4E41-9F79-97B562D4F272}" srcId="{990344AF-B568-4A34-92AB-6B3E514B63A2}" destId="{26CB100D-0221-49C8-BEFF-23F0FCF10253}" srcOrd="1" destOrd="0" parTransId="{D46D7939-92CE-4DF0-99F9-F1DC508B2CE6}" sibTransId="{5F3B5D7A-CA29-4713-B644-B9995931F25B}"/>
    <dgm:cxn modelId="{C0918566-EA51-4A15-AAE6-93FF310752E8}" type="presOf" srcId="{3D2F94C1-A66C-4B48-8C73-46ED16415B09}" destId="{5FDEF0D0-AE16-4C50-883D-FAE71EF7E2E8}" srcOrd="0" destOrd="0" presId="urn:microsoft.com/office/officeart/2005/8/layout/vList2"/>
    <dgm:cxn modelId="{0739256B-9622-4DE9-8FD8-14DAC7598B3A}" srcId="{C7476D99-6DC6-4146-A4C2-39C152414929}" destId="{3D2F94C1-A66C-4B48-8C73-46ED16415B09}" srcOrd="0" destOrd="0" parTransId="{ACF5574C-DEBE-4B0C-8AA3-45E56425C6A8}" sibTransId="{838D9466-762D-4938-BF73-E643590E2CDF}"/>
    <dgm:cxn modelId="{9EA2574D-4BD2-43AE-8A21-77628351C061}" srcId="{990344AF-B568-4A34-92AB-6B3E514B63A2}" destId="{BE89B37D-7376-423E-B918-F50F74BF7445}" srcOrd="0" destOrd="0" parTransId="{E1E5D82A-7A36-4DEE-8C61-2AAB61F7361B}" sibTransId="{FD06C307-61D8-4EF4-BDEC-314AD2C332DE}"/>
    <dgm:cxn modelId="{ACC98672-93AC-4730-98B1-8EC84CEBF3EF}" type="presOf" srcId="{BE89B37D-7376-423E-B918-F50F74BF7445}" destId="{8DCFE63D-47F1-4F66-A5AA-F39964CBD2A1}" srcOrd="0" destOrd="0" presId="urn:microsoft.com/office/officeart/2005/8/layout/vList2"/>
    <dgm:cxn modelId="{0B395D75-7BED-421F-989A-74C9980D8F8A}" srcId="{26CB100D-0221-49C8-BEFF-23F0FCF10253}" destId="{6A48FD5B-B6C7-48B8-BF27-DFE27A40F948}" srcOrd="0" destOrd="0" parTransId="{41B93980-528B-46C9-8018-B95983A0C16C}" sibTransId="{C87FE39E-A65A-419B-A2EA-AFC6AEC4E88D}"/>
    <dgm:cxn modelId="{3C33587F-5C52-458A-A912-A7300E9BA1B1}" srcId="{8DFB92F2-76D4-4D7E-93C3-3A0471599869}" destId="{4FBA2FBB-F533-4210-B6AB-C417A4FD646A}" srcOrd="0" destOrd="0" parTransId="{63ABD14E-BCA2-40EE-868E-14D207553A80}" sibTransId="{0904948C-3484-4A12-8537-C62DF0FC6231}"/>
    <dgm:cxn modelId="{8DDD6599-75E4-4E43-B66F-6A0FF8AAFAFF}" type="presOf" srcId="{91AC021A-90D6-4A6C-B898-ED7B646B52A5}" destId="{F3A3B416-F63B-4AF2-8947-184530107E8E}" srcOrd="0" destOrd="0" presId="urn:microsoft.com/office/officeart/2005/8/layout/vList2"/>
    <dgm:cxn modelId="{F31E879B-1AA7-457C-85E7-87E2D85D94B0}" type="presOf" srcId="{26CB100D-0221-49C8-BEFF-23F0FCF10253}" destId="{07030954-BD88-4671-A835-550898C4EFAC}" srcOrd="0" destOrd="0" presId="urn:microsoft.com/office/officeart/2005/8/layout/vList2"/>
    <dgm:cxn modelId="{6E4B8FA6-B4B1-4686-AB60-57A98840FDFD}" type="presOf" srcId="{8DFB92F2-76D4-4D7E-93C3-3A0471599869}" destId="{AF226486-04E4-461C-8064-276BB15B0D34}" srcOrd="0" destOrd="0" presId="urn:microsoft.com/office/officeart/2005/8/layout/vList2"/>
    <dgm:cxn modelId="{270310AA-1D2D-4E74-A484-8EB50022BF11}" type="presOf" srcId="{7AE18BAB-3659-42ED-B089-2B81C76678D4}" destId="{604C8ABD-BDD1-4100-A2DE-78B0BC8CA6FA}" srcOrd="0" destOrd="0" presId="urn:microsoft.com/office/officeart/2005/8/layout/vList2"/>
    <dgm:cxn modelId="{D361CCAD-0D28-42BB-A76A-68E5D011CCED}" type="presOf" srcId="{6A48FD5B-B6C7-48B8-BF27-DFE27A40F948}" destId="{E3F8F9BD-E35E-43E7-B8A6-31AE3C81ED3A}" srcOrd="0" destOrd="0" presId="urn:microsoft.com/office/officeart/2005/8/layout/vList2"/>
    <dgm:cxn modelId="{400BE6BC-545E-4F47-92CC-54E8A301929B}" srcId="{91AC021A-90D6-4A6C-B898-ED7B646B52A5}" destId="{7AE18BAB-3659-42ED-B089-2B81C76678D4}" srcOrd="0" destOrd="0" parTransId="{A4F6C5E3-1A9F-4CC5-85CA-CAC7D8E44486}" sibTransId="{FEB7D0B5-30C0-499F-B13F-F820A4150262}"/>
    <dgm:cxn modelId="{5CDC55C4-96FE-4A2C-8B52-BF91BCF02C15}" srcId="{BE89B37D-7376-423E-B918-F50F74BF7445}" destId="{32C97B04-64D9-4C28-9330-708890C789D9}" srcOrd="0" destOrd="0" parTransId="{E67424E6-3B5E-4271-A0B1-9DC6EE4F6E7B}" sibTransId="{2F470FA5-C3D6-4AF8-BBE5-A2C71942ABAE}"/>
    <dgm:cxn modelId="{5AA113C7-2DF1-47C2-962A-C8CFCF0DF105}" type="presOf" srcId="{C7476D99-6DC6-4146-A4C2-39C152414929}" destId="{E913C01D-47D9-4F93-90D0-C11282705711}" srcOrd="0" destOrd="0" presId="urn:microsoft.com/office/officeart/2005/8/layout/vList2"/>
    <dgm:cxn modelId="{57F5FCCD-4ECA-4050-864C-84C143154B49}" srcId="{990344AF-B568-4A34-92AB-6B3E514B63A2}" destId="{8DFB92F2-76D4-4D7E-93C3-3A0471599869}" srcOrd="2" destOrd="0" parTransId="{39B2D96B-2A6B-47B8-B79A-5C01757592BB}" sibTransId="{18A3C3CD-8125-4F9F-BED7-37DBEB046E1E}"/>
    <dgm:cxn modelId="{6A058ED7-A1D8-4F51-AD89-659145523F16}" srcId="{990344AF-B568-4A34-92AB-6B3E514B63A2}" destId="{C7476D99-6DC6-4146-A4C2-39C152414929}" srcOrd="4" destOrd="0" parTransId="{E771BE1D-25B8-4A1B-B6AC-4DFA93FB9AE6}" sibTransId="{99F08BE0-66B5-4192-AD60-C93237526701}"/>
    <dgm:cxn modelId="{E36805E0-990A-43CA-9669-69E84BB94CA8}" type="presOf" srcId="{32C97B04-64D9-4C28-9330-708890C789D9}" destId="{F98F57ED-5D25-4CFF-BFC0-B18980A2263E}" srcOrd="0" destOrd="0" presId="urn:microsoft.com/office/officeart/2005/8/layout/vList2"/>
    <dgm:cxn modelId="{8B1F8163-6478-4877-B040-5FC93C1EF7CB}" type="presParOf" srcId="{1239E262-582E-43BC-932B-BBA52ED81D97}" destId="{8DCFE63D-47F1-4F66-A5AA-F39964CBD2A1}" srcOrd="0" destOrd="0" presId="urn:microsoft.com/office/officeart/2005/8/layout/vList2"/>
    <dgm:cxn modelId="{50D21A57-1D0F-4751-9D1A-AD180B5013FF}" type="presParOf" srcId="{1239E262-582E-43BC-932B-BBA52ED81D97}" destId="{F98F57ED-5D25-4CFF-BFC0-B18980A2263E}" srcOrd="1" destOrd="0" presId="urn:microsoft.com/office/officeart/2005/8/layout/vList2"/>
    <dgm:cxn modelId="{F26BD1C0-84FA-4701-92BB-15B6D0BC92B3}" type="presParOf" srcId="{1239E262-582E-43BC-932B-BBA52ED81D97}" destId="{07030954-BD88-4671-A835-550898C4EFAC}" srcOrd="2" destOrd="0" presId="urn:microsoft.com/office/officeart/2005/8/layout/vList2"/>
    <dgm:cxn modelId="{6B10CAB6-18C3-4663-82F8-E4A87AAAA9B8}" type="presParOf" srcId="{1239E262-582E-43BC-932B-BBA52ED81D97}" destId="{E3F8F9BD-E35E-43E7-B8A6-31AE3C81ED3A}" srcOrd="3" destOrd="0" presId="urn:microsoft.com/office/officeart/2005/8/layout/vList2"/>
    <dgm:cxn modelId="{31281660-B120-4B7D-A626-98200607D79F}" type="presParOf" srcId="{1239E262-582E-43BC-932B-BBA52ED81D97}" destId="{AF226486-04E4-461C-8064-276BB15B0D34}" srcOrd="4" destOrd="0" presId="urn:microsoft.com/office/officeart/2005/8/layout/vList2"/>
    <dgm:cxn modelId="{85805449-6011-4168-B989-04BBE0545658}" type="presParOf" srcId="{1239E262-582E-43BC-932B-BBA52ED81D97}" destId="{F1EAF52A-BA10-49C0-86E7-C0EF0FC5EDE2}" srcOrd="5" destOrd="0" presId="urn:microsoft.com/office/officeart/2005/8/layout/vList2"/>
    <dgm:cxn modelId="{20FBDC42-D44A-413F-9A82-522EFCCD4668}" type="presParOf" srcId="{1239E262-582E-43BC-932B-BBA52ED81D97}" destId="{F3A3B416-F63B-4AF2-8947-184530107E8E}" srcOrd="6" destOrd="0" presId="urn:microsoft.com/office/officeart/2005/8/layout/vList2"/>
    <dgm:cxn modelId="{17D652BE-CF78-4F78-A935-86CF3307F0F5}" type="presParOf" srcId="{1239E262-582E-43BC-932B-BBA52ED81D97}" destId="{604C8ABD-BDD1-4100-A2DE-78B0BC8CA6FA}" srcOrd="7" destOrd="0" presId="urn:microsoft.com/office/officeart/2005/8/layout/vList2"/>
    <dgm:cxn modelId="{EB786284-5706-443A-B743-76D584D4772F}" type="presParOf" srcId="{1239E262-582E-43BC-932B-BBA52ED81D97}" destId="{E913C01D-47D9-4F93-90D0-C11282705711}" srcOrd="8" destOrd="0" presId="urn:microsoft.com/office/officeart/2005/8/layout/vList2"/>
    <dgm:cxn modelId="{809AEBEE-44E3-4C65-B282-40C5F3EDCFAD}" type="presParOf" srcId="{1239E262-582E-43BC-932B-BBA52ED81D97}" destId="{5FDEF0D0-AE16-4C50-883D-FAE71EF7E2E8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AA8D49-D1FF-4039-81A6-A5FD3064C3CE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76FF5EA-BA39-4275-B40D-99B80B06D705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dirty="0"/>
            <a:t>Failure Modes, Effects, and Criticality Analysis </a:t>
          </a:r>
          <a:r>
            <a:rPr lang="en-GB" b="0" dirty="0"/>
            <a:t>(FMECA)</a:t>
          </a:r>
          <a:endParaRPr lang="en-US" dirty="0"/>
        </a:p>
      </dgm:t>
    </dgm:pt>
    <dgm:pt modelId="{CFE51665-F0DD-41A0-A973-ACA2DDDD0C55}" type="parTrans" cxnId="{6B627477-D2B4-43F4-AD70-F2CD5969591A}">
      <dgm:prSet/>
      <dgm:spPr/>
      <dgm:t>
        <a:bodyPr/>
        <a:lstStyle/>
        <a:p>
          <a:endParaRPr lang="en-US"/>
        </a:p>
      </dgm:t>
    </dgm:pt>
    <dgm:pt modelId="{F923B37D-378F-494B-BCAB-BD193CDE0DD8}" type="sibTrans" cxnId="{6B627477-D2B4-43F4-AD70-F2CD5969591A}">
      <dgm:prSet/>
      <dgm:spPr/>
      <dgm:t>
        <a:bodyPr/>
        <a:lstStyle/>
        <a:p>
          <a:endParaRPr lang="en-US"/>
        </a:p>
      </dgm:t>
    </dgm:pt>
    <dgm:pt modelId="{B15154C0-3DAF-4A1D-96C5-A1F20B3951B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dirty="0"/>
            <a:t>Purpose: </a:t>
          </a:r>
          <a:r>
            <a:rPr lang="en-GB" b="0" dirty="0"/>
            <a:t>identify potential failure modes of individual components within a system &amp; quantify failure impact at system level</a:t>
          </a:r>
          <a:endParaRPr lang="en-US" dirty="0"/>
        </a:p>
      </dgm:t>
    </dgm:pt>
    <dgm:pt modelId="{960CB24E-3AE1-4429-81EE-7DBF1662752C}" type="parTrans" cxnId="{DDAED2FB-972F-4C8F-A848-E5D23BF2C51E}">
      <dgm:prSet/>
      <dgm:spPr/>
      <dgm:t>
        <a:bodyPr/>
        <a:lstStyle/>
        <a:p>
          <a:endParaRPr lang="en-US"/>
        </a:p>
      </dgm:t>
    </dgm:pt>
    <dgm:pt modelId="{F24C9744-0A68-4196-8F37-9760D2FC52B3}" type="sibTrans" cxnId="{DDAED2FB-972F-4C8F-A848-E5D23BF2C51E}">
      <dgm:prSet/>
      <dgm:spPr/>
      <dgm:t>
        <a:bodyPr/>
        <a:lstStyle/>
        <a:p>
          <a:endParaRPr lang="en-US"/>
        </a:p>
      </dgm:t>
    </dgm:pt>
    <dgm:pt modelId="{6BD3D077-51C0-4A06-B164-25EA7E7DDC11}" type="pres">
      <dgm:prSet presAssocID="{0EAA8D49-D1FF-4039-81A6-A5FD3064C3CE}" presName="root" presStyleCnt="0">
        <dgm:presLayoutVars>
          <dgm:dir/>
          <dgm:resizeHandles val="exact"/>
        </dgm:presLayoutVars>
      </dgm:prSet>
      <dgm:spPr/>
    </dgm:pt>
    <dgm:pt modelId="{4E3DEBF8-C590-42BF-B006-A624C9A563D3}" type="pres">
      <dgm:prSet presAssocID="{576FF5EA-BA39-4275-B40D-99B80B06D705}" presName="compNode" presStyleCnt="0"/>
      <dgm:spPr/>
    </dgm:pt>
    <dgm:pt modelId="{1F861D2E-1719-4043-8390-C5619C5FAC4C}" type="pres">
      <dgm:prSet presAssocID="{576FF5EA-BA39-4275-B40D-99B80B06D705}" presName="bgRect" presStyleLbl="bgShp" presStyleIdx="0" presStyleCnt="2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</dgm:pt>
    <dgm:pt modelId="{883C4298-7F32-4CBA-AC74-26922CF3950B}" type="pres">
      <dgm:prSet presAssocID="{576FF5EA-BA39-4275-B40D-99B80B06D705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search with solid fill"/>
        </a:ext>
      </dgm:extLst>
    </dgm:pt>
    <dgm:pt modelId="{82FAA023-69D0-48DD-B3A1-BD51367D9743}" type="pres">
      <dgm:prSet presAssocID="{576FF5EA-BA39-4275-B40D-99B80B06D705}" presName="spaceRect" presStyleCnt="0"/>
      <dgm:spPr/>
    </dgm:pt>
    <dgm:pt modelId="{DEDB4328-EB71-4A98-8597-8E2E32BD5F58}" type="pres">
      <dgm:prSet presAssocID="{576FF5EA-BA39-4275-B40D-99B80B06D705}" presName="parTx" presStyleLbl="revTx" presStyleIdx="0" presStyleCnt="2">
        <dgm:presLayoutVars>
          <dgm:chMax val="0"/>
          <dgm:chPref val="0"/>
        </dgm:presLayoutVars>
      </dgm:prSet>
      <dgm:spPr/>
    </dgm:pt>
    <dgm:pt modelId="{D599B9FB-BD3A-4ED5-B106-CC9B34478433}" type="pres">
      <dgm:prSet presAssocID="{F923B37D-378F-494B-BCAB-BD193CDE0DD8}" presName="sibTrans" presStyleCnt="0"/>
      <dgm:spPr/>
    </dgm:pt>
    <dgm:pt modelId="{0C54B2DF-C199-4577-A11A-873B26F73F39}" type="pres">
      <dgm:prSet presAssocID="{B15154C0-3DAF-4A1D-96C5-A1F20B3951BB}" presName="compNode" presStyleCnt="0"/>
      <dgm:spPr/>
    </dgm:pt>
    <dgm:pt modelId="{876DD1ED-0103-45B8-8E23-2BAB17A0EFB3}" type="pres">
      <dgm:prSet presAssocID="{B15154C0-3DAF-4A1D-96C5-A1F20B3951BB}" presName="bgRect" presStyleLbl="bgShp" presStyleIdx="1" presStyleCnt="2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</dgm:pt>
    <dgm:pt modelId="{CE2963BB-24DF-4B76-98F1-C62217493E52}" type="pres">
      <dgm:prSet presAssocID="{B15154C0-3DAF-4A1D-96C5-A1F20B3951BB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C1045160-8965-4460-BC54-DE0891A747BD}" type="pres">
      <dgm:prSet presAssocID="{B15154C0-3DAF-4A1D-96C5-A1F20B3951BB}" presName="spaceRect" presStyleCnt="0"/>
      <dgm:spPr/>
    </dgm:pt>
    <dgm:pt modelId="{E4E53304-3951-4F4D-8E1C-96E94E84D76F}" type="pres">
      <dgm:prSet presAssocID="{B15154C0-3DAF-4A1D-96C5-A1F20B3951BB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2B8A211F-13AF-4AC7-BB2D-F6020DA5A0B7}" type="presOf" srcId="{0EAA8D49-D1FF-4039-81A6-A5FD3064C3CE}" destId="{6BD3D077-51C0-4A06-B164-25EA7E7DDC11}" srcOrd="0" destOrd="0" presId="urn:microsoft.com/office/officeart/2018/2/layout/IconVerticalSolidList"/>
    <dgm:cxn modelId="{2E060B31-AF89-4657-9E65-2C8B717D91E6}" type="presOf" srcId="{576FF5EA-BA39-4275-B40D-99B80B06D705}" destId="{DEDB4328-EB71-4A98-8597-8E2E32BD5F58}" srcOrd="0" destOrd="0" presId="urn:microsoft.com/office/officeart/2018/2/layout/IconVerticalSolidList"/>
    <dgm:cxn modelId="{6B627477-D2B4-43F4-AD70-F2CD5969591A}" srcId="{0EAA8D49-D1FF-4039-81A6-A5FD3064C3CE}" destId="{576FF5EA-BA39-4275-B40D-99B80B06D705}" srcOrd="0" destOrd="0" parTransId="{CFE51665-F0DD-41A0-A973-ACA2DDDD0C55}" sibTransId="{F923B37D-378F-494B-BCAB-BD193CDE0DD8}"/>
    <dgm:cxn modelId="{E908DED6-F605-4FDE-9950-C258D6D2E4FE}" type="presOf" srcId="{B15154C0-3DAF-4A1D-96C5-A1F20B3951BB}" destId="{E4E53304-3951-4F4D-8E1C-96E94E84D76F}" srcOrd="0" destOrd="0" presId="urn:microsoft.com/office/officeart/2018/2/layout/IconVerticalSolidList"/>
    <dgm:cxn modelId="{DDAED2FB-972F-4C8F-A848-E5D23BF2C51E}" srcId="{0EAA8D49-D1FF-4039-81A6-A5FD3064C3CE}" destId="{B15154C0-3DAF-4A1D-96C5-A1F20B3951BB}" srcOrd="1" destOrd="0" parTransId="{960CB24E-3AE1-4429-81EE-7DBF1662752C}" sibTransId="{F24C9744-0A68-4196-8F37-9760D2FC52B3}"/>
    <dgm:cxn modelId="{999F991E-C998-41DE-B23D-AF961BC1280C}" type="presParOf" srcId="{6BD3D077-51C0-4A06-B164-25EA7E7DDC11}" destId="{4E3DEBF8-C590-42BF-B006-A624C9A563D3}" srcOrd="0" destOrd="0" presId="urn:microsoft.com/office/officeart/2018/2/layout/IconVerticalSolidList"/>
    <dgm:cxn modelId="{4C9B68A6-B9E2-411B-A1FD-5DE8B5A03F5F}" type="presParOf" srcId="{4E3DEBF8-C590-42BF-B006-A624C9A563D3}" destId="{1F861D2E-1719-4043-8390-C5619C5FAC4C}" srcOrd="0" destOrd="0" presId="urn:microsoft.com/office/officeart/2018/2/layout/IconVerticalSolidList"/>
    <dgm:cxn modelId="{4ACEF446-BDC3-49DF-9610-B8B30D985B23}" type="presParOf" srcId="{4E3DEBF8-C590-42BF-B006-A624C9A563D3}" destId="{883C4298-7F32-4CBA-AC74-26922CF3950B}" srcOrd="1" destOrd="0" presId="urn:microsoft.com/office/officeart/2018/2/layout/IconVerticalSolidList"/>
    <dgm:cxn modelId="{2C715F61-050E-4E15-8907-CD901418801D}" type="presParOf" srcId="{4E3DEBF8-C590-42BF-B006-A624C9A563D3}" destId="{82FAA023-69D0-48DD-B3A1-BD51367D9743}" srcOrd="2" destOrd="0" presId="urn:microsoft.com/office/officeart/2018/2/layout/IconVerticalSolidList"/>
    <dgm:cxn modelId="{610F6F29-6902-4804-A176-D2A5EBA767EF}" type="presParOf" srcId="{4E3DEBF8-C590-42BF-B006-A624C9A563D3}" destId="{DEDB4328-EB71-4A98-8597-8E2E32BD5F58}" srcOrd="3" destOrd="0" presId="urn:microsoft.com/office/officeart/2018/2/layout/IconVerticalSolidList"/>
    <dgm:cxn modelId="{E8407CC6-E810-4821-9725-7955F71DAD2B}" type="presParOf" srcId="{6BD3D077-51C0-4A06-B164-25EA7E7DDC11}" destId="{D599B9FB-BD3A-4ED5-B106-CC9B34478433}" srcOrd="1" destOrd="0" presId="urn:microsoft.com/office/officeart/2018/2/layout/IconVerticalSolidList"/>
    <dgm:cxn modelId="{29F75A1F-DE83-43AF-9421-93576BABF755}" type="presParOf" srcId="{6BD3D077-51C0-4A06-B164-25EA7E7DDC11}" destId="{0C54B2DF-C199-4577-A11A-873B26F73F39}" srcOrd="2" destOrd="0" presId="urn:microsoft.com/office/officeart/2018/2/layout/IconVerticalSolidList"/>
    <dgm:cxn modelId="{B37027F9-E477-4CD1-8461-9B1125542D78}" type="presParOf" srcId="{0C54B2DF-C199-4577-A11A-873B26F73F39}" destId="{876DD1ED-0103-45B8-8E23-2BAB17A0EFB3}" srcOrd="0" destOrd="0" presId="urn:microsoft.com/office/officeart/2018/2/layout/IconVerticalSolidList"/>
    <dgm:cxn modelId="{E44137E3-6CBB-4D68-A9E3-A47A5EEEF2A8}" type="presParOf" srcId="{0C54B2DF-C199-4577-A11A-873B26F73F39}" destId="{CE2963BB-24DF-4B76-98F1-C62217493E52}" srcOrd="1" destOrd="0" presId="urn:microsoft.com/office/officeart/2018/2/layout/IconVerticalSolidList"/>
    <dgm:cxn modelId="{D1FE873A-FB0C-4EF4-86B7-50B6B2C1F8CF}" type="presParOf" srcId="{0C54B2DF-C199-4577-A11A-873B26F73F39}" destId="{C1045160-8965-4460-BC54-DE0891A747BD}" srcOrd="2" destOrd="0" presId="urn:microsoft.com/office/officeart/2018/2/layout/IconVerticalSolidList"/>
    <dgm:cxn modelId="{866470DA-C4FC-4402-A655-BD78C813110C}" type="presParOf" srcId="{0C54B2DF-C199-4577-A11A-873B26F73F39}" destId="{E4E53304-3951-4F4D-8E1C-96E94E84D76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CFE63D-47F1-4F66-A5AA-F39964CBD2A1}">
      <dsp:nvSpPr>
        <dsp:cNvPr id="0" name=""/>
        <dsp:cNvSpPr/>
      </dsp:nvSpPr>
      <dsp:spPr>
        <a:xfrm>
          <a:off x="0" y="32453"/>
          <a:ext cx="9834443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Top-Level Failure Modes, Effects and Criticality Analysis (FMECA)</a:t>
          </a:r>
        </a:p>
      </dsp:txBody>
      <dsp:txXfrm>
        <a:off x="25130" y="57583"/>
        <a:ext cx="9784183" cy="464540"/>
      </dsp:txXfrm>
    </dsp:sp>
    <dsp:sp modelId="{F98F57ED-5D25-4CFF-BFC0-B18980A2263E}">
      <dsp:nvSpPr>
        <dsp:cNvPr id="0" name=""/>
        <dsp:cNvSpPr/>
      </dsp:nvSpPr>
      <dsp:spPr>
        <a:xfrm>
          <a:off x="0" y="547253"/>
          <a:ext cx="9834443" cy="364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244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Identify system, functions, associated risks and hazards and possible end-effects</a:t>
          </a:r>
        </a:p>
      </dsp:txBody>
      <dsp:txXfrm>
        <a:off x="0" y="547253"/>
        <a:ext cx="9834443" cy="364320"/>
      </dsp:txXfrm>
    </dsp:sp>
    <dsp:sp modelId="{07030954-BD88-4671-A835-550898C4EFAC}">
      <dsp:nvSpPr>
        <dsp:cNvPr id="0" name=""/>
        <dsp:cNvSpPr/>
      </dsp:nvSpPr>
      <dsp:spPr>
        <a:xfrm>
          <a:off x="0" y="911573"/>
          <a:ext cx="9834443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Accelerator Risk Matrix</a:t>
          </a:r>
        </a:p>
      </dsp:txBody>
      <dsp:txXfrm>
        <a:off x="25130" y="936703"/>
        <a:ext cx="9784183" cy="464540"/>
      </dsp:txXfrm>
    </dsp:sp>
    <dsp:sp modelId="{E3F8F9BD-E35E-43E7-B8A6-31AE3C81ED3A}">
      <dsp:nvSpPr>
        <dsp:cNvPr id="0" name=""/>
        <dsp:cNvSpPr/>
      </dsp:nvSpPr>
      <dsp:spPr>
        <a:xfrm>
          <a:off x="0" y="1426373"/>
          <a:ext cx="9834443" cy="364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244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Quantify reliability requirements to mitigate risks and hazards</a:t>
          </a:r>
        </a:p>
      </dsp:txBody>
      <dsp:txXfrm>
        <a:off x="0" y="1426373"/>
        <a:ext cx="9834443" cy="364320"/>
      </dsp:txXfrm>
    </dsp:sp>
    <dsp:sp modelId="{AF226486-04E4-461C-8064-276BB15B0D34}">
      <dsp:nvSpPr>
        <dsp:cNvPr id="0" name=""/>
        <dsp:cNvSpPr/>
      </dsp:nvSpPr>
      <dsp:spPr>
        <a:xfrm>
          <a:off x="0" y="1790693"/>
          <a:ext cx="9834443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Top-Down reliability model </a:t>
          </a:r>
        </a:p>
      </dsp:txBody>
      <dsp:txXfrm>
        <a:off x="25130" y="1815823"/>
        <a:ext cx="9784183" cy="464540"/>
      </dsp:txXfrm>
    </dsp:sp>
    <dsp:sp modelId="{F1EAF52A-BA10-49C0-86E7-C0EF0FC5EDE2}">
      <dsp:nvSpPr>
        <dsp:cNvPr id="0" name=""/>
        <dsp:cNvSpPr/>
      </dsp:nvSpPr>
      <dsp:spPr>
        <a:xfrm>
          <a:off x="0" y="2305493"/>
          <a:ext cx="9834443" cy="364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244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Capture system structure, redundancies, critical/non-critical parts, demand, inspection rates</a:t>
          </a:r>
        </a:p>
      </dsp:txBody>
      <dsp:txXfrm>
        <a:off x="0" y="2305493"/>
        <a:ext cx="9834443" cy="364320"/>
      </dsp:txXfrm>
    </dsp:sp>
    <dsp:sp modelId="{F3A3B416-F63B-4AF2-8947-184530107E8E}">
      <dsp:nvSpPr>
        <dsp:cNvPr id="0" name=""/>
        <dsp:cNvSpPr/>
      </dsp:nvSpPr>
      <dsp:spPr>
        <a:xfrm>
          <a:off x="0" y="2669813"/>
          <a:ext cx="9834443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Component-Level FMECA</a:t>
          </a:r>
        </a:p>
      </dsp:txBody>
      <dsp:txXfrm>
        <a:off x="25130" y="2694943"/>
        <a:ext cx="9784183" cy="464540"/>
      </dsp:txXfrm>
    </dsp:sp>
    <dsp:sp modelId="{604C8ABD-BDD1-4100-A2DE-78B0BC8CA6FA}">
      <dsp:nvSpPr>
        <dsp:cNvPr id="0" name=""/>
        <dsp:cNvSpPr/>
      </dsp:nvSpPr>
      <dsp:spPr>
        <a:xfrm>
          <a:off x="0" y="3184613"/>
          <a:ext cx="9834443" cy="364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244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 err="1"/>
            <a:t>Analyse</a:t>
          </a:r>
          <a:r>
            <a:rPr lang="en-US" sz="1700" kern="1200" dirty="0"/>
            <a:t> detailed sub-system design to identify their failure probabilities for each end-effect</a:t>
          </a:r>
        </a:p>
      </dsp:txBody>
      <dsp:txXfrm>
        <a:off x="0" y="3184613"/>
        <a:ext cx="9834443" cy="364320"/>
      </dsp:txXfrm>
    </dsp:sp>
    <dsp:sp modelId="{E913C01D-47D9-4F93-90D0-C11282705711}">
      <dsp:nvSpPr>
        <dsp:cNvPr id="0" name=""/>
        <dsp:cNvSpPr/>
      </dsp:nvSpPr>
      <dsp:spPr>
        <a:xfrm>
          <a:off x="0" y="3548933"/>
          <a:ext cx="9834443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ym typeface="Wingdings" panose="05000000000000000000" pitchFamily="2" charset="2"/>
            </a:rPr>
            <a:t> </a:t>
          </a:r>
          <a:r>
            <a:rPr lang="en-US" sz="2200" kern="1200" dirty="0"/>
            <a:t>Design qualification</a:t>
          </a:r>
        </a:p>
      </dsp:txBody>
      <dsp:txXfrm>
        <a:off x="25130" y="3574063"/>
        <a:ext cx="9784183" cy="464540"/>
      </dsp:txXfrm>
    </dsp:sp>
    <dsp:sp modelId="{5FDEF0D0-AE16-4C50-883D-FAE71EF7E2E8}">
      <dsp:nvSpPr>
        <dsp:cNvPr id="0" name=""/>
        <dsp:cNvSpPr/>
      </dsp:nvSpPr>
      <dsp:spPr>
        <a:xfrm>
          <a:off x="0" y="4063733"/>
          <a:ext cx="9834443" cy="512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244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Feed results from Component-Level FMECA into Top-Down FTA to qualify design or require design improvements</a:t>
          </a:r>
        </a:p>
      </dsp:txBody>
      <dsp:txXfrm>
        <a:off x="0" y="4063733"/>
        <a:ext cx="9834443" cy="5123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861D2E-1719-4043-8390-C5619C5FAC4C}">
      <dsp:nvSpPr>
        <dsp:cNvPr id="0" name=""/>
        <dsp:cNvSpPr/>
      </dsp:nvSpPr>
      <dsp:spPr>
        <a:xfrm>
          <a:off x="0" y="392243"/>
          <a:ext cx="11376025" cy="724142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</dsp:sp>
    <dsp:sp modelId="{883C4298-7F32-4CBA-AC74-26922CF3950B}">
      <dsp:nvSpPr>
        <dsp:cNvPr id="0" name=""/>
        <dsp:cNvSpPr/>
      </dsp:nvSpPr>
      <dsp:spPr>
        <a:xfrm>
          <a:off x="219052" y="555175"/>
          <a:ext cx="398278" cy="39827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DB4328-EB71-4A98-8597-8E2E32BD5F58}">
      <dsp:nvSpPr>
        <dsp:cNvPr id="0" name=""/>
        <dsp:cNvSpPr/>
      </dsp:nvSpPr>
      <dsp:spPr>
        <a:xfrm>
          <a:off x="836384" y="392243"/>
          <a:ext cx="10539640" cy="7241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8" tIns="76638" rIns="76638" bIns="7663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 dirty="0"/>
            <a:t>Failure Modes, Effects, and Criticality Analysis </a:t>
          </a:r>
          <a:r>
            <a:rPr lang="en-GB" sz="1900" b="0" kern="1200" dirty="0"/>
            <a:t>(FMECA)</a:t>
          </a:r>
          <a:endParaRPr lang="en-US" sz="1900" kern="1200" dirty="0"/>
        </a:p>
      </dsp:txBody>
      <dsp:txXfrm>
        <a:off x="836384" y="392243"/>
        <a:ext cx="10539640" cy="724142"/>
      </dsp:txXfrm>
    </dsp:sp>
    <dsp:sp modelId="{876DD1ED-0103-45B8-8E23-2BAB17A0EFB3}">
      <dsp:nvSpPr>
        <dsp:cNvPr id="0" name=""/>
        <dsp:cNvSpPr/>
      </dsp:nvSpPr>
      <dsp:spPr>
        <a:xfrm>
          <a:off x="0" y="1297421"/>
          <a:ext cx="11376025" cy="724142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</dsp:sp>
    <dsp:sp modelId="{CE2963BB-24DF-4B76-98F1-C62217493E52}">
      <dsp:nvSpPr>
        <dsp:cNvPr id="0" name=""/>
        <dsp:cNvSpPr/>
      </dsp:nvSpPr>
      <dsp:spPr>
        <a:xfrm>
          <a:off x="219052" y="1460353"/>
          <a:ext cx="398278" cy="39827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E53304-3951-4F4D-8E1C-96E94E84D76F}">
      <dsp:nvSpPr>
        <dsp:cNvPr id="0" name=""/>
        <dsp:cNvSpPr/>
      </dsp:nvSpPr>
      <dsp:spPr>
        <a:xfrm>
          <a:off x="836384" y="1297421"/>
          <a:ext cx="10539640" cy="7241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8" tIns="76638" rIns="76638" bIns="7663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 dirty="0"/>
            <a:t>Purpose: </a:t>
          </a:r>
          <a:r>
            <a:rPr lang="en-GB" sz="1900" b="0" kern="1200" dirty="0"/>
            <a:t>identify potential failure modes of individual components within a system &amp; quantify failure impact at system level</a:t>
          </a:r>
          <a:endParaRPr lang="en-US" sz="1900" kern="1200" dirty="0"/>
        </a:p>
      </dsp:txBody>
      <dsp:txXfrm>
        <a:off x="836384" y="1297421"/>
        <a:ext cx="10539640" cy="724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B64F6-8276-8946-8E82-143AFF293DDB}" type="datetimeFigureOut">
              <a:rPr lang="en-CH" smtClean="0"/>
              <a:t>10/10/2024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BB667-24B8-AC4A-B7F8-38F832901699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74890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Is a design choice to have the PIC too slow – could delay the </a:t>
            </a:r>
            <a:r>
              <a:rPr lang="en-GB" dirty="0" err="1"/>
              <a:t>uQDS</a:t>
            </a:r>
            <a:r>
              <a:rPr lang="en-GB" dirty="0"/>
              <a:t> to PDSU triggering protection to allow enough time for PIC – currently not done in favour of magnet protection – and probably we would not protect magnet fast enough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BB667-24B8-AC4A-B7F8-38F832901699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624124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BB667-24B8-AC4A-B7F8-38F832901699}" type="slidenum">
              <a:rPr lang="en-CH" smtClean="0"/>
              <a:t>30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87963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Note that PDSU test mode overwriting normal operational mode is crucial, otherwise HDS/CLIQ won’t trigger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BB667-24B8-AC4A-B7F8-38F832901699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49728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Double check with Jens which of the blind failures in channel can be detected during magnet ramp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BB667-24B8-AC4A-B7F8-38F832901699}" type="slidenum">
              <a:rPr lang="en-CH" smtClean="0"/>
              <a:t>20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74924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Test mode PDSU – how to make sure it </a:t>
            </a:r>
            <a:r>
              <a:rPr lang="en-GB" dirty="0" err="1"/>
              <a:t>trggers</a:t>
            </a:r>
            <a:r>
              <a:rPr lang="en-GB" dirty="0"/>
              <a:t> when outside test mode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BB667-24B8-AC4A-B7F8-38F832901699}" type="slidenum">
              <a:rPr lang="en-CH" smtClean="0"/>
              <a:t>21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8681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System is so complex that conservative simplifications were made</a:t>
            </a:r>
          </a:p>
          <a:p>
            <a:pPr lvl="1"/>
            <a:r>
              <a:rPr lang="en-US" dirty="0"/>
              <a:t>Series configuration of </a:t>
            </a:r>
            <a:r>
              <a:rPr lang="en-US" dirty="0" err="1"/>
              <a:t>uQDS</a:t>
            </a:r>
            <a:r>
              <a:rPr lang="en-US" dirty="0"/>
              <a:t> and PDSU triggers is assumed instead of respective redundancy </a:t>
            </a:r>
            <a:r>
              <a:rPr lang="en-US" dirty="0">
                <a:sym typeface="Wingdings" panose="05000000000000000000" pitchFamily="2" charset="2"/>
              </a:rPr>
              <a:t> pessimistic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Retriggering of PDSUs omitted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Pessimistic assumptions on quench detection scenario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BB667-24B8-AC4A-B7F8-38F832901699}" type="slidenum">
              <a:rPr lang="en-CH" smtClean="0"/>
              <a:t>22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33493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Remove CIBF</a:t>
            </a:r>
          </a:p>
          <a:p>
            <a:r>
              <a:rPr lang="en-US" dirty="0"/>
              <a:t>Discuss </a:t>
            </a:r>
            <a:r>
              <a:rPr lang="en-US" dirty="0" err="1"/>
              <a:t>CIBFx</a:t>
            </a:r>
            <a:r>
              <a:rPr lang="en-US" dirty="0"/>
              <a:t> – started for EPC, already have separate use, little pop-up</a:t>
            </a:r>
          </a:p>
          <a:p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sind</a:t>
            </a:r>
            <a:r>
              <a:rPr lang="en-US" dirty="0"/>
              <a:t> die trigger </a:t>
            </a:r>
            <a:r>
              <a:rPr lang="en-US" dirty="0" err="1"/>
              <a:t>zwischen</a:t>
            </a:r>
            <a:r>
              <a:rPr lang="en-US" dirty="0"/>
              <a:t> den digital platforms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ersichtlich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BB667-24B8-AC4A-B7F8-38F832901699}" type="slidenum">
              <a:rPr lang="en-CH" smtClean="0"/>
              <a:t>23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59710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Wir haben 4 IT </a:t>
            </a:r>
            <a:r>
              <a:rPr lang="de-DE" b="0" i="0" dirty="0" err="1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circuits</a:t>
            </a:r>
            <a:r>
              <a:rPr lang="de-DE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, mit jeweils 6 Magnethälften und in jeder magnethälfte haben wir 4 Coils. Das macht 4</a:t>
            </a:r>
            <a:r>
              <a:rPr lang="de-DE" b="0" i="1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6</a:t>
            </a:r>
            <a:r>
              <a:rPr lang="de-DE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4= 96. Bezüglich der </a:t>
            </a:r>
            <a:r>
              <a:rPr lang="de-DE" b="0" i="0" dirty="0" err="1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Busbars</a:t>
            </a:r>
            <a:r>
              <a:rPr lang="de-DE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 nehmen wir zwischen den Hälften eines </a:t>
            </a:r>
            <a:r>
              <a:rPr lang="de-DE" b="0" i="0" dirty="0" err="1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magneten</a:t>
            </a:r>
            <a:r>
              <a:rPr lang="de-DE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 1 </a:t>
            </a:r>
            <a:r>
              <a:rPr lang="de-DE" b="0" i="0" dirty="0" err="1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busbar</a:t>
            </a:r>
            <a:r>
              <a:rPr lang="de-DE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 an (3 je </a:t>
            </a:r>
            <a:r>
              <a:rPr lang="de-DE" b="0" i="0" dirty="0" err="1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circuit</a:t>
            </a:r>
            <a:r>
              <a:rPr lang="de-DE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), eine zwischen den drei </a:t>
            </a:r>
            <a:r>
              <a:rPr lang="de-DE" b="0" i="0" dirty="0" err="1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magneten</a:t>
            </a:r>
            <a:r>
              <a:rPr lang="de-DE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 und eine vom </a:t>
            </a:r>
            <a:r>
              <a:rPr lang="de-DE" b="0" i="0" dirty="0" err="1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ciruict</a:t>
            </a:r>
            <a:r>
              <a:rPr lang="de-DE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 weg und hin. Also insgesamt 6 pro </a:t>
            </a:r>
            <a:r>
              <a:rPr lang="de-DE" b="0" i="0" dirty="0" err="1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circuit</a:t>
            </a:r>
            <a:r>
              <a:rPr lang="de-DE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 und damit insgesamt 24 stück. FÜR </a:t>
            </a:r>
            <a:r>
              <a:rPr lang="de-DE" b="0" i="0" dirty="0" err="1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sc</a:t>
            </a:r>
            <a:r>
              <a:rPr lang="de-DE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 link sagten wir 2 je </a:t>
            </a:r>
            <a:r>
              <a:rPr lang="de-DE" b="0" i="0" dirty="0" err="1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circuit</a:t>
            </a:r>
            <a:r>
              <a:rPr lang="de-DE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 was 8 macht. Damit haben wir 96 </a:t>
            </a:r>
            <a:r>
              <a:rPr lang="de-DE" b="0" i="0" dirty="0" err="1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coils</a:t>
            </a:r>
            <a:r>
              <a:rPr lang="de-DE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 die </a:t>
            </a:r>
            <a:r>
              <a:rPr lang="de-DE" b="0" i="0" dirty="0" err="1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quenchen</a:t>
            </a:r>
            <a:r>
              <a:rPr lang="de-DE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 können und </a:t>
            </a:r>
            <a:r>
              <a:rPr lang="de-DE" b="0" i="0" dirty="0" err="1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busbar</a:t>
            </a:r>
            <a:r>
              <a:rPr lang="de-DE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 plus </a:t>
            </a:r>
            <a:r>
              <a:rPr lang="de-DE" b="0" i="0" dirty="0" err="1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sc</a:t>
            </a:r>
            <a:r>
              <a:rPr lang="de-DE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 link macht 32. Damit kommen wir auf 128.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BB667-24B8-AC4A-B7F8-38F832901699}" type="slidenum">
              <a:rPr lang="en-CH" smtClean="0"/>
              <a:t>24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436320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If we can test even more during ramp – do it</a:t>
            </a:r>
          </a:p>
          <a:p>
            <a:r>
              <a:rPr lang="en-GB" dirty="0"/>
              <a:t>Add requirements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BB667-24B8-AC4A-B7F8-38F832901699}" type="slidenum">
              <a:rPr lang="en-CH" smtClean="0"/>
              <a:t>25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739772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assumes </a:t>
            </a:r>
            <a:r>
              <a:rPr lang="en-US" sz="1200" dirty="0"/>
              <a:t>an interlock of operation (SIS) if </a:t>
            </a:r>
            <a:r>
              <a:rPr lang="en-US" sz="1200" u="sng" dirty="0"/>
              <a:t>both</a:t>
            </a:r>
            <a:r>
              <a:rPr lang="en-US" sz="1200" dirty="0"/>
              <a:t> critical paths lose supervision. This only becomes relevant though when the test execution/repair interval is close to 7200 hours. Without it, values would be 10% higher.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BB667-24B8-AC4A-B7F8-38F832901699}" type="slidenum">
              <a:rPr lang="en-CH" smtClean="0"/>
              <a:t>26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05513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1645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89678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‹Nr.›</a:t>
            </a:fld>
            <a:endParaRPr lang="en-CH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735557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‹Nr.›</a:t>
            </a:fld>
            <a:endParaRPr lang="en-CH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785539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‹Nr.›</a:t>
            </a:fld>
            <a:endParaRPr lang="en-CH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87131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227893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‹Nr.›</a:t>
            </a:fld>
            <a:endParaRPr lang="en-CH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283814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‹Nr.›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920060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‹Nr.›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02550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992004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0668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115331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48312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806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02725" y="6356351"/>
            <a:ext cx="95684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GB"/>
              <a:t>HL Annual Meeting, Genova, 10/10/2024, Lukas Felsberger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645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0180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24749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05339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‹Nr.›</a:t>
            </a:fld>
            <a:endParaRPr lang="en-CH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601001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79199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59654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25017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DF24B1C1-EF94-B240-8D86-209942DC87EF}" type="slidenum">
              <a:rPr lang="en-CH" smtClean="0"/>
              <a:t>‹Nr.›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HL Annual Meeting, Genova, 10/10/2024, Lukas Felsberger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36192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1594/contributions/5979629/" TargetMode="External"/><Relationship Id="rId2" Type="http://schemas.openxmlformats.org/officeDocument/2006/relationships/hyperlink" Target="https://indico.cern.ch/event/1421594/contributions/6017965/attachments/2943081/5171393/20241008_CHernalsteens_HLAnnualMeeting24_fast_failures_round_flat.pdf" TargetMode="Externa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69172/1" TargetMode="External"/><Relationship Id="rId2" Type="http://schemas.openxmlformats.org/officeDocument/2006/relationships/hyperlink" Target="https://edms.cern.ch/document/2723589/1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hyperlink" Target="https://edms.cern.ch/document/2641122/1" TargetMode="External"/><Relationship Id="rId4" Type="http://schemas.openxmlformats.org/officeDocument/2006/relationships/hyperlink" Target="https://edms.cern.ch/document/3102800/1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edms.cern.ch/document/2723589/1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641122/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91F37-DCE8-990E-C027-EFFCF9B94D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853175"/>
          </a:xfrm>
        </p:spPr>
        <p:txBody>
          <a:bodyPr/>
          <a:lstStyle/>
          <a:p>
            <a:r>
              <a:rPr lang="en-GB" sz="4800" dirty="0"/>
              <a:t>Reliability studies on </a:t>
            </a:r>
            <a:r>
              <a:rPr lang="en-GB" sz="4800" dirty="0" err="1"/>
              <a:t>uQDS</a:t>
            </a:r>
            <a:r>
              <a:rPr lang="en-GB" sz="4800" dirty="0"/>
              <a:t>, PDSU and PDSU-BIS interface for the IT protection</a:t>
            </a:r>
            <a:endParaRPr lang="en-CH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B292BD-342D-524D-F73F-402E6AAC9E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6075"/>
            <a:ext cx="9144000" cy="1655762"/>
          </a:xfrm>
        </p:spPr>
        <p:txBody>
          <a:bodyPr/>
          <a:lstStyle/>
          <a:p>
            <a:r>
              <a:rPr lang="en-CH" sz="2000" b="0" dirty="0"/>
              <a:t>L. Felsberger</a:t>
            </a:r>
            <a:r>
              <a:rPr lang="en-US" sz="2000" b="0" dirty="0"/>
              <a:t>, D. Westermann, D. Wollmann</a:t>
            </a:r>
          </a:p>
          <a:p>
            <a:r>
              <a:rPr lang="en-US" sz="2000" b="0" dirty="0"/>
              <a:t>Acknowledgements to R. Denz, C. Martin, T. Podzorny, I. Romera Ramirez, J. Steckert, J. Uythoven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8FC741-7B12-466B-E91E-E50620F16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81AE49-7792-333E-2E13-3BDCA010F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20306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576E5-2E86-3A0A-CAE5-F0868B36D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Top-Down Reliability Model – Spurious Firing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0EE30-6AE0-9AD8-ED6F-43C766629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F9757-2725-C093-CB60-A5B3F705A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10</a:t>
            </a:fld>
            <a:endParaRPr lang="en-CH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B13247C-0320-07F8-6285-91F3EF0AF125}"/>
              </a:ext>
            </a:extLst>
          </p:cNvPr>
          <p:cNvSpPr/>
          <p:nvPr/>
        </p:nvSpPr>
        <p:spPr>
          <a:xfrm>
            <a:off x="478613" y="834270"/>
            <a:ext cx="8562355" cy="3695705"/>
          </a:xfrm>
          <a:prstGeom prst="rect">
            <a:avLst/>
          </a:prstGeom>
          <a:solidFill>
            <a:schemeClr val="accent1">
              <a:alpha val="3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b="1" dirty="0"/>
              <a:t>UR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4D8C8BA-913E-CB5E-B94A-190B95E0C821}"/>
              </a:ext>
            </a:extLst>
          </p:cNvPr>
          <p:cNvSpPr/>
          <p:nvPr/>
        </p:nvSpPr>
        <p:spPr>
          <a:xfrm>
            <a:off x="434112" y="4671296"/>
            <a:ext cx="5021505" cy="675661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Tunnel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DC1938D-DC51-B2C1-AE79-36E777301287}"/>
              </a:ext>
            </a:extLst>
          </p:cNvPr>
          <p:cNvSpPr/>
          <p:nvPr/>
        </p:nvSpPr>
        <p:spPr>
          <a:xfrm>
            <a:off x="434112" y="5377456"/>
            <a:ext cx="5021505" cy="757456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USC/UJ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0CADD91-3E90-EA3F-9682-CF4445AE9F40}"/>
              </a:ext>
            </a:extLst>
          </p:cNvPr>
          <p:cNvSpPr/>
          <p:nvPr/>
        </p:nvSpPr>
        <p:spPr>
          <a:xfrm>
            <a:off x="2059228" y="4723619"/>
            <a:ext cx="909350" cy="287085"/>
          </a:xfrm>
          <a:prstGeom prst="rect">
            <a:avLst/>
          </a:prstGeom>
          <a:solidFill>
            <a:srgbClr val="0033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Q2a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AA58626-BDA5-25F8-CFDB-48C368E233AE}"/>
              </a:ext>
            </a:extLst>
          </p:cNvPr>
          <p:cNvSpPr/>
          <p:nvPr/>
        </p:nvSpPr>
        <p:spPr>
          <a:xfrm>
            <a:off x="3292537" y="4722047"/>
            <a:ext cx="909350" cy="299816"/>
          </a:xfrm>
          <a:prstGeom prst="rect">
            <a:avLst/>
          </a:prstGeom>
          <a:solidFill>
            <a:srgbClr val="0033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Q2b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7956EAA-FCA9-FDDB-0B36-59EF0CCC2797}"/>
              </a:ext>
            </a:extLst>
          </p:cNvPr>
          <p:cNvSpPr/>
          <p:nvPr/>
        </p:nvSpPr>
        <p:spPr>
          <a:xfrm>
            <a:off x="3364357" y="5456518"/>
            <a:ext cx="837530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8C61CC3-C83A-3FEB-F239-6C413E823548}"/>
              </a:ext>
            </a:extLst>
          </p:cNvPr>
          <p:cNvSpPr/>
          <p:nvPr/>
        </p:nvSpPr>
        <p:spPr>
          <a:xfrm>
            <a:off x="2101431" y="5456518"/>
            <a:ext cx="839506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DA34B6C-BD01-D110-F165-2A18F948028B}"/>
              </a:ext>
            </a:extLst>
          </p:cNvPr>
          <p:cNvSpPr/>
          <p:nvPr/>
        </p:nvSpPr>
        <p:spPr>
          <a:xfrm>
            <a:off x="4436756" y="4718815"/>
            <a:ext cx="929490" cy="291889"/>
          </a:xfrm>
          <a:prstGeom prst="rect">
            <a:avLst/>
          </a:prstGeom>
          <a:solidFill>
            <a:srgbClr val="0033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Q3</a:t>
            </a:r>
            <a:endParaRPr lang="en-GB" sz="28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5871E3-D984-1BCB-6667-EE358C3DB758}"/>
              </a:ext>
            </a:extLst>
          </p:cNvPr>
          <p:cNvSpPr/>
          <p:nvPr/>
        </p:nvSpPr>
        <p:spPr>
          <a:xfrm>
            <a:off x="911692" y="5456518"/>
            <a:ext cx="839506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8BF14F6-BE81-4026-78D2-EFEF7055EFAE}"/>
              </a:ext>
            </a:extLst>
          </p:cNvPr>
          <p:cNvSpPr/>
          <p:nvPr/>
        </p:nvSpPr>
        <p:spPr>
          <a:xfrm>
            <a:off x="4578340" y="5456298"/>
            <a:ext cx="839506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BF02340-8CEE-B3D1-BC97-43B8D29D288B}"/>
              </a:ext>
            </a:extLst>
          </p:cNvPr>
          <p:cNvSpPr/>
          <p:nvPr/>
        </p:nvSpPr>
        <p:spPr>
          <a:xfrm>
            <a:off x="704639" y="4106667"/>
            <a:ext cx="977348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BFA767B-C9E2-5DDA-47C7-87034C44E41B}"/>
              </a:ext>
            </a:extLst>
          </p:cNvPr>
          <p:cNvSpPr/>
          <p:nvPr/>
        </p:nvSpPr>
        <p:spPr>
          <a:xfrm>
            <a:off x="2597901" y="4113205"/>
            <a:ext cx="977348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808A58B-4FA1-9477-610C-8F2BD0F3D64B}"/>
              </a:ext>
            </a:extLst>
          </p:cNvPr>
          <p:cNvSpPr/>
          <p:nvPr/>
        </p:nvSpPr>
        <p:spPr>
          <a:xfrm>
            <a:off x="4541648" y="4106081"/>
            <a:ext cx="977348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6AA0A76-0698-ED56-7D16-B29013034676}"/>
              </a:ext>
            </a:extLst>
          </p:cNvPr>
          <p:cNvSpPr/>
          <p:nvPr/>
        </p:nvSpPr>
        <p:spPr>
          <a:xfrm>
            <a:off x="5819584" y="1892025"/>
            <a:ext cx="1447511" cy="371633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B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D641CBE-F9BE-469C-52AB-A60E48CF138B}"/>
              </a:ext>
            </a:extLst>
          </p:cNvPr>
          <p:cNvSpPr/>
          <p:nvPr/>
        </p:nvSpPr>
        <p:spPr>
          <a:xfrm>
            <a:off x="4839458" y="905656"/>
            <a:ext cx="642148" cy="306695"/>
          </a:xfrm>
          <a:prstGeom prst="rect">
            <a:avLst/>
          </a:prstGeom>
          <a:solidFill>
            <a:srgbClr val="BEBEC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PC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10B74F1-BCBB-CD43-525F-D5AAE008B9BB}"/>
              </a:ext>
            </a:extLst>
          </p:cNvPr>
          <p:cNvCxnSpPr>
            <a:endCxn id="118" idx="2"/>
          </p:cNvCxnSpPr>
          <p:nvPr/>
        </p:nvCxnSpPr>
        <p:spPr>
          <a:xfrm flipH="1" flipV="1">
            <a:off x="1320436" y="1729169"/>
            <a:ext cx="15139" cy="140325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110">
            <a:extLst>
              <a:ext uri="{FF2B5EF4-FFF2-40B4-BE49-F238E27FC236}">
                <a16:creationId xmlns:a16="http://schemas.microsoft.com/office/drawing/2014/main" id="{2EA93100-EF14-DA48-BBB7-39625F01DBD4}"/>
              </a:ext>
            </a:extLst>
          </p:cNvPr>
          <p:cNvCxnSpPr/>
          <p:nvPr/>
        </p:nvCxnSpPr>
        <p:spPr>
          <a:xfrm rot="5400000">
            <a:off x="1838518" y="1908950"/>
            <a:ext cx="1578150" cy="868790"/>
          </a:xfrm>
          <a:prstGeom prst="bentConnector3">
            <a:avLst>
              <a:gd name="adj1" fmla="val 90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960E779-FADB-A53F-EF2A-802165B6F0E3}"/>
              </a:ext>
            </a:extLst>
          </p:cNvPr>
          <p:cNvCxnSpPr/>
          <p:nvPr/>
        </p:nvCxnSpPr>
        <p:spPr>
          <a:xfrm>
            <a:off x="1342103" y="3126658"/>
            <a:ext cx="869540" cy="5762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4418C80-3B20-861E-EB60-B5CC40A24DD3}"/>
              </a:ext>
            </a:extLst>
          </p:cNvPr>
          <p:cNvCxnSpPr/>
          <p:nvPr/>
        </p:nvCxnSpPr>
        <p:spPr>
          <a:xfrm flipV="1">
            <a:off x="6533488" y="1733856"/>
            <a:ext cx="1" cy="14374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128">
            <a:extLst>
              <a:ext uri="{FF2B5EF4-FFF2-40B4-BE49-F238E27FC236}">
                <a16:creationId xmlns:a16="http://schemas.microsoft.com/office/drawing/2014/main" id="{54ABB837-3C1C-19F6-A198-D8B945821319}"/>
              </a:ext>
            </a:extLst>
          </p:cNvPr>
          <p:cNvCxnSpPr/>
          <p:nvPr/>
        </p:nvCxnSpPr>
        <p:spPr>
          <a:xfrm rot="10800000" flipV="1">
            <a:off x="1307518" y="1039632"/>
            <a:ext cx="3511828" cy="518372"/>
          </a:xfrm>
          <a:prstGeom prst="bentConnector3">
            <a:avLst>
              <a:gd name="adj1" fmla="val 121394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7507E6F-943F-28C9-F4F1-BEA68CB3C2BB}"/>
              </a:ext>
            </a:extLst>
          </p:cNvPr>
          <p:cNvCxnSpPr>
            <a:cxnSpLocks/>
          </p:cNvCxnSpPr>
          <p:nvPr/>
        </p:nvCxnSpPr>
        <p:spPr>
          <a:xfrm flipV="1">
            <a:off x="5486535" y="1028354"/>
            <a:ext cx="3356269" cy="128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0368C5AB-775E-1372-8C5D-806D2D0FFC9E}"/>
              </a:ext>
            </a:extLst>
          </p:cNvPr>
          <p:cNvSpPr/>
          <p:nvPr/>
        </p:nvSpPr>
        <p:spPr>
          <a:xfrm>
            <a:off x="681272" y="1009742"/>
            <a:ext cx="131318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Interlock loop (FPA)</a:t>
            </a:r>
          </a:p>
        </p:txBody>
      </p:sp>
      <p:cxnSp>
        <p:nvCxnSpPr>
          <p:cNvPr id="59" name="Elbow Connector 308">
            <a:extLst>
              <a:ext uri="{FF2B5EF4-FFF2-40B4-BE49-F238E27FC236}">
                <a16:creationId xmlns:a16="http://schemas.microsoft.com/office/drawing/2014/main" id="{2C23F4CF-F31D-D10A-F7FF-CEB1101B7605}"/>
              </a:ext>
            </a:extLst>
          </p:cNvPr>
          <p:cNvCxnSpPr>
            <a:stCxn id="47" idx="3"/>
          </p:cNvCxnSpPr>
          <p:nvPr/>
        </p:nvCxnSpPr>
        <p:spPr>
          <a:xfrm flipV="1">
            <a:off x="1681987" y="3867497"/>
            <a:ext cx="529656" cy="383186"/>
          </a:xfrm>
          <a:prstGeom prst="bentConnector3">
            <a:avLst>
              <a:gd name="adj1" fmla="val 50000"/>
            </a:avLst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314">
            <a:extLst>
              <a:ext uri="{FF2B5EF4-FFF2-40B4-BE49-F238E27FC236}">
                <a16:creationId xmlns:a16="http://schemas.microsoft.com/office/drawing/2014/main" id="{550DEACB-B9C8-3F51-BDFE-3B9F72A7F622}"/>
              </a:ext>
            </a:extLst>
          </p:cNvPr>
          <p:cNvCxnSpPr/>
          <p:nvPr/>
        </p:nvCxnSpPr>
        <p:spPr>
          <a:xfrm rot="5400000" flipH="1" flipV="1">
            <a:off x="1298972" y="4496737"/>
            <a:ext cx="1684381" cy="522775"/>
          </a:xfrm>
          <a:prstGeom prst="bentConnector3">
            <a:avLst>
              <a:gd name="adj1" fmla="val 74161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8135FCDF-A31C-32DB-3900-B276C501831F}"/>
              </a:ext>
            </a:extLst>
          </p:cNvPr>
          <p:cNvSpPr txBox="1"/>
          <p:nvPr/>
        </p:nvSpPr>
        <p:spPr>
          <a:xfrm>
            <a:off x="7280153" y="2726228"/>
            <a:ext cx="1873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7030A0"/>
                </a:solidFill>
              </a:rPr>
              <a:t>Beam abort requests to BIS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559FA55-9BE7-5790-D6D9-4F9734D9FCB5}"/>
              </a:ext>
            </a:extLst>
          </p:cNvPr>
          <p:cNvSpPr/>
          <p:nvPr/>
        </p:nvSpPr>
        <p:spPr>
          <a:xfrm>
            <a:off x="5822417" y="1380735"/>
            <a:ext cx="1461507" cy="354537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A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693BB38-A528-78F3-9160-30513679EEEB}"/>
              </a:ext>
            </a:extLst>
          </p:cNvPr>
          <p:cNvCxnSpPr/>
          <p:nvPr/>
        </p:nvCxnSpPr>
        <p:spPr>
          <a:xfrm flipV="1">
            <a:off x="8423850" y="2640686"/>
            <a:ext cx="538513" cy="9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233FD4DD-8361-4E80-EC41-5CDC983B1B7E}"/>
              </a:ext>
            </a:extLst>
          </p:cNvPr>
          <p:cNvCxnSpPr/>
          <p:nvPr/>
        </p:nvCxnSpPr>
        <p:spPr>
          <a:xfrm flipV="1">
            <a:off x="1307518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AD9F679-F3C6-0346-DDF2-A2353F2BA329}"/>
              </a:ext>
            </a:extLst>
          </p:cNvPr>
          <p:cNvCxnSpPr/>
          <p:nvPr/>
        </p:nvCxnSpPr>
        <p:spPr>
          <a:xfrm flipV="1">
            <a:off x="2511389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B6500C4-D821-F7BF-5BD2-7B5C9A438BE8}"/>
              </a:ext>
            </a:extLst>
          </p:cNvPr>
          <p:cNvCxnSpPr/>
          <p:nvPr/>
        </p:nvCxnSpPr>
        <p:spPr>
          <a:xfrm flipV="1">
            <a:off x="3756714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6FAD1E8-3A6B-2C3D-8740-27DB2F796D3C}"/>
              </a:ext>
            </a:extLst>
          </p:cNvPr>
          <p:cNvCxnSpPr/>
          <p:nvPr/>
        </p:nvCxnSpPr>
        <p:spPr>
          <a:xfrm flipV="1">
            <a:off x="4984623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1B23F33-2D03-E204-7DFD-4EF19C944999}"/>
              </a:ext>
            </a:extLst>
          </p:cNvPr>
          <p:cNvCxnSpPr>
            <a:endCxn id="47" idx="2"/>
          </p:cNvCxnSpPr>
          <p:nvPr/>
        </p:nvCxnSpPr>
        <p:spPr>
          <a:xfrm flipV="1">
            <a:off x="1193313" y="4394699"/>
            <a:ext cx="0" cy="340638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4A1DBA-AFA5-3930-D71F-108008C14F66}"/>
              </a:ext>
            </a:extLst>
          </p:cNvPr>
          <p:cNvCxnSpPr/>
          <p:nvPr/>
        </p:nvCxnSpPr>
        <p:spPr>
          <a:xfrm flipV="1">
            <a:off x="2854845" y="4403183"/>
            <a:ext cx="8962" cy="331486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437A30A-875E-5089-BD2F-D2192F7F04EB}"/>
              </a:ext>
            </a:extLst>
          </p:cNvPr>
          <p:cNvCxnSpPr/>
          <p:nvPr/>
        </p:nvCxnSpPr>
        <p:spPr>
          <a:xfrm flipV="1">
            <a:off x="3363946" y="4390077"/>
            <a:ext cx="411" cy="337173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37CA2A5-FFCC-221C-D663-52912EBD375C}"/>
              </a:ext>
            </a:extLst>
          </p:cNvPr>
          <p:cNvCxnSpPr/>
          <p:nvPr/>
        </p:nvCxnSpPr>
        <p:spPr>
          <a:xfrm flipH="1" flipV="1">
            <a:off x="5021459" y="4398055"/>
            <a:ext cx="4429" cy="336614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FD582C29-E2DF-7A0A-3938-B61F277DD67A}"/>
              </a:ext>
            </a:extLst>
          </p:cNvPr>
          <p:cNvSpPr/>
          <p:nvPr/>
        </p:nvSpPr>
        <p:spPr>
          <a:xfrm>
            <a:off x="2220902" y="3477735"/>
            <a:ext cx="1705321" cy="43819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Interface Box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0A8A40D-8773-56B4-2476-5DD3B5615DDC}"/>
              </a:ext>
            </a:extLst>
          </p:cNvPr>
          <p:cNvSpPr/>
          <p:nvPr/>
        </p:nvSpPr>
        <p:spPr>
          <a:xfrm>
            <a:off x="902507" y="4722673"/>
            <a:ext cx="909350" cy="288031"/>
          </a:xfrm>
          <a:prstGeom prst="rect">
            <a:avLst/>
          </a:prstGeom>
          <a:solidFill>
            <a:srgbClr val="0033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Q1</a:t>
            </a:r>
            <a:endParaRPr lang="en-GB" sz="2800" dirty="0"/>
          </a:p>
        </p:txBody>
      </p:sp>
      <p:cxnSp>
        <p:nvCxnSpPr>
          <p:cNvPr id="74" name="Elbow Connector 133">
            <a:extLst>
              <a:ext uri="{FF2B5EF4-FFF2-40B4-BE49-F238E27FC236}">
                <a16:creationId xmlns:a16="http://schemas.microsoft.com/office/drawing/2014/main" id="{EB5BA93A-9DC9-09F4-8952-3BC56EF5589B}"/>
              </a:ext>
            </a:extLst>
          </p:cNvPr>
          <p:cNvCxnSpPr/>
          <p:nvPr/>
        </p:nvCxnSpPr>
        <p:spPr>
          <a:xfrm rot="5400000" flipH="1" flipV="1">
            <a:off x="1427903" y="4508268"/>
            <a:ext cx="1669320" cy="514773"/>
          </a:xfrm>
          <a:prstGeom prst="bentConnector3">
            <a:avLst>
              <a:gd name="adj1" fmla="val 68660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135">
            <a:extLst>
              <a:ext uri="{FF2B5EF4-FFF2-40B4-BE49-F238E27FC236}">
                <a16:creationId xmlns:a16="http://schemas.microsoft.com/office/drawing/2014/main" id="{5BBD6016-1427-B437-6931-A65F15AD86F9}"/>
              </a:ext>
            </a:extLst>
          </p:cNvPr>
          <p:cNvCxnSpPr/>
          <p:nvPr/>
        </p:nvCxnSpPr>
        <p:spPr>
          <a:xfrm rot="16200000" flipV="1">
            <a:off x="3158085" y="4430968"/>
            <a:ext cx="1658756" cy="658807"/>
          </a:xfrm>
          <a:prstGeom prst="bentConnector3">
            <a:avLst>
              <a:gd name="adj1" fmla="val 69688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140">
            <a:extLst>
              <a:ext uri="{FF2B5EF4-FFF2-40B4-BE49-F238E27FC236}">
                <a16:creationId xmlns:a16="http://schemas.microsoft.com/office/drawing/2014/main" id="{5719038A-1AFB-7579-D4AA-470676D74DB0}"/>
              </a:ext>
            </a:extLst>
          </p:cNvPr>
          <p:cNvCxnSpPr/>
          <p:nvPr/>
        </p:nvCxnSpPr>
        <p:spPr>
          <a:xfrm rot="16200000" flipV="1">
            <a:off x="3243415" y="4437492"/>
            <a:ext cx="1685382" cy="640262"/>
          </a:xfrm>
          <a:prstGeom prst="bentConnector3">
            <a:avLst>
              <a:gd name="adj1" fmla="val 73848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144">
            <a:extLst>
              <a:ext uri="{FF2B5EF4-FFF2-40B4-BE49-F238E27FC236}">
                <a16:creationId xmlns:a16="http://schemas.microsoft.com/office/drawing/2014/main" id="{B080A4E1-9259-BA10-021F-3F6AA07C97AB}"/>
              </a:ext>
            </a:extLst>
          </p:cNvPr>
          <p:cNvCxnSpPr>
            <a:stCxn id="49" idx="1"/>
          </p:cNvCxnSpPr>
          <p:nvPr/>
        </p:nvCxnSpPr>
        <p:spPr>
          <a:xfrm rot="10800000">
            <a:off x="3921434" y="3867497"/>
            <a:ext cx="620214" cy="382600"/>
          </a:xfrm>
          <a:prstGeom prst="bentConnector3">
            <a:avLst>
              <a:gd name="adj1" fmla="val 50000"/>
            </a:avLst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157">
            <a:extLst>
              <a:ext uri="{FF2B5EF4-FFF2-40B4-BE49-F238E27FC236}">
                <a16:creationId xmlns:a16="http://schemas.microsoft.com/office/drawing/2014/main" id="{A23E3E57-A6AC-7F07-1A44-E46F1E3501B1}"/>
              </a:ext>
            </a:extLst>
          </p:cNvPr>
          <p:cNvCxnSpPr>
            <a:stCxn id="82" idx="2"/>
            <a:endCxn id="72" idx="1"/>
          </p:cNvCxnSpPr>
          <p:nvPr/>
        </p:nvCxnSpPr>
        <p:spPr>
          <a:xfrm rot="16200000" flipH="1">
            <a:off x="1578260" y="3054190"/>
            <a:ext cx="388721" cy="896563"/>
          </a:xfrm>
          <a:prstGeom prst="bentConnector2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AEEA69E-6B48-1736-7836-37DC3BD81AA3}"/>
              </a:ext>
            </a:extLst>
          </p:cNvPr>
          <p:cNvCxnSpPr/>
          <p:nvPr/>
        </p:nvCxnSpPr>
        <p:spPr>
          <a:xfrm>
            <a:off x="771571" y="1699227"/>
            <a:ext cx="6450" cy="7572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AA05E49E-DFAF-BB47-99E5-5C0A304DECD2}"/>
              </a:ext>
            </a:extLst>
          </p:cNvPr>
          <p:cNvSpPr/>
          <p:nvPr/>
        </p:nvSpPr>
        <p:spPr>
          <a:xfrm>
            <a:off x="653357" y="2466677"/>
            <a:ext cx="1341981" cy="340973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A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B504F48-AF2C-EE06-3D6D-28A5615B6E92}"/>
              </a:ext>
            </a:extLst>
          </p:cNvPr>
          <p:cNvCxnSpPr/>
          <p:nvPr/>
        </p:nvCxnSpPr>
        <p:spPr>
          <a:xfrm>
            <a:off x="887920" y="2250060"/>
            <a:ext cx="1569" cy="2094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D09A5FB4-357D-4588-3E7F-31F126F53357}"/>
              </a:ext>
            </a:extLst>
          </p:cNvPr>
          <p:cNvSpPr/>
          <p:nvPr/>
        </p:nvSpPr>
        <p:spPr>
          <a:xfrm>
            <a:off x="653358" y="2984730"/>
            <a:ext cx="1341962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B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35C8D25-62AD-00A8-D6E3-C439F6607638}"/>
              </a:ext>
            </a:extLst>
          </p:cNvPr>
          <p:cNvCxnSpPr/>
          <p:nvPr/>
        </p:nvCxnSpPr>
        <p:spPr>
          <a:xfrm flipV="1">
            <a:off x="3057431" y="1554270"/>
            <a:ext cx="0" cy="15723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00B503B-EC0A-8E68-052D-D9AD6147AB30}"/>
              </a:ext>
            </a:extLst>
          </p:cNvPr>
          <p:cNvCxnSpPr/>
          <p:nvPr/>
        </p:nvCxnSpPr>
        <p:spPr>
          <a:xfrm flipH="1" flipV="1">
            <a:off x="4771241" y="1537948"/>
            <a:ext cx="21051" cy="16004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281">
            <a:extLst>
              <a:ext uri="{FF2B5EF4-FFF2-40B4-BE49-F238E27FC236}">
                <a16:creationId xmlns:a16="http://schemas.microsoft.com/office/drawing/2014/main" id="{6C9A8E35-317C-DB3B-35E5-6F8762FC12E9}"/>
              </a:ext>
            </a:extLst>
          </p:cNvPr>
          <p:cNvCxnSpPr/>
          <p:nvPr/>
        </p:nvCxnSpPr>
        <p:spPr>
          <a:xfrm rot="5400000">
            <a:off x="3554984" y="1894684"/>
            <a:ext cx="1576094" cy="870506"/>
          </a:xfrm>
          <a:prstGeom prst="bentConnector3">
            <a:avLst>
              <a:gd name="adj1" fmla="val 138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7334427-B14E-8789-74F2-8DA1595EC15C}"/>
              </a:ext>
            </a:extLst>
          </p:cNvPr>
          <p:cNvCxnSpPr/>
          <p:nvPr/>
        </p:nvCxnSpPr>
        <p:spPr>
          <a:xfrm flipV="1">
            <a:off x="3057431" y="3117984"/>
            <a:ext cx="868792" cy="867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286">
            <a:extLst>
              <a:ext uri="{FF2B5EF4-FFF2-40B4-BE49-F238E27FC236}">
                <a16:creationId xmlns:a16="http://schemas.microsoft.com/office/drawing/2014/main" id="{77F0D179-3D35-BD1B-BCBC-CC42C930AA84}"/>
              </a:ext>
            </a:extLst>
          </p:cNvPr>
          <p:cNvCxnSpPr/>
          <p:nvPr/>
        </p:nvCxnSpPr>
        <p:spPr>
          <a:xfrm rot="10800000" flipV="1">
            <a:off x="5601838" y="1543874"/>
            <a:ext cx="209352" cy="1572974"/>
          </a:xfrm>
          <a:prstGeom prst="bentConnector2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FBAD2B9-BD3B-2CB7-0EC3-D862A1DBB2F1}"/>
              </a:ext>
            </a:extLst>
          </p:cNvPr>
          <p:cNvCxnSpPr/>
          <p:nvPr/>
        </p:nvCxnSpPr>
        <p:spPr>
          <a:xfrm>
            <a:off x="4792292" y="3116848"/>
            <a:ext cx="82799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787F5F0-62E9-05CF-41D6-A8DF38F931F5}"/>
              </a:ext>
            </a:extLst>
          </p:cNvPr>
          <p:cNvCxnSpPr>
            <a:cxnSpLocks/>
            <a:stCxn id="127" idx="0"/>
          </p:cNvCxnSpPr>
          <p:nvPr/>
        </p:nvCxnSpPr>
        <p:spPr>
          <a:xfrm flipV="1">
            <a:off x="8193417" y="2250060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291">
            <a:extLst>
              <a:ext uri="{FF2B5EF4-FFF2-40B4-BE49-F238E27FC236}">
                <a16:creationId xmlns:a16="http://schemas.microsoft.com/office/drawing/2014/main" id="{A5698EDC-CAC2-4E3B-35A6-39ABE3126189}"/>
              </a:ext>
            </a:extLst>
          </p:cNvPr>
          <p:cNvCxnSpPr>
            <a:cxnSpLocks/>
          </p:cNvCxnSpPr>
          <p:nvPr/>
        </p:nvCxnSpPr>
        <p:spPr>
          <a:xfrm rot="5400000">
            <a:off x="7880221" y="1506324"/>
            <a:ext cx="1463536" cy="478837"/>
          </a:xfrm>
          <a:prstGeom prst="bentConnector3">
            <a:avLst>
              <a:gd name="adj1" fmla="val 10015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297">
            <a:extLst>
              <a:ext uri="{FF2B5EF4-FFF2-40B4-BE49-F238E27FC236}">
                <a16:creationId xmlns:a16="http://schemas.microsoft.com/office/drawing/2014/main" id="{929DF28B-E0E1-69E1-5A5E-5089D711ED32}"/>
              </a:ext>
            </a:extLst>
          </p:cNvPr>
          <p:cNvCxnSpPr>
            <a:stCxn id="121" idx="2"/>
            <a:endCxn id="72" idx="3"/>
          </p:cNvCxnSpPr>
          <p:nvPr/>
        </p:nvCxnSpPr>
        <p:spPr>
          <a:xfrm rot="5400000">
            <a:off x="4162630" y="3084644"/>
            <a:ext cx="375783" cy="848595"/>
          </a:xfrm>
          <a:prstGeom prst="bentConnector2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299">
            <a:extLst>
              <a:ext uri="{FF2B5EF4-FFF2-40B4-BE49-F238E27FC236}">
                <a16:creationId xmlns:a16="http://schemas.microsoft.com/office/drawing/2014/main" id="{9C52C788-D626-8AC9-1E14-CBDBB7BAD918}"/>
              </a:ext>
            </a:extLst>
          </p:cNvPr>
          <p:cNvCxnSpPr>
            <a:endCxn id="124" idx="1"/>
          </p:cNvCxnSpPr>
          <p:nvPr/>
        </p:nvCxnSpPr>
        <p:spPr>
          <a:xfrm rot="5400000" flipH="1" flipV="1">
            <a:off x="1927284" y="3001870"/>
            <a:ext cx="842722" cy="107809"/>
          </a:xfrm>
          <a:prstGeom prst="bentConnector2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315">
            <a:extLst>
              <a:ext uri="{FF2B5EF4-FFF2-40B4-BE49-F238E27FC236}">
                <a16:creationId xmlns:a16="http://schemas.microsoft.com/office/drawing/2014/main" id="{AB0318B7-8E14-76F8-8775-1E978FDB4E4C}"/>
              </a:ext>
            </a:extLst>
          </p:cNvPr>
          <p:cNvCxnSpPr/>
          <p:nvPr/>
        </p:nvCxnSpPr>
        <p:spPr>
          <a:xfrm rot="16200000" flipV="1">
            <a:off x="1556788" y="3052053"/>
            <a:ext cx="942515" cy="112737"/>
          </a:xfrm>
          <a:prstGeom prst="bentConnector2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317">
            <a:extLst>
              <a:ext uri="{FF2B5EF4-FFF2-40B4-BE49-F238E27FC236}">
                <a16:creationId xmlns:a16="http://schemas.microsoft.com/office/drawing/2014/main" id="{4BC4A202-FC24-96C3-142D-AC25EC2C32A7}"/>
              </a:ext>
            </a:extLst>
          </p:cNvPr>
          <p:cNvCxnSpPr>
            <a:endCxn id="124" idx="3"/>
          </p:cNvCxnSpPr>
          <p:nvPr/>
        </p:nvCxnSpPr>
        <p:spPr>
          <a:xfrm rot="16200000" flipV="1">
            <a:off x="3335915" y="3010809"/>
            <a:ext cx="853878" cy="101085"/>
          </a:xfrm>
          <a:prstGeom prst="bentConnector2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320">
            <a:extLst>
              <a:ext uri="{FF2B5EF4-FFF2-40B4-BE49-F238E27FC236}">
                <a16:creationId xmlns:a16="http://schemas.microsoft.com/office/drawing/2014/main" id="{6D0204B8-7D45-2349-7C46-76CDE2DF021B}"/>
              </a:ext>
            </a:extLst>
          </p:cNvPr>
          <p:cNvCxnSpPr/>
          <p:nvPr/>
        </p:nvCxnSpPr>
        <p:spPr>
          <a:xfrm rot="5400000" flipH="1" flipV="1">
            <a:off x="3617501" y="3035649"/>
            <a:ext cx="909582" cy="119674"/>
          </a:xfrm>
          <a:prstGeom prst="bentConnector3">
            <a:avLst>
              <a:gd name="adj1" fmla="val 100265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Elbow Connector 329">
            <a:extLst>
              <a:ext uri="{FF2B5EF4-FFF2-40B4-BE49-F238E27FC236}">
                <a16:creationId xmlns:a16="http://schemas.microsoft.com/office/drawing/2014/main" id="{7E9A2323-22FB-3AA8-8080-AFA105B7C778}"/>
              </a:ext>
            </a:extLst>
          </p:cNvPr>
          <p:cNvCxnSpPr>
            <a:cxnSpLocks/>
          </p:cNvCxnSpPr>
          <p:nvPr/>
        </p:nvCxnSpPr>
        <p:spPr>
          <a:xfrm>
            <a:off x="5444953" y="2689733"/>
            <a:ext cx="3391983" cy="582197"/>
          </a:xfrm>
          <a:prstGeom prst="bentConnector3">
            <a:avLst>
              <a:gd name="adj1" fmla="val 47152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338">
            <a:extLst>
              <a:ext uri="{FF2B5EF4-FFF2-40B4-BE49-F238E27FC236}">
                <a16:creationId xmlns:a16="http://schemas.microsoft.com/office/drawing/2014/main" id="{8E6B4D4E-5CF6-F3AD-CFCF-5E21A6ABA73F}"/>
              </a:ext>
            </a:extLst>
          </p:cNvPr>
          <p:cNvCxnSpPr>
            <a:cxnSpLocks/>
          </p:cNvCxnSpPr>
          <p:nvPr/>
        </p:nvCxnSpPr>
        <p:spPr>
          <a:xfrm>
            <a:off x="3720989" y="2573991"/>
            <a:ext cx="5121815" cy="549306"/>
          </a:xfrm>
          <a:prstGeom prst="bentConnector3">
            <a:avLst>
              <a:gd name="adj1" fmla="val 67224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345">
            <a:extLst>
              <a:ext uri="{FF2B5EF4-FFF2-40B4-BE49-F238E27FC236}">
                <a16:creationId xmlns:a16="http://schemas.microsoft.com/office/drawing/2014/main" id="{3D6F7A46-76C5-FF23-0E4C-00F3694C17DB}"/>
              </a:ext>
            </a:extLst>
          </p:cNvPr>
          <p:cNvCxnSpPr>
            <a:cxnSpLocks/>
          </p:cNvCxnSpPr>
          <p:nvPr/>
        </p:nvCxnSpPr>
        <p:spPr>
          <a:xfrm>
            <a:off x="1993019" y="2504878"/>
            <a:ext cx="6857962" cy="468214"/>
          </a:xfrm>
          <a:prstGeom prst="bentConnector3">
            <a:avLst>
              <a:gd name="adj1" fmla="val 76949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363">
            <a:extLst>
              <a:ext uri="{FF2B5EF4-FFF2-40B4-BE49-F238E27FC236}">
                <a16:creationId xmlns:a16="http://schemas.microsoft.com/office/drawing/2014/main" id="{0D6A1761-6D1D-28AE-9AC7-BB16ECF8D938}"/>
              </a:ext>
            </a:extLst>
          </p:cNvPr>
          <p:cNvCxnSpPr/>
          <p:nvPr/>
        </p:nvCxnSpPr>
        <p:spPr>
          <a:xfrm flipV="1">
            <a:off x="997571" y="1441004"/>
            <a:ext cx="1422037" cy="1019218"/>
          </a:xfrm>
          <a:prstGeom prst="bentConnector3">
            <a:avLst>
              <a:gd name="adj1" fmla="val 94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370">
            <a:extLst>
              <a:ext uri="{FF2B5EF4-FFF2-40B4-BE49-F238E27FC236}">
                <a16:creationId xmlns:a16="http://schemas.microsoft.com/office/drawing/2014/main" id="{89E9360F-1347-A9A2-1D28-8D03D6471CF7}"/>
              </a:ext>
            </a:extLst>
          </p:cNvPr>
          <p:cNvCxnSpPr/>
          <p:nvPr/>
        </p:nvCxnSpPr>
        <p:spPr>
          <a:xfrm flipV="1">
            <a:off x="1409350" y="2004177"/>
            <a:ext cx="1298025" cy="463040"/>
          </a:xfrm>
          <a:prstGeom prst="bentConnector3">
            <a:avLst>
              <a:gd name="adj1" fmla="val 101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382">
            <a:extLst>
              <a:ext uri="{FF2B5EF4-FFF2-40B4-BE49-F238E27FC236}">
                <a16:creationId xmlns:a16="http://schemas.microsoft.com/office/drawing/2014/main" id="{9F3B7679-A35E-F060-0106-134DD6E85C15}"/>
              </a:ext>
            </a:extLst>
          </p:cNvPr>
          <p:cNvCxnSpPr/>
          <p:nvPr/>
        </p:nvCxnSpPr>
        <p:spPr>
          <a:xfrm flipV="1">
            <a:off x="1105579" y="1835565"/>
            <a:ext cx="3177392" cy="628879"/>
          </a:xfrm>
          <a:prstGeom prst="bentConnector3">
            <a:avLst>
              <a:gd name="adj1" fmla="val 102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390">
            <a:extLst>
              <a:ext uri="{FF2B5EF4-FFF2-40B4-BE49-F238E27FC236}">
                <a16:creationId xmlns:a16="http://schemas.microsoft.com/office/drawing/2014/main" id="{BAF0E888-27FA-8295-0AC5-75DF693C336A}"/>
              </a:ext>
            </a:extLst>
          </p:cNvPr>
          <p:cNvCxnSpPr/>
          <p:nvPr/>
        </p:nvCxnSpPr>
        <p:spPr>
          <a:xfrm flipV="1">
            <a:off x="1539519" y="2182920"/>
            <a:ext cx="2575805" cy="277302"/>
          </a:xfrm>
          <a:prstGeom prst="bentConnector3">
            <a:avLst>
              <a:gd name="adj1" fmla="val -106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397">
            <a:extLst>
              <a:ext uri="{FF2B5EF4-FFF2-40B4-BE49-F238E27FC236}">
                <a16:creationId xmlns:a16="http://schemas.microsoft.com/office/drawing/2014/main" id="{FD223DEB-61C5-9789-709A-6B78240E532B}"/>
              </a:ext>
            </a:extLst>
          </p:cNvPr>
          <p:cNvCxnSpPr/>
          <p:nvPr/>
        </p:nvCxnSpPr>
        <p:spPr>
          <a:xfrm flipV="1">
            <a:off x="1638846" y="2307424"/>
            <a:ext cx="4084212" cy="151579"/>
          </a:xfrm>
          <a:prstGeom prst="bentConnector3">
            <a:avLst>
              <a:gd name="adj1" fmla="val -25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406">
            <a:extLst>
              <a:ext uri="{FF2B5EF4-FFF2-40B4-BE49-F238E27FC236}">
                <a16:creationId xmlns:a16="http://schemas.microsoft.com/office/drawing/2014/main" id="{031E4F35-30F9-FEE2-556A-DC901B7EEE27}"/>
              </a:ext>
            </a:extLst>
          </p:cNvPr>
          <p:cNvCxnSpPr/>
          <p:nvPr/>
        </p:nvCxnSpPr>
        <p:spPr>
          <a:xfrm flipV="1">
            <a:off x="1742328" y="2375116"/>
            <a:ext cx="4235267" cy="80960"/>
          </a:xfrm>
          <a:prstGeom prst="bentConnector3">
            <a:avLst>
              <a:gd name="adj1" fmla="val 73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418">
            <a:extLst>
              <a:ext uri="{FF2B5EF4-FFF2-40B4-BE49-F238E27FC236}">
                <a16:creationId xmlns:a16="http://schemas.microsoft.com/office/drawing/2014/main" id="{8AC1F45A-C0E0-233C-3E96-2206BBD4B945}"/>
              </a:ext>
            </a:extLst>
          </p:cNvPr>
          <p:cNvCxnSpPr/>
          <p:nvPr/>
        </p:nvCxnSpPr>
        <p:spPr>
          <a:xfrm rot="5400000" flipH="1" flipV="1">
            <a:off x="5463099" y="1946119"/>
            <a:ext cx="622965" cy="114519"/>
          </a:xfrm>
          <a:prstGeom prst="bentConnector3">
            <a:avLst>
              <a:gd name="adj1" fmla="val 99692"/>
            </a:avLst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38A248DA-4055-C9DF-A307-DBCD47694FA7}"/>
              </a:ext>
            </a:extLst>
          </p:cNvPr>
          <p:cNvCxnSpPr/>
          <p:nvPr/>
        </p:nvCxnSpPr>
        <p:spPr>
          <a:xfrm flipV="1">
            <a:off x="5967359" y="2263658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F0E6249-D3A7-53F7-BD87-AC94B8AAF096}"/>
              </a:ext>
            </a:extLst>
          </p:cNvPr>
          <p:cNvCxnSpPr/>
          <p:nvPr/>
        </p:nvCxnSpPr>
        <p:spPr>
          <a:xfrm flipV="1">
            <a:off x="4272016" y="1719731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4C3DD9D0-5C35-34F5-23B8-DA5AE1913147}"/>
              </a:ext>
            </a:extLst>
          </p:cNvPr>
          <p:cNvCxnSpPr/>
          <p:nvPr/>
        </p:nvCxnSpPr>
        <p:spPr>
          <a:xfrm flipH="1">
            <a:off x="3930904" y="3550277"/>
            <a:ext cx="81549" cy="0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FC49F67B-11ED-6338-F11F-68E130266487}"/>
              </a:ext>
            </a:extLst>
          </p:cNvPr>
          <p:cNvCxnSpPr/>
          <p:nvPr/>
        </p:nvCxnSpPr>
        <p:spPr>
          <a:xfrm>
            <a:off x="2074739" y="3574233"/>
            <a:ext cx="151626" cy="516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2E8EB349-13BE-9A94-B4D1-DFC190FB5882}"/>
              </a:ext>
            </a:extLst>
          </p:cNvPr>
          <p:cNvCxnSpPr>
            <a:endCxn id="43" idx="1"/>
          </p:cNvCxnSpPr>
          <p:nvPr/>
        </p:nvCxnSpPr>
        <p:spPr>
          <a:xfrm>
            <a:off x="1999899" y="5600314"/>
            <a:ext cx="101532" cy="22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712851A2-B447-045A-9E48-733E7B7BF07C}"/>
              </a:ext>
            </a:extLst>
          </p:cNvPr>
          <p:cNvCxnSpPr/>
          <p:nvPr/>
        </p:nvCxnSpPr>
        <p:spPr>
          <a:xfrm>
            <a:off x="4409658" y="5590078"/>
            <a:ext cx="168682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AB40F02F-1F3E-13E0-D531-9C843822E579}"/>
              </a:ext>
            </a:extLst>
          </p:cNvPr>
          <p:cNvCxnSpPr>
            <a:stCxn id="45" idx="3"/>
          </p:cNvCxnSpPr>
          <p:nvPr/>
        </p:nvCxnSpPr>
        <p:spPr>
          <a:xfrm flipV="1">
            <a:off x="1751198" y="5600314"/>
            <a:ext cx="131301" cy="220"/>
          </a:xfrm>
          <a:prstGeom prst="straightConnector1">
            <a:avLst/>
          </a:prstGeom>
          <a:ln w="28575">
            <a:solidFill>
              <a:srgbClr val="00B05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237CC267-0FF4-F578-7BDE-39629382F669}"/>
              </a:ext>
            </a:extLst>
          </p:cNvPr>
          <p:cNvCxnSpPr/>
          <p:nvPr/>
        </p:nvCxnSpPr>
        <p:spPr>
          <a:xfrm flipV="1">
            <a:off x="4185381" y="5589750"/>
            <a:ext cx="136488" cy="1824"/>
          </a:xfrm>
          <a:prstGeom prst="straightConnector1">
            <a:avLst/>
          </a:prstGeom>
          <a:ln w="28575">
            <a:solidFill>
              <a:srgbClr val="00B05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447">
            <a:extLst>
              <a:ext uri="{FF2B5EF4-FFF2-40B4-BE49-F238E27FC236}">
                <a16:creationId xmlns:a16="http://schemas.microsoft.com/office/drawing/2014/main" id="{7C6F9DAA-4C0C-3B42-B5E9-015CBAD24CA2}"/>
              </a:ext>
            </a:extLst>
          </p:cNvPr>
          <p:cNvCxnSpPr>
            <a:cxnSpLocks/>
          </p:cNvCxnSpPr>
          <p:nvPr/>
        </p:nvCxnSpPr>
        <p:spPr>
          <a:xfrm>
            <a:off x="2000749" y="3198178"/>
            <a:ext cx="6836187" cy="202538"/>
          </a:xfrm>
          <a:prstGeom prst="bentConnector3">
            <a:avLst>
              <a:gd name="adj1" fmla="val 71665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448">
            <a:extLst>
              <a:ext uri="{FF2B5EF4-FFF2-40B4-BE49-F238E27FC236}">
                <a16:creationId xmlns:a16="http://schemas.microsoft.com/office/drawing/2014/main" id="{63063C07-2E52-0AE4-C603-9D663E456030}"/>
              </a:ext>
            </a:extLst>
          </p:cNvPr>
          <p:cNvCxnSpPr>
            <a:cxnSpLocks/>
          </p:cNvCxnSpPr>
          <p:nvPr/>
        </p:nvCxnSpPr>
        <p:spPr>
          <a:xfrm>
            <a:off x="3720989" y="3255444"/>
            <a:ext cx="5115947" cy="289180"/>
          </a:xfrm>
          <a:prstGeom prst="bentConnector3">
            <a:avLst>
              <a:gd name="adj1" fmla="val 59818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456">
            <a:extLst>
              <a:ext uri="{FF2B5EF4-FFF2-40B4-BE49-F238E27FC236}">
                <a16:creationId xmlns:a16="http://schemas.microsoft.com/office/drawing/2014/main" id="{AD725778-9605-AE22-7F36-CC3507BA518C}"/>
              </a:ext>
            </a:extLst>
          </p:cNvPr>
          <p:cNvCxnSpPr>
            <a:cxnSpLocks/>
          </p:cNvCxnSpPr>
          <p:nvPr/>
        </p:nvCxnSpPr>
        <p:spPr>
          <a:xfrm>
            <a:off x="5160532" y="3331412"/>
            <a:ext cx="3675574" cy="353342"/>
          </a:xfrm>
          <a:prstGeom prst="bentConnector3">
            <a:avLst>
              <a:gd name="adj1" fmla="val -281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Rectangle 116">
            <a:extLst>
              <a:ext uri="{FF2B5EF4-FFF2-40B4-BE49-F238E27FC236}">
                <a16:creationId xmlns:a16="http://schemas.microsoft.com/office/drawing/2014/main" id="{D912EE40-7BE2-C78C-C298-BDFBF4D7BE16}"/>
              </a:ext>
            </a:extLst>
          </p:cNvPr>
          <p:cNvSpPr/>
          <p:nvPr/>
        </p:nvSpPr>
        <p:spPr>
          <a:xfrm>
            <a:off x="2402550" y="1895642"/>
            <a:ext cx="1309761" cy="36825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B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6177E318-BA92-0946-4B7E-7D0082886A09}"/>
              </a:ext>
            </a:extLst>
          </p:cNvPr>
          <p:cNvSpPr/>
          <p:nvPr/>
        </p:nvSpPr>
        <p:spPr>
          <a:xfrm>
            <a:off x="653357" y="1386839"/>
            <a:ext cx="1334158" cy="342330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A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4C6F2136-0AEE-E5B3-90D4-30E426F3E30F}"/>
              </a:ext>
            </a:extLst>
          </p:cNvPr>
          <p:cNvSpPr/>
          <p:nvPr/>
        </p:nvSpPr>
        <p:spPr>
          <a:xfrm>
            <a:off x="2402550" y="2997517"/>
            <a:ext cx="1309761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B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4FC101F-FCB5-D190-4EE1-146FA703611D}"/>
              </a:ext>
            </a:extLst>
          </p:cNvPr>
          <p:cNvSpPr/>
          <p:nvPr/>
        </p:nvSpPr>
        <p:spPr>
          <a:xfrm>
            <a:off x="653357" y="1897959"/>
            <a:ext cx="1341981" cy="340859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B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1AF191A-5B97-84ED-44B2-2FD7477785FF}"/>
              </a:ext>
            </a:extLst>
          </p:cNvPr>
          <p:cNvSpPr/>
          <p:nvPr/>
        </p:nvSpPr>
        <p:spPr>
          <a:xfrm>
            <a:off x="4112295" y="2993456"/>
            <a:ext cx="1325046" cy="327594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B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5AF4CA8-00A2-A278-6E36-A2746A172E2E}"/>
              </a:ext>
            </a:extLst>
          </p:cNvPr>
          <p:cNvSpPr/>
          <p:nvPr/>
        </p:nvSpPr>
        <p:spPr>
          <a:xfrm>
            <a:off x="2402550" y="1385035"/>
            <a:ext cx="1309761" cy="348821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A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A3497F0C-47CA-3129-7868-8E54FE859ED9}"/>
              </a:ext>
            </a:extLst>
          </p:cNvPr>
          <p:cNvSpPr/>
          <p:nvPr/>
        </p:nvSpPr>
        <p:spPr>
          <a:xfrm>
            <a:off x="4112295" y="1376298"/>
            <a:ext cx="1325045" cy="355594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A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105DEAF5-8F97-8383-1065-90F17F25CFD1}"/>
              </a:ext>
            </a:extLst>
          </p:cNvPr>
          <p:cNvSpPr/>
          <p:nvPr/>
        </p:nvSpPr>
        <p:spPr>
          <a:xfrm>
            <a:off x="2402550" y="2461175"/>
            <a:ext cx="1309761" cy="346476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A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8176B606-D126-23FF-C0A4-1765E9C3D004}"/>
              </a:ext>
            </a:extLst>
          </p:cNvPr>
          <p:cNvSpPr/>
          <p:nvPr/>
        </p:nvSpPr>
        <p:spPr>
          <a:xfrm>
            <a:off x="4112295" y="2461176"/>
            <a:ext cx="1325045" cy="339985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A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5B25D5DF-4BAA-CE7D-2D35-1E3F1FC30AB6}"/>
              </a:ext>
            </a:extLst>
          </p:cNvPr>
          <p:cNvSpPr/>
          <p:nvPr/>
        </p:nvSpPr>
        <p:spPr>
          <a:xfrm>
            <a:off x="4112294" y="1899470"/>
            <a:ext cx="1325046" cy="36418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B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EDDB198F-E875-2409-C30A-C1EDC37299F0}"/>
              </a:ext>
            </a:extLst>
          </p:cNvPr>
          <p:cNvSpPr/>
          <p:nvPr/>
        </p:nvSpPr>
        <p:spPr>
          <a:xfrm>
            <a:off x="7743336" y="2388968"/>
            <a:ext cx="900162" cy="353794"/>
          </a:xfrm>
          <a:prstGeom prst="rect">
            <a:avLst/>
          </a:prstGeom>
          <a:solidFill>
            <a:srgbClr val="BEBEC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PIC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C47217AD-2246-6FCD-648A-35FB250B8677}"/>
              </a:ext>
            </a:extLst>
          </p:cNvPr>
          <p:cNvSpPr/>
          <p:nvPr/>
        </p:nvSpPr>
        <p:spPr>
          <a:xfrm>
            <a:off x="7500657" y="1376297"/>
            <a:ext cx="1186538" cy="357559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A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3D8ECD74-DF38-D933-A821-4EB709B88650}"/>
              </a:ext>
            </a:extLst>
          </p:cNvPr>
          <p:cNvSpPr/>
          <p:nvPr/>
        </p:nvSpPr>
        <p:spPr>
          <a:xfrm>
            <a:off x="7513111" y="1872293"/>
            <a:ext cx="1161630" cy="371805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B</a:t>
            </a:r>
          </a:p>
        </p:txBody>
      </p:sp>
      <p:cxnSp>
        <p:nvCxnSpPr>
          <p:cNvPr id="130" name="Elbow Connector 116">
            <a:extLst>
              <a:ext uri="{FF2B5EF4-FFF2-40B4-BE49-F238E27FC236}">
                <a16:creationId xmlns:a16="http://schemas.microsoft.com/office/drawing/2014/main" id="{82481ADA-654D-6856-6404-C7C19D022185}"/>
              </a:ext>
            </a:extLst>
          </p:cNvPr>
          <p:cNvCxnSpPr>
            <a:cxnSpLocks/>
          </p:cNvCxnSpPr>
          <p:nvPr/>
        </p:nvCxnSpPr>
        <p:spPr>
          <a:xfrm rot="5400000">
            <a:off x="7190940" y="1787622"/>
            <a:ext cx="502592" cy="115636"/>
          </a:xfrm>
          <a:prstGeom prst="bentConnector3">
            <a:avLst>
              <a:gd name="adj1" fmla="val -253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C176E471-50E9-690A-102A-DBDA10A8F079}"/>
              </a:ext>
            </a:extLst>
          </p:cNvPr>
          <p:cNvCxnSpPr>
            <a:cxnSpLocks/>
          </p:cNvCxnSpPr>
          <p:nvPr/>
        </p:nvCxnSpPr>
        <p:spPr>
          <a:xfrm>
            <a:off x="7280153" y="2095579"/>
            <a:ext cx="11563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1EEC0333-4CB3-91BC-33FC-7F471D3A22B1}"/>
              </a:ext>
            </a:extLst>
          </p:cNvPr>
          <p:cNvCxnSpPr>
            <a:cxnSpLocks/>
          </p:cNvCxnSpPr>
          <p:nvPr/>
        </p:nvCxnSpPr>
        <p:spPr>
          <a:xfrm flipV="1">
            <a:off x="8186978" y="1729169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2646C3A9-4674-6CF3-6516-5C5B3566394C}"/>
              </a:ext>
            </a:extLst>
          </p:cNvPr>
          <p:cNvSpPr/>
          <p:nvPr/>
        </p:nvSpPr>
        <p:spPr>
          <a:xfrm>
            <a:off x="5601838" y="6067024"/>
            <a:ext cx="1928331" cy="186209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en-US" sz="1050" dirty="0"/>
              <a:t>Courtesy of J. Spasic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1DE73103-C6D6-6AEF-6429-CCF72324CCFD}"/>
              </a:ext>
            </a:extLst>
          </p:cNvPr>
          <p:cNvSpPr/>
          <p:nvPr/>
        </p:nvSpPr>
        <p:spPr>
          <a:xfrm>
            <a:off x="8955601" y="2545234"/>
            <a:ext cx="567716" cy="1249526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BIS</a:t>
            </a: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217B28FE-858A-0B74-255F-263DC2BF1D13}"/>
              </a:ext>
            </a:extLst>
          </p:cNvPr>
          <p:cNvGrpSpPr/>
          <p:nvPr/>
        </p:nvGrpSpPr>
        <p:grpSpPr>
          <a:xfrm>
            <a:off x="10338506" y="141236"/>
            <a:ext cx="1711845" cy="1737012"/>
            <a:chOff x="9800169" y="1571099"/>
            <a:chExt cx="2346960" cy="3163570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FFFB3F97-7E20-5609-ADFC-80457F26ACEE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Q1,Q2,Q3,BB,SCL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7546192-9034-F337-9E76-0969CF68BE61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uQDS</a:t>
              </a:r>
              <a:endParaRPr lang="en-US" sz="1200" dirty="0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19916B47-54AB-70A5-621A-D560355FBE42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PDSU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36D3CAFC-33C5-21E8-01F3-17F39AB8BE8C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Heaters + CLIQ</a:t>
              </a: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DC4CFEE-D7B9-EC5F-01F2-AF76C0D845DB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BIS</a:t>
              </a:r>
            </a:p>
          </p:txBody>
        </p: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B7D15C56-A880-E76A-3032-7496839DA5D7}"/>
                </a:ext>
              </a:extLst>
            </p:cNvPr>
            <p:cNvCxnSpPr>
              <a:stCxn id="137" idx="3"/>
              <a:endCxn id="138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F0189C0C-FF33-6C75-4DFC-B7B9BF799DBF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3A7536A0-DE30-403C-8CFF-C8D2E6ED4A13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601E04BB-192E-EC7E-F934-601E0B6B76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4A8D0E6D-E205-7682-114F-253F5AADEF50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0B2FFE9-EDE0-2876-984C-40591A52208E}"/>
              </a:ext>
            </a:extLst>
          </p:cNvPr>
          <p:cNvSpPr txBox="1"/>
          <p:nvPr/>
        </p:nvSpPr>
        <p:spPr>
          <a:xfrm>
            <a:off x="9829800" y="2182920"/>
            <a:ext cx="217453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Spurious CLIQ/HDS firing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893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576E5-2E86-3A0A-CAE5-F0868B36D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Top-Down Reliability Model – Spurious Firing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0EE30-6AE0-9AD8-ED6F-43C766629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F9757-2725-C093-CB60-A5B3F705A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11</a:t>
            </a:fld>
            <a:endParaRPr lang="en-CH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B13247C-0320-07F8-6285-91F3EF0AF125}"/>
              </a:ext>
            </a:extLst>
          </p:cNvPr>
          <p:cNvSpPr/>
          <p:nvPr/>
        </p:nvSpPr>
        <p:spPr>
          <a:xfrm>
            <a:off x="478613" y="834270"/>
            <a:ext cx="8562355" cy="3695705"/>
          </a:xfrm>
          <a:prstGeom prst="rect">
            <a:avLst/>
          </a:prstGeom>
          <a:solidFill>
            <a:schemeClr val="accent1">
              <a:alpha val="3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b="1" dirty="0"/>
              <a:t>UR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4D8C8BA-913E-CB5E-B94A-190B95E0C821}"/>
              </a:ext>
            </a:extLst>
          </p:cNvPr>
          <p:cNvSpPr/>
          <p:nvPr/>
        </p:nvSpPr>
        <p:spPr>
          <a:xfrm>
            <a:off x="434112" y="4671296"/>
            <a:ext cx="5021505" cy="675661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Tunnel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DC1938D-DC51-B2C1-AE79-36E777301287}"/>
              </a:ext>
            </a:extLst>
          </p:cNvPr>
          <p:cNvSpPr/>
          <p:nvPr/>
        </p:nvSpPr>
        <p:spPr>
          <a:xfrm>
            <a:off x="434112" y="5377456"/>
            <a:ext cx="5021505" cy="757456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USC/UJ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0CADD91-3E90-EA3F-9682-CF4445AE9F40}"/>
              </a:ext>
            </a:extLst>
          </p:cNvPr>
          <p:cNvSpPr/>
          <p:nvPr/>
        </p:nvSpPr>
        <p:spPr>
          <a:xfrm>
            <a:off x="2059228" y="4723619"/>
            <a:ext cx="909350" cy="287085"/>
          </a:xfrm>
          <a:prstGeom prst="rect">
            <a:avLst/>
          </a:prstGeom>
          <a:solidFill>
            <a:srgbClr val="0033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Q2a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AA58626-BDA5-25F8-CFDB-48C368E233AE}"/>
              </a:ext>
            </a:extLst>
          </p:cNvPr>
          <p:cNvSpPr/>
          <p:nvPr/>
        </p:nvSpPr>
        <p:spPr>
          <a:xfrm>
            <a:off x="3292537" y="4722047"/>
            <a:ext cx="909350" cy="299816"/>
          </a:xfrm>
          <a:prstGeom prst="rect">
            <a:avLst/>
          </a:prstGeom>
          <a:solidFill>
            <a:srgbClr val="0033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Q2b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7956EAA-FCA9-FDDB-0B36-59EF0CCC2797}"/>
              </a:ext>
            </a:extLst>
          </p:cNvPr>
          <p:cNvSpPr/>
          <p:nvPr/>
        </p:nvSpPr>
        <p:spPr>
          <a:xfrm>
            <a:off x="3364357" y="5456518"/>
            <a:ext cx="837530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8C61CC3-C83A-3FEB-F239-6C413E823548}"/>
              </a:ext>
            </a:extLst>
          </p:cNvPr>
          <p:cNvSpPr/>
          <p:nvPr/>
        </p:nvSpPr>
        <p:spPr>
          <a:xfrm>
            <a:off x="2101431" y="5456518"/>
            <a:ext cx="839506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DA34B6C-BD01-D110-F165-2A18F948028B}"/>
              </a:ext>
            </a:extLst>
          </p:cNvPr>
          <p:cNvSpPr/>
          <p:nvPr/>
        </p:nvSpPr>
        <p:spPr>
          <a:xfrm>
            <a:off x="4436756" y="4718815"/>
            <a:ext cx="929490" cy="291889"/>
          </a:xfrm>
          <a:prstGeom prst="rect">
            <a:avLst/>
          </a:prstGeom>
          <a:solidFill>
            <a:srgbClr val="0033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Q3</a:t>
            </a:r>
            <a:endParaRPr lang="en-GB" sz="28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5871E3-D984-1BCB-6667-EE358C3DB758}"/>
              </a:ext>
            </a:extLst>
          </p:cNvPr>
          <p:cNvSpPr/>
          <p:nvPr/>
        </p:nvSpPr>
        <p:spPr>
          <a:xfrm>
            <a:off x="911692" y="5456518"/>
            <a:ext cx="839506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8BF14F6-BE81-4026-78D2-EFEF7055EFAE}"/>
              </a:ext>
            </a:extLst>
          </p:cNvPr>
          <p:cNvSpPr/>
          <p:nvPr/>
        </p:nvSpPr>
        <p:spPr>
          <a:xfrm>
            <a:off x="4578340" y="5456298"/>
            <a:ext cx="839506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BF02340-8CEE-B3D1-BC97-43B8D29D288B}"/>
              </a:ext>
            </a:extLst>
          </p:cNvPr>
          <p:cNvSpPr/>
          <p:nvPr/>
        </p:nvSpPr>
        <p:spPr>
          <a:xfrm>
            <a:off x="704639" y="4106667"/>
            <a:ext cx="977348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BFA767B-C9E2-5DDA-47C7-87034C44E41B}"/>
              </a:ext>
            </a:extLst>
          </p:cNvPr>
          <p:cNvSpPr/>
          <p:nvPr/>
        </p:nvSpPr>
        <p:spPr>
          <a:xfrm>
            <a:off x="2597901" y="4113205"/>
            <a:ext cx="977348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808A58B-4FA1-9477-610C-8F2BD0F3D64B}"/>
              </a:ext>
            </a:extLst>
          </p:cNvPr>
          <p:cNvSpPr/>
          <p:nvPr/>
        </p:nvSpPr>
        <p:spPr>
          <a:xfrm>
            <a:off x="4541648" y="4106081"/>
            <a:ext cx="977348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6AA0A76-0698-ED56-7D16-B29013034676}"/>
              </a:ext>
            </a:extLst>
          </p:cNvPr>
          <p:cNvSpPr/>
          <p:nvPr/>
        </p:nvSpPr>
        <p:spPr>
          <a:xfrm>
            <a:off x="5819584" y="1892025"/>
            <a:ext cx="1447511" cy="371633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B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D641CBE-F9BE-469C-52AB-A60E48CF138B}"/>
              </a:ext>
            </a:extLst>
          </p:cNvPr>
          <p:cNvSpPr/>
          <p:nvPr/>
        </p:nvSpPr>
        <p:spPr>
          <a:xfrm>
            <a:off x="4839458" y="905656"/>
            <a:ext cx="642148" cy="306695"/>
          </a:xfrm>
          <a:prstGeom prst="rect">
            <a:avLst/>
          </a:prstGeom>
          <a:solidFill>
            <a:srgbClr val="BEBEC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PC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10B74F1-BCBB-CD43-525F-D5AAE008B9BB}"/>
              </a:ext>
            </a:extLst>
          </p:cNvPr>
          <p:cNvCxnSpPr>
            <a:endCxn id="118" idx="2"/>
          </p:cNvCxnSpPr>
          <p:nvPr/>
        </p:nvCxnSpPr>
        <p:spPr>
          <a:xfrm flipH="1" flipV="1">
            <a:off x="1320436" y="1729169"/>
            <a:ext cx="15139" cy="140325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110">
            <a:extLst>
              <a:ext uri="{FF2B5EF4-FFF2-40B4-BE49-F238E27FC236}">
                <a16:creationId xmlns:a16="http://schemas.microsoft.com/office/drawing/2014/main" id="{2EA93100-EF14-DA48-BBB7-39625F01DBD4}"/>
              </a:ext>
            </a:extLst>
          </p:cNvPr>
          <p:cNvCxnSpPr/>
          <p:nvPr/>
        </p:nvCxnSpPr>
        <p:spPr>
          <a:xfrm rot="5400000">
            <a:off x="1838518" y="1908950"/>
            <a:ext cx="1578150" cy="868790"/>
          </a:xfrm>
          <a:prstGeom prst="bentConnector3">
            <a:avLst>
              <a:gd name="adj1" fmla="val 90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960E779-FADB-A53F-EF2A-802165B6F0E3}"/>
              </a:ext>
            </a:extLst>
          </p:cNvPr>
          <p:cNvCxnSpPr/>
          <p:nvPr/>
        </p:nvCxnSpPr>
        <p:spPr>
          <a:xfrm>
            <a:off x="1342103" y="3126658"/>
            <a:ext cx="869540" cy="5762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4418C80-3B20-861E-EB60-B5CC40A24DD3}"/>
              </a:ext>
            </a:extLst>
          </p:cNvPr>
          <p:cNvCxnSpPr/>
          <p:nvPr/>
        </p:nvCxnSpPr>
        <p:spPr>
          <a:xfrm flipV="1">
            <a:off x="6533488" y="1733856"/>
            <a:ext cx="1" cy="14374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128">
            <a:extLst>
              <a:ext uri="{FF2B5EF4-FFF2-40B4-BE49-F238E27FC236}">
                <a16:creationId xmlns:a16="http://schemas.microsoft.com/office/drawing/2014/main" id="{54ABB837-3C1C-19F6-A198-D8B945821319}"/>
              </a:ext>
            </a:extLst>
          </p:cNvPr>
          <p:cNvCxnSpPr/>
          <p:nvPr/>
        </p:nvCxnSpPr>
        <p:spPr>
          <a:xfrm rot="10800000" flipV="1">
            <a:off x="1307518" y="1039632"/>
            <a:ext cx="3511828" cy="518372"/>
          </a:xfrm>
          <a:prstGeom prst="bentConnector3">
            <a:avLst>
              <a:gd name="adj1" fmla="val 121394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7507E6F-943F-28C9-F4F1-BEA68CB3C2BB}"/>
              </a:ext>
            </a:extLst>
          </p:cNvPr>
          <p:cNvCxnSpPr>
            <a:cxnSpLocks/>
          </p:cNvCxnSpPr>
          <p:nvPr/>
        </p:nvCxnSpPr>
        <p:spPr>
          <a:xfrm flipV="1">
            <a:off x="5486535" y="1028354"/>
            <a:ext cx="3356269" cy="128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0368C5AB-775E-1372-8C5D-806D2D0FFC9E}"/>
              </a:ext>
            </a:extLst>
          </p:cNvPr>
          <p:cNvSpPr/>
          <p:nvPr/>
        </p:nvSpPr>
        <p:spPr>
          <a:xfrm>
            <a:off x="681272" y="1009742"/>
            <a:ext cx="131318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Interlock loop (FPA)</a:t>
            </a:r>
          </a:p>
        </p:txBody>
      </p:sp>
      <p:cxnSp>
        <p:nvCxnSpPr>
          <p:cNvPr id="59" name="Elbow Connector 308">
            <a:extLst>
              <a:ext uri="{FF2B5EF4-FFF2-40B4-BE49-F238E27FC236}">
                <a16:creationId xmlns:a16="http://schemas.microsoft.com/office/drawing/2014/main" id="{2C23F4CF-F31D-D10A-F7FF-CEB1101B7605}"/>
              </a:ext>
            </a:extLst>
          </p:cNvPr>
          <p:cNvCxnSpPr>
            <a:stCxn id="47" idx="3"/>
          </p:cNvCxnSpPr>
          <p:nvPr/>
        </p:nvCxnSpPr>
        <p:spPr>
          <a:xfrm flipV="1">
            <a:off x="1681987" y="3867497"/>
            <a:ext cx="529656" cy="383186"/>
          </a:xfrm>
          <a:prstGeom prst="bentConnector3">
            <a:avLst>
              <a:gd name="adj1" fmla="val 50000"/>
            </a:avLst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314">
            <a:extLst>
              <a:ext uri="{FF2B5EF4-FFF2-40B4-BE49-F238E27FC236}">
                <a16:creationId xmlns:a16="http://schemas.microsoft.com/office/drawing/2014/main" id="{550DEACB-B9C8-3F51-BDFE-3B9F72A7F622}"/>
              </a:ext>
            </a:extLst>
          </p:cNvPr>
          <p:cNvCxnSpPr/>
          <p:nvPr/>
        </p:nvCxnSpPr>
        <p:spPr>
          <a:xfrm rot="5400000" flipH="1" flipV="1">
            <a:off x="1298972" y="4496737"/>
            <a:ext cx="1684381" cy="522775"/>
          </a:xfrm>
          <a:prstGeom prst="bentConnector3">
            <a:avLst>
              <a:gd name="adj1" fmla="val 74161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8135FCDF-A31C-32DB-3900-B276C501831F}"/>
              </a:ext>
            </a:extLst>
          </p:cNvPr>
          <p:cNvSpPr txBox="1"/>
          <p:nvPr/>
        </p:nvSpPr>
        <p:spPr>
          <a:xfrm>
            <a:off x="7280153" y="2726228"/>
            <a:ext cx="1873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7030A0"/>
                </a:solidFill>
              </a:rPr>
              <a:t>Beam abort requests to BIS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559FA55-9BE7-5790-D6D9-4F9734D9FCB5}"/>
              </a:ext>
            </a:extLst>
          </p:cNvPr>
          <p:cNvSpPr/>
          <p:nvPr/>
        </p:nvSpPr>
        <p:spPr>
          <a:xfrm>
            <a:off x="5822417" y="1380735"/>
            <a:ext cx="1461507" cy="354537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A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693BB38-A528-78F3-9160-30513679EEEB}"/>
              </a:ext>
            </a:extLst>
          </p:cNvPr>
          <p:cNvCxnSpPr/>
          <p:nvPr/>
        </p:nvCxnSpPr>
        <p:spPr>
          <a:xfrm flipV="1">
            <a:off x="8423850" y="2640686"/>
            <a:ext cx="538513" cy="9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233FD4DD-8361-4E80-EC41-5CDC983B1B7E}"/>
              </a:ext>
            </a:extLst>
          </p:cNvPr>
          <p:cNvCxnSpPr/>
          <p:nvPr/>
        </p:nvCxnSpPr>
        <p:spPr>
          <a:xfrm flipV="1">
            <a:off x="1307518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AD9F679-F3C6-0346-DDF2-A2353F2BA329}"/>
              </a:ext>
            </a:extLst>
          </p:cNvPr>
          <p:cNvCxnSpPr/>
          <p:nvPr/>
        </p:nvCxnSpPr>
        <p:spPr>
          <a:xfrm flipV="1">
            <a:off x="2511389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B6500C4-D821-F7BF-5BD2-7B5C9A438BE8}"/>
              </a:ext>
            </a:extLst>
          </p:cNvPr>
          <p:cNvCxnSpPr/>
          <p:nvPr/>
        </p:nvCxnSpPr>
        <p:spPr>
          <a:xfrm flipV="1">
            <a:off x="3756714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6FAD1E8-3A6B-2C3D-8740-27DB2F796D3C}"/>
              </a:ext>
            </a:extLst>
          </p:cNvPr>
          <p:cNvCxnSpPr/>
          <p:nvPr/>
        </p:nvCxnSpPr>
        <p:spPr>
          <a:xfrm flipV="1">
            <a:off x="4984623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1B23F33-2D03-E204-7DFD-4EF19C944999}"/>
              </a:ext>
            </a:extLst>
          </p:cNvPr>
          <p:cNvCxnSpPr>
            <a:endCxn id="47" idx="2"/>
          </p:cNvCxnSpPr>
          <p:nvPr/>
        </p:nvCxnSpPr>
        <p:spPr>
          <a:xfrm flipV="1">
            <a:off x="1193313" y="4394699"/>
            <a:ext cx="0" cy="340638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4A1DBA-AFA5-3930-D71F-108008C14F66}"/>
              </a:ext>
            </a:extLst>
          </p:cNvPr>
          <p:cNvCxnSpPr/>
          <p:nvPr/>
        </p:nvCxnSpPr>
        <p:spPr>
          <a:xfrm flipV="1">
            <a:off x="2854845" y="4403183"/>
            <a:ext cx="8962" cy="331486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437A30A-875E-5089-BD2F-D2192F7F04EB}"/>
              </a:ext>
            </a:extLst>
          </p:cNvPr>
          <p:cNvCxnSpPr/>
          <p:nvPr/>
        </p:nvCxnSpPr>
        <p:spPr>
          <a:xfrm flipV="1">
            <a:off x="3363946" y="4390077"/>
            <a:ext cx="411" cy="337173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37CA2A5-FFCC-221C-D663-52912EBD375C}"/>
              </a:ext>
            </a:extLst>
          </p:cNvPr>
          <p:cNvCxnSpPr/>
          <p:nvPr/>
        </p:nvCxnSpPr>
        <p:spPr>
          <a:xfrm flipH="1" flipV="1">
            <a:off x="5021459" y="4398055"/>
            <a:ext cx="4429" cy="336614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FD582C29-E2DF-7A0A-3938-B61F277DD67A}"/>
              </a:ext>
            </a:extLst>
          </p:cNvPr>
          <p:cNvSpPr/>
          <p:nvPr/>
        </p:nvSpPr>
        <p:spPr>
          <a:xfrm>
            <a:off x="2220902" y="3477735"/>
            <a:ext cx="1705321" cy="438195"/>
          </a:xfrm>
          <a:prstGeom prst="rect">
            <a:avLst/>
          </a:prstGeom>
          <a:solidFill>
            <a:srgbClr val="00B05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Interface Box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0A8A40D-8773-56B4-2476-5DD3B5615DDC}"/>
              </a:ext>
            </a:extLst>
          </p:cNvPr>
          <p:cNvSpPr/>
          <p:nvPr/>
        </p:nvSpPr>
        <p:spPr>
          <a:xfrm>
            <a:off x="902507" y="4722673"/>
            <a:ext cx="909350" cy="288031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Q1</a:t>
            </a:r>
            <a:endParaRPr lang="en-GB" sz="2800" dirty="0"/>
          </a:p>
        </p:txBody>
      </p:sp>
      <p:cxnSp>
        <p:nvCxnSpPr>
          <p:cNvPr id="74" name="Elbow Connector 133">
            <a:extLst>
              <a:ext uri="{FF2B5EF4-FFF2-40B4-BE49-F238E27FC236}">
                <a16:creationId xmlns:a16="http://schemas.microsoft.com/office/drawing/2014/main" id="{EB5BA93A-9DC9-09F4-8952-3BC56EF5589B}"/>
              </a:ext>
            </a:extLst>
          </p:cNvPr>
          <p:cNvCxnSpPr/>
          <p:nvPr/>
        </p:nvCxnSpPr>
        <p:spPr>
          <a:xfrm rot="5400000" flipH="1" flipV="1">
            <a:off x="1427903" y="4508268"/>
            <a:ext cx="1669320" cy="514773"/>
          </a:xfrm>
          <a:prstGeom prst="bentConnector3">
            <a:avLst>
              <a:gd name="adj1" fmla="val 68660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135">
            <a:extLst>
              <a:ext uri="{FF2B5EF4-FFF2-40B4-BE49-F238E27FC236}">
                <a16:creationId xmlns:a16="http://schemas.microsoft.com/office/drawing/2014/main" id="{5BBD6016-1427-B437-6931-A65F15AD86F9}"/>
              </a:ext>
            </a:extLst>
          </p:cNvPr>
          <p:cNvCxnSpPr/>
          <p:nvPr/>
        </p:nvCxnSpPr>
        <p:spPr>
          <a:xfrm rot="16200000" flipV="1">
            <a:off x="3158085" y="4430968"/>
            <a:ext cx="1658756" cy="658807"/>
          </a:xfrm>
          <a:prstGeom prst="bentConnector3">
            <a:avLst>
              <a:gd name="adj1" fmla="val 69688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140">
            <a:extLst>
              <a:ext uri="{FF2B5EF4-FFF2-40B4-BE49-F238E27FC236}">
                <a16:creationId xmlns:a16="http://schemas.microsoft.com/office/drawing/2014/main" id="{5719038A-1AFB-7579-D4AA-470676D74DB0}"/>
              </a:ext>
            </a:extLst>
          </p:cNvPr>
          <p:cNvCxnSpPr/>
          <p:nvPr/>
        </p:nvCxnSpPr>
        <p:spPr>
          <a:xfrm rot="16200000" flipV="1">
            <a:off x="3243415" y="4437492"/>
            <a:ext cx="1685382" cy="640262"/>
          </a:xfrm>
          <a:prstGeom prst="bentConnector3">
            <a:avLst>
              <a:gd name="adj1" fmla="val 73848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144">
            <a:extLst>
              <a:ext uri="{FF2B5EF4-FFF2-40B4-BE49-F238E27FC236}">
                <a16:creationId xmlns:a16="http://schemas.microsoft.com/office/drawing/2014/main" id="{B080A4E1-9259-BA10-021F-3F6AA07C97AB}"/>
              </a:ext>
            </a:extLst>
          </p:cNvPr>
          <p:cNvCxnSpPr>
            <a:stCxn id="49" idx="1"/>
          </p:cNvCxnSpPr>
          <p:nvPr/>
        </p:nvCxnSpPr>
        <p:spPr>
          <a:xfrm rot="10800000">
            <a:off x="3921434" y="3867497"/>
            <a:ext cx="620214" cy="382600"/>
          </a:xfrm>
          <a:prstGeom prst="bentConnector3">
            <a:avLst>
              <a:gd name="adj1" fmla="val 50000"/>
            </a:avLst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157">
            <a:extLst>
              <a:ext uri="{FF2B5EF4-FFF2-40B4-BE49-F238E27FC236}">
                <a16:creationId xmlns:a16="http://schemas.microsoft.com/office/drawing/2014/main" id="{A23E3E57-A6AC-7F07-1A44-E46F1E3501B1}"/>
              </a:ext>
            </a:extLst>
          </p:cNvPr>
          <p:cNvCxnSpPr>
            <a:stCxn id="82" idx="2"/>
            <a:endCxn id="72" idx="1"/>
          </p:cNvCxnSpPr>
          <p:nvPr/>
        </p:nvCxnSpPr>
        <p:spPr>
          <a:xfrm rot="16200000" flipH="1">
            <a:off x="1578260" y="3054190"/>
            <a:ext cx="388721" cy="896563"/>
          </a:xfrm>
          <a:prstGeom prst="bentConnector2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AEEA69E-6B48-1736-7836-37DC3BD81AA3}"/>
              </a:ext>
            </a:extLst>
          </p:cNvPr>
          <p:cNvCxnSpPr/>
          <p:nvPr/>
        </p:nvCxnSpPr>
        <p:spPr>
          <a:xfrm>
            <a:off x="771571" y="1699227"/>
            <a:ext cx="6450" cy="7572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AA05E49E-DFAF-BB47-99E5-5C0A304DECD2}"/>
              </a:ext>
            </a:extLst>
          </p:cNvPr>
          <p:cNvSpPr/>
          <p:nvPr/>
        </p:nvSpPr>
        <p:spPr>
          <a:xfrm>
            <a:off x="653357" y="2466677"/>
            <a:ext cx="1341981" cy="340973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A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B504F48-AF2C-EE06-3D6D-28A5615B6E92}"/>
              </a:ext>
            </a:extLst>
          </p:cNvPr>
          <p:cNvCxnSpPr/>
          <p:nvPr/>
        </p:nvCxnSpPr>
        <p:spPr>
          <a:xfrm>
            <a:off x="887920" y="2250060"/>
            <a:ext cx="1569" cy="2094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D09A5FB4-357D-4588-3E7F-31F126F53357}"/>
              </a:ext>
            </a:extLst>
          </p:cNvPr>
          <p:cNvSpPr/>
          <p:nvPr/>
        </p:nvSpPr>
        <p:spPr>
          <a:xfrm>
            <a:off x="653358" y="2984730"/>
            <a:ext cx="1341962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B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35C8D25-62AD-00A8-D6E3-C439F6607638}"/>
              </a:ext>
            </a:extLst>
          </p:cNvPr>
          <p:cNvCxnSpPr/>
          <p:nvPr/>
        </p:nvCxnSpPr>
        <p:spPr>
          <a:xfrm flipV="1">
            <a:off x="3057431" y="1554270"/>
            <a:ext cx="0" cy="15723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00B503B-EC0A-8E68-052D-D9AD6147AB30}"/>
              </a:ext>
            </a:extLst>
          </p:cNvPr>
          <p:cNvCxnSpPr/>
          <p:nvPr/>
        </p:nvCxnSpPr>
        <p:spPr>
          <a:xfrm flipH="1" flipV="1">
            <a:off x="4771241" y="1537948"/>
            <a:ext cx="21051" cy="16004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281">
            <a:extLst>
              <a:ext uri="{FF2B5EF4-FFF2-40B4-BE49-F238E27FC236}">
                <a16:creationId xmlns:a16="http://schemas.microsoft.com/office/drawing/2014/main" id="{6C9A8E35-317C-DB3B-35E5-6F8762FC12E9}"/>
              </a:ext>
            </a:extLst>
          </p:cNvPr>
          <p:cNvCxnSpPr/>
          <p:nvPr/>
        </p:nvCxnSpPr>
        <p:spPr>
          <a:xfrm rot="5400000">
            <a:off x="3554984" y="1894684"/>
            <a:ext cx="1576094" cy="870506"/>
          </a:xfrm>
          <a:prstGeom prst="bentConnector3">
            <a:avLst>
              <a:gd name="adj1" fmla="val 138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7334427-B14E-8789-74F2-8DA1595EC15C}"/>
              </a:ext>
            </a:extLst>
          </p:cNvPr>
          <p:cNvCxnSpPr/>
          <p:nvPr/>
        </p:nvCxnSpPr>
        <p:spPr>
          <a:xfrm flipV="1">
            <a:off x="3057431" y="3117984"/>
            <a:ext cx="868792" cy="867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286">
            <a:extLst>
              <a:ext uri="{FF2B5EF4-FFF2-40B4-BE49-F238E27FC236}">
                <a16:creationId xmlns:a16="http://schemas.microsoft.com/office/drawing/2014/main" id="{77F0D179-3D35-BD1B-BCBC-CC42C930AA84}"/>
              </a:ext>
            </a:extLst>
          </p:cNvPr>
          <p:cNvCxnSpPr/>
          <p:nvPr/>
        </p:nvCxnSpPr>
        <p:spPr>
          <a:xfrm rot="10800000" flipV="1">
            <a:off x="5601838" y="1543874"/>
            <a:ext cx="209352" cy="1572974"/>
          </a:xfrm>
          <a:prstGeom prst="bentConnector2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FBAD2B9-BD3B-2CB7-0EC3-D862A1DBB2F1}"/>
              </a:ext>
            </a:extLst>
          </p:cNvPr>
          <p:cNvCxnSpPr/>
          <p:nvPr/>
        </p:nvCxnSpPr>
        <p:spPr>
          <a:xfrm>
            <a:off x="4792292" y="3116848"/>
            <a:ext cx="82799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787F5F0-62E9-05CF-41D6-A8DF38F931F5}"/>
              </a:ext>
            </a:extLst>
          </p:cNvPr>
          <p:cNvCxnSpPr>
            <a:cxnSpLocks/>
            <a:stCxn id="127" idx="0"/>
          </p:cNvCxnSpPr>
          <p:nvPr/>
        </p:nvCxnSpPr>
        <p:spPr>
          <a:xfrm flipV="1">
            <a:off x="8193417" y="2250060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291">
            <a:extLst>
              <a:ext uri="{FF2B5EF4-FFF2-40B4-BE49-F238E27FC236}">
                <a16:creationId xmlns:a16="http://schemas.microsoft.com/office/drawing/2014/main" id="{A5698EDC-CAC2-4E3B-35A6-39ABE3126189}"/>
              </a:ext>
            </a:extLst>
          </p:cNvPr>
          <p:cNvCxnSpPr>
            <a:cxnSpLocks/>
          </p:cNvCxnSpPr>
          <p:nvPr/>
        </p:nvCxnSpPr>
        <p:spPr>
          <a:xfrm rot="5400000">
            <a:off x="7880221" y="1506324"/>
            <a:ext cx="1463536" cy="478837"/>
          </a:xfrm>
          <a:prstGeom prst="bentConnector3">
            <a:avLst>
              <a:gd name="adj1" fmla="val 10015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297">
            <a:extLst>
              <a:ext uri="{FF2B5EF4-FFF2-40B4-BE49-F238E27FC236}">
                <a16:creationId xmlns:a16="http://schemas.microsoft.com/office/drawing/2014/main" id="{929DF28B-E0E1-69E1-5A5E-5089D711ED32}"/>
              </a:ext>
            </a:extLst>
          </p:cNvPr>
          <p:cNvCxnSpPr>
            <a:stCxn id="121" idx="2"/>
            <a:endCxn id="72" idx="3"/>
          </p:cNvCxnSpPr>
          <p:nvPr/>
        </p:nvCxnSpPr>
        <p:spPr>
          <a:xfrm rot="5400000">
            <a:off x="4162630" y="3084644"/>
            <a:ext cx="375783" cy="848595"/>
          </a:xfrm>
          <a:prstGeom prst="bentConnector2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299">
            <a:extLst>
              <a:ext uri="{FF2B5EF4-FFF2-40B4-BE49-F238E27FC236}">
                <a16:creationId xmlns:a16="http://schemas.microsoft.com/office/drawing/2014/main" id="{9C52C788-D626-8AC9-1E14-CBDBB7BAD918}"/>
              </a:ext>
            </a:extLst>
          </p:cNvPr>
          <p:cNvCxnSpPr>
            <a:endCxn id="124" idx="1"/>
          </p:cNvCxnSpPr>
          <p:nvPr/>
        </p:nvCxnSpPr>
        <p:spPr>
          <a:xfrm rot="5400000" flipH="1" flipV="1">
            <a:off x="1927284" y="3001870"/>
            <a:ext cx="842722" cy="107809"/>
          </a:xfrm>
          <a:prstGeom prst="bentConnector2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315">
            <a:extLst>
              <a:ext uri="{FF2B5EF4-FFF2-40B4-BE49-F238E27FC236}">
                <a16:creationId xmlns:a16="http://schemas.microsoft.com/office/drawing/2014/main" id="{AB0318B7-8E14-76F8-8775-1E978FDB4E4C}"/>
              </a:ext>
            </a:extLst>
          </p:cNvPr>
          <p:cNvCxnSpPr/>
          <p:nvPr/>
        </p:nvCxnSpPr>
        <p:spPr>
          <a:xfrm rot="16200000" flipV="1">
            <a:off x="1556788" y="3052053"/>
            <a:ext cx="942515" cy="112737"/>
          </a:xfrm>
          <a:prstGeom prst="bentConnector2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317">
            <a:extLst>
              <a:ext uri="{FF2B5EF4-FFF2-40B4-BE49-F238E27FC236}">
                <a16:creationId xmlns:a16="http://schemas.microsoft.com/office/drawing/2014/main" id="{4BC4A202-FC24-96C3-142D-AC25EC2C32A7}"/>
              </a:ext>
            </a:extLst>
          </p:cNvPr>
          <p:cNvCxnSpPr>
            <a:endCxn id="124" idx="3"/>
          </p:cNvCxnSpPr>
          <p:nvPr/>
        </p:nvCxnSpPr>
        <p:spPr>
          <a:xfrm rot="16200000" flipV="1">
            <a:off x="3335915" y="3010809"/>
            <a:ext cx="853878" cy="101085"/>
          </a:xfrm>
          <a:prstGeom prst="bentConnector2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320">
            <a:extLst>
              <a:ext uri="{FF2B5EF4-FFF2-40B4-BE49-F238E27FC236}">
                <a16:creationId xmlns:a16="http://schemas.microsoft.com/office/drawing/2014/main" id="{6D0204B8-7D45-2349-7C46-76CDE2DF021B}"/>
              </a:ext>
            </a:extLst>
          </p:cNvPr>
          <p:cNvCxnSpPr/>
          <p:nvPr/>
        </p:nvCxnSpPr>
        <p:spPr>
          <a:xfrm rot="5400000" flipH="1" flipV="1">
            <a:off x="3617501" y="3035649"/>
            <a:ext cx="909582" cy="119674"/>
          </a:xfrm>
          <a:prstGeom prst="bentConnector3">
            <a:avLst>
              <a:gd name="adj1" fmla="val 100265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Elbow Connector 329">
            <a:extLst>
              <a:ext uri="{FF2B5EF4-FFF2-40B4-BE49-F238E27FC236}">
                <a16:creationId xmlns:a16="http://schemas.microsoft.com/office/drawing/2014/main" id="{7E9A2323-22FB-3AA8-8080-AFA105B7C778}"/>
              </a:ext>
            </a:extLst>
          </p:cNvPr>
          <p:cNvCxnSpPr>
            <a:cxnSpLocks/>
          </p:cNvCxnSpPr>
          <p:nvPr/>
        </p:nvCxnSpPr>
        <p:spPr>
          <a:xfrm>
            <a:off x="5444953" y="2689733"/>
            <a:ext cx="3391983" cy="582197"/>
          </a:xfrm>
          <a:prstGeom prst="bentConnector3">
            <a:avLst>
              <a:gd name="adj1" fmla="val 47152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338">
            <a:extLst>
              <a:ext uri="{FF2B5EF4-FFF2-40B4-BE49-F238E27FC236}">
                <a16:creationId xmlns:a16="http://schemas.microsoft.com/office/drawing/2014/main" id="{8E6B4D4E-5CF6-F3AD-CFCF-5E21A6ABA73F}"/>
              </a:ext>
            </a:extLst>
          </p:cNvPr>
          <p:cNvCxnSpPr>
            <a:cxnSpLocks/>
          </p:cNvCxnSpPr>
          <p:nvPr/>
        </p:nvCxnSpPr>
        <p:spPr>
          <a:xfrm>
            <a:off x="3720989" y="2573991"/>
            <a:ext cx="5121815" cy="549306"/>
          </a:xfrm>
          <a:prstGeom prst="bentConnector3">
            <a:avLst>
              <a:gd name="adj1" fmla="val 67224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345">
            <a:extLst>
              <a:ext uri="{FF2B5EF4-FFF2-40B4-BE49-F238E27FC236}">
                <a16:creationId xmlns:a16="http://schemas.microsoft.com/office/drawing/2014/main" id="{3D6F7A46-76C5-FF23-0E4C-00F3694C17DB}"/>
              </a:ext>
            </a:extLst>
          </p:cNvPr>
          <p:cNvCxnSpPr>
            <a:cxnSpLocks/>
          </p:cNvCxnSpPr>
          <p:nvPr/>
        </p:nvCxnSpPr>
        <p:spPr>
          <a:xfrm>
            <a:off x="1993019" y="2504878"/>
            <a:ext cx="6857962" cy="468214"/>
          </a:xfrm>
          <a:prstGeom prst="bentConnector3">
            <a:avLst>
              <a:gd name="adj1" fmla="val 76949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363">
            <a:extLst>
              <a:ext uri="{FF2B5EF4-FFF2-40B4-BE49-F238E27FC236}">
                <a16:creationId xmlns:a16="http://schemas.microsoft.com/office/drawing/2014/main" id="{0D6A1761-6D1D-28AE-9AC7-BB16ECF8D938}"/>
              </a:ext>
            </a:extLst>
          </p:cNvPr>
          <p:cNvCxnSpPr/>
          <p:nvPr/>
        </p:nvCxnSpPr>
        <p:spPr>
          <a:xfrm flipV="1">
            <a:off x="997571" y="1441004"/>
            <a:ext cx="1422037" cy="1019218"/>
          </a:xfrm>
          <a:prstGeom prst="bentConnector3">
            <a:avLst>
              <a:gd name="adj1" fmla="val 94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370">
            <a:extLst>
              <a:ext uri="{FF2B5EF4-FFF2-40B4-BE49-F238E27FC236}">
                <a16:creationId xmlns:a16="http://schemas.microsoft.com/office/drawing/2014/main" id="{89E9360F-1347-A9A2-1D28-8D03D6471CF7}"/>
              </a:ext>
            </a:extLst>
          </p:cNvPr>
          <p:cNvCxnSpPr/>
          <p:nvPr/>
        </p:nvCxnSpPr>
        <p:spPr>
          <a:xfrm flipV="1">
            <a:off x="1409350" y="2004177"/>
            <a:ext cx="1298025" cy="463040"/>
          </a:xfrm>
          <a:prstGeom prst="bentConnector3">
            <a:avLst>
              <a:gd name="adj1" fmla="val 101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382">
            <a:extLst>
              <a:ext uri="{FF2B5EF4-FFF2-40B4-BE49-F238E27FC236}">
                <a16:creationId xmlns:a16="http://schemas.microsoft.com/office/drawing/2014/main" id="{9F3B7679-A35E-F060-0106-134DD6E85C15}"/>
              </a:ext>
            </a:extLst>
          </p:cNvPr>
          <p:cNvCxnSpPr/>
          <p:nvPr/>
        </p:nvCxnSpPr>
        <p:spPr>
          <a:xfrm flipV="1">
            <a:off x="1105579" y="1835565"/>
            <a:ext cx="3177392" cy="628879"/>
          </a:xfrm>
          <a:prstGeom prst="bentConnector3">
            <a:avLst>
              <a:gd name="adj1" fmla="val 102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390">
            <a:extLst>
              <a:ext uri="{FF2B5EF4-FFF2-40B4-BE49-F238E27FC236}">
                <a16:creationId xmlns:a16="http://schemas.microsoft.com/office/drawing/2014/main" id="{BAF0E888-27FA-8295-0AC5-75DF693C336A}"/>
              </a:ext>
            </a:extLst>
          </p:cNvPr>
          <p:cNvCxnSpPr/>
          <p:nvPr/>
        </p:nvCxnSpPr>
        <p:spPr>
          <a:xfrm flipV="1">
            <a:off x="1539519" y="2182920"/>
            <a:ext cx="2575805" cy="277302"/>
          </a:xfrm>
          <a:prstGeom prst="bentConnector3">
            <a:avLst>
              <a:gd name="adj1" fmla="val -106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397">
            <a:extLst>
              <a:ext uri="{FF2B5EF4-FFF2-40B4-BE49-F238E27FC236}">
                <a16:creationId xmlns:a16="http://schemas.microsoft.com/office/drawing/2014/main" id="{FD223DEB-61C5-9789-709A-6B78240E532B}"/>
              </a:ext>
            </a:extLst>
          </p:cNvPr>
          <p:cNvCxnSpPr/>
          <p:nvPr/>
        </p:nvCxnSpPr>
        <p:spPr>
          <a:xfrm flipV="1">
            <a:off x="1638846" y="2307424"/>
            <a:ext cx="4084212" cy="151579"/>
          </a:xfrm>
          <a:prstGeom prst="bentConnector3">
            <a:avLst>
              <a:gd name="adj1" fmla="val -25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406">
            <a:extLst>
              <a:ext uri="{FF2B5EF4-FFF2-40B4-BE49-F238E27FC236}">
                <a16:creationId xmlns:a16="http://schemas.microsoft.com/office/drawing/2014/main" id="{031E4F35-30F9-FEE2-556A-DC901B7EEE27}"/>
              </a:ext>
            </a:extLst>
          </p:cNvPr>
          <p:cNvCxnSpPr/>
          <p:nvPr/>
        </p:nvCxnSpPr>
        <p:spPr>
          <a:xfrm flipV="1">
            <a:off x="1742328" y="2375116"/>
            <a:ext cx="4235267" cy="80960"/>
          </a:xfrm>
          <a:prstGeom prst="bentConnector3">
            <a:avLst>
              <a:gd name="adj1" fmla="val 73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418">
            <a:extLst>
              <a:ext uri="{FF2B5EF4-FFF2-40B4-BE49-F238E27FC236}">
                <a16:creationId xmlns:a16="http://schemas.microsoft.com/office/drawing/2014/main" id="{8AC1F45A-C0E0-233C-3E96-2206BBD4B945}"/>
              </a:ext>
            </a:extLst>
          </p:cNvPr>
          <p:cNvCxnSpPr/>
          <p:nvPr/>
        </p:nvCxnSpPr>
        <p:spPr>
          <a:xfrm rot="5400000" flipH="1" flipV="1">
            <a:off x="5463099" y="1946119"/>
            <a:ext cx="622965" cy="114519"/>
          </a:xfrm>
          <a:prstGeom prst="bentConnector3">
            <a:avLst>
              <a:gd name="adj1" fmla="val 99692"/>
            </a:avLst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38A248DA-4055-C9DF-A307-DBCD47694FA7}"/>
              </a:ext>
            </a:extLst>
          </p:cNvPr>
          <p:cNvCxnSpPr/>
          <p:nvPr/>
        </p:nvCxnSpPr>
        <p:spPr>
          <a:xfrm flipV="1">
            <a:off x="5967359" y="2263658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F0E6249-D3A7-53F7-BD87-AC94B8AAF096}"/>
              </a:ext>
            </a:extLst>
          </p:cNvPr>
          <p:cNvCxnSpPr/>
          <p:nvPr/>
        </p:nvCxnSpPr>
        <p:spPr>
          <a:xfrm flipV="1">
            <a:off x="4272016" y="1719731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4C3DD9D0-5C35-34F5-23B8-DA5AE1913147}"/>
              </a:ext>
            </a:extLst>
          </p:cNvPr>
          <p:cNvCxnSpPr/>
          <p:nvPr/>
        </p:nvCxnSpPr>
        <p:spPr>
          <a:xfrm flipH="1">
            <a:off x="3930904" y="3550277"/>
            <a:ext cx="81549" cy="0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FC49F67B-11ED-6338-F11F-68E130266487}"/>
              </a:ext>
            </a:extLst>
          </p:cNvPr>
          <p:cNvCxnSpPr/>
          <p:nvPr/>
        </p:nvCxnSpPr>
        <p:spPr>
          <a:xfrm>
            <a:off x="2074739" y="3574233"/>
            <a:ext cx="151626" cy="516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2E8EB349-13BE-9A94-B4D1-DFC190FB5882}"/>
              </a:ext>
            </a:extLst>
          </p:cNvPr>
          <p:cNvCxnSpPr>
            <a:endCxn id="43" idx="1"/>
          </p:cNvCxnSpPr>
          <p:nvPr/>
        </p:nvCxnSpPr>
        <p:spPr>
          <a:xfrm>
            <a:off x="1999899" y="5600314"/>
            <a:ext cx="101532" cy="22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712851A2-B447-045A-9E48-733E7B7BF07C}"/>
              </a:ext>
            </a:extLst>
          </p:cNvPr>
          <p:cNvCxnSpPr/>
          <p:nvPr/>
        </p:nvCxnSpPr>
        <p:spPr>
          <a:xfrm>
            <a:off x="4409658" y="5590078"/>
            <a:ext cx="168682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AB40F02F-1F3E-13E0-D531-9C843822E579}"/>
              </a:ext>
            </a:extLst>
          </p:cNvPr>
          <p:cNvCxnSpPr>
            <a:stCxn id="45" idx="3"/>
          </p:cNvCxnSpPr>
          <p:nvPr/>
        </p:nvCxnSpPr>
        <p:spPr>
          <a:xfrm flipV="1">
            <a:off x="1751198" y="5600314"/>
            <a:ext cx="131301" cy="220"/>
          </a:xfrm>
          <a:prstGeom prst="straightConnector1">
            <a:avLst/>
          </a:prstGeom>
          <a:ln w="28575">
            <a:solidFill>
              <a:srgbClr val="00B05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237CC267-0FF4-F578-7BDE-39629382F669}"/>
              </a:ext>
            </a:extLst>
          </p:cNvPr>
          <p:cNvCxnSpPr/>
          <p:nvPr/>
        </p:nvCxnSpPr>
        <p:spPr>
          <a:xfrm flipV="1">
            <a:off x="4185381" y="5589750"/>
            <a:ext cx="136488" cy="1824"/>
          </a:xfrm>
          <a:prstGeom prst="straightConnector1">
            <a:avLst/>
          </a:prstGeom>
          <a:ln w="28575">
            <a:solidFill>
              <a:srgbClr val="00B05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447">
            <a:extLst>
              <a:ext uri="{FF2B5EF4-FFF2-40B4-BE49-F238E27FC236}">
                <a16:creationId xmlns:a16="http://schemas.microsoft.com/office/drawing/2014/main" id="{7C6F9DAA-4C0C-3B42-B5E9-015CBAD24CA2}"/>
              </a:ext>
            </a:extLst>
          </p:cNvPr>
          <p:cNvCxnSpPr>
            <a:cxnSpLocks/>
          </p:cNvCxnSpPr>
          <p:nvPr/>
        </p:nvCxnSpPr>
        <p:spPr>
          <a:xfrm>
            <a:off x="2000749" y="3198178"/>
            <a:ext cx="6836187" cy="202538"/>
          </a:xfrm>
          <a:prstGeom prst="bentConnector3">
            <a:avLst>
              <a:gd name="adj1" fmla="val 71665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448">
            <a:extLst>
              <a:ext uri="{FF2B5EF4-FFF2-40B4-BE49-F238E27FC236}">
                <a16:creationId xmlns:a16="http://schemas.microsoft.com/office/drawing/2014/main" id="{63063C07-2E52-0AE4-C603-9D663E456030}"/>
              </a:ext>
            </a:extLst>
          </p:cNvPr>
          <p:cNvCxnSpPr>
            <a:cxnSpLocks/>
          </p:cNvCxnSpPr>
          <p:nvPr/>
        </p:nvCxnSpPr>
        <p:spPr>
          <a:xfrm>
            <a:off x="3720989" y="3255444"/>
            <a:ext cx="5115947" cy="289180"/>
          </a:xfrm>
          <a:prstGeom prst="bentConnector3">
            <a:avLst>
              <a:gd name="adj1" fmla="val 59818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456">
            <a:extLst>
              <a:ext uri="{FF2B5EF4-FFF2-40B4-BE49-F238E27FC236}">
                <a16:creationId xmlns:a16="http://schemas.microsoft.com/office/drawing/2014/main" id="{AD725778-9605-AE22-7F36-CC3507BA518C}"/>
              </a:ext>
            </a:extLst>
          </p:cNvPr>
          <p:cNvCxnSpPr>
            <a:cxnSpLocks/>
          </p:cNvCxnSpPr>
          <p:nvPr/>
        </p:nvCxnSpPr>
        <p:spPr>
          <a:xfrm>
            <a:off x="5160532" y="3331412"/>
            <a:ext cx="3675574" cy="353342"/>
          </a:xfrm>
          <a:prstGeom prst="bentConnector3">
            <a:avLst>
              <a:gd name="adj1" fmla="val -281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Rectangle 116">
            <a:extLst>
              <a:ext uri="{FF2B5EF4-FFF2-40B4-BE49-F238E27FC236}">
                <a16:creationId xmlns:a16="http://schemas.microsoft.com/office/drawing/2014/main" id="{D912EE40-7BE2-C78C-C298-BDFBF4D7BE16}"/>
              </a:ext>
            </a:extLst>
          </p:cNvPr>
          <p:cNvSpPr/>
          <p:nvPr/>
        </p:nvSpPr>
        <p:spPr>
          <a:xfrm>
            <a:off x="2402550" y="1895642"/>
            <a:ext cx="1309761" cy="36825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B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6177E318-BA92-0946-4B7E-7D0082886A09}"/>
              </a:ext>
            </a:extLst>
          </p:cNvPr>
          <p:cNvSpPr/>
          <p:nvPr/>
        </p:nvSpPr>
        <p:spPr>
          <a:xfrm>
            <a:off x="653357" y="1386839"/>
            <a:ext cx="1334158" cy="342330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A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4C6F2136-0AEE-E5B3-90D4-30E426F3E30F}"/>
              </a:ext>
            </a:extLst>
          </p:cNvPr>
          <p:cNvSpPr/>
          <p:nvPr/>
        </p:nvSpPr>
        <p:spPr>
          <a:xfrm>
            <a:off x="2402550" y="2997517"/>
            <a:ext cx="1309761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B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4FC101F-FCB5-D190-4EE1-146FA703611D}"/>
              </a:ext>
            </a:extLst>
          </p:cNvPr>
          <p:cNvSpPr/>
          <p:nvPr/>
        </p:nvSpPr>
        <p:spPr>
          <a:xfrm>
            <a:off x="653357" y="1897959"/>
            <a:ext cx="1341981" cy="340859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B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1AF191A-5B97-84ED-44B2-2FD7477785FF}"/>
              </a:ext>
            </a:extLst>
          </p:cNvPr>
          <p:cNvSpPr/>
          <p:nvPr/>
        </p:nvSpPr>
        <p:spPr>
          <a:xfrm>
            <a:off x="4112295" y="2993456"/>
            <a:ext cx="1325046" cy="327594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B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5AF4CA8-00A2-A278-6E36-A2746A172E2E}"/>
              </a:ext>
            </a:extLst>
          </p:cNvPr>
          <p:cNvSpPr/>
          <p:nvPr/>
        </p:nvSpPr>
        <p:spPr>
          <a:xfrm>
            <a:off x="2402550" y="1385035"/>
            <a:ext cx="1309761" cy="348821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A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A3497F0C-47CA-3129-7868-8E54FE859ED9}"/>
              </a:ext>
            </a:extLst>
          </p:cNvPr>
          <p:cNvSpPr/>
          <p:nvPr/>
        </p:nvSpPr>
        <p:spPr>
          <a:xfrm>
            <a:off x="4112295" y="1376298"/>
            <a:ext cx="1325045" cy="355594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A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105DEAF5-8F97-8383-1065-90F17F25CFD1}"/>
              </a:ext>
            </a:extLst>
          </p:cNvPr>
          <p:cNvSpPr/>
          <p:nvPr/>
        </p:nvSpPr>
        <p:spPr>
          <a:xfrm>
            <a:off x="2402550" y="2461175"/>
            <a:ext cx="1309761" cy="346476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A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8176B606-D126-23FF-C0A4-1765E9C3D004}"/>
              </a:ext>
            </a:extLst>
          </p:cNvPr>
          <p:cNvSpPr/>
          <p:nvPr/>
        </p:nvSpPr>
        <p:spPr>
          <a:xfrm>
            <a:off x="4112295" y="2461176"/>
            <a:ext cx="1325045" cy="339985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A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5B25D5DF-4BAA-CE7D-2D35-1E3F1FC30AB6}"/>
              </a:ext>
            </a:extLst>
          </p:cNvPr>
          <p:cNvSpPr/>
          <p:nvPr/>
        </p:nvSpPr>
        <p:spPr>
          <a:xfrm>
            <a:off x="4112294" y="1899470"/>
            <a:ext cx="1325046" cy="36418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B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EDDB198F-E875-2409-C30A-C1EDC37299F0}"/>
              </a:ext>
            </a:extLst>
          </p:cNvPr>
          <p:cNvSpPr/>
          <p:nvPr/>
        </p:nvSpPr>
        <p:spPr>
          <a:xfrm>
            <a:off x="7743336" y="2388968"/>
            <a:ext cx="900162" cy="353794"/>
          </a:xfrm>
          <a:prstGeom prst="rect">
            <a:avLst/>
          </a:prstGeom>
          <a:solidFill>
            <a:srgbClr val="BEBEC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PIC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C47217AD-2246-6FCD-648A-35FB250B8677}"/>
              </a:ext>
            </a:extLst>
          </p:cNvPr>
          <p:cNvSpPr/>
          <p:nvPr/>
        </p:nvSpPr>
        <p:spPr>
          <a:xfrm>
            <a:off x="7500657" y="1376297"/>
            <a:ext cx="1186538" cy="357559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A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3D8ECD74-DF38-D933-A821-4EB709B88650}"/>
              </a:ext>
            </a:extLst>
          </p:cNvPr>
          <p:cNvSpPr/>
          <p:nvPr/>
        </p:nvSpPr>
        <p:spPr>
          <a:xfrm>
            <a:off x="7513111" y="1872293"/>
            <a:ext cx="1161630" cy="371805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B</a:t>
            </a:r>
          </a:p>
        </p:txBody>
      </p:sp>
      <p:cxnSp>
        <p:nvCxnSpPr>
          <p:cNvPr id="130" name="Elbow Connector 116">
            <a:extLst>
              <a:ext uri="{FF2B5EF4-FFF2-40B4-BE49-F238E27FC236}">
                <a16:creationId xmlns:a16="http://schemas.microsoft.com/office/drawing/2014/main" id="{82481ADA-654D-6856-6404-C7C19D022185}"/>
              </a:ext>
            </a:extLst>
          </p:cNvPr>
          <p:cNvCxnSpPr>
            <a:cxnSpLocks/>
          </p:cNvCxnSpPr>
          <p:nvPr/>
        </p:nvCxnSpPr>
        <p:spPr>
          <a:xfrm rot="5400000">
            <a:off x="7190940" y="1787622"/>
            <a:ext cx="502592" cy="115636"/>
          </a:xfrm>
          <a:prstGeom prst="bentConnector3">
            <a:avLst>
              <a:gd name="adj1" fmla="val -253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C176E471-50E9-690A-102A-DBDA10A8F079}"/>
              </a:ext>
            </a:extLst>
          </p:cNvPr>
          <p:cNvCxnSpPr>
            <a:cxnSpLocks/>
          </p:cNvCxnSpPr>
          <p:nvPr/>
        </p:nvCxnSpPr>
        <p:spPr>
          <a:xfrm>
            <a:off x="7280153" y="2095579"/>
            <a:ext cx="11563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1EEC0333-4CB3-91BC-33FC-7F471D3A22B1}"/>
              </a:ext>
            </a:extLst>
          </p:cNvPr>
          <p:cNvCxnSpPr>
            <a:cxnSpLocks/>
          </p:cNvCxnSpPr>
          <p:nvPr/>
        </p:nvCxnSpPr>
        <p:spPr>
          <a:xfrm flipV="1">
            <a:off x="8186978" y="1729169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2646C3A9-4674-6CF3-6516-5C5B3566394C}"/>
              </a:ext>
            </a:extLst>
          </p:cNvPr>
          <p:cNvSpPr/>
          <p:nvPr/>
        </p:nvSpPr>
        <p:spPr>
          <a:xfrm>
            <a:off x="5601838" y="6067024"/>
            <a:ext cx="1928331" cy="186209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en-US" sz="1050" dirty="0"/>
              <a:t>Courtesy of J. Spasic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1DE73103-C6D6-6AEF-6429-CCF72324CCFD}"/>
              </a:ext>
            </a:extLst>
          </p:cNvPr>
          <p:cNvSpPr/>
          <p:nvPr/>
        </p:nvSpPr>
        <p:spPr>
          <a:xfrm>
            <a:off x="8955601" y="2545234"/>
            <a:ext cx="567716" cy="1249526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BIS</a:t>
            </a: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217B28FE-858A-0B74-255F-263DC2BF1D13}"/>
              </a:ext>
            </a:extLst>
          </p:cNvPr>
          <p:cNvGrpSpPr/>
          <p:nvPr/>
        </p:nvGrpSpPr>
        <p:grpSpPr>
          <a:xfrm>
            <a:off x="10338506" y="141236"/>
            <a:ext cx="1711845" cy="1737012"/>
            <a:chOff x="9800169" y="1571099"/>
            <a:chExt cx="2346960" cy="3163570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FFFB3F97-7E20-5609-ADFC-80457F26ACEE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Q1,Q2,Q3,BB,SCL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7546192-9034-F337-9E76-0969CF68BE61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uQDS</a:t>
              </a:r>
              <a:endParaRPr lang="en-US" sz="1200" dirty="0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19916B47-54AB-70A5-621A-D560355FBE42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PDSU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36D3CAFC-33C5-21E8-01F3-17F39AB8BE8C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Heaters + CLIQ</a:t>
              </a: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DC4CFEE-D7B9-EC5F-01F2-AF76C0D845DB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BIS</a:t>
              </a:r>
            </a:p>
          </p:txBody>
        </p: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B7D15C56-A880-E76A-3032-7496839DA5D7}"/>
                </a:ext>
              </a:extLst>
            </p:cNvPr>
            <p:cNvCxnSpPr>
              <a:stCxn id="137" idx="3"/>
              <a:endCxn id="138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F0189C0C-FF33-6C75-4DFC-B7B9BF799DBF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3A7536A0-DE30-403C-8CFF-C8D2E6ED4A13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601E04BB-192E-EC7E-F934-601E0B6B76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4A8D0E6D-E205-7682-114F-253F5AADEF50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9E0A9FE-DB01-22E9-DE6D-0018DEBE6E68}"/>
              </a:ext>
            </a:extLst>
          </p:cNvPr>
          <p:cNvSpPr txBox="1"/>
          <p:nvPr/>
        </p:nvSpPr>
        <p:spPr>
          <a:xfrm>
            <a:off x="9829800" y="2182920"/>
            <a:ext cx="2174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Spurious CLIQ/HDS firing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PDSU detects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462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576E5-2E86-3A0A-CAE5-F0868B36D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Top-Down Reliability Model – Spurious Firing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0EE30-6AE0-9AD8-ED6F-43C766629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F9757-2725-C093-CB60-A5B3F705A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12</a:t>
            </a:fld>
            <a:endParaRPr lang="en-CH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B13247C-0320-07F8-6285-91F3EF0AF125}"/>
              </a:ext>
            </a:extLst>
          </p:cNvPr>
          <p:cNvSpPr/>
          <p:nvPr/>
        </p:nvSpPr>
        <p:spPr>
          <a:xfrm>
            <a:off x="478613" y="834270"/>
            <a:ext cx="8562355" cy="3695705"/>
          </a:xfrm>
          <a:prstGeom prst="rect">
            <a:avLst/>
          </a:prstGeom>
          <a:solidFill>
            <a:schemeClr val="accent1">
              <a:alpha val="3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b="1" dirty="0"/>
              <a:t>UR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4D8C8BA-913E-CB5E-B94A-190B95E0C821}"/>
              </a:ext>
            </a:extLst>
          </p:cNvPr>
          <p:cNvSpPr/>
          <p:nvPr/>
        </p:nvSpPr>
        <p:spPr>
          <a:xfrm>
            <a:off x="434112" y="4671296"/>
            <a:ext cx="5021505" cy="675661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Tunnel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DC1938D-DC51-B2C1-AE79-36E777301287}"/>
              </a:ext>
            </a:extLst>
          </p:cNvPr>
          <p:cNvSpPr/>
          <p:nvPr/>
        </p:nvSpPr>
        <p:spPr>
          <a:xfrm>
            <a:off x="434112" y="5377456"/>
            <a:ext cx="5021505" cy="757456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USC/UJ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0CADD91-3E90-EA3F-9682-CF4445AE9F40}"/>
              </a:ext>
            </a:extLst>
          </p:cNvPr>
          <p:cNvSpPr/>
          <p:nvPr/>
        </p:nvSpPr>
        <p:spPr>
          <a:xfrm>
            <a:off x="2059228" y="4723619"/>
            <a:ext cx="909350" cy="287085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Q2a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AA58626-BDA5-25F8-CFDB-48C368E233AE}"/>
              </a:ext>
            </a:extLst>
          </p:cNvPr>
          <p:cNvSpPr/>
          <p:nvPr/>
        </p:nvSpPr>
        <p:spPr>
          <a:xfrm>
            <a:off x="3292537" y="4722047"/>
            <a:ext cx="909350" cy="299816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Q2b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7956EAA-FCA9-FDDB-0B36-59EF0CCC2797}"/>
              </a:ext>
            </a:extLst>
          </p:cNvPr>
          <p:cNvSpPr/>
          <p:nvPr/>
        </p:nvSpPr>
        <p:spPr>
          <a:xfrm>
            <a:off x="3364357" y="5456518"/>
            <a:ext cx="837530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8C61CC3-C83A-3FEB-F239-6C413E823548}"/>
              </a:ext>
            </a:extLst>
          </p:cNvPr>
          <p:cNvSpPr/>
          <p:nvPr/>
        </p:nvSpPr>
        <p:spPr>
          <a:xfrm>
            <a:off x="2101431" y="5456518"/>
            <a:ext cx="839506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DA34B6C-BD01-D110-F165-2A18F948028B}"/>
              </a:ext>
            </a:extLst>
          </p:cNvPr>
          <p:cNvSpPr/>
          <p:nvPr/>
        </p:nvSpPr>
        <p:spPr>
          <a:xfrm>
            <a:off x="4436756" y="4718815"/>
            <a:ext cx="929490" cy="291889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Q3</a:t>
            </a:r>
            <a:endParaRPr lang="en-GB" sz="28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5871E3-D984-1BCB-6667-EE358C3DB758}"/>
              </a:ext>
            </a:extLst>
          </p:cNvPr>
          <p:cNvSpPr/>
          <p:nvPr/>
        </p:nvSpPr>
        <p:spPr>
          <a:xfrm>
            <a:off x="911692" y="5456518"/>
            <a:ext cx="839506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8BF14F6-BE81-4026-78D2-EFEF7055EFAE}"/>
              </a:ext>
            </a:extLst>
          </p:cNvPr>
          <p:cNvSpPr/>
          <p:nvPr/>
        </p:nvSpPr>
        <p:spPr>
          <a:xfrm>
            <a:off x="4578340" y="5456298"/>
            <a:ext cx="839506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BF02340-8CEE-B3D1-BC97-43B8D29D288B}"/>
              </a:ext>
            </a:extLst>
          </p:cNvPr>
          <p:cNvSpPr/>
          <p:nvPr/>
        </p:nvSpPr>
        <p:spPr>
          <a:xfrm>
            <a:off x="704639" y="4106667"/>
            <a:ext cx="977348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BFA767B-C9E2-5DDA-47C7-87034C44E41B}"/>
              </a:ext>
            </a:extLst>
          </p:cNvPr>
          <p:cNvSpPr/>
          <p:nvPr/>
        </p:nvSpPr>
        <p:spPr>
          <a:xfrm>
            <a:off x="2597901" y="4113205"/>
            <a:ext cx="977348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808A58B-4FA1-9477-610C-8F2BD0F3D64B}"/>
              </a:ext>
            </a:extLst>
          </p:cNvPr>
          <p:cNvSpPr/>
          <p:nvPr/>
        </p:nvSpPr>
        <p:spPr>
          <a:xfrm>
            <a:off x="4541648" y="4106081"/>
            <a:ext cx="977348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6AA0A76-0698-ED56-7D16-B29013034676}"/>
              </a:ext>
            </a:extLst>
          </p:cNvPr>
          <p:cNvSpPr/>
          <p:nvPr/>
        </p:nvSpPr>
        <p:spPr>
          <a:xfrm>
            <a:off x="5819584" y="1892025"/>
            <a:ext cx="1447511" cy="371633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B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D641CBE-F9BE-469C-52AB-A60E48CF138B}"/>
              </a:ext>
            </a:extLst>
          </p:cNvPr>
          <p:cNvSpPr/>
          <p:nvPr/>
        </p:nvSpPr>
        <p:spPr>
          <a:xfrm>
            <a:off x="4839458" y="905656"/>
            <a:ext cx="642148" cy="306695"/>
          </a:xfrm>
          <a:prstGeom prst="rect">
            <a:avLst/>
          </a:prstGeom>
          <a:solidFill>
            <a:srgbClr val="BEBECB"/>
          </a:solidFill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PC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10B74F1-BCBB-CD43-525F-D5AAE008B9BB}"/>
              </a:ext>
            </a:extLst>
          </p:cNvPr>
          <p:cNvCxnSpPr>
            <a:endCxn id="118" idx="2"/>
          </p:cNvCxnSpPr>
          <p:nvPr/>
        </p:nvCxnSpPr>
        <p:spPr>
          <a:xfrm flipH="1" flipV="1">
            <a:off x="1320436" y="1729169"/>
            <a:ext cx="15139" cy="140325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110">
            <a:extLst>
              <a:ext uri="{FF2B5EF4-FFF2-40B4-BE49-F238E27FC236}">
                <a16:creationId xmlns:a16="http://schemas.microsoft.com/office/drawing/2014/main" id="{2EA93100-EF14-DA48-BBB7-39625F01DBD4}"/>
              </a:ext>
            </a:extLst>
          </p:cNvPr>
          <p:cNvCxnSpPr/>
          <p:nvPr/>
        </p:nvCxnSpPr>
        <p:spPr>
          <a:xfrm rot="5400000">
            <a:off x="1838518" y="1908950"/>
            <a:ext cx="1578150" cy="868790"/>
          </a:xfrm>
          <a:prstGeom prst="bentConnector3">
            <a:avLst>
              <a:gd name="adj1" fmla="val 90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960E779-FADB-A53F-EF2A-802165B6F0E3}"/>
              </a:ext>
            </a:extLst>
          </p:cNvPr>
          <p:cNvCxnSpPr/>
          <p:nvPr/>
        </p:nvCxnSpPr>
        <p:spPr>
          <a:xfrm>
            <a:off x="1342103" y="3126658"/>
            <a:ext cx="869540" cy="5762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4418C80-3B20-861E-EB60-B5CC40A24DD3}"/>
              </a:ext>
            </a:extLst>
          </p:cNvPr>
          <p:cNvCxnSpPr/>
          <p:nvPr/>
        </p:nvCxnSpPr>
        <p:spPr>
          <a:xfrm flipV="1">
            <a:off x="6533488" y="1733856"/>
            <a:ext cx="1" cy="14374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128">
            <a:extLst>
              <a:ext uri="{FF2B5EF4-FFF2-40B4-BE49-F238E27FC236}">
                <a16:creationId xmlns:a16="http://schemas.microsoft.com/office/drawing/2014/main" id="{54ABB837-3C1C-19F6-A198-D8B945821319}"/>
              </a:ext>
            </a:extLst>
          </p:cNvPr>
          <p:cNvCxnSpPr/>
          <p:nvPr/>
        </p:nvCxnSpPr>
        <p:spPr>
          <a:xfrm rot="10800000" flipV="1">
            <a:off x="1307518" y="1039632"/>
            <a:ext cx="3511828" cy="518372"/>
          </a:xfrm>
          <a:prstGeom prst="bentConnector3">
            <a:avLst>
              <a:gd name="adj1" fmla="val 121394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7507E6F-943F-28C9-F4F1-BEA68CB3C2BB}"/>
              </a:ext>
            </a:extLst>
          </p:cNvPr>
          <p:cNvCxnSpPr>
            <a:cxnSpLocks/>
          </p:cNvCxnSpPr>
          <p:nvPr/>
        </p:nvCxnSpPr>
        <p:spPr>
          <a:xfrm flipV="1">
            <a:off x="5486535" y="1028354"/>
            <a:ext cx="3356269" cy="128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0368C5AB-775E-1372-8C5D-806D2D0FFC9E}"/>
              </a:ext>
            </a:extLst>
          </p:cNvPr>
          <p:cNvSpPr/>
          <p:nvPr/>
        </p:nvSpPr>
        <p:spPr>
          <a:xfrm>
            <a:off x="681272" y="1009742"/>
            <a:ext cx="131318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Interlock loop (FPA)</a:t>
            </a:r>
          </a:p>
        </p:txBody>
      </p:sp>
      <p:cxnSp>
        <p:nvCxnSpPr>
          <p:cNvPr id="59" name="Elbow Connector 308">
            <a:extLst>
              <a:ext uri="{FF2B5EF4-FFF2-40B4-BE49-F238E27FC236}">
                <a16:creationId xmlns:a16="http://schemas.microsoft.com/office/drawing/2014/main" id="{2C23F4CF-F31D-D10A-F7FF-CEB1101B7605}"/>
              </a:ext>
            </a:extLst>
          </p:cNvPr>
          <p:cNvCxnSpPr>
            <a:stCxn id="47" idx="3"/>
          </p:cNvCxnSpPr>
          <p:nvPr/>
        </p:nvCxnSpPr>
        <p:spPr>
          <a:xfrm flipV="1">
            <a:off x="1681987" y="3867497"/>
            <a:ext cx="529656" cy="383186"/>
          </a:xfrm>
          <a:prstGeom prst="bentConnector3">
            <a:avLst>
              <a:gd name="adj1" fmla="val 50000"/>
            </a:avLst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314">
            <a:extLst>
              <a:ext uri="{FF2B5EF4-FFF2-40B4-BE49-F238E27FC236}">
                <a16:creationId xmlns:a16="http://schemas.microsoft.com/office/drawing/2014/main" id="{550DEACB-B9C8-3F51-BDFE-3B9F72A7F622}"/>
              </a:ext>
            </a:extLst>
          </p:cNvPr>
          <p:cNvCxnSpPr/>
          <p:nvPr/>
        </p:nvCxnSpPr>
        <p:spPr>
          <a:xfrm rot="5400000" flipH="1" flipV="1">
            <a:off x="1298972" y="4496737"/>
            <a:ext cx="1684381" cy="522775"/>
          </a:xfrm>
          <a:prstGeom prst="bentConnector3">
            <a:avLst>
              <a:gd name="adj1" fmla="val 74161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8135FCDF-A31C-32DB-3900-B276C501831F}"/>
              </a:ext>
            </a:extLst>
          </p:cNvPr>
          <p:cNvSpPr txBox="1"/>
          <p:nvPr/>
        </p:nvSpPr>
        <p:spPr>
          <a:xfrm>
            <a:off x="7280153" y="2726228"/>
            <a:ext cx="1873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7030A0"/>
                </a:solidFill>
              </a:rPr>
              <a:t>Beam abort requests to BIS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559FA55-9BE7-5790-D6D9-4F9734D9FCB5}"/>
              </a:ext>
            </a:extLst>
          </p:cNvPr>
          <p:cNvSpPr/>
          <p:nvPr/>
        </p:nvSpPr>
        <p:spPr>
          <a:xfrm>
            <a:off x="5822417" y="1380735"/>
            <a:ext cx="1461507" cy="354537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A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693BB38-A528-78F3-9160-30513679EEEB}"/>
              </a:ext>
            </a:extLst>
          </p:cNvPr>
          <p:cNvCxnSpPr/>
          <p:nvPr/>
        </p:nvCxnSpPr>
        <p:spPr>
          <a:xfrm flipV="1">
            <a:off x="8423850" y="2640686"/>
            <a:ext cx="538513" cy="9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233FD4DD-8361-4E80-EC41-5CDC983B1B7E}"/>
              </a:ext>
            </a:extLst>
          </p:cNvPr>
          <p:cNvCxnSpPr/>
          <p:nvPr/>
        </p:nvCxnSpPr>
        <p:spPr>
          <a:xfrm flipV="1">
            <a:off x="1307518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AD9F679-F3C6-0346-DDF2-A2353F2BA329}"/>
              </a:ext>
            </a:extLst>
          </p:cNvPr>
          <p:cNvCxnSpPr/>
          <p:nvPr/>
        </p:nvCxnSpPr>
        <p:spPr>
          <a:xfrm flipV="1">
            <a:off x="2511389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B6500C4-D821-F7BF-5BD2-7B5C9A438BE8}"/>
              </a:ext>
            </a:extLst>
          </p:cNvPr>
          <p:cNvCxnSpPr/>
          <p:nvPr/>
        </p:nvCxnSpPr>
        <p:spPr>
          <a:xfrm flipV="1">
            <a:off x="3756714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6FAD1E8-3A6B-2C3D-8740-27DB2F796D3C}"/>
              </a:ext>
            </a:extLst>
          </p:cNvPr>
          <p:cNvCxnSpPr/>
          <p:nvPr/>
        </p:nvCxnSpPr>
        <p:spPr>
          <a:xfrm flipV="1">
            <a:off x="4984623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1B23F33-2D03-E204-7DFD-4EF19C944999}"/>
              </a:ext>
            </a:extLst>
          </p:cNvPr>
          <p:cNvCxnSpPr>
            <a:endCxn id="47" idx="2"/>
          </p:cNvCxnSpPr>
          <p:nvPr/>
        </p:nvCxnSpPr>
        <p:spPr>
          <a:xfrm flipV="1">
            <a:off x="1193313" y="4394699"/>
            <a:ext cx="0" cy="340638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4A1DBA-AFA5-3930-D71F-108008C14F66}"/>
              </a:ext>
            </a:extLst>
          </p:cNvPr>
          <p:cNvCxnSpPr/>
          <p:nvPr/>
        </p:nvCxnSpPr>
        <p:spPr>
          <a:xfrm flipV="1">
            <a:off x="2854845" y="4403183"/>
            <a:ext cx="8962" cy="331486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437A30A-875E-5089-BD2F-D2192F7F04EB}"/>
              </a:ext>
            </a:extLst>
          </p:cNvPr>
          <p:cNvCxnSpPr/>
          <p:nvPr/>
        </p:nvCxnSpPr>
        <p:spPr>
          <a:xfrm flipV="1">
            <a:off x="3363946" y="4390077"/>
            <a:ext cx="411" cy="337173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37CA2A5-FFCC-221C-D663-52912EBD375C}"/>
              </a:ext>
            </a:extLst>
          </p:cNvPr>
          <p:cNvCxnSpPr/>
          <p:nvPr/>
        </p:nvCxnSpPr>
        <p:spPr>
          <a:xfrm flipH="1" flipV="1">
            <a:off x="5021459" y="4398055"/>
            <a:ext cx="4429" cy="336614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FD582C29-E2DF-7A0A-3938-B61F277DD67A}"/>
              </a:ext>
            </a:extLst>
          </p:cNvPr>
          <p:cNvSpPr/>
          <p:nvPr/>
        </p:nvSpPr>
        <p:spPr>
          <a:xfrm>
            <a:off x="2220902" y="3477735"/>
            <a:ext cx="1705321" cy="438195"/>
          </a:xfrm>
          <a:prstGeom prst="rect">
            <a:avLst/>
          </a:prstGeom>
          <a:solidFill>
            <a:srgbClr val="00B05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Interface Box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0A8A40D-8773-56B4-2476-5DD3B5615DDC}"/>
              </a:ext>
            </a:extLst>
          </p:cNvPr>
          <p:cNvSpPr/>
          <p:nvPr/>
        </p:nvSpPr>
        <p:spPr>
          <a:xfrm>
            <a:off x="902507" y="4722673"/>
            <a:ext cx="909350" cy="288031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Q1</a:t>
            </a:r>
            <a:endParaRPr lang="en-GB" sz="2800" dirty="0"/>
          </a:p>
        </p:txBody>
      </p:sp>
      <p:cxnSp>
        <p:nvCxnSpPr>
          <p:cNvPr id="74" name="Elbow Connector 133">
            <a:extLst>
              <a:ext uri="{FF2B5EF4-FFF2-40B4-BE49-F238E27FC236}">
                <a16:creationId xmlns:a16="http://schemas.microsoft.com/office/drawing/2014/main" id="{EB5BA93A-9DC9-09F4-8952-3BC56EF5589B}"/>
              </a:ext>
            </a:extLst>
          </p:cNvPr>
          <p:cNvCxnSpPr/>
          <p:nvPr/>
        </p:nvCxnSpPr>
        <p:spPr>
          <a:xfrm rot="5400000" flipH="1" flipV="1">
            <a:off x="1427903" y="4508268"/>
            <a:ext cx="1669320" cy="514773"/>
          </a:xfrm>
          <a:prstGeom prst="bentConnector3">
            <a:avLst>
              <a:gd name="adj1" fmla="val 68660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135">
            <a:extLst>
              <a:ext uri="{FF2B5EF4-FFF2-40B4-BE49-F238E27FC236}">
                <a16:creationId xmlns:a16="http://schemas.microsoft.com/office/drawing/2014/main" id="{5BBD6016-1427-B437-6931-A65F15AD86F9}"/>
              </a:ext>
            </a:extLst>
          </p:cNvPr>
          <p:cNvCxnSpPr/>
          <p:nvPr/>
        </p:nvCxnSpPr>
        <p:spPr>
          <a:xfrm rot="16200000" flipV="1">
            <a:off x="3158085" y="4430968"/>
            <a:ext cx="1658756" cy="658807"/>
          </a:xfrm>
          <a:prstGeom prst="bentConnector3">
            <a:avLst>
              <a:gd name="adj1" fmla="val 69688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140">
            <a:extLst>
              <a:ext uri="{FF2B5EF4-FFF2-40B4-BE49-F238E27FC236}">
                <a16:creationId xmlns:a16="http://schemas.microsoft.com/office/drawing/2014/main" id="{5719038A-1AFB-7579-D4AA-470676D74DB0}"/>
              </a:ext>
            </a:extLst>
          </p:cNvPr>
          <p:cNvCxnSpPr/>
          <p:nvPr/>
        </p:nvCxnSpPr>
        <p:spPr>
          <a:xfrm rot="16200000" flipV="1">
            <a:off x="3243415" y="4437492"/>
            <a:ext cx="1685382" cy="640262"/>
          </a:xfrm>
          <a:prstGeom prst="bentConnector3">
            <a:avLst>
              <a:gd name="adj1" fmla="val 73848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144">
            <a:extLst>
              <a:ext uri="{FF2B5EF4-FFF2-40B4-BE49-F238E27FC236}">
                <a16:creationId xmlns:a16="http://schemas.microsoft.com/office/drawing/2014/main" id="{B080A4E1-9259-BA10-021F-3F6AA07C97AB}"/>
              </a:ext>
            </a:extLst>
          </p:cNvPr>
          <p:cNvCxnSpPr>
            <a:stCxn id="49" idx="1"/>
          </p:cNvCxnSpPr>
          <p:nvPr/>
        </p:nvCxnSpPr>
        <p:spPr>
          <a:xfrm rot="10800000">
            <a:off x="3921434" y="3867497"/>
            <a:ext cx="620214" cy="382600"/>
          </a:xfrm>
          <a:prstGeom prst="bentConnector3">
            <a:avLst>
              <a:gd name="adj1" fmla="val 50000"/>
            </a:avLst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157">
            <a:extLst>
              <a:ext uri="{FF2B5EF4-FFF2-40B4-BE49-F238E27FC236}">
                <a16:creationId xmlns:a16="http://schemas.microsoft.com/office/drawing/2014/main" id="{A23E3E57-A6AC-7F07-1A44-E46F1E3501B1}"/>
              </a:ext>
            </a:extLst>
          </p:cNvPr>
          <p:cNvCxnSpPr>
            <a:stCxn id="82" idx="2"/>
            <a:endCxn id="72" idx="1"/>
          </p:cNvCxnSpPr>
          <p:nvPr/>
        </p:nvCxnSpPr>
        <p:spPr>
          <a:xfrm rot="16200000" flipH="1">
            <a:off x="1578260" y="3054190"/>
            <a:ext cx="388721" cy="896563"/>
          </a:xfrm>
          <a:prstGeom prst="bentConnector2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AEEA69E-6B48-1736-7836-37DC3BD81AA3}"/>
              </a:ext>
            </a:extLst>
          </p:cNvPr>
          <p:cNvCxnSpPr/>
          <p:nvPr/>
        </p:nvCxnSpPr>
        <p:spPr>
          <a:xfrm>
            <a:off x="771571" y="1699227"/>
            <a:ext cx="6450" cy="7572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AA05E49E-DFAF-BB47-99E5-5C0A304DECD2}"/>
              </a:ext>
            </a:extLst>
          </p:cNvPr>
          <p:cNvSpPr/>
          <p:nvPr/>
        </p:nvSpPr>
        <p:spPr>
          <a:xfrm>
            <a:off x="653357" y="2466677"/>
            <a:ext cx="1341981" cy="340973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A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B504F48-AF2C-EE06-3D6D-28A5615B6E92}"/>
              </a:ext>
            </a:extLst>
          </p:cNvPr>
          <p:cNvCxnSpPr/>
          <p:nvPr/>
        </p:nvCxnSpPr>
        <p:spPr>
          <a:xfrm>
            <a:off x="887920" y="2250060"/>
            <a:ext cx="1569" cy="2094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D09A5FB4-357D-4588-3E7F-31F126F53357}"/>
              </a:ext>
            </a:extLst>
          </p:cNvPr>
          <p:cNvSpPr/>
          <p:nvPr/>
        </p:nvSpPr>
        <p:spPr>
          <a:xfrm>
            <a:off x="653358" y="2984730"/>
            <a:ext cx="1341962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B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35C8D25-62AD-00A8-D6E3-C439F6607638}"/>
              </a:ext>
            </a:extLst>
          </p:cNvPr>
          <p:cNvCxnSpPr/>
          <p:nvPr/>
        </p:nvCxnSpPr>
        <p:spPr>
          <a:xfrm flipV="1">
            <a:off x="3057431" y="1554270"/>
            <a:ext cx="0" cy="15723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00B503B-EC0A-8E68-052D-D9AD6147AB30}"/>
              </a:ext>
            </a:extLst>
          </p:cNvPr>
          <p:cNvCxnSpPr/>
          <p:nvPr/>
        </p:nvCxnSpPr>
        <p:spPr>
          <a:xfrm flipH="1" flipV="1">
            <a:off x="4771241" y="1537948"/>
            <a:ext cx="21051" cy="16004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281">
            <a:extLst>
              <a:ext uri="{FF2B5EF4-FFF2-40B4-BE49-F238E27FC236}">
                <a16:creationId xmlns:a16="http://schemas.microsoft.com/office/drawing/2014/main" id="{6C9A8E35-317C-DB3B-35E5-6F8762FC12E9}"/>
              </a:ext>
            </a:extLst>
          </p:cNvPr>
          <p:cNvCxnSpPr/>
          <p:nvPr/>
        </p:nvCxnSpPr>
        <p:spPr>
          <a:xfrm rot="5400000">
            <a:off x="3554984" y="1894684"/>
            <a:ext cx="1576094" cy="870506"/>
          </a:xfrm>
          <a:prstGeom prst="bentConnector3">
            <a:avLst>
              <a:gd name="adj1" fmla="val 138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7334427-B14E-8789-74F2-8DA1595EC15C}"/>
              </a:ext>
            </a:extLst>
          </p:cNvPr>
          <p:cNvCxnSpPr/>
          <p:nvPr/>
        </p:nvCxnSpPr>
        <p:spPr>
          <a:xfrm flipV="1">
            <a:off x="3057431" y="3117984"/>
            <a:ext cx="868792" cy="867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286">
            <a:extLst>
              <a:ext uri="{FF2B5EF4-FFF2-40B4-BE49-F238E27FC236}">
                <a16:creationId xmlns:a16="http://schemas.microsoft.com/office/drawing/2014/main" id="{77F0D179-3D35-BD1B-BCBC-CC42C930AA84}"/>
              </a:ext>
            </a:extLst>
          </p:cNvPr>
          <p:cNvCxnSpPr/>
          <p:nvPr/>
        </p:nvCxnSpPr>
        <p:spPr>
          <a:xfrm rot="10800000" flipV="1">
            <a:off x="5601838" y="1543874"/>
            <a:ext cx="209352" cy="1572974"/>
          </a:xfrm>
          <a:prstGeom prst="bentConnector2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FBAD2B9-BD3B-2CB7-0EC3-D862A1DBB2F1}"/>
              </a:ext>
            </a:extLst>
          </p:cNvPr>
          <p:cNvCxnSpPr/>
          <p:nvPr/>
        </p:nvCxnSpPr>
        <p:spPr>
          <a:xfrm>
            <a:off x="4792292" y="3116848"/>
            <a:ext cx="82799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787F5F0-62E9-05CF-41D6-A8DF38F931F5}"/>
              </a:ext>
            </a:extLst>
          </p:cNvPr>
          <p:cNvCxnSpPr>
            <a:cxnSpLocks/>
            <a:stCxn id="127" idx="0"/>
          </p:cNvCxnSpPr>
          <p:nvPr/>
        </p:nvCxnSpPr>
        <p:spPr>
          <a:xfrm flipV="1">
            <a:off x="8193417" y="2250060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291">
            <a:extLst>
              <a:ext uri="{FF2B5EF4-FFF2-40B4-BE49-F238E27FC236}">
                <a16:creationId xmlns:a16="http://schemas.microsoft.com/office/drawing/2014/main" id="{A5698EDC-CAC2-4E3B-35A6-39ABE3126189}"/>
              </a:ext>
            </a:extLst>
          </p:cNvPr>
          <p:cNvCxnSpPr>
            <a:cxnSpLocks/>
          </p:cNvCxnSpPr>
          <p:nvPr/>
        </p:nvCxnSpPr>
        <p:spPr>
          <a:xfrm rot="5400000">
            <a:off x="7880221" y="1506324"/>
            <a:ext cx="1463536" cy="478837"/>
          </a:xfrm>
          <a:prstGeom prst="bentConnector3">
            <a:avLst>
              <a:gd name="adj1" fmla="val 10015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297">
            <a:extLst>
              <a:ext uri="{FF2B5EF4-FFF2-40B4-BE49-F238E27FC236}">
                <a16:creationId xmlns:a16="http://schemas.microsoft.com/office/drawing/2014/main" id="{929DF28B-E0E1-69E1-5A5E-5089D711ED32}"/>
              </a:ext>
            </a:extLst>
          </p:cNvPr>
          <p:cNvCxnSpPr>
            <a:stCxn id="121" idx="2"/>
            <a:endCxn id="72" idx="3"/>
          </p:cNvCxnSpPr>
          <p:nvPr/>
        </p:nvCxnSpPr>
        <p:spPr>
          <a:xfrm rot="5400000">
            <a:off x="4162630" y="3084644"/>
            <a:ext cx="375783" cy="848595"/>
          </a:xfrm>
          <a:prstGeom prst="bentConnector2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299">
            <a:extLst>
              <a:ext uri="{FF2B5EF4-FFF2-40B4-BE49-F238E27FC236}">
                <a16:creationId xmlns:a16="http://schemas.microsoft.com/office/drawing/2014/main" id="{9C52C788-D626-8AC9-1E14-CBDBB7BAD918}"/>
              </a:ext>
            </a:extLst>
          </p:cNvPr>
          <p:cNvCxnSpPr>
            <a:endCxn id="124" idx="1"/>
          </p:cNvCxnSpPr>
          <p:nvPr/>
        </p:nvCxnSpPr>
        <p:spPr>
          <a:xfrm rot="5400000" flipH="1" flipV="1">
            <a:off x="1927284" y="3001870"/>
            <a:ext cx="842722" cy="107809"/>
          </a:xfrm>
          <a:prstGeom prst="bentConnector2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315">
            <a:extLst>
              <a:ext uri="{FF2B5EF4-FFF2-40B4-BE49-F238E27FC236}">
                <a16:creationId xmlns:a16="http://schemas.microsoft.com/office/drawing/2014/main" id="{AB0318B7-8E14-76F8-8775-1E978FDB4E4C}"/>
              </a:ext>
            </a:extLst>
          </p:cNvPr>
          <p:cNvCxnSpPr/>
          <p:nvPr/>
        </p:nvCxnSpPr>
        <p:spPr>
          <a:xfrm rot="16200000" flipV="1">
            <a:off x="1556788" y="3052053"/>
            <a:ext cx="942515" cy="112737"/>
          </a:xfrm>
          <a:prstGeom prst="bentConnector2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317">
            <a:extLst>
              <a:ext uri="{FF2B5EF4-FFF2-40B4-BE49-F238E27FC236}">
                <a16:creationId xmlns:a16="http://schemas.microsoft.com/office/drawing/2014/main" id="{4BC4A202-FC24-96C3-142D-AC25EC2C32A7}"/>
              </a:ext>
            </a:extLst>
          </p:cNvPr>
          <p:cNvCxnSpPr>
            <a:endCxn id="124" idx="3"/>
          </p:cNvCxnSpPr>
          <p:nvPr/>
        </p:nvCxnSpPr>
        <p:spPr>
          <a:xfrm rot="16200000" flipV="1">
            <a:off x="3335915" y="3010809"/>
            <a:ext cx="853878" cy="101085"/>
          </a:xfrm>
          <a:prstGeom prst="bentConnector2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320">
            <a:extLst>
              <a:ext uri="{FF2B5EF4-FFF2-40B4-BE49-F238E27FC236}">
                <a16:creationId xmlns:a16="http://schemas.microsoft.com/office/drawing/2014/main" id="{6D0204B8-7D45-2349-7C46-76CDE2DF021B}"/>
              </a:ext>
            </a:extLst>
          </p:cNvPr>
          <p:cNvCxnSpPr/>
          <p:nvPr/>
        </p:nvCxnSpPr>
        <p:spPr>
          <a:xfrm rot="5400000" flipH="1" flipV="1">
            <a:off x="3617501" y="3035649"/>
            <a:ext cx="909582" cy="119674"/>
          </a:xfrm>
          <a:prstGeom prst="bentConnector3">
            <a:avLst>
              <a:gd name="adj1" fmla="val 100265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Elbow Connector 329">
            <a:extLst>
              <a:ext uri="{FF2B5EF4-FFF2-40B4-BE49-F238E27FC236}">
                <a16:creationId xmlns:a16="http://schemas.microsoft.com/office/drawing/2014/main" id="{7E9A2323-22FB-3AA8-8080-AFA105B7C778}"/>
              </a:ext>
            </a:extLst>
          </p:cNvPr>
          <p:cNvCxnSpPr>
            <a:cxnSpLocks/>
          </p:cNvCxnSpPr>
          <p:nvPr/>
        </p:nvCxnSpPr>
        <p:spPr>
          <a:xfrm>
            <a:off x="5444953" y="2689733"/>
            <a:ext cx="3391983" cy="582197"/>
          </a:xfrm>
          <a:prstGeom prst="bentConnector3">
            <a:avLst>
              <a:gd name="adj1" fmla="val 47152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338">
            <a:extLst>
              <a:ext uri="{FF2B5EF4-FFF2-40B4-BE49-F238E27FC236}">
                <a16:creationId xmlns:a16="http://schemas.microsoft.com/office/drawing/2014/main" id="{8E6B4D4E-5CF6-F3AD-CFCF-5E21A6ABA73F}"/>
              </a:ext>
            </a:extLst>
          </p:cNvPr>
          <p:cNvCxnSpPr>
            <a:cxnSpLocks/>
          </p:cNvCxnSpPr>
          <p:nvPr/>
        </p:nvCxnSpPr>
        <p:spPr>
          <a:xfrm>
            <a:off x="3720989" y="2573991"/>
            <a:ext cx="5121815" cy="549306"/>
          </a:xfrm>
          <a:prstGeom prst="bentConnector3">
            <a:avLst>
              <a:gd name="adj1" fmla="val 67224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345">
            <a:extLst>
              <a:ext uri="{FF2B5EF4-FFF2-40B4-BE49-F238E27FC236}">
                <a16:creationId xmlns:a16="http://schemas.microsoft.com/office/drawing/2014/main" id="{3D6F7A46-76C5-FF23-0E4C-00F3694C17DB}"/>
              </a:ext>
            </a:extLst>
          </p:cNvPr>
          <p:cNvCxnSpPr>
            <a:cxnSpLocks/>
          </p:cNvCxnSpPr>
          <p:nvPr/>
        </p:nvCxnSpPr>
        <p:spPr>
          <a:xfrm>
            <a:off x="1993019" y="2504878"/>
            <a:ext cx="6857962" cy="468214"/>
          </a:xfrm>
          <a:prstGeom prst="bentConnector3">
            <a:avLst>
              <a:gd name="adj1" fmla="val 76949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363">
            <a:extLst>
              <a:ext uri="{FF2B5EF4-FFF2-40B4-BE49-F238E27FC236}">
                <a16:creationId xmlns:a16="http://schemas.microsoft.com/office/drawing/2014/main" id="{0D6A1761-6D1D-28AE-9AC7-BB16ECF8D938}"/>
              </a:ext>
            </a:extLst>
          </p:cNvPr>
          <p:cNvCxnSpPr/>
          <p:nvPr/>
        </p:nvCxnSpPr>
        <p:spPr>
          <a:xfrm flipV="1">
            <a:off x="997571" y="1441004"/>
            <a:ext cx="1422037" cy="1019218"/>
          </a:xfrm>
          <a:prstGeom prst="bentConnector3">
            <a:avLst>
              <a:gd name="adj1" fmla="val 94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370">
            <a:extLst>
              <a:ext uri="{FF2B5EF4-FFF2-40B4-BE49-F238E27FC236}">
                <a16:creationId xmlns:a16="http://schemas.microsoft.com/office/drawing/2014/main" id="{89E9360F-1347-A9A2-1D28-8D03D6471CF7}"/>
              </a:ext>
            </a:extLst>
          </p:cNvPr>
          <p:cNvCxnSpPr/>
          <p:nvPr/>
        </p:nvCxnSpPr>
        <p:spPr>
          <a:xfrm flipV="1">
            <a:off x="1409350" y="2004177"/>
            <a:ext cx="1298025" cy="463040"/>
          </a:xfrm>
          <a:prstGeom prst="bentConnector3">
            <a:avLst>
              <a:gd name="adj1" fmla="val 101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382">
            <a:extLst>
              <a:ext uri="{FF2B5EF4-FFF2-40B4-BE49-F238E27FC236}">
                <a16:creationId xmlns:a16="http://schemas.microsoft.com/office/drawing/2014/main" id="{9F3B7679-A35E-F060-0106-134DD6E85C15}"/>
              </a:ext>
            </a:extLst>
          </p:cNvPr>
          <p:cNvCxnSpPr/>
          <p:nvPr/>
        </p:nvCxnSpPr>
        <p:spPr>
          <a:xfrm flipV="1">
            <a:off x="1105579" y="1835565"/>
            <a:ext cx="3177392" cy="628879"/>
          </a:xfrm>
          <a:prstGeom prst="bentConnector3">
            <a:avLst>
              <a:gd name="adj1" fmla="val 102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390">
            <a:extLst>
              <a:ext uri="{FF2B5EF4-FFF2-40B4-BE49-F238E27FC236}">
                <a16:creationId xmlns:a16="http://schemas.microsoft.com/office/drawing/2014/main" id="{BAF0E888-27FA-8295-0AC5-75DF693C336A}"/>
              </a:ext>
            </a:extLst>
          </p:cNvPr>
          <p:cNvCxnSpPr/>
          <p:nvPr/>
        </p:nvCxnSpPr>
        <p:spPr>
          <a:xfrm flipV="1">
            <a:off x="1539519" y="2182920"/>
            <a:ext cx="2575805" cy="277302"/>
          </a:xfrm>
          <a:prstGeom prst="bentConnector3">
            <a:avLst>
              <a:gd name="adj1" fmla="val -106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397">
            <a:extLst>
              <a:ext uri="{FF2B5EF4-FFF2-40B4-BE49-F238E27FC236}">
                <a16:creationId xmlns:a16="http://schemas.microsoft.com/office/drawing/2014/main" id="{FD223DEB-61C5-9789-709A-6B78240E532B}"/>
              </a:ext>
            </a:extLst>
          </p:cNvPr>
          <p:cNvCxnSpPr/>
          <p:nvPr/>
        </p:nvCxnSpPr>
        <p:spPr>
          <a:xfrm flipV="1">
            <a:off x="1638846" y="2307424"/>
            <a:ext cx="4084212" cy="151579"/>
          </a:xfrm>
          <a:prstGeom prst="bentConnector3">
            <a:avLst>
              <a:gd name="adj1" fmla="val -25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406">
            <a:extLst>
              <a:ext uri="{FF2B5EF4-FFF2-40B4-BE49-F238E27FC236}">
                <a16:creationId xmlns:a16="http://schemas.microsoft.com/office/drawing/2014/main" id="{031E4F35-30F9-FEE2-556A-DC901B7EEE27}"/>
              </a:ext>
            </a:extLst>
          </p:cNvPr>
          <p:cNvCxnSpPr/>
          <p:nvPr/>
        </p:nvCxnSpPr>
        <p:spPr>
          <a:xfrm flipV="1">
            <a:off x="1742328" y="2375116"/>
            <a:ext cx="4235267" cy="80960"/>
          </a:xfrm>
          <a:prstGeom prst="bentConnector3">
            <a:avLst>
              <a:gd name="adj1" fmla="val 73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418">
            <a:extLst>
              <a:ext uri="{FF2B5EF4-FFF2-40B4-BE49-F238E27FC236}">
                <a16:creationId xmlns:a16="http://schemas.microsoft.com/office/drawing/2014/main" id="{8AC1F45A-C0E0-233C-3E96-2206BBD4B945}"/>
              </a:ext>
            </a:extLst>
          </p:cNvPr>
          <p:cNvCxnSpPr/>
          <p:nvPr/>
        </p:nvCxnSpPr>
        <p:spPr>
          <a:xfrm rot="5400000" flipH="1" flipV="1">
            <a:off x="5463099" y="1946119"/>
            <a:ext cx="622965" cy="114519"/>
          </a:xfrm>
          <a:prstGeom prst="bentConnector3">
            <a:avLst>
              <a:gd name="adj1" fmla="val 99692"/>
            </a:avLst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38A248DA-4055-C9DF-A307-DBCD47694FA7}"/>
              </a:ext>
            </a:extLst>
          </p:cNvPr>
          <p:cNvCxnSpPr/>
          <p:nvPr/>
        </p:nvCxnSpPr>
        <p:spPr>
          <a:xfrm flipV="1">
            <a:off x="5967359" y="2263658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F0E6249-D3A7-53F7-BD87-AC94B8AAF096}"/>
              </a:ext>
            </a:extLst>
          </p:cNvPr>
          <p:cNvCxnSpPr/>
          <p:nvPr/>
        </p:nvCxnSpPr>
        <p:spPr>
          <a:xfrm flipV="1">
            <a:off x="4272016" y="1719731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4C3DD9D0-5C35-34F5-23B8-DA5AE1913147}"/>
              </a:ext>
            </a:extLst>
          </p:cNvPr>
          <p:cNvCxnSpPr/>
          <p:nvPr/>
        </p:nvCxnSpPr>
        <p:spPr>
          <a:xfrm flipH="1">
            <a:off x="3930904" y="3550277"/>
            <a:ext cx="81549" cy="0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FC49F67B-11ED-6338-F11F-68E130266487}"/>
              </a:ext>
            </a:extLst>
          </p:cNvPr>
          <p:cNvCxnSpPr/>
          <p:nvPr/>
        </p:nvCxnSpPr>
        <p:spPr>
          <a:xfrm>
            <a:off x="2074739" y="3574233"/>
            <a:ext cx="151626" cy="516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2E8EB349-13BE-9A94-B4D1-DFC190FB5882}"/>
              </a:ext>
            </a:extLst>
          </p:cNvPr>
          <p:cNvCxnSpPr>
            <a:endCxn id="43" idx="1"/>
          </p:cNvCxnSpPr>
          <p:nvPr/>
        </p:nvCxnSpPr>
        <p:spPr>
          <a:xfrm>
            <a:off x="1999899" y="5600314"/>
            <a:ext cx="101532" cy="22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712851A2-B447-045A-9E48-733E7B7BF07C}"/>
              </a:ext>
            </a:extLst>
          </p:cNvPr>
          <p:cNvCxnSpPr/>
          <p:nvPr/>
        </p:nvCxnSpPr>
        <p:spPr>
          <a:xfrm>
            <a:off x="4409658" y="5590078"/>
            <a:ext cx="168682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AB40F02F-1F3E-13E0-D531-9C843822E579}"/>
              </a:ext>
            </a:extLst>
          </p:cNvPr>
          <p:cNvCxnSpPr>
            <a:stCxn id="45" idx="3"/>
          </p:cNvCxnSpPr>
          <p:nvPr/>
        </p:nvCxnSpPr>
        <p:spPr>
          <a:xfrm flipV="1">
            <a:off x="1751198" y="5600314"/>
            <a:ext cx="131301" cy="220"/>
          </a:xfrm>
          <a:prstGeom prst="straightConnector1">
            <a:avLst/>
          </a:prstGeom>
          <a:ln w="28575">
            <a:solidFill>
              <a:srgbClr val="00B05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237CC267-0FF4-F578-7BDE-39629382F669}"/>
              </a:ext>
            </a:extLst>
          </p:cNvPr>
          <p:cNvCxnSpPr/>
          <p:nvPr/>
        </p:nvCxnSpPr>
        <p:spPr>
          <a:xfrm flipV="1">
            <a:off x="4185381" y="5589750"/>
            <a:ext cx="136488" cy="1824"/>
          </a:xfrm>
          <a:prstGeom prst="straightConnector1">
            <a:avLst/>
          </a:prstGeom>
          <a:ln w="28575">
            <a:solidFill>
              <a:srgbClr val="00B05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447">
            <a:extLst>
              <a:ext uri="{FF2B5EF4-FFF2-40B4-BE49-F238E27FC236}">
                <a16:creationId xmlns:a16="http://schemas.microsoft.com/office/drawing/2014/main" id="{7C6F9DAA-4C0C-3B42-B5E9-015CBAD24CA2}"/>
              </a:ext>
            </a:extLst>
          </p:cNvPr>
          <p:cNvCxnSpPr>
            <a:cxnSpLocks/>
          </p:cNvCxnSpPr>
          <p:nvPr/>
        </p:nvCxnSpPr>
        <p:spPr>
          <a:xfrm>
            <a:off x="2000749" y="3198178"/>
            <a:ext cx="6836187" cy="202538"/>
          </a:xfrm>
          <a:prstGeom prst="bentConnector3">
            <a:avLst>
              <a:gd name="adj1" fmla="val 71665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448">
            <a:extLst>
              <a:ext uri="{FF2B5EF4-FFF2-40B4-BE49-F238E27FC236}">
                <a16:creationId xmlns:a16="http://schemas.microsoft.com/office/drawing/2014/main" id="{63063C07-2E52-0AE4-C603-9D663E456030}"/>
              </a:ext>
            </a:extLst>
          </p:cNvPr>
          <p:cNvCxnSpPr>
            <a:cxnSpLocks/>
          </p:cNvCxnSpPr>
          <p:nvPr/>
        </p:nvCxnSpPr>
        <p:spPr>
          <a:xfrm>
            <a:off x="3720989" y="3255444"/>
            <a:ext cx="5115947" cy="289180"/>
          </a:xfrm>
          <a:prstGeom prst="bentConnector3">
            <a:avLst>
              <a:gd name="adj1" fmla="val 59818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456">
            <a:extLst>
              <a:ext uri="{FF2B5EF4-FFF2-40B4-BE49-F238E27FC236}">
                <a16:creationId xmlns:a16="http://schemas.microsoft.com/office/drawing/2014/main" id="{AD725778-9605-AE22-7F36-CC3507BA518C}"/>
              </a:ext>
            </a:extLst>
          </p:cNvPr>
          <p:cNvCxnSpPr>
            <a:cxnSpLocks/>
          </p:cNvCxnSpPr>
          <p:nvPr/>
        </p:nvCxnSpPr>
        <p:spPr>
          <a:xfrm>
            <a:off x="5160532" y="3331412"/>
            <a:ext cx="3675574" cy="353342"/>
          </a:xfrm>
          <a:prstGeom prst="bentConnector3">
            <a:avLst>
              <a:gd name="adj1" fmla="val -281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Rectangle 116">
            <a:extLst>
              <a:ext uri="{FF2B5EF4-FFF2-40B4-BE49-F238E27FC236}">
                <a16:creationId xmlns:a16="http://schemas.microsoft.com/office/drawing/2014/main" id="{D912EE40-7BE2-C78C-C298-BDFBF4D7BE16}"/>
              </a:ext>
            </a:extLst>
          </p:cNvPr>
          <p:cNvSpPr/>
          <p:nvPr/>
        </p:nvSpPr>
        <p:spPr>
          <a:xfrm>
            <a:off x="2402550" y="1895642"/>
            <a:ext cx="1309761" cy="36825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B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6177E318-BA92-0946-4B7E-7D0082886A09}"/>
              </a:ext>
            </a:extLst>
          </p:cNvPr>
          <p:cNvSpPr/>
          <p:nvPr/>
        </p:nvSpPr>
        <p:spPr>
          <a:xfrm>
            <a:off x="653357" y="1386839"/>
            <a:ext cx="1334158" cy="342330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A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4C6F2136-0AEE-E5B3-90D4-30E426F3E30F}"/>
              </a:ext>
            </a:extLst>
          </p:cNvPr>
          <p:cNvSpPr/>
          <p:nvPr/>
        </p:nvSpPr>
        <p:spPr>
          <a:xfrm>
            <a:off x="2402550" y="2997517"/>
            <a:ext cx="1309761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B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4FC101F-FCB5-D190-4EE1-146FA703611D}"/>
              </a:ext>
            </a:extLst>
          </p:cNvPr>
          <p:cNvSpPr/>
          <p:nvPr/>
        </p:nvSpPr>
        <p:spPr>
          <a:xfrm>
            <a:off x="653357" y="1897959"/>
            <a:ext cx="1341981" cy="340859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B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1AF191A-5B97-84ED-44B2-2FD7477785FF}"/>
              </a:ext>
            </a:extLst>
          </p:cNvPr>
          <p:cNvSpPr/>
          <p:nvPr/>
        </p:nvSpPr>
        <p:spPr>
          <a:xfrm>
            <a:off x="4112295" y="2993456"/>
            <a:ext cx="1325046" cy="327594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B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5AF4CA8-00A2-A278-6E36-A2746A172E2E}"/>
              </a:ext>
            </a:extLst>
          </p:cNvPr>
          <p:cNvSpPr/>
          <p:nvPr/>
        </p:nvSpPr>
        <p:spPr>
          <a:xfrm>
            <a:off x="2402550" y="1385035"/>
            <a:ext cx="1309761" cy="348821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A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A3497F0C-47CA-3129-7868-8E54FE859ED9}"/>
              </a:ext>
            </a:extLst>
          </p:cNvPr>
          <p:cNvSpPr/>
          <p:nvPr/>
        </p:nvSpPr>
        <p:spPr>
          <a:xfrm>
            <a:off x="4112295" y="1376298"/>
            <a:ext cx="1325045" cy="355594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A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105DEAF5-8F97-8383-1065-90F17F25CFD1}"/>
              </a:ext>
            </a:extLst>
          </p:cNvPr>
          <p:cNvSpPr/>
          <p:nvPr/>
        </p:nvSpPr>
        <p:spPr>
          <a:xfrm>
            <a:off x="2402550" y="2461175"/>
            <a:ext cx="1309761" cy="346476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A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8176B606-D126-23FF-C0A4-1765E9C3D004}"/>
              </a:ext>
            </a:extLst>
          </p:cNvPr>
          <p:cNvSpPr/>
          <p:nvPr/>
        </p:nvSpPr>
        <p:spPr>
          <a:xfrm>
            <a:off x="4112295" y="2461176"/>
            <a:ext cx="1325045" cy="339985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A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5B25D5DF-4BAA-CE7D-2D35-1E3F1FC30AB6}"/>
              </a:ext>
            </a:extLst>
          </p:cNvPr>
          <p:cNvSpPr/>
          <p:nvPr/>
        </p:nvSpPr>
        <p:spPr>
          <a:xfrm>
            <a:off x="4112294" y="1899470"/>
            <a:ext cx="1325046" cy="36418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B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EDDB198F-E875-2409-C30A-C1EDC37299F0}"/>
              </a:ext>
            </a:extLst>
          </p:cNvPr>
          <p:cNvSpPr/>
          <p:nvPr/>
        </p:nvSpPr>
        <p:spPr>
          <a:xfrm>
            <a:off x="7743336" y="2388968"/>
            <a:ext cx="900162" cy="353794"/>
          </a:xfrm>
          <a:prstGeom prst="rect">
            <a:avLst/>
          </a:prstGeom>
          <a:solidFill>
            <a:srgbClr val="BEBECB"/>
          </a:solidFill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PIC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C47217AD-2246-6FCD-648A-35FB250B8677}"/>
              </a:ext>
            </a:extLst>
          </p:cNvPr>
          <p:cNvSpPr/>
          <p:nvPr/>
        </p:nvSpPr>
        <p:spPr>
          <a:xfrm>
            <a:off x="7500657" y="1376297"/>
            <a:ext cx="1186538" cy="357559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A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3D8ECD74-DF38-D933-A821-4EB709B88650}"/>
              </a:ext>
            </a:extLst>
          </p:cNvPr>
          <p:cNvSpPr/>
          <p:nvPr/>
        </p:nvSpPr>
        <p:spPr>
          <a:xfrm>
            <a:off x="7513111" y="1872293"/>
            <a:ext cx="1161630" cy="371805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B</a:t>
            </a:r>
          </a:p>
        </p:txBody>
      </p:sp>
      <p:cxnSp>
        <p:nvCxnSpPr>
          <p:cNvPr id="130" name="Elbow Connector 116">
            <a:extLst>
              <a:ext uri="{FF2B5EF4-FFF2-40B4-BE49-F238E27FC236}">
                <a16:creationId xmlns:a16="http://schemas.microsoft.com/office/drawing/2014/main" id="{82481ADA-654D-6856-6404-C7C19D022185}"/>
              </a:ext>
            </a:extLst>
          </p:cNvPr>
          <p:cNvCxnSpPr>
            <a:cxnSpLocks/>
          </p:cNvCxnSpPr>
          <p:nvPr/>
        </p:nvCxnSpPr>
        <p:spPr>
          <a:xfrm rot="5400000">
            <a:off x="7190940" y="1787622"/>
            <a:ext cx="502592" cy="115636"/>
          </a:xfrm>
          <a:prstGeom prst="bentConnector3">
            <a:avLst>
              <a:gd name="adj1" fmla="val -253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C176E471-50E9-690A-102A-DBDA10A8F079}"/>
              </a:ext>
            </a:extLst>
          </p:cNvPr>
          <p:cNvCxnSpPr>
            <a:cxnSpLocks/>
          </p:cNvCxnSpPr>
          <p:nvPr/>
        </p:nvCxnSpPr>
        <p:spPr>
          <a:xfrm>
            <a:off x="7280153" y="2095579"/>
            <a:ext cx="11563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1EEC0333-4CB3-91BC-33FC-7F471D3A22B1}"/>
              </a:ext>
            </a:extLst>
          </p:cNvPr>
          <p:cNvCxnSpPr>
            <a:cxnSpLocks/>
          </p:cNvCxnSpPr>
          <p:nvPr/>
        </p:nvCxnSpPr>
        <p:spPr>
          <a:xfrm flipV="1">
            <a:off x="8186978" y="1729169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2646C3A9-4674-6CF3-6516-5C5B3566394C}"/>
              </a:ext>
            </a:extLst>
          </p:cNvPr>
          <p:cNvSpPr/>
          <p:nvPr/>
        </p:nvSpPr>
        <p:spPr>
          <a:xfrm>
            <a:off x="5601838" y="6067024"/>
            <a:ext cx="1928331" cy="186209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en-US" sz="1050" dirty="0"/>
              <a:t>Courtesy of J. Spasic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1DE73103-C6D6-6AEF-6429-CCF72324CCFD}"/>
              </a:ext>
            </a:extLst>
          </p:cNvPr>
          <p:cNvSpPr/>
          <p:nvPr/>
        </p:nvSpPr>
        <p:spPr>
          <a:xfrm>
            <a:off x="8955601" y="2545234"/>
            <a:ext cx="567716" cy="1249526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BIS</a:t>
            </a: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217B28FE-858A-0B74-255F-263DC2BF1D13}"/>
              </a:ext>
            </a:extLst>
          </p:cNvPr>
          <p:cNvGrpSpPr/>
          <p:nvPr/>
        </p:nvGrpSpPr>
        <p:grpSpPr>
          <a:xfrm>
            <a:off x="10338506" y="141236"/>
            <a:ext cx="1711845" cy="1737012"/>
            <a:chOff x="9800169" y="1571099"/>
            <a:chExt cx="2346960" cy="3163570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FFFB3F97-7E20-5609-ADFC-80457F26ACEE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Q1,Q2,Q3,BB,SCL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7546192-9034-F337-9E76-0969CF68BE61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uQDS</a:t>
              </a:r>
              <a:endParaRPr lang="en-US" sz="1200" dirty="0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19916B47-54AB-70A5-621A-D560355FBE42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PDSU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36D3CAFC-33C5-21E8-01F3-17F39AB8BE8C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Heaters + CLIQ</a:t>
              </a: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DC4CFEE-D7B9-EC5F-01F2-AF76C0D845DB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BIS</a:t>
              </a:r>
            </a:p>
          </p:txBody>
        </p: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B7D15C56-A880-E76A-3032-7496839DA5D7}"/>
                </a:ext>
              </a:extLst>
            </p:cNvPr>
            <p:cNvCxnSpPr>
              <a:stCxn id="137" idx="3"/>
              <a:endCxn id="138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F0189C0C-FF33-6C75-4DFC-B7B9BF799DBF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3A7536A0-DE30-403C-8CFF-C8D2E6ED4A13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601E04BB-192E-EC7E-F934-601E0B6B76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4A8D0E6D-E205-7682-114F-253F5AADEF50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1BDBB46-7D2A-F338-4964-7149D2D163FB}"/>
              </a:ext>
            </a:extLst>
          </p:cNvPr>
          <p:cNvSpPr txBox="1"/>
          <p:nvPr/>
        </p:nvSpPr>
        <p:spPr>
          <a:xfrm>
            <a:off x="9829800" y="2182920"/>
            <a:ext cx="2174535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Spurious CLIQ/HDS firing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PDSU detects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PDSU A/B retriggering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Beam dump and magnet protection request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335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576E5-2E86-3A0A-CAE5-F0868B36D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Top-Down Reliability Model – Spurious Firing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0EE30-6AE0-9AD8-ED6F-43C766629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F9757-2725-C093-CB60-A5B3F705A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13</a:t>
            </a:fld>
            <a:endParaRPr lang="en-CH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B13247C-0320-07F8-6285-91F3EF0AF125}"/>
              </a:ext>
            </a:extLst>
          </p:cNvPr>
          <p:cNvSpPr/>
          <p:nvPr/>
        </p:nvSpPr>
        <p:spPr>
          <a:xfrm>
            <a:off x="478613" y="834270"/>
            <a:ext cx="8562355" cy="3695705"/>
          </a:xfrm>
          <a:prstGeom prst="rect">
            <a:avLst/>
          </a:prstGeom>
          <a:solidFill>
            <a:schemeClr val="accent1">
              <a:alpha val="3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b="1" dirty="0"/>
              <a:t>UR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4D8C8BA-913E-CB5E-B94A-190B95E0C821}"/>
              </a:ext>
            </a:extLst>
          </p:cNvPr>
          <p:cNvSpPr/>
          <p:nvPr/>
        </p:nvSpPr>
        <p:spPr>
          <a:xfrm>
            <a:off x="434112" y="4671296"/>
            <a:ext cx="5021505" cy="675661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Tunnel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DC1938D-DC51-B2C1-AE79-36E777301287}"/>
              </a:ext>
            </a:extLst>
          </p:cNvPr>
          <p:cNvSpPr/>
          <p:nvPr/>
        </p:nvSpPr>
        <p:spPr>
          <a:xfrm>
            <a:off x="434112" y="5377456"/>
            <a:ext cx="5021505" cy="757456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USC/UJ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0CADD91-3E90-EA3F-9682-CF4445AE9F40}"/>
              </a:ext>
            </a:extLst>
          </p:cNvPr>
          <p:cNvSpPr/>
          <p:nvPr/>
        </p:nvSpPr>
        <p:spPr>
          <a:xfrm>
            <a:off x="2059228" y="4723619"/>
            <a:ext cx="909350" cy="287085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Q2a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AA58626-BDA5-25F8-CFDB-48C368E233AE}"/>
              </a:ext>
            </a:extLst>
          </p:cNvPr>
          <p:cNvSpPr/>
          <p:nvPr/>
        </p:nvSpPr>
        <p:spPr>
          <a:xfrm>
            <a:off x="3292537" y="4722047"/>
            <a:ext cx="909350" cy="299816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Q2b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7956EAA-FCA9-FDDB-0B36-59EF0CCC2797}"/>
              </a:ext>
            </a:extLst>
          </p:cNvPr>
          <p:cNvSpPr/>
          <p:nvPr/>
        </p:nvSpPr>
        <p:spPr>
          <a:xfrm>
            <a:off x="3364357" y="5456518"/>
            <a:ext cx="837530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8C61CC3-C83A-3FEB-F239-6C413E823548}"/>
              </a:ext>
            </a:extLst>
          </p:cNvPr>
          <p:cNvSpPr/>
          <p:nvPr/>
        </p:nvSpPr>
        <p:spPr>
          <a:xfrm>
            <a:off x="2101431" y="5456518"/>
            <a:ext cx="839506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DA34B6C-BD01-D110-F165-2A18F948028B}"/>
              </a:ext>
            </a:extLst>
          </p:cNvPr>
          <p:cNvSpPr/>
          <p:nvPr/>
        </p:nvSpPr>
        <p:spPr>
          <a:xfrm>
            <a:off x="4436756" y="4718815"/>
            <a:ext cx="929490" cy="291889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Q3</a:t>
            </a:r>
            <a:endParaRPr lang="en-GB" sz="28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5871E3-D984-1BCB-6667-EE358C3DB758}"/>
              </a:ext>
            </a:extLst>
          </p:cNvPr>
          <p:cNvSpPr/>
          <p:nvPr/>
        </p:nvSpPr>
        <p:spPr>
          <a:xfrm>
            <a:off x="911692" y="5456518"/>
            <a:ext cx="839506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8BF14F6-BE81-4026-78D2-EFEF7055EFAE}"/>
              </a:ext>
            </a:extLst>
          </p:cNvPr>
          <p:cNvSpPr/>
          <p:nvPr/>
        </p:nvSpPr>
        <p:spPr>
          <a:xfrm>
            <a:off x="4578340" y="5456298"/>
            <a:ext cx="839506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BF02340-8CEE-B3D1-BC97-43B8D29D288B}"/>
              </a:ext>
            </a:extLst>
          </p:cNvPr>
          <p:cNvSpPr/>
          <p:nvPr/>
        </p:nvSpPr>
        <p:spPr>
          <a:xfrm>
            <a:off x="704639" y="4106667"/>
            <a:ext cx="977348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BFA767B-C9E2-5DDA-47C7-87034C44E41B}"/>
              </a:ext>
            </a:extLst>
          </p:cNvPr>
          <p:cNvSpPr/>
          <p:nvPr/>
        </p:nvSpPr>
        <p:spPr>
          <a:xfrm>
            <a:off x="2597901" y="4113205"/>
            <a:ext cx="977348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808A58B-4FA1-9477-610C-8F2BD0F3D64B}"/>
              </a:ext>
            </a:extLst>
          </p:cNvPr>
          <p:cNvSpPr/>
          <p:nvPr/>
        </p:nvSpPr>
        <p:spPr>
          <a:xfrm>
            <a:off x="4541648" y="4106081"/>
            <a:ext cx="977348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6AA0A76-0698-ED56-7D16-B29013034676}"/>
              </a:ext>
            </a:extLst>
          </p:cNvPr>
          <p:cNvSpPr/>
          <p:nvPr/>
        </p:nvSpPr>
        <p:spPr>
          <a:xfrm>
            <a:off x="5819584" y="1892025"/>
            <a:ext cx="1447511" cy="371633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B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D641CBE-F9BE-469C-52AB-A60E48CF138B}"/>
              </a:ext>
            </a:extLst>
          </p:cNvPr>
          <p:cNvSpPr/>
          <p:nvPr/>
        </p:nvSpPr>
        <p:spPr>
          <a:xfrm>
            <a:off x="4839458" y="905656"/>
            <a:ext cx="642148" cy="306695"/>
          </a:xfrm>
          <a:prstGeom prst="rect">
            <a:avLst/>
          </a:prstGeom>
          <a:solidFill>
            <a:srgbClr val="BEBECB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PC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10B74F1-BCBB-CD43-525F-D5AAE008B9BB}"/>
              </a:ext>
            </a:extLst>
          </p:cNvPr>
          <p:cNvCxnSpPr>
            <a:endCxn id="118" idx="2"/>
          </p:cNvCxnSpPr>
          <p:nvPr/>
        </p:nvCxnSpPr>
        <p:spPr>
          <a:xfrm flipH="1" flipV="1">
            <a:off x="1320436" y="1729169"/>
            <a:ext cx="15139" cy="140325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110">
            <a:extLst>
              <a:ext uri="{FF2B5EF4-FFF2-40B4-BE49-F238E27FC236}">
                <a16:creationId xmlns:a16="http://schemas.microsoft.com/office/drawing/2014/main" id="{2EA93100-EF14-DA48-BBB7-39625F01DBD4}"/>
              </a:ext>
            </a:extLst>
          </p:cNvPr>
          <p:cNvCxnSpPr/>
          <p:nvPr/>
        </p:nvCxnSpPr>
        <p:spPr>
          <a:xfrm rot="5400000">
            <a:off x="1838518" y="1908950"/>
            <a:ext cx="1578150" cy="868790"/>
          </a:xfrm>
          <a:prstGeom prst="bentConnector3">
            <a:avLst>
              <a:gd name="adj1" fmla="val 90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960E779-FADB-A53F-EF2A-802165B6F0E3}"/>
              </a:ext>
            </a:extLst>
          </p:cNvPr>
          <p:cNvCxnSpPr/>
          <p:nvPr/>
        </p:nvCxnSpPr>
        <p:spPr>
          <a:xfrm>
            <a:off x="1342103" y="3126658"/>
            <a:ext cx="869540" cy="5762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4418C80-3B20-861E-EB60-B5CC40A24DD3}"/>
              </a:ext>
            </a:extLst>
          </p:cNvPr>
          <p:cNvCxnSpPr/>
          <p:nvPr/>
        </p:nvCxnSpPr>
        <p:spPr>
          <a:xfrm flipV="1">
            <a:off x="6533488" y="1733856"/>
            <a:ext cx="1" cy="14374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128">
            <a:extLst>
              <a:ext uri="{FF2B5EF4-FFF2-40B4-BE49-F238E27FC236}">
                <a16:creationId xmlns:a16="http://schemas.microsoft.com/office/drawing/2014/main" id="{54ABB837-3C1C-19F6-A198-D8B945821319}"/>
              </a:ext>
            </a:extLst>
          </p:cNvPr>
          <p:cNvCxnSpPr/>
          <p:nvPr/>
        </p:nvCxnSpPr>
        <p:spPr>
          <a:xfrm rot="10800000" flipV="1">
            <a:off x="1307518" y="1039632"/>
            <a:ext cx="3511828" cy="518372"/>
          </a:xfrm>
          <a:prstGeom prst="bentConnector3">
            <a:avLst>
              <a:gd name="adj1" fmla="val 121394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7507E6F-943F-28C9-F4F1-BEA68CB3C2BB}"/>
              </a:ext>
            </a:extLst>
          </p:cNvPr>
          <p:cNvCxnSpPr>
            <a:cxnSpLocks/>
          </p:cNvCxnSpPr>
          <p:nvPr/>
        </p:nvCxnSpPr>
        <p:spPr>
          <a:xfrm flipV="1">
            <a:off x="5486535" y="1028354"/>
            <a:ext cx="3356269" cy="128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0368C5AB-775E-1372-8C5D-806D2D0FFC9E}"/>
              </a:ext>
            </a:extLst>
          </p:cNvPr>
          <p:cNvSpPr/>
          <p:nvPr/>
        </p:nvSpPr>
        <p:spPr>
          <a:xfrm>
            <a:off x="681272" y="1009742"/>
            <a:ext cx="131318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Interlock loop (FPA)</a:t>
            </a:r>
          </a:p>
        </p:txBody>
      </p:sp>
      <p:cxnSp>
        <p:nvCxnSpPr>
          <p:cNvPr id="59" name="Elbow Connector 308">
            <a:extLst>
              <a:ext uri="{FF2B5EF4-FFF2-40B4-BE49-F238E27FC236}">
                <a16:creationId xmlns:a16="http://schemas.microsoft.com/office/drawing/2014/main" id="{2C23F4CF-F31D-D10A-F7FF-CEB1101B7605}"/>
              </a:ext>
            </a:extLst>
          </p:cNvPr>
          <p:cNvCxnSpPr>
            <a:stCxn id="47" idx="3"/>
          </p:cNvCxnSpPr>
          <p:nvPr/>
        </p:nvCxnSpPr>
        <p:spPr>
          <a:xfrm flipV="1">
            <a:off x="1681987" y="3867497"/>
            <a:ext cx="529656" cy="383186"/>
          </a:xfrm>
          <a:prstGeom prst="bentConnector3">
            <a:avLst>
              <a:gd name="adj1" fmla="val 50000"/>
            </a:avLst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314">
            <a:extLst>
              <a:ext uri="{FF2B5EF4-FFF2-40B4-BE49-F238E27FC236}">
                <a16:creationId xmlns:a16="http://schemas.microsoft.com/office/drawing/2014/main" id="{550DEACB-B9C8-3F51-BDFE-3B9F72A7F622}"/>
              </a:ext>
            </a:extLst>
          </p:cNvPr>
          <p:cNvCxnSpPr/>
          <p:nvPr/>
        </p:nvCxnSpPr>
        <p:spPr>
          <a:xfrm rot="5400000" flipH="1" flipV="1">
            <a:off x="1298972" y="4496737"/>
            <a:ext cx="1684381" cy="522775"/>
          </a:xfrm>
          <a:prstGeom prst="bentConnector3">
            <a:avLst>
              <a:gd name="adj1" fmla="val 74161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8135FCDF-A31C-32DB-3900-B276C501831F}"/>
              </a:ext>
            </a:extLst>
          </p:cNvPr>
          <p:cNvSpPr txBox="1"/>
          <p:nvPr/>
        </p:nvSpPr>
        <p:spPr>
          <a:xfrm>
            <a:off x="7280153" y="2726228"/>
            <a:ext cx="1873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7030A0"/>
                </a:solidFill>
              </a:rPr>
              <a:t>Beam abort requests to BIS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559FA55-9BE7-5790-D6D9-4F9734D9FCB5}"/>
              </a:ext>
            </a:extLst>
          </p:cNvPr>
          <p:cNvSpPr/>
          <p:nvPr/>
        </p:nvSpPr>
        <p:spPr>
          <a:xfrm>
            <a:off x="5822417" y="1380735"/>
            <a:ext cx="1461507" cy="354537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A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693BB38-A528-78F3-9160-30513679EEEB}"/>
              </a:ext>
            </a:extLst>
          </p:cNvPr>
          <p:cNvCxnSpPr/>
          <p:nvPr/>
        </p:nvCxnSpPr>
        <p:spPr>
          <a:xfrm flipV="1">
            <a:off x="8423850" y="2640686"/>
            <a:ext cx="538513" cy="9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233FD4DD-8361-4E80-EC41-5CDC983B1B7E}"/>
              </a:ext>
            </a:extLst>
          </p:cNvPr>
          <p:cNvCxnSpPr/>
          <p:nvPr/>
        </p:nvCxnSpPr>
        <p:spPr>
          <a:xfrm flipV="1">
            <a:off x="1307518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AD9F679-F3C6-0346-DDF2-A2353F2BA329}"/>
              </a:ext>
            </a:extLst>
          </p:cNvPr>
          <p:cNvCxnSpPr/>
          <p:nvPr/>
        </p:nvCxnSpPr>
        <p:spPr>
          <a:xfrm flipV="1">
            <a:off x="2511389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B6500C4-D821-F7BF-5BD2-7B5C9A438BE8}"/>
              </a:ext>
            </a:extLst>
          </p:cNvPr>
          <p:cNvCxnSpPr/>
          <p:nvPr/>
        </p:nvCxnSpPr>
        <p:spPr>
          <a:xfrm flipV="1">
            <a:off x="3756714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6FAD1E8-3A6B-2C3D-8740-27DB2F796D3C}"/>
              </a:ext>
            </a:extLst>
          </p:cNvPr>
          <p:cNvCxnSpPr/>
          <p:nvPr/>
        </p:nvCxnSpPr>
        <p:spPr>
          <a:xfrm flipV="1">
            <a:off x="4984623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1B23F33-2D03-E204-7DFD-4EF19C944999}"/>
              </a:ext>
            </a:extLst>
          </p:cNvPr>
          <p:cNvCxnSpPr>
            <a:endCxn id="47" idx="2"/>
          </p:cNvCxnSpPr>
          <p:nvPr/>
        </p:nvCxnSpPr>
        <p:spPr>
          <a:xfrm flipV="1">
            <a:off x="1193313" y="4394699"/>
            <a:ext cx="0" cy="340638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4A1DBA-AFA5-3930-D71F-108008C14F66}"/>
              </a:ext>
            </a:extLst>
          </p:cNvPr>
          <p:cNvCxnSpPr/>
          <p:nvPr/>
        </p:nvCxnSpPr>
        <p:spPr>
          <a:xfrm flipV="1">
            <a:off x="2854845" y="4403183"/>
            <a:ext cx="8962" cy="331486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437A30A-875E-5089-BD2F-D2192F7F04EB}"/>
              </a:ext>
            </a:extLst>
          </p:cNvPr>
          <p:cNvCxnSpPr/>
          <p:nvPr/>
        </p:nvCxnSpPr>
        <p:spPr>
          <a:xfrm flipV="1">
            <a:off x="3363946" y="4390077"/>
            <a:ext cx="411" cy="337173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37CA2A5-FFCC-221C-D663-52912EBD375C}"/>
              </a:ext>
            </a:extLst>
          </p:cNvPr>
          <p:cNvCxnSpPr/>
          <p:nvPr/>
        </p:nvCxnSpPr>
        <p:spPr>
          <a:xfrm flipH="1" flipV="1">
            <a:off x="5021459" y="4398055"/>
            <a:ext cx="4429" cy="336614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FD582C29-E2DF-7A0A-3938-B61F277DD67A}"/>
              </a:ext>
            </a:extLst>
          </p:cNvPr>
          <p:cNvSpPr/>
          <p:nvPr/>
        </p:nvSpPr>
        <p:spPr>
          <a:xfrm>
            <a:off x="2220902" y="3477735"/>
            <a:ext cx="1705321" cy="438195"/>
          </a:xfrm>
          <a:prstGeom prst="rect">
            <a:avLst/>
          </a:prstGeom>
          <a:solidFill>
            <a:srgbClr val="00B05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Interface Box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0A8A40D-8773-56B4-2476-5DD3B5615DDC}"/>
              </a:ext>
            </a:extLst>
          </p:cNvPr>
          <p:cNvSpPr/>
          <p:nvPr/>
        </p:nvSpPr>
        <p:spPr>
          <a:xfrm>
            <a:off x="902507" y="4722673"/>
            <a:ext cx="909350" cy="288031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Q1</a:t>
            </a:r>
            <a:endParaRPr lang="en-GB" sz="2800" dirty="0"/>
          </a:p>
        </p:txBody>
      </p:sp>
      <p:cxnSp>
        <p:nvCxnSpPr>
          <p:cNvPr id="74" name="Elbow Connector 133">
            <a:extLst>
              <a:ext uri="{FF2B5EF4-FFF2-40B4-BE49-F238E27FC236}">
                <a16:creationId xmlns:a16="http://schemas.microsoft.com/office/drawing/2014/main" id="{EB5BA93A-9DC9-09F4-8952-3BC56EF5589B}"/>
              </a:ext>
            </a:extLst>
          </p:cNvPr>
          <p:cNvCxnSpPr/>
          <p:nvPr/>
        </p:nvCxnSpPr>
        <p:spPr>
          <a:xfrm rot="5400000" flipH="1" flipV="1">
            <a:off x="1427903" y="4508268"/>
            <a:ext cx="1669320" cy="514773"/>
          </a:xfrm>
          <a:prstGeom prst="bentConnector3">
            <a:avLst>
              <a:gd name="adj1" fmla="val 68660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135">
            <a:extLst>
              <a:ext uri="{FF2B5EF4-FFF2-40B4-BE49-F238E27FC236}">
                <a16:creationId xmlns:a16="http://schemas.microsoft.com/office/drawing/2014/main" id="{5BBD6016-1427-B437-6931-A65F15AD86F9}"/>
              </a:ext>
            </a:extLst>
          </p:cNvPr>
          <p:cNvCxnSpPr/>
          <p:nvPr/>
        </p:nvCxnSpPr>
        <p:spPr>
          <a:xfrm rot="16200000" flipV="1">
            <a:off x="3158085" y="4430968"/>
            <a:ext cx="1658756" cy="658807"/>
          </a:xfrm>
          <a:prstGeom prst="bentConnector3">
            <a:avLst>
              <a:gd name="adj1" fmla="val 69688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140">
            <a:extLst>
              <a:ext uri="{FF2B5EF4-FFF2-40B4-BE49-F238E27FC236}">
                <a16:creationId xmlns:a16="http://schemas.microsoft.com/office/drawing/2014/main" id="{5719038A-1AFB-7579-D4AA-470676D74DB0}"/>
              </a:ext>
            </a:extLst>
          </p:cNvPr>
          <p:cNvCxnSpPr/>
          <p:nvPr/>
        </p:nvCxnSpPr>
        <p:spPr>
          <a:xfrm rot="16200000" flipV="1">
            <a:off x="3243415" y="4437492"/>
            <a:ext cx="1685382" cy="640262"/>
          </a:xfrm>
          <a:prstGeom prst="bentConnector3">
            <a:avLst>
              <a:gd name="adj1" fmla="val 73848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144">
            <a:extLst>
              <a:ext uri="{FF2B5EF4-FFF2-40B4-BE49-F238E27FC236}">
                <a16:creationId xmlns:a16="http://schemas.microsoft.com/office/drawing/2014/main" id="{B080A4E1-9259-BA10-021F-3F6AA07C97AB}"/>
              </a:ext>
            </a:extLst>
          </p:cNvPr>
          <p:cNvCxnSpPr>
            <a:stCxn id="49" idx="1"/>
          </p:cNvCxnSpPr>
          <p:nvPr/>
        </p:nvCxnSpPr>
        <p:spPr>
          <a:xfrm rot="10800000">
            <a:off x="3921434" y="3867497"/>
            <a:ext cx="620214" cy="382600"/>
          </a:xfrm>
          <a:prstGeom prst="bentConnector3">
            <a:avLst>
              <a:gd name="adj1" fmla="val 50000"/>
            </a:avLst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157">
            <a:extLst>
              <a:ext uri="{FF2B5EF4-FFF2-40B4-BE49-F238E27FC236}">
                <a16:creationId xmlns:a16="http://schemas.microsoft.com/office/drawing/2014/main" id="{A23E3E57-A6AC-7F07-1A44-E46F1E3501B1}"/>
              </a:ext>
            </a:extLst>
          </p:cNvPr>
          <p:cNvCxnSpPr>
            <a:stCxn id="82" idx="2"/>
            <a:endCxn id="72" idx="1"/>
          </p:cNvCxnSpPr>
          <p:nvPr/>
        </p:nvCxnSpPr>
        <p:spPr>
          <a:xfrm rot="16200000" flipH="1">
            <a:off x="1578260" y="3054190"/>
            <a:ext cx="388721" cy="896563"/>
          </a:xfrm>
          <a:prstGeom prst="bentConnector2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AEEA69E-6B48-1736-7836-37DC3BD81AA3}"/>
              </a:ext>
            </a:extLst>
          </p:cNvPr>
          <p:cNvCxnSpPr/>
          <p:nvPr/>
        </p:nvCxnSpPr>
        <p:spPr>
          <a:xfrm>
            <a:off x="771571" y="1699227"/>
            <a:ext cx="6450" cy="7572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AA05E49E-DFAF-BB47-99E5-5C0A304DECD2}"/>
              </a:ext>
            </a:extLst>
          </p:cNvPr>
          <p:cNvSpPr/>
          <p:nvPr/>
        </p:nvSpPr>
        <p:spPr>
          <a:xfrm>
            <a:off x="653357" y="2466677"/>
            <a:ext cx="1341981" cy="340973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A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B504F48-AF2C-EE06-3D6D-28A5615B6E92}"/>
              </a:ext>
            </a:extLst>
          </p:cNvPr>
          <p:cNvCxnSpPr/>
          <p:nvPr/>
        </p:nvCxnSpPr>
        <p:spPr>
          <a:xfrm>
            <a:off x="887920" y="2250060"/>
            <a:ext cx="1569" cy="2094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D09A5FB4-357D-4588-3E7F-31F126F53357}"/>
              </a:ext>
            </a:extLst>
          </p:cNvPr>
          <p:cNvSpPr/>
          <p:nvPr/>
        </p:nvSpPr>
        <p:spPr>
          <a:xfrm>
            <a:off x="653358" y="2984730"/>
            <a:ext cx="1341962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B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35C8D25-62AD-00A8-D6E3-C439F6607638}"/>
              </a:ext>
            </a:extLst>
          </p:cNvPr>
          <p:cNvCxnSpPr/>
          <p:nvPr/>
        </p:nvCxnSpPr>
        <p:spPr>
          <a:xfrm flipV="1">
            <a:off x="3057431" y="1554270"/>
            <a:ext cx="0" cy="15723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00B503B-EC0A-8E68-052D-D9AD6147AB30}"/>
              </a:ext>
            </a:extLst>
          </p:cNvPr>
          <p:cNvCxnSpPr/>
          <p:nvPr/>
        </p:nvCxnSpPr>
        <p:spPr>
          <a:xfrm flipH="1" flipV="1">
            <a:off x="4771241" y="1537948"/>
            <a:ext cx="21051" cy="16004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281">
            <a:extLst>
              <a:ext uri="{FF2B5EF4-FFF2-40B4-BE49-F238E27FC236}">
                <a16:creationId xmlns:a16="http://schemas.microsoft.com/office/drawing/2014/main" id="{6C9A8E35-317C-DB3B-35E5-6F8762FC12E9}"/>
              </a:ext>
            </a:extLst>
          </p:cNvPr>
          <p:cNvCxnSpPr/>
          <p:nvPr/>
        </p:nvCxnSpPr>
        <p:spPr>
          <a:xfrm rot="5400000">
            <a:off x="3554984" y="1894684"/>
            <a:ext cx="1576094" cy="870506"/>
          </a:xfrm>
          <a:prstGeom prst="bentConnector3">
            <a:avLst>
              <a:gd name="adj1" fmla="val 138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7334427-B14E-8789-74F2-8DA1595EC15C}"/>
              </a:ext>
            </a:extLst>
          </p:cNvPr>
          <p:cNvCxnSpPr/>
          <p:nvPr/>
        </p:nvCxnSpPr>
        <p:spPr>
          <a:xfrm flipV="1">
            <a:off x="3057431" y="3117984"/>
            <a:ext cx="868792" cy="867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286">
            <a:extLst>
              <a:ext uri="{FF2B5EF4-FFF2-40B4-BE49-F238E27FC236}">
                <a16:creationId xmlns:a16="http://schemas.microsoft.com/office/drawing/2014/main" id="{77F0D179-3D35-BD1B-BCBC-CC42C930AA84}"/>
              </a:ext>
            </a:extLst>
          </p:cNvPr>
          <p:cNvCxnSpPr/>
          <p:nvPr/>
        </p:nvCxnSpPr>
        <p:spPr>
          <a:xfrm rot="10800000" flipV="1">
            <a:off x="5601838" y="1543874"/>
            <a:ext cx="209352" cy="1572974"/>
          </a:xfrm>
          <a:prstGeom prst="bentConnector2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FBAD2B9-BD3B-2CB7-0EC3-D862A1DBB2F1}"/>
              </a:ext>
            </a:extLst>
          </p:cNvPr>
          <p:cNvCxnSpPr/>
          <p:nvPr/>
        </p:nvCxnSpPr>
        <p:spPr>
          <a:xfrm>
            <a:off x="4792292" y="3116848"/>
            <a:ext cx="82799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787F5F0-62E9-05CF-41D6-A8DF38F931F5}"/>
              </a:ext>
            </a:extLst>
          </p:cNvPr>
          <p:cNvCxnSpPr>
            <a:cxnSpLocks/>
            <a:stCxn id="127" idx="0"/>
          </p:cNvCxnSpPr>
          <p:nvPr/>
        </p:nvCxnSpPr>
        <p:spPr>
          <a:xfrm flipV="1">
            <a:off x="8193417" y="2250060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291">
            <a:extLst>
              <a:ext uri="{FF2B5EF4-FFF2-40B4-BE49-F238E27FC236}">
                <a16:creationId xmlns:a16="http://schemas.microsoft.com/office/drawing/2014/main" id="{A5698EDC-CAC2-4E3B-35A6-39ABE3126189}"/>
              </a:ext>
            </a:extLst>
          </p:cNvPr>
          <p:cNvCxnSpPr>
            <a:cxnSpLocks/>
          </p:cNvCxnSpPr>
          <p:nvPr/>
        </p:nvCxnSpPr>
        <p:spPr>
          <a:xfrm rot="5400000">
            <a:off x="7880221" y="1506324"/>
            <a:ext cx="1463536" cy="478837"/>
          </a:xfrm>
          <a:prstGeom prst="bentConnector3">
            <a:avLst>
              <a:gd name="adj1" fmla="val 10015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297">
            <a:extLst>
              <a:ext uri="{FF2B5EF4-FFF2-40B4-BE49-F238E27FC236}">
                <a16:creationId xmlns:a16="http://schemas.microsoft.com/office/drawing/2014/main" id="{929DF28B-E0E1-69E1-5A5E-5089D711ED32}"/>
              </a:ext>
            </a:extLst>
          </p:cNvPr>
          <p:cNvCxnSpPr>
            <a:stCxn id="121" idx="2"/>
            <a:endCxn id="72" idx="3"/>
          </p:cNvCxnSpPr>
          <p:nvPr/>
        </p:nvCxnSpPr>
        <p:spPr>
          <a:xfrm rot="5400000">
            <a:off x="4162630" y="3084644"/>
            <a:ext cx="375783" cy="848595"/>
          </a:xfrm>
          <a:prstGeom prst="bentConnector2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299">
            <a:extLst>
              <a:ext uri="{FF2B5EF4-FFF2-40B4-BE49-F238E27FC236}">
                <a16:creationId xmlns:a16="http://schemas.microsoft.com/office/drawing/2014/main" id="{9C52C788-D626-8AC9-1E14-CBDBB7BAD918}"/>
              </a:ext>
            </a:extLst>
          </p:cNvPr>
          <p:cNvCxnSpPr>
            <a:endCxn id="124" idx="1"/>
          </p:cNvCxnSpPr>
          <p:nvPr/>
        </p:nvCxnSpPr>
        <p:spPr>
          <a:xfrm rot="5400000" flipH="1" flipV="1">
            <a:off x="1927284" y="3001870"/>
            <a:ext cx="842722" cy="107809"/>
          </a:xfrm>
          <a:prstGeom prst="bentConnector2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315">
            <a:extLst>
              <a:ext uri="{FF2B5EF4-FFF2-40B4-BE49-F238E27FC236}">
                <a16:creationId xmlns:a16="http://schemas.microsoft.com/office/drawing/2014/main" id="{AB0318B7-8E14-76F8-8775-1E978FDB4E4C}"/>
              </a:ext>
            </a:extLst>
          </p:cNvPr>
          <p:cNvCxnSpPr/>
          <p:nvPr/>
        </p:nvCxnSpPr>
        <p:spPr>
          <a:xfrm rot="16200000" flipV="1">
            <a:off x="1556788" y="3052053"/>
            <a:ext cx="942515" cy="112737"/>
          </a:xfrm>
          <a:prstGeom prst="bentConnector2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317">
            <a:extLst>
              <a:ext uri="{FF2B5EF4-FFF2-40B4-BE49-F238E27FC236}">
                <a16:creationId xmlns:a16="http://schemas.microsoft.com/office/drawing/2014/main" id="{4BC4A202-FC24-96C3-142D-AC25EC2C32A7}"/>
              </a:ext>
            </a:extLst>
          </p:cNvPr>
          <p:cNvCxnSpPr>
            <a:endCxn id="124" idx="3"/>
          </p:cNvCxnSpPr>
          <p:nvPr/>
        </p:nvCxnSpPr>
        <p:spPr>
          <a:xfrm rot="16200000" flipV="1">
            <a:off x="3335915" y="3010809"/>
            <a:ext cx="853878" cy="101085"/>
          </a:xfrm>
          <a:prstGeom prst="bentConnector2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320">
            <a:extLst>
              <a:ext uri="{FF2B5EF4-FFF2-40B4-BE49-F238E27FC236}">
                <a16:creationId xmlns:a16="http://schemas.microsoft.com/office/drawing/2014/main" id="{6D0204B8-7D45-2349-7C46-76CDE2DF021B}"/>
              </a:ext>
            </a:extLst>
          </p:cNvPr>
          <p:cNvCxnSpPr/>
          <p:nvPr/>
        </p:nvCxnSpPr>
        <p:spPr>
          <a:xfrm rot="5400000" flipH="1" flipV="1">
            <a:off x="3617501" y="3035649"/>
            <a:ext cx="909582" cy="119674"/>
          </a:xfrm>
          <a:prstGeom prst="bentConnector3">
            <a:avLst>
              <a:gd name="adj1" fmla="val 100265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Elbow Connector 329">
            <a:extLst>
              <a:ext uri="{FF2B5EF4-FFF2-40B4-BE49-F238E27FC236}">
                <a16:creationId xmlns:a16="http://schemas.microsoft.com/office/drawing/2014/main" id="{7E9A2323-22FB-3AA8-8080-AFA105B7C778}"/>
              </a:ext>
            </a:extLst>
          </p:cNvPr>
          <p:cNvCxnSpPr>
            <a:cxnSpLocks/>
          </p:cNvCxnSpPr>
          <p:nvPr/>
        </p:nvCxnSpPr>
        <p:spPr>
          <a:xfrm>
            <a:off x="5444953" y="2689733"/>
            <a:ext cx="3391983" cy="582197"/>
          </a:xfrm>
          <a:prstGeom prst="bentConnector3">
            <a:avLst>
              <a:gd name="adj1" fmla="val 47152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338">
            <a:extLst>
              <a:ext uri="{FF2B5EF4-FFF2-40B4-BE49-F238E27FC236}">
                <a16:creationId xmlns:a16="http://schemas.microsoft.com/office/drawing/2014/main" id="{8E6B4D4E-5CF6-F3AD-CFCF-5E21A6ABA73F}"/>
              </a:ext>
            </a:extLst>
          </p:cNvPr>
          <p:cNvCxnSpPr>
            <a:cxnSpLocks/>
          </p:cNvCxnSpPr>
          <p:nvPr/>
        </p:nvCxnSpPr>
        <p:spPr>
          <a:xfrm>
            <a:off x="3720989" y="2573991"/>
            <a:ext cx="5121815" cy="549306"/>
          </a:xfrm>
          <a:prstGeom prst="bentConnector3">
            <a:avLst>
              <a:gd name="adj1" fmla="val 67224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345">
            <a:extLst>
              <a:ext uri="{FF2B5EF4-FFF2-40B4-BE49-F238E27FC236}">
                <a16:creationId xmlns:a16="http://schemas.microsoft.com/office/drawing/2014/main" id="{3D6F7A46-76C5-FF23-0E4C-00F3694C17DB}"/>
              </a:ext>
            </a:extLst>
          </p:cNvPr>
          <p:cNvCxnSpPr>
            <a:cxnSpLocks/>
          </p:cNvCxnSpPr>
          <p:nvPr/>
        </p:nvCxnSpPr>
        <p:spPr>
          <a:xfrm>
            <a:off x="1993019" y="2504878"/>
            <a:ext cx="6857962" cy="468214"/>
          </a:xfrm>
          <a:prstGeom prst="bentConnector3">
            <a:avLst>
              <a:gd name="adj1" fmla="val 76949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363">
            <a:extLst>
              <a:ext uri="{FF2B5EF4-FFF2-40B4-BE49-F238E27FC236}">
                <a16:creationId xmlns:a16="http://schemas.microsoft.com/office/drawing/2014/main" id="{0D6A1761-6D1D-28AE-9AC7-BB16ECF8D938}"/>
              </a:ext>
            </a:extLst>
          </p:cNvPr>
          <p:cNvCxnSpPr/>
          <p:nvPr/>
        </p:nvCxnSpPr>
        <p:spPr>
          <a:xfrm flipV="1">
            <a:off x="997571" y="1441004"/>
            <a:ext cx="1422037" cy="1019218"/>
          </a:xfrm>
          <a:prstGeom prst="bentConnector3">
            <a:avLst>
              <a:gd name="adj1" fmla="val 94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370">
            <a:extLst>
              <a:ext uri="{FF2B5EF4-FFF2-40B4-BE49-F238E27FC236}">
                <a16:creationId xmlns:a16="http://schemas.microsoft.com/office/drawing/2014/main" id="{89E9360F-1347-A9A2-1D28-8D03D6471CF7}"/>
              </a:ext>
            </a:extLst>
          </p:cNvPr>
          <p:cNvCxnSpPr/>
          <p:nvPr/>
        </p:nvCxnSpPr>
        <p:spPr>
          <a:xfrm flipV="1">
            <a:off x="1409350" y="2004177"/>
            <a:ext cx="1298025" cy="463040"/>
          </a:xfrm>
          <a:prstGeom prst="bentConnector3">
            <a:avLst>
              <a:gd name="adj1" fmla="val 101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382">
            <a:extLst>
              <a:ext uri="{FF2B5EF4-FFF2-40B4-BE49-F238E27FC236}">
                <a16:creationId xmlns:a16="http://schemas.microsoft.com/office/drawing/2014/main" id="{9F3B7679-A35E-F060-0106-134DD6E85C15}"/>
              </a:ext>
            </a:extLst>
          </p:cNvPr>
          <p:cNvCxnSpPr/>
          <p:nvPr/>
        </p:nvCxnSpPr>
        <p:spPr>
          <a:xfrm flipV="1">
            <a:off x="1105579" y="1835565"/>
            <a:ext cx="3177392" cy="628879"/>
          </a:xfrm>
          <a:prstGeom prst="bentConnector3">
            <a:avLst>
              <a:gd name="adj1" fmla="val 102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390">
            <a:extLst>
              <a:ext uri="{FF2B5EF4-FFF2-40B4-BE49-F238E27FC236}">
                <a16:creationId xmlns:a16="http://schemas.microsoft.com/office/drawing/2014/main" id="{BAF0E888-27FA-8295-0AC5-75DF693C336A}"/>
              </a:ext>
            </a:extLst>
          </p:cNvPr>
          <p:cNvCxnSpPr/>
          <p:nvPr/>
        </p:nvCxnSpPr>
        <p:spPr>
          <a:xfrm flipV="1">
            <a:off x="1539519" y="2182920"/>
            <a:ext cx="2575805" cy="277302"/>
          </a:xfrm>
          <a:prstGeom prst="bentConnector3">
            <a:avLst>
              <a:gd name="adj1" fmla="val -106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397">
            <a:extLst>
              <a:ext uri="{FF2B5EF4-FFF2-40B4-BE49-F238E27FC236}">
                <a16:creationId xmlns:a16="http://schemas.microsoft.com/office/drawing/2014/main" id="{FD223DEB-61C5-9789-709A-6B78240E532B}"/>
              </a:ext>
            </a:extLst>
          </p:cNvPr>
          <p:cNvCxnSpPr/>
          <p:nvPr/>
        </p:nvCxnSpPr>
        <p:spPr>
          <a:xfrm flipV="1">
            <a:off x="1638846" y="2307424"/>
            <a:ext cx="4084212" cy="151579"/>
          </a:xfrm>
          <a:prstGeom prst="bentConnector3">
            <a:avLst>
              <a:gd name="adj1" fmla="val -25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406">
            <a:extLst>
              <a:ext uri="{FF2B5EF4-FFF2-40B4-BE49-F238E27FC236}">
                <a16:creationId xmlns:a16="http://schemas.microsoft.com/office/drawing/2014/main" id="{031E4F35-30F9-FEE2-556A-DC901B7EEE27}"/>
              </a:ext>
            </a:extLst>
          </p:cNvPr>
          <p:cNvCxnSpPr/>
          <p:nvPr/>
        </p:nvCxnSpPr>
        <p:spPr>
          <a:xfrm flipV="1">
            <a:off x="1742328" y="2375116"/>
            <a:ext cx="4235267" cy="80960"/>
          </a:xfrm>
          <a:prstGeom prst="bentConnector3">
            <a:avLst>
              <a:gd name="adj1" fmla="val 73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418">
            <a:extLst>
              <a:ext uri="{FF2B5EF4-FFF2-40B4-BE49-F238E27FC236}">
                <a16:creationId xmlns:a16="http://schemas.microsoft.com/office/drawing/2014/main" id="{8AC1F45A-C0E0-233C-3E96-2206BBD4B945}"/>
              </a:ext>
            </a:extLst>
          </p:cNvPr>
          <p:cNvCxnSpPr/>
          <p:nvPr/>
        </p:nvCxnSpPr>
        <p:spPr>
          <a:xfrm rot="5400000" flipH="1" flipV="1">
            <a:off x="5463099" y="1946119"/>
            <a:ext cx="622965" cy="114519"/>
          </a:xfrm>
          <a:prstGeom prst="bentConnector3">
            <a:avLst>
              <a:gd name="adj1" fmla="val 99692"/>
            </a:avLst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38A248DA-4055-C9DF-A307-DBCD47694FA7}"/>
              </a:ext>
            </a:extLst>
          </p:cNvPr>
          <p:cNvCxnSpPr/>
          <p:nvPr/>
        </p:nvCxnSpPr>
        <p:spPr>
          <a:xfrm flipV="1">
            <a:off x="5967359" y="2263658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F0E6249-D3A7-53F7-BD87-AC94B8AAF096}"/>
              </a:ext>
            </a:extLst>
          </p:cNvPr>
          <p:cNvCxnSpPr/>
          <p:nvPr/>
        </p:nvCxnSpPr>
        <p:spPr>
          <a:xfrm flipV="1">
            <a:off x="4272016" y="1719731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4C3DD9D0-5C35-34F5-23B8-DA5AE1913147}"/>
              </a:ext>
            </a:extLst>
          </p:cNvPr>
          <p:cNvCxnSpPr/>
          <p:nvPr/>
        </p:nvCxnSpPr>
        <p:spPr>
          <a:xfrm flipH="1">
            <a:off x="3930904" y="3550277"/>
            <a:ext cx="81549" cy="0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FC49F67B-11ED-6338-F11F-68E130266487}"/>
              </a:ext>
            </a:extLst>
          </p:cNvPr>
          <p:cNvCxnSpPr/>
          <p:nvPr/>
        </p:nvCxnSpPr>
        <p:spPr>
          <a:xfrm>
            <a:off x="2074739" y="3574233"/>
            <a:ext cx="151626" cy="516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2E8EB349-13BE-9A94-B4D1-DFC190FB5882}"/>
              </a:ext>
            </a:extLst>
          </p:cNvPr>
          <p:cNvCxnSpPr>
            <a:endCxn id="43" idx="1"/>
          </p:cNvCxnSpPr>
          <p:nvPr/>
        </p:nvCxnSpPr>
        <p:spPr>
          <a:xfrm>
            <a:off x="1999899" y="5600314"/>
            <a:ext cx="101532" cy="22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712851A2-B447-045A-9E48-733E7B7BF07C}"/>
              </a:ext>
            </a:extLst>
          </p:cNvPr>
          <p:cNvCxnSpPr/>
          <p:nvPr/>
        </p:nvCxnSpPr>
        <p:spPr>
          <a:xfrm>
            <a:off x="4409658" y="5590078"/>
            <a:ext cx="168682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AB40F02F-1F3E-13E0-D531-9C843822E579}"/>
              </a:ext>
            </a:extLst>
          </p:cNvPr>
          <p:cNvCxnSpPr>
            <a:stCxn id="45" idx="3"/>
          </p:cNvCxnSpPr>
          <p:nvPr/>
        </p:nvCxnSpPr>
        <p:spPr>
          <a:xfrm flipV="1">
            <a:off x="1751198" y="5600314"/>
            <a:ext cx="131301" cy="220"/>
          </a:xfrm>
          <a:prstGeom prst="straightConnector1">
            <a:avLst/>
          </a:prstGeom>
          <a:ln w="28575">
            <a:solidFill>
              <a:srgbClr val="00B05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237CC267-0FF4-F578-7BDE-39629382F669}"/>
              </a:ext>
            </a:extLst>
          </p:cNvPr>
          <p:cNvCxnSpPr/>
          <p:nvPr/>
        </p:nvCxnSpPr>
        <p:spPr>
          <a:xfrm flipV="1">
            <a:off x="4185381" y="5589750"/>
            <a:ext cx="136488" cy="1824"/>
          </a:xfrm>
          <a:prstGeom prst="straightConnector1">
            <a:avLst/>
          </a:prstGeom>
          <a:ln w="28575">
            <a:solidFill>
              <a:srgbClr val="00B05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447">
            <a:extLst>
              <a:ext uri="{FF2B5EF4-FFF2-40B4-BE49-F238E27FC236}">
                <a16:creationId xmlns:a16="http://schemas.microsoft.com/office/drawing/2014/main" id="{7C6F9DAA-4C0C-3B42-B5E9-015CBAD24CA2}"/>
              </a:ext>
            </a:extLst>
          </p:cNvPr>
          <p:cNvCxnSpPr>
            <a:cxnSpLocks/>
          </p:cNvCxnSpPr>
          <p:nvPr/>
        </p:nvCxnSpPr>
        <p:spPr>
          <a:xfrm>
            <a:off x="2000749" y="3198178"/>
            <a:ext cx="6836187" cy="202538"/>
          </a:xfrm>
          <a:prstGeom prst="bentConnector3">
            <a:avLst>
              <a:gd name="adj1" fmla="val 71665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448">
            <a:extLst>
              <a:ext uri="{FF2B5EF4-FFF2-40B4-BE49-F238E27FC236}">
                <a16:creationId xmlns:a16="http://schemas.microsoft.com/office/drawing/2014/main" id="{63063C07-2E52-0AE4-C603-9D663E456030}"/>
              </a:ext>
            </a:extLst>
          </p:cNvPr>
          <p:cNvCxnSpPr>
            <a:cxnSpLocks/>
          </p:cNvCxnSpPr>
          <p:nvPr/>
        </p:nvCxnSpPr>
        <p:spPr>
          <a:xfrm>
            <a:off x="3720989" y="3255444"/>
            <a:ext cx="5115947" cy="289180"/>
          </a:xfrm>
          <a:prstGeom prst="bentConnector3">
            <a:avLst>
              <a:gd name="adj1" fmla="val 59818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456">
            <a:extLst>
              <a:ext uri="{FF2B5EF4-FFF2-40B4-BE49-F238E27FC236}">
                <a16:creationId xmlns:a16="http://schemas.microsoft.com/office/drawing/2014/main" id="{AD725778-9605-AE22-7F36-CC3507BA518C}"/>
              </a:ext>
            </a:extLst>
          </p:cNvPr>
          <p:cNvCxnSpPr>
            <a:cxnSpLocks/>
          </p:cNvCxnSpPr>
          <p:nvPr/>
        </p:nvCxnSpPr>
        <p:spPr>
          <a:xfrm>
            <a:off x="5160532" y="3331412"/>
            <a:ext cx="3675574" cy="353342"/>
          </a:xfrm>
          <a:prstGeom prst="bentConnector3">
            <a:avLst>
              <a:gd name="adj1" fmla="val -281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Rectangle 116">
            <a:extLst>
              <a:ext uri="{FF2B5EF4-FFF2-40B4-BE49-F238E27FC236}">
                <a16:creationId xmlns:a16="http://schemas.microsoft.com/office/drawing/2014/main" id="{D912EE40-7BE2-C78C-C298-BDFBF4D7BE16}"/>
              </a:ext>
            </a:extLst>
          </p:cNvPr>
          <p:cNvSpPr/>
          <p:nvPr/>
        </p:nvSpPr>
        <p:spPr>
          <a:xfrm>
            <a:off x="2402550" y="1895642"/>
            <a:ext cx="1309761" cy="36825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B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6177E318-BA92-0946-4B7E-7D0082886A09}"/>
              </a:ext>
            </a:extLst>
          </p:cNvPr>
          <p:cNvSpPr/>
          <p:nvPr/>
        </p:nvSpPr>
        <p:spPr>
          <a:xfrm>
            <a:off x="653357" y="1386839"/>
            <a:ext cx="1334158" cy="342330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A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4C6F2136-0AEE-E5B3-90D4-30E426F3E30F}"/>
              </a:ext>
            </a:extLst>
          </p:cNvPr>
          <p:cNvSpPr/>
          <p:nvPr/>
        </p:nvSpPr>
        <p:spPr>
          <a:xfrm>
            <a:off x="2402550" y="2997517"/>
            <a:ext cx="1309761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B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4FC101F-FCB5-D190-4EE1-146FA703611D}"/>
              </a:ext>
            </a:extLst>
          </p:cNvPr>
          <p:cNvSpPr/>
          <p:nvPr/>
        </p:nvSpPr>
        <p:spPr>
          <a:xfrm>
            <a:off x="653357" y="1897959"/>
            <a:ext cx="1341981" cy="340859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B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1AF191A-5B97-84ED-44B2-2FD7477785FF}"/>
              </a:ext>
            </a:extLst>
          </p:cNvPr>
          <p:cNvSpPr/>
          <p:nvPr/>
        </p:nvSpPr>
        <p:spPr>
          <a:xfrm>
            <a:off x="4112295" y="2993456"/>
            <a:ext cx="1325046" cy="327594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B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5AF4CA8-00A2-A278-6E36-A2746A172E2E}"/>
              </a:ext>
            </a:extLst>
          </p:cNvPr>
          <p:cNvSpPr/>
          <p:nvPr/>
        </p:nvSpPr>
        <p:spPr>
          <a:xfrm>
            <a:off x="2402550" y="1385035"/>
            <a:ext cx="1309761" cy="348821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A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A3497F0C-47CA-3129-7868-8E54FE859ED9}"/>
              </a:ext>
            </a:extLst>
          </p:cNvPr>
          <p:cNvSpPr/>
          <p:nvPr/>
        </p:nvSpPr>
        <p:spPr>
          <a:xfrm>
            <a:off x="4112295" y="1376298"/>
            <a:ext cx="1325045" cy="355594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A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105DEAF5-8F97-8383-1065-90F17F25CFD1}"/>
              </a:ext>
            </a:extLst>
          </p:cNvPr>
          <p:cNvSpPr/>
          <p:nvPr/>
        </p:nvSpPr>
        <p:spPr>
          <a:xfrm>
            <a:off x="2402550" y="2461175"/>
            <a:ext cx="1309761" cy="346476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A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8176B606-D126-23FF-C0A4-1765E9C3D004}"/>
              </a:ext>
            </a:extLst>
          </p:cNvPr>
          <p:cNvSpPr/>
          <p:nvPr/>
        </p:nvSpPr>
        <p:spPr>
          <a:xfrm>
            <a:off x="4112295" y="2461176"/>
            <a:ext cx="1325045" cy="339985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A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5B25D5DF-4BAA-CE7D-2D35-1E3F1FC30AB6}"/>
              </a:ext>
            </a:extLst>
          </p:cNvPr>
          <p:cNvSpPr/>
          <p:nvPr/>
        </p:nvSpPr>
        <p:spPr>
          <a:xfrm>
            <a:off x="4112294" y="1899470"/>
            <a:ext cx="1325046" cy="36418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B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EDDB198F-E875-2409-C30A-C1EDC37299F0}"/>
              </a:ext>
            </a:extLst>
          </p:cNvPr>
          <p:cNvSpPr/>
          <p:nvPr/>
        </p:nvSpPr>
        <p:spPr>
          <a:xfrm>
            <a:off x="7743336" y="2388968"/>
            <a:ext cx="900162" cy="353794"/>
          </a:xfrm>
          <a:prstGeom prst="rect">
            <a:avLst/>
          </a:prstGeom>
          <a:solidFill>
            <a:srgbClr val="BEBECB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PIC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C47217AD-2246-6FCD-648A-35FB250B8677}"/>
              </a:ext>
            </a:extLst>
          </p:cNvPr>
          <p:cNvSpPr/>
          <p:nvPr/>
        </p:nvSpPr>
        <p:spPr>
          <a:xfrm>
            <a:off x="7500657" y="1376297"/>
            <a:ext cx="1186538" cy="357559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A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3D8ECD74-DF38-D933-A821-4EB709B88650}"/>
              </a:ext>
            </a:extLst>
          </p:cNvPr>
          <p:cNvSpPr/>
          <p:nvPr/>
        </p:nvSpPr>
        <p:spPr>
          <a:xfrm>
            <a:off x="7513111" y="1872293"/>
            <a:ext cx="1161630" cy="371805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B</a:t>
            </a:r>
          </a:p>
        </p:txBody>
      </p:sp>
      <p:cxnSp>
        <p:nvCxnSpPr>
          <p:cNvPr id="130" name="Elbow Connector 116">
            <a:extLst>
              <a:ext uri="{FF2B5EF4-FFF2-40B4-BE49-F238E27FC236}">
                <a16:creationId xmlns:a16="http://schemas.microsoft.com/office/drawing/2014/main" id="{82481ADA-654D-6856-6404-C7C19D022185}"/>
              </a:ext>
            </a:extLst>
          </p:cNvPr>
          <p:cNvCxnSpPr>
            <a:cxnSpLocks/>
          </p:cNvCxnSpPr>
          <p:nvPr/>
        </p:nvCxnSpPr>
        <p:spPr>
          <a:xfrm rot="5400000">
            <a:off x="7190940" y="1787622"/>
            <a:ext cx="502592" cy="115636"/>
          </a:xfrm>
          <a:prstGeom prst="bentConnector3">
            <a:avLst>
              <a:gd name="adj1" fmla="val -253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C176E471-50E9-690A-102A-DBDA10A8F079}"/>
              </a:ext>
            </a:extLst>
          </p:cNvPr>
          <p:cNvCxnSpPr>
            <a:cxnSpLocks/>
          </p:cNvCxnSpPr>
          <p:nvPr/>
        </p:nvCxnSpPr>
        <p:spPr>
          <a:xfrm>
            <a:off x="7280153" y="2095579"/>
            <a:ext cx="11563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1EEC0333-4CB3-91BC-33FC-7F471D3A22B1}"/>
              </a:ext>
            </a:extLst>
          </p:cNvPr>
          <p:cNvCxnSpPr>
            <a:cxnSpLocks/>
          </p:cNvCxnSpPr>
          <p:nvPr/>
        </p:nvCxnSpPr>
        <p:spPr>
          <a:xfrm flipV="1">
            <a:off x="8186978" y="1729169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2646C3A9-4674-6CF3-6516-5C5B3566394C}"/>
              </a:ext>
            </a:extLst>
          </p:cNvPr>
          <p:cNvSpPr/>
          <p:nvPr/>
        </p:nvSpPr>
        <p:spPr>
          <a:xfrm>
            <a:off x="5601838" y="6067024"/>
            <a:ext cx="1928331" cy="186209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en-US" sz="1050" dirty="0"/>
              <a:t>Courtesy of J. Spasic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1DE73103-C6D6-6AEF-6429-CCF72324CCFD}"/>
              </a:ext>
            </a:extLst>
          </p:cNvPr>
          <p:cNvSpPr/>
          <p:nvPr/>
        </p:nvSpPr>
        <p:spPr>
          <a:xfrm>
            <a:off x="8955601" y="2545234"/>
            <a:ext cx="567716" cy="1249526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BIS</a:t>
            </a: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217B28FE-858A-0B74-255F-263DC2BF1D13}"/>
              </a:ext>
            </a:extLst>
          </p:cNvPr>
          <p:cNvGrpSpPr/>
          <p:nvPr/>
        </p:nvGrpSpPr>
        <p:grpSpPr>
          <a:xfrm>
            <a:off x="10338506" y="141236"/>
            <a:ext cx="1711845" cy="1737012"/>
            <a:chOff x="9800169" y="1571099"/>
            <a:chExt cx="2346960" cy="3163570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FFFB3F97-7E20-5609-ADFC-80457F26ACEE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Q1,Q2,Q3,BB,SCL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7546192-9034-F337-9E76-0969CF68BE61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uQDS</a:t>
              </a:r>
              <a:endParaRPr lang="en-US" sz="1200" dirty="0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19916B47-54AB-70A5-621A-D560355FBE42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PDSU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36D3CAFC-33C5-21E8-01F3-17F39AB8BE8C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Heaters + CLIQ</a:t>
              </a: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DC4CFEE-D7B9-EC5F-01F2-AF76C0D845DB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BIS</a:t>
              </a:r>
            </a:p>
          </p:txBody>
        </p: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B7D15C56-A880-E76A-3032-7496839DA5D7}"/>
                </a:ext>
              </a:extLst>
            </p:cNvPr>
            <p:cNvCxnSpPr>
              <a:stCxn id="137" idx="3"/>
              <a:endCxn id="138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F0189C0C-FF33-6C75-4DFC-B7B9BF799DBF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3A7536A0-DE30-403C-8CFF-C8D2E6ED4A13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601E04BB-192E-EC7E-F934-601E0B6B76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4A8D0E6D-E205-7682-114F-253F5AADEF50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00E0798-BCF3-1C30-9F9B-FC6B10FEC429}"/>
              </a:ext>
            </a:extLst>
          </p:cNvPr>
          <p:cNvSpPr txBox="1"/>
          <p:nvPr/>
        </p:nvSpPr>
        <p:spPr>
          <a:xfrm>
            <a:off x="9829800" y="2182920"/>
            <a:ext cx="2174535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Spurious CLIQ/HDS firing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PDSU detects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PDSU A/B retriggering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Beam dump and magnet protection request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PC stopped (</a:t>
            </a:r>
            <a:r>
              <a:rPr lang="en-US" u="sng" dirty="0"/>
              <a:t>beam dump via PIC not fast enough</a:t>
            </a:r>
            <a:r>
              <a:rPr lang="en-US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algn="l"/>
            <a:endParaRPr lang="en-US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D8D35F1-0E4E-2B80-27E8-7FC48F649237}"/>
              </a:ext>
            </a:extLst>
          </p:cNvPr>
          <p:cNvSpPr txBox="1"/>
          <p:nvPr/>
        </p:nvSpPr>
        <p:spPr>
          <a:xfrm>
            <a:off x="8611989" y="5586571"/>
            <a:ext cx="3314794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See also talks by </a:t>
            </a:r>
            <a:r>
              <a:rPr lang="en-GB" dirty="0">
                <a:hlinkClick r:id="rId2"/>
              </a:rPr>
              <a:t>C. Hernalsteens</a:t>
            </a:r>
            <a:r>
              <a:rPr lang="en-GB" dirty="0"/>
              <a:t> and </a:t>
            </a:r>
            <a:r>
              <a:rPr lang="en-GB" dirty="0">
                <a:hlinkClick r:id="rId3"/>
              </a:rPr>
              <a:t>T. Podzorny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1162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576E5-2E86-3A0A-CAE5-F0868B36D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Top-Down Reliability Model – Spurious Firing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0EE30-6AE0-9AD8-ED6F-43C766629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F9757-2725-C093-CB60-A5B3F705A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14</a:t>
            </a:fld>
            <a:endParaRPr lang="en-CH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B13247C-0320-07F8-6285-91F3EF0AF125}"/>
              </a:ext>
            </a:extLst>
          </p:cNvPr>
          <p:cNvSpPr/>
          <p:nvPr/>
        </p:nvSpPr>
        <p:spPr>
          <a:xfrm>
            <a:off x="478613" y="834270"/>
            <a:ext cx="8562355" cy="3695705"/>
          </a:xfrm>
          <a:prstGeom prst="rect">
            <a:avLst/>
          </a:prstGeom>
          <a:solidFill>
            <a:schemeClr val="accent1">
              <a:alpha val="3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b="1" dirty="0"/>
              <a:t>UR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4D8C8BA-913E-CB5E-B94A-190B95E0C821}"/>
              </a:ext>
            </a:extLst>
          </p:cNvPr>
          <p:cNvSpPr/>
          <p:nvPr/>
        </p:nvSpPr>
        <p:spPr>
          <a:xfrm>
            <a:off x="434112" y="4671296"/>
            <a:ext cx="5021505" cy="675661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Tunnel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DC1938D-DC51-B2C1-AE79-36E777301287}"/>
              </a:ext>
            </a:extLst>
          </p:cNvPr>
          <p:cNvSpPr/>
          <p:nvPr/>
        </p:nvSpPr>
        <p:spPr>
          <a:xfrm>
            <a:off x="434112" y="5377456"/>
            <a:ext cx="5021505" cy="757456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USC/UJ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0CADD91-3E90-EA3F-9682-CF4445AE9F40}"/>
              </a:ext>
            </a:extLst>
          </p:cNvPr>
          <p:cNvSpPr/>
          <p:nvPr/>
        </p:nvSpPr>
        <p:spPr>
          <a:xfrm>
            <a:off x="2059228" y="4723619"/>
            <a:ext cx="909350" cy="287085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Q2a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AA58626-BDA5-25F8-CFDB-48C368E233AE}"/>
              </a:ext>
            </a:extLst>
          </p:cNvPr>
          <p:cNvSpPr/>
          <p:nvPr/>
        </p:nvSpPr>
        <p:spPr>
          <a:xfrm>
            <a:off x="3292537" y="4722047"/>
            <a:ext cx="909350" cy="299816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Q2b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7956EAA-FCA9-FDDB-0B36-59EF0CCC2797}"/>
              </a:ext>
            </a:extLst>
          </p:cNvPr>
          <p:cNvSpPr/>
          <p:nvPr/>
        </p:nvSpPr>
        <p:spPr>
          <a:xfrm>
            <a:off x="3364357" y="5456518"/>
            <a:ext cx="837530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8C61CC3-C83A-3FEB-F239-6C413E823548}"/>
              </a:ext>
            </a:extLst>
          </p:cNvPr>
          <p:cNvSpPr/>
          <p:nvPr/>
        </p:nvSpPr>
        <p:spPr>
          <a:xfrm>
            <a:off x="2101431" y="5456518"/>
            <a:ext cx="839506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DA34B6C-BD01-D110-F165-2A18F948028B}"/>
              </a:ext>
            </a:extLst>
          </p:cNvPr>
          <p:cNvSpPr/>
          <p:nvPr/>
        </p:nvSpPr>
        <p:spPr>
          <a:xfrm>
            <a:off x="4436756" y="4718815"/>
            <a:ext cx="929490" cy="291889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Q3</a:t>
            </a:r>
            <a:endParaRPr lang="en-GB" sz="28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5871E3-D984-1BCB-6667-EE358C3DB758}"/>
              </a:ext>
            </a:extLst>
          </p:cNvPr>
          <p:cNvSpPr/>
          <p:nvPr/>
        </p:nvSpPr>
        <p:spPr>
          <a:xfrm>
            <a:off x="911692" y="5456518"/>
            <a:ext cx="839506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8BF14F6-BE81-4026-78D2-EFEF7055EFAE}"/>
              </a:ext>
            </a:extLst>
          </p:cNvPr>
          <p:cNvSpPr/>
          <p:nvPr/>
        </p:nvSpPr>
        <p:spPr>
          <a:xfrm>
            <a:off x="4578340" y="5456298"/>
            <a:ext cx="839506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BF02340-8CEE-B3D1-BC97-43B8D29D288B}"/>
              </a:ext>
            </a:extLst>
          </p:cNvPr>
          <p:cNvSpPr/>
          <p:nvPr/>
        </p:nvSpPr>
        <p:spPr>
          <a:xfrm>
            <a:off x="704639" y="4106667"/>
            <a:ext cx="977348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BFA767B-C9E2-5DDA-47C7-87034C44E41B}"/>
              </a:ext>
            </a:extLst>
          </p:cNvPr>
          <p:cNvSpPr/>
          <p:nvPr/>
        </p:nvSpPr>
        <p:spPr>
          <a:xfrm>
            <a:off x="2597901" y="4113205"/>
            <a:ext cx="977348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808A58B-4FA1-9477-610C-8F2BD0F3D64B}"/>
              </a:ext>
            </a:extLst>
          </p:cNvPr>
          <p:cNvSpPr/>
          <p:nvPr/>
        </p:nvSpPr>
        <p:spPr>
          <a:xfrm>
            <a:off x="4541648" y="4106081"/>
            <a:ext cx="977348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6AA0A76-0698-ED56-7D16-B29013034676}"/>
              </a:ext>
            </a:extLst>
          </p:cNvPr>
          <p:cNvSpPr/>
          <p:nvPr/>
        </p:nvSpPr>
        <p:spPr>
          <a:xfrm>
            <a:off x="5819584" y="1892025"/>
            <a:ext cx="1447511" cy="371633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B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D641CBE-F9BE-469C-52AB-A60E48CF138B}"/>
              </a:ext>
            </a:extLst>
          </p:cNvPr>
          <p:cNvSpPr/>
          <p:nvPr/>
        </p:nvSpPr>
        <p:spPr>
          <a:xfrm>
            <a:off x="4839458" y="905656"/>
            <a:ext cx="642148" cy="306695"/>
          </a:xfrm>
          <a:prstGeom prst="rect">
            <a:avLst/>
          </a:prstGeom>
          <a:solidFill>
            <a:srgbClr val="BEBEC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PC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10B74F1-BCBB-CD43-525F-D5AAE008B9BB}"/>
              </a:ext>
            </a:extLst>
          </p:cNvPr>
          <p:cNvCxnSpPr>
            <a:endCxn id="118" idx="2"/>
          </p:cNvCxnSpPr>
          <p:nvPr/>
        </p:nvCxnSpPr>
        <p:spPr>
          <a:xfrm flipH="1" flipV="1">
            <a:off x="1320436" y="1729169"/>
            <a:ext cx="15139" cy="140325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110">
            <a:extLst>
              <a:ext uri="{FF2B5EF4-FFF2-40B4-BE49-F238E27FC236}">
                <a16:creationId xmlns:a16="http://schemas.microsoft.com/office/drawing/2014/main" id="{2EA93100-EF14-DA48-BBB7-39625F01DBD4}"/>
              </a:ext>
            </a:extLst>
          </p:cNvPr>
          <p:cNvCxnSpPr/>
          <p:nvPr/>
        </p:nvCxnSpPr>
        <p:spPr>
          <a:xfrm rot="5400000">
            <a:off x="1838518" y="1908950"/>
            <a:ext cx="1578150" cy="868790"/>
          </a:xfrm>
          <a:prstGeom prst="bentConnector3">
            <a:avLst>
              <a:gd name="adj1" fmla="val 90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960E779-FADB-A53F-EF2A-802165B6F0E3}"/>
              </a:ext>
            </a:extLst>
          </p:cNvPr>
          <p:cNvCxnSpPr/>
          <p:nvPr/>
        </p:nvCxnSpPr>
        <p:spPr>
          <a:xfrm>
            <a:off x="1342103" y="3126658"/>
            <a:ext cx="869540" cy="5762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4418C80-3B20-861E-EB60-B5CC40A24DD3}"/>
              </a:ext>
            </a:extLst>
          </p:cNvPr>
          <p:cNvCxnSpPr/>
          <p:nvPr/>
        </p:nvCxnSpPr>
        <p:spPr>
          <a:xfrm flipV="1">
            <a:off x="6533488" y="1733856"/>
            <a:ext cx="1" cy="14374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128">
            <a:extLst>
              <a:ext uri="{FF2B5EF4-FFF2-40B4-BE49-F238E27FC236}">
                <a16:creationId xmlns:a16="http://schemas.microsoft.com/office/drawing/2014/main" id="{54ABB837-3C1C-19F6-A198-D8B945821319}"/>
              </a:ext>
            </a:extLst>
          </p:cNvPr>
          <p:cNvCxnSpPr/>
          <p:nvPr/>
        </p:nvCxnSpPr>
        <p:spPr>
          <a:xfrm rot="10800000" flipV="1">
            <a:off x="1307518" y="1039632"/>
            <a:ext cx="3511828" cy="518372"/>
          </a:xfrm>
          <a:prstGeom prst="bentConnector3">
            <a:avLst>
              <a:gd name="adj1" fmla="val 121394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7507E6F-943F-28C9-F4F1-BEA68CB3C2BB}"/>
              </a:ext>
            </a:extLst>
          </p:cNvPr>
          <p:cNvCxnSpPr>
            <a:cxnSpLocks/>
          </p:cNvCxnSpPr>
          <p:nvPr/>
        </p:nvCxnSpPr>
        <p:spPr>
          <a:xfrm flipV="1">
            <a:off x="5486535" y="1028354"/>
            <a:ext cx="3356269" cy="128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0368C5AB-775E-1372-8C5D-806D2D0FFC9E}"/>
              </a:ext>
            </a:extLst>
          </p:cNvPr>
          <p:cNvSpPr/>
          <p:nvPr/>
        </p:nvSpPr>
        <p:spPr>
          <a:xfrm>
            <a:off x="681272" y="1009742"/>
            <a:ext cx="131318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Interlock loop (FPA)</a:t>
            </a:r>
          </a:p>
        </p:txBody>
      </p:sp>
      <p:cxnSp>
        <p:nvCxnSpPr>
          <p:cNvPr id="59" name="Elbow Connector 308">
            <a:extLst>
              <a:ext uri="{FF2B5EF4-FFF2-40B4-BE49-F238E27FC236}">
                <a16:creationId xmlns:a16="http://schemas.microsoft.com/office/drawing/2014/main" id="{2C23F4CF-F31D-D10A-F7FF-CEB1101B7605}"/>
              </a:ext>
            </a:extLst>
          </p:cNvPr>
          <p:cNvCxnSpPr>
            <a:stCxn id="47" idx="3"/>
          </p:cNvCxnSpPr>
          <p:nvPr/>
        </p:nvCxnSpPr>
        <p:spPr>
          <a:xfrm flipV="1">
            <a:off x="1681987" y="3867497"/>
            <a:ext cx="529656" cy="383186"/>
          </a:xfrm>
          <a:prstGeom prst="bentConnector3">
            <a:avLst>
              <a:gd name="adj1" fmla="val 50000"/>
            </a:avLst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314">
            <a:extLst>
              <a:ext uri="{FF2B5EF4-FFF2-40B4-BE49-F238E27FC236}">
                <a16:creationId xmlns:a16="http://schemas.microsoft.com/office/drawing/2014/main" id="{550DEACB-B9C8-3F51-BDFE-3B9F72A7F622}"/>
              </a:ext>
            </a:extLst>
          </p:cNvPr>
          <p:cNvCxnSpPr/>
          <p:nvPr/>
        </p:nvCxnSpPr>
        <p:spPr>
          <a:xfrm rot="5400000" flipH="1" flipV="1">
            <a:off x="1298972" y="4496737"/>
            <a:ext cx="1684381" cy="522775"/>
          </a:xfrm>
          <a:prstGeom prst="bentConnector3">
            <a:avLst>
              <a:gd name="adj1" fmla="val 74161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8135FCDF-A31C-32DB-3900-B276C501831F}"/>
              </a:ext>
            </a:extLst>
          </p:cNvPr>
          <p:cNvSpPr txBox="1"/>
          <p:nvPr/>
        </p:nvSpPr>
        <p:spPr>
          <a:xfrm>
            <a:off x="7280153" y="2726228"/>
            <a:ext cx="1873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7030A0"/>
                </a:solidFill>
              </a:rPr>
              <a:t>Beam abort requests to BIS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559FA55-9BE7-5790-D6D9-4F9734D9FCB5}"/>
              </a:ext>
            </a:extLst>
          </p:cNvPr>
          <p:cNvSpPr/>
          <p:nvPr/>
        </p:nvSpPr>
        <p:spPr>
          <a:xfrm>
            <a:off x="5822417" y="1380735"/>
            <a:ext cx="1461507" cy="354537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A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693BB38-A528-78F3-9160-30513679EEEB}"/>
              </a:ext>
            </a:extLst>
          </p:cNvPr>
          <p:cNvCxnSpPr/>
          <p:nvPr/>
        </p:nvCxnSpPr>
        <p:spPr>
          <a:xfrm flipV="1">
            <a:off x="8423850" y="2640686"/>
            <a:ext cx="538513" cy="9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233FD4DD-8361-4E80-EC41-5CDC983B1B7E}"/>
              </a:ext>
            </a:extLst>
          </p:cNvPr>
          <p:cNvCxnSpPr/>
          <p:nvPr/>
        </p:nvCxnSpPr>
        <p:spPr>
          <a:xfrm flipV="1">
            <a:off x="1307518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AD9F679-F3C6-0346-DDF2-A2353F2BA329}"/>
              </a:ext>
            </a:extLst>
          </p:cNvPr>
          <p:cNvCxnSpPr/>
          <p:nvPr/>
        </p:nvCxnSpPr>
        <p:spPr>
          <a:xfrm flipV="1">
            <a:off x="2511389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B6500C4-D821-F7BF-5BD2-7B5C9A438BE8}"/>
              </a:ext>
            </a:extLst>
          </p:cNvPr>
          <p:cNvCxnSpPr/>
          <p:nvPr/>
        </p:nvCxnSpPr>
        <p:spPr>
          <a:xfrm flipV="1">
            <a:off x="3756714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6FAD1E8-3A6B-2C3D-8740-27DB2F796D3C}"/>
              </a:ext>
            </a:extLst>
          </p:cNvPr>
          <p:cNvCxnSpPr/>
          <p:nvPr/>
        </p:nvCxnSpPr>
        <p:spPr>
          <a:xfrm flipV="1">
            <a:off x="4984623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1B23F33-2D03-E204-7DFD-4EF19C944999}"/>
              </a:ext>
            </a:extLst>
          </p:cNvPr>
          <p:cNvCxnSpPr>
            <a:endCxn id="47" idx="2"/>
          </p:cNvCxnSpPr>
          <p:nvPr/>
        </p:nvCxnSpPr>
        <p:spPr>
          <a:xfrm flipV="1">
            <a:off x="1193313" y="4394699"/>
            <a:ext cx="0" cy="340638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4A1DBA-AFA5-3930-D71F-108008C14F66}"/>
              </a:ext>
            </a:extLst>
          </p:cNvPr>
          <p:cNvCxnSpPr/>
          <p:nvPr/>
        </p:nvCxnSpPr>
        <p:spPr>
          <a:xfrm flipV="1">
            <a:off x="2854845" y="4403183"/>
            <a:ext cx="8962" cy="331486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437A30A-875E-5089-BD2F-D2192F7F04EB}"/>
              </a:ext>
            </a:extLst>
          </p:cNvPr>
          <p:cNvCxnSpPr/>
          <p:nvPr/>
        </p:nvCxnSpPr>
        <p:spPr>
          <a:xfrm flipV="1">
            <a:off x="3363946" y="4390077"/>
            <a:ext cx="411" cy="337173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37CA2A5-FFCC-221C-D663-52912EBD375C}"/>
              </a:ext>
            </a:extLst>
          </p:cNvPr>
          <p:cNvCxnSpPr/>
          <p:nvPr/>
        </p:nvCxnSpPr>
        <p:spPr>
          <a:xfrm flipH="1" flipV="1">
            <a:off x="5021459" y="4398055"/>
            <a:ext cx="4429" cy="336614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FD582C29-E2DF-7A0A-3938-B61F277DD67A}"/>
              </a:ext>
            </a:extLst>
          </p:cNvPr>
          <p:cNvSpPr/>
          <p:nvPr/>
        </p:nvSpPr>
        <p:spPr>
          <a:xfrm>
            <a:off x="2220902" y="3477735"/>
            <a:ext cx="1705321" cy="438195"/>
          </a:xfrm>
          <a:prstGeom prst="rect">
            <a:avLst/>
          </a:prstGeom>
          <a:solidFill>
            <a:srgbClr val="00B05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Interface Box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0A8A40D-8773-56B4-2476-5DD3B5615DDC}"/>
              </a:ext>
            </a:extLst>
          </p:cNvPr>
          <p:cNvSpPr/>
          <p:nvPr/>
        </p:nvSpPr>
        <p:spPr>
          <a:xfrm>
            <a:off x="902507" y="4722673"/>
            <a:ext cx="909350" cy="288031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Q1</a:t>
            </a:r>
            <a:endParaRPr lang="en-GB" sz="2800" dirty="0"/>
          </a:p>
        </p:txBody>
      </p:sp>
      <p:cxnSp>
        <p:nvCxnSpPr>
          <p:cNvPr id="74" name="Elbow Connector 133">
            <a:extLst>
              <a:ext uri="{FF2B5EF4-FFF2-40B4-BE49-F238E27FC236}">
                <a16:creationId xmlns:a16="http://schemas.microsoft.com/office/drawing/2014/main" id="{EB5BA93A-9DC9-09F4-8952-3BC56EF5589B}"/>
              </a:ext>
            </a:extLst>
          </p:cNvPr>
          <p:cNvCxnSpPr/>
          <p:nvPr/>
        </p:nvCxnSpPr>
        <p:spPr>
          <a:xfrm rot="5400000" flipH="1" flipV="1">
            <a:off x="1427903" y="4508268"/>
            <a:ext cx="1669320" cy="514773"/>
          </a:xfrm>
          <a:prstGeom prst="bentConnector3">
            <a:avLst>
              <a:gd name="adj1" fmla="val 68660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135">
            <a:extLst>
              <a:ext uri="{FF2B5EF4-FFF2-40B4-BE49-F238E27FC236}">
                <a16:creationId xmlns:a16="http://schemas.microsoft.com/office/drawing/2014/main" id="{5BBD6016-1427-B437-6931-A65F15AD86F9}"/>
              </a:ext>
            </a:extLst>
          </p:cNvPr>
          <p:cNvCxnSpPr/>
          <p:nvPr/>
        </p:nvCxnSpPr>
        <p:spPr>
          <a:xfrm rot="16200000" flipV="1">
            <a:off x="3158085" y="4430968"/>
            <a:ext cx="1658756" cy="658807"/>
          </a:xfrm>
          <a:prstGeom prst="bentConnector3">
            <a:avLst>
              <a:gd name="adj1" fmla="val 69688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140">
            <a:extLst>
              <a:ext uri="{FF2B5EF4-FFF2-40B4-BE49-F238E27FC236}">
                <a16:creationId xmlns:a16="http://schemas.microsoft.com/office/drawing/2014/main" id="{5719038A-1AFB-7579-D4AA-470676D74DB0}"/>
              </a:ext>
            </a:extLst>
          </p:cNvPr>
          <p:cNvCxnSpPr/>
          <p:nvPr/>
        </p:nvCxnSpPr>
        <p:spPr>
          <a:xfrm rot="16200000" flipV="1">
            <a:off x="3243415" y="4437492"/>
            <a:ext cx="1685382" cy="640262"/>
          </a:xfrm>
          <a:prstGeom prst="bentConnector3">
            <a:avLst>
              <a:gd name="adj1" fmla="val 73848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144">
            <a:extLst>
              <a:ext uri="{FF2B5EF4-FFF2-40B4-BE49-F238E27FC236}">
                <a16:creationId xmlns:a16="http://schemas.microsoft.com/office/drawing/2014/main" id="{B080A4E1-9259-BA10-021F-3F6AA07C97AB}"/>
              </a:ext>
            </a:extLst>
          </p:cNvPr>
          <p:cNvCxnSpPr>
            <a:stCxn id="49" idx="1"/>
          </p:cNvCxnSpPr>
          <p:nvPr/>
        </p:nvCxnSpPr>
        <p:spPr>
          <a:xfrm rot="10800000">
            <a:off x="3921434" y="3867497"/>
            <a:ext cx="620214" cy="382600"/>
          </a:xfrm>
          <a:prstGeom prst="bentConnector3">
            <a:avLst>
              <a:gd name="adj1" fmla="val 50000"/>
            </a:avLst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157">
            <a:extLst>
              <a:ext uri="{FF2B5EF4-FFF2-40B4-BE49-F238E27FC236}">
                <a16:creationId xmlns:a16="http://schemas.microsoft.com/office/drawing/2014/main" id="{A23E3E57-A6AC-7F07-1A44-E46F1E3501B1}"/>
              </a:ext>
            </a:extLst>
          </p:cNvPr>
          <p:cNvCxnSpPr>
            <a:stCxn id="82" idx="2"/>
            <a:endCxn id="72" idx="1"/>
          </p:cNvCxnSpPr>
          <p:nvPr/>
        </p:nvCxnSpPr>
        <p:spPr>
          <a:xfrm rot="16200000" flipH="1">
            <a:off x="1578260" y="3054190"/>
            <a:ext cx="388721" cy="896563"/>
          </a:xfrm>
          <a:prstGeom prst="bentConnector2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AEEA69E-6B48-1736-7836-37DC3BD81AA3}"/>
              </a:ext>
            </a:extLst>
          </p:cNvPr>
          <p:cNvCxnSpPr/>
          <p:nvPr/>
        </p:nvCxnSpPr>
        <p:spPr>
          <a:xfrm>
            <a:off x="771571" y="1699227"/>
            <a:ext cx="6450" cy="7572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AA05E49E-DFAF-BB47-99E5-5C0A304DECD2}"/>
              </a:ext>
            </a:extLst>
          </p:cNvPr>
          <p:cNvSpPr/>
          <p:nvPr/>
        </p:nvSpPr>
        <p:spPr>
          <a:xfrm>
            <a:off x="653357" y="2466677"/>
            <a:ext cx="1341981" cy="340973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A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B504F48-AF2C-EE06-3D6D-28A5615B6E92}"/>
              </a:ext>
            </a:extLst>
          </p:cNvPr>
          <p:cNvCxnSpPr/>
          <p:nvPr/>
        </p:nvCxnSpPr>
        <p:spPr>
          <a:xfrm>
            <a:off x="887920" y="2250060"/>
            <a:ext cx="1569" cy="2094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D09A5FB4-357D-4588-3E7F-31F126F53357}"/>
              </a:ext>
            </a:extLst>
          </p:cNvPr>
          <p:cNvSpPr/>
          <p:nvPr/>
        </p:nvSpPr>
        <p:spPr>
          <a:xfrm>
            <a:off x="653358" y="2984730"/>
            <a:ext cx="1341962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B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35C8D25-62AD-00A8-D6E3-C439F6607638}"/>
              </a:ext>
            </a:extLst>
          </p:cNvPr>
          <p:cNvCxnSpPr/>
          <p:nvPr/>
        </p:nvCxnSpPr>
        <p:spPr>
          <a:xfrm flipV="1">
            <a:off x="3057431" y="1554270"/>
            <a:ext cx="0" cy="15723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00B503B-EC0A-8E68-052D-D9AD6147AB30}"/>
              </a:ext>
            </a:extLst>
          </p:cNvPr>
          <p:cNvCxnSpPr/>
          <p:nvPr/>
        </p:nvCxnSpPr>
        <p:spPr>
          <a:xfrm flipH="1" flipV="1">
            <a:off x="4771241" y="1537948"/>
            <a:ext cx="21051" cy="16004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281">
            <a:extLst>
              <a:ext uri="{FF2B5EF4-FFF2-40B4-BE49-F238E27FC236}">
                <a16:creationId xmlns:a16="http://schemas.microsoft.com/office/drawing/2014/main" id="{6C9A8E35-317C-DB3B-35E5-6F8762FC12E9}"/>
              </a:ext>
            </a:extLst>
          </p:cNvPr>
          <p:cNvCxnSpPr/>
          <p:nvPr/>
        </p:nvCxnSpPr>
        <p:spPr>
          <a:xfrm rot="5400000">
            <a:off x="3554984" y="1894684"/>
            <a:ext cx="1576094" cy="870506"/>
          </a:xfrm>
          <a:prstGeom prst="bentConnector3">
            <a:avLst>
              <a:gd name="adj1" fmla="val 138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7334427-B14E-8789-74F2-8DA1595EC15C}"/>
              </a:ext>
            </a:extLst>
          </p:cNvPr>
          <p:cNvCxnSpPr/>
          <p:nvPr/>
        </p:nvCxnSpPr>
        <p:spPr>
          <a:xfrm flipV="1">
            <a:off x="3057431" y="3117984"/>
            <a:ext cx="868792" cy="867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286">
            <a:extLst>
              <a:ext uri="{FF2B5EF4-FFF2-40B4-BE49-F238E27FC236}">
                <a16:creationId xmlns:a16="http://schemas.microsoft.com/office/drawing/2014/main" id="{77F0D179-3D35-BD1B-BCBC-CC42C930AA84}"/>
              </a:ext>
            </a:extLst>
          </p:cNvPr>
          <p:cNvCxnSpPr/>
          <p:nvPr/>
        </p:nvCxnSpPr>
        <p:spPr>
          <a:xfrm rot="10800000" flipV="1">
            <a:off x="5601838" y="1543874"/>
            <a:ext cx="209352" cy="1572974"/>
          </a:xfrm>
          <a:prstGeom prst="bentConnector2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FBAD2B9-BD3B-2CB7-0EC3-D862A1DBB2F1}"/>
              </a:ext>
            </a:extLst>
          </p:cNvPr>
          <p:cNvCxnSpPr/>
          <p:nvPr/>
        </p:nvCxnSpPr>
        <p:spPr>
          <a:xfrm>
            <a:off x="4792292" y="3116848"/>
            <a:ext cx="82799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787F5F0-62E9-05CF-41D6-A8DF38F931F5}"/>
              </a:ext>
            </a:extLst>
          </p:cNvPr>
          <p:cNvCxnSpPr>
            <a:cxnSpLocks/>
            <a:stCxn id="127" idx="0"/>
          </p:cNvCxnSpPr>
          <p:nvPr/>
        </p:nvCxnSpPr>
        <p:spPr>
          <a:xfrm flipV="1">
            <a:off x="8193417" y="2250060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291">
            <a:extLst>
              <a:ext uri="{FF2B5EF4-FFF2-40B4-BE49-F238E27FC236}">
                <a16:creationId xmlns:a16="http://schemas.microsoft.com/office/drawing/2014/main" id="{A5698EDC-CAC2-4E3B-35A6-39ABE3126189}"/>
              </a:ext>
            </a:extLst>
          </p:cNvPr>
          <p:cNvCxnSpPr>
            <a:cxnSpLocks/>
          </p:cNvCxnSpPr>
          <p:nvPr/>
        </p:nvCxnSpPr>
        <p:spPr>
          <a:xfrm rot="5400000">
            <a:off x="7880221" y="1506324"/>
            <a:ext cx="1463536" cy="478837"/>
          </a:xfrm>
          <a:prstGeom prst="bentConnector3">
            <a:avLst>
              <a:gd name="adj1" fmla="val 10015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297">
            <a:extLst>
              <a:ext uri="{FF2B5EF4-FFF2-40B4-BE49-F238E27FC236}">
                <a16:creationId xmlns:a16="http://schemas.microsoft.com/office/drawing/2014/main" id="{929DF28B-E0E1-69E1-5A5E-5089D711ED32}"/>
              </a:ext>
            </a:extLst>
          </p:cNvPr>
          <p:cNvCxnSpPr>
            <a:stCxn id="121" idx="2"/>
            <a:endCxn id="72" idx="3"/>
          </p:cNvCxnSpPr>
          <p:nvPr/>
        </p:nvCxnSpPr>
        <p:spPr>
          <a:xfrm rot="5400000">
            <a:off x="4162630" y="3084644"/>
            <a:ext cx="375783" cy="848595"/>
          </a:xfrm>
          <a:prstGeom prst="bentConnector2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299">
            <a:extLst>
              <a:ext uri="{FF2B5EF4-FFF2-40B4-BE49-F238E27FC236}">
                <a16:creationId xmlns:a16="http://schemas.microsoft.com/office/drawing/2014/main" id="{9C52C788-D626-8AC9-1E14-CBDBB7BAD918}"/>
              </a:ext>
            </a:extLst>
          </p:cNvPr>
          <p:cNvCxnSpPr>
            <a:endCxn id="124" idx="1"/>
          </p:cNvCxnSpPr>
          <p:nvPr/>
        </p:nvCxnSpPr>
        <p:spPr>
          <a:xfrm rot="5400000" flipH="1" flipV="1">
            <a:off x="1927284" y="3001870"/>
            <a:ext cx="842722" cy="107809"/>
          </a:xfrm>
          <a:prstGeom prst="bentConnector2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315">
            <a:extLst>
              <a:ext uri="{FF2B5EF4-FFF2-40B4-BE49-F238E27FC236}">
                <a16:creationId xmlns:a16="http://schemas.microsoft.com/office/drawing/2014/main" id="{AB0318B7-8E14-76F8-8775-1E978FDB4E4C}"/>
              </a:ext>
            </a:extLst>
          </p:cNvPr>
          <p:cNvCxnSpPr/>
          <p:nvPr/>
        </p:nvCxnSpPr>
        <p:spPr>
          <a:xfrm rot="16200000" flipV="1">
            <a:off x="1556788" y="3052053"/>
            <a:ext cx="942515" cy="112737"/>
          </a:xfrm>
          <a:prstGeom prst="bentConnector2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317">
            <a:extLst>
              <a:ext uri="{FF2B5EF4-FFF2-40B4-BE49-F238E27FC236}">
                <a16:creationId xmlns:a16="http://schemas.microsoft.com/office/drawing/2014/main" id="{4BC4A202-FC24-96C3-142D-AC25EC2C32A7}"/>
              </a:ext>
            </a:extLst>
          </p:cNvPr>
          <p:cNvCxnSpPr>
            <a:endCxn id="124" idx="3"/>
          </p:cNvCxnSpPr>
          <p:nvPr/>
        </p:nvCxnSpPr>
        <p:spPr>
          <a:xfrm rot="16200000" flipV="1">
            <a:off x="3335915" y="3010809"/>
            <a:ext cx="853878" cy="101085"/>
          </a:xfrm>
          <a:prstGeom prst="bentConnector2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320">
            <a:extLst>
              <a:ext uri="{FF2B5EF4-FFF2-40B4-BE49-F238E27FC236}">
                <a16:creationId xmlns:a16="http://schemas.microsoft.com/office/drawing/2014/main" id="{6D0204B8-7D45-2349-7C46-76CDE2DF021B}"/>
              </a:ext>
            </a:extLst>
          </p:cNvPr>
          <p:cNvCxnSpPr/>
          <p:nvPr/>
        </p:nvCxnSpPr>
        <p:spPr>
          <a:xfrm rot="5400000" flipH="1" flipV="1">
            <a:off x="3617501" y="3035649"/>
            <a:ext cx="909582" cy="119674"/>
          </a:xfrm>
          <a:prstGeom prst="bentConnector3">
            <a:avLst>
              <a:gd name="adj1" fmla="val 100265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Elbow Connector 329">
            <a:extLst>
              <a:ext uri="{FF2B5EF4-FFF2-40B4-BE49-F238E27FC236}">
                <a16:creationId xmlns:a16="http://schemas.microsoft.com/office/drawing/2014/main" id="{7E9A2323-22FB-3AA8-8080-AFA105B7C778}"/>
              </a:ext>
            </a:extLst>
          </p:cNvPr>
          <p:cNvCxnSpPr>
            <a:cxnSpLocks/>
          </p:cNvCxnSpPr>
          <p:nvPr/>
        </p:nvCxnSpPr>
        <p:spPr>
          <a:xfrm>
            <a:off x="5444953" y="2689733"/>
            <a:ext cx="3391983" cy="582197"/>
          </a:xfrm>
          <a:prstGeom prst="bentConnector3">
            <a:avLst>
              <a:gd name="adj1" fmla="val 47152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338">
            <a:extLst>
              <a:ext uri="{FF2B5EF4-FFF2-40B4-BE49-F238E27FC236}">
                <a16:creationId xmlns:a16="http://schemas.microsoft.com/office/drawing/2014/main" id="{8E6B4D4E-5CF6-F3AD-CFCF-5E21A6ABA73F}"/>
              </a:ext>
            </a:extLst>
          </p:cNvPr>
          <p:cNvCxnSpPr>
            <a:cxnSpLocks/>
          </p:cNvCxnSpPr>
          <p:nvPr/>
        </p:nvCxnSpPr>
        <p:spPr>
          <a:xfrm>
            <a:off x="3720989" y="2573991"/>
            <a:ext cx="5121815" cy="549306"/>
          </a:xfrm>
          <a:prstGeom prst="bentConnector3">
            <a:avLst>
              <a:gd name="adj1" fmla="val 67224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345">
            <a:extLst>
              <a:ext uri="{FF2B5EF4-FFF2-40B4-BE49-F238E27FC236}">
                <a16:creationId xmlns:a16="http://schemas.microsoft.com/office/drawing/2014/main" id="{3D6F7A46-76C5-FF23-0E4C-00F3694C17DB}"/>
              </a:ext>
            </a:extLst>
          </p:cNvPr>
          <p:cNvCxnSpPr>
            <a:cxnSpLocks/>
          </p:cNvCxnSpPr>
          <p:nvPr/>
        </p:nvCxnSpPr>
        <p:spPr>
          <a:xfrm>
            <a:off x="1993019" y="2504878"/>
            <a:ext cx="6857962" cy="468214"/>
          </a:xfrm>
          <a:prstGeom prst="bentConnector3">
            <a:avLst>
              <a:gd name="adj1" fmla="val 76949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363">
            <a:extLst>
              <a:ext uri="{FF2B5EF4-FFF2-40B4-BE49-F238E27FC236}">
                <a16:creationId xmlns:a16="http://schemas.microsoft.com/office/drawing/2014/main" id="{0D6A1761-6D1D-28AE-9AC7-BB16ECF8D938}"/>
              </a:ext>
            </a:extLst>
          </p:cNvPr>
          <p:cNvCxnSpPr/>
          <p:nvPr/>
        </p:nvCxnSpPr>
        <p:spPr>
          <a:xfrm flipV="1">
            <a:off x="997571" y="1441004"/>
            <a:ext cx="1422037" cy="1019218"/>
          </a:xfrm>
          <a:prstGeom prst="bentConnector3">
            <a:avLst>
              <a:gd name="adj1" fmla="val 94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370">
            <a:extLst>
              <a:ext uri="{FF2B5EF4-FFF2-40B4-BE49-F238E27FC236}">
                <a16:creationId xmlns:a16="http://schemas.microsoft.com/office/drawing/2014/main" id="{89E9360F-1347-A9A2-1D28-8D03D6471CF7}"/>
              </a:ext>
            </a:extLst>
          </p:cNvPr>
          <p:cNvCxnSpPr/>
          <p:nvPr/>
        </p:nvCxnSpPr>
        <p:spPr>
          <a:xfrm flipV="1">
            <a:off x="1409350" y="2004177"/>
            <a:ext cx="1298025" cy="463040"/>
          </a:xfrm>
          <a:prstGeom prst="bentConnector3">
            <a:avLst>
              <a:gd name="adj1" fmla="val 101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382">
            <a:extLst>
              <a:ext uri="{FF2B5EF4-FFF2-40B4-BE49-F238E27FC236}">
                <a16:creationId xmlns:a16="http://schemas.microsoft.com/office/drawing/2014/main" id="{9F3B7679-A35E-F060-0106-134DD6E85C15}"/>
              </a:ext>
            </a:extLst>
          </p:cNvPr>
          <p:cNvCxnSpPr/>
          <p:nvPr/>
        </p:nvCxnSpPr>
        <p:spPr>
          <a:xfrm flipV="1">
            <a:off x="1105579" y="1835565"/>
            <a:ext cx="3177392" cy="628879"/>
          </a:xfrm>
          <a:prstGeom prst="bentConnector3">
            <a:avLst>
              <a:gd name="adj1" fmla="val 102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390">
            <a:extLst>
              <a:ext uri="{FF2B5EF4-FFF2-40B4-BE49-F238E27FC236}">
                <a16:creationId xmlns:a16="http://schemas.microsoft.com/office/drawing/2014/main" id="{BAF0E888-27FA-8295-0AC5-75DF693C336A}"/>
              </a:ext>
            </a:extLst>
          </p:cNvPr>
          <p:cNvCxnSpPr/>
          <p:nvPr/>
        </p:nvCxnSpPr>
        <p:spPr>
          <a:xfrm flipV="1">
            <a:off x="1539519" y="2182920"/>
            <a:ext cx="2575805" cy="277302"/>
          </a:xfrm>
          <a:prstGeom prst="bentConnector3">
            <a:avLst>
              <a:gd name="adj1" fmla="val -106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397">
            <a:extLst>
              <a:ext uri="{FF2B5EF4-FFF2-40B4-BE49-F238E27FC236}">
                <a16:creationId xmlns:a16="http://schemas.microsoft.com/office/drawing/2014/main" id="{FD223DEB-61C5-9789-709A-6B78240E532B}"/>
              </a:ext>
            </a:extLst>
          </p:cNvPr>
          <p:cNvCxnSpPr/>
          <p:nvPr/>
        </p:nvCxnSpPr>
        <p:spPr>
          <a:xfrm flipV="1">
            <a:off x="1638846" y="2307424"/>
            <a:ext cx="4084212" cy="151579"/>
          </a:xfrm>
          <a:prstGeom prst="bentConnector3">
            <a:avLst>
              <a:gd name="adj1" fmla="val -25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406">
            <a:extLst>
              <a:ext uri="{FF2B5EF4-FFF2-40B4-BE49-F238E27FC236}">
                <a16:creationId xmlns:a16="http://schemas.microsoft.com/office/drawing/2014/main" id="{031E4F35-30F9-FEE2-556A-DC901B7EEE27}"/>
              </a:ext>
            </a:extLst>
          </p:cNvPr>
          <p:cNvCxnSpPr/>
          <p:nvPr/>
        </p:nvCxnSpPr>
        <p:spPr>
          <a:xfrm flipV="1">
            <a:off x="1742328" y="2375116"/>
            <a:ext cx="4235267" cy="80960"/>
          </a:xfrm>
          <a:prstGeom prst="bentConnector3">
            <a:avLst>
              <a:gd name="adj1" fmla="val 73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418">
            <a:extLst>
              <a:ext uri="{FF2B5EF4-FFF2-40B4-BE49-F238E27FC236}">
                <a16:creationId xmlns:a16="http://schemas.microsoft.com/office/drawing/2014/main" id="{8AC1F45A-C0E0-233C-3E96-2206BBD4B945}"/>
              </a:ext>
            </a:extLst>
          </p:cNvPr>
          <p:cNvCxnSpPr/>
          <p:nvPr/>
        </p:nvCxnSpPr>
        <p:spPr>
          <a:xfrm rot="5400000" flipH="1" flipV="1">
            <a:off x="5463099" y="1946119"/>
            <a:ext cx="622965" cy="114519"/>
          </a:xfrm>
          <a:prstGeom prst="bentConnector3">
            <a:avLst>
              <a:gd name="adj1" fmla="val 99692"/>
            </a:avLst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38A248DA-4055-C9DF-A307-DBCD47694FA7}"/>
              </a:ext>
            </a:extLst>
          </p:cNvPr>
          <p:cNvCxnSpPr/>
          <p:nvPr/>
        </p:nvCxnSpPr>
        <p:spPr>
          <a:xfrm flipV="1">
            <a:off x="5967359" y="2263658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F0E6249-D3A7-53F7-BD87-AC94B8AAF096}"/>
              </a:ext>
            </a:extLst>
          </p:cNvPr>
          <p:cNvCxnSpPr/>
          <p:nvPr/>
        </p:nvCxnSpPr>
        <p:spPr>
          <a:xfrm flipV="1">
            <a:off x="4272016" y="1719731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4C3DD9D0-5C35-34F5-23B8-DA5AE1913147}"/>
              </a:ext>
            </a:extLst>
          </p:cNvPr>
          <p:cNvCxnSpPr/>
          <p:nvPr/>
        </p:nvCxnSpPr>
        <p:spPr>
          <a:xfrm flipH="1">
            <a:off x="3930904" y="3550277"/>
            <a:ext cx="81549" cy="0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FC49F67B-11ED-6338-F11F-68E130266487}"/>
              </a:ext>
            </a:extLst>
          </p:cNvPr>
          <p:cNvCxnSpPr/>
          <p:nvPr/>
        </p:nvCxnSpPr>
        <p:spPr>
          <a:xfrm>
            <a:off x="2074739" y="3574233"/>
            <a:ext cx="151626" cy="516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2E8EB349-13BE-9A94-B4D1-DFC190FB5882}"/>
              </a:ext>
            </a:extLst>
          </p:cNvPr>
          <p:cNvCxnSpPr>
            <a:endCxn id="43" idx="1"/>
          </p:cNvCxnSpPr>
          <p:nvPr/>
        </p:nvCxnSpPr>
        <p:spPr>
          <a:xfrm>
            <a:off x="1999899" y="5600314"/>
            <a:ext cx="101532" cy="22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712851A2-B447-045A-9E48-733E7B7BF07C}"/>
              </a:ext>
            </a:extLst>
          </p:cNvPr>
          <p:cNvCxnSpPr/>
          <p:nvPr/>
        </p:nvCxnSpPr>
        <p:spPr>
          <a:xfrm>
            <a:off x="4409658" y="5590078"/>
            <a:ext cx="168682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AB40F02F-1F3E-13E0-D531-9C843822E579}"/>
              </a:ext>
            </a:extLst>
          </p:cNvPr>
          <p:cNvCxnSpPr>
            <a:stCxn id="45" idx="3"/>
          </p:cNvCxnSpPr>
          <p:nvPr/>
        </p:nvCxnSpPr>
        <p:spPr>
          <a:xfrm flipV="1">
            <a:off x="1751198" y="5600314"/>
            <a:ext cx="131301" cy="220"/>
          </a:xfrm>
          <a:prstGeom prst="straightConnector1">
            <a:avLst/>
          </a:prstGeom>
          <a:ln w="28575">
            <a:solidFill>
              <a:srgbClr val="00B05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237CC267-0FF4-F578-7BDE-39629382F669}"/>
              </a:ext>
            </a:extLst>
          </p:cNvPr>
          <p:cNvCxnSpPr/>
          <p:nvPr/>
        </p:nvCxnSpPr>
        <p:spPr>
          <a:xfrm flipV="1">
            <a:off x="4185381" y="5589750"/>
            <a:ext cx="136488" cy="1824"/>
          </a:xfrm>
          <a:prstGeom prst="straightConnector1">
            <a:avLst/>
          </a:prstGeom>
          <a:ln w="28575">
            <a:solidFill>
              <a:srgbClr val="00B05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447">
            <a:extLst>
              <a:ext uri="{FF2B5EF4-FFF2-40B4-BE49-F238E27FC236}">
                <a16:creationId xmlns:a16="http://schemas.microsoft.com/office/drawing/2014/main" id="{7C6F9DAA-4C0C-3B42-B5E9-015CBAD24CA2}"/>
              </a:ext>
            </a:extLst>
          </p:cNvPr>
          <p:cNvCxnSpPr>
            <a:cxnSpLocks/>
          </p:cNvCxnSpPr>
          <p:nvPr/>
        </p:nvCxnSpPr>
        <p:spPr>
          <a:xfrm>
            <a:off x="2000749" y="3198178"/>
            <a:ext cx="6836187" cy="202538"/>
          </a:xfrm>
          <a:prstGeom prst="bentConnector3">
            <a:avLst>
              <a:gd name="adj1" fmla="val 71665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448">
            <a:extLst>
              <a:ext uri="{FF2B5EF4-FFF2-40B4-BE49-F238E27FC236}">
                <a16:creationId xmlns:a16="http://schemas.microsoft.com/office/drawing/2014/main" id="{63063C07-2E52-0AE4-C603-9D663E456030}"/>
              </a:ext>
            </a:extLst>
          </p:cNvPr>
          <p:cNvCxnSpPr>
            <a:cxnSpLocks/>
          </p:cNvCxnSpPr>
          <p:nvPr/>
        </p:nvCxnSpPr>
        <p:spPr>
          <a:xfrm>
            <a:off x="3720989" y="3255444"/>
            <a:ext cx="5115947" cy="289180"/>
          </a:xfrm>
          <a:prstGeom prst="bentConnector3">
            <a:avLst>
              <a:gd name="adj1" fmla="val 59818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456">
            <a:extLst>
              <a:ext uri="{FF2B5EF4-FFF2-40B4-BE49-F238E27FC236}">
                <a16:creationId xmlns:a16="http://schemas.microsoft.com/office/drawing/2014/main" id="{AD725778-9605-AE22-7F36-CC3507BA518C}"/>
              </a:ext>
            </a:extLst>
          </p:cNvPr>
          <p:cNvCxnSpPr>
            <a:cxnSpLocks/>
          </p:cNvCxnSpPr>
          <p:nvPr/>
        </p:nvCxnSpPr>
        <p:spPr>
          <a:xfrm>
            <a:off x="5160532" y="3331412"/>
            <a:ext cx="3675574" cy="353342"/>
          </a:xfrm>
          <a:prstGeom prst="bentConnector3">
            <a:avLst>
              <a:gd name="adj1" fmla="val -281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Rectangle 116">
            <a:extLst>
              <a:ext uri="{FF2B5EF4-FFF2-40B4-BE49-F238E27FC236}">
                <a16:creationId xmlns:a16="http://schemas.microsoft.com/office/drawing/2014/main" id="{D912EE40-7BE2-C78C-C298-BDFBF4D7BE16}"/>
              </a:ext>
            </a:extLst>
          </p:cNvPr>
          <p:cNvSpPr/>
          <p:nvPr/>
        </p:nvSpPr>
        <p:spPr>
          <a:xfrm>
            <a:off x="2402550" y="1895642"/>
            <a:ext cx="1309761" cy="36825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B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6177E318-BA92-0946-4B7E-7D0082886A09}"/>
              </a:ext>
            </a:extLst>
          </p:cNvPr>
          <p:cNvSpPr/>
          <p:nvPr/>
        </p:nvSpPr>
        <p:spPr>
          <a:xfrm>
            <a:off x="653357" y="1386839"/>
            <a:ext cx="1334158" cy="342330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A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4C6F2136-0AEE-E5B3-90D4-30E426F3E30F}"/>
              </a:ext>
            </a:extLst>
          </p:cNvPr>
          <p:cNvSpPr/>
          <p:nvPr/>
        </p:nvSpPr>
        <p:spPr>
          <a:xfrm>
            <a:off x="2402550" y="2997517"/>
            <a:ext cx="1309761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B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4FC101F-FCB5-D190-4EE1-146FA703611D}"/>
              </a:ext>
            </a:extLst>
          </p:cNvPr>
          <p:cNvSpPr/>
          <p:nvPr/>
        </p:nvSpPr>
        <p:spPr>
          <a:xfrm>
            <a:off x="653357" y="1897959"/>
            <a:ext cx="1341981" cy="340859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B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1AF191A-5B97-84ED-44B2-2FD7477785FF}"/>
              </a:ext>
            </a:extLst>
          </p:cNvPr>
          <p:cNvSpPr/>
          <p:nvPr/>
        </p:nvSpPr>
        <p:spPr>
          <a:xfrm>
            <a:off x="4112295" y="2993456"/>
            <a:ext cx="1325046" cy="327594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B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5AF4CA8-00A2-A278-6E36-A2746A172E2E}"/>
              </a:ext>
            </a:extLst>
          </p:cNvPr>
          <p:cNvSpPr/>
          <p:nvPr/>
        </p:nvSpPr>
        <p:spPr>
          <a:xfrm>
            <a:off x="2402550" y="1385035"/>
            <a:ext cx="1309761" cy="348821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A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A3497F0C-47CA-3129-7868-8E54FE859ED9}"/>
              </a:ext>
            </a:extLst>
          </p:cNvPr>
          <p:cNvSpPr/>
          <p:nvPr/>
        </p:nvSpPr>
        <p:spPr>
          <a:xfrm>
            <a:off x="4112295" y="1376298"/>
            <a:ext cx="1325045" cy="355594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A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105DEAF5-8F97-8383-1065-90F17F25CFD1}"/>
              </a:ext>
            </a:extLst>
          </p:cNvPr>
          <p:cNvSpPr/>
          <p:nvPr/>
        </p:nvSpPr>
        <p:spPr>
          <a:xfrm>
            <a:off x="2402550" y="2461175"/>
            <a:ext cx="1309761" cy="346476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A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8176B606-D126-23FF-C0A4-1765E9C3D004}"/>
              </a:ext>
            </a:extLst>
          </p:cNvPr>
          <p:cNvSpPr/>
          <p:nvPr/>
        </p:nvSpPr>
        <p:spPr>
          <a:xfrm>
            <a:off x="4112295" y="2461176"/>
            <a:ext cx="1325045" cy="339985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A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5B25D5DF-4BAA-CE7D-2D35-1E3F1FC30AB6}"/>
              </a:ext>
            </a:extLst>
          </p:cNvPr>
          <p:cNvSpPr/>
          <p:nvPr/>
        </p:nvSpPr>
        <p:spPr>
          <a:xfrm>
            <a:off x="4112294" y="1899470"/>
            <a:ext cx="1325046" cy="36418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B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EDDB198F-E875-2409-C30A-C1EDC37299F0}"/>
              </a:ext>
            </a:extLst>
          </p:cNvPr>
          <p:cNvSpPr/>
          <p:nvPr/>
        </p:nvSpPr>
        <p:spPr>
          <a:xfrm>
            <a:off x="7743336" y="2388968"/>
            <a:ext cx="900162" cy="353794"/>
          </a:xfrm>
          <a:prstGeom prst="rect">
            <a:avLst/>
          </a:prstGeom>
          <a:solidFill>
            <a:srgbClr val="BEBEC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PIC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C47217AD-2246-6FCD-648A-35FB250B8677}"/>
              </a:ext>
            </a:extLst>
          </p:cNvPr>
          <p:cNvSpPr/>
          <p:nvPr/>
        </p:nvSpPr>
        <p:spPr>
          <a:xfrm>
            <a:off x="7500657" y="1376297"/>
            <a:ext cx="1186538" cy="357559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A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3D8ECD74-DF38-D933-A821-4EB709B88650}"/>
              </a:ext>
            </a:extLst>
          </p:cNvPr>
          <p:cNvSpPr/>
          <p:nvPr/>
        </p:nvSpPr>
        <p:spPr>
          <a:xfrm>
            <a:off x="7513111" y="1872293"/>
            <a:ext cx="1161630" cy="371805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B</a:t>
            </a:r>
          </a:p>
        </p:txBody>
      </p:sp>
      <p:cxnSp>
        <p:nvCxnSpPr>
          <p:cNvPr id="130" name="Elbow Connector 116">
            <a:extLst>
              <a:ext uri="{FF2B5EF4-FFF2-40B4-BE49-F238E27FC236}">
                <a16:creationId xmlns:a16="http://schemas.microsoft.com/office/drawing/2014/main" id="{82481ADA-654D-6856-6404-C7C19D022185}"/>
              </a:ext>
            </a:extLst>
          </p:cNvPr>
          <p:cNvCxnSpPr>
            <a:cxnSpLocks/>
          </p:cNvCxnSpPr>
          <p:nvPr/>
        </p:nvCxnSpPr>
        <p:spPr>
          <a:xfrm rot="5400000">
            <a:off x="7190940" y="1787622"/>
            <a:ext cx="502592" cy="115636"/>
          </a:xfrm>
          <a:prstGeom prst="bentConnector3">
            <a:avLst>
              <a:gd name="adj1" fmla="val -253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C176E471-50E9-690A-102A-DBDA10A8F079}"/>
              </a:ext>
            </a:extLst>
          </p:cNvPr>
          <p:cNvCxnSpPr>
            <a:cxnSpLocks/>
          </p:cNvCxnSpPr>
          <p:nvPr/>
        </p:nvCxnSpPr>
        <p:spPr>
          <a:xfrm>
            <a:off x="7280153" y="2095579"/>
            <a:ext cx="11563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1EEC0333-4CB3-91BC-33FC-7F471D3A22B1}"/>
              </a:ext>
            </a:extLst>
          </p:cNvPr>
          <p:cNvCxnSpPr>
            <a:cxnSpLocks/>
          </p:cNvCxnSpPr>
          <p:nvPr/>
        </p:nvCxnSpPr>
        <p:spPr>
          <a:xfrm flipV="1">
            <a:off x="8186978" y="1729169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2646C3A9-4674-6CF3-6516-5C5B3566394C}"/>
              </a:ext>
            </a:extLst>
          </p:cNvPr>
          <p:cNvSpPr/>
          <p:nvPr/>
        </p:nvSpPr>
        <p:spPr>
          <a:xfrm>
            <a:off x="5601838" y="6067024"/>
            <a:ext cx="1928331" cy="186209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en-US" sz="1050" dirty="0"/>
              <a:t>Courtesy of J. Spasic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1DE73103-C6D6-6AEF-6429-CCF72324CCFD}"/>
              </a:ext>
            </a:extLst>
          </p:cNvPr>
          <p:cNvSpPr/>
          <p:nvPr/>
        </p:nvSpPr>
        <p:spPr>
          <a:xfrm>
            <a:off x="8955601" y="2545234"/>
            <a:ext cx="567716" cy="1249526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BIS</a:t>
            </a: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217B28FE-858A-0B74-255F-263DC2BF1D13}"/>
              </a:ext>
            </a:extLst>
          </p:cNvPr>
          <p:cNvGrpSpPr/>
          <p:nvPr/>
        </p:nvGrpSpPr>
        <p:grpSpPr>
          <a:xfrm>
            <a:off x="10338506" y="141236"/>
            <a:ext cx="1711845" cy="1737012"/>
            <a:chOff x="9800169" y="1571099"/>
            <a:chExt cx="2346960" cy="3163570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FFFB3F97-7E20-5609-ADFC-80457F26ACEE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Q1,Q2,Q3,BB,SCL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7546192-9034-F337-9E76-0969CF68BE61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uQDS</a:t>
              </a:r>
              <a:endParaRPr lang="en-US" sz="1200" dirty="0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19916B47-54AB-70A5-621A-D560355FBE42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PDSU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36D3CAFC-33C5-21E8-01F3-17F39AB8BE8C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Heaters + CLIQ</a:t>
              </a: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DC4CFEE-D7B9-EC5F-01F2-AF76C0D845DB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BIS</a:t>
              </a:r>
            </a:p>
          </p:txBody>
        </p: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B7D15C56-A880-E76A-3032-7496839DA5D7}"/>
                </a:ext>
              </a:extLst>
            </p:cNvPr>
            <p:cNvCxnSpPr>
              <a:stCxn id="137" idx="3"/>
              <a:endCxn id="138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F0189C0C-FF33-6C75-4DFC-B7B9BF799DBF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3A7536A0-DE30-403C-8CFF-C8D2E6ED4A13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601E04BB-192E-EC7E-F934-601E0B6B76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4A8D0E6D-E205-7682-114F-253F5AADEF50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9E0A9FE-DB01-22E9-DE6D-0018DEBE6E68}"/>
              </a:ext>
            </a:extLst>
          </p:cNvPr>
          <p:cNvSpPr txBox="1"/>
          <p:nvPr/>
        </p:nvSpPr>
        <p:spPr>
          <a:xfrm>
            <a:off x="9829800" y="2182920"/>
            <a:ext cx="2174535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Spurious CLIQ/HDS firing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PDSU detects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PDSU A/B retriggering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Beam dump and magnet protection request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algn="l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AEA15D-A7FD-6C4B-9CCD-B0E59CE78532}"/>
              </a:ext>
            </a:extLst>
          </p:cNvPr>
          <p:cNvSpPr txBox="1"/>
          <p:nvPr/>
        </p:nvSpPr>
        <p:spPr>
          <a:xfrm>
            <a:off x="5977595" y="4731644"/>
            <a:ext cx="609447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/>
              <a:t>For magnet protection, </a:t>
            </a:r>
            <a:r>
              <a:rPr lang="en-US" dirty="0" err="1"/>
              <a:t>uQDS</a:t>
            </a:r>
            <a:r>
              <a:rPr lang="en-US" dirty="0"/>
              <a:t> provides additional redundancy.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But beam dump via </a:t>
            </a:r>
            <a:r>
              <a:rPr lang="en-US" dirty="0" err="1"/>
              <a:t>uQDS</a:t>
            </a:r>
            <a:r>
              <a:rPr lang="en-US" dirty="0"/>
              <a:t> detection not fast enough!</a:t>
            </a:r>
          </a:p>
        </p:txBody>
      </p:sp>
    </p:spTree>
    <p:extLst>
      <p:ext uri="{BB962C8B-B14F-4D97-AF65-F5344CB8AC3E}">
        <p14:creationId xmlns:p14="http://schemas.microsoft.com/office/powerpoint/2010/main" val="23684390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15044-9501-C102-FE08-1C5D37F6C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Top-Down Reliability Models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76FB19E-AC93-4F94-B28D-11691E4194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153351"/>
            <a:ext cx="5210935" cy="668337"/>
          </a:xfrm>
        </p:spPr>
        <p:txBody>
          <a:bodyPr/>
          <a:lstStyle/>
          <a:p>
            <a:pPr algn="ctr"/>
            <a:r>
              <a:rPr lang="en-US" dirty="0"/>
              <a:t>Magnet Protection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6E36939-07E5-7FE6-C5AD-3D5740FBE5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166054"/>
            <a:ext cx="5616600" cy="655634"/>
          </a:xfrm>
        </p:spPr>
        <p:txBody>
          <a:bodyPr/>
          <a:lstStyle/>
          <a:p>
            <a:pPr algn="ctr"/>
            <a:r>
              <a:rPr lang="en-US" dirty="0"/>
              <a:t>Beam Dump/Spurious Firing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ECEF1E-BFE9-6744-2302-CB09B81BD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HL Annual Meeting, Genova, 10/10/2024,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C7BB39-39E7-93DE-DB82-4F7EF56E3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FED842-F405-9D03-5EAA-54C326B949CA}"/>
              </a:ext>
            </a:extLst>
          </p:cNvPr>
          <p:cNvSpPr txBox="1"/>
          <p:nvPr/>
        </p:nvSpPr>
        <p:spPr>
          <a:xfrm>
            <a:off x="407987" y="5485475"/>
            <a:ext cx="1117441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Magnet protection model </a:t>
            </a:r>
            <a:r>
              <a:rPr lang="en-US" dirty="0"/>
              <a:t>ignores beam dump functionality (covered in </a:t>
            </a:r>
            <a:r>
              <a:rPr lang="en-US" dirty="0">
                <a:solidFill>
                  <a:schemeClr val="accent5"/>
                </a:solidFill>
              </a:rPr>
              <a:t>spurious firing model</a:t>
            </a:r>
            <a:r>
              <a:rPr lang="en-US" dirty="0"/>
              <a:t>)</a:t>
            </a:r>
          </a:p>
          <a:p>
            <a:pPr algn="ctr"/>
            <a:r>
              <a:rPr lang="en-US" dirty="0">
                <a:solidFill>
                  <a:schemeClr val="accent5"/>
                </a:solidFill>
              </a:rPr>
              <a:t>Spurious firing model </a:t>
            </a:r>
            <a:r>
              <a:rPr lang="en-US" dirty="0"/>
              <a:t>ignores magnet protection functionality (covered in </a:t>
            </a:r>
            <a:r>
              <a:rPr lang="en-US" dirty="0">
                <a:solidFill>
                  <a:schemeClr val="accent3"/>
                </a:solidFill>
              </a:rPr>
              <a:t>magnet protection model</a:t>
            </a:r>
            <a:r>
              <a:rPr lang="en-US" dirty="0"/>
              <a:t>)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01E0489-2CA3-263E-51BB-6F61ED714F98}"/>
              </a:ext>
            </a:extLst>
          </p:cNvPr>
          <p:cNvGrpSpPr/>
          <p:nvPr/>
        </p:nvGrpSpPr>
        <p:grpSpPr>
          <a:xfrm>
            <a:off x="1633418" y="2062952"/>
            <a:ext cx="2929438" cy="2790798"/>
            <a:chOff x="9800169" y="1571099"/>
            <a:chExt cx="2346960" cy="316357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B9DC4C2-446A-0C8D-04F3-37BEEDD2610D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Q1,Q2,Q3,BB,SCL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60EDB3F-25D9-0530-E17C-668774DB0E4B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uQDS</a:t>
              </a:r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E43FD29-F48A-7BA8-BC9A-DCFB5CE13A94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PDSU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2DD232B-160F-0B1F-CBAB-2332073721BC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Heaters + CLIQ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3BBEE71-8B49-FF8F-FB49-992061216172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BIS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FEA9184-2634-FC93-FE15-44E43A326309}"/>
                </a:ext>
              </a:extLst>
            </p:cNvPr>
            <p:cNvCxnSpPr>
              <a:stCxn id="13" idx="3"/>
              <a:endCxn id="14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3A2F3D51-C752-7019-8392-533E2673D1D9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F4371BAA-9184-638C-FD99-8E817BB356C8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4ED89250-2869-F2A5-5A12-960FCBDBFE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F4CD673E-A9DC-E203-6652-B4F1054C11BB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7FE1F65-80F2-E943-F12D-75F45D49F595}"/>
              </a:ext>
            </a:extLst>
          </p:cNvPr>
          <p:cNvGrpSpPr/>
          <p:nvPr/>
        </p:nvGrpSpPr>
        <p:grpSpPr>
          <a:xfrm>
            <a:off x="7393327" y="2060716"/>
            <a:ext cx="2929438" cy="2790798"/>
            <a:chOff x="9800169" y="1571099"/>
            <a:chExt cx="2346960" cy="3163570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5A3A9A6-EBC2-B078-5EA5-EEAF8AEF9010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Q1,Q2,Q3,BB,SCL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95D4C07-323F-BC53-E50C-7F8D722F8CEC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uQDS</a:t>
              </a:r>
              <a:endParaRPr lang="en-US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060AE77-CA9F-4249-CF0B-F4AAD43F39D2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PDSU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0728951-A5D9-8821-4ADD-C441B824C16F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Heaters + CLIQ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52E26E6-575C-ACFD-730A-2BCA56EF6433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BIS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102CE898-26E5-7B1F-FEAB-D618702F0F5C}"/>
                </a:ext>
              </a:extLst>
            </p:cNvPr>
            <p:cNvCxnSpPr>
              <a:stCxn id="30" idx="3"/>
              <a:endCxn id="31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3579073-E48D-A75C-AB35-A863BB619EBF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173D18BE-3298-E01A-9775-E2A7B349AD8E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A9E86F21-0984-B9CA-087F-0CDC223032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71EC6090-4410-0180-74B7-1CEB0039E43F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68531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EF53BB-A5F6-ACE2-4F49-8532B5A7B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uQDS</a:t>
            </a:r>
            <a:r>
              <a:rPr lang="en-US" dirty="0"/>
              <a:t> &amp; PDSU Hardware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60FE30-C62C-2861-BA2B-7B6E18559A6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uQDS</a:t>
            </a:r>
            <a:r>
              <a:rPr lang="en-US" sz="2000" dirty="0"/>
              <a:t> and PDSU share designs of hardware modules</a:t>
            </a:r>
            <a:endParaRPr lang="en-US" sz="12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65838B-E633-6DC2-EA64-92868A58A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5B02E6-B300-1FD8-074D-DD1329DB6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16</a:t>
            </a:fld>
            <a:endParaRPr lang="en-CH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60C93BF-1DD3-BE37-CB2D-CB99CD758813}"/>
              </a:ext>
            </a:extLst>
          </p:cNvPr>
          <p:cNvGrpSpPr/>
          <p:nvPr/>
        </p:nvGrpSpPr>
        <p:grpSpPr>
          <a:xfrm>
            <a:off x="10338506" y="141236"/>
            <a:ext cx="1711845" cy="1737012"/>
            <a:chOff x="9800169" y="1571099"/>
            <a:chExt cx="2346960" cy="316357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29369C-7271-7B17-A81A-95E773C2710B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Q1,Q2,Q3,BB,SCL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3410EA7-9452-E588-DCC8-A8D036F00014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  <a:ln w="57150"/>
            <a:effectLst/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uQDS</a:t>
              </a:r>
              <a:endParaRPr lang="en-US" sz="12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5A49CA1-6688-BD64-4578-7AF41D9BD0AE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  <a:ln w="57150"/>
            <a:effectLst/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PDSU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867FBF3-49D4-5ECF-02F2-3539D5699840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Heaters + CLIQ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380C912-3062-B71D-8EE5-DC4A14485D72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BIS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9B628CE-378C-BCF3-0324-5AF7B17F3AA0}"/>
                </a:ext>
              </a:extLst>
            </p:cNvPr>
            <p:cNvCxnSpPr>
              <a:stCxn id="10" idx="3"/>
              <a:endCxn id="11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1A70620-601B-43E4-E871-D30425D3AABF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E954F71-6976-F705-1DA3-66EE64DE0D33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810CE4F-E024-F617-6ACD-8180CEB9DF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6209096-7001-27C9-891C-3CEA7EDD20D2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1BADFA7A-0FC8-903F-4864-EC3678B05A76}"/>
              </a:ext>
            </a:extLst>
          </p:cNvPr>
          <p:cNvSpPr/>
          <p:nvPr/>
        </p:nvSpPr>
        <p:spPr>
          <a:xfrm>
            <a:off x="6464808" y="3893382"/>
            <a:ext cx="5161993" cy="2803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Passive Mid-Plane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D191D90-015C-7975-621C-4F916052FDB2}"/>
              </a:ext>
            </a:extLst>
          </p:cNvPr>
          <p:cNvSpPr/>
          <p:nvPr/>
        </p:nvSpPr>
        <p:spPr>
          <a:xfrm>
            <a:off x="6464808" y="2110804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68D3600-9D7B-C85B-64FA-ECD3EB81844B}"/>
              </a:ext>
            </a:extLst>
          </p:cNvPr>
          <p:cNvSpPr/>
          <p:nvPr/>
        </p:nvSpPr>
        <p:spPr>
          <a:xfrm>
            <a:off x="10668506" y="2110804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9151814-3116-E747-F099-A786091B45FA}"/>
              </a:ext>
            </a:extLst>
          </p:cNvPr>
          <p:cNvSpPr txBox="1"/>
          <p:nvPr/>
        </p:nvSpPr>
        <p:spPr>
          <a:xfrm>
            <a:off x="9213794" y="2405021"/>
            <a:ext cx="170992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400" dirty="0"/>
              <a:t>…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A9B96F0-4D38-2CBF-027D-C5409FD5E41D}"/>
              </a:ext>
            </a:extLst>
          </p:cNvPr>
          <p:cNvSpPr/>
          <p:nvPr/>
        </p:nvSpPr>
        <p:spPr>
          <a:xfrm>
            <a:off x="7512602" y="2110804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0974F9F-4457-74F0-6702-43B4281593EE}"/>
              </a:ext>
            </a:extLst>
          </p:cNvPr>
          <p:cNvSpPr/>
          <p:nvPr/>
        </p:nvSpPr>
        <p:spPr>
          <a:xfrm>
            <a:off x="8560396" y="2110803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92613EB-F4E4-868D-0431-D10E7D1D05F0}"/>
              </a:ext>
            </a:extLst>
          </p:cNvPr>
          <p:cNvSpPr/>
          <p:nvPr/>
        </p:nvSpPr>
        <p:spPr>
          <a:xfrm>
            <a:off x="6464808" y="4251490"/>
            <a:ext cx="758952" cy="170479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PSU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0886281-56DB-5448-F5A7-E7105AD6B01A}"/>
              </a:ext>
            </a:extLst>
          </p:cNvPr>
          <p:cNvSpPr/>
          <p:nvPr/>
        </p:nvSpPr>
        <p:spPr>
          <a:xfrm>
            <a:off x="7284530" y="4251489"/>
            <a:ext cx="758952" cy="170479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PSU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EB6ADC-480D-B18A-5B8D-59EF5B1330E3}"/>
              </a:ext>
            </a:extLst>
          </p:cNvPr>
          <p:cNvSpPr/>
          <p:nvPr/>
        </p:nvSpPr>
        <p:spPr>
          <a:xfrm>
            <a:off x="8104252" y="4251489"/>
            <a:ext cx="1670684" cy="170479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Digital Platform (FPGA)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AB6519C-D7BE-740B-20E6-9AD5599C1BCA}"/>
              </a:ext>
            </a:extLst>
          </p:cNvPr>
          <p:cNvSpPr/>
          <p:nvPr/>
        </p:nvSpPr>
        <p:spPr>
          <a:xfrm>
            <a:off x="9863137" y="4247031"/>
            <a:ext cx="1763663" cy="170479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Triggers</a:t>
            </a:r>
          </a:p>
          <a:p>
            <a:pPr algn="ctr"/>
            <a:r>
              <a:rPr lang="en-US" sz="1400" dirty="0"/>
              <a:t> I/O</a:t>
            </a:r>
          </a:p>
          <a:p>
            <a:pPr algn="ctr"/>
            <a:r>
              <a:rPr lang="en-US" sz="1400" dirty="0"/>
              <a:t>Interlocks</a:t>
            </a:r>
          </a:p>
        </p:txBody>
      </p:sp>
    </p:spTree>
    <p:extLst>
      <p:ext uri="{BB962C8B-B14F-4D97-AF65-F5344CB8AC3E}">
        <p14:creationId xmlns:p14="http://schemas.microsoft.com/office/powerpoint/2010/main" val="33011747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EF53BB-A5F6-ACE2-4F49-8532B5A7B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err="1"/>
              <a:t>uQDS</a:t>
            </a:r>
            <a:r>
              <a:rPr lang="en-US" dirty="0"/>
              <a:t> &amp; PDSU Hardware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60FE30-C62C-2861-BA2B-7B6E18559A6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uQDS</a:t>
            </a:r>
            <a:r>
              <a:rPr lang="en-US" sz="2000" dirty="0"/>
              <a:t> and PDSU share designs of hardware modules</a:t>
            </a:r>
            <a:endParaRPr lang="en-US" sz="12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65838B-E633-6DC2-EA64-92868A58A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5B02E6-B300-1FD8-074D-DD1329DB6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17</a:t>
            </a:fld>
            <a:endParaRPr lang="en-CH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60C93BF-1DD3-BE37-CB2D-CB99CD758813}"/>
              </a:ext>
            </a:extLst>
          </p:cNvPr>
          <p:cNvGrpSpPr/>
          <p:nvPr/>
        </p:nvGrpSpPr>
        <p:grpSpPr>
          <a:xfrm>
            <a:off x="10338506" y="141236"/>
            <a:ext cx="1711845" cy="1737012"/>
            <a:chOff x="9800169" y="1571099"/>
            <a:chExt cx="2346960" cy="316357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29369C-7271-7B17-A81A-95E773C2710B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Q1,Q2,Q3,BB,SCL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3410EA7-9452-E588-DCC8-A8D036F00014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  <a:ln w="57150"/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uQDS</a:t>
              </a:r>
              <a:endParaRPr lang="en-US" sz="12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5A49CA1-6688-BD64-4578-7AF41D9BD0AE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  <a:ln w="57150"/>
            <a:effectLst/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PDSU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867FBF3-49D4-5ECF-02F2-3539D5699840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Heaters + CLIQ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380C912-3062-B71D-8EE5-DC4A14485D72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BIS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9B628CE-378C-BCF3-0324-5AF7B17F3AA0}"/>
                </a:ext>
              </a:extLst>
            </p:cNvPr>
            <p:cNvCxnSpPr>
              <a:stCxn id="10" idx="3"/>
              <a:endCxn id="11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1A70620-601B-43E4-E871-D30425D3AABF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E954F71-6976-F705-1DA3-66EE64DE0D33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810CE4F-E024-F617-6ACD-8180CEB9DF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6209096-7001-27C9-891C-3CEA7EDD20D2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1BADFA7A-0FC8-903F-4864-EC3678B05A76}"/>
              </a:ext>
            </a:extLst>
          </p:cNvPr>
          <p:cNvSpPr/>
          <p:nvPr/>
        </p:nvSpPr>
        <p:spPr>
          <a:xfrm>
            <a:off x="6464808" y="3893382"/>
            <a:ext cx="5161993" cy="2803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Passive Mid-Plane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D191D90-015C-7975-621C-4F916052FDB2}"/>
              </a:ext>
            </a:extLst>
          </p:cNvPr>
          <p:cNvSpPr/>
          <p:nvPr/>
        </p:nvSpPr>
        <p:spPr>
          <a:xfrm>
            <a:off x="6464808" y="2110804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68D3600-9D7B-C85B-64FA-ECD3EB81844B}"/>
              </a:ext>
            </a:extLst>
          </p:cNvPr>
          <p:cNvSpPr/>
          <p:nvPr/>
        </p:nvSpPr>
        <p:spPr>
          <a:xfrm>
            <a:off x="10668506" y="2110804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9151814-3116-E747-F099-A786091B45FA}"/>
              </a:ext>
            </a:extLst>
          </p:cNvPr>
          <p:cNvSpPr txBox="1"/>
          <p:nvPr/>
        </p:nvSpPr>
        <p:spPr>
          <a:xfrm>
            <a:off x="9213794" y="2405021"/>
            <a:ext cx="170992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400" dirty="0"/>
              <a:t>…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A9B96F0-4D38-2CBF-027D-C5409FD5E41D}"/>
              </a:ext>
            </a:extLst>
          </p:cNvPr>
          <p:cNvSpPr/>
          <p:nvPr/>
        </p:nvSpPr>
        <p:spPr>
          <a:xfrm>
            <a:off x="7512602" y="2110804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0974F9F-4457-74F0-6702-43B4281593EE}"/>
              </a:ext>
            </a:extLst>
          </p:cNvPr>
          <p:cNvSpPr/>
          <p:nvPr/>
        </p:nvSpPr>
        <p:spPr>
          <a:xfrm>
            <a:off x="8560396" y="2110803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92613EB-F4E4-868D-0431-D10E7D1D05F0}"/>
              </a:ext>
            </a:extLst>
          </p:cNvPr>
          <p:cNvSpPr/>
          <p:nvPr/>
        </p:nvSpPr>
        <p:spPr>
          <a:xfrm>
            <a:off x="6464808" y="4251490"/>
            <a:ext cx="758952" cy="170479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PSU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0886281-56DB-5448-F5A7-E7105AD6B01A}"/>
              </a:ext>
            </a:extLst>
          </p:cNvPr>
          <p:cNvSpPr/>
          <p:nvPr/>
        </p:nvSpPr>
        <p:spPr>
          <a:xfrm>
            <a:off x="7284530" y="4251489"/>
            <a:ext cx="758952" cy="170479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PSU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EB6ADC-480D-B18A-5B8D-59EF5B1330E3}"/>
              </a:ext>
            </a:extLst>
          </p:cNvPr>
          <p:cNvSpPr/>
          <p:nvPr/>
        </p:nvSpPr>
        <p:spPr>
          <a:xfrm>
            <a:off x="8104252" y="4251489"/>
            <a:ext cx="1670684" cy="170479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Digital Platform (FPGA)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AB6519C-D7BE-740B-20E6-9AD5599C1BCA}"/>
              </a:ext>
            </a:extLst>
          </p:cNvPr>
          <p:cNvSpPr/>
          <p:nvPr/>
        </p:nvSpPr>
        <p:spPr>
          <a:xfrm>
            <a:off x="9863137" y="4247031"/>
            <a:ext cx="1763663" cy="170479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Triggers</a:t>
            </a:r>
          </a:p>
          <a:p>
            <a:pPr algn="ctr"/>
            <a:r>
              <a:rPr lang="en-US" sz="1400" dirty="0"/>
              <a:t> I/O</a:t>
            </a:r>
          </a:p>
          <a:p>
            <a:pPr algn="ctr"/>
            <a:r>
              <a:rPr lang="en-US" sz="1400" dirty="0"/>
              <a:t>Interlocks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8FD831D-8377-CFF5-5E63-7C5001B0C91A}"/>
              </a:ext>
            </a:extLst>
          </p:cNvPr>
          <p:cNvCxnSpPr>
            <a:cxnSpLocks/>
          </p:cNvCxnSpPr>
          <p:nvPr/>
        </p:nvCxnSpPr>
        <p:spPr>
          <a:xfrm rot="5400000">
            <a:off x="10340055" y="6156759"/>
            <a:ext cx="391349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0E32722-B227-96BC-22E4-9B2F304F08B6}"/>
              </a:ext>
            </a:extLst>
          </p:cNvPr>
          <p:cNvCxnSpPr>
            <a:cxnSpLocks/>
          </p:cNvCxnSpPr>
          <p:nvPr/>
        </p:nvCxnSpPr>
        <p:spPr>
          <a:xfrm>
            <a:off x="6952820" y="1548656"/>
            <a:ext cx="0" cy="562147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5D129F24-AB6A-68DE-BBDF-2D71FC172FD5}"/>
              </a:ext>
            </a:extLst>
          </p:cNvPr>
          <p:cNvCxnSpPr>
            <a:cxnSpLocks/>
          </p:cNvCxnSpPr>
          <p:nvPr/>
        </p:nvCxnSpPr>
        <p:spPr>
          <a:xfrm>
            <a:off x="8007238" y="1548656"/>
            <a:ext cx="0" cy="562147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2280620F-7A49-8EAE-8D4F-4CD0FE5CDC49}"/>
              </a:ext>
            </a:extLst>
          </p:cNvPr>
          <p:cNvCxnSpPr>
            <a:cxnSpLocks/>
          </p:cNvCxnSpPr>
          <p:nvPr/>
        </p:nvCxnSpPr>
        <p:spPr>
          <a:xfrm>
            <a:off x="8988884" y="1556608"/>
            <a:ext cx="0" cy="562147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13735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EF53BB-A5F6-ACE2-4F49-8532B5A7B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uQDS</a:t>
            </a:r>
            <a:r>
              <a:rPr lang="en-US" dirty="0"/>
              <a:t> &amp; </a:t>
            </a:r>
            <a:r>
              <a:rPr lang="en-US" u="sng" dirty="0"/>
              <a:t>PDSU</a:t>
            </a:r>
            <a:r>
              <a:rPr lang="en-US" dirty="0"/>
              <a:t> Hardware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60FE30-C62C-2861-BA2B-7B6E18559A6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uQDS</a:t>
            </a:r>
            <a:r>
              <a:rPr lang="en-US" sz="2000" dirty="0"/>
              <a:t> and PDSU share designs of hardware modules</a:t>
            </a:r>
            <a:endParaRPr lang="en-US" sz="12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65838B-E633-6DC2-EA64-92868A58A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5B02E6-B300-1FD8-074D-DD1329DB6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18</a:t>
            </a:fld>
            <a:endParaRPr lang="en-CH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60C93BF-1DD3-BE37-CB2D-CB99CD758813}"/>
              </a:ext>
            </a:extLst>
          </p:cNvPr>
          <p:cNvGrpSpPr/>
          <p:nvPr/>
        </p:nvGrpSpPr>
        <p:grpSpPr>
          <a:xfrm>
            <a:off x="10338506" y="141236"/>
            <a:ext cx="1711845" cy="1737012"/>
            <a:chOff x="9800169" y="1571099"/>
            <a:chExt cx="2346960" cy="316357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29369C-7271-7B17-A81A-95E773C2710B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Q1,Q2,Q3,BB,SCL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3410EA7-9452-E588-DCC8-A8D036F00014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  <a:ln w="57150"/>
            <a:effectLst/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uQDS</a:t>
              </a:r>
              <a:endParaRPr lang="en-US" sz="12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5A49CA1-6688-BD64-4578-7AF41D9BD0AE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  <a:ln w="57150"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PDSU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867FBF3-49D4-5ECF-02F2-3539D5699840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Heaters + CLIQ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380C912-3062-B71D-8EE5-DC4A14485D72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BIS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9B628CE-378C-BCF3-0324-5AF7B17F3AA0}"/>
                </a:ext>
              </a:extLst>
            </p:cNvPr>
            <p:cNvCxnSpPr>
              <a:stCxn id="10" idx="3"/>
              <a:endCxn id="11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1A70620-601B-43E4-E871-D30425D3AABF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E954F71-6976-F705-1DA3-66EE64DE0D33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810CE4F-E024-F617-6ACD-8180CEB9DF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6209096-7001-27C9-891C-3CEA7EDD20D2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1BADFA7A-0FC8-903F-4864-EC3678B05A76}"/>
              </a:ext>
            </a:extLst>
          </p:cNvPr>
          <p:cNvSpPr/>
          <p:nvPr/>
        </p:nvSpPr>
        <p:spPr>
          <a:xfrm>
            <a:off x="6464808" y="3893382"/>
            <a:ext cx="5161993" cy="2803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Passive Mid-Plane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D191D90-015C-7975-621C-4F916052FDB2}"/>
              </a:ext>
            </a:extLst>
          </p:cNvPr>
          <p:cNvSpPr/>
          <p:nvPr/>
        </p:nvSpPr>
        <p:spPr>
          <a:xfrm>
            <a:off x="6464808" y="2110804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68D3600-9D7B-C85B-64FA-ECD3EB81844B}"/>
              </a:ext>
            </a:extLst>
          </p:cNvPr>
          <p:cNvSpPr/>
          <p:nvPr/>
        </p:nvSpPr>
        <p:spPr>
          <a:xfrm>
            <a:off x="10668506" y="2110804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9151814-3116-E747-F099-A786091B45FA}"/>
              </a:ext>
            </a:extLst>
          </p:cNvPr>
          <p:cNvSpPr txBox="1"/>
          <p:nvPr/>
        </p:nvSpPr>
        <p:spPr>
          <a:xfrm>
            <a:off x="9213794" y="2405021"/>
            <a:ext cx="170992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400" dirty="0"/>
              <a:t>…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A9B96F0-4D38-2CBF-027D-C5409FD5E41D}"/>
              </a:ext>
            </a:extLst>
          </p:cNvPr>
          <p:cNvSpPr/>
          <p:nvPr/>
        </p:nvSpPr>
        <p:spPr>
          <a:xfrm>
            <a:off x="7512602" y="2110804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0974F9F-4457-74F0-6702-43B4281593EE}"/>
              </a:ext>
            </a:extLst>
          </p:cNvPr>
          <p:cNvSpPr/>
          <p:nvPr/>
        </p:nvSpPr>
        <p:spPr>
          <a:xfrm>
            <a:off x="8560396" y="2110803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92613EB-F4E4-868D-0431-D10E7D1D05F0}"/>
              </a:ext>
            </a:extLst>
          </p:cNvPr>
          <p:cNvSpPr/>
          <p:nvPr/>
        </p:nvSpPr>
        <p:spPr>
          <a:xfrm>
            <a:off x="6464808" y="4251490"/>
            <a:ext cx="758952" cy="170479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PSU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0886281-56DB-5448-F5A7-E7105AD6B01A}"/>
              </a:ext>
            </a:extLst>
          </p:cNvPr>
          <p:cNvSpPr/>
          <p:nvPr/>
        </p:nvSpPr>
        <p:spPr>
          <a:xfrm>
            <a:off x="7284530" y="4251489"/>
            <a:ext cx="758952" cy="170479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PSU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EB6ADC-480D-B18A-5B8D-59EF5B1330E3}"/>
              </a:ext>
            </a:extLst>
          </p:cNvPr>
          <p:cNvSpPr/>
          <p:nvPr/>
        </p:nvSpPr>
        <p:spPr>
          <a:xfrm>
            <a:off x="8104252" y="4251489"/>
            <a:ext cx="1670684" cy="170479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Digital Platform (FPGA)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AB6519C-D7BE-740B-20E6-9AD5599C1BCA}"/>
              </a:ext>
            </a:extLst>
          </p:cNvPr>
          <p:cNvSpPr/>
          <p:nvPr/>
        </p:nvSpPr>
        <p:spPr>
          <a:xfrm>
            <a:off x="9863137" y="4247031"/>
            <a:ext cx="1763663" cy="170479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Triggers</a:t>
            </a:r>
          </a:p>
          <a:p>
            <a:pPr algn="ctr"/>
            <a:r>
              <a:rPr lang="en-US" sz="1400" dirty="0"/>
              <a:t> I/O</a:t>
            </a:r>
          </a:p>
          <a:p>
            <a:pPr algn="ctr"/>
            <a:r>
              <a:rPr lang="en-US" sz="1400" dirty="0"/>
              <a:t>Interlocks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F10F5A6-B4D6-8ED0-8B4F-71F90C4A8D94}"/>
              </a:ext>
            </a:extLst>
          </p:cNvPr>
          <p:cNvCxnSpPr>
            <a:cxnSpLocks/>
          </p:cNvCxnSpPr>
          <p:nvPr/>
        </p:nvCxnSpPr>
        <p:spPr>
          <a:xfrm>
            <a:off x="10316313" y="5951821"/>
            <a:ext cx="0" cy="40061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BBC5431-F40D-C439-50C1-9D6CBFA7DE23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1088985" y="6136960"/>
            <a:ext cx="391349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EC6667A-1EF2-F068-A3CD-8CDDA0653005}"/>
              </a:ext>
            </a:extLst>
          </p:cNvPr>
          <p:cNvCxnSpPr>
            <a:cxnSpLocks/>
          </p:cNvCxnSpPr>
          <p:nvPr/>
        </p:nvCxnSpPr>
        <p:spPr>
          <a:xfrm>
            <a:off x="8036067" y="1710191"/>
            <a:ext cx="0" cy="400612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9D2C49A-5001-3678-F251-21E7D7BB1857}"/>
              </a:ext>
            </a:extLst>
          </p:cNvPr>
          <p:cNvCxnSpPr>
            <a:cxnSpLocks/>
          </p:cNvCxnSpPr>
          <p:nvPr/>
        </p:nvCxnSpPr>
        <p:spPr>
          <a:xfrm>
            <a:off x="10110850" y="5961084"/>
            <a:ext cx="0" cy="391349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E5B3C3A-C8A1-429F-CFA2-8F86C9CB28D9}"/>
              </a:ext>
            </a:extLst>
          </p:cNvPr>
          <p:cNvCxnSpPr>
            <a:cxnSpLocks/>
          </p:cNvCxnSpPr>
          <p:nvPr/>
        </p:nvCxnSpPr>
        <p:spPr>
          <a:xfrm>
            <a:off x="6954027" y="1710191"/>
            <a:ext cx="0" cy="400612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3C869DB-E632-DB67-3177-B53CDF4D1254}"/>
              </a:ext>
            </a:extLst>
          </p:cNvPr>
          <p:cNvCxnSpPr>
            <a:cxnSpLocks/>
          </p:cNvCxnSpPr>
          <p:nvPr/>
        </p:nvCxnSpPr>
        <p:spPr>
          <a:xfrm>
            <a:off x="9020571" y="1718143"/>
            <a:ext cx="0" cy="400612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766954A-15E7-6941-A7A7-51DD2118382E}"/>
              </a:ext>
            </a:extLst>
          </p:cNvPr>
          <p:cNvCxnSpPr>
            <a:cxnSpLocks/>
          </p:cNvCxnSpPr>
          <p:nvPr/>
        </p:nvCxnSpPr>
        <p:spPr>
          <a:xfrm rot="16200000" flipH="1">
            <a:off x="11241385" y="6161344"/>
            <a:ext cx="391349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05794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EF53BB-A5F6-ACE2-4F49-8532B5A7B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uQDS</a:t>
            </a:r>
            <a:r>
              <a:rPr lang="en-US" dirty="0"/>
              <a:t> &amp; </a:t>
            </a:r>
            <a:r>
              <a:rPr lang="en-US" u="sng" dirty="0"/>
              <a:t>PDSU</a:t>
            </a:r>
            <a:r>
              <a:rPr lang="en-US" dirty="0"/>
              <a:t> FMECA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60FE30-C62C-2861-BA2B-7B6E18559A6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uQDS</a:t>
            </a:r>
            <a:r>
              <a:rPr lang="en-US" sz="2000" dirty="0"/>
              <a:t> and PDSU share designs of hardware modules</a:t>
            </a:r>
            <a:endParaRPr lang="en-US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Detailed FMECA carried out for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C00000"/>
                </a:solidFill>
              </a:rPr>
              <a:t>Analogue monitoring channels (similar between </a:t>
            </a:r>
            <a:r>
              <a:rPr lang="en-US" sz="1400" dirty="0" err="1">
                <a:solidFill>
                  <a:srgbClr val="C00000"/>
                </a:solidFill>
              </a:rPr>
              <a:t>uQDS</a:t>
            </a:r>
            <a:r>
              <a:rPr lang="en-US" sz="1400" dirty="0">
                <a:solidFill>
                  <a:srgbClr val="C00000"/>
                </a:solidFill>
              </a:rPr>
              <a:t> and PDSU)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92D050"/>
                </a:solidFill>
              </a:rPr>
              <a:t>Digital Platform (identical between </a:t>
            </a:r>
            <a:r>
              <a:rPr lang="en-US" sz="1400" dirty="0" err="1">
                <a:solidFill>
                  <a:srgbClr val="92D050"/>
                </a:solidFill>
              </a:rPr>
              <a:t>uQDS</a:t>
            </a:r>
            <a:r>
              <a:rPr lang="en-US" sz="1400" dirty="0">
                <a:solidFill>
                  <a:srgbClr val="92D050"/>
                </a:solidFill>
              </a:rPr>
              <a:t> and PDSU)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Approximate (pessimistic) FMECA for other modules &amp; interfaces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Relevant failure mode types for magnet protection &amp; beam dump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3"/>
                </a:solidFill>
              </a:rPr>
              <a:t>Blind unsafe failure (detected upon commissioning or demand)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Blind unsafe failure (detected every fill/ramp)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B050"/>
                </a:solidFill>
              </a:rPr>
              <a:t>Detected unsafe failure (visible in supervision)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65838B-E633-6DC2-EA64-92868A58A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5B02E6-B300-1FD8-074D-DD1329DB6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19</a:t>
            </a:fld>
            <a:endParaRPr lang="en-CH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60C93BF-1DD3-BE37-CB2D-CB99CD758813}"/>
              </a:ext>
            </a:extLst>
          </p:cNvPr>
          <p:cNvGrpSpPr/>
          <p:nvPr/>
        </p:nvGrpSpPr>
        <p:grpSpPr>
          <a:xfrm>
            <a:off x="10338506" y="141236"/>
            <a:ext cx="1711845" cy="1737012"/>
            <a:chOff x="9800169" y="1571099"/>
            <a:chExt cx="2346960" cy="316357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29369C-7271-7B17-A81A-95E773C2710B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Q1,Q2,Q3,BB,SCL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3410EA7-9452-E588-DCC8-A8D036F00014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  <a:ln w="57150"/>
            <a:effectLst/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uQDS</a:t>
              </a:r>
              <a:endParaRPr lang="en-US" sz="12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5A49CA1-6688-BD64-4578-7AF41D9BD0AE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  <a:ln w="57150"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PDSU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867FBF3-49D4-5ECF-02F2-3539D5699840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Heaters + CLIQ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380C912-3062-B71D-8EE5-DC4A14485D72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BIS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9B628CE-378C-BCF3-0324-5AF7B17F3AA0}"/>
                </a:ext>
              </a:extLst>
            </p:cNvPr>
            <p:cNvCxnSpPr>
              <a:stCxn id="10" idx="3"/>
              <a:endCxn id="11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1A70620-601B-43E4-E871-D30425D3AABF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E954F71-6976-F705-1DA3-66EE64DE0D33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810CE4F-E024-F617-6ACD-8180CEB9DF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6209096-7001-27C9-891C-3CEA7EDD20D2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1BADFA7A-0FC8-903F-4864-EC3678B05A76}"/>
              </a:ext>
            </a:extLst>
          </p:cNvPr>
          <p:cNvSpPr/>
          <p:nvPr/>
        </p:nvSpPr>
        <p:spPr>
          <a:xfrm>
            <a:off x="6464808" y="3893382"/>
            <a:ext cx="5161993" cy="2803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Passive Mid-Plane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D191D90-015C-7975-621C-4F916052FDB2}"/>
              </a:ext>
            </a:extLst>
          </p:cNvPr>
          <p:cNvSpPr/>
          <p:nvPr/>
        </p:nvSpPr>
        <p:spPr>
          <a:xfrm>
            <a:off x="6464808" y="2110804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68D3600-9D7B-C85B-64FA-ECD3EB81844B}"/>
              </a:ext>
            </a:extLst>
          </p:cNvPr>
          <p:cNvSpPr/>
          <p:nvPr/>
        </p:nvSpPr>
        <p:spPr>
          <a:xfrm>
            <a:off x="10668506" y="2110804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9151814-3116-E747-F099-A786091B45FA}"/>
              </a:ext>
            </a:extLst>
          </p:cNvPr>
          <p:cNvSpPr txBox="1"/>
          <p:nvPr/>
        </p:nvSpPr>
        <p:spPr>
          <a:xfrm>
            <a:off x="9213794" y="2405021"/>
            <a:ext cx="170992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400" dirty="0"/>
              <a:t>…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A9B96F0-4D38-2CBF-027D-C5409FD5E41D}"/>
              </a:ext>
            </a:extLst>
          </p:cNvPr>
          <p:cNvSpPr/>
          <p:nvPr/>
        </p:nvSpPr>
        <p:spPr>
          <a:xfrm>
            <a:off x="7512602" y="2110804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0974F9F-4457-74F0-6702-43B4281593EE}"/>
              </a:ext>
            </a:extLst>
          </p:cNvPr>
          <p:cNvSpPr/>
          <p:nvPr/>
        </p:nvSpPr>
        <p:spPr>
          <a:xfrm>
            <a:off x="8560396" y="2110803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92613EB-F4E4-868D-0431-D10E7D1D05F0}"/>
              </a:ext>
            </a:extLst>
          </p:cNvPr>
          <p:cNvSpPr/>
          <p:nvPr/>
        </p:nvSpPr>
        <p:spPr>
          <a:xfrm>
            <a:off x="6464808" y="4251490"/>
            <a:ext cx="758952" cy="170479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PSU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0886281-56DB-5448-F5A7-E7105AD6B01A}"/>
              </a:ext>
            </a:extLst>
          </p:cNvPr>
          <p:cNvSpPr/>
          <p:nvPr/>
        </p:nvSpPr>
        <p:spPr>
          <a:xfrm>
            <a:off x="7284530" y="4251489"/>
            <a:ext cx="758952" cy="170479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PSU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EB6ADC-480D-B18A-5B8D-59EF5B1330E3}"/>
              </a:ext>
            </a:extLst>
          </p:cNvPr>
          <p:cNvSpPr/>
          <p:nvPr/>
        </p:nvSpPr>
        <p:spPr>
          <a:xfrm>
            <a:off x="8104252" y="4251489"/>
            <a:ext cx="1670684" cy="170479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Digital Platform (FPGA)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AB6519C-D7BE-740B-20E6-9AD5599C1BCA}"/>
              </a:ext>
            </a:extLst>
          </p:cNvPr>
          <p:cNvSpPr/>
          <p:nvPr/>
        </p:nvSpPr>
        <p:spPr>
          <a:xfrm>
            <a:off x="9863137" y="4247031"/>
            <a:ext cx="1763663" cy="170479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Triggers</a:t>
            </a:r>
          </a:p>
          <a:p>
            <a:pPr algn="ctr"/>
            <a:r>
              <a:rPr lang="en-US" sz="1400" dirty="0"/>
              <a:t> I/O</a:t>
            </a:r>
          </a:p>
          <a:p>
            <a:pPr algn="ctr"/>
            <a:r>
              <a:rPr lang="en-US" sz="1400" dirty="0"/>
              <a:t>Interlocks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64B0DD8-2DA5-0DD5-130A-DFCDE77205A7}"/>
              </a:ext>
            </a:extLst>
          </p:cNvPr>
          <p:cNvSpPr/>
          <p:nvPr/>
        </p:nvSpPr>
        <p:spPr>
          <a:xfrm>
            <a:off x="6464809" y="4259442"/>
            <a:ext cx="758952" cy="2201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0 FITS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DDB3EA9-361A-4FBE-0703-B296DE6DE738}"/>
              </a:ext>
            </a:extLst>
          </p:cNvPr>
          <p:cNvSpPr/>
          <p:nvPr/>
        </p:nvSpPr>
        <p:spPr>
          <a:xfrm>
            <a:off x="7284532" y="4259441"/>
            <a:ext cx="758952" cy="2201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0 FITS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58F5FC6-117D-F3EE-1D96-3662E9DDBAE5}"/>
              </a:ext>
            </a:extLst>
          </p:cNvPr>
          <p:cNvSpPr/>
          <p:nvPr/>
        </p:nvSpPr>
        <p:spPr>
          <a:xfrm>
            <a:off x="8104252" y="4255025"/>
            <a:ext cx="1670684" cy="224612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16.7 FITS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4AA5F34-03E4-57C3-A649-CD5A9ECF6B63}"/>
              </a:ext>
            </a:extLst>
          </p:cNvPr>
          <p:cNvSpPr/>
          <p:nvPr/>
        </p:nvSpPr>
        <p:spPr>
          <a:xfrm>
            <a:off x="6473951" y="2118756"/>
            <a:ext cx="5136383" cy="2560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11.4 FITS per channel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CF1AB3F-D094-E416-E6E5-FFEF0AF9A765}"/>
              </a:ext>
            </a:extLst>
          </p:cNvPr>
          <p:cNvSpPr/>
          <p:nvPr/>
        </p:nvSpPr>
        <p:spPr>
          <a:xfrm>
            <a:off x="6473952" y="3923444"/>
            <a:ext cx="938454" cy="22019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4.0 FITS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B9A8FBC-3C24-02D0-087A-26B82892728E}"/>
              </a:ext>
            </a:extLst>
          </p:cNvPr>
          <p:cNvSpPr/>
          <p:nvPr/>
        </p:nvSpPr>
        <p:spPr>
          <a:xfrm>
            <a:off x="9900063" y="5517368"/>
            <a:ext cx="1719419" cy="406543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accent3"/>
                </a:solidFill>
              </a:rPr>
              <a:t>9.9 FITS/path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630ACB8-DACE-2519-6C89-27F790FE6204}"/>
              </a:ext>
            </a:extLst>
          </p:cNvPr>
          <p:cNvSpPr/>
          <p:nvPr/>
        </p:nvSpPr>
        <p:spPr>
          <a:xfrm>
            <a:off x="8259453" y="1153095"/>
            <a:ext cx="1719419" cy="855379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accent3"/>
                </a:solidFill>
              </a:rPr>
              <a:t>HDS/CLIQ CT/IFS/interface box</a:t>
            </a:r>
          </a:p>
          <a:p>
            <a:pPr algn="ctr"/>
            <a:r>
              <a:rPr lang="en-US" sz="1050" dirty="0">
                <a:solidFill>
                  <a:schemeClr val="accent3"/>
                </a:solidFill>
              </a:rPr>
              <a:t>20.0 FITS/channel </a:t>
            </a:r>
            <a:br>
              <a:rPr lang="en-US" sz="1050" dirty="0">
                <a:solidFill>
                  <a:schemeClr val="accent3"/>
                </a:solidFill>
              </a:rPr>
            </a:br>
            <a:r>
              <a:rPr lang="en-US" sz="1050" dirty="0">
                <a:solidFill>
                  <a:schemeClr val="accent3"/>
                </a:solidFill>
              </a:rPr>
              <a:t>(to </a:t>
            </a:r>
            <a:r>
              <a:rPr lang="en-US" sz="1050" dirty="0" err="1">
                <a:solidFill>
                  <a:schemeClr val="accent3"/>
                </a:solidFill>
              </a:rPr>
              <a:t>uQDS</a:t>
            </a:r>
            <a:r>
              <a:rPr lang="en-US" sz="1050" dirty="0">
                <a:solidFill>
                  <a:schemeClr val="accent3"/>
                </a:solidFill>
              </a:rPr>
              <a:t>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ABF8C83-72A3-6ED7-C913-67AEA51CF887}"/>
              </a:ext>
            </a:extLst>
          </p:cNvPr>
          <p:cNvSpPr/>
          <p:nvPr/>
        </p:nvSpPr>
        <p:spPr>
          <a:xfrm rot="16200000">
            <a:off x="11042414" y="4911634"/>
            <a:ext cx="1719419" cy="4065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/>
              <a:t>BIS concentrator</a:t>
            </a:r>
          </a:p>
          <a:p>
            <a:pPr algn="ctr"/>
            <a:r>
              <a:rPr lang="en-US" sz="1050" dirty="0"/>
              <a:t>17.3 FITS/path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859A4E76-1397-31B0-8DD0-DD4C1778AB92}"/>
              </a:ext>
            </a:extLst>
          </p:cNvPr>
          <p:cNvSpPr txBox="1"/>
          <p:nvPr/>
        </p:nvSpPr>
        <p:spPr>
          <a:xfrm>
            <a:off x="6473951" y="141236"/>
            <a:ext cx="47538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FITS: Failures in 10^9 hours (~10^5 years)</a:t>
            </a:r>
          </a:p>
        </p:txBody>
      </p:sp>
    </p:spTree>
    <p:extLst>
      <p:ext uri="{BB962C8B-B14F-4D97-AF65-F5344CB8AC3E}">
        <p14:creationId xmlns:p14="http://schemas.microsoft.com/office/powerpoint/2010/main" val="576457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EC79A3B-B879-37FF-05A2-1B6FD921E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8BEEE2-1F73-9C17-8C6A-6C61F30368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979801"/>
            <a:ext cx="8026568" cy="4608512"/>
          </a:xfrm>
          <a:ln>
            <a:noFill/>
          </a:ln>
        </p:spPr>
        <p:txBody>
          <a:bodyPr/>
          <a:lstStyle/>
          <a:p>
            <a:r>
              <a:rPr lang="en-US" sz="1800" dirty="0"/>
              <a:t>Universal Quench Detection System (</a:t>
            </a:r>
            <a:r>
              <a:rPr lang="en-US" sz="1800" dirty="0" err="1"/>
              <a:t>uQDS</a:t>
            </a:r>
            <a:r>
              <a:rPr lang="en-US" sz="1800" dirty="0"/>
              <a:t>):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C00000"/>
                </a:solidFill>
              </a:rPr>
              <a:t>Detect magnet quench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C000"/>
                </a:solidFill>
              </a:rPr>
              <a:t>Trigger PDSU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BEBECB"/>
                </a:solidFill>
              </a:rPr>
              <a:t>Trigger FPA loop</a:t>
            </a:r>
            <a:r>
              <a:rPr lang="en-US" sz="1400" dirty="0"/>
              <a:t>, Diagnostics</a:t>
            </a:r>
          </a:p>
          <a:p>
            <a:r>
              <a:rPr lang="en-US" sz="1800" dirty="0"/>
              <a:t>Protection Device Supervision Unit (PDSU):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</a:rPr>
              <a:t>(Re-)Trigger magnet protection systems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7030A0"/>
                </a:solidFill>
              </a:rPr>
              <a:t>Trigger beam dump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B050"/>
                </a:solidFill>
              </a:rPr>
              <a:t>Detect spurious magnet protection firing</a:t>
            </a:r>
            <a:endParaRPr lang="en-US" sz="1400" dirty="0">
              <a:solidFill>
                <a:srgbClr val="7030A0"/>
              </a:solidFill>
            </a:endParaRP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BEBECB"/>
                </a:solidFill>
              </a:rPr>
              <a:t>Trigger FPA loop</a:t>
            </a:r>
            <a:r>
              <a:rPr lang="en-US" sz="1400" dirty="0"/>
              <a:t>, Diagnostics</a:t>
            </a:r>
          </a:p>
          <a:p>
            <a:r>
              <a:rPr lang="en-US" sz="1700" dirty="0"/>
              <a:t>Beam Interlock System (BIS):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61C4D3"/>
                </a:solidFill>
              </a:rPr>
              <a:t>Transmit beam dump request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Diagnostics</a:t>
            </a:r>
          </a:p>
          <a:p>
            <a:r>
              <a:rPr lang="en-US" sz="1800" dirty="0"/>
              <a:t>Main failure modes: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u="sng" dirty="0"/>
              <a:t>Missed magnet protection and beam dump (target for LHC systems - 1 in 1000 years)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Spurious magnet protection and beam dump (target for LHC - 1 in 1 year)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8B650E-8E7E-7077-2A7A-D003E65CA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F28E9B-2CBB-C26C-4BAD-7F7BA93D0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2</a:t>
            </a:fld>
            <a:endParaRPr lang="en-CH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DA2694C-C9AB-348E-7C60-EF2E457C5BBA}"/>
              </a:ext>
            </a:extLst>
          </p:cNvPr>
          <p:cNvSpPr/>
          <p:nvPr/>
        </p:nvSpPr>
        <p:spPr>
          <a:xfrm>
            <a:off x="8329292" y="3378172"/>
            <a:ext cx="2346960" cy="51054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Q1,Q2,Q3,BB,SCL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1280381-673E-F67B-C421-FB2D406C8A27}"/>
              </a:ext>
            </a:extLst>
          </p:cNvPr>
          <p:cNvSpPr/>
          <p:nvPr/>
        </p:nvSpPr>
        <p:spPr>
          <a:xfrm>
            <a:off x="7520000" y="3378171"/>
            <a:ext cx="672132" cy="510540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PCs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D2B63C7-FD4C-FD1F-E8C9-441B66674DD4}"/>
              </a:ext>
            </a:extLst>
          </p:cNvPr>
          <p:cNvSpPr/>
          <p:nvPr/>
        </p:nvSpPr>
        <p:spPr>
          <a:xfrm>
            <a:off x="7161860" y="3378171"/>
            <a:ext cx="349616" cy="510540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IT</a:t>
            </a:r>
            <a:br>
              <a:rPr lang="en-US" sz="1200" dirty="0"/>
            </a:br>
            <a:r>
              <a:rPr lang="en-US" sz="1200" dirty="0"/>
              <a:t>IP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5B137AF-4078-9BEB-C5A8-CC0F7254257D}"/>
              </a:ext>
            </a:extLst>
          </p:cNvPr>
          <p:cNvSpPr/>
          <p:nvPr/>
        </p:nvSpPr>
        <p:spPr>
          <a:xfrm>
            <a:off x="8329292" y="1850158"/>
            <a:ext cx="905208" cy="510540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uQDS</a:t>
            </a:r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107A4C-1650-7A52-5722-2A89FBFDF891}"/>
              </a:ext>
            </a:extLst>
          </p:cNvPr>
          <p:cNvSpPr/>
          <p:nvPr/>
        </p:nvSpPr>
        <p:spPr>
          <a:xfrm>
            <a:off x="9771044" y="1850158"/>
            <a:ext cx="905208" cy="51054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PDSU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639F7A0-4043-50AA-AD4B-871582D6F4A5}"/>
              </a:ext>
            </a:extLst>
          </p:cNvPr>
          <p:cNvSpPr/>
          <p:nvPr/>
        </p:nvSpPr>
        <p:spPr>
          <a:xfrm>
            <a:off x="8731580" y="3096671"/>
            <a:ext cx="1818458" cy="28150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Heaters + CLIQ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378901D-EC00-0FEA-9967-4B8412B72D67}"/>
              </a:ext>
            </a:extLst>
          </p:cNvPr>
          <p:cNvSpPr/>
          <p:nvPr/>
        </p:nvSpPr>
        <p:spPr>
          <a:xfrm>
            <a:off x="9771044" y="725142"/>
            <a:ext cx="905208" cy="51054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BIS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2B78EDA-77A5-3183-FE31-6FB9A0C9CC5A}"/>
              </a:ext>
            </a:extLst>
          </p:cNvPr>
          <p:cNvSpPr/>
          <p:nvPr/>
        </p:nvSpPr>
        <p:spPr>
          <a:xfrm>
            <a:off x="9771044" y="214602"/>
            <a:ext cx="905208" cy="51054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LBDS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B95019C-AF21-B0F1-B268-36A7229207A9}"/>
              </a:ext>
            </a:extLst>
          </p:cNvPr>
          <p:cNvSpPr/>
          <p:nvPr/>
        </p:nvSpPr>
        <p:spPr>
          <a:xfrm>
            <a:off x="7161860" y="1850158"/>
            <a:ext cx="672132" cy="510540"/>
          </a:xfrm>
          <a:prstGeom prst="rect">
            <a:avLst/>
          </a:prstGeom>
          <a:solidFill>
            <a:srgbClr val="BEBECB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PIC</a:t>
            </a:r>
          </a:p>
        </p:txBody>
      </p: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B8F20394-5CA6-E962-1EA2-68553B05AEE7}"/>
              </a:ext>
            </a:extLst>
          </p:cNvPr>
          <p:cNvCxnSpPr>
            <a:stCxn id="32" idx="1"/>
            <a:endCxn id="26" idx="1"/>
          </p:cNvCxnSpPr>
          <p:nvPr/>
        </p:nvCxnSpPr>
        <p:spPr>
          <a:xfrm rot="10800000" flipV="1">
            <a:off x="7161860" y="2105427"/>
            <a:ext cx="12700" cy="1528013"/>
          </a:xfrm>
          <a:prstGeom prst="bentConnector3">
            <a:avLst>
              <a:gd name="adj1" fmla="val 1800000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ACE43C46-3444-F451-62B9-2E294326B76E}"/>
              </a:ext>
            </a:extLst>
          </p:cNvPr>
          <p:cNvCxnSpPr>
            <a:stCxn id="26" idx="0"/>
            <a:endCxn id="27" idx="2"/>
          </p:cNvCxnSpPr>
          <p:nvPr/>
        </p:nvCxnSpPr>
        <p:spPr>
          <a:xfrm rot="5400000" flipH="1" flipV="1">
            <a:off x="7550546" y="2146821"/>
            <a:ext cx="1017473" cy="1445228"/>
          </a:xfrm>
          <a:prstGeom prst="bentConnector3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10D662D8-68A6-A86F-C237-4D3B14DFF0DE}"/>
              </a:ext>
            </a:extLst>
          </p:cNvPr>
          <p:cNvCxnSpPr>
            <a:cxnSpLocks/>
          </p:cNvCxnSpPr>
          <p:nvPr/>
        </p:nvCxnSpPr>
        <p:spPr>
          <a:xfrm rot="16200000" flipH="1">
            <a:off x="9601832" y="1639822"/>
            <a:ext cx="12700" cy="1441752"/>
          </a:xfrm>
          <a:prstGeom prst="bentConnector3">
            <a:avLst>
              <a:gd name="adj1" fmla="val 1800000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33F4F51F-BABF-3A98-BC09-A20212EED6D1}"/>
              </a:ext>
            </a:extLst>
          </p:cNvPr>
          <p:cNvCxnSpPr>
            <a:cxnSpLocks/>
            <a:stCxn id="28" idx="0"/>
            <a:endCxn id="32" idx="3"/>
          </p:cNvCxnSpPr>
          <p:nvPr/>
        </p:nvCxnSpPr>
        <p:spPr>
          <a:xfrm rot="16200000" flipH="1" flipV="1">
            <a:off x="8901185" y="782965"/>
            <a:ext cx="255270" cy="2389656"/>
          </a:xfrm>
          <a:prstGeom prst="bentConnector4">
            <a:avLst>
              <a:gd name="adj1" fmla="val -89552"/>
              <a:gd name="adj2" fmla="val 91357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749EC71-64B2-118B-6A81-78CBE092D0E7}"/>
              </a:ext>
            </a:extLst>
          </p:cNvPr>
          <p:cNvCxnSpPr>
            <a:stCxn id="25" idx="3"/>
            <a:endCxn id="24" idx="1"/>
          </p:cNvCxnSpPr>
          <p:nvPr/>
        </p:nvCxnSpPr>
        <p:spPr>
          <a:xfrm>
            <a:off x="8192132" y="3633441"/>
            <a:ext cx="137160" cy="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F5B585B-9A22-74D6-2A23-74B9117D0879}"/>
              </a:ext>
            </a:extLst>
          </p:cNvPr>
          <p:cNvCxnSpPr>
            <a:stCxn id="27" idx="3"/>
            <a:endCxn id="28" idx="1"/>
          </p:cNvCxnSpPr>
          <p:nvPr/>
        </p:nvCxnSpPr>
        <p:spPr>
          <a:xfrm>
            <a:off x="9234500" y="2105428"/>
            <a:ext cx="536544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C1C4FBDB-BBAE-C66D-3BEC-96A9D70DD0A4}"/>
              </a:ext>
            </a:extLst>
          </p:cNvPr>
          <p:cNvCxnSpPr/>
          <p:nvPr/>
        </p:nvCxnSpPr>
        <p:spPr>
          <a:xfrm flipV="1">
            <a:off x="8518220" y="2354348"/>
            <a:ext cx="0" cy="1023823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362CD0E-18A7-E105-6E32-12025B2CA1E1}"/>
              </a:ext>
            </a:extLst>
          </p:cNvPr>
          <p:cNvCxnSpPr/>
          <p:nvPr/>
        </p:nvCxnSpPr>
        <p:spPr>
          <a:xfrm flipV="1">
            <a:off x="10453700" y="1235682"/>
            <a:ext cx="0" cy="60812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D0087627-ED0C-0CEC-1690-798D9807FC93}"/>
              </a:ext>
            </a:extLst>
          </p:cNvPr>
          <p:cNvCxnSpPr>
            <a:stCxn id="32" idx="0"/>
            <a:endCxn id="30" idx="1"/>
          </p:cNvCxnSpPr>
          <p:nvPr/>
        </p:nvCxnSpPr>
        <p:spPr>
          <a:xfrm rot="5400000" flipH="1" flipV="1">
            <a:off x="8199612" y="278726"/>
            <a:ext cx="869746" cy="227311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7F3BFCB4-6AA4-6276-DDF8-D818EE6D973F}"/>
              </a:ext>
            </a:extLst>
          </p:cNvPr>
          <p:cNvSpPr txBox="1"/>
          <p:nvPr/>
        </p:nvSpPr>
        <p:spPr>
          <a:xfrm>
            <a:off x="10865180" y="3378171"/>
            <a:ext cx="1231012" cy="6685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200" dirty="0">
                <a:hlinkClick r:id="rId2"/>
              </a:rPr>
              <a:t>IT protection systems study (CLIQ &amp; HDS)</a:t>
            </a:r>
            <a:endParaRPr lang="en-US" sz="12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510206D-AEF3-C8A0-325E-EE4FD8CC5F3B}"/>
              </a:ext>
            </a:extLst>
          </p:cNvPr>
          <p:cNvSpPr txBox="1"/>
          <p:nvPr/>
        </p:nvSpPr>
        <p:spPr>
          <a:xfrm>
            <a:off x="6199764" y="1339618"/>
            <a:ext cx="1231012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200" dirty="0">
                <a:hlinkClick r:id="rId3"/>
              </a:rPr>
              <a:t>PICv2 reliability study</a:t>
            </a:r>
            <a:endParaRPr lang="en-US" sz="12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0AD1F12-94E8-5141-B136-E98335E5670B}"/>
              </a:ext>
            </a:extLst>
          </p:cNvPr>
          <p:cNvSpPr txBox="1"/>
          <p:nvPr/>
        </p:nvSpPr>
        <p:spPr>
          <a:xfrm>
            <a:off x="6273593" y="3913148"/>
            <a:ext cx="1445229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200" dirty="0">
                <a:hlinkClick r:id="rId4"/>
              </a:rPr>
              <a:t>IT interlock panel (EPC interface)</a:t>
            </a:r>
            <a:endParaRPr lang="en-US" sz="12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A405E84-ECE7-7C95-BB8A-871992B71286}"/>
              </a:ext>
            </a:extLst>
          </p:cNvPr>
          <p:cNvSpPr txBox="1"/>
          <p:nvPr/>
        </p:nvSpPr>
        <p:spPr>
          <a:xfrm>
            <a:off x="10732631" y="749579"/>
            <a:ext cx="1445229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200" dirty="0">
                <a:hlinkClick r:id="rId5"/>
              </a:rPr>
              <a:t>BISv2 reliability study</a:t>
            </a:r>
            <a:endParaRPr lang="en-US" sz="1200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06FD2B54-6C0D-AA07-8E5E-4F5AE4D2FA0E}"/>
              </a:ext>
            </a:extLst>
          </p:cNvPr>
          <p:cNvSpPr/>
          <p:nvPr/>
        </p:nvSpPr>
        <p:spPr>
          <a:xfrm>
            <a:off x="8170058" y="1107005"/>
            <a:ext cx="2937475" cy="2015896"/>
          </a:xfrm>
          <a:prstGeom prst="rect">
            <a:avLst/>
          </a:prstGeom>
          <a:noFill/>
          <a:ln w="28575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2"/>
                </a:solidFill>
              </a:rPr>
              <a:t>This presentation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FF329BC9-DD22-A87D-179C-92AC93AAEE8D}"/>
              </a:ext>
            </a:extLst>
          </p:cNvPr>
          <p:cNvCxnSpPr>
            <a:cxnSpLocks/>
          </p:cNvCxnSpPr>
          <p:nvPr/>
        </p:nvCxnSpPr>
        <p:spPr>
          <a:xfrm flipV="1">
            <a:off x="10095560" y="2367048"/>
            <a:ext cx="0" cy="729623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6481053-7B34-4FDE-2049-EAA694D7E490}"/>
              </a:ext>
            </a:extLst>
          </p:cNvPr>
          <p:cNvCxnSpPr>
            <a:cxnSpLocks/>
          </p:cNvCxnSpPr>
          <p:nvPr/>
        </p:nvCxnSpPr>
        <p:spPr>
          <a:xfrm>
            <a:off x="10223648" y="2367048"/>
            <a:ext cx="0" cy="729623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>
            <a:extLst>
              <a:ext uri="{FF2B5EF4-FFF2-40B4-BE49-F238E27FC236}">
                <a16:creationId xmlns:a16="http://schemas.microsoft.com/office/drawing/2014/main" id="{DB3C82E1-4FB2-4896-34CF-3D269FC873F4}"/>
              </a:ext>
            </a:extLst>
          </p:cNvPr>
          <p:cNvSpPr txBox="1"/>
          <p:nvPr/>
        </p:nvSpPr>
        <p:spPr>
          <a:xfrm>
            <a:off x="8053398" y="5935361"/>
            <a:ext cx="40342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ym typeface="Wingdings" panose="05000000000000000000" pitchFamily="2" charset="2"/>
              </a:rPr>
              <a:t> Reliability analysis crucial</a:t>
            </a:r>
            <a:endParaRPr lang="en-GB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5BFA884-5779-47B6-6DED-3FB9ED3B96F6}"/>
              </a:ext>
            </a:extLst>
          </p:cNvPr>
          <p:cNvSpPr txBox="1"/>
          <p:nvPr/>
        </p:nvSpPr>
        <p:spPr>
          <a:xfrm>
            <a:off x="7935360" y="4299222"/>
            <a:ext cx="40342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ym typeface="Wingdings" panose="05000000000000000000" pitchFamily="2" charset="2"/>
              </a:rPr>
              <a:t>Accelerator Risk Matrix for LHC:</a:t>
            </a:r>
            <a:endParaRPr lang="en-GB" dirty="0"/>
          </a:p>
        </p:txBody>
      </p:sp>
      <p:sp>
        <p:nvSpPr>
          <p:cNvPr id="14" name="Pfeil: nach oben gebogen 13">
            <a:extLst>
              <a:ext uri="{FF2B5EF4-FFF2-40B4-BE49-F238E27FC236}">
                <a16:creationId xmlns:a16="http://schemas.microsoft.com/office/drawing/2014/main" id="{5B8BCACE-C7CD-9F81-5B6B-1A63660E71BC}"/>
              </a:ext>
            </a:extLst>
          </p:cNvPr>
          <p:cNvSpPr/>
          <p:nvPr/>
        </p:nvSpPr>
        <p:spPr>
          <a:xfrm rot="10800000">
            <a:off x="6057677" y="4779616"/>
            <a:ext cx="1104181" cy="878289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172DD67C-3880-C398-C634-498383ED30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4858" y="4550336"/>
            <a:ext cx="4435260" cy="116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2108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EF53BB-A5F6-ACE2-4F49-8532B5A7B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err="1"/>
              <a:t>uQDS</a:t>
            </a:r>
            <a:r>
              <a:rPr lang="en-US" dirty="0"/>
              <a:t> &amp; PDSU FMECA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60FE30-C62C-2861-BA2B-7B6E18559A6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uQDS</a:t>
            </a:r>
            <a:r>
              <a:rPr lang="en-US" sz="2000" dirty="0"/>
              <a:t> and PDSU share designs of hardware modules</a:t>
            </a:r>
            <a:endParaRPr lang="en-US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Detailed FMECA carried out for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C00000"/>
                </a:solidFill>
              </a:rPr>
              <a:t>Analogue monitoring channels (similar between </a:t>
            </a:r>
            <a:r>
              <a:rPr lang="en-US" sz="1400" dirty="0" err="1">
                <a:solidFill>
                  <a:srgbClr val="C00000"/>
                </a:solidFill>
              </a:rPr>
              <a:t>uQDS</a:t>
            </a:r>
            <a:r>
              <a:rPr lang="en-US" sz="1400" dirty="0">
                <a:solidFill>
                  <a:srgbClr val="C00000"/>
                </a:solidFill>
              </a:rPr>
              <a:t> and PDSU)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92D050"/>
                </a:solidFill>
              </a:rPr>
              <a:t>Digital Platform (identical between </a:t>
            </a:r>
            <a:r>
              <a:rPr lang="en-US" sz="1400" dirty="0" err="1">
                <a:solidFill>
                  <a:srgbClr val="92D050"/>
                </a:solidFill>
              </a:rPr>
              <a:t>uQDS</a:t>
            </a:r>
            <a:r>
              <a:rPr lang="en-US" sz="1400" dirty="0">
                <a:solidFill>
                  <a:srgbClr val="92D050"/>
                </a:solidFill>
              </a:rPr>
              <a:t> and PDSU)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Approximate (pessimistic) FMECA for other modules &amp; interfaces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Relevant failure mode types for magnet protection &amp; beam dump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3"/>
                </a:solidFill>
              </a:rPr>
              <a:t>Blind unsafe failure (detected upon commissioning or demand)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Blind unsafe failure (detected every fill/ramp)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B050"/>
                </a:solidFill>
              </a:rPr>
              <a:t>Detected unsafe failure (visible in supervision)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65838B-E633-6DC2-EA64-92868A58A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5B02E6-B300-1FD8-074D-DD1329DB6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20</a:t>
            </a:fld>
            <a:endParaRPr lang="en-CH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60C93BF-1DD3-BE37-CB2D-CB99CD758813}"/>
              </a:ext>
            </a:extLst>
          </p:cNvPr>
          <p:cNvGrpSpPr/>
          <p:nvPr/>
        </p:nvGrpSpPr>
        <p:grpSpPr>
          <a:xfrm>
            <a:off x="10338506" y="141236"/>
            <a:ext cx="1711845" cy="1737012"/>
            <a:chOff x="9800169" y="1571099"/>
            <a:chExt cx="2346960" cy="316357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29369C-7271-7B17-A81A-95E773C2710B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Q1,Q2,Q3,BB,SCL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3410EA7-9452-E588-DCC8-A8D036F00014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  <a:ln w="57150"/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uQDS</a:t>
              </a:r>
              <a:endParaRPr lang="en-US" sz="12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5A49CA1-6688-BD64-4578-7AF41D9BD0AE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  <a:ln w="57150"/>
            <a:effectLst/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PDSU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867FBF3-49D4-5ECF-02F2-3539D5699840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Heaters + CLIQ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380C912-3062-B71D-8EE5-DC4A14485D72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BIS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9B628CE-378C-BCF3-0324-5AF7B17F3AA0}"/>
                </a:ext>
              </a:extLst>
            </p:cNvPr>
            <p:cNvCxnSpPr>
              <a:stCxn id="10" idx="3"/>
              <a:endCxn id="11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1A70620-601B-43E4-E871-D30425D3AABF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E954F71-6976-F705-1DA3-66EE64DE0D33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810CE4F-E024-F617-6ACD-8180CEB9DF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6209096-7001-27C9-891C-3CEA7EDD20D2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1BADFA7A-0FC8-903F-4864-EC3678B05A76}"/>
              </a:ext>
            </a:extLst>
          </p:cNvPr>
          <p:cNvSpPr/>
          <p:nvPr/>
        </p:nvSpPr>
        <p:spPr>
          <a:xfrm>
            <a:off x="6464808" y="3893382"/>
            <a:ext cx="5161993" cy="2803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Passive Mid-Plane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D191D90-015C-7975-621C-4F916052FDB2}"/>
              </a:ext>
            </a:extLst>
          </p:cNvPr>
          <p:cNvSpPr/>
          <p:nvPr/>
        </p:nvSpPr>
        <p:spPr>
          <a:xfrm>
            <a:off x="6464808" y="2110804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68D3600-9D7B-C85B-64FA-ECD3EB81844B}"/>
              </a:ext>
            </a:extLst>
          </p:cNvPr>
          <p:cNvSpPr/>
          <p:nvPr/>
        </p:nvSpPr>
        <p:spPr>
          <a:xfrm>
            <a:off x="10668506" y="2110804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9151814-3116-E747-F099-A786091B45FA}"/>
              </a:ext>
            </a:extLst>
          </p:cNvPr>
          <p:cNvSpPr txBox="1"/>
          <p:nvPr/>
        </p:nvSpPr>
        <p:spPr>
          <a:xfrm>
            <a:off x="9213794" y="2405021"/>
            <a:ext cx="170992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400" dirty="0"/>
              <a:t>…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A9B96F0-4D38-2CBF-027D-C5409FD5E41D}"/>
              </a:ext>
            </a:extLst>
          </p:cNvPr>
          <p:cNvSpPr/>
          <p:nvPr/>
        </p:nvSpPr>
        <p:spPr>
          <a:xfrm>
            <a:off x="7512602" y="2110804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0974F9F-4457-74F0-6702-43B4281593EE}"/>
              </a:ext>
            </a:extLst>
          </p:cNvPr>
          <p:cNvSpPr/>
          <p:nvPr/>
        </p:nvSpPr>
        <p:spPr>
          <a:xfrm>
            <a:off x="8560396" y="2110803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92613EB-F4E4-868D-0431-D10E7D1D05F0}"/>
              </a:ext>
            </a:extLst>
          </p:cNvPr>
          <p:cNvSpPr/>
          <p:nvPr/>
        </p:nvSpPr>
        <p:spPr>
          <a:xfrm>
            <a:off x="6464808" y="4251490"/>
            <a:ext cx="758952" cy="170479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PSU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0886281-56DB-5448-F5A7-E7105AD6B01A}"/>
              </a:ext>
            </a:extLst>
          </p:cNvPr>
          <p:cNvSpPr/>
          <p:nvPr/>
        </p:nvSpPr>
        <p:spPr>
          <a:xfrm>
            <a:off x="7284530" y="4251489"/>
            <a:ext cx="758952" cy="170479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PSU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EB6ADC-480D-B18A-5B8D-59EF5B1330E3}"/>
              </a:ext>
            </a:extLst>
          </p:cNvPr>
          <p:cNvSpPr/>
          <p:nvPr/>
        </p:nvSpPr>
        <p:spPr>
          <a:xfrm>
            <a:off x="8104252" y="4251489"/>
            <a:ext cx="1670684" cy="170479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Digital Platform (FPGA)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AB6519C-D7BE-740B-20E6-9AD5599C1BCA}"/>
              </a:ext>
            </a:extLst>
          </p:cNvPr>
          <p:cNvSpPr/>
          <p:nvPr/>
        </p:nvSpPr>
        <p:spPr>
          <a:xfrm>
            <a:off x="9863137" y="4247031"/>
            <a:ext cx="1763663" cy="170479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Triggers</a:t>
            </a:r>
          </a:p>
          <a:p>
            <a:pPr algn="ctr"/>
            <a:r>
              <a:rPr lang="en-US" sz="1400" dirty="0"/>
              <a:t> I/O</a:t>
            </a:r>
          </a:p>
          <a:p>
            <a:pPr algn="ctr"/>
            <a:r>
              <a:rPr lang="en-US" sz="1400" dirty="0"/>
              <a:t>Interlocks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64B0DD8-2DA5-0DD5-130A-DFCDE77205A7}"/>
              </a:ext>
            </a:extLst>
          </p:cNvPr>
          <p:cNvSpPr/>
          <p:nvPr/>
        </p:nvSpPr>
        <p:spPr>
          <a:xfrm>
            <a:off x="6464809" y="4259442"/>
            <a:ext cx="758952" cy="2201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0 FITS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DDB3EA9-361A-4FBE-0703-B296DE6DE738}"/>
              </a:ext>
            </a:extLst>
          </p:cNvPr>
          <p:cNvSpPr/>
          <p:nvPr/>
        </p:nvSpPr>
        <p:spPr>
          <a:xfrm>
            <a:off x="7284532" y="4259441"/>
            <a:ext cx="758952" cy="2201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0 FITS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61CDE7E-0B62-F5E4-C585-254BA3C566E0}"/>
              </a:ext>
            </a:extLst>
          </p:cNvPr>
          <p:cNvSpPr/>
          <p:nvPr/>
        </p:nvSpPr>
        <p:spPr>
          <a:xfrm>
            <a:off x="9890916" y="4250500"/>
            <a:ext cx="1719419" cy="406543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accent3"/>
                </a:solidFill>
              </a:rPr>
              <a:t>9.9 FITS/path </a:t>
            </a:r>
            <a:br>
              <a:rPr lang="en-US" sz="1050" dirty="0">
                <a:solidFill>
                  <a:schemeClr val="accent3"/>
                </a:solidFill>
              </a:rPr>
            </a:br>
            <a:r>
              <a:rPr lang="en-US" sz="1050" dirty="0">
                <a:solidFill>
                  <a:schemeClr val="accent3"/>
                </a:solidFill>
              </a:rPr>
              <a:t>(to PDSU)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58F5FC6-117D-F3EE-1D96-3662E9DDBAE5}"/>
              </a:ext>
            </a:extLst>
          </p:cNvPr>
          <p:cNvSpPr/>
          <p:nvPr/>
        </p:nvSpPr>
        <p:spPr>
          <a:xfrm>
            <a:off x="8104252" y="4255025"/>
            <a:ext cx="1670684" cy="224612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16.7 FITS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B51FEF6-86F3-CE3E-ED3D-031270FFDDD0}"/>
              </a:ext>
            </a:extLst>
          </p:cNvPr>
          <p:cNvSpPr/>
          <p:nvPr/>
        </p:nvSpPr>
        <p:spPr>
          <a:xfrm>
            <a:off x="6464808" y="3518916"/>
            <a:ext cx="2739843" cy="2803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0 FITS per channel (BB &amp; SCL)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4AA5F34-03E4-57C3-A649-CD5A9ECF6B63}"/>
              </a:ext>
            </a:extLst>
          </p:cNvPr>
          <p:cNvSpPr/>
          <p:nvPr/>
        </p:nvSpPr>
        <p:spPr>
          <a:xfrm>
            <a:off x="6473951" y="2118755"/>
            <a:ext cx="2739843" cy="29271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11.4 FITS per channel (BB &amp; SCL)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CF1AB3F-D094-E416-E6E5-FFEF0AF9A765}"/>
              </a:ext>
            </a:extLst>
          </p:cNvPr>
          <p:cNvSpPr/>
          <p:nvPr/>
        </p:nvSpPr>
        <p:spPr>
          <a:xfrm>
            <a:off x="6473951" y="3923444"/>
            <a:ext cx="1710275" cy="220195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4.0 FITS (BB&amp;SCL)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2DE0EC-1984-136C-A888-77E1587B7C95}"/>
              </a:ext>
            </a:extLst>
          </p:cNvPr>
          <p:cNvSpPr/>
          <p:nvPr/>
        </p:nvSpPr>
        <p:spPr>
          <a:xfrm>
            <a:off x="6464808" y="1156025"/>
            <a:ext cx="1719419" cy="855379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accent3"/>
                </a:solidFill>
              </a:rPr>
              <a:t>Voltage taps, IFS, patch panel</a:t>
            </a:r>
          </a:p>
          <a:p>
            <a:pPr algn="ctr"/>
            <a:r>
              <a:rPr lang="en-US" sz="1050" dirty="0">
                <a:solidFill>
                  <a:schemeClr val="accent3"/>
                </a:solidFill>
              </a:rPr>
              <a:t>13.8 FITS/channel </a:t>
            </a:r>
            <a:br>
              <a:rPr lang="en-US" sz="1050" dirty="0">
                <a:solidFill>
                  <a:schemeClr val="accent3"/>
                </a:solidFill>
              </a:rPr>
            </a:br>
            <a:r>
              <a:rPr lang="en-US" sz="1050" dirty="0">
                <a:solidFill>
                  <a:schemeClr val="accent3"/>
                </a:solidFill>
              </a:rPr>
              <a:t>(BB, SCL)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B7E2FFE-CE8F-BF67-1C0A-F9CE7D25953C}"/>
              </a:ext>
            </a:extLst>
          </p:cNvPr>
          <p:cNvSpPr txBox="1"/>
          <p:nvPr/>
        </p:nvSpPr>
        <p:spPr>
          <a:xfrm>
            <a:off x="6473951" y="141236"/>
            <a:ext cx="47538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FITS: Failures in 10^9 hours (~10^5 years)</a:t>
            </a:r>
          </a:p>
        </p:txBody>
      </p:sp>
      <p:sp>
        <p:nvSpPr>
          <p:cNvPr id="19" name="Rectangle 62">
            <a:extLst>
              <a:ext uri="{FF2B5EF4-FFF2-40B4-BE49-F238E27FC236}">
                <a16:creationId xmlns:a16="http://schemas.microsoft.com/office/drawing/2014/main" id="{F25B92FA-1D0D-FBFC-046D-C2648BD20DAC}"/>
              </a:ext>
            </a:extLst>
          </p:cNvPr>
          <p:cNvSpPr/>
          <p:nvPr/>
        </p:nvSpPr>
        <p:spPr>
          <a:xfrm>
            <a:off x="9213794" y="3518059"/>
            <a:ext cx="2396541" cy="2924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11.4 FITS per channel (coils)</a:t>
            </a:r>
          </a:p>
        </p:txBody>
      </p:sp>
      <p:sp>
        <p:nvSpPr>
          <p:cNvPr id="20" name="Rectangle 63">
            <a:extLst>
              <a:ext uri="{FF2B5EF4-FFF2-40B4-BE49-F238E27FC236}">
                <a16:creationId xmlns:a16="http://schemas.microsoft.com/office/drawing/2014/main" id="{C9C9D20D-4F98-17CB-C507-C6DA1C43DA26}"/>
              </a:ext>
            </a:extLst>
          </p:cNvPr>
          <p:cNvSpPr/>
          <p:nvPr/>
        </p:nvSpPr>
        <p:spPr>
          <a:xfrm>
            <a:off x="9222937" y="2117897"/>
            <a:ext cx="2396541" cy="3053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0 FITS per channel (coils)</a:t>
            </a:r>
          </a:p>
        </p:txBody>
      </p:sp>
      <p:sp>
        <p:nvSpPr>
          <p:cNvPr id="21" name="Rectangle 65">
            <a:extLst>
              <a:ext uri="{FF2B5EF4-FFF2-40B4-BE49-F238E27FC236}">
                <a16:creationId xmlns:a16="http://schemas.microsoft.com/office/drawing/2014/main" id="{56874A17-7E45-2EF0-AC4D-A7804DA14E90}"/>
              </a:ext>
            </a:extLst>
          </p:cNvPr>
          <p:cNvSpPr/>
          <p:nvPr/>
        </p:nvSpPr>
        <p:spPr>
          <a:xfrm>
            <a:off x="9863137" y="3930596"/>
            <a:ext cx="1713636" cy="2080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4.0 FITS (coils)</a:t>
            </a:r>
          </a:p>
        </p:txBody>
      </p:sp>
      <p:sp>
        <p:nvSpPr>
          <p:cNvPr id="22" name="Rectangle 6">
            <a:extLst>
              <a:ext uri="{FF2B5EF4-FFF2-40B4-BE49-F238E27FC236}">
                <a16:creationId xmlns:a16="http://schemas.microsoft.com/office/drawing/2014/main" id="{5B130705-9D42-FAB0-DEDE-D39C06D73FB9}"/>
              </a:ext>
            </a:extLst>
          </p:cNvPr>
          <p:cNvSpPr/>
          <p:nvPr/>
        </p:nvSpPr>
        <p:spPr>
          <a:xfrm>
            <a:off x="9250914" y="1153044"/>
            <a:ext cx="1719419" cy="85537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Voltage taps, IFS, patch panel</a:t>
            </a:r>
          </a:p>
          <a:p>
            <a:pPr algn="ctr"/>
            <a:r>
              <a:rPr lang="en-US" sz="1050" dirty="0">
                <a:solidFill>
                  <a:schemeClr val="tx1"/>
                </a:solidFill>
              </a:rPr>
              <a:t>13.8 FITS/channel </a:t>
            </a:r>
            <a:br>
              <a:rPr lang="en-US" sz="1050" dirty="0">
                <a:solidFill>
                  <a:schemeClr val="tx1"/>
                </a:solidFill>
              </a:rPr>
            </a:br>
            <a:r>
              <a:rPr lang="en-US" sz="1050" dirty="0">
                <a:solidFill>
                  <a:schemeClr val="tx1"/>
                </a:solidFill>
              </a:rPr>
              <a:t>(coil)</a:t>
            </a:r>
          </a:p>
        </p:txBody>
      </p:sp>
    </p:spTree>
    <p:extLst>
      <p:ext uri="{BB962C8B-B14F-4D97-AF65-F5344CB8AC3E}">
        <p14:creationId xmlns:p14="http://schemas.microsoft.com/office/powerpoint/2010/main" val="42501673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EF53BB-A5F6-ACE2-4F49-8532B5A7B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uQDS</a:t>
            </a:r>
            <a:r>
              <a:rPr lang="en-US" dirty="0"/>
              <a:t> &amp; PDSU FMECA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60FE30-C62C-2861-BA2B-7B6E18559A6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Component failure rate source is 217+ electronics reliability prediction &amp; FMD91/2016 standard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Values apply for indoor, stationary mission profile during useful lifetime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If end effect unclear, pessimistic choice taken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Certain end effect assignments should be validated by functional tests in hardware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E.g. behavior under 3.3V voltage rail drift, ADC behavior under reference voltage drift</a:t>
            </a: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FMECA process identified parts of design that may be optimized further for QDS CONS design for main dipole magnets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E.g. placement of additional pull up/down lines in channel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0B050"/>
              </a:solidFill>
            </a:endParaRP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65838B-E633-6DC2-EA64-92868A58A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5B02E6-B300-1FD8-074D-DD1329DB6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21</a:t>
            </a:fld>
            <a:endParaRPr lang="en-CH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60C93BF-1DD3-BE37-CB2D-CB99CD758813}"/>
              </a:ext>
            </a:extLst>
          </p:cNvPr>
          <p:cNvGrpSpPr/>
          <p:nvPr/>
        </p:nvGrpSpPr>
        <p:grpSpPr>
          <a:xfrm>
            <a:off x="10338506" y="141236"/>
            <a:ext cx="1711845" cy="1737012"/>
            <a:chOff x="9800169" y="1571099"/>
            <a:chExt cx="2346960" cy="316357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29369C-7271-7B17-A81A-95E773C2710B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Q1,Q2,Q3,BB,SCL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3410EA7-9452-E588-DCC8-A8D036F00014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  <a:ln w="57150"/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uQDS</a:t>
              </a:r>
              <a:endParaRPr lang="en-US" sz="12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5A49CA1-6688-BD64-4578-7AF41D9BD0AE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  <a:ln w="57150"/>
            <a:effectLst/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PDSU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867FBF3-49D4-5ECF-02F2-3539D5699840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Heaters + CLIQ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380C912-3062-B71D-8EE5-DC4A14485D72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BIS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9B628CE-378C-BCF3-0324-5AF7B17F3AA0}"/>
                </a:ext>
              </a:extLst>
            </p:cNvPr>
            <p:cNvCxnSpPr>
              <a:stCxn id="10" idx="3"/>
              <a:endCxn id="11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1A70620-601B-43E4-E871-D30425D3AABF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E954F71-6976-F705-1DA3-66EE64DE0D33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810CE4F-E024-F617-6ACD-8180CEB9DF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6209096-7001-27C9-891C-3CEA7EDD20D2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480775F6-E448-2BBB-2BFA-139CD11D0CD9}"/>
              </a:ext>
            </a:extLst>
          </p:cNvPr>
          <p:cNvSpPr txBox="1"/>
          <p:nvPr/>
        </p:nvSpPr>
        <p:spPr>
          <a:xfrm>
            <a:off x="6473951" y="141236"/>
            <a:ext cx="47538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FITS: Failures in 10^9 hours (~10^5 years)</a:t>
            </a:r>
          </a:p>
        </p:txBody>
      </p:sp>
      <p:sp>
        <p:nvSpPr>
          <p:cNvPr id="7" name="Rectangle 36">
            <a:extLst>
              <a:ext uri="{FF2B5EF4-FFF2-40B4-BE49-F238E27FC236}">
                <a16:creationId xmlns:a16="http://schemas.microsoft.com/office/drawing/2014/main" id="{55E80C11-2A90-56DB-675B-4681AF731A7B}"/>
              </a:ext>
            </a:extLst>
          </p:cNvPr>
          <p:cNvSpPr/>
          <p:nvPr/>
        </p:nvSpPr>
        <p:spPr>
          <a:xfrm>
            <a:off x="6464808" y="3893382"/>
            <a:ext cx="5161993" cy="2803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Passive Mid-Plane</a:t>
            </a:r>
          </a:p>
        </p:txBody>
      </p:sp>
      <p:sp>
        <p:nvSpPr>
          <p:cNvPr id="19" name="Rectangle 37">
            <a:extLst>
              <a:ext uri="{FF2B5EF4-FFF2-40B4-BE49-F238E27FC236}">
                <a16:creationId xmlns:a16="http://schemas.microsoft.com/office/drawing/2014/main" id="{402C48AE-7E5B-800A-A975-9B98D2A156D8}"/>
              </a:ext>
            </a:extLst>
          </p:cNvPr>
          <p:cNvSpPr/>
          <p:nvPr/>
        </p:nvSpPr>
        <p:spPr>
          <a:xfrm>
            <a:off x="6464808" y="2110804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20" name="Rectangle 38">
            <a:extLst>
              <a:ext uri="{FF2B5EF4-FFF2-40B4-BE49-F238E27FC236}">
                <a16:creationId xmlns:a16="http://schemas.microsoft.com/office/drawing/2014/main" id="{F178EAB1-1562-2934-B873-619974CB4B05}"/>
              </a:ext>
            </a:extLst>
          </p:cNvPr>
          <p:cNvSpPr/>
          <p:nvPr/>
        </p:nvSpPr>
        <p:spPr>
          <a:xfrm>
            <a:off x="10668506" y="2110804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21" name="TextBox 39">
            <a:extLst>
              <a:ext uri="{FF2B5EF4-FFF2-40B4-BE49-F238E27FC236}">
                <a16:creationId xmlns:a16="http://schemas.microsoft.com/office/drawing/2014/main" id="{0FD1ED49-4DB0-EE34-7D04-B8EE5512C399}"/>
              </a:ext>
            </a:extLst>
          </p:cNvPr>
          <p:cNvSpPr txBox="1"/>
          <p:nvPr/>
        </p:nvSpPr>
        <p:spPr>
          <a:xfrm>
            <a:off x="9213794" y="2405021"/>
            <a:ext cx="170992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400" dirty="0"/>
              <a:t>…</a:t>
            </a:r>
          </a:p>
        </p:txBody>
      </p:sp>
      <p:sp>
        <p:nvSpPr>
          <p:cNvPr id="22" name="Rectangle 40">
            <a:extLst>
              <a:ext uri="{FF2B5EF4-FFF2-40B4-BE49-F238E27FC236}">
                <a16:creationId xmlns:a16="http://schemas.microsoft.com/office/drawing/2014/main" id="{72472756-962C-5D3E-4DE1-87CE6F38B9EA}"/>
              </a:ext>
            </a:extLst>
          </p:cNvPr>
          <p:cNvSpPr/>
          <p:nvPr/>
        </p:nvSpPr>
        <p:spPr>
          <a:xfrm>
            <a:off x="7512602" y="2110804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23" name="Rectangle 41">
            <a:extLst>
              <a:ext uri="{FF2B5EF4-FFF2-40B4-BE49-F238E27FC236}">
                <a16:creationId xmlns:a16="http://schemas.microsoft.com/office/drawing/2014/main" id="{4ED99E89-D89E-40A2-4012-D65C9D7E133B}"/>
              </a:ext>
            </a:extLst>
          </p:cNvPr>
          <p:cNvSpPr/>
          <p:nvPr/>
        </p:nvSpPr>
        <p:spPr>
          <a:xfrm>
            <a:off x="8560396" y="2110803"/>
            <a:ext cx="950976" cy="170479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Monitoring</a:t>
            </a:r>
            <a:br>
              <a:rPr lang="en-US" sz="1400" dirty="0"/>
            </a:br>
            <a:r>
              <a:rPr lang="en-US" sz="1400" dirty="0"/>
              <a:t>Channel</a:t>
            </a:r>
          </a:p>
        </p:txBody>
      </p:sp>
      <p:sp>
        <p:nvSpPr>
          <p:cNvPr id="24" name="Rectangle 42">
            <a:extLst>
              <a:ext uri="{FF2B5EF4-FFF2-40B4-BE49-F238E27FC236}">
                <a16:creationId xmlns:a16="http://schemas.microsoft.com/office/drawing/2014/main" id="{82F20BF1-3588-C962-2BD8-9C02CD729C3F}"/>
              </a:ext>
            </a:extLst>
          </p:cNvPr>
          <p:cNvSpPr/>
          <p:nvPr/>
        </p:nvSpPr>
        <p:spPr>
          <a:xfrm>
            <a:off x="6464808" y="4251490"/>
            <a:ext cx="758952" cy="170479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PSU</a:t>
            </a:r>
          </a:p>
        </p:txBody>
      </p:sp>
      <p:sp>
        <p:nvSpPr>
          <p:cNvPr id="25" name="Rectangle 43">
            <a:extLst>
              <a:ext uri="{FF2B5EF4-FFF2-40B4-BE49-F238E27FC236}">
                <a16:creationId xmlns:a16="http://schemas.microsoft.com/office/drawing/2014/main" id="{FB8C8876-4CC7-77C4-33CA-9493D0A79A65}"/>
              </a:ext>
            </a:extLst>
          </p:cNvPr>
          <p:cNvSpPr/>
          <p:nvPr/>
        </p:nvSpPr>
        <p:spPr>
          <a:xfrm>
            <a:off x="7284530" y="4251489"/>
            <a:ext cx="758952" cy="170479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PSU</a:t>
            </a:r>
          </a:p>
        </p:txBody>
      </p:sp>
      <p:sp>
        <p:nvSpPr>
          <p:cNvPr id="26" name="Rectangle 44">
            <a:extLst>
              <a:ext uri="{FF2B5EF4-FFF2-40B4-BE49-F238E27FC236}">
                <a16:creationId xmlns:a16="http://schemas.microsoft.com/office/drawing/2014/main" id="{296A7DA2-F882-8C9D-A7A6-9811E8723758}"/>
              </a:ext>
            </a:extLst>
          </p:cNvPr>
          <p:cNvSpPr/>
          <p:nvPr/>
        </p:nvSpPr>
        <p:spPr>
          <a:xfrm>
            <a:off x="8104252" y="4251489"/>
            <a:ext cx="1670684" cy="170479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Digital Platform (FPGA)</a:t>
            </a:r>
          </a:p>
        </p:txBody>
      </p:sp>
      <p:sp>
        <p:nvSpPr>
          <p:cNvPr id="27" name="Rectangle 45">
            <a:extLst>
              <a:ext uri="{FF2B5EF4-FFF2-40B4-BE49-F238E27FC236}">
                <a16:creationId xmlns:a16="http://schemas.microsoft.com/office/drawing/2014/main" id="{23D1AF7A-3160-4980-B26B-B91402BF20E2}"/>
              </a:ext>
            </a:extLst>
          </p:cNvPr>
          <p:cNvSpPr/>
          <p:nvPr/>
        </p:nvSpPr>
        <p:spPr>
          <a:xfrm>
            <a:off x="9863137" y="4247031"/>
            <a:ext cx="1763663" cy="170479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Triggers</a:t>
            </a:r>
          </a:p>
          <a:p>
            <a:pPr algn="ctr"/>
            <a:r>
              <a:rPr lang="en-US" sz="1400" dirty="0"/>
              <a:t> I/O</a:t>
            </a:r>
          </a:p>
          <a:p>
            <a:pPr algn="ctr"/>
            <a:r>
              <a:rPr lang="en-US" sz="1400" dirty="0"/>
              <a:t>Interlocks</a:t>
            </a:r>
          </a:p>
        </p:txBody>
      </p:sp>
      <p:sp>
        <p:nvSpPr>
          <p:cNvPr id="28" name="Rectangle 47">
            <a:extLst>
              <a:ext uri="{FF2B5EF4-FFF2-40B4-BE49-F238E27FC236}">
                <a16:creationId xmlns:a16="http://schemas.microsoft.com/office/drawing/2014/main" id="{647755DA-D497-3952-D42C-49D2CCB88BBF}"/>
              </a:ext>
            </a:extLst>
          </p:cNvPr>
          <p:cNvSpPr/>
          <p:nvPr/>
        </p:nvSpPr>
        <p:spPr>
          <a:xfrm>
            <a:off x="6464809" y="4259442"/>
            <a:ext cx="758952" cy="2201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0 FITS</a:t>
            </a:r>
          </a:p>
        </p:txBody>
      </p:sp>
      <p:sp>
        <p:nvSpPr>
          <p:cNvPr id="29" name="Rectangle 48">
            <a:extLst>
              <a:ext uri="{FF2B5EF4-FFF2-40B4-BE49-F238E27FC236}">
                <a16:creationId xmlns:a16="http://schemas.microsoft.com/office/drawing/2014/main" id="{98574BBD-8CE5-91F9-0A7C-BA3B46652D0A}"/>
              </a:ext>
            </a:extLst>
          </p:cNvPr>
          <p:cNvSpPr/>
          <p:nvPr/>
        </p:nvSpPr>
        <p:spPr>
          <a:xfrm>
            <a:off x="7284532" y="4259441"/>
            <a:ext cx="758952" cy="2201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0 FITS</a:t>
            </a:r>
          </a:p>
        </p:txBody>
      </p:sp>
      <p:sp>
        <p:nvSpPr>
          <p:cNvPr id="30" name="Rectangle 49">
            <a:extLst>
              <a:ext uri="{FF2B5EF4-FFF2-40B4-BE49-F238E27FC236}">
                <a16:creationId xmlns:a16="http://schemas.microsoft.com/office/drawing/2014/main" id="{7B9D3DD3-CDA6-A1CB-21A3-C5E8EE8A5ED4}"/>
              </a:ext>
            </a:extLst>
          </p:cNvPr>
          <p:cNvSpPr/>
          <p:nvPr/>
        </p:nvSpPr>
        <p:spPr>
          <a:xfrm>
            <a:off x="9890916" y="4250500"/>
            <a:ext cx="1719419" cy="406543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accent3"/>
                </a:solidFill>
              </a:rPr>
              <a:t>9.9 FITS/path </a:t>
            </a:r>
            <a:br>
              <a:rPr lang="en-US" sz="1050" dirty="0">
                <a:solidFill>
                  <a:schemeClr val="accent3"/>
                </a:solidFill>
              </a:rPr>
            </a:br>
            <a:r>
              <a:rPr lang="en-US" sz="1050" dirty="0">
                <a:solidFill>
                  <a:schemeClr val="accent3"/>
                </a:solidFill>
              </a:rPr>
              <a:t>(to PDSU)</a:t>
            </a:r>
          </a:p>
        </p:txBody>
      </p:sp>
      <p:sp>
        <p:nvSpPr>
          <p:cNvPr id="31" name="Rectangle 52">
            <a:extLst>
              <a:ext uri="{FF2B5EF4-FFF2-40B4-BE49-F238E27FC236}">
                <a16:creationId xmlns:a16="http://schemas.microsoft.com/office/drawing/2014/main" id="{6D9827F4-476B-6106-D2D9-C166F3BC7CDE}"/>
              </a:ext>
            </a:extLst>
          </p:cNvPr>
          <p:cNvSpPr/>
          <p:nvPr/>
        </p:nvSpPr>
        <p:spPr>
          <a:xfrm>
            <a:off x="8104252" y="4255025"/>
            <a:ext cx="1670684" cy="224612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16.7 FITS</a:t>
            </a:r>
          </a:p>
        </p:txBody>
      </p:sp>
      <p:sp>
        <p:nvSpPr>
          <p:cNvPr id="32" name="Rectangle 62">
            <a:extLst>
              <a:ext uri="{FF2B5EF4-FFF2-40B4-BE49-F238E27FC236}">
                <a16:creationId xmlns:a16="http://schemas.microsoft.com/office/drawing/2014/main" id="{AD302296-86EB-BAA3-E027-83DAA136002C}"/>
              </a:ext>
            </a:extLst>
          </p:cNvPr>
          <p:cNvSpPr/>
          <p:nvPr/>
        </p:nvSpPr>
        <p:spPr>
          <a:xfrm>
            <a:off x="6464808" y="3518916"/>
            <a:ext cx="2739843" cy="2803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0 FITS per channel (BB &amp; SCL)</a:t>
            </a:r>
          </a:p>
        </p:txBody>
      </p:sp>
      <p:sp>
        <p:nvSpPr>
          <p:cNvPr id="33" name="Rectangle 63">
            <a:extLst>
              <a:ext uri="{FF2B5EF4-FFF2-40B4-BE49-F238E27FC236}">
                <a16:creationId xmlns:a16="http://schemas.microsoft.com/office/drawing/2014/main" id="{323BFDEE-A7E3-7FE7-C9BA-1DDD2FF2686F}"/>
              </a:ext>
            </a:extLst>
          </p:cNvPr>
          <p:cNvSpPr/>
          <p:nvPr/>
        </p:nvSpPr>
        <p:spPr>
          <a:xfrm>
            <a:off x="6473951" y="2118755"/>
            <a:ext cx="2739843" cy="29271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11.4 FITS per channel (BB &amp; SCL)</a:t>
            </a:r>
          </a:p>
        </p:txBody>
      </p:sp>
      <p:sp>
        <p:nvSpPr>
          <p:cNvPr id="34" name="Rectangle 65">
            <a:extLst>
              <a:ext uri="{FF2B5EF4-FFF2-40B4-BE49-F238E27FC236}">
                <a16:creationId xmlns:a16="http://schemas.microsoft.com/office/drawing/2014/main" id="{35320F7E-8BF8-0FF4-E1D5-7592559901D1}"/>
              </a:ext>
            </a:extLst>
          </p:cNvPr>
          <p:cNvSpPr/>
          <p:nvPr/>
        </p:nvSpPr>
        <p:spPr>
          <a:xfrm>
            <a:off x="6473951" y="3923444"/>
            <a:ext cx="1710275" cy="220195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4.0 FITS (BB&amp;SCL)</a:t>
            </a:r>
          </a:p>
        </p:txBody>
      </p:sp>
      <p:sp>
        <p:nvSpPr>
          <p:cNvPr id="35" name="Rectangle 6">
            <a:extLst>
              <a:ext uri="{FF2B5EF4-FFF2-40B4-BE49-F238E27FC236}">
                <a16:creationId xmlns:a16="http://schemas.microsoft.com/office/drawing/2014/main" id="{F85435FC-F2C0-384F-D6AB-D5846F0717E8}"/>
              </a:ext>
            </a:extLst>
          </p:cNvPr>
          <p:cNvSpPr/>
          <p:nvPr/>
        </p:nvSpPr>
        <p:spPr>
          <a:xfrm>
            <a:off x="6464808" y="1156025"/>
            <a:ext cx="1719419" cy="855379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accent3"/>
                </a:solidFill>
              </a:rPr>
              <a:t>Voltage taps, IFS, patch panel</a:t>
            </a:r>
          </a:p>
          <a:p>
            <a:pPr algn="ctr"/>
            <a:r>
              <a:rPr lang="en-US" sz="1050" dirty="0">
                <a:solidFill>
                  <a:schemeClr val="accent3"/>
                </a:solidFill>
              </a:rPr>
              <a:t>13.8 FITS/channel </a:t>
            </a:r>
            <a:br>
              <a:rPr lang="en-US" sz="1050" dirty="0">
                <a:solidFill>
                  <a:schemeClr val="accent3"/>
                </a:solidFill>
              </a:rPr>
            </a:br>
            <a:r>
              <a:rPr lang="en-US" sz="1050" dirty="0">
                <a:solidFill>
                  <a:schemeClr val="accent3"/>
                </a:solidFill>
              </a:rPr>
              <a:t>(BB, SCL)</a:t>
            </a:r>
          </a:p>
        </p:txBody>
      </p:sp>
      <p:sp>
        <p:nvSpPr>
          <p:cNvPr id="36" name="Rectangle 62">
            <a:extLst>
              <a:ext uri="{FF2B5EF4-FFF2-40B4-BE49-F238E27FC236}">
                <a16:creationId xmlns:a16="http://schemas.microsoft.com/office/drawing/2014/main" id="{6BD3BD14-515B-80C2-2A01-BC73C674E61A}"/>
              </a:ext>
            </a:extLst>
          </p:cNvPr>
          <p:cNvSpPr/>
          <p:nvPr/>
        </p:nvSpPr>
        <p:spPr>
          <a:xfrm>
            <a:off x="9213794" y="3518059"/>
            <a:ext cx="2396541" cy="2924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11.4 FITS per channel (coils)</a:t>
            </a:r>
          </a:p>
        </p:txBody>
      </p:sp>
      <p:sp>
        <p:nvSpPr>
          <p:cNvPr id="37" name="Rectangle 63">
            <a:extLst>
              <a:ext uri="{FF2B5EF4-FFF2-40B4-BE49-F238E27FC236}">
                <a16:creationId xmlns:a16="http://schemas.microsoft.com/office/drawing/2014/main" id="{C77D29F3-9937-5454-9FEE-35A3E5762F1A}"/>
              </a:ext>
            </a:extLst>
          </p:cNvPr>
          <p:cNvSpPr/>
          <p:nvPr/>
        </p:nvSpPr>
        <p:spPr>
          <a:xfrm>
            <a:off x="9222937" y="2117897"/>
            <a:ext cx="2396541" cy="3053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0 FITS per channel (coils)</a:t>
            </a:r>
          </a:p>
        </p:txBody>
      </p:sp>
      <p:sp>
        <p:nvSpPr>
          <p:cNvPr id="38" name="Rectangle 65">
            <a:extLst>
              <a:ext uri="{FF2B5EF4-FFF2-40B4-BE49-F238E27FC236}">
                <a16:creationId xmlns:a16="http://schemas.microsoft.com/office/drawing/2014/main" id="{C07FB357-3080-0B31-3217-E0E6C8E265A0}"/>
              </a:ext>
            </a:extLst>
          </p:cNvPr>
          <p:cNvSpPr/>
          <p:nvPr/>
        </p:nvSpPr>
        <p:spPr>
          <a:xfrm>
            <a:off x="9863137" y="3930596"/>
            <a:ext cx="1713636" cy="2080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4.0 FITS (coils)</a:t>
            </a:r>
          </a:p>
        </p:txBody>
      </p:sp>
      <p:sp>
        <p:nvSpPr>
          <p:cNvPr id="39" name="Rectangle 6">
            <a:extLst>
              <a:ext uri="{FF2B5EF4-FFF2-40B4-BE49-F238E27FC236}">
                <a16:creationId xmlns:a16="http://schemas.microsoft.com/office/drawing/2014/main" id="{C598E65A-61B1-024F-93A5-BEA75C5561ED}"/>
              </a:ext>
            </a:extLst>
          </p:cNvPr>
          <p:cNvSpPr/>
          <p:nvPr/>
        </p:nvSpPr>
        <p:spPr>
          <a:xfrm>
            <a:off x="9250914" y="1153044"/>
            <a:ext cx="1719419" cy="85537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Voltage taps, IFS, patch panel</a:t>
            </a:r>
          </a:p>
          <a:p>
            <a:pPr algn="ctr"/>
            <a:r>
              <a:rPr lang="en-US" sz="1050" dirty="0">
                <a:solidFill>
                  <a:schemeClr val="tx1"/>
                </a:solidFill>
              </a:rPr>
              <a:t>13.8 FITS/channel </a:t>
            </a:r>
            <a:br>
              <a:rPr lang="en-US" sz="1050" dirty="0">
                <a:solidFill>
                  <a:schemeClr val="tx1"/>
                </a:solidFill>
              </a:rPr>
            </a:br>
            <a:r>
              <a:rPr lang="en-US" sz="1050" dirty="0">
                <a:solidFill>
                  <a:schemeClr val="tx1"/>
                </a:solidFill>
              </a:rPr>
              <a:t>(coil)</a:t>
            </a:r>
          </a:p>
        </p:txBody>
      </p:sp>
    </p:spTree>
    <p:extLst>
      <p:ext uri="{BB962C8B-B14F-4D97-AF65-F5344CB8AC3E}">
        <p14:creationId xmlns:p14="http://schemas.microsoft.com/office/powerpoint/2010/main" val="19275857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>
            <a:extLst>
              <a:ext uri="{FF2B5EF4-FFF2-40B4-BE49-F238E27FC236}">
                <a16:creationId xmlns:a16="http://schemas.microsoft.com/office/drawing/2014/main" id="{D6A89157-3FFA-9A4F-9311-DD0E03EC76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91" t="9823"/>
          <a:stretch/>
        </p:blipFill>
        <p:spPr>
          <a:xfrm>
            <a:off x="8210350" y="5389913"/>
            <a:ext cx="3550660" cy="64407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96DE420-7596-7EAA-5050-62577F3CEE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806" y="5325869"/>
            <a:ext cx="7296150" cy="763608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8D6B207-DE64-34C2-EE6B-3DABFBA0B204}"/>
              </a:ext>
            </a:extLst>
          </p:cNvPr>
          <p:cNvSpPr/>
          <p:nvPr/>
        </p:nvSpPr>
        <p:spPr>
          <a:xfrm>
            <a:off x="407988" y="5288298"/>
            <a:ext cx="7356475" cy="824594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96C789-758C-83EB-F625-95296DA36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Top-Down Reliability Model – Magnet Protection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ACF412-3CE2-4F46-2B6A-60277CA908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2725" y="6356351"/>
            <a:ext cx="9568417" cy="365125"/>
          </a:xfrm>
        </p:spPr>
        <p:txBody>
          <a:bodyPr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3CB1B6-AFFF-43FE-D22C-986B024827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DF24B1C1-EF94-B240-8D86-209942DC87EF}" type="slidenum">
              <a:rPr lang="en-CH" smtClean="0"/>
              <a:pPr>
                <a:spcAft>
                  <a:spcPts val="600"/>
                </a:spcAft>
              </a:pPr>
              <a:t>22</a:t>
            </a:fld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62BC0C-8D39-7C5D-351D-13FCFA8B0E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6142" y="3111952"/>
            <a:ext cx="6681582" cy="200501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9CA7F60-AA38-34CF-923F-33D0AD252C51}"/>
              </a:ext>
            </a:extLst>
          </p:cNvPr>
          <p:cNvSpPr txBox="1"/>
          <p:nvPr/>
        </p:nvSpPr>
        <p:spPr>
          <a:xfrm>
            <a:off x="1591540" y="4836438"/>
            <a:ext cx="8737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3"/>
                </a:solidFill>
              </a:rPr>
              <a:t>UQDS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32D01F3-E7E1-1414-3090-6B0DD0833111}"/>
              </a:ext>
            </a:extLst>
          </p:cNvPr>
          <p:cNvSpPr txBox="1"/>
          <p:nvPr/>
        </p:nvSpPr>
        <p:spPr>
          <a:xfrm>
            <a:off x="6705601" y="5631946"/>
            <a:ext cx="9766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x6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7D6DC1-FB83-30D3-5201-2621998382CE}"/>
              </a:ext>
            </a:extLst>
          </p:cNvPr>
          <p:cNvSpPr txBox="1"/>
          <p:nvPr/>
        </p:nvSpPr>
        <p:spPr>
          <a:xfrm>
            <a:off x="9752919" y="4911511"/>
            <a:ext cx="8737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5"/>
                </a:solidFill>
              </a:rPr>
              <a:t>PDSU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287653D-730D-4F27-358A-94A8F1BCA4F5}"/>
              </a:ext>
            </a:extLst>
          </p:cNvPr>
          <p:cNvSpPr/>
          <p:nvPr/>
        </p:nvSpPr>
        <p:spPr>
          <a:xfrm>
            <a:off x="7872622" y="4363117"/>
            <a:ext cx="1109648" cy="732075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123081-F823-5BAE-005E-711BDDDA4F31}"/>
              </a:ext>
            </a:extLst>
          </p:cNvPr>
          <p:cNvSpPr txBox="1"/>
          <p:nvPr/>
        </p:nvSpPr>
        <p:spPr>
          <a:xfrm>
            <a:off x="1993001" y="5631945"/>
            <a:ext cx="5433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x2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D21059-749A-1EB5-EBA3-88147B89FA09}"/>
              </a:ext>
            </a:extLst>
          </p:cNvPr>
          <p:cNvSpPr txBox="1"/>
          <p:nvPr/>
        </p:nvSpPr>
        <p:spPr>
          <a:xfrm>
            <a:off x="738390" y="5614840"/>
            <a:ext cx="5433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x2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4D6372-AC22-E35C-6E33-FFFFB1AC06BD}"/>
              </a:ext>
            </a:extLst>
          </p:cNvPr>
          <p:cNvSpPr txBox="1"/>
          <p:nvPr/>
        </p:nvSpPr>
        <p:spPr>
          <a:xfrm>
            <a:off x="3247612" y="5631945"/>
            <a:ext cx="5433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x2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2BC6B8-BC4E-49D7-2054-A07A66A14E7D}"/>
              </a:ext>
            </a:extLst>
          </p:cNvPr>
          <p:cNvSpPr txBox="1"/>
          <p:nvPr/>
        </p:nvSpPr>
        <p:spPr>
          <a:xfrm>
            <a:off x="10740195" y="5679080"/>
            <a:ext cx="97660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1oo1 v 7oo8</a:t>
            </a:r>
            <a:endParaRPr lang="en-GB" sz="14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5D74B3F-7280-6321-DABE-EB6F680F44D6}"/>
              </a:ext>
            </a:extLst>
          </p:cNvPr>
          <p:cNvGrpSpPr/>
          <p:nvPr/>
        </p:nvGrpSpPr>
        <p:grpSpPr>
          <a:xfrm>
            <a:off x="9731828" y="23286"/>
            <a:ext cx="2374827" cy="2790798"/>
            <a:chOff x="9800169" y="1571099"/>
            <a:chExt cx="2346960" cy="316357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3975BA9-3BF2-011E-B935-9193EBFE228B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Q1,Q2,Q3,BB,SCL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66791BF-529E-7C64-A4EE-3D6C13959512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uQDS</a:t>
              </a:r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54C9D38-DB86-157E-885F-498B701FB807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PDSU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42785C4-53B0-F446-AF92-030C83948021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Heaters + CLIQ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78DF419-5651-5D20-4960-A91BB174D605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BIS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974AB9F7-8DBC-DB1B-7025-5D8EC26E36D5}"/>
                </a:ext>
              </a:extLst>
            </p:cNvPr>
            <p:cNvCxnSpPr>
              <a:stCxn id="19" idx="3"/>
              <a:endCxn id="21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364B2198-2CBF-44EC-7976-FB73B6C4F760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588E5D9F-53C9-20C9-8A7D-63803DD1F037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A493B88B-058B-5E87-2013-1475EE54E7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4D60EBB-605E-25DD-31B9-F56473B66EA9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832AD7CB-0E42-0220-CE60-8199B4C3F759}"/>
              </a:ext>
            </a:extLst>
          </p:cNvPr>
          <p:cNvSpPr txBox="1"/>
          <p:nvPr/>
        </p:nvSpPr>
        <p:spPr>
          <a:xfrm>
            <a:off x="345854" y="1055834"/>
            <a:ext cx="9333165" cy="20050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1700" b="1">
                <a:solidFill>
                  <a:schemeClr val="tx2">
                    <a:lumMod val="50000"/>
                  </a:schemeClr>
                </a:solidFill>
              </a:defRPr>
            </a:lvl1pPr>
            <a:lvl2pPr marL="666750" lvl="1" indent="-3429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2">
                    <a:lumMod val="50000"/>
                  </a:schemeClr>
                </a:solidFill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/>
              <a:t>Complexity of model required making pessimistic simplifications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Comparison with full redundancy structure confirmed that error is tolerable</a:t>
            </a:r>
          </a:p>
          <a:p>
            <a:r>
              <a:rPr lang="en-US" dirty="0">
                <a:sym typeface="Wingdings" panose="05000000000000000000" pitchFamily="2" charset="2"/>
              </a:rPr>
              <a:t>Heaters &amp; CLIQ modeled previously in </a:t>
            </a:r>
            <a:r>
              <a:rPr lang="en-US" sz="1800" dirty="0">
                <a:hlinkClick r:id="rId6"/>
              </a:rPr>
              <a:t>IT protection systems study 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E24EC5C-2DE8-5172-2227-9BC605EFF3EA}"/>
              </a:ext>
            </a:extLst>
          </p:cNvPr>
          <p:cNvSpPr/>
          <p:nvPr/>
        </p:nvSpPr>
        <p:spPr>
          <a:xfrm>
            <a:off x="8083418" y="5348782"/>
            <a:ext cx="3797250" cy="720565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3D2B166-E15E-0583-A7BD-F2314B4623EC}"/>
              </a:ext>
            </a:extLst>
          </p:cNvPr>
          <p:cNvSpPr/>
          <p:nvPr/>
        </p:nvSpPr>
        <p:spPr>
          <a:xfrm>
            <a:off x="3027363" y="4400097"/>
            <a:ext cx="1109649" cy="716867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0797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67BDD4D3-D3E0-C121-C471-DAF64C9FB084}"/>
              </a:ext>
            </a:extLst>
          </p:cNvPr>
          <p:cNvSpPr/>
          <p:nvPr/>
        </p:nvSpPr>
        <p:spPr>
          <a:xfrm>
            <a:off x="4933076" y="1486645"/>
            <a:ext cx="4494087" cy="4718872"/>
          </a:xfrm>
          <a:prstGeom prst="rect">
            <a:avLst/>
          </a:prstGeom>
          <a:solidFill>
            <a:srgbClr val="6E2466">
              <a:alpha val="30196"/>
            </a:srgbClr>
          </a:solidFill>
          <a:ln>
            <a:solidFill>
              <a:srgbClr val="6E2466">
                <a:alpha val="30196"/>
              </a:srgbClr>
            </a:solidFill>
          </a:ln>
          <a:effectLst/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FE85D03-E058-89B7-AD17-9FCD90EB5816}"/>
              </a:ext>
            </a:extLst>
          </p:cNvPr>
          <p:cNvSpPr/>
          <p:nvPr/>
        </p:nvSpPr>
        <p:spPr>
          <a:xfrm>
            <a:off x="9669500" y="3044495"/>
            <a:ext cx="812962" cy="1970813"/>
          </a:xfrm>
          <a:prstGeom prst="rect">
            <a:avLst/>
          </a:prstGeom>
          <a:effectLst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BIS</a:t>
            </a:r>
          </a:p>
          <a:p>
            <a:pPr algn="ctr"/>
            <a:r>
              <a:rPr lang="en-US" sz="1400" dirty="0" err="1"/>
              <a:t>Concen-trator</a:t>
            </a:r>
            <a:endParaRPr lang="en-US" sz="1400" dirty="0"/>
          </a:p>
          <a:p>
            <a:pPr algn="ctr"/>
            <a:endParaRPr lang="en-US" sz="1400" dirty="0"/>
          </a:p>
          <a:p>
            <a:pPr algn="ctr"/>
            <a:endParaRPr lang="en-US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96C789-758C-83EB-F625-95296DA36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8006669" cy="1065742"/>
          </a:xfrm>
        </p:spPr>
        <p:txBody>
          <a:bodyPr/>
          <a:lstStyle/>
          <a:p>
            <a:r>
              <a:rPr lang="en-US" dirty="0"/>
              <a:t>Top-Down Reliability Model – Beam Dump/Spurious Firing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ACF412-3CE2-4F46-2B6A-60277CA90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3CB1B6-AFFF-43FE-D22C-986B02482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23</a:t>
            </a:fld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847BB9-EE84-FF2E-62F6-C0495705101D}"/>
              </a:ext>
            </a:extLst>
          </p:cNvPr>
          <p:cNvSpPr txBox="1"/>
          <p:nvPr/>
        </p:nvSpPr>
        <p:spPr>
          <a:xfrm>
            <a:off x="6008945" y="3555406"/>
            <a:ext cx="93936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Digital Platform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C5FF7A-DB6B-548F-C1BF-0096EFF008E1}"/>
              </a:ext>
            </a:extLst>
          </p:cNvPr>
          <p:cNvSpPr txBox="1"/>
          <p:nvPr/>
        </p:nvSpPr>
        <p:spPr>
          <a:xfrm>
            <a:off x="8008366" y="3533634"/>
            <a:ext cx="170885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Beam dump trigger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FD638DC-C74B-0C63-9C06-0DBE7638A7C6}"/>
              </a:ext>
            </a:extLst>
          </p:cNvPr>
          <p:cNvGrpSpPr/>
          <p:nvPr/>
        </p:nvGrpSpPr>
        <p:grpSpPr>
          <a:xfrm>
            <a:off x="9647024" y="136526"/>
            <a:ext cx="2362930" cy="1594304"/>
            <a:chOff x="9800169" y="1571099"/>
            <a:chExt cx="2346960" cy="316357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F0D433C-BE92-D2BB-F8EA-71E53F4978B9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Q1,Q2,Q3,BB,SCL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083EDAE-C57E-52F1-ED45-595F7D999256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uQDS</a:t>
              </a:r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F4B9314-1667-2B13-26BF-F631353F2949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PDSU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753CB11-F1B4-07E6-D5A8-0F0152B7D591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Heaters + CLIQ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8C5D19E-CDC7-E0D0-C7D7-59EE4EA44C35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BIS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24749D44-9392-EA10-48E0-892AB0B4E948}"/>
                </a:ext>
              </a:extLst>
            </p:cNvPr>
            <p:cNvCxnSpPr>
              <a:stCxn id="16" idx="3"/>
              <a:endCxn id="17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CF815AF-B68F-0785-6A94-4D9E31B2EA0A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F175970B-4144-EB0B-82A4-054F3B446E96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3663E3D-5DEA-3C11-C5BF-938F9B7852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E25204BC-C533-4FAF-EA55-2CDE761745DA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63AB2988-2894-E2AD-BF5F-2B50EBE2295B}"/>
              </a:ext>
            </a:extLst>
          </p:cNvPr>
          <p:cNvSpPr txBox="1"/>
          <p:nvPr/>
        </p:nvSpPr>
        <p:spPr>
          <a:xfrm>
            <a:off x="5052387" y="3654477"/>
            <a:ext cx="11704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Channel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3D0F7E7-AC27-F2A7-1158-0B0C7AF2C7AB}"/>
              </a:ext>
            </a:extLst>
          </p:cNvPr>
          <p:cNvSpPr/>
          <p:nvPr/>
        </p:nvSpPr>
        <p:spPr>
          <a:xfrm>
            <a:off x="4126457" y="2873829"/>
            <a:ext cx="720618" cy="1949516"/>
          </a:xfrm>
          <a:prstGeom prst="rect">
            <a:avLst/>
          </a:prstGeom>
          <a:effectLst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HDSCLIQ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2AD3F05-F2C2-3C48-320E-CD52EC9F6DDE}"/>
              </a:ext>
            </a:extLst>
          </p:cNvPr>
          <p:cNvSpPr txBox="1"/>
          <p:nvPr/>
        </p:nvSpPr>
        <p:spPr>
          <a:xfrm>
            <a:off x="6785023" y="3394070"/>
            <a:ext cx="154625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(retriggered) Digital Platforms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F119D99-B552-FC6F-46C6-552568F46975}"/>
              </a:ext>
            </a:extLst>
          </p:cNvPr>
          <p:cNvSpPr txBox="1"/>
          <p:nvPr/>
        </p:nvSpPr>
        <p:spPr>
          <a:xfrm>
            <a:off x="345854" y="1545771"/>
            <a:ext cx="3621241" cy="443048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1700" b="1">
                <a:solidFill>
                  <a:schemeClr val="tx2">
                    <a:lumMod val="50000"/>
                  </a:schemeClr>
                </a:solidFill>
              </a:defRPr>
            </a:lvl1pPr>
            <a:lvl2pPr marL="666750" lvl="1" indent="-3429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2">
                    <a:lumMod val="50000"/>
                  </a:schemeClr>
                </a:solidFill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/>
              <a:t>Few pessimistic simplifications required</a:t>
            </a:r>
          </a:p>
          <a:p>
            <a:r>
              <a:rPr lang="en-US" dirty="0"/>
              <a:t>HDS case shown, as CLIQ has additional redundancy in read-out</a:t>
            </a:r>
          </a:p>
          <a:p>
            <a:pPr lvl="1"/>
            <a:r>
              <a:rPr lang="en-US" dirty="0"/>
              <a:t>Clear separation of redundant paths as PDSU retriggering does not re-trigger between paths A &amp; B</a:t>
            </a:r>
          </a:p>
          <a:p>
            <a:r>
              <a:rPr lang="en-US" dirty="0"/>
              <a:t>BIS concentrator</a:t>
            </a:r>
          </a:p>
          <a:p>
            <a:pPr lvl="1"/>
            <a:r>
              <a:rPr lang="en-US" dirty="0"/>
              <a:t>New CIBFX design</a:t>
            </a:r>
          </a:p>
          <a:p>
            <a:pPr lvl="1"/>
            <a:r>
              <a:rPr lang="en-US" dirty="0"/>
              <a:t>Originally developed for EPC use cases</a:t>
            </a:r>
          </a:p>
          <a:p>
            <a:pPr lvl="1"/>
            <a:r>
              <a:rPr lang="en-US" dirty="0"/>
              <a:t>Reliability study as part of </a:t>
            </a:r>
            <a:r>
              <a:rPr lang="en-US" sz="1400" dirty="0">
                <a:hlinkClick r:id="rId3"/>
              </a:rPr>
              <a:t>BISv2 reliability study</a:t>
            </a:r>
            <a:endParaRPr lang="en-US" sz="1400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1" name="Picture 30">
            <a:extLst>
              <a:ext uri="{FF2B5EF4-FFF2-40B4-BE49-F238E27FC236}">
                <a16:creationId xmlns:a16="http://schemas.microsoft.com/office/drawing/2014/main" id="{8CE03B64-9167-6EFB-876A-C73FF5ADA36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690"/>
          <a:stretch/>
        </p:blipFill>
        <p:spPr>
          <a:xfrm>
            <a:off x="3967095" y="1514801"/>
            <a:ext cx="6815296" cy="464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2874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349038-215E-1BD1-74CE-0B24108DC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Results – Failure Rates</a:t>
            </a:r>
            <a:endParaRPr lang="en-GB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6763C73B-42A9-C705-FB78-98CD4BE448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2465070"/>
            <a:ext cx="5611813" cy="3512218"/>
          </a:xfrm>
        </p:spPr>
        <p:txBody>
          <a:bodyPr vert="horz" lIns="0" tIns="0" rIns="0" bIns="0" rtlCol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dirty="0"/>
              <a:t>Maximum number of failures when the demand interval approaches the commissioning interval</a:t>
            </a:r>
          </a:p>
          <a:p>
            <a:pPr marL="666750" lvl="1" indent="-342900">
              <a:buFont typeface="Arial" panose="020B0604020202020204" pitchFamily="34" charset="0"/>
            </a:pPr>
            <a:r>
              <a:rPr lang="en-GB" sz="1400" dirty="0"/>
              <a:t>Magnet protection less reliable, mainly due to longer chain of systems in critical path</a:t>
            </a:r>
            <a:endParaRPr lang="en-GB" sz="1300" dirty="0"/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1700" dirty="0"/>
              <a:t>For both protection functions the reliability target is comfortably met.</a:t>
            </a:r>
          </a:p>
          <a:p>
            <a:pPr marL="666750" lvl="1" indent="-342900">
              <a:buFont typeface="Wingdings" panose="05000000000000000000" pitchFamily="2" charset="2"/>
              <a:buChar char="à"/>
            </a:pPr>
            <a:r>
              <a:rPr lang="en-GB" sz="1400" dirty="0"/>
              <a:t>But under the condition of regular systematic testing</a:t>
            </a:r>
          </a:p>
          <a:p>
            <a:pPr marL="342900" indent="-342900"/>
            <a:endParaRPr lang="en-GB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71C09-43BE-A00E-1A01-26B4821A4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HL Annual Meeting, Genova, 10/10/2024, Lukas Felsberger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52F30B-878D-102F-ED75-32EB63D0C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24</a:t>
            </a:fld>
            <a:endParaRPr lang="en-US"/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82042056-FA00-6A10-CCDC-439F816B2591}"/>
              </a:ext>
            </a:extLst>
          </p:cNvPr>
          <p:cNvSpPr txBox="1">
            <a:spLocks/>
          </p:cNvSpPr>
          <p:nvPr/>
        </p:nvSpPr>
        <p:spPr>
          <a:xfrm>
            <a:off x="7559357" y="168076"/>
            <a:ext cx="4632961" cy="12867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200" dirty="0"/>
              <a:t>Repair/Inspection Policy: 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3"/>
                </a:solidFill>
              </a:rPr>
              <a:t>Commissioning:	1 operational (op) year = 7200 hours/300 days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Ramp detection interval:	12 hours 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B050"/>
                </a:solidFill>
              </a:rPr>
              <a:t>Reaction to Supervision:	12 hours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Magnet protection: 128 instances that can have a single quench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200" dirty="0">
                <a:solidFill>
                  <a:schemeClr val="accent5"/>
                </a:solidFill>
              </a:rPr>
              <a:t>Beam dump: 216 instances that can have a spurious trigger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97D7CD2-AAD2-CCE4-0FE0-48D198833C5E}"/>
              </a:ext>
            </a:extLst>
          </p:cNvPr>
          <p:cNvSpPr/>
          <p:nvPr/>
        </p:nvSpPr>
        <p:spPr>
          <a:xfrm>
            <a:off x="5154112" y="1665170"/>
            <a:ext cx="393192" cy="3329371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1 spurious firing  per year = </a:t>
            </a:r>
          </a:p>
          <a:p>
            <a:pPr algn="ctr"/>
            <a:r>
              <a:rPr lang="en-US" sz="1400" dirty="0"/>
              <a:t>1 spurious firing every 216 op years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D3DF9D9-DA48-E192-1A1B-CF78B8660FA3}"/>
              </a:ext>
            </a:extLst>
          </p:cNvPr>
          <p:cNvSpPr/>
          <p:nvPr/>
        </p:nvSpPr>
        <p:spPr>
          <a:xfrm>
            <a:off x="4486453" y="1649142"/>
            <a:ext cx="393192" cy="3336397"/>
          </a:xfrm>
          <a:prstGeom prst="roundRect">
            <a:avLst/>
          </a:prstGeom>
          <a:solidFill>
            <a:srgbClr val="782B12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10 quenches every op year = </a:t>
            </a:r>
          </a:p>
          <a:p>
            <a:pPr algn="ctr"/>
            <a:r>
              <a:rPr lang="en-US" sz="1400" dirty="0"/>
              <a:t>1 quench/coil every 12.8 op years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F27EB4B-08E9-0C1F-724A-18E5DE913BA6}"/>
              </a:ext>
            </a:extLst>
          </p:cNvPr>
          <p:cNvSpPr txBox="1"/>
          <p:nvPr/>
        </p:nvSpPr>
        <p:spPr>
          <a:xfrm>
            <a:off x="387532" y="844335"/>
            <a:ext cx="1417320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Target</a:t>
            </a:r>
          </a:p>
        </p:txBody>
      </p:sp>
      <p:sp>
        <p:nvSpPr>
          <p:cNvPr id="11" name="Halber Rahmen 10">
            <a:extLst>
              <a:ext uri="{FF2B5EF4-FFF2-40B4-BE49-F238E27FC236}">
                <a16:creationId xmlns:a16="http://schemas.microsoft.com/office/drawing/2014/main" id="{187700CA-C961-9915-4539-8D859DD47A53}"/>
              </a:ext>
            </a:extLst>
          </p:cNvPr>
          <p:cNvSpPr/>
          <p:nvPr/>
        </p:nvSpPr>
        <p:spPr>
          <a:xfrm rot="2700000">
            <a:off x="899530" y="1218530"/>
            <a:ext cx="310962" cy="310962"/>
          </a:xfrm>
          <a:prstGeom prst="halfFram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12" name="Halber Rahmen 11">
            <a:extLst>
              <a:ext uri="{FF2B5EF4-FFF2-40B4-BE49-F238E27FC236}">
                <a16:creationId xmlns:a16="http://schemas.microsoft.com/office/drawing/2014/main" id="{A2B35893-B525-8C5B-45E6-36F3EFA730D4}"/>
              </a:ext>
            </a:extLst>
          </p:cNvPr>
          <p:cNvSpPr/>
          <p:nvPr/>
        </p:nvSpPr>
        <p:spPr>
          <a:xfrm rot="2700000">
            <a:off x="903340" y="1428080"/>
            <a:ext cx="310962" cy="310962"/>
          </a:xfrm>
          <a:prstGeom prst="halfFram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EC45768-0D75-D2C0-F3C3-3FC63C8EA89C}"/>
              </a:ext>
            </a:extLst>
          </p:cNvPr>
          <p:cNvSpPr txBox="1"/>
          <p:nvPr/>
        </p:nvSpPr>
        <p:spPr>
          <a:xfrm>
            <a:off x="2139814" y="2465070"/>
            <a:ext cx="16237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Magnet protection</a:t>
            </a:r>
            <a:endParaRPr lang="en-GB" sz="1400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FE0D8FD-376D-4D34-A72B-7C400ED96882}"/>
              </a:ext>
            </a:extLst>
          </p:cNvPr>
          <p:cNvSpPr txBox="1"/>
          <p:nvPr/>
        </p:nvSpPr>
        <p:spPr>
          <a:xfrm>
            <a:off x="3295865" y="4706533"/>
            <a:ext cx="11712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/>
                </a:solidFill>
              </a:rPr>
              <a:t>Beam dump</a:t>
            </a:r>
            <a:endParaRPr lang="en-GB" sz="1400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ED2A7B6-D6DF-517D-BF69-9E1A93D0C6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9128177"/>
              </p:ext>
            </p:extLst>
          </p:nvPr>
        </p:nvGraphicFramePr>
        <p:xfrm>
          <a:off x="634230" y="1135640"/>
          <a:ext cx="5612400" cy="45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25057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F146B06-CEEC-9C5F-BCE7-0D4D94634A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8267934"/>
              </p:ext>
            </p:extLst>
          </p:nvPr>
        </p:nvGraphicFramePr>
        <p:xfrm>
          <a:off x="409837" y="1163700"/>
          <a:ext cx="5616000" cy="476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31BA6F78-CA05-6CE1-12A8-98835ADE9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5926137" cy="1065742"/>
          </a:xfrm>
        </p:spPr>
        <p:txBody>
          <a:bodyPr/>
          <a:lstStyle/>
          <a:p>
            <a:r>
              <a:rPr lang="en-US" dirty="0"/>
              <a:t>Commissioning interval </a:t>
            </a:r>
            <a:r>
              <a:rPr lang="en-US" sz="2400" dirty="0"/>
              <a:t>Magnet protection </a:t>
            </a:r>
            <a:endParaRPr lang="en-US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38B91376-6811-C4FC-564D-FA2BE512D1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2453640"/>
            <a:ext cx="5611813" cy="3747135"/>
          </a:xfrm>
        </p:spPr>
        <p:txBody>
          <a:bodyPr vert="horz" lIns="0" tIns="0" rIns="0" bIns="0" rtlCol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dirty="0"/>
              <a:t>With a commissioning interval of 3 years instead of 1 year, the number of failures increase</a:t>
            </a:r>
          </a:p>
          <a:p>
            <a:pPr marL="666750" lvl="1" indent="-342900">
              <a:buFont typeface="Arial" panose="020B0604020202020204" pitchFamily="34" charset="0"/>
            </a:pPr>
            <a:r>
              <a:rPr lang="en-GB" sz="1400" dirty="0"/>
              <a:t>Mainly due to the probability of blind failures accumulating that are only visible in commissioning or on demand.</a:t>
            </a:r>
          </a:p>
          <a:p>
            <a:pPr marL="990900" lvl="2" indent="-342900"/>
            <a:r>
              <a:rPr lang="en-GB" sz="1300" dirty="0"/>
              <a:t>Difference smaller if demand rate is higher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1700" dirty="0">
                <a:sym typeface="Wingdings" panose="05000000000000000000" pitchFamily="2" charset="2"/>
              </a:rPr>
              <a:t>With 3-year intervals, the reliability target is not met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1700" dirty="0">
                <a:sym typeface="Wingdings" panose="05000000000000000000" pitchFamily="2" charset="2"/>
              </a:rPr>
              <a:t>Yearly q</a:t>
            </a:r>
            <a:r>
              <a:rPr lang="en-US" sz="1700" dirty="0"/>
              <a:t>uench test is recommended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A98663-9902-C408-536D-EF4B1836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EF6BBD-EADA-1478-26E2-07A56E3FE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DF24B1C1-EF94-B240-8D86-209942DC87EF}" type="slidenum">
              <a:rPr lang="en-CH" smtClean="0"/>
              <a:pPr>
                <a:spcAft>
                  <a:spcPts val="600"/>
                </a:spcAft>
              </a:pPr>
              <a:t>25</a:t>
            </a:fld>
            <a:endParaRPr lang="en-CH"/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0F84E5B1-80E0-77C2-56AA-D65A13142314}"/>
              </a:ext>
            </a:extLst>
          </p:cNvPr>
          <p:cNvSpPr txBox="1">
            <a:spLocks/>
          </p:cNvSpPr>
          <p:nvPr/>
        </p:nvSpPr>
        <p:spPr>
          <a:xfrm>
            <a:off x="7559357" y="168076"/>
            <a:ext cx="4632961" cy="12867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200" dirty="0"/>
              <a:t>Repair/Inspection Policy: 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3"/>
                </a:solidFill>
              </a:rPr>
              <a:t>Commissioning:	</a:t>
            </a:r>
            <a:r>
              <a:rPr lang="en-US" sz="1200" i="1" u="sng" dirty="0">
                <a:solidFill>
                  <a:schemeClr val="accent3"/>
                </a:solidFill>
              </a:rPr>
              <a:t>1 or 3 </a:t>
            </a:r>
            <a:r>
              <a:rPr lang="en-US" sz="1200" dirty="0">
                <a:solidFill>
                  <a:schemeClr val="accent3"/>
                </a:solidFill>
              </a:rPr>
              <a:t>operational years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Ramp detection interval:	12 hours 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B050"/>
                </a:solidFill>
              </a:rPr>
              <a:t>Reaction to Supervision:	12 hours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Magnet protection: 128 instances that can have a single quench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200" dirty="0">
                <a:solidFill>
                  <a:schemeClr val="accent5"/>
                </a:solidFill>
              </a:rPr>
              <a:t>Beam dump: 216 instances that can have a spurious trigger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69B4AF6-2445-CFB0-9859-1CE90B3EF0A2}"/>
              </a:ext>
            </a:extLst>
          </p:cNvPr>
          <p:cNvSpPr txBox="1"/>
          <p:nvPr/>
        </p:nvSpPr>
        <p:spPr>
          <a:xfrm>
            <a:off x="3727056" y="3234140"/>
            <a:ext cx="14173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Target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C834AD50-9ECD-6053-99A8-412070C932C2}"/>
              </a:ext>
            </a:extLst>
          </p:cNvPr>
          <p:cNvCxnSpPr/>
          <p:nvPr/>
        </p:nvCxnSpPr>
        <p:spPr>
          <a:xfrm>
            <a:off x="1642500" y="3575562"/>
            <a:ext cx="313182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9">
            <a:extLst>
              <a:ext uri="{FF2B5EF4-FFF2-40B4-BE49-F238E27FC236}">
                <a16:creationId xmlns:a16="http://schemas.microsoft.com/office/drawing/2014/main" id="{ADA08A40-717C-DE81-66A9-6B004CFBC571}"/>
              </a:ext>
            </a:extLst>
          </p:cNvPr>
          <p:cNvSpPr/>
          <p:nvPr/>
        </p:nvSpPr>
        <p:spPr>
          <a:xfrm>
            <a:off x="3580458" y="1866269"/>
            <a:ext cx="393192" cy="3336397"/>
          </a:xfrm>
          <a:prstGeom prst="roundRect">
            <a:avLst/>
          </a:prstGeom>
          <a:solidFill>
            <a:srgbClr val="782B12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10 quenches every op year = </a:t>
            </a:r>
          </a:p>
          <a:p>
            <a:pPr algn="ctr"/>
            <a:r>
              <a:rPr lang="en-US" sz="1400" dirty="0"/>
              <a:t>1 quench/coil every 12.8 op years</a:t>
            </a:r>
          </a:p>
        </p:txBody>
      </p:sp>
    </p:spTree>
    <p:extLst>
      <p:ext uri="{BB962C8B-B14F-4D97-AF65-F5344CB8AC3E}">
        <p14:creationId xmlns:p14="http://schemas.microsoft.com/office/powerpoint/2010/main" val="10865063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3D9593B-037C-3C69-5D59-E35AA09414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7389447"/>
              </p:ext>
            </p:extLst>
          </p:nvPr>
        </p:nvGraphicFramePr>
        <p:xfrm>
          <a:off x="329999" y="1761815"/>
          <a:ext cx="6228000" cy="430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B9431C-1750-F7F8-D0D3-5513A998B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2230" y="2360704"/>
            <a:ext cx="5371783" cy="3840072"/>
          </a:xfrm>
        </p:spPr>
        <p:txBody>
          <a:bodyPr vert="horz" lIns="0" tIns="0" rIns="0" bIns="0" rtlCol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>
                    <a:lumMod val="50000"/>
                  </a:schemeClr>
                </a:solidFill>
              </a:rPr>
              <a:t>Strong impact of less frequent/imperfect testing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Only a small increase of about 1.1E-05, if the failures are detected and repaired after 72 hours.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Maximum of 6.8E-01 failures if the failures are detected for the first time during yearly commissioning.</a:t>
            </a:r>
          </a:p>
          <a:p>
            <a:pPr marL="990900" lvl="2" indent="-342900"/>
            <a:r>
              <a:rPr lang="en-GB" sz="1300" dirty="0">
                <a:solidFill>
                  <a:schemeClr val="tx2">
                    <a:lumMod val="50000"/>
                  </a:schemeClr>
                </a:solidFill>
              </a:rPr>
              <a:t>This assumes an interlock of operation (SIS) if </a:t>
            </a:r>
            <a:r>
              <a:rPr lang="en-GB" sz="1300" u="sng" dirty="0">
                <a:solidFill>
                  <a:schemeClr val="tx2">
                    <a:lumMod val="50000"/>
                  </a:schemeClr>
                </a:solidFill>
              </a:rPr>
              <a:t>both</a:t>
            </a:r>
            <a:r>
              <a:rPr lang="en-GB" sz="1300" dirty="0">
                <a:solidFill>
                  <a:schemeClr val="tx2">
                    <a:lumMod val="50000"/>
                  </a:schemeClr>
                </a:solidFill>
              </a:rPr>
              <a:t> critical paths lose supervision.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700" dirty="0">
                <a:solidFill>
                  <a:schemeClr val="tx2">
                    <a:lumMod val="50000"/>
                  </a:schemeClr>
                </a:solidFill>
              </a:rPr>
              <a:t>Monitoring &amp; ramp testing is crucial for protection function!</a:t>
            </a:r>
          </a:p>
          <a:p>
            <a:pPr marL="609750" lvl="1" indent="-285750">
              <a:buFont typeface="Wingdings" panose="05000000000000000000" pitchFamily="2" charset="2"/>
              <a:buChar char="à"/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Extending coverage yields additional reliability margins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700" dirty="0">
                <a:solidFill>
                  <a:schemeClr val="tx2">
                    <a:lumMod val="50000"/>
                  </a:schemeClr>
                </a:solidFill>
              </a:rPr>
              <a:t>Detected problems can be fixed after fill</a:t>
            </a:r>
          </a:p>
          <a:p>
            <a:pPr marL="609750" lvl="1" indent="-285750">
              <a:buFont typeface="Wingdings" panose="05000000000000000000" pitchFamily="2" charset="2"/>
              <a:buChar char="à"/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Do not need to stop operations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344C30-C091-891D-1819-4F63966B5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7354887" cy="1065742"/>
          </a:xfrm>
        </p:spPr>
        <p:txBody>
          <a:bodyPr/>
          <a:lstStyle/>
          <a:p>
            <a:r>
              <a:rPr lang="en-US" dirty="0"/>
              <a:t>System Monitoring &amp; Testing</a:t>
            </a:r>
            <a:br>
              <a:rPr lang="en-US" dirty="0"/>
            </a:br>
            <a:r>
              <a:rPr lang="en-US" sz="2400" dirty="0"/>
              <a:t>Magnet protection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B26FB-0376-BBF4-D803-CEF871AC9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 Annual Meeting, Genova, 10/10/2024, Lukas Felsberger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A4DE8-C3A0-A420-767B-EBA75B32E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D0603BFB-E688-536F-969F-D2A8E5EFADBF}"/>
              </a:ext>
            </a:extLst>
          </p:cNvPr>
          <p:cNvSpPr txBox="1">
            <a:spLocks/>
          </p:cNvSpPr>
          <p:nvPr/>
        </p:nvSpPr>
        <p:spPr>
          <a:xfrm>
            <a:off x="7559357" y="168076"/>
            <a:ext cx="4632961" cy="12867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200" dirty="0"/>
              <a:t>Repair/Inspection Policy: 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3"/>
                </a:solidFill>
              </a:rPr>
              <a:t>Commissioning:	1 operational (op) year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Ramp detection interval:	12 hours </a:t>
            </a:r>
            <a:r>
              <a:rPr lang="en-US" sz="1200" dirty="0">
                <a:solidFill>
                  <a:schemeClr val="tx1"/>
                </a:solidFill>
                <a:sym typeface="Wingdings" panose="05000000000000000000" pitchFamily="2" charset="2"/>
              </a:rPr>
              <a:t> 7200 hours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B050"/>
                </a:solidFill>
              </a:rPr>
              <a:t>Reaction to Supervision:	12 hours </a:t>
            </a:r>
            <a:r>
              <a:rPr lang="en-US" sz="1200" dirty="0">
                <a:solidFill>
                  <a:srgbClr val="00B050"/>
                </a:solidFill>
                <a:sym typeface="Wingdings" panose="05000000000000000000" pitchFamily="2" charset="2"/>
              </a:rPr>
              <a:t> 7200 hours</a:t>
            </a:r>
            <a:endParaRPr lang="en-US" sz="1200" dirty="0">
              <a:solidFill>
                <a:srgbClr val="00B050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Magnet protection: 128 instances that can have a single quench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200" dirty="0">
                <a:solidFill>
                  <a:schemeClr val="accent5"/>
                </a:solidFill>
              </a:rPr>
              <a:t>Beam dump: 216 instances that can have a spurious trigger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5FC4DDD-329B-9A77-1B96-A1952C39D27F}"/>
              </a:ext>
            </a:extLst>
          </p:cNvPr>
          <p:cNvSpPr txBox="1"/>
          <p:nvPr/>
        </p:nvSpPr>
        <p:spPr>
          <a:xfrm>
            <a:off x="3550602" y="4388551"/>
            <a:ext cx="14173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Target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8E449EFB-7341-5F5B-DC1F-B7DFC8EF0DCF}"/>
              </a:ext>
            </a:extLst>
          </p:cNvPr>
          <p:cNvCxnSpPr/>
          <p:nvPr/>
        </p:nvCxnSpPr>
        <p:spPr>
          <a:xfrm>
            <a:off x="1493494" y="4664554"/>
            <a:ext cx="313182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35255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AD1F59-31FA-73E7-CAD9-4A26224FE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01738"/>
            <a:ext cx="11526836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A reliability model for the quench protection and beam dump functions of the IT shows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The foreseen </a:t>
            </a:r>
            <a:r>
              <a:rPr lang="en-US" sz="1600" dirty="0" err="1"/>
              <a:t>uQDS</a:t>
            </a:r>
            <a:r>
              <a:rPr lang="en-US" sz="1600" dirty="0"/>
              <a:t>, PDSU and BIS concentrator hardware design conforms with the reliability requirements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This is under the condition that </a:t>
            </a:r>
          </a:p>
          <a:p>
            <a:pPr marL="990900" lvl="2" indent="-342900"/>
            <a:r>
              <a:rPr lang="en-US" sz="1600" dirty="0"/>
              <a:t>yearly commissioning tests are performed (IST) to check the integrity of the system and all interfaces</a:t>
            </a:r>
          </a:p>
          <a:p>
            <a:pPr marL="990900" lvl="2" indent="-342900"/>
            <a:r>
              <a:rPr lang="en-US" sz="1600" dirty="0"/>
              <a:t>an automated test during ramp is executed every LHC fill as part of a sequencer task to check integrity of the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Follow-up of the study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The </a:t>
            </a:r>
            <a:r>
              <a:rPr lang="en-US" sz="1600" dirty="0" err="1"/>
              <a:t>uQDS</a:t>
            </a:r>
            <a:r>
              <a:rPr lang="en-US" sz="1600" dirty="0"/>
              <a:t>/PDSU FMECA analysis results should be validated by selected HW functional tests/simulations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Availability aspects of the system to be quantified and checked against operational data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An analysis of critical firm- and software and configuration management should complement the hardware study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In view of the consolidation of the LHC main dipole QDS system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The reliability model should be adapted, and pessimistic assumptions refined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Design improvements triggered by </a:t>
            </a:r>
            <a:r>
              <a:rPr lang="en-US" sz="1600" dirty="0" err="1"/>
              <a:t>uQDS</a:t>
            </a:r>
            <a:r>
              <a:rPr lang="en-US" sz="1600" dirty="0"/>
              <a:t>/PDSU FMECA analysis should be implemented if possible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FB8CF2-A41A-06D1-BAF7-7ACC5E9D6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&amp; Next Steps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11E3A2-3924-AB1E-2D26-7F2269A4E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823F4D-13D7-3126-99F5-864CD274C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27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669134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CDC2792-5C95-7754-12E3-D343366CB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82DC678-886A-FA9A-6D50-19F8A4DCE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8B4882C-93B4-F6A5-F562-EF099A8FA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D6F22A5-8855-3AD9-4755-69F177CF9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28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838033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A1CD1-C22A-C601-7E47-991C20BFD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de-DE" sz="3200" dirty="0" err="1"/>
              <a:t>Protection</a:t>
            </a:r>
            <a:r>
              <a:rPr lang="de-DE" sz="3200" dirty="0"/>
              <a:t> System Life Cycle</a:t>
            </a:r>
            <a:endParaRPr lang="en-US" sz="3200" dirty="0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6B58BB48-FBB3-D3DC-BBB9-8E7B7BD047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2725" y="6356351"/>
            <a:ext cx="9568417" cy="365125"/>
          </a:xfrm>
        </p:spPr>
        <p:txBody>
          <a:bodyPr/>
          <a:lstStyle/>
          <a:p>
            <a:pPr algn="l"/>
            <a:r>
              <a:rPr lang="en-GB"/>
              <a:t>HL Annual Meeting, Genova, 10/10/2024, Lukas Felsberger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58DAD1-4DA6-BEC0-5AC4-B2633C39E0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800"/>
                </a:spcAft>
              </a:pPr>
              <a:t>29</a:t>
            </a:fld>
            <a:endParaRPr lang="en-US"/>
          </a:p>
        </p:txBody>
      </p:sp>
      <p:sp>
        <p:nvSpPr>
          <p:cNvPr id="43" name="Content Placeholder 43">
            <a:extLst>
              <a:ext uri="{FF2B5EF4-FFF2-40B4-BE49-F238E27FC236}">
                <a16:creationId xmlns:a16="http://schemas.microsoft.com/office/drawing/2014/main" id="{8A322276-85B4-D841-7D16-2380B01CCD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29542"/>
            <a:ext cx="4876800" cy="4421044"/>
          </a:xfrm>
        </p:spPr>
        <p:txBody>
          <a:bodyPr>
            <a:normAutofit/>
          </a:bodyPr>
          <a:lstStyle/>
          <a:p>
            <a:pPr marL="48767"/>
            <a:r>
              <a:rPr lang="en-US" sz="1867" dirty="0"/>
              <a:t>Machine Protection systems development follows defined life-cycle</a:t>
            </a:r>
          </a:p>
          <a:p>
            <a:r>
              <a:rPr lang="en-GB" sz="1867" dirty="0"/>
              <a:t>Ensures that risks are mitigated </a:t>
            </a:r>
            <a:endParaRPr lang="en-US" sz="1867" dirty="0"/>
          </a:p>
          <a:p>
            <a:r>
              <a:rPr lang="en-US" sz="1867" dirty="0"/>
              <a:t>Inspired by IEC 61508 and adapted for CERN context</a:t>
            </a:r>
          </a:p>
          <a:p>
            <a:endParaRPr lang="en-US" sz="1867" dirty="0"/>
          </a:p>
          <a:p>
            <a:pPr marL="48767"/>
            <a:r>
              <a:rPr lang="en-US" sz="1867" dirty="0"/>
              <a:t>The scope of the </a:t>
            </a:r>
            <a:r>
              <a:rPr lang="en-US" sz="1867" dirty="0" err="1"/>
              <a:t>uQDS</a:t>
            </a:r>
            <a:r>
              <a:rPr lang="en-US" sz="1867" dirty="0"/>
              <a:t> &amp; PDSU reliability analysis is to</a:t>
            </a:r>
          </a:p>
          <a:p>
            <a:pPr marL="715517" lvl="1" indent="-342900">
              <a:buFont typeface="Arial" panose="020B0604020202020204" pitchFamily="34" charset="0"/>
              <a:buChar char="•"/>
            </a:pPr>
            <a:r>
              <a:rPr lang="en-US" sz="1567" dirty="0"/>
              <a:t>Identify risks and hazards and quantify requirements for their mitigation</a:t>
            </a:r>
          </a:p>
          <a:p>
            <a:pPr marL="715517" lvl="1" indent="-342900">
              <a:buFont typeface="Arial" panose="020B0604020202020204" pitchFamily="34" charset="0"/>
              <a:buChar char="•"/>
            </a:pPr>
            <a:r>
              <a:rPr lang="en-US" sz="1567" dirty="0"/>
              <a:t>Qualify the detailed hardware design according to the defined requirements</a:t>
            </a:r>
          </a:p>
          <a:p>
            <a:pPr marL="48767"/>
            <a:endParaRPr lang="en-US" sz="1867"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C4903538-2E7C-A85C-B55B-C0A4F4587060}"/>
              </a:ext>
            </a:extLst>
          </p:cNvPr>
          <p:cNvGrpSpPr/>
          <p:nvPr/>
        </p:nvGrpSpPr>
        <p:grpSpPr>
          <a:xfrm>
            <a:off x="5840083" y="439947"/>
            <a:ext cx="5556664" cy="5510639"/>
            <a:chOff x="6404239" y="1409601"/>
            <a:chExt cx="4992508" cy="3665651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36837CF-8843-5D4D-0AD9-C4EC8F0EEC66}"/>
                </a:ext>
              </a:extLst>
            </p:cNvPr>
            <p:cNvGrpSpPr/>
            <p:nvPr/>
          </p:nvGrpSpPr>
          <p:grpSpPr>
            <a:xfrm>
              <a:off x="6414571" y="1409601"/>
              <a:ext cx="4982176" cy="3665651"/>
              <a:chOff x="97752" y="967457"/>
              <a:chExt cx="6090612" cy="5167291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1898BD31-B5C5-B696-9A91-E94936B99982}"/>
                  </a:ext>
                </a:extLst>
              </p:cNvPr>
              <p:cNvGrpSpPr/>
              <p:nvPr/>
            </p:nvGrpSpPr>
            <p:grpSpPr>
              <a:xfrm>
                <a:off x="798811" y="967457"/>
                <a:ext cx="4688493" cy="353945"/>
                <a:chOff x="798811" y="967457"/>
                <a:chExt cx="4688493" cy="353945"/>
              </a:xfrm>
            </p:grpSpPr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920BEEFF-7761-8B61-398E-713B2D9CB1B4}"/>
                    </a:ext>
                  </a:extLst>
                </p:cNvPr>
                <p:cNvSpPr/>
                <p:nvPr/>
              </p:nvSpPr>
              <p:spPr>
                <a:xfrm>
                  <a:off x="855106" y="967457"/>
                  <a:ext cx="4575905" cy="353945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2087ADA9-D01D-8699-98D2-F140F8036197}"/>
                    </a:ext>
                  </a:extLst>
                </p:cNvPr>
                <p:cNvSpPr txBox="1"/>
                <p:nvPr/>
              </p:nvSpPr>
              <p:spPr>
                <a:xfrm>
                  <a:off x="798811" y="968545"/>
                  <a:ext cx="4688493" cy="27069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lvl="1" algn="ctr">
                    <a:lnSpc>
                      <a:spcPct val="150000"/>
                    </a:lnSpc>
                  </a:pPr>
                  <a:r>
                    <a:rPr lang="en-US" sz="1400" b="1" u="sng" dirty="0">
                      <a:solidFill>
                        <a:schemeClr val="tx2"/>
                      </a:solidFill>
                    </a:rPr>
                    <a:t>Clear and exhaustive specifications of the project</a:t>
                  </a:r>
                  <a:endParaRPr lang="en-150" sz="1400" b="1" u="sng" dirty="0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24EB6794-EBE6-1E66-3666-3BAD09E04C3C}"/>
                  </a:ext>
                </a:extLst>
              </p:cNvPr>
              <p:cNvGrpSpPr/>
              <p:nvPr/>
            </p:nvGrpSpPr>
            <p:grpSpPr>
              <a:xfrm>
                <a:off x="97752" y="1647436"/>
                <a:ext cx="6090612" cy="603936"/>
                <a:chOff x="97752" y="1647436"/>
                <a:chExt cx="6090612" cy="603936"/>
              </a:xfrm>
            </p:grpSpPr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D7FF954B-9401-31BF-BC81-3D956860137F}"/>
                    </a:ext>
                  </a:extLst>
                </p:cNvPr>
                <p:cNvSpPr/>
                <p:nvPr/>
              </p:nvSpPr>
              <p:spPr>
                <a:xfrm>
                  <a:off x="97752" y="1647436"/>
                  <a:ext cx="6090612" cy="41300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0FEB6C79-B747-6739-3AE3-BF0A86273407}"/>
                    </a:ext>
                  </a:extLst>
                </p:cNvPr>
                <p:cNvSpPr txBox="1"/>
                <p:nvPr/>
              </p:nvSpPr>
              <p:spPr>
                <a:xfrm>
                  <a:off x="217220" y="1682770"/>
                  <a:ext cx="5971144" cy="56860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lvl="1" algn="ctr">
                    <a:lnSpc>
                      <a:spcPct val="150000"/>
                    </a:lnSpc>
                  </a:pPr>
                  <a:r>
                    <a:rPr lang="en-US" sz="1400" b="1" u="sng" dirty="0">
                      <a:solidFill>
                        <a:schemeClr val="tx2"/>
                      </a:solidFill>
                    </a:rPr>
                    <a:t>Thorough risk and hazards analysis, definition of safety requirements </a:t>
                  </a:r>
                  <a:endParaRPr lang="en-150" sz="1400" b="1" u="sng" dirty="0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65714CB5-4FF8-0E98-E042-176C1D3C8C04}"/>
                  </a:ext>
                </a:extLst>
              </p:cNvPr>
              <p:cNvGrpSpPr/>
              <p:nvPr/>
            </p:nvGrpSpPr>
            <p:grpSpPr>
              <a:xfrm>
                <a:off x="2108834" y="3534826"/>
                <a:ext cx="2068447" cy="629195"/>
                <a:chOff x="2108834" y="3534826"/>
                <a:chExt cx="2068447" cy="629195"/>
              </a:xfrm>
            </p:grpSpPr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35614333-1389-3F05-6187-B3F8161D397A}"/>
                    </a:ext>
                  </a:extLst>
                </p:cNvPr>
                <p:cNvSpPr/>
                <p:nvPr/>
              </p:nvSpPr>
              <p:spPr>
                <a:xfrm>
                  <a:off x="2166872" y="3534826"/>
                  <a:ext cx="1952373" cy="629195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277E4DB7-935B-0759-366A-37FB40F89BD4}"/>
                    </a:ext>
                  </a:extLst>
                </p:cNvPr>
                <p:cNvSpPr txBox="1"/>
                <p:nvPr/>
              </p:nvSpPr>
              <p:spPr>
                <a:xfrm>
                  <a:off x="2108834" y="3709239"/>
                  <a:ext cx="2068447" cy="27069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lvl="1" algn="ctr">
                    <a:lnSpc>
                      <a:spcPct val="150000"/>
                    </a:lnSpc>
                  </a:pPr>
                  <a:r>
                    <a:rPr lang="en-US" sz="1400" b="1" u="sng" dirty="0">
                      <a:solidFill>
                        <a:schemeClr val="tx2"/>
                      </a:solidFill>
                    </a:rPr>
                    <a:t>Testing and validation</a:t>
                  </a:r>
                  <a:endParaRPr lang="en-150" sz="1400" b="1" u="sng" dirty="0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FFD50A91-568F-5596-0E69-B653DF4D6EE5}"/>
                  </a:ext>
                </a:extLst>
              </p:cNvPr>
              <p:cNvGrpSpPr/>
              <p:nvPr/>
            </p:nvGrpSpPr>
            <p:grpSpPr>
              <a:xfrm>
                <a:off x="1830478" y="4490055"/>
                <a:ext cx="2625161" cy="909826"/>
                <a:chOff x="1830478" y="4490055"/>
                <a:chExt cx="2625161" cy="909826"/>
              </a:xfrm>
            </p:grpSpPr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69D59B76-2BCC-FFDB-1D61-7A51D9473A24}"/>
                    </a:ext>
                  </a:extLst>
                </p:cNvPr>
                <p:cNvSpPr/>
                <p:nvPr/>
              </p:nvSpPr>
              <p:spPr>
                <a:xfrm>
                  <a:off x="1830478" y="4490055"/>
                  <a:ext cx="2625161" cy="41300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EE8D17AF-2B11-ECE9-3924-5D094263FFAA}"/>
                    </a:ext>
                  </a:extLst>
                </p:cNvPr>
                <p:cNvSpPr txBox="1"/>
                <p:nvPr/>
              </p:nvSpPr>
              <p:spPr>
                <a:xfrm>
                  <a:off x="1868297" y="4528248"/>
                  <a:ext cx="2552029" cy="8716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lvl="1" algn="ctr">
                    <a:lnSpc>
                      <a:spcPct val="150000"/>
                    </a:lnSpc>
                  </a:pPr>
                  <a:r>
                    <a:rPr lang="en-US" sz="1400" b="1" u="sng" dirty="0">
                      <a:solidFill>
                        <a:schemeClr val="tx2"/>
                      </a:solidFill>
                    </a:rPr>
                    <a:t>Commissioning of the system</a:t>
                  </a:r>
                </a:p>
                <a:p>
                  <a:pPr marL="0" lvl="1" algn="ctr">
                    <a:lnSpc>
                      <a:spcPct val="150000"/>
                    </a:lnSpc>
                  </a:pPr>
                  <a:endParaRPr lang="en-150" sz="1400" b="1" u="sng" dirty="0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7C847FA7-3B1D-A002-955B-91F20396E364}"/>
                  </a:ext>
                </a:extLst>
              </p:cNvPr>
              <p:cNvGrpSpPr/>
              <p:nvPr/>
            </p:nvGrpSpPr>
            <p:grpSpPr>
              <a:xfrm>
                <a:off x="1168544" y="5311542"/>
                <a:ext cx="3925000" cy="823206"/>
                <a:chOff x="1168544" y="5311542"/>
                <a:chExt cx="3925000" cy="823206"/>
              </a:xfrm>
            </p:grpSpPr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106B8DCB-7457-BDE7-8B49-DD8D1746D76C}"/>
                    </a:ext>
                  </a:extLst>
                </p:cNvPr>
                <p:cNvSpPr txBox="1"/>
                <p:nvPr/>
              </p:nvSpPr>
              <p:spPr>
                <a:xfrm>
                  <a:off x="1203163" y="5829768"/>
                  <a:ext cx="1952373" cy="27069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lvl="1" algn="ctr">
                    <a:lnSpc>
                      <a:spcPct val="150000"/>
                    </a:lnSpc>
                  </a:pPr>
                  <a:r>
                    <a:rPr lang="en-US" sz="1400" i="1" dirty="0">
                      <a:solidFill>
                        <a:schemeClr val="tx2"/>
                      </a:solidFill>
                    </a:rPr>
                    <a:t>Procedures</a:t>
                  </a:r>
                  <a:endParaRPr lang="en-150" sz="1400" i="1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42F3CD9B-BE7A-899F-C5C1-6574811B902A}"/>
                    </a:ext>
                  </a:extLst>
                </p:cNvPr>
                <p:cNvSpPr txBox="1"/>
                <p:nvPr/>
              </p:nvSpPr>
              <p:spPr>
                <a:xfrm>
                  <a:off x="1168544" y="5591616"/>
                  <a:ext cx="2113319" cy="27069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lvl="1" algn="ctr">
                    <a:lnSpc>
                      <a:spcPct val="150000"/>
                    </a:lnSpc>
                  </a:pPr>
                  <a:r>
                    <a:rPr lang="en-US" sz="1400" i="1" dirty="0">
                      <a:solidFill>
                        <a:schemeClr val="tx2"/>
                      </a:solidFill>
                    </a:rPr>
                    <a:t>Experts’ advice</a:t>
                  </a:r>
                  <a:endParaRPr lang="en-150" sz="1400" i="1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2786B068-3ED0-FF13-7FBF-E801E58A1BD3}"/>
                    </a:ext>
                  </a:extLst>
                </p:cNvPr>
                <p:cNvSpPr txBox="1"/>
                <p:nvPr/>
              </p:nvSpPr>
              <p:spPr>
                <a:xfrm>
                  <a:off x="3141171" y="5591616"/>
                  <a:ext cx="1952373" cy="27069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lvl="1" algn="ctr">
                    <a:lnSpc>
                      <a:spcPct val="150000"/>
                    </a:lnSpc>
                  </a:pPr>
                  <a:r>
                    <a:rPr lang="en-US" sz="1400" i="1" dirty="0">
                      <a:solidFill>
                        <a:schemeClr val="tx2"/>
                      </a:solidFill>
                    </a:rPr>
                    <a:t>Trainings</a:t>
                  </a:r>
                  <a:endParaRPr lang="en-150" sz="1400" i="1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5DA4903B-CB54-86CA-A55D-DA5DD1629458}"/>
                    </a:ext>
                  </a:extLst>
                </p:cNvPr>
                <p:cNvSpPr/>
                <p:nvPr/>
              </p:nvSpPr>
              <p:spPr>
                <a:xfrm>
                  <a:off x="1511386" y="5319960"/>
                  <a:ext cx="3263345" cy="81478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64E49664-D896-3EC3-8CAC-005F00969A58}"/>
                    </a:ext>
                  </a:extLst>
                </p:cNvPr>
                <p:cNvSpPr txBox="1"/>
                <p:nvPr/>
              </p:nvSpPr>
              <p:spPr>
                <a:xfrm>
                  <a:off x="1651529" y="5311542"/>
                  <a:ext cx="3075269" cy="27069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lvl="1" algn="ctr">
                    <a:lnSpc>
                      <a:spcPct val="150000"/>
                    </a:lnSpc>
                  </a:pPr>
                  <a:r>
                    <a:rPr lang="en-US" sz="1400" b="1" u="sng" dirty="0">
                      <a:solidFill>
                        <a:schemeClr val="tx2"/>
                      </a:solidFill>
                    </a:rPr>
                    <a:t>Operation and maintenance</a:t>
                  </a:r>
                  <a:endParaRPr lang="en-150" sz="1400" b="1" u="sng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69578EE4-5EE4-7FE6-A435-2909279A056C}"/>
                    </a:ext>
                  </a:extLst>
                </p:cNvPr>
                <p:cNvSpPr txBox="1"/>
                <p:nvPr/>
              </p:nvSpPr>
              <p:spPr>
                <a:xfrm>
                  <a:off x="3127555" y="5829768"/>
                  <a:ext cx="1952373" cy="27069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lvl="1" algn="ctr">
                    <a:lnSpc>
                      <a:spcPct val="150000"/>
                    </a:lnSpc>
                  </a:pPr>
                  <a:r>
                    <a:rPr lang="en-US" sz="1400" i="1" dirty="0">
                      <a:solidFill>
                        <a:schemeClr val="tx2"/>
                      </a:solidFill>
                    </a:rPr>
                    <a:t>Periodic testing</a:t>
                  </a:r>
                  <a:endParaRPr lang="en-150" sz="1400" i="1" dirty="0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E73A54D2-2F6D-E1D7-E092-78A288867F67}"/>
                  </a:ext>
                </a:extLst>
              </p:cNvPr>
              <p:cNvGrpSpPr/>
              <p:nvPr/>
            </p:nvGrpSpPr>
            <p:grpSpPr>
              <a:xfrm>
                <a:off x="1595783" y="2375553"/>
                <a:ext cx="3168951" cy="979837"/>
                <a:chOff x="1595783" y="2375553"/>
                <a:chExt cx="3168951" cy="979837"/>
              </a:xfrm>
            </p:grpSpPr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0C2CBB17-06CB-D17C-E9BE-24262EA5B46F}"/>
                    </a:ext>
                  </a:extLst>
                </p:cNvPr>
                <p:cNvSpPr/>
                <p:nvPr/>
              </p:nvSpPr>
              <p:spPr>
                <a:xfrm>
                  <a:off x="1595783" y="2386474"/>
                  <a:ext cx="3094550" cy="82231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7BA69FA6-6D4C-D16F-71C3-BA7B4E8EA5BC}"/>
                    </a:ext>
                  </a:extLst>
                </p:cNvPr>
                <p:cNvSpPr txBox="1"/>
                <p:nvPr/>
              </p:nvSpPr>
              <p:spPr>
                <a:xfrm>
                  <a:off x="1998171" y="2375553"/>
                  <a:ext cx="2422155" cy="57948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lvl="1" algn="ctr">
                    <a:lnSpc>
                      <a:spcPct val="150000"/>
                    </a:lnSpc>
                  </a:pPr>
                  <a:r>
                    <a:rPr lang="en-US" sz="1400" b="1" u="sng" dirty="0">
                      <a:solidFill>
                        <a:schemeClr val="tx2"/>
                      </a:solidFill>
                    </a:rPr>
                    <a:t>Design of the system</a:t>
                  </a:r>
                </a:p>
                <a:p>
                  <a:pPr marL="0" lvl="1" algn="ctr">
                    <a:lnSpc>
                      <a:spcPct val="150000"/>
                    </a:lnSpc>
                  </a:pPr>
                  <a:endParaRPr lang="en-150" sz="1400" b="1" u="sng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AE4F6B80-0D41-D3EC-EAE8-B9E943E7CE3E}"/>
                    </a:ext>
                  </a:extLst>
                </p:cNvPr>
                <p:cNvSpPr txBox="1"/>
                <p:nvPr/>
              </p:nvSpPr>
              <p:spPr>
                <a:xfrm>
                  <a:off x="1616938" y="2786788"/>
                  <a:ext cx="1447573" cy="56860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lvl="1" algn="ctr">
                    <a:lnSpc>
                      <a:spcPct val="150000"/>
                    </a:lnSpc>
                  </a:pPr>
                  <a:r>
                    <a:rPr lang="en-US" sz="1400" i="1" dirty="0">
                      <a:solidFill>
                        <a:schemeClr val="tx2"/>
                      </a:solidFill>
                    </a:rPr>
                    <a:t>Reliability analysis</a:t>
                  </a:r>
                  <a:endParaRPr lang="en-150" sz="1400" i="1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6BE0D8C9-0C38-BF7D-131C-90A26E59DA34}"/>
                    </a:ext>
                  </a:extLst>
                </p:cNvPr>
                <p:cNvSpPr txBox="1"/>
                <p:nvPr/>
              </p:nvSpPr>
              <p:spPr>
                <a:xfrm>
                  <a:off x="3459339" y="2930972"/>
                  <a:ext cx="1111242" cy="27069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lvl="1" algn="ctr">
                    <a:lnSpc>
                      <a:spcPct val="150000"/>
                    </a:lnSpc>
                  </a:pPr>
                  <a:r>
                    <a:rPr lang="en-US" sz="1400" i="1" dirty="0">
                      <a:solidFill>
                        <a:schemeClr val="tx2"/>
                      </a:solidFill>
                    </a:rPr>
                    <a:t>Availability</a:t>
                  </a:r>
                  <a:endParaRPr lang="en-150" sz="1400" i="1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17866046-4A3A-4C9C-94BE-D364C787F208}"/>
                    </a:ext>
                  </a:extLst>
                </p:cNvPr>
                <p:cNvSpPr txBox="1"/>
                <p:nvPr/>
              </p:nvSpPr>
              <p:spPr>
                <a:xfrm>
                  <a:off x="3459339" y="2693500"/>
                  <a:ext cx="1305395" cy="27069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lvl="1" algn="ctr">
                    <a:lnSpc>
                      <a:spcPct val="150000"/>
                    </a:lnSpc>
                  </a:pPr>
                  <a:r>
                    <a:rPr lang="en-US" sz="1400" i="1" dirty="0">
                      <a:solidFill>
                        <a:schemeClr val="tx2"/>
                      </a:solidFill>
                    </a:rPr>
                    <a:t>Dependability</a:t>
                  </a:r>
                  <a:endParaRPr lang="en-150" sz="1400" i="1" dirty="0">
                    <a:solidFill>
                      <a:schemeClr val="tx2"/>
                    </a:solidFill>
                  </a:endParaRPr>
                </a:p>
              </p:txBody>
            </p: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8E4F3BAE-D542-B404-18DD-9C2BED595950}"/>
                    </a:ext>
                  </a:extLst>
                </p:cNvPr>
                <p:cNvGrpSpPr/>
                <p:nvPr/>
              </p:nvGrpSpPr>
              <p:grpSpPr>
                <a:xfrm>
                  <a:off x="3064511" y="2843038"/>
                  <a:ext cx="530520" cy="243955"/>
                  <a:chOff x="9875838" y="3022282"/>
                  <a:chExt cx="530520" cy="243955"/>
                </a:xfrm>
              </p:grpSpPr>
              <p:cxnSp>
                <p:nvCxnSpPr>
                  <p:cNvPr id="25" name="Connector: Elbow 24">
                    <a:extLst>
                      <a:ext uri="{FF2B5EF4-FFF2-40B4-BE49-F238E27FC236}">
                        <a16:creationId xmlns:a16="http://schemas.microsoft.com/office/drawing/2014/main" id="{9B5FBDDF-2F41-CA87-4243-D5D9FA58EE07}"/>
                      </a:ext>
                    </a:extLst>
                  </p:cNvPr>
                  <p:cNvCxnSpPr/>
                  <p:nvPr/>
                </p:nvCxnSpPr>
                <p:spPr>
                  <a:xfrm>
                    <a:off x="9875838" y="3124628"/>
                    <a:ext cx="530520" cy="141609"/>
                  </a:xfrm>
                  <a:prstGeom prst="bentConnector3">
                    <a:avLst/>
                  </a:prstGeom>
                  <a:ln>
                    <a:solidFill>
                      <a:schemeClr val="tx2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Connector: Elbow 25">
                    <a:extLst>
                      <a:ext uri="{FF2B5EF4-FFF2-40B4-BE49-F238E27FC236}">
                        <a16:creationId xmlns:a16="http://schemas.microsoft.com/office/drawing/2014/main" id="{013335BD-D1C5-CD5D-140A-C6FF126C665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875838" y="3022282"/>
                    <a:ext cx="530520" cy="101705"/>
                  </a:xfrm>
                  <a:prstGeom prst="bentConnector3">
                    <a:avLst/>
                  </a:prstGeom>
                  <a:ln>
                    <a:solidFill>
                      <a:schemeClr val="tx2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4" name="Arrow: Down 13">
                <a:extLst>
                  <a:ext uri="{FF2B5EF4-FFF2-40B4-BE49-F238E27FC236}">
                    <a16:creationId xmlns:a16="http://schemas.microsoft.com/office/drawing/2014/main" id="{5D66A18C-EF13-1AC0-37F7-D3547D55EE28}"/>
                  </a:ext>
                </a:extLst>
              </p:cNvPr>
              <p:cNvSpPr/>
              <p:nvPr/>
            </p:nvSpPr>
            <p:spPr>
              <a:xfrm>
                <a:off x="3087563" y="1326644"/>
                <a:ext cx="155056" cy="309521"/>
              </a:xfrm>
              <a:prstGeom prst="downArrow">
                <a:avLst/>
              </a:prstGeom>
              <a:solidFill>
                <a:schemeClr val="tx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15" name="Arrow: Down 14">
                <a:extLst>
                  <a:ext uri="{FF2B5EF4-FFF2-40B4-BE49-F238E27FC236}">
                    <a16:creationId xmlns:a16="http://schemas.microsoft.com/office/drawing/2014/main" id="{E519F7F4-40F1-A77B-451B-4FF14CC8C92B}"/>
                  </a:ext>
                </a:extLst>
              </p:cNvPr>
              <p:cNvSpPr/>
              <p:nvPr/>
            </p:nvSpPr>
            <p:spPr>
              <a:xfrm>
                <a:off x="3087563" y="2060440"/>
                <a:ext cx="155056" cy="309521"/>
              </a:xfrm>
              <a:prstGeom prst="downArrow">
                <a:avLst/>
              </a:prstGeom>
              <a:solidFill>
                <a:schemeClr val="tx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16" name="Arrow: Down 15">
                <a:extLst>
                  <a:ext uri="{FF2B5EF4-FFF2-40B4-BE49-F238E27FC236}">
                    <a16:creationId xmlns:a16="http://schemas.microsoft.com/office/drawing/2014/main" id="{076D8A4E-9EE4-5C99-689E-937DE092DB80}"/>
                  </a:ext>
                </a:extLst>
              </p:cNvPr>
              <p:cNvSpPr/>
              <p:nvPr/>
            </p:nvSpPr>
            <p:spPr>
              <a:xfrm>
                <a:off x="3087563" y="3213685"/>
                <a:ext cx="155056" cy="309521"/>
              </a:xfrm>
              <a:prstGeom prst="downArrow">
                <a:avLst/>
              </a:prstGeom>
              <a:solidFill>
                <a:schemeClr val="tx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17" name="Arrow: Down 16">
                <a:extLst>
                  <a:ext uri="{FF2B5EF4-FFF2-40B4-BE49-F238E27FC236}">
                    <a16:creationId xmlns:a16="http://schemas.microsoft.com/office/drawing/2014/main" id="{22672E2E-13C3-EBC2-34A4-60798DEECA5D}"/>
                  </a:ext>
                </a:extLst>
              </p:cNvPr>
              <p:cNvSpPr/>
              <p:nvPr/>
            </p:nvSpPr>
            <p:spPr>
              <a:xfrm>
                <a:off x="3087563" y="4166394"/>
                <a:ext cx="155056" cy="309521"/>
              </a:xfrm>
              <a:prstGeom prst="downArrow">
                <a:avLst/>
              </a:prstGeom>
              <a:solidFill>
                <a:schemeClr val="tx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18" name="Arrow: Down 17">
                <a:extLst>
                  <a:ext uri="{FF2B5EF4-FFF2-40B4-BE49-F238E27FC236}">
                    <a16:creationId xmlns:a16="http://schemas.microsoft.com/office/drawing/2014/main" id="{EFC8AEE0-72F3-704D-2854-9D2990C1D77F}"/>
                  </a:ext>
                </a:extLst>
              </p:cNvPr>
              <p:cNvSpPr/>
              <p:nvPr/>
            </p:nvSpPr>
            <p:spPr>
              <a:xfrm>
                <a:off x="3087563" y="4918629"/>
                <a:ext cx="155056" cy="392913"/>
              </a:xfrm>
              <a:prstGeom prst="downArrow">
                <a:avLst/>
              </a:prstGeom>
              <a:solidFill>
                <a:schemeClr val="tx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60C9594-DC29-93CE-74CC-C4939013314F}"/>
                </a:ext>
              </a:extLst>
            </p:cNvPr>
            <p:cNvSpPr/>
            <p:nvPr/>
          </p:nvSpPr>
          <p:spPr>
            <a:xfrm>
              <a:off x="7639974" y="2659987"/>
              <a:ext cx="2531370" cy="342149"/>
            </a:xfrm>
            <a:prstGeom prst="rect">
              <a:avLst/>
            </a:prstGeom>
            <a:noFill/>
            <a:ln w="28575" cap="flat" cmpd="sng" algn="ctr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D894986-9E75-B37F-0805-8C961FAD58B0}"/>
                </a:ext>
              </a:extLst>
            </p:cNvPr>
            <p:cNvSpPr/>
            <p:nvPr/>
          </p:nvSpPr>
          <p:spPr>
            <a:xfrm>
              <a:off x="6404239" y="1904261"/>
              <a:ext cx="4992507" cy="278154"/>
            </a:xfrm>
            <a:prstGeom prst="rect">
              <a:avLst/>
            </a:prstGeom>
            <a:noFill/>
            <a:ln w="28575" cap="flat" cmpd="sng" algn="ctr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0DED42A-AC5A-2F47-549B-05BA2F59C486}"/>
              </a:ext>
            </a:extLst>
          </p:cNvPr>
          <p:cNvSpPr/>
          <p:nvPr/>
        </p:nvSpPr>
        <p:spPr>
          <a:xfrm>
            <a:off x="10263669" y="4647029"/>
            <a:ext cx="1928331" cy="186209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en-US" sz="1050" dirty="0"/>
              <a:t>Courtesy of M. Kalinowski</a:t>
            </a:r>
          </a:p>
        </p:txBody>
      </p:sp>
    </p:spTree>
    <p:extLst>
      <p:ext uri="{BB962C8B-B14F-4D97-AF65-F5344CB8AC3E}">
        <p14:creationId xmlns:p14="http://schemas.microsoft.com/office/powerpoint/2010/main" val="2346818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1BF93FD9-0C4B-F97B-1D67-90B6D20312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8987507"/>
              </p:ext>
            </p:extLst>
          </p:nvPr>
        </p:nvGraphicFramePr>
        <p:xfrm>
          <a:off x="1949570" y="1592263"/>
          <a:ext cx="9834443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5">
            <a:extLst>
              <a:ext uri="{FF2B5EF4-FFF2-40B4-BE49-F238E27FC236}">
                <a16:creationId xmlns:a16="http://schemas.microsoft.com/office/drawing/2014/main" id="{1C69FE04-AE0B-9D69-DED1-1F062AE49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Reliability Analysis Methodology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BDB94F-5F3F-E3D6-64A5-8FEED88D8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E3D01F-40D8-F898-6E7C-1CDF21010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3</a:t>
            </a:fld>
            <a:endParaRPr lang="en-CH"/>
          </a:p>
        </p:txBody>
      </p:sp>
      <p:sp>
        <p:nvSpPr>
          <p:cNvPr id="7" name="TextBox 37">
            <a:extLst>
              <a:ext uri="{FF2B5EF4-FFF2-40B4-BE49-F238E27FC236}">
                <a16:creationId xmlns:a16="http://schemas.microsoft.com/office/drawing/2014/main" id="{F843C5CD-153F-B1D9-797D-D3A0B7744CAB}"/>
              </a:ext>
            </a:extLst>
          </p:cNvPr>
          <p:cNvSpPr txBox="1"/>
          <p:nvPr/>
        </p:nvSpPr>
        <p:spPr>
          <a:xfrm>
            <a:off x="172527" y="1326724"/>
            <a:ext cx="11611485" cy="199137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marL="0" lvl="1">
              <a:lnSpc>
                <a:spcPct val="150000"/>
              </a:lnSpc>
            </a:pPr>
            <a:endParaRPr lang="en-US" sz="1400" b="1" u="sng" dirty="0">
              <a:solidFill>
                <a:schemeClr val="tx2"/>
              </a:solidFill>
            </a:endParaRPr>
          </a:p>
          <a:p>
            <a:pPr marL="0" lvl="1">
              <a:lnSpc>
                <a:spcPct val="150000"/>
              </a:lnSpc>
            </a:pPr>
            <a:endParaRPr lang="en-US" sz="1400" b="1" u="sng" dirty="0">
              <a:solidFill>
                <a:schemeClr val="tx2"/>
              </a:solidFill>
            </a:endParaRPr>
          </a:p>
          <a:p>
            <a:pPr marL="0" lvl="1">
              <a:lnSpc>
                <a:spcPct val="150000"/>
              </a:lnSpc>
            </a:pPr>
            <a:r>
              <a:rPr lang="en-US" sz="1600" dirty="0">
                <a:solidFill>
                  <a:schemeClr val="tx2"/>
                </a:solidFill>
              </a:rPr>
              <a:t>Risk identification </a:t>
            </a:r>
            <a:br>
              <a:rPr lang="en-US" sz="1600" dirty="0">
                <a:solidFill>
                  <a:schemeClr val="tx2"/>
                </a:solidFill>
              </a:rPr>
            </a:br>
            <a:r>
              <a:rPr lang="en-US" sz="1600" dirty="0">
                <a:solidFill>
                  <a:schemeClr val="tx2"/>
                </a:solidFill>
              </a:rPr>
              <a:t>and quantification</a:t>
            </a:r>
          </a:p>
          <a:p>
            <a:pPr marL="0" lvl="1">
              <a:lnSpc>
                <a:spcPct val="150000"/>
              </a:lnSpc>
            </a:pPr>
            <a:endParaRPr lang="en-US" sz="1400" b="1" u="sng" dirty="0">
              <a:solidFill>
                <a:schemeClr val="tx2"/>
              </a:solidFill>
            </a:endParaRPr>
          </a:p>
          <a:p>
            <a:pPr marL="0" lvl="1">
              <a:lnSpc>
                <a:spcPct val="150000"/>
              </a:lnSpc>
            </a:pPr>
            <a:endParaRPr lang="en-150" sz="1400" b="1" u="sng" dirty="0">
              <a:solidFill>
                <a:schemeClr val="tx2"/>
              </a:solidFill>
            </a:endParaRPr>
          </a:p>
        </p:txBody>
      </p:sp>
      <p:sp>
        <p:nvSpPr>
          <p:cNvPr id="10" name="TextBox 37">
            <a:extLst>
              <a:ext uri="{FF2B5EF4-FFF2-40B4-BE49-F238E27FC236}">
                <a16:creationId xmlns:a16="http://schemas.microsoft.com/office/drawing/2014/main" id="{E07EBE33-9EB0-085F-C751-6516C2770E4C}"/>
              </a:ext>
            </a:extLst>
          </p:cNvPr>
          <p:cNvSpPr txBox="1"/>
          <p:nvPr/>
        </p:nvSpPr>
        <p:spPr>
          <a:xfrm>
            <a:off x="172527" y="3326646"/>
            <a:ext cx="11611485" cy="296087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marL="0" lvl="1">
              <a:lnSpc>
                <a:spcPct val="150000"/>
              </a:lnSpc>
            </a:pPr>
            <a:endParaRPr lang="en-US" sz="1400" b="1" u="sng" dirty="0">
              <a:solidFill>
                <a:schemeClr val="tx2"/>
              </a:solidFill>
            </a:endParaRPr>
          </a:p>
          <a:p>
            <a:pPr marL="0" lvl="1">
              <a:lnSpc>
                <a:spcPct val="150000"/>
              </a:lnSpc>
            </a:pPr>
            <a:endParaRPr lang="en-US" sz="1400" b="1" u="sng" dirty="0">
              <a:solidFill>
                <a:schemeClr val="tx2"/>
              </a:solidFill>
            </a:endParaRPr>
          </a:p>
          <a:p>
            <a:pPr marL="0" lvl="1">
              <a:lnSpc>
                <a:spcPct val="150000"/>
              </a:lnSpc>
            </a:pPr>
            <a:endParaRPr lang="en-US" sz="1400" b="1" u="sng" dirty="0">
              <a:solidFill>
                <a:schemeClr val="tx2"/>
              </a:solidFill>
            </a:endParaRPr>
          </a:p>
          <a:p>
            <a:pPr marL="0" lvl="1">
              <a:lnSpc>
                <a:spcPct val="150000"/>
              </a:lnSpc>
            </a:pPr>
            <a:r>
              <a:rPr lang="en-US" sz="1600" dirty="0">
                <a:solidFill>
                  <a:schemeClr val="tx2"/>
                </a:solidFill>
              </a:rPr>
              <a:t>Risk estimation </a:t>
            </a:r>
            <a:br>
              <a:rPr lang="en-US" sz="1600" dirty="0">
                <a:solidFill>
                  <a:schemeClr val="tx2"/>
                </a:solidFill>
              </a:rPr>
            </a:br>
            <a:r>
              <a:rPr lang="en-US" sz="1600" dirty="0">
                <a:solidFill>
                  <a:schemeClr val="tx2"/>
                </a:solidFill>
              </a:rPr>
              <a:t>and mitigation</a:t>
            </a:r>
          </a:p>
          <a:p>
            <a:pPr marL="0" lvl="1">
              <a:lnSpc>
                <a:spcPct val="150000"/>
              </a:lnSpc>
            </a:pPr>
            <a:endParaRPr lang="en-US" sz="1400" b="1" u="sng" dirty="0">
              <a:solidFill>
                <a:schemeClr val="tx2"/>
              </a:solidFill>
            </a:endParaRPr>
          </a:p>
          <a:p>
            <a:pPr marL="0" lvl="1">
              <a:lnSpc>
                <a:spcPct val="150000"/>
              </a:lnSpc>
            </a:pPr>
            <a:endParaRPr lang="en-US" sz="1400" b="1" u="sng" dirty="0">
              <a:solidFill>
                <a:schemeClr val="tx2"/>
              </a:solidFill>
            </a:endParaRPr>
          </a:p>
          <a:p>
            <a:pPr marL="0" lvl="1">
              <a:lnSpc>
                <a:spcPct val="150000"/>
              </a:lnSpc>
            </a:pPr>
            <a:endParaRPr lang="en-US" sz="1400" b="1" u="sng" dirty="0">
              <a:solidFill>
                <a:schemeClr val="tx2"/>
              </a:solidFill>
            </a:endParaRPr>
          </a:p>
          <a:p>
            <a:pPr marL="0" lvl="1">
              <a:lnSpc>
                <a:spcPct val="150000"/>
              </a:lnSpc>
            </a:pPr>
            <a:endParaRPr lang="en-150" sz="1400" b="1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2405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7493B0C-30BD-9E18-2740-39E917A71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Component-Level FMECA - Introduction</a:t>
            </a:r>
            <a:endParaRPr lang="en-CH" b="0" dirty="0"/>
          </a:p>
        </p:txBody>
      </p:sp>
      <p:graphicFrame>
        <p:nvGraphicFramePr>
          <p:cNvPr id="5" name="Content Placeholder 1">
            <a:extLst>
              <a:ext uri="{FF2B5EF4-FFF2-40B4-BE49-F238E27FC236}">
                <a16:creationId xmlns:a16="http://schemas.microsoft.com/office/drawing/2014/main" id="{36D4286C-5848-80A3-36F1-DA7041D5385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07987" y="1652355"/>
          <a:ext cx="11376025" cy="2413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CB3255-57D6-B2CF-351C-9C5BD409D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30</a:t>
            </a:fld>
            <a:endParaRPr lang="en-CH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3698194-1632-5EF7-6249-0B356BFC3C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112640"/>
              </p:ext>
            </p:extLst>
          </p:nvPr>
        </p:nvGraphicFramePr>
        <p:xfrm>
          <a:off x="407987" y="4118043"/>
          <a:ext cx="11148473" cy="1208532"/>
        </p:xfrm>
        <a:graphic>
          <a:graphicData uri="http://schemas.openxmlformats.org/drawingml/2006/table">
            <a:tbl>
              <a:tblPr/>
              <a:tblGrid>
                <a:gridCol w="584573">
                  <a:extLst>
                    <a:ext uri="{9D8B030D-6E8A-4147-A177-3AD203B41FA5}">
                      <a16:colId xmlns:a16="http://schemas.microsoft.com/office/drawing/2014/main" val="305256989"/>
                    </a:ext>
                  </a:extLst>
                </a:gridCol>
                <a:gridCol w="951754">
                  <a:extLst>
                    <a:ext uri="{9D8B030D-6E8A-4147-A177-3AD203B41FA5}">
                      <a16:colId xmlns:a16="http://schemas.microsoft.com/office/drawing/2014/main" val="110174935"/>
                    </a:ext>
                  </a:extLst>
                </a:gridCol>
                <a:gridCol w="3553120">
                  <a:extLst>
                    <a:ext uri="{9D8B030D-6E8A-4147-A177-3AD203B41FA5}">
                      <a16:colId xmlns:a16="http://schemas.microsoft.com/office/drawing/2014/main" val="3283961934"/>
                    </a:ext>
                  </a:extLst>
                </a:gridCol>
                <a:gridCol w="1232872">
                  <a:extLst>
                    <a:ext uri="{9D8B030D-6E8A-4147-A177-3AD203B41FA5}">
                      <a16:colId xmlns:a16="http://schemas.microsoft.com/office/drawing/2014/main" val="250194568"/>
                    </a:ext>
                  </a:extLst>
                </a:gridCol>
                <a:gridCol w="584417">
                  <a:extLst>
                    <a:ext uri="{9D8B030D-6E8A-4147-A177-3AD203B41FA5}">
                      <a16:colId xmlns:a16="http://schemas.microsoft.com/office/drawing/2014/main" val="1412744178"/>
                    </a:ext>
                  </a:extLst>
                </a:gridCol>
                <a:gridCol w="1615003">
                  <a:extLst>
                    <a:ext uri="{9D8B030D-6E8A-4147-A177-3AD203B41FA5}">
                      <a16:colId xmlns:a16="http://schemas.microsoft.com/office/drawing/2014/main" val="2145664971"/>
                    </a:ext>
                  </a:extLst>
                </a:gridCol>
                <a:gridCol w="1313367">
                  <a:extLst>
                    <a:ext uri="{9D8B030D-6E8A-4147-A177-3AD203B41FA5}">
                      <a16:colId xmlns:a16="http://schemas.microsoft.com/office/drawing/2014/main" val="249712924"/>
                    </a:ext>
                  </a:extLst>
                </a:gridCol>
                <a:gridCol w="1313367">
                  <a:extLst>
                    <a:ext uri="{9D8B030D-6E8A-4147-A177-3AD203B41FA5}">
                      <a16:colId xmlns:a16="http://schemas.microsoft.com/office/drawing/2014/main" val="831356307"/>
                    </a:ext>
                  </a:extLst>
                </a:gridCol>
              </a:tblGrid>
              <a:tr h="210766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failure_mode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Alpha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 Failure Rate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Failure Mode Rate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Effect</a:t>
                      </a:r>
                      <a:endParaRPr lang="en-US" sz="12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4511178"/>
                  </a:ext>
                </a:extLst>
              </a:tr>
              <a:tr h="210766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¬±10% 50V X7R SMD Multilayer Chip Ceramic Capacitor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0.357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Spurious Protection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660803"/>
                  </a:ext>
                </a:extLst>
              </a:tr>
              <a:tr h="210766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¬±10% 50V X7R SMD Multilayer Chip Ceramic Capacitor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Parameter change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0.357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effect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5113716"/>
                  </a:ext>
                </a:extLst>
              </a:tr>
              <a:tr h="210766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¬±10% 50V X7R SMD Multilayer Chip Ceramic Capacitor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0.357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Blind channel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1477450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F9D2A8-1749-A15A-EB44-06C829C49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717392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F854F38-3787-9BF1-0FB3-B995CF445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744628" cy="4608512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GB" sz="1800" dirty="0"/>
              <a:t>Using Bill of Materials, do a component-wise Failure Rate Prediction.</a:t>
            </a:r>
          </a:p>
          <a:p>
            <a:pPr marL="781200" lvl="1" indent="-457200"/>
            <a:r>
              <a:rPr lang="en-GB" sz="1400" dirty="0"/>
              <a:t>Mainly based on 217Plus standard (2015/RIAC, but also available: Telcordia TR/SR, MIL-217, NSWC). Completed by manufacturer and test data.</a:t>
            </a:r>
          </a:p>
          <a:p>
            <a:pPr marL="781200" lvl="1" indent="-457200"/>
            <a:r>
              <a:rPr lang="en-GB" sz="1400" dirty="0"/>
              <a:t>Requires definition of mission profile/environment as well as operating conditions for individual components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/>
              <a:t>Identification &amp; apportionment of component failure modes</a:t>
            </a:r>
          </a:p>
          <a:p>
            <a:pPr marL="781200" lvl="1" indent="-457200"/>
            <a:r>
              <a:rPr lang="en-GB" sz="1400" dirty="0"/>
              <a:t>i.e., capacitor -&gt; {open, param. change, short}.</a:t>
            </a:r>
          </a:p>
          <a:p>
            <a:pPr marL="781200" lvl="1" indent="-457200"/>
            <a:r>
              <a:rPr lang="en-GB" sz="1400" dirty="0"/>
              <a:t>Based on handbooks (MIL-HDBK338, FMD2016).</a:t>
            </a:r>
          </a:p>
          <a:p>
            <a:pPr marL="457200" indent="-457200">
              <a:buAutoNum type="arabicPeriod"/>
            </a:pPr>
            <a:r>
              <a:rPr lang="en-GB" sz="1800" dirty="0"/>
              <a:t>Assigning end-effects to each failure mode of every component of the system.</a:t>
            </a:r>
          </a:p>
          <a:p>
            <a:pPr marL="781200" lvl="1" indent="-457200"/>
            <a:r>
              <a:rPr lang="en-GB" sz="1400" dirty="0"/>
              <a:t>i.e., Capacitor C1: open -&gt; no effect, short -&gt; false dump, param. change -&gt; blind failure.</a:t>
            </a:r>
            <a:endParaRPr lang="en-US" sz="1400" dirty="0"/>
          </a:p>
          <a:p>
            <a:pPr marL="457200" indent="-457200"/>
            <a:endParaRPr lang="en-GB" sz="1700" dirty="0"/>
          </a:p>
          <a:p>
            <a:pPr marL="457200" indent="-457200"/>
            <a:endParaRPr lang="en-GB" sz="18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31BE1A3-C14A-304A-F47D-B9696378B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FMECA Process</a:t>
            </a:r>
            <a:br>
              <a:rPr lang="en-CH" dirty="0"/>
            </a:br>
            <a:r>
              <a:rPr lang="en-CH" b="0" dirty="0"/>
              <a:t>Key steps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4E8C6C-1048-C9D2-CE5F-EC7F4F948F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653" b="17148"/>
          <a:stretch/>
        </p:blipFill>
        <p:spPr>
          <a:xfrm>
            <a:off x="7152617" y="906464"/>
            <a:ext cx="4176498" cy="460851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C01981-8F32-B37F-2202-9E8B08FBD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31</a:t>
            </a:fld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A966DF-018E-70B1-51DB-DD34344CD41F}"/>
              </a:ext>
            </a:extLst>
          </p:cNvPr>
          <p:cNvSpPr txBox="1"/>
          <p:nvPr/>
        </p:nvSpPr>
        <p:spPr>
          <a:xfrm>
            <a:off x="7568119" y="5426988"/>
            <a:ext cx="353942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Screenshot of Isograph Reliability Workbench (tool used for FMECA analysis)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471F204-457D-858C-CE7A-0762C9A61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70873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96C789-758C-83EB-F625-95296DA36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Top-Down Reliability Model – Magnet Protection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ACF412-3CE2-4F46-2B6A-60277CA908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2725" y="6356351"/>
            <a:ext cx="9568417" cy="365125"/>
          </a:xfrm>
        </p:spPr>
        <p:txBody>
          <a:bodyPr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3CB1B6-AFFF-43FE-D22C-986B024827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DF24B1C1-EF94-B240-8D86-209942DC87EF}" type="slidenum">
              <a:rPr lang="en-CH" smtClean="0"/>
              <a:pPr>
                <a:spcAft>
                  <a:spcPts val="600"/>
                </a:spcAft>
              </a:pPr>
              <a:t>32</a:t>
            </a:fld>
            <a:endParaRPr lang="en-CH"/>
          </a:p>
        </p:txBody>
      </p:sp>
      <p:pic>
        <p:nvPicPr>
          <p:cNvPr id="8" name="Content Placeholder 15" descr="A screenshot of a computer&#10;&#10;Description automatically generated">
            <a:extLst>
              <a:ext uri="{FF2B5EF4-FFF2-40B4-BE49-F238E27FC236}">
                <a16:creationId xmlns:a16="http://schemas.microsoft.com/office/drawing/2014/main" id="{880A3F16-BF98-6BE6-6975-0366EB8525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31" t="29110" r="56529" b="8273"/>
          <a:stretch/>
        </p:blipFill>
        <p:spPr>
          <a:xfrm>
            <a:off x="31430" y="2180991"/>
            <a:ext cx="6633321" cy="35023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179B25-74CF-4C60-6828-5B7AC8944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1158" y="2625244"/>
            <a:ext cx="4617311" cy="199964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2D17A87-0B47-2958-952F-1C68A245BC70}"/>
              </a:ext>
            </a:extLst>
          </p:cNvPr>
          <p:cNvCxnSpPr/>
          <p:nvPr/>
        </p:nvCxnSpPr>
        <p:spPr>
          <a:xfrm flipH="1" flipV="1">
            <a:off x="3627321" y="3606255"/>
            <a:ext cx="3840421" cy="93862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DFC4CE9-332F-E973-C1FF-955AEE7128E9}"/>
              </a:ext>
            </a:extLst>
          </p:cNvPr>
          <p:cNvCxnSpPr>
            <a:cxnSpLocks/>
          </p:cNvCxnSpPr>
          <p:nvPr/>
        </p:nvCxnSpPr>
        <p:spPr>
          <a:xfrm flipH="1" flipV="1">
            <a:off x="6444341" y="3055193"/>
            <a:ext cx="1069975" cy="133810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595A26A-E2D1-940D-68EE-DE23DCB28F1E}"/>
              </a:ext>
            </a:extLst>
          </p:cNvPr>
          <p:cNvCxnSpPr>
            <a:cxnSpLocks/>
          </p:cNvCxnSpPr>
          <p:nvPr/>
        </p:nvCxnSpPr>
        <p:spPr>
          <a:xfrm flipH="1" flipV="1">
            <a:off x="3471027" y="3321641"/>
            <a:ext cx="4043289" cy="94456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A8A0609A-6FDB-1C0C-69C3-39AA5ED6BB83}"/>
              </a:ext>
            </a:extLst>
          </p:cNvPr>
          <p:cNvGrpSpPr/>
          <p:nvPr/>
        </p:nvGrpSpPr>
        <p:grpSpPr>
          <a:xfrm>
            <a:off x="10338506" y="141236"/>
            <a:ext cx="1711845" cy="1737012"/>
            <a:chOff x="9800169" y="1571099"/>
            <a:chExt cx="2346960" cy="316357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645163-47EE-D039-F77D-EE2DC3637A48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Q1,Q2,Q3,BB,SCL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73482BA-6F47-43EB-45F8-687207A9D710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uQDS</a:t>
              </a:r>
              <a:endParaRPr lang="en-US" sz="120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E206871-2A54-74CD-2933-920139D1066F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PDSU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E32F2E6-13FC-10C1-2448-BDD79BEA854E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Heaters + CLIQ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F596CC4-7F75-73B0-078E-127E3209A1B5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BIS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D8139390-AE4E-640D-2600-ED3F7D813017}"/>
                </a:ext>
              </a:extLst>
            </p:cNvPr>
            <p:cNvCxnSpPr>
              <a:stCxn id="13" idx="3"/>
              <a:endCxn id="14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FD3F643-468E-6D3B-B5CC-B160A83C738C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28F901B8-52FF-77D1-C824-408080440D69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963C924A-CACE-0230-ED42-FF82692011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FAB7DA5-3964-BE19-E01C-90B7E0F81036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4BFCDD68-FD0A-4998-991E-5BDEACD00A39}"/>
              </a:ext>
            </a:extLst>
          </p:cNvPr>
          <p:cNvSpPr/>
          <p:nvPr/>
        </p:nvSpPr>
        <p:spPr>
          <a:xfrm>
            <a:off x="10213848" y="832104"/>
            <a:ext cx="482435" cy="914400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9CED6D4-0D40-BEF8-0246-859140DD0E72}"/>
              </a:ext>
            </a:extLst>
          </p:cNvPr>
          <p:cNvSpPr txBox="1"/>
          <p:nvPr/>
        </p:nvSpPr>
        <p:spPr>
          <a:xfrm>
            <a:off x="7426031" y="4991059"/>
            <a:ext cx="4603979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Reliability model assumes single coil quench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C77FFC-0A4E-412C-CA22-D384734BC870}"/>
              </a:ext>
            </a:extLst>
          </p:cNvPr>
          <p:cNvSpPr txBox="1"/>
          <p:nvPr/>
        </p:nvSpPr>
        <p:spPr>
          <a:xfrm>
            <a:off x="812810" y="1283946"/>
            <a:ext cx="8707217" cy="83099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1700" b="1">
                <a:solidFill>
                  <a:schemeClr val="tx2">
                    <a:lumMod val="50000"/>
                  </a:schemeClr>
                </a:solidFill>
              </a:defRPr>
            </a:lvl1pPr>
            <a:lvl2pPr marL="666750" lvl="1" indent="-3429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2">
                    <a:lumMod val="50000"/>
                  </a:schemeClr>
                </a:solidFill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solidFill>
                  <a:schemeClr val="tx1"/>
                </a:solidFill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solidFill>
                  <a:schemeClr val="tx1"/>
                </a:solidFill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solidFill>
                  <a:schemeClr val="tx1"/>
                </a:solidFill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solidFill>
                  <a:schemeClr val="tx1"/>
                </a:solidFill>
              </a:defRPr>
            </a:lvl9pPr>
          </a:lstStyle>
          <a:p>
            <a:r>
              <a:rPr lang="en-US" dirty="0"/>
              <a:t>Quench protection strategy is inherently redundant</a:t>
            </a:r>
          </a:p>
          <a:p>
            <a:r>
              <a:rPr lang="en-US" dirty="0"/>
              <a:t>For single coil quench, triple redundant detection method &amp; each of them redundant in hardware</a:t>
            </a:r>
          </a:p>
        </p:txBody>
      </p:sp>
    </p:spTree>
    <p:extLst>
      <p:ext uri="{BB962C8B-B14F-4D97-AF65-F5344CB8AC3E}">
        <p14:creationId xmlns:p14="http://schemas.microsoft.com/office/powerpoint/2010/main" val="10284220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0579E1F3-1951-C158-68A6-586C88742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6268" y="2515555"/>
            <a:ext cx="4721150" cy="209947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A96C789-758C-83EB-F625-95296DA36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Top-Down Reliability Model – Magnet Protection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ACF412-3CE2-4F46-2B6A-60277CA908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2725" y="6356351"/>
            <a:ext cx="9568417" cy="365125"/>
          </a:xfrm>
        </p:spPr>
        <p:txBody>
          <a:bodyPr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3CB1B6-AFFF-43FE-D22C-986B024827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DF24B1C1-EF94-B240-8D86-209942DC87EF}" type="slidenum">
              <a:rPr lang="en-CH" smtClean="0"/>
              <a:pPr>
                <a:spcAft>
                  <a:spcPts val="600"/>
                </a:spcAft>
              </a:pPr>
              <a:t>33</a:t>
            </a:fld>
            <a:endParaRPr lang="en-CH"/>
          </a:p>
        </p:txBody>
      </p:sp>
      <p:pic>
        <p:nvPicPr>
          <p:cNvPr id="6" name="Content Placeholder 15" descr="A screenshot of a computer&#10;&#10;Description automatically generated">
            <a:extLst>
              <a:ext uri="{FF2B5EF4-FFF2-40B4-BE49-F238E27FC236}">
                <a16:creationId xmlns:a16="http://schemas.microsoft.com/office/drawing/2014/main" id="{F5313952-88C6-158B-D115-CBF9E81B8F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631" t="29110" r="56589" b="8273"/>
          <a:stretch/>
        </p:blipFill>
        <p:spPr>
          <a:xfrm>
            <a:off x="31431" y="2180991"/>
            <a:ext cx="6623894" cy="3502345"/>
          </a:xfr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A64FAB3-9879-0593-344C-B895D8B99E4A}"/>
              </a:ext>
            </a:extLst>
          </p:cNvPr>
          <p:cNvCxnSpPr/>
          <p:nvPr/>
        </p:nvCxnSpPr>
        <p:spPr>
          <a:xfrm flipH="1" flipV="1">
            <a:off x="3627321" y="3606255"/>
            <a:ext cx="3840421" cy="9386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DDD8949-A927-3AEF-49EB-F1838FB5D3FF}"/>
              </a:ext>
            </a:extLst>
          </p:cNvPr>
          <p:cNvCxnSpPr>
            <a:cxnSpLocks/>
          </p:cNvCxnSpPr>
          <p:nvPr/>
        </p:nvCxnSpPr>
        <p:spPr>
          <a:xfrm flipH="1" flipV="1">
            <a:off x="6444341" y="3055193"/>
            <a:ext cx="1069975" cy="13381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67EEB52-C02A-C452-B434-D8490F90959B}"/>
              </a:ext>
            </a:extLst>
          </p:cNvPr>
          <p:cNvCxnSpPr>
            <a:cxnSpLocks/>
          </p:cNvCxnSpPr>
          <p:nvPr/>
        </p:nvCxnSpPr>
        <p:spPr>
          <a:xfrm flipH="1" flipV="1">
            <a:off x="3471027" y="3321641"/>
            <a:ext cx="4043289" cy="94456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19F2AE6-2636-E3B3-07F4-2EB485E96B93}"/>
              </a:ext>
            </a:extLst>
          </p:cNvPr>
          <p:cNvSpPr txBox="1"/>
          <p:nvPr/>
        </p:nvSpPr>
        <p:spPr>
          <a:xfrm>
            <a:off x="812810" y="5801364"/>
            <a:ext cx="362506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Pessimistic scenario</a:t>
            </a:r>
            <a:endParaRPr lang="en-GB" b="1" dirty="0">
              <a:solidFill>
                <a:srgbClr val="FF0000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0F66489-DEFE-2BF5-05F9-F64D99CA73E8}"/>
              </a:ext>
            </a:extLst>
          </p:cNvPr>
          <p:cNvGrpSpPr/>
          <p:nvPr/>
        </p:nvGrpSpPr>
        <p:grpSpPr>
          <a:xfrm>
            <a:off x="10338506" y="141236"/>
            <a:ext cx="1711845" cy="1737012"/>
            <a:chOff x="9800169" y="1571099"/>
            <a:chExt cx="2346960" cy="316357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BEF392B-ECE5-21E0-BE9F-6F90FA82206A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Q1,Q2,Q3,BB,SCL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CBD0561-A7F5-1F39-96A9-B48C14B8937D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uQDS</a:t>
              </a:r>
              <a:endParaRPr lang="en-US" sz="12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8207F1A-5113-7E0E-0D95-C57966C6217F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PDSU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957389-97C7-AD2D-CD24-6095FB3F7D2F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Heaters + CLIQ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16D28EE-FA15-B333-C49B-5219385F00A6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BIS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09A9B83-6C03-E0C8-044A-B40E8CCD0F9E}"/>
                </a:ext>
              </a:extLst>
            </p:cNvPr>
            <p:cNvCxnSpPr>
              <a:stCxn id="10" idx="3"/>
              <a:endCxn id="11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61385BB-BB1B-6DAA-A274-F7FB62CCA05C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A733728-C620-3D0B-C006-0F7E12DEC990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645D107-EEE3-D6EC-E2D6-4D7AEFE3E5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9841F2CF-4E55-DAA3-C911-16F3E8E91177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26E156BF-DFDC-FDB7-0A64-40F59F2C749F}"/>
              </a:ext>
            </a:extLst>
          </p:cNvPr>
          <p:cNvSpPr/>
          <p:nvPr/>
        </p:nvSpPr>
        <p:spPr>
          <a:xfrm>
            <a:off x="10213848" y="832104"/>
            <a:ext cx="482435" cy="914400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D984224-4D60-9CA3-50CC-003E305FAD50}"/>
              </a:ext>
            </a:extLst>
          </p:cNvPr>
          <p:cNvSpPr txBox="1"/>
          <p:nvPr/>
        </p:nvSpPr>
        <p:spPr>
          <a:xfrm>
            <a:off x="7426031" y="4991059"/>
            <a:ext cx="4603979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Reliability model assumes single coil quench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To reflect that symmetric quenches can occur, which have reduced redundancy, two of three redundant paths are omitted.</a:t>
            </a:r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3AE22A5F-D1BF-4A68-E704-3B0426749AAB}"/>
              </a:ext>
            </a:extLst>
          </p:cNvPr>
          <p:cNvCxnSpPr>
            <a:cxnSpLocks/>
          </p:cNvCxnSpPr>
          <p:nvPr/>
        </p:nvCxnSpPr>
        <p:spPr>
          <a:xfrm flipV="1">
            <a:off x="173736" y="3493008"/>
            <a:ext cx="1719072" cy="548640"/>
          </a:xfrm>
          <a:prstGeom prst="bentConnector3">
            <a:avLst>
              <a:gd name="adj1" fmla="val 35638"/>
            </a:avLst>
          </a:prstGeom>
          <a:ln w="28575">
            <a:solidFill>
              <a:srgbClr val="E15E32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1043A938-791A-7255-9933-41CA7BF365D8}"/>
              </a:ext>
            </a:extLst>
          </p:cNvPr>
          <p:cNvCxnSpPr>
            <a:cxnSpLocks/>
          </p:cNvCxnSpPr>
          <p:nvPr/>
        </p:nvCxnSpPr>
        <p:spPr>
          <a:xfrm flipV="1">
            <a:off x="1306118" y="3321641"/>
            <a:ext cx="5277562" cy="175867"/>
          </a:xfrm>
          <a:prstGeom prst="bentConnector3">
            <a:avLst>
              <a:gd name="adj1" fmla="val 11189"/>
            </a:avLst>
          </a:prstGeom>
          <a:ln w="28575">
            <a:solidFill>
              <a:srgbClr val="E15E32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A33D874B-0C9E-232E-1FF9-C042180B3E17}"/>
              </a:ext>
            </a:extLst>
          </p:cNvPr>
          <p:cNvCxnSpPr>
            <a:cxnSpLocks/>
          </p:cNvCxnSpPr>
          <p:nvPr/>
        </p:nvCxnSpPr>
        <p:spPr>
          <a:xfrm flipV="1">
            <a:off x="1394268" y="5056263"/>
            <a:ext cx="5277562" cy="175867"/>
          </a:xfrm>
          <a:prstGeom prst="bentConnector3">
            <a:avLst>
              <a:gd name="adj1" fmla="val 11189"/>
            </a:avLst>
          </a:prstGeom>
          <a:ln w="28575">
            <a:solidFill>
              <a:srgbClr val="E15E32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F2311F11-427D-DEBA-4458-ECA80BEB989D}"/>
              </a:ext>
            </a:extLst>
          </p:cNvPr>
          <p:cNvCxnSpPr>
            <a:cxnSpLocks/>
          </p:cNvCxnSpPr>
          <p:nvPr/>
        </p:nvCxnSpPr>
        <p:spPr>
          <a:xfrm>
            <a:off x="173736" y="4219710"/>
            <a:ext cx="1789715" cy="1012420"/>
          </a:xfrm>
          <a:prstGeom prst="bentConnector3">
            <a:avLst>
              <a:gd name="adj1" fmla="val 33651"/>
            </a:avLst>
          </a:prstGeom>
          <a:ln w="28575">
            <a:solidFill>
              <a:srgbClr val="E15E32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A38DA6F-9731-F33F-A9F8-95524875E5FB}"/>
              </a:ext>
            </a:extLst>
          </p:cNvPr>
          <p:cNvSpPr txBox="1"/>
          <p:nvPr/>
        </p:nvSpPr>
        <p:spPr>
          <a:xfrm>
            <a:off x="812810" y="1283946"/>
            <a:ext cx="8707217" cy="83099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1700" b="1">
                <a:solidFill>
                  <a:schemeClr val="tx2">
                    <a:lumMod val="50000"/>
                  </a:schemeClr>
                </a:solidFill>
              </a:defRPr>
            </a:lvl1pPr>
            <a:lvl2pPr marL="666750" lvl="1" indent="-3429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2">
                    <a:lumMod val="50000"/>
                  </a:schemeClr>
                </a:solidFill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solidFill>
                  <a:schemeClr val="tx1"/>
                </a:solidFill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solidFill>
                  <a:schemeClr val="tx1"/>
                </a:solidFill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solidFill>
                  <a:schemeClr val="tx1"/>
                </a:solidFill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solidFill>
                  <a:schemeClr val="tx1"/>
                </a:solidFill>
              </a:defRPr>
            </a:lvl9pPr>
          </a:lstStyle>
          <a:p>
            <a:r>
              <a:rPr lang="en-US" dirty="0"/>
              <a:t>Quench protection strategy is inherently redundant</a:t>
            </a:r>
          </a:p>
          <a:p>
            <a:r>
              <a:rPr lang="en-US" dirty="0"/>
              <a:t>For single coil fault, triple redundant detection method &amp; each of them redundant in hardware</a:t>
            </a:r>
          </a:p>
        </p:txBody>
      </p:sp>
    </p:spTree>
    <p:extLst>
      <p:ext uri="{BB962C8B-B14F-4D97-AF65-F5344CB8AC3E}">
        <p14:creationId xmlns:p14="http://schemas.microsoft.com/office/powerpoint/2010/main" val="18571786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10A0CC-45F1-CFAA-CB5F-E3227ADA4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257046"/>
            <a:ext cx="5722345" cy="2595522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accent1"/>
                </a:solidFill>
              </a:rPr>
              <a:t>Depending on the demand rate, the additional CIBF reduces the number of faults per 1000 years by </a:t>
            </a:r>
            <a:r>
              <a:rPr lang="en-GB" sz="2000" dirty="0">
                <a:solidFill>
                  <a:schemeClr val="accent1"/>
                </a:solidFill>
              </a:rPr>
              <a:t>0 to 2.20E-05</a:t>
            </a:r>
            <a:r>
              <a:rPr lang="en-GB" sz="2000" b="0" dirty="0">
                <a:solidFill>
                  <a:schemeClr val="accent1"/>
                </a:solidFill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accent1"/>
                </a:solidFill>
              </a:rPr>
              <a:t>In the relevant range of </a:t>
            </a:r>
            <a:r>
              <a:rPr lang="en-US" sz="2000" b="0" dirty="0">
                <a:solidFill>
                  <a:schemeClr val="accent1"/>
                </a:solidFill>
                <a:sym typeface="Wingdings" panose="05000000000000000000" pitchFamily="2" charset="2"/>
              </a:rPr>
              <a:t>0.0046 spurious firings per year per HDS/CLIQ (1 spurious firing per year)</a:t>
            </a:r>
            <a:r>
              <a:rPr lang="en-GB" sz="2000" b="0" dirty="0">
                <a:solidFill>
                  <a:schemeClr val="accent1"/>
                </a:solidFill>
              </a:rPr>
              <a:t>, the influence is with a difference of about 3.24E-08 to 3.24E-09  almost negligible.</a:t>
            </a:r>
            <a:endParaRPr lang="en-US" sz="2000" b="0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6C8B2A-CD8D-931D-8C5C-4B38E6E7C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CIBFx+CIBF</a:t>
            </a:r>
            <a:r>
              <a:rPr lang="en-US" dirty="0"/>
              <a:t> or only </a:t>
            </a:r>
            <a:r>
              <a:rPr lang="en-US" dirty="0" err="1"/>
              <a:t>CIBFx</a:t>
            </a:r>
            <a:r>
              <a:rPr lang="en-US" dirty="0"/>
              <a:t>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20B454-7B4D-3A4A-5C46-54C2A5236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40601" y="6356350"/>
            <a:ext cx="6572221" cy="365125"/>
          </a:xfrm>
        </p:spPr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9A9634-A323-C01E-7D13-3172A8A90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34</a:t>
            </a:fld>
            <a:endParaRPr lang="en-CH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281EEB9B-41C8-369B-6741-E92F45C599D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1274" y="693039"/>
            <a:ext cx="3359021" cy="2027518"/>
          </a:xfrm>
          <a:prstGeom prst="rect">
            <a:avLst/>
          </a:prstGeom>
        </p:spPr>
      </p:pic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314FF636-E108-60E9-86CD-17E9EE3E01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9826945"/>
              </p:ext>
            </p:extLst>
          </p:nvPr>
        </p:nvGraphicFramePr>
        <p:xfrm>
          <a:off x="417198" y="1244057"/>
          <a:ext cx="5635259" cy="4956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3" name="Content Placeholder 6">
            <a:extLst>
              <a:ext uri="{FF2B5EF4-FFF2-40B4-BE49-F238E27FC236}">
                <a16:creationId xmlns:a16="http://schemas.microsoft.com/office/drawing/2014/main" id="{0ABC7FCC-5BBA-E87E-CB7D-0173DBFC1F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981" t="15296" b="13320"/>
          <a:stretch/>
        </p:blipFill>
        <p:spPr>
          <a:xfrm>
            <a:off x="10894733" y="109876"/>
            <a:ext cx="1051249" cy="282772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7C26A01-06D6-1F5F-104D-7FD8DDDE4B05}"/>
              </a:ext>
            </a:extLst>
          </p:cNvPr>
          <p:cNvSpPr/>
          <p:nvPr/>
        </p:nvSpPr>
        <p:spPr>
          <a:xfrm>
            <a:off x="9162446" y="970382"/>
            <a:ext cx="416983" cy="14680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A3B0AEC-6923-9E36-DA72-4FE725EBE18F}"/>
              </a:ext>
            </a:extLst>
          </p:cNvPr>
          <p:cNvSpPr/>
          <p:nvPr/>
        </p:nvSpPr>
        <p:spPr>
          <a:xfrm>
            <a:off x="10756900" y="79844"/>
            <a:ext cx="1237667" cy="2857756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06B3295-A4A8-0287-003D-3A51CAAD8C97}"/>
              </a:ext>
            </a:extLst>
          </p:cNvPr>
          <p:cNvCxnSpPr>
            <a:cxnSpLocks/>
          </p:cNvCxnSpPr>
          <p:nvPr/>
        </p:nvCxnSpPr>
        <p:spPr>
          <a:xfrm flipV="1">
            <a:off x="9579429" y="79844"/>
            <a:ext cx="1177471" cy="8905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A158F59-81CD-0D67-1CF0-5423D134F6EF}"/>
              </a:ext>
            </a:extLst>
          </p:cNvPr>
          <p:cNvCxnSpPr>
            <a:cxnSpLocks/>
          </p:cNvCxnSpPr>
          <p:nvPr/>
        </p:nvCxnSpPr>
        <p:spPr>
          <a:xfrm>
            <a:off x="9573326" y="2438399"/>
            <a:ext cx="1183574" cy="499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02A06AFE-C8EE-9992-CE25-7AAB351E4028}"/>
              </a:ext>
            </a:extLst>
          </p:cNvPr>
          <p:cNvSpPr/>
          <p:nvPr/>
        </p:nvSpPr>
        <p:spPr>
          <a:xfrm>
            <a:off x="10823236" y="758890"/>
            <a:ext cx="1122507" cy="1360063"/>
          </a:xfrm>
          <a:prstGeom prst="rect">
            <a:avLst/>
          </a:prstGeom>
          <a:solidFill>
            <a:schemeClr val="accent2">
              <a:alpha val="1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FFEA75D-C7C4-3D32-5D7C-D875695B617A}"/>
              </a:ext>
            </a:extLst>
          </p:cNvPr>
          <p:cNvSpPr/>
          <p:nvPr/>
        </p:nvSpPr>
        <p:spPr>
          <a:xfrm>
            <a:off x="9185542" y="1327937"/>
            <a:ext cx="337903" cy="718578"/>
          </a:xfrm>
          <a:prstGeom prst="rect">
            <a:avLst/>
          </a:prstGeom>
          <a:solidFill>
            <a:schemeClr val="accent2">
              <a:alpha val="1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9104E43-8E6F-86A5-0472-928743D91F51}"/>
              </a:ext>
            </a:extLst>
          </p:cNvPr>
          <p:cNvCxnSpPr>
            <a:cxnSpLocks/>
          </p:cNvCxnSpPr>
          <p:nvPr/>
        </p:nvCxnSpPr>
        <p:spPr>
          <a:xfrm>
            <a:off x="9523445" y="2046515"/>
            <a:ext cx="1299515" cy="7243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FECF430-C0AD-8201-A9B5-88C8E48D2108}"/>
              </a:ext>
            </a:extLst>
          </p:cNvPr>
          <p:cNvCxnSpPr>
            <a:cxnSpLocks/>
          </p:cNvCxnSpPr>
          <p:nvPr/>
        </p:nvCxnSpPr>
        <p:spPr>
          <a:xfrm flipV="1">
            <a:off x="9513307" y="758487"/>
            <a:ext cx="1309653" cy="56945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77669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99D9CD-134C-1A27-16D0-116E55EF6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Design qualification – Analytic Approach – Magnet Protection</a:t>
            </a:r>
            <a:endParaRPr lang="en-GB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E6314FC0-3DF8-CA06-7F95-63D29F406F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An analytical approach was chosen over a simulation approach for time reasons and results are consistent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minimal cut set method was used to consider various inspection intervals and repair actions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FFBDF7-E86A-A27A-98DA-9DF782AB3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F6B193-638B-4136-009D-7CCEA55B7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DF24B1C1-EF94-B240-8D86-209942DC87EF}" type="slidenum">
              <a:rPr lang="en-CH" smtClean="0"/>
              <a:pPr>
                <a:spcAft>
                  <a:spcPts val="600"/>
                </a:spcAft>
              </a:pPr>
              <a:t>35</a:t>
            </a:fld>
            <a:endParaRPr lang="en-CH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60A387BC-77DF-F548-4122-C5D6C9F0C0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0801401"/>
              </p:ext>
            </p:extLst>
          </p:nvPr>
        </p:nvGraphicFramePr>
        <p:xfrm>
          <a:off x="407987" y="1592264"/>
          <a:ext cx="5616575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29370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576E5-2E86-3A0A-CAE5-F0868B36D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Top-Down Reliability Model - Quench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0EE30-6AE0-9AD8-ED6F-43C766629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F9757-2725-C093-CB60-A5B3F705A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4</a:t>
            </a:fld>
            <a:endParaRPr lang="en-CH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B13247C-0320-07F8-6285-91F3EF0AF125}"/>
              </a:ext>
            </a:extLst>
          </p:cNvPr>
          <p:cNvSpPr/>
          <p:nvPr/>
        </p:nvSpPr>
        <p:spPr>
          <a:xfrm>
            <a:off x="478613" y="834270"/>
            <a:ext cx="8562355" cy="3695705"/>
          </a:xfrm>
          <a:prstGeom prst="rect">
            <a:avLst/>
          </a:prstGeom>
          <a:solidFill>
            <a:schemeClr val="accent1">
              <a:alpha val="3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b="1" dirty="0"/>
              <a:t>UR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4D8C8BA-913E-CB5E-B94A-190B95E0C821}"/>
              </a:ext>
            </a:extLst>
          </p:cNvPr>
          <p:cNvSpPr/>
          <p:nvPr/>
        </p:nvSpPr>
        <p:spPr>
          <a:xfrm>
            <a:off x="434112" y="4671296"/>
            <a:ext cx="5021505" cy="675661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Tunnel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DC1938D-DC51-B2C1-AE79-36E777301287}"/>
              </a:ext>
            </a:extLst>
          </p:cNvPr>
          <p:cNvSpPr/>
          <p:nvPr/>
        </p:nvSpPr>
        <p:spPr>
          <a:xfrm>
            <a:off x="434112" y="5377456"/>
            <a:ext cx="5021505" cy="757456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USC/UJ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0CADD91-3E90-EA3F-9682-CF4445AE9F40}"/>
              </a:ext>
            </a:extLst>
          </p:cNvPr>
          <p:cNvSpPr/>
          <p:nvPr/>
        </p:nvSpPr>
        <p:spPr>
          <a:xfrm>
            <a:off x="2059228" y="4723619"/>
            <a:ext cx="909350" cy="287085"/>
          </a:xfrm>
          <a:prstGeom prst="rect">
            <a:avLst/>
          </a:prstGeom>
          <a:solidFill>
            <a:srgbClr val="0033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Q2a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AA58626-BDA5-25F8-CFDB-48C368E233AE}"/>
              </a:ext>
            </a:extLst>
          </p:cNvPr>
          <p:cNvSpPr/>
          <p:nvPr/>
        </p:nvSpPr>
        <p:spPr>
          <a:xfrm>
            <a:off x="3292537" y="4722047"/>
            <a:ext cx="909350" cy="299816"/>
          </a:xfrm>
          <a:prstGeom prst="rect">
            <a:avLst/>
          </a:prstGeom>
          <a:solidFill>
            <a:srgbClr val="0033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Q2b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7956EAA-FCA9-FDDB-0B36-59EF0CCC2797}"/>
              </a:ext>
            </a:extLst>
          </p:cNvPr>
          <p:cNvSpPr/>
          <p:nvPr/>
        </p:nvSpPr>
        <p:spPr>
          <a:xfrm>
            <a:off x="3364357" y="5456518"/>
            <a:ext cx="837530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8C61CC3-C83A-3FEB-F239-6C413E823548}"/>
              </a:ext>
            </a:extLst>
          </p:cNvPr>
          <p:cNvSpPr/>
          <p:nvPr/>
        </p:nvSpPr>
        <p:spPr>
          <a:xfrm>
            <a:off x="2101431" y="5456518"/>
            <a:ext cx="839506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DA34B6C-BD01-D110-F165-2A18F948028B}"/>
              </a:ext>
            </a:extLst>
          </p:cNvPr>
          <p:cNvSpPr/>
          <p:nvPr/>
        </p:nvSpPr>
        <p:spPr>
          <a:xfrm>
            <a:off x="4436756" y="4718815"/>
            <a:ext cx="929490" cy="291889"/>
          </a:xfrm>
          <a:prstGeom prst="rect">
            <a:avLst/>
          </a:prstGeom>
          <a:solidFill>
            <a:srgbClr val="0033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Q3</a:t>
            </a:r>
            <a:endParaRPr lang="en-GB" sz="28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5871E3-D984-1BCB-6667-EE358C3DB758}"/>
              </a:ext>
            </a:extLst>
          </p:cNvPr>
          <p:cNvSpPr/>
          <p:nvPr/>
        </p:nvSpPr>
        <p:spPr>
          <a:xfrm>
            <a:off x="911692" y="5456518"/>
            <a:ext cx="839506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8BF14F6-BE81-4026-78D2-EFEF7055EFAE}"/>
              </a:ext>
            </a:extLst>
          </p:cNvPr>
          <p:cNvSpPr/>
          <p:nvPr/>
        </p:nvSpPr>
        <p:spPr>
          <a:xfrm>
            <a:off x="4578340" y="5456298"/>
            <a:ext cx="839506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BF02340-8CEE-B3D1-BC97-43B8D29D288B}"/>
              </a:ext>
            </a:extLst>
          </p:cNvPr>
          <p:cNvSpPr/>
          <p:nvPr/>
        </p:nvSpPr>
        <p:spPr>
          <a:xfrm>
            <a:off x="704639" y="4106667"/>
            <a:ext cx="977348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BFA767B-C9E2-5DDA-47C7-87034C44E41B}"/>
              </a:ext>
            </a:extLst>
          </p:cNvPr>
          <p:cNvSpPr/>
          <p:nvPr/>
        </p:nvSpPr>
        <p:spPr>
          <a:xfrm>
            <a:off x="2597901" y="4113205"/>
            <a:ext cx="977348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808A58B-4FA1-9477-610C-8F2BD0F3D64B}"/>
              </a:ext>
            </a:extLst>
          </p:cNvPr>
          <p:cNvSpPr/>
          <p:nvPr/>
        </p:nvSpPr>
        <p:spPr>
          <a:xfrm>
            <a:off x="4541648" y="4106081"/>
            <a:ext cx="977348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6AA0A76-0698-ED56-7D16-B29013034676}"/>
              </a:ext>
            </a:extLst>
          </p:cNvPr>
          <p:cNvSpPr/>
          <p:nvPr/>
        </p:nvSpPr>
        <p:spPr>
          <a:xfrm>
            <a:off x="5819584" y="1892025"/>
            <a:ext cx="1447511" cy="371633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B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D641CBE-F9BE-469C-52AB-A60E48CF138B}"/>
              </a:ext>
            </a:extLst>
          </p:cNvPr>
          <p:cNvSpPr/>
          <p:nvPr/>
        </p:nvSpPr>
        <p:spPr>
          <a:xfrm>
            <a:off x="4839458" y="905656"/>
            <a:ext cx="642148" cy="306695"/>
          </a:xfrm>
          <a:prstGeom prst="rect">
            <a:avLst/>
          </a:prstGeom>
          <a:solidFill>
            <a:srgbClr val="BEBEC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PC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10B74F1-BCBB-CD43-525F-D5AAE008B9BB}"/>
              </a:ext>
            </a:extLst>
          </p:cNvPr>
          <p:cNvCxnSpPr>
            <a:endCxn id="118" idx="2"/>
          </p:cNvCxnSpPr>
          <p:nvPr/>
        </p:nvCxnSpPr>
        <p:spPr>
          <a:xfrm flipH="1" flipV="1">
            <a:off x="1320436" y="1729169"/>
            <a:ext cx="15139" cy="140325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110">
            <a:extLst>
              <a:ext uri="{FF2B5EF4-FFF2-40B4-BE49-F238E27FC236}">
                <a16:creationId xmlns:a16="http://schemas.microsoft.com/office/drawing/2014/main" id="{2EA93100-EF14-DA48-BBB7-39625F01DBD4}"/>
              </a:ext>
            </a:extLst>
          </p:cNvPr>
          <p:cNvCxnSpPr/>
          <p:nvPr/>
        </p:nvCxnSpPr>
        <p:spPr>
          <a:xfrm rot="5400000">
            <a:off x="1838518" y="1908950"/>
            <a:ext cx="1578150" cy="868790"/>
          </a:xfrm>
          <a:prstGeom prst="bentConnector3">
            <a:avLst>
              <a:gd name="adj1" fmla="val 90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960E779-FADB-A53F-EF2A-802165B6F0E3}"/>
              </a:ext>
            </a:extLst>
          </p:cNvPr>
          <p:cNvCxnSpPr/>
          <p:nvPr/>
        </p:nvCxnSpPr>
        <p:spPr>
          <a:xfrm>
            <a:off x="1342103" y="3126658"/>
            <a:ext cx="869540" cy="5762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4418C80-3B20-861E-EB60-B5CC40A24DD3}"/>
              </a:ext>
            </a:extLst>
          </p:cNvPr>
          <p:cNvCxnSpPr/>
          <p:nvPr/>
        </p:nvCxnSpPr>
        <p:spPr>
          <a:xfrm flipV="1">
            <a:off x="6533488" y="1733856"/>
            <a:ext cx="1" cy="14374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128">
            <a:extLst>
              <a:ext uri="{FF2B5EF4-FFF2-40B4-BE49-F238E27FC236}">
                <a16:creationId xmlns:a16="http://schemas.microsoft.com/office/drawing/2014/main" id="{54ABB837-3C1C-19F6-A198-D8B945821319}"/>
              </a:ext>
            </a:extLst>
          </p:cNvPr>
          <p:cNvCxnSpPr/>
          <p:nvPr/>
        </p:nvCxnSpPr>
        <p:spPr>
          <a:xfrm rot="10800000" flipV="1">
            <a:off x="1307518" y="1039632"/>
            <a:ext cx="3511828" cy="518372"/>
          </a:xfrm>
          <a:prstGeom prst="bentConnector3">
            <a:avLst>
              <a:gd name="adj1" fmla="val 121394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7507E6F-943F-28C9-F4F1-BEA68CB3C2BB}"/>
              </a:ext>
            </a:extLst>
          </p:cNvPr>
          <p:cNvCxnSpPr>
            <a:cxnSpLocks/>
          </p:cNvCxnSpPr>
          <p:nvPr/>
        </p:nvCxnSpPr>
        <p:spPr>
          <a:xfrm flipV="1">
            <a:off x="5486535" y="1028354"/>
            <a:ext cx="3356269" cy="128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0368C5AB-775E-1372-8C5D-806D2D0FFC9E}"/>
              </a:ext>
            </a:extLst>
          </p:cNvPr>
          <p:cNvSpPr/>
          <p:nvPr/>
        </p:nvSpPr>
        <p:spPr>
          <a:xfrm>
            <a:off x="681272" y="1009742"/>
            <a:ext cx="131318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Interlock loop (FPA)</a:t>
            </a:r>
          </a:p>
        </p:txBody>
      </p:sp>
      <p:cxnSp>
        <p:nvCxnSpPr>
          <p:cNvPr id="59" name="Elbow Connector 308">
            <a:extLst>
              <a:ext uri="{FF2B5EF4-FFF2-40B4-BE49-F238E27FC236}">
                <a16:creationId xmlns:a16="http://schemas.microsoft.com/office/drawing/2014/main" id="{2C23F4CF-F31D-D10A-F7FF-CEB1101B7605}"/>
              </a:ext>
            </a:extLst>
          </p:cNvPr>
          <p:cNvCxnSpPr>
            <a:stCxn id="47" idx="3"/>
          </p:cNvCxnSpPr>
          <p:nvPr/>
        </p:nvCxnSpPr>
        <p:spPr>
          <a:xfrm flipV="1">
            <a:off x="1681987" y="3867497"/>
            <a:ext cx="529656" cy="383186"/>
          </a:xfrm>
          <a:prstGeom prst="bentConnector3">
            <a:avLst>
              <a:gd name="adj1" fmla="val 50000"/>
            </a:avLst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314">
            <a:extLst>
              <a:ext uri="{FF2B5EF4-FFF2-40B4-BE49-F238E27FC236}">
                <a16:creationId xmlns:a16="http://schemas.microsoft.com/office/drawing/2014/main" id="{550DEACB-B9C8-3F51-BDFE-3B9F72A7F622}"/>
              </a:ext>
            </a:extLst>
          </p:cNvPr>
          <p:cNvCxnSpPr/>
          <p:nvPr/>
        </p:nvCxnSpPr>
        <p:spPr>
          <a:xfrm rot="5400000" flipH="1" flipV="1">
            <a:off x="1298972" y="4496737"/>
            <a:ext cx="1684381" cy="522775"/>
          </a:xfrm>
          <a:prstGeom prst="bentConnector3">
            <a:avLst>
              <a:gd name="adj1" fmla="val 74161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8135FCDF-A31C-32DB-3900-B276C501831F}"/>
              </a:ext>
            </a:extLst>
          </p:cNvPr>
          <p:cNvSpPr txBox="1"/>
          <p:nvPr/>
        </p:nvSpPr>
        <p:spPr>
          <a:xfrm>
            <a:off x="7280153" y="2726228"/>
            <a:ext cx="1873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7030A0"/>
                </a:solidFill>
              </a:rPr>
              <a:t>Beam abort requests to BIS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559FA55-9BE7-5790-D6D9-4F9734D9FCB5}"/>
              </a:ext>
            </a:extLst>
          </p:cNvPr>
          <p:cNvSpPr/>
          <p:nvPr/>
        </p:nvSpPr>
        <p:spPr>
          <a:xfrm>
            <a:off x="5822417" y="1380735"/>
            <a:ext cx="1461507" cy="354537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A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693BB38-A528-78F3-9160-30513679EEEB}"/>
              </a:ext>
            </a:extLst>
          </p:cNvPr>
          <p:cNvCxnSpPr/>
          <p:nvPr/>
        </p:nvCxnSpPr>
        <p:spPr>
          <a:xfrm flipV="1">
            <a:off x="8423850" y="2640686"/>
            <a:ext cx="538513" cy="9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233FD4DD-8361-4E80-EC41-5CDC983B1B7E}"/>
              </a:ext>
            </a:extLst>
          </p:cNvPr>
          <p:cNvCxnSpPr/>
          <p:nvPr/>
        </p:nvCxnSpPr>
        <p:spPr>
          <a:xfrm flipV="1">
            <a:off x="1307518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AD9F679-F3C6-0346-DDF2-A2353F2BA329}"/>
              </a:ext>
            </a:extLst>
          </p:cNvPr>
          <p:cNvCxnSpPr/>
          <p:nvPr/>
        </p:nvCxnSpPr>
        <p:spPr>
          <a:xfrm flipV="1">
            <a:off x="2511389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B6500C4-D821-F7BF-5BD2-7B5C9A438BE8}"/>
              </a:ext>
            </a:extLst>
          </p:cNvPr>
          <p:cNvCxnSpPr/>
          <p:nvPr/>
        </p:nvCxnSpPr>
        <p:spPr>
          <a:xfrm flipV="1">
            <a:off x="3756714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6FAD1E8-3A6B-2C3D-8740-27DB2F796D3C}"/>
              </a:ext>
            </a:extLst>
          </p:cNvPr>
          <p:cNvCxnSpPr/>
          <p:nvPr/>
        </p:nvCxnSpPr>
        <p:spPr>
          <a:xfrm flipV="1">
            <a:off x="4984623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1B23F33-2D03-E204-7DFD-4EF19C944999}"/>
              </a:ext>
            </a:extLst>
          </p:cNvPr>
          <p:cNvCxnSpPr>
            <a:endCxn id="47" idx="2"/>
          </p:cNvCxnSpPr>
          <p:nvPr/>
        </p:nvCxnSpPr>
        <p:spPr>
          <a:xfrm flipV="1">
            <a:off x="1193313" y="4394699"/>
            <a:ext cx="0" cy="340638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4A1DBA-AFA5-3930-D71F-108008C14F66}"/>
              </a:ext>
            </a:extLst>
          </p:cNvPr>
          <p:cNvCxnSpPr/>
          <p:nvPr/>
        </p:nvCxnSpPr>
        <p:spPr>
          <a:xfrm flipV="1">
            <a:off x="2854845" y="4403183"/>
            <a:ext cx="8962" cy="331486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437A30A-875E-5089-BD2F-D2192F7F04EB}"/>
              </a:ext>
            </a:extLst>
          </p:cNvPr>
          <p:cNvCxnSpPr/>
          <p:nvPr/>
        </p:nvCxnSpPr>
        <p:spPr>
          <a:xfrm flipV="1">
            <a:off x="3363946" y="4390077"/>
            <a:ext cx="411" cy="337173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37CA2A5-FFCC-221C-D663-52912EBD375C}"/>
              </a:ext>
            </a:extLst>
          </p:cNvPr>
          <p:cNvCxnSpPr/>
          <p:nvPr/>
        </p:nvCxnSpPr>
        <p:spPr>
          <a:xfrm flipH="1" flipV="1">
            <a:off x="5021459" y="4398055"/>
            <a:ext cx="4429" cy="336614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FD582C29-E2DF-7A0A-3938-B61F277DD67A}"/>
              </a:ext>
            </a:extLst>
          </p:cNvPr>
          <p:cNvSpPr/>
          <p:nvPr/>
        </p:nvSpPr>
        <p:spPr>
          <a:xfrm>
            <a:off x="2220902" y="3477735"/>
            <a:ext cx="1705321" cy="43819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Interface Box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0A8A40D-8773-56B4-2476-5DD3B5615DDC}"/>
              </a:ext>
            </a:extLst>
          </p:cNvPr>
          <p:cNvSpPr/>
          <p:nvPr/>
        </p:nvSpPr>
        <p:spPr>
          <a:xfrm>
            <a:off x="902507" y="4722673"/>
            <a:ext cx="909350" cy="288031"/>
          </a:xfrm>
          <a:prstGeom prst="rect">
            <a:avLst/>
          </a:prstGeom>
          <a:solidFill>
            <a:srgbClr val="0033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Q1</a:t>
            </a:r>
            <a:endParaRPr lang="en-GB" sz="2800" dirty="0"/>
          </a:p>
        </p:txBody>
      </p:sp>
      <p:cxnSp>
        <p:nvCxnSpPr>
          <p:cNvPr id="74" name="Elbow Connector 133">
            <a:extLst>
              <a:ext uri="{FF2B5EF4-FFF2-40B4-BE49-F238E27FC236}">
                <a16:creationId xmlns:a16="http://schemas.microsoft.com/office/drawing/2014/main" id="{EB5BA93A-9DC9-09F4-8952-3BC56EF5589B}"/>
              </a:ext>
            </a:extLst>
          </p:cNvPr>
          <p:cNvCxnSpPr/>
          <p:nvPr/>
        </p:nvCxnSpPr>
        <p:spPr>
          <a:xfrm rot="5400000" flipH="1" flipV="1">
            <a:off x="1427903" y="4508268"/>
            <a:ext cx="1669320" cy="514773"/>
          </a:xfrm>
          <a:prstGeom prst="bentConnector3">
            <a:avLst>
              <a:gd name="adj1" fmla="val 68660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135">
            <a:extLst>
              <a:ext uri="{FF2B5EF4-FFF2-40B4-BE49-F238E27FC236}">
                <a16:creationId xmlns:a16="http://schemas.microsoft.com/office/drawing/2014/main" id="{5BBD6016-1427-B437-6931-A65F15AD86F9}"/>
              </a:ext>
            </a:extLst>
          </p:cNvPr>
          <p:cNvCxnSpPr/>
          <p:nvPr/>
        </p:nvCxnSpPr>
        <p:spPr>
          <a:xfrm rot="16200000" flipV="1">
            <a:off x="3158085" y="4430968"/>
            <a:ext cx="1658756" cy="658807"/>
          </a:xfrm>
          <a:prstGeom prst="bentConnector3">
            <a:avLst>
              <a:gd name="adj1" fmla="val 69688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140">
            <a:extLst>
              <a:ext uri="{FF2B5EF4-FFF2-40B4-BE49-F238E27FC236}">
                <a16:creationId xmlns:a16="http://schemas.microsoft.com/office/drawing/2014/main" id="{5719038A-1AFB-7579-D4AA-470676D74DB0}"/>
              </a:ext>
            </a:extLst>
          </p:cNvPr>
          <p:cNvCxnSpPr/>
          <p:nvPr/>
        </p:nvCxnSpPr>
        <p:spPr>
          <a:xfrm rot="16200000" flipV="1">
            <a:off x="3243415" y="4437492"/>
            <a:ext cx="1685382" cy="640262"/>
          </a:xfrm>
          <a:prstGeom prst="bentConnector3">
            <a:avLst>
              <a:gd name="adj1" fmla="val 73848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144">
            <a:extLst>
              <a:ext uri="{FF2B5EF4-FFF2-40B4-BE49-F238E27FC236}">
                <a16:creationId xmlns:a16="http://schemas.microsoft.com/office/drawing/2014/main" id="{B080A4E1-9259-BA10-021F-3F6AA07C97AB}"/>
              </a:ext>
            </a:extLst>
          </p:cNvPr>
          <p:cNvCxnSpPr>
            <a:stCxn id="49" idx="1"/>
          </p:cNvCxnSpPr>
          <p:nvPr/>
        </p:nvCxnSpPr>
        <p:spPr>
          <a:xfrm rot="10800000">
            <a:off x="3921434" y="3867497"/>
            <a:ext cx="620214" cy="382600"/>
          </a:xfrm>
          <a:prstGeom prst="bentConnector3">
            <a:avLst>
              <a:gd name="adj1" fmla="val 50000"/>
            </a:avLst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157">
            <a:extLst>
              <a:ext uri="{FF2B5EF4-FFF2-40B4-BE49-F238E27FC236}">
                <a16:creationId xmlns:a16="http://schemas.microsoft.com/office/drawing/2014/main" id="{A23E3E57-A6AC-7F07-1A44-E46F1E3501B1}"/>
              </a:ext>
            </a:extLst>
          </p:cNvPr>
          <p:cNvCxnSpPr>
            <a:stCxn id="82" idx="2"/>
            <a:endCxn id="72" idx="1"/>
          </p:cNvCxnSpPr>
          <p:nvPr/>
        </p:nvCxnSpPr>
        <p:spPr>
          <a:xfrm rot="16200000" flipH="1">
            <a:off x="1578260" y="3054190"/>
            <a:ext cx="388721" cy="896563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AEEA69E-6B48-1736-7836-37DC3BD81AA3}"/>
              </a:ext>
            </a:extLst>
          </p:cNvPr>
          <p:cNvCxnSpPr/>
          <p:nvPr/>
        </p:nvCxnSpPr>
        <p:spPr>
          <a:xfrm>
            <a:off x="771571" y="1699227"/>
            <a:ext cx="6450" cy="7572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AA05E49E-DFAF-BB47-99E5-5C0A304DECD2}"/>
              </a:ext>
            </a:extLst>
          </p:cNvPr>
          <p:cNvSpPr/>
          <p:nvPr/>
        </p:nvSpPr>
        <p:spPr>
          <a:xfrm>
            <a:off x="653357" y="2466677"/>
            <a:ext cx="1341981" cy="340973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A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B504F48-AF2C-EE06-3D6D-28A5615B6E92}"/>
              </a:ext>
            </a:extLst>
          </p:cNvPr>
          <p:cNvCxnSpPr/>
          <p:nvPr/>
        </p:nvCxnSpPr>
        <p:spPr>
          <a:xfrm>
            <a:off x="887920" y="2250060"/>
            <a:ext cx="1569" cy="2094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D09A5FB4-357D-4588-3E7F-31F126F53357}"/>
              </a:ext>
            </a:extLst>
          </p:cNvPr>
          <p:cNvSpPr/>
          <p:nvPr/>
        </p:nvSpPr>
        <p:spPr>
          <a:xfrm>
            <a:off x="653358" y="2984730"/>
            <a:ext cx="1341962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B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35C8D25-62AD-00A8-D6E3-C439F6607638}"/>
              </a:ext>
            </a:extLst>
          </p:cNvPr>
          <p:cNvCxnSpPr/>
          <p:nvPr/>
        </p:nvCxnSpPr>
        <p:spPr>
          <a:xfrm flipV="1">
            <a:off x="3057431" y="1554270"/>
            <a:ext cx="0" cy="15723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00B503B-EC0A-8E68-052D-D9AD6147AB30}"/>
              </a:ext>
            </a:extLst>
          </p:cNvPr>
          <p:cNvCxnSpPr/>
          <p:nvPr/>
        </p:nvCxnSpPr>
        <p:spPr>
          <a:xfrm flipH="1" flipV="1">
            <a:off x="4771241" y="1537948"/>
            <a:ext cx="21051" cy="16004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281">
            <a:extLst>
              <a:ext uri="{FF2B5EF4-FFF2-40B4-BE49-F238E27FC236}">
                <a16:creationId xmlns:a16="http://schemas.microsoft.com/office/drawing/2014/main" id="{6C9A8E35-317C-DB3B-35E5-6F8762FC12E9}"/>
              </a:ext>
            </a:extLst>
          </p:cNvPr>
          <p:cNvCxnSpPr/>
          <p:nvPr/>
        </p:nvCxnSpPr>
        <p:spPr>
          <a:xfrm rot="5400000">
            <a:off x="3554984" y="1894684"/>
            <a:ext cx="1576094" cy="870506"/>
          </a:xfrm>
          <a:prstGeom prst="bentConnector3">
            <a:avLst>
              <a:gd name="adj1" fmla="val 138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7334427-B14E-8789-74F2-8DA1595EC15C}"/>
              </a:ext>
            </a:extLst>
          </p:cNvPr>
          <p:cNvCxnSpPr/>
          <p:nvPr/>
        </p:nvCxnSpPr>
        <p:spPr>
          <a:xfrm flipV="1">
            <a:off x="3057431" y="3117984"/>
            <a:ext cx="868792" cy="867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286">
            <a:extLst>
              <a:ext uri="{FF2B5EF4-FFF2-40B4-BE49-F238E27FC236}">
                <a16:creationId xmlns:a16="http://schemas.microsoft.com/office/drawing/2014/main" id="{77F0D179-3D35-BD1B-BCBC-CC42C930AA84}"/>
              </a:ext>
            </a:extLst>
          </p:cNvPr>
          <p:cNvCxnSpPr/>
          <p:nvPr/>
        </p:nvCxnSpPr>
        <p:spPr>
          <a:xfrm rot="10800000" flipV="1">
            <a:off x="5601838" y="1543874"/>
            <a:ext cx="209352" cy="1572974"/>
          </a:xfrm>
          <a:prstGeom prst="bentConnector2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FBAD2B9-BD3B-2CB7-0EC3-D862A1DBB2F1}"/>
              </a:ext>
            </a:extLst>
          </p:cNvPr>
          <p:cNvCxnSpPr/>
          <p:nvPr/>
        </p:nvCxnSpPr>
        <p:spPr>
          <a:xfrm>
            <a:off x="4792292" y="3116848"/>
            <a:ext cx="82799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787F5F0-62E9-05CF-41D6-A8DF38F931F5}"/>
              </a:ext>
            </a:extLst>
          </p:cNvPr>
          <p:cNvCxnSpPr>
            <a:cxnSpLocks/>
            <a:stCxn id="127" idx="0"/>
          </p:cNvCxnSpPr>
          <p:nvPr/>
        </p:nvCxnSpPr>
        <p:spPr>
          <a:xfrm flipV="1">
            <a:off x="8193417" y="2250060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291">
            <a:extLst>
              <a:ext uri="{FF2B5EF4-FFF2-40B4-BE49-F238E27FC236}">
                <a16:creationId xmlns:a16="http://schemas.microsoft.com/office/drawing/2014/main" id="{A5698EDC-CAC2-4E3B-35A6-39ABE3126189}"/>
              </a:ext>
            </a:extLst>
          </p:cNvPr>
          <p:cNvCxnSpPr>
            <a:cxnSpLocks/>
          </p:cNvCxnSpPr>
          <p:nvPr/>
        </p:nvCxnSpPr>
        <p:spPr>
          <a:xfrm rot="5400000">
            <a:off x="7880221" y="1506324"/>
            <a:ext cx="1463536" cy="478837"/>
          </a:xfrm>
          <a:prstGeom prst="bentConnector3">
            <a:avLst>
              <a:gd name="adj1" fmla="val 10015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297">
            <a:extLst>
              <a:ext uri="{FF2B5EF4-FFF2-40B4-BE49-F238E27FC236}">
                <a16:creationId xmlns:a16="http://schemas.microsoft.com/office/drawing/2014/main" id="{929DF28B-E0E1-69E1-5A5E-5089D711ED32}"/>
              </a:ext>
            </a:extLst>
          </p:cNvPr>
          <p:cNvCxnSpPr>
            <a:stCxn id="121" idx="2"/>
            <a:endCxn id="72" idx="3"/>
          </p:cNvCxnSpPr>
          <p:nvPr/>
        </p:nvCxnSpPr>
        <p:spPr>
          <a:xfrm rot="5400000">
            <a:off x="4162630" y="3084644"/>
            <a:ext cx="375783" cy="848595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299">
            <a:extLst>
              <a:ext uri="{FF2B5EF4-FFF2-40B4-BE49-F238E27FC236}">
                <a16:creationId xmlns:a16="http://schemas.microsoft.com/office/drawing/2014/main" id="{9C52C788-D626-8AC9-1E14-CBDBB7BAD918}"/>
              </a:ext>
            </a:extLst>
          </p:cNvPr>
          <p:cNvCxnSpPr>
            <a:endCxn id="124" idx="1"/>
          </p:cNvCxnSpPr>
          <p:nvPr/>
        </p:nvCxnSpPr>
        <p:spPr>
          <a:xfrm rot="5400000" flipH="1" flipV="1">
            <a:off x="1927284" y="3001870"/>
            <a:ext cx="842722" cy="107809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315">
            <a:extLst>
              <a:ext uri="{FF2B5EF4-FFF2-40B4-BE49-F238E27FC236}">
                <a16:creationId xmlns:a16="http://schemas.microsoft.com/office/drawing/2014/main" id="{AB0318B7-8E14-76F8-8775-1E978FDB4E4C}"/>
              </a:ext>
            </a:extLst>
          </p:cNvPr>
          <p:cNvCxnSpPr/>
          <p:nvPr/>
        </p:nvCxnSpPr>
        <p:spPr>
          <a:xfrm rot="16200000" flipV="1">
            <a:off x="1556788" y="3052053"/>
            <a:ext cx="942515" cy="112737"/>
          </a:xfrm>
          <a:prstGeom prst="bentConnector2">
            <a:avLst/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317">
            <a:extLst>
              <a:ext uri="{FF2B5EF4-FFF2-40B4-BE49-F238E27FC236}">
                <a16:creationId xmlns:a16="http://schemas.microsoft.com/office/drawing/2014/main" id="{4BC4A202-FC24-96C3-142D-AC25EC2C32A7}"/>
              </a:ext>
            </a:extLst>
          </p:cNvPr>
          <p:cNvCxnSpPr>
            <a:endCxn id="124" idx="3"/>
          </p:cNvCxnSpPr>
          <p:nvPr/>
        </p:nvCxnSpPr>
        <p:spPr>
          <a:xfrm rot="16200000" flipV="1">
            <a:off x="3335915" y="3010809"/>
            <a:ext cx="853878" cy="101085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320">
            <a:extLst>
              <a:ext uri="{FF2B5EF4-FFF2-40B4-BE49-F238E27FC236}">
                <a16:creationId xmlns:a16="http://schemas.microsoft.com/office/drawing/2014/main" id="{6D0204B8-7D45-2349-7C46-76CDE2DF021B}"/>
              </a:ext>
            </a:extLst>
          </p:cNvPr>
          <p:cNvCxnSpPr/>
          <p:nvPr/>
        </p:nvCxnSpPr>
        <p:spPr>
          <a:xfrm rot="5400000" flipH="1" flipV="1">
            <a:off x="3617501" y="3035649"/>
            <a:ext cx="909582" cy="119674"/>
          </a:xfrm>
          <a:prstGeom prst="bentConnector3">
            <a:avLst>
              <a:gd name="adj1" fmla="val 100265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Elbow Connector 329">
            <a:extLst>
              <a:ext uri="{FF2B5EF4-FFF2-40B4-BE49-F238E27FC236}">
                <a16:creationId xmlns:a16="http://schemas.microsoft.com/office/drawing/2014/main" id="{7E9A2323-22FB-3AA8-8080-AFA105B7C778}"/>
              </a:ext>
            </a:extLst>
          </p:cNvPr>
          <p:cNvCxnSpPr>
            <a:cxnSpLocks/>
          </p:cNvCxnSpPr>
          <p:nvPr/>
        </p:nvCxnSpPr>
        <p:spPr>
          <a:xfrm>
            <a:off x="5444953" y="2689733"/>
            <a:ext cx="3391983" cy="582197"/>
          </a:xfrm>
          <a:prstGeom prst="bentConnector3">
            <a:avLst>
              <a:gd name="adj1" fmla="val 47152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338">
            <a:extLst>
              <a:ext uri="{FF2B5EF4-FFF2-40B4-BE49-F238E27FC236}">
                <a16:creationId xmlns:a16="http://schemas.microsoft.com/office/drawing/2014/main" id="{8E6B4D4E-5CF6-F3AD-CFCF-5E21A6ABA73F}"/>
              </a:ext>
            </a:extLst>
          </p:cNvPr>
          <p:cNvCxnSpPr>
            <a:cxnSpLocks/>
          </p:cNvCxnSpPr>
          <p:nvPr/>
        </p:nvCxnSpPr>
        <p:spPr>
          <a:xfrm>
            <a:off x="3720989" y="2573991"/>
            <a:ext cx="5121815" cy="549306"/>
          </a:xfrm>
          <a:prstGeom prst="bentConnector3">
            <a:avLst>
              <a:gd name="adj1" fmla="val 67224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345">
            <a:extLst>
              <a:ext uri="{FF2B5EF4-FFF2-40B4-BE49-F238E27FC236}">
                <a16:creationId xmlns:a16="http://schemas.microsoft.com/office/drawing/2014/main" id="{3D6F7A46-76C5-FF23-0E4C-00F3694C17DB}"/>
              </a:ext>
            </a:extLst>
          </p:cNvPr>
          <p:cNvCxnSpPr>
            <a:cxnSpLocks/>
          </p:cNvCxnSpPr>
          <p:nvPr/>
        </p:nvCxnSpPr>
        <p:spPr>
          <a:xfrm>
            <a:off x="1993019" y="2504878"/>
            <a:ext cx="6857962" cy="468214"/>
          </a:xfrm>
          <a:prstGeom prst="bentConnector3">
            <a:avLst>
              <a:gd name="adj1" fmla="val 76949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363">
            <a:extLst>
              <a:ext uri="{FF2B5EF4-FFF2-40B4-BE49-F238E27FC236}">
                <a16:creationId xmlns:a16="http://schemas.microsoft.com/office/drawing/2014/main" id="{0D6A1761-6D1D-28AE-9AC7-BB16ECF8D938}"/>
              </a:ext>
            </a:extLst>
          </p:cNvPr>
          <p:cNvCxnSpPr/>
          <p:nvPr/>
        </p:nvCxnSpPr>
        <p:spPr>
          <a:xfrm flipV="1">
            <a:off x="997571" y="1441004"/>
            <a:ext cx="1422037" cy="1019218"/>
          </a:xfrm>
          <a:prstGeom prst="bentConnector3">
            <a:avLst>
              <a:gd name="adj1" fmla="val 94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370">
            <a:extLst>
              <a:ext uri="{FF2B5EF4-FFF2-40B4-BE49-F238E27FC236}">
                <a16:creationId xmlns:a16="http://schemas.microsoft.com/office/drawing/2014/main" id="{89E9360F-1347-A9A2-1D28-8D03D6471CF7}"/>
              </a:ext>
            </a:extLst>
          </p:cNvPr>
          <p:cNvCxnSpPr/>
          <p:nvPr/>
        </p:nvCxnSpPr>
        <p:spPr>
          <a:xfrm flipV="1">
            <a:off x="1409350" y="2004177"/>
            <a:ext cx="1298025" cy="463040"/>
          </a:xfrm>
          <a:prstGeom prst="bentConnector3">
            <a:avLst>
              <a:gd name="adj1" fmla="val 101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382">
            <a:extLst>
              <a:ext uri="{FF2B5EF4-FFF2-40B4-BE49-F238E27FC236}">
                <a16:creationId xmlns:a16="http://schemas.microsoft.com/office/drawing/2014/main" id="{9F3B7679-A35E-F060-0106-134DD6E85C15}"/>
              </a:ext>
            </a:extLst>
          </p:cNvPr>
          <p:cNvCxnSpPr/>
          <p:nvPr/>
        </p:nvCxnSpPr>
        <p:spPr>
          <a:xfrm flipV="1">
            <a:off x="1105579" y="1835565"/>
            <a:ext cx="3177392" cy="628879"/>
          </a:xfrm>
          <a:prstGeom prst="bentConnector3">
            <a:avLst>
              <a:gd name="adj1" fmla="val 102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390">
            <a:extLst>
              <a:ext uri="{FF2B5EF4-FFF2-40B4-BE49-F238E27FC236}">
                <a16:creationId xmlns:a16="http://schemas.microsoft.com/office/drawing/2014/main" id="{BAF0E888-27FA-8295-0AC5-75DF693C336A}"/>
              </a:ext>
            </a:extLst>
          </p:cNvPr>
          <p:cNvCxnSpPr/>
          <p:nvPr/>
        </p:nvCxnSpPr>
        <p:spPr>
          <a:xfrm flipV="1">
            <a:off x="1539519" y="2182920"/>
            <a:ext cx="2575805" cy="277302"/>
          </a:xfrm>
          <a:prstGeom prst="bentConnector3">
            <a:avLst>
              <a:gd name="adj1" fmla="val -106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397">
            <a:extLst>
              <a:ext uri="{FF2B5EF4-FFF2-40B4-BE49-F238E27FC236}">
                <a16:creationId xmlns:a16="http://schemas.microsoft.com/office/drawing/2014/main" id="{FD223DEB-61C5-9789-709A-6B78240E532B}"/>
              </a:ext>
            </a:extLst>
          </p:cNvPr>
          <p:cNvCxnSpPr/>
          <p:nvPr/>
        </p:nvCxnSpPr>
        <p:spPr>
          <a:xfrm flipV="1">
            <a:off x="1638846" y="2307424"/>
            <a:ext cx="4084212" cy="151579"/>
          </a:xfrm>
          <a:prstGeom prst="bentConnector3">
            <a:avLst>
              <a:gd name="adj1" fmla="val -25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406">
            <a:extLst>
              <a:ext uri="{FF2B5EF4-FFF2-40B4-BE49-F238E27FC236}">
                <a16:creationId xmlns:a16="http://schemas.microsoft.com/office/drawing/2014/main" id="{031E4F35-30F9-FEE2-556A-DC901B7EEE27}"/>
              </a:ext>
            </a:extLst>
          </p:cNvPr>
          <p:cNvCxnSpPr/>
          <p:nvPr/>
        </p:nvCxnSpPr>
        <p:spPr>
          <a:xfrm flipV="1">
            <a:off x="1742328" y="2375116"/>
            <a:ext cx="4235267" cy="80960"/>
          </a:xfrm>
          <a:prstGeom prst="bentConnector3">
            <a:avLst>
              <a:gd name="adj1" fmla="val 73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418">
            <a:extLst>
              <a:ext uri="{FF2B5EF4-FFF2-40B4-BE49-F238E27FC236}">
                <a16:creationId xmlns:a16="http://schemas.microsoft.com/office/drawing/2014/main" id="{8AC1F45A-C0E0-233C-3E96-2206BBD4B945}"/>
              </a:ext>
            </a:extLst>
          </p:cNvPr>
          <p:cNvCxnSpPr/>
          <p:nvPr/>
        </p:nvCxnSpPr>
        <p:spPr>
          <a:xfrm rot="5400000" flipH="1" flipV="1">
            <a:off x="5463099" y="1946119"/>
            <a:ext cx="622965" cy="114519"/>
          </a:xfrm>
          <a:prstGeom prst="bentConnector3">
            <a:avLst>
              <a:gd name="adj1" fmla="val 99692"/>
            </a:avLst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38A248DA-4055-C9DF-A307-DBCD47694FA7}"/>
              </a:ext>
            </a:extLst>
          </p:cNvPr>
          <p:cNvCxnSpPr/>
          <p:nvPr/>
        </p:nvCxnSpPr>
        <p:spPr>
          <a:xfrm flipV="1">
            <a:off x="5967359" y="2263658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F0E6249-D3A7-53F7-BD87-AC94B8AAF096}"/>
              </a:ext>
            </a:extLst>
          </p:cNvPr>
          <p:cNvCxnSpPr/>
          <p:nvPr/>
        </p:nvCxnSpPr>
        <p:spPr>
          <a:xfrm flipV="1">
            <a:off x="4272016" y="1719731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4C3DD9D0-5C35-34F5-23B8-DA5AE1913147}"/>
              </a:ext>
            </a:extLst>
          </p:cNvPr>
          <p:cNvCxnSpPr/>
          <p:nvPr/>
        </p:nvCxnSpPr>
        <p:spPr>
          <a:xfrm flipH="1">
            <a:off x="3930904" y="3550277"/>
            <a:ext cx="81549" cy="0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FC49F67B-11ED-6338-F11F-68E130266487}"/>
              </a:ext>
            </a:extLst>
          </p:cNvPr>
          <p:cNvCxnSpPr/>
          <p:nvPr/>
        </p:nvCxnSpPr>
        <p:spPr>
          <a:xfrm>
            <a:off x="2074739" y="3574233"/>
            <a:ext cx="151626" cy="516"/>
          </a:xfrm>
          <a:prstGeom prst="straightConnector1">
            <a:avLst/>
          </a:prstGeom>
          <a:ln w="19050">
            <a:solidFill>
              <a:srgbClr val="0070C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2E8EB349-13BE-9A94-B4D1-DFC190FB5882}"/>
              </a:ext>
            </a:extLst>
          </p:cNvPr>
          <p:cNvCxnSpPr>
            <a:endCxn id="43" idx="1"/>
          </p:cNvCxnSpPr>
          <p:nvPr/>
        </p:nvCxnSpPr>
        <p:spPr>
          <a:xfrm>
            <a:off x="1999899" y="5600314"/>
            <a:ext cx="101532" cy="22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712851A2-B447-045A-9E48-733E7B7BF07C}"/>
              </a:ext>
            </a:extLst>
          </p:cNvPr>
          <p:cNvCxnSpPr/>
          <p:nvPr/>
        </p:nvCxnSpPr>
        <p:spPr>
          <a:xfrm>
            <a:off x="4409658" y="5590078"/>
            <a:ext cx="168682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AB40F02F-1F3E-13E0-D531-9C843822E579}"/>
              </a:ext>
            </a:extLst>
          </p:cNvPr>
          <p:cNvCxnSpPr>
            <a:stCxn id="45" idx="3"/>
          </p:cNvCxnSpPr>
          <p:nvPr/>
        </p:nvCxnSpPr>
        <p:spPr>
          <a:xfrm flipV="1">
            <a:off x="1751198" y="5600314"/>
            <a:ext cx="131301" cy="220"/>
          </a:xfrm>
          <a:prstGeom prst="straightConnector1">
            <a:avLst/>
          </a:prstGeom>
          <a:ln w="19050">
            <a:solidFill>
              <a:srgbClr val="0070C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237CC267-0FF4-F578-7BDE-39629382F669}"/>
              </a:ext>
            </a:extLst>
          </p:cNvPr>
          <p:cNvCxnSpPr/>
          <p:nvPr/>
        </p:nvCxnSpPr>
        <p:spPr>
          <a:xfrm flipV="1">
            <a:off x="4185381" y="5589750"/>
            <a:ext cx="136488" cy="1824"/>
          </a:xfrm>
          <a:prstGeom prst="straightConnector1">
            <a:avLst/>
          </a:prstGeom>
          <a:ln w="19050">
            <a:solidFill>
              <a:srgbClr val="0070C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447">
            <a:extLst>
              <a:ext uri="{FF2B5EF4-FFF2-40B4-BE49-F238E27FC236}">
                <a16:creationId xmlns:a16="http://schemas.microsoft.com/office/drawing/2014/main" id="{7C6F9DAA-4C0C-3B42-B5E9-015CBAD24CA2}"/>
              </a:ext>
            </a:extLst>
          </p:cNvPr>
          <p:cNvCxnSpPr>
            <a:cxnSpLocks/>
          </p:cNvCxnSpPr>
          <p:nvPr/>
        </p:nvCxnSpPr>
        <p:spPr>
          <a:xfrm>
            <a:off x="2000749" y="3198178"/>
            <a:ext cx="6836187" cy="202538"/>
          </a:xfrm>
          <a:prstGeom prst="bentConnector3">
            <a:avLst>
              <a:gd name="adj1" fmla="val 71665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448">
            <a:extLst>
              <a:ext uri="{FF2B5EF4-FFF2-40B4-BE49-F238E27FC236}">
                <a16:creationId xmlns:a16="http://schemas.microsoft.com/office/drawing/2014/main" id="{63063C07-2E52-0AE4-C603-9D663E456030}"/>
              </a:ext>
            </a:extLst>
          </p:cNvPr>
          <p:cNvCxnSpPr>
            <a:cxnSpLocks/>
          </p:cNvCxnSpPr>
          <p:nvPr/>
        </p:nvCxnSpPr>
        <p:spPr>
          <a:xfrm>
            <a:off x="3720989" y="3255444"/>
            <a:ext cx="5115947" cy="289180"/>
          </a:xfrm>
          <a:prstGeom prst="bentConnector3">
            <a:avLst>
              <a:gd name="adj1" fmla="val 59818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456">
            <a:extLst>
              <a:ext uri="{FF2B5EF4-FFF2-40B4-BE49-F238E27FC236}">
                <a16:creationId xmlns:a16="http://schemas.microsoft.com/office/drawing/2014/main" id="{AD725778-9605-AE22-7F36-CC3507BA518C}"/>
              </a:ext>
            </a:extLst>
          </p:cNvPr>
          <p:cNvCxnSpPr>
            <a:cxnSpLocks/>
          </p:cNvCxnSpPr>
          <p:nvPr/>
        </p:nvCxnSpPr>
        <p:spPr>
          <a:xfrm>
            <a:off x="5160532" y="3331412"/>
            <a:ext cx="3675574" cy="353342"/>
          </a:xfrm>
          <a:prstGeom prst="bentConnector3">
            <a:avLst>
              <a:gd name="adj1" fmla="val -281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Rectangle 116">
            <a:extLst>
              <a:ext uri="{FF2B5EF4-FFF2-40B4-BE49-F238E27FC236}">
                <a16:creationId xmlns:a16="http://schemas.microsoft.com/office/drawing/2014/main" id="{D912EE40-7BE2-C78C-C298-BDFBF4D7BE16}"/>
              </a:ext>
            </a:extLst>
          </p:cNvPr>
          <p:cNvSpPr/>
          <p:nvPr/>
        </p:nvSpPr>
        <p:spPr>
          <a:xfrm>
            <a:off x="2402550" y="1895642"/>
            <a:ext cx="1309761" cy="36825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B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6177E318-BA92-0946-4B7E-7D0082886A09}"/>
              </a:ext>
            </a:extLst>
          </p:cNvPr>
          <p:cNvSpPr/>
          <p:nvPr/>
        </p:nvSpPr>
        <p:spPr>
          <a:xfrm>
            <a:off x="653357" y="1386839"/>
            <a:ext cx="1334158" cy="342330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A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4C6F2136-0AEE-E5B3-90D4-30E426F3E30F}"/>
              </a:ext>
            </a:extLst>
          </p:cNvPr>
          <p:cNvSpPr/>
          <p:nvPr/>
        </p:nvSpPr>
        <p:spPr>
          <a:xfrm>
            <a:off x="2402550" y="2997517"/>
            <a:ext cx="1309761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B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4FC101F-FCB5-D190-4EE1-146FA703611D}"/>
              </a:ext>
            </a:extLst>
          </p:cNvPr>
          <p:cNvSpPr/>
          <p:nvPr/>
        </p:nvSpPr>
        <p:spPr>
          <a:xfrm>
            <a:off x="653357" y="1897959"/>
            <a:ext cx="1341981" cy="340859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B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1AF191A-5B97-84ED-44B2-2FD7477785FF}"/>
              </a:ext>
            </a:extLst>
          </p:cNvPr>
          <p:cNvSpPr/>
          <p:nvPr/>
        </p:nvSpPr>
        <p:spPr>
          <a:xfrm>
            <a:off x="4112295" y="2993456"/>
            <a:ext cx="1325046" cy="327594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B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5AF4CA8-00A2-A278-6E36-A2746A172E2E}"/>
              </a:ext>
            </a:extLst>
          </p:cNvPr>
          <p:cNvSpPr/>
          <p:nvPr/>
        </p:nvSpPr>
        <p:spPr>
          <a:xfrm>
            <a:off x="2402550" y="1385035"/>
            <a:ext cx="1309761" cy="348821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A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A3497F0C-47CA-3129-7868-8E54FE859ED9}"/>
              </a:ext>
            </a:extLst>
          </p:cNvPr>
          <p:cNvSpPr/>
          <p:nvPr/>
        </p:nvSpPr>
        <p:spPr>
          <a:xfrm>
            <a:off x="4112295" y="1376298"/>
            <a:ext cx="1325045" cy="355594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A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105DEAF5-8F97-8383-1065-90F17F25CFD1}"/>
              </a:ext>
            </a:extLst>
          </p:cNvPr>
          <p:cNvSpPr/>
          <p:nvPr/>
        </p:nvSpPr>
        <p:spPr>
          <a:xfrm>
            <a:off x="2402550" y="2461175"/>
            <a:ext cx="1309761" cy="346476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A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8176B606-D126-23FF-C0A4-1765E9C3D004}"/>
              </a:ext>
            </a:extLst>
          </p:cNvPr>
          <p:cNvSpPr/>
          <p:nvPr/>
        </p:nvSpPr>
        <p:spPr>
          <a:xfrm>
            <a:off x="4112295" y="2461176"/>
            <a:ext cx="1325045" cy="339985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A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5B25D5DF-4BAA-CE7D-2D35-1E3F1FC30AB6}"/>
              </a:ext>
            </a:extLst>
          </p:cNvPr>
          <p:cNvSpPr/>
          <p:nvPr/>
        </p:nvSpPr>
        <p:spPr>
          <a:xfrm>
            <a:off x="4112294" y="1899470"/>
            <a:ext cx="1325046" cy="36418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B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EDDB198F-E875-2409-C30A-C1EDC37299F0}"/>
              </a:ext>
            </a:extLst>
          </p:cNvPr>
          <p:cNvSpPr/>
          <p:nvPr/>
        </p:nvSpPr>
        <p:spPr>
          <a:xfrm>
            <a:off x="7743336" y="2388968"/>
            <a:ext cx="900162" cy="353794"/>
          </a:xfrm>
          <a:prstGeom prst="rect">
            <a:avLst/>
          </a:prstGeom>
          <a:solidFill>
            <a:srgbClr val="BEBEC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PIC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C47217AD-2246-6FCD-648A-35FB250B8677}"/>
              </a:ext>
            </a:extLst>
          </p:cNvPr>
          <p:cNvSpPr/>
          <p:nvPr/>
        </p:nvSpPr>
        <p:spPr>
          <a:xfrm>
            <a:off x="7500657" y="1376297"/>
            <a:ext cx="1186538" cy="357559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A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3D8ECD74-DF38-D933-A821-4EB709B88650}"/>
              </a:ext>
            </a:extLst>
          </p:cNvPr>
          <p:cNvSpPr/>
          <p:nvPr/>
        </p:nvSpPr>
        <p:spPr>
          <a:xfrm>
            <a:off x="7513111" y="1872293"/>
            <a:ext cx="1161630" cy="371805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B</a:t>
            </a:r>
          </a:p>
        </p:txBody>
      </p:sp>
      <p:cxnSp>
        <p:nvCxnSpPr>
          <p:cNvPr id="130" name="Elbow Connector 116">
            <a:extLst>
              <a:ext uri="{FF2B5EF4-FFF2-40B4-BE49-F238E27FC236}">
                <a16:creationId xmlns:a16="http://schemas.microsoft.com/office/drawing/2014/main" id="{82481ADA-654D-6856-6404-C7C19D022185}"/>
              </a:ext>
            </a:extLst>
          </p:cNvPr>
          <p:cNvCxnSpPr>
            <a:cxnSpLocks/>
          </p:cNvCxnSpPr>
          <p:nvPr/>
        </p:nvCxnSpPr>
        <p:spPr>
          <a:xfrm rot="5400000">
            <a:off x="7190940" y="1787622"/>
            <a:ext cx="502592" cy="115636"/>
          </a:xfrm>
          <a:prstGeom prst="bentConnector3">
            <a:avLst>
              <a:gd name="adj1" fmla="val -253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C176E471-50E9-690A-102A-DBDA10A8F079}"/>
              </a:ext>
            </a:extLst>
          </p:cNvPr>
          <p:cNvCxnSpPr>
            <a:cxnSpLocks/>
          </p:cNvCxnSpPr>
          <p:nvPr/>
        </p:nvCxnSpPr>
        <p:spPr>
          <a:xfrm>
            <a:off x="7280153" y="2095579"/>
            <a:ext cx="11563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1EEC0333-4CB3-91BC-33FC-7F471D3A22B1}"/>
              </a:ext>
            </a:extLst>
          </p:cNvPr>
          <p:cNvCxnSpPr>
            <a:cxnSpLocks/>
          </p:cNvCxnSpPr>
          <p:nvPr/>
        </p:nvCxnSpPr>
        <p:spPr>
          <a:xfrm flipV="1">
            <a:off x="8186978" y="1729169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2646C3A9-4674-6CF3-6516-5C5B3566394C}"/>
              </a:ext>
            </a:extLst>
          </p:cNvPr>
          <p:cNvSpPr/>
          <p:nvPr/>
        </p:nvSpPr>
        <p:spPr>
          <a:xfrm>
            <a:off x="5601838" y="6067024"/>
            <a:ext cx="1928331" cy="186209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en-US" sz="1050" dirty="0"/>
              <a:t>Courtesy of J. Spasic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1DE73103-C6D6-6AEF-6429-CCF72324CCFD}"/>
              </a:ext>
            </a:extLst>
          </p:cNvPr>
          <p:cNvSpPr/>
          <p:nvPr/>
        </p:nvSpPr>
        <p:spPr>
          <a:xfrm>
            <a:off x="8955601" y="2545234"/>
            <a:ext cx="567716" cy="1249526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BIS</a:t>
            </a: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217B28FE-858A-0B74-255F-263DC2BF1D13}"/>
              </a:ext>
            </a:extLst>
          </p:cNvPr>
          <p:cNvGrpSpPr/>
          <p:nvPr/>
        </p:nvGrpSpPr>
        <p:grpSpPr>
          <a:xfrm>
            <a:off x="10338506" y="141236"/>
            <a:ext cx="1711845" cy="1737012"/>
            <a:chOff x="9800169" y="1571099"/>
            <a:chExt cx="2346960" cy="3163570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FFFB3F97-7E20-5609-ADFC-80457F26ACEE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Q1,Q2,Q3,BB,SCL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7546192-9034-F337-9E76-0969CF68BE61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uQDS</a:t>
              </a:r>
              <a:endParaRPr lang="en-US" sz="1200" dirty="0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19916B47-54AB-70A5-621A-D560355FBE42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PDSU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36D3CAFC-33C5-21E8-01F3-17F39AB8BE8C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Heaters + CLIQ</a:t>
              </a: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DC4CFEE-D7B9-EC5F-01F2-AF76C0D845DB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BIS</a:t>
              </a:r>
            </a:p>
          </p:txBody>
        </p: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B7D15C56-A880-E76A-3032-7496839DA5D7}"/>
                </a:ext>
              </a:extLst>
            </p:cNvPr>
            <p:cNvCxnSpPr>
              <a:stCxn id="137" idx="3"/>
              <a:endCxn id="138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F0189C0C-FF33-6C75-4DFC-B7B9BF799DBF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3A7536A0-DE30-403C-8CFF-C8D2E6ED4A13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601E04BB-192E-EC7E-F934-601E0B6B76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4A8D0E6D-E205-7682-114F-253F5AADEF50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96709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576E5-2E86-3A0A-CAE5-F0868B36D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Top-Down Reliability Model - Quench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0EE30-6AE0-9AD8-ED6F-43C766629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F9757-2725-C093-CB60-A5B3F705A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5</a:t>
            </a:fld>
            <a:endParaRPr lang="en-CH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B13247C-0320-07F8-6285-91F3EF0AF125}"/>
              </a:ext>
            </a:extLst>
          </p:cNvPr>
          <p:cNvSpPr/>
          <p:nvPr/>
        </p:nvSpPr>
        <p:spPr>
          <a:xfrm>
            <a:off x="478613" y="834270"/>
            <a:ext cx="8562355" cy="3695705"/>
          </a:xfrm>
          <a:prstGeom prst="rect">
            <a:avLst/>
          </a:prstGeom>
          <a:solidFill>
            <a:schemeClr val="accent1">
              <a:alpha val="3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b="1" dirty="0"/>
              <a:t>UR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4D8C8BA-913E-CB5E-B94A-190B95E0C821}"/>
              </a:ext>
            </a:extLst>
          </p:cNvPr>
          <p:cNvSpPr/>
          <p:nvPr/>
        </p:nvSpPr>
        <p:spPr>
          <a:xfrm>
            <a:off x="434112" y="4671296"/>
            <a:ext cx="5021505" cy="675661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Tunnel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DC1938D-DC51-B2C1-AE79-36E777301287}"/>
              </a:ext>
            </a:extLst>
          </p:cNvPr>
          <p:cNvSpPr/>
          <p:nvPr/>
        </p:nvSpPr>
        <p:spPr>
          <a:xfrm>
            <a:off x="434112" y="5377456"/>
            <a:ext cx="5021505" cy="757456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USC/UJ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0CADD91-3E90-EA3F-9682-CF4445AE9F40}"/>
              </a:ext>
            </a:extLst>
          </p:cNvPr>
          <p:cNvSpPr/>
          <p:nvPr/>
        </p:nvSpPr>
        <p:spPr>
          <a:xfrm>
            <a:off x="2059228" y="4723619"/>
            <a:ext cx="909350" cy="287085"/>
          </a:xfrm>
          <a:prstGeom prst="rect">
            <a:avLst/>
          </a:prstGeom>
          <a:solidFill>
            <a:srgbClr val="0033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Q2a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AA58626-BDA5-25F8-CFDB-48C368E233AE}"/>
              </a:ext>
            </a:extLst>
          </p:cNvPr>
          <p:cNvSpPr/>
          <p:nvPr/>
        </p:nvSpPr>
        <p:spPr>
          <a:xfrm>
            <a:off x="3292537" y="4722047"/>
            <a:ext cx="909350" cy="299816"/>
          </a:xfrm>
          <a:prstGeom prst="rect">
            <a:avLst/>
          </a:prstGeom>
          <a:solidFill>
            <a:srgbClr val="0033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Q2b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7956EAA-FCA9-FDDB-0B36-59EF0CCC2797}"/>
              </a:ext>
            </a:extLst>
          </p:cNvPr>
          <p:cNvSpPr/>
          <p:nvPr/>
        </p:nvSpPr>
        <p:spPr>
          <a:xfrm>
            <a:off x="3364357" y="5456518"/>
            <a:ext cx="837530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8C61CC3-C83A-3FEB-F239-6C413E823548}"/>
              </a:ext>
            </a:extLst>
          </p:cNvPr>
          <p:cNvSpPr/>
          <p:nvPr/>
        </p:nvSpPr>
        <p:spPr>
          <a:xfrm>
            <a:off x="2101431" y="5456518"/>
            <a:ext cx="839506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DA34B6C-BD01-D110-F165-2A18F948028B}"/>
              </a:ext>
            </a:extLst>
          </p:cNvPr>
          <p:cNvSpPr/>
          <p:nvPr/>
        </p:nvSpPr>
        <p:spPr>
          <a:xfrm>
            <a:off x="4436756" y="4718815"/>
            <a:ext cx="929490" cy="291889"/>
          </a:xfrm>
          <a:prstGeom prst="rect">
            <a:avLst/>
          </a:prstGeom>
          <a:solidFill>
            <a:srgbClr val="0033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Q3</a:t>
            </a:r>
            <a:endParaRPr lang="en-GB" sz="28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5871E3-D984-1BCB-6667-EE358C3DB758}"/>
              </a:ext>
            </a:extLst>
          </p:cNvPr>
          <p:cNvSpPr/>
          <p:nvPr/>
        </p:nvSpPr>
        <p:spPr>
          <a:xfrm>
            <a:off x="911692" y="5456518"/>
            <a:ext cx="839506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8BF14F6-BE81-4026-78D2-EFEF7055EFAE}"/>
              </a:ext>
            </a:extLst>
          </p:cNvPr>
          <p:cNvSpPr/>
          <p:nvPr/>
        </p:nvSpPr>
        <p:spPr>
          <a:xfrm>
            <a:off x="4578340" y="5456298"/>
            <a:ext cx="839506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BF02340-8CEE-B3D1-BC97-43B8D29D288B}"/>
              </a:ext>
            </a:extLst>
          </p:cNvPr>
          <p:cNvSpPr/>
          <p:nvPr/>
        </p:nvSpPr>
        <p:spPr>
          <a:xfrm>
            <a:off x="704639" y="4106667"/>
            <a:ext cx="977348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BFA767B-C9E2-5DDA-47C7-87034C44E41B}"/>
              </a:ext>
            </a:extLst>
          </p:cNvPr>
          <p:cNvSpPr/>
          <p:nvPr/>
        </p:nvSpPr>
        <p:spPr>
          <a:xfrm>
            <a:off x="2597901" y="4113205"/>
            <a:ext cx="977348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808A58B-4FA1-9477-610C-8F2BD0F3D64B}"/>
              </a:ext>
            </a:extLst>
          </p:cNvPr>
          <p:cNvSpPr/>
          <p:nvPr/>
        </p:nvSpPr>
        <p:spPr>
          <a:xfrm>
            <a:off x="4541648" y="4106081"/>
            <a:ext cx="977348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6AA0A76-0698-ED56-7D16-B29013034676}"/>
              </a:ext>
            </a:extLst>
          </p:cNvPr>
          <p:cNvSpPr/>
          <p:nvPr/>
        </p:nvSpPr>
        <p:spPr>
          <a:xfrm>
            <a:off x="5819584" y="1892025"/>
            <a:ext cx="1447511" cy="371633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B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D641CBE-F9BE-469C-52AB-A60E48CF138B}"/>
              </a:ext>
            </a:extLst>
          </p:cNvPr>
          <p:cNvSpPr/>
          <p:nvPr/>
        </p:nvSpPr>
        <p:spPr>
          <a:xfrm>
            <a:off x="4839458" y="905656"/>
            <a:ext cx="642148" cy="306695"/>
          </a:xfrm>
          <a:prstGeom prst="rect">
            <a:avLst/>
          </a:prstGeom>
          <a:solidFill>
            <a:srgbClr val="BEBEC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PC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10B74F1-BCBB-CD43-525F-D5AAE008B9BB}"/>
              </a:ext>
            </a:extLst>
          </p:cNvPr>
          <p:cNvCxnSpPr>
            <a:endCxn id="118" idx="2"/>
          </p:cNvCxnSpPr>
          <p:nvPr/>
        </p:nvCxnSpPr>
        <p:spPr>
          <a:xfrm flipH="1" flipV="1">
            <a:off x="1320436" y="1729169"/>
            <a:ext cx="15139" cy="140325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110">
            <a:extLst>
              <a:ext uri="{FF2B5EF4-FFF2-40B4-BE49-F238E27FC236}">
                <a16:creationId xmlns:a16="http://schemas.microsoft.com/office/drawing/2014/main" id="{2EA93100-EF14-DA48-BBB7-39625F01DBD4}"/>
              </a:ext>
            </a:extLst>
          </p:cNvPr>
          <p:cNvCxnSpPr/>
          <p:nvPr/>
        </p:nvCxnSpPr>
        <p:spPr>
          <a:xfrm rot="5400000">
            <a:off x="1838518" y="1908950"/>
            <a:ext cx="1578150" cy="868790"/>
          </a:xfrm>
          <a:prstGeom prst="bentConnector3">
            <a:avLst>
              <a:gd name="adj1" fmla="val 90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960E779-FADB-A53F-EF2A-802165B6F0E3}"/>
              </a:ext>
            </a:extLst>
          </p:cNvPr>
          <p:cNvCxnSpPr/>
          <p:nvPr/>
        </p:nvCxnSpPr>
        <p:spPr>
          <a:xfrm>
            <a:off x="1342103" y="3126658"/>
            <a:ext cx="869540" cy="5762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4418C80-3B20-861E-EB60-B5CC40A24DD3}"/>
              </a:ext>
            </a:extLst>
          </p:cNvPr>
          <p:cNvCxnSpPr/>
          <p:nvPr/>
        </p:nvCxnSpPr>
        <p:spPr>
          <a:xfrm flipV="1">
            <a:off x="6533488" y="1733856"/>
            <a:ext cx="1" cy="14374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128">
            <a:extLst>
              <a:ext uri="{FF2B5EF4-FFF2-40B4-BE49-F238E27FC236}">
                <a16:creationId xmlns:a16="http://schemas.microsoft.com/office/drawing/2014/main" id="{54ABB837-3C1C-19F6-A198-D8B945821319}"/>
              </a:ext>
            </a:extLst>
          </p:cNvPr>
          <p:cNvCxnSpPr/>
          <p:nvPr/>
        </p:nvCxnSpPr>
        <p:spPr>
          <a:xfrm rot="10800000" flipV="1">
            <a:off x="1307518" y="1039632"/>
            <a:ext cx="3511828" cy="518372"/>
          </a:xfrm>
          <a:prstGeom prst="bentConnector3">
            <a:avLst>
              <a:gd name="adj1" fmla="val 121394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7507E6F-943F-28C9-F4F1-BEA68CB3C2BB}"/>
              </a:ext>
            </a:extLst>
          </p:cNvPr>
          <p:cNvCxnSpPr>
            <a:cxnSpLocks/>
          </p:cNvCxnSpPr>
          <p:nvPr/>
        </p:nvCxnSpPr>
        <p:spPr>
          <a:xfrm flipV="1">
            <a:off x="5486535" y="1028354"/>
            <a:ext cx="3356269" cy="128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0368C5AB-775E-1372-8C5D-806D2D0FFC9E}"/>
              </a:ext>
            </a:extLst>
          </p:cNvPr>
          <p:cNvSpPr/>
          <p:nvPr/>
        </p:nvSpPr>
        <p:spPr>
          <a:xfrm>
            <a:off x="681272" y="1009742"/>
            <a:ext cx="131318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Interlock loop (FPA)</a:t>
            </a:r>
          </a:p>
        </p:txBody>
      </p:sp>
      <p:cxnSp>
        <p:nvCxnSpPr>
          <p:cNvPr id="59" name="Elbow Connector 308">
            <a:extLst>
              <a:ext uri="{FF2B5EF4-FFF2-40B4-BE49-F238E27FC236}">
                <a16:creationId xmlns:a16="http://schemas.microsoft.com/office/drawing/2014/main" id="{2C23F4CF-F31D-D10A-F7FF-CEB1101B7605}"/>
              </a:ext>
            </a:extLst>
          </p:cNvPr>
          <p:cNvCxnSpPr>
            <a:stCxn id="47" idx="3"/>
          </p:cNvCxnSpPr>
          <p:nvPr/>
        </p:nvCxnSpPr>
        <p:spPr>
          <a:xfrm flipV="1">
            <a:off x="1681987" y="3867497"/>
            <a:ext cx="529656" cy="383186"/>
          </a:xfrm>
          <a:prstGeom prst="bentConnector3">
            <a:avLst>
              <a:gd name="adj1" fmla="val 50000"/>
            </a:avLst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314">
            <a:extLst>
              <a:ext uri="{FF2B5EF4-FFF2-40B4-BE49-F238E27FC236}">
                <a16:creationId xmlns:a16="http://schemas.microsoft.com/office/drawing/2014/main" id="{550DEACB-B9C8-3F51-BDFE-3B9F72A7F622}"/>
              </a:ext>
            </a:extLst>
          </p:cNvPr>
          <p:cNvCxnSpPr/>
          <p:nvPr/>
        </p:nvCxnSpPr>
        <p:spPr>
          <a:xfrm rot="5400000" flipH="1" flipV="1">
            <a:off x="1298972" y="4496737"/>
            <a:ext cx="1684381" cy="522775"/>
          </a:xfrm>
          <a:prstGeom prst="bentConnector3">
            <a:avLst>
              <a:gd name="adj1" fmla="val 74161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8135FCDF-A31C-32DB-3900-B276C501831F}"/>
              </a:ext>
            </a:extLst>
          </p:cNvPr>
          <p:cNvSpPr txBox="1"/>
          <p:nvPr/>
        </p:nvSpPr>
        <p:spPr>
          <a:xfrm>
            <a:off x="7280153" y="2726228"/>
            <a:ext cx="1873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7030A0"/>
                </a:solidFill>
              </a:rPr>
              <a:t>Beam abort requests to BIS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559FA55-9BE7-5790-D6D9-4F9734D9FCB5}"/>
              </a:ext>
            </a:extLst>
          </p:cNvPr>
          <p:cNvSpPr/>
          <p:nvPr/>
        </p:nvSpPr>
        <p:spPr>
          <a:xfrm>
            <a:off x="5822417" y="1380735"/>
            <a:ext cx="1461507" cy="354537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A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693BB38-A528-78F3-9160-30513679EEEB}"/>
              </a:ext>
            </a:extLst>
          </p:cNvPr>
          <p:cNvCxnSpPr/>
          <p:nvPr/>
        </p:nvCxnSpPr>
        <p:spPr>
          <a:xfrm flipV="1">
            <a:off x="8423850" y="2640686"/>
            <a:ext cx="538513" cy="9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233FD4DD-8361-4E80-EC41-5CDC983B1B7E}"/>
              </a:ext>
            </a:extLst>
          </p:cNvPr>
          <p:cNvCxnSpPr/>
          <p:nvPr/>
        </p:nvCxnSpPr>
        <p:spPr>
          <a:xfrm flipV="1">
            <a:off x="1307518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AD9F679-F3C6-0346-DDF2-A2353F2BA329}"/>
              </a:ext>
            </a:extLst>
          </p:cNvPr>
          <p:cNvCxnSpPr/>
          <p:nvPr/>
        </p:nvCxnSpPr>
        <p:spPr>
          <a:xfrm flipV="1">
            <a:off x="2511389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B6500C4-D821-F7BF-5BD2-7B5C9A438BE8}"/>
              </a:ext>
            </a:extLst>
          </p:cNvPr>
          <p:cNvCxnSpPr/>
          <p:nvPr/>
        </p:nvCxnSpPr>
        <p:spPr>
          <a:xfrm flipV="1">
            <a:off x="3756714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6FAD1E8-3A6B-2C3D-8740-27DB2F796D3C}"/>
              </a:ext>
            </a:extLst>
          </p:cNvPr>
          <p:cNvCxnSpPr/>
          <p:nvPr/>
        </p:nvCxnSpPr>
        <p:spPr>
          <a:xfrm flipV="1">
            <a:off x="4984623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1B23F33-2D03-E204-7DFD-4EF19C944999}"/>
              </a:ext>
            </a:extLst>
          </p:cNvPr>
          <p:cNvCxnSpPr>
            <a:endCxn id="47" idx="2"/>
          </p:cNvCxnSpPr>
          <p:nvPr/>
        </p:nvCxnSpPr>
        <p:spPr>
          <a:xfrm flipV="1">
            <a:off x="1193313" y="4394699"/>
            <a:ext cx="0" cy="340638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4A1DBA-AFA5-3930-D71F-108008C14F66}"/>
              </a:ext>
            </a:extLst>
          </p:cNvPr>
          <p:cNvCxnSpPr/>
          <p:nvPr/>
        </p:nvCxnSpPr>
        <p:spPr>
          <a:xfrm flipV="1">
            <a:off x="2854845" y="4403183"/>
            <a:ext cx="8962" cy="331486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437A30A-875E-5089-BD2F-D2192F7F04EB}"/>
              </a:ext>
            </a:extLst>
          </p:cNvPr>
          <p:cNvCxnSpPr/>
          <p:nvPr/>
        </p:nvCxnSpPr>
        <p:spPr>
          <a:xfrm flipV="1">
            <a:off x="3363946" y="4390077"/>
            <a:ext cx="411" cy="337173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37CA2A5-FFCC-221C-D663-52912EBD375C}"/>
              </a:ext>
            </a:extLst>
          </p:cNvPr>
          <p:cNvCxnSpPr/>
          <p:nvPr/>
        </p:nvCxnSpPr>
        <p:spPr>
          <a:xfrm flipH="1" flipV="1">
            <a:off x="5021459" y="4398055"/>
            <a:ext cx="4429" cy="336614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FD582C29-E2DF-7A0A-3938-B61F277DD67A}"/>
              </a:ext>
            </a:extLst>
          </p:cNvPr>
          <p:cNvSpPr/>
          <p:nvPr/>
        </p:nvSpPr>
        <p:spPr>
          <a:xfrm>
            <a:off x="2220902" y="3477735"/>
            <a:ext cx="1705321" cy="43819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Interface Box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0A8A40D-8773-56B4-2476-5DD3B5615DDC}"/>
              </a:ext>
            </a:extLst>
          </p:cNvPr>
          <p:cNvSpPr/>
          <p:nvPr/>
        </p:nvSpPr>
        <p:spPr>
          <a:xfrm>
            <a:off x="902507" y="4722673"/>
            <a:ext cx="909350" cy="288031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Q1</a:t>
            </a:r>
            <a:endParaRPr lang="en-GB" sz="2800" dirty="0"/>
          </a:p>
        </p:txBody>
      </p:sp>
      <p:cxnSp>
        <p:nvCxnSpPr>
          <p:cNvPr id="74" name="Elbow Connector 133">
            <a:extLst>
              <a:ext uri="{FF2B5EF4-FFF2-40B4-BE49-F238E27FC236}">
                <a16:creationId xmlns:a16="http://schemas.microsoft.com/office/drawing/2014/main" id="{EB5BA93A-9DC9-09F4-8952-3BC56EF5589B}"/>
              </a:ext>
            </a:extLst>
          </p:cNvPr>
          <p:cNvCxnSpPr/>
          <p:nvPr/>
        </p:nvCxnSpPr>
        <p:spPr>
          <a:xfrm rot="5400000" flipH="1" flipV="1">
            <a:off x="1427903" y="4508268"/>
            <a:ext cx="1669320" cy="514773"/>
          </a:xfrm>
          <a:prstGeom prst="bentConnector3">
            <a:avLst>
              <a:gd name="adj1" fmla="val 68660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135">
            <a:extLst>
              <a:ext uri="{FF2B5EF4-FFF2-40B4-BE49-F238E27FC236}">
                <a16:creationId xmlns:a16="http://schemas.microsoft.com/office/drawing/2014/main" id="{5BBD6016-1427-B437-6931-A65F15AD86F9}"/>
              </a:ext>
            </a:extLst>
          </p:cNvPr>
          <p:cNvCxnSpPr/>
          <p:nvPr/>
        </p:nvCxnSpPr>
        <p:spPr>
          <a:xfrm rot="16200000" flipV="1">
            <a:off x="3158085" y="4430968"/>
            <a:ext cx="1658756" cy="658807"/>
          </a:xfrm>
          <a:prstGeom prst="bentConnector3">
            <a:avLst>
              <a:gd name="adj1" fmla="val 69688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140">
            <a:extLst>
              <a:ext uri="{FF2B5EF4-FFF2-40B4-BE49-F238E27FC236}">
                <a16:creationId xmlns:a16="http://schemas.microsoft.com/office/drawing/2014/main" id="{5719038A-1AFB-7579-D4AA-470676D74DB0}"/>
              </a:ext>
            </a:extLst>
          </p:cNvPr>
          <p:cNvCxnSpPr/>
          <p:nvPr/>
        </p:nvCxnSpPr>
        <p:spPr>
          <a:xfrm rot="16200000" flipV="1">
            <a:off x="3243415" y="4437492"/>
            <a:ext cx="1685382" cy="640262"/>
          </a:xfrm>
          <a:prstGeom prst="bentConnector3">
            <a:avLst>
              <a:gd name="adj1" fmla="val 73848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144">
            <a:extLst>
              <a:ext uri="{FF2B5EF4-FFF2-40B4-BE49-F238E27FC236}">
                <a16:creationId xmlns:a16="http://schemas.microsoft.com/office/drawing/2014/main" id="{B080A4E1-9259-BA10-021F-3F6AA07C97AB}"/>
              </a:ext>
            </a:extLst>
          </p:cNvPr>
          <p:cNvCxnSpPr>
            <a:stCxn id="49" idx="1"/>
          </p:cNvCxnSpPr>
          <p:nvPr/>
        </p:nvCxnSpPr>
        <p:spPr>
          <a:xfrm rot="10800000">
            <a:off x="3921434" y="3867497"/>
            <a:ext cx="620214" cy="382600"/>
          </a:xfrm>
          <a:prstGeom prst="bentConnector3">
            <a:avLst>
              <a:gd name="adj1" fmla="val 50000"/>
            </a:avLst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157">
            <a:extLst>
              <a:ext uri="{FF2B5EF4-FFF2-40B4-BE49-F238E27FC236}">
                <a16:creationId xmlns:a16="http://schemas.microsoft.com/office/drawing/2014/main" id="{A23E3E57-A6AC-7F07-1A44-E46F1E3501B1}"/>
              </a:ext>
            </a:extLst>
          </p:cNvPr>
          <p:cNvCxnSpPr>
            <a:stCxn id="82" idx="2"/>
            <a:endCxn id="72" idx="1"/>
          </p:cNvCxnSpPr>
          <p:nvPr/>
        </p:nvCxnSpPr>
        <p:spPr>
          <a:xfrm rot="16200000" flipH="1">
            <a:off x="1578260" y="3054190"/>
            <a:ext cx="388721" cy="896563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AEEA69E-6B48-1736-7836-37DC3BD81AA3}"/>
              </a:ext>
            </a:extLst>
          </p:cNvPr>
          <p:cNvCxnSpPr/>
          <p:nvPr/>
        </p:nvCxnSpPr>
        <p:spPr>
          <a:xfrm>
            <a:off x="771571" y="1699227"/>
            <a:ext cx="6450" cy="7572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AA05E49E-DFAF-BB47-99E5-5C0A304DECD2}"/>
              </a:ext>
            </a:extLst>
          </p:cNvPr>
          <p:cNvSpPr/>
          <p:nvPr/>
        </p:nvSpPr>
        <p:spPr>
          <a:xfrm>
            <a:off x="653357" y="2466677"/>
            <a:ext cx="1341981" cy="340973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A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B504F48-AF2C-EE06-3D6D-28A5615B6E92}"/>
              </a:ext>
            </a:extLst>
          </p:cNvPr>
          <p:cNvCxnSpPr/>
          <p:nvPr/>
        </p:nvCxnSpPr>
        <p:spPr>
          <a:xfrm>
            <a:off x="887920" y="2250060"/>
            <a:ext cx="1569" cy="2094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D09A5FB4-357D-4588-3E7F-31F126F53357}"/>
              </a:ext>
            </a:extLst>
          </p:cNvPr>
          <p:cNvSpPr/>
          <p:nvPr/>
        </p:nvSpPr>
        <p:spPr>
          <a:xfrm>
            <a:off x="653358" y="2984730"/>
            <a:ext cx="1341962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B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35C8D25-62AD-00A8-D6E3-C439F6607638}"/>
              </a:ext>
            </a:extLst>
          </p:cNvPr>
          <p:cNvCxnSpPr/>
          <p:nvPr/>
        </p:nvCxnSpPr>
        <p:spPr>
          <a:xfrm flipV="1">
            <a:off x="3057431" y="1554270"/>
            <a:ext cx="0" cy="15723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00B503B-EC0A-8E68-052D-D9AD6147AB30}"/>
              </a:ext>
            </a:extLst>
          </p:cNvPr>
          <p:cNvCxnSpPr/>
          <p:nvPr/>
        </p:nvCxnSpPr>
        <p:spPr>
          <a:xfrm flipH="1" flipV="1">
            <a:off x="4771241" y="1537948"/>
            <a:ext cx="21051" cy="16004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281">
            <a:extLst>
              <a:ext uri="{FF2B5EF4-FFF2-40B4-BE49-F238E27FC236}">
                <a16:creationId xmlns:a16="http://schemas.microsoft.com/office/drawing/2014/main" id="{6C9A8E35-317C-DB3B-35E5-6F8762FC12E9}"/>
              </a:ext>
            </a:extLst>
          </p:cNvPr>
          <p:cNvCxnSpPr/>
          <p:nvPr/>
        </p:nvCxnSpPr>
        <p:spPr>
          <a:xfrm rot="5400000">
            <a:off x="3554984" y="1894684"/>
            <a:ext cx="1576094" cy="870506"/>
          </a:xfrm>
          <a:prstGeom prst="bentConnector3">
            <a:avLst>
              <a:gd name="adj1" fmla="val 138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7334427-B14E-8789-74F2-8DA1595EC15C}"/>
              </a:ext>
            </a:extLst>
          </p:cNvPr>
          <p:cNvCxnSpPr/>
          <p:nvPr/>
        </p:nvCxnSpPr>
        <p:spPr>
          <a:xfrm flipV="1">
            <a:off x="3057431" y="3117984"/>
            <a:ext cx="868792" cy="867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286">
            <a:extLst>
              <a:ext uri="{FF2B5EF4-FFF2-40B4-BE49-F238E27FC236}">
                <a16:creationId xmlns:a16="http://schemas.microsoft.com/office/drawing/2014/main" id="{77F0D179-3D35-BD1B-BCBC-CC42C930AA84}"/>
              </a:ext>
            </a:extLst>
          </p:cNvPr>
          <p:cNvCxnSpPr/>
          <p:nvPr/>
        </p:nvCxnSpPr>
        <p:spPr>
          <a:xfrm rot="10800000" flipV="1">
            <a:off x="5601838" y="1543874"/>
            <a:ext cx="209352" cy="1572974"/>
          </a:xfrm>
          <a:prstGeom prst="bentConnector2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FBAD2B9-BD3B-2CB7-0EC3-D862A1DBB2F1}"/>
              </a:ext>
            </a:extLst>
          </p:cNvPr>
          <p:cNvCxnSpPr/>
          <p:nvPr/>
        </p:nvCxnSpPr>
        <p:spPr>
          <a:xfrm>
            <a:off x="4792292" y="3116848"/>
            <a:ext cx="82799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787F5F0-62E9-05CF-41D6-A8DF38F931F5}"/>
              </a:ext>
            </a:extLst>
          </p:cNvPr>
          <p:cNvCxnSpPr>
            <a:cxnSpLocks/>
            <a:stCxn id="127" idx="0"/>
          </p:cNvCxnSpPr>
          <p:nvPr/>
        </p:nvCxnSpPr>
        <p:spPr>
          <a:xfrm flipV="1">
            <a:off x="8193417" y="2250060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291">
            <a:extLst>
              <a:ext uri="{FF2B5EF4-FFF2-40B4-BE49-F238E27FC236}">
                <a16:creationId xmlns:a16="http://schemas.microsoft.com/office/drawing/2014/main" id="{A5698EDC-CAC2-4E3B-35A6-39ABE3126189}"/>
              </a:ext>
            </a:extLst>
          </p:cNvPr>
          <p:cNvCxnSpPr>
            <a:cxnSpLocks/>
          </p:cNvCxnSpPr>
          <p:nvPr/>
        </p:nvCxnSpPr>
        <p:spPr>
          <a:xfrm rot="5400000">
            <a:off x="7880221" y="1506324"/>
            <a:ext cx="1463536" cy="478837"/>
          </a:xfrm>
          <a:prstGeom prst="bentConnector3">
            <a:avLst>
              <a:gd name="adj1" fmla="val 10015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297">
            <a:extLst>
              <a:ext uri="{FF2B5EF4-FFF2-40B4-BE49-F238E27FC236}">
                <a16:creationId xmlns:a16="http://schemas.microsoft.com/office/drawing/2014/main" id="{929DF28B-E0E1-69E1-5A5E-5089D711ED32}"/>
              </a:ext>
            </a:extLst>
          </p:cNvPr>
          <p:cNvCxnSpPr>
            <a:stCxn id="121" idx="2"/>
            <a:endCxn id="72" idx="3"/>
          </p:cNvCxnSpPr>
          <p:nvPr/>
        </p:nvCxnSpPr>
        <p:spPr>
          <a:xfrm rot="5400000">
            <a:off x="4162630" y="3084644"/>
            <a:ext cx="375783" cy="848595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299">
            <a:extLst>
              <a:ext uri="{FF2B5EF4-FFF2-40B4-BE49-F238E27FC236}">
                <a16:creationId xmlns:a16="http://schemas.microsoft.com/office/drawing/2014/main" id="{9C52C788-D626-8AC9-1E14-CBDBB7BAD918}"/>
              </a:ext>
            </a:extLst>
          </p:cNvPr>
          <p:cNvCxnSpPr>
            <a:endCxn id="124" idx="1"/>
          </p:cNvCxnSpPr>
          <p:nvPr/>
        </p:nvCxnSpPr>
        <p:spPr>
          <a:xfrm rot="5400000" flipH="1" flipV="1">
            <a:off x="1927284" y="3001870"/>
            <a:ext cx="842722" cy="107809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315">
            <a:extLst>
              <a:ext uri="{FF2B5EF4-FFF2-40B4-BE49-F238E27FC236}">
                <a16:creationId xmlns:a16="http://schemas.microsoft.com/office/drawing/2014/main" id="{AB0318B7-8E14-76F8-8775-1E978FDB4E4C}"/>
              </a:ext>
            </a:extLst>
          </p:cNvPr>
          <p:cNvCxnSpPr/>
          <p:nvPr/>
        </p:nvCxnSpPr>
        <p:spPr>
          <a:xfrm rot="16200000" flipV="1">
            <a:off x="1556788" y="3052053"/>
            <a:ext cx="942515" cy="112737"/>
          </a:xfrm>
          <a:prstGeom prst="bentConnector2">
            <a:avLst/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317">
            <a:extLst>
              <a:ext uri="{FF2B5EF4-FFF2-40B4-BE49-F238E27FC236}">
                <a16:creationId xmlns:a16="http://schemas.microsoft.com/office/drawing/2014/main" id="{4BC4A202-FC24-96C3-142D-AC25EC2C32A7}"/>
              </a:ext>
            </a:extLst>
          </p:cNvPr>
          <p:cNvCxnSpPr>
            <a:endCxn id="124" idx="3"/>
          </p:cNvCxnSpPr>
          <p:nvPr/>
        </p:nvCxnSpPr>
        <p:spPr>
          <a:xfrm rot="16200000" flipV="1">
            <a:off x="3335915" y="3010809"/>
            <a:ext cx="853878" cy="101085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320">
            <a:extLst>
              <a:ext uri="{FF2B5EF4-FFF2-40B4-BE49-F238E27FC236}">
                <a16:creationId xmlns:a16="http://schemas.microsoft.com/office/drawing/2014/main" id="{6D0204B8-7D45-2349-7C46-76CDE2DF021B}"/>
              </a:ext>
            </a:extLst>
          </p:cNvPr>
          <p:cNvCxnSpPr/>
          <p:nvPr/>
        </p:nvCxnSpPr>
        <p:spPr>
          <a:xfrm rot="5400000" flipH="1" flipV="1">
            <a:off x="3617501" y="3035649"/>
            <a:ext cx="909582" cy="119674"/>
          </a:xfrm>
          <a:prstGeom prst="bentConnector3">
            <a:avLst>
              <a:gd name="adj1" fmla="val 100265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Elbow Connector 329">
            <a:extLst>
              <a:ext uri="{FF2B5EF4-FFF2-40B4-BE49-F238E27FC236}">
                <a16:creationId xmlns:a16="http://schemas.microsoft.com/office/drawing/2014/main" id="{7E9A2323-22FB-3AA8-8080-AFA105B7C778}"/>
              </a:ext>
            </a:extLst>
          </p:cNvPr>
          <p:cNvCxnSpPr>
            <a:cxnSpLocks/>
          </p:cNvCxnSpPr>
          <p:nvPr/>
        </p:nvCxnSpPr>
        <p:spPr>
          <a:xfrm>
            <a:off x="5444953" y="2689733"/>
            <a:ext cx="3391983" cy="582197"/>
          </a:xfrm>
          <a:prstGeom prst="bentConnector3">
            <a:avLst>
              <a:gd name="adj1" fmla="val 47152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338">
            <a:extLst>
              <a:ext uri="{FF2B5EF4-FFF2-40B4-BE49-F238E27FC236}">
                <a16:creationId xmlns:a16="http://schemas.microsoft.com/office/drawing/2014/main" id="{8E6B4D4E-5CF6-F3AD-CFCF-5E21A6ABA73F}"/>
              </a:ext>
            </a:extLst>
          </p:cNvPr>
          <p:cNvCxnSpPr>
            <a:cxnSpLocks/>
          </p:cNvCxnSpPr>
          <p:nvPr/>
        </p:nvCxnSpPr>
        <p:spPr>
          <a:xfrm>
            <a:off x="3720989" y="2573991"/>
            <a:ext cx="5121815" cy="549306"/>
          </a:xfrm>
          <a:prstGeom prst="bentConnector3">
            <a:avLst>
              <a:gd name="adj1" fmla="val 67224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345">
            <a:extLst>
              <a:ext uri="{FF2B5EF4-FFF2-40B4-BE49-F238E27FC236}">
                <a16:creationId xmlns:a16="http://schemas.microsoft.com/office/drawing/2014/main" id="{3D6F7A46-76C5-FF23-0E4C-00F3694C17DB}"/>
              </a:ext>
            </a:extLst>
          </p:cNvPr>
          <p:cNvCxnSpPr>
            <a:cxnSpLocks/>
          </p:cNvCxnSpPr>
          <p:nvPr/>
        </p:nvCxnSpPr>
        <p:spPr>
          <a:xfrm>
            <a:off x="1993019" y="2504878"/>
            <a:ext cx="6857962" cy="468214"/>
          </a:xfrm>
          <a:prstGeom prst="bentConnector3">
            <a:avLst>
              <a:gd name="adj1" fmla="val 76949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363">
            <a:extLst>
              <a:ext uri="{FF2B5EF4-FFF2-40B4-BE49-F238E27FC236}">
                <a16:creationId xmlns:a16="http://schemas.microsoft.com/office/drawing/2014/main" id="{0D6A1761-6D1D-28AE-9AC7-BB16ECF8D938}"/>
              </a:ext>
            </a:extLst>
          </p:cNvPr>
          <p:cNvCxnSpPr/>
          <p:nvPr/>
        </p:nvCxnSpPr>
        <p:spPr>
          <a:xfrm flipV="1">
            <a:off x="997571" y="1441004"/>
            <a:ext cx="1422037" cy="1019218"/>
          </a:xfrm>
          <a:prstGeom prst="bentConnector3">
            <a:avLst>
              <a:gd name="adj1" fmla="val 94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370">
            <a:extLst>
              <a:ext uri="{FF2B5EF4-FFF2-40B4-BE49-F238E27FC236}">
                <a16:creationId xmlns:a16="http://schemas.microsoft.com/office/drawing/2014/main" id="{89E9360F-1347-A9A2-1D28-8D03D6471CF7}"/>
              </a:ext>
            </a:extLst>
          </p:cNvPr>
          <p:cNvCxnSpPr/>
          <p:nvPr/>
        </p:nvCxnSpPr>
        <p:spPr>
          <a:xfrm flipV="1">
            <a:off x="1409350" y="2004177"/>
            <a:ext cx="1298025" cy="463040"/>
          </a:xfrm>
          <a:prstGeom prst="bentConnector3">
            <a:avLst>
              <a:gd name="adj1" fmla="val 101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382">
            <a:extLst>
              <a:ext uri="{FF2B5EF4-FFF2-40B4-BE49-F238E27FC236}">
                <a16:creationId xmlns:a16="http://schemas.microsoft.com/office/drawing/2014/main" id="{9F3B7679-A35E-F060-0106-134DD6E85C15}"/>
              </a:ext>
            </a:extLst>
          </p:cNvPr>
          <p:cNvCxnSpPr/>
          <p:nvPr/>
        </p:nvCxnSpPr>
        <p:spPr>
          <a:xfrm flipV="1">
            <a:off x="1105579" y="1835565"/>
            <a:ext cx="3177392" cy="628879"/>
          </a:xfrm>
          <a:prstGeom prst="bentConnector3">
            <a:avLst>
              <a:gd name="adj1" fmla="val 102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390">
            <a:extLst>
              <a:ext uri="{FF2B5EF4-FFF2-40B4-BE49-F238E27FC236}">
                <a16:creationId xmlns:a16="http://schemas.microsoft.com/office/drawing/2014/main" id="{BAF0E888-27FA-8295-0AC5-75DF693C336A}"/>
              </a:ext>
            </a:extLst>
          </p:cNvPr>
          <p:cNvCxnSpPr/>
          <p:nvPr/>
        </p:nvCxnSpPr>
        <p:spPr>
          <a:xfrm flipV="1">
            <a:off x="1539519" y="2182920"/>
            <a:ext cx="2575805" cy="277302"/>
          </a:xfrm>
          <a:prstGeom prst="bentConnector3">
            <a:avLst>
              <a:gd name="adj1" fmla="val -106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397">
            <a:extLst>
              <a:ext uri="{FF2B5EF4-FFF2-40B4-BE49-F238E27FC236}">
                <a16:creationId xmlns:a16="http://schemas.microsoft.com/office/drawing/2014/main" id="{FD223DEB-61C5-9789-709A-6B78240E532B}"/>
              </a:ext>
            </a:extLst>
          </p:cNvPr>
          <p:cNvCxnSpPr/>
          <p:nvPr/>
        </p:nvCxnSpPr>
        <p:spPr>
          <a:xfrm flipV="1">
            <a:off x="1638846" y="2307424"/>
            <a:ext cx="4084212" cy="151579"/>
          </a:xfrm>
          <a:prstGeom prst="bentConnector3">
            <a:avLst>
              <a:gd name="adj1" fmla="val -25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406">
            <a:extLst>
              <a:ext uri="{FF2B5EF4-FFF2-40B4-BE49-F238E27FC236}">
                <a16:creationId xmlns:a16="http://schemas.microsoft.com/office/drawing/2014/main" id="{031E4F35-30F9-FEE2-556A-DC901B7EEE27}"/>
              </a:ext>
            </a:extLst>
          </p:cNvPr>
          <p:cNvCxnSpPr/>
          <p:nvPr/>
        </p:nvCxnSpPr>
        <p:spPr>
          <a:xfrm flipV="1">
            <a:off x="1742328" y="2375116"/>
            <a:ext cx="4235267" cy="80960"/>
          </a:xfrm>
          <a:prstGeom prst="bentConnector3">
            <a:avLst>
              <a:gd name="adj1" fmla="val 73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418">
            <a:extLst>
              <a:ext uri="{FF2B5EF4-FFF2-40B4-BE49-F238E27FC236}">
                <a16:creationId xmlns:a16="http://schemas.microsoft.com/office/drawing/2014/main" id="{8AC1F45A-C0E0-233C-3E96-2206BBD4B945}"/>
              </a:ext>
            </a:extLst>
          </p:cNvPr>
          <p:cNvCxnSpPr/>
          <p:nvPr/>
        </p:nvCxnSpPr>
        <p:spPr>
          <a:xfrm rot="5400000" flipH="1" flipV="1">
            <a:off x="5463099" y="1946119"/>
            <a:ext cx="622965" cy="114519"/>
          </a:xfrm>
          <a:prstGeom prst="bentConnector3">
            <a:avLst>
              <a:gd name="adj1" fmla="val 99692"/>
            </a:avLst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38A248DA-4055-C9DF-A307-DBCD47694FA7}"/>
              </a:ext>
            </a:extLst>
          </p:cNvPr>
          <p:cNvCxnSpPr/>
          <p:nvPr/>
        </p:nvCxnSpPr>
        <p:spPr>
          <a:xfrm flipV="1">
            <a:off x="5967359" y="2263658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F0E6249-D3A7-53F7-BD87-AC94B8AAF096}"/>
              </a:ext>
            </a:extLst>
          </p:cNvPr>
          <p:cNvCxnSpPr/>
          <p:nvPr/>
        </p:nvCxnSpPr>
        <p:spPr>
          <a:xfrm flipV="1">
            <a:off x="4272016" y="1719731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4C3DD9D0-5C35-34F5-23B8-DA5AE1913147}"/>
              </a:ext>
            </a:extLst>
          </p:cNvPr>
          <p:cNvCxnSpPr/>
          <p:nvPr/>
        </p:nvCxnSpPr>
        <p:spPr>
          <a:xfrm flipH="1">
            <a:off x="3930904" y="3550277"/>
            <a:ext cx="81549" cy="0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FC49F67B-11ED-6338-F11F-68E130266487}"/>
              </a:ext>
            </a:extLst>
          </p:cNvPr>
          <p:cNvCxnSpPr/>
          <p:nvPr/>
        </p:nvCxnSpPr>
        <p:spPr>
          <a:xfrm>
            <a:off x="2074739" y="3574233"/>
            <a:ext cx="151626" cy="516"/>
          </a:xfrm>
          <a:prstGeom prst="straightConnector1">
            <a:avLst/>
          </a:prstGeom>
          <a:ln w="19050">
            <a:solidFill>
              <a:srgbClr val="0070C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2E8EB349-13BE-9A94-B4D1-DFC190FB5882}"/>
              </a:ext>
            </a:extLst>
          </p:cNvPr>
          <p:cNvCxnSpPr>
            <a:endCxn id="43" idx="1"/>
          </p:cNvCxnSpPr>
          <p:nvPr/>
        </p:nvCxnSpPr>
        <p:spPr>
          <a:xfrm>
            <a:off x="1999899" y="5600314"/>
            <a:ext cx="101532" cy="22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712851A2-B447-045A-9E48-733E7B7BF07C}"/>
              </a:ext>
            </a:extLst>
          </p:cNvPr>
          <p:cNvCxnSpPr/>
          <p:nvPr/>
        </p:nvCxnSpPr>
        <p:spPr>
          <a:xfrm>
            <a:off x="4409658" y="5590078"/>
            <a:ext cx="168682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AB40F02F-1F3E-13E0-D531-9C843822E579}"/>
              </a:ext>
            </a:extLst>
          </p:cNvPr>
          <p:cNvCxnSpPr>
            <a:stCxn id="45" idx="3"/>
          </p:cNvCxnSpPr>
          <p:nvPr/>
        </p:nvCxnSpPr>
        <p:spPr>
          <a:xfrm flipV="1">
            <a:off x="1751198" y="5600314"/>
            <a:ext cx="131301" cy="220"/>
          </a:xfrm>
          <a:prstGeom prst="straightConnector1">
            <a:avLst/>
          </a:prstGeom>
          <a:ln w="19050">
            <a:solidFill>
              <a:srgbClr val="0070C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237CC267-0FF4-F578-7BDE-39629382F669}"/>
              </a:ext>
            </a:extLst>
          </p:cNvPr>
          <p:cNvCxnSpPr/>
          <p:nvPr/>
        </p:nvCxnSpPr>
        <p:spPr>
          <a:xfrm flipV="1">
            <a:off x="4185381" y="5589750"/>
            <a:ext cx="136488" cy="1824"/>
          </a:xfrm>
          <a:prstGeom prst="straightConnector1">
            <a:avLst/>
          </a:prstGeom>
          <a:ln w="19050">
            <a:solidFill>
              <a:srgbClr val="0070C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447">
            <a:extLst>
              <a:ext uri="{FF2B5EF4-FFF2-40B4-BE49-F238E27FC236}">
                <a16:creationId xmlns:a16="http://schemas.microsoft.com/office/drawing/2014/main" id="{7C6F9DAA-4C0C-3B42-B5E9-015CBAD24CA2}"/>
              </a:ext>
            </a:extLst>
          </p:cNvPr>
          <p:cNvCxnSpPr>
            <a:cxnSpLocks/>
          </p:cNvCxnSpPr>
          <p:nvPr/>
        </p:nvCxnSpPr>
        <p:spPr>
          <a:xfrm>
            <a:off x="2000749" y="3198178"/>
            <a:ext cx="6836187" cy="202538"/>
          </a:xfrm>
          <a:prstGeom prst="bentConnector3">
            <a:avLst>
              <a:gd name="adj1" fmla="val 71665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448">
            <a:extLst>
              <a:ext uri="{FF2B5EF4-FFF2-40B4-BE49-F238E27FC236}">
                <a16:creationId xmlns:a16="http://schemas.microsoft.com/office/drawing/2014/main" id="{63063C07-2E52-0AE4-C603-9D663E456030}"/>
              </a:ext>
            </a:extLst>
          </p:cNvPr>
          <p:cNvCxnSpPr>
            <a:cxnSpLocks/>
          </p:cNvCxnSpPr>
          <p:nvPr/>
        </p:nvCxnSpPr>
        <p:spPr>
          <a:xfrm>
            <a:off x="3720989" y="3255444"/>
            <a:ext cx="5115947" cy="289180"/>
          </a:xfrm>
          <a:prstGeom prst="bentConnector3">
            <a:avLst>
              <a:gd name="adj1" fmla="val 59818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456">
            <a:extLst>
              <a:ext uri="{FF2B5EF4-FFF2-40B4-BE49-F238E27FC236}">
                <a16:creationId xmlns:a16="http://schemas.microsoft.com/office/drawing/2014/main" id="{AD725778-9605-AE22-7F36-CC3507BA518C}"/>
              </a:ext>
            </a:extLst>
          </p:cNvPr>
          <p:cNvCxnSpPr>
            <a:cxnSpLocks/>
          </p:cNvCxnSpPr>
          <p:nvPr/>
        </p:nvCxnSpPr>
        <p:spPr>
          <a:xfrm>
            <a:off x="5160532" y="3331412"/>
            <a:ext cx="3675574" cy="353342"/>
          </a:xfrm>
          <a:prstGeom prst="bentConnector3">
            <a:avLst>
              <a:gd name="adj1" fmla="val -281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Rectangle 116">
            <a:extLst>
              <a:ext uri="{FF2B5EF4-FFF2-40B4-BE49-F238E27FC236}">
                <a16:creationId xmlns:a16="http://schemas.microsoft.com/office/drawing/2014/main" id="{D912EE40-7BE2-C78C-C298-BDFBF4D7BE16}"/>
              </a:ext>
            </a:extLst>
          </p:cNvPr>
          <p:cNvSpPr/>
          <p:nvPr/>
        </p:nvSpPr>
        <p:spPr>
          <a:xfrm>
            <a:off x="2402550" y="1895642"/>
            <a:ext cx="1309761" cy="36825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B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6177E318-BA92-0946-4B7E-7D0082886A09}"/>
              </a:ext>
            </a:extLst>
          </p:cNvPr>
          <p:cNvSpPr/>
          <p:nvPr/>
        </p:nvSpPr>
        <p:spPr>
          <a:xfrm>
            <a:off x="653357" y="1386839"/>
            <a:ext cx="1334158" cy="342330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A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4C6F2136-0AEE-E5B3-90D4-30E426F3E30F}"/>
              </a:ext>
            </a:extLst>
          </p:cNvPr>
          <p:cNvSpPr/>
          <p:nvPr/>
        </p:nvSpPr>
        <p:spPr>
          <a:xfrm>
            <a:off x="2402550" y="2997517"/>
            <a:ext cx="1309761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B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4FC101F-FCB5-D190-4EE1-146FA703611D}"/>
              </a:ext>
            </a:extLst>
          </p:cNvPr>
          <p:cNvSpPr/>
          <p:nvPr/>
        </p:nvSpPr>
        <p:spPr>
          <a:xfrm>
            <a:off x="653357" y="1897959"/>
            <a:ext cx="1341981" cy="340859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B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1AF191A-5B97-84ED-44B2-2FD7477785FF}"/>
              </a:ext>
            </a:extLst>
          </p:cNvPr>
          <p:cNvSpPr/>
          <p:nvPr/>
        </p:nvSpPr>
        <p:spPr>
          <a:xfrm>
            <a:off x="4112295" y="2993456"/>
            <a:ext cx="1325046" cy="327594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B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5AF4CA8-00A2-A278-6E36-A2746A172E2E}"/>
              </a:ext>
            </a:extLst>
          </p:cNvPr>
          <p:cNvSpPr/>
          <p:nvPr/>
        </p:nvSpPr>
        <p:spPr>
          <a:xfrm>
            <a:off x="2402550" y="1385035"/>
            <a:ext cx="1309761" cy="348821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A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A3497F0C-47CA-3129-7868-8E54FE859ED9}"/>
              </a:ext>
            </a:extLst>
          </p:cNvPr>
          <p:cNvSpPr/>
          <p:nvPr/>
        </p:nvSpPr>
        <p:spPr>
          <a:xfrm>
            <a:off x="4112295" y="1376298"/>
            <a:ext cx="1325045" cy="355594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A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105DEAF5-8F97-8383-1065-90F17F25CFD1}"/>
              </a:ext>
            </a:extLst>
          </p:cNvPr>
          <p:cNvSpPr/>
          <p:nvPr/>
        </p:nvSpPr>
        <p:spPr>
          <a:xfrm>
            <a:off x="2402550" y="2461175"/>
            <a:ext cx="1309761" cy="346476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A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8176B606-D126-23FF-C0A4-1765E9C3D004}"/>
              </a:ext>
            </a:extLst>
          </p:cNvPr>
          <p:cNvSpPr/>
          <p:nvPr/>
        </p:nvSpPr>
        <p:spPr>
          <a:xfrm>
            <a:off x="4112295" y="2461176"/>
            <a:ext cx="1325045" cy="339985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A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5B25D5DF-4BAA-CE7D-2D35-1E3F1FC30AB6}"/>
              </a:ext>
            </a:extLst>
          </p:cNvPr>
          <p:cNvSpPr/>
          <p:nvPr/>
        </p:nvSpPr>
        <p:spPr>
          <a:xfrm>
            <a:off x="4112294" y="1899470"/>
            <a:ext cx="1325046" cy="36418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B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EDDB198F-E875-2409-C30A-C1EDC37299F0}"/>
              </a:ext>
            </a:extLst>
          </p:cNvPr>
          <p:cNvSpPr/>
          <p:nvPr/>
        </p:nvSpPr>
        <p:spPr>
          <a:xfrm>
            <a:off x="7743336" y="2388968"/>
            <a:ext cx="900162" cy="353794"/>
          </a:xfrm>
          <a:prstGeom prst="rect">
            <a:avLst/>
          </a:prstGeom>
          <a:solidFill>
            <a:srgbClr val="BEBEC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PIC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C47217AD-2246-6FCD-648A-35FB250B8677}"/>
              </a:ext>
            </a:extLst>
          </p:cNvPr>
          <p:cNvSpPr/>
          <p:nvPr/>
        </p:nvSpPr>
        <p:spPr>
          <a:xfrm>
            <a:off x="7500657" y="1376297"/>
            <a:ext cx="1186538" cy="357559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A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3D8ECD74-DF38-D933-A821-4EB709B88650}"/>
              </a:ext>
            </a:extLst>
          </p:cNvPr>
          <p:cNvSpPr/>
          <p:nvPr/>
        </p:nvSpPr>
        <p:spPr>
          <a:xfrm>
            <a:off x="7513111" y="1872293"/>
            <a:ext cx="1161630" cy="371805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B</a:t>
            </a:r>
          </a:p>
        </p:txBody>
      </p:sp>
      <p:cxnSp>
        <p:nvCxnSpPr>
          <p:cNvPr id="130" name="Elbow Connector 116">
            <a:extLst>
              <a:ext uri="{FF2B5EF4-FFF2-40B4-BE49-F238E27FC236}">
                <a16:creationId xmlns:a16="http://schemas.microsoft.com/office/drawing/2014/main" id="{82481ADA-654D-6856-6404-C7C19D022185}"/>
              </a:ext>
            </a:extLst>
          </p:cNvPr>
          <p:cNvCxnSpPr>
            <a:cxnSpLocks/>
          </p:cNvCxnSpPr>
          <p:nvPr/>
        </p:nvCxnSpPr>
        <p:spPr>
          <a:xfrm rot="5400000">
            <a:off x="7190940" y="1787622"/>
            <a:ext cx="502592" cy="115636"/>
          </a:xfrm>
          <a:prstGeom prst="bentConnector3">
            <a:avLst>
              <a:gd name="adj1" fmla="val -253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C176E471-50E9-690A-102A-DBDA10A8F079}"/>
              </a:ext>
            </a:extLst>
          </p:cNvPr>
          <p:cNvCxnSpPr>
            <a:cxnSpLocks/>
          </p:cNvCxnSpPr>
          <p:nvPr/>
        </p:nvCxnSpPr>
        <p:spPr>
          <a:xfrm>
            <a:off x="7280153" y="2095579"/>
            <a:ext cx="11563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1EEC0333-4CB3-91BC-33FC-7F471D3A22B1}"/>
              </a:ext>
            </a:extLst>
          </p:cNvPr>
          <p:cNvCxnSpPr>
            <a:cxnSpLocks/>
          </p:cNvCxnSpPr>
          <p:nvPr/>
        </p:nvCxnSpPr>
        <p:spPr>
          <a:xfrm flipV="1">
            <a:off x="8186978" y="1729169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2646C3A9-4674-6CF3-6516-5C5B3566394C}"/>
              </a:ext>
            </a:extLst>
          </p:cNvPr>
          <p:cNvSpPr/>
          <p:nvPr/>
        </p:nvSpPr>
        <p:spPr>
          <a:xfrm>
            <a:off x="5601838" y="6067024"/>
            <a:ext cx="1928331" cy="186209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en-US" sz="1050" dirty="0"/>
              <a:t>Courtesy of J. Spasic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1DE73103-C6D6-6AEF-6429-CCF72324CCFD}"/>
              </a:ext>
            </a:extLst>
          </p:cNvPr>
          <p:cNvSpPr/>
          <p:nvPr/>
        </p:nvSpPr>
        <p:spPr>
          <a:xfrm>
            <a:off x="8955601" y="2545234"/>
            <a:ext cx="567716" cy="1249526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BIS</a:t>
            </a: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217B28FE-858A-0B74-255F-263DC2BF1D13}"/>
              </a:ext>
            </a:extLst>
          </p:cNvPr>
          <p:cNvGrpSpPr/>
          <p:nvPr/>
        </p:nvGrpSpPr>
        <p:grpSpPr>
          <a:xfrm>
            <a:off x="10338506" y="141236"/>
            <a:ext cx="1711845" cy="1737012"/>
            <a:chOff x="9800169" y="1571099"/>
            <a:chExt cx="2346960" cy="3163570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FFFB3F97-7E20-5609-ADFC-80457F26ACEE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Q1,Q2,Q3,BB,SCL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7546192-9034-F337-9E76-0969CF68BE61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uQDS</a:t>
              </a:r>
              <a:endParaRPr lang="en-US" sz="1200" dirty="0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19916B47-54AB-70A5-621A-D560355FBE42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PDSU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36D3CAFC-33C5-21E8-01F3-17F39AB8BE8C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Heaters + CLIQ</a:t>
              </a: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DC4CFEE-D7B9-EC5F-01F2-AF76C0D845DB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BIS</a:t>
              </a:r>
            </a:p>
          </p:txBody>
        </p: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B7D15C56-A880-E76A-3032-7496839DA5D7}"/>
                </a:ext>
              </a:extLst>
            </p:cNvPr>
            <p:cNvCxnSpPr>
              <a:stCxn id="137" idx="3"/>
              <a:endCxn id="138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F0189C0C-FF33-6C75-4DFC-B7B9BF799DBF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3A7536A0-DE30-403C-8CFF-C8D2E6ED4A13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601E04BB-192E-EC7E-F934-601E0B6B76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4A8D0E6D-E205-7682-114F-253F5AADEF50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D189972-EB62-7623-91A1-AC5513A9E531}"/>
              </a:ext>
            </a:extLst>
          </p:cNvPr>
          <p:cNvSpPr txBox="1"/>
          <p:nvPr/>
        </p:nvSpPr>
        <p:spPr>
          <a:xfrm>
            <a:off x="9829800" y="2182920"/>
            <a:ext cx="217453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Magnet quench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818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576E5-2E86-3A0A-CAE5-F0868B36D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Top-Down Reliability Model - Quench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0EE30-6AE0-9AD8-ED6F-43C766629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F9757-2725-C093-CB60-A5B3F705A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6</a:t>
            </a:fld>
            <a:endParaRPr lang="en-CH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B13247C-0320-07F8-6285-91F3EF0AF125}"/>
              </a:ext>
            </a:extLst>
          </p:cNvPr>
          <p:cNvSpPr/>
          <p:nvPr/>
        </p:nvSpPr>
        <p:spPr>
          <a:xfrm>
            <a:off x="478613" y="834270"/>
            <a:ext cx="8562355" cy="3695705"/>
          </a:xfrm>
          <a:prstGeom prst="rect">
            <a:avLst/>
          </a:prstGeom>
          <a:solidFill>
            <a:schemeClr val="accent1">
              <a:alpha val="3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b="1" dirty="0"/>
              <a:t>UR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4D8C8BA-913E-CB5E-B94A-190B95E0C821}"/>
              </a:ext>
            </a:extLst>
          </p:cNvPr>
          <p:cNvSpPr/>
          <p:nvPr/>
        </p:nvSpPr>
        <p:spPr>
          <a:xfrm>
            <a:off x="434112" y="4671296"/>
            <a:ext cx="5021505" cy="675661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Tunnel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DC1938D-DC51-B2C1-AE79-36E777301287}"/>
              </a:ext>
            </a:extLst>
          </p:cNvPr>
          <p:cNvSpPr/>
          <p:nvPr/>
        </p:nvSpPr>
        <p:spPr>
          <a:xfrm>
            <a:off x="434112" y="5377456"/>
            <a:ext cx="5021505" cy="757456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USC/UJ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0CADD91-3E90-EA3F-9682-CF4445AE9F40}"/>
              </a:ext>
            </a:extLst>
          </p:cNvPr>
          <p:cNvSpPr/>
          <p:nvPr/>
        </p:nvSpPr>
        <p:spPr>
          <a:xfrm>
            <a:off x="2059228" y="4723619"/>
            <a:ext cx="909350" cy="287085"/>
          </a:xfrm>
          <a:prstGeom prst="rect">
            <a:avLst/>
          </a:prstGeom>
          <a:solidFill>
            <a:srgbClr val="0033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Q2a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AA58626-BDA5-25F8-CFDB-48C368E233AE}"/>
              </a:ext>
            </a:extLst>
          </p:cNvPr>
          <p:cNvSpPr/>
          <p:nvPr/>
        </p:nvSpPr>
        <p:spPr>
          <a:xfrm>
            <a:off x="3292537" y="4722047"/>
            <a:ext cx="909350" cy="299816"/>
          </a:xfrm>
          <a:prstGeom prst="rect">
            <a:avLst/>
          </a:prstGeom>
          <a:solidFill>
            <a:srgbClr val="0033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Q2b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7956EAA-FCA9-FDDB-0B36-59EF0CCC2797}"/>
              </a:ext>
            </a:extLst>
          </p:cNvPr>
          <p:cNvSpPr/>
          <p:nvPr/>
        </p:nvSpPr>
        <p:spPr>
          <a:xfrm>
            <a:off x="3364357" y="5456518"/>
            <a:ext cx="837530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8C61CC3-C83A-3FEB-F239-6C413E823548}"/>
              </a:ext>
            </a:extLst>
          </p:cNvPr>
          <p:cNvSpPr/>
          <p:nvPr/>
        </p:nvSpPr>
        <p:spPr>
          <a:xfrm>
            <a:off x="2101431" y="5456518"/>
            <a:ext cx="839506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DA34B6C-BD01-D110-F165-2A18F948028B}"/>
              </a:ext>
            </a:extLst>
          </p:cNvPr>
          <p:cNvSpPr/>
          <p:nvPr/>
        </p:nvSpPr>
        <p:spPr>
          <a:xfrm>
            <a:off x="4436756" y="4718815"/>
            <a:ext cx="929490" cy="291889"/>
          </a:xfrm>
          <a:prstGeom prst="rect">
            <a:avLst/>
          </a:prstGeom>
          <a:solidFill>
            <a:srgbClr val="0033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Q3</a:t>
            </a:r>
            <a:endParaRPr lang="en-GB" sz="28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5871E3-D984-1BCB-6667-EE358C3DB758}"/>
              </a:ext>
            </a:extLst>
          </p:cNvPr>
          <p:cNvSpPr/>
          <p:nvPr/>
        </p:nvSpPr>
        <p:spPr>
          <a:xfrm>
            <a:off x="911692" y="5456518"/>
            <a:ext cx="839506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8BF14F6-BE81-4026-78D2-EFEF7055EFAE}"/>
              </a:ext>
            </a:extLst>
          </p:cNvPr>
          <p:cNvSpPr/>
          <p:nvPr/>
        </p:nvSpPr>
        <p:spPr>
          <a:xfrm>
            <a:off x="4578340" y="5456298"/>
            <a:ext cx="839506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BF02340-8CEE-B3D1-BC97-43B8D29D288B}"/>
              </a:ext>
            </a:extLst>
          </p:cNvPr>
          <p:cNvSpPr/>
          <p:nvPr/>
        </p:nvSpPr>
        <p:spPr>
          <a:xfrm>
            <a:off x="704639" y="4106667"/>
            <a:ext cx="977348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BFA767B-C9E2-5DDA-47C7-87034C44E41B}"/>
              </a:ext>
            </a:extLst>
          </p:cNvPr>
          <p:cNvSpPr/>
          <p:nvPr/>
        </p:nvSpPr>
        <p:spPr>
          <a:xfrm>
            <a:off x="2597901" y="4113205"/>
            <a:ext cx="977348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808A58B-4FA1-9477-610C-8F2BD0F3D64B}"/>
              </a:ext>
            </a:extLst>
          </p:cNvPr>
          <p:cNvSpPr/>
          <p:nvPr/>
        </p:nvSpPr>
        <p:spPr>
          <a:xfrm>
            <a:off x="4541648" y="4106081"/>
            <a:ext cx="977348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6AA0A76-0698-ED56-7D16-B29013034676}"/>
              </a:ext>
            </a:extLst>
          </p:cNvPr>
          <p:cNvSpPr/>
          <p:nvPr/>
        </p:nvSpPr>
        <p:spPr>
          <a:xfrm>
            <a:off x="5819584" y="1892025"/>
            <a:ext cx="1447511" cy="371633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B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D641CBE-F9BE-469C-52AB-A60E48CF138B}"/>
              </a:ext>
            </a:extLst>
          </p:cNvPr>
          <p:cNvSpPr/>
          <p:nvPr/>
        </p:nvSpPr>
        <p:spPr>
          <a:xfrm>
            <a:off x="4839458" y="905656"/>
            <a:ext cx="642148" cy="306695"/>
          </a:xfrm>
          <a:prstGeom prst="rect">
            <a:avLst/>
          </a:prstGeom>
          <a:solidFill>
            <a:srgbClr val="BEBEC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PC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10B74F1-BCBB-CD43-525F-D5AAE008B9BB}"/>
              </a:ext>
            </a:extLst>
          </p:cNvPr>
          <p:cNvCxnSpPr>
            <a:endCxn id="118" idx="2"/>
          </p:cNvCxnSpPr>
          <p:nvPr/>
        </p:nvCxnSpPr>
        <p:spPr>
          <a:xfrm flipH="1" flipV="1">
            <a:off x="1320436" y="1729169"/>
            <a:ext cx="15139" cy="140325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110">
            <a:extLst>
              <a:ext uri="{FF2B5EF4-FFF2-40B4-BE49-F238E27FC236}">
                <a16:creationId xmlns:a16="http://schemas.microsoft.com/office/drawing/2014/main" id="{2EA93100-EF14-DA48-BBB7-39625F01DBD4}"/>
              </a:ext>
            </a:extLst>
          </p:cNvPr>
          <p:cNvCxnSpPr/>
          <p:nvPr/>
        </p:nvCxnSpPr>
        <p:spPr>
          <a:xfrm rot="5400000">
            <a:off x="1838518" y="1908950"/>
            <a:ext cx="1578150" cy="868790"/>
          </a:xfrm>
          <a:prstGeom prst="bentConnector3">
            <a:avLst>
              <a:gd name="adj1" fmla="val 90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960E779-FADB-A53F-EF2A-802165B6F0E3}"/>
              </a:ext>
            </a:extLst>
          </p:cNvPr>
          <p:cNvCxnSpPr/>
          <p:nvPr/>
        </p:nvCxnSpPr>
        <p:spPr>
          <a:xfrm>
            <a:off x="1342103" y="3126658"/>
            <a:ext cx="869540" cy="5762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4418C80-3B20-861E-EB60-B5CC40A24DD3}"/>
              </a:ext>
            </a:extLst>
          </p:cNvPr>
          <p:cNvCxnSpPr/>
          <p:nvPr/>
        </p:nvCxnSpPr>
        <p:spPr>
          <a:xfrm flipV="1">
            <a:off x="6533488" y="1733856"/>
            <a:ext cx="1" cy="14374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128">
            <a:extLst>
              <a:ext uri="{FF2B5EF4-FFF2-40B4-BE49-F238E27FC236}">
                <a16:creationId xmlns:a16="http://schemas.microsoft.com/office/drawing/2014/main" id="{54ABB837-3C1C-19F6-A198-D8B945821319}"/>
              </a:ext>
            </a:extLst>
          </p:cNvPr>
          <p:cNvCxnSpPr/>
          <p:nvPr/>
        </p:nvCxnSpPr>
        <p:spPr>
          <a:xfrm rot="10800000" flipV="1">
            <a:off x="1307518" y="1039632"/>
            <a:ext cx="3511828" cy="518372"/>
          </a:xfrm>
          <a:prstGeom prst="bentConnector3">
            <a:avLst>
              <a:gd name="adj1" fmla="val 121394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7507E6F-943F-28C9-F4F1-BEA68CB3C2BB}"/>
              </a:ext>
            </a:extLst>
          </p:cNvPr>
          <p:cNvCxnSpPr>
            <a:cxnSpLocks/>
          </p:cNvCxnSpPr>
          <p:nvPr/>
        </p:nvCxnSpPr>
        <p:spPr>
          <a:xfrm flipV="1">
            <a:off x="5486535" y="1028354"/>
            <a:ext cx="3356269" cy="128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0368C5AB-775E-1372-8C5D-806D2D0FFC9E}"/>
              </a:ext>
            </a:extLst>
          </p:cNvPr>
          <p:cNvSpPr/>
          <p:nvPr/>
        </p:nvSpPr>
        <p:spPr>
          <a:xfrm>
            <a:off x="681272" y="1009742"/>
            <a:ext cx="131318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Interlock loop (FPA)</a:t>
            </a:r>
          </a:p>
        </p:txBody>
      </p:sp>
      <p:cxnSp>
        <p:nvCxnSpPr>
          <p:cNvPr id="59" name="Elbow Connector 308">
            <a:extLst>
              <a:ext uri="{FF2B5EF4-FFF2-40B4-BE49-F238E27FC236}">
                <a16:creationId xmlns:a16="http://schemas.microsoft.com/office/drawing/2014/main" id="{2C23F4CF-F31D-D10A-F7FF-CEB1101B7605}"/>
              </a:ext>
            </a:extLst>
          </p:cNvPr>
          <p:cNvCxnSpPr>
            <a:stCxn id="47" idx="3"/>
          </p:cNvCxnSpPr>
          <p:nvPr/>
        </p:nvCxnSpPr>
        <p:spPr>
          <a:xfrm flipV="1">
            <a:off x="1681987" y="3867497"/>
            <a:ext cx="529656" cy="383186"/>
          </a:xfrm>
          <a:prstGeom prst="bentConnector3">
            <a:avLst>
              <a:gd name="adj1" fmla="val 50000"/>
            </a:avLst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314">
            <a:extLst>
              <a:ext uri="{FF2B5EF4-FFF2-40B4-BE49-F238E27FC236}">
                <a16:creationId xmlns:a16="http://schemas.microsoft.com/office/drawing/2014/main" id="{550DEACB-B9C8-3F51-BDFE-3B9F72A7F622}"/>
              </a:ext>
            </a:extLst>
          </p:cNvPr>
          <p:cNvCxnSpPr/>
          <p:nvPr/>
        </p:nvCxnSpPr>
        <p:spPr>
          <a:xfrm rot="5400000" flipH="1" flipV="1">
            <a:off x="1298972" y="4496737"/>
            <a:ext cx="1684381" cy="522775"/>
          </a:xfrm>
          <a:prstGeom prst="bentConnector3">
            <a:avLst>
              <a:gd name="adj1" fmla="val 74161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8135FCDF-A31C-32DB-3900-B276C501831F}"/>
              </a:ext>
            </a:extLst>
          </p:cNvPr>
          <p:cNvSpPr txBox="1"/>
          <p:nvPr/>
        </p:nvSpPr>
        <p:spPr>
          <a:xfrm>
            <a:off x="7280153" y="2726228"/>
            <a:ext cx="1873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7030A0"/>
                </a:solidFill>
              </a:rPr>
              <a:t>Beam abort requests to BIS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559FA55-9BE7-5790-D6D9-4F9734D9FCB5}"/>
              </a:ext>
            </a:extLst>
          </p:cNvPr>
          <p:cNvSpPr/>
          <p:nvPr/>
        </p:nvSpPr>
        <p:spPr>
          <a:xfrm>
            <a:off x="5822417" y="1380735"/>
            <a:ext cx="1461507" cy="354537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A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693BB38-A528-78F3-9160-30513679EEEB}"/>
              </a:ext>
            </a:extLst>
          </p:cNvPr>
          <p:cNvCxnSpPr/>
          <p:nvPr/>
        </p:nvCxnSpPr>
        <p:spPr>
          <a:xfrm flipV="1">
            <a:off x="8423850" y="2640686"/>
            <a:ext cx="538513" cy="9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233FD4DD-8361-4E80-EC41-5CDC983B1B7E}"/>
              </a:ext>
            </a:extLst>
          </p:cNvPr>
          <p:cNvCxnSpPr/>
          <p:nvPr/>
        </p:nvCxnSpPr>
        <p:spPr>
          <a:xfrm flipV="1">
            <a:off x="1307518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AD9F679-F3C6-0346-DDF2-A2353F2BA329}"/>
              </a:ext>
            </a:extLst>
          </p:cNvPr>
          <p:cNvCxnSpPr/>
          <p:nvPr/>
        </p:nvCxnSpPr>
        <p:spPr>
          <a:xfrm flipV="1">
            <a:off x="2511389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B6500C4-D821-F7BF-5BD2-7B5C9A438BE8}"/>
              </a:ext>
            </a:extLst>
          </p:cNvPr>
          <p:cNvCxnSpPr/>
          <p:nvPr/>
        </p:nvCxnSpPr>
        <p:spPr>
          <a:xfrm flipV="1">
            <a:off x="3756714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6FAD1E8-3A6B-2C3D-8740-27DB2F796D3C}"/>
              </a:ext>
            </a:extLst>
          </p:cNvPr>
          <p:cNvCxnSpPr/>
          <p:nvPr/>
        </p:nvCxnSpPr>
        <p:spPr>
          <a:xfrm flipV="1">
            <a:off x="4984623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1B23F33-2D03-E204-7DFD-4EF19C944999}"/>
              </a:ext>
            </a:extLst>
          </p:cNvPr>
          <p:cNvCxnSpPr>
            <a:endCxn id="47" idx="2"/>
          </p:cNvCxnSpPr>
          <p:nvPr/>
        </p:nvCxnSpPr>
        <p:spPr>
          <a:xfrm flipV="1">
            <a:off x="1193313" y="4394699"/>
            <a:ext cx="0" cy="340638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4A1DBA-AFA5-3930-D71F-108008C14F66}"/>
              </a:ext>
            </a:extLst>
          </p:cNvPr>
          <p:cNvCxnSpPr/>
          <p:nvPr/>
        </p:nvCxnSpPr>
        <p:spPr>
          <a:xfrm flipV="1">
            <a:off x="2854845" y="4403183"/>
            <a:ext cx="8962" cy="331486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437A30A-875E-5089-BD2F-D2192F7F04EB}"/>
              </a:ext>
            </a:extLst>
          </p:cNvPr>
          <p:cNvCxnSpPr/>
          <p:nvPr/>
        </p:nvCxnSpPr>
        <p:spPr>
          <a:xfrm flipV="1">
            <a:off x="3363946" y="4390077"/>
            <a:ext cx="411" cy="337173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37CA2A5-FFCC-221C-D663-52912EBD375C}"/>
              </a:ext>
            </a:extLst>
          </p:cNvPr>
          <p:cNvCxnSpPr/>
          <p:nvPr/>
        </p:nvCxnSpPr>
        <p:spPr>
          <a:xfrm flipH="1" flipV="1">
            <a:off x="5021459" y="4398055"/>
            <a:ext cx="4429" cy="336614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FD582C29-E2DF-7A0A-3938-B61F277DD67A}"/>
              </a:ext>
            </a:extLst>
          </p:cNvPr>
          <p:cNvSpPr/>
          <p:nvPr/>
        </p:nvSpPr>
        <p:spPr>
          <a:xfrm>
            <a:off x="2220902" y="3477735"/>
            <a:ext cx="1705321" cy="43819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Interface Box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0A8A40D-8773-56B4-2476-5DD3B5615DDC}"/>
              </a:ext>
            </a:extLst>
          </p:cNvPr>
          <p:cNvSpPr/>
          <p:nvPr/>
        </p:nvSpPr>
        <p:spPr>
          <a:xfrm>
            <a:off x="902507" y="4722673"/>
            <a:ext cx="909350" cy="288031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Q1</a:t>
            </a:r>
            <a:endParaRPr lang="en-GB" sz="2800" dirty="0"/>
          </a:p>
        </p:txBody>
      </p:sp>
      <p:cxnSp>
        <p:nvCxnSpPr>
          <p:cNvPr id="74" name="Elbow Connector 133">
            <a:extLst>
              <a:ext uri="{FF2B5EF4-FFF2-40B4-BE49-F238E27FC236}">
                <a16:creationId xmlns:a16="http://schemas.microsoft.com/office/drawing/2014/main" id="{EB5BA93A-9DC9-09F4-8952-3BC56EF5589B}"/>
              </a:ext>
            </a:extLst>
          </p:cNvPr>
          <p:cNvCxnSpPr/>
          <p:nvPr/>
        </p:nvCxnSpPr>
        <p:spPr>
          <a:xfrm rot="5400000" flipH="1" flipV="1">
            <a:off x="1427903" y="4508268"/>
            <a:ext cx="1669320" cy="514773"/>
          </a:xfrm>
          <a:prstGeom prst="bentConnector3">
            <a:avLst>
              <a:gd name="adj1" fmla="val 68660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135">
            <a:extLst>
              <a:ext uri="{FF2B5EF4-FFF2-40B4-BE49-F238E27FC236}">
                <a16:creationId xmlns:a16="http://schemas.microsoft.com/office/drawing/2014/main" id="{5BBD6016-1427-B437-6931-A65F15AD86F9}"/>
              </a:ext>
            </a:extLst>
          </p:cNvPr>
          <p:cNvCxnSpPr/>
          <p:nvPr/>
        </p:nvCxnSpPr>
        <p:spPr>
          <a:xfrm rot="16200000" flipV="1">
            <a:off x="3158085" y="4430968"/>
            <a:ext cx="1658756" cy="658807"/>
          </a:xfrm>
          <a:prstGeom prst="bentConnector3">
            <a:avLst>
              <a:gd name="adj1" fmla="val 69688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140">
            <a:extLst>
              <a:ext uri="{FF2B5EF4-FFF2-40B4-BE49-F238E27FC236}">
                <a16:creationId xmlns:a16="http://schemas.microsoft.com/office/drawing/2014/main" id="{5719038A-1AFB-7579-D4AA-470676D74DB0}"/>
              </a:ext>
            </a:extLst>
          </p:cNvPr>
          <p:cNvCxnSpPr/>
          <p:nvPr/>
        </p:nvCxnSpPr>
        <p:spPr>
          <a:xfrm rot="16200000" flipV="1">
            <a:off x="3243415" y="4437492"/>
            <a:ext cx="1685382" cy="640262"/>
          </a:xfrm>
          <a:prstGeom prst="bentConnector3">
            <a:avLst>
              <a:gd name="adj1" fmla="val 73848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144">
            <a:extLst>
              <a:ext uri="{FF2B5EF4-FFF2-40B4-BE49-F238E27FC236}">
                <a16:creationId xmlns:a16="http://schemas.microsoft.com/office/drawing/2014/main" id="{B080A4E1-9259-BA10-021F-3F6AA07C97AB}"/>
              </a:ext>
            </a:extLst>
          </p:cNvPr>
          <p:cNvCxnSpPr>
            <a:stCxn id="49" idx="1"/>
          </p:cNvCxnSpPr>
          <p:nvPr/>
        </p:nvCxnSpPr>
        <p:spPr>
          <a:xfrm rot="10800000">
            <a:off x="3921434" y="3867497"/>
            <a:ext cx="620214" cy="382600"/>
          </a:xfrm>
          <a:prstGeom prst="bentConnector3">
            <a:avLst>
              <a:gd name="adj1" fmla="val 50000"/>
            </a:avLst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157">
            <a:extLst>
              <a:ext uri="{FF2B5EF4-FFF2-40B4-BE49-F238E27FC236}">
                <a16:creationId xmlns:a16="http://schemas.microsoft.com/office/drawing/2014/main" id="{A23E3E57-A6AC-7F07-1A44-E46F1E3501B1}"/>
              </a:ext>
            </a:extLst>
          </p:cNvPr>
          <p:cNvCxnSpPr>
            <a:stCxn id="82" idx="2"/>
            <a:endCxn id="72" idx="1"/>
          </p:cNvCxnSpPr>
          <p:nvPr/>
        </p:nvCxnSpPr>
        <p:spPr>
          <a:xfrm rot="16200000" flipH="1">
            <a:off x="1578260" y="3054190"/>
            <a:ext cx="388721" cy="896563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AEEA69E-6B48-1736-7836-37DC3BD81AA3}"/>
              </a:ext>
            </a:extLst>
          </p:cNvPr>
          <p:cNvCxnSpPr/>
          <p:nvPr/>
        </p:nvCxnSpPr>
        <p:spPr>
          <a:xfrm>
            <a:off x="771571" y="1699227"/>
            <a:ext cx="6450" cy="7572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AA05E49E-DFAF-BB47-99E5-5C0A304DECD2}"/>
              </a:ext>
            </a:extLst>
          </p:cNvPr>
          <p:cNvSpPr/>
          <p:nvPr/>
        </p:nvSpPr>
        <p:spPr>
          <a:xfrm>
            <a:off x="653357" y="2466677"/>
            <a:ext cx="1341981" cy="340973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A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B504F48-AF2C-EE06-3D6D-28A5615B6E92}"/>
              </a:ext>
            </a:extLst>
          </p:cNvPr>
          <p:cNvCxnSpPr/>
          <p:nvPr/>
        </p:nvCxnSpPr>
        <p:spPr>
          <a:xfrm>
            <a:off x="887920" y="2250060"/>
            <a:ext cx="1569" cy="2094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D09A5FB4-357D-4588-3E7F-31F126F53357}"/>
              </a:ext>
            </a:extLst>
          </p:cNvPr>
          <p:cNvSpPr/>
          <p:nvPr/>
        </p:nvSpPr>
        <p:spPr>
          <a:xfrm>
            <a:off x="653358" y="2984730"/>
            <a:ext cx="1341962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B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35C8D25-62AD-00A8-D6E3-C439F6607638}"/>
              </a:ext>
            </a:extLst>
          </p:cNvPr>
          <p:cNvCxnSpPr/>
          <p:nvPr/>
        </p:nvCxnSpPr>
        <p:spPr>
          <a:xfrm flipV="1">
            <a:off x="3057431" y="1554270"/>
            <a:ext cx="0" cy="15723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00B503B-EC0A-8E68-052D-D9AD6147AB30}"/>
              </a:ext>
            </a:extLst>
          </p:cNvPr>
          <p:cNvCxnSpPr/>
          <p:nvPr/>
        </p:nvCxnSpPr>
        <p:spPr>
          <a:xfrm flipH="1" flipV="1">
            <a:off x="4771241" y="1537948"/>
            <a:ext cx="21051" cy="16004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281">
            <a:extLst>
              <a:ext uri="{FF2B5EF4-FFF2-40B4-BE49-F238E27FC236}">
                <a16:creationId xmlns:a16="http://schemas.microsoft.com/office/drawing/2014/main" id="{6C9A8E35-317C-DB3B-35E5-6F8762FC12E9}"/>
              </a:ext>
            </a:extLst>
          </p:cNvPr>
          <p:cNvCxnSpPr/>
          <p:nvPr/>
        </p:nvCxnSpPr>
        <p:spPr>
          <a:xfrm rot="5400000">
            <a:off x="3554984" y="1894684"/>
            <a:ext cx="1576094" cy="870506"/>
          </a:xfrm>
          <a:prstGeom prst="bentConnector3">
            <a:avLst>
              <a:gd name="adj1" fmla="val 138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7334427-B14E-8789-74F2-8DA1595EC15C}"/>
              </a:ext>
            </a:extLst>
          </p:cNvPr>
          <p:cNvCxnSpPr/>
          <p:nvPr/>
        </p:nvCxnSpPr>
        <p:spPr>
          <a:xfrm flipV="1">
            <a:off x="3057431" y="3117984"/>
            <a:ext cx="868792" cy="867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286">
            <a:extLst>
              <a:ext uri="{FF2B5EF4-FFF2-40B4-BE49-F238E27FC236}">
                <a16:creationId xmlns:a16="http://schemas.microsoft.com/office/drawing/2014/main" id="{77F0D179-3D35-BD1B-BCBC-CC42C930AA84}"/>
              </a:ext>
            </a:extLst>
          </p:cNvPr>
          <p:cNvCxnSpPr/>
          <p:nvPr/>
        </p:nvCxnSpPr>
        <p:spPr>
          <a:xfrm rot="10800000" flipV="1">
            <a:off x="5601838" y="1543874"/>
            <a:ext cx="209352" cy="1572974"/>
          </a:xfrm>
          <a:prstGeom prst="bentConnector2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FBAD2B9-BD3B-2CB7-0EC3-D862A1DBB2F1}"/>
              </a:ext>
            </a:extLst>
          </p:cNvPr>
          <p:cNvCxnSpPr/>
          <p:nvPr/>
        </p:nvCxnSpPr>
        <p:spPr>
          <a:xfrm>
            <a:off x="4792292" y="3116848"/>
            <a:ext cx="82799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787F5F0-62E9-05CF-41D6-A8DF38F931F5}"/>
              </a:ext>
            </a:extLst>
          </p:cNvPr>
          <p:cNvCxnSpPr>
            <a:cxnSpLocks/>
            <a:stCxn id="127" idx="0"/>
          </p:cNvCxnSpPr>
          <p:nvPr/>
        </p:nvCxnSpPr>
        <p:spPr>
          <a:xfrm flipV="1">
            <a:off x="8193417" y="2250060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291">
            <a:extLst>
              <a:ext uri="{FF2B5EF4-FFF2-40B4-BE49-F238E27FC236}">
                <a16:creationId xmlns:a16="http://schemas.microsoft.com/office/drawing/2014/main" id="{A5698EDC-CAC2-4E3B-35A6-39ABE3126189}"/>
              </a:ext>
            </a:extLst>
          </p:cNvPr>
          <p:cNvCxnSpPr>
            <a:cxnSpLocks/>
          </p:cNvCxnSpPr>
          <p:nvPr/>
        </p:nvCxnSpPr>
        <p:spPr>
          <a:xfrm rot="5400000">
            <a:off x="7880221" y="1506324"/>
            <a:ext cx="1463536" cy="478837"/>
          </a:xfrm>
          <a:prstGeom prst="bentConnector3">
            <a:avLst>
              <a:gd name="adj1" fmla="val 10015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297">
            <a:extLst>
              <a:ext uri="{FF2B5EF4-FFF2-40B4-BE49-F238E27FC236}">
                <a16:creationId xmlns:a16="http://schemas.microsoft.com/office/drawing/2014/main" id="{929DF28B-E0E1-69E1-5A5E-5089D711ED32}"/>
              </a:ext>
            </a:extLst>
          </p:cNvPr>
          <p:cNvCxnSpPr>
            <a:stCxn id="121" idx="2"/>
            <a:endCxn id="72" idx="3"/>
          </p:cNvCxnSpPr>
          <p:nvPr/>
        </p:nvCxnSpPr>
        <p:spPr>
          <a:xfrm rot="5400000">
            <a:off x="4162630" y="3084644"/>
            <a:ext cx="375783" cy="848595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299">
            <a:extLst>
              <a:ext uri="{FF2B5EF4-FFF2-40B4-BE49-F238E27FC236}">
                <a16:creationId xmlns:a16="http://schemas.microsoft.com/office/drawing/2014/main" id="{9C52C788-D626-8AC9-1E14-CBDBB7BAD918}"/>
              </a:ext>
            </a:extLst>
          </p:cNvPr>
          <p:cNvCxnSpPr>
            <a:endCxn id="124" idx="1"/>
          </p:cNvCxnSpPr>
          <p:nvPr/>
        </p:nvCxnSpPr>
        <p:spPr>
          <a:xfrm rot="5400000" flipH="1" flipV="1">
            <a:off x="1927284" y="3001870"/>
            <a:ext cx="842722" cy="107809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315">
            <a:extLst>
              <a:ext uri="{FF2B5EF4-FFF2-40B4-BE49-F238E27FC236}">
                <a16:creationId xmlns:a16="http://schemas.microsoft.com/office/drawing/2014/main" id="{AB0318B7-8E14-76F8-8775-1E978FDB4E4C}"/>
              </a:ext>
            </a:extLst>
          </p:cNvPr>
          <p:cNvCxnSpPr/>
          <p:nvPr/>
        </p:nvCxnSpPr>
        <p:spPr>
          <a:xfrm rot="16200000" flipV="1">
            <a:off x="1556788" y="3052053"/>
            <a:ext cx="942515" cy="112737"/>
          </a:xfrm>
          <a:prstGeom prst="bentConnector2">
            <a:avLst/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317">
            <a:extLst>
              <a:ext uri="{FF2B5EF4-FFF2-40B4-BE49-F238E27FC236}">
                <a16:creationId xmlns:a16="http://schemas.microsoft.com/office/drawing/2014/main" id="{4BC4A202-FC24-96C3-142D-AC25EC2C32A7}"/>
              </a:ext>
            </a:extLst>
          </p:cNvPr>
          <p:cNvCxnSpPr>
            <a:endCxn id="124" idx="3"/>
          </p:cNvCxnSpPr>
          <p:nvPr/>
        </p:nvCxnSpPr>
        <p:spPr>
          <a:xfrm rot="16200000" flipV="1">
            <a:off x="3335915" y="3010809"/>
            <a:ext cx="853878" cy="101085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320">
            <a:extLst>
              <a:ext uri="{FF2B5EF4-FFF2-40B4-BE49-F238E27FC236}">
                <a16:creationId xmlns:a16="http://schemas.microsoft.com/office/drawing/2014/main" id="{6D0204B8-7D45-2349-7C46-76CDE2DF021B}"/>
              </a:ext>
            </a:extLst>
          </p:cNvPr>
          <p:cNvCxnSpPr/>
          <p:nvPr/>
        </p:nvCxnSpPr>
        <p:spPr>
          <a:xfrm rot="5400000" flipH="1" flipV="1">
            <a:off x="3617501" y="3035649"/>
            <a:ext cx="909582" cy="119674"/>
          </a:xfrm>
          <a:prstGeom prst="bentConnector3">
            <a:avLst>
              <a:gd name="adj1" fmla="val 100265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Elbow Connector 329">
            <a:extLst>
              <a:ext uri="{FF2B5EF4-FFF2-40B4-BE49-F238E27FC236}">
                <a16:creationId xmlns:a16="http://schemas.microsoft.com/office/drawing/2014/main" id="{7E9A2323-22FB-3AA8-8080-AFA105B7C778}"/>
              </a:ext>
            </a:extLst>
          </p:cNvPr>
          <p:cNvCxnSpPr>
            <a:cxnSpLocks/>
          </p:cNvCxnSpPr>
          <p:nvPr/>
        </p:nvCxnSpPr>
        <p:spPr>
          <a:xfrm>
            <a:off x="5444953" y="2689733"/>
            <a:ext cx="3391983" cy="582197"/>
          </a:xfrm>
          <a:prstGeom prst="bentConnector3">
            <a:avLst>
              <a:gd name="adj1" fmla="val 47152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338">
            <a:extLst>
              <a:ext uri="{FF2B5EF4-FFF2-40B4-BE49-F238E27FC236}">
                <a16:creationId xmlns:a16="http://schemas.microsoft.com/office/drawing/2014/main" id="{8E6B4D4E-5CF6-F3AD-CFCF-5E21A6ABA73F}"/>
              </a:ext>
            </a:extLst>
          </p:cNvPr>
          <p:cNvCxnSpPr>
            <a:cxnSpLocks/>
          </p:cNvCxnSpPr>
          <p:nvPr/>
        </p:nvCxnSpPr>
        <p:spPr>
          <a:xfrm>
            <a:off x="3720989" y="2573991"/>
            <a:ext cx="5121815" cy="549306"/>
          </a:xfrm>
          <a:prstGeom prst="bentConnector3">
            <a:avLst>
              <a:gd name="adj1" fmla="val 67224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345">
            <a:extLst>
              <a:ext uri="{FF2B5EF4-FFF2-40B4-BE49-F238E27FC236}">
                <a16:creationId xmlns:a16="http://schemas.microsoft.com/office/drawing/2014/main" id="{3D6F7A46-76C5-FF23-0E4C-00F3694C17DB}"/>
              </a:ext>
            </a:extLst>
          </p:cNvPr>
          <p:cNvCxnSpPr>
            <a:cxnSpLocks/>
          </p:cNvCxnSpPr>
          <p:nvPr/>
        </p:nvCxnSpPr>
        <p:spPr>
          <a:xfrm>
            <a:off x="1993019" y="2504878"/>
            <a:ext cx="6857962" cy="468214"/>
          </a:xfrm>
          <a:prstGeom prst="bentConnector3">
            <a:avLst>
              <a:gd name="adj1" fmla="val 76949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363">
            <a:extLst>
              <a:ext uri="{FF2B5EF4-FFF2-40B4-BE49-F238E27FC236}">
                <a16:creationId xmlns:a16="http://schemas.microsoft.com/office/drawing/2014/main" id="{0D6A1761-6D1D-28AE-9AC7-BB16ECF8D938}"/>
              </a:ext>
            </a:extLst>
          </p:cNvPr>
          <p:cNvCxnSpPr/>
          <p:nvPr/>
        </p:nvCxnSpPr>
        <p:spPr>
          <a:xfrm flipV="1">
            <a:off x="997571" y="1441004"/>
            <a:ext cx="1422037" cy="1019218"/>
          </a:xfrm>
          <a:prstGeom prst="bentConnector3">
            <a:avLst>
              <a:gd name="adj1" fmla="val 94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370">
            <a:extLst>
              <a:ext uri="{FF2B5EF4-FFF2-40B4-BE49-F238E27FC236}">
                <a16:creationId xmlns:a16="http://schemas.microsoft.com/office/drawing/2014/main" id="{89E9360F-1347-A9A2-1D28-8D03D6471CF7}"/>
              </a:ext>
            </a:extLst>
          </p:cNvPr>
          <p:cNvCxnSpPr/>
          <p:nvPr/>
        </p:nvCxnSpPr>
        <p:spPr>
          <a:xfrm flipV="1">
            <a:off x="1409350" y="2004177"/>
            <a:ext cx="1298025" cy="463040"/>
          </a:xfrm>
          <a:prstGeom prst="bentConnector3">
            <a:avLst>
              <a:gd name="adj1" fmla="val 101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382">
            <a:extLst>
              <a:ext uri="{FF2B5EF4-FFF2-40B4-BE49-F238E27FC236}">
                <a16:creationId xmlns:a16="http://schemas.microsoft.com/office/drawing/2014/main" id="{9F3B7679-A35E-F060-0106-134DD6E85C15}"/>
              </a:ext>
            </a:extLst>
          </p:cNvPr>
          <p:cNvCxnSpPr/>
          <p:nvPr/>
        </p:nvCxnSpPr>
        <p:spPr>
          <a:xfrm flipV="1">
            <a:off x="1105579" y="1835565"/>
            <a:ext cx="3177392" cy="628879"/>
          </a:xfrm>
          <a:prstGeom prst="bentConnector3">
            <a:avLst>
              <a:gd name="adj1" fmla="val 102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390">
            <a:extLst>
              <a:ext uri="{FF2B5EF4-FFF2-40B4-BE49-F238E27FC236}">
                <a16:creationId xmlns:a16="http://schemas.microsoft.com/office/drawing/2014/main" id="{BAF0E888-27FA-8295-0AC5-75DF693C336A}"/>
              </a:ext>
            </a:extLst>
          </p:cNvPr>
          <p:cNvCxnSpPr/>
          <p:nvPr/>
        </p:nvCxnSpPr>
        <p:spPr>
          <a:xfrm flipV="1">
            <a:off x="1539519" y="2182920"/>
            <a:ext cx="2575805" cy="277302"/>
          </a:xfrm>
          <a:prstGeom prst="bentConnector3">
            <a:avLst>
              <a:gd name="adj1" fmla="val -106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397">
            <a:extLst>
              <a:ext uri="{FF2B5EF4-FFF2-40B4-BE49-F238E27FC236}">
                <a16:creationId xmlns:a16="http://schemas.microsoft.com/office/drawing/2014/main" id="{FD223DEB-61C5-9789-709A-6B78240E532B}"/>
              </a:ext>
            </a:extLst>
          </p:cNvPr>
          <p:cNvCxnSpPr/>
          <p:nvPr/>
        </p:nvCxnSpPr>
        <p:spPr>
          <a:xfrm flipV="1">
            <a:off x="1638846" y="2307424"/>
            <a:ext cx="4084212" cy="151579"/>
          </a:xfrm>
          <a:prstGeom prst="bentConnector3">
            <a:avLst>
              <a:gd name="adj1" fmla="val -25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406">
            <a:extLst>
              <a:ext uri="{FF2B5EF4-FFF2-40B4-BE49-F238E27FC236}">
                <a16:creationId xmlns:a16="http://schemas.microsoft.com/office/drawing/2014/main" id="{031E4F35-30F9-FEE2-556A-DC901B7EEE27}"/>
              </a:ext>
            </a:extLst>
          </p:cNvPr>
          <p:cNvCxnSpPr/>
          <p:nvPr/>
        </p:nvCxnSpPr>
        <p:spPr>
          <a:xfrm flipV="1">
            <a:off x="1742328" y="2375116"/>
            <a:ext cx="4235267" cy="80960"/>
          </a:xfrm>
          <a:prstGeom prst="bentConnector3">
            <a:avLst>
              <a:gd name="adj1" fmla="val 73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418">
            <a:extLst>
              <a:ext uri="{FF2B5EF4-FFF2-40B4-BE49-F238E27FC236}">
                <a16:creationId xmlns:a16="http://schemas.microsoft.com/office/drawing/2014/main" id="{8AC1F45A-C0E0-233C-3E96-2206BBD4B945}"/>
              </a:ext>
            </a:extLst>
          </p:cNvPr>
          <p:cNvCxnSpPr/>
          <p:nvPr/>
        </p:nvCxnSpPr>
        <p:spPr>
          <a:xfrm rot="5400000" flipH="1" flipV="1">
            <a:off x="5463099" y="1946119"/>
            <a:ext cx="622965" cy="114519"/>
          </a:xfrm>
          <a:prstGeom prst="bentConnector3">
            <a:avLst>
              <a:gd name="adj1" fmla="val 99692"/>
            </a:avLst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38A248DA-4055-C9DF-A307-DBCD47694FA7}"/>
              </a:ext>
            </a:extLst>
          </p:cNvPr>
          <p:cNvCxnSpPr/>
          <p:nvPr/>
        </p:nvCxnSpPr>
        <p:spPr>
          <a:xfrm flipV="1">
            <a:off x="5967359" y="2263658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F0E6249-D3A7-53F7-BD87-AC94B8AAF096}"/>
              </a:ext>
            </a:extLst>
          </p:cNvPr>
          <p:cNvCxnSpPr/>
          <p:nvPr/>
        </p:nvCxnSpPr>
        <p:spPr>
          <a:xfrm flipV="1">
            <a:off x="4272016" y="1719731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4C3DD9D0-5C35-34F5-23B8-DA5AE1913147}"/>
              </a:ext>
            </a:extLst>
          </p:cNvPr>
          <p:cNvCxnSpPr/>
          <p:nvPr/>
        </p:nvCxnSpPr>
        <p:spPr>
          <a:xfrm flipH="1">
            <a:off x="3930904" y="3550277"/>
            <a:ext cx="81549" cy="0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FC49F67B-11ED-6338-F11F-68E130266487}"/>
              </a:ext>
            </a:extLst>
          </p:cNvPr>
          <p:cNvCxnSpPr/>
          <p:nvPr/>
        </p:nvCxnSpPr>
        <p:spPr>
          <a:xfrm>
            <a:off x="2074739" y="3574233"/>
            <a:ext cx="151626" cy="516"/>
          </a:xfrm>
          <a:prstGeom prst="straightConnector1">
            <a:avLst/>
          </a:prstGeom>
          <a:ln w="19050">
            <a:solidFill>
              <a:srgbClr val="0070C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2E8EB349-13BE-9A94-B4D1-DFC190FB5882}"/>
              </a:ext>
            </a:extLst>
          </p:cNvPr>
          <p:cNvCxnSpPr>
            <a:endCxn id="43" idx="1"/>
          </p:cNvCxnSpPr>
          <p:nvPr/>
        </p:nvCxnSpPr>
        <p:spPr>
          <a:xfrm>
            <a:off x="1999899" y="5600314"/>
            <a:ext cx="101532" cy="22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712851A2-B447-045A-9E48-733E7B7BF07C}"/>
              </a:ext>
            </a:extLst>
          </p:cNvPr>
          <p:cNvCxnSpPr/>
          <p:nvPr/>
        </p:nvCxnSpPr>
        <p:spPr>
          <a:xfrm>
            <a:off x="4409658" y="5590078"/>
            <a:ext cx="168682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AB40F02F-1F3E-13E0-D531-9C843822E579}"/>
              </a:ext>
            </a:extLst>
          </p:cNvPr>
          <p:cNvCxnSpPr>
            <a:stCxn id="45" idx="3"/>
          </p:cNvCxnSpPr>
          <p:nvPr/>
        </p:nvCxnSpPr>
        <p:spPr>
          <a:xfrm flipV="1">
            <a:off x="1751198" y="5600314"/>
            <a:ext cx="131301" cy="220"/>
          </a:xfrm>
          <a:prstGeom prst="straightConnector1">
            <a:avLst/>
          </a:prstGeom>
          <a:ln w="19050">
            <a:solidFill>
              <a:srgbClr val="0070C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237CC267-0FF4-F578-7BDE-39629382F669}"/>
              </a:ext>
            </a:extLst>
          </p:cNvPr>
          <p:cNvCxnSpPr/>
          <p:nvPr/>
        </p:nvCxnSpPr>
        <p:spPr>
          <a:xfrm flipV="1">
            <a:off x="4185381" y="5589750"/>
            <a:ext cx="136488" cy="1824"/>
          </a:xfrm>
          <a:prstGeom prst="straightConnector1">
            <a:avLst/>
          </a:prstGeom>
          <a:ln w="19050">
            <a:solidFill>
              <a:srgbClr val="0070C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447">
            <a:extLst>
              <a:ext uri="{FF2B5EF4-FFF2-40B4-BE49-F238E27FC236}">
                <a16:creationId xmlns:a16="http://schemas.microsoft.com/office/drawing/2014/main" id="{7C6F9DAA-4C0C-3B42-B5E9-015CBAD24CA2}"/>
              </a:ext>
            </a:extLst>
          </p:cNvPr>
          <p:cNvCxnSpPr>
            <a:cxnSpLocks/>
          </p:cNvCxnSpPr>
          <p:nvPr/>
        </p:nvCxnSpPr>
        <p:spPr>
          <a:xfrm>
            <a:off x="2000749" y="3198178"/>
            <a:ext cx="6836187" cy="202538"/>
          </a:xfrm>
          <a:prstGeom prst="bentConnector3">
            <a:avLst>
              <a:gd name="adj1" fmla="val 71665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448">
            <a:extLst>
              <a:ext uri="{FF2B5EF4-FFF2-40B4-BE49-F238E27FC236}">
                <a16:creationId xmlns:a16="http://schemas.microsoft.com/office/drawing/2014/main" id="{63063C07-2E52-0AE4-C603-9D663E456030}"/>
              </a:ext>
            </a:extLst>
          </p:cNvPr>
          <p:cNvCxnSpPr>
            <a:cxnSpLocks/>
          </p:cNvCxnSpPr>
          <p:nvPr/>
        </p:nvCxnSpPr>
        <p:spPr>
          <a:xfrm>
            <a:off x="3720989" y="3255444"/>
            <a:ext cx="5115947" cy="289180"/>
          </a:xfrm>
          <a:prstGeom prst="bentConnector3">
            <a:avLst>
              <a:gd name="adj1" fmla="val 59818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456">
            <a:extLst>
              <a:ext uri="{FF2B5EF4-FFF2-40B4-BE49-F238E27FC236}">
                <a16:creationId xmlns:a16="http://schemas.microsoft.com/office/drawing/2014/main" id="{AD725778-9605-AE22-7F36-CC3507BA518C}"/>
              </a:ext>
            </a:extLst>
          </p:cNvPr>
          <p:cNvCxnSpPr>
            <a:cxnSpLocks/>
          </p:cNvCxnSpPr>
          <p:nvPr/>
        </p:nvCxnSpPr>
        <p:spPr>
          <a:xfrm>
            <a:off x="5160532" y="3331412"/>
            <a:ext cx="3675574" cy="353342"/>
          </a:xfrm>
          <a:prstGeom prst="bentConnector3">
            <a:avLst>
              <a:gd name="adj1" fmla="val -281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Rectangle 116">
            <a:extLst>
              <a:ext uri="{FF2B5EF4-FFF2-40B4-BE49-F238E27FC236}">
                <a16:creationId xmlns:a16="http://schemas.microsoft.com/office/drawing/2014/main" id="{D912EE40-7BE2-C78C-C298-BDFBF4D7BE16}"/>
              </a:ext>
            </a:extLst>
          </p:cNvPr>
          <p:cNvSpPr/>
          <p:nvPr/>
        </p:nvSpPr>
        <p:spPr>
          <a:xfrm>
            <a:off x="2402550" y="1895642"/>
            <a:ext cx="1309761" cy="36825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B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6177E318-BA92-0946-4B7E-7D0082886A09}"/>
              </a:ext>
            </a:extLst>
          </p:cNvPr>
          <p:cNvSpPr/>
          <p:nvPr/>
        </p:nvSpPr>
        <p:spPr>
          <a:xfrm>
            <a:off x="653357" y="1386839"/>
            <a:ext cx="1334158" cy="342330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A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4C6F2136-0AEE-E5B3-90D4-30E426F3E30F}"/>
              </a:ext>
            </a:extLst>
          </p:cNvPr>
          <p:cNvSpPr/>
          <p:nvPr/>
        </p:nvSpPr>
        <p:spPr>
          <a:xfrm>
            <a:off x="2402550" y="2997517"/>
            <a:ext cx="1309761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B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4FC101F-FCB5-D190-4EE1-146FA703611D}"/>
              </a:ext>
            </a:extLst>
          </p:cNvPr>
          <p:cNvSpPr/>
          <p:nvPr/>
        </p:nvSpPr>
        <p:spPr>
          <a:xfrm>
            <a:off x="653357" y="1897959"/>
            <a:ext cx="1341981" cy="340859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B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1AF191A-5B97-84ED-44B2-2FD7477785FF}"/>
              </a:ext>
            </a:extLst>
          </p:cNvPr>
          <p:cNvSpPr/>
          <p:nvPr/>
        </p:nvSpPr>
        <p:spPr>
          <a:xfrm>
            <a:off x="4112295" y="2993456"/>
            <a:ext cx="1325046" cy="327594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B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5AF4CA8-00A2-A278-6E36-A2746A172E2E}"/>
              </a:ext>
            </a:extLst>
          </p:cNvPr>
          <p:cNvSpPr/>
          <p:nvPr/>
        </p:nvSpPr>
        <p:spPr>
          <a:xfrm>
            <a:off x="2402550" y="1385035"/>
            <a:ext cx="1309761" cy="348821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A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A3497F0C-47CA-3129-7868-8E54FE859ED9}"/>
              </a:ext>
            </a:extLst>
          </p:cNvPr>
          <p:cNvSpPr/>
          <p:nvPr/>
        </p:nvSpPr>
        <p:spPr>
          <a:xfrm>
            <a:off x="4112295" y="1376298"/>
            <a:ext cx="1325045" cy="355594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A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105DEAF5-8F97-8383-1065-90F17F25CFD1}"/>
              </a:ext>
            </a:extLst>
          </p:cNvPr>
          <p:cNvSpPr/>
          <p:nvPr/>
        </p:nvSpPr>
        <p:spPr>
          <a:xfrm>
            <a:off x="2402550" y="2461175"/>
            <a:ext cx="1309761" cy="346476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A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8176B606-D126-23FF-C0A4-1765E9C3D004}"/>
              </a:ext>
            </a:extLst>
          </p:cNvPr>
          <p:cNvSpPr/>
          <p:nvPr/>
        </p:nvSpPr>
        <p:spPr>
          <a:xfrm>
            <a:off x="4112295" y="2461176"/>
            <a:ext cx="1325045" cy="339985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A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5B25D5DF-4BAA-CE7D-2D35-1E3F1FC30AB6}"/>
              </a:ext>
            </a:extLst>
          </p:cNvPr>
          <p:cNvSpPr/>
          <p:nvPr/>
        </p:nvSpPr>
        <p:spPr>
          <a:xfrm>
            <a:off x="4112294" y="1899470"/>
            <a:ext cx="1325046" cy="36418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B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EDDB198F-E875-2409-C30A-C1EDC37299F0}"/>
              </a:ext>
            </a:extLst>
          </p:cNvPr>
          <p:cNvSpPr/>
          <p:nvPr/>
        </p:nvSpPr>
        <p:spPr>
          <a:xfrm>
            <a:off x="7743336" y="2388968"/>
            <a:ext cx="900162" cy="353794"/>
          </a:xfrm>
          <a:prstGeom prst="rect">
            <a:avLst/>
          </a:prstGeom>
          <a:solidFill>
            <a:srgbClr val="BEBEC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PIC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C47217AD-2246-6FCD-648A-35FB250B8677}"/>
              </a:ext>
            </a:extLst>
          </p:cNvPr>
          <p:cNvSpPr/>
          <p:nvPr/>
        </p:nvSpPr>
        <p:spPr>
          <a:xfrm>
            <a:off x="7500657" y="1376297"/>
            <a:ext cx="1186538" cy="357559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A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3D8ECD74-DF38-D933-A821-4EB709B88650}"/>
              </a:ext>
            </a:extLst>
          </p:cNvPr>
          <p:cNvSpPr/>
          <p:nvPr/>
        </p:nvSpPr>
        <p:spPr>
          <a:xfrm>
            <a:off x="7513111" y="1872293"/>
            <a:ext cx="1161630" cy="371805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B</a:t>
            </a:r>
          </a:p>
        </p:txBody>
      </p:sp>
      <p:cxnSp>
        <p:nvCxnSpPr>
          <p:cNvPr id="130" name="Elbow Connector 116">
            <a:extLst>
              <a:ext uri="{FF2B5EF4-FFF2-40B4-BE49-F238E27FC236}">
                <a16:creationId xmlns:a16="http://schemas.microsoft.com/office/drawing/2014/main" id="{82481ADA-654D-6856-6404-C7C19D022185}"/>
              </a:ext>
            </a:extLst>
          </p:cNvPr>
          <p:cNvCxnSpPr>
            <a:cxnSpLocks/>
          </p:cNvCxnSpPr>
          <p:nvPr/>
        </p:nvCxnSpPr>
        <p:spPr>
          <a:xfrm rot="5400000">
            <a:off x="7190940" y="1787622"/>
            <a:ext cx="502592" cy="115636"/>
          </a:xfrm>
          <a:prstGeom prst="bentConnector3">
            <a:avLst>
              <a:gd name="adj1" fmla="val -253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C176E471-50E9-690A-102A-DBDA10A8F079}"/>
              </a:ext>
            </a:extLst>
          </p:cNvPr>
          <p:cNvCxnSpPr>
            <a:cxnSpLocks/>
          </p:cNvCxnSpPr>
          <p:nvPr/>
        </p:nvCxnSpPr>
        <p:spPr>
          <a:xfrm>
            <a:off x="7280153" y="2095579"/>
            <a:ext cx="11563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1EEC0333-4CB3-91BC-33FC-7F471D3A22B1}"/>
              </a:ext>
            </a:extLst>
          </p:cNvPr>
          <p:cNvCxnSpPr>
            <a:cxnSpLocks/>
          </p:cNvCxnSpPr>
          <p:nvPr/>
        </p:nvCxnSpPr>
        <p:spPr>
          <a:xfrm flipV="1">
            <a:off x="8186978" y="1729169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2646C3A9-4674-6CF3-6516-5C5B3566394C}"/>
              </a:ext>
            </a:extLst>
          </p:cNvPr>
          <p:cNvSpPr/>
          <p:nvPr/>
        </p:nvSpPr>
        <p:spPr>
          <a:xfrm>
            <a:off x="5601838" y="6067024"/>
            <a:ext cx="1928331" cy="186209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en-US" sz="1050" dirty="0"/>
              <a:t>Courtesy of J. Spasic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1DE73103-C6D6-6AEF-6429-CCF72324CCFD}"/>
              </a:ext>
            </a:extLst>
          </p:cNvPr>
          <p:cNvSpPr/>
          <p:nvPr/>
        </p:nvSpPr>
        <p:spPr>
          <a:xfrm>
            <a:off x="8955601" y="2545234"/>
            <a:ext cx="567716" cy="1249526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BIS</a:t>
            </a: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217B28FE-858A-0B74-255F-263DC2BF1D13}"/>
              </a:ext>
            </a:extLst>
          </p:cNvPr>
          <p:cNvGrpSpPr/>
          <p:nvPr/>
        </p:nvGrpSpPr>
        <p:grpSpPr>
          <a:xfrm>
            <a:off x="10338506" y="141236"/>
            <a:ext cx="1711845" cy="1737012"/>
            <a:chOff x="9800169" y="1571099"/>
            <a:chExt cx="2346960" cy="3163570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FFFB3F97-7E20-5609-ADFC-80457F26ACEE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Q1,Q2,Q3,BB,SCL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7546192-9034-F337-9E76-0969CF68BE61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uQDS</a:t>
              </a:r>
              <a:endParaRPr lang="en-US" sz="1200" dirty="0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19916B47-54AB-70A5-621A-D560355FBE42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PDSU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36D3CAFC-33C5-21E8-01F3-17F39AB8BE8C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Heaters + CLIQ</a:t>
              </a: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DC4CFEE-D7B9-EC5F-01F2-AF76C0D845DB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BIS</a:t>
              </a:r>
            </a:p>
          </p:txBody>
        </p: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B7D15C56-A880-E76A-3032-7496839DA5D7}"/>
                </a:ext>
              </a:extLst>
            </p:cNvPr>
            <p:cNvCxnSpPr>
              <a:stCxn id="137" idx="3"/>
              <a:endCxn id="138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F0189C0C-FF33-6C75-4DFC-B7B9BF799DBF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3A7536A0-DE30-403C-8CFF-C8D2E6ED4A13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601E04BB-192E-EC7E-F934-601E0B6B76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4A8D0E6D-E205-7682-114F-253F5AADEF50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B3FABF8B-26D9-2006-B33D-781270F1ACA6}"/>
              </a:ext>
            </a:extLst>
          </p:cNvPr>
          <p:cNvSpPr txBox="1"/>
          <p:nvPr/>
        </p:nvSpPr>
        <p:spPr>
          <a:xfrm>
            <a:off x="9829800" y="2182920"/>
            <a:ext cx="217453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Magnet quench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err="1"/>
              <a:t>uQDS</a:t>
            </a:r>
            <a:r>
              <a:rPr lang="en-US" dirty="0"/>
              <a:t> detection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89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576E5-2E86-3A0A-CAE5-F0868B36D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Top-Down Reliability Model - Quench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0EE30-6AE0-9AD8-ED6F-43C766629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F9757-2725-C093-CB60-A5B3F705A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7</a:t>
            </a:fld>
            <a:endParaRPr lang="en-CH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B13247C-0320-07F8-6285-91F3EF0AF125}"/>
              </a:ext>
            </a:extLst>
          </p:cNvPr>
          <p:cNvSpPr/>
          <p:nvPr/>
        </p:nvSpPr>
        <p:spPr>
          <a:xfrm>
            <a:off x="478613" y="834270"/>
            <a:ext cx="8562355" cy="3695705"/>
          </a:xfrm>
          <a:prstGeom prst="rect">
            <a:avLst/>
          </a:prstGeom>
          <a:solidFill>
            <a:schemeClr val="accent1">
              <a:alpha val="3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b="1" dirty="0"/>
              <a:t>UR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4D8C8BA-913E-CB5E-B94A-190B95E0C821}"/>
              </a:ext>
            </a:extLst>
          </p:cNvPr>
          <p:cNvSpPr/>
          <p:nvPr/>
        </p:nvSpPr>
        <p:spPr>
          <a:xfrm>
            <a:off x="434112" y="4671296"/>
            <a:ext cx="5021505" cy="675661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Tunnel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DC1938D-DC51-B2C1-AE79-36E777301287}"/>
              </a:ext>
            </a:extLst>
          </p:cNvPr>
          <p:cNvSpPr/>
          <p:nvPr/>
        </p:nvSpPr>
        <p:spPr>
          <a:xfrm>
            <a:off x="434112" y="5377456"/>
            <a:ext cx="5021505" cy="757456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USC/UJ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0CADD91-3E90-EA3F-9682-CF4445AE9F40}"/>
              </a:ext>
            </a:extLst>
          </p:cNvPr>
          <p:cNvSpPr/>
          <p:nvPr/>
        </p:nvSpPr>
        <p:spPr>
          <a:xfrm>
            <a:off x="2059228" y="4723619"/>
            <a:ext cx="909350" cy="287085"/>
          </a:xfrm>
          <a:prstGeom prst="rect">
            <a:avLst/>
          </a:prstGeom>
          <a:solidFill>
            <a:srgbClr val="0033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Q2a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AA58626-BDA5-25F8-CFDB-48C368E233AE}"/>
              </a:ext>
            </a:extLst>
          </p:cNvPr>
          <p:cNvSpPr/>
          <p:nvPr/>
        </p:nvSpPr>
        <p:spPr>
          <a:xfrm>
            <a:off x="3292537" y="4722047"/>
            <a:ext cx="909350" cy="299816"/>
          </a:xfrm>
          <a:prstGeom prst="rect">
            <a:avLst/>
          </a:prstGeom>
          <a:solidFill>
            <a:srgbClr val="0033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Q2b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7956EAA-FCA9-FDDB-0B36-59EF0CCC2797}"/>
              </a:ext>
            </a:extLst>
          </p:cNvPr>
          <p:cNvSpPr/>
          <p:nvPr/>
        </p:nvSpPr>
        <p:spPr>
          <a:xfrm>
            <a:off x="3364357" y="5456518"/>
            <a:ext cx="837530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8C61CC3-C83A-3FEB-F239-6C413E823548}"/>
              </a:ext>
            </a:extLst>
          </p:cNvPr>
          <p:cNvSpPr/>
          <p:nvPr/>
        </p:nvSpPr>
        <p:spPr>
          <a:xfrm>
            <a:off x="2101431" y="5456518"/>
            <a:ext cx="839506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DA34B6C-BD01-D110-F165-2A18F948028B}"/>
              </a:ext>
            </a:extLst>
          </p:cNvPr>
          <p:cNvSpPr/>
          <p:nvPr/>
        </p:nvSpPr>
        <p:spPr>
          <a:xfrm>
            <a:off x="4436756" y="4718815"/>
            <a:ext cx="929490" cy="291889"/>
          </a:xfrm>
          <a:prstGeom prst="rect">
            <a:avLst/>
          </a:prstGeom>
          <a:solidFill>
            <a:srgbClr val="0033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Q3</a:t>
            </a:r>
            <a:endParaRPr lang="en-GB" sz="28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5871E3-D984-1BCB-6667-EE358C3DB758}"/>
              </a:ext>
            </a:extLst>
          </p:cNvPr>
          <p:cNvSpPr/>
          <p:nvPr/>
        </p:nvSpPr>
        <p:spPr>
          <a:xfrm>
            <a:off x="911692" y="5456518"/>
            <a:ext cx="839506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8BF14F6-BE81-4026-78D2-EFEF7055EFAE}"/>
              </a:ext>
            </a:extLst>
          </p:cNvPr>
          <p:cNvSpPr/>
          <p:nvPr/>
        </p:nvSpPr>
        <p:spPr>
          <a:xfrm>
            <a:off x="4578340" y="5456298"/>
            <a:ext cx="839506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BF02340-8CEE-B3D1-BC97-43B8D29D288B}"/>
              </a:ext>
            </a:extLst>
          </p:cNvPr>
          <p:cNvSpPr/>
          <p:nvPr/>
        </p:nvSpPr>
        <p:spPr>
          <a:xfrm>
            <a:off x="704639" y="4106667"/>
            <a:ext cx="977348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BFA767B-C9E2-5DDA-47C7-87034C44E41B}"/>
              </a:ext>
            </a:extLst>
          </p:cNvPr>
          <p:cNvSpPr/>
          <p:nvPr/>
        </p:nvSpPr>
        <p:spPr>
          <a:xfrm>
            <a:off x="2597901" y="4113205"/>
            <a:ext cx="977348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808A58B-4FA1-9477-610C-8F2BD0F3D64B}"/>
              </a:ext>
            </a:extLst>
          </p:cNvPr>
          <p:cNvSpPr/>
          <p:nvPr/>
        </p:nvSpPr>
        <p:spPr>
          <a:xfrm>
            <a:off x="4541648" y="4106081"/>
            <a:ext cx="977348" cy="288032"/>
          </a:xfrm>
          <a:prstGeom prst="rect">
            <a:avLst/>
          </a:prstGeom>
          <a:solidFill>
            <a:srgbClr val="1C446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6AA0A76-0698-ED56-7D16-B29013034676}"/>
              </a:ext>
            </a:extLst>
          </p:cNvPr>
          <p:cNvSpPr/>
          <p:nvPr/>
        </p:nvSpPr>
        <p:spPr>
          <a:xfrm>
            <a:off x="5819584" y="1892025"/>
            <a:ext cx="1447511" cy="371633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B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D641CBE-F9BE-469C-52AB-A60E48CF138B}"/>
              </a:ext>
            </a:extLst>
          </p:cNvPr>
          <p:cNvSpPr/>
          <p:nvPr/>
        </p:nvSpPr>
        <p:spPr>
          <a:xfrm>
            <a:off x="4839458" y="905656"/>
            <a:ext cx="642148" cy="306695"/>
          </a:xfrm>
          <a:prstGeom prst="rect">
            <a:avLst/>
          </a:prstGeom>
          <a:solidFill>
            <a:srgbClr val="BEBEC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PC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10B74F1-BCBB-CD43-525F-D5AAE008B9BB}"/>
              </a:ext>
            </a:extLst>
          </p:cNvPr>
          <p:cNvCxnSpPr>
            <a:endCxn id="118" idx="2"/>
          </p:cNvCxnSpPr>
          <p:nvPr/>
        </p:nvCxnSpPr>
        <p:spPr>
          <a:xfrm flipH="1" flipV="1">
            <a:off x="1320436" y="1729169"/>
            <a:ext cx="15139" cy="140325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110">
            <a:extLst>
              <a:ext uri="{FF2B5EF4-FFF2-40B4-BE49-F238E27FC236}">
                <a16:creationId xmlns:a16="http://schemas.microsoft.com/office/drawing/2014/main" id="{2EA93100-EF14-DA48-BBB7-39625F01DBD4}"/>
              </a:ext>
            </a:extLst>
          </p:cNvPr>
          <p:cNvCxnSpPr/>
          <p:nvPr/>
        </p:nvCxnSpPr>
        <p:spPr>
          <a:xfrm rot="5400000">
            <a:off x="1838518" y="1908950"/>
            <a:ext cx="1578150" cy="868790"/>
          </a:xfrm>
          <a:prstGeom prst="bentConnector3">
            <a:avLst>
              <a:gd name="adj1" fmla="val 90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960E779-FADB-A53F-EF2A-802165B6F0E3}"/>
              </a:ext>
            </a:extLst>
          </p:cNvPr>
          <p:cNvCxnSpPr/>
          <p:nvPr/>
        </p:nvCxnSpPr>
        <p:spPr>
          <a:xfrm>
            <a:off x="1342103" y="3126658"/>
            <a:ext cx="869540" cy="5762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4418C80-3B20-861E-EB60-B5CC40A24DD3}"/>
              </a:ext>
            </a:extLst>
          </p:cNvPr>
          <p:cNvCxnSpPr/>
          <p:nvPr/>
        </p:nvCxnSpPr>
        <p:spPr>
          <a:xfrm flipV="1">
            <a:off x="6533488" y="1733856"/>
            <a:ext cx="1" cy="14374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128">
            <a:extLst>
              <a:ext uri="{FF2B5EF4-FFF2-40B4-BE49-F238E27FC236}">
                <a16:creationId xmlns:a16="http://schemas.microsoft.com/office/drawing/2014/main" id="{54ABB837-3C1C-19F6-A198-D8B945821319}"/>
              </a:ext>
            </a:extLst>
          </p:cNvPr>
          <p:cNvCxnSpPr/>
          <p:nvPr/>
        </p:nvCxnSpPr>
        <p:spPr>
          <a:xfrm rot="10800000" flipV="1">
            <a:off x="1307518" y="1039632"/>
            <a:ext cx="3511828" cy="518372"/>
          </a:xfrm>
          <a:prstGeom prst="bentConnector3">
            <a:avLst>
              <a:gd name="adj1" fmla="val 121394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7507E6F-943F-28C9-F4F1-BEA68CB3C2BB}"/>
              </a:ext>
            </a:extLst>
          </p:cNvPr>
          <p:cNvCxnSpPr>
            <a:cxnSpLocks/>
          </p:cNvCxnSpPr>
          <p:nvPr/>
        </p:nvCxnSpPr>
        <p:spPr>
          <a:xfrm flipV="1">
            <a:off x="5486535" y="1028354"/>
            <a:ext cx="3356269" cy="128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0368C5AB-775E-1372-8C5D-806D2D0FFC9E}"/>
              </a:ext>
            </a:extLst>
          </p:cNvPr>
          <p:cNvSpPr/>
          <p:nvPr/>
        </p:nvSpPr>
        <p:spPr>
          <a:xfrm>
            <a:off x="681272" y="1009742"/>
            <a:ext cx="131318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Interlock loop (FPA)</a:t>
            </a:r>
          </a:p>
        </p:txBody>
      </p:sp>
      <p:cxnSp>
        <p:nvCxnSpPr>
          <p:cNvPr id="59" name="Elbow Connector 308">
            <a:extLst>
              <a:ext uri="{FF2B5EF4-FFF2-40B4-BE49-F238E27FC236}">
                <a16:creationId xmlns:a16="http://schemas.microsoft.com/office/drawing/2014/main" id="{2C23F4CF-F31D-D10A-F7FF-CEB1101B7605}"/>
              </a:ext>
            </a:extLst>
          </p:cNvPr>
          <p:cNvCxnSpPr>
            <a:stCxn id="47" idx="3"/>
          </p:cNvCxnSpPr>
          <p:nvPr/>
        </p:nvCxnSpPr>
        <p:spPr>
          <a:xfrm flipV="1">
            <a:off x="1681987" y="3867497"/>
            <a:ext cx="529656" cy="383186"/>
          </a:xfrm>
          <a:prstGeom prst="bentConnector3">
            <a:avLst>
              <a:gd name="adj1" fmla="val 50000"/>
            </a:avLst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314">
            <a:extLst>
              <a:ext uri="{FF2B5EF4-FFF2-40B4-BE49-F238E27FC236}">
                <a16:creationId xmlns:a16="http://schemas.microsoft.com/office/drawing/2014/main" id="{550DEACB-B9C8-3F51-BDFE-3B9F72A7F622}"/>
              </a:ext>
            </a:extLst>
          </p:cNvPr>
          <p:cNvCxnSpPr/>
          <p:nvPr/>
        </p:nvCxnSpPr>
        <p:spPr>
          <a:xfrm rot="5400000" flipH="1" flipV="1">
            <a:off x="1298972" y="4496737"/>
            <a:ext cx="1684381" cy="522775"/>
          </a:xfrm>
          <a:prstGeom prst="bentConnector3">
            <a:avLst>
              <a:gd name="adj1" fmla="val 74161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8135FCDF-A31C-32DB-3900-B276C501831F}"/>
              </a:ext>
            </a:extLst>
          </p:cNvPr>
          <p:cNvSpPr txBox="1"/>
          <p:nvPr/>
        </p:nvSpPr>
        <p:spPr>
          <a:xfrm>
            <a:off x="7280153" y="2726228"/>
            <a:ext cx="1873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7030A0"/>
                </a:solidFill>
              </a:rPr>
              <a:t>Beam abort requests to BIS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559FA55-9BE7-5790-D6D9-4F9734D9FCB5}"/>
              </a:ext>
            </a:extLst>
          </p:cNvPr>
          <p:cNvSpPr/>
          <p:nvPr/>
        </p:nvSpPr>
        <p:spPr>
          <a:xfrm>
            <a:off x="5822417" y="1380735"/>
            <a:ext cx="1461507" cy="354537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A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693BB38-A528-78F3-9160-30513679EEEB}"/>
              </a:ext>
            </a:extLst>
          </p:cNvPr>
          <p:cNvCxnSpPr/>
          <p:nvPr/>
        </p:nvCxnSpPr>
        <p:spPr>
          <a:xfrm flipV="1">
            <a:off x="8423850" y="2640686"/>
            <a:ext cx="538513" cy="9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233FD4DD-8361-4E80-EC41-5CDC983B1B7E}"/>
              </a:ext>
            </a:extLst>
          </p:cNvPr>
          <p:cNvCxnSpPr/>
          <p:nvPr/>
        </p:nvCxnSpPr>
        <p:spPr>
          <a:xfrm flipV="1">
            <a:off x="1307518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AD9F679-F3C6-0346-DDF2-A2353F2BA329}"/>
              </a:ext>
            </a:extLst>
          </p:cNvPr>
          <p:cNvCxnSpPr/>
          <p:nvPr/>
        </p:nvCxnSpPr>
        <p:spPr>
          <a:xfrm flipV="1">
            <a:off x="2511389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B6500C4-D821-F7BF-5BD2-7B5C9A438BE8}"/>
              </a:ext>
            </a:extLst>
          </p:cNvPr>
          <p:cNvCxnSpPr/>
          <p:nvPr/>
        </p:nvCxnSpPr>
        <p:spPr>
          <a:xfrm flipV="1">
            <a:off x="3756714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6FAD1E8-3A6B-2C3D-8740-27DB2F796D3C}"/>
              </a:ext>
            </a:extLst>
          </p:cNvPr>
          <p:cNvCxnSpPr/>
          <p:nvPr/>
        </p:nvCxnSpPr>
        <p:spPr>
          <a:xfrm flipV="1">
            <a:off x="4984623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1B23F33-2D03-E204-7DFD-4EF19C944999}"/>
              </a:ext>
            </a:extLst>
          </p:cNvPr>
          <p:cNvCxnSpPr>
            <a:endCxn id="47" idx="2"/>
          </p:cNvCxnSpPr>
          <p:nvPr/>
        </p:nvCxnSpPr>
        <p:spPr>
          <a:xfrm flipV="1">
            <a:off x="1193313" y="4394699"/>
            <a:ext cx="0" cy="340638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4A1DBA-AFA5-3930-D71F-108008C14F66}"/>
              </a:ext>
            </a:extLst>
          </p:cNvPr>
          <p:cNvCxnSpPr/>
          <p:nvPr/>
        </p:nvCxnSpPr>
        <p:spPr>
          <a:xfrm flipV="1">
            <a:off x="2854845" y="4403183"/>
            <a:ext cx="8962" cy="331486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437A30A-875E-5089-BD2F-D2192F7F04EB}"/>
              </a:ext>
            </a:extLst>
          </p:cNvPr>
          <p:cNvCxnSpPr/>
          <p:nvPr/>
        </p:nvCxnSpPr>
        <p:spPr>
          <a:xfrm flipV="1">
            <a:off x="3363946" y="4390077"/>
            <a:ext cx="411" cy="337173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37CA2A5-FFCC-221C-D663-52912EBD375C}"/>
              </a:ext>
            </a:extLst>
          </p:cNvPr>
          <p:cNvCxnSpPr/>
          <p:nvPr/>
        </p:nvCxnSpPr>
        <p:spPr>
          <a:xfrm flipH="1" flipV="1">
            <a:off x="5021459" y="4398055"/>
            <a:ext cx="4429" cy="336614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FD582C29-E2DF-7A0A-3938-B61F277DD67A}"/>
              </a:ext>
            </a:extLst>
          </p:cNvPr>
          <p:cNvSpPr/>
          <p:nvPr/>
        </p:nvSpPr>
        <p:spPr>
          <a:xfrm>
            <a:off x="2220902" y="3477735"/>
            <a:ext cx="1705321" cy="43819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Interface Box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0A8A40D-8773-56B4-2476-5DD3B5615DDC}"/>
              </a:ext>
            </a:extLst>
          </p:cNvPr>
          <p:cNvSpPr/>
          <p:nvPr/>
        </p:nvSpPr>
        <p:spPr>
          <a:xfrm>
            <a:off x="902507" y="4722673"/>
            <a:ext cx="909350" cy="288031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Q1</a:t>
            </a:r>
            <a:endParaRPr lang="en-GB" sz="2800" dirty="0"/>
          </a:p>
        </p:txBody>
      </p:sp>
      <p:cxnSp>
        <p:nvCxnSpPr>
          <p:cNvPr id="74" name="Elbow Connector 133">
            <a:extLst>
              <a:ext uri="{FF2B5EF4-FFF2-40B4-BE49-F238E27FC236}">
                <a16:creationId xmlns:a16="http://schemas.microsoft.com/office/drawing/2014/main" id="{EB5BA93A-9DC9-09F4-8952-3BC56EF5589B}"/>
              </a:ext>
            </a:extLst>
          </p:cNvPr>
          <p:cNvCxnSpPr/>
          <p:nvPr/>
        </p:nvCxnSpPr>
        <p:spPr>
          <a:xfrm rot="5400000" flipH="1" flipV="1">
            <a:off x="1427903" y="4508268"/>
            <a:ext cx="1669320" cy="514773"/>
          </a:xfrm>
          <a:prstGeom prst="bentConnector3">
            <a:avLst>
              <a:gd name="adj1" fmla="val 68660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135">
            <a:extLst>
              <a:ext uri="{FF2B5EF4-FFF2-40B4-BE49-F238E27FC236}">
                <a16:creationId xmlns:a16="http://schemas.microsoft.com/office/drawing/2014/main" id="{5BBD6016-1427-B437-6931-A65F15AD86F9}"/>
              </a:ext>
            </a:extLst>
          </p:cNvPr>
          <p:cNvCxnSpPr/>
          <p:nvPr/>
        </p:nvCxnSpPr>
        <p:spPr>
          <a:xfrm rot="16200000" flipV="1">
            <a:off x="3158085" y="4430968"/>
            <a:ext cx="1658756" cy="658807"/>
          </a:xfrm>
          <a:prstGeom prst="bentConnector3">
            <a:avLst>
              <a:gd name="adj1" fmla="val 69688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140">
            <a:extLst>
              <a:ext uri="{FF2B5EF4-FFF2-40B4-BE49-F238E27FC236}">
                <a16:creationId xmlns:a16="http://schemas.microsoft.com/office/drawing/2014/main" id="{5719038A-1AFB-7579-D4AA-470676D74DB0}"/>
              </a:ext>
            </a:extLst>
          </p:cNvPr>
          <p:cNvCxnSpPr/>
          <p:nvPr/>
        </p:nvCxnSpPr>
        <p:spPr>
          <a:xfrm rot="16200000" flipV="1">
            <a:off x="3243415" y="4437492"/>
            <a:ext cx="1685382" cy="640262"/>
          </a:xfrm>
          <a:prstGeom prst="bentConnector3">
            <a:avLst>
              <a:gd name="adj1" fmla="val 73848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144">
            <a:extLst>
              <a:ext uri="{FF2B5EF4-FFF2-40B4-BE49-F238E27FC236}">
                <a16:creationId xmlns:a16="http://schemas.microsoft.com/office/drawing/2014/main" id="{B080A4E1-9259-BA10-021F-3F6AA07C97AB}"/>
              </a:ext>
            </a:extLst>
          </p:cNvPr>
          <p:cNvCxnSpPr>
            <a:stCxn id="49" idx="1"/>
          </p:cNvCxnSpPr>
          <p:nvPr/>
        </p:nvCxnSpPr>
        <p:spPr>
          <a:xfrm rot="10800000">
            <a:off x="3921434" y="3867497"/>
            <a:ext cx="620214" cy="382600"/>
          </a:xfrm>
          <a:prstGeom prst="bentConnector3">
            <a:avLst>
              <a:gd name="adj1" fmla="val 50000"/>
            </a:avLst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157">
            <a:extLst>
              <a:ext uri="{FF2B5EF4-FFF2-40B4-BE49-F238E27FC236}">
                <a16:creationId xmlns:a16="http://schemas.microsoft.com/office/drawing/2014/main" id="{A23E3E57-A6AC-7F07-1A44-E46F1E3501B1}"/>
              </a:ext>
            </a:extLst>
          </p:cNvPr>
          <p:cNvCxnSpPr>
            <a:stCxn id="82" idx="2"/>
            <a:endCxn id="72" idx="1"/>
          </p:cNvCxnSpPr>
          <p:nvPr/>
        </p:nvCxnSpPr>
        <p:spPr>
          <a:xfrm rot="16200000" flipH="1">
            <a:off x="1578260" y="3054190"/>
            <a:ext cx="388721" cy="896563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AEEA69E-6B48-1736-7836-37DC3BD81AA3}"/>
              </a:ext>
            </a:extLst>
          </p:cNvPr>
          <p:cNvCxnSpPr/>
          <p:nvPr/>
        </p:nvCxnSpPr>
        <p:spPr>
          <a:xfrm>
            <a:off x="771571" y="1699227"/>
            <a:ext cx="6450" cy="7572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AA05E49E-DFAF-BB47-99E5-5C0A304DECD2}"/>
              </a:ext>
            </a:extLst>
          </p:cNvPr>
          <p:cNvSpPr/>
          <p:nvPr/>
        </p:nvSpPr>
        <p:spPr>
          <a:xfrm>
            <a:off x="653357" y="2466677"/>
            <a:ext cx="1341981" cy="340973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A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B504F48-AF2C-EE06-3D6D-28A5615B6E92}"/>
              </a:ext>
            </a:extLst>
          </p:cNvPr>
          <p:cNvCxnSpPr/>
          <p:nvPr/>
        </p:nvCxnSpPr>
        <p:spPr>
          <a:xfrm>
            <a:off x="887920" y="2250060"/>
            <a:ext cx="1569" cy="2094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D09A5FB4-357D-4588-3E7F-31F126F53357}"/>
              </a:ext>
            </a:extLst>
          </p:cNvPr>
          <p:cNvSpPr/>
          <p:nvPr/>
        </p:nvSpPr>
        <p:spPr>
          <a:xfrm>
            <a:off x="653358" y="2984730"/>
            <a:ext cx="1341962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B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35C8D25-62AD-00A8-D6E3-C439F6607638}"/>
              </a:ext>
            </a:extLst>
          </p:cNvPr>
          <p:cNvCxnSpPr/>
          <p:nvPr/>
        </p:nvCxnSpPr>
        <p:spPr>
          <a:xfrm flipV="1">
            <a:off x="3057431" y="1554270"/>
            <a:ext cx="0" cy="15723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00B503B-EC0A-8E68-052D-D9AD6147AB30}"/>
              </a:ext>
            </a:extLst>
          </p:cNvPr>
          <p:cNvCxnSpPr/>
          <p:nvPr/>
        </p:nvCxnSpPr>
        <p:spPr>
          <a:xfrm flipH="1" flipV="1">
            <a:off x="4771241" y="1537948"/>
            <a:ext cx="21051" cy="16004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281">
            <a:extLst>
              <a:ext uri="{FF2B5EF4-FFF2-40B4-BE49-F238E27FC236}">
                <a16:creationId xmlns:a16="http://schemas.microsoft.com/office/drawing/2014/main" id="{6C9A8E35-317C-DB3B-35E5-6F8762FC12E9}"/>
              </a:ext>
            </a:extLst>
          </p:cNvPr>
          <p:cNvCxnSpPr/>
          <p:nvPr/>
        </p:nvCxnSpPr>
        <p:spPr>
          <a:xfrm rot="5400000">
            <a:off x="3554984" y="1894684"/>
            <a:ext cx="1576094" cy="870506"/>
          </a:xfrm>
          <a:prstGeom prst="bentConnector3">
            <a:avLst>
              <a:gd name="adj1" fmla="val 138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7334427-B14E-8789-74F2-8DA1595EC15C}"/>
              </a:ext>
            </a:extLst>
          </p:cNvPr>
          <p:cNvCxnSpPr/>
          <p:nvPr/>
        </p:nvCxnSpPr>
        <p:spPr>
          <a:xfrm flipV="1">
            <a:off x="3057431" y="3117984"/>
            <a:ext cx="868792" cy="867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286">
            <a:extLst>
              <a:ext uri="{FF2B5EF4-FFF2-40B4-BE49-F238E27FC236}">
                <a16:creationId xmlns:a16="http://schemas.microsoft.com/office/drawing/2014/main" id="{77F0D179-3D35-BD1B-BCBC-CC42C930AA84}"/>
              </a:ext>
            </a:extLst>
          </p:cNvPr>
          <p:cNvCxnSpPr/>
          <p:nvPr/>
        </p:nvCxnSpPr>
        <p:spPr>
          <a:xfrm rot="10800000" flipV="1">
            <a:off x="5601838" y="1543874"/>
            <a:ext cx="209352" cy="1572974"/>
          </a:xfrm>
          <a:prstGeom prst="bentConnector2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FBAD2B9-BD3B-2CB7-0EC3-D862A1DBB2F1}"/>
              </a:ext>
            </a:extLst>
          </p:cNvPr>
          <p:cNvCxnSpPr/>
          <p:nvPr/>
        </p:nvCxnSpPr>
        <p:spPr>
          <a:xfrm>
            <a:off x="4792292" y="3116848"/>
            <a:ext cx="82799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787F5F0-62E9-05CF-41D6-A8DF38F931F5}"/>
              </a:ext>
            </a:extLst>
          </p:cNvPr>
          <p:cNvCxnSpPr>
            <a:cxnSpLocks/>
            <a:stCxn id="127" idx="0"/>
          </p:cNvCxnSpPr>
          <p:nvPr/>
        </p:nvCxnSpPr>
        <p:spPr>
          <a:xfrm flipV="1">
            <a:off x="8193417" y="2250060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291">
            <a:extLst>
              <a:ext uri="{FF2B5EF4-FFF2-40B4-BE49-F238E27FC236}">
                <a16:creationId xmlns:a16="http://schemas.microsoft.com/office/drawing/2014/main" id="{A5698EDC-CAC2-4E3B-35A6-39ABE3126189}"/>
              </a:ext>
            </a:extLst>
          </p:cNvPr>
          <p:cNvCxnSpPr>
            <a:cxnSpLocks/>
          </p:cNvCxnSpPr>
          <p:nvPr/>
        </p:nvCxnSpPr>
        <p:spPr>
          <a:xfrm rot="5400000">
            <a:off x="7880221" y="1506324"/>
            <a:ext cx="1463536" cy="478837"/>
          </a:xfrm>
          <a:prstGeom prst="bentConnector3">
            <a:avLst>
              <a:gd name="adj1" fmla="val 10015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297">
            <a:extLst>
              <a:ext uri="{FF2B5EF4-FFF2-40B4-BE49-F238E27FC236}">
                <a16:creationId xmlns:a16="http://schemas.microsoft.com/office/drawing/2014/main" id="{929DF28B-E0E1-69E1-5A5E-5089D711ED32}"/>
              </a:ext>
            </a:extLst>
          </p:cNvPr>
          <p:cNvCxnSpPr>
            <a:stCxn id="121" idx="2"/>
            <a:endCxn id="72" idx="3"/>
          </p:cNvCxnSpPr>
          <p:nvPr/>
        </p:nvCxnSpPr>
        <p:spPr>
          <a:xfrm rot="5400000">
            <a:off x="4162630" y="3084644"/>
            <a:ext cx="375783" cy="848595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299">
            <a:extLst>
              <a:ext uri="{FF2B5EF4-FFF2-40B4-BE49-F238E27FC236}">
                <a16:creationId xmlns:a16="http://schemas.microsoft.com/office/drawing/2014/main" id="{9C52C788-D626-8AC9-1E14-CBDBB7BAD918}"/>
              </a:ext>
            </a:extLst>
          </p:cNvPr>
          <p:cNvCxnSpPr>
            <a:endCxn id="124" idx="1"/>
          </p:cNvCxnSpPr>
          <p:nvPr/>
        </p:nvCxnSpPr>
        <p:spPr>
          <a:xfrm rot="5400000" flipH="1" flipV="1">
            <a:off x="1927284" y="3001870"/>
            <a:ext cx="842722" cy="107809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315">
            <a:extLst>
              <a:ext uri="{FF2B5EF4-FFF2-40B4-BE49-F238E27FC236}">
                <a16:creationId xmlns:a16="http://schemas.microsoft.com/office/drawing/2014/main" id="{AB0318B7-8E14-76F8-8775-1E978FDB4E4C}"/>
              </a:ext>
            </a:extLst>
          </p:cNvPr>
          <p:cNvCxnSpPr/>
          <p:nvPr/>
        </p:nvCxnSpPr>
        <p:spPr>
          <a:xfrm rot="16200000" flipV="1">
            <a:off x="1556788" y="3052053"/>
            <a:ext cx="942515" cy="112737"/>
          </a:xfrm>
          <a:prstGeom prst="bentConnector2">
            <a:avLst/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317">
            <a:extLst>
              <a:ext uri="{FF2B5EF4-FFF2-40B4-BE49-F238E27FC236}">
                <a16:creationId xmlns:a16="http://schemas.microsoft.com/office/drawing/2014/main" id="{4BC4A202-FC24-96C3-142D-AC25EC2C32A7}"/>
              </a:ext>
            </a:extLst>
          </p:cNvPr>
          <p:cNvCxnSpPr>
            <a:endCxn id="124" idx="3"/>
          </p:cNvCxnSpPr>
          <p:nvPr/>
        </p:nvCxnSpPr>
        <p:spPr>
          <a:xfrm rot="16200000" flipV="1">
            <a:off x="3335915" y="3010809"/>
            <a:ext cx="853878" cy="101085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320">
            <a:extLst>
              <a:ext uri="{FF2B5EF4-FFF2-40B4-BE49-F238E27FC236}">
                <a16:creationId xmlns:a16="http://schemas.microsoft.com/office/drawing/2014/main" id="{6D0204B8-7D45-2349-7C46-76CDE2DF021B}"/>
              </a:ext>
            </a:extLst>
          </p:cNvPr>
          <p:cNvCxnSpPr/>
          <p:nvPr/>
        </p:nvCxnSpPr>
        <p:spPr>
          <a:xfrm rot="5400000" flipH="1" flipV="1">
            <a:off x="3617501" y="3035649"/>
            <a:ext cx="909582" cy="119674"/>
          </a:xfrm>
          <a:prstGeom prst="bentConnector3">
            <a:avLst>
              <a:gd name="adj1" fmla="val 100265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Elbow Connector 329">
            <a:extLst>
              <a:ext uri="{FF2B5EF4-FFF2-40B4-BE49-F238E27FC236}">
                <a16:creationId xmlns:a16="http://schemas.microsoft.com/office/drawing/2014/main" id="{7E9A2323-22FB-3AA8-8080-AFA105B7C778}"/>
              </a:ext>
            </a:extLst>
          </p:cNvPr>
          <p:cNvCxnSpPr>
            <a:cxnSpLocks/>
          </p:cNvCxnSpPr>
          <p:nvPr/>
        </p:nvCxnSpPr>
        <p:spPr>
          <a:xfrm>
            <a:off x="5444953" y="2689733"/>
            <a:ext cx="3391983" cy="582197"/>
          </a:xfrm>
          <a:prstGeom prst="bentConnector3">
            <a:avLst>
              <a:gd name="adj1" fmla="val 47152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338">
            <a:extLst>
              <a:ext uri="{FF2B5EF4-FFF2-40B4-BE49-F238E27FC236}">
                <a16:creationId xmlns:a16="http://schemas.microsoft.com/office/drawing/2014/main" id="{8E6B4D4E-5CF6-F3AD-CFCF-5E21A6ABA73F}"/>
              </a:ext>
            </a:extLst>
          </p:cNvPr>
          <p:cNvCxnSpPr>
            <a:cxnSpLocks/>
          </p:cNvCxnSpPr>
          <p:nvPr/>
        </p:nvCxnSpPr>
        <p:spPr>
          <a:xfrm>
            <a:off x="3720989" y="2573991"/>
            <a:ext cx="5121815" cy="549306"/>
          </a:xfrm>
          <a:prstGeom prst="bentConnector3">
            <a:avLst>
              <a:gd name="adj1" fmla="val 67224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345">
            <a:extLst>
              <a:ext uri="{FF2B5EF4-FFF2-40B4-BE49-F238E27FC236}">
                <a16:creationId xmlns:a16="http://schemas.microsoft.com/office/drawing/2014/main" id="{3D6F7A46-76C5-FF23-0E4C-00F3694C17DB}"/>
              </a:ext>
            </a:extLst>
          </p:cNvPr>
          <p:cNvCxnSpPr>
            <a:cxnSpLocks/>
          </p:cNvCxnSpPr>
          <p:nvPr/>
        </p:nvCxnSpPr>
        <p:spPr>
          <a:xfrm>
            <a:off x="1993019" y="2504878"/>
            <a:ext cx="6857962" cy="468214"/>
          </a:xfrm>
          <a:prstGeom prst="bentConnector3">
            <a:avLst>
              <a:gd name="adj1" fmla="val 76949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363">
            <a:extLst>
              <a:ext uri="{FF2B5EF4-FFF2-40B4-BE49-F238E27FC236}">
                <a16:creationId xmlns:a16="http://schemas.microsoft.com/office/drawing/2014/main" id="{0D6A1761-6D1D-28AE-9AC7-BB16ECF8D938}"/>
              </a:ext>
            </a:extLst>
          </p:cNvPr>
          <p:cNvCxnSpPr/>
          <p:nvPr/>
        </p:nvCxnSpPr>
        <p:spPr>
          <a:xfrm flipV="1">
            <a:off x="997571" y="1441004"/>
            <a:ext cx="1422037" cy="1019218"/>
          </a:xfrm>
          <a:prstGeom prst="bentConnector3">
            <a:avLst>
              <a:gd name="adj1" fmla="val 94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370">
            <a:extLst>
              <a:ext uri="{FF2B5EF4-FFF2-40B4-BE49-F238E27FC236}">
                <a16:creationId xmlns:a16="http://schemas.microsoft.com/office/drawing/2014/main" id="{89E9360F-1347-A9A2-1D28-8D03D6471CF7}"/>
              </a:ext>
            </a:extLst>
          </p:cNvPr>
          <p:cNvCxnSpPr/>
          <p:nvPr/>
        </p:nvCxnSpPr>
        <p:spPr>
          <a:xfrm flipV="1">
            <a:off x="1409350" y="2004177"/>
            <a:ext cx="1298025" cy="463040"/>
          </a:xfrm>
          <a:prstGeom prst="bentConnector3">
            <a:avLst>
              <a:gd name="adj1" fmla="val 101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382">
            <a:extLst>
              <a:ext uri="{FF2B5EF4-FFF2-40B4-BE49-F238E27FC236}">
                <a16:creationId xmlns:a16="http://schemas.microsoft.com/office/drawing/2014/main" id="{9F3B7679-A35E-F060-0106-134DD6E85C15}"/>
              </a:ext>
            </a:extLst>
          </p:cNvPr>
          <p:cNvCxnSpPr/>
          <p:nvPr/>
        </p:nvCxnSpPr>
        <p:spPr>
          <a:xfrm flipV="1">
            <a:off x="1105579" y="1835565"/>
            <a:ext cx="3177392" cy="628879"/>
          </a:xfrm>
          <a:prstGeom prst="bentConnector3">
            <a:avLst>
              <a:gd name="adj1" fmla="val 102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390">
            <a:extLst>
              <a:ext uri="{FF2B5EF4-FFF2-40B4-BE49-F238E27FC236}">
                <a16:creationId xmlns:a16="http://schemas.microsoft.com/office/drawing/2014/main" id="{BAF0E888-27FA-8295-0AC5-75DF693C336A}"/>
              </a:ext>
            </a:extLst>
          </p:cNvPr>
          <p:cNvCxnSpPr/>
          <p:nvPr/>
        </p:nvCxnSpPr>
        <p:spPr>
          <a:xfrm flipV="1">
            <a:off x="1539519" y="2182920"/>
            <a:ext cx="2575805" cy="277302"/>
          </a:xfrm>
          <a:prstGeom prst="bentConnector3">
            <a:avLst>
              <a:gd name="adj1" fmla="val -106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397">
            <a:extLst>
              <a:ext uri="{FF2B5EF4-FFF2-40B4-BE49-F238E27FC236}">
                <a16:creationId xmlns:a16="http://schemas.microsoft.com/office/drawing/2014/main" id="{FD223DEB-61C5-9789-709A-6B78240E532B}"/>
              </a:ext>
            </a:extLst>
          </p:cNvPr>
          <p:cNvCxnSpPr/>
          <p:nvPr/>
        </p:nvCxnSpPr>
        <p:spPr>
          <a:xfrm flipV="1">
            <a:off x="1638846" y="2307424"/>
            <a:ext cx="4084212" cy="151579"/>
          </a:xfrm>
          <a:prstGeom prst="bentConnector3">
            <a:avLst>
              <a:gd name="adj1" fmla="val -25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406">
            <a:extLst>
              <a:ext uri="{FF2B5EF4-FFF2-40B4-BE49-F238E27FC236}">
                <a16:creationId xmlns:a16="http://schemas.microsoft.com/office/drawing/2014/main" id="{031E4F35-30F9-FEE2-556A-DC901B7EEE27}"/>
              </a:ext>
            </a:extLst>
          </p:cNvPr>
          <p:cNvCxnSpPr/>
          <p:nvPr/>
        </p:nvCxnSpPr>
        <p:spPr>
          <a:xfrm flipV="1">
            <a:off x="1742328" y="2375116"/>
            <a:ext cx="4235267" cy="80960"/>
          </a:xfrm>
          <a:prstGeom prst="bentConnector3">
            <a:avLst>
              <a:gd name="adj1" fmla="val 73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418">
            <a:extLst>
              <a:ext uri="{FF2B5EF4-FFF2-40B4-BE49-F238E27FC236}">
                <a16:creationId xmlns:a16="http://schemas.microsoft.com/office/drawing/2014/main" id="{8AC1F45A-C0E0-233C-3E96-2206BBD4B945}"/>
              </a:ext>
            </a:extLst>
          </p:cNvPr>
          <p:cNvCxnSpPr/>
          <p:nvPr/>
        </p:nvCxnSpPr>
        <p:spPr>
          <a:xfrm rot="5400000" flipH="1" flipV="1">
            <a:off x="5463099" y="1946119"/>
            <a:ext cx="622965" cy="114519"/>
          </a:xfrm>
          <a:prstGeom prst="bentConnector3">
            <a:avLst>
              <a:gd name="adj1" fmla="val 99692"/>
            </a:avLst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38A248DA-4055-C9DF-A307-DBCD47694FA7}"/>
              </a:ext>
            </a:extLst>
          </p:cNvPr>
          <p:cNvCxnSpPr/>
          <p:nvPr/>
        </p:nvCxnSpPr>
        <p:spPr>
          <a:xfrm flipV="1">
            <a:off x="5967359" y="2263658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F0E6249-D3A7-53F7-BD87-AC94B8AAF096}"/>
              </a:ext>
            </a:extLst>
          </p:cNvPr>
          <p:cNvCxnSpPr/>
          <p:nvPr/>
        </p:nvCxnSpPr>
        <p:spPr>
          <a:xfrm flipV="1">
            <a:off x="4272016" y="1719731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4C3DD9D0-5C35-34F5-23B8-DA5AE1913147}"/>
              </a:ext>
            </a:extLst>
          </p:cNvPr>
          <p:cNvCxnSpPr/>
          <p:nvPr/>
        </p:nvCxnSpPr>
        <p:spPr>
          <a:xfrm flipH="1">
            <a:off x="3930904" y="3550277"/>
            <a:ext cx="81549" cy="0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FC49F67B-11ED-6338-F11F-68E130266487}"/>
              </a:ext>
            </a:extLst>
          </p:cNvPr>
          <p:cNvCxnSpPr/>
          <p:nvPr/>
        </p:nvCxnSpPr>
        <p:spPr>
          <a:xfrm>
            <a:off x="2074739" y="3574233"/>
            <a:ext cx="151626" cy="516"/>
          </a:xfrm>
          <a:prstGeom prst="straightConnector1">
            <a:avLst/>
          </a:prstGeom>
          <a:ln w="19050">
            <a:solidFill>
              <a:srgbClr val="0070C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2E8EB349-13BE-9A94-B4D1-DFC190FB5882}"/>
              </a:ext>
            </a:extLst>
          </p:cNvPr>
          <p:cNvCxnSpPr>
            <a:endCxn id="43" idx="1"/>
          </p:cNvCxnSpPr>
          <p:nvPr/>
        </p:nvCxnSpPr>
        <p:spPr>
          <a:xfrm>
            <a:off x="1999899" y="5600314"/>
            <a:ext cx="101532" cy="22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712851A2-B447-045A-9E48-733E7B7BF07C}"/>
              </a:ext>
            </a:extLst>
          </p:cNvPr>
          <p:cNvCxnSpPr/>
          <p:nvPr/>
        </p:nvCxnSpPr>
        <p:spPr>
          <a:xfrm>
            <a:off x="4409658" y="5590078"/>
            <a:ext cx="168682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AB40F02F-1F3E-13E0-D531-9C843822E579}"/>
              </a:ext>
            </a:extLst>
          </p:cNvPr>
          <p:cNvCxnSpPr>
            <a:stCxn id="45" idx="3"/>
          </p:cNvCxnSpPr>
          <p:nvPr/>
        </p:nvCxnSpPr>
        <p:spPr>
          <a:xfrm flipV="1">
            <a:off x="1751198" y="5600314"/>
            <a:ext cx="131301" cy="220"/>
          </a:xfrm>
          <a:prstGeom prst="straightConnector1">
            <a:avLst/>
          </a:prstGeom>
          <a:ln w="19050">
            <a:solidFill>
              <a:srgbClr val="0070C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237CC267-0FF4-F578-7BDE-39629382F669}"/>
              </a:ext>
            </a:extLst>
          </p:cNvPr>
          <p:cNvCxnSpPr/>
          <p:nvPr/>
        </p:nvCxnSpPr>
        <p:spPr>
          <a:xfrm flipV="1">
            <a:off x="4185381" y="5589750"/>
            <a:ext cx="136488" cy="1824"/>
          </a:xfrm>
          <a:prstGeom prst="straightConnector1">
            <a:avLst/>
          </a:prstGeom>
          <a:ln w="19050">
            <a:solidFill>
              <a:srgbClr val="0070C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447">
            <a:extLst>
              <a:ext uri="{FF2B5EF4-FFF2-40B4-BE49-F238E27FC236}">
                <a16:creationId xmlns:a16="http://schemas.microsoft.com/office/drawing/2014/main" id="{7C6F9DAA-4C0C-3B42-B5E9-015CBAD24CA2}"/>
              </a:ext>
            </a:extLst>
          </p:cNvPr>
          <p:cNvCxnSpPr>
            <a:cxnSpLocks/>
          </p:cNvCxnSpPr>
          <p:nvPr/>
        </p:nvCxnSpPr>
        <p:spPr>
          <a:xfrm>
            <a:off x="2000749" y="3198178"/>
            <a:ext cx="6836187" cy="202538"/>
          </a:xfrm>
          <a:prstGeom prst="bentConnector3">
            <a:avLst>
              <a:gd name="adj1" fmla="val 71665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448">
            <a:extLst>
              <a:ext uri="{FF2B5EF4-FFF2-40B4-BE49-F238E27FC236}">
                <a16:creationId xmlns:a16="http://schemas.microsoft.com/office/drawing/2014/main" id="{63063C07-2E52-0AE4-C603-9D663E456030}"/>
              </a:ext>
            </a:extLst>
          </p:cNvPr>
          <p:cNvCxnSpPr>
            <a:cxnSpLocks/>
          </p:cNvCxnSpPr>
          <p:nvPr/>
        </p:nvCxnSpPr>
        <p:spPr>
          <a:xfrm>
            <a:off x="3720989" y="3255444"/>
            <a:ext cx="5115947" cy="289180"/>
          </a:xfrm>
          <a:prstGeom prst="bentConnector3">
            <a:avLst>
              <a:gd name="adj1" fmla="val 59818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456">
            <a:extLst>
              <a:ext uri="{FF2B5EF4-FFF2-40B4-BE49-F238E27FC236}">
                <a16:creationId xmlns:a16="http://schemas.microsoft.com/office/drawing/2014/main" id="{AD725778-9605-AE22-7F36-CC3507BA518C}"/>
              </a:ext>
            </a:extLst>
          </p:cNvPr>
          <p:cNvCxnSpPr>
            <a:cxnSpLocks/>
          </p:cNvCxnSpPr>
          <p:nvPr/>
        </p:nvCxnSpPr>
        <p:spPr>
          <a:xfrm>
            <a:off x="5160532" y="3331412"/>
            <a:ext cx="3675574" cy="353342"/>
          </a:xfrm>
          <a:prstGeom prst="bentConnector3">
            <a:avLst>
              <a:gd name="adj1" fmla="val -281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Rectangle 116">
            <a:extLst>
              <a:ext uri="{FF2B5EF4-FFF2-40B4-BE49-F238E27FC236}">
                <a16:creationId xmlns:a16="http://schemas.microsoft.com/office/drawing/2014/main" id="{D912EE40-7BE2-C78C-C298-BDFBF4D7BE16}"/>
              </a:ext>
            </a:extLst>
          </p:cNvPr>
          <p:cNvSpPr/>
          <p:nvPr/>
        </p:nvSpPr>
        <p:spPr>
          <a:xfrm>
            <a:off x="2402550" y="1895642"/>
            <a:ext cx="1309761" cy="36825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B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6177E318-BA92-0946-4B7E-7D0082886A09}"/>
              </a:ext>
            </a:extLst>
          </p:cNvPr>
          <p:cNvSpPr/>
          <p:nvPr/>
        </p:nvSpPr>
        <p:spPr>
          <a:xfrm>
            <a:off x="653357" y="1386839"/>
            <a:ext cx="1334158" cy="342330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A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4C6F2136-0AEE-E5B3-90D4-30E426F3E30F}"/>
              </a:ext>
            </a:extLst>
          </p:cNvPr>
          <p:cNvSpPr/>
          <p:nvPr/>
        </p:nvSpPr>
        <p:spPr>
          <a:xfrm>
            <a:off x="2402550" y="2997517"/>
            <a:ext cx="1309761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B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4FC101F-FCB5-D190-4EE1-146FA703611D}"/>
              </a:ext>
            </a:extLst>
          </p:cNvPr>
          <p:cNvSpPr/>
          <p:nvPr/>
        </p:nvSpPr>
        <p:spPr>
          <a:xfrm>
            <a:off x="653357" y="1897959"/>
            <a:ext cx="1341981" cy="340859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B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1AF191A-5B97-84ED-44B2-2FD7477785FF}"/>
              </a:ext>
            </a:extLst>
          </p:cNvPr>
          <p:cNvSpPr/>
          <p:nvPr/>
        </p:nvSpPr>
        <p:spPr>
          <a:xfrm>
            <a:off x="4112295" y="2993456"/>
            <a:ext cx="1325046" cy="327594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B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5AF4CA8-00A2-A278-6E36-A2746A172E2E}"/>
              </a:ext>
            </a:extLst>
          </p:cNvPr>
          <p:cNvSpPr/>
          <p:nvPr/>
        </p:nvSpPr>
        <p:spPr>
          <a:xfrm>
            <a:off x="2402550" y="1385035"/>
            <a:ext cx="1309761" cy="348821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A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A3497F0C-47CA-3129-7868-8E54FE859ED9}"/>
              </a:ext>
            </a:extLst>
          </p:cNvPr>
          <p:cNvSpPr/>
          <p:nvPr/>
        </p:nvSpPr>
        <p:spPr>
          <a:xfrm>
            <a:off x="4112295" y="1376298"/>
            <a:ext cx="1325045" cy="355594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A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105DEAF5-8F97-8383-1065-90F17F25CFD1}"/>
              </a:ext>
            </a:extLst>
          </p:cNvPr>
          <p:cNvSpPr/>
          <p:nvPr/>
        </p:nvSpPr>
        <p:spPr>
          <a:xfrm>
            <a:off x="2402550" y="2461175"/>
            <a:ext cx="1309761" cy="346476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A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8176B606-D126-23FF-C0A4-1765E9C3D004}"/>
              </a:ext>
            </a:extLst>
          </p:cNvPr>
          <p:cNvSpPr/>
          <p:nvPr/>
        </p:nvSpPr>
        <p:spPr>
          <a:xfrm>
            <a:off x="4112295" y="2461176"/>
            <a:ext cx="1325045" cy="339985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A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5B25D5DF-4BAA-CE7D-2D35-1E3F1FC30AB6}"/>
              </a:ext>
            </a:extLst>
          </p:cNvPr>
          <p:cNvSpPr/>
          <p:nvPr/>
        </p:nvSpPr>
        <p:spPr>
          <a:xfrm>
            <a:off x="4112294" y="1899470"/>
            <a:ext cx="1325046" cy="36418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B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EDDB198F-E875-2409-C30A-C1EDC37299F0}"/>
              </a:ext>
            </a:extLst>
          </p:cNvPr>
          <p:cNvSpPr/>
          <p:nvPr/>
        </p:nvSpPr>
        <p:spPr>
          <a:xfrm>
            <a:off x="7743336" y="2388968"/>
            <a:ext cx="900162" cy="353794"/>
          </a:xfrm>
          <a:prstGeom prst="rect">
            <a:avLst/>
          </a:prstGeom>
          <a:solidFill>
            <a:srgbClr val="BEBEC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PIC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C47217AD-2246-6FCD-648A-35FB250B8677}"/>
              </a:ext>
            </a:extLst>
          </p:cNvPr>
          <p:cNvSpPr/>
          <p:nvPr/>
        </p:nvSpPr>
        <p:spPr>
          <a:xfrm>
            <a:off x="7500657" y="1376297"/>
            <a:ext cx="1186538" cy="357559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A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3D8ECD74-DF38-D933-A821-4EB709B88650}"/>
              </a:ext>
            </a:extLst>
          </p:cNvPr>
          <p:cNvSpPr/>
          <p:nvPr/>
        </p:nvSpPr>
        <p:spPr>
          <a:xfrm>
            <a:off x="7513111" y="1872293"/>
            <a:ext cx="1161630" cy="371805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B</a:t>
            </a:r>
          </a:p>
        </p:txBody>
      </p:sp>
      <p:cxnSp>
        <p:nvCxnSpPr>
          <p:cNvPr id="130" name="Elbow Connector 116">
            <a:extLst>
              <a:ext uri="{FF2B5EF4-FFF2-40B4-BE49-F238E27FC236}">
                <a16:creationId xmlns:a16="http://schemas.microsoft.com/office/drawing/2014/main" id="{82481ADA-654D-6856-6404-C7C19D022185}"/>
              </a:ext>
            </a:extLst>
          </p:cNvPr>
          <p:cNvCxnSpPr>
            <a:cxnSpLocks/>
          </p:cNvCxnSpPr>
          <p:nvPr/>
        </p:nvCxnSpPr>
        <p:spPr>
          <a:xfrm rot="5400000">
            <a:off x="7190940" y="1787622"/>
            <a:ext cx="502592" cy="115636"/>
          </a:xfrm>
          <a:prstGeom prst="bentConnector3">
            <a:avLst>
              <a:gd name="adj1" fmla="val -253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C176E471-50E9-690A-102A-DBDA10A8F079}"/>
              </a:ext>
            </a:extLst>
          </p:cNvPr>
          <p:cNvCxnSpPr>
            <a:cxnSpLocks/>
          </p:cNvCxnSpPr>
          <p:nvPr/>
        </p:nvCxnSpPr>
        <p:spPr>
          <a:xfrm>
            <a:off x="7280153" y="2095579"/>
            <a:ext cx="11563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1EEC0333-4CB3-91BC-33FC-7F471D3A22B1}"/>
              </a:ext>
            </a:extLst>
          </p:cNvPr>
          <p:cNvCxnSpPr>
            <a:cxnSpLocks/>
          </p:cNvCxnSpPr>
          <p:nvPr/>
        </p:nvCxnSpPr>
        <p:spPr>
          <a:xfrm flipV="1">
            <a:off x="8186978" y="1729169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2646C3A9-4674-6CF3-6516-5C5B3566394C}"/>
              </a:ext>
            </a:extLst>
          </p:cNvPr>
          <p:cNvSpPr/>
          <p:nvPr/>
        </p:nvSpPr>
        <p:spPr>
          <a:xfrm>
            <a:off x="5601838" y="6067024"/>
            <a:ext cx="1928331" cy="186209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en-US" sz="1050" dirty="0"/>
              <a:t>Courtesy of J. Spasic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1DE73103-C6D6-6AEF-6429-CCF72324CCFD}"/>
              </a:ext>
            </a:extLst>
          </p:cNvPr>
          <p:cNvSpPr/>
          <p:nvPr/>
        </p:nvSpPr>
        <p:spPr>
          <a:xfrm>
            <a:off x="8955601" y="2545234"/>
            <a:ext cx="567716" cy="1249526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BIS</a:t>
            </a: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217B28FE-858A-0B74-255F-263DC2BF1D13}"/>
              </a:ext>
            </a:extLst>
          </p:cNvPr>
          <p:cNvGrpSpPr/>
          <p:nvPr/>
        </p:nvGrpSpPr>
        <p:grpSpPr>
          <a:xfrm>
            <a:off x="10338506" y="141236"/>
            <a:ext cx="1711845" cy="1737012"/>
            <a:chOff x="9800169" y="1571099"/>
            <a:chExt cx="2346960" cy="3163570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FFFB3F97-7E20-5609-ADFC-80457F26ACEE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Q1,Q2,Q3,BB,SCL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7546192-9034-F337-9E76-0969CF68BE61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uQDS</a:t>
              </a:r>
              <a:endParaRPr lang="en-US" sz="1200" dirty="0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19916B47-54AB-70A5-621A-D560355FBE42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PDSU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36D3CAFC-33C5-21E8-01F3-17F39AB8BE8C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Heaters + CLIQ</a:t>
              </a: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DC4CFEE-D7B9-EC5F-01F2-AF76C0D845DB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BIS</a:t>
              </a:r>
            </a:p>
          </p:txBody>
        </p: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B7D15C56-A880-E76A-3032-7496839DA5D7}"/>
                </a:ext>
              </a:extLst>
            </p:cNvPr>
            <p:cNvCxnSpPr>
              <a:stCxn id="137" idx="3"/>
              <a:endCxn id="138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F0189C0C-FF33-6C75-4DFC-B7B9BF799DBF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3A7536A0-DE30-403C-8CFF-C8D2E6ED4A13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601E04BB-192E-EC7E-F934-601E0B6B76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4A8D0E6D-E205-7682-114F-253F5AADEF50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4C65331-7FB6-92DB-65F1-278385438C84}"/>
              </a:ext>
            </a:extLst>
          </p:cNvPr>
          <p:cNvSpPr txBox="1"/>
          <p:nvPr/>
        </p:nvSpPr>
        <p:spPr>
          <a:xfrm>
            <a:off x="9829800" y="2182920"/>
            <a:ext cx="217453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Magnet quench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err="1"/>
              <a:t>uQDS</a:t>
            </a:r>
            <a:r>
              <a:rPr lang="en-US" dirty="0"/>
              <a:t> detection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6 PDSUs triggered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156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576E5-2E86-3A0A-CAE5-F0868B36D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Top-Down Reliability Model - Quench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0EE30-6AE0-9AD8-ED6F-43C766629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F9757-2725-C093-CB60-A5B3F705A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8</a:t>
            </a:fld>
            <a:endParaRPr lang="en-CH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B13247C-0320-07F8-6285-91F3EF0AF125}"/>
              </a:ext>
            </a:extLst>
          </p:cNvPr>
          <p:cNvSpPr/>
          <p:nvPr/>
        </p:nvSpPr>
        <p:spPr>
          <a:xfrm>
            <a:off x="478613" y="834270"/>
            <a:ext cx="8562355" cy="3695705"/>
          </a:xfrm>
          <a:prstGeom prst="rect">
            <a:avLst/>
          </a:prstGeom>
          <a:solidFill>
            <a:schemeClr val="accent1">
              <a:alpha val="3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b="1" dirty="0"/>
              <a:t>UR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4D8C8BA-913E-CB5E-B94A-190B95E0C821}"/>
              </a:ext>
            </a:extLst>
          </p:cNvPr>
          <p:cNvSpPr/>
          <p:nvPr/>
        </p:nvSpPr>
        <p:spPr>
          <a:xfrm>
            <a:off x="434112" y="4671296"/>
            <a:ext cx="5021505" cy="675661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Tunnel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DC1938D-DC51-B2C1-AE79-36E777301287}"/>
              </a:ext>
            </a:extLst>
          </p:cNvPr>
          <p:cNvSpPr/>
          <p:nvPr/>
        </p:nvSpPr>
        <p:spPr>
          <a:xfrm>
            <a:off x="434112" y="5377456"/>
            <a:ext cx="5021505" cy="757456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USC/UJ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0CADD91-3E90-EA3F-9682-CF4445AE9F40}"/>
              </a:ext>
            </a:extLst>
          </p:cNvPr>
          <p:cNvSpPr/>
          <p:nvPr/>
        </p:nvSpPr>
        <p:spPr>
          <a:xfrm>
            <a:off x="2059228" y="4723619"/>
            <a:ext cx="909350" cy="287085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Q2a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AA58626-BDA5-25F8-CFDB-48C368E233AE}"/>
              </a:ext>
            </a:extLst>
          </p:cNvPr>
          <p:cNvSpPr/>
          <p:nvPr/>
        </p:nvSpPr>
        <p:spPr>
          <a:xfrm>
            <a:off x="3292537" y="4722047"/>
            <a:ext cx="909350" cy="299816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Q2b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7956EAA-FCA9-FDDB-0B36-59EF0CCC2797}"/>
              </a:ext>
            </a:extLst>
          </p:cNvPr>
          <p:cNvSpPr/>
          <p:nvPr/>
        </p:nvSpPr>
        <p:spPr>
          <a:xfrm>
            <a:off x="3364357" y="5456518"/>
            <a:ext cx="837530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8C61CC3-C83A-3FEB-F239-6C413E823548}"/>
              </a:ext>
            </a:extLst>
          </p:cNvPr>
          <p:cNvSpPr/>
          <p:nvPr/>
        </p:nvSpPr>
        <p:spPr>
          <a:xfrm>
            <a:off x="2101431" y="5456518"/>
            <a:ext cx="839506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DA34B6C-BD01-D110-F165-2A18F948028B}"/>
              </a:ext>
            </a:extLst>
          </p:cNvPr>
          <p:cNvSpPr/>
          <p:nvPr/>
        </p:nvSpPr>
        <p:spPr>
          <a:xfrm>
            <a:off x="4436756" y="4718815"/>
            <a:ext cx="929490" cy="291889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Q3</a:t>
            </a:r>
            <a:endParaRPr lang="en-GB" sz="28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5871E3-D984-1BCB-6667-EE358C3DB758}"/>
              </a:ext>
            </a:extLst>
          </p:cNvPr>
          <p:cNvSpPr/>
          <p:nvPr/>
        </p:nvSpPr>
        <p:spPr>
          <a:xfrm>
            <a:off x="911692" y="5456518"/>
            <a:ext cx="839506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8BF14F6-BE81-4026-78D2-EFEF7055EFAE}"/>
              </a:ext>
            </a:extLst>
          </p:cNvPr>
          <p:cNvSpPr/>
          <p:nvPr/>
        </p:nvSpPr>
        <p:spPr>
          <a:xfrm>
            <a:off x="4578340" y="5456298"/>
            <a:ext cx="839506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BF02340-8CEE-B3D1-BC97-43B8D29D288B}"/>
              </a:ext>
            </a:extLst>
          </p:cNvPr>
          <p:cNvSpPr/>
          <p:nvPr/>
        </p:nvSpPr>
        <p:spPr>
          <a:xfrm>
            <a:off x="704639" y="4106667"/>
            <a:ext cx="977348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BFA767B-C9E2-5DDA-47C7-87034C44E41B}"/>
              </a:ext>
            </a:extLst>
          </p:cNvPr>
          <p:cNvSpPr/>
          <p:nvPr/>
        </p:nvSpPr>
        <p:spPr>
          <a:xfrm>
            <a:off x="2597901" y="4113205"/>
            <a:ext cx="977348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808A58B-4FA1-9477-610C-8F2BD0F3D64B}"/>
              </a:ext>
            </a:extLst>
          </p:cNvPr>
          <p:cNvSpPr/>
          <p:nvPr/>
        </p:nvSpPr>
        <p:spPr>
          <a:xfrm>
            <a:off x="4541648" y="4106081"/>
            <a:ext cx="977348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6AA0A76-0698-ED56-7D16-B29013034676}"/>
              </a:ext>
            </a:extLst>
          </p:cNvPr>
          <p:cNvSpPr/>
          <p:nvPr/>
        </p:nvSpPr>
        <p:spPr>
          <a:xfrm>
            <a:off x="5819584" y="1892025"/>
            <a:ext cx="1447511" cy="371633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B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D641CBE-F9BE-469C-52AB-A60E48CF138B}"/>
              </a:ext>
            </a:extLst>
          </p:cNvPr>
          <p:cNvSpPr/>
          <p:nvPr/>
        </p:nvSpPr>
        <p:spPr>
          <a:xfrm>
            <a:off x="4839458" y="905656"/>
            <a:ext cx="642148" cy="306695"/>
          </a:xfrm>
          <a:prstGeom prst="rect">
            <a:avLst/>
          </a:prstGeom>
          <a:solidFill>
            <a:srgbClr val="BEBEC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PC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10B74F1-BCBB-CD43-525F-D5AAE008B9BB}"/>
              </a:ext>
            </a:extLst>
          </p:cNvPr>
          <p:cNvCxnSpPr>
            <a:endCxn id="118" idx="2"/>
          </p:cNvCxnSpPr>
          <p:nvPr/>
        </p:nvCxnSpPr>
        <p:spPr>
          <a:xfrm flipH="1" flipV="1">
            <a:off x="1320436" y="1729169"/>
            <a:ext cx="15139" cy="140325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110">
            <a:extLst>
              <a:ext uri="{FF2B5EF4-FFF2-40B4-BE49-F238E27FC236}">
                <a16:creationId xmlns:a16="http://schemas.microsoft.com/office/drawing/2014/main" id="{2EA93100-EF14-DA48-BBB7-39625F01DBD4}"/>
              </a:ext>
            </a:extLst>
          </p:cNvPr>
          <p:cNvCxnSpPr/>
          <p:nvPr/>
        </p:nvCxnSpPr>
        <p:spPr>
          <a:xfrm rot="5400000">
            <a:off x="1838518" y="1908950"/>
            <a:ext cx="1578150" cy="868790"/>
          </a:xfrm>
          <a:prstGeom prst="bentConnector3">
            <a:avLst>
              <a:gd name="adj1" fmla="val 90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960E779-FADB-A53F-EF2A-802165B6F0E3}"/>
              </a:ext>
            </a:extLst>
          </p:cNvPr>
          <p:cNvCxnSpPr/>
          <p:nvPr/>
        </p:nvCxnSpPr>
        <p:spPr>
          <a:xfrm>
            <a:off x="1342103" y="3126658"/>
            <a:ext cx="869540" cy="5762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4418C80-3B20-861E-EB60-B5CC40A24DD3}"/>
              </a:ext>
            </a:extLst>
          </p:cNvPr>
          <p:cNvCxnSpPr/>
          <p:nvPr/>
        </p:nvCxnSpPr>
        <p:spPr>
          <a:xfrm flipV="1">
            <a:off x="6533488" y="1733856"/>
            <a:ext cx="1" cy="14374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128">
            <a:extLst>
              <a:ext uri="{FF2B5EF4-FFF2-40B4-BE49-F238E27FC236}">
                <a16:creationId xmlns:a16="http://schemas.microsoft.com/office/drawing/2014/main" id="{54ABB837-3C1C-19F6-A198-D8B945821319}"/>
              </a:ext>
            </a:extLst>
          </p:cNvPr>
          <p:cNvCxnSpPr/>
          <p:nvPr/>
        </p:nvCxnSpPr>
        <p:spPr>
          <a:xfrm rot="10800000" flipV="1">
            <a:off x="1307518" y="1039632"/>
            <a:ext cx="3511828" cy="518372"/>
          </a:xfrm>
          <a:prstGeom prst="bentConnector3">
            <a:avLst>
              <a:gd name="adj1" fmla="val 121394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7507E6F-943F-28C9-F4F1-BEA68CB3C2BB}"/>
              </a:ext>
            </a:extLst>
          </p:cNvPr>
          <p:cNvCxnSpPr>
            <a:cxnSpLocks/>
          </p:cNvCxnSpPr>
          <p:nvPr/>
        </p:nvCxnSpPr>
        <p:spPr>
          <a:xfrm flipV="1">
            <a:off x="5486535" y="1028354"/>
            <a:ext cx="3356269" cy="128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0368C5AB-775E-1372-8C5D-806D2D0FFC9E}"/>
              </a:ext>
            </a:extLst>
          </p:cNvPr>
          <p:cNvSpPr/>
          <p:nvPr/>
        </p:nvSpPr>
        <p:spPr>
          <a:xfrm>
            <a:off x="681272" y="1009742"/>
            <a:ext cx="131318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Interlock loop (FPA)</a:t>
            </a:r>
          </a:p>
        </p:txBody>
      </p:sp>
      <p:cxnSp>
        <p:nvCxnSpPr>
          <p:cNvPr id="59" name="Elbow Connector 308">
            <a:extLst>
              <a:ext uri="{FF2B5EF4-FFF2-40B4-BE49-F238E27FC236}">
                <a16:creationId xmlns:a16="http://schemas.microsoft.com/office/drawing/2014/main" id="{2C23F4CF-F31D-D10A-F7FF-CEB1101B7605}"/>
              </a:ext>
            </a:extLst>
          </p:cNvPr>
          <p:cNvCxnSpPr>
            <a:stCxn id="47" idx="3"/>
          </p:cNvCxnSpPr>
          <p:nvPr/>
        </p:nvCxnSpPr>
        <p:spPr>
          <a:xfrm flipV="1">
            <a:off x="1681987" y="3867497"/>
            <a:ext cx="529656" cy="383186"/>
          </a:xfrm>
          <a:prstGeom prst="bentConnector3">
            <a:avLst>
              <a:gd name="adj1" fmla="val 50000"/>
            </a:avLst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314">
            <a:extLst>
              <a:ext uri="{FF2B5EF4-FFF2-40B4-BE49-F238E27FC236}">
                <a16:creationId xmlns:a16="http://schemas.microsoft.com/office/drawing/2014/main" id="{550DEACB-B9C8-3F51-BDFE-3B9F72A7F622}"/>
              </a:ext>
            </a:extLst>
          </p:cNvPr>
          <p:cNvCxnSpPr/>
          <p:nvPr/>
        </p:nvCxnSpPr>
        <p:spPr>
          <a:xfrm rot="5400000" flipH="1" flipV="1">
            <a:off x="1298972" y="4496737"/>
            <a:ext cx="1684381" cy="522775"/>
          </a:xfrm>
          <a:prstGeom prst="bentConnector3">
            <a:avLst>
              <a:gd name="adj1" fmla="val 74161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8135FCDF-A31C-32DB-3900-B276C501831F}"/>
              </a:ext>
            </a:extLst>
          </p:cNvPr>
          <p:cNvSpPr txBox="1"/>
          <p:nvPr/>
        </p:nvSpPr>
        <p:spPr>
          <a:xfrm>
            <a:off x="7280153" y="2726228"/>
            <a:ext cx="1873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7030A0"/>
                </a:solidFill>
              </a:rPr>
              <a:t>Beam abort requests to BIS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559FA55-9BE7-5790-D6D9-4F9734D9FCB5}"/>
              </a:ext>
            </a:extLst>
          </p:cNvPr>
          <p:cNvSpPr/>
          <p:nvPr/>
        </p:nvSpPr>
        <p:spPr>
          <a:xfrm>
            <a:off x="5822417" y="1380735"/>
            <a:ext cx="1461507" cy="354537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A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693BB38-A528-78F3-9160-30513679EEEB}"/>
              </a:ext>
            </a:extLst>
          </p:cNvPr>
          <p:cNvCxnSpPr/>
          <p:nvPr/>
        </p:nvCxnSpPr>
        <p:spPr>
          <a:xfrm flipV="1">
            <a:off x="8423850" y="2640686"/>
            <a:ext cx="538513" cy="9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233FD4DD-8361-4E80-EC41-5CDC983B1B7E}"/>
              </a:ext>
            </a:extLst>
          </p:cNvPr>
          <p:cNvCxnSpPr/>
          <p:nvPr/>
        </p:nvCxnSpPr>
        <p:spPr>
          <a:xfrm flipV="1">
            <a:off x="1307518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AD9F679-F3C6-0346-DDF2-A2353F2BA329}"/>
              </a:ext>
            </a:extLst>
          </p:cNvPr>
          <p:cNvCxnSpPr/>
          <p:nvPr/>
        </p:nvCxnSpPr>
        <p:spPr>
          <a:xfrm flipV="1">
            <a:off x="2511389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B6500C4-D821-F7BF-5BD2-7B5C9A438BE8}"/>
              </a:ext>
            </a:extLst>
          </p:cNvPr>
          <p:cNvCxnSpPr/>
          <p:nvPr/>
        </p:nvCxnSpPr>
        <p:spPr>
          <a:xfrm flipV="1">
            <a:off x="3756714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6FAD1E8-3A6B-2C3D-8740-27DB2F796D3C}"/>
              </a:ext>
            </a:extLst>
          </p:cNvPr>
          <p:cNvCxnSpPr/>
          <p:nvPr/>
        </p:nvCxnSpPr>
        <p:spPr>
          <a:xfrm flipV="1">
            <a:off x="4984623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1B23F33-2D03-E204-7DFD-4EF19C944999}"/>
              </a:ext>
            </a:extLst>
          </p:cNvPr>
          <p:cNvCxnSpPr>
            <a:endCxn id="47" idx="2"/>
          </p:cNvCxnSpPr>
          <p:nvPr/>
        </p:nvCxnSpPr>
        <p:spPr>
          <a:xfrm flipV="1">
            <a:off x="1193313" y="4394699"/>
            <a:ext cx="0" cy="340638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4A1DBA-AFA5-3930-D71F-108008C14F66}"/>
              </a:ext>
            </a:extLst>
          </p:cNvPr>
          <p:cNvCxnSpPr/>
          <p:nvPr/>
        </p:nvCxnSpPr>
        <p:spPr>
          <a:xfrm flipV="1">
            <a:off x="2854845" y="4403183"/>
            <a:ext cx="8962" cy="331486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437A30A-875E-5089-BD2F-D2192F7F04EB}"/>
              </a:ext>
            </a:extLst>
          </p:cNvPr>
          <p:cNvCxnSpPr/>
          <p:nvPr/>
        </p:nvCxnSpPr>
        <p:spPr>
          <a:xfrm flipV="1">
            <a:off x="3363946" y="4390077"/>
            <a:ext cx="411" cy="337173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37CA2A5-FFCC-221C-D663-52912EBD375C}"/>
              </a:ext>
            </a:extLst>
          </p:cNvPr>
          <p:cNvCxnSpPr/>
          <p:nvPr/>
        </p:nvCxnSpPr>
        <p:spPr>
          <a:xfrm flipH="1" flipV="1">
            <a:off x="5021459" y="4398055"/>
            <a:ext cx="4429" cy="336614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FD582C29-E2DF-7A0A-3938-B61F277DD67A}"/>
              </a:ext>
            </a:extLst>
          </p:cNvPr>
          <p:cNvSpPr/>
          <p:nvPr/>
        </p:nvSpPr>
        <p:spPr>
          <a:xfrm>
            <a:off x="2220902" y="3477735"/>
            <a:ext cx="1705321" cy="438195"/>
          </a:xfrm>
          <a:prstGeom prst="rect">
            <a:avLst/>
          </a:prstGeom>
          <a:solidFill>
            <a:srgbClr val="00B05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Interface Box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0A8A40D-8773-56B4-2476-5DD3B5615DDC}"/>
              </a:ext>
            </a:extLst>
          </p:cNvPr>
          <p:cNvSpPr/>
          <p:nvPr/>
        </p:nvSpPr>
        <p:spPr>
          <a:xfrm>
            <a:off x="902507" y="4722673"/>
            <a:ext cx="909350" cy="288031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Q1</a:t>
            </a:r>
            <a:endParaRPr lang="en-GB" sz="2800" dirty="0"/>
          </a:p>
        </p:txBody>
      </p:sp>
      <p:cxnSp>
        <p:nvCxnSpPr>
          <p:cNvPr id="74" name="Elbow Connector 133">
            <a:extLst>
              <a:ext uri="{FF2B5EF4-FFF2-40B4-BE49-F238E27FC236}">
                <a16:creationId xmlns:a16="http://schemas.microsoft.com/office/drawing/2014/main" id="{EB5BA93A-9DC9-09F4-8952-3BC56EF5589B}"/>
              </a:ext>
            </a:extLst>
          </p:cNvPr>
          <p:cNvCxnSpPr/>
          <p:nvPr/>
        </p:nvCxnSpPr>
        <p:spPr>
          <a:xfrm rot="5400000" flipH="1" flipV="1">
            <a:off x="1427903" y="4508268"/>
            <a:ext cx="1669320" cy="514773"/>
          </a:xfrm>
          <a:prstGeom prst="bentConnector3">
            <a:avLst>
              <a:gd name="adj1" fmla="val 68660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135">
            <a:extLst>
              <a:ext uri="{FF2B5EF4-FFF2-40B4-BE49-F238E27FC236}">
                <a16:creationId xmlns:a16="http://schemas.microsoft.com/office/drawing/2014/main" id="{5BBD6016-1427-B437-6931-A65F15AD86F9}"/>
              </a:ext>
            </a:extLst>
          </p:cNvPr>
          <p:cNvCxnSpPr/>
          <p:nvPr/>
        </p:nvCxnSpPr>
        <p:spPr>
          <a:xfrm rot="16200000" flipV="1">
            <a:off x="3158085" y="4430968"/>
            <a:ext cx="1658756" cy="658807"/>
          </a:xfrm>
          <a:prstGeom prst="bentConnector3">
            <a:avLst>
              <a:gd name="adj1" fmla="val 69688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140">
            <a:extLst>
              <a:ext uri="{FF2B5EF4-FFF2-40B4-BE49-F238E27FC236}">
                <a16:creationId xmlns:a16="http://schemas.microsoft.com/office/drawing/2014/main" id="{5719038A-1AFB-7579-D4AA-470676D74DB0}"/>
              </a:ext>
            </a:extLst>
          </p:cNvPr>
          <p:cNvCxnSpPr/>
          <p:nvPr/>
        </p:nvCxnSpPr>
        <p:spPr>
          <a:xfrm rot="16200000" flipV="1">
            <a:off x="3243415" y="4437492"/>
            <a:ext cx="1685382" cy="640262"/>
          </a:xfrm>
          <a:prstGeom prst="bentConnector3">
            <a:avLst>
              <a:gd name="adj1" fmla="val 73848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144">
            <a:extLst>
              <a:ext uri="{FF2B5EF4-FFF2-40B4-BE49-F238E27FC236}">
                <a16:creationId xmlns:a16="http://schemas.microsoft.com/office/drawing/2014/main" id="{B080A4E1-9259-BA10-021F-3F6AA07C97AB}"/>
              </a:ext>
            </a:extLst>
          </p:cNvPr>
          <p:cNvCxnSpPr>
            <a:stCxn id="49" idx="1"/>
          </p:cNvCxnSpPr>
          <p:nvPr/>
        </p:nvCxnSpPr>
        <p:spPr>
          <a:xfrm rot="10800000">
            <a:off x="3921434" y="3867497"/>
            <a:ext cx="620214" cy="382600"/>
          </a:xfrm>
          <a:prstGeom prst="bentConnector3">
            <a:avLst>
              <a:gd name="adj1" fmla="val 50000"/>
            </a:avLst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157">
            <a:extLst>
              <a:ext uri="{FF2B5EF4-FFF2-40B4-BE49-F238E27FC236}">
                <a16:creationId xmlns:a16="http://schemas.microsoft.com/office/drawing/2014/main" id="{A23E3E57-A6AC-7F07-1A44-E46F1E3501B1}"/>
              </a:ext>
            </a:extLst>
          </p:cNvPr>
          <p:cNvCxnSpPr>
            <a:stCxn id="82" idx="2"/>
            <a:endCxn id="72" idx="1"/>
          </p:cNvCxnSpPr>
          <p:nvPr/>
        </p:nvCxnSpPr>
        <p:spPr>
          <a:xfrm rot="16200000" flipH="1">
            <a:off x="1578260" y="3054190"/>
            <a:ext cx="388721" cy="896563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AEEA69E-6B48-1736-7836-37DC3BD81AA3}"/>
              </a:ext>
            </a:extLst>
          </p:cNvPr>
          <p:cNvCxnSpPr/>
          <p:nvPr/>
        </p:nvCxnSpPr>
        <p:spPr>
          <a:xfrm>
            <a:off x="771571" y="1699227"/>
            <a:ext cx="6450" cy="7572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AA05E49E-DFAF-BB47-99E5-5C0A304DECD2}"/>
              </a:ext>
            </a:extLst>
          </p:cNvPr>
          <p:cNvSpPr/>
          <p:nvPr/>
        </p:nvSpPr>
        <p:spPr>
          <a:xfrm>
            <a:off x="653357" y="2466677"/>
            <a:ext cx="1341981" cy="340973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A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B504F48-AF2C-EE06-3D6D-28A5615B6E92}"/>
              </a:ext>
            </a:extLst>
          </p:cNvPr>
          <p:cNvCxnSpPr/>
          <p:nvPr/>
        </p:nvCxnSpPr>
        <p:spPr>
          <a:xfrm>
            <a:off x="887920" y="2250060"/>
            <a:ext cx="1569" cy="2094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D09A5FB4-357D-4588-3E7F-31F126F53357}"/>
              </a:ext>
            </a:extLst>
          </p:cNvPr>
          <p:cNvSpPr/>
          <p:nvPr/>
        </p:nvSpPr>
        <p:spPr>
          <a:xfrm>
            <a:off x="653358" y="2984730"/>
            <a:ext cx="1341962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B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35C8D25-62AD-00A8-D6E3-C439F6607638}"/>
              </a:ext>
            </a:extLst>
          </p:cNvPr>
          <p:cNvCxnSpPr/>
          <p:nvPr/>
        </p:nvCxnSpPr>
        <p:spPr>
          <a:xfrm flipV="1">
            <a:off x="3057431" y="1554270"/>
            <a:ext cx="0" cy="15723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00B503B-EC0A-8E68-052D-D9AD6147AB30}"/>
              </a:ext>
            </a:extLst>
          </p:cNvPr>
          <p:cNvCxnSpPr/>
          <p:nvPr/>
        </p:nvCxnSpPr>
        <p:spPr>
          <a:xfrm flipH="1" flipV="1">
            <a:off x="4771241" y="1537948"/>
            <a:ext cx="21051" cy="16004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281">
            <a:extLst>
              <a:ext uri="{FF2B5EF4-FFF2-40B4-BE49-F238E27FC236}">
                <a16:creationId xmlns:a16="http://schemas.microsoft.com/office/drawing/2014/main" id="{6C9A8E35-317C-DB3B-35E5-6F8762FC12E9}"/>
              </a:ext>
            </a:extLst>
          </p:cNvPr>
          <p:cNvCxnSpPr/>
          <p:nvPr/>
        </p:nvCxnSpPr>
        <p:spPr>
          <a:xfrm rot="5400000">
            <a:off x="3554984" y="1894684"/>
            <a:ext cx="1576094" cy="870506"/>
          </a:xfrm>
          <a:prstGeom prst="bentConnector3">
            <a:avLst>
              <a:gd name="adj1" fmla="val 138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7334427-B14E-8789-74F2-8DA1595EC15C}"/>
              </a:ext>
            </a:extLst>
          </p:cNvPr>
          <p:cNvCxnSpPr/>
          <p:nvPr/>
        </p:nvCxnSpPr>
        <p:spPr>
          <a:xfrm flipV="1">
            <a:off x="3057431" y="3117984"/>
            <a:ext cx="868792" cy="867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286">
            <a:extLst>
              <a:ext uri="{FF2B5EF4-FFF2-40B4-BE49-F238E27FC236}">
                <a16:creationId xmlns:a16="http://schemas.microsoft.com/office/drawing/2014/main" id="{77F0D179-3D35-BD1B-BCBC-CC42C930AA84}"/>
              </a:ext>
            </a:extLst>
          </p:cNvPr>
          <p:cNvCxnSpPr/>
          <p:nvPr/>
        </p:nvCxnSpPr>
        <p:spPr>
          <a:xfrm rot="10800000" flipV="1">
            <a:off x="5601838" y="1543874"/>
            <a:ext cx="209352" cy="1572974"/>
          </a:xfrm>
          <a:prstGeom prst="bentConnector2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FBAD2B9-BD3B-2CB7-0EC3-D862A1DBB2F1}"/>
              </a:ext>
            </a:extLst>
          </p:cNvPr>
          <p:cNvCxnSpPr/>
          <p:nvPr/>
        </p:nvCxnSpPr>
        <p:spPr>
          <a:xfrm>
            <a:off x="4792292" y="3116848"/>
            <a:ext cx="82799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787F5F0-62E9-05CF-41D6-A8DF38F931F5}"/>
              </a:ext>
            </a:extLst>
          </p:cNvPr>
          <p:cNvCxnSpPr>
            <a:cxnSpLocks/>
            <a:stCxn id="127" idx="0"/>
          </p:cNvCxnSpPr>
          <p:nvPr/>
        </p:nvCxnSpPr>
        <p:spPr>
          <a:xfrm flipV="1">
            <a:off x="8193417" y="2250060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291">
            <a:extLst>
              <a:ext uri="{FF2B5EF4-FFF2-40B4-BE49-F238E27FC236}">
                <a16:creationId xmlns:a16="http://schemas.microsoft.com/office/drawing/2014/main" id="{A5698EDC-CAC2-4E3B-35A6-39ABE3126189}"/>
              </a:ext>
            </a:extLst>
          </p:cNvPr>
          <p:cNvCxnSpPr>
            <a:cxnSpLocks/>
          </p:cNvCxnSpPr>
          <p:nvPr/>
        </p:nvCxnSpPr>
        <p:spPr>
          <a:xfrm rot="5400000">
            <a:off x="7880221" y="1506324"/>
            <a:ext cx="1463536" cy="478837"/>
          </a:xfrm>
          <a:prstGeom prst="bentConnector3">
            <a:avLst>
              <a:gd name="adj1" fmla="val 10015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297">
            <a:extLst>
              <a:ext uri="{FF2B5EF4-FFF2-40B4-BE49-F238E27FC236}">
                <a16:creationId xmlns:a16="http://schemas.microsoft.com/office/drawing/2014/main" id="{929DF28B-E0E1-69E1-5A5E-5089D711ED32}"/>
              </a:ext>
            </a:extLst>
          </p:cNvPr>
          <p:cNvCxnSpPr>
            <a:stCxn id="121" idx="2"/>
            <a:endCxn id="72" idx="3"/>
          </p:cNvCxnSpPr>
          <p:nvPr/>
        </p:nvCxnSpPr>
        <p:spPr>
          <a:xfrm rot="5400000">
            <a:off x="4162630" y="3084644"/>
            <a:ext cx="375783" cy="848595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299">
            <a:extLst>
              <a:ext uri="{FF2B5EF4-FFF2-40B4-BE49-F238E27FC236}">
                <a16:creationId xmlns:a16="http://schemas.microsoft.com/office/drawing/2014/main" id="{9C52C788-D626-8AC9-1E14-CBDBB7BAD918}"/>
              </a:ext>
            </a:extLst>
          </p:cNvPr>
          <p:cNvCxnSpPr>
            <a:endCxn id="124" idx="1"/>
          </p:cNvCxnSpPr>
          <p:nvPr/>
        </p:nvCxnSpPr>
        <p:spPr>
          <a:xfrm rot="5400000" flipH="1" flipV="1">
            <a:off x="1927284" y="3001870"/>
            <a:ext cx="842722" cy="107809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315">
            <a:extLst>
              <a:ext uri="{FF2B5EF4-FFF2-40B4-BE49-F238E27FC236}">
                <a16:creationId xmlns:a16="http://schemas.microsoft.com/office/drawing/2014/main" id="{AB0318B7-8E14-76F8-8775-1E978FDB4E4C}"/>
              </a:ext>
            </a:extLst>
          </p:cNvPr>
          <p:cNvCxnSpPr/>
          <p:nvPr/>
        </p:nvCxnSpPr>
        <p:spPr>
          <a:xfrm rot="16200000" flipV="1">
            <a:off x="1556788" y="3052053"/>
            <a:ext cx="942515" cy="112737"/>
          </a:xfrm>
          <a:prstGeom prst="bentConnector2">
            <a:avLst/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317">
            <a:extLst>
              <a:ext uri="{FF2B5EF4-FFF2-40B4-BE49-F238E27FC236}">
                <a16:creationId xmlns:a16="http://schemas.microsoft.com/office/drawing/2014/main" id="{4BC4A202-FC24-96C3-142D-AC25EC2C32A7}"/>
              </a:ext>
            </a:extLst>
          </p:cNvPr>
          <p:cNvCxnSpPr>
            <a:endCxn id="124" idx="3"/>
          </p:cNvCxnSpPr>
          <p:nvPr/>
        </p:nvCxnSpPr>
        <p:spPr>
          <a:xfrm rot="16200000" flipV="1">
            <a:off x="3335915" y="3010809"/>
            <a:ext cx="853878" cy="101085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320">
            <a:extLst>
              <a:ext uri="{FF2B5EF4-FFF2-40B4-BE49-F238E27FC236}">
                <a16:creationId xmlns:a16="http://schemas.microsoft.com/office/drawing/2014/main" id="{6D0204B8-7D45-2349-7C46-76CDE2DF021B}"/>
              </a:ext>
            </a:extLst>
          </p:cNvPr>
          <p:cNvCxnSpPr/>
          <p:nvPr/>
        </p:nvCxnSpPr>
        <p:spPr>
          <a:xfrm rot="5400000" flipH="1" flipV="1">
            <a:off x="3617501" y="3035649"/>
            <a:ext cx="909582" cy="119674"/>
          </a:xfrm>
          <a:prstGeom prst="bentConnector3">
            <a:avLst>
              <a:gd name="adj1" fmla="val 100265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Elbow Connector 329">
            <a:extLst>
              <a:ext uri="{FF2B5EF4-FFF2-40B4-BE49-F238E27FC236}">
                <a16:creationId xmlns:a16="http://schemas.microsoft.com/office/drawing/2014/main" id="{7E9A2323-22FB-3AA8-8080-AFA105B7C778}"/>
              </a:ext>
            </a:extLst>
          </p:cNvPr>
          <p:cNvCxnSpPr>
            <a:cxnSpLocks/>
          </p:cNvCxnSpPr>
          <p:nvPr/>
        </p:nvCxnSpPr>
        <p:spPr>
          <a:xfrm>
            <a:off x="5444953" y="2689733"/>
            <a:ext cx="3391983" cy="582197"/>
          </a:xfrm>
          <a:prstGeom prst="bentConnector3">
            <a:avLst>
              <a:gd name="adj1" fmla="val 47152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338">
            <a:extLst>
              <a:ext uri="{FF2B5EF4-FFF2-40B4-BE49-F238E27FC236}">
                <a16:creationId xmlns:a16="http://schemas.microsoft.com/office/drawing/2014/main" id="{8E6B4D4E-5CF6-F3AD-CFCF-5E21A6ABA73F}"/>
              </a:ext>
            </a:extLst>
          </p:cNvPr>
          <p:cNvCxnSpPr>
            <a:cxnSpLocks/>
          </p:cNvCxnSpPr>
          <p:nvPr/>
        </p:nvCxnSpPr>
        <p:spPr>
          <a:xfrm>
            <a:off x="3720989" y="2573991"/>
            <a:ext cx="5121815" cy="549306"/>
          </a:xfrm>
          <a:prstGeom prst="bentConnector3">
            <a:avLst>
              <a:gd name="adj1" fmla="val 67224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345">
            <a:extLst>
              <a:ext uri="{FF2B5EF4-FFF2-40B4-BE49-F238E27FC236}">
                <a16:creationId xmlns:a16="http://schemas.microsoft.com/office/drawing/2014/main" id="{3D6F7A46-76C5-FF23-0E4C-00F3694C17DB}"/>
              </a:ext>
            </a:extLst>
          </p:cNvPr>
          <p:cNvCxnSpPr>
            <a:cxnSpLocks/>
          </p:cNvCxnSpPr>
          <p:nvPr/>
        </p:nvCxnSpPr>
        <p:spPr>
          <a:xfrm>
            <a:off x="1993019" y="2504878"/>
            <a:ext cx="6857962" cy="468214"/>
          </a:xfrm>
          <a:prstGeom prst="bentConnector3">
            <a:avLst>
              <a:gd name="adj1" fmla="val 76949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363">
            <a:extLst>
              <a:ext uri="{FF2B5EF4-FFF2-40B4-BE49-F238E27FC236}">
                <a16:creationId xmlns:a16="http://schemas.microsoft.com/office/drawing/2014/main" id="{0D6A1761-6D1D-28AE-9AC7-BB16ECF8D938}"/>
              </a:ext>
            </a:extLst>
          </p:cNvPr>
          <p:cNvCxnSpPr/>
          <p:nvPr/>
        </p:nvCxnSpPr>
        <p:spPr>
          <a:xfrm flipV="1">
            <a:off x="997571" y="1441004"/>
            <a:ext cx="1422037" cy="1019218"/>
          </a:xfrm>
          <a:prstGeom prst="bentConnector3">
            <a:avLst>
              <a:gd name="adj1" fmla="val 94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370">
            <a:extLst>
              <a:ext uri="{FF2B5EF4-FFF2-40B4-BE49-F238E27FC236}">
                <a16:creationId xmlns:a16="http://schemas.microsoft.com/office/drawing/2014/main" id="{89E9360F-1347-A9A2-1D28-8D03D6471CF7}"/>
              </a:ext>
            </a:extLst>
          </p:cNvPr>
          <p:cNvCxnSpPr/>
          <p:nvPr/>
        </p:nvCxnSpPr>
        <p:spPr>
          <a:xfrm flipV="1">
            <a:off x="1409350" y="2004177"/>
            <a:ext cx="1298025" cy="463040"/>
          </a:xfrm>
          <a:prstGeom prst="bentConnector3">
            <a:avLst>
              <a:gd name="adj1" fmla="val 101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382">
            <a:extLst>
              <a:ext uri="{FF2B5EF4-FFF2-40B4-BE49-F238E27FC236}">
                <a16:creationId xmlns:a16="http://schemas.microsoft.com/office/drawing/2014/main" id="{9F3B7679-A35E-F060-0106-134DD6E85C15}"/>
              </a:ext>
            </a:extLst>
          </p:cNvPr>
          <p:cNvCxnSpPr/>
          <p:nvPr/>
        </p:nvCxnSpPr>
        <p:spPr>
          <a:xfrm flipV="1">
            <a:off x="1105579" y="1835565"/>
            <a:ext cx="3177392" cy="628879"/>
          </a:xfrm>
          <a:prstGeom prst="bentConnector3">
            <a:avLst>
              <a:gd name="adj1" fmla="val 102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390">
            <a:extLst>
              <a:ext uri="{FF2B5EF4-FFF2-40B4-BE49-F238E27FC236}">
                <a16:creationId xmlns:a16="http://schemas.microsoft.com/office/drawing/2014/main" id="{BAF0E888-27FA-8295-0AC5-75DF693C336A}"/>
              </a:ext>
            </a:extLst>
          </p:cNvPr>
          <p:cNvCxnSpPr/>
          <p:nvPr/>
        </p:nvCxnSpPr>
        <p:spPr>
          <a:xfrm flipV="1">
            <a:off x="1539519" y="2182920"/>
            <a:ext cx="2575805" cy="277302"/>
          </a:xfrm>
          <a:prstGeom prst="bentConnector3">
            <a:avLst>
              <a:gd name="adj1" fmla="val -106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397">
            <a:extLst>
              <a:ext uri="{FF2B5EF4-FFF2-40B4-BE49-F238E27FC236}">
                <a16:creationId xmlns:a16="http://schemas.microsoft.com/office/drawing/2014/main" id="{FD223DEB-61C5-9789-709A-6B78240E532B}"/>
              </a:ext>
            </a:extLst>
          </p:cNvPr>
          <p:cNvCxnSpPr/>
          <p:nvPr/>
        </p:nvCxnSpPr>
        <p:spPr>
          <a:xfrm flipV="1">
            <a:off x="1638846" y="2307424"/>
            <a:ext cx="4084212" cy="151579"/>
          </a:xfrm>
          <a:prstGeom prst="bentConnector3">
            <a:avLst>
              <a:gd name="adj1" fmla="val -25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406">
            <a:extLst>
              <a:ext uri="{FF2B5EF4-FFF2-40B4-BE49-F238E27FC236}">
                <a16:creationId xmlns:a16="http://schemas.microsoft.com/office/drawing/2014/main" id="{031E4F35-30F9-FEE2-556A-DC901B7EEE27}"/>
              </a:ext>
            </a:extLst>
          </p:cNvPr>
          <p:cNvCxnSpPr/>
          <p:nvPr/>
        </p:nvCxnSpPr>
        <p:spPr>
          <a:xfrm flipV="1">
            <a:off x="1742328" y="2375116"/>
            <a:ext cx="4235267" cy="80960"/>
          </a:xfrm>
          <a:prstGeom prst="bentConnector3">
            <a:avLst>
              <a:gd name="adj1" fmla="val 73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418">
            <a:extLst>
              <a:ext uri="{FF2B5EF4-FFF2-40B4-BE49-F238E27FC236}">
                <a16:creationId xmlns:a16="http://schemas.microsoft.com/office/drawing/2014/main" id="{8AC1F45A-C0E0-233C-3E96-2206BBD4B945}"/>
              </a:ext>
            </a:extLst>
          </p:cNvPr>
          <p:cNvCxnSpPr/>
          <p:nvPr/>
        </p:nvCxnSpPr>
        <p:spPr>
          <a:xfrm rot="5400000" flipH="1" flipV="1">
            <a:off x="5463099" y="1946119"/>
            <a:ext cx="622965" cy="114519"/>
          </a:xfrm>
          <a:prstGeom prst="bentConnector3">
            <a:avLst>
              <a:gd name="adj1" fmla="val 99692"/>
            </a:avLst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38A248DA-4055-C9DF-A307-DBCD47694FA7}"/>
              </a:ext>
            </a:extLst>
          </p:cNvPr>
          <p:cNvCxnSpPr/>
          <p:nvPr/>
        </p:nvCxnSpPr>
        <p:spPr>
          <a:xfrm flipV="1">
            <a:off x="5967359" y="2263658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F0E6249-D3A7-53F7-BD87-AC94B8AAF096}"/>
              </a:ext>
            </a:extLst>
          </p:cNvPr>
          <p:cNvCxnSpPr/>
          <p:nvPr/>
        </p:nvCxnSpPr>
        <p:spPr>
          <a:xfrm flipV="1">
            <a:off x="4272016" y="1719731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4C3DD9D0-5C35-34F5-23B8-DA5AE1913147}"/>
              </a:ext>
            </a:extLst>
          </p:cNvPr>
          <p:cNvCxnSpPr/>
          <p:nvPr/>
        </p:nvCxnSpPr>
        <p:spPr>
          <a:xfrm flipH="1">
            <a:off x="3930904" y="3550277"/>
            <a:ext cx="81549" cy="0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FC49F67B-11ED-6338-F11F-68E130266487}"/>
              </a:ext>
            </a:extLst>
          </p:cNvPr>
          <p:cNvCxnSpPr/>
          <p:nvPr/>
        </p:nvCxnSpPr>
        <p:spPr>
          <a:xfrm>
            <a:off x="2074739" y="3574233"/>
            <a:ext cx="151626" cy="516"/>
          </a:xfrm>
          <a:prstGeom prst="straightConnector1">
            <a:avLst/>
          </a:prstGeom>
          <a:ln w="19050">
            <a:solidFill>
              <a:srgbClr val="0070C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2E8EB349-13BE-9A94-B4D1-DFC190FB5882}"/>
              </a:ext>
            </a:extLst>
          </p:cNvPr>
          <p:cNvCxnSpPr>
            <a:endCxn id="43" idx="1"/>
          </p:cNvCxnSpPr>
          <p:nvPr/>
        </p:nvCxnSpPr>
        <p:spPr>
          <a:xfrm>
            <a:off x="1999899" y="5600314"/>
            <a:ext cx="101532" cy="22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712851A2-B447-045A-9E48-733E7B7BF07C}"/>
              </a:ext>
            </a:extLst>
          </p:cNvPr>
          <p:cNvCxnSpPr/>
          <p:nvPr/>
        </p:nvCxnSpPr>
        <p:spPr>
          <a:xfrm>
            <a:off x="4409658" y="5590078"/>
            <a:ext cx="168682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AB40F02F-1F3E-13E0-D531-9C843822E579}"/>
              </a:ext>
            </a:extLst>
          </p:cNvPr>
          <p:cNvCxnSpPr>
            <a:stCxn id="45" idx="3"/>
          </p:cNvCxnSpPr>
          <p:nvPr/>
        </p:nvCxnSpPr>
        <p:spPr>
          <a:xfrm flipV="1">
            <a:off x="1751198" y="5600314"/>
            <a:ext cx="131301" cy="220"/>
          </a:xfrm>
          <a:prstGeom prst="straightConnector1">
            <a:avLst/>
          </a:prstGeom>
          <a:ln w="19050">
            <a:solidFill>
              <a:srgbClr val="0070C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237CC267-0FF4-F578-7BDE-39629382F669}"/>
              </a:ext>
            </a:extLst>
          </p:cNvPr>
          <p:cNvCxnSpPr/>
          <p:nvPr/>
        </p:nvCxnSpPr>
        <p:spPr>
          <a:xfrm flipV="1">
            <a:off x="4185381" y="5589750"/>
            <a:ext cx="136488" cy="1824"/>
          </a:xfrm>
          <a:prstGeom prst="straightConnector1">
            <a:avLst/>
          </a:prstGeom>
          <a:ln w="19050">
            <a:solidFill>
              <a:srgbClr val="0070C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447">
            <a:extLst>
              <a:ext uri="{FF2B5EF4-FFF2-40B4-BE49-F238E27FC236}">
                <a16:creationId xmlns:a16="http://schemas.microsoft.com/office/drawing/2014/main" id="{7C6F9DAA-4C0C-3B42-B5E9-015CBAD24CA2}"/>
              </a:ext>
            </a:extLst>
          </p:cNvPr>
          <p:cNvCxnSpPr>
            <a:cxnSpLocks/>
          </p:cNvCxnSpPr>
          <p:nvPr/>
        </p:nvCxnSpPr>
        <p:spPr>
          <a:xfrm>
            <a:off x="2000749" y="3198178"/>
            <a:ext cx="6836187" cy="202538"/>
          </a:xfrm>
          <a:prstGeom prst="bentConnector3">
            <a:avLst>
              <a:gd name="adj1" fmla="val 71665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448">
            <a:extLst>
              <a:ext uri="{FF2B5EF4-FFF2-40B4-BE49-F238E27FC236}">
                <a16:creationId xmlns:a16="http://schemas.microsoft.com/office/drawing/2014/main" id="{63063C07-2E52-0AE4-C603-9D663E456030}"/>
              </a:ext>
            </a:extLst>
          </p:cNvPr>
          <p:cNvCxnSpPr>
            <a:cxnSpLocks/>
          </p:cNvCxnSpPr>
          <p:nvPr/>
        </p:nvCxnSpPr>
        <p:spPr>
          <a:xfrm>
            <a:off x="3720989" y="3255444"/>
            <a:ext cx="5115947" cy="289180"/>
          </a:xfrm>
          <a:prstGeom prst="bentConnector3">
            <a:avLst>
              <a:gd name="adj1" fmla="val 59818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456">
            <a:extLst>
              <a:ext uri="{FF2B5EF4-FFF2-40B4-BE49-F238E27FC236}">
                <a16:creationId xmlns:a16="http://schemas.microsoft.com/office/drawing/2014/main" id="{AD725778-9605-AE22-7F36-CC3507BA518C}"/>
              </a:ext>
            </a:extLst>
          </p:cNvPr>
          <p:cNvCxnSpPr>
            <a:cxnSpLocks/>
          </p:cNvCxnSpPr>
          <p:nvPr/>
        </p:nvCxnSpPr>
        <p:spPr>
          <a:xfrm>
            <a:off x="5160532" y="3331412"/>
            <a:ext cx="3675574" cy="353342"/>
          </a:xfrm>
          <a:prstGeom prst="bentConnector3">
            <a:avLst>
              <a:gd name="adj1" fmla="val -281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Rectangle 116">
            <a:extLst>
              <a:ext uri="{FF2B5EF4-FFF2-40B4-BE49-F238E27FC236}">
                <a16:creationId xmlns:a16="http://schemas.microsoft.com/office/drawing/2014/main" id="{D912EE40-7BE2-C78C-C298-BDFBF4D7BE16}"/>
              </a:ext>
            </a:extLst>
          </p:cNvPr>
          <p:cNvSpPr/>
          <p:nvPr/>
        </p:nvSpPr>
        <p:spPr>
          <a:xfrm>
            <a:off x="2402550" y="1895642"/>
            <a:ext cx="1309761" cy="36825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B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6177E318-BA92-0946-4B7E-7D0082886A09}"/>
              </a:ext>
            </a:extLst>
          </p:cNvPr>
          <p:cNvSpPr/>
          <p:nvPr/>
        </p:nvSpPr>
        <p:spPr>
          <a:xfrm>
            <a:off x="653357" y="1386839"/>
            <a:ext cx="1334158" cy="342330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A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4C6F2136-0AEE-E5B3-90D4-30E426F3E30F}"/>
              </a:ext>
            </a:extLst>
          </p:cNvPr>
          <p:cNvSpPr/>
          <p:nvPr/>
        </p:nvSpPr>
        <p:spPr>
          <a:xfrm>
            <a:off x="2402550" y="2997517"/>
            <a:ext cx="1309761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B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4FC101F-FCB5-D190-4EE1-146FA703611D}"/>
              </a:ext>
            </a:extLst>
          </p:cNvPr>
          <p:cNvSpPr/>
          <p:nvPr/>
        </p:nvSpPr>
        <p:spPr>
          <a:xfrm>
            <a:off x="653357" y="1897959"/>
            <a:ext cx="1341981" cy="340859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B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1AF191A-5B97-84ED-44B2-2FD7477785FF}"/>
              </a:ext>
            </a:extLst>
          </p:cNvPr>
          <p:cNvSpPr/>
          <p:nvPr/>
        </p:nvSpPr>
        <p:spPr>
          <a:xfrm>
            <a:off x="4112295" y="2993456"/>
            <a:ext cx="1325046" cy="327594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B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5AF4CA8-00A2-A278-6E36-A2746A172E2E}"/>
              </a:ext>
            </a:extLst>
          </p:cNvPr>
          <p:cNvSpPr/>
          <p:nvPr/>
        </p:nvSpPr>
        <p:spPr>
          <a:xfrm>
            <a:off x="2402550" y="1385035"/>
            <a:ext cx="1309761" cy="348821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A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A3497F0C-47CA-3129-7868-8E54FE859ED9}"/>
              </a:ext>
            </a:extLst>
          </p:cNvPr>
          <p:cNvSpPr/>
          <p:nvPr/>
        </p:nvSpPr>
        <p:spPr>
          <a:xfrm>
            <a:off x="4112295" y="1376298"/>
            <a:ext cx="1325045" cy="355594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A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105DEAF5-8F97-8383-1065-90F17F25CFD1}"/>
              </a:ext>
            </a:extLst>
          </p:cNvPr>
          <p:cNvSpPr/>
          <p:nvPr/>
        </p:nvSpPr>
        <p:spPr>
          <a:xfrm>
            <a:off x="2402550" y="2461175"/>
            <a:ext cx="1309761" cy="346476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A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8176B606-D126-23FF-C0A4-1765E9C3D004}"/>
              </a:ext>
            </a:extLst>
          </p:cNvPr>
          <p:cNvSpPr/>
          <p:nvPr/>
        </p:nvSpPr>
        <p:spPr>
          <a:xfrm>
            <a:off x="4112295" y="2461176"/>
            <a:ext cx="1325045" cy="339985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A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5B25D5DF-4BAA-CE7D-2D35-1E3F1FC30AB6}"/>
              </a:ext>
            </a:extLst>
          </p:cNvPr>
          <p:cNvSpPr/>
          <p:nvPr/>
        </p:nvSpPr>
        <p:spPr>
          <a:xfrm>
            <a:off x="4112294" y="1899470"/>
            <a:ext cx="1325046" cy="36418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B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EDDB198F-E875-2409-C30A-C1EDC37299F0}"/>
              </a:ext>
            </a:extLst>
          </p:cNvPr>
          <p:cNvSpPr/>
          <p:nvPr/>
        </p:nvSpPr>
        <p:spPr>
          <a:xfrm>
            <a:off x="7743336" y="2388968"/>
            <a:ext cx="900162" cy="353794"/>
          </a:xfrm>
          <a:prstGeom prst="rect">
            <a:avLst/>
          </a:prstGeom>
          <a:solidFill>
            <a:srgbClr val="BEBEC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PIC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C47217AD-2246-6FCD-648A-35FB250B8677}"/>
              </a:ext>
            </a:extLst>
          </p:cNvPr>
          <p:cNvSpPr/>
          <p:nvPr/>
        </p:nvSpPr>
        <p:spPr>
          <a:xfrm>
            <a:off x="7500657" y="1376297"/>
            <a:ext cx="1186538" cy="357559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A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3D8ECD74-DF38-D933-A821-4EB709B88650}"/>
              </a:ext>
            </a:extLst>
          </p:cNvPr>
          <p:cNvSpPr/>
          <p:nvPr/>
        </p:nvSpPr>
        <p:spPr>
          <a:xfrm>
            <a:off x="7513111" y="1872293"/>
            <a:ext cx="1161630" cy="371805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B</a:t>
            </a:r>
          </a:p>
        </p:txBody>
      </p:sp>
      <p:cxnSp>
        <p:nvCxnSpPr>
          <p:cNvPr id="130" name="Elbow Connector 116">
            <a:extLst>
              <a:ext uri="{FF2B5EF4-FFF2-40B4-BE49-F238E27FC236}">
                <a16:creationId xmlns:a16="http://schemas.microsoft.com/office/drawing/2014/main" id="{82481ADA-654D-6856-6404-C7C19D022185}"/>
              </a:ext>
            </a:extLst>
          </p:cNvPr>
          <p:cNvCxnSpPr>
            <a:cxnSpLocks/>
          </p:cNvCxnSpPr>
          <p:nvPr/>
        </p:nvCxnSpPr>
        <p:spPr>
          <a:xfrm rot="5400000">
            <a:off x="7190940" y="1787622"/>
            <a:ext cx="502592" cy="115636"/>
          </a:xfrm>
          <a:prstGeom prst="bentConnector3">
            <a:avLst>
              <a:gd name="adj1" fmla="val -253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C176E471-50E9-690A-102A-DBDA10A8F079}"/>
              </a:ext>
            </a:extLst>
          </p:cNvPr>
          <p:cNvCxnSpPr>
            <a:cxnSpLocks/>
          </p:cNvCxnSpPr>
          <p:nvPr/>
        </p:nvCxnSpPr>
        <p:spPr>
          <a:xfrm>
            <a:off x="7280153" y="2095579"/>
            <a:ext cx="11563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1EEC0333-4CB3-91BC-33FC-7F471D3A22B1}"/>
              </a:ext>
            </a:extLst>
          </p:cNvPr>
          <p:cNvCxnSpPr>
            <a:cxnSpLocks/>
          </p:cNvCxnSpPr>
          <p:nvPr/>
        </p:nvCxnSpPr>
        <p:spPr>
          <a:xfrm flipV="1">
            <a:off x="8186978" y="1729169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2646C3A9-4674-6CF3-6516-5C5B3566394C}"/>
              </a:ext>
            </a:extLst>
          </p:cNvPr>
          <p:cNvSpPr/>
          <p:nvPr/>
        </p:nvSpPr>
        <p:spPr>
          <a:xfrm>
            <a:off x="5601838" y="6067024"/>
            <a:ext cx="1928331" cy="186209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en-US" sz="1050" dirty="0"/>
              <a:t>Courtesy of J. Spasic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1DE73103-C6D6-6AEF-6429-CCF72324CCFD}"/>
              </a:ext>
            </a:extLst>
          </p:cNvPr>
          <p:cNvSpPr/>
          <p:nvPr/>
        </p:nvSpPr>
        <p:spPr>
          <a:xfrm>
            <a:off x="8955601" y="2545234"/>
            <a:ext cx="567716" cy="124952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BIS</a:t>
            </a: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217B28FE-858A-0B74-255F-263DC2BF1D13}"/>
              </a:ext>
            </a:extLst>
          </p:cNvPr>
          <p:cNvGrpSpPr/>
          <p:nvPr/>
        </p:nvGrpSpPr>
        <p:grpSpPr>
          <a:xfrm>
            <a:off x="10338506" y="141236"/>
            <a:ext cx="1711845" cy="1737012"/>
            <a:chOff x="9800169" y="1571099"/>
            <a:chExt cx="2346960" cy="3163570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FFFB3F97-7E20-5609-ADFC-80457F26ACEE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Q1,Q2,Q3,BB,SCL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7546192-9034-F337-9E76-0969CF68BE61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uQDS</a:t>
              </a:r>
              <a:endParaRPr lang="en-US" sz="1200" dirty="0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19916B47-54AB-70A5-621A-D560355FBE42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PDSU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36D3CAFC-33C5-21E8-01F3-17F39AB8BE8C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Heaters + CLIQ</a:t>
              </a: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DC4CFEE-D7B9-EC5F-01F2-AF76C0D845DB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BIS</a:t>
              </a:r>
            </a:p>
          </p:txBody>
        </p: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B7D15C56-A880-E76A-3032-7496839DA5D7}"/>
                </a:ext>
              </a:extLst>
            </p:cNvPr>
            <p:cNvCxnSpPr>
              <a:stCxn id="137" idx="3"/>
              <a:endCxn id="138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F0189C0C-FF33-6C75-4DFC-B7B9BF799DBF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3A7536A0-DE30-403C-8CFF-C8D2E6ED4A13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601E04BB-192E-EC7E-F934-601E0B6B76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4A8D0E6D-E205-7682-114F-253F5AADEF50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1886CE2-1783-15BD-070C-1857E803E459}"/>
              </a:ext>
            </a:extLst>
          </p:cNvPr>
          <p:cNvSpPr txBox="1"/>
          <p:nvPr/>
        </p:nvSpPr>
        <p:spPr>
          <a:xfrm>
            <a:off x="9829800" y="2182920"/>
            <a:ext cx="2174535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Magnet quench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err="1"/>
              <a:t>uQDS</a:t>
            </a:r>
            <a:r>
              <a:rPr lang="en-US" dirty="0"/>
              <a:t> detection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6 PDSUs triggered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Beam dump &amp; magnet protection activated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798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576E5-2E86-3A0A-CAE5-F0868B36D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Top-Down Reliability Model - Quench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0EE30-6AE0-9AD8-ED6F-43C766629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 Annual Meeting, Genova, 10/10/2024, Lukas Felsberger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F9757-2725-C093-CB60-A5B3F705A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B1C1-EF94-B240-8D86-209942DC87EF}" type="slidenum">
              <a:rPr lang="en-CH" smtClean="0"/>
              <a:t>9</a:t>
            </a:fld>
            <a:endParaRPr lang="en-CH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B13247C-0320-07F8-6285-91F3EF0AF125}"/>
              </a:ext>
            </a:extLst>
          </p:cNvPr>
          <p:cNvSpPr/>
          <p:nvPr/>
        </p:nvSpPr>
        <p:spPr>
          <a:xfrm>
            <a:off x="478613" y="834270"/>
            <a:ext cx="8562355" cy="3695705"/>
          </a:xfrm>
          <a:prstGeom prst="rect">
            <a:avLst/>
          </a:prstGeom>
          <a:solidFill>
            <a:schemeClr val="accent1">
              <a:alpha val="3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b="1" dirty="0"/>
              <a:t>UR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4D8C8BA-913E-CB5E-B94A-190B95E0C821}"/>
              </a:ext>
            </a:extLst>
          </p:cNvPr>
          <p:cNvSpPr/>
          <p:nvPr/>
        </p:nvSpPr>
        <p:spPr>
          <a:xfrm>
            <a:off x="434112" y="4671296"/>
            <a:ext cx="5021505" cy="675661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Tunnel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DC1938D-DC51-B2C1-AE79-36E777301287}"/>
              </a:ext>
            </a:extLst>
          </p:cNvPr>
          <p:cNvSpPr/>
          <p:nvPr/>
        </p:nvSpPr>
        <p:spPr>
          <a:xfrm>
            <a:off x="434112" y="5377456"/>
            <a:ext cx="5021505" cy="757456"/>
          </a:xfrm>
          <a:prstGeom prst="rect">
            <a:avLst/>
          </a:prstGeom>
          <a:solidFill>
            <a:schemeClr val="accent1">
              <a:alpha val="30000"/>
            </a:schemeClr>
          </a:solidFill>
          <a:ln w="444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/>
              <a:t>USC/UJ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0CADD91-3E90-EA3F-9682-CF4445AE9F40}"/>
              </a:ext>
            </a:extLst>
          </p:cNvPr>
          <p:cNvSpPr/>
          <p:nvPr/>
        </p:nvSpPr>
        <p:spPr>
          <a:xfrm>
            <a:off x="2059228" y="4723619"/>
            <a:ext cx="909350" cy="287085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Q2a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AA58626-BDA5-25F8-CFDB-48C368E233AE}"/>
              </a:ext>
            </a:extLst>
          </p:cNvPr>
          <p:cNvSpPr/>
          <p:nvPr/>
        </p:nvSpPr>
        <p:spPr>
          <a:xfrm>
            <a:off x="3292537" y="4722047"/>
            <a:ext cx="909350" cy="299816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Q2b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7956EAA-FCA9-FDDB-0B36-59EF0CCC2797}"/>
              </a:ext>
            </a:extLst>
          </p:cNvPr>
          <p:cNvSpPr/>
          <p:nvPr/>
        </p:nvSpPr>
        <p:spPr>
          <a:xfrm>
            <a:off x="3364357" y="5456518"/>
            <a:ext cx="837530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8C61CC3-C83A-3FEB-F239-6C413E823548}"/>
              </a:ext>
            </a:extLst>
          </p:cNvPr>
          <p:cNvSpPr/>
          <p:nvPr/>
        </p:nvSpPr>
        <p:spPr>
          <a:xfrm>
            <a:off x="2101431" y="5456518"/>
            <a:ext cx="839506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8 x HDS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DA34B6C-BD01-D110-F165-2A18F948028B}"/>
              </a:ext>
            </a:extLst>
          </p:cNvPr>
          <p:cNvSpPr/>
          <p:nvPr/>
        </p:nvSpPr>
        <p:spPr>
          <a:xfrm>
            <a:off x="4436756" y="4718815"/>
            <a:ext cx="929490" cy="291889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Q3</a:t>
            </a:r>
            <a:endParaRPr lang="en-GB" sz="28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55871E3-D984-1BCB-6667-EE358C3DB758}"/>
              </a:ext>
            </a:extLst>
          </p:cNvPr>
          <p:cNvSpPr/>
          <p:nvPr/>
        </p:nvSpPr>
        <p:spPr>
          <a:xfrm>
            <a:off x="911692" y="5456518"/>
            <a:ext cx="839506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8BF14F6-BE81-4026-78D2-EFEF7055EFAE}"/>
              </a:ext>
            </a:extLst>
          </p:cNvPr>
          <p:cNvSpPr/>
          <p:nvPr/>
        </p:nvSpPr>
        <p:spPr>
          <a:xfrm>
            <a:off x="4578340" y="5456298"/>
            <a:ext cx="839506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16 x HDS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BF02340-8CEE-B3D1-BC97-43B8D29D288B}"/>
              </a:ext>
            </a:extLst>
          </p:cNvPr>
          <p:cNvSpPr/>
          <p:nvPr/>
        </p:nvSpPr>
        <p:spPr>
          <a:xfrm>
            <a:off x="704639" y="4106667"/>
            <a:ext cx="977348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BFA767B-C9E2-5DDA-47C7-87034C44E41B}"/>
              </a:ext>
            </a:extLst>
          </p:cNvPr>
          <p:cNvSpPr/>
          <p:nvPr/>
        </p:nvSpPr>
        <p:spPr>
          <a:xfrm>
            <a:off x="2597901" y="4113205"/>
            <a:ext cx="977348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808A58B-4FA1-9477-610C-8F2BD0F3D64B}"/>
              </a:ext>
            </a:extLst>
          </p:cNvPr>
          <p:cNvSpPr/>
          <p:nvPr/>
        </p:nvSpPr>
        <p:spPr>
          <a:xfrm>
            <a:off x="4541648" y="4106081"/>
            <a:ext cx="977348" cy="288032"/>
          </a:xfrm>
          <a:prstGeom prst="rect">
            <a:avLst/>
          </a:prstGeom>
          <a:solidFill>
            <a:srgbClr val="1C446A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2x CLIQ Q3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6AA0A76-0698-ED56-7D16-B29013034676}"/>
              </a:ext>
            </a:extLst>
          </p:cNvPr>
          <p:cNvSpPr/>
          <p:nvPr/>
        </p:nvSpPr>
        <p:spPr>
          <a:xfrm>
            <a:off x="5819584" y="1892025"/>
            <a:ext cx="1447511" cy="371633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B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D641CBE-F9BE-469C-52AB-A60E48CF138B}"/>
              </a:ext>
            </a:extLst>
          </p:cNvPr>
          <p:cNvSpPr/>
          <p:nvPr/>
        </p:nvSpPr>
        <p:spPr>
          <a:xfrm>
            <a:off x="4839458" y="905656"/>
            <a:ext cx="642148" cy="306695"/>
          </a:xfrm>
          <a:prstGeom prst="rect">
            <a:avLst/>
          </a:prstGeom>
          <a:solidFill>
            <a:srgbClr val="BEBECB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PC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10B74F1-BCBB-CD43-525F-D5AAE008B9BB}"/>
              </a:ext>
            </a:extLst>
          </p:cNvPr>
          <p:cNvCxnSpPr>
            <a:endCxn id="118" idx="2"/>
          </p:cNvCxnSpPr>
          <p:nvPr/>
        </p:nvCxnSpPr>
        <p:spPr>
          <a:xfrm flipH="1" flipV="1">
            <a:off x="1320436" y="1729169"/>
            <a:ext cx="15139" cy="140325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110">
            <a:extLst>
              <a:ext uri="{FF2B5EF4-FFF2-40B4-BE49-F238E27FC236}">
                <a16:creationId xmlns:a16="http://schemas.microsoft.com/office/drawing/2014/main" id="{2EA93100-EF14-DA48-BBB7-39625F01DBD4}"/>
              </a:ext>
            </a:extLst>
          </p:cNvPr>
          <p:cNvCxnSpPr/>
          <p:nvPr/>
        </p:nvCxnSpPr>
        <p:spPr>
          <a:xfrm rot="5400000">
            <a:off x="1838518" y="1908950"/>
            <a:ext cx="1578150" cy="868790"/>
          </a:xfrm>
          <a:prstGeom prst="bentConnector3">
            <a:avLst>
              <a:gd name="adj1" fmla="val 90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960E779-FADB-A53F-EF2A-802165B6F0E3}"/>
              </a:ext>
            </a:extLst>
          </p:cNvPr>
          <p:cNvCxnSpPr/>
          <p:nvPr/>
        </p:nvCxnSpPr>
        <p:spPr>
          <a:xfrm>
            <a:off x="1342103" y="3126658"/>
            <a:ext cx="869540" cy="5762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4418C80-3B20-861E-EB60-B5CC40A24DD3}"/>
              </a:ext>
            </a:extLst>
          </p:cNvPr>
          <p:cNvCxnSpPr/>
          <p:nvPr/>
        </p:nvCxnSpPr>
        <p:spPr>
          <a:xfrm flipV="1">
            <a:off x="6533488" y="1733856"/>
            <a:ext cx="1" cy="14374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128">
            <a:extLst>
              <a:ext uri="{FF2B5EF4-FFF2-40B4-BE49-F238E27FC236}">
                <a16:creationId xmlns:a16="http://schemas.microsoft.com/office/drawing/2014/main" id="{54ABB837-3C1C-19F6-A198-D8B945821319}"/>
              </a:ext>
            </a:extLst>
          </p:cNvPr>
          <p:cNvCxnSpPr/>
          <p:nvPr/>
        </p:nvCxnSpPr>
        <p:spPr>
          <a:xfrm rot="10800000" flipV="1">
            <a:off x="1307518" y="1039632"/>
            <a:ext cx="3511828" cy="518372"/>
          </a:xfrm>
          <a:prstGeom prst="bentConnector3">
            <a:avLst>
              <a:gd name="adj1" fmla="val 121394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7507E6F-943F-28C9-F4F1-BEA68CB3C2BB}"/>
              </a:ext>
            </a:extLst>
          </p:cNvPr>
          <p:cNvCxnSpPr>
            <a:cxnSpLocks/>
          </p:cNvCxnSpPr>
          <p:nvPr/>
        </p:nvCxnSpPr>
        <p:spPr>
          <a:xfrm flipV="1">
            <a:off x="5486535" y="1028354"/>
            <a:ext cx="3356269" cy="128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0368C5AB-775E-1372-8C5D-806D2D0FFC9E}"/>
              </a:ext>
            </a:extLst>
          </p:cNvPr>
          <p:cNvSpPr/>
          <p:nvPr/>
        </p:nvSpPr>
        <p:spPr>
          <a:xfrm>
            <a:off x="681272" y="1009742"/>
            <a:ext cx="131318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Interlock loop (FPA)</a:t>
            </a:r>
          </a:p>
        </p:txBody>
      </p:sp>
      <p:cxnSp>
        <p:nvCxnSpPr>
          <p:cNvPr id="59" name="Elbow Connector 308">
            <a:extLst>
              <a:ext uri="{FF2B5EF4-FFF2-40B4-BE49-F238E27FC236}">
                <a16:creationId xmlns:a16="http://schemas.microsoft.com/office/drawing/2014/main" id="{2C23F4CF-F31D-D10A-F7FF-CEB1101B7605}"/>
              </a:ext>
            </a:extLst>
          </p:cNvPr>
          <p:cNvCxnSpPr>
            <a:stCxn id="47" idx="3"/>
          </p:cNvCxnSpPr>
          <p:nvPr/>
        </p:nvCxnSpPr>
        <p:spPr>
          <a:xfrm flipV="1">
            <a:off x="1681987" y="3867497"/>
            <a:ext cx="529656" cy="383186"/>
          </a:xfrm>
          <a:prstGeom prst="bentConnector3">
            <a:avLst>
              <a:gd name="adj1" fmla="val 50000"/>
            </a:avLst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314">
            <a:extLst>
              <a:ext uri="{FF2B5EF4-FFF2-40B4-BE49-F238E27FC236}">
                <a16:creationId xmlns:a16="http://schemas.microsoft.com/office/drawing/2014/main" id="{550DEACB-B9C8-3F51-BDFE-3B9F72A7F622}"/>
              </a:ext>
            </a:extLst>
          </p:cNvPr>
          <p:cNvCxnSpPr/>
          <p:nvPr/>
        </p:nvCxnSpPr>
        <p:spPr>
          <a:xfrm rot="5400000" flipH="1" flipV="1">
            <a:off x="1298972" y="4496737"/>
            <a:ext cx="1684381" cy="522775"/>
          </a:xfrm>
          <a:prstGeom prst="bentConnector3">
            <a:avLst>
              <a:gd name="adj1" fmla="val 74161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8135FCDF-A31C-32DB-3900-B276C501831F}"/>
              </a:ext>
            </a:extLst>
          </p:cNvPr>
          <p:cNvSpPr txBox="1"/>
          <p:nvPr/>
        </p:nvSpPr>
        <p:spPr>
          <a:xfrm>
            <a:off x="7280153" y="2726228"/>
            <a:ext cx="1873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7030A0"/>
                </a:solidFill>
              </a:rPr>
              <a:t>Beam abort requests to BIS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559FA55-9BE7-5790-D6D9-4F9734D9FCB5}"/>
              </a:ext>
            </a:extLst>
          </p:cNvPr>
          <p:cNvSpPr/>
          <p:nvPr/>
        </p:nvSpPr>
        <p:spPr>
          <a:xfrm>
            <a:off x="5822417" y="1380735"/>
            <a:ext cx="1461507" cy="354537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</a:t>
            </a:r>
            <a:r>
              <a:rPr lang="en-GB" sz="1400" dirty="0" err="1"/>
              <a:t>Sc</a:t>
            </a:r>
            <a:r>
              <a:rPr lang="en-GB" sz="1400" dirty="0"/>
              <a:t> link A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693BB38-A528-78F3-9160-30513679EEEB}"/>
              </a:ext>
            </a:extLst>
          </p:cNvPr>
          <p:cNvCxnSpPr/>
          <p:nvPr/>
        </p:nvCxnSpPr>
        <p:spPr>
          <a:xfrm flipV="1">
            <a:off x="8423850" y="2640686"/>
            <a:ext cx="538513" cy="9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233FD4DD-8361-4E80-EC41-5CDC983B1B7E}"/>
              </a:ext>
            </a:extLst>
          </p:cNvPr>
          <p:cNvCxnSpPr/>
          <p:nvPr/>
        </p:nvCxnSpPr>
        <p:spPr>
          <a:xfrm flipV="1">
            <a:off x="1307518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AD9F679-F3C6-0346-DDF2-A2353F2BA329}"/>
              </a:ext>
            </a:extLst>
          </p:cNvPr>
          <p:cNvCxnSpPr/>
          <p:nvPr/>
        </p:nvCxnSpPr>
        <p:spPr>
          <a:xfrm flipV="1">
            <a:off x="2511389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B6500C4-D821-F7BF-5BD2-7B5C9A438BE8}"/>
              </a:ext>
            </a:extLst>
          </p:cNvPr>
          <p:cNvCxnSpPr/>
          <p:nvPr/>
        </p:nvCxnSpPr>
        <p:spPr>
          <a:xfrm flipV="1">
            <a:off x="3756714" y="5010704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6FAD1E8-3A6B-2C3D-8740-27DB2F796D3C}"/>
              </a:ext>
            </a:extLst>
          </p:cNvPr>
          <p:cNvCxnSpPr/>
          <p:nvPr/>
        </p:nvCxnSpPr>
        <p:spPr>
          <a:xfrm flipV="1">
            <a:off x="4984623" y="5006791"/>
            <a:ext cx="0" cy="44559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1B23F33-2D03-E204-7DFD-4EF19C944999}"/>
              </a:ext>
            </a:extLst>
          </p:cNvPr>
          <p:cNvCxnSpPr>
            <a:endCxn id="47" idx="2"/>
          </p:cNvCxnSpPr>
          <p:nvPr/>
        </p:nvCxnSpPr>
        <p:spPr>
          <a:xfrm flipV="1">
            <a:off x="1193313" y="4394699"/>
            <a:ext cx="0" cy="340638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4A1DBA-AFA5-3930-D71F-108008C14F66}"/>
              </a:ext>
            </a:extLst>
          </p:cNvPr>
          <p:cNvCxnSpPr/>
          <p:nvPr/>
        </p:nvCxnSpPr>
        <p:spPr>
          <a:xfrm flipV="1">
            <a:off x="2854845" y="4403183"/>
            <a:ext cx="8962" cy="331486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437A30A-875E-5089-BD2F-D2192F7F04EB}"/>
              </a:ext>
            </a:extLst>
          </p:cNvPr>
          <p:cNvCxnSpPr/>
          <p:nvPr/>
        </p:nvCxnSpPr>
        <p:spPr>
          <a:xfrm flipV="1">
            <a:off x="3363946" y="4390077"/>
            <a:ext cx="411" cy="337173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37CA2A5-FFCC-221C-D663-52912EBD375C}"/>
              </a:ext>
            </a:extLst>
          </p:cNvPr>
          <p:cNvCxnSpPr/>
          <p:nvPr/>
        </p:nvCxnSpPr>
        <p:spPr>
          <a:xfrm flipH="1" flipV="1">
            <a:off x="5021459" y="4398055"/>
            <a:ext cx="4429" cy="336614"/>
          </a:xfrm>
          <a:prstGeom prst="straightConnector1">
            <a:avLst/>
          </a:prstGeom>
          <a:ln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FD582C29-E2DF-7A0A-3938-B61F277DD67A}"/>
              </a:ext>
            </a:extLst>
          </p:cNvPr>
          <p:cNvSpPr/>
          <p:nvPr/>
        </p:nvSpPr>
        <p:spPr>
          <a:xfrm>
            <a:off x="2220902" y="3477735"/>
            <a:ext cx="1705321" cy="438195"/>
          </a:xfrm>
          <a:prstGeom prst="rect">
            <a:avLst/>
          </a:prstGeom>
          <a:solidFill>
            <a:srgbClr val="00B05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Interface Box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0A8A40D-8773-56B4-2476-5DD3B5615DDC}"/>
              </a:ext>
            </a:extLst>
          </p:cNvPr>
          <p:cNvSpPr/>
          <p:nvPr/>
        </p:nvSpPr>
        <p:spPr>
          <a:xfrm>
            <a:off x="902507" y="4722673"/>
            <a:ext cx="909350" cy="288031"/>
          </a:xfrm>
          <a:prstGeom prst="rect">
            <a:avLst/>
          </a:prstGeom>
          <a:solidFill>
            <a:srgbClr val="0033A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Q1</a:t>
            </a:r>
            <a:endParaRPr lang="en-GB" sz="2800" dirty="0"/>
          </a:p>
        </p:txBody>
      </p:sp>
      <p:cxnSp>
        <p:nvCxnSpPr>
          <p:cNvPr id="74" name="Elbow Connector 133">
            <a:extLst>
              <a:ext uri="{FF2B5EF4-FFF2-40B4-BE49-F238E27FC236}">
                <a16:creationId xmlns:a16="http://schemas.microsoft.com/office/drawing/2014/main" id="{EB5BA93A-9DC9-09F4-8952-3BC56EF5589B}"/>
              </a:ext>
            </a:extLst>
          </p:cNvPr>
          <p:cNvCxnSpPr/>
          <p:nvPr/>
        </p:nvCxnSpPr>
        <p:spPr>
          <a:xfrm rot="5400000" flipH="1" flipV="1">
            <a:off x="1427903" y="4508268"/>
            <a:ext cx="1669320" cy="514773"/>
          </a:xfrm>
          <a:prstGeom prst="bentConnector3">
            <a:avLst>
              <a:gd name="adj1" fmla="val 68660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135">
            <a:extLst>
              <a:ext uri="{FF2B5EF4-FFF2-40B4-BE49-F238E27FC236}">
                <a16:creationId xmlns:a16="http://schemas.microsoft.com/office/drawing/2014/main" id="{5BBD6016-1427-B437-6931-A65F15AD86F9}"/>
              </a:ext>
            </a:extLst>
          </p:cNvPr>
          <p:cNvCxnSpPr/>
          <p:nvPr/>
        </p:nvCxnSpPr>
        <p:spPr>
          <a:xfrm rot="16200000" flipV="1">
            <a:off x="3158085" y="4430968"/>
            <a:ext cx="1658756" cy="658807"/>
          </a:xfrm>
          <a:prstGeom prst="bentConnector3">
            <a:avLst>
              <a:gd name="adj1" fmla="val 69688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140">
            <a:extLst>
              <a:ext uri="{FF2B5EF4-FFF2-40B4-BE49-F238E27FC236}">
                <a16:creationId xmlns:a16="http://schemas.microsoft.com/office/drawing/2014/main" id="{5719038A-1AFB-7579-D4AA-470676D74DB0}"/>
              </a:ext>
            </a:extLst>
          </p:cNvPr>
          <p:cNvCxnSpPr/>
          <p:nvPr/>
        </p:nvCxnSpPr>
        <p:spPr>
          <a:xfrm rot="16200000" flipV="1">
            <a:off x="3243415" y="4437492"/>
            <a:ext cx="1685382" cy="640262"/>
          </a:xfrm>
          <a:prstGeom prst="bentConnector3">
            <a:avLst>
              <a:gd name="adj1" fmla="val 73848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144">
            <a:extLst>
              <a:ext uri="{FF2B5EF4-FFF2-40B4-BE49-F238E27FC236}">
                <a16:creationId xmlns:a16="http://schemas.microsoft.com/office/drawing/2014/main" id="{B080A4E1-9259-BA10-021F-3F6AA07C97AB}"/>
              </a:ext>
            </a:extLst>
          </p:cNvPr>
          <p:cNvCxnSpPr>
            <a:stCxn id="49" idx="1"/>
          </p:cNvCxnSpPr>
          <p:nvPr/>
        </p:nvCxnSpPr>
        <p:spPr>
          <a:xfrm rot="10800000">
            <a:off x="3921434" y="3867497"/>
            <a:ext cx="620214" cy="382600"/>
          </a:xfrm>
          <a:prstGeom prst="bentConnector3">
            <a:avLst>
              <a:gd name="adj1" fmla="val 50000"/>
            </a:avLst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157">
            <a:extLst>
              <a:ext uri="{FF2B5EF4-FFF2-40B4-BE49-F238E27FC236}">
                <a16:creationId xmlns:a16="http://schemas.microsoft.com/office/drawing/2014/main" id="{A23E3E57-A6AC-7F07-1A44-E46F1E3501B1}"/>
              </a:ext>
            </a:extLst>
          </p:cNvPr>
          <p:cNvCxnSpPr>
            <a:stCxn id="82" idx="2"/>
            <a:endCxn id="72" idx="1"/>
          </p:cNvCxnSpPr>
          <p:nvPr/>
        </p:nvCxnSpPr>
        <p:spPr>
          <a:xfrm rot="16200000" flipH="1">
            <a:off x="1578260" y="3054190"/>
            <a:ext cx="388721" cy="896563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AEEA69E-6B48-1736-7836-37DC3BD81AA3}"/>
              </a:ext>
            </a:extLst>
          </p:cNvPr>
          <p:cNvCxnSpPr/>
          <p:nvPr/>
        </p:nvCxnSpPr>
        <p:spPr>
          <a:xfrm>
            <a:off x="771571" y="1699227"/>
            <a:ext cx="6450" cy="7572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AA05E49E-DFAF-BB47-99E5-5C0A304DECD2}"/>
              </a:ext>
            </a:extLst>
          </p:cNvPr>
          <p:cNvSpPr/>
          <p:nvPr/>
        </p:nvSpPr>
        <p:spPr>
          <a:xfrm>
            <a:off x="653357" y="2466677"/>
            <a:ext cx="1341981" cy="340973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A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B504F48-AF2C-EE06-3D6D-28A5615B6E92}"/>
              </a:ext>
            </a:extLst>
          </p:cNvPr>
          <p:cNvCxnSpPr/>
          <p:nvPr/>
        </p:nvCxnSpPr>
        <p:spPr>
          <a:xfrm>
            <a:off x="887920" y="2250060"/>
            <a:ext cx="1569" cy="20942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D09A5FB4-357D-4588-3E7F-31F126F53357}"/>
              </a:ext>
            </a:extLst>
          </p:cNvPr>
          <p:cNvSpPr/>
          <p:nvPr/>
        </p:nvSpPr>
        <p:spPr>
          <a:xfrm>
            <a:off x="653358" y="2984730"/>
            <a:ext cx="1341962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Q1 B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35C8D25-62AD-00A8-D6E3-C439F6607638}"/>
              </a:ext>
            </a:extLst>
          </p:cNvPr>
          <p:cNvCxnSpPr/>
          <p:nvPr/>
        </p:nvCxnSpPr>
        <p:spPr>
          <a:xfrm flipV="1">
            <a:off x="3057431" y="1554270"/>
            <a:ext cx="0" cy="15723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00B503B-EC0A-8E68-052D-D9AD6147AB30}"/>
              </a:ext>
            </a:extLst>
          </p:cNvPr>
          <p:cNvCxnSpPr/>
          <p:nvPr/>
        </p:nvCxnSpPr>
        <p:spPr>
          <a:xfrm flipH="1" flipV="1">
            <a:off x="4771241" y="1537948"/>
            <a:ext cx="21051" cy="160046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281">
            <a:extLst>
              <a:ext uri="{FF2B5EF4-FFF2-40B4-BE49-F238E27FC236}">
                <a16:creationId xmlns:a16="http://schemas.microsoft.com/office/drawing/2014/main" id="{6C9A8E35-317C-DB3B-35E5-6F8762FC12E9}"/>
              </a:ext>
            </a:extLst>
          </p:cNvPr>
          <p:cNvCxnSpPr/>
          <p:nvPr/>
        </p:nvCxnSpPr>
        <p:spPr>
          <a:xfrm rot="5400000">
            <a:off x="3554984" y="1894684"/>
            <a:ext cx="1576094" cy="870506"/>
          </a:xfrm>
          <a:prstGeom prst="bentConnector3">
            <a:avLst>
              <a:gd name="adj1" fmla="val 138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7334427-B14E-8789-74F2-8DA1595EC15C}"/>
              </a:ext>
            </a:extLst>
          </p:cNvPr>
          <p:cNvCxnSpPr/>
          <p:nvPr/>
        </p:nvCxnSpPr>
        <p:spPr>
          <a:xfrm flipV="1">
            <a:off x="3057431" y="3117984"/>
            <a:ext cx="868792" cy="867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286">
            <a:extLst>
              <a:ext uri="{FF2B5EF4-FFF2-40B4-BE49-F238E27FC236}">
                <a16:creationId xmlns:a16="http://schemas.microsoft.com/office/drawing/2014/main" id="{77F0D179-3D35-BD1B-BCBC-CC42C930AA84}"/>
              </a:ext>
            </a:extLst>
          </p:cNvPr>
          <p:cNvCxnSpPr/>
          <p:nvPr/>
        </p:nvCxnSpPr>
        <p:spPr>
          <a:xfrm rot="10800000" flipV="1">
            <a:off x="5601838" y="1543874"/>
            <a:ext cx="209352" cy="1572974"/>
          </a:xfrm>
          <a:prstGeom prst="bentConnector2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FBAD2B9-BD3B-2CB7-0EC3-D862A1DBB2F1}"/>
              </a:ext>
            </a:extLst>
          </p:cNvPr>
          <p:cNvCxnSpPr/>
          <p:nvPr/>
        </p:nvCxnSpPr>
        <p:spPr>
          <a:xfrm>
            <a:off x="4792292" y="3116848"/>
            <a:ext cx="82799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787F5F0-62E9-05CF-41D6-A8DF38F931F5}"/>
              </a:ext>
            </a:extLst>
          </p:cNvPr>
          <p:cNvCxnSpPr>
            <a:cxnSpLocks/>
            <a:stCxn id="127" idx="0"/>
          </p:cNvCxnSpPr>
          <p:nvPr/>
        </p:nvCxnSpPr>
        <p:spPr>
          <a:xfrm flipV="1">
            <a:off x="8193417" y="2250060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291">
            <a:extLst>
              <a:ext uri="{FF2B5EF4-FFF2-40B4-BE49-F238E27FC236}">
                <a16:creationId xmlns:a16="http://schemas.microsoft.com/office/drawing/2014/main" id="{A5698EDC-CAC2-4E3B-35A6-39ABE3126189}"/>
              </a:ext>
            </a:extLst>
          </p:cNvPr>
          <p:cNvCxnSpPr>
            <a:cxnSpLocks/>
          </p:cNvCxnSpPr>
          <p:nvPr/>
        </p:nvCxnSpPr>
        <p:spPr>
          <a:xfrm rot="5400000">
            <a:off x="7880221" y="1506324"/>
            <a:ext cx="1463536" cy="478837"/>
          </a:xfrm>
          <a:prstGeom prst="bentConnector3">
            <a:avLst>
              <a:gd name="adj1" fmla="val 100159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297">
            <a:extLst>
              <a:ext uri="{FF2B5EF4-FFF2-40B4-BE49-F238E27FC236}">
                <a16:creationId xmlns:a16="http://schemas.microsoft.com/office/drawing/2014/main" id="{929DF28B-E0E1-69E1-5A5E-5089D711ED32}"/>
              </a:ext>
            </a:extLst>
          </p:cNvPr>
          <p:cNvCxnSpPr>
            <a:stCxn id="121" idx="2"/>
            <a:endCxn id="72" idx="3"/>
          </p:cNvCxnSpPr>
          <p:nvPr/>
        </p:nvCxnSpPr>
        <p:spPr>
          <a:xfrm rot="5400000">
            <a:off x="4162630" y="3084644"/>
            <a:ext cx="375783" cy="848595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299">
            <a:extLst>
              <a:ext uri="{FF2B5EF4-FFF2-40B4-BE49-F238E27FC236}">
                <a16:creationId xmlns:a16="http://schemas.microsoft.com/office/drawing/2014/main" id="{9C52C788-D626-8AC9-1E14-CBDBB7BAD918}"/>
              </a:ext>
            </a:extLst>
          </p:cNvPr>
          <p:cNvCxnSpPr>
            <a:endCxn id="124" idx="1"/>
          </p:cNvCxnSpPr>
          <p:nvPr/>
        </p:nvCxnSpPr>
        <p:spPr>
          <a:xfrm rot="5400000" flipH="1" flipV="1">
            <a:off x="1927284" y="3001870"/>
            <a:ext cx="842722" cy="107809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315">
            <a:extLst>
              <a:ext uri="{FF2B5EF4-FFF2-40B4-BE49-F238E27FC236}">
                <a16:creationId xmlns:a16="http://schemas.microsoft.com/office/drawing/2014/main" id="{AB0318B7-8E14-76F8-8775-1E978FDB4E4C}"/>
              </a:ext>
            </a:extLst>
          </p:cNvPr>
          <p:cNvCxnSpPr/>
          <p:nvPr/>
        </p:nvCxnSpPr>
        <p:spPr>
          <a:xfrm rot="16200000" flipV="1">
            <a:off x="1556788" y="3052053"/>
            <a:ext cx="942515" cy="112737"/>
          </a:xfrm>
          <a:prstGeom prst="bentConnector2">
            <a:avLst/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317">
            <a:extLst>
              <a:ext uri="{FF2B5EF4-FFF2-40B4-BE49-F238E27FC236}">
                <a16:creationId xmlns:a16="http://schemas.microsoft.com/office/drawing/2014/main" id="{4BC4A202-FC24-96C3-142D-AC25EC2C32A7}"/>
              </a:ext>
            </a:extLst>
          </p:cNvPr>
          <p:cNvCxnSpPr>
            <a:endCxn id="124" idx="3"/>
          </p:cNvCxnSpPr>
          <p:nvPr/>
        </p:nvCxnSpPr>
        <p:spPr>
          <a:xfrm rot="16200000" flipV="1">
            <a:off x="3335915" y="3010809"/>
            <a:ext cx="853878" cy="101085"/>
          </a:xfrm>
          <a:prstGeom prst="bentConnector2">
            <a:avLst/>
          </a:prstGeom>
          <a:ln w="28575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320">
            <a:extLst>
              <a:ext uri="{FF2B5EF4-FFF2-40B4-BE49-F238E27FC236}">
                <a16:creationId xmlns:a16="http://schemas.microsoft.com/office/drawing/2014/main" id="{6D0204B8-7D45-2349-7C46-76CDE2DF021B}"/>
              </a:ext>
            </a:extLst>
          </p:cNvPr>
          <p:cNvCxnSpPr/>
          <p:nvPr/>
        </p:nvCxnSpPr>
        <p:spPr>
          <a:xfrm rot="5400000" flipH="1" flipV="1">
            <a:off x="3617501" y="3035649"/>
            <a:ext cx="909582" cy="119674"/>
          </a:xfrm>
          <a:prstGeom prst="bentConnector3">
            <a:avLst>
              <a:gd name="adj1" fmla="val 100265"/>
            </a:avLst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Elbow Connector 329">
            <a:extLst>
              <a:ext uri="{FF2B5EF4-FFF2-40B4-BE49-F238E27FC236}">
                <a16:creationId xmlns:a16="http://schemas.microsoft.com/office/drawing/2014/main" id="{7E9A2323-22FB-3AA8-8080-AFA105B7C778}"/>
              </a:ext>
            </a:extLst>
          </p:cNvPr>
          <p:cNvCxnSpPr>
            <a:cxnSpLocks/>
          </p:cNvCxnSpPr>
          <p:nvPr/>
        </p:nvCxnSpPr>
        <p:spPr>
          <a:xfrm>
            <a:off x="5444953" y="2689733"/>
            <a:ext cx="3391983" cy="582197"/>
          </a:xfrm>
          <a:prstGeom prst="bentConnector3">
            <a:avLst>
              <a:gd name="adj1" fmla="val 47152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338">
            <a:extLst>
              <a:ext uri="{FF2B5EF4-FFF2-40B4-BE49-F238E27FC236}">
                <a16:creationId xmlns:a16="http://schemas.microsoft.com/office/drawing/2014/main" id="{8E6B4D4E-5CF6-F3AD-CFCF-5E21A6ABA73F}"/>
              </a:ext>
            </a:extLst>
          </p:cNvPr>
          <p:cNvCxnSpPr>
            <a:cxnSpLocks/>
          </p:cNvCxnSpPr>
          <p:nvPr/>
        </p:nvCxnSpPr>
        <p:spPr>
          <a:xfrm>
            <a:off x="3720989" y="2573991"/>
            <a:ext cx="5121815" cy="549306"/>
          </a:xfrm>
          <a:prstGeom prst="bentConnector3">
            <a:avLst>
              <a:gd name="adj1" fmla="val 67224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345">
            <a:extLst>
              <a:ext uri="{FF2B5EF4-FFF2-40B4-BE49-F238E27FC236}">
                <a16:creationId xmlns:a16="http://schemas.microsoft.com/office/drawing/2014/main" id="{3D6F7A46-76C5-FF23-0E4C-00F3694C17DB}"/>
              </a:ext>
            </a:extLst>
          </p:cNvPr>
          <p:cNvCxnSpPr>
            <a:cxnSpLocks/>
          </p:cNvCxnSpPr>
          <p:nvPr/>
        </p:nvCxnSpPr>
        <p:spPr>
          <a:xfrm>
            <a:off x="1993019" y="2504878"/>
            <a:ext cx="6857962" cy="468214"/>
          </a:xfrm>
          <a:prstGeom prst="bentConnector3">
            <a:avLst>
              <a:gd name="adj1" fmla="val 76949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363">
            <a:extLst>
              <a:ext uri="{FF2B5EF4-FFF2-40B4-BE49-F238E27FC236}">
                <a16:creationId xmlns:a16="http://schemas.microsoft.com/office/drawing/2014/main" id="{0D6A1761-6D1D-28AE-9AC7-BB16ECF8D938}"/>
              </a:ext>
            </a:extLst>
          </p:cNvPr>
          <p:cNvCxnSpPr/>
          <p:nvPr/>
        </p:nvCxnSpPr>
        <p:spPr>
          <a:xfrm flipV="1">
            <a:off x="997571" y="1441004"/>
            <a:ext cx="1422037" cy="1019218"/>
          </a:xfrm>
          <a:prstGeom prst="bentConnector3">
            <a:avLst>
              <a:gd name="adj1" fmla="val 94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370">
            <a:extLst>
              <a:ext uri="{FF2B5EF4-FFF2-40B4-BE49-F238E27FC236}">
                <a16:creationId xmlns:a16="http://schemas.microsoft.com/office/drawing/2014/main" id="{89E9360F-1347-A9A2-1D28-8D03D6471CF7}"/>
              </a:ext>
            </a:extLst>
          </p:cNvPr>
          <p:cNvCxnSpPr/>
          <p:nvPr/>
        </p:nvCxnSpPr>
        <p:spPr>
          <a:xfrm flipV="1">
            <a:off x="1409350" y="2004177"/>
            <a:ext cx="1298025" cy="463040"/>
          </a:xfrm>
          <a:prstGeom prst="bentConnector3">
            <a:avLst>
              <a:gd name="adj1" fmla="val 101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382">
            <a:extLst>
              <a:ext uri="{FF2B5EF4-FFF2-40B4-BE49-F238E27FC236}">
                <a16:creationId xmlns:a16="http://schemas.microsoft.com/office/drawing/2014/main" id="{9F3B7679-A35E-F060-0106-134DD6E85C15}"/>
              </a:ext>
            </a:extLst>
          </p:cNvPr>
          <p:cNvCxnSpPr/>
          <p:nvPr/>
        </p:nvCxnSpPr>
        <p:spPr>
          <a:xfrm flipV="1">
            <a:off x="1105579" y="1835565"/>
            <a:ext cx="3177392" cy="628879"/>
          </a:xfrm>
          <a:prstGeom prst="bentConnector3">
            <a:avLst>
              <a:gd name="adj1" fmla="val 102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390">
            <a:extLst>
              <a:ext uri="{FF2B5EF4-FFF2-40B4-BE49-F238E27FC236}">
                <a16:creationId xmlns:a16="http://schemas.microsoft.com/office/drawing/2014/main" id="{BAF0E888-27FA-8295-0AC5-75DF693C336A}"/>
              </a:ext>
            </a:extLst>
          </p:cNvPr>
          <p:cNvCxnSpPr/>
          <p:nvPr/>
        </p:nvCxnSpPr>
        <p:spPr>
          <a:xfrm flipV="1">
            <a:off x="1539519" y="2182920"/>
            <a:ext cx="2575805" cy="277302"/>
          </a:xfrm>
          <a:prstGeom prst="bentConnector3">
            <a:avLst>
              <a:gd name="adj1" fmla="val -106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397">
            <a:extLst>
              <a:ext uri="{FF2B5EF4-FFF2-40B4-BE49-F238E27FC236}">
                <a16:creationId xmlns:a16="http://schemas.microsoft.com/office/drawing/2014/main" id="{FD223DEB-61C5-9789-709A-6B78240E532B}"/>
              </a:ext>
            </a:extLst>
          </p:cNvPr>
          <p:cNvCxnSpPr/>
          <p:nvPr/>
        </p:nvCxnSpPr>
        <p:spPr>
          <a:xfrm flipV="1">
            <a:off x="1638846" y="2307424"/>
            <a:ext cx="4084212" cy="151579"/>
          </a:xfrm>
          <a:prstGeom prst="bentConnector3">
            <a:avLst>
              <a:gd name="adj1" fmla="val -25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406">
            <a:extLst>
              <a:ext uri="{FF2B5EF4-FFF2-40B4-BE49-F238E27FC236}">
                <a16:creationId xmlns:a16="http://schemas.microsoft.com/office/drawing/2014/main" id="{031E4F35-30F9-FEE2-556A-DC901B7EEE27}"/>
              </a:ext>
            </a:extLst>
          </p:cNvPr>
          <p:cNvCxnSpPr/>
          <p:nvPr/>
        </p:nvCxnSpPr>
        <p:spPr>
          <a:xfrm flipV="1">
            <a:off x="1742328" y="2375116"/>
            <a:ext cx="4235267" cy="80960"/>
          </a:xfrm>
          <a:prstGeom prst="bentConnector3">
            <a:avLst>
              <a:gd name="adj1" fmla="val 73"/>
            </a:avLst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418">
            <a:extLst>
              <a:ext uri="{FF2B5EF4-FFF2-40B4-BE49-F238E27FC236}">
                <a16:creationId xmlns:a16="http://schemas.microsoft.com/office/drawing/2014/main" id="{8AC1F45A-C0E0-233C-3E96-2206BBD4B945}"/>
              </a:ext>
            </a:extLst>
          </p:cNvPr>
          <p:cNvCxnSpPr/>
          <p:nvPr/>
        </p:nvCxnSpPr>
        <p:spPr>
          <a:xfrm rot="5400000" flipH="1" flipV="1">
            <a:off x="5463099" y="1946119"/>
            <a:ext cx="622965" cy="114519"/>
          </a:xfrm>
          <a:prstGeom prst="bentConnector3">
            <a:avLst>
              <a:gd name="adj1" fmla="val 99692"/>
            </a:avLst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38A248DA-4055-C9DF-A307-DBCD47694FA7}"/>
              </a:ext>
            </a:extLst>
          </p:cNvPr>
          <p:cNvCxnSpPr/>
          <p:nvPr/>
        </p:nvCxnSpPr>
        <p:spPr>
          <a:xfrm flipV="1">
            <a:off x="5967359" y="2263658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F0E6249-D3A7-53F7-BD87-AC94B8AAF096}"/>
              </a:ext>
            </a:extLst>
          </p:cNvPr>
          <p:cNvCxnSpPr/>
          <p:nvPr/>
        </p:nvCxnSpPr>
        <p:spPr>
          <a:xfrm flipV="1">
            <a:off x="4272016" y="1719731"/>
            <a:ext cx="0" cy="114870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4C3DD9D0-5C35-34F5-23B8-DA5AE1913147}"/>
              </a:ext>
            </a:extLst>
          </p:cNvPr>
          <p:cNvCxnSpPr/>
          <p:nvPr/>
        </p:nvCxnSpPr>
        <p:spPr>
          <a:xfrm flipH="1">
            <a:off x="3930904" y="3550277"/>
            <a:ext cx="81549" cy="0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FC49F67B-11ED-6338-F11F-68E130266487}"/>
              </a:ext>
            </a:extLst>
          </p:cNvPr>
          <p:cNvCxnSpPr/>
          <p:nvPr/>
        </p:nvCxnSpPr>
        <p:spPr>
          <a:xfrm>
            <a:off x="2074739" y="3574233"/>
            <a:ext cx="151626" cy="516"/>
          </a:xfrm>
          <a:prstGeom prst="straightConnector1">
            <a:avLst/>
          </a:prstGeom>
          <a:ln w="19050">
            <a:solidFill>
              <a:srgbClr val="0070C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2E8EB349-13BE-9A94-B4D1-DFC190FB5882}"/>
              </a:ext>
            </a:extLst>
          </p:cNvPr>
          <p:cNvCxnSpPr>
            <a:endCxn id="43" idx="1"/>
          </p:cNvCxnSpPr>
          <p:nvPr/>
        </p:nvCxnSpPr>
        <p:spPr>
          <a:xfrm>
            <a:off x="1999899" y="5600314"/>
            <a:ext cx="101532" cy="22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712851A2-B447-045A-9E48-733E7B7BF07C}"/>
              </a:ext>
            </a:extLst>
          </p:cNvPr>
          <p:cNvCxnSpPr/>
          <p:nvPr/>
        </p:nvCxnSpPr>
        <p:spPr>
          <a:xfrm>
            <a:off x="4409658" y="5590078"/>
            <a:ext cx="168682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AB40F02F-1F3E-13E0-D531-9C843822E579}"/>
              </a:ext>
            </a:extLst>
          </p:cNvPr>
          <p:cNvCxnSpPr>
            <a:stCxn id="45" idx="3"/>
          </p:cNvCxnSpPr>
          <p:nvPr/>
        </p:nvCxnSpPr>
        <p:spPr>
          <a:xfrm flipV="1">
            <a:off x="1751198" y="5600314"/>
            <a:ext cx="131301" cy="220"/>
          </a:xfrm>
          <a:prstGeom prst="straightConnector1">
            <a:avLst/>
          </a:prstGeom>
          <a:ln w="19050">
            <a:solidFill>
              <a:srgbClr val="0070C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237CC267-0FF4-F578-7BDE-39629382F669}"/>
              </a:ext>
            </a:extLst>
          </p:cNvPr>
          <p:cNvCxnSpPr/>
          <p:nvPr/>
        </p:nvCxnSpPr>
        <p:spPr>
          <a:xfrm flipV="1">
            <a:off x="4185381" y="5589750"/>
            <a:ext cx="136488" cy="1824"/>
          </a:xfrm>
          <a:prstGeom prst="straightConnector1">
            <a:avLst/>
          </a:prstGeom>
          <a:ln w="19050">
            <a:solidFill>
              <a:srgbClr val="0070C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447">
            <a:extLst>
              <a:ext uri="{FF2B5EF4-FFF2-40B4-BE49-F238E27FC236}">
                <a16:creationId xmlns:a16="http://schemas.microsoft.com/office/drawing/2014/main" id="{7C6F9DAA-4C0C-3B42-B5E9-015CBAD24CA2}"/>
              </a:ext>
            </a:extLst>
          </p:cNvPr>
          <p:cNvCxnSpPr>
            <a:cxnSpLocks/>
          </p:cNvCxnSpPr>
          <p:nvPr/>
        </p:nvCxnSpPr>
        <p:spPr>
          <a:xfrm>
            <a:off x="2000749" y="3198178"/>
            <a:ext cx="6836187" cy="202538"/>
          </a:xfrm>
          <a:prstGeom prst="bentConnector3">
            <a:avLst>
              <a:gd name="adj1" fmla="val 71665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448">
            <a:extLst>
              <a:ext uri="{FF2B5EF4-FFF2-40B4-BE49-F238E27FC236}">
                <a16:creationId xmlns:a16="http://schemas.microsoft.com/office/drawing/2014/main" id="{63063C07-2E52-0AE4-C603-9D663E456030}"/>
              </a:ext>
            </a:extLst>
          </p:cNvPr>
          <p:cNvCxnSpPr>
            <a:cxnSpLocks/>
          </p:cNvCxnSpPr>
          <p:nvPr/>
        </p:nvCxnSpPr>
        <p:spPr>
          <a:xfrm>
            <a:off x="3720989" y="3255444"/>
            <a:ext cx="5115947" cy="289180"/>
          </a:xfrm>
          <a:prstGeom prst="bentConnector3">
            <a:avLst>
              <a:gd name="adj1" fmla="val 59818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456">
            <a:extLst>
              <a:ext uri="{FF2B5EF4-FFF2-40B4-BE49-F238E27FC236}">
                <a16:creationId xmlns:a16="http://schemas.microsoft.com/office/drawing/2014/main" id="{AD725778-9605-AE22-7F36-CC3507BA518C}"/>
              </a:ext>
            </a:extLst>
          </p:cNvPr>
          <p:cNvCxnSpPr>
            <a:cxnSpLocks/>
          </p:cNvCxnSpPr>
          <p:nvPr/>
        </p:nvCxnSpPr>
        <p:spPr>
          <a:xfrm>
            <a:off x="5160532" y="3331412"/>
            <a:ext cx="3675574" cy="353342"/>
          </a:xfrm>
          <a:prstGeom prst="bentConnector3">
            <a:avLst>
              <a:gd name="adj1" fmla="val -281"/>
            </a:avLst>
          </a:prstGeom>
          <a:ln w="19050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Rectangle 116">
            <a:extLst>
              <a:ext uri="{FF2B5EF4-FFF2-40B4-BE49-F238E27FC236}">
                <a16:creationId xmlns:a16="http://schemas.microsoft.com/office/drawing/2014/main" id="{D912EE40-7BE2-C78C-C298-BDFBF4D7BE16}"/>
              </a:ext>
            </a:extLst>
          </p:cNvPr>
          <p:cNvSpPr/>
          <p:nvPr/>
        </p:nvSpPr>
        <p:spPr>
          <a:xfrm>
            <a:off x="2402550" y="1895642"/>
            <a:ext cx="1309761" cy="36825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B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6177E318-BA92-0946-4B7E-7D0082886A09}"/>
              </a:ext>
            </a:extLst>
          </p:cNvPr>
          <p:cNvSpPr/>
          <p:nvPr/>
        </p:nvSpPr>
        <p:spPr>
          <a:xfrm>
            <a:off x="653357" y="1386839"/>
            <a:ext cx="1334158" cy="342330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A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4C6F2136-0AEE-E5B3-90D4-30E426F3E30F}"/>
              </a:ext>
            </a:extLst>
          </p:cNvPr>
          <p:cNvSpPr/>
          <p:nvPr/>
        </p:nvSpPr>
        <p:spPr>
          <a:xfrm>
            <a:off x="2402550" y="2997517"/>
            <a:ext cx="1309761" cy="323382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B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4FC101F-FCB5-D190-4EE1-146FA703611D}"/>
              </a:ext>
            </a:extLst>
          </p:cNvPr>
          <p:cNvSpPr/>
          <p:nvPr/>
        </p:nvSpPr>
        <p:spPr>
          <a:xfrm>
            <a:off x="653357" y="1897959"/>
            <a:ext cx="1341981" cy="340859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Q1 B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1AF191A-5B97-84ED-44B2-2FD7477785FF}"/>
              </a:ext>
            </a:extLst>
          </p:cNvPr>
          <p:cNvSpPr/>
          <p:nvPr/>
        </p:nvSpPr>
        <p:spPr>
          <a:xfrm>
            <a:off x="4112295" y="2993456"/>
            <a:ext cx="1325046" cy="327594"/>
          </a:xfrm>
          <a:prstGeom prst="rect">
            <a:avLst/>
          </a:prstGeom>
          <a:solidFill>
            <a:srgbClr val="6E2466"/>
          </a:solidFill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B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5AF4CA8-00A2-A278-6E36-A2746A172E2E}"/>
              </a:ext>
            </a:extLst>
          </p:cNvPr>
          <p:cNvSpPr/>
          <p:nvPr/>
        </p:nvSpPr>
        <p:spPr>
          <a:xfrm>
            <a:off x="2402550" y="1385035"/>
            <a:ext cx="1309761" cy="348821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Q2 A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A3497F0C-47CA-3129-7868-8E54FE859ED9}"/>
              </a:ext>
            </a:extLst>
          </p:cNvPr>
          <p:cNvSpPr/>
          <p:nvPr/>
        </p:nvSpPr>
        <p:spPr>
          <a:xfrm>
            <a:off x="4112295" y="1376298"/>
            <a:ext cx="1325045" cy="355594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A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105DEAF5-8F97-8383-1065-90F17F25CFD1}"/>
              </a:ext>
            </a:extLst>
          </p:cNvPr>
          <p:cNvSpPr/>
          <p:nvPr/>
        </p:nvSpPr>
        <p:spPr>
          <a:xfrm>
            <a:off x="2402550" y="2461175"/>
            <a:ext cx="1309761" cy="346476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Q2 A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8176B606-D126-23FF-C0A4-1765E9C3D004}"/>
              </a:ext>
            </a:extLst>
          </p:cNvPr>
          <p:cNvSpPr/>
          <p:nvPr/>
        </p:nvSpPr>
        <p:spPr>
          <a:xfrm>
            <a:off x="4112295" y="2461176"/>
            <a:ext cx="1325045" cy="339985"/>
          </a:xfrm>
          <a:prstGeom prst="rect">
            <a:avLst/>
          </a:prstGeom>
          <a:solidFill>
            <a:srgbClr val="6E2466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PDSU Q3 A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5B25D5DF-4BAA-CE7D-2D35-1E3F1FC30AB6}"/>
              </a:ext>
            </a:extLst>
          </p:cNvPr>
          <p:cNvSpPr/>
          <p:nvPr/>
        </p:nvSpPr>
        <p:spPr>
          <a:xfrm>
            <a:off x="4112294" y="1899470"/>
            <a:ext cx="1325046" cy="364188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UQDS Q3 B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EDDB198F-E875-2409-C30A-C1EDC37299F0}"/>
              </a:ext>
            </a:extLst>
          </p:cNvPr>
          <p:cNvSpPr/>
          <p:nvPr/>
        </p:nvSpPr>
        <p:spPr>
          <a:xfrm>
            <a:off x="7743336" y="2388968"/>
            <a:ext cx="900162" cy="353794"/>
          </a:xfrm>
          <a:prstGeom prst="rect">
            <a:avLst/>
          </a:prstGeom>
          <a:solidFill>
            <a:srgbClr val="BEBECB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PIC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C47217AD-2246-6FCD-648A-35FB250B8677}"/>
              </a:ext>
            </a:extLst>
          </p:cNvPr>
          <p:cNvSpPr/>
          <p:nvPr/>
        </p:nvSpPr>
        <p:spPr>
          <a:xfrm>
            <a:off x="7500657" y="1376297"/>
            <a:ext cx="1186538" cy="357559"/>
          </a:xfrm>
          <a:prstGeom prst="rect">
            <a:avLst/>
          </a:prstGeom>
          <a:solidFill>
            <a:srgbClr val="E15E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A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3D8ECD74-DF38-D933-A821-4EB709B88650}"/>
              </a:ext>
            </a:extLst>
          </p:cNvPr>
          <p:cNvSpPr/>
          <p:nvPr/>
        </p:nvSpPr>
        <p:spPr>
          <a:xfrm>
            <a:off x="7513111" y="1872293"/>
            <a:ext cx="1161630" cy="371805"/>
          </a:xfrm>
          <a:prstGeom prst="rect">
            <a:avLst/>
          </a:prstGeom>
          <a:solidFill>
            <a:srgbClr val="E15E3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UQDS BB B</a:t>
            </a:r>
          </a:p>
        </p:txBody>
      </p:sp>
      <p:cxnSp>
        <p:nvCxnSpPr>
          <p:cNvPr id="130" name="Elbow Connector 116">
            <a:extLst>
              <a:ext uri="{FF2B5EF4-FFF2-40B4-BE49-F238E27FC236}">
                <a16:creationId xmlns:a16="http://schemas.microsoft.com/office/drawing/2014/main" id="{82481ADA-654D-6856-6404-C7C19D022185}"/>
              </a:ext>
            </a:extLst>
          </p:cNvPr>
          <p:cNvCxnSpPr>
            <a:cxnSpLocks/>
          </p:cNvCxnSpPr>
          <p:nvPr/>
        </p:nvCxnSpPr>
        <p:spPr>
          <a:xfrm rot="5400000">
            <a:off x="7190940" y="1787622"/>
            <a:ext cx="502592" cy="115636"/>
          </a:xfrm>
          <a:prstGeom prst="bentConnector3">
            <a:avLst>
              <a:gd name="adj1" fmla="val -2531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C176E471-50E9-690A-102A-DBDA10A8F079}"/>
              </a:ext>
            </a:extLst>
          </p:cNvPr>
          <p:cNvCxnSpPr>
            <a:cxnSpLocks/>
          </p:cNvCxnSpPr>
          <p:nvPr/>
        </p:nvCxnSpPr>
        <p:spPr>
          <a:xfrm>
            <a:off x="7280153" y="2095579"/>
            <a:ext cx="11563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1EEC0333-4CB3-91BC-33FC-7F471D3A22B1}"/>
              </a:ext>
            </a:extLst>
          </p:cNvPr>
          <p:cNvCxnSpPr>
            <a:cxnSpLocks/>
          </p:cNvCxnSpPr>
          <p:nvPr/>
        </p:nvCxnSpPr>
        <p:spPr>
          <a:xfrm flipV="1">
            <a:off x="8186978" y="1729169"/>
            <a:ext cx="0" cy="1389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2646C3A9-4674-6CF3-6516-5C5B3566394C}"/>
              </a:ext>
            </a:extLst>
          </p:cNvPr>
          <p:cNvSpPr/>
          <p:nvPr/>
        </p:nvSpPr>
        <p:spPr>
          <a:xfrm>
            <a:off x="5601838" y="6067024"/>
            <a:ext cx="1928331" cy="186209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en-US" sz="1050" dirty="0"/>
              <a:t>Courtesy of J. Spasic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1DE73103-C6D6-6AEF-6429-CCF72324CCFD}"/>
              </a:ext>
            </a:extLst>
          </p:cNvPr>
          <p:cNvSpPr/>
          <p:nvPr/>
        </p:nvSpPr>
        <p:spPr>
          <a:xfrm>
            <a:off x="8955601" y="2545234"/>
            <a:ext cx="567716" cy="124952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BIS</a:t>
            </a: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217B28FE-858A-0B74-255F-263DC2BF1D13}"/>
              </a:ext>
            </a:extLst>
          </p:cNvPr>
          <p:cNvGrpSpPr/>
          <p:nvPr/>
        </p:nvGrpSpPr>
        <p:grpSpPr>
          <a:xfrm>
            <a:off x="10338506" y="141236"/>
            <a:ext cx="1711845" cy="1737012"/>
            <a:chOff x="9800169" y="1571099"/>
            <a:chExt cx="2346960" cy="3163570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FFFB3F97-7E20-5609-ADFC-80457F26ACEE}"/>
                </a:ext>
              </a:extLst>
            </p:cNvPr>
            <p:cNvSpPr/>
            <p:nvPr/>
          </p:nvSpPr>
          <p:spPr>
            <a:xfrm>
              <a:off x="9800169" y="4224129"/>
              <a:ext cx="2346960" cy="510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Q1,Q2,Q3,BB,SCL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7546192-9034-F337-9E76-0969CF68BE61}"/>
                </a:ext>
              </a:extLst>
            </p:cNvPr>
            <p:cNvSpPr/>
            <p:nvPr/>
          </p:nvSpPr>
          <p:spPr>
            <a:xfrm>
              <a:off x="9800169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uQDS</a:t>
              </a:r>
              <a:endParaRPr lang="en-US" sz="1200" dirty="0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19916B47-54AB-70A5-621A-D560355FBE42}"/>
                </a:ext>
              </a:extLst>
            </p:cNvPr>
            <p:cNvSpPr/>
            <p:nvPr/>
          </p:nvSpPr>
          <p:spPr>
            <a:xfrm>
              <a:off x="11241921" y="2696115"/>
              <a:ext cx="905208" cy="510540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PDSU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36D3CAFC-33C5-21E8-01F3-17F39AB8BE8C}"/>
                </a:ext>
              </a:extLst>
            </p:cNvPr>
            <p:cNvSpPr/>
            <p:nvPr/>
          </p:nvSpPr>
          <p:spPr>
            <a:xfrm>
              <a:off x="10202457" y="3942628"/>
              <a:ext cx="1818458" cy="2815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Heaters + CLIQ</a:t>
              </a: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DC4CFEE-D7B9-EC5F-01F2-AF76C0D845DB}"/>
                </a:ext>
              </a:extLst>
            </p:cNvPr>
            <p:cNvSpPr/>
            <p:nvPr/>
          </p:nvSpPr>
          <p:spPr>
            <a:xfrm>
              <a:off x="11241921" y="1571099"/>
              <a:ext cx="905208" cy="51054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BIS</a:t>
              </a:r>
            </a:p>
          </p:txBody>
        </p: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B7D15C56-A880-E76A-3032-7496839DA5D7}"/>
                </a:ext>
              </a:extLst>
            </p:cNvPr>
            <p:cNvCxnSpPr>
              <a:stCxn id="137" idx="3"/>
              <a:endCxn id="138" idx="1"/>
            </p:cNvCxnSpPr>
            <p:nvPr/>
          </p:nvCxnSpPr>
          <p:spPr>
            <a:xfrm>
              <a:off x="10705377" y="2951385"/>
              <a:ext cx="536544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F0189C0C-FF33-6C75-4DFC-B7B9BF799DBF}"/>
                </a:ext>
              </a:extLst>
            </p:cNvPr>
            <p:cNvCxnSpPr/>
            <p:nvPr/>
          </p:nvCxnSpPr>
          <p:spPr>
            <a:xfrm flipV="1">
              <a:off x="9989097" y="3200305"/>
              <a:ext cx="0" cy="102382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3A7536A0-DE30-403C-8CFF-C8D2E6ED4A13}"/>
                </a:ext>
              </a:extLst>
            </p:cNvPr>
            <p:cNvCxnSpPr/>
            <p:nvPr/>
          </p:nvCxnSpPr>
          <p:spPr>
            <a:xfrm flipV="1">
              <a:off x="11924577" y="2081639"/>
              <a:ext cx="0" cy="608126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601E04BB-192E-EC7E-F934-601E0B6B76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6437" y="3213005"/>
              <a:ext cx="0" cy="72962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4A8D0E6D-E205-7682-114F-253F5AADEF50}"/>
                </a:ext>
              </a:extLst>
            </p:cNvPr>
            <p:cNvCxnSpPr>
              <a:cxnSpLocks/>
            </p:cNvCxnSpPr>
            <p:nvPr/>
          </p:nvCxnSpPr>
          <p:spPr>
            <a:xfrm>
              <a:off x="11872126" y="3213004"/>
              <a:ext cx="0" cy="729623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BDF43DD-A770-7F5C-1832-88BD0E41E037}"/>
              </a:ext>
            </a:extLst>
          </p:cNvPr>
          <p:cNvSpPr txBox="1"/>
          <p:nvPr/>
        </p:nvSpPr>
        <p:spPr>
          <a:xfrm>
            <a:off x="9829800" y="2182920"/>
            <a:ext cx="2174535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Magnet quench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err="1"/>
              <a:t>uQDS</a:t>
            </a:r>
            <a:r>
              <a:rPr lang="en-US" dirty="0"/>
              <a:t> detection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6 PDSUs triggered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Beam dump &amp; magnet protection activated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PC stopped (</a:t>
            </a:r>
            <a:r>
              <a:rPr lang="en-US" u="sng" dirty="0"/>
              <a:t>beam dump via PIC not fast enough</a:t>
            </a:r>
            <a:r>
              <a:rPr lang="en-US" dirty="0"/>
              <a:t>)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334506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" id="{BAC635E4-D1FF-2D48-9134-C4877DD03C59}" vid="{17F698DC-F1E3-8A4D-A6E1-8B283122C5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</Template>
  <TotalTime>0</TotalTime>
  <Words>4769</Words>
  <Application>Microsoft Office PowerPoint</Application>
  <PresentationFormat>Breitbild</PresentationFormat>
  <Paragraphs>1066</Paragraphs>
  <Slides>35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35</vt:i4>
      </vt:variant>
    </vt:vector>
  </HeadingPairs>
  <TitlesOfParts>
    <vt:vector size="41" baseType="lpstr">
      <vt:lpstr>Aptos</vt:lpstr>
      <vt:lpstr>Arial</vt:lpstr>
      <vt:lpstr>Calibri</vt:lpstr>
      <vt:lpstr>Open Sans</vt:lpstr>
      <vt:lpstr>Wingdings</vt:lpstr>
      <vt:lpstr>CERN Corporate</vt:lpstr>
      <vt:lpstr>Reliability studies on uQDS, PDSU and PDSU-BIS interface for the IT protection</vt:lpstr>
      <vt:lpstr>Introduction</vt:lpstr>
      <vt:lpstr>Reliability Analysis Methodology</vt:lpstr>
      <vt:lpstr>Top-Down Reliability Model - Quench</vt:lpstr>
      <vt:lpstr>Top-Down Reliability Model - Quench</vt:lpstr>
      <vt:lpstr>Top-Down Reliability Model - Quench</vt:lpstr>
      <vt:lpstr>Top-Down Reliability Model - Quench</vt:lpstr>
      <vt:lpstr>Top-Down Reliability Model - Quench</vt:lpstr>
      <vt:lpstr>Top-Down Reliability Model - Quench</vt:lpstr>
      <vt:lpstr>Top-Down Reliability Model – Spurious Firing</vt:lpstr>
      <vt:lpstr>Top-Down Reliability Model – Spurious Firing</vt:lpstr>
      <vt:lpstr>Top-Down Reliability Model – Spurious Firing</vt:lpstr>
      <vt:lpstr>Top-Down Reliability Model – Spurious Firing</vt:lpstr>
      <vt:lpstr>Top-Down Reliability Model – Spurious Firing</vt:lpstr>
      <vt:lpstr>Top-Down Reliability Models</vt:lpstr>
      <vt:lpstr>uQDS &amp; PDSU Hardware</vt:lpstr>
      <vt:lpstr>uQDS &amp; PDSU Hardware</vt:lpstr>
      <vt:lpstr>uQDS &amp; PDSU Hardware</vt:lpstr>
      <vt:lpstr>uQDS &amp; PDSU FMECA</vt:lpstr>
      <vt:lpstr>uQDS &amp; PDSU FMECA</vt:lpstr>
      <vt:lpstr>uQDS &amp; PDSU FMECA</vt:lpstr>
      <vt:lpstr>Top-Down Reliability Model – Magnet Protection</vt:lpstr>
      <vt:lpstr>Top-Down Reliability Model – Beam Dump/Spurious Firing</vt:lpstr>
      <vt:lpstr>Results – Failure Rates</vt:lpstr>
      <vt:lpstr>Commissioning interval Magnet protection </vt:lpstr>
      <vt:lpstr>System Monitoring &amp; Testing Magnet protection</vt:lpstr>
      <vt:lpstr>Conclusions &amp; Next Steps </vt:lpstr>
      <vt:lpstr>PowerPoint-Präsentation</vt:lpstr>
      <vt:lpstr>Protection System Life Cycle</vt:lpstr>
      <vt:lpstr>Component-Level FMECA - Introduction</vt:lpstr>
      <vt:lpstr>FMECA Process Key steps</vt:lpstr>
      <vt:lpstr>Top-Down Reliability Model – Magnet Protection</vt:lpstr>
      <vt:lpstr>Top-Down Reliability Model – Magnet Protection</vt:lpstr>
      <vt:lpstr>CIBFx+CIBF or only CIBFx?</vt:lpstr>
      <vt:lpstr>Design qualification – Analytic Approach – Magnet Protection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Automating elements of FMECA studies</dc:title>
  <dc:creator>Milosz Robert Blaszkiewicz</dc:creator>
  <cp:lastModifiedBy>Lukas Felsberger</cp:lastModifiedBy>
  <cp:revision>315</cp:revision>
  <dcterms:created xsi:type="dcterms:W3CDTF">2024-02-29T08:32:23Z</dcterms:created>
  <dcterms:modified xsi:type="dcterms:W3CDTF">2024-10-10T05:47:18Z</dcterms:modified>
</cp:coreProperties>
</file>