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76" r:id="rId2"/>
    <p:sldId id="297" r:id="rId3"/>
    <p:sldId id="326" r:id="rId4"/>
    <p:sldId id="273" r:id="rId5"/>
    <p:sldId id="280" r:id="rId6"/>
    <p:sldId id="304" r:id="rId7"/>
    <p:sldId id="309" r:id="rId8"/>
    <p:sldId id="315" r:id="rId9"/>
    <p:sldId id="316" r:id="rId10"/>
    <p:sldId id="317" r:id="rId11"/>
    <p:sldId id="318" r:id="rId12"/>
    <p:sldId id="256" r:id="rId13"/>
    <p:sldId id="320" r:id="rId14"/>
    <p:sldId id="321" r:id="rId15"/>
    <p:sldId id="470" r:id="rId16"/>
    <p:sldId id="471" r:id="rId17"/>
    <p:sldId id="472" r:id="rId18"/>
    <p:sldId id="313" r:id="rId19"/>
    <p:sldId id="285" r:id="rId20"/>
    <p:sldId id="307" r:id="rId21"/>
    <p:sldId id="305" r:id="rId22"/>
    <p:sldId id="306" r:id="rId23"/>
    <p:sldId id="323" r:id="rId24"/>
    <p:sldId id="473" r:id="rId2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 snapToGrid="0">
      <p:cViewPr>
        <p:scale>
          <a:sx n="70" d="100"/>
          <a:sy n="70" d="100"/>
        </p:scale>
        <p:origin x="600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852B6-7BFA-4AC8-B4C4-7CDDFA93FD8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32551-C39A-43E0-B003-64FE8C6E8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065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dirty="0"/>
              <a:t>Pablo Santos Díaz                                                                                             EDMS: </a:t>
            </a:r>
            <a:r>
              <a:rPr lang="en-GB" dirty="0"/>
              <a:t>2446837 v.1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525344"/>
            <a:ext cx="8836000" cy="191006"/>
          </a:xfrm>
        </p:spPr>
        <p:txBody>
          <a:bodyPr/>
          <a:lstStyle/>
          <a:p>
            <a:r>
              <a:rPr lang="fr-FR" dirty="0"/>
              <a:t>Pablo Santos Díaz                                                                                             </a:t>
            </a:r>
            <a:r>
              <a:rPr lang="en-GB" dirty="0"/>
              <a:t>EDMS: 2446837 v.1</a:t>
            </a:r>
          </a:p>
        </p:txBody>
      </p:sp>
    </p:spTree>
    <p:extLst>
      <p:ext uri="{BB962C8B-B14F-4D97-AF65-F5344CB8AC3E}">
        <p14:creationId xmlns:p14="http://schemas.microsoft.com/office/powerpoint/2010/main" val="2498830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525344"/>
            <a:ext cx="8836000" cy="191006"/>
          </a:xfrm>
        </p:spPr>
        <p:txBody>
          <a:bodyPr/>
          <a:lstStyle/>
          <a:p>
            <a:r>
              <a:rPr lang="fr-FR" dirty="0"/>
              <a:t>Pablo Santos Díaz                                                                                             </a:t>
            </a:r>
            <a:r>
              <a:rPr lang="en-GB" dirty="0"/>
              <a:t>EDMS: 2446837 v.1</a:t>
            </a:r>
          </a:p>
        </p:txBody>
      </p:sp>
    </p:spTree>
    <p:extLst>
      <p:ext uri="{BB962C8B-B14F-4D97-AF65-F5344CB8AC3E}">
        <p14:creationId xmlns:p14="http://schemas.microsoft.com/office/powerpoint/2010/main" val="702090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525344"/>
            <a:ext cx="8836000" cy="191006"/>
          </a:xfrm>
        </p:spPr>
        <p:txBody>
          <a:bodyPr/>
          <a:lstStyle/>
          <a:p>
            <a:r>
              <a:rPr lang="fr-FR" dirty="0"/>
              <a:t>Pablo Santos Díaz                                                                                             </a:t>
            </a:r>
            <a:r>
              <a:rPr lang="en-GB" dirty="0"/>
              <a:t>EDMS: 2446837 v.1</a:t>
            </a:r>
          </a:p>
        </p:txBody>
      </p:sp>
    </p:spTree>
    <p:extLst>
      <p:ext uri="{BB962C8B-B14F-4D97-AF65-F5344CB8AC3E}">
        <p14:creationId xmlns:p14="http://schemas.microsoft.com/office/powerpoint/2010/main" val="2771256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525344"/>
            <a:ext cx="8836000" cy="191006"/>
          </a:xfrm>
        </p:spPr>
        <p:txBody>
          <a:bodyPr/>
          <a:lstStyle/>
          <a:p>
            <a:r>
              <a:rPr lang="fr-FR" dirty="0"/>
              <a:t>Pablo Santos Díaz                                                                                             </a:t>
            </a:r>
            <a:r>
              <a:rPr lang="en-GB" dirty="0"/>
              <a:t>EDMS: 2446837 v.1</a:t>
            </a:r>
          </a:p>
        </p:txBody>
      </p:sp>
    </p:spTree>
    <p:extLst>
      <p:ext uri="{BB962C8B-B14F-4D97-AF65-F5344CB8AC3E}">
        <p14:creationId xmlns:p14="http://schemas.microsoft.com/office/powerpoint/2010/main" val="4052864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525344"/>
            <a:ext cx="8836000" cy="191006"/>
          </a:xfrm>
        </p:spPr>
        <p:txBody>
          <a:bodyPr/>
          <a:lstStyle/>
          <a:p>
            <a:r>
              <a:rPr lang="fr-FR" dirty="0"/>
              <a:t>Pablo Santos Díaz                                                                                             </a:t>
            </a:r>
            <a:r>
              <a:rPr lang="en-GB" dirty="0"/>
              <a:t>EDMS: 2446837 v.1</a:t>
            </a:r>
          </a:p>
        </p:txBody>
      </p:sp>
    </p:spTree>
    <p:extLst>
      <p:ext uri="{BB962C8B-B14F-4D97-AF65-F5344CB8AC3E}">
        <p14:creationId xmlns:p14="http://schemas.microsoft.com/office/powerpoint/2010/main" val="207079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7100" y1="13823" x2="37100" y2="13823"/>
                        <a14:foregroundMark x1="40960" y1="14570" x2="40960" y2="14570"/>
                        <a14:foregroundMark x1="36441" y1="4981" x2="36441" y2="4981"/>
                        <a14:foregroundMark x1="55556" y1="4483" x2="55556" y2="4483"/>
                        <a14:foregroundMark x1="54708" y1="4981" x2="54708" y2="4981"/>
                        <a14:foregroundMark x1="31544" y1="20174" x2="31544" y2="20174"/>
                        <a14:foregroundMark x1="31638" y1="18680" x2="31638" y2="18680"/>
                        <a14:foregroundMark x1="31827" y1="21420" x2="31827" y2="21420"/>
                        <a14:foregroundMark x1="54143" y1="1993" x2="54143" y2="1993"/>
                        <a14:foregroundMark x1="55461" y1="1619" x2="55461" y2="1619"/>
                        <a14:foregroundMark x1="62147" y1="69738" x2="62147" y2="69738"/>
                        <a14:foregroundMark x1="40490" y1="74720" x2="40490" y2="7472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5414" y="493553"/>
            <a:ext cx="10561173" cy="598914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53600" y="6525344"/>
            <a:ext cx="8836000" cy="191006"/>
          </a:xfrm>
        </p:spPr>
        <p:txBody>
          <a:bodyPr/>
          <a:lstStyle/>
          <a:p>
            <a:r>
              <a:rPr lang="fr-FR" dirty="0"/>
              <a:t>Pablo Santos Díaz                                                                                             </a:t>
            </a:r>
            <a:r>
              <a:rPr lang="en-GB" dirty="0"/>
              <a:t>EDMS: 2446837 v.1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3980" l="20326" r="100000">
                        <a14:foregroundMark x1="45151" y1="15050" x2="45151" y2="15050"/>
                        <a14:foregroundMark x1="39721" y1="16890" x2="39721" y2="16890"/>
                        <a14:foregroundMark x1="34756" y1="18060" x2="34756" y2="1806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36160" y="116633"/>
            <a:ext cx="4162016" cy="144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40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10 October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0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300BF-6CD1-AA59-89D6-813799959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48E067-022C-8544-987A-AB19B59BF0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7F1DC-0274-D7BD-7391-25AAABE92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7F2EC-C409-4063-B8BF-C182B97A8447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1FB08-4D1B-F55D-228B-485989BC5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341B4-ED20-33A9-B1D0-C97827B40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113F-8105-4514-A03C-BB817E80ED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91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Pablo Santos Díaz                                                                                             EDMS: 1900855 v.1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196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jpg"/><Relationship Id="rId5" Type="http://schemas.openxmlformats.org/officeDocument/2006/relationships/image" Target="../media/image37.jpeg"/><Relationship Id="rId4" Type="http://schemas.openxmlformats.org/officeDocument/2006/relationships/image" Target="../media/image3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1069232" y="2322161"/>
            <a:ext cx="10513168" cy="1294117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/>
            <a:br>
              <a:rPr lang="en-GB" sz="4000" dirty="0"/>
            </a:br>
            <a:r>
              <a:rPr lang="en-GB" sz="4000" dirty="0"/>
              <a:t>Vacuum chambers : TAXN, TAXS</a:t>
            </a:r>
            <a:endParaRPr lang="en-GB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60E94FE-981D-4F85-229B-FB22DDCFB06E}"/>
              </a:ext>
            </a:extLst>
          </p:cNvPr>
          <p:cNvSpPr txBox="1">
            <a:spLocks/>
          </p:cNvSpPr>
          <p:nvPr/>
        </p:nvSpPr>
        <p:spPr>
          <a:xfrm>
            <a:off x="4155293" y="3985771"/>
            <a:ext cx="4341045" cy="91627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/>
              <a:t>Jaime Perez Espinos, Marco Morrone </a:t>
            </a:r>
          </a:p>
          <a:p>
            <a:pPr algn="ctr"/>
            <a:r>
              <a:rPr lang="en-GB" sz="1500" b="0" dirty="0"/>
              <a:t>  </a:t>
            </a:r>
          </a:p>
          <a:p>
            <a:pPr algn="ctr"/>
            <a:r>
              <a:rPr lang="en-GB" sz="1600" b="0" i="1" dirty="0"/>
              <a:t>10</a:t>
            </a:r>
            <a:r>
              <a:rPr lang="en-GB" sz="1600" b="0" i="1" baseline="30000" dirty="0"/>
              <a:t>th</a:t>
            </a:r>
            <a:r>
              <a:rPr lang="en-GB" sz="1600" b="0" i="1" dirty="0"/>
              <a:t> October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495330-57AE-CCB3-DAFD-52CCF8F31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394" y="217809"/>
            <a:ext cx="2477891" cy="2210391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E5E363AF-2067-0098-6158-ED658C105664}"/>
              </a:ext>
            </a:extLst>
          </p:cNvPr>
          <p:cNvSpPr txBox="1">
            <a:spLocks/>
          </p:cNvSpPr>
          <p:nvPr/>
        </p:nvSpPr>
        <p:spPr>
          <a:xfrm>
            <a:off x="4910394" y="6441374"/>
            <a:ext cx="3526640" cy="54995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0" dirty="0">
                <a:solidFill>
                  <a:srgbClr val="555555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14</a:t>
            </a:r>
            <a:r>
              <a:rPr lang="en-GB" sz="1600" i="0" baseline="30000" dirty="0">
                <a:solidFill>
                  <a:srgbClr val="555555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th</a:t>
            </a:r>
            <a:r>
              <a:rPr lang="en-GB" sz="1600" i="0" dirty="0">
                <a:solidFill>
                  <a:srgbClr val="555555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 HL-LHC Collaboration Meeting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69774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10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5D5840-15A5-D54E-3D0E-AB4E5B6C4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58" y="1104671"/>
            <a:ext cx="4790275" cy="36451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778864-D6C0-085E-CB25-16E0065509E2}"/>
              </a:ext>
            </a:extLst>
          </p:cNvPr>
          <p:cNvSpPr txBox="1"/>
          <p:nvPr/>
        </p:nvSpPr>
        <p:spPr>
          <a:xfrm>
            <a:off x="328041" y="5165459"/>
            <a:ext cx="9443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Many NEGGED fibers observed after the chamber was coated:</a:t>
            </a:r>
          </a:p>
          <a:p>
            <a:r>
              <a:rPr lang="en-US" dirty="0"/>
              <a:t>The SEM-EDS was used to analyze the surface (NEG composition) and the core (Carbon).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0DE7BF-83DF-6B56-C3B4-E2C8CF0DF2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51"/>
          <a:stretch/>
        </p:blipFill>
        <p:spPr>
          <a:xfrm>
            <a:off x="5179967" y="1131098"/>
            <a:ext cx="6701334" cy="38265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0BD34A-53C2-052C-61D9-7EDDD33ED8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4"/>
          <a:stretch/>
        </p:blipFill>
        <p:spPr bwMode="auto">
          <a:xfrm>
            <a:off x="9104248" y="3304972"/>
            <a:ext cx="2777052" cy="16526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3BB082-1CF0-5B14-BBE0-2CF9CB4C35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8605" y="648838"/>
            <a:ext cx="421663" cy="3973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D858C9A-C2E6-F855-5E7F-2543DF793E8A}"/>
              </a:ext>
            </a:extLst>
          </p:cNvPr>
          <p:cNvSpPr txBox="1"/>
          <p:nvPr/>
        </p:nvSpPr>
        <p:spPr>
          <a:xfrm>
            <a:off x="5780269" y="693636"/>
            <a:ext cx="13343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NEG NC</a:t>
            </a:r>
            <a:endParaRPr lang="en-GB" sz="140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30303C2-5A33-4A9A-9EEE-004364C46232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12576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11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CEFB2-0D3C-B8F3-27FC-37AB4F958AD4}"/>
              </a:ext>
            </a:extLst>
          </p:cNvPr>
          <p:cNvSpPr txBox="1"/>
          <p:nvPr/>
        </p:nvSpPr>
        <p:spPr>
          <a:xfrm>
            <a:off x="391411" y="1528293"/>
            <a:ext cx="56369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Action Plan to get rid of the fibers: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/>
              <a:t>NEG stripping </a:t>
            </a:r>
            <a:r>
              <a:rPr lang="en-US" dirty="0">
                <a:highlight>
                  <a:srgbClr val="00FF00"/>
                </a:highlight>
              </a:rPr>
              <a:t>(DONE)</a:t>
            </a:r>
          </a:p>
          <a:p>
            <a:pPr marL="342900" indent="-342900">
              <a:buAutoNum type="arabicParenR"/>
            </a:pPr>
            <a:r>
              <a:rPr lang="en-US" dirty="0"/>
              <a:t>Vacuum firing @ 650 </a:t>
            </a:r>
            <a:r>
              <a:rPr lang="en-GB" b="0" i="0" dirty="0">
                <a:solidFill>
                  <a:srgbClr val="4D5156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°C</a:t>
            </a:r>
            <a:r>
              <a:rPr lang="en-US" dirty="0"/>
              <a:t> for 24 h to burn the fibers</a:t>
            </a:r>
          </a:p>
          <a:p>
            <a:pPr marL="342900" indent="-342900">
              <a:buAutoNum type="arabicParenR"/>
            </a:pPr>
            <a:r>
              <a:rPr lang="en-US" dirty="0"/>
              <a:t>Microscope analysis</a:t>
            </a:r>
          </a:p>
          <a:p>
            <a:pPr marL="342900" indent="-342900">
              <a:buAutoNum type="arabicParenR"/>
            </a:pPr>
            <a:r>
              <a:rPr lang="en-US" dirty="0"/>
              <a:t>Cleaning (with reinforced ultra-sound)</a:t>
            </a:r>
          </a:p>
          <a:p>
            <a:pPr marL="342900" indent="-342900">
              <a:buAutoNum type="arabicParenR"/>
            </a:pPr>
            <a:r>
              <a:rPr lang="en-US" dirty="0"/>
              <a:t>Microscope analysis</a:t>
            </a:r>
          </a:p>
          <a:p>
            <a:pPr marL="342900" indent="-342900">
              <a:buAutoNum type="arabicParenR"/>
            </a:pPr>
            <a:r>
              <a:rPr lang="en-US" dirty="0"/>
              <a:t>Re-NEG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5E4EE4-85C6-5D02-99B3-AEAF3AD90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504" y="763304"/>
            <a:ext cx="421663" cy="3973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00F5BD-8813-A47D-9D84-3882F30327C3}"/>
              </a:ext>
            </a:extLst>
          </p:cNvPr>
          <p:cNvSpPr txBox="1"/>
          <p:nvPr/>
        </p:nvSpPr>
        <p:spPr>
          <a:xfrm>
            <a:off x="5786168" y="808102"/>
            <a:ext cx="13343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NEG NC</a:t>
            </a:r>
            <a:endParaRPr lang="en-GB" sz="140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6807E0C-077B-EFBE-B933-47A4966C638B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Arrow: Left 3">
            <a:extLst>
              <a:ext uri="{FF2B5EF4-FFF2-40B4-BE49-F238E27FC236}">
                <a16:creationId xmlns:a16="http://schemas.microsoft.com/office/drawing/2014/main" id="{580C6213-013D-4F75-C12F-31CE970354C3}"/>
              </a:ext>
            </a:extLst>
          </p:cNvPr>
          <p:cNvSpPr/>
          <p:nvPr/>
        </p:nvSpPr>
        <p:spPr>
          <a:xfrm>
            <a:off x="6028403" y="2270502"/>
            <a:ext cx="697861" cy="30777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3C11DD-C880-A3B2-C192-861F9F0E3342}"/>
              </a:ext>
            </a:extLst>
          </p:cNvPr>
          <p:cNvSpPr txBox="1"/>
          <p:nvPr/>
        </p:nvSpPr>
        <p:spPr>
          <a:xfrm>
            <a:off x="6875205" y="2044497"/>
            <a:ext cx="50397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HOLD POINT: </a:t>
            </a:r>
            <a:r>
              <a:rPr lang="en-US" dirty="0">
                <a:solidFill>
                  <a:srgbClr val="FF0000"/>
                </a:solidFill>
              </a:rPr>
              <a:t>continuation of action plan is linked to resolution of metrology NC and potential repair, under study by Main Workshop</a:t>
            </a:r>
          </a:p>
        </p:txBody>
      </p:sp>
    </p:spTree>
    <p:extLst>
      <p:ext uri="{BB962C8B-B14F-4D97-AF65-F5344CB8AC3E}">
        <p14:creationId xmlns:p14="http://schemas.microsoft.com/office/powerpoint/2010/main" val="420659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3E0478-17FD-2E93-B66C-3E1CA665AC2E}"/>
              </a:ext>
            </a:extLst>
          </p:cNvPr>
          <p:cNvSpPr txBox="1"/>
          <p:nvPr/>
        </p:nvSpPr>
        <p:spPr>
          <a:xfrm>
            <a:off x="3996728" y="594176"/>
            <a:ext cx="445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Inspection after stripping the NEG coating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F1531B-A392-B7E6-1AD4-3254052C0B35}"/>
              </a:ext>
            </a:extLst>
          </p:cNvPr>
          <p:cNvSpPr txBox="1"/>
          <p:nvPr/>
        </p:nvSpPr>
        <p:spPr>
          <a:xfrm>
            <a:off x="81272" y="3061157"/>
            <a:ext cx="3901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Fibers hitched to surface defect due to mechanical action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17F8F0-CB0C-07A9-0DD9-FEFDAE3D48BF}"/>
              </a:ext>
            </a:extLst>
          </p:cNvPr>
          <p:cNvSpPr txBox="1"/>
          <p:nvPr/>
        </p:nvSpPr>
        <p:spPr>
          <a:xfrm>
            <a:off x="8290552" y="731814"/>
            <a:ext cx="2430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Fiber hitched to surface defect due to mechanical action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B883A7-8EE7-2754-30CC-8DE2DB150B69}"/>
              </a:ext>
            </a:extLst>
          </p:cNvPr>
          <p:cNvSpPr txBox="1"/>
          <p:nvPr/>
        </p:nvSpPr>
        <p:spPr>
          <a:xfrm>
            <a:off x="81273" y="3757483"/>
            <a:ext cx="3901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Fibers hitched to surface defect due to mechanical 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4834F8-1AC0-4E8C-6E8A-773C99719FBD}"/>
              </a:ext>
            </a:extLst>
          </p:cNvPr>
          <p:cNvSpPr txBox="1"/>
          <p:nvPr/>
        </p:nvSpPr>
        <p:spPr>
          <a:xfrm>
            <a:off x="4121195" y="3816341"/>
            <a:ext cx="3901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Semi-burned </a:t>
            </a:r>
            <a:r>
              <a:rPr lang="en-GB" sz="1600" dirty="0" err="1">
                <a:solidFill>
                  <a:schemeClr val="bg1"/>
                </a:solidFill>
              </a:rPr>
              <a:t>fiber</a:t>
            </a:r>
            <a:r>
              <a:rPr lang="en-GB" sz="1600" dirty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5FFEC8-67DA-5894-5D6C-E1F26EFFF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4" y="1018350"/>
            <a:ext cx="11122877" cy="5839650"/>
          </a:xfrm>
          <a:prstGeom prst="rect">
            <a:avLst/>
          </a:prstGeom>
        </p:spPr>
      </p:pic>
      <p:sp>
        <p:nvSpPr>
          <p:cNvPr id="5" name="Titre 2">
            <a:extLst>
              <a:ext uri="{FF2B5EF4-FFF2-40B4-BE49-F238E27FC236}">
                <a16:creationId xmlns:a16="http://schemas.microsoft.com/office/drawing/2014/main" id="{3B0AA42D-E36E-BA40-D755-C1C59298F71D}"/>
              </a:ext>
            </a:extLst>
          </p:cNvPr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C4D824-E331-2B69-E51B-0E1177293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5432" y="554224"/>
            <a:ext cx="421663" cy="3973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C3F5C8-738A-F99D-AC17-1BA186E2CC64}"/>
              </a:ext>
            </a:extLst>
          </p:cNvPr>
          <p:cNvSpPr txBox="1"/>
          <p:nvPr/>
        </p:nvSpPr>
        <p:spPr>
          <a:xfrm>
            <a:off x="2662375" y="624953"/>
            <a:ext cx="13343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NEG NC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41467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2732D09-B99C-84A7-CA0F-27DEB48629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70"/>
          <a:stretch/>
        </p:blipFill>
        <p:spPr>
          <a:xfrm>
            <a:off x="1547529" y="907058"/>
            <a:ext cx="10513168" cy="533246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8F118-910C-C72A-4053-8431D6E72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7E344-948A-ADC6-E8C4-5F1178B79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Titre 2">
            <a:extLst>
              <a:ext uri="{FF2B5EF4-FFF2-40B4-BE49-F238E27FC236}">
                <a16:creationId xmlns:a16="http://schemas.microsoft.com/office/drawing/2014/main" id="{C70738D0-531F-44AC-38FF-D3EEFBD2BC98}"/>
              </a:ext>
            </a:extLst>
          </p:cNvPr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530CD0F-C04A-11AD-2F70-44F3AF7BB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504" y="763304"/>
            <a:ext cx="421663" cy="3973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D494B8C-56F4-1784-4157-784A3073C560}"/>
              </a:ext>
            </a:extLst>
          </p:cNvPr>
          <p:cNvSpPr txBox="1"/>
          <p:nvPr/>
        </p:nvSpPr>
        <p:spPr>
          <a:xfrm>
            <a:off x="5786168" y="808102"/>
            <a:ext cx="17650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metrology NC</a:t>
            </a:r>
            <a:endParaRPr lang="en-GB" sz="1400" dirty="0"/>
          </a:p>
        </p:txBody>
      </p:sp>
      <p:pic>
        <p:nvPicPr>
          <p:cNvPr id="3074" name="x_x_Picture 1">
            <a:extLst>
              <a:ext uri="{FF2B5EF4-FFF2-40B4-BE49-F238E27FC236}">
                <a16:creationId xmlns:a16="http://schemas.microsoft.com/office/drawing/2014/main" id="{E9877082-280A-8D92-2DE3-8A6DF9A56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272" y="4397130"/>
            <a:ext cx="1765006" cy="2460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ECCA58E-5855-4CA6-3D86-4AEBF5029885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1A9C44-83C7-6454-ED35-F948483E439E}"/>
              </a:ext>
            </a:extLst>
          </p:cNvPr>
          <p:cNvSpPr txBox="1"/>
          <p:nvPr/>
        </p:nvSpPr>
        <p:spPr>
          <a:xfrm>
            <a:off x="4766111" y="5192189"/>
            <a:ext cx="6019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metrology NC consists in a </a:t>
            </a:r>
            <a:r>
              <a:rPr lang="en-US" u="sng" dirty="0"/>
              <a:t>deviation (1.5-2 mm) </a:t>
            </a:r>
            <a:r>
              <a:rPr lang="en-US" dirty="0"/>
              <a:t>of the recombination </a:t>
            </a:r>
            <a:r>
              <a:rPr lang="en-US" u="sng" dirty="0"/>
              <a:t>chamber tube diameters </a:t>
            </a:r>
            <a:r>
              <a:rPr lang="en-US" dirty="0"/>
              <a:t>from a profile tolerance of 0.4 mm in the area.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0964AD3-59AE-07FA-1AEF-87AAC701B284}"/>
              </a:ext>
            </a:extLst>
          </p:cNvPr>
          <p:cNvCxnSpPr>
            <a:cxnSpLocks/>
          </p:cNvCxnSpPr>
          <p:nvPr/>
        </p:nvCxnSpPr>
        <p:spPr>
          <a:xfrm flipH="1" flipV="1">
            <a:off x="2447925" y="3724275"/>
            <a:ext cx="3124200" cy="1467914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94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8F118-910C-C72A-4053-8431D6E72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7E344-948A-ADC6-E8C4-5F1178B79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Titre 2">
            <a:extLst>
              <a:ext uri="{FF2B5EF4-FFF2-40B4-BE49-F238E27FC236}">
                <a16:creationId xmlns:a16="http://schemas.microsoft.com/office/drawing/2014/main" id="{C70738D0-531F-44AC-38FF-D3EEFBD2BC98}"/>
              </a:ext>
            </a:extLst>
          </p:cNvPr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530CD0F-C04A-11AD-2F70-44F3AF7BB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504" y="763304"/>
            <a:ext cx="421663" cy="3973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D494B8C-56F4-1784-4157-784A3073C560}"/>
              </a:ext>
            </a:extLst>
          </p:cNvPr>
          <p:cNvSpPr txBox="1"/>
          <p:nvPr/>
        </p:nvSpPr>
        <p:spPr>
          <a:xfrm>
            <a:off x="5786168" y="808102"/>
            <a:ext cx="17650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metrology NC</a:t>
            </a:r>
            <a:endParaRPr lang="en-GB" sz="1400" dirty="0"/>
          </a:p>
        </p:txBody>
      </p:sp>
      <p:pic>
        <p:nvPicPr>
          <p:cNvPr id="1026" name="x_x_x_x_Picture 2">
            <a:extLst>
              <a:ext uri="{FF2B5EF4-FFF2-40B4-BE49-F238E27FC236}">
                <a16:creationId xmlns:a16="http://schemas.microsoft.com/office/drawing/2014/main" id="{8E316919-9E31-8269-AA33-91EB0EF2E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49" y="1214663"/>
            <a:ext cx="4629947" cy="462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2CD038-0D57-A003-68D1-5DCAD5D495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3207"/>
          <a:stretch/>
        </p:blipFill>
        <p:spPr>
          <a:xfrm>
            <a:off x="5084196" y="1175989"/>
            <a:ext cx="4037720" cy="51131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CDD343-9B66-6C43-50EE-C05C922E89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469"/>
          <a:stretch/>
        </p:blipFill>
        <p:spPr>
          <a:xfrm>
            <a:off x="9121916" y="1368404"/>
            <a:ext cx="921244" cy="446659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6BDA95F-0ACE-C1E7-E687-93E4DEEFAF68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7CD4C3-5C13-E43D-DB33-748AE3E84E3E}"/>
              </a:ext>
            </a:extLst>
          </p:cNvPr>
          <p:cNvSpPr txBox="1"/>
          <p:nvPr/>
        </p:nvSpPr>
        <p:spPr>
          <a:xfrm>
            <a:off x="4983832" y="5932908"/>
            <a:ext cx="683856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Further manual calliper measurements confirmed </a:t>
            </a:r>
            <a:r>
              <a:rPr lang="en-GB" dirty="0" err="1"/>
              <a:t>MetraScan</a:t>
            </a:r>
            <a:r>
              <a:rPr lang="en-GB" dirty="0"/>
              <a:t>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560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F2831-9DFC-73E5-B036-4BEAB8A66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for TAXN chambers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62152-E870-9FFD-DC05-A41BE1311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1844FA-EE0E-C343-387D-33F5693CE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2F0114-3A4F-DBA7-81F0-EA87D36F34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64" t="10301" r="11328" b="5781"/>
          <a:stretch/>
        </p:blipFill>
        <p:spPr>
          <a:xfrm>
            <a:off x="280423" y="1219201"/>
            <a:ext cx="8105613" cy="475244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CB8BFD-D681-ECE9-EDE8-4FB663BE186B}"/>
              </a:ext>
            </a:extLst>
          </p:cNvPr>
          <p:cNvSpPr/>
          <p:nvPr/>
        </p:nvSpPr>
        <p:spPr>
          <a:xfrm>
            <a:off x="6242339" y="2857184"/>
            <a:ext cx="406400" cy="572655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ecision 7">
            <a:extLst>
              <a:ext uri="{FF2B5EF4-FFF2-40B4-BE49-F238E27FC236}">
                <a16:creationId xmlns:a16="http://schemas.microsoft.com/office/drawing/2014/main" id="{286A8BD6-5122-0EB6-5CEA-AD418C52E678}"/>
              </a:ext>
            </a:extLst>
          </p:cNvPr>
          <p:cNvSpPr/>
          <p:nvPr/>
        </p:nvSpPr>
        <p:spPr>
          <a:xfrm>
            <a:off x="3654854" y="2898834"/>
            <a:ext cx="108456" cy="121035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>
            <a:extLst>
              <a:ext uri="{FF2B5EF4-FFF2-40B4-BE49-F238E27FC236}">
                <a16:creationId xmlns:a16="http://schemas.microsoft.com/office/drawing/2014/main" id="{EBFAA436-52FE-0930-0F04-A95D574C55CF}"/>
              </a:ext>
            </a:extLst>
          </p:cNvPr>
          <p:cNvSpPr/>
          <p:nvPr/>
        </p:nvSpPr>
        <p:spPr>
          <a:xfrm>
            <a:off x="3868962" y="3022476"/>
            <a:ext cx="108456" cy="121035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7582D3DE-5C33-ED15-4DF0-75453CB8B4D2}"/>
              </a:ext>
            </a:extLst>
          </p:cNvPr>
          <p:cNvSpPr/>
          <p:nvPr/>
        </p:nvSpPr>
        <p:spPr>
          <a:xfrm>
            <a:off x="4066972" y="3126845"/>
            <a:ext cx="108456" cy="121035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cision 10">
            <a:extLst>
              <a:ext uri="{FF2B5EF4-FFF2-40B4-BE49-F238E27FC236}">
                <a16:creationId xmlns:a16="http://schemas.microsoft.com/office/drawing/2014/main" id="{1EB5056F-F200-1943-7B7B-1ACEA3AD458F}"/>
              </a:ext>
            </a:extLst>
          </p:cNvPr>
          <p:cNvSpPr/>
          <p:nvPr/>
        </p:nvSpPr>
        <p:spPr>
          <a:xfrm>
            <a:off x="4267534" y="3231442"/>
            <a:ext cx="108456" cy="121035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B5A225E-6FBB-C65F-BB50-14D9A68C9F1F}"/>
              </a:ext>
            </a:extLst>
          </p:cNvPr>
          <p:cNvSpPr/>
          <p:nvPr/>
        </p:nvSpPr>
        <p:spPr>
          <a:xfrm>
            <a:off x="3763310" y="2898834"/>
            <a:ext cx="140803" cy="121035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23269565-0424-9E34-CDCB-E28E1389FA16}"/>
              </a:ext>
            </a:extLst>
          </p:cNvPr>
          <p:cNvSpPr/>
          <p:nvPr/>
        </p:nvSpPr>
        <p:spPr>
          <a:xfrm>
            <a:off x="3977418" y="3022476"/>
            <a:ext cx="142217" cy="121035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61D5085F-107C-A592-93B8-0F53DB3EB114}"/>
              </a:ext>
            </a:extLst>
          </p:cNvPr>
          <p:cNvSpPr/>
          <p:nvPr/>
        </p:nvSpPr>
        <p:spPr>
          <a:xfrm>
            <a:off x="4175428" y="3126846"/>
            <a:ext cx="143355" cy="121035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687DC2D9-9B18-6936-43C3-4B2B815DEE06}"/>
              </a:ext>
            </a:extLst>
          </p:cNvPr>
          <p:cNvSpPr/>
          <p:nvPr/>
        </p:nvSpPr>
        <p:spPr>
          <a:xfrm>
            <a:off x="4374577" y="3231442"/>
            <a:ext cx="130466" cy="121035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Decision 15">
            <a:extLst>
              <a:ext uri="{FF2B5EF4-FFF2-40B4-BE49-F238E27FC236}">
                <a16:creationId xmlns:a16="http://schemas.microsoft.com/office/drawing/2014/main" id="{F646D360-C859-5BD2-CC1D-30526DEDA3C6}"/>
              </a:ext>
            </a:extLst>
          </p:cNvPr>
          <p:cNvSpPr>
            <a:spLocks noChangeAspect="1"/>
          </p:cNvSpPr>
          <p:nvPr/>
        </p:nvSpPr>
        <p:spPr>
          <a:xfrm>
            <a:off x="8479912" y="2018396"/>
            <a:ext cx="165476" cy="184666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048EC0-0342-ADE2-E6E1-99C88D17349F}"/>
              </a:ext>
            </a:extLst>
          </p:cNvPr>
          <p:cNvSpPr txBox="1"/>
          <p:nvPr/>
        </p:nvSpPr>
        <p:spPr>
          <a:xfrm>
            <a:off x="8667104" y="1885516"/>
            <a:ext cx="3510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Chamber delivery by Main Workshop (</a:t>
            </a:r>
            <a:r>
              <a:rPr lang="en-US" sz="1600" b="1" dirty="0"/>
              <a:t>after Metrology check #2</a:t>
            </a:r>
            <a:r>
              <a:rPr lang="en-US" sz="1600" dirty="0"/>
              <a:t>)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81F8A534-F4C2-54EF-CF85-31C8AAAA4252}"/>
              </a:ext>
            </a:extLst>
          </p:cNvPr>
          <p:cNvSpPr/>
          <p:nvPr/>
        </p:nvSpPr>
        <p:spPr>
          <a:xfrm>
            <a:off x="8454370" y="2792629"/>
            <a:ext cx="241437" cy="180129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75A93D-5679-E867-CC59-5200AA08F3F7}"/>
              </a:ext>
            </a:extLst>
          </p:cNvPr>
          <p:cNvSpPr txBox="1"/>
          <p:nvPr/>
        </p:nvSpPr>
        <p:spPr>
          <a:xfrm>
            <a:off x="9014238" y="5604209"/>
            <a:ext cx="24401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/>
              <a:t>As per TE-VSC contr. to WP8 (EDMS #1820996)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BF85A9-9D78-9C9E-CBD0-B608DD5E2B14}"/>
              </a:ext>
            </a:extLst>
          </p:cNvPr>
          <p:cNvSpPr txBox="1"/>
          <p:nvPr/>
        </p:nvSpPr>
        <p:spPr>
          <a:xfrm>
            <a:off x="8663516" y="2618560"/>
            <a:ext cx="3411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Chamber delivery to WP8 (</a:t>
            </a:r>
            <a:r>
              <a:rPr lang="en-GB" sz="1600" b="1" dirty="0"/>
              <a:t>after NEG acceptance test</a:t>
            </a:r>
            <a:r>
              <a:rPr lang="en-GB" sz="1600" dirty="0"/>
              <a:t>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9FBD3F1-C068-6542-4494-690559AAD6D6}"/>
              </a:ext>
            </a:extLst>
          </p:cNvPr>
          <p:cNvSpPr/>
          <p:nvPr/>
        </p:nvSpPr>
        <p:spPr>
          <a:xfrm>
            <a:off x="8420487" y="3518188"/>
            <a:ext cx="406400" cy="276541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F1DB41-D7F1-DD6B-D743-21D49898AFEC}"/>
              </a:ext>
            </a:extLst>
          </p:cNvPr>
          <p:cNvSpPr txBox="1"/>
          <p:nvPr/>
        </p:nvSpPr>
        <p:spPr>
          <a:xfrm>
            <a:off x="8921613" y="3487182"/>
            <a:ext cx="3362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In-machine installation periods for full TAXN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EA2D158B-0B3A-37A9-4824-DAC535FAFADE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72311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16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605212" y="3683897"/>
            <a:ext cx="31619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Arial"/>
              </a:rPr>
              <a:t>Integration of the TAXS chamber together with the Q1-TAXS module and the collar chain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59384A-49D9-31AE-5AF9-D60373AFC4ED}"/>
              </a:ext>
            </a:extLst>
          </p:cNvPr>
          <p:cNvSpPr/>
          <p:nvPr/>
        </p:nvSpPr>
        <p:spPr>
          <a:xfrm>
            <a:off x="374862" y="1145150"/>
            <a:ext cx="610906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Design is finished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Drawing references: LHCVC1SX0001 for ATLAS and LHCVC5SX0001 for CMS. </a:t>
            </a:r>
            <a:r>
              <a:rPr lang="en-GB" sz="1400" u="sng" dirty="0"/>
              <a:t>To be submitted for approval once DMR and contribution document are approved</a:t>
            </a:r>
            <a:r>
              <a:rPr lang="en-GB" sz="1400" dirty="0"/>
              <a:t>;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Chamber bolted to the non-IP face of the absorber and clamped between the two absorber halves;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Made of a combination of stainless steels 316 LN and 316L,and coatings (</a:t>
            </a:r>
            <a:r>
              <a:rPr lang="en-GB" sz="1400" dirty="0" err="1"/>
              <a:t>aC</a:t>
            </a:r>
            <a:r>
              <a:rPr lang="en-GB" sz="1400" dirty="0"/>
              <a:t> + Cu-10 micron + Au-1 micron): non-bakeable.</a:t>
            </a:r>
            <a:endParaRPr lang="es-ES" sz="1400" dirty="0"/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400" dirty="0"/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JOB for production is created and agreed with Main Workshop (1 spare + 2 series chambers of each type </a:t>
            </a:r>
            <a:r>
              <a:rPr lang="en-GB" sz="1400" dirty="0">
                <a:sym typeface="Symbol" panose="05050102010706020507" pitchFamily="18" charset="2"/>
              </a:rPr>
              <a:t> 6 chambers in total</a:t>
            </a:r>
            <a:r>
              <a:rPr lang="en-GB" sz="1400" dirty="0"/>
              <a:t>) </a:t>
            </a:r>
            <a:r>
              <a:rPr lang="en-GB" sz="1400" dirty="0">
                <a:sym typeface="Symbol" panose="05050102010706020507" pitchFamily="18" charset="2"/>
              </a:rPr>
              <a:t> </a:t>
            </a:r>
            <a:r>
              <a:rPr lang="en-GB" sz="1400" u="sng" dirty="0">
                <a:sym typeface="Symbol" panose="05050102010706020507" pitchFamily="18" charset="2"/>
              </a:rPr>
              <a:t>drawing approval is required</a:t>
            </a:r>
            <a:endParaRPr lang="en-GB" sz="1400" u="sng" dirty="0"/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Drawing approval is required;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Material request is pending of signature until BC is allocated.</a:t>
            </a:r>
            <a:endParaRPr lang="es-ES" sz="140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8D5B5E8-7401-20DB-1588-771A14E698B0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282E5973-918A-1B24-61C2-1D96F4EC5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s-ES" dirty="0"/>
              <a:t>Status of </a:t>
            </a:r>
            <a:r>
              <a:rPr lang="es-ES" dirty="0" err="1"/>
              <a:t>the</a:t>
            </a:r>
            <a:r>
              <a:rPr lang="es-ES" dirty="0"/>
              <a:t> TAXS </a:t>
            </a:r>
            <a:r>
              <a:rPr lang="es-ES" dirty="0" err="1"/>
              <a:t>chambers</a:t>
            </a:r>
            <a:endParaRPr lang="en-US" dirty="0"/>
          </a:p>
        </p:txBody>
      </p:sp>
      <p:pic>
        <p:nvPicPr>
          <p:cNvPr id="6" name="Image 4">
            <a:extLst>
              <a:ext uri="{FF2B5EF4-FFF2-40B4-BE49-F238E27FC236}">
                <a16:creationId xmlns:a16="http://schemas.microsoft.com/office/drawing/2014/main" id="{14F69EB7-D75C-976C-5C6F-21B12D5E9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9254" y="839122"/>
            <a:ext cx="4272490" cy="27877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">
            <a:extLst>
              <a:ext uri="{FF2B5EF4-FFF2-40B4-BE49-F238E27FC236}">
                <a16:creationId xmlns:a16="http://schemas.microsoft.com/office/drawing/2014/main" id="{79221B74-EC8A-F25A-A4EF-51FDF3EBEF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13" t="9545" r="47128" b="23016"/>
          <a:stretch/>
        </p:blipFill>
        <p:spPr>
          <a:xfrm>
            <a:off x="6693632" y="1793360"/>
            <a:ext cx="1512168" cy="2196084"/>
          </a:xfrm>
          <a:prstGeom prst="rect">
            <a:avLst/>
          </a:prstGeom>
          <a:noFill/>
          <a:ln cap="flat">
            <a:solidFill>
              <a:srgbClr val="FFFF00"/>
            </a:solidFill>
          </a:ln>
          <a:effectLst>
            <a:glow rad="63500">
              <a:srgbClr val="FFFF00"/>
            </a:glow>
          </a:effec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6A95016-DA78-44AA-3F30-74854505D633}"/>
              </a:ext>
            </a:extLst>
          </p:cNvPr>
          <p:cNvCxnSpPr/>
          <p:nvPr/>
        </p:nvCxnSpPr>
        <p:spPr>
          <a:xfrm flipV="1">
            <a:off x="8205800" y="1676548"/>
            <a:ext cx="1170198" cy="116812"/>
          </a:xfrm>
          <a:prstGeom prst="straightConnector1">
            <a:avLst/>
          </a:prstGeom>
          <a:ln w="317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24A1F7C7-4CE5-962C-6553-5744A0567C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945" y="4406236"/>
            <a:ext cx="5329382" cy="203070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BA3A6BD-D87A-FAAF-CA86-A70B4637439D}"/>
              </a:ext>
            </a:extLst>
          </p:cNvPr>
          <p:cNvSpPr/>
          <p:nvPr/>
        </p:nvSpPr>
        <p:spPr>
          <a:xfrm>
            <a:off x="3325091" y="5304054"/>
            <a:ext cx="203200" cy="36021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9EB195D-BB0F-CB2F-F585-077C31A47A3C}"/>
              </a:ext>
            </a:extLst>
          </p:cNvPr>
          <p:cNvSpPr/>
          <p:nvPr/>
        </p:nvSpPr>
        <p:spPr>
          <a:xfrm>
            <a:off x="7721599" y="5271727"/>
            <a:ext cx="133927" cy="36021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98B57E4-2F45-8735-0B82-34F9F3573A6E}"/>
              </a:ext>
            </a:extLst>
          </p:cNvPr>
          <p:cNvSpPr/>
          <p:nvPr/>
        </p:nvSpPr>
        <p:spPr>
          <a:xfrm>
            <a:off x="5698836" y="4860707"/>
            <a:ext cx="304800" cy="1723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E4B5F8-268B-E4FA-2BAE-8C6EB1ADF0BC}"/>
              </a:ext>
            </a:extLst>
          </p:cNvPr>
          <p:cNvSpPr txBox="1"/>
          <p:nvPr/>
        </p:nvSpPr>
        <p:spPr>
          <a:xfrm>
            <a:off x="8790899" y="4260684"/>
            <a:ext cx="2820895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/>
              <a:t>ATLAS case: 1992 mm long</a:t>
            </a:r>
          </a:p>
          <a:p>
            <a:r>
              <a:rPr lang="en-GB" sz="1600" dirty="0"/>
              <a:t>CMS case: 2071 mm long</a:t>
            </a:r>
            <a:endParaRPr lang="en-US"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435C60F-AF67-5691-1D32-7063BE6DEC5B}"/>
              </a:ext>
            </a:extLst>
          </p:cNvPr>
          <p:cNvSpPr/>
          <p:nvPr/>
        </p:nvSpPr>
        <p:spPr>
          <a:xfrm>
            <a:off x="5444836" y="4366732"/>
            <a:ext cx="304800" cy="1723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16276D7-861C-C88F-0848-CB93C90CFFA8}"/>
              </a:ext>
            </a:extLst>
          </p:cNvPr>
          <p:cNvCxnSpPr>
            <a:cxnSpLocks/>
            <a:stCxn id="22" idx="0"/>
          </p:cNvCxnSpPr>
          <p:nvPr/>
        </p:nvCxnSpPr>
        <p:spPr>
          <a:xfrm>
            <a:off x="5749636" y="4406236"/>
            <a:ext cx="3041263" cy="12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95642D2-1D1C-C390-3D18-180EC286F171}"/>
              </a:ext>
            </a:extLst>
          </p:cNvPr>
          <p:cNvSpPr txBox="1"/>
          <p:nvPr/>
        </p:nvSpPr>
        <p:spPr>
          <a:xfrm>
            <a:off x="8410935" y="5720713"/>
            <a:ext cx="3316236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/>
              <a:t>Details in DMR (EDMS #3102021)</a:t>
            </a:r>
          </a:p>
        </p:txBody>
      </p:sp>
    </p:spTree>
    <p:extLst>
      <p:ext uri="{BB962C8B-B14F-4D97-AF65-F5344CB8AC3E}">
        <p14:creationId xmlns:p14="http://schemas.microsoft.com/office/powerpoint/2010/main" val="3037097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F2831-9DFC-73E5-B036-4BEAB8A66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for TAXS chambers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62152-E870-9FFD-DC05-A41BE1311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791" y="1158911"/>
            <a:ext cx="10560000" cy="4906963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1844FA-EE0E-C343-387D-33F5693CE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2F0114-3A4F-DBA7-81F0-EA87D36F34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64" t="10301" r="11328" b="5781"/>
          <a:stretch/>
        </p:blipFill>
        <p:spPr>
          <a:xfrm>
            <a:off x="305439" y="1158911"/>
            <a:ext cx="8105613" cy="475244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CB8BFD-D681-ECE9-EDE8-4FB663BE186B}"/>
              </a:ext>
            </a:extLst>
          </p:cNvPr>
          <p:cNvSpPr/>
          <p:nvPr/>
        </p:nvSpPr>
        <p:spPr>
          <a:xfrm>
            <a:off x="6381655" y="3987519"/>
            <a:ext cx="406400" cy="276541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ecision 7">
            <a:extLst>
              <a:ext uri="{FF2B5EF4-FFF2-40B4-BE49-F238E27FC236}">
                <a16:creationId xmlns:a16="http://schemas.microsoft.com/office/drawing/2014/main" id="{286A8BD6-5122-0EB6-5CEA-AD418C52E678}"/>
              </a:ext>
            </a:extLst>
          </p:cNvPr>
          <p:cNvSpPr/>
          <p:nvPr/>
        </p:nvSpPr>
        <p:spPr>
          <a:xfrm>
            <a:off x="4004699" y="3787183"/>
            <a:ext cx="108456" cy="121035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cision 8">
            <a:extLst>
              <a:ext uri="{FF2B5EF4-FFF2-40B4-BE49-F238E27FC236}">
                <a16:creationId xmlns:a16="http://schemas.microsoft.com/office/drawing/2014/main" id="{EBFAA436-52FE-0930-0F04-A95D574C55CF}"/>
              </a:ext>
            </a:extLst>
          </p:cNvPr>
          <p:cNvSpPr/>
          <p:nvPr/>
        </p:nvSpPr>
        <p:spPr>
          <a:xfrm>
            <a:off x="4004699" y="4016917"/>
            <a:ext cx="108456" cy="121035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7582D3DE-5C33-ED15-4DF0-75453CB8B4D2}"/>
              </a:ext>
            </a:extLst>
          </p:cNvPr>
          <p:cNvSpPr/>
          <p:nvPr/>
        </p:nvSpPr>
        <p:spPr>
          <a:xfrm>
            <a:off x="4004699" y="3898825"/>
            <a:ext cx="108456" cy="121035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ecision 10">
            <a:extLst>
              <a:ext uri="{FF2B5EF4-FFF2-40B4-BE49-F238E27FC236}">
                <a16:creationId xmlns:a16="http://schemas.microsoft.com/office/drawing/2014/main" id="{1EB5056F-F200-1943-7B7B-1ACEA3AD458F}"/>
              </a:ext>
            </a:extLst>
          </p:cNvPr>
          <p:cNvSpPr/>
          <p:nvPr/>
        </p:nvSpPr>
        <p:spPr>
          <a:xfrm>
            <a:off x="4004699" y="4125789"/>
            <a:ext cx="108456" cy="121035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B5A225E-6FBB-C65F-BB50-14D9A68C9F1F}"/>
              </a:ext>
            </a:extLst>
          </p:cNvPr>
          <p:cNvSpPr/>
          <p:nvPr/>
        </p:nvSpPr>
        <p:spPr>
          <a:xfrm>
            <a:off x="4117982" y="3787183"/>
            <a:ext cx="372131" cy="121035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Decision 15">
            <a:extLst>
              <a:ext uri="{FF2B5EF4-FFF2-40B4-BE49-F238E27FC236}">
                <a16:creationId xmlns:a16="http://schemas.microsoft.com/office/drawing/2014/main" id="{F646D360-C859-5BD2-CC1D-30526DEDA3C6}"/>
              </a:ext>
            </a:extLst>
          </p:cNvPr>
          <p:cNvSpPr>
            <a:spLocks noChangeAspect="1"/>
          </p:cNvSpPr>
          <p:nvPr/>
        </p:nvSpPr>
        <p:spPr>
          <a:xfrm>
            <a:off x="8533950" y="1964372"/>
            <a:ext cx="165476" cy="184666"/>
          </a:xfrm>
          <a:prstGeom prst="flowChartDecision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048EC0-0342-ADE2-E6E1-99C88D17349F}"/>
              </a:ext>
            </a:extLst>
          </p:cNvPr>
          <p:cNvSpPr txBox="1"/>
          <p:nvPr/>
        </p:nvSpPr>
        <p:spPr>
          <a:xfrm>
            <a:off x="8791122" y="1648055"/>
            <a:ext cx="33629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Chamber delivery by Main Workshop as per JOB agreement </a:t>
            </a:r>
            <a:r>
              <a:rPr lang="en-US" sz="1600" dirty="0">
                <a:solidFill>
                  <a:srgbClr val="FF0000"/>
                </a:solidFill>
              </a:rPr>
              <a:t>(TBC due to delay on signature for material request and drawing approval)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81F8A534-F4C2-54EF-CF85-31C8AAAA4252}"/>
              </a:ext>
            </a:extLst>
          </p:cNvPr>
          <p:cNvSpPr/>
          <p:nvPr/>
        </p:nvSpPr>
        <p:spPr>
          <a:xfrm>
            <a:off x="8533950" y="3187590"/>
            <a:ext cx="241437" cy="180129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CCA9F6-12BE-3A02-E453-4D7EC3492409}"/>
              </a:ext>
            </a:extLst>
          </p:cNvPr>
          <p:cNvSpPr/>
          <p:nvPr/>
        </p:nvSpPr>
        <p:spPr>
          <a:xfrm>
            <a:off x="4794930" y="3769948"/>
            <a:ext cx="406400" cy="276541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9061195-2817-8AAA-07FA-E071F9CA7657}"/>
              </a:ext>
            </a:extLst>
          </p:cNvPr>
          <p:cNvSpPr/>
          <p:nvPr/>
        </p:nvSpPr>
        <p:spPr>
          <a:xfrm>
            <a:off x="4117982" y="3895968"/>
            <a:ext cx="372131" cy="121035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A873455D-B6C2-E7DE-DACD-8A837BA24EDE}"/>
              </a:ext>
            </a:extLst>
          </p:cNvPr>
          <p:cNvSpPr/>
          <p:nvPr/>
        </p:nvSpPr>
        <p:spPr>
          <a:xfrm>
            <a:off x="4117982" y="4017734"/>
            <a:ext cx="721807" cy="121035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D28630B7-07F9-6BA7-73FF-A31E322DADA8}"/>
              </a:ext>
            </a:extLst>
          </p:cNvPr>
          <p:cNvSpPr/>
          <p:nvPr/>
        </p:nvSpPr>
        <p:spPr>
          <a:xfrm>
            <a:off x="4113157" y="4122814"/>
            <a:ext cx="721807" cy="121035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299ECC-623F-A72A-C263-52A0A72E521C}"/>
              </a:ext>
            </a:extLst>
          </p:cNvPr>
          <p:cNvSpPr txBox="1"/>
          <p:nvPr/>
        </p:nvSpPr>
        <p:spPr>
          <a:xfrm>
            <a:off x="8829027" y="3057829"/>
            <a:ext cx="3362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Chamber delivery to WP8 after surface treatment and vacuum acceptance test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2D256E8-ACDA-D346-E826-C94716C44D62}"/>
              </a:ext>
            </a:extLst>
          </p:cNvPr>
          <p:cNvSpPr/>
          <p:nvPr/>
        </p:nvSpPr>
        <p:spPr>
          <a:xfrm>
            <a:off x="8450569" y="4210026"/>
            <a:ext cx="406400" cy="276541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539D17-11A5-D5BA-9C3B-2D966BEC483B}"/>
              </a:ext>
            </a:extLst>
          </p:cNvPr>
          <p:cNvSpPr txBox="1"/>
          <p:nvPr/>
        </p:nvSpPr>
        <p:spPr>
          <a:xfrm>
            <a:off x="8942143" y="4179019"/>
            <a:ext cx="3362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In-machine installation periods for full TAXS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27C769-4A48-FCD8-26A7-E96C97B5ED20}"/>
              </a:ext>
            </a:extLst>
          </p:cNvPr>
          <p:cNvSpPr txBox="1"/>
          <p:nvPr/>
        </p:nvSpPr>
        <p:spPr>
          <a:xfrm>
            <a:off x="9290463" y="5604209"/>
            <a:ext cx="24401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/>
              <a:t>As per TE-VSC contr. to WP8 (EDMS #1820996)</a:t>
            </a:r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B3780C2C-E11C-D969-39A6-123FE0B5644D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26583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FDDB73-5686-1586-C286-978A0CB37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 lnSpcReduction="10000"/>
          </a:bodyPr>
          <a:lstStyle/>
          <a:p>
            <a:r>
              <a:rPr lang="en-GB" dirty="0">
                <a:cs typeface="Arial"/>
              </a:rPr>
              <a:t>1</a:t>
            </a:r>
            <a:r>
              <a:rPr lang="en-GB" baseline="30000" dirty="0">
                <a:cs typeface="Arial"/>
              </a:rPr>
              <a:t>st</a:t>
            </a:r>
            <a:r>
              <a:rPr lang="en-GB" dirty="0">
                <a:cs typeface="Arial"/>
              </a:rPr>
              <a:t> TAX-N chamber (spare chamber) is manufactured but two NCs are reported: unwanted NEG fibers (minor) and metrology anomaly (major). </a:t>
            </a:r>
          </a:p>
          <a:p>
            <a:pPr lvl="1"/>
            <a:r>
              <a:rPr lang="en-GB" dirty="0">
                <a:cs typeface="Arial"/>
              </a:rPr>
              <a:t>Although the NEG was coated with good adhesion, some NEG fibers were found stuck to the internal surface of the chamber. These might detach during operation involving potential serious UFO-like problems. VSC is confident that </a:t>
            </a:r>
            <a:r>
              <a:rPr lang="en-GB" b="1" dirty="0">
                <a:cs typeface="Arial"/>
              </a:rPr>
              <a:t>this problem can be solved</a:t>
            </a:r>
            <a:r>
              <a:rPr lang="en-GB" dirty="0">
                <a:cs typeface="Arial"/>
              </a:rPr>
              <a:t>.</a:t>
            </a:r>
          </a:p>
          <a:p>
            <a:pPr lvl="1"/>
            <a:r>
              <a:rPr lang="en-GB" dirty="0">
                <a:cs typeface="Arial"/>
              </a:rPr>
              <a:t>A major metrology anomaly was identified at the level of the recombination part.                         The CERN main workshop is currently working on it with the aim to </a:t>
            </a:r>
            <a:r>
              <a:rPr lang="en-GB" b="1" dirty="0">
                <a:cs typeface="Arial"/>
              </a:rPr>
              <a:t>save the chamber</a:t>
            </a:r>
            <a:r>
              <a:rPr lang="en-GB" dirty="0">
                <a:cs typeface="Arial"/>
              </a:rPr>
              <a:t>.</a:t>
            </a:r>
          </a:p>
          <a:p>
            <a:pPr lvl="1"/>
            <a:endParaRPr lang="en-GB" dirty="0">
              <a:cs typeface="Arial"/>
            </a:endParaRPr>
          </a:p>
          <a:p>
            <a:r>
              <a:rPr lang="en-GB" dirty="0">
                <a:cs typeface="Arial"/>
              </a:rPr>
              <a:t>TAX-S chamber design parameters have been collected.</a:t>
            </a:r>
          </a:p>
          <a:p>
            <a:pPr lvl="1"/>
            <a:r>
              <a:rPr lang="en-GB" dirty="0">
                <a:cs typeface="Arial"/>
              </a:rPr>
              <a:t>Design of copper coating tooling done internally. </a:t>
            </a:r>
          </a:p>
          <a:p>
            <a:pPr lvl="1"/>
            <a:r>
              <a:rPr lang="en-GB" dirty="0">
                <a:cs typeface="Arial"/>
              </a:rPr>
              <a:t>Technical drawings of the chambers finalised in cooperation with the main workshop.</a:t>
            </a:r>
          </a:p>
          <a:p>
            <a:pPr lvl="1"/>
            <a:r>
              <a:rPr lang="en-GB" dirty="0">
                <a:cs typeface="Arial"/>
              </a:rPr>
              <a:t>JOB for production is created and agreed with main workshop.</a:t>
            </a:r>
          </a:p>
          <a:p>
            <a:pPr lvl="1"/>
            <a:r>
              <a:rPr lang="en-GB" dirty="0">
                <a:cs typeface="Arial"/>
              </a:rPr>
              <a:t>Approval of DMR, TE-VSC contribution document to WP8 and manufacturing drawings are required before production is actually launched.</a:t>
            </a:r>
          </a:p>
          <a:p>
            <a:pPr marL="366712" lvl="1" indent="0">
              <a:buNone/>
            </a:pPr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8F118-910C-C72A-4053-8431D6E72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7E344-948A-ADC6-E8C4-5F1178B79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7B97CAF-6DBF-D1FE-E9D8-C9F493ECE6D7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9F341BA1-1604-C818-1EED-FEA9FB290D60}"/>
              </a:ext>
            </a:extLst>
          </p:cNvPr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954872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540" y="2429929"/>
            <a:ext cx="91440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89B5"/>
                </a:solidFill>
              </a:rPr>
              <a:t>Thank you for your attention</a:t>
            </a: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879735" y="4077072"/>
            <a:ext cx="7988685" cy="17281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94910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B8BADA4-CF71-0EDC-302E-B7640E3D5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Recall of scope for the TAXN &amp; TAXS chambers</a:t>
            </a:r>
            <a:endParaRPr lang="en-US" sz="2800" b="0" dirty="0"/>
          </a:p>
          <a:p>
            <a:pPr>
              <a:lnSpc>
                <a:spcPct val="150000"/>
              </a:lnSpc>
            </a:pPr>
            <a:r>
              <a:rPr lang="en-US" sz="2800" b="0" dirty="0"/>
              <a:t>Status of TAXN chambers</a:t>
            </a:r>
          </a:p>
          <a:p>
            <a:pPr>
              <a:lnSpc>
                <a:spcPct val="150000"/>
              </a:lnSpc>
            </a:pPr>
            <a:r>
              <a:rPr lang="en-US" sz="2800" b="0" dirty="0"/>
              <a:t>Status of TAXS chambers</a:t>
            </a:r>
          </a:p>
          <a:p>
            <a:pPr>
              <a:lnSpc>
                <a:spcPct val="150000"/>
              </a:lnSpc>
            </a:pPr>
            <a:r>
              <a:rPr lang="en-US" sz="2800" b="0" dirty="0"/>
              <a:t>Conclusions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B7F38EF-B3BA-DD27-6281-8ADC9E483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Content of the presentation</a:t>
            </a: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89E0705-2032-F969-4DCE-285BDD0990D1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365273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20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060452-DE71-5385-F326-EF7DD2FD1069}"/>
              </a:ext>
            </a:extLst>
          </p:cNvPr>
          <p:cNvSpPr txBox="1">
            <a:spLocks/>
          </p:cNvSpPr>
          <p:nvPr/>
        </p:nvSpPr>
        <p:spPr>
          <a:xfrm>
            <a:off x="464196" y="1096750"/>
            <a:ext cx="10515600" cy="435133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Half-cones (8x) formed and welded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Shape calibrated, wire cut, and intermediate metrology checked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Vacuum acceptance test for conical part of the first chamber ok!</a:t>
            </a:r>
          </a:p>
          <a:p>
            <a:pPr lvl="1"/>
            <a:endParaRPr lang="en-GB" dirty="0"/>
          </a:p>
        </p:txBody>
      </p:sp>
      <p:sp>
        <p:nvSpPr>
          <p:cNvPr id="6" name="Titre 2">
            <a:extLst>
              <a:ext uri="{FF2B5EF4-FFF2-40B4-BE49-F238E27FC236}">
                <a16:creationId xmlns:a16="http://schemas.microsoft.com/office/drawing/2014/main" id="{36B72CBD-A0BF-7E7E-E80B-A3DCE9A39806}"/>
              </a:ext>
            </a:extLst>
          </p:cNvPr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sp>
        <p:nvSpPr>
          <p:cNvPr id="7" name="Titre 2">
            <a:extLst>
              <a:ext uri="{FF2B5EF4-FFF2-40B4-BE49-F238E27FC236}">
                <a16:creationId xmlns:a16="http://schemas.microsoft.com/office/drawing/2014/main" id="{AACF99B2-5E71-692C-4418-694BAC5801FA}"/>
              </a:ext>
            </a:extLst>
          </p:cNvPr>
          <p:cNvSpPr txBox="1">
            <a:spLocks/>
          </p:cNvSpPr>
          <p:nvPr/>
        </p:nvSpPr>
        <p:spPr>
          <a:xfrm>
            <a:off x="1265284" y="622273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dirty="0">
                <a:solidFill>
                  <a:srgbClr val="0093BE"/>
                </a:solidFill>
                <a:latin typeface="Arial"/>
              </a:rPr>
              <a:t>Status of the subcomponents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119D91-A24C-5772-6332-9FFFCFB4A5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599"/>
          <a:stretch/>
        </p:blipFill>
        <p:spPr>
          <a:xfrm>
            <a:off x="8792622" y="2169960"/>
            <a:ext cx="2716635" cy="19455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932DDD-EB60-EFEB-4A68-4202CB086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1987" y="4081966"/>
            <a:ext cx="2815817" cy="1945557"/>
          </a:xfrm>
          <a:prstGeom prst="rect">
            <a:avLst/>
          </a:prstGeom>
        </p:spPr>
      </p:pic>
      <p:pic>
        <p:nvPicPr>
          <p:cNvPr id="11" name="Content Placeholder 7" descr="A group of metal cones in a wooden box&#10;&#10;Description automatically generated">
            <a:extLst>
              <a:ext uri="{FF2B5EF4-FFF2-40B4-BE49-F238E27FC236}">
                <a16:creationId xmlns:a16="http://schemas.microsoft.com/office/drawing/2014/main" id="{2FCF0BFB-BFB4-50C6-CD31-96CE0E823B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40" y="2169960"/>
            <a:ext cx="3498395" cy="2623796"/>
          </a:xfrm>
          <a:prstGeom prst="rect">
            <a:avLst/>
          </a:prstGeom>
        </p:spPr>
      </p:pic>
      <p:pic>
        <p:nvPicPr>
          <p:cNvPr id="12" name="Picture 11" descr="A person holding a piece of metal&#10;&#10;Description automatically generated">
            <a:extLst>
              <a:ext uri="{FF2B5EF4-FFF2-40B4-BE49-F238E27FC236}">
                <a16:creationId xmlns:a16="http://schemas.microsoft.com/office/drawing/2014/main" id="{98C4D1F8-72E9-A739-9E83-1ABE81239B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400" y="2169960"/>
            <a:ext cx="2693468" cy="3591290"/>
          </a:xfrm>
          <a:prstGeom prst="rect">
            <a:avLst/>
          </a:prstGeom>
        </p:spPr>
      </p:pic>
      <p:pic>
        <p:nvPicPr>
          <p:cNvPr id="14" name="Picture 13" descr="A close up of a metal object&#10;&#10;Description automatically generated">
            <a:extLst>
              <a:ext uri="{FF2B5EF4-FFF2-40B4-BE49-F238E27FC236}">
                <a16:creationId xmlns:a16="http://schemas.microsoft.com/office/drawing/2014/main" id="{C1571EB2-8D58-FDF7-761F-3734E5162B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033" y="2169960"/>
            <a:ext cx="2163589" cy="2884785"/>
          </a:xfrm>
          <a:prstGeom prst="rect">
            <a:avLst/>
          </a:prstGeom>
        </p:spPr>
      </p:pic>
      <p:pic>
        <p:nvPicPr>
          <p:cNvPr id="15" name="Picture 14" descr="A machine on a table&#10;&#10;Description automatically generated">
            <a:extLst>
              <a:ext uri="{FF2B5EF4-FFF2-40B4-BE49-F238E27FC236}">
                <a16:creationId xmlns:a16="http://schemas.microsoft.com/office/drawing/2014/main" id="{B65185F1-E841-1B98-2C9C-35D3660326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578" y="4793756"/>
            <a:ext cx="1830457" cy="204187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994383F-FDA4-9265-28C9-496196DD8565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72378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21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23E9B0-6587-EE51-A145-653A88BAB7B9}"/>
              </a:ext>
            </a:extLst>
          </p:cNvPr>
          <p:cNvSpPr txBox="1">
            <a:spLocks/>
          </p:cNvSpPr>
          <p:nvPr/>
        </p:nvSpPr>
        <p:spPr>
          <a:xfrm>
            <a:off x="437044" y="1453966"/>
            <a:ext cx="10515600" cy="84088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Half tubes (20x) formed and welded (linear weld)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Shape calibrated, wire cut for prototype chamber.</a:t>
            </a:r>
          </a:p>
          <a:p>
            <a:pPr lvl="1"/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re 2">
            <a:extLst>
              <a:ext uri="{FF2B5EF4-FFF2-40B4-BE49-F238E27FC236}">
                <a16:creationId xmlns:a16="http://schemas.microsoft.com/office/drawing/2014/main" id="{CE79EC89-87E2-1B8F-02A7-60E6D4F927F2}"/>
              </a:ext>
            </a:extLst>
          </p:cNvPr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sp>
        <p:nvSpPr>
          <p:cNvPr id="5" name="Titre 2">
            <a:extLst>
              <a:ext uri="{FF2B5EF4-FFF2-40B4-BE49-F238E27FC236}">
                <a16:creationId xmlns:a16="http://schemas.microsoft.com/office/drawing/2014/main" id="{3232695B-1CF7-A847-3C07-D7AE94CC9613}"/>
              </a:ext>
            </a:extLst>
          </p:cNvPr>
          <p:cNvSpPr txBox="1">
            <a:spLocks/>
          </p:cNvSpPr>
          <p:nvPr/>
        </p:nvSpPr>
        <p:spPr>
          <a:xfrm>
            <a:off x="1095031" y="604261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dirty="0">
                <a:solidFill>
                  <a:srgbClr val="0093BE"/>
                </a:solidFill>
                <a:latin typeface="Arial"/>
              </a:rPr>
              <a:t>Status of the subcomponents</a:t>
            </a:r>
          </a:p>
        </p:txBody>
      </p:sp>
      <p:pic>
        <p:nvPicPr>
          <p:cNvPr id="6" name="Content Placeholder 11" descr="A group of metal pipes in plastic&#10;&#10;Description automatically generated">
            <a:extLst>
              <a:ext uri="{FF2B5EF4-FFF2-40B4-BE49-F238E27FC236}">
                <a16:creationId xmlns:a16="http://schemas.microsoft.com/office/drawing/2014/main" id="{2F637770-22B4-33A7-173D-B8FA71769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06996" y="2989646"/>
            <a:ext cx="3222428" cy="2416820"/>
          </a:xfrm>
          <a:prstGeom prst="rect">
            <a:avLst/>
          </a:prstGeom>
        </p:spPr>
      </p:pic>
      <p:pic>
        <p:nvPicPr>
          <p:cNvPr id="7" name="Picture 6" descr="A metal pipe on wheels&#10;&#10;Description automatically generated">
            <a:extLst>
              <a:ext uri="{FF2B5EF4-FFF2-40B4-BE49-F238E27FC236}">
                <a16:creationId xmlns:a16="http://schemas.microsoft.com/office/drawing/2014/main" id="{808920D0-751F-2443-42B1-41104151D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9314" y="2586842"/>
            <a:ext cx="4296571" cy="3222428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B45559A-9DE2-5749-84BB-526C25B24C2F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59807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22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2EA7FE-8AA3-2113-8426-BC664E59B85C}"/>
              </a:ext>
            </a:extLst>
          </p:cNvPr>
          <p:cNvSpPr txBox="1">
            <a:spLocks/>
          </p:cNvSpPr>
          <p:nvPr/>
        </p:nvSpPr>
        <p:spPr>
          <a:xfrm>
            <a:off x="407988" y="1179308"/>
            <a:ext cx="11376024" cy="991655"/>
          </a:xfrm>
          <a:prstGeom prst="rect">
            <a:avLst/>
          </a:prstGeom>
        </p:spPr>
        <p:txBody>
          <a:bodyPr vert="horz" lIns="0" tIns="0" rIns="0" bIns="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Other components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Flanges &amp; recombination reference plate machined.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Transporting/storage beam + special beam for NEG coating ready.</a:t>
            </a:r>
          </a:p>
          <a:p>
            <a:endParaRPr lang="en-US" sz="1800" dirty="0"/>
          </a:p>
          <a:p>
            <a:endParaRPr lang="en-US" dirty="0"/>
          </a:p>
          <a:p>
            <a:endParaRPr lang="en-US" dirty="0"/>
          </a:p>
          <a:p>
            <a:pPr lvl="1"/>
            <a:endParaRPr lang="en-GB" dirty="0"/>
          </a:p>
        </p:txBody>
      </p:sp>
      <p:pic>
        <p:nvPicPr>
          <p:cNvPr id="3" name="Picture 2" descr="A group of metal parts on a table&#10;&#10;Description automatically generated">
            <a:extLst>
              <a:ext uri="{FF2B5EF4-FFF2-40B4-BE49-F238E27FC236}">
                <a16:creationId xmlns:a16="http://schemas.microsoft.com/office/drawing/2014/main" id="{42A391B6-9A34-00DF-E1C1-F3BD4B8AD6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833" b="17778"/>
          <a:stretch/>
        </p:blipFill>
        <p:spPr>
          <a:xfrm>
            <a:off x="3524250" y="2343617"/>
            <a:ext cx="5143500" cy="3524250"/>
          </a:xfrm>
          <a:prstGeom prst="rect">
            <a:avLst/>
          </a:prstGeom>
        </p:spPr>
      </p:pic>
      <p:sp>
        <p:nvSpPr>
          <p:cNvPr id="4" name="Titre 2">
            <a:extLst>
              <a:ext uri="{FF2B5EF4-FFF2-40B4-BE49-F238E27FC236}">
                <a16:creationId xmlns:a16="http://schemas.microsoft.com/office/drawing/2014/main" id="{179984AC-EEF7-922F-3F52-07503BFA1844}"/>
              </a:ext>
            </a:extLst>
          </p:cNvPr>
          <p:cNvSpPr txBox="1">
            <a:spLocks/>
          </p:cNvSpPr>
          <p:nvPr/>
        </p:nvSpPr>
        <p:spPr>
          <a:xfrm>
            <a:off x="1095031" y="604261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dirty="0">
                <a:solidFill>
                  <a:srgbClr val="0093BE"/>
                </a:solidFill>
                <a:latin typeface="Arial"/>
              </a:rPr>
              <a:t>Status of the subcomponents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F86D720-1E6F-0028-7DD9-7D09CB84948E}"/>
              </a:ext>
            </a:extLst>
          </p:cNvPr>
          <p:cNvSpPr txBox="1">
            <a:spLocks/>
          </p:cNvSpPr>
          <p:nvPr/>
        </p:nvSpPr>
        <p:spPr>
          <a:xfrm>
            <a:off x="2346888" y="5954194"/>
            <a:ext cx="8009454" cy="315828"/>
          </a:xfrm>
          <a:prstGeom prst="rect">
            <a:avLst/>
          </a:prstGeom>
        </p:spPr>
        <p:txBody>
          <a:bodyPr vert="horz" lIns="0" tIns="0" rIns="0" bIns="0" rtlCol="0" anchor="t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All the subcomponents for the 5 chambers have been manufactured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7B6F8F7-754B-AD5A-66EC-3E9B880AA170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766605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8F118-910C-C72A-4053-8431D6E72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7E344-948A-ADC6-E8C4-5F1178B79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2" name="Titre 2">
            <a:extLst>
              <a:ext uri="{FF2B5EF4-FFF2-40B4-BE49-F238E27FC236}">
                <a16:creationId xmlns:a16="http://schemas.microsoft.com/office/drawing/2014/main" id="{C70738D0-531F-44AC-38FF-D3EEFBD2BC98}"/>
              </a:ext>
            </a:extLst>
          </p:cNvPr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530CD0F-C04A-11AD-2F70-44F3AF7BB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504" y="763304"/>
            <a:ext cx="421663" cy="3973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D494B8C-56F4-1784-4157-784A3073C560}"/>
              </a:ext>
            </a:extLst>
          </p:cNvPr>
          <p:cNvSpPr txBox="1"/>
          <p:nvPr/>
        </p:nvSpPr>
        <p:spPr>
          <a:xfrm>
            <a:off x="5786168" y="808102"/>
            <a:ext cx="17650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metrology NC</a:t>
            </a:r>
            <a:endParaRPr lang="en-GB" sz="1400" dirty="0"/>
          </a:p>
        </p:txBody>
      </p:sp>
      <p:pic>
        <p:nvPicPr>
          <p:cNvPr id="2" name="x_x_x_x_Picture 1">
            <a:extLst>
              <a:ext uri="{FF2B5EF4-FFF2-40B4-BE49-F238E27FC236}">
                <a16:creationId xmlns:a16="http://schemas.microsoft.com/office/drawing/2014/main" id="{665BDED4-8F38-F5B9-332E-EFC9CD384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17" y="1403789"/>
            <a:ext cx="10727582" cy="413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8484FE-3C08-797F-21F9-CD543EF8CB01}"/>
              </a:ext>
            </a:extLst>
          </p:cNvPr>
          <p:cNvSpPr txBox="1"/>
          <p:nvPr/>
        </p:nvSpPr>
        <p:spPr>
          <a:xfrm>
            <a:off x="641554" y="5725364"/>
            <a:ext cx="112810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Manual calliper measurements at 10 mm, 30 mm, 50 mm from the flange were taken with Mike </a:t>
            </a:r>
            <a:r>
              <a:rPr lang="en-GB" dirty="0" err="1"/>
              <a:t>Dequidt</a:t>
            </a:r>
            <a:r>
              <a:rPr lang="en-GB" dirty="0"/>
              <a:t> confirming the </a:t>
            </a:r>
            <a:r>
              <a:rPr lang="en-GB" dirty="0" err="1"/>
              <a:t>MetraScan</a:t>
            </a:r>
            <a:r>
              <a:rPr lang="en-GB" dirty="0"/>
              <a:t> data.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3C5C49-8F12-C2C7-52DA-53B7293A04A5}"/>
              </a:ext>
            </a:extLst>
          </p:cNvPr>
          <p:cNvSpPr txBox="1"/>
          <p:nvPr/>
        </p:nvSpPr>
        <p:spPr>
          <a:xfrm>
            <a:off x="9023555" y="5215593"/>
            <a:ext cx="21026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Courtesy of Giacomo </a:t>
            </a:r>
            <a:r>
              <a:rPr lang="en-GB" sz="1200" dirty="0" err="1"/>
              <a:t>Calchi</a:t>
            </a:r>
            <a:endParaRPr lang="en-GB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B2C86-53FF-3673-FA59-266A39256D33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76588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E37482-18D9-2CE4-F5E1-AC17E09DF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5FABF7-7C23-6439-D242-75B995AAB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Slides from TAXS chamber contribution on 15/05/24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A598C9-A9BA-BEB7-3B6B-3F3B1552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200697-B834-FB22-2C53-209C0EF20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934" y="1227967"/>
            <a:ext cx="5677908" cy="42584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BCB136-6AC4-15A3-A976-F6F478557D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58" y="1227967"/>
            <a:ext cx="5677908" cy="42584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4B11D6-2E70-28C6-7B0A-BD990515974D}"/>
              </a:ext>
            </a:extLst>
          </p:cNvPr>
          <p:cNvSpPr txBox="1"/>
          <p:nvPr/>
        </p:nvSpPr>
        <p:spPr>
          <a:xfrm>
            <a:off x="5108318" y="5645088"/>
            <a:ext cx="2209231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INDICO #1410699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505BA5E-1632-F70B-CFE7-0EE9F05049F9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25018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45443F-2263-D1F5-6A80-C97FD9CCC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Originally</a:t>
            </a:r>
            <a:r>
              <a:rPr lang="en-US" dirty="0">
                <a:cs typeface="Arial"/>
              </a:rPr>
              <a:t>:</a:t>
            </a:r>
            <a:endParaRPr lang="en-GB" dirty="0">
              <a:cs typeface="Arial"/>
            </a:endParaRPr>
          </a:p>
          <a:p>
            <a:pPr lvl="1"/>
            <a:r>
              <a:rPr lang="en-GB" dirty="0">
                <a:cs typeface="Arial"/>
              </a:rPr>
              <a:t>TE-VSC contributed with conceptual design, vacuum specification, qualification test and vacuum validation;</a:t>
            </a:r>
          </a:p>
          <a:p>
            <a:pPr lvl="1"/>
            <a:r>
              <a:rPr lang="en-GB" dirty="0">
                <a:cs typeface="Arial"/>
              </a:rPr>
              <a:t>Detailed design and procurement supposed to be an in-kind contribution from BINP (Russia).</a:t>
            </a:r>
          </a:p>
          <a:p>
            <a:r>
              <a:rPr lang="en-GB" dirty="0">
                <a:cs typeface="Arial"/>
              </a:rPr>
              <a:t>Later:</a:t>
            </a:r>
          </a:p>
          <a:p>
            <a:pPr lvl="1"/>
            <a:r>
              <a:rPr lang="en-GB" dirty="0">
                <a:cs typeface="Arial"/>
              </a:rPr>
              <a:t>Decision to have it internalised at CERN </a:t>
            </a:r>
            <a:r>
              <a:rPr lang="en-GB" dirty="0">
                <a:cs typeface="Arial"/>
                <a:sym typeface="Symbol" panose="05050102010706020507" pitchFamily="18" charset="2"/>
              </a:rPr>
              <a:t></a:t>
            </a:r>
            <a:r>
              <a:rPr lang="en-GB" dirty="0">
                <a:cs typeface="Arial"/>
              </a:rPr>
              <a:t> </a:t>
            </a:r>
            <a:r>
              <a:rPr lang="en-GB" b="1" dirty="0">
                <a:cs typeface="Arial"/>
              </a:rPr>
              <a:t>TE-VSC contribution to WP8</a:t>
            </a:r>
            <a:r>
              <a:rPr lang="en-GB" dirty="0">
                <a:cs typeface="Arial"/>
              </a:rPr>
              <a:t>;</a:t>
            </a:r>
          </a:p>
          <a:p>
            <a:pPr lvl="1"/>
            <a:r>
              <a:rPr lang="en-GB" dirty="0">
                <a:cs typeface="Arial"/>
              </a:rPr>
              <a:t>Agreement WP8-WP12 on TAXN chamber held </a:t>
            </a:r>
            <a:r>
              <a:rPr lang="en-GB" dirty="0">
                <a:solidFill>
                  <a:schemeClr val="tx1"/>
                </a:solidFill>
                <a:cs typeface="Arial"/>
              </a:rPr>
              <a:t>in 2021</a:t>
            </a:r>
          </a:p>
          <a:p>
            <a:pPr lvl="1"/>
            <a:r>
              <a:rPr lang="en-GB" dirty="0">
                <a:cs typeface="Arial"/>
              </a:rPr>
              <a:t>Agreement WP8-WP12 on TAXS chamber, ongoing </a:t>
            </a:r>
            <a:r>
              <a:rPr lang="en-GB" dirty="0">
                <a:cs typeface="Arial"/>
                <a:sym typeface="Symbol" panose="05050102010706020507" pitchFamily="18" charset="2"/>
              </a:rPr>
              <a:t> DMR (EDMS #3102021) and new version of TE-VSC contribution to WP8 (EDMS #1820996) still under approval</a:t>
            </a:r>
          </a:p>
          <a:p>
            <a:pPr lvl="1"/>
            <a:endParaRPr lang="en-GB" dirty="0">
              <a:cs typeface="Arial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1FFD4D-3CB3-0E0A-5F3B-DB8AF8D1F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Scope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1E68C7-CE69-943F-50DF-10EE37AF0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5ED9B-9C5D-8171-C153-0E70D0BA000A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4652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63E3295-5C8C-27E1-9B7E-B072927FE4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84"/>
          <a:stretch/>
        </p:blipFill>
        <p:spPr>
          <a:xfrm>
            <a:off x="0" y="1811101"/>
            <a:ext cx="12192000" cy="3431005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4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98032" y="4346897"/>
            <a:ext cx="636141" cy="2880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55433" y="4884272"/>
            <a:ext cx="678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400" dirty="0">
                <a:solidFill>
                  <a:srgbClr val="FF0000"/>
                </a:solidFill>
                <a:latin typeface="Arial"/>
              </a:rPr>
              <a:t>TAXN</a:t>
            </a:r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1055440" y="361428"/>
            <a:ext cx="10513168" cy="43204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/>
            <a:r>
              <a:rPr lang="en-GB" dirty="0">
                <a:solidFill>
                  <a:srgbClr val="0093BE"/>
                </a:solidFill>
                <a:latin typeface="Arial"/>
              </a:rPr>
              <a:t>Location of the TAXN and TAXS chambers</a:t>
            </a:r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108674" y="5528565"/>
            <a:ext cx="6406700" cy="541325"/>
          </a:xfrm>
        </p:spPr>
        <p:txBody>
          <a:bodyPr>
            <a:normAutofit/>
          </a:bodyPr>
          <a:lstStyle/>
          <a:p>
            <a:pPr algn="just">
              <a:buClr>
                <a:srgbClr val="FFC000"/>
              </a:buClr>
            </a:pPr>
            <a:r>
              <a:rPr lang="en-GB" sz="1400" b="0" dirty="0"/>
              <a:t>TAXN chamber is </a:t>
            </a:r>
            <a:r>
              <a:rPr lang="en-GB" sz="1400" b="0" dirty="0">
                <a:solidFill>
                  <a:srgbClr val="FF0000"/>
                </a:solidFill>
              </a:rPr>
              <a:t>to be installed about 126 m </a:t>
            </a:r>
            <a:r>
              <a:rPr lang="en-GB" sz="1400" b="0" dirty="0"/>
              <a:t>(IP flange) from the IP in point 1&amp;5.</a:t>
            </a:r>
          </a:p>
          <a:p>
            <a:pPr algn="just">
              <a:buClr>
                <a:srgbClr val="FFC000"/>
              </a:buClr>
            </a:pPr>
            <a:r>
              <a:rPr lang="en-GB" sz="1400" b="0" dirty="0"/>
              <a:t>TAXS chamber is </a:t>
            </a:r>
            <a:r>
              <a:rPr lang="en-GB" sz="1400" b="0" dirty="0">
                <a:solidFill>
                  <a:srgbClr val="FF0000"/>
                </a:solidFill>
              </a:rPr>
              <a:t>to be installed about 19 m </a:t>
            </a:r>
            <a:r>
              <a:rPr lang="en-GB" sz="1400" b="0" dirty="0"/>
              <a:t>(IP flange) from the IP in point 1&amp;5.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89F5E3-FAB7-5CBF-13EB-AAA7FB912804}"/>
              </a:ext>
            </a:extLst>
          </p:cNvPr>
          <p:cNvSpPr/>
          <p:nvPr/>
        </p:nvSpPr>
        <p:spPr>
          <a:xfrm>
            <a:off x="4035159" y="2523873"/>
            <a:ext cx="529958" cy="2880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4EC1F3-A9C9-A879-CE11-7527757C3304}"/>
              </a:ext>
            </a:extLst>
          </p:cNvPr>
          <p:cNvSpPr txBox="1"/>
          <p:nvPr/>
        </p:nvSpPr>
        <p:spPr>
          <a:xfrm>
            <a:off x="3907676" y="2894487"/>
            <a:ext cx="678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400" dirty="0">
                <a:solidFill>
                  <a:srgbClr val="FF0000"/>
                </a:solidFill>
                <a:latin typeface="Arial"/>
              </a:rPr>
              <a:t>TAXS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E651A4A-BA30-9AA8-7C5F-0B111764164F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50235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107" y="3428563"/>
            <a:ext cx="8059836" cy="28816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517" y="1445915"/>
            <a:ext cx="3207129" cy="2560681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5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036337" y="3471596"/>
            <a:ext cx="894710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800"/>
            </a:lvl1pPr>
          </a:lstStyle>
          <a:p>
            <a:pPr defTabSz="457200"/>
            <a:r>
              <a:rPr lang="en-GB" sz="1000" dirty="0">
                <a:solidFill>
                  <a:prstClr val="black"/>
                </a:solidFill>
                <a:latin typeface="Arial"/>
              </a:rPr>
              <a:t>Flange </a:t>
            </a:r>
            <a:r>
              <a:rPr lang="en-GB" sz="1000" dirty="0" err="1">
                <a:solidFill>
                  <a:prstClr val="black"/>
                </a:solidFill>
                <a:latin typeface="Arial"/>
              </a:rPr>
              <a:t>Øint</a:t>
            </a:r>
            <a:r>
              <a:rPr lang="en-GB" sz="1000" dirty="0">
                <a:solidFill>
                  <a:prstClr val="black"/>
                </a:solidFill>
                <a:latin typeface="Arial"/>
              </a:rPr>
              <a:t> 250mm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0022943" y="5917298"/>
            <a:ext cx="1035098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800"/>
            </a:lvl1pPr>
          </a:lstStyle>
          <a:p>
            <a:pPr defTabSz="457200"/>
            <a:r>
              <a:rPr lang="en-GB" sz="1000" dirty="0">
                <a:solidFill>
                  <a:prstClr val="black"/>
                </a:solidFill>
                <a:latin typeface="Arial"/>
              </a:rPr>
              <a:t>Flange DN100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5530557" y="5516678"/>
            <a:ext cx="82266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GB" sz="1050" dirty="0" err="1">
                <a:solidFill>
                  <a:prstClr val="black"/>
                </a:solidFill>
                <a:latin typeface="Arial"/>
              </a:rPr>
              <a:t>Ø</a:t>
            </a:r>
            <a:r>
              <a:rPr lang="en-GB" sz="1050" baseline="-25000" dirty="0" err="1">
                <a:solidFill>
                  <a:prstClr val="black"/>
                </a:solidFill>
                <a:latin typeface="Arial"/>
              </a:rPr>
              <a:t>int</a:t>
            </a:r>
            <a:r>
              <a:rPr lang="en-GB" sz="1050" dirty="0">
                <a:solidFill>
                  <a:prstClr val="black"/>
                </a:solidFill>
                <a:latin typeface="Arial"/>
              </a:rPr>
              <a:t> 88mm</a:t>
            </a:r>
          </a:p>
        </p:txBody>
      </p:sp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1963107" y="4258399"/>
            <a:ext cx="7631429" cy="2190310"/>
          </a:xfrm>
          <a:prstGeom prst="straightConnector1">
            <a:avLst/>
          </a:prstGeom>
          <a:ln w="9525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312024" y="4428435"/>
            <a:ext cx="1212191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00"/>
            </a:lvl1pPr>
          </a:lstStyle>
          <a:p>
            <a:pPr defTabSz="457200"/>
            <a:r>
              <a:rPr lang="en-GB" dirty="0">
                <a:solidFill>
                  <a:prstClr val="black"/>
                </a:solidFill>
                <a:latin typeface="Arial"/>
              </a:rPr>
              <a:t>Non parallel tubes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752833" y="3353946"/>
            <a:ext cx="1035860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00"/>
            </a:lvl1pPr>
          </a:lstStyle>
          <a:p>
            <a:pPr defTabSz="457200"/>
            <a:r>
              <a:rPr lang="en-GB" dirty="0">
                <a:solidFill>
                  <a:prstClr val="black"/>
                </a:solidFill>
                <a:latin typeface="Arial"/>
              </a:rPr>
              <a:t>Recombination</a:t>
            </a:r>
          </a:p>
          <a:p>
            <a:pPr defTabSz="457200"/>
            <a:r>
              <a:rPr lang="en-US" dirty="0">
                <a:solidFill>
                  <a:prstClr val="black"/>
                </a:solidFill>
                <a:latin typeface="Arial"/>
              </a:rPr>
              <a:t>part</a:t>
            </a:r>
            <a:endParaRPr lang="en-GB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3795237" y="3708295"/>
            <a:ext cx="534315" cy="270372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4151784" y="3480528"/>
            <a:ext cx="1440160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600"/>
            </a:lvl1pPr>
          </a:lstStyle>
          <a:p>
            <a:pPr defTabSz="457200"/>
            <a:r>
              <a:rPr lang="en-GB" sz="1000" dirty="0">
                <a:solidFill>
                  <a:prstClr val="black"/>
                </a:solidFill>
                <a:latin typeface="Arial"/>
              </a:rPr>
              <a:t>Reference plate fixed</a:t>
            </a:r>
          </a:p>
          <a:p>
            <a:pPr defTabSz="457200"/>
            <a:r>
              <a:rPr lang="en-GB" sz="1000" dirty="0">
                <a:solidFill>
                  <a:prstClr val="black"/>
                </a:solidFill>
                <a:latin typeface="Arial"/>
              </a:rPr>
              <a:t> to the absorber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95975" y="4006596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Arial"/>
              </a:rPr>
              <a:t>Integration of the bakeout jackets 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Arial"/>
              </a:rPr>
              <a:t>and the reference plate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59384A-49D9-31AE-5AF9-D60373AFC4ED}"/>
              </a:ext>
            </a:extLst>
          </p:cNvPr>
          <p:cNvSpPr/>
          <p:nvPr/>
        </p:nvSpPr>
        <p:spPr>
          <a:xfrm>
            <a:off x="374862" y="1145150"/>
            <a:ext cx="876323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Design is finished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Drawing reference: LHCVCTYF0001 fully approved on 18.09.2023;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Chamber bolted to the IP face of the absorber and clamped between the two absorber halves;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Made of stainless steel 316 LN,  NEG coated and bakeable.</a:t>
            </a:r>
            <a:endParaRPr lang="es-ES" sz="1400" dirty="0"/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GB" sz="1400" dirty="0"/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Production is ongoing (1 spare + 4 series chambers)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Manufacturing strategy and post treatments report: EDMS #2997713;</a:t>
            </a:r>
            <a:endParaRPr lang="es-ES" sz="1400" dirty="0"/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1 spare chamber produced (existing NC being addressed, to be formally reported);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Subcomponents for rest of chambers, already produced and/or assembled.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45B895DE-D350-79D8-5B9D-20F505645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8693" y="4969926"/>
            <a:ext cx="74732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GB" sz="1050" dirty="0">
                <a:solidFill>
                  <a:prstClr val="black"/>
                </a:solidFill>
                <a:latin typeface="Arial"/>
              </a:rPr>
              <a:t>4300 mm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5A5D3634-0CAA-EB4C-F18E-C35E985CB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0556" y="5746467"/>
            <a:ext cx="8210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GB" sz="1050" dirty="0" err="1">
                <a:solidFill>
                  <a:prstClr val="black"/>
                </a:solidFill>
                <a:latin typeface="Arial"/>
              </a:rPr>
              <a:t>Ø</a:t>
            </a:r>
            <a:r>
              <a:rPr lang="en-GB" sz="1050" baseline="-25000" dirty="0" err="1">
                <a:solidFill>
                  <a:prstClr val="black"/>
                </a:solidFill>
                <a:latin typeface="Arial"/>
              </a:rPr>
              <a:t>ext</a:t>
            </a:r>
            <a:r>
              <a:rPr lang="en-GB" sz="1050" dirty="0">
                <a:solidFill>
                  <a:prstClr val="black"/>
                </a:solidFill>
                <a:latin typeface="Arial"/>
              </a:rPr>
              <a:t> 91mm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44B15B4-16E2-4588-80BC-1879190983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85"/>
          <a:stretch/>
        </p:blipFill>
        <p:spPr>
          <a:xfrm>
            <a:off x="0" y="4719025"/>
            <a:ext cx="2450447" cy="1531205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8D5B5E8-7401-20DB-1588-771A14E698B0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282E5973-918A-1B24-61C2-1D96F4EC5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s-ES" dirty="0"/>
              <a:t>Status of </a:t>
            </a:r>
            <a:r>
              <a:rPr lang="es-ES" dirty="0" err="1"/>
              <a:t>the</a:t>
            </a:r>
            <a:r>
              <a:rPr lang="es-ES" dirty="0"/>
              <a:t> TAXN </a:t>
            </a:r>
            <a:r>
              <a:rPr lang="es-ES" dirty="0" err="1"/>
              <a:t>chambers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203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331512B1-80E0-5C75-7CA7-C8E5D63FA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s-ES" dirty="0" err="1"/>
              <a:t>Subcomponents</a:t>
            </a:r>
            <a:r>
              <a:rPr lang="es-ES" dirty="0"/>
              <a:t> of TAXN </a:t>
            </a:r>
            <a:r>
              <a:rPr lang="es-ES" dirty="0" err="1"/>
              <a:t>chambers</a:t>
            </a:r>
            <a:endParaRPr lang="en-U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BB962A9-7DBC-9454-7AA6-0EB90B0892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891"/>
          <a:stretch/>
        </p:blipFill>
        <p:spPr>
          <a:xfrm>
            <a:off x="0" y="1086522"/>
            <a:ext cx="12192000" cy="5879738"/>
          </a:xfrm>
          <a:prstGeom prst="rect">
            <a:avLst/>
          </a:prstGeom>
        </p:spPr>
      </p:pic>
      <p:sp>
        <p:nvSpPr>
          <p:cNvPr id="35" name="Subtitle 2">
            <a:extLst>
              <a:ext uri="{FF2B5EF4-FFF2-40B4-BE49-F238E27FC236}">
                <a16:creationId xmlns:a16="http://schemas.microsoft.com/office/drawing/2014/main" id="{1DFECF14-934B-FB36-8E16-B57EAEB55AA0}"/>
              </a:ext>
            </a:extLst>
          </p:cNvPr>
          <p:cNvSpPr txBox="1">
            <a:spLocks/>
          </p:cNvSpPr>
          <p:nvPr/>
        </p:nvSpPr>
        <p:spPr>
          <a:xfrm>
            <a:off x="5228208" y="5977256"/>
            <a:ext cx="4774774" cy="6844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0" dirty="0">
                <a:solidFill>
                  <a:schemeClr val="bg1"/>
                </a:solidFill>
              </a:rPr>
              <a:t>Recombination part resulting in two cones </a:t>
            </a:r>
          </a:p>
          <a:p>
            <a:r>
              <a:rPr lang="en-GB" sz="1500" b="0" dirty="0">
                <a:solidFill>
                  <a:schemeClr val="bg1"/>
                </a:solidFill>
              </a:rPr>
              <a:t>made of 4 pieces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3C35927-4A9F-B172-50EE-D2B8EBFE70B9}"/>
              </a:ext>
            </a:extLst>
          </p:cNvPr>
          <p:cNvCxnSpPr/>
          <p:nvPr/>
        </p:nvCxnSpPr>
        <p:spPr>
          <a:xfrm flipH="1" flipV="1">
            <a:off x="3543300" y="5609493"/>
            <a:ext cx="1536700" cy="457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FC2366A-CC71-BFF4-BEC9-97403574E451}"/>
              </a:ext>
            </a:extLst>
          </p:cNvPr>
          <p:cNvCxnSpPr/>
          <p:nvPr/>
        </p:nvCxnSpPr>
        <p:spPr>
          <a:xfrm flipH="1" flipV="1">
            <a:off x="7683500" y="3577493"/>
            <a:ext cx="1536700" cy="457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ubtitle 2">
            <a:extLst>
              <a:ext uri="{FF2B5EF4-FFF2-40B4-BE49-F238E27FC236}">
                <a16:creationId xmlns:a16="http://schemas.microsoft.com/office/drawing/2014/main" id="{A67315B8-DB13-C5F0-0717-3E76AE28E963}"/>
              </a:ext>
            </a:extLst>
          </p:cNvPr>
          <p:cNvSpPr txBox="1">
            <a:spLocks/>
          </p:cNvSpPr>
          <p:nvPr/>
        </p:nvSpPr>
        <p:spPr>
          <a:xfrm>
            <a:off x="8332203" y="4330810"/>
            <a:ext cx="4120147" cy="68444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chemeClr val="bg1"/>
                </a:solidFill>
              </a:rPr>
              <a:t>1 rolled sheet composing one independent  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chamber (2 chambers per leg)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C48A03A-BC13-6879-A811-06C6F5DCA4EF}"/>
              </a:ext>
            </a:extLst>
          </p:cNvPr>
          <p:cNvCxnSpPr/>
          <p:nvPr/>
        </p:nvCxnSpPr>
        <p:spPr>
          <a:xfrm flipV="1">
            <a:off x="3102708" y="2665047"/>
            <a:ext cx="3907692" cy="157284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35D2AA5-43AA-1B71-ABCC-CD556790A81A}"/>
              </a:ext>
            </a:extLst>
          </p:cNvPr>
          <p:cNvCxnSpPr/>
          <p:nvPr/>
        </p:nvCxnSpPr>
        <p:spPr>
          <a:xfrm flipV="1">
            <a:off x="7084647" y="1073907"/>
            <a:ext cx="3907692" cy="157284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Subtitle 2">
            <a:extLst>
              <a:ext uri="{FF2B5EF4-FFF2-40B4-BE49-F238E27FC236}">
                <a16:creationId xmlns:a16="http://schemas.microsoft.com/office/drawing/2014/main" id="{301A2555-FF71-A8D7-698A-A9FE216635EF}"/>
              </a:ext>
            </a:extLst>
          </p:cNvPr>
          <p:cNvSpPr txBox="1">
            <a:spLocks/>
          </p:cNvSpPr>
          <p:nvPr/>
        </p:nvSpPr>
        <p:spPr>
          <a:xfrm rot="20268866">
            <a:off x="4554248" y="3092194"/>
            <a:ext cx="1051506" cy="288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>
                <a:solidFill>
                  <a:schemeClr val="bg1"/>
                </a:solidFill>
              </a:rPr>
              <a:t>1725 mm</a:t>
            </a:r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EA98C715-CA4F-0E39-C850-AE40170D0094}"/>
              </a:ext>
            </a:extLst>
          </p:cNvPr>
          <p:cNvSpPr txBox="1">
            <a:spLocks/>
          </p:cNvSpPr>
          <p:nvPr/>
        </p:nvSpPr>
        <p:spPr>
          <a:xfrm rot="20268866">
            <a:off x="8467489" y="1501537"/>
            <a:ext cx="1051506" cy="288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>
                <a:solidFill>
                  <a:schemeClr val="bg1"/>
                </a:solidFill>
              </a:rPr>
              <a:t>1725 mm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85FB4AE-8498-ABA2-309E-534B8886BCD2}"/>
              </a:ext>
            </a:extLst>
          </p:cNvPr>
          <p:cNvCxnSpPr/>
          <p:nvPr/>
        </p:nvCxnSpPr>
        <p:spPr>
          <a:xfrm flipH="1" flipV="1">
            <a:off x="3543300" y="5044343"/>
            <a:ext cx="1536700" cy="457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Subtitle 2">
            <a:extLst>
              <a:ext uri="{FF2B5EF4-FFF2-40B4-BE49-F238E27FC236}">
                <a16:creationId xmlns:a16="http://schemas.microsoft.com/office/drawing/2014/main" id="{BE8C8AA7-BCC2-068D-343D-317C90820F72}"/>
              </a:ext>
            </a:extLst>
          </p:cNvPr>
          <p:cNvSpPr txBox="1">
            <a:spLocks/>
          </p:cNvSpPr>
          <p:nvPr/>
        </p:nvSpPr>
        <p:spPr>
          <a:xfrm>
            <a:off x="5228208" y="5363779"/>
            <a:ext cx="4774774" cy="6844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dirty="0">
                <a:solidFill>
                  <a:schemeClr val="bg1"/>
                </a:solidFill>
              </a:rPr>
              <a:t>Reference plate</a:t>
            </a:r>
          </a:p>
        </p:txBody>
      </p:sp>
    </p:spTree>
    <p:extLst>
      <p:ext uri="{BB962C8B-B14F-4D97-AF65-F5344CB8AC3E}">
        <p14:creationId xmlns:p14="http://schemas.microsoft.com/office/powerpoint/2010/main" val="3353926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7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TAXN chambers</a:t>
            </a:r>
          </a:p>
        </p:txBody>
      </p:sp>
      <p:sp>
        <p:nvSpPr>
          <p:cNvPr id="2" name="Titre 2">
            <a:extLst>
              <a:ext uri="{FF2B5EF4-FFF2-40B4-BE49-F238E27FC236}">
                <a16:creationId xmlns:a16="http://schemas.microsoft.com/office/drawing/2014/main" id="{1DE9C457-62D3-894D-AF5A-18523436D835}"/>
              </a:ext>
            </a:extLst>
          </p:cNvPr>
          <p:cNvSpPr txBox="1">
            <a:spLocks/>
          </p:cNvSpPr>
          <p:nvPr/>
        </p:nvSpPr>
        <p:spPr>
          <a:xfrm>
            <a:off x="1069232" y="670900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0" dirty="0">
                <a:solidFill>
                  <a:srgbClr val="0093BE"/>
                </a:solidFill>
                <a:latin typeface="Arial"/>
              </a:rPr>
              <a:t>1</a:t>
            </a:r>
            <a:r>
              <a:rPr lang="en-US" sz="2000" b="0" baseline="30000" dirty="0">
                <a:solidFill>
                  <a:srgbClr val="0093BE"/>
                </a:solidFill>
                <a:latin typeface="Arial"/>
              </a:rPr>
              <a:t>st</a:t>
            </a:r>
            <a:r>
              <a:rPr lang="en-US" sz="2000" b="0" dirty="0">
                <a:solidFill>
                  <a:srgbClr val="0093BE"/>
                </a:solidFill>
                <a:latin typeface="Arial"/>
              </a:rPr>
              <a:t> </a:t>
            </a:r>
            <a:r>
              <a:rPr lang="en-GB" sz="2000" b="0" dirty="0">
                <a:solidFill>
                  <a:srgbClr val="0093BE"/>
                </a:solidFill>
                <a:latin typeface="Arial"/>
              </a:rPr>
              <a:t>chamber manufactured (spare): </a:t>
            </a:r>
            <a:r>
              <a:rPr lang="en-GB" sz="2000" b="0" u="sng" dirty="0">
                <a:solidFill>
                  <a:srgbClr val="0093BE"/>
                </a:solidFill>
                <a:latin typeface="Arial"/>
              </a:rPr>
              <a:t>2 NCs under discussion</a:t>
            </a:r>
          </a:p>
          <a:p>
            <a:r>
              <a:rPr lang="en-GB" sz="2000" b="0" dirty="0">
                <a:solidFill>
                  <a:srgbClr val="0093BE"/>
                </a:solidFill>
                <a:latin typeface="Arial"/>
              </a:rPr>
              <a:t>…but with some problems!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E4C6217-1495-431D-86EE-27307D09BA81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82FF74-03FA-0319-ACD4-815C8B0E2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5" y="1009312"/>
            <a:ext cx="12146070" cy="483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849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8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0E746A4E-97C5-8DD3-5B34-AFC177BDDCB6}"/>
              </a:ext>
            </a:extLst>
          </p:cNvPr>
          <p:cNvSpPr txBox="1">
            <a:spLocks/>
          </p:cNvSpPr>
          <p:nvPr/>
        </p:nvSpPr>
        <p:spPr>
          <a:xfrm>
            <a:off x="4478762" y="613757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7EB058-4E3D-3FCC-DB90-C46F42242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916" y="940170"/>
            <a:ext cx="7826168" cy="555740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372CBA1-5C16-6732-44B1-0EC639692ABD}"/>
              </a:ext>
            </a:extLst>
          </p:cNvPr>
          <p:cNvSpPr/>
          <p:nvPr/>
        </p:nvSpPr>
        <p:spPr>
          <a:xfrm>
            <a:off x="6972300" y="3124200"/>
            <a:ext cx="2895600" cy="7143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33CF0F-5913-123E-45DE-8C63260E7ECF}"/>
              </a:ext>
            </a:extLst>
          </p:cNvPr>
          <p:cNvSpPr/>
          <p:nvPr/>
        </p:nvSpPr>
        <p:spPr>
          <a:xfrm>
            <a:off x="6972300" y="4734689"/>
            <a:ext cx="2895600" cy="16216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FEE6E6-AB63-6D5D-252D-69759A58B261}"/>
              </a:ext>
            </a:extLst>
          </p:cNvPr>
          <p:cNvSpPr txBox="1"/>
          <p:nvPr/>
        </p:nvSpPr>
        <p:spPr>
          <a:xfrm>
            <a:off x="49137" y="3481387"/>
            <a:ext cx="33448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Please note:</a:t>
            </a:r>
          </a:p>
          <a:p>
            <a:r>
              <a:rPr lang="en-GB" dirty="0"/>
              <a:t>All components are degreased before any subsequent step.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85518B9F-96BE-B40A-1415-6D756693D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925" y="3493691"/>
            <a:ext cx="2210066" cy="198906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3D8F12ED-FAFF-FCC5-3183-0EA5C1178F07}"/>
              </a:ext>
            </a:extLst>
          </p:cNvPr>
          <p:cNvSpPr/>
          <p:nvPr/>
        </p:nvSpPr>
        <p:spPr>
          <a:xfrm>
            <a:off x="6972300" y="2318956"/>
            <a:ext cx="2895599" cy="714375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7DAAB5F-8AEE-F418-E673-277597F3673B}"/>
              </a:ext>
            </a:extLst>
          </p:cNvPr>
          <p:cNvSpPr txBox="1"/>
          <p:nvPr/>
        </p:nvSpPr>
        <p:spPr>
          <a:xfrm>
            <a:off x="10219680" y="2450873"/>
            <a:ext cx="18427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Black stains in welding regions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6FB6D81-7746-109C-5662-4AEB40115DCA}"/>
              </a:ext>
            </a:extLst>
          </p:cNvPr>
          <p:cNvSpPr txBox="1"/>
          <p:nvPr/>
        </p:nvSpPr>
        <p:spPr>
          <a:xfrm>
            <a:off x="10169651" y="3219777"/>
            <a:ext cx="18427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Offset from </a:t>
            </a:r>
          </a:p>
          <a:p>
            <a:r>
              <a:rPr lang="en-GB" sz="1400" dirty="0"/>
              <a:t>nominal dimensions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4D9D41A-B0B4-0809-CD80-8883D9646B62}"/>
              </a:ext>
            </a:extLst>
          </p:cNvPr>
          <p:cNvSpPr txBox="1"/>
          <p:nvPr/>
        </p:nvSpPr>
        <p:spPr>
          <a:xfrm>
            <a:off x="10169651" y="5286667"/>
            <a:ext cx="18427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Metallized fibers 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21CD65A-77C6-E312-1C5A-DF8645D9045A}"/>
              </a:ext>
            </a:extLst>
          </p:cNvPr>
          <p:cNvCxnSpPr/>
          <p:nvPr/>
        </p:nvCxnSpPr>
        <p:spPr>
          <a:xfrm>
            <a:off x="9867899" y="3481387"/>
            <a:ext cx="262986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8197884-9972-522D-3DC1-5A0D4ABE94F6}"/>
              </a:ext>
            </a:extLst>
          </p:cNvPr>
          <p:cNvCxnSpPr/>
          <p:nvPr/>
        </p:nvCxnSpPr>
        <p:spPr>
          <a:xfrm>
            <a:off x="9887282" y="5440556"/>
            <a:ext cx="262986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BF4B184-C7EB-00BE-F331-076EF1336F28}"/>
              </a:ext>
            </a:extLst>
          </p:cNvPr>
          <p:cNvCxnSpPr/>
          <p:nvPr/>
        </p:nvCxnSpPr>
        <p:spPr>
          <a:xfrm>
            <a:off x="9867899" y="2712483"/>
            <a:ext cx="262986" cy="0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2864D948-DD01-2223-213C-0147D76F71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8685" y="3773589"/>
            <a:ext cx="421663" cy="39737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FA44A59-BDB9-1E78-1EB6-582E67A614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9384" y="5677565"/>
            <a:ext cx="421663" cy="39737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6C70891C-5749-B22C-E1C3-18BBBBD936CB}"/>
              </a:ext>
            </a:extLst>
          </p:cNvPr>
          <p:cNvSpPr txBox="1"/>
          <p:nvPr/>
        </p:nvSpPr>
        <p:spPr>
          <a:xfrm>
            <a:off x="10511134" y="3822602"/>
            <a:ext cx="18427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Metrology NC</a:t>
            </a:r>
            <a:endParaRPr lang="en-GB" sz="1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C5A9758-5AFE-977D-AD7A-75430143CB97}"/>
              </a:ext>
            </a:extLst>
          </p:cNvPr>
          <p:cNvSpPr txBox="1"/>
          <p:nvPr/>
        </p:nvSpPr>
        <p:spPr>
          <a:xfrm>
            <a:off x="10541048" y="5722363"/>
            <a:ext cx="13343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NEG NC</a:t>
            </a:r>
            <a:endParaRPr lang="en-GB" sz="1400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4A5891E-1D81-4983-8AA9-0666DA5B2BA0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BDBA610-3B5A-F0BA-7CBE-8CECD25B186E}"/>
              </a:ext>
            </a:extLst>
          </p:cNvPr>
          <p:cNvSpPr/>
          <p:nvPr/>
        </p:nvSpPr>
        <p:spPr>
          <a:xfrm>
            <a:off x="11633374" y="5278310"/>
            <a:ext cx="325496" cy="31613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4A499A-3358-5AA1-A933-6CDC4F8C9AE2}"/>
              </a:ext>
            </a:extLst>
          </p:cNvPr>
          <p:cNvSpPr/>
          <p:nvPr/>
        </p:nvSpPr>
        <p:spPr>
          <a:xfrm>
            <a:off x="11633374" y="2539695"/>
            <a:ext cx="325496" cy="31613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7488099-A32F-A6C2-73AA-AA5BC6A8FA5C}"/>
              </a:ext>
            </a:extLst>
          </p:cNvPr>
          <p:cNvSpPr/>
          <p:nvPr/>
        </p:nvSpPr>
        <p:spPr>
          <a:xfrm>
            <a:off x="11796122" y="3262412"/>
            <a:ext cx="325496" cy="31613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02CCBBA3-4921-DB78-3878-C520C235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s-ES" dirty="0" err="1"/>
              <a:t>Production</a:t>
            </a:r>
            <a:r>
              <a:rPr lang="es-ES" dirty="0"/>
              <a:t> and </a:t>
            </a:r>
            <a:r>
              <a:rPr lang="es-ES" dirty="0" err="1"/>
              <a:t>verification</a:t>
            </a:r>
            <a:r>
              <a:rPr lang="es-ES" dirty="0"/>
              <a:t> </a:t>
            </a:r>
            <a:r>
              <a:rPr lang="es-ES" dirty="0" err="1"/>
              <a:t>sequence</a:t>
            </a:r>
            <a:r>
              <a:rPr lang="es-ES" dirty="0"/>
              <a:t> of 1st TAXN </a:t>
            </a:r>
            <a:r>
              <a:rPr lang="es-ES" dirty="0" err="1"/>
              <a:t>chamber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9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38" grpId="0" animBg="1"/>
      <p:bldP spid="41" grpId="0"/>
      <p:bldP spid="42" grpId="0"/>
      <p:bldP spid="45" grpId="0"/>
      <p:bldP spid="57" grpId="0"/>
      <p:bldP spid="58" grpId="0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200"/>
              <a:t>9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13" name="Titre 2"/>
          <p:cNvSpPr txBox="1">
            <a:spLocks/>
          </p:cNvSpPr>
          <p:nvPr/>
        </p:nvSpPr>
        <p:spPr>
          <a:xfrm>
            <a:off x="1055440" y="188639"/>
            <a:ext cx="10513168" cy="48226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93BE"/>
                </a:solidFill>
                <a:latin typeface="Arial"/>
              </a:rPr>
              <a:t>Status of the TAXN chamber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4CE8DE8-B27F-C804-66CB-F381B10E3F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55" t="628" r="26890" b="12662"/>
          <a:stretch/>
        </p:blipFill>
        <p:spPr>
          <a:xfrm>
            <a:off x="7005916" y="1301597"/>
            <a:ext cx="3829849" cy="293927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1792304-08A8-56B8-A008-46D535E92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" y="899651"/>
            <a:ext cx="4123039" cy="3359683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18A8A2B-68A7-8963-225A-9FBAE51DA325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4170844" y="1445342"/>
            <a:ext cx="2835072" cy="132589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7E7D7545-B230-2CCD-DEF4-5F5BEDC2308C}"/>
              </a:ext>
            </a:extLst>
          </p:cNvPr>
          <p:cNvSpPr txBox="1">
            <a:spLocks/>
          </p:cNvSpPr>
          <p:nvPr/>
        </p:nvSpPr>
        <p:spPr>
          <a:xfrm>
            <a:off x="238795" y="4555600"/>
            <a:ext cx="6889763" cy="1682757"/>
          </a:xfrm>
          <a:prstGeom prst="rect">
            <a:avLst/>
          </a:prstGeom>
        </p:spPr>
        <p:txBody>
          <a:bodyPr vert="horz" lIns="0" tIns="0" rIns="0" bIns="0" rtlCol="0" anchor="t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After vacuum firing some black stains appeared. With the intent to remove these stains some wiping tissues were used. 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Some fibers got stuck on the surface of chamber. They were unnoticed and got metalized during the NEG coating. 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SEM-EDS analyses proved that the fiber surface was NEG but that the core was indeed organic. 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4F786CF8-6BD6-E4AD-4C77-24E765570D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5828" y="4606533"/>
            <a:ext cx="3998652" cy="28819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A190A77-4674-E1E9-81AF-ED0D57AE40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8938"/>
          <a:stretch/>
        </p:blipFill>
        <p:spPr>
          <a:xfrm>
            <a:off x="7265828" y="4939190"/>
            <a:ext cx="4523256" cy="20439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780DEDB-5CF8-983E-A5D4-59CD9852AA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2285" t="-31064" b="1"/>
          <a:stretch/>
        </p:blipFill>
        <p:spPr>
          <a:xfrm>
            <a:off x="7265828" y="5132605"/>
            <a:ext cx="2757083" cy="26437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48881A8-5684-3068-714A-824B4024C4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2541" y="687158"/>
            <a:ext cx="421663" cy="39737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45970CF5-F89A-E0BF-79EE-4EDA20DB2E0B}"/>
              </a:ext>
            </a:extLst>
          </p:cNvPr>
          <p:cNvSpPr txBox="1"/>
          <p:nvPr/>
        </p:nvSpPr>
        <p:spPr>
          <a:xfrm>
            <a:off x="5794205" y="731956"/>
            <a:ext cx="13343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NEG NC</a:t>
            </a:r>
            <a:endParaRPr lang="en-GB" sz="140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AC50D2B-0E28-1079-4B5F-D55187DEA8FE}"/>
              </a:ext>
            </a:extLst>
          </p:cNvPr>
          <p:cNvSpPr txBox="1">
            <a:spLocks/>
          </p:cNvSpPr>
          <p:nvPr/>
        </p:nvSpPr>
        <p:spPr>
          <a:xfrm>
            <a:off x="4038600" y="6436940"/>
            <a:ext cx="4781550" cy="32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Jaime Perez Espinos,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Marco Morrone | </a:t>
            </a:r>
            <a:r>
              <a:rPr lang="en-GB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Status of TAXN and TAXS chambers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8C52547-519E-A7CF-AC57-2E5B6F688663}"/>
              </a:ext>
            </a:extLst>
          </p:cNvPr>
          <p:cNvCxnSpPr>
            <a:cxnSpLocks/>
          </p:cNvCxnSpPr>
          <p:nvPr/>
        </p:nvCxnSpPr>
        <p:spPr>
          <a:xfrm flipV="1">
            <a:off x="8081409" y="3394523"/>
            <a:ext cx="751279" cy="1210842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4377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5930</TotalTime>
  <Words>1529</Words>
  <Application>Microsoft Office PowerPoint</Application>
  <PresentationFormat>Widescreen</PresentationFormat>
  <Paragraphs>208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Roboto</vt:lpstr>
      <vt:lpstr>Symbol</vt:lpstr>
      <vt:lpstr>Wingdings</vt:lpstr>
      <vt:lpstr>Thème Office</vt:lpstr>
      <vt:lpstr>PowerPoint Presentation</vt:lpstr>
      <vt:lpstr>Content of the presentation</vt:lpstr>
      <vt:lpstr>Scope</vt:lpstr>
      <vt:lpstr>PowerPoint Presentation</vt:lpstr>
      <vt:lpstr>Status of the TAXN chambers</vt:lpstr>
      <vt:lpstr>Subcomponents of TAXN chambers</vt:lpstr>
      <vt:lpstr>PowerPoint Presentation</vt:lpstr>
      <vt:lpstr>Production and verification sequence of 1st TAXN chamber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Planning for TAXN chambers</vt:lpstr>
      <vt:lpstr>Status of the TAXS chambers</vt:lpstr>
      <vt:lpstr>Planning for TAXS chambers</vt:lpstr>
      <vt:lpstr>PowerPoint Presentation</vt:lpstr>
      <vt:lpstr>Thank you for your attention</vt:lpstr>
      <vt:lpstr>PowerPoint Presentation</vt:lpstr>
      <vt:lpstr>PowerPoint Presentation</vt:lpstr>
      <vt:lpstr>PowerPoint Presentation</vt:lpstr>
      <vt:lpstr>PowerPoint Presentation</vt:lpstr>
      <vt:lpstr>Slides from TAXS chamber contribution on 15/05/24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TAX-N chamber</dc:title>
  <dc:creator>Marco Morrone</dc:creator>
  <cp:lastModifiedBy>Jaime Perez Espinos</cp:lastModifiedBy>
  <cp:revision>84</cp:revision>
  <cp:lastPrinted>2024-10-02T06:53:30Z</cp:lastPrinted>
  <dcterms:created xsi:type="dcterms:W3CDTF">2022-10-28T16:08:22Z</dcterms:created>
  <dcterms:modified xsi:type="dcterms:W3CDTF">2024-10-10T01:12:41Z</dcterms:modified>
</cp:coreProperties>
</file>