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8" r:id="rId2"/>
    <p:sldId id="5147" r:id="rId3"/>
    <p:sldId id="5148" r:id="rId4"/>
    <p:sldId id="263" r:id="rId5"/>
    <p:sldId id="5149" r:id="rId6"/>
    <p:sldId id="5154" r:id="rId7"/>
    <p:sldId id="5155" r:id="rId8"/>
    <p:sldId id="5171" r:id="rId9"/>
    <p:sldId id="5156" r:id="rId10"/>
    <p:sldId id="5170" r:id="rId11"/>
    <p:sldId id="5157" r:id="rId12"/>
    <p:sldId id="5158" r:id="rId13"/>
    <p:sldId id="5179" r:id="rId14"/>
    <p:sldId id="5159" r:id="rId15"/>
    <p:sldId id="5178" r:id="rId16"/>
    <p:sldId id="5160" r:id="rId17"/>
    <p:sldId id="5174" r:id="rId18"/>
    <p:sldId id="407" r:id="rId19"/>
    <p:sldId id="382" r:id="rId20"/>
    <p:sldId id="5175" r:id="rId21"/>
    <p:sldId id="5161" r:id="rId22"/>
    <p:sldId id="5162" r:id="rId23"/>
    <p:sldId id="5176" r:id="rId24"/>
    <p:sldId id="485" r:id="rId25"/>
    <p:sldId id="5169" r:id="rId26"/>
    <p:sldId id="5163" r:id="rId27"/>
    <p:sldId id="5164" r:id="rId28"/>
    <p:sldId id="5166" r:id="rId29"/>
    <p:sldId id="350" r:id="rId30"/>
    <p:sldId id="425" r:id="rId31"/>
    <p:sldId id="274" r:id="rId32"/>
    <p:sldId id="281" r:id="rId33"/>
    <p:sldId id="415" r:id="rId34"/>
    <p:sldId id="5167" r:id="rId3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74" autoAdjust="0"/>
    <p:restoredTop sz="94660"/>
  </p:normalViewPr>
  <p:slideViewPr>
    <p:cSldViewPr snapToGrid="0">
      <p:cViewPr>
        <p:scale>
          <a:sx n="107" d="100"/>
          <a:sy n="107" d="100"/>
        </p:scale>
        <p:origin x="928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-42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06681-ED10-4A62-8BB5-89F294AF20C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08F6B-15EB-48EF-88DC-9393FE684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927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EVM curve to be updated by Giovanna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187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EVM curve to be updated by Giovanna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067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noProof="0"/>
              <a:t>Beam Instrumentation –T. Lefevre @ HL-LHC2024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Beam Instrumentation –T. Lefevre @ HL-LHC2024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Beam Instrumentation –T. Lefevre @ HL-LHC2024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Beam Instrumentation –T. Lefevre @ HL-LHC2024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810500" y="6597764"/>
            <a:ext cx="3565500" cy="26023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Beam Instrumentation –T. Lefevre @ HL-LHC2024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4" r:id="rId2"/>
    <p:sldLayoutId id="2147483650" r:id="rId3"/>
    <p:sldLayoutId id="2147483649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hyperlink" Target="https://www.ipac23.org/preproc/doi/jacow-ipac2023-thpl119/index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ipac23.org/preproc/doi/jacow-ipac2023-thpl089/index.html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hyperlink" Target="https://www.ipac23.org/preproc/doi/jacow-ipac2023-thpl119/index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ipac23.org/preproc/doi/jacow-ipac2023-thpl089/index.html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jpeg"/><Relationship Id="rId5" Type="http://schemas.openxmlformats.org/officeDocument/2006/relationships/image" Target="../media/image29.tiff"/><Relationship Id="rId4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jpeg"/><Relationship Id="rId5" Type="http://schemas.openxmlformats.org/officeDocument/2006/relationships/image" Target="../media/image29.tiff"/><Relationship Id="rId4" Type="http://schemas.openxmlformats.org/officeDocument/2006/relationships/image" Target="../media/image2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jpg"/><Relationship Id="rId4" Type="http://schemas.openxmlformats.org/officeDocument/2006/relationships/image" Target="../media/image3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317772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317772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pix.web.cern.ch/technology-chip/timepix3-chip" TargetMode="External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tiff"/><Relationship Id="rId3" Type="http://schemas.openxmlformats.org/officeDocument/2006/relationships/image" Target="../media/image58.png"/><Relationship Id="rId7" Type="http://schemas.openxmlformats.org/officeDocument/2006/relationships/image" Target="../media/image62.tif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tiff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71464" y="2986982"/>
            <a:ext cx="8545198" cy="1331625"/>
          </a:xfrm>
        </p:spPr>
        <p:txBody>
          <a:bodyPr/>
          <a:lstStyle/>
          <a:p>
            <a:r>
              <a:rPr lang="en-GB" sz="3200" dirty="0"/>
              <a:t>Overview of WP13 activities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71464" y="4495524"/>
            <a:ext cx="6663846" cy="932921"/>
          </a:xfrm>
        </p:spPr>
        <p:txBody>
          <a:bodyPr>
            <a:normAutofit/>
          </a:bodyPr>
          <a:lstStyle/>
          <a:p>
            <a:r>
              <a:rPr lang="en-GB" sz="2400" dirty="0"/>
              <a:t>Thibaut Lefevre on behalf of WP13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E3F50B-BF27-834E-BF95-8060CDB26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3969357"/>
            <a:ext cx="3456384" cy="349250"/>
          </a:xfrm>
        </p:spPr>
        <p:txBody>
          <a:bodyPr/>
          <a:lstStyle/>
          <a:p>
            <a:r>
              <a:rPr lang="en-US" dirty="0"/>
              <a:t>Genoa, October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0118DF-9304-42E5-18CA-324E90442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Beam Instrumentation –T. Lefevre @ HL-LHC2024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994F97-BC5F-111F-7FF8-B80F9B14F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1026" name="Picture 2" descr="Poster">
            <a:extLst>
              <a:ext uri="{FF2B5EF4-FFF2-40B4-BE49-F238E27FC236}">
                <a16:creationId xmlns:a16="http://schemas.microsoft.com/office/drawing/2014/main" id="{DE4C7A1C-3A30-D4FA-45BF-A7F1102C4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154" y="1229710"/>
            <a:ext cx="3110569" cy="439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811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CE933-338C-C0C5-B386-E3B34BEBF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D2C564-9CE0-B025-4CE2-697EB5B21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79" y="1215524"/>
            <a:ext cx="6707891" cy="4906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New Rad-Hard card Front-End to allow reduced cable lengths and improve S/N ratio</a:t>
            </a:r>
            <a:endParaRPr lang="en-GB" dirty="0"/>
          </a:p>
          <a:p>
            <a:pPr lvl="1"/>
            <a:r>
              <a:rPr lang="en-GB" dirty="0"/>
              <a:t>First deployment at strategic locations during LS3 to complete and validate development in parallel to the current electronics</a:t>
            </a:r>
          </a:p>
          <a:p>
            <a:pPr lvl="1"/>
            <a:r>
              <a:rPr lang="en-GB" dirty="0"/>
              <a:t>Full electronics deployment during LS4 as part of the Consolidation project</a:t>
            </a:r>
          </a:p>
          <a:p>
            <a:pPr lvl="1"/>
            <a:r>
              <a:rPr lang="en-GB" dirty="0"/>
              <a:t>BLM ASIC production completed in 2024, </a:t>
            </a:r>
            <a:r>
              <a:rPr lang="en-GB" dirty="0" err="1"/>
              <a:t>VTRx</a:t>
            </a:r>
            <a:r>
              <a:rPr lang="en-GB" dirty="0"/>
              <a:t> and </a:t>
            </a:r>
            <a:r>
              <a:rPr lang="en-GB" dirty="0" err="1"/>
              <a:t>LpGBT</a:t>
            </a:r>
            <a:r>
              <a:rPr lang="en-GB" dirty="0"/>
              <a:t> under production with EP-ESE</a:t>
            </a:r>
          </a:p>
          <a:p>
            <a:endParaRPr lang="en-GB" dirty="0"/>
          </a:p>
          <a:p>
            <a:r>
              <a:rPr lang="en-GB" dirty="0"/>
              <a:t>New rad-hard power supplies</a:t>
            </a:r>
          </a:p>
          <a:p>
            <a:pPr lvl="1"/>
            <a:r>
              <a:rPr lang="en-GB" dirty="0"/>
              <a:t>Necessary for radiation resistance and replacing obsolete systems</a:t>
            </a:r>
          </a:p>
          <a:p>
            <a:pPr lvl="1"/>
            <a:r>
              <a:rPr lang="en-GB" dirty="0"/>
              <a:t>Developed in common for BLMs and BPMs, in collaboration with EP-ESE and BE-CEM with likely CERN-wide usage</a:t>
            </a:r>
          </a:p>
          <a:p>
            <a:pPr lvl="1"/>
            <a:r>
              <a:rPr lang="en-GB" dirty="0"/>
              <a:t>v3 based on </a:t>
            </a:r>
            <a:r>
              <a:rPr lang="en-GB" dirty="0" err="1"/>
              <a:t>bPOL</a:t>
            </a:r>
            <a:r>
              <a:rPr lang="en-GB" dirty="0"/>
              <a:t> (rad-hard ASIC) </a:t>
            </a:r>
          </a:p>
          <a:p>
            <a:pPr lvl="1"/>
            <a:r>
              <a:rPr lang="en-GB" dirty="0"/>
              <a:t>Recent v4 prototype validation completed*, optimised for tunnel environment </a:t>
            </a:r>
          </a:p>
          <a:p>
            <a:pPr lvl="1"/>
            <a:r>
              <a:rPr lang="en-GB" dirty="0"/>
              <a:t>All tests and validations completed, e.g. </a:t>
            </a:r>
          </a:p>
          <a:p>
            <a:pPr lvl="2"/>
            <a:r>
              <a:rPr lang="en-GB" dirty="0"/>
              <a:t>@CHARM/CERN (reached ~ 1500 </a:t>
            </a:r>
            <a:r>
              <a:rPr lang="en-GB" dirty="0" err="1"/>
              <a:t>Gy</a:t>
            </a:r>
            <a:r>
              <a:rPr lang="en-GB" dirty="0"/>
              <a:t> accumulated)</a:t>
            </a:r>
          </a:p>
          <a:p>
            <a:pPr lvl="2"/>
            <a:r>
              <a:rPr lang="en-GB" dirty="0"/>
              <a:t>Climatic chamber (150h stress-test up to 100°C)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68F1C1-8225-ED52-F056-61B304A38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5C012E-2C27-04DF-D9E0-010FCEBA742F}"/>
              </a:ext>
            </a:extLst>
          </p:cNvPr>
          <p:cNvSpPr txBox="1"/>
          <p:nvPr/>
        </p:nvSpPr>
        <p:spPr>
          <a:xfrm>
            <a:off x="1867437" y="6558211"/>
            <a:ext cx="3554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*https://edms.cern.ch/item/EDA-03919-V4-0/0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CB3E0B-B000-F784-55D4-AC9578B51B6A}"/>
              </a:ext>
            </a:extLst>
          </p:cNvPr>
          <p:cNvGrpSpPr/>
          <p:nvPr/>
        </p:nvGrpSpPr>
        <p:grpSpPr>
          <a:xfrm>
            <a:off x="7295532" y="3242427"/>
            <a:ext cx="5015268" cy="1571109"/>
            <a:chOff x="7086600" y="4556177"/>
            <a:chExt cx="5015268" cy="1571109"/>
          </a:xfrm>
        </p:grpSpPr>
        <p:pic>
          <p:nvPicPr>
            <p:cNvPr id="12" name="Picture 1" descr="image003">
              <a:extLst>
                <a:ext uri="{FF2B5EF4-FFF2-40B4-BE49-F238E27FC236}">
                  <a16:creationId xmlns:a16="http://schemas.microsoft.com/office/drawing/2014/main" id="{52B6D463-933D-5834-1E11-3EA8BD8BA9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6600" y="4556177"/>
              <a:ext cx="2274887" cy="1142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image004">
              <a:extLst>
                <a:ext uri="{FF2B5EF4-FFF2-40B4-BE49-F238E27FC236}">
                  <a16:creationId xmlns:a16="http://schemas.microsoft.com/office/drawing/2014/main" id="{B8E0599E-12E5-7AF7-131D-F58DD3482F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7231" y="4692847"/>
              <a:ext cx="2814637" cy="1065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A24A0B1-2BA4-F370-3F5D-F1F003B5832D}"/>
                </a:ext>
              </a:extLst>
            </p:cNvPr>
            <p:cNvSpPr txBox="1"/>
            <p:nvPr/>
          </p:nvSpPr>
          <p:spPr>
            <a:xfrm>
              <a:off x="8333652" y="5757954"/>
              <a:ext cx="24625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3D models of BLEPSU v4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13E3ADF-65AD-7452-8ECD-BAC9DCFABB44}"/>
              </a:ext>
            </a:extLst>
          </p:cNvPr>
          <p:cNvGrpSpPr/>
          <p:nvPr/>
        </p:nvGrpSpPr>
        <p:grpSpPr>
          <a:xfrm>
            <a:off x="7626987" y="4786966"/>
            <a:ext cx="4421576" cy="1599724"/>
            <a:chOff x="6956017" y="2955469"/>
            <a:chExt cx="4421576" cy="15997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A59058-ADD8-33C8-5356-0AA1ABBA018F}"/>
                </a:ext>
              </a:extLst>
            </p:cNvPr>
            <p:cNvGrpSpPr/>
            <p:nvPr/>
          </p:nvGrpSpPr>
          <p:grpSpPr>
            <a:xfrm>
              <a:off x="6956017" y="2991971"/>
              <a:ext cx="4421576" cy="1563222"/>
              <a:chOff x="7014619" y="2933090"/>
              <a:chExt cx="4421576" cy="1563222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F3CD6A68-AF1C-648A-9131-38CECF5B12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98" t="16667" b="31250"/>
              <a:stretch/>
            </p:blipFill>
            <p:spPr>
              <a:xfrm>
                <a:off x="7014619" y="2933090"/>
                <a:ext cx="2984826" cy="121450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44A0492-B20B-6FEB-ACA6-24B5CE505F3D}"/>
                  </a:ext>
                </a:extLst>
              </p:cNvPr>
              <p:cNvSpPr txBox="1"/>
              <p:nvPr/>
            </p:nvSpPr>
            <p:spPr>
              <a:xfrm>
                <a:off x="7014619" y="4126980"/>
                <a:ext cx="44215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Setup for CHARM &amp; Climatic chamber</a:t>
                </a: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DE70BF9-B3E4-553C-5162-3B7F70E04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04730" y="2955469"/>
              <a:ext cx="1272863" cy="1288675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D98B937-A7C8-1218-9529-0FA4F9761F20}"/>
              </a:ext>
            </a:extLst>
          </p:cNvPr>
          <p:cNvGrpSpPr/>
          <p:nvPr/>
        </p:nvGrpSpPr>
        <p:grpSpPr>
          <a:xfrm>
            <a:off x="7490539" y="890601"/>
            <a:ext cx="4573277" cy="1883590"/>
            <a:chOff x="1602177" y="3573016"/>
            <a:chExt cx="5464224" cy="2905729"/>
          </a:xfrm>
        </p:grpSpPr>
        <p:pic>
          <p:nvPicPr>
            <p:cNvPr id="21" name="IMG_1099.jpeg" descr="IMG_1099.jpeg">
              <a:extLst>
                <a:ext uri="{FF2B5EF4-FFF2-40B4-BE49-F238E27FC236}">
                  <a16:creationId xmlns:a16="http://schemas.microsoft.com/office/drawing/2014/main" id="{4BB8AF0F-B1E6-ADD0-31DD-9D770BBC1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75520" y="3573016"/>
              <a:ext cx="5290881" cy="2327494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B526D8E-6E94-E8F0-468F-4EE9D0400331}"/>
                </a:ext>
              </a:extLst>
            </p:cNvPr>
            <p:cNvGrpSpPr/>
            <p:nvPr/>
          </p:nvGrpSpPr>
          <p:grpSpPr>
            <a:xfrm>
              <a:off x="1602177" y="5229199"/>
              <a:ext cx="1541495" cy="1234224"/>
              <a:chOff x="1543680" y="5301206"/>
              <a:chExt cx="1541495" cy="1234224"/>
            </a:xfrm>
          </p:grpSpPr>
          <p:sp>
            <p:nvSpPr>
              <p:cNvPr id="29" name="2 x CWDM-SM-VTRx">
                <a:extLst>
                  <a:ext uri="{FF2B5EF4-FFF2-40B4-BE49-F238E27FC236}">
                    <a16:creationId xmlns:a16="http://schemas.microsoft.com/office/drawing/2014/main" id="{B2AAAFC6-9BDF-F6BE-7E1F-D9AB75A411E8}"/>
                  </a:ext>
                </a:extLst>
              </p:cNvPr>
              <p:cNvSpPr txBox="1"/>
              <p:nvPr/>
            </p:nvSpPr>
            <p:spPr>
              <a:xfrm>
                <a:off x="1543680" y="6060636"/>
                <a:ext cx="1541495" cy="47479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2 x SM-</a:t>
                </a:r>
                <a:r>
                  <a:rPr sz="1400" i="1" dirty="0" err="1">
                    <a:solidFill>
                      <a:schemeClr val="accent1"/>
                    </a:solidFill>
                    <a:latin typeface="Arial"/>
                  </a:rPr>
                  <a:t>VTRx</a:t>
                </a:r>
                <a:endParaRPr sz="1400" i="1" dirty="0">
                  <a:solidFill>
                    <a:schemeClr val="accent1"/>
                  </a:solidFill>
                  <a:latin typeface="Arial"/>
                </a:endParaRPr>
              </a:p>
            </p:txBody>
          </p:sp>
          <p:sp>
            <p:nvSpPr>
              <p:cNvPr id="30" name="Connection Line">
                <a:extLst>
                  <a:ext uri="{FF2B5EF4-FFF2-40B4-BE49-F238E27FC236}">
                    <a16:creationId xmlns:a16="http://schemas.microsoft.com/office/drawing/2014/main" id="{04C219D7-37BC-8D8D-2E7F-297A99E4A82A}"/>
                  </a:ext>
                </a:extLst>
              </p:cNvPr>
              <p:cNvSpPr/>
              <p:nvPr/>
            </p:nvSpPr>
            <p:spPr>
              <a:xfrm rot="16200000">
                <a:off x="2023288" y="5557495"/>
                <a:ext cx="809026" cy="2964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310" extrusionOk="0">
                    <a:moveTo>
                      <a:pt x="0" y="0"/>
                    </a:moveTo>
                    <a:cubicBezTo>
                      <a:pt x="2162" y="14898"/>
                      <a:pt x="9362" y="21600"/>
                      <a:pt x="21600" y="20105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chemeClr val="accent1"/>
                  </a:solidFill>
                  <a:latin typeface="Arial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6101271-E8D8-447E-119A-B1BD596F10F0}"/>
                </a:ext>
              </a:extLst>
            </p:cNvPr>
            <p:cNvGrpSpPr/>
            <p:nvPr/>
          </p:nvGrpSpPr>
          <p:grpSpPr>
            <a:xfrm>
              <a:off x="3245509" y="5157192"/>
              <a:ext cx="1252573" cy="1321553"/>
              <a:chOff x="3245509" y="5078297"/>
              <a:chExt cx="1252573" cy="1321553"/>
            </a:xfrm>
          </p:grpSpPr>
          <p:sp>
            <p:nvSpPr>
              <p:cNvPr id="27" name="2 x LpGBT">
                <a:extLst>
                  <a:ext uri="{FF2B5EF4-FFF2-40B4-BE49-F238E27FC236}">
                    <a16:creationId xmlns:a16="http://schemas.microsoft.com/office/drawing/2014/main" id="{D9208442-7344-7215-CA47-2CD0F26A4739}"/>
                  </a:ext>
                </a:extLst>
              </p:cNvPr>
              <p:cNvSpPr txBox="1"/>
              <p:nvPr/>
            </p:nvSpPr>
            <p:spPr>
              <a:xfrm>
                <a:off x="3245509" y="5925057"/>
                <a:ext cx="1252573" cy="47479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2 x </a:t>
                </a:r>
                <a:r>
                  <a:rPr sz="1400" i="1" dirty="0" err="1">
                    <a:solidFill>
                      <a:schemeClr val="accent1"/>
                    </a:solidFill>
                    <a:latin typeface="Arial"/>
                  </a:rPr>
                  <a:t>LpGBT</a:t>
                </a:r>
                <a:endParaRPr sz="1400" i="1" dirty="0">
                  <a:solidFill>
                    <a:schemeClr val="accent1"/>
                  </a:solidFill>
                  <a:latin typeface="Arial"/>
                </a:endParaRPr>
              </a:p>
            </p:txBody>
          </p:sp>
          <p:sp>
            <p:nvSpPr>
              <p:cNvPr id="28" name="Connection Line">
                <a:extLst>
                  <a:ext uri="{FF2B5EF4-FFF2-40B4-BE49-F238E27FC236}">
                    <a16:creationId xmlns:a16="http://schemas.microsoft.com/office/drawing/2014/main" id="{FAD528AB-7EED-861C-052C-DEEDF5857F60}"/>
                  </a:ext>
                </a:extLst>
              </p:cNvPr>
              <p:cNvSpPr/>
              <p:nvPr/>
            </p:nvSpPr>
            <p:spPr>
              <a:xfrm rot="16200000">
                <a:off x="3296884" y="5305408"/>
                <a:ext cx="881034" cy="4268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874" extrusionOk="0">
                    <a:moveTo>
                      <a:pt x="0" y="10792"/>
                    </a:moveTo>
                    <a:cubicBezTo>
                      <a:pt x="10634" y="21600"/>
                      <a:pt x="17834" y="18003"/>
                      <a:pt x="21600" y="0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ADFA615-C744-8F99-D9D9-2A0946E3B43B}"/>
                </a:ext>
              </a:extLst>
            </p:cNvPr>
            <p:cNvGrpSpPr/>
            <p:nvPr/>
          </p:nvGrpSpPr>
          <p:grpSpPr>
            <a:xfrm>
              <a:off x="5276728" y="5359697"/>
              <a:ext cx="1509105" cy="1095466"/>
              <a:chOff x="5910990" y="5411834"/>
              <a:chExt cx="1509105" cy="1095466"/>
            </a:xfrm>
          </p:grpSpPr>
          <p:sp>
            <p:nvSpPr>
              <p:cNvPr id="25" name="4 x BLMASIC">
                <a:extLst>
                  <a:ext uri="{FF2B5EF4-FFF2-40B4-BE49-F238E27FC236}">
                    <a16:creationId xmlns:a16="http://schemas.microsoft.com/office/drawing/2014/main" id="{7883D904-BF24-5ACC-4A64-24DB0E8632DF}"/>
                  </a:ext>
                </a:extLst>
              </p:cNvPr>
              <p:cNvSpPr txBox="1"/>
              <p:nvPr/>
            </p:nvSpPr>
            <p:spPr>
              <a:xfrm>
                <a:off x="5910990" y="6032506"/>
                <a:ext cx="1509105" cy="47479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4 x BLMASIC</a:t>
                </a:r>
              </a:p>
            </p:txBody>
          </p:sp>
          <p:sp>
            <p:nvSpPr>
              <p:cNvPr id="26" name="Connection Line">
                <a:extLst>
                  <a:ext uri="{FF2B5EF4-FFF2-40B4-BE49-F238E27FC236}">
                    <a16:creationId xmlns:a16="http://schemas.microsoft.com/office/drawing/2014/main" id="{A0FB422A-5B02-D495-5F59-82B91FC5E69B}"/>
                  </a:ext>
                </a:extLst>
              </p:cNvPr>
              <p:cNvSpPr/>
              <p:nvPr/>
            </p:nvSpPr>
            <p:spPr>
              <a:xfrm rot="16200000" flipV="1">
                <a:off x="6225047" y="5499150"/>
                <a:ext cx="698400" cy="523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377" extrusionOk="0">
                    <a:moveTo>
                      <a:pt x="0" y="1785"/>
                    </a:moveTo>
                    <a:cubicBezTo>
                      <a:pt x="6461" y="-3223"/>
                      <a:pt x="13661" y="2308"/>
                      <a:pt x="21600" y="18377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A491BD1-6B88-70F7-E33D-DA9E34807366}"/>
              </a:ext>
            </a:extLst>
          </p:cNvPr>
          <p:cNvSpPr txBox="1"/>
          <p:nvPr/>
        </p:nvSpPr>
        <p:spPr>
          <a:xfrm>
            <a:off x="7064062" y="2828274"/>
            <a:ext cx="5127938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New BLEIC card with application-specific IC (ASIC) so fewer </a:t>
            </a:r>
            <a:r>
              <a:rPr lang="en-US" sz="1200" dirty="0" err="1">
                <a:solidFill>
                  <a:schemeClr val="bg1"/>
                </a:solidFill>
              </a:rPr>
              <a:t>componants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7D66F8-E084-A1F1-95FE-F5C57961C813}"/>
              </a:ext>
            </a:extLst>
          </p:cNvPr>
          <p:cNvSpPr txBox="1"/>
          <p:nvPr/>
        </p:nvSpPr>
        <p:spPr>
          <a:xfrm>
            <a:off x="7064062" y="4507377"/>
            <a:ext cx="5127938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3-D models of BLEPSU v4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8C50DE-2E9F-6912-6795-78202E0A7EA0}"/>
              </a:ext>
            </a:extLst>
          </p:cNvPr>
          <p:cNvSpPr txBox="1"/>
          <p:nvPr/>
        </p:nvSpPr>
        <p:spPr>
          <a:xfrm>
            <a:off x="7064062" y="6104659"/>
            <a:ext cx="5127938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Set-up for CHARM and climatic test-chamber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48242AA-EF95-71BF-1727-9416960D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82" y="146630"/>
            <a:ext cx="11376000" cy="720000"/>
          </a:xfrm>
        </p:spPr>
        <p:txBody>
          <a:bodyPr/>
          <a:lstStyle/>
          <a:p>
            <a:r>
              <a:rPr lang="en-US" dirty="0"/>
              <a:t>Task 13.1 Beam Loss Monitor DAQ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5AD1CC-2CE4-1A9A-8B31-BF30304AF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3CB507-6AB3-9AD3-1E07-5472B596454E}"/>
              </a:ext>
            </a:extLst>
          </p:cNvPr>
          <p:cNvSpPr txBox="1"/>
          <p:nvPr/>
        </p:nvSpPr>
        <p:spPr>
          <a:xfrm>
            <a:off x="2299366" y="2924356"/>
            <a:ext cx="6481326" cy="147732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endParaRPr lang="en-CH" dirty="0"/>
          </a:p>
          <a:p>
            <a:pPr algn="ctr"/>
            <a:r>
              <a:rPr lang="en-CH" dirty="0"/>
              <a:t>Talk by Christos on HL BLM system development</a:t>
            </a:r>
          </a:p>
          <a:p>
            <a:pPr algn="ctr"/>
            <a:endParaRPr lang="en-CH" dirty="0"/>
          </a:p>
          <a:p>
            <a:pPr algn="ctr"/>
            <a:r>
              <a:rPr lang="en-CH" dirty="0"/>
              <a:t>Talk by Sara on Beam loss limitations and proposed changes </a:t>
            </a:r>
          </a:p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3720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15C9B-96D3-73ED-8868-E23883B7D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13.3 - New Beam Position Monitors (BPMs) - Overview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9670C-28AC-6D9F-EC4E-C1DBA5AEC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4148707"/>
            <a:ext cx="11003965" cy="2454051"/>
          </a:xfrm>
        </p:spPr>
        <p:txBody>
          <a:bodyPr>
            <a:normAutofit/>
          </a:bodyPr>
          <a:lstStyle/>
          <a:p>
            <a:r>
              <a:rPr lang="en-US" dirty="0"/>
              <a:t>44 new BPMs to be built and installed for HL-LHC baseline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Cryogenic ‘directional’ couplers (with 2 variants) in the triplets</a:t>
            </a:r>
          </a:p>
          <a:p>
            <a:pPr lvl="2"/>
            <a:r>
              <a:rPr lang="en-US" dirty="0" err="1">
                <a:solidFill>
                  <a:srgbClr val="0070C0"/>
                </a:solidFill>
              </a:rPr>
              <a:t>Stripline</a:t>
            </a:r>
            <a:r>
              <a:rPr lang="en-US" dirty="0">
                <a:solidFill>
                  <a:srgbClr val="0070C0"/>
                </a:solidFill>
              </a:rPr>
              <a:t> pickups sensitive to beam direction for the cryogenic combined beam sections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Cryogenic capacitive button BPMs</a:t>
            </a:r>
          </a:p>
          <a:p>
            <a:pPr lvl="2"/>
            <a:r>
              <a:rPr lang="en-US" dirty="0">
                <a:solidFill>
                  <a:srgbClr val="0070C0"/>
                </a:solidFill>
              </a:rPr>
              <a:t>In the dual aperture separation dipole cryostats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1513C0-421E-C071-0E71-D46C6D91A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249" y="900000"/>
            <a:ext cx="9229416" cy="293785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E1CDCF-8CE0-5BBC-05FC-01CA93EDA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934610-0DD7-C872-04E3-22FB5EF3D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990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D80D4-0D50-E42B-F5D4-117126069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33362"/>
            <a:ext cx="10560000" cy="720000"/>
          </a:xfrm>
        </p:spPr>
        <p:txBody>
          <a:bodyPr/>
          <a:lstStyle/>
          <a:p>
            <a:r>
              <a:rPr lang="en-GB" dirty="0"/>
              <a:t>Task 13.3 - New BPMs between Q1 to Q5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3A34E7-ECA4-5AFB-0200-25339C039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Beam Instrumentation –T. Lefevre @ HL-LHC2024</a:t>
            </a:r>
          </a:p>
        </p:txBody>
      </p:sp>
      <p:pic>
        <p:nvPicPr>
          <p:cNvPr id="6" name="Picture 5" descr="A picture containing indoor, kitchenware&#10;&#10;Description automatically generated">
            <a:extLst>
              <a:ext uri="{FF2B5EF4-FFF2-40B4-BE49-F238E27FC236}">
                <a16:creationId xmlns:a16="http://schemas.microsoft.com/office/drawing/2014/main" id="{27F83DF3-FEB2-8E07-BCDB-1236D5639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913" y="1487446"/>
            <a:ext cx="2144193" cy="28589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E99004-0818-7182-4FA6-1E18BC66C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3653" y="1052249"/>
            <a:ext cx="3798996" cy="48553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AED26A-5C8E-444D-79D4-D2F0A4D6B6E5}"/>
              </a:ext>
            </a:extLst>
          </p:cNvPr>
          <p:cNvSpPr txBox="1"/>
          <p:nvPr/>
        </p:nvSpPr>
        <p:spPr>
          <a:xfrm>
            <a:off x="9798913" y="4426294"/>
            <a:ext cx="214419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Coated pre-series body at CERN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F5C3A-18AF-FE01-FBC2-A8AFDDC38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34" y="1225879"/>
            <a:ext cx="5463250" cy="509056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Design</a:t>
            </a:r>
          </a:p>
          <a:p>
            <a:pPr lvl="1"/>
            <a:r>
              <a:rPr lang="en-US" dirty="0"/>
              <a:t>Octagonal body with copper transitions</a:t>
            </a:r>
          </a:p>
          <a:p>
            <a:pPr lvl="1"/>
            <a:r>
              <a:rPr lang="en-US" dirty="0"/>
              <a:t>Gold, copper and </a:t>
            </a:r>
            <a:r>
              <a:rPr lang="en-US" dirty="0" err="1"/>
              <a:t>aCarbon</a:t>
            </a:r>
            <a:r>
              <a:rPr lang="en-US" dirty="0"/>
              <a:t> coated</a:t>
            </a:r>
          </a:p>
          <a:p>
            <a:pPr lvl="1"/>
            <a:r>
              <a:rPr lang="en-US" dirty="0"/>
              <a:t>Integrated tungsten absorbers with active cooling</a:t>
            </a:r>
          </a:p>
          <a:p>
            <a:endParaRPr lang="en-US" dirty="0"/>
          </a:p>
          <a:p>
            <a:r>
              <a:rPr lang="en-US" dirty="0"/>
              <a:t>Status of cryo-BPM body production</a:t>
            </a:r>
          </a:p>
          <a:p>
            <a:pPr lvl="1"/>
            <a:r>
              <a:rPr lang="en-US" dirty="0"/>
              <a:t>In-house Production (MME/VSC)</a:t>
            </a:r>
          </a:p>
          <a:p>
            <a:pPr lvl="2"/>
            <a:r>
              <a:rPr lang="en-US" dirty="0"/>
              <a:t>Design frozen following Production Readiness Review in October 2022</a:t>
            </a:r>
          </a:p>
          <a:p>
            <a:pPr lvl="2"/>
            <a:r>
              <a:rPr lang="en-US" dirty="0"/>
              <a:t>5 pre-series bodies have been successfully produced</a:t>
            </a:r>
          </a:p>
          <a:p>
            <a:pPr lvl="2"/>
            <a:r>
              <a:rPr lang="en-US" dirty="0"/>
              <a:t>Coatings and cooling tube integration ongoing </a:t>
            </a:r>
          </a:p>
          <a:p>
            <a:pPr lvl="2"/>
            <a:r>
              <a:rPr lang="en-US" dirty="0"/>
              <a:t>Series of 33 units plus spares in production </a:t>
            </a:r>
          </a:p>
          <a:p>
            <a:pPr lvl="2"/>
            <a:r>
              <a:rPr lang="en-US" dirty="0"/>
              <a:t>Cryo-cable integration and installation access in progress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Procurement for 558 cryogenic SiO2 RF cable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E3FA8-9B37-D3B9-892F-BA7E86D5B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496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4DE06-F850-1C46-9808-CAA539DD90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F2665-7C23-3C80-2CCD-15419DF26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33362"/>
            <a:ext cx="10560000" cy="720000"/>
          </a:xfrm>
        </p:spPr>
        <p:txBody>
          <a:bodyPr/>
          <a:lstStyle/>
          <a:p>
            <a:r>
              <a:rPr lang="en-GB" dirty="0"/>
              <a:t>Task 13.3 - New BPMs between Q1 to Q5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DDB06E-FC68-C07C-710A-386832933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Beam Instrumentation –T. Lefevre @ HL-LHC2024</a:t>
            </a:r>
          </a:p>
        </p:txBody>
      </p:sp>
      <p:pic>
        <p:nvPicPr>
          <p:cNvPr id="6" name="Picture 5" descr="A picture containing indoor, kitchenware&#10;&#10;Description automatically generated">
            <a:extLst>
              <a:ext uri="{FF2B5EF4-FFF2-40B4-BE49-F238E27FC236}">
                <a16:creationId xmlns:a16="http://schemas.microsoft.com/office/drawing/2014/main" id="{9C8B0F92-9E60-807A-62BF-8913549F0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913" y="1487446"/>
            <a:ext cx="2144193" cy="28589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F03FA8-66E5-C6A7-303D-8FEBE1C69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3653" y="1052249"/>
            <a:ext cx="3798996" cy="48553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AA59A37-F2FF-F47F-3D92-6FD914E3773D}"/>
              </a:ext>
            </a:extLst>
          </p:cNvPr>
          <p:cNvSpPr txBox="1"/>
          <p:nvPr/>
        </p:nvSpPr>
        <p:spPr>
          <a:xfrm>
            <a:off x="9798913" y="4426294"/>
            <a:ext cx="214419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Coated pre-series body at CERN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AB856-13DA-02E4-F422-EA7FD10F4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34" y="1225879"/>
            <a:ext cx="5463250" cy="509056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Design</a:t>
            </a:r>
          </a:p>
          <a:p>
            <a:pPr lvl="1"/>
            <a:r>
              <a:rPr lang="en-US" dirty="0"/>
              <a:t>Octagonal body with copper transitions</a:t>
            </a:r>
          </a:p>
          <a:p>
            <a:pPr lvl="1"/>
            <a:r>
              <a:rPr lang="en-US" dirty="0"/>
              <a:t>Gold, copper and </a:t>
            </a:r>
            <a:r>
              <a:rPr lang="en-US" dirty="0" err="1"/>
              <a:t>aCarbon</a:t>
            </a:r>
            <a:r>
              <a:rPr lang="en-US" dirty="0"/>
              <a:t> coated</a:t>
            </a:r>
          </a:p>
          <a:p>
            <a:pPr lvl="1"/>
            <a:r>
              <a:rPr lang="en-US" dirty="0"/>
              <a:t>Integrated tungsten absorbers with active cooling</a:t>
            </a:r>
          </a:p>
          <a:p>
            <a:endParaRPr lang="en-US" dirty="0"/>
          </a:p>
          <a:p>
            <a:r>
              <a:rPr lang="en-US" dirty="0"/>
              <a:t>Status of cryo-BPM body production</a:t>
            </a:r>
          </a:p>
          <a:p>
            <a:pPr lvl="1"/>
            <a:r>
              <a:rPr lang="en-US" dirty="0"/>
              <a:t>In-house Production (MME/VSC)</a:t>
            </a:r>
          </a:p>
          <a:p>
            <a:pPr lvl="2"/>
            <a:r>
              <a:rPr lang="en-US" dirty="0"/>
              <a:t>Design frozen following Production Readiness Review in October 2022</a:t>
            </a:r>
          </a:p>
          <a:p>
            <a:pPr lvl="2"/>
            <a:r>
              <a:rPr lang="en-US" dirty="0"/>
              <a:t>5 pre-series bodies have been successfully produced</a:t>
            </a:r>
          </a:p>
          <a:p>
            <a:pPr lvl="2"/>
            <a:r>
              <a:rPr lang="en-US" dirty="0"/>
              <a:t>Coatings and cooling tube integration ongoing </a:t>
            </a:r>
          </a:p>
          <a:p>
            <a:pPr lvl="2"/>
            <a:r>
              <a:rPr lang="en-US" dirty="0"/>
              <a:t>Series of 33 units plus spares in production </a:t>
            </a:r>
          </a:p>
          <a:p>
            <a:pPr lvl="2"/>
            <a:r>
              <a:rPr lang="en-US" dirty="0"/>
              <a:t>Cryo-cable integration and installation access in progress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Procurement for 558 cryogenic SiO2 RF cable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A2CA9-B81C-6DD3-A9CA-53CA02D6A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4EFD63-3455-EE91-438D-66F7F7ADCCE5}"/>
              </a:ext>
            </a:extLst>
          </p:cNvPr>
          <p:cNvSpPr txBox="1"/>
          <p:nvPr/>
        </p:nvSpPr>
        <p:spPr>
          <a:xfrm>
            <a:off x="3517927" y="3719636"/>
            <a:ext cx="3745598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CH" dirty="0"/>
          </a:p>
          <a:p>
            <a:pPr algn="ctr"/>
            <a:r>
              <a:rPr lang="en-CH" dirty="0"/>
              <a:t>Talk by Emma for status of BPM body production</a:t>
            </a:r>
          </a:p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26263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523" y="90260"/>
            <a:ext cx="11305141" cy="991663"/>
          </a:xfrm>
        </p:spPr>
        <p:txBody>
          <a:bodyPr/>
          <a:lstStyle/>
          <a:p>
            <a:r>
              <a:rPr lang="en-GB" dirty="0"/>
              <a:t>Task 13.3 - New BPM acquisition electronics in IP1/5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1E6ADBA-BF95-A94C-9E98-1AB9BFE1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54282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3C943A2-18DC-3300-9331-50C4128B8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1052736"/>
            <a:ext cx="11388657" cy="2735173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Good progress with development of proof-of-principle data acquisition system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Based on a commercial evaluation board with a state-of-the-art </a:t>
            </a:r>
            <a:r>
              <a:rPr lang="en-US" dirty="0" err="1">
                <a:solidFill>
                  <a:schemeClr val="tx1"/>
                </a:solidFill>
              </a:rPr>
              <a:t>RFSoC</a:t>
            </a:r>
            <a:r>
              <a:rPr lang="en-US" dirty="0">
                <a:solidFill>
                  <a:schemeClr val="tx1"/>
                </a:solidFill>
              </a:rPr>
              <a:t> chip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Large amount of beam data acquired during a dedicated MD in 2022; Results presented at IPAC 2023. Now sent to peer-reviewed journal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Integration into CERN controls infrastructure (Linux, FESA, timing etc.) tested and further developed now in close collaboration with CTTB SoC project (led by Irene </a:t>
            </a:r>
            <a:r>
              <a:rPr lang="en-US" dirty="0" err="1">
                <a:solidFill>
                  <a:schemeClr val="tx1"/>
                </a:solidFill>
              </a:rPr>
              <a:t>Degl’Innocenti</a:t>
            </a:r>
            <a:r>
              <a:rPr lang="en-US" dirty="0">
                <a:solidFill>
                  <a:schemeClr val="tx1"/>
                </a:solidFill>
              </a:rPr>
              <a:t>) </a:t>
            </a:r>
          </a:p>
          <a:p>
            <a:r>
              <a:rPr lang="en-US" dirty="0">
                <a:solidFill>
                  <a:schemeClr val="tx1"/>
                </a:solidFill>
              </a:rPr>
              <a:t>Procurement of </a:t>
            </a:r>
            <a:r>
              <a:rPr lang="en-US" dirty="0" err="1">
                <a:solidFill>
                  <a:schemeClr val="tx1"/>
                </a:solidFill>
              </a:rPr>
              <a:t>RFSoC</a:t>
            </a:r>
            <a:r>
              <a:rPr lang="en-US" dirty="0">
                <a:solidFill>
                  <a:schemeClr val="tx1"/>
                </a:solidFill>
              </a:rPr>
              <a:t> in progress</a:t>
            </a:r>
          </a:p>
          <a:p>
            <a:r>
              <a:rPr lang="en-US" dirty="0">
                <a:solidFill>
                  <a:schemeClr val="tx1"/>
                </a:solidFill>
              </a:rPr>
              <a:t>Custom analogue and digital front-end extension boards under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21A9BA-52CF-B00C-764B-A9CE4EF51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99" y="3929570"/>
            <a:ext cx="2592288" cy="21118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23D977-DD96-90CB-FA28-FC7639584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0822" y="4033717"/>
            <a:ext cx="3431842" cy="1915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CE290A-DA8C-12E2-97FA-55CC872BB8A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1350"/>
          <a:stretch/>
        </p:blipFill>
        <p:spPr>
          <a:xfrm>
            <a:off x="4240419" y="3929570"/>
            <a:ext cx="3431843" cy="20436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5B2846-D4CB-B05C-38F2-65866F63C89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" r="49211"/>
          <a:stretch/>
        </p:blipFill>
        <p:spPr>
          <a:xfrm>
            <a:off x="8635024" y="5826826"/>
            <a:ext cx="1487609" cy="11166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586493-06CF-9212-9386-24D64F8CF705}"/>
              </a:ext>
            </a:extLst>
          </p:cNvPr>
          <p:cNvSpPr txBox="1"/>
          <p:nvPr/>
        </p:nvSpPr>
        <p:spPr>
          <a:xfrm>
            <a:off x="364753" y="6119290"/>
            <a:ext cx="799618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2pPr marL="742950" lvl="1" indent="-285750">
              <a:buFont typeface="Wingdings" panose="05000000000000000000" pitchFamily="2" charset="2"/>
              <a:buChar char="q"/>
            </a:lvl2pPr>
          </a:lstStyle>
          <a:p>
            <a:r>
              <a:rPr lang="en-GB" dirty="0">
                <a:hlinkClick r:id="rId6"/>
              </a:rPr>
              <a:t>https://www.ipac23.org/preproc/doi/jacow-ipac2023-thpl089/index.html</a:t>
            </a:r>
            <a:endParaRPr lang="en-GB" dirty="0"/>
          </a:p>
          <a:p>
            <a:r>
              <a:rPr lang="en-GB" dirty="0">
                <a:hlinkClick r:id="rId7"/>
              </a:rPr>
              <a:t>https://www.ipac23.org/preproc/doi/jacow-ipac2023-thpl119/index.html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C1529B-14BD-4EB9-F374-29F771DDC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93336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375AB-487A-0B00-24E8-2D567B7AD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5591E-4101-1D4E-A49A-9478C6046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523" y="90260"/>
            <a:ext cx="11305141" cy="991663"/>
          </a:xfrm>
        </p:spPr>
        <p:txBody>
          <a:bodyPr/>
          <a:lstStyle/>
          <a:p>
            <a:r>
              <a:rPr lang="en-GB" dirty="0"/>
              <a:t>Task 13.3 - New BPM acquisition electronics in IP1/5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6DCB2F8E-9790-FE0B-55E0-D28FCF3D6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54282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3142FECA-73C5-ACB6-1541-E05C4ECF1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1052736"/>
            <a:ext cx="11388657" cy="2735173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Good progress with development of proof-of-principle data acquisition system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Based on a commercial evaluation board with a state-of-the-art </a:t>
            </a:r>
            <a:r>
              <a:rPr lang="en-US" dirty="0" err="1">
                <a:solidFill>
                  <a:schemeClr val="tx1"/>
                </a:solidFill>
              </a:rPr>
              <a:t>RFSoC</a:t>
            </a:r>
            <a:r>
              <a:rPr lang="en-US" dirty="0">
                <a:solidFill>
                  <a:schemeClr val="tx1"/>
                </a:solidFill>
              </a:rPr>
              <a:t> chip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Large amount of beam data acquired during a dedicated MD in 2022; Results presented at IPAC 2023. Now sent to peer-reviewed journal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Integration into CERN controls infrastructure (Linux, FESA, timing etc.) tested and further developed now in close collaboration with CTTB SoC project (led by Irene </a:t>
            </a:r>
            <a:r>
              <a:rPr lang="en-US" dirty="0" err="1">
                <a:solidFill>
                  <a:schemeClr val="tx1"/>
                </a:solidFill>
              </a:rPr>
              <a:t>Degl’Innocenti</a:t>
            </a:r>
            <a:r>
              <a:rPr lang="en-US" dirty="0">
                <a:solidFill>
                  <a:schemeClr val="tx1"/>
                </a:solidFill>
              </a:rPr>
              <a:t>) </a:t>
            </a:r>
          </a:p>
          <a:p>
            <a:r>
              <a:rPr lang="en-US" dirty="0">
                <a:solidFill>
                  <a:schemeClr val="tx1"/>
                </a:solidFill>
              </a:rPr>
              <a:t>Procurement of </a:t>
            </a:r>
            <a:r>
              <a:rPr lang="en-US" dirty="0" err="1">
                <a:solidFill>
                  <a:schemeClr val="tx1"/>
                </a:solidFill>
              </a:rPr>
              <a:t>RFSoC</a:t>
            </a:r>
            <a:r>
              <a:rPr lang="en-US" dirty="0">
                <a:solidFill>
                  <a:schemeClr val="tx1"/>
                </a:solidFill>
              </a:rPr>
              <a:t> in progress</a:t>
            </a:r>
          </a:p>
          <a:p>
            <a:r>
              <a:rPr lang="en-US" dirty="0">
                <a:solidFill>
                  <a:schemeClr val="tx1"/>
                </a:solidFill>
              </a:rPr>
              <a:t>Custom analogue and digital front-end extension boards under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534BAC-09CF-3C1B-DFE0-60AAB5363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99" y="3929570"/>
            <a:ext cx="2592288" cy="21118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A8DD18-B428-A1C2-6570-FE9019111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0822" y="4033717"/>
            <a:ext cx="3431842" cy="1915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64C642-C51D-F747-810D-C6F20CCFCAC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1350"/>
          <a:stretch/>
        </p:blipFill>
        <p:spPr>
          <a:xfrm>
            <a:off x="4240419" y="3929570"/>
            <a:ext cx="3431843" cy="20436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5295FD-3132-6142-F763-B6586460E3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" r="49211"/>
          <a:stretch/>
        </p:blipFill>
        <p:spPr>
          <a:xfrm>
            <a:off x="8635024" y="5826826"/>
            <a:ext cx="1487609" cy="11166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11EC4F-8930-5941-99C2-30BBED8CBE64}"/>
              </a:ext>
            </a:extLst>
          </p:cNvPr>
          <p:cNvSpPr txBox="1"/>
          <p:nvPr/>
        </p:nvSpPr>
        <p:spPr>
          <a:xfrm>
            <a:off x="364753" y="6119290"/>
            <a:ext cx="799618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2pPr marL="742950" lvl="1" indent="-285750">
              <a:buFont typeface="Wingdings" panose="05000000000000000000" pitchFamily="2" charset="2"/>
              <a:buChar char="q"/>
            </a:lvl2pPr>
          </a:lstStyle>
          <a:p>
            <a:r>
              <a:rPr lang="en-GB" dirty="0">
                <a:hlinkClick r:id="rId6"/>
              </a:rPr>
              <a:t>https://www.ipac23.org/preproc/doi/jacow-ipac2023-thpl089/index.html</a:t>
            </a:r>
            <a:endParaRPr lang="en-GB" dirty="0"/>
          </a:p>
          <a:p>
            <a:r>
              <a:rPr lang="en-GB" dirty="0">
                <a:hlinkClick r:id="rId7"/>
              </a:rPr>
              <a:t>https://www.ipac23.org/preproc/doi/jacow-ipac2023-thpl119/index.html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798FD-1728-859D-6EA3-C14E56D77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DAA5B3-F51B-7A67-6D3B-46F837BFCF54}"/>
              </a:ext>
            </a:extLst>
          </p:cNvPr>
          <p:cNvSpPr txBox="1"/>
          <p:nvPr/>
        </p:nvSpPr>
        <p:spPr>
          <a:xfrm>
            <a:off x="3517927" y="3719636"/>
            <a:ext cx="3745598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CH" dirty="0"/>
          </a:p>
          <a:p>
            <a:pPr algn="ctr"/>
            <a:r>
              <a:rPr lang="en-CH" dirty="0"/>
              <a:t>Talk by Michal on the expected performance of BPM in  IP1/5</a:t>
            </a:r>
          </a:p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33981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46416-A133-EC26-22D2-BB2F4E96D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B591A-F8C4-1122-43EC-E1A3EC1A0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523" y="90260"/>
            <a:ext cx="11305141" cy="991663"/>
          </a:xfrm>
        </p:spPr>
        <p:txBody>
          <a:bodyPr/>
          <a:lstStyle/>
          <a:p>
            <a:r>
              <a:rPr lang="en-GB" dirty="0"/>
              <a:t>Task 13.4 - New luminosity monitors for IP 1/5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F9934B7-B26A-2913-BA64-38F5C208F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5CA5D202-5748-E850-5631-3AC64083D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219" y="1155182"/>
            <a:ext cx="6685731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Provides a relative luminosity measurement for LHC experiments</a:t>
            </a:r>
          </a:p>
          <a:p>
            <a:pPr lvl="1"/>
            <a:r>
              <a:rPr lang="en-US" dirty="0"/>
              <a:t>Used for </a:t>
            </a:r>
            <a:r>
              <a:rPr lang="en-US" dirty="0" err="1"/>
              <a:t>optimising</a:t>
            </a:r>
            <a:r>
              <a:rPr lang="en-US" dirty="0"/>
              <a:t> collision rates and</a:t>
            </a:r>
          </a:p>
          <a:p>
            <a:pPr lvl="1"/>
            <a:r>
              <a:rPr lang="en-US" dirty="0"/>
              <a:t>Cross-checking the absolute monitors in each experiment</a:t>
            </a:r>
          </a:p>
          <a:p>
            <a:pPr lvl="1"/>
            <a:r>
              <a:rPr lang="en-US" dirty="0"/>
              <a:t>Detects the electro-magnetic showers in the TAXN</a:t>
            </a:r>
          </a:p>
          <a:p>
            <a:r>
              <a:rPr lang="en-US" dirty="0"/>
              <a:t>New design for HL</a:t>
            </a:r>
          </a:p>
          <a:p>
            <a:pPr lvl="1"/>
            <a:r>
              <a:rPr lang="en-GB" dirty="0"/>
              <a:t>Based on Cherenkov radiation produced in fused silica rods</a:t>
            </a:r>
          </a:p>
          <a:p>
            <a:pPr lvl="1"/>
            <a:r>
              <a:rPr lang="en-GB" dirty="0"/>
              <a:t>Four prototypes installed in IR1/5. New firmware and data acquisition system</a:t>
            </a:r>
          </a:p>
          <a:p>
            <a:pPr lvl="1"/>
            <a:r>
              <a:rPr lang="en-GB" dirty="0"/>
              <a:t>Recent tests with beam in the LHC confirm wide luminosity range to 2x10</a:t>
            </a:r>
            <a:r>
              <a:rPr lang="en-GB" baseline="30000" dirty="0"/>
              <a:t>14</a:t>
            </a:r>
            <a:r>
              <a:rPr lang="en-GB" dirty="0"/>
              <a:t> µb/Hz and very good resolution</a:t>
            </a:r>
          </a:p>
          <a:p>
            <a:r>
              <a:rPr lang="en-GB" dirty="0"/>
              <a:t>Future plans for the final HL version </a:t>
            </a:r>
          </a:p>
          <a:p>
            <a:pPr lvl="1"/>
            <a:r>
              <a:rPr lang="en-GB" dirty="0"/>
              <a:t>Based on the same SiO</a:t>
            </a:r>
            <a:r>
              <a:rPr lang="en-GB" baseline="-25000" dirty="0"/>
              <a:t>2</a:t>
            </a:r>
            <a:r>
              <a:rPr lang="en-GB" dirty="0"/>
              <a:t> bars, adapted to the new TAXN absorber and optimised for full HL intensity</a:t>
            </a:r>
          </a:p>
        </p:txBody>
      </p:sp>
      <p:pic>
        <p:nvPicPr>
          <p:cNvPr id="15" name="Picture 14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34EAC75B-A759-70AC-6BB0-41CF17B00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862" y="1155182"/>
            <a:ext cx="4992710" cy="164866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CBB91D5-13D5-C44F-3233-241265B85AED}"/>
              </a:ext>
            </a:extLst>
          </p:cNvPr>
          <p:cNvSpPr txBox="1"/>
          <p:nvPr/>
        </p:nvSpPr>
        <p:spPr>
          <a:xfrm>
            <a:off x="7602471" y="2713073"/>
            <a:ext cx="4589529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Luminosity monitor concept and schematic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B153DC-C4BC-C37F-B320-826DC9BA0BA5}"/>
              </a:ext>
            </a:extLst>
          </p:cNvPr>
          <p:cNvSpPr txBox="1"/>
          <p:nvPr/>
        </p:nvSpPr>
        <p:spPr>
          <a:xfrm>
            <a:off x="7298777" y="5939990"/>
            <a:ext cx="4893223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BRAN-D 1R, Fill 9072, 16/7/2023, full 2.1e04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lumi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range. 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3B8E476-A6F2-DB2F-92EE-1FE6807B8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8777" y="3099747"/>
            <a:ext cx="4459547" cy="27263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F250240-CC5E-8A91-304B-A8E39BEADBFA}"/>
              </a:ext>
            </a:extLst>
          </p:cNvPr>
          <p:cNvSpPr txBox="1"/>
          <p:nvPr/>
        </p:nvSpPr>
        <p:spPr>
          <a:xfrm>
            <a:off x="0" y="5934670"/>
            <a:ext cx="668573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GB" sz="1800" dirty="0"/>
              <a:t>Yang et al. ‘Optical transmission characterization of fused silica materials irradiated at the CERN Large Hadron Collider’, NIM A </a:t>
            </a:r>
            <a:r>
              <a:rPr lang="en-GB" sz="1800" b="1" dirty="0"/>
              <a:t>1055</a:t>
            </a:r>
            <a:r>
              <a:rPr lang="en-GB" sz="1800" dirty="0"/>
              <a:t>, 168523 (2023)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9A5B20A-7FAB-F844-D313-1476FDFB78AC}"/>
              </a:ext>
            </a:extLst>
          </p:cNvPr>
          <p:cNvCxnSpPr>
            <a:cxnSpLocks/>
          </p:cNvCxnSpPr>
          <p:nvPr/>
        </p:nvCxnSpPr>
        <p:spPr>
          <a:xfrm>
            <a:off x="6589059" y="4393096"/>
            <a:ext cx="7097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38768C-676A-14AE-1C80-52385D30F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953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86BFF-C13A-DED6-3B28-DAB3E3959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CED81-E1F8-CCFB-591C-02D35A8CF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523" y="90260"/>
            <a:ext cx="11305141" cy="991663"/>
          </a:xfrm>
        </p:spPr>
        <p:txBody>
          <a:bodyPr/>
          <a:lstStyle/>
          <a:p>
            <a:r>
              <a:rPr lang="en-GB" dirty="0"/>
              <a:t>Task 13.4 - New luminosity monitors for IP 1/5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59863E0-4725-AD9D-B6B7-81446D3A2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4E7357FB-D0D8-426B-651F-E86589CFF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219" y="1155182"/>
            <a:ext cx="6685731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Provides a relative luminosity measurement for LHC experiments</a:t>
            </a:r>
          </a:p>
          <a:p>
            <a:pPr lvl="1"/>
            <a:r>
              <a:rPr lang="en-US" dirty="0"/>
              <a:t>Used for </a:t>
            </a:r>
            <a:r>
              <a:rPr lang="en-US" dirty="0" err="1"/>
              <a:t>optimising</a:t>
            </a:r>
            <a:r>
              <a:rPr lang="en-US" dirty="0"/>
              <a:t> collision rates and</a:t>
            </a:r>
          </a:p>
          <a:p>
            <a:pPr lvl="1"/>
            <a:r>
              <a:rPr lang="en-US" dirty="0"/>
              <a:t>Cross-checking the absolute monitors in each experiment</a:t>
            </a:r>
          </a:p>
          <a:p>
            <a:pPr lvl="1"/>
            <a:r>
              <a:rPr lang="en-US" dirty="0"/>
              <a:t>Detects the electro-magnetic showers in the TAXN</a:t>
            </a:r>
          </a:p>
          <a:p>
            <a:r>
              <a:rPr lang="en-US" dirty="0"/>
              <a:t>New design for HL</a:t>
            </a:r>
          </a:p>
          <a:p>
            <a:pPr lvl="1"/>
            <a:r>
              <a:rPr lang="en-GB" dirty="0"/>
              <a:t>Based on Cherenkov radiation produced in fused silica rods</a:t>
            </a:r>
          </a:p>
          <a:p>
            <a:pPr lvl="1"/>
            <a:r>
              <a:rPr lang="en-GB" dirty="0"/>
              <a:t>Four prototypes installed in IR1/5. New firmware and data acquisition system</a:t>
            </a:r>
          </a:p>
          <a:p>
            <a:pPr lvl="1"/>
            <a:r>
              <a:rPr lang="en-GB" dirty="0"/>
              <a:t>Recent tests with beam in the LHC confirm wide luminosity range to 2x10</a:t>
            </a:r>
            <a:r>
              <a:rPr lang="en-GB" baseline="30000" dirty="0"/>
              <a:t>14</a:t>
            </a:r>
            <a:r>
              <a:rPr lang="en-GB" dirty="0"/>
              <a:t> µb/Hz and very good resolution</a:t>
            </a:r>
          </a:p>
          <a:p>
            <a:r>
              <a:rPr lang="en-GB" dirty="0"/>
              <a:t>Future plans for the final HL version </a:t>
            </a:r>
          </a:p>
          <a:p>
            <a:pPr lvl="1"/>
            <a:r>
              <a:rPr lang="en-GB" dirty="0"/>
              <a:t>Based on the same SiO</a:t>
            </a:r>
            <a:r>
              <a:rPr lang="en-GB" baseline="-25000" dirty="0"/>
              <a:t>2</a:t>
            </a:r>
            <a:r>
              <a:rPr lang="en-GB" dirty="0"/>
              <a:t> bars, adapted to the new TAXN absorber and optimised for full HL intensity</a:t>
            </a:r>
          </a:p>
        </p:txBody>
      </p:sp>
      <p:pic>
        <p:nvPicPr>
          <p:cNvPr id="15" name="Picture 14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A89EF297-79A8-AA93-FCA9-FC7AF4A290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862" y="1155182"/>
            <a:ext cx="4992710" cy="164866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BE79F4A-5FD5-F9E9-7CFB-067650F130CB}"/>
              </a:ext>
            </a:extLst>
          </p:cNvPr>
          <p:cNvSpPr txBox="1"/>
          <p:nvPr/>
        </p:nvSpPr>
        <p:spPr>
          <a:xfrm>
            <a:off x="7602471" y="2713073"/>
            <a:ext cx="4589529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Luminosity monitor concept and schematic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C0B330-D1D8-0C1F-416F-C48C25542871}"/>
              </a:ext>
            </a:extLst>
          </p:cNvPr>
          <p:cNvSpPr txBox="1"/>
          <p:nvPr/>
        </p:nvSpPr>
        <p:spPr>
          <a:xfrm>
            <a:off x="7298777" y="5939990"/>
            <a:ext cx="4893223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BRAN-D 1R, Fill 9072, 16/7/2023, full 2.1e04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lumi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range. 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7C621C2-3B64-98C0-E6AC-15F00F1C4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8777" y="3099747"/>
            <a:ext cx="4459547" cy="27263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7614FC4-6C21-225B-6B00-F5966C2D78D9}"/>
              </a:ext>
            </a:extLst>
          </p:cNvPr>
          <p:cNvSpPr txBox="1"/>
          <p:nvPr/>
        </p:nvSpPr>
        <p:spPr>
          <a:xfrm>
            <a:off x="0" y="5934670"/>
            <a:ext cx="668573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GB" sz="1800" dirty="0"/>
              <a:t>Yang et al. ‘Optical transmission characterization of fused silica materials irradiated at the CERN Large Hadron Collider’, NIM A </a:t>
            </a:r>
            <a:r>
              <a:rPr lang="en-GB" sz="1800" b="1" dirty="0"/>
              <a:t>1055</a:t>
            </a:r>
            <a:r>
              <a:rPr lang="en-GB" sz="1800" dirty="0"/>
              <a:t>, 168523 (2023)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69B2A49-A55C-C97C-6983-45A2F7ED415A}"/>
              </a:ext>
            </a:extLst>
          </p:cNvPr>
          <p:cNvCxnSpPr>
            <a:cxnSpLocks/>
          </p:cNvCxnSpPr>
          <p:nvPr/>
        </p:nvCxnSpPr>
        <p:spPr>
          <a:xfrm>
            <a:off x="6589059" y="4393096"/>
            <a:ext cx="7097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E854B1-496E-2868-7B43-958F80D1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9D6FFA-F4C7-2ABD-5599-C1241C6E2568}"/>
              </a:ext>
            </a:extLst>
          </p:cNvPr>
          <p:cNvSpPr txBox="1"/>
          <p:nvPr/>
        </p:nvSpPr>
        <p:spPr>
          <a:xfrm>
            <a:off x="3517927" y="3719636"/>
            <a:ext cx="3745598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CH" dirty="0"/>
          </a:p>
          <a:p>
            <a:pPr algn="ctr"/>
            <a:r>
              <a:rPr lang="en-CH" dirty="0"/>
              <a:t>Talk by Stefano on the final design of the BRAN in TAXN</a:t>
            </a:r>
          </a:p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55280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Task 13.5 - High Bandwidth BPM (BPW)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1E6ADBA-BF95-A94C-9E98-1AB9BFE1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C5AA9DBF-9874-594F-8CB1-87E906072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534" y="1235034"/>
            <a:ext cx="11161240" cy="469916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5A5A5A"/>
                </a:solidFill>
                <a:latin typeface="Arial"/>
              </a:rPr>
              <a:t>Measuring intra-bunch motion with high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bandwidth and high sampling rate </a:t>
            </a:r>
          </a:p>
          <a:p>
            <a:pPr lvl="1"/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the goal to provide a better instrument than the classical Head-Tail monitor (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Stripline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BPM, hybrid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Symbol" pitchFamily="2" charset="2"/>
              </a:rPr>
              <a:t>D/S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fast sampling oscilloscope)</a:t>
            </a:r>
          </a:p>
          <a:p>
            <a:pPr marL="0" indent="0">
              <a:buNone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full electro-optical BPM developed with Royal Holloway University of London since 2016</a:t>
            </a:r>
          </a:p>
          <a:p>
            <a:endParaRPr lang="en-US" dirty="0">
              <a:solidFill>
                <a:srgbClr val="5A5A5A"/>
              </a:solidFill>
              <a:latin typeface="Arial"/>
            </a:endParaRPr>
          </a:p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Hybrid solution being investigated using commercial electro-optical modulators and time stretch techniques (short laser pulses)</a:t>
            </a:r>
          </a:p>
          <a:p>
            <a:endParaRPr lang="en-US" dirty="0">
              <a:solidFill>
                <a:srgbClr val="5A5A5A"/>
              </a:solidFill>
              <a:latin typeface="Arial"/>
            </a:endParaRPr>
          </a:p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Technology review to be organized in December 2024</a:t>
            </a:r>
          </a:p>
          <a:p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A27E25-2C01-1AD3-3D11-5092B2D8E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4431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Task 13.5 - High Bandwidth BPM (EOBPM)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1E6ADBA-BF95-A94C-9E98-1AB9BFE1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r>
              <a:rPr lang="en-GB" noProof="0" dirty="0"/>
              <a:t>Beam Instrumentation –T. Lefevre @ HL-LHC2024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C3F01E-2BED-5144-9A25-A3CA7D05C681}"/>
              </a:ext>
            </a:extLst>
          </p:cNvPr>
          <p:cNvSpPr/>
          <p:nvPr/>
        </p:nvSpPr>
        <p:spPr>
          <a:xfrm>
            <a:off x="697089" y="952026"/>
            <a:ext cx="2441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780nm DC Laser Source</a:t>
            </a:r>
            <a:endParaRPr lang="en-US" sz="16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DFBF03E-AE11-C64D-88DA-FA47A3287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67" y="1345256"/>
            <a:ext cx="3040395" cy="22832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42147C-561F-BCFE-5E0A-0E9CE9366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934" y="1646229"/>
            <a:ext cx="2565351" cy="1836558"/>
          </a:xfrm>
          <a:prstGeom prst="rect">
            <a:avLst/>
          </a:prstGeom>
        </p:spPr>
      </p:pic>
      <p:pic>
        <p:nvPicPr>
          <p:cNvPr id="6" name="Picture 5" descr="A picture containing person, indoor, hand&#10;&#10;Description automatically generated">
            <a:extLst>
              <a:ext uri="{FF2B5EF4-FFF2-40B4-BE49-F238E27FC236}">
                <a16:creationId xmlns:a16="http://schemas.microsoft.com/office/drawing/2014/main" id="{D0DE5959-0A8A-E826-5812-3ADF33512A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5270" y="1646192"/>
            <a:ext cx="2720066" cy="18217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C623E0-51A9-C055-6BE0-76BF94FA797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5433" y="1646192"/>
            <a:ext cx="2736967" cy="18217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AD2CB13-05F5-B91A-6887-4450AB0AF5AD}"/>
              </a:ext>
            </a:extLst>
          </p:cNvPr>
          <p:cNvSpPr/>
          <p:nvPr/>
        </p:nvSpPr>
        <p:spPr>
          <a:xfrm>
            <a:off x="3294904" y="1013918"/>
            <a:ext cx="8836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GB" sz="1600" dirty="0">
                <a:solidFill>
                  <a:schemeClr val="tx1"/>
                </a:solidFill>
              </a:rPr>
              <a:t>Electrode signal encoded on a laser beam passing through a </a:t>
            </a:r>
            <a:r>
              <a:rPr lang="en-GB" sz="1600" dirty="0" err="1">
                <a:solidFill>
                  <a:schemeClr val="tx1"/>
                </a:solidFill>
              </a:rPr>
              <a:t>fiber</a:t>
            </a:r>
            <a:r>
              <a:rPr lang="en-GB" sz="1600" dirty="0">
                <a:solidFill>
                  <a:schemeClr val="tx1"/>
                </a:solidFill>
              </a:rPr>
              <a:t>-based E-O waveguide manufactured by UK industry</a:t>
            </a:r>
            <a:endParaRPr lang="en-GB" sz="1600" noProof="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F5258B-52C8-3E8D-3976-3394F236B4C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290" t="13167" r="19650" b="10027"/>
          <a:stretch/>
        </p:blipFill>
        <p:spPr>
          <a:xfrm rot="5400000">
            <a:off x="490765" y="3829855"/>
            <a:ext cx="2454580" cy="23541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16E30D-3AB0-6B92-61B9-06A948FD3E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4904" y="3628523"/>
            <a:ext cx="3474278" cy="26057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831674-140E-1523-C41C-0912968F7052}"/>
              </a:ext>
            </a:extLst>
          </p:cNvPr>
          <p:cNvSpPr txBox="1"/>
          <p:nvPr/>
        </p:nvSpPr>
        <p:spPr>
          <a:xfrm>
            <a:off x="2895144" y="6145906"/>
            <a:ext cx="4579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err="1"/>
              <a:t>Measured</a:t>
            </a:r>
            <a:r>
              <a:rPr lang="fr-FR" sz="1600" i="1" dirty="0"/>
              <a:t> time </a:t>
            </a:r>
            <a:r>
              <a:rPr lang="fr-FR" sz="1600" i="1" dirty="0" err="1"/>
              <a:t>resolution</a:t>
            </a:r>
            <a:r>
              <a:rPr lang="fr-FR" sz="1600" i="1" dirty="0"/>
              <a:t> </a:t>
            </a:r>
            <a:r>
              <a:rPr lang="fr-FR" sz="1600" i="1" dirty="0" err="1"/>
              <a:t>better</a:t>
            </a:r>
            <a:r>
              <a:rPr lang="fr-FR" sz="1600" i="1" dirty="0"/>
              <a:t> </a:t>
            </a:r>
            <a:r>
              <a:rPr lang="fr-FR" sz="1600" i="1" dirty="0" err="1"/>
              <a:t>than</a:t>
            </a:r>
            <a:r>
              <a:rPr lang="fr-FR" sz="1600" i="1" dirty="0"/>
              <a:t> 50ps </a:t>
            </a:r>
            <a:r>
              <a:rPr lang="fr-FR" sz="1600" i="1" dirty="0" err="1"/>
              <a:t>using</a:t>
            </a:r>
            <a:r>
              <a:rPr lang="fr-FR" sz="1600" i="1" dirty="0"/>
              <a:t> a 33GHz, 250MSa/s oscilloscope @ CLEAR</a:t>
            </a:r>
          </a:p>
        </p:txBody>
      </p:sp>
      <p:pic>
        <p:nvPicPr>
          <p:cNvPr id="13" name="Picture 12" descr="A colorful graph of a sound wave&#10;&#10;Description automatically generated">
            <a:extLst>
              <a:ext uri="{FF2B5EF4-FFF2-40B4-BE49-F238E27FC236}">
                <a16:creationId xmlns:a16="http://schemas.microsoft.com/office/drawing/2014/main" id="{B54DD9DF-09E7-B54F-3040-E13CDB3FCE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24707" y="4019483"/>
            <a:ext cx="3577624" cy="263387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ACB64B6-4734-839D-2024-8124C62C40DF}"/>
              </a:ext>
            </a:extLst>
          </p:cNvPr>
          <p:cNvSpPr txBox="1"/>
          <p:nvPr/>
        </p:nvSpPr>
        <p:spPr>
          <a:xfrm>
            <a:off x="6093760" y="3656536"/>
            <a:ext cx="60982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585" lvl="1"/>
            <a:r>
              <a:rPr lang="en-US" sz="1600" dirty="0"/>
              <a:t>Example of beam injection oscillations of proton bunch at 26GeV@SPS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0C4AFD-DAE1-4B3D-7376-5EBD29038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230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236241"/>
            <a:ext cx="10560000" cy="720000"/>
          </a:xfrm>
        </p:spPr>
        <p:txBody>
          <a:bodyPr/>
          <a:lstStyle/>
          <a:p>
            <a:r>
              <a:rPr lang="en-GB" sz="3200" dirty="0"/>
              <a:t>Beam instrumentation for new hardware configuration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6000" y="1536174"/>
            <a:ext cx="10560000" cy="3785652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New hardware :</a:t>
            </a:r>
          </a:p>
          <a:p>
            <a:pPr marL="342900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kern="0" dirty="0">
                <a:solidFill>
                  <a:prstClr val="black"/>
                </a:solidFill>
                <a:latin typeface="Calibri"/>
              </a:rPr>
              <a:t>Larger aperture, higher field quadrupole magnets</a:t>
            </a:r>
          </a:p>
          <a:p>
            <a:pPr marL="800100" lvl="1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b="1" kern="0" dirty="0">
                <a:solidFill>
                  <a:srgbClr val="FF0000"/>
                </a:solidFill>
                <a:latin typeface="Calibri"/>
              </a:rPr>
              <a:t>New cryogenic directional </a:t>
            </a:r>
            <a:r>
              <a:rPr lang="en-GB" sz="2400" b="1" kern="0" dirty="0" err="1">
                <a:solidFill>
                  <a:srgbClr val="FF0000"/>
                </a:solidFill>
                <a:latin typeface="Calibri"/>
              </a:rPr>
              <a:t>Stripline</a:t>
            </a:r>
            <a:r>
              <a:rPr lang="en-GB" sz="2400" b="1" kern="0" dirty="0">
                <a:solidFill>
                  <a:srgbClr val="FF0000"/>
                </a:solidFill>
                <a:latin typeface="Calibri"/>
              </a:rPr>
              <a:t> beam position monitors with higher resolution</a:t>
            </a:r>
          </a:p>
          <a:p>
            <a:pPr defTabSz="914400">
              <a:defRPr/>
            </a:pPr>
            <a:endParaRPr lang="en-GB" sz="2400" kern="0" dirty="0">
              <a:solidFill>
                <a:prstClr val="black"/>
              </a:solidFill>
              <a:latin typeface="Calibri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kern="0" dirty="0">
                <a:solidFill>
                  <a:prstClr val="black"/>
                </a:solidFill>
                <a:latin typeface="Calibri"/>
              </a:rPr>
              <a:t>Radiofrequency deflecting cavities </a:t>
            </a:r>
          </a:p>
          <a:p>
            <a:pPr marL="800100" lvl="1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b="1" kern="0" dirty="0">
                <a:solidFill>
                  <a:srgbClr val="FF0000"/>
                </a:solidFill>
                <a:latin typeface="Calibri"/>
              </a:rPr>
              <a:t>New intra-bunch diagnostic to measure beam crabbing and transverse instabilities (50ps time resolution needed)</a:t>
            </a:r>
          </a:p>
          <a:p>
            <a:pPr defTabSz="914400">
              <a:defRPr/>
            </a:pPr>
            <a:endParaRPr lang="en-GB" sz="2400" kern="0" dirty="0">
              <a:latin typeface="Calibri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kern="0" dirty="0">
                <a:latin typeface="Calibri"/>
              </a:rPr>
              <a:t>New 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absorbers for neutral particles requiring </a:t>
            </a:r>
            <a:r>
              <a:rPr lang="en-GB" sz="2400" b="1" kern="0" dirty="0">
                <a:solidFill>
                  <a:srgbClr val="FF0000"/>
                </a:solidFill>
                <a:latin typeface="Calibri"/>
              </a:rPr>
              <a:t>new luminosity monitors</a:t>
            </a: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CED8F0D6-D820-C940-A995-3FF887A7A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5167" y="6463029"/>
            <a:ext cx="8605409" cy="360000"/>
          </a:xfrm>
        </p:spPr>
        <p:txBody>
          <a:bodyPr/>
          <a:lstStyle/>
          <a:p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4AFEBD-180B-D6DF-D5BE-C20DE1B2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63829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81FD6-6D46-F003-2F7A-22E6F846DF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C1233-DE75-9C43-4637-0B5AAB8CA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Task 13.5 - High Bandwidth BPM (EOBPM)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40403F5C-0C18-1CC8-7365-C04E38B1C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r>
              <a:rPr lang="en-GB" noProof="0" dirty="0"/>
              <a:t>Beam Instrumentation –T. Lefevre @ HL-LHC2024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806843-A16B-7AA7-9DDA-2EA2FBD2E97A}"/>
              </a:ext>
            </a:extLst>
          </p:cNvPr>
          <p:cNvSpPr/>
          <p:nvPr/>
        </p:nvSpPr>
        <p:spPr>
          <a:xfrm>
            <a:off x="697089" y="952026"/>
            <a:ext cx="2441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780nm DC Laser Source</a:t>
            </a:r>
            <a:endParaRPr lang="en-US" sz="16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59C2F6B-C033-B391-DE3B-2D9650654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67" y="1345256"/>
            <a:ext cx="3040395" cy="22832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9A71AF-7A23-9292-B380-A4D580837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934" y="1646229"/>
            <a:ext cx="2565351" cy="1836558"/>
          </a:xfrm>
          <a:prstGeom prst="rect">
            <a:avLst/>
          </a:prstGeom>
        </p:spPr>
      </p:pic>
      <p:pic>
        <p:nvPicPr>
          <p:cNvPr id="6" name="Picture 5" descr="A picture containing person, indoor, hand&#10;&#10;Description automatically generated">
            <a:extLst>
              <a:ext uri="{FF2B5EF4-FFF2-40B4-BE49-F238E27FC236}">
                <a16:creationId xmlns:a16="http://schemas.microsoft.com/office/drawing/2014/main" id="{A2E135DF-F253-7A4F-8BBD-53481CB814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5270" y="1646192"/>
            <a:ext cx="2720066" cy="18217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9179E3-9FD5-E067-E00B-74BC0D1FC8F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5433" y="1646192"/>
            <a:ext cx="2736967" cy="18217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EBA649D-EF5C-84F8-F687-16F6E4B1B47C}"/>
              </a:ext>
            </a:extLst>
          </p:cNvPr>
          <p:cNvSpPr/>
          <p:nvPr/>
        </p:nvSpPr>
        <p:spPr>
          <a:xfrm>
            <a:off x="3294904" y="1013918"/>
            <a:ext cx="8836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GB" sz="1600" dirty="0">
                <a:solidFill>
                  <a:schemeClr val="tx1"/>
                </a:solidFill>
              </a:rPr>
              <a:t>Electrode signal encoded on a laser beam passing through a </a:t>
            </a:r>
            <a:r>
              <a:rPr lang="en-GB" sz="1600" dirty="0" err="1">
                <a:solidFill>
                  <a:schemeClr val="tx1"/>
                </a:solidFill>
              </a:rPr>
              <a:t>fiber</a:t>
            </a:r>
            <a:r>
              <a:rPr lang="en-GB" sz="1600" dirty="0">
                <a:solidFill>
                  <a:schemeClr val="tx1"/>
                </a:solidFill>
              </a:rPr>
              <a:t>-based E-O waveguide manufactured by UK industry</a:t>
            </a:r>
            <a:endParaRPr lang="en-GB" sz="1600" noProof="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1D9496-7E00-CC52-F3AA-5CFF1674FAF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290" t="13167" r="19650" b="10027"/>
          <a:stretch/>
        </p:blipFill>
        <p:spPr>
          <a:xfrm rot="5400000">
            <a:off x="490765" y="3829855"/>
            <a:ext cx="2454580" cy="23541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F80D83-ECD6-D38A-DC69-F90517A180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4904" y="3628523"/>
            <a:ext cx="3474278" cy="26057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8F686CD-7CCB-7D65-1B79-4262D19251D3}"/>
              </a:ext>
            </a:extLst>
          </p:cNvPr>
          <p:cNvSpPr txBox="1"/>
          <p:nvPr/>
        </p:nvSpPr>
        <p:spPr>
          <a:xfrm>
            <a:off x="2895144" y="6145906"/>
            <a:ext cx="4579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err="1"/>
              <a:t>Measured</a:t>
            </a:r>
            <a:r>
              <a:rPr lang="fr-FR" sz="1600" i="1" dirty="0"/>
              <a:t> time </a:t>
            </a:r>
            <a:r>
              <a:rPr lang="fr-FR" sz="1600" i="1" dirty="0" err="1"/>
              <a:t>resolution</a:t>
            </a:r>
            <a:r>
              <a:rPr lang="fr-FR" sz="1600" i="1" dirty="0"/>
              <a:t> </a:t>
            </a:r>
            <a:r>
              <a:rPr lang="fr-FR" sz="1600" i="1" dirty="0" err="1"/>
              <a:t>better</a:t>
            </a:r>
            <a:r>
              <a:rPr lang="fr-FR" sz="1600" i="1" dirty="0"/>
              <a:t> </a:t>
            </a:r>
            <a:r>
              <a:rPr lang="fr-FR" sz="1600" i="1" dirty="0" err="1"/>
              <a:t>than</a:t>
            </a:r>
            <a:r>
              <a:rPr lang="fr-FR" sz="1600" i="1" dirty="0"/>
              <a:t> 50ps </a:t>
            </a:r>
            <a:r>
              <a:rPr lang="fr-FR" sz="1600" i="1" dirty="0" err="1"/>
              <a:t>using</a:t>
            </a:r>
            <a:r>
              <a:rPr lang="fr-FR" sz="1600" i="1" dirty="0"/>
              <a:t> a 33GHz, 250MSa/s oscilloscope @ CLEAR</a:t>
            </a:r>
          </a:p>
        </p:txBody>
      </p:sp>
      <p:pic>
        <p:nvPicPr>
          <p:cNvPr id="13" name="Picture 12" descr="A colorful graph of a sound wave&#10;&#10;Description automatically generated">
            <a:extLst>
              <a:ext uri="{FF2B5EF4-FFF2-40B4-BE49-F238E27FC236}">
                <a16:creationId xmlns:a16="http://schemas.microsoft.com/office/drawing/2014/main" id="{08E6FCFF-C410-2A61-5650-6409B2B8C9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24707" y="4019483"/>
            <a:ext cx="3577624" cy="263387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19B563-7FE6-9AEE-A9F7-8E26D545B4C8}"/>
              </a:ext>
            </a:extLst>
          </p:cNvPr>
          <p:cNvSpPr txBox="1"/>
          <p:nvPr/>
        </p:nvSpPr>
        <p:spPr>
          <a:xfrm>
            <a:off x="6093760" y="3656536"/>
            <a:ext cx="60982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585" lvl="1"/>
            <a:r>
              <a:rPr lang="en-US" sz="1600" dirty="0"/>
              <a:t>Example of beam injection oscillations of proton bunch at 26GeV@SPS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27737C-5F87-1B70-3BCD-3CEE89EAC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BD6208-3B3C-CC9B-9A91-2BF8D0DE284D}"/>
              </a:ext>
            </a:extLst>
          </p:cNvPr>
          <p:cNvSpPr txBox="1"/>
          <p:nvPr/>
        </p:nvSpPr>
        <p:spPr>
          <a:xfrm>
            <a:off x="3517927" y="3719636"/>
            <a:ext cx="3745598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CH" dirty="0"/>
          </a:p>
          <a:p>
            <a:pPr algn="ctr"/>
            <a:r>
              <a:rPr lang="en-CH" dirty="0"/>
              <a:t>Talk by Max on the latest results of EO BPM tests in SPS</a:t>
            </a:r>
          </a:p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31446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2EB73-ACB2-B1F8-1426-324F78B49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74B5C-2069-A0AB-5387-6FDBE2E21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Task 13.5 - High Bandwidth BPM (EOMTS)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9FD18BF-1C07-BA98-6361-160E33DA8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A806C9-701E-62E5-5143-14A9D6726874}"/>
              </a:ext>
            </a:extLst>
          </p:cNvPr>
          <p:cNvGrpSpPr/>
          <p:nvPr/>
        </p:nvGrpSpPr>
        <p:grpSpPr>
          <a:xfrm>
            <a:off x="2952970" y="5272175"/>
            <a:ext cx="4978045" cy="643975"/>
            <a:chOff x="2173787" y="3799280"/>
            <a:chExt cx="4978045" cy="64397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3A5459C-CF07-4A33-83EC-DE54CFFA4213}"/>
                </a:ext>
              </a:extLst>
            </p:cNvPr>
            <p:cNvGrpSpPr/>
            <p:nvPr/>
          </p:nvGrpSpPr>
          <p:grpSpPr>
            <a:xfrm>
              <a:off x="2173787" y="3799280"/>
              <a:ext cx="4978045" cy="628297"/>
              <a:chOff x="7507828" y="3884347"/>
              <a:chExt cx="568972" cy="344160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3B133B76-044A-F87C-F04D-D9F4995094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507828" y="3884347"/>
                <a:ext cx="559344" cy="344160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B436354-DB27-7102-B0D5-969F22C46145}"/>
                  </a:ext>
                </a:extLst>
              </p:cNvPr>
              <p:cNvSpPr/>
              <p:nvPr/>
            </p:nvSpPr>
            <p:spPr>
              <a:xfrm>
                <a:off x="7917845" y="3958443"/>
                <a:ext cx="158955" cy="113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1AC2D19-8D9E-9475-C528-8E0A6C34152F}"/>
                </a:ext>
              </a:extLst>
            </p:cNvPr>
            <p:cNvSpPr txBox="1"/>
            <p:nvPr/>
          </p:nvSpPr>
          <p:spPr>
            <a:xfrm>
              <a:off x="4191554" y="4104701"/>
              <a:ext cx="651140" cy="33855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600" b="1" dirty="0">
                  <a:solidFill>
                    <a:srgbClr val="C00000"/>
                  </a:solidFill>
                </a:rPr>
                <a:t>20ns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A65B98D-1D05-70EE-6AFB-61ED86457CA9}"/>
                </a:ext>
              </a:extLst>
            </p:cNvPr>
            <p:cNvCxnSpPr>
              <a:cxnSpLocks/>
            </p:cNvCxnSpPr>
            <p:nvPr/>
          </p:nvCxnSpPr>
          <p:spPr>
            <a:xfrm>
              <a:off x="3623359" y="4143014"/>
              <a:ext cx="1738654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C0F7847-DBA3-43A8-0950-07E7A4E55778}"/>
              </a:ext>
            </a:extLst>
          </p:cNvPr>
          <p:cNvSpPr txBox="1"/>
          <p:nvPr/>
        </p:nvSpPr>
        <p:spPr>
          <a:xfrm>
            <a:off x="527493" y="867883"/>
            <a:ext cx="11488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Electro-Optical Modulator Time-Stretch acquisition system with &gt;40GHz and &gt;100GSa/s</a:t>
            </a:r>
            <a:endParaRPr lang="en-CH" sz="2000" dirty="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267714B-2199-63A2-27F5-5ACC86181B1A}"/>
              </a:ext>
            </a:extLst>
          </p:cNvPr>
          <p:cNvSpPr/>
          <p:nvPr/>
        </p:nvSpPr>
        <p:spPr>
          <a:xfrm>
            <a:off x="320532" y="1933123"/>
            <a:ext cx="1732631" cy="841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u="sng" dirty="0"/>
              <a:t>40MHz - 50fs </a:t>
            </a:r>
          </a:p>
          <a:p>
            <a:pPr algn="ctr"/>
            <a:r>
              <a:rPr lang="fr-FR" u="sng" dirty="0"/>
              <a:t> 1550nm laser</a:t>
            </a:r>
            <a:endParaRPr lang="fr-FR" b="1" u="sng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CE2D8C2-C5B8-72C0-CC02-96DFB9263CA5}"/>
              </a:ext>
            </a:extLst>
          </p:cNvPr>
          <p:cNvGrpSpPr/>
          <p:nvPr/>
        </p:nvGrpSpPr>
        <p:grpSpPr>
          <a:xfrm>
            <a:off x="4361215" y="1955034"/>
            <a:ext cx="1838223" cy="301920"/>
            <a:chOff x="7394441" y="2527272"/>
            <a:chExt cx="935563" cy="710309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AFB99F8-91F5-7395-68FC-75A1CBFAD8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4441" y="2527272"/>
              <a:ext cx="914989" cy="710309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4E577FF-4F04-957B-0B4D-40021D52F6C3}"/>
                </a:ext>
              </a:extLst>
            </p:cNvPr>
            <p:cNvSpPr/>
            <p:nvPr/>
          </p:nvSpPr>
          <p:spPr>
            <a:xfrm rot="5400000">
              <a:off x="8061071" y="2676460"/>
              <a:ext cx="258078" cy="2797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73DC1D6-DA7E-A7B9-23B8-8A55360004A1}"/>
              </a:ext>
            </a:extLst>
          </p:cNvPr>
          <p:cNvCxnSpPr>
            <a:cxnSpLocks/>
            <a:stCxn id="23" idx="3"/>
            <a:endCxn id="39" idx="1"/>
          </p:cNvCxnSpPr>
          <p:nvPr/>
        </p:nvCxnSpPr>
        <p:spPr>
          <a:xfrm flipV="1">
            <a:off x="2053163" y="2332386"/>
            <a:ext cx="4896689" cy="2146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0351356-FFD7-2C34-5761-EEEC7328B5F6}"/>
              </a:ext>
            </a:extLst>
          </p:cNvPr>
          <p:cNvSpPr txBox="1"/>
          <p:nvPr/>
        </p:nvSpPr>
        <p:spPr>
          <a:xfrm>
            <a:off x="246642" y="1472429"/>
            <a:ext cx="2656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L</a:t>
            </a:r>
            <a:r>
              <a:rPr lang="en-CH" sz="1600" i="1" dirty="0"/>
              <a:t>ocated in Surface building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09ADDE-AE17-F29E-FCA1-3C63BE670A8D}"/>
              </a:ext>
            </a:extLst>
          </p:cNvPr>
          <p:cNvSpPr txBox="1"/>
          <p:nvPr/>
        </p:nvSpPr>
        <p:spPr>
          <a:xfrm>
            <a:off x="2571370" y="2025174"/>
            <a:ext cx="3587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PM Fiber transport down </a:t>
            </a:r>
          </a:p>
          <a:p>
            <a:endParaRPr lang="en-US" sz="1200" i="1" dirty="0">
              <a:solidFill>
                <a:srgbClr val="FF0000"/>
              </a:solidFill>
            </a:endParaRPr>
          </a:p>
          <a:p>
            <a:r>
              <a:rPr lang="en-US" sz="1200" i="1" dirty="0">
                <a:solidFill>
                  <a:srgbClr val="FF0000"/>
                </a:solidFill>
              </a:rPr>
              <a:t>to the tunnel’s equipment</a:t>
            </a:r>
            <a:endParaRPr lang="en-CH" sz="1200" i="1" dirty="0">
              <a:solidFill>
                <a:srgbClr val="FF0000"/>
              </a:solidFill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EB4BB48-BC25-8149-65C1-24444B0AB370}"/>
              </a:ext>
            </a:extLst>
          </p:cNvPr>
          <p:cNvSpPr/>
          <p:nvPr/>
        </p:nvSpPr>
        <p:spPr>
          <a:xfrm>
            <a:off x="237757" y="3721230"/>
            <a:ext cx="3230675" cy="204715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CB5AAB0-BEF1-363B-2ED7-DA528EFB34E7}"/>
              </a:ext>
            </a:extLst>
          </p:cNvPr>
          <p:cNvSpPr txBox="1"/>
          <p:nvPr/>
        </p:nvSpPr>
        <p:spPr>
          <a:xfrm>
            <a:off x="4121174" y="5942510"/>
            <a:ext cx="2557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FF0000"/>
                </a:solidFill>
              </a:rPr>
              <a:t>2</a:t>
            </a:r>
            <a:r>
              <a:rPr lang="fr-FR" b="1" u="sng" baseline="30000" dirty="0">
                <a:solidFill>
                  <a:srgbClr val="FF0000"/>
                </a:solidFill>
              </a:rPr>
              <a:t>nd</a:t>
            </a:r>
            <a:r>
              <a:rPr lang="fr-FR" b="1" u="sng" dirty="0">
                <a:solidFill>
                  <a:srgbClr val="FF0000"/>
                </a:solidFill>
              </a:rPr>
              <a:t> time stretch stage</a:t>
            </a:r>
            <a:endParaRPr lang="fr-FR" u="sng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2B2C859-3416-B996-B989-4E8B875B3A9C}"/>
              </a:ext>
            </a:extLst>
          </p:cNvPr>
          <p:cNvSpPr txBox="1"/>
          <p:nvPr/>
        </p:nvSpPr>
        <p:spPr>
          <a:xfrm>
            <a:off x="4458315" y="4650153"/>
            <a:ext cx="1466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Optical Fiber back</a:t>
            </a:r>
          </a:p>
          <a:p>
            <a:endParaRPr lang="en-US" sz="1200" i="1" dirty="0">
              <a:solidFill>
                <a:srgbClr val="FF0000"/>
              </a:solidFill>
            </a:endParaRPr>
          </a:p>
          <a:p>
            <a:r>
              <a:rPr lang="en-US" sz="1200" i="1" dirty="0">
                <a:solidFill>
                  <a:srgbClr val="FF0000"/>
                </a:solidFill>
              </a:rPr>
              <a:t>to surface building</a:t>
            </a:r>
            <a:endParaRPr lang="en-CH" sz="1200" i="1" dirty="0">
              <a:solidFill>
                <a:srgbClr val="FF0000"/>
              </a:solidFill>
            </a:endParaRPr>
          </a:p>
        </p:txBody>
      </p: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195A0F8F-C1E3-6347-CA7E-9CE7CD90BE6E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4814201" y="1726344"/>
            <a:ext cx="1880753" cy="4572280"/>
          </a:xfrm>
          <a:prstGeom prst="bentConnector2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126031F-BABD-69BE-84B2-2741C9382B57}"/>
              </a:ext>
            </a:extLst>
          </p:cNvPr>
          <p:cNvSpPr txBox="1"/>
          <p:nvPr/>
        </p:nvSpPr>
        <p:spPr>
          <a:xfrm>
            <a:off x="202944" y="3811056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u="sng" dirty="0"/>
              <a:t>Photon detection and DAQ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77D077D-23F3-D73D-7DAC-900E13F8D1CB}"/>
              </a:ext>
            </a:extLst>
          </p:cNvPr>
          <p:cNvSpPr txBox="1"/>
          <p:nvPr/>
        </p:nvSpPr>
        <p:spPr>
          <a:xfrm>
            <a:off x="2092229" y="5308545"/>
            <a:ext cx="115500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/>
              <a:t>Photodiode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68D402-9008-8523-9F0B-F329BDD67B41}"/>
              </a:ext>
            </a:extLst>
          </p:cNvPr>
          <p:cNvSpPr txBox="1"/>
          <p:nvPr/>
        </p:nvSpPr>
        <p:spPr>
          <a:xfrm>
            <a:off x="2357849" y="2681234"/>
            <a:ext cx="4487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FF0000"/>
                </a:solidFill>
              </a:rPr>
              <a:t>1</a:t>
            </a:r>
            <a:r>
              <a:rPr lang="fr-FR" b="1" u="sng" baseline="30000" dirty="0">
                <a:solidFill>
                  <a:srgbClr val="FF0000"/>
                </a:solidFill>
              </a:rPr>
              <a:t>st </a:t>
            </a:r>
            <a:r>
              <a:rPr lang="fr-FR" b="1" u="sng" dirty="0">
                <a:solidFill>
                  <a:srgbClr val="FF0000"/>
                </a:solidFill>
              </a:rPr>
              <a:t> time stretch stage</a:t>
            </a:r>
            <a:endParaRPr lang="fr-FR" u="sng" dirty="0">
              <a:solidFill>
                <a:srgbClr val="FF0000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0F05084-8711-B03B-A7BB-1CEE65B2AEC0}"/>
              </a:ext>
            </a:extLst>
          </p:cNvPr>
          <p:cNvGrpSpPr/>
          <p:nvPr/>
        </p:nvGrpSpPr>
        <p:grpSpPr>
          <a:xfrm>
            <a:off x="6949851" y="1546372"/>
            <a:ext cx="5168978" cy="3890040"/>
            <a:chOff x="6765788" y="1567792"/>
            <a:chExt cx="5168978" cy="389003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DD514F1-4C87-27CC-99A3-DC5460E29E62}"/>
                </a:ext>
              </a:extLst>
            </p:cNvPr>
            <p:cNvGrpSpPr/>
            <p:nvPr/>
          </p:nvGrpSpPr>
          <p:grpSpPr>
            <a:xfrm>
              <a:off x="7627372" y="3354692"/>
              <a:ext cx="1050616" cy="465919"/>
              <a:chOff x="1372109" y="4234066"/>
              <a:chExt cx="1050616" cy="465919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166FDE79-0AF9-1A18-7573-E1BC882D1052}"/>
                  </a:ext>
                </a:extLst>
              </p:cNvPr>
              <p:cNvGrpSpPr/>
              <p:nvPr/>
            </p:nvGrpSpPr>
            <p:grpSpPr>
              <a:xfrm>
                <a:off x="1372109" y="4355825"/>
                <a:ext cx="724371" cy="344160"/>
                <a:chOff x="7670187" y="3941609"/>
                <a:chExt cx="724371" cy="344160"/>
              </a:xfrm>
            </p:grpSpPr>
            <p:pic>
              <p:nvPicPr>
                <p:cNvPr id="61" name="Picture 60">
                  <a:extLst>
                    <a:ext uri="{FF2B5EF4-FFF2-40B4-BE49-F238E27FC236}">
                      <a16:creationId xmlns:a16="http://schemas.microsoft.com/office/drawing/2014/main" id="{9B3DFBC1-1E73-D9B7-16B4-63ABF00F5D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835214" y="3941609"/>
                  <a:ext cx="559344" cy="344160"/>
                </a:xfrm>
                <a:prstGeom prst="rect">
                  <a:avLst/>
                </a:prstGeom>
              </p:spPr>
            </p:pic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D60CD2C0-C32E-6DCF-FF0E-4BFEC59F9713}"/>
                    </a:ext>
                  </a:extLst>
                </p:cNvPr>
                <p:cNvSpPr/>
                <p:nvPr/>
              </p:nvSpPr>
              <p:spPr>
                <a:xfrm>
                  <a:off x="7670187" y="4039318"/>
                  <a:ext cx="158955" cy="1133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C3462A2-5F69-DC01-24FB-999A3B82C687}"/>
                  </a:ext>
                </a:extLst>
              </p:cNvPr>
              <p:cNvSpPr txBox="1"/>
              <p:nvPr/>
            </p:nvSpPr>
            <p:spPr>
              <a:xfrm>
                <a:off x="1885398" y="4234066"/>
                <a:ext cx="537327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>
                    <a:solidFill>
                      <a:srgbClr val="C00000"/>
                    </a:solidFill>
                  </a:rPr>
                  <a:t>1ns</a:t>
                </a:r>
              </a:p>
            </p:txBody>
          </p: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D30C7763-B9FC-DFD5-AEA8-8474183C22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7360" y="4556002"/>
                <a:ext cx="218703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F6D5D83F-ED72-1FC7-BE95-6255CC5EFA2F}"/>
                </a:ext>
              </a:extLst>
            </p:cNvPr>
            <p:cNvSpPr/>
            <p:nvPr/>
          </p:nvSpPr>
          <p:spPr>
            <a:xfrm>
              <a:off x="6765788" y="1602265"/>
              <a:ext cx="2209432" cy="1503086"/>
            </a:xfrm>
            <a:prstGeom prst="roundRect">
              <a:avLst>
                <a:gd name="adj" fmla="val 2129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7B565E5-8982-CEF4-1195-6C2D77AA6C5B}"/>
                </a:ext>
              </a:extLst>
            </p:cNvPr>
            <p:cNvGrpSpPr/>
            <p:nvPr/>
          </p:nvGrpSpPr>
          <p:grpSpPr>
            <a:xfrm>
              <a:off x="8975220" y="1567792"/>
              <a:ext cx="2959546" cy="1559727"/>
              <a:chOff x="-356581" y="4948663"/>
              <a:chExt cx="2959546" cy="1559727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3725E4CA-8F49-E797-1C38-9AA08C0191DF}"/>
                  </a:ext>
                </a:extLst>
              </p:cNvPr>
              <p:cNvGrpSpPr/>
              <p:nvPr/>
            </p:nvGrpSpPr>
            <p:grpSpPr>
              <a:xfrm>
                <a:off x="-356581" y="5225172"/>
                <a:ext cx="927550" cy="509507"/>
                <a:chOff x="-725991" y="4914568"/>
                <a:chExt cx="927550" cy="509507"/>
              </a:xfrm>
            </p:grpSpPr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8584D144-7E8D-FB90-91E2-55A39D1062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634395" y="4914568"/>
                  <a:ext cx="822030" cy="409591"/>
                </a:xfrm>
                <a:prstGeom prst="rect">
                  <a:avLst/>
                </a:prstGeom>
              </p:spPr>
            </p:pic>
            <p:cxnSp>
              <p:nvCxnSpPr>
                <p:cNvPr id="57" name="Straight Arrow Connector 56">
                  <a:extLst>
                    <a:ext uri="{FF2B5EF4-FFF2-40B4-BE49-F238E27FC236}">
                      <a16:creationId xmlns:a16="http://schemas.microsoft.com/office/drawing/2014/main" id="{BF3379DB-18E4-9930-C4DD-432225E725B5}"/>
                    </a:ext>
                  </a:extLst>
                </p:cNvPr>
                <p:cNvCxnSpPr>
                  <a:cxnSpLocks/>
                  <a:stCxn id="39" idx="3"/>
                  <a:endCxn id="55" idx="1"/>
                </p:cNvCxnSpPr>
                <p:nvPr/>
              </p:nvCxnSpPr>
              <p:spPr>
                <a:xfrm flipV="1">
                  <a:off x="-725991" y="5418009"/>
                  <a:ext cx="927550" cy="606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AC582023-7CDA-96F8-5240-A8CEA22C4A19}"/>
                  </a:ext>
                </a:extLst>
              </p:cNvPr>
              <p:cNvGrpSpPr/>
              <p:nvPr/>
            </p:nvGrpSpPr>
            <p:grpSpPr>
              <a:xfrm>
                <a:off x="570969" y="4948663"/>
                <a:ext cx="2031996" cy="1559727"/>
                <a:chOff x="194235" y="5003229"/>
                <a:chExt cx="2029288" cy="1645920"/>
              </a:xfrm>
            </p:grpSpPr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02F0CFBC-9F3C-D1FB-3D15-1FEAA251FDAB}"/>
                    </a:ext>
                  </a:extLst>
                </p:cNvPr>
                <p:cNvGrpSpPr/>
                <p:nvPr/>
              </p:nvGrpSpPr>
              <p:grpSpPr>
                <a:xfrm>
                  <a:off x="194235" y="5003229"/>
                  <a:ext cx="2029288" cy="1645920"/>
                  <a:chOff x="435005" y="4022384"/>
                  <a:chExt cx="2029288" cy="1645920"/>
                </a:xfrm>
              </p:grpSpPr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73F30A4E-5A10-D7E7-3392-9C8E66D88A8C}"/>
                      </a:ext>
                    </a:extLst>
                  </p:cNvPr>
                  <p:cNvSpPr txBox="1"/>
                  <p:nvPr/>
                </p:nvSpPr>
                <p:spPr>
                  <a:xfrm>
                    <a:off x="568822" y="4932601"/>
                    <a:ext cx="1708445" cy="6820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b="1" i="1" u="sng" dirty="0"/>
                      <a:t>LHC </a:t>
                    </a:r>
                    <a:r>
                      <a:rPr lang="fr-FR" b="1" i="1" u="sng" dirty="0" err="1"/>
                      <a:t>Stripline</a:t>
                    </a:r>
                    <a:r>
                      <a:rPr lang="fr-FR" b="1" i="1" u="sng" dirty="0"/>
                      <a:t> </a:t>
                    </a:r>
                  </a:p>
                  <a:p>
                    <a:pPr algn="ctr"/>
                    <a:r>
                      <a:rPr lang="fr-FR" b="1" i="1" u="sng" dirty="0"/>
                      <a:t>BPM</a:t>
                    </a:r>
                  </a:p>
                </p:txBody>
              </p:sp>
              <p:sp>
                <p:nvSpPr>
                  <p:cNvPr id="53" name="Oval 52">
                    <a:extLst>
                      <a:ext uri="{FF2B5EF4-FFF2-40B4-BE49-F238E27FC236}">
                        <a16:creationId xmlns:a16="http://schemas.microsoft.com/office/drawing/2014/main" id="{9947EB7E-6CBA-2615-64BB-CC48EB3670BC}"/>
                      </a:ext>
                    </a:extLst>
                  </p:cNvPr>
                  <p:cNvSpPr/>
                  <p:nvPr/>
                </p:nvSpPr>
                <p:spPr>
                  <a:xfrm>
                    <a:off x="537306" y="4022384"/>
                    <a:ext cx="1730326" cy="164592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200"/>
                  </a:p>
                </p:txBody>
              </p:sp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189F95A7-3327-B42F-36F6-F4A3960B2159}"/>
                      </a:ext>
                    </a:extLst>
                  </p:cNvPr>
                  <p:cNvSpPr/>
                  <p:nvPr/>
                </p:nvSpPr>
                <p:spPr>
                  <a:xfrm>
                    <a:off x="2081958" y="4693262"/>
                    <a:ext cx="382335" cy="30398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200" dirty="0">
                        <a:solidFill>
                          <a:schemeClr val="tx1"/>
                        </a:solidFill>
                      </a:rPr>
                      <a:t>H</a:t>
                    </a:r>
                    <a:r>
                      <a:rPr lang="fr-FR" sz="1200" baseline="30000" dirty="0">
                        <a:solidFill>
                          <a:schemeClr val="tx1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F679B5F1-E395-E822-AC6A-4A19AE16AE5B}"/>
                      </a:ext>
                    </a:extLst>
                  </p:cNvPr>
                  <p:cNvSpPr/>
                  <p:nvPr/>
                </p:nvSpPr>
                <p:spPr>
                  <a:xfrm>
                    <a:off x="435005" y="4693442"/>
                    <a:ext cx="335598" cy="30398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200" dirty="0">
                        <a:solidFill>
                          <a:schemeClr val="tx1"/>
                        </a:solidFill>
                      </a:rPr>
                      <a:t>H</a:t>
                    </a:r>
                    <a:r>
                      <a:rPr lang="fr-FR" sz="1200" baseline="30000" dirty="0">
                        <a:solidFill>
                          <a:schemeClr val="tx1"/>
                        </a:solidFill>
                      </a:rPr>
                      <a:t>-</a:t>
                    </a:r>
                  </a:p>
                </p:txBody>
              </p:sp>
            </p:grp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3323DA3E-B525-C486-7062-8AD4F6D17EA2}"/>
                    </a:ext>
                  </a:extLst>
                </p:cNvPr>
                <p:cNvSpPr/>
                <p:nvPr/>
              </p:nvSpPr>
              <p:spPr>
                <a:xfrm>
                  <a:off x="726493" y="5375456"/>
                  <a:ext cx="336759" cy="4843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32000">
                      <a:schemeClr val="tx1">
                        <a:lumMod val="75000"/>
                        <a:lumOff val="25000"/>
                      </a:schemeClr>
                    </a:gs>
                    <a:gs pos="81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3FA33FB-8BF0-C6B0-31A3-36F35AB0B065}"/>
                  </a:ext>
                </a:extLst>
              </p:cNvPr>
              <p:cNvSpPr txBox="1"/>
              <p:nvPr/>
            </p:nvSpPr>
            <p:spPr>
              <a:xfrm>
                <a:off x="-305804" y="5966497"/>
                <a:ext cx="10871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40 MHz</a:t>
                </a:r>
              </a:p>
              <a:p>
                <a:r>
                  <a:rPr lang="en-US" sz="1200" dirty="0"/>
                  <a:t>beam signals</a:t>
                </a:r>
                <a:endParaRPr lang="en-CH" sz="1200" dirty="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A816BD9-B591-059D-CEA6-2C276C404CA9}"/>
                </a:ext>
              </a:extLst>
            </p:cNvPr>
            <p:cNvGrpSpPr/>
            <p:nvPr/>
          </p:nvGrpSpPr>
          <p:grpSpPr>
            <a:xfrm>
              <a:off x="6835923" y="1873354"/>
              <a:ext cx="2009475" cy="1220174"/>
              <a:chOff x="3817800" y="3388902"/>
              <a:chExt cx="2009475" cy="1220174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004F5C9-9DF1-F395-085E-3A7EAED63B07}"/>
                  </a:ext>
                </a:extLst>
              </p:cNvPr>
              <p:cNvSpPr txBox="1"/>
              <p:nvPr/>
            </p:nvSpPr>
            <p:spPr>
              <a:xfrm>
                <a:off x="3893400" y="4239744"/>
                <a:ext cx="189026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H" b="1" u="sng" dirty="0"/>
                  <a:t>Laser encoding</a:t>
                </a:r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BAB786A1-9EAB-50F4-E21F-A72B40DC3A58}"/>
                  </a:ext>
                </a:extLst>
              </p:cNvPr>
              <p:cNvGrpSpPr/>
              <p:nvPr/>
            </p:nvGrpSpPr>
            <p:grpSpPr>
              <a:xfrm>
                <a:off x="3817800" y="3388902"/>
                <a:ext cx="2009475" cy="785461"/>
                <a:chOff x="5519936" y="3267937"/>
                <a:chExt cx="2009475" cy="785461"/>
              </a:xfrm>
            </p:grpSpPr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5D4F1B6D-74A2-4AF7-D276-9637319F4D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3011" t="49147" r="26583" b="8227"/>
                <a:stretch/>
              </p:blipFill>
              <p:spPr>
                <a:xfrm>
                  <a:off x="5894873" y="3631597"/>
                  <a:ext cx="1634538" cy="421801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CCDE7E54-B272-CEBC-F5E9-ADF7D6D7C6AF}"/>
                    </a:ext>
                  </a:extLst>
                </p:cNvPr>
                <p:cNvSpPr/>
                <p:nvPr/>
              </p:nvSpPr>
              <p:spPr>
                <a:xfrm>
                  <a:off x="5519936" y="3267937"/>
                  <a:ext cx="1218350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fr-FR" sz="1400" i="1" dirty="0"/>
                    <a:t>40GHz </a:t>
                  </a:r>
                  <a:r>
                    <a:rPr lang="fr-FR" sz="1400" b="1" i="1" dirty="0"/>
                    <a:t>E-O </a:t>
                  </a:r>
                </a:p>
                <a:p>
                  <a:pPr algn="ctr"/>
                  <a:r>
                    <a:rPr lang="fr-FR" sz="1400" b="1" i="1" dirty="0" err="1"/>
                    <a:t>Modulator</a:t>
                  </a:r>
                  <a:endParaRPr lang="fr-FR" sz="1400" b="1" i="1" dirty="0"/>
                </a:p>
              </p:txBody>
            </p:sp>
          </p:grp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9110A45-22D9-4064-EE06-CD960335BE06}"/>
                </a:ext>
              </a:extLst>
            </p:cNvPr>
            <p:cNvSpPr txBox="1"/>
            <p:nvPr/>
          </p:nvSpPr>
          <p:spPr>
            <a:xfrm>
              <a:off x="6897923" y="5119277"/>
              <a:ext cx="1798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/>
                <a:t>L</a:t>
              </a:r>
              <a:r>
                <a:rPr lang="en-CH" sz="1600" i="1" dirty="0"/>
                <a:t>ocated in Tunnel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6E9E5AA-2FA9-6FCA-9D42-FB2EE5BFA465}"/>
              </a:ext>
            </a:extLst>
          </p:cNvPr>
          <p:cNvSpPr txBox="1"/>
          <p:nvPr/>
        </p:nvSpPr>
        <p:spPr>
          <a:xfrm>
            <a:off x="8122901" y="3877106"/>
            <a:ext cx="28469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L</a:t>
            </a:r>
            <a:r>
              <a:rPr lang="en-CH" dirty="0">
                <a:solidFill>
                  <a:srgbClr val="FF0000"/>
                </a:solidFill>
              </a:rPr>
              <a:t>aser-encoded beam signal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16A26EA-59A5-EEC2-1BDF-06254ACFFCAA}"/>
              </a:ext>
            </a:extLst>
          </p:cNvPr>
          <p:cNvSpPr txBox="1"/>
          <p:nvPr/>
        </p:nvSpPr>
        <p:spPr>
          <a:xfrm>
            <a:off x="340651" y="5199539"/>
            <a:ext cx="114843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 err="1"/>
              <a:t>RFSoC</a:t>
            </a:r>
            <a:r>
              <a:rPr lang="fr-FR" sz="1400" i="1" dirty="0"/>
              <a:t> at 5GSa/s</a:t>
            </a:r>
          </a:p>
        </p:txBody>
      </p:sp>
      <p:pic>
        <p:nvPicPr>
          <p:cNvPr id="65" name="Picture 64" descr="A motherboard with a motherboard&#10;&#10;Description automatically generated with medium confidence">
            <a:extLst>
              <a:ext uri="{FF2B5EF4-FFF2-40B4-BE49-F238E27FC236}">
                <a16:creationId xmlns:a16="http://schemas.microsoft.com/office/drawing/2014/main" id="{51A8228F-FD43-BF4E-86BD-2FCA2F372B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639" y="4239976"/>
            <a:ext cx="1017136" cy="947597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C5544134-0F3A-83EA-B37E-EFC15F6501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307" y="4270216"/>
            <a:ext cx="1152584" cy="9796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7" name="Notched Right Arrow 66">
            <a:extLst>
              <a:ext uri="{FF2B5EF4-FFF2-40B4-BE49-F238E27FC236}">
                <a16:creationId xmlns:a16="http://schemas.microsoft.com/office/drawing/2014/main" id="{5020E604-B6FB-1CCF-9C45-985225E73D6F}"/>
              </a:ext>
            </a:extLst>
          </p:cNvPr>
          <p:cNvSpPr/>
          <p:nvPr/>
        </p:nvSpPr>
        <p:spPr>
          <a:xfrm rot="10800000">
            <a:off x="1467776" y="4650602"/>
            <a:ext cx="644221" cy="30792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7601898-2551-76A3-1970-21A114BA9BFB}"/>
              </a:ext>
            </a:extLst>
          </p:cNvPr>
          <p:cNvCxnSpPr>
            <a:cxnSpLocks/>
          </p:cNvCxnSpPr>
          <p:nvPr/>
        </p:nvCxnSpPr>
        <p:spPr>
          <a:xfrm>
            <a:off x="6838324" y="1361665"/>
            <a:ext cx="7484" cy="494510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64AD9DA8-9D39-4880-0062-772E6A7CBA9B}"/>
              </a:ext>
            </a:extLst>
          </p:cNvPr>
          <p:cNvSpPr txBox="1"/>
          <p:nvPr/>
        </p:nvSpPr>
        <p:spPr>
          <a:xfrm>
            <a:off x="5655018" y="1843512"/>
            <a:ext cx="8020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3ns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46BC52-C5B4-76DE-379F-E018B7CF4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2386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5D500-F3FB-2DA0-2CF4-B26A1DBB0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8F54B-4BA7-1C10-E475-21C232A97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Task 13.5 - High Bandwidth BPM (EOMTS)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77FF5094-5A2D-5A40-BF5F-9E5D73D87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9B4033A-094B-C052-D08B-4106F7982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3" y="1219201"/>
            <a:ext cx="11352584" cy="4906963"/>
          </a:xfrm>
        </p:spPr>
        <p:txBody>
          <a:bodyPr>
            <a:normAutofit/>
          </a:bodyPr>
          <a:lstStyle/>
          <a:p>
            <a:r>
              <a:rPr lang="en-GB" sz="2400" dirty="0"/>
              <a:t>Initial results at CLEAR show very high potential with pulse response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b="1" dirty="0">
                <a:sym typeface="Wingdings" panose="05000000000000000000" pitchFamily="2" charset="2"/>
              </a:rPr>
              <a:t>&lt; </a:t>
            </a:r>
            <a:r>
              <a:rPr lang="el-GR" sz="2400" b="1" dirty="0">
                <a:sym typeface="Wingdings" panose="05000000000000000000" pitchFamily="2" charset="2"/>
              </a:rPr>
              <a:t>σ</a:t>
            </a:r>
            <a:r>
              <a:rPr lang="en-US" sz="2400" b="1" dirty="0">
                <a:sym typeface="Wingdings" panose="05000000000000000000" pitchFamily="2" charset="2"/>
              </a:rPr>
              <a:t> = </a:t>
            </a:r>
            <a:r>
              <a:rPr lang="de-CH" sz="2400" b="1" dirty="0">
                <a:sym typeface="Wingdings" panose="05000000000000000000" pitchFamily="2" charset="2"/>
              </a:rPr>
              <a:t>10 ps</a:t>
            </a:r>
          </a:p>
        </p:txBody>
      </p:sp>
      <p:pic>
        <p:nvPicPr>
          <p:cNvPr id="6" name="Picture 5" descr="A graph of a signal&#10;&#10;Description automatically generated">
            <a:extLst>
              <a:ext uri="{FF2B5EF4-FFF2-40B4-BE49-F238E27FC236}">
                <a16:creationId xmlns:a16="http://schemas.microsoft.com/office/drawing/2014/main" id="{500C6568-1009-3058-B9CE-5AFA010F5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81" y="1771520"/>
            <a:ext cx="5568619" cy="3802323"/>
          </a:xfrm>
          <a:prstGeom prst="rect">
            <a:avLst/>
          </a:prstGeom>
        </p:spPr>
      </p:pic>
      <p:pic>
        <p:nvPicPr>
          <p:cNvPr id="7" name="Picture 6" descr="A graph with a blue line&#10;&#10;Description automatically generated">
            <a:extLst>
              <a:ext uri="{FF2B5EF4-FFF2-40B4-BE49-F238E27FC236}">
                <a16:creationId xmlns:a16="http://schemas.microsoft.com/office/drawing/2014/main" id="{8395E060-87F7-0A1A-8F7B-7F49DE9E51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119" y="1761120"/>
            <a:ext cx="5069763" cy="38023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33F80A-D5F0-B04E-E294-4388859CC0D8}"/>
              </a:ext>
            </a:extLst>
          </p:cNvPr>
          <p:cNvSpPr txBox="1"/>
          <p:nvPr/>
        </p:nvSpPr>
        <p:spPr>
          <a:xfrm>
            <a:off x="2733741" y="5797662"/>
            <a:ext cx="6542517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67" dirty="0">
                <a:solidFill>
                  <a:schemeClr val="accent5"/>
                </a:solidFill>
                <a:hlinkClick r:id="rId4"/>
              </a:rPr>
              <a:t>S</a:t>
            </a:r>
            <a:r>
              <a:rPr lang="en-CH" sz="1467" dirty="0">
                <a:solidFill>
                  <a:schemeClr val="accent5"/>
                </a:solidFill>
                <a:hlinkClick r:id="rId4"/>
              </a:rPr>
              <a:t>ee: A. </a:t>
            </a:r>
            <a:r>
              <a:rPr lang="en-GB" sz="1467" dirty="0">
                <a:solidFill>
                  <a:schemeClr val="accent5"/>
                </a:solidFill>
                <a:hlinkClick r:id="rId4"/>
              </a:rPr>
              <a:t>Schlögelhofer, invited talks @ IBIC 2024</a:t>
            </a:r>
            <a:r>
              <a:rPr lang="en-GB" sz="1467" dirty="0">
                <a:solidFill>
                  <a:schemeClr val="accent5"/>
                </a:solidFill>
              </a:rPr>
              <a:t> Beijing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00C060-5CF9-353F-BBFE-F503ADEF7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22857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FBD59-5C53-4390-2A34-6820004D8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20540-2E4A-8E40-8F46-12B2C9F7D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Task 13.5 - High Bandwidth BPM (EOMTS)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598A4895-4610-02CC-191C-9D44CBD56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58DA78D-2305-6B99-B38A-A3FE99664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3" y="1219201"/>
            <a:ext cx="11352584" cy="4906963"/>
          </a:xfrm>
        </p:spPr>
        <p:txBody>
          <a:bodyPr>
            <a:normAutofit/>
          </a:bodyPr>
          <a:lstStyle/>
          <a:p>
            <a:r>
              <a:rPr lang="en-GB" sz="2400" dirty="0"/>
              <a:t>Initial results at CLEAR show very high potential with pulse response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b="1" dirty="0">
                <a:sym typeface="Wingdings" panose="05000000000000000000" pitchFamily="2" charset="2"/>
              </a:rPr>
              <a:t>&lt; </a:t>
            </a:r>
            <a:r>
              <a:rPr lang="el-GR" sz="2400" b="1" dirty="0">
                <a:sym typeface="Wingdings" panose="05000000000000000000" pitchFamily="2" charset="2"/>
              </a:rPr>
              <a:t>σ</a:t>
            </a:r>
            <a:r>
              <a:rPr lang="en-US" sz="2400" b="1" dirty="0">
                <a:sym typeface="Wingdings" panose="05000000000000000000" pitchFamily="2" charset="2"/>
              </a:rPr>
              <a:t> = </a:t>
            </a:r>
            <a:r>
              <a:rPr lang="de-CH" sz="2400" b="1" dirty="0">
                <a:sym typeface="Wingdings" panose="05000000000000000000" pitchFamily="2" charset="2"/>
              </a:rPr>
              <a:t>10 ps</a:t>
            </a:r>
          </a:p>
        </p:txBody>
      </p:sp>
      <p:pic>
        <p:nvPicPr>
          <p:cNvPr id="6" name="Picture 5" descr="A graph of a signal&#10;&#10;Description automatically generated">
            <a:extLst>
              <a:ext uri="{FF2B5EF4-FFF2-40B4-BE49-F238E27FC236}">
                <a16:creationId xmlns:a16="http://schemas.microsoft.com/office/drawing/2014/main" id="{DCA369A0-5631-7110-64D2-8319422306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81" y="1771520"/>
            <a:ext cx="5568619" cy="3802323"/>
          </a:xfrm>
          <a:prstGeom prst="rect">
            <a:avLst/>
          </a:prstGeom>
        </p:spPr>
      </p:pic>
      <p:pic>
        <p:nvPicPr>
          <p:cNvPr id="7" name="Picture 6" descr="A graph with a blue line&#10;&#10;Description automatically generated">
            <a:extLst>
              <a:ext uri="{FF2B5EF4-FFF2-40B4-BE49-F238E27FC236}">
                <a16:creationId xmlns:a16="http://schemas.microsoft.com/office/drawing/2014/main" id="{6D0FB46A-6294-C892-891B-4CCAB953E1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119" y="1761120"/>
            <a:ext cx="5069763" cy="38023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91DA7B-1BCB-7E89-DDE1-BB3F9518541C}"/>
              </a:ext>
            </a:extLst>
          </p:cNvPr>
          <p:cNvSpPr txBox="1"/>
          <p:nvPr/>
        </p:nvSpPr>
        <p:spPr>
          <a:xfrm>
            <a:off x="2733741" y="5797662"/>
            <a:ext cx="6542517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67" dirty="0">
                <a:solidFill>
                  <a:schemeClr val="accent5"/>
                </a:solidFill>
                <a:hlinkClick r:id="rId4"/>
              </a:rPr>
              <a:t>S</a:t>
            </a:r>
            <a:r>
              <a:rPr lang="en-CH" sz="1467" dirty="0">
                <a:solidFill>
                  <a:schemeClr val="accent5"/>
                </a:solidFill>
                <a:hlinkClick r:id="rId4"/>
              </a:rPr>
              <a:t>ee: A. </a:t>
            </a:r>
            <a:r>
              <a:rPr lang="en-GB" sz="1467" dirty="0">
                <a:solidFill>
                  <a:schemeClr val="accent5"/>
                </a:solidFill>
                <a:hlinkClick r:id="rId4"/>
              </a:rPr>
              <a:t>Schlögelhofer, invited talks @ IBIC 2024</a:t>
            </a:r>
            <a:r>
              <a:rPr lang="en-GB" sz="1467" dirty="0">
                <a:solidFill>
                  <a:schemeClr val="accent5"/>
                </a:solidFill>
              </a:rPr>
              <a:t> Beijing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4FAD3E-7F68-2CBF-BD8F-BB8009671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160043-F632-27D6-D49E-55EF177C02E9}"/>
              </a:ext>
            </a:extLst>
          </p:cNvPr>
          <p:cNvSpPr txBox="1"/>
          <p:nvPr/>
        </p:nvSpPr>
        <p:spPr>
          <a:xfrm>
            <a:off x="3517927" y="3719636"/>
            <a:ext cx="3745598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CH" dirty="0"/>
          </a:p>
          <a:p>
            <a:r>
              <a:rPr lang="en-CH" dirty="0"/>
              <a:t>Talk on reviewing process for high bandwidth pick-up technology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98872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41668-F3CE-A1CF-D7FA-FDED00865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13.6: Synchrotron light diagnostics (BSR)</a:t>
            </a:r>
            <a:endParaRPr lang="en-GB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179215D-1EA6-1CF6-3B1A-CCBC9E333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456" y="1301453"/>
            <a:ext cx="7273803" cy="505489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Beam Halo monitoring with a SR Coronagraph</a:t>
            </a:r>
          </a:p>
          <a:p>
            <a:pPr lvl="1"/>
            <a:r>
              <a:rPr lang="en-GB" dirty="0"/>
              <a:t>Built in collaboration with KEK and installed on BSR</a:t>
            </a:r>
          </a:p>
          <a:p>
            <a:pPr lvl="1"/>
            <a:r>
              <a:rPr lang="en-GB" dirty="0"/>
              <a:t>Detailed simulations using SRW software showed fundamental limitation with source diffraction</a:t>
            </a:r>
          </a:p>
          <a:p>
            <a:pPr lvl="2"/>
            <a:r>
              <a:rPr lang="en-GB" dirty="0"/>
              <a:t>Suggesting HL specification (10e-5 contrast) not achievable with this instrument, ultimate reach to be confirmed by experiment</a:t>
            </a:r>
          </a:p>
          <a:p>
            <a:pPr lvl="1"/>
            <a:r>
              <a:rPr lang="en-GB" dirty="0"/>
              <a:t>Commissioning and tests resumed in 2024</a:t>
            </a:r>
          </a:p>
          <a:p>
            <a:pPr marL="857250" lvl="2" indent="0">
              <a:buNone/>
            </a:pPr>
            <a:r>
              <a:rPr lang="en-GB" i="1" dirty="0">
                <a:solidFill>
                  <a:srgbClr val="FF0000"/>
                </a:solidFill>
              </a:rPr>
              <a:t>See the talk by Jan </a:t>
            </a:r>
            <a:r>
              <a:rPr lang="en-GB" dirty="0">
                <a:solidFill>
                  <a:srgbClr val="FF0000"/>
                </a:solidFill>
              </a:rPr>
              <a:t>in the afternoon</a:t>
            </a:r>
            <a:endParaRPr lang="en-GB" i="1" dirty="0">
              <a:solidFill>
                <a:srgbClr val="FF0000"/>
              </a:solidFill>
            </a:endParaRPr>
          </a:p>
          <a:p>
            <a:endParaRPr lang="en-GB" dirty="0"/>
          </a:p>
          <a:p>
            <a:r>
              <a:rPr lang="en-GB" dirty="0"/>
              <a:t>Options for Beam Halo measurement</a:t>
            </a:r>
          </a:p>
          <a:p>
            <a:pPr lvl="1"/>
            <a:r>
              <a:rPr lang="en-GB" dirty="0"/>
              <a:t>New working group launched in 2024 to review specifications and study alternatives options</a:t>
            </a:r>
          </a:p>
          <a:p>
            <a:pPr marL="857250" lvl="2" indent="0">
              <a:buNone/>
            </a:pPr>
            <a:r>
              <a:rPr lang="en-GB" i="1" dirty="0">
                <a:solidFill>
                  <a:srgbClr val="FF0000"/>
                </a:solidFill>
              </a:rPr>
              <a:t>See presentation by Federico in the afternoon</a:t>
            </a:r>
          </a:p>
          <a:p>
            <a:pPr lvl="1"/>
            <a:endParaRPr lang="en-GB" dirty="0"/>
          </a:p>
          <a:p>
            <a:r>
              <a:rPr lang="en-GB" dirty="0"/>
              <a:t>Beam halo review scheduled for December 2024</a:t>
            </a:r>
          </a:p>
          <a:p>
            <a:endParaRPr lang="en-GB" dirty="0"/>
          </a:p>
          <a:p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447B69-3012-F9C0-28BB-3FA00DEAD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Instrumentation –T. Lefevre @ HL-LHC2024</a:t>
            </a:r>
          </a:p>
        </p:txBody>
      </p:sp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C57DC773-E2AD-914F-EBFF-8A73310584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90"/>
          <a:stretch/>
        </p:blipFill>
        <p:spPr>
          <a:xfrm rot="5400000">
            <a:off x="7077651" y="1473011"/>
            <a:ext cx="3918358" cy="30266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BD5F98E-72C2-0CFA-4A2C-492324130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7859" y="4621640"/>
            <a:ext cx="2459329" cy="1847618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5849F9C-CE9A-548F-F9B3-0E27F5943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7873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51295-8B39-D252-7AC1-6F2A8B22F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50360-A4AC-64AF-2AFC-CF1CD66B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13.6: Synchrotron light diagnostics (BSR)</a:t>
            </a:r>
            <a:endParaRPr lang="en-GB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BB73D47-EF3E-9845-0B40-5A28B6C8FF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20" y="1219201"/>
            <a:ext cx="8306398" cy="5054897"/>
          </a:xfrm>
        </p:spPr>
        <p:txBody>
          <a:bodyPr>
            <a:normAutofit/>
          </a:bodyPr>
          <a:lstStyle/>
          <a:p>
            <a:r>
              <a:rPr lang="en-GB" dirty="0"/>
              <a:t>New SR light extraction tank with mirror (BSRTM)</a:t>
            </a:r>
          </a:p>
          <a:p>
            <a:pPr lvl="1"/>
            <a:r>
              <a:rPr lang="en-GB" dirty="0"/>
              <a:t>Installed in LHC 4L, equipped with new mirror design, proved to be ok </a:t>
            </a:r>
            <a:r>
              <a:rPr lang="en-GB" dirty="0" err="1"/>
              <a:t>w.r.t.</a:t>
            </a:r>
            <a:r>
              <a:rPr lang="en-GB" dirty="0"/>
              <a:t> to impedance since 2022</a:t>
            </a:r>
          </a:p>
          <a:p>
            <a:pPr marL="457200" lvl="1" indent="0">
              <a:buNone/>
            </a:pPr>
            <a:endParaRPr lang="en-GB" dirty="0"/>
          </a:p>
          <a:p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041177-8F8D-564E-CA8D-771A5AABB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Instrumentation –T. Lefevre @ HL-LHC2024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5CE26-6C7E-9148-3D00-F4162AE00A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40" r="15582"/>
          <a:stretch/>
        </p:blipFill>
        <p:spPr>
          <a:xfrm>
            <a:off x="8703250" y="3393062"/>
            <a:ext cx="2570256" cy="1646630"/>
          </a:xfrm>
          <a:prstGeom prst="rect">
            <a:avLst/>
          </a:prstGeom>
        </p:spPr>
      </p:pic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FDA05CCA-7588-9512-BFB4-CF1EB493F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9074" y="3429000"/>
            <a:ext cx="2030210" cy="15226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A93337-4F83-7918-B355-86FF464ADFA7}"/>
              </a:ext>
            </a:extLst>
          </p:cNvPr>
          <p:cNvSpPr txBox="1"/>
          <p:nvPr/>
        </p:nvSpPr>
        <p:spPr>
          <a:xfrm>
            <a:off x="6439073" y="3079983"/>
            <a:ext cx="5221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SR extraction mirror and new  extraction tank in IR4L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CEC7E8-9ABF-93DD-59B9-3833EE51B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224" y="2802208"/>
            <a:ext cx="4309963" cy="310059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69D79F-3FB1-B004-1A1D-1A422D5A2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7890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80B78DB-ED2E-5263-109F-6683A3B26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13.7 - Beam Gas Ionisation (BGI) monitor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7EC40-34AD-1AA4-9F4C-DAF1B0541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5A7B3-BB68-3EA3-F374-B2079D852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74C658C-7B10-3C5E-2AB1-D3A10BCF01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25" y="2405505"/>
            <a:ext cx="6065897" cy="3437342"/>
          </a:xfrm>
          <a:prstGeom prst="rect">
            <a:avLst/>
          </a:prstGeom>
        </p:spPr>
      </p:pic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60E4444D-0D55-6935-A31E-F2B206AE22B2}"/>
              </a:ext>
            </a:extLst>
          </p:cNvPr>
          <p:cNvSpPr txBox="1">
            <a:spLocks/>
          </p:cNvSpPr>
          <p:nvPr/>
        </p:nvSpPr>
        <p:spPr>
          <a:xfrm>
            <a:off x="575394" y="847638"/>
            <a:ext cx="11597456" cy="17111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n-GB" sz="2400" dirty="0"/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CH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on-destructive transverse beam profile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 with </a:t>
            </a:r>
            <a:r>
              <a:rPr kumimoji="0" lang="en-CH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continuous bunch-by-bunch measurements throughout the acceleration cycle.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Following the BGV/BGI review in Oct. ’22 the BGI became the HL-LHC baseline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BGI detects ionization electrons produced by beam-gas interactions</a:t>
            </a:r>
            <a:r>
              <a:rPr lang="en-US" sz="2000" dirty="0">
                <a:solidFill>
                  <a:srgbClr val="5A5A5A"/>
                </a:solidFill>
                <a:latin typeface="Arial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7719369-699B-F66F-C213-5BF322FABD86}"/>
              </a:ext>
            </a:extLst>
          </p:cNvPr>
          <p:cNvSpPr/>
          <p:nvPr/>
        </p:nvSpPr>
        <p:spPr>
          <a:xfrm>
            <a:off x="308225" y="5775630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https://medipix.web.cern.ch/technology-chip/timepix3-chip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9D65E6-E9E8-3E24-01D9-D43D14259E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2" t="7264"/>
          <a:stretch/>
        </p:blipFill>
        <p:spPr>
          <a:xfrm>
            <a:off x="7345339" y="3887802"/>
            <a:ext cx="4237061" cy="25259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79EABC-837E-2FBF-1479-559E85B1B101}"/>
              </a:ext>
            </a:extLst>
          </p:cNvPr>
          <p:cNvSpPr txBox="1"/>
          <p:nvPr/>
        </p:nvSpPr>
        <p:spPr>
          <a:xfrm>
            <a:off x="7590124" y="2619825"/>
            <a:ext cx="399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Beam profile is measured by counting the number of detector </a:t>
            </a:r>
            <a:r>
              <a:rPr lang="en-US" sz="1600" dirty="0" err="1"/>
              <a:t>ionisation</a:t>
            </a:r>
            <a:r>
              <a:rPr lang="en-US" sz="1600" dirty="0"/>
              <a:t> electrons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DB6A831-CE81-D55C-64F5-2E647B1190F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512" t="7986" r="7322" b="18647"/>
          <a:stretch/>
        </p:blipFill>
        <p:spPr bwMode="auto">
          <a:xfrm>
            <a:off x="7830124" y="3240142"/>
            <a:ext cx="3496235" cy="81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428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80B78DB-ED2E-5263-109F-6683A3B26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13.7 - Beam Gas Ionisation (BGI) monitor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7EC40-34AD-1AA4-9F4C-DAF1B0541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5A7B3-BB68-3EA3-F374-B2079D852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60E4444D-0D55-6935-A31E-F2B206AE22B2}"/>
              </a:ext>
            </a:extLst>
          </p:cNvPr>
          <p:cNvSpPr txBox="1">
            <a:spLocks/>
          </p:cNvSpPr>
          <p:nvPr/>
        </p:nvSpPr>
        <p:spPr>
          <a:xfrm>
            <a:off x="0" y="1350641"/>
            <a:ext cx="11597456" cy="72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000" dirty="0"/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device is developing from the instrument built for LIU-PS, installed in LS2 and the SPS-CONS instrument installed during YETS 23/24</a:t>
            </a:r>
          </a:p>
          <a:p>
            <a:pPr lvl="1"/>
            <a:endParaRPr lang="en-GB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82D48A0-D239-4DFD-45F1-98B524C2F4AE}"/>
              </a:ext>
            </a:extLst>
          </p:cNvPr>
          <p:cNvGrpSpPr/>
          <p:nvPr/>
        </p:nvGrpSpPr>
        <p:grpSpPr>
          <a:xfrm>
            <a:off x="51603" y="2296426"/>
            <a:ext cx="3923277" cy="2810587"/>
            <a:chOff x="335360" y="1124744"/>
            <a:chExt cx="5707773" cy="43933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5074960-A178-23F4-8DAF-94EBD74A9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360" y="1530951"/>
              <a:ext cx="5082423" cy="388843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E4B4FDE-11B1-862F-6E97-95D28CF716C7}"/>
                </a:ext>
              </a:extLst>
            </p:cNvPr>
            <p:cNvSpPr txBox="1"/>
            <p:nvPr/>
          </p:nvSpPr>
          <p:spPr>
            <a:xfrm>
              <a:off x="4178858" y="2302697"/>
              <a:ext cx="1864275" cy="5776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Cathode</a:t>
              </a:r>
            </a:p>
            <a:p>
              <a:pPr algn="ctr"/>
              <a:r>
                <a:rPr lang="en-GB" sz="1000" dirty="0"/>
                <a:t>(-30kV)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C1FD0B7-1EE1-99BE-8DED-7512182F99B1}"/>
                </a:ext>
              </a:extLst>
            </p:cNvPr>
            <p:cNvSpPr txBox="1"/>
            <p:nvPr/>
          </p:nvSpPr>
          <p:spPr>
            <a:xfrm>
              <a:off x="3460243" y="2026514"/>
              <a:ext cx="1864275" cy="2888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Ion trap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272B9E-5413-07CB-F751-BF559C239192}"/>
                </a:ext>
              </a:extLst>
            </p:cNvPr>
            <p:cNvSpPr txBox="1"/>
            <p:nvPr/>
          </p:nvSpPr>
          <p:spPr>
            <a:xfrm>
              <a:off x="623392" y="1124744"/>
              <a:ext cx="1864275" cy="5776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Rectangular CF vacuum flange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83AB705-71E8-827A-345A-7BBAB27A48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54349" y="2284390"/>
              <a:ext cx="760859" cy="8318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604A87C-F47B-C413-15A8-65BA998634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15848" y="2662225"/>
              <a:ext cx="528285" cy="701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60CA7F3-3D3D-6656-9930-129E3DFD83A8}"/>
                </a:ext>
              </a:extLst>
            </p:cNvPr>
            <p:cNvSpPr txBox="1"/>
            <p:nvPr/>
          </p:nvSpPr>
          <p:spPr>
            <a:xfrm>
              <a:off x="1127449" y="5229201"/>
              <a:ext cx="1512168" cy="2888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Faraday cage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282A92E-D207-1F21-73C9-ED7304C0E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2668" y="4464029"/>
              <a:ext cx="391427" cy="7482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4250495-5699-819C-F37A-75B14CEDBB9C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45" y="1555631"/>
              <a:ext cx="184638" cy="2899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9FEB1A8-A641-4589-9E7B-7EB1CDCBBF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1" t="12814" r="46697" b="9873"/>
          <a:stretch/>
        </p:blipFill>
        <p:spPr>
          <a:xfrm>
            <a:off x="8636858" y="2568011"/>
            <a:ext cx="3454482" cy="25465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F014F6-3B29-B05D-3280-1570C86B6C0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17570" b="19147"/>
          <a:stretch/>
        </p:blipFill>
        <p:spPr>
          <a:xfrm flipH="1">
            <a:off x="3686564" y="2622094"/>
            <a:ext cx="4620651" cy="235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7229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80B78DB-ED2E-5263-109F-6683A3B26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13.7 - Beam Gas Ionisation (BGI) monitor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7EC40-34AD-1AA4-9F4C-DAF1B0541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5A7B3-BB68-3EA3-F374-B2079D852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35F8E1-C98D-7324-A780-96B39140D58C}"/>
              </a:ext>
            </a:extLst>
          </p:cNvPr>
          <p:cNvSpPr txBox="1"/>
          <p:nvPr/>
        </p:nvSpPr>
        <p:spPr>
          <a:xfrm>
            <a:off x="517144" y="1182231"/>
            <a:ext cx="1130525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Even bigger Challenges for HL BGI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Need to </a:t>
            </a:r>
            <a:r>
              <a:rPr lang="en-US" sz="2000" b="1" dirty="0"/>
              <a:t>reduce the impedance further </a:t>
            </a:r>
            <a:r>
              <a:rPr lang="en-US" sz="2000" dirty="0"/>
              <a:t>(and sensitivity to electromagnetic interference due to shorter bunches)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Smaller beam size require </a:t>
            </a:r>
            <a:r>
              <a:rPr lang="en-US" sz="2000" b="1" dirty="0"/>
              <a:t>higher magnetic field </a:t>
            </a:r>
            <a:r>
              <a:rPr lang="en-US" sz="2000" dirty="0"/>
              <a:t>(minimum of 0.6 T)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31C466-2F62-B64E-8F20-D432E9A4D6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727" r="27156" b="30000"/>
          <a:stretch/>
        </p:blipFill>
        <p:spPr bwMode="auto">
          <a:xfrm>
            <a:off x="2967057" y="3264269"/>
            <a:ext cx="6732714" cy="28736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52AA05-34B8-447B-9F6F-811EEABAE785}"/>
              </a:ext>
            </a:extLst>
          </p:cNvPr>
          <p:cNvSpPr txBox="1"/>
          <p:nvPr/>
        </p:nvSpPr>
        <p:spPr>
          <a:xfrm>
            <a:off x="2459145" y="6077866"/>
            <a:ext cx="8997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Preliminary electromagnet design - 0.6T self-compensating dipole magnet [</a:t>
            </a:r>
            <a:r>
              <a:rPr lang="en-GB" sz="1600" dirty="0" err="1"/>
              <a:t>D.Bodart</a:t>
            </a:r>
            <a:r>
              <a:rPr lang="en-GB" sz="1600" dirty="0"/>
              <a:t> (TE-MSC)]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96245C-73A2-4B18-3A1C-54B692A278AC}"/>
              </a:ext>
            </a:extLst>
          </p:cNvPr>
          <p:cNvSpPr txBox="1"/>
          <p:nvPr/>
        </p:nvSpPr>
        <p:spPr>
          <a:xfrm>
            <a:off x="210207" y="4477407"/>
            <a:ext cx="1710789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Talk by James </a:t>
            </a:r>
          </a:p>
        </p:txBody>
      </p:sp>
    </p:spTree>
    <p:extLst>
      <p:ext uri="{BB962C8B-B14F-4D97-AF65-F5344CB8AC3E}">
        <p14:creationId xmlns:p14="http://schemas.microsoft.com/office/powerpoint/2010/main" val="2891358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-27384"/>
            <a:ext cx="11352209" cy="720000"/>
          </a:xfrm>
        </p:spPr>
        <p:txBody>
          <a:bodyPr/>
          <a:lstStyle/>
          <a:p>
            <a:r>
              <a:rPr lang="en-GB" dirty="0"/>
              <a:t>Task 13.2 - Beam Gas Curtain monitor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1E6ADBA-BF95-A94C-9E98-1AB9BFE1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C2A2A10-DE95-BF42-8B15-397F4D5AB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914283"/>
            <a:ext cx="10935662" cy="2304256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Collaboration between CERN, UNILIV and GSI</a:t>
            </a:r>
          </a:p>
          <a:p>
            <a:r>
              <a:rPr lang="en-US" sz="2400" dirty="0">
                <a:solidFill>
                  <a:schemeClr val="tx1"/>
                </a:solidFill>
              </a:rPr>
              <a:t>Part of HL-UK2 collaboration framework – In-kind from UNILIV</a:t>
            </a:r>
          </a:p>
          <a:p>
            <a:r>
              <a:rPr lang="en-US" sz="2400" dirty="0">
                <a:solidFill>
                  <a:schemeClr val="tx1"/>
                </a:solidFill>
              </a:rPr>
              <a:t>Designed as a beam overlap monitor between protons/ions and Hollow Electron Lens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chemeClr val="tx1"/>
                </a:solidFill>
              </a:rPr>
              <a:t>Image the fluorescence of a gas (curtain) jet interacting with the beams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lvl="2"/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E48C5CD-F1A4-454A-A4DB-8E32D5C1B1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061" y="3218539"/>
            <a:ext cx="4434206" cy="305048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F9EA763-F9EF-A542-91FD-C7DBC660BFA7}"/>
              </a:ext>
            </a:extLst>
          </p:cNvPr>
          <p:cNvGrpSpPr/>
          <p:nvPr/>
        </p:nvGrpSpPr>
        <p:grpSpPr>
          <a:xfrm>
            <a:off x="1713623" y="3417794"/>
            <a:ext cx="2624220" cy="2525923"/>
            <a:chOff x="9623451" y="1844824"/>
            <a:chExt cx="1944216" cy="187220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5B5F3B2-603E-A347-AA3B-F74EF0055C5C}"/>
                </a:ext>
              </a:extLst>
            </p:cNvPr>
            <p:cNvGrpSpPr/>
            <p:nvPr/>
          </p:nvGrpSpPr>
          <p:grpSpPr>
            <a:xfrm>
              <a:off x="9727032" y="1916832"/>
              <a:ext cx="1738936" cy="1783351"/>
              <a:chOff x="9719719" y="1921192"/>
              <a:chExt cx="1738936" cy="1783351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34761F2B-6DEE-1C48-A638-ADE0A43AA823}"/>
                  </a:ext>
                </a:extLst>
              </p:cNvPr>
              <p:cNvGrpSpPr/>
              <p:nvPr/>
            </p:nvGrpSpPr>
            <p:grpSpPr>
              <a:xfrm>
                <a:off x="9800394" y="1921192"/>
                <a:ext cx="1575704" cy="1728192"/>
                <a:chOff x="1415480" y="3495618"/>
                <a:chExt cx="2232248" cy="2228039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4A125657-A303-EA4B-99C3-8B2EC0926C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66555" r="48"/>
                <a:stretch/>
              </p:blipFill>
              <p:spPr>
                <a:xfrm>
                  <a:off x="1415480" y="3495618"/>
                  <a:ext cx="2232248" cy="2228039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4431CD2C-C9E3-D747-8FF4-296ECBD5C812}"/>
                    </a:ext>
                  </a:extLst>
                </p:cNvPr>
                <p:cNvSpPr/>
                <p:nvPr/>
              </p:nvSpPr>
              <p:spPr>
                <a:xfrm>
                  <a:off x="2727008" y="3723600"/>
                  <a:ext cx="776704" cy="2814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A8A5E67-9063-E140-A623-D934700AFC61}"/>
                  </a:ext>
                </a:extLst>
              </p:cNvPr>
              <p:cNvSpPr/>
              <p:nvPr/>
            </p:nvSpPr>
            <p:spPr>
              <a:xfrm>
                <a:off x="9719719" y="3321014"/>
                <a:ext cx="395774" cy="3835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3DE1A05-8B10-AC40-B96D-0266BF755542}"/>
                  </a:ext>
                </a:extLst>
              </p:cNvPr>
              <p:cNvSpPr/>
              <p:nvPr/>
            </p:nvSpPr>
            <p:spPr>
              <a:xfrm>
                <a:off x="11062881" y="3288966"/>
                <a:ext cx="395774" cy="3835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8C28E55-7FB8-674E-ADFE-766B86D01BD2}"/>
                </a:ext>
              </a:extLst>
            </p:cNvPr>
            <p:cNvSpPr/>
            <p:nvPr/>
          </p:nvSpPr>
          <p:spPr>
            <a:xfrm>
              <a:off x="9623451" y="1844824"/>
              <a:ext cx="1944216" cy="18722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4211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236241"/>
            <a:ext cx="10560000" cy="720000"/>
          </a:xfrm>
        </p:spPr>
        <p:txBody>
          <a:bodyPr/>
          <a:lstStyle/>
          <a:p>
            <a:r>
              <a:rPr lang="en-GB" sz="3200" dirty="0"/>
              <a:t>Beam instrumentation for improved beam parameters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1488" y="1462703"/>
            <a:ext cx="10560000" cy="3416320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342900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kern="0" dirty="0">
                <a:solidFill>
                  <a:prstClr val="black"/>
                </a:solidFill>
                <a:latin typeface="Calibri"/>
              </a:rPr>
              <a:t>Increasing the bunch and beam intensity (2.310</a:t>
            </a:r>
            <a:r>
              <a:rPr lang="en-GB" sz="2400" kern="0" baseline="30000" dirty="0">
                <a:solidFill>
                  <a:prstClr val="black"/>
                </a:solidFill>
                <a:latin typeface="Calibri"/>
              </a:rPr>
              <a:t>11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 protons per bunch)</a:t>
            </a:r>
          </a:p>
          <a:p>
            <a:pPr marL="800100" lvl="1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b="1" kern="0" dirty="0">
                <a:solidFill>
                  <a:srgbClr val="FF0000"/>
                </a:solidFill>
                <a:latin typeface="Calibri"/>
              </a:rPr>
              <a:t>Development of non-invasive transverse beam profile monitor</a:t>
            </a:r>
          </a:p>
          <a:p>
            <a:pPr marL="1257300" lvl="2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b="1" i="1" kern="0" dirty="0">
                <a:solidFill>
                  <a:srgbClr val="FF0000"/>
                </a:solidFill>
                <a:latin typeface="Calibri"/>
              </a:rPr>
              <a:t>Beam Gas Ionization monitor</a:t>
            </a:r>
          </a:p>
          <a:p>
            <a:pPr marL="1257300" lvl="2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b="1" i="1" kern="0" dirty="0">
                <a:solidFill>
                  <a:srgbClr val="FF0000"/>
                </a:solidFill>
                <a:latin typeface="Calibri"/>
              </a:rPr>
              <a:t>Beam Gas Curtain monitor using on beam induced fluorescence</a:t>
            </a:r>
          </a:p>
          <a:p>
            <a:pPr marL="800100" lvl="1" indent="-342900" defTabSz="914400">
              <a:buFont typeface="Arial" panose="020B0604020202020204" pitchFamily="34" charset="0"/>
              <a:buChar char="•"/>
              <a:defRPr/>
            </a:pPr>
            <a:endParaRPr lang="en-GB" sz="2400" b="1" kern="0" dirty="0">
              <a:solidFill>
                <a:srgbClr val="FF0000"/>
              </a:solidFill>
              <a:latin typeface="Calibri"/>
            </a:endParaRPr>
          </a:p>
          <a:p>
            <a:pPr marL="800100" lvl="1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b="1" kern="0" dirty="0">
                <a:solidFill>
                  <a:srgbClr val="FF0000"/>
                </a:solidFill>
                <a:latin typeface="Calibri"/>
              </a:rPr>
              <a:t>Development of beam halo monitors</a:t>
            </a:r>
          </a:p>
          <a:p>
            <a:pPr marL="800100" lvl="1" indent="-342900" defTabSz="914400">
              <a:buFont typeface="Arial" panose="020B0604020202020204" pitchFamily="34" charset="0"/>
              <a:buChar char="•"/>
              <a:defRPr/>
            </a:pPr>
            <a:endParaRPr lang="en-GB" sz="2400" b="1" kern="0" dirty="0">
              <a:solidFill>
                <a:prstClr val="black"/>
              </a:solidFill>
              <a:latin typeface="Calibri"/>
            </a:endParaRPr>
          </a:p>
          <a:p>
            <a:pPr marL="800100" lvl="1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b="1" kern="0" dirty="0">
                <a:solidFill>
                  <a:srgbClr val="FF0000"/>
                </a:solidFill>
                <a:latin typeface="Calibri"/>
              </a:rPr>
              <a:t>Upgrade of Beam loss monitoring system</a:t>
            </a:r>
          </a:p>
          <a:p>
            <a:pPr defTabSz="914400">
              <a:defRPr/>
            </a:pPr>
            <a:endParaRPr lang="en-GB" sz="2400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CED8F0D6-D820-C940-A995-3FF887A7A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5167" y="6463029"/>
            <a:ext cx="8605409" cy="360000"/>
          </a:xfrm>
        </p:spPr>
        <p:txBody>
          <a:bodyPr/>
          <a:lstStyle/>
          <a:p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A75D63-29EE-4FC9-3A69-72C7069BC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54852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44DCF79E-1930-09D9-C4D2-BF97709FDEA9}"/>
              </a:ext>
            </a:extLst>
          </p:cNvPr>
          <p:cNvSpPr txBox="1"/>
          <p:nvPr/>
        </p:nvSpPr>
        <p:spPr>
          <a:xfrm>
            <a:off x="515718" y="473152"/>
            <a:ext cx="1170790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BGC tested successfully on the Hollow Electron test-stand at CERN in 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BGC measurements in LHC look very promising in 2023 with heavy 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endParaRPr lang="en-GB" sz="2200" dirty="0"/>
          </a:p>
          <a:p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In 2024 systematic measurements with protons at injection and top energies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Measuring the spatial resolution of the monitor with cross-calibration against other monitors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Assess the usefulness of the monitor for emittance monitoring in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Invited talk by Hao Zhang at IBIC 2024 – </a:t>
            </a:r>
            <a:r>
              <a:rPr lang="en-GB" sz="2200" dirty="0">
                <a:solidFill>
                  <a:srgbClr val="FF0000"/>
                </a:solidFill>
              </a:rPr>
              <a:t>Talks by Daniele and Ray later this afternoon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1F641FA-C0A9-18A1-F0BE-1CB03767312C}"/>
              </a:ext>
            </a:extLst>
          </p:cNvPr>
          <p:cNvGrpSpPr/>
          <p:nvPr/>
        </p:nvGrpSpPr>
        <p:grpSpPr>
          <a:xfrm>
            <a:off x="3648732" y="1645940"/>
            <a:ext cx="4994866" cy="2515888"/>
            <a:chOff x="1226663" y="2224165"/>
            <a:chExt cx="4994866" cy="2515888"/>
          </a:xfrm>
        </p:grpSpPr>
        <p:pic>
          <p:nvPicPr>
            <p:cNvPr id="13" name="Picture 12" descr="A picture containing screenshot, colorfulness&#10;&#10;Description automatically generated">
              <a:extLst>
                <a:ext uri="{FF2B5EF4-FFF2-40B4-BE49-F238E27FC236}">
                  <a16:creationId xmlns:a16="http://schemas.microsoft.com/office/drawing/2014/main" id="{C5E1F67B-C202-F609-C9EC-2EBA75BB8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00" t="18101" r="9011" b="11765"/>
            <a:stretch/>
          </p:blipFill>
          <p:spPr>
            <a:xfrm>
              <a:off x="1226663" y="2224165"/>
              <a:ext cx="4751524" cy="2515888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CFF337F-90EB-55BA-6760-FC82DB4A48A1}"/>
                </a:ext>
              </a:extLst>
            </p:cNvPr>
            <p:cNvCxnSpPr/>
            <p:nvPr/>
          </p:nvCxnSpPr>
          <p:spPr>
            <a:xfrm>
              <a:off x="4876901" y="3273685"/>
              <a:ext cx="92049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FF63B0-318E-87CC-A011-A72056A97606}"/>
                </a:ext>
              </a:extLst>
            </p:cNvPr>
            <p:cNvCxnSpPr/>
            <p:nvPr/>
          </p:nvCxnSpPr>
          <p:spPr>
            <a:xfrm>
              <a:off x="4876901" y="3582308"/>
              <a:ext cx="92049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6B0547E-0655-D018-B6AF-6B526ABC8049}"/>
                </a:ext>
              </a:extLst>
            </p:cNvPr>
            <p:cNvSpPr txBox="1"/>
            <p:nvPr/>
          </p:nvSpPr>
          <p:spPr>
            <a:xfrm>
              <a:off x="4727848" y="3234462"/>
              <a:ext cx="149368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Beam size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F006A9B-3CEF-8938-52EF-8E88210ECEC3}"/>
                </a:ext>
              </a:extLst>
            </p:cNvPr>
            <p:cNvSpPr txBox="1"/>
            <p:nvPr/>
          </p:nvSpPr>
          <p:spPr>
            <a:xfrm rot="16200000">
              <a:off x="3314896" y="2626782"/>
              <a:ext cx="92685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Gas Jet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B609271-BCBD-BDB8-70C4-BB628EAB9901}"/>
                </a:ext>
              </a:extLst>
            </p:cNvPr>
            <p:cNvCxnSpPr/>
            <p:nvPr/>
          </p:nvCxnSpPr>
          <p:spPr>
            <a:xfrm flipV="1">
              <a:off x="3494560" y="2361242"/>
              <a:ext cx="0" cy="94792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C9EFEDC-39D9-B0A4-78D3-90D46AEC8F5C}"/>
                </a:ext>
              </a:extLst>
            </p:cNvPr>
            <p:cNvCxnSpPr/>
            <p:nvPr/>
          </p:nvCxnSpPr>
          <p:spPr>
            <a:xfrm flipV="1">
              <a:off x="4079776" y="2361242"/>
              <a:ext cx="0" cy="94792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1E6ADBA-BF95-A94C-9E98-1AB9BFE1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pic>
        <p:nvPicPr>
          <p:cNvPr id="25" name="Picture 24" descr="Close-up of a machine&#10;&#10;Description automatically generated">
            <a:extLst>
              <a:ext uri="{FF2B5EF4-FFF2-40B4-BE49-F238E27FC236}">
                <a16:creationId xmlns:a16="http://schemas.microsoft.com/office/drawing/2014/main" id="{D08582EE-5EF4-6395-E625-7A2956DEF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24" y="1808680"/>
            <a:ext cx="3164638" cy="2109758"/>
          </a:xfrm>
          <a:prstGeom prst="rect">
            <a:avLst/>
          </a:prstGeom>
        </p:spPr>
      </p:pic>
      <p:pic>
        <p:nvPicPr>
          <p:cNvPr id="20" name="Picture 19" descr="A picture containing text, screenshot, diagram, plot&#10;&#10;Description automatically generated">
            <a:extLst>
              <a:ext uri="{FF2B5EF4-FFF2-40B4-BE49-F238E27FC236}">
                <a16:creationId xmlns:a16="http://schemas.microsoft.com/office/drawing/2014/main" id="{BAB4C041-4843-2E4D-9B37-8CBF91B988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07" r="8294"/>
          <a:stretch/>
        </p:blipFill>
        <p:spPr>
          <a:xfrm>
            <a:off x="8514742" y="1546413"/>
            <a:ext cx="3354962" cy="301917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51F7E48-001B-D75E-FEDC-3C8EEB55E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-27384"/>
            <a:ext cx="11352209" cy="720000"/>
          </a:xfrm>
        </p:spPr>
        <p:txBody>
          <a:bodyPr/>
          <a:lstStyle/>
          <a:p>
            <a:r>
              <a:rPr lang="en-GB" dirty="0"/>
              <a:t>Task 13.2 - Beam Gas Curtain monitor</a:t>
            </a:r>
          </a:p>
        </p:txBody>
      </p:sp>
    </p:spTree>
    <p:extLst>
      <p:ext uri="{BB962C8B-B14F-4D97-AF65-F5344CB8AC3E}">
        <p14:creationId xmlns:p14="http://schemas.microsoft.com/office/powerpoint/2010/main" val="41066316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83680-2E4C-7886-E9C1-25E37CDB5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31541-AE2A-8D8C-8AE4-4853FFAF6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390" y="997527"/>
            <a:ext cx="11355437" cy="527264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Excellent progress made in the large scale production of BLMs and BPMs</a:t>
            </a:r>
          </a:p>
          <a:p>
            <a:pPr lvl="1"/>
            <a:r>
              <a:rPr lang="en-US" dirty="0"/>
              <a:t>Critical cold BPM manufacture is back on-schedule despite the end of the Russian in-kind contribution – first </a:t>
            </a:r>
            <a:r>
              <a:rPr lang="en-US" dirty="0" err="1"/>
              <a:t>Cryo</a:t>
            </a:r>
            <a:r>
              <a:rPr lang="en-US" dirty="0"/>
              <a:t> BPM to be delivered to TE-VSC in Q1 2025</a:t>
            </a:r>
          </a:p>
          <a:p>
            <a:pPr lvl="1"/>
            <a:r>
              <a:rPr lang="en-US" dirty="0"/>
              <a:t>BLM ionization chamber also back under control following urgent reverse-engineering and prototyping</a:t>
            </a:r>
          </a:p>
          <a:p>
            <a:endParaRPr lang="en-US" dirty="0"/>
          </a:p>
          <a:p>
            <a:r>
              <a:rPr lang="en-US" dirty="0"/>
              <a:t>Exciting results from beam tests on newly developed technologies</a:t>
            </a:r>
          </a:p>
          <a:p>
            <a:pPr lvl="1"/>
            <a:r>
              <a:rPr lang="en-US" dirty="0"/>
              <a:t>On-going performance assessment of halo monitor and high bandwidth pick-up</a:t>
            </a:r>
          </a:p>
          <a:p>
            <a:pPr lvl="1"/>
            <a:r>
              <a:rPr lang="en-US" dirty="0"/>
              <a:t>Successful tests made with the BGC, both for hollow electron beams and as a profile monitor in the LHC are being continued</a:t>
            </a:r>
          </a:p>
          <a:p>
            <a:endParaRPr lang="en-US" dirty="0"/>
          </a:p>
          <a:p>
            <a:r>
              <a:rPr lang="en-US" dirty="0"/>
              <a:t>Some decisions to be taken in coming months:</a:t>
            </a:r>
          </a:p>
          <a:p>
            <a:pPr lvl="1"/>
            <a:r>
              <a:rPr lang="en-US" dirty="0"/>
              <a:t>Production strategy for series BLM ionization chambers</a:t>
            </a:r>
          </a:p>
          <a:p>
            <a:pPr lvl="1"/>
            <a:r>
              <a:rPr lang="en-US" dirty="0"/>
              <a:t>Beam halo monitoring – review of specifications and technologies in December 2024</a:t>
            </a:r>
          </a:p>
          <a:p>
            <a:pPr lvl="1"/>
            <a:r>
              <a:rPr lang="en-US" dirty="0"/>
              <a:t>High-bandwidth pickup technology review in December 2024</a:t>
            </a:r>
          </a:p>
          <a:p>
            <a:endParaRPr lang="en-US" dirty="0"/>
          </a:p>
          <a:p>
            <a:r>
              <a:rPr lang="en-US" dirty="0"/>
              <a:t>Global emittance monitoring review (BGI and BGC) by mid 2025 – for now we follow up both options (integration work and cabling requests)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AA6D09-18B1-EE49-0544-847DEF046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DF50F3-F894-C6B2-65BC-98D14A843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20707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8A6E2A-90B6-8A57-4398-848709443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7010" y="1256918"/>
            <a:ext cx="2327107" cy="11756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E20A73-0595-64B9-F27E-5D5C621CD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8854" y="5358885"/>
            <a:ext cx="4102674" cy="11224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4888CE-BB4F-E79E-45A4-8D61A0097D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2103" y="3312915"/>
            <a:ext cx="1374009" cy="13111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E33A61-2D12-B74A-1C4C-A719E791DB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1405" y="3650938"/>
            <a:ext cx="2493095" cy="6342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828826-5FE4-95C1-D510-25B37E2F9C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5034" y="1341604"/>
            <a:ext cx="1948146" cy="10909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CBF22B-4D69-A5FE-E7D7-727B0D94A0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7148" y="5265233"/>
            <a:ext cx="2173490" cy="7105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C87A22-C7D9-6A49-0EB0-7C5D01CCD0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427" y="2184841"/>
            <a:ext cx="3712790" cy="545481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EA31542A-E61C-B220-7983-5188E196BAD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908" y="4127678"/>
            <a:ext cx="1438544" cy="143854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9ADCB85-E04E-8552-6C95-B037C5F4D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partners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8D5BCC3-D548-9BDE-22F6-FB9AD6EBB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047FA-8DFE-9935-FE45-0AD6F4CCE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56461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-27384"/>
            <a:ext cx="11352209" cy="720000"/>
          </a:xfrm>
        </p:spPr>
        <p:txBody>
          <a:bodyPr/>
          <a:lstStyle/>
          <a:p>
            <a:r>
              <a:rPr lang="en-GB" dirty="0"/>
              <a:t>Beam Gas Curtain monitor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1E6ADBA-BF95-A94C-9E98-1AB9BFE1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AB05D6-A640-786A-EA63-9C9C1D97AD6B}"/>
              </a:ext>
            </a:extLst>
          </p:cNvPr>
          <p:cNvSpPr txBox="1"/>
          <p:nvPr/>
        </p:nvSpPr>
        <p:spPr>
          <a:xfrm>
            <a:off x="6960096" y="980414"/>
            <a:ext cx="5102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BGC v3 installed in October 2022 on Electron Beam Test Stand (EBTS), operated until December 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Hollow Electron Beam observed with Nitrogen and Neon gas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009A9B-A6D8-D5AB-1AD5-77CFD86E1E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66" y="1090985"/>
            <a:ext cx="6403316" cy="4800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 picture containing text, screenshot, colorfulness, circle&#10;&#10;Description automatically generated">
            <a:extLst>
              <a:ext uri="{FF2B5EF4-FFF2-40B4-BE49-F238E27FC236}">
                <a16:creationId xmlns:a16="http://schemas.microsoft.com/office/drawing/2014/main" id="{F59B8054-293C-2A76-1FDE-9DE333CC02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" t="949" r="9523"/>
          <a:stretch/>
        </p:blipFill>
        <p:spPr>
          <a:xfrm>
            <a:off x="7824192" y="3717032"/>
            <a:ext cx="3285231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1995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-27384"/>
            <a:ext cx="11352209" cy="720000"/>
          </a:xfrm>
        </p:spPr>
        <p:txBody>
          <a:bodyPr/>
          <a:lstStyle/>
          <a:p>
            <a:r>
              <a:rPr lang="en-GB" dirty="0"/>
              <a:t>Beam Gas Curtain monitor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1E6ADBA-BF95-A94C-9E98-1AB9BFE1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183EB0-51DC-D996-CD29-13AC785A71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065" y="1124745"/>
            <a:ext cx="4863392" cy="45121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168335-E5B5-BD35-6C21-E84620405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124744"/>
            <a:ext cx="4863392" cy="4512147"/>
          </a:xfrm>
          <a:prstGeom prst="rect">
            <a:avLst/>
          </a:prstGeom>
        </p:spPr>
      </p:pic>
      <p:sp>
        <p:nvSpPr>
          <p:cNvPr id="6" name="Google Shape;261;p25">
            <a:extLst>
              <a:ext uri="{FF2B5EF4-FFF2-40B4-BE49-F238E27FC236}">
                <a16:creationId xmlns:a16="http://schemas.microsoft.com/office/drawing/2014/main" id="{58883B04-73B7-E257-D2D3-F76B470E2678}"/>
              </a:ext>
            </a:extLst>
          </p:cNvPr>
          <p:cNvSpPr txBox="1"/>
          <p:nvPr/>
        </p:nvSpPr>
        <p:spPr>
          <a:xfrm>
            <a:off x="1075410" y="1052736"/>
            <a:ext cx="2572318" cy="500107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-US" sz="1400" dirty="0">
                <a:latin typeface="Calibri"/>
                <a:ea typeface="Calibri"/>
                <a:cs typeface="Calibri"/>
                <a:sym typeface="Calibri"/>
              </a:rPr>
              <a:t>BGC</a:t>
            </a:r>
          </a:p>
          <a:p>
            <a:pPr algn="ctr"/>
            <a:r>
              <a:rPr lang="en-US" sz="1400" dirty="0">
                <a:latin typeface="Calibri"/>
                <a:ea typeface="Calibri"/>
                <a:cs typeface="Calibri"/>
                <a:sym typeface="Calibri"/>
              </a:rPr>
              <a:t>Gas: N2, Integration  time: 2s </a:t>
            </a:r>
            <a:endParaRPr lang="en-GB" sz="1400" dirty="0"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61;p25">
            <a:extLst>
              <a:ext uri="{FF2B5EF4-FFF2-40B4-BE49-F238E27FC236}">
                <a16:creationId xmlns:a16="http://schemas.microsoft.com/office/drawing/2014/main" id="{4820F561-3356-3A88-DBAD-7A372027377C}"/>
              </a:ext>
            </a:extLst>
          </p:cNvPr>
          <p:cNvSpPr txBox="1"/>
          <p:nvPr/>
        </p:nvSpPr>
        <p:spPr>
          <a:xfrm>
            <a:off x="7805939" y="1052736"/>
            <a:ext cx="2207102" cy="500107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-US" sz="1400" dirty="0">
                <a:latin typeface="Calibri"/>
                <a:ea typeface="Calibri"/>
                <a:cs typeface="Calibri"/>
                <a:sym typeface="Calibri"/>
              </a:rPr>
              <a:t>OTR</a:t>
            </a:r>
          </a:p>
          <a:p>
            <a:pPr algn="ctr"/>
            <a:r>
              <a:rPr lang="en-US" sz="1400" dirty="0">
                <a:latin typeface="Calibri"/>
                <a:ea typeface="Calibri"/>
                <a:cs typeface="Calibri"/>
                <a:sym typeface="Calibri"/>
              </a:rPr>
              <a:t> Integration  time: 2.5ms </a:t>
            </a:r>
            <a:endParaRPr lang="en-GB" sz="1400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261;p25">
            <a:extLst>
              <a:ext uri="{FF2B5EF4-FFF2-40B4-BE49-F238E27FC236}">
                <a16:creationId xmlns:a16="http://schemas.microsoft.com/office/drawing/2014/main" id="{7E5CB280-3FDC-0B45-9FBA-F49600E1A843}"/>
              </a:ext>
            </a:extLst>
          </p:cNvPr>
          <p:cNvSpPr txBox="1"/>
          <p:nvPr/>
        </p:nvSpPr>
        <p:spPr>
          <a:xfrm>
            <a:off x="5159896" y="2725932"/>
            <a:ext cx="1518000" cy="684773"/>
          </a:xfrm>
          <a:prstGeom prst="rect">
            <a:avLst/>
          </a:prstGeom>
          <a:solidFill>
            <a:srgbClr val="D0CECE"/>
          </a:solidFill>
          <a:ln>
            <a:solidFill>
              <a:schemeClr val="tx1"/>
            </a:solidFill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" sz="20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Beam</a:t>
            </a:r>
          </a:p>
          <a:p>
            <a:pPr algn="ctr"/>
            <a:r>
              <a:rPr lang="en" sz="20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1.1 A, 100us</a:t>
            </a:r>
            <a:endParaRPr sz="20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297;p28">
            <a:extLst>
              <a:ext uri="{FF2B5EF4-FFF2-40B4-BE49-F238E27FC236}">
                <a16:creationId xmlns:a16="http://schemas.microsoft.com/office/drawing/2014/main" id="{ACB3496C-81E0-EFAE-FD56-6C8C59B77FFD}"/>
              </a:ext>
            </a:extLst>
          </p:cNvPr>
          <p:cNvSpPr txBox="1"/>
          <p:nvPr/>
        </p:nvSpPr>
        <p:spPr>
          <a:xfrm>
            <a:off x="3647728" y="5517232"/>
            <a:ext cx="6335109" cy="99254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68569" tIns="34275" rIns="68569" bIns="34275" anchor="t" anchorCtr="0">
            <a:spAutoFit/>
          </a:bodyPr>
          <a:lstStyle/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Size agrees within 0.1mm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General distribution shape agrees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BGC higher noise, as it is designed to measure DC beam</a:t>
            </a:r>
          </a:p>
        </p:txBody>
      </p:sp>
    </p:spTree>
    <p:extLst>
      <p:ext uri="{BB962C8B-B14F-4D97-AF65-F5344CB8AC3E}">
        <p14:creationId xmlns:p14="http://schemas.microsoft.com/office/powerpoint/2010/main" val="1954040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B8353-8740-4D5D-9EE9-C24AD11AB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WP 13 tasks</a:t>
            </a:r>
            <a:endParaRPr lang="en-GB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8F1AB3B7-C5ED-5B27-25E8-A58B20C1B3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8990"/>
              </p:ext>
            </p:extLst>
          </p:nvPr>
        </p:nvGraphicFramePr>
        <p:xfrm>
          <a:off x="987256" y="1660560"/>
          <a:ext cx="9906716" cy="3257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080">
                  <a:extLst>
                    <a:ext uri="{9D8B030D-6E8A-4147-A177-3AD203B41FA5}">
                      <a16:colId xmlns:a16="http://schemas.microsoft.com/office/drawing/2014/main" val="3366201594"/>
                    </a:ext>
                  </a:extLst>
                </a:gridCol>
                <a:gridCol w="7070502">
                  <a:extLst>
                    <a:ext uri="{9D8B030D-6E8A-4147-A177-3AD203B41FA5}">
                      <a16:colId xmlns:a16="http://schemas.microsoft.com/office/drawing/2014/main" val="155857042"/>
                    </a:ext>
                  </a:extLst>
                </a:gridCol>
                <a:gridCol w="1540134">
                  <a:extLst>
                    <a:ext uri="{9D8B030D-6E8A-4147-A177-3AD203B41FA5}">
                      <a16:colId xmlns:a16="http://schemas.microsoft.com/office/drawing/2014/main" val="3385253199"/>
                    </a:ext>
                  </a:extLst>
                </a:gridCol>
              </a:tblGrid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Equipment code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983159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WP 13.1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Beam loss monitors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155178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Beam-gas curtain monitor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BGC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394678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position monitors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BPM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580286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Luminosity monitors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BRANQ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6630741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High-bandwidth BPM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BPW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184061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/>
                        <a:t>WP 13.6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Synchrotron light diagnostics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BSR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01676"/>
                  </a:ext>
                </a:extLst>
              </a:tr>
              <a:tr h="37390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WP 13.7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Beam-gas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ionisation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monitor [new technology baseline]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BGI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584699"/>
                  </a:ext>
                </a:extLst>
              </a:tr>
            </a:tbl>
          </a:graphicData>
        </a:graphic>
      </p:graphicFrame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1CB5F39-17B4-6443-A6F8-1AB8EA124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Beam Instrumentation –T. Lefevre @ HL-LHC2024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BA8851-D5E9-A092-1EDB-3D7B0B98C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96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03901-C09B-F37A-4008-99D36E4E2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82" y="146630"/>
            <a:ext cx="11376000" cy="720000"/>
          </a:xfrm>
        </p:spPr>
        <p:txBody>
          <a:bodyPr/>
          <a:lstStyle/>
          <a:p>
            <a:r>
              <a:rPr lang="en-US" dirty="0"/>
              <a:t>Task 13.1 Beam Loss Monitor </a:t>
            </a:r>
            <a:r>
              <a:rPr lang="en-US" dirty="0" err="1"/>
              <a:t>Ionisation</a:t>
            </a:r>
            <a:r>
              <a:rPr lang="en-US" dirty="0"/>
              <a:t> Chamber (IC) Production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90390-B2A1-95E6-0D46-7C5693E5A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074347"/>
            <a:ext cx="11784632" cy="2622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HL-LHC requires extension of existing BLM coverage with many new ICs</a:t>
            </a:r>
          </a:p>
          <a:p>
            <a:endParaRPr lang="en-US" dirty="0"/>
          </a:p>
          <a:p>
            <a:r>
              <a:rPr lang="en-US" dirty="0"/>
              <a:t>Large-scale production being prepared</a:t>
            </a:r>
          </a:p>
          <a:p>
            <a:pPr lvl="1"/>
            <a:r>
              <a:rPr lang="en-GB" dirty="0"/>
              <a:t>1000 to produce for LS3, of which 200 for HL-LHC.</a:t>
            </a:r>
          </a:p>
          <a:p>
            <a:pPr lvl="1"/>
            <a:r>
              <a:rPr lang="en-GB" dirty="0"/>
              <a:t>Prototyping with CERN groups EN-MME and TE-VSC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7A6159-5B41-76F8-EC40-AA606D7B6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</a:p>
        </p:txBody>
      </p:sp>
      <p:pic>
        <p:nvPicPr>
          <p:cNvPr id="12" name="Picture 11" descr="A picture containing indoor, wall, medical equipment, sink&#10;&#10;Description automatically generated">
            <a:extLst>
              <a:ext uri="{FF2B5EF4-FFF2-40B4-BE49-F238E27FC236}">
                <a16:creationId xmlns:a16="http://schemas.microsoft.com/office/drawing/2014/main" id="{3DD0B790-1028-6AA0-5C9F-C89F2A877A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53219" y="4070520"/>
            <a:ext cx="2993251" cy="2244938"/>
          </a:xfrm>
          <a:prstGeom prst="rect">
            <a:avLst/>
          </a:prstGeom>
        </p:spPr>
      </p:pic>
      <p:pic>
        <p:nvPicPr>
          <p:cNvPr id="14" name="Picture 13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5694AE0C-CCFC-C00B-BC30-32BE340D23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79"/>
          <a:stretch/>
        </p:blipFill>
        <p:spPr>
          <a:xfrm rot="5400000">
            <a:off x="7797097" y="2767330"/>
            <a:ext cx="4334416" cy="2461531"/>
          </a:xfrm>
          <a:prstGeom prst="rect">
            <a:avLst/>
          </a:prstGeom>
        </p:spPr>
      </p:pic>
      <p:pic>
        <p:nvPicPr>
          <p:cNvPr id="15" name="Content Placeholder 9" descr="A picture containing machine, indoor, tool, engineering&#10;&#10;Description automatically generated">
            <a:extLst>
              <a:ext uri="{FF2B5EF4-FFF2-40B4-BE49-F238E27FC236}">
                <a16:creationId xmlns:a16="http://schemas.microsoft.com/office/drawing/2014/main" id="{E22B904A-AC8C-4CE6-4675-A55E1E5718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59049" y="4079593"/>
            <a:ext cx="2993250" cy="224493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279F5-0EAA-E717-841D-57D426E34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8191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90390-B2A1-95E6-0D46-7C5693E5A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207870"/>
            <a:ext cx="11878556" cy="780715"/>
          </a:xfrm>
        </p:spPr>
        <p:txBody>
          <a:bodyPr>
            <a:normAutofit/>
          </a:bodyPr>
          <a:lstStyle/>
          <a:p>
            <a:pPr marL="57150" indent="0">
              <a:buNone/>
            </a:pPr>
            <a:r>
              <a:rPr lang="en-GB" dirty="0"/>
              <a:t>New test-stands for bakeout and gas filling as well as electrical validation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7A6159-5B41-76F8-EC40-AA606D7B6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</a:p>
        </p:txBody>
      </p:sp>
      <p:pic>
        <p:nvPicPr>
          <p:cNvPr id="5" name="Picture 4" descr="A room with a machine and a table&#10;&#10;Description automatically generated">
            <a:extLst>
              <a:ext uri="{FF2B5EF4-FFF2-40B4-BE49-F238E27FC236}">
                <a16:creationId xmlns:a16="http://schemas.microsoft.com/office/drawing/2014/main" id="{18BAC506-0C0A-0F58-DEEC-5848593F07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937"/>
          <a:stretch/>
        </p:blipFill>
        <p:spPr>
          <a:xfrm>
            <a:off x="3435700" y="2132875"/>
            <a:ext cx="4352505" cy="33732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C432B8-D736-10E0-6013-BA4E9AAFBA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8026"/>
          <a:stretch/>
        </p:blipFill>
        <p:spPr>
          <a:xfrm>
            <a:off x="8165778" y="2033747"/>
            <a:ext cx="3240360" cy="35340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21D525-8EEE-3AE3-3636-B13E53C26D8A}"/>
              </a:ext>
            </a:extLst>
          </p:cNvPr>
          <p:cNvSpPr txBox="1"/>
          <p:nvPr/>
        </p:nvSpPr>
        <p:spPr>
          <a:xfrm>
            <a:off x="1572187" y="5650130"/>
            <a:ext cx="3727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BLM filling and bakeout stand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850480-3550-5C9F-BE68-E6BAB26B99E0}"/>
              </a:ext>
            </a:extLst>
          </p:cNvPr>
          <p:cNvSpPr txBox="1"/>
          <p:nvPr/>
        </p:nvSpPr>
        <p:spPr>
          <a:xfrm>
            <a:off x="7896200" y="5733500"/>
            <a:ext cx="3779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BLM electrical resistance test stand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5D2A43-DC00-AF9B-7AB3-0CA3C22F60E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15117" y="2116967"/>
            <a:ext cx="2886029" cy="337329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E38969A-BB07-3CDC-248B-CE15AC839F82}"/>
              </a:ext>
            </a:extLst>
          </p:cNvPr>
          <p:cNvSpPr txBox="1"/>
          <p:nvPr/>
        </p:nvSpPr>
        <p:spPr>
          <a:xfrm>
            <a:off x="9254408" y="4937747"/>
            <a:ext cx="2121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</a:t>
            </a:r>
            <a:r>
              <a:rPr lang="en-CH" dirty="0"/>
              <a:t>easuring leakage current &lt; 1pA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03EE1C0-8350-50AA-ACB8-03F1B63C93C7}"/>
              </a:ext>
            </a:extLst>
          </p:cNvPr>
          <p:cNvSpPr txBox="1">
            <a:spLocks/>
          </p:cNvSpPr>
          <p:nvPr/>
        </p:nvSpPr>
        <p:spPr>
          <a:xfrm>
            <a:off x="655382" y="146630"/>
            <a:ext cx="11376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Task 13.1 Beam Loss Monitor </a:t>
            </a:r>
            <a:r>
              <a:rPr lang="en-US" dirty="0" err="1"/>
              <a:t>Ionisation</a:t>
            </a:r>
            <a:r>
              <a:rPr lang="en-US" dirty="0"/>
              <a:t> Chamber (IC) Production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71C287-D862-F427-59EF-8D9B46B3E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5071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90390-B2A1-95E6-0D46-7C5693E5A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207871"/>
            <a:ext cx="11479998" cy="44046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Successful preliminary tests of new prototypes in </a:t>
            </a:r>
            <a:r>
              <a:rPr lang="en-GB" dirty="0" err="1"/>
              <a:t>HiRadMat</a:t>
            </a:r>
            <a:endParaRPr lang="en-GB" dirty="0"/>
          </a:p>
          <a:p>
            <a:pPr lvl="1"/>
            <a:r>
              <a:rPr lang="en-GB" dirty="0"/>
              <a:t>Two CERN-produced prototypes installed next to beam dump</a:t>
            </a:r>
          </a:p>
          <a:p>
            <a:pPr lvl="1"/>
            <a:r>
              <a:rPr lang="en-GB" dirty="0"/>
              <a:t>Comparison of beam loss signals for the previous production lots (2008, 2016, 2023) show acceptable dispersion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7A6159-5B41-76F8-EC40-AA606D7B6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F7CC8A-65B1-7FB7-DE3F-F9386B0E9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412" y="3011707"/>
            <a:ext cx="5984346" cy="34536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C588AA-E8F4-5BBE-CB11-781B677EB4EC}"/>
              </a:ext>
            </a:extLst>
          </p:cNvPr>
          <p:cNvSpPr txBox="1"/>
          <p:nvPr/>
        </p:nvSpPr>
        <p:spPr>
          <a:xfrm>
            <a:off x="2063552" y="3861048"/>
            <a:ext cx="5184576" cy="2769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4x42 high intensity bunches on a BLM cluster in </a:t>
            </a:r>
            <a:r>
              <a:rPr lang="en-US" sz="1200" dirty="0" err="1">
                <a:solidFill>
                  <a:schemeClr val="bg1"/>
                </a:solidFill>
              </a:rPr>
              <a:t>HiRadMat</a:t>
            </a:r>
            <a:r>
              <a:rPr lang="en-US" sz="1200" dirty="0">
                <a:solidFill>
                  <a:schemeClr val="bg1"/>
                </a:solidFill>
              </a:rPr>
              <a:t> (August 2023)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F89A716-9808-8A89-CB44-95AA89BB9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82" y="146630"/>
            <a:ext cx="11376000" cy="720000"/>
          </a:xfrm>
        </p:spPr>
        <p:txBody>
          <a:bodyPr/>
          <a:lstStyle/>
          <a:p>
            <a:r>
              <a:rPr lang="en-US" dirty="0"/>
              <a:t>Task 13.1 Beam Loss Monitor </a:t>
            </a:r>
            <a:r>
              <a:rPr lang="en-US" dirty="0" err="1"/>
              <a:t>Ionisation</a:t>
            </a:r>
            <a:r>
              <a:rPr lang="en-US" dirty="0"/>
              <a:t> Chamber (IC) Production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346508-533D-4024-9495-0D679A225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355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81901-79C5-7C06-179D-B5FE67999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07DF4-CE5A-5F55-6ADC-A0DA717D1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207871"/>
            <a:ext cx="11479998" cy="44046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Successful preliminary tests of new prototypes in </a:t>
            </a:r>
            <a:r>
              <a:rPr lang="en-GB" dirty="0" err="1"/>
              <a:t>HiRadMat</a:t>
            </a:r>
            <a:endParaRPr lang="en-GB" dirty="0"/>
          </a:p>
          <a:p>
            <a:pPr lvl="1"/>
            <a:r>
              <a:rPr lang="en-GB" dirty="0"/>
              <a:t>Two CERN-produced prototypes installed next to beam dump</a:t>
            </a:r>
          </a:p>
          <a:p>
            <a:pPr lvl="1"/>
            <a:r>
              <a:rPr lang="en-GB" dirty="0"/>
              <a:t>Comparison of beam loss signals for the previous production lots (2008, 2016, 2023) show acceptable dispersion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B959BE-304E-4776-A8A2-CCB955F35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9362DE-CAB1-7F13-7470-EA5BC8D58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412" y="3011707"/>
            <a:ext cx="5984346" cy="34536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EA7766-3A38-75E0-87F2-39A0602605B6}"/>
              </a:ext>
            </a:extLst>
          </p:cNvPr>
          <p:cNvSpPr txBox="1"/>
          <p:nvPr/>
        </p:nvSpPr>
        <p:spPr>
          <a:xfrm>
            <a:off x="2063552" y="3861048"/>
            <a:ext cx="5184576" cy="2769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4x42 high intensity bunches on a BLM cluster in </a:t>
            </a:r>
            <a:r>
              <a:rPr lang="en-US" sz="1200" dirty="0" err="1">
                <a:solidFill>
                  <a:schemeClr val="bg1"/>
                </a:solidFill>
              </a:rPr>
              <a:t>HiRadMat</a:t>
            </a:r>
            <a:r>
              <a:rPr lang="en-US" sz="1200" dirty="0">
                <a:solidFill>
                  <a:schemeClr val="bg1"/>
                </a:solidFill>
              </a:rPr>
              <a:t> (August 2023)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7B90C5B-A32B-AF09-908B-B157352DA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82" y="146630"/>
            <a:ext cx="11376000" cy="720000"/>
          </a:xfrm>
        </p:spPr>
        <p:txBody>
          <a:bodyPr/>
          <a:lstStyle/>
          <a:p>
            <a:r>
              <a:rPr lang="en-US" dirty="0"/>
              <a:t>Task 13.1 Beam Loss Monitor </a:t>
            </a:r>
            <a:r>
              <a:rPr lang="en-US" dirty="0" err="1"/>
              <a:t>Ionisation</a:t>
            </a:r>
            <a:r>
              <a:rPr lang="en-US" dirty="0"/>
              <a:t> Chamber (IC) Production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2823F8-E2A0-C6C2-3034-FF4FDF044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FA6325-5875-844F-4E96-264617B2FA83}"/>
              </a:ext>
            </a:extLst>
          </p:cNvPr>
          <p:cNvSpPr txBox="1"/>
          <p:nvPr/>
        </p:nvSpPr>
        <p:spPr>
          <a:xfrm>
            <a:off x="8076802" y="4618734"/>
            <a:ext cx="3745598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H" dirty="0"/>
              <a:t>Talk by Gerhard for IC production status and strategy</a:t>
            </a:r>
          </a:p>
        </p:txBody>
      </p:sp>
    </p:spTree>
    <p:extLst>
      <p:ext uri="{BB962C8B-B14F-4D97-AF65-F5344CB8AC3E}">
        <p14:creationId xmlns:p14="http://schemas.microsoft.com/office/powerpoint/2010/main" val="1384181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15CFAB-679B-6CFF-23DA-33247CE96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79" y="1215524"/>
            <a:ext cx="6707891" cy="4906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New Rad-Hard card Front-End to allow reduced cable lengths and improve S/N ratio</a:t>
            </a:r>
            <a:endParaRPr lang="en-GB" dirty="0"/>
          </a:p>
          <a:p>
            <a:pPr lvl="1"/>
            <a:r>
              <a:rPr lang="en-GB" dirty="0"/>
              <a:t>First deployment at strategic locations during LS3 to complete and validate development in parallel to the current electronics</a:t>
            </a:r>
          </a:p>
          <a:p>
            <a:pPr lvl="1"/>
            <a:r>
              <a:rPr lang="en-GB" dirty="0"/>
              <a:t>Full electronics deployment during LS4 as part of the Consolidation project</a:t>
            </a:r>
          </a:p>
          <a:p>
            <a:pPr lvl="1"/>
            <a:r>
              <a:rPr lang="en-GB" dirty="0"/>
              <a:t>BLM ASIC production completed in 2024, </a:t>
            </a:r>
            <a:r>
              <a:rPr lang="en-GB" dirty="0" err="1"/>
              <a:t>VTRx</a:t>
            </a:r>
            <a:r>
              <a:rPr lang="en-GB" dirty="0"/>
              <a:t> and </a:t>
            </a:r>
            <a:r>
              <a:rPr lang="en-GB" dirty="0" err="1"/>
              <a:t>LpGBT</a:t>
            </a:r>
            <a:r>
              <a:rPr lang="en-GB" dirty="0"/>
              <a:t> under production with EP-ESE</a:t>
            </a:r>
          </a:p>
          <a:p>
            <a:endParaRPr lang="en-GB" dirty="0"/>
          </a:p>
          <a:p>
            <a:r>
              <a:rPr lang="en-GB" dirty="0"/>
              <a:t>New rad-hard power supplies</a:t>
            </a:r>
          </a:p>
          <a:p>
            <a:pPr lvl="1"/>
            <a:r>
              <a:rPr lang="en-GB" dirty="0"/>
              <a:t>Necessary for radiation resistance and replacing obsolete systems</a:t>
            </a:r>
          </a:p>
          <a:p>
            <a:pPr lvl="1"/>
            <a:r>
              <a:rPr lang="en-GB" dirty="0"/>
              <a:t>Developed in common for BLMs and BPMs, in collaboration with EP-ESE and BE-CEM with likely CERN-wide usage</a:t>
            </a:r>
          </a:p>
          <a:p>
            <a:pPr lvl="1"/>
            <a:r>
              <a:rPr lang="en-GB" dirty="0"/>
              <a:t>v3 based on </a:t>
            </a:r>
            <a:r>
              <a:rPr lang="en-GB" dirty="0" err="1"/>
              <a:t>bPOL</a:t>
            </a:r>
            <a:r>
              <a:rPr lang="en-GB" dirty="0"/>
              <a:t> (rad-hard ASIC) </a:t>
            </a:r>
          </a:p>
          <a:p>
            <a:pPr lvl="1"/>
            <a:r>
              <a:rPr lang="en-GB" dirty="0"/>
              <a:t>Recent v4 prototype validation completed*, optimised for tunnel environment </a:t>
            </a:r>
          </a:p>
          <a:p>
            <a:pPr lvl="1"/>
            <a:r>
              <a:rPr lang="en-GB" dirty="0"/>
              <a:t>All tests and validations completed, e.g. </a:t>
            </a:r>
          </a:p>
          <a:p>
            <a:pPr lvl="2"/>
            <a:r>
              <a:rPr lang="en-GB" dirty="0"/>
              <a:t>@CHARM/CERN (reached ~ 1500 </a:t>
            </a:r>
            <a:r>
              <a:rPr lang="en-GB" dirty="0" err="1"/>
              <a:t>Gy</a:t>
            </a:r>
            <a:r>
              <a:rPr lang="en-GB" dirty="0"/>
              <a:t> accumulated)</a:t>
            </a:r>
          </a:p>
          <a:p>
            <a:pPr lvl="2"/>
            <a:r>
              <a:rPr lang="en-GB" dirty="0"/>
              <a:t>Climatic chamber (150h stress-test up to 100°C)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5BC793-51C4-5E41-AA69-5D5E4D6AE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Beam Instrumentation –T. Lefevre @ HL-LHC2024</a:t>
            </a:r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B63670-6597-9F50-209D-4FD627F002C7}"/>
              </a:ext>
            </a:extLst>
          </p:cNvPr>
          <p:cNvSpPr txBox="1"/>
          <p:nvPr/>
        </p:nvSpPr>
        <p:spPr>
          <a:xfrm>
            <a:off x="1867437" y="6558211"/>
            <a:ext cx="3554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*https://edms.cern.ch/item/EDA-03919-V4-0/0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6271080-0A52-1BD9-FF39-F072BC01BD6E}"/>
              </a:ext>
            </a:extLst>
          </p:cNvPr>
          <p:cNvGrpSpPr/>
          <p:nvPr/>
        </p:nvGrpSpPr>
        <p:grpSpPr>
          <a:xfrm>
            <a:off x="7295532" y="3242427"/>
            <a:ext cx="5015268" cy="1571109"/>
            <a:chOff x="7086600" y="4556177"/>
            <a:chExt cx="5015268" cy="1571109"/>
          </a:xfrm>
        </p:grpSpPr>
        <p:pic>
          <p:nvPicPr>
            <p:cNvPr id="12" name="Picture 1" descr="image003">
              <a:extLst>
                <a:ext uri="{FF2B5EF4-FFF2-40B4-BE49-F238E27FC236}">
                  <a16:creationId xmlns:a16="http://schemas.microsoft.com/office/drawing/2014/main" id="{1272CF1F-2D12-D4B8-AEBA-E9E4B92099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6600" y="4556177"/>
              <a:ext cx="2274887" cy="1142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image004">
              <a:extLst>
                <a:ext uri="{FF2B5EF4-FFF2-40B4-BE49-F238E27FC236}">
                  <a16:creationId xmlns:a16="http://schemas.microsoft.com/office/drawing/2014/main" id="{2C9DFAFF-025E-931A-0D76-F99EE56492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7231" y="4692847"/>
              <a:ext cx="2814637" cy="1065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06E9EC2-CA65-DAC4-A894-26CA119E4AE5}"/>
                </a:ext>
              </a:extLst>
            </p:cNvPr>
            <p:cNvSpPr txBox="1"/>
            <p:nvPr/>
          </p:nvSpPr>
          <p:spPr>
            <a:xfrm>
              <a:off x="8333652" y="5757954"/>
              <a:ext cx="24625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3D models of BLEPSU v4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36F4D2-8C74-1903-92FE-6699ED06A892}"/>
              </a:ext>
            </a:extLst>
          </p:cNvPr>
          <p:cNvGrpSpPr/>
          <p:nvPr/>
        </p:nvGrpSpPr>
        <p:grpSpPr>
          <a:xfrm>
            <a:off x="7626987" y="4786966"/>
            <a:ext cx="4421576" cy="1599724"/>
            <a:chOff x="6956017" y="2955469"/>
            <a:chExt cx="4421576" cy="15997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C7BF812-5CA8-A9D9-4CBD-924AFBC4D9E2}"/>
                </a:ext>
              </a:extLst>
            </p:cNvPr>
            <p:cNvGrpSpPr/>
            <p:nvPr/>
          </p:nvGrpSpPr>
          <p:grpSpPr>
            <a:xfrm>
              <a:off x="6956017" y="2991971"/>
              <a:ext cx="4421576" cy="1563222"/>
              <a:chOff x="7014619" y="2933090"/>
              <a:chExt cx="4421576" cy="1563222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F2991C1C-9270-6B78-F115-B18AFC76AD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98" t="16667" b="31250"/>
              <a:stretch/>
            </p:blipFill>
            <p:spPr>
              <a:xfrm>
                <a:off x="7014619" y="2933090"/>
                <a:ext cx="2984826" cy="121450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26E3B6B-648F-E5F4-CF8E-7C1F4F4D42A7}"/>
                  </a:ext>
                </a:extLst>
              </p:cNvPr>
              <p:cNvSpPr txBox="1"/>
              <p:nvPr/>
            </p:nvSpPr>
            <p:spPr>
              <a:xfrm>
                <a:off x="7014619" y="4126980"/>
                <a:ext cx="44215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Setup for CHARM &amp; Climatic chamber</a:t>
                </a: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98639D6-8AEF-74B3-5ED6-14300BCAD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04730" y="2955469"/>
              <a:ext cx="1272863" cy="1288675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6BAB95-A63B-3E9E-6012-503D318DA05D}"/>
              </a:ext>
            </a:extLst>
          </p:cNvPr>
          <p:cNvGrpSpPr/>
          <p:nvPr/>
        </p:nvGrpSpPr>
        <p:grpSpPr>
          <a:xfrm>
            <a:off x="7490539" y="890601"/>
            <a:ext cx="4573277" cy="1883590"/>
            <a:chOff x="1602177" y="3573016"/>
            <a:chExt cx="5464224" cy="2905729"/>
          </a:xfrm>
        </p:grpSpPr>
        <p:pic>
          <p:nvPicPr>
            <p:cNvPr id="21" name="IMG_1099.jpeg" descr="IMG_1099.jpeg">
              <a:extLst>
                <a:ext uri="{FF2B5EF4-FFF2-40B4-BE49-F238E27FC236}">
                  <a16:creationId xmlns:a16="http://schemas.microsoft.com/office/drawing/2014/main" id="{88725DAB-45FA-2AD8-D5CE-1AFC6084C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75520" y="3573016"/>
              <a:ext cx="5290881" cy="2327494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C8B1409-7A9B-6F9F-9E1B-A7B869071F3B}"/>
                </a:ext>
              </a:extLst>
            </p:cNvPr>
            <p:cNvGrpSpPr/>
            <p:nvPr/>
          </p:nvGrpSpPr>
          <p:grpSpPr>
            <a:xfrm>
              <a:off x="1602177" y="5229199"/>
              <a:ext cx="1541495" cy="1234224"/>
              <a:chOff x="1543680" y="5301206"/>
              <a:chExt cx="1541495" cy="1234224"/>
            </a:xfrm>
          </p:grpSpPr>
          <p:sp>
            <p:nvSpPr>
              <p:cNvPr id="29" name="2 x CWDM-SM-VTRx">
                <a:extLst>
                  <a:ext uri="{FF2B5EF4-FFF2-40B4-BE49-F238E27FC236}">
                    <a16:creationId xmlns:a16="http://schemas.microsoft.com/office/drawing/2014/main" id="{B7463DB7-2EC6-804C-ADAD-9CB698B966AD}"/>
                  </a:ext>
                </a:extLst>
              </p:cNvPr>
              <p:cNvSpPr txBox="1"/>
              <p:nvPr/>
            </p:nvSpPr>
            <p:spPr>
              <a:xfrm>
                <a:off x="1543680" y="6060636"/>
                <a:ext cx="1541495" cy="47479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2 x SM-</a:t>
                </a:r>
                <a:r>
                  <a:rPr sz="1400" i="1" dirty="0" err="1">
                    <a:solidFill>
                      <a:schemeClr val="accent1"/>
                    </a:solidFill>
                    <a:latin typeface="Arial"/>
                  </a:rPr>
                  <a:t>VTRx</a:t>
                </a:r>
                <a:endParaRPr sz="1400" i="1" dirty="0">
                  <a:solidFill>
                    <a:schemeClr val="accent1"/>
                  </a:solidFill>
                  <a:latin typeface="Arial"/>
                </a:endParaRPr>
              </a:p>
            </p:txBody>
          </p:sp>
          <p:sp>
            <p:nvSpPr>
              <p:cNvPr id="30" name="Connection Line">
                <a:extLst>
                  <a:ext uri="{FF2B5EF4-FFF2-40B4-BE49-F238E27FC236}">
                    <a16:creationId xmlns:a16="http://schemas.microsoft.com/office/drawing/2014/main" id="{5AA14A62-D46B-C8DF-B373-8168C9067782}"/>
                  </a:ext>
                </a:extLst>
              </p:cNvPr>
              <p:cNvSpPr/>
              <p:nvPr/>
            </p:nvSpPr>
            <p:spPr>
              <a:xfrm rot="16200000">
                <a:off x="2023288" y="5557495"/>
                <a:ext cx="809026" cy="2964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310" extrusionOk="0">
                    <a:moveTo>
                      <a:pt x="0" y="0"/>
                    </a:moveTo>
                    <a:cubicBezTo>
                      <a:pt x="2162" y="14898"/>
                      <a:pt x="9362" y="21600"/>
                      <a:pt x="21600" y="20105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chemeClr val="accent1"/>
                  </a:solidFill>
                  <a:latin typeface="Arial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6931966-BA34-ECE7-8CDD-81628ED60B9C}"/>
                </a:ext>
              </a:extLst>
            </p:cNvPr>
            <p:cNvGrpSpPr/>
            <p:nvPr/>
          </p:nvGrpSpPr>
          <p:grpSpPr>
            <a:xfrm>
              <a:off x="3245509" y="5157192"/>
              <a:ext cx="1252573" cy="1321553"/>
              <a:chOff x="3245509" y="5078297"/>
              <a:chExt cx="1252573" cy="1321553"/>
            </a:xfrm>
          </p:grpSpPr>
          <p:sp>
            <p:nvSpPr>
              <p:cNvPr id="27" name="2 x LpGBT">
                <a:extLst>
                  <a:ext uri="{FF2B5EF4-FFF2-40B4-BE49-F238E27FC236}">
                    <a16:creationId xmlns:a16="http://schemas.microsoft.com/office/drawing/2014/main" id="{61CE7C09-4459-A48E-185E-59A44600F04E}"/>
                  </a:ext>
                </a:extLst>
              </p:cNvPr>
              <p:cNvSpPr txBox="1"/>
              <p:nvPr/>
            </p:nvSpPr>
            <p:spPr>
              <a:xfrm>
                <a:off x="3245509" y="5925057"/>
                <a:ext cx="1252573" cy="47479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2 x </a:t>
                </a:r>
                <a:r>
                  <a:rPr sz="1400" i="1" dirty="0" err="1">
                    <a:solidFill>
                      <a:schemeClr val="accent1"/>
                    </a:solidFill>
                    <a:latin typeface="Arial"/>
                  </a:rPr>
                  <a:t>LpGBT</a:t>
                </a:r>
                <a:endParaRPr sz="1400" i="1" dirty="0">
                  <a:solidFill>
                    <a:schemeClr val="accent1"/>
                  </a:solidFill>
                  <a:latin typeface="Arial"/>
                </a:endParaRPr>
              </a:p>
            </p:txBody>
          </p:sp>
          <p:sp>
            <p:nvSpPr>
              <p:cNvPr id="28" name="Connection Line">
                <a:extLst>
                  <a:ext uri="{FF2B5EF4-FFF2-40B4-BE49-F238E27FC236}">
                    <a16:creationId xmlns:a16="http://schemas.microsoft.com/office/drawing/2014/main" id="{440AFA70-43A9-1D83-5449-077C736AD43E}"/>
                  </a:ext>
                </a:extLst>
              </p:cNvPr>
              <p:cNvSpPr/>
              <p:nvPr/>
            </p:nvSpPr>
            <p:spPr>
              <a:xfrm rot="16200000">
                <a:off x="3296884" y="5305408"/>
                <a:ext cx="881034" cy="4268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874" extrusionOk="0">
                    <a:moveTo>
                      <a:pt x="0" y="10792"/>
                    </a:moveTo>
                    <a:cubicBezTo>
                      <a:pt x="10634" y="21600"/>
                      <a:pt x="17834" y="18003"/>
                      <a:pt x="21600" y="0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B3679E5-30FD-5C68-B458-DDBA42E40D6A}"/>
                </a:ext>
              </a:extLst>
            </p:cNvPr>
            <p:cNvGrpSpPr/>
            <p:nvPr/>
          </p:nvGrpSpPr>
          <p:grpSpPr>
            <a:xfrm>
              <a:off x="5276728" y="5359697"/>
              <a:ext cx="1509105" cy="1095466"/>
              <a:chOff x="5910990" y="5411834"/>
              <a:chExt cx="1509105" cy="1095466"/>
            </a:xfrm>
          </p:grpSpPr>
          <p:sp>
            <p:nvSpPr>
              <p:cNvPr id="25" name="4 x BLMASIC">
                <a:extLst>
                  <a:ext uri="{FF2B5EF4-FFF2-40B4-BE49-F238E27FC236}">
                    <a16:creationId xmlns:a16="http://schemas.microsoft.com/office/drawing/2014/main" id="{3F4CE4A1-8C39-9367-1BDA-75E19A299842}"/>
                  </a:ext>
                </a:extLst>
              </p:cNvPr>
              <p:cNvSpPr txBox="1"/>
              <p:nvPr/>
            </p:nvSpPr>
            <p:spPr>
              <a:xfrm>
                <a:off x="5910990" y="6032506"/>
                <a:ext cx="1509105" cy="47479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0959" rIns="60959">
                <a:spAutoFit/>
              </a:bodyPr>
              <a:lstStyle/>
              <a:p>
                <a:pPr defTabSz="1219170">
                  <a:defRPr i="1">
                    <a:solidFill>
                      <a:srgbClr val="FF0015"/>
                    </a:solidFill>
                  </a:defRPr>
                </a:pPr>
                <a:r>
                  <a:rPr sz="1400" i="1" dirty="0">
                    <a:solidFill>
                      <a:schemeClr val="accent1"/>
                    </a:solidFill>
                    <a:latin typeface="Arial"/>
                  </a:rPr>
                  <a:t>4 x BLMASIC</a:t>
                </a:r>
              </a:p>
            </p:txBody>
          </p:sp>
          <p:sp>
            <p:nvSpPr>
              <p:cNvPr id="26" name="Connection Line">
                <a:extLst>
                  <a:ext uri="{FF2B5EF4-FFF2-40B4-BE49-F238E27FC236}">
                    <a16:creationId xmlns:a16="http://schemas.microsoft.com/office/drawing/2014/main" id="{A1D92F31-18BF-1983-9DEF-224AAE0D27A1}"/>
                  </a:ext>
                </a:extLst>
              </p:cNvPr>
              <p:cNvSpPr/>
              <p:nvPr/>
            </p:nvSpPr>
            <p:spPr>
              <a:xfrm rot="16200000" flipV="1">
                <a:off x="6225047" y="5499150"/>
                <a:ext cx="698400" cy="523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377" extrusionOk="0">
                    <a:moveTo>
                      <a:pt x="0" y="1785"/>
                    </a:moveTo>
                    <a:cubicBezTo>
                      <a:pt x="6461" y="-3223"/>
                      <a:pt x="13661" y="2308"/>
                      <a:pt x="21600" y="18377"/>
                    </a:cubicBezTo>
                  </a:path>
                </a:pathLst>
              </a:custGeom>
              <a:ln w="25400">
                <a:solidFill>
                  <a:srgbClr val="FF4F48"/>
                </a:solidFill>
                <a:miter lim="400000"/>
                <a:tailEnd type="arrow"/>
              </a:ln>
            </p:spPr>
            <p:txBody>
              <a:bodyPr/>
              <a:lstStyle/>
              <a:p>
                <a:pPr defTabSz="1219170"/>
                <a:endParaRPr sz="240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F79CD19-E793-D053-A494-6D00CA212E70}"/>
              </a:ext>
            </a:extLst>
          </p:cNvPr>
          <p:cNvSpPr txBox="1"/>
          <p:nvPr/>
        </p:nvSpPr>
        <p:spPr>
          <a:xfrm>
            <a:off x="7064062" y="2828274"/>
            <a:ext cx="5127938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New BLEIC card with application-specific IC (ASIC) so fewer </a:t>
            </a:r>
            <a:r>
              <a:rPr lang="en-US" sz="1200" dirty="0" err="1">
                <a:solidFill>
                  <a:schemeClr val="bg1"/>
                </a:solidFill>
              </a:rPr>
              <a:t>componants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AE9BF9-2A59-5143-1165-D901EA878249}"/>
              </a:ext>
            </a:extLst>
          </p:cNvPr>
          <p:cNvSpPr txBox="1"/>
          <p:nvPr/>
        </p:nvSpPr>
        <p:spPr>
          <a:xfrm>
            <a:off x="7064062" y="4507377"/>
            <a:ext cx="5127938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3-D models of BLEPSU v4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25A7BC-5DC6-00C9-CAEE-573F820AAF54}"/>
              </a:ext>
            </a:extLst>
          </p:cNvPr>
          <p:cNvSpPr txBox="1"/>
          <p:nvPr/>
        </p:nvSpPr>
        <p:spPr>
          <a:xfrm>
            <a:off x="7064062" y="6104659"/>
            <a:ext cx="5127938" cy="276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Set-up for CHARM and climatic test-chamber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FF23C13-F6D8-D4FB-F1B0-727D940AF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82" y="146630"/>
            <a:ext cx="11376000" cy="720000"/>
          </a:xfrm>
        </p:spPr>
        <p:txBody>
          <a:bodyPr/>
          <a:lstStyle/>
          <a:p>
            <a:r>
              <a:rPr lang="en-US" dirty="0"/>
              <a:t>Task 13.1 Beam Loss Monitor DAQ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E754D0-3B00-8E99-6C4F-B7502E9D3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70356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72532</TotalTime>
  <Words>3061</Words>
  <Application>Microsoft Macintosh PowerPoint</Application>
  <PresentationFormat>Widescreen</PresentationFormat>
  <Paragraphs>451</Paragraphs>
  <Slides>34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Symbol</vt:lpstr>
      <vt:lpstr>Times New Roman</vt:lpstr>
      <vt:lpstr>Wingdings</vt:lpstr>
      <vt:lpstr>Thème Office</vt:lpstr>
      <vt:lpstr>Overview of WP13 activities </vt:lpstr>
      <vt:lpstr>Beam instrumentation for new hardware configuration</vt:lpstr>
      <vt:lpstr>Beam instrumentation for improved beam parameters</vt:lpstr>
      <vt:lpstr>Overview WP 13 tasks</vt:lpstr>
      <vt:lpstr>Task 13.1 Beam Loss Monitor Ionisation Chamber (IC) Production</vt:lpstr>
      <vt:lpstr>PowerPoint Presentation</vt:lpstr>
      <vt:lpstr>Task 13.1 Beam Loss Monitor Ionisation Chamber (IC) Production</vt:lpstr>
      <vt:lpstr>Task 13.1 Beam Loss Monitor Ionisation Chamber (IC) Production</vt:lpstr>
      <vt:lpstr>Task 13.1 Beam Loss Monitor DAQ</vt:lpstr>
      <vt:lpstr>Task 13.1 Beam Loss Monitor DAQ</vt:lpstr>
      <vt:lpstr>Task 13.3 - New Beam Position Monitors (BPMs) - Overview</vt:lpstr>
      <vt:lpstr>Task 13.3 - New BPMs between Q1 to Q5</vt:lpstr>
      <vt:lpstr>Task 13.3 - New BPMs between Q1 to Q5</vt:lpstr>
      <vt:lpstr>Task 13.3 - New BPM acquisition electronics in IP1/5</vt:lpstr>
      <vt:lpstr>Task 13.3 - New BPM acquisition electronics in IP1/5</vt:lpstr>
      <vt:lpstr>Task 13.4 - New luminosity monitors for IP 1/5</vt:lpstr>
      <vt:lpstr>Task 13.4 - New luminosity monitors for IP 1/5</vt:lpstr>
      <vt:lpstr>Task 13.5 - High Bandwidth BPM (BPW)</vt:lpstr>
      <vt:lpstr>Task 13.5 - High Bandwidth BPM (EOBPM)</vt:lpstr>
      <vt:lpstr>Task 13.5 - High Bandwidth BPM (EOBPM)</vt:lpstr>
      <vt:lpstr>Task 13.5 - High Bandwidth BPM (EOMTS)</vt:lpstr>
      <vt:lpstr>Task 13.5 - High Bandwidth BPM (EOMTS)</vt:lpstr>
      <vt:lpstr>Task 13.5 - High Bandwidth BPM (EOMTS)</vt:lpstr>
      <vt:lpstr>Task 13.6: Synchrotron light diagnostics (BSR)</vt:lpstr>
      <vt:lpstr>Task 13.6: Synchrotron light diagnostics (BSR)</vt:lpstr>
      <vt:lpstr>Task 13.7 - Beam Gas Ionisation (BGI) monitor</vt:lpstr>
      <vt:lpstr>Task 13.7 - Beam Gas Ionisation (BGI) monitor</vt:lpstr>
      <vt:lpstr>Task 13.7 - Beam Gas Ionisation (BGI) monitor</vt:lpstr>
      <vt:lpstr>Task 13.2 - Beam Gas Curtain monitor</vt:lpstr>
      <vt:lpstr>Task 13.2 - Beam Gas Curtain monitor</vt:lpstr>
      <vt:lpstr>Summary</vt:lpstr>
      <vt:lpstr>Collaboration partners</vt:lpstr>
      <vt:lpstr>Beam Gas Curtain monitor</vt:lpstr>
      <vt:lpstr>Beam Gas Curtain monitor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 talk</dc:title>
  <dc:creator>Raymond Veness</dc:creator>
  <cp:lastModifiedBy>Thibaut Lefevre</cp:lastModifiedBy>
  <cp:revision>778</cp:revision>
  <cp:lastPrinted>2023-09-12T08:27:18Z</cp:lastPrinted>
  <dcterms:created xsi:type="dcterms:W3CDTF">2022-08-15T15:17:01Z</dcterms:created>
  <dcterms:modified xsi:type="dcterms:W3CDTF">2024-10-08T14:21:45Z</dcterms:modified>
</cp:coreProperties>
</file>