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30" r:id="rId5"/>
    <p:sldId id="265" r:id="rId6"/>
    <p:sldId id="266" r:id="rId7"/>
    <p:sldId id="338" r:id="rId8"/>
    <p:sldId id="339" r:id="rId9"/>
    <p:sldId id="340" r:id="rId10"/>
    <p:sldId id="329" r:id="rId11"/>
    <p:sldId id="336" r:id="rId12"/>
    <p:sldId id="341" r:id="rId13"/>
    <p:sldId id="343" r:id="rId14"/>
    <p:sldId id="351" r:id="rId15"/>
    <p:sldId id="345" r:id="rId16"/>
    <p:sldId id="354" r:id="rId17"/>
    <p:sldId id="355" r:id="rId18"/>
    <p:sldId id="356" r:id="rId19"/>
    <p:sldId id="342" r:id="rId20"/>
    <p:sldId id="352" r:id="rId21"/>
    <p:sldId id="348" r:id="rId22"/>
    <p:sldId id="350" r:id="rId23"/>
    <p:sldId id="349" r:id="rId24"/>
    <p:sldId id="357" r:id="rId2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19" autoAdjust="0"/>
    <p:restoredTop sz="94660"/>
  </p:normalViewPr>
  <p:slideViewPr>
    <p:cSldViewPr snapToObjects="1" showGuides="1">
      <p:cViewPr varScale="1">
        <p:scale>
          <a:sx n="129" d="100"/>
          <a:sy n="129" d="100"/>
        </p:scale>
        <p:origin x="144" y="52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6877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69844/1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edms.cern.ch/document/2387369/2.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6A26-64C0-1769-E325-603C7018B8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GB" dirty="0"/>
              <a:t>Expected performance of the new BPM system in IP1/5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D6D386-02FE-7992-8AB2-9F0D6C80AA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M. Krupa for HL-LHC BPM team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78101D-7D65-78DB-C2C4-C90231F4B6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14th HL-LHC Collaboration Meeting, Genoa, 09/10/2024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788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BAFB8C-D52F-17DB-11D0-283B3D2CA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EB577F-0039-F12B-7444-8B5ADDE71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Precision (resolution)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FC2FF5-566E-A54D-02DB-8C69E6F8E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5472168" cy="396044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Sensitivity to the beam displacement defined by the BPM aperture: ~ 3.3-3.9 % / mm</a:t>
            </a:r>
          </a:p>
          <a:p>
            <a:r>
              <a:rPr lang="en-US" dirty="0"/>
              <a:t>Optics team request BPM resolution of 15 </a:t>
            </a:r>
            <a:r>
              <a:rPr lang="el-GR" dirty="0"/>
              <a:t>μ</a:t>
            </a:r>
            <a:r>
              <a:rPr lang="en-US" dirty="0"/>
              <a:t>m, i.e. signal change of 0.05% must be detected (66 dB dynamic range required)</a:t>
            </a:r>
          </a:p>
          <a:p>
            <a:r>
              <a:rPr lang="en-US" dirty="0"/>
              <a:t>Resolution of the acquisition system is limited by the noise (or dynamic range) of the analogue front-end and the digitizer</a:t>
            </a:r>
          </a:p>
          <a:p>
            <a:pPr lvl="1"/>
            <a:r>
              <a:rPr lang="en-US" dirty="0"/>
              <a:t>68 dB DR for the ADC with 40 MHz digital signal processing</a:t>
            </a:r>
          </a:p>
          <a:p>
            <a:pPr lvl="1"/>
            <a:r>
              <a:rPr lang="en-US" dirty="0"/>
              <a:t>Noise of the analogue front-end about 6 dB below the ADC quantization noise</a:t>
            </a:r>
          </a:p>
          <a:p>
            <a:r>
              <a:rPr lang="en-US" dirty="0"/>
              <a:t>We expect to provide the resolution required for optics measurements but with little margin!</a:t>
            </a:r>
          </a:p>
          <a:p>
            <a:r>
              <a:rPr lang="en-US" dirty="0"/>
              <a:t>Resolution of the orbit measurements scales with sqrt(number of turns x number of bunches)</a:t>
            </a:r>
          </a:p>
          <a:p>
            <a:pPr lvl="1"/>
            <a:r>
              <a:rPr lang="en-US" dirty="0"/>
              <a:t>~ 1000 for 2760 bunches measured at 25 Hz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395399-79A5-62B4-3C54-B9B498996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6228184" y="2571750"/>
            <a:ext cx="2836328" cy="2127246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0F1F590-C5E5-2481-ADF7-2002FBEFE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1264"/>
            <a:ext cx="2401316" cy="251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78EC38-F74C-4663-2B5D-67EE8C0BF360}"/>
              </a:ext>
            </a:extLst>
          </p:cNvPr>
          <p:cNvSpPr txBox="1"/>
          <p:nvPr/>
        </p:nvSpPr>
        <p:spPr>
          <a:xfrm>
            <a:off x="6964406" y="481694"/>
            <a:ext cx="1712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RMS: 11.5 </a:t>
            </a:r>
            <a:r>
              <a:rPr lang="el-GR" sz="1400" b="1" dirty="0">
                <a:solidFill>
                  <a:srgbClr val="C00000"/>
                </a:solidFill>
              </a:rPr>
              <a:t>μ</a:t>
            </a:r>
            <a:r>
              <a:rPr lang="en-US" sz="1400" b="1" dirty="0">
                <a:solidFill>
                  <a:srgbClr val="C00000"/>
                </a:solidFill>
              </a:rPr>
              <a:t>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CD5450-A02D-10AC-02BC-2EBC0739CC69}"/>
              </a:ext>
            </a:extLst>
          </p:cNvPr>
          <p:cNvSpPr txBox="1"/>
          <p:nvPr/>
        </p:nvSpPr>
        <p:spPr>
          <a:xfrm>
            <a:off x="7716874" y="2994836"/>
            <a:ext cx="1712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RMS: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10 </a:t>
            </a:r>
            <a:r>
              <a:rPr lang="el-GR" sz="1200" b="1" dirty="0">
                <a:solidFill>
                  <a:srgbClr val="C00000"/>
                </a:solidFill>
              </a:rPr>
              <a:t>μ</a:t>
            </a:r>
            <a:r>
              <a:rPr lang="en-US" sz="1200" b="1" dirty="0">
                <a:solidFill>
                  <a:srgbClr val="C00000"/>
                </a:solidFill>
              </a:rPr>
              <a:t>m (LHC)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~ 12 </a:t>
            </a:r>
            <a:r>
              <a:rPr lang="el-GR" sz="1200" b="1" dirty="0">
                <a:solidFill>
                  <a:srgbClr val="C00000"/>
                </a:solidFill>
              </a:rPr>
              <a:t>μ</a:t>
            </a:r>
            <a:r>
              <a:rPr lang="en-US" sz="1200" b="1" dirty="0">
                <a:solidFill>
                  <a:srgbClr val="C00000"/>
                </a:solidFill>
              </a:rPr>
              <a:t>m (HL-LHC)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40002D-7BCF-EC6B-C0C3-20D3E02AF58F}"/>
              </a:ext>
            </a:extLst>
          </p:cNvPr>
          <p:cNvSpPr txBox="1"/>
          <p:nvPr/>
        </p:nvSpPr>
        <p:spPr>
          <a:xfrm>
            <a:off x="6860849" y="4628763"/>
            <a:ext cx="1712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LHC measurements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7F14B-FC95-136D-2CB3-B3398EA7E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29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3061F5-46B3-015E-09B4-6CD6BA76D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68A004-02B9-61D1-10B6-9A83270FF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– BPM pick-up offset and roll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B9A3E9-4E69-BBF3-FADA-8CAACBDE9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707654"/>
            <a:ext cx="4968112" cy="273630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Electric – asymmetry between the opposing electrodes (production and assembly tolerances)</a:t>
            </a:r>
          </a:p>
          <a:p>
            <a:pPr lvl="1"/>
            <a:r>
              <a:rPr lang="en-US" dirty="0"/>
              <a:t>Measured on a special stretched-wire test bench after full BPM assembly</a:t>
            </a:r>
          </a:p>
          <a:p>
            <a:pPr lvl="1"/>
            <a:r>
              <a:rPr lang="en-US" dirty="0"/>
              <a:t>Expected accuracy: ±50 </a:t>
            </a:r>
            <a:r>
              <a:rPr lang="el-GR" dirty="0"/>
              <a:t>μ</a:t>
            </a:r>
            <a:r>
              <a:rPr lang="en-US" dirty="0"/>
              <a:t>m</a:t>
            </a:r>
          </a:p>
          <a:p>
            <a:r>
              <a:rPr lang="en-US" dirty="0"/>
              <a:t>Mechanical – imperfect alignment and installation</a:t>
            </a:r>
          </a:p>
          <a:p>
            <a:pPr lvl="1"/>
            <a:r>
              <a:rPr lang="en-US" dirty="0"/>
              <a:t>Measured and controlled during BPM installation</a:t>
            </a:r>
          </a:p>
          <a:p>
            <a:pPr lvl="1"/>
            <a:r>
              <a:rPr lang="en-US" dirty="0"/>
              <a:t>Installation on the beam screen tested with the vacuum (TE-VSC) and survey (BE-GM) teams</a:t>
            </a:r>
          </a:p>
          <a:p>
            <a:pPr lvl="1"/>
            <a:r>
              <a:rPr lang="en-GB" dirty="0"/>
              <a:t>Expected accuracy:</a:t>
            </a:r>
          </a:p>
          <a:p>
            <a:pPr lvl="2"/>
            <a:r>
              <a:rPr lang="en-US" dirty="0"/>
              <a:t>±</a:t>
            </a:r>
            <a:r>
              <a:rPr lang="en-GB" dirty="0"/>
              <a:t>25 </a:t>
            </a:r>
            <a:r>
              <a:rPr lang="el-GR" dirty="0"/>
              <a:t>μ</a:t>
            </a:r>
            <a:r>
              <a:rPr lang="en-GB" dirty="0"/>
              <a:t>m against the beam screen interface</a:t>
            </a:r>
          </a:p>
          <a:p>
            <a:pPr lvl="2"/>
            <a:r>
              <a:rPr lang="en-US" b="1" dirty="0">
                <a:solidFill>
                  <a:srgbClr val="C00000"/>
                </a:solidFill>
              </a:rPr>
              <a:t>±0.5 mm (known to ±0.1 mm) against the magnet reference axis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414544-281F-EF84-EC75-6F17BD6FA3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4398"/>
          <a:stretch/>
        </p:blipFill>
        <p:spPr>
          <a:xfrm>
            <a:off x="611560" y="771550"/>
            <a:ext cx="5184576" cy="75850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DF4EF6F-7DDD-BC1D-EEFD-C381824C4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5651348" y="1197682"/>
            <a:ext cx="3469760" cy="274813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F20A3EB9-CD3E-879A-1651-9EEF14ABA7EA}"/>
              </a:ext>
            </a:extLst>
          </p:cNvPr>
          <p:cNvGrpSpPr/>
          <p:nvPr/>
        </p:nvGrpSpPr>
        <p:grpSpPr>
          <a:xfrm>
            <a:off x="5998356" y="580886"/>
            <a:ext cx="2761940" cy="4121422"/>
            <a:chOff x="5998356" y="580886"/>
            <a:chExt cx="2761940" cy="412142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715A0E7-C719-C713-746B-21E047AAA8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9243"/>
            <a:stretch/>
          </p:blipFill>
          <p:spPr>
            <a:xfrm>
              <a:off x="6012160" y="580886"/>
              <a:ext cx="2748136" cy="181809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642C668-9BFA-81D5-3C58-DCA0E1706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98356" y="2571750"/>
              <a:ext cx="2748136" cy="2130558"/>
            </a:xfrm>
            <a:prstGeom prst="rect">
              <a:avLst/>
            </a:prstGeom>
          </p:spPr>
        </p:pic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572842-7C68-8014-470E-237E19E54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18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87CEAB-FEFF-9088-616E-02F5DD29C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442552-6874-8032-35C0-6C4F91861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- electronics offset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E62563-30DE-7B7C-03F9-E4EBDDCE9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6048232" cy="38805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Uneven attenuation / gain between the two opposite channels (e.g. horizontal positive and horizontal negative) is equivalent to an erroneous beam displacement</a:t>
            </a:r>
          </a:p>
          <a:p>
            <a:r>
              <a:rPr lang="en-US" dirty="0"/>
              <a:t>3 types of calibration methods foreseen</a:t>
            </a:r>
          </a:p>
          <a:p>
            <a:pPr lvl="1"/>
            <a:r>
              <a:rPr lang="en-US" dirty="0"/>
              <a:t>Online (with beam) for “fast” drift correction – crossbar switching like light sources or DOROS</a:t>
            </a:r>
          </a:p>
          <a:p>
            <a:pPr lvl="1"/>
            <a:r>
              <a:rPr lang="en-US" dirty="0"/>
              <a:t>Offline local (without beam) for “slow” drift connection – sending a known signal through the front-end electronics</a:t>
            </a:r>
          </a:p>
          <a:p>
            <a:pPr lvl="1"/>
            <a:r>
              <a:rPr lang="en-US" dirty="0"/>
              <a:t>Offline full (without beam) for checking cables – sending a signal to the BPM, cross-coupling to the adjacent electrodes, measuring the asymmetry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6ABACB-FB15-8BC1-7043-58C5F0CD3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187" y="944389"/>
            <a:ext cx="2532561" cy="31395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33EE4DF-BB05-BBB0-1B0A-2982FEFFB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944388"/>
            <a:ext cx="1187961" cy="31395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227462-BE84-7C72-7E66-1FEA5B969D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6337" y="944387"/>
            <a:ext cx="1182212" cy="313953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3F0674-6B13-BA52-9323-E85D82A6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60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DFB69C-128C-196E-081A-E4083282F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1DF795-F6ED-95D1-56A8-D640C883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- linearization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D6F209-D489-8B1E-93C4-9C54EDE45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7920000" cy="12700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Signals generated by BPM pick-ups have a non-linear dependance on the beam displacement</a:t>
            </a:r>
          </a:p>
          <a:p>
            <a:pPr lvl="1"/>
            <a:r>
              <a:rPr lang="en-US" dirty="0"/>
              <a:t>Very strong effect for large displacements</a:t>
            </a:r>
          </a:p>
          <a:p>
            <a:pPr lvl="1"/>
            <a:r>
              <a:rPr lang="en-US" dirty="0"/>
              <a:t>Must be corrected in 2D</a:t>
            </a:r>
          </a:p>
          <a:p>
            <a:r>
              <a:rPr lang="en-GB" dirty="0"/>
              <a:t>Acquisition electronics also feature some nonlinearities – to be mitigated by precise gain control and calibration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C313D9-3BCA-DB4E-56FA-E5BECF13AA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900"/>
          <a:stretch/>
        </p:blipFill>
        <p:spPr>
          <a:xfrm>
            <a:off x="1079103" y="1888182"/>
            <a:ext cx="7092280" cy="11620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3D8B08-87CC-E132-53CB-336C04194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103" y="3159112"/>
            <a:ext cx="7092280" cy="70878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36EB180-1F8B-508E-F536-F71580B36235}"/>
              </a:ext>
            </a:extLst>
          </p:cNvPr>
          <p:cNvGrpSpPr/>
          <p:nvPr/>
        </p:nvGrpSpPr>
        <p:grpSpPr>
          <a:xfrm>
            <a:off x="1079103" y="3867894"/>
            <a:ext cx="6303114" cy="951556"/>
            <a:chOff x="740695" y="3333726"/>
            <a:chExt cx="5787634" cy="87373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28344F-344A-A9B1-AD84-C3420F68CB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5060"/>
            <a:stretch/>
          </p:blipFill>
          <p:spPr>
            <a:xfrm>
              <a:off x="755576" y="3333726"/>
              <a:ext cx="5772753" cy="44981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C0D7F5D-4579-74AD-5460-50BD143A40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66594"/>
            <a:stretch/>
          </p:blipFill>
          <p:spPr>
            <a:xfrm>
              <a:off x="740695" y="3777392"/>
              <a:ext cx="5772753" cy="43007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5FC08DA-A89B-6A0D-7846-8D31C88A3904}"/>
              </a:ext>
            </a:extLst>
          </p:cNvPr>
          <p:cNvSpPr txBox="1"/>
          <p:nvPr/>
        </p:nvSpPr>
        <p:spPr>
          <a:xfrm>
            <a:off x="561736" y="3331440"/>
            <a:ext cx="53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 err="1">
                <a:solidFill>
                  <a:srgbClr val="C00000"/>
                </a:solidFill>
              </a:rPr>
              <a:t>VdM</a:t>
            </a:r>
            <a:endParaRPr lang="en-GB" sz="1050" b="1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A4D312-D85A-6915-249D-197325862974}"/>
              </a:ext>
            </a:extLst>
          </p:cNvPr>
          <p:cNvSpPr txBox="1"/>
          <p:nvPr/>
        </p:nvSpPr>
        <p:spPr>
          <a:xfrm>
            <a:off x="545530" y="4351075"/>
            <a:ext cx="5335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C00000"/>
                </a:solidFill>
              </a:rPr>
              <a:t>Orbit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CB58EF-0F20-52FA-6F80-667A082C7BB3}"/>
              </a:ext>
            </a:extLst>
          </p:cNvPr>
          <p:cNvSpPr txBox="1"/>
          <p:nvPr/>
        </p:nvSpPr>
        <p:spPr>
          <a:xfrm>
            <a:off x="323528" y="2481396"/>
            <a:ext cx="7289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50" b="1" dirty="0">
                <a:solidFill>
                  <a:srgbClr val="C00000"/>
                </a:solidFill>
              </a:rPr>
              <a:t>Optics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F09DDFA-910D-46BE-BCFD-56E34177D406}"/>
              </a:ext>
            </a:extLst>
          </p:cNvPr>
          <p:cNvSpPr/>
          <p:nvPr/>
        </p:nvSpPr>
        <p:spPr>
          <a:xfrm>
            <a:off x="5615607" y="2173822"/>
            <a:ext cx="1080120" cy="91057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8A7EFD-338F-2434-B43A-96BE8ED2A255}"/>
              </a:ext>
            </a:extLst>
          </p:cNvPr>
          <p:cNvSpPr/>
          <p:nvPr/>
        </p:nvSpPr>
        <p:spPr>
          <a:xfrm>
            <a:off x="4687887" y="4112321"/>
            <a:ext cx="855712" cy="70712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3EB3AE0-7955-1FA9-B181-A9B8EFB48482}"/>
              </a:ext>
            </a:extLst>
          </p:cNvPr>
          <p:cNvSpPr/>
          <p:nvPr/>
        </p:nvSpPr>
        <p:spPr>
          <a:xfrm>
            <a:off x="5227803" y="3650639"/>
            <a:ext cx="2980091" cy="21725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0108FF-6DFC-62A9-C1C5-9C93D3A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28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DFB69C-128C-196E-081A-E4083282F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1DF795-F6ED-95D1-56A8-D640C883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- linearization</a:t>
            </a:r>
            <a:endParaRPr lang="en-GB" dirty="0"/>
          </a:p>
        </p:txBody>
      </p:sp>
      <p:pic>
        <p:nvPicPr>
          <p:cNvPr id="14" name="Content Placeholder 13" descr="A close-up of a chart&#10;&#10;Description automatically generated">
            <a:extLst>
              <a:ext uri="{FF2B5EF4-FFF2-40B4-BE49-F238E27FC236}">
                <a16:creationId xmlns:a16="http://schemas.microsoft.com/office/drawing/2014/main" id="{FED27AE0-1CDA-B04E-53DF-E805E3B790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311" y="555526"/>
            <a:ext cx="7809378" cy="387985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7F4DD02-74C1-5C77-5088-160E9E66FD34}"/>
              </a:ext>
            </a:extLst>
          </p:cNvPr>
          <p:cNvSpPr txBox="1"/>
          <p:nvPr/>
        </p:nvSpPr>
        <p:spPr>
          <a:xfrm>
            <a:off x="1259632" y="4299942"/>
            <a:ext cx="6348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</a:rPr>
              <a:t>Max error in ±(half radius) range: 5.4 mm	</a:t>
            </a:r>
          </a:p>
          <a:p>
            <a:pPr algn="ctr"/>
            <a:r>
              <a:rPr lang="en-GB" sz="1200" b="1" dirty="0">
                <a:solidFill>
                  <a:srgbClr val="C00000"/>
                </a:solidFill>
              </a:rPr>
              <a:t>Max error in </a:t>
            </a:r>
            <a:r>
              <a:rPr lang="en-GB" sz="1200" b="1" dirty="0" err="1">
                <a:solidFill>
                  <a:srgbClr val="C00000"/>
                </a:solidFill>
              </a:rPr>
              <a:t>VdM</a:t>
            </a:r>
            <a:r>
              <a:rPr lang="en-GB" sz="1200" b="1" dirty="0">
                <a:solidFill>
                  <a:srgbClr val="C00000"/>
                </a:solidFill>
              </a:rPr>
              <a:t> range: 1.2 </a:t>
            </a:r>
            <a:r>
              <a:rPr lang="el-GR" sz="1200" b="1" dirty="0">
                <a:solidFill>
                  <a:srgbClr val="C00000"/>
                </a:solidFill>
              </a:rPr>
              <a:t>μ</a:t>
            </a:r>
            <a:r>
              <a:rPr lang="en-GB" sz="1200" b="1" dirty="0">
                <a:solidFill>
                  <a:srgbClr val="C00000"/>
                </a:solidFill>
              </a:rPr>
              <a:t>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08C37-06A6-8A70-9720-32C4DDE4B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60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DFB69C-128C-196E-081A-E4083282F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1DF795-F6ED-95D1-56A8-D640C883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- linearization</a:t>
            </a:r>
            <a:endParaRPr lang="en-GB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FED27AE0-1CDA-B04E-53DF-E805E3B790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67311" y="555526"/>
            <a:ext cx="7809378" cy="387985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7F4DD02-74C1-5C77-5088-160E9E66FD34}"/>
              </a:ext>
            </a:extLst>
          </p:cNvPr>
          <p:cNvSpPr txBox="1"/>
          <p:nvPr/>
        </p:nvSpPr>
        <p:spPr>
          <a:xfrm>
            <a:off x="1259632" y="4299942"/>
            <a:ext cx="6348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</a:rPr>
              <a:t>Max error in ±(half radius) range: 10 </a:t>
            </a:r>
            <a:r>
              <a:rPr lang="el-GR" sz="1200" b="1" dirty="0">
                <a:solidFill>
                  <a:srgbClr val="C00000"/>
                </a:solidFill>
              </a:rPr>
              <a:t>μ</a:t>
            </a:r>
            <a:r>
              <a:rPr lang="en-GB" sz="1200" b="1" dirty="0">
                <a:solidFill>
                  <a:srgbClr val="C00000"/>
                </a:solidFill>
              </a:rPr>
              <a:t>m	</a:t>
            </a:r>
          </a:p>
          <a:p>
            <a:pPr algn="ctr"/>
            <a:r>
              <a:rPr lang="en-GB" sz="1200" b="1" dirty="0">
                <a:solidFill>
                  <a:srgbClr val="C00000"/>
                </a:solidFill>
              </a:rPr>
              <a:t>Max error in </a:t>
            </a:r>
            <a:r>
              <a:rPr lang="en-GB" sz="1200" b="1" dirty="0" err="1">
                <a:solidFill>
                  <a:srgbClr val="C00000"/>
                </a:solidFill>
              </a:rPr>
              <a:t>VdM</a:t>
            </a:r>
            <a:r>
              <a:rPr lang="en-GB" sz="1200" b="1" dirty="0">
                <a:solidFill>
                  <a:srgbClr val="C00000"/>
                </a:solidFill>
              </a:rPr>
              <a:t> range: 0.9 </a:t>
            </a:r>
            <a:r>
              <a:rPr lang="el-GR" sz="1200" b="1" dirty="0">
                <a:solidFill>
                  <a:srgbClr val="C00000"/>
                </a:solidFill>
              </a:rPr>
              <a:t>μ</a:t>
            </a:r>
            <a:r>
              <a:rPr lang="en-GB" sz="1200" b="1" dirty="0">
                <a:solidFill>
                  <a:srgbClr val="C00000"/>
                </a:solidFill>
              </a:rPr>
              <a:t>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BAFE13-5051-99E5-E68A-D60C7394D8DD}"/>
              </a:ext>
            </a:extLst>
          </p:cNvPr>
          <p:cNvSpPr txBox="1"/>
          <p:nvPr/>
        </p:nvSpPr>
        <p:spPr>
          <a:xfrm>
            <a:off x="455431" y="699542"/>
            <a:ext cx="63488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C00000"/>
                </a:solidFill>
              </a:rPr>
              <a:t>7th order cross-term polynomial w/ 17 non-zero coefficients</a:t>
            </a:r>
          </a:p>
          <a:p>
            <a:r>
              <a:rPr lang="en-GB" sz="1050" b="1" dirty="0">
                <a:solidFill>
                  <a:srgbClr val="C00000"/>
                </a:solidFill>
              </a:rPr>
              <a:t>LHC BPMs: 5th order cross-term polynomial w/ 6 non-zero coefficients`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9C8111-256A-DB7F-46B1-C8B8B89D2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003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64644F0-5836-C8E2-812A-C1982A878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555526"/>
            <a:ext cx="3024336" cy="197296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01381FD-7B2C-D530-DFBC-B6E25D8F1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Krupa  /  Expected performance of IP1/5 IT BPMs  /  14th HL-LHC Collaboration Meeting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41B310-B1E9-9082-4A34-0E5ABB2A2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compensation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678F10-CBB4-35AE-BBB7-879253A33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5184136" cy="388052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Various digital signal processing methods investigated</a:t>
            </a:r>
          </a:p>
          <a:p>
            <a:r>
              <a:rPr lang="en-US" dirty="0"/>
              <a:t>Most promising so far: “Power Compensation Algorithm” developed in collaboration with University of Oxford</a:t>
            </a:r>
          </a:p>
          <a:p>
            <a:pPr lvl="1"/>
            <a:r>
              <a:rPr lang="en-US" dirty="0"/>
              <a:t>Prerequisites: known beam-beam delay; reference waveform measurements at the beginning of each fill</a:t>
            </a:r>
          </a:p>
          <a:p>
            <a:pPr lvl="1"/>
            <a:r>
              <a:rPr lang="en-US" dirty="0"/>
              <a:t>Details: </a:t>
            </a:r>
            <a:r>
              <a:rPr lang="en-US" dirty="0">
                <a:hlinkClick r:id="rId3"/>
              </a:rPr>
              <a:t>EDMS 2669844</a:t>
            </a:r>
            <a:endParaRPr lang="en-US" dirty="0"/>
          </a:p>
          <a:p>
            <a:r>
              <a:rPr lang="en-US" dirty="0"/>
              <a:t>Disclaimer: for high-accuracy measurements (e.g. optics measurements, van der Meer scans, special MDs) we recommend using filling patterns where the two beams don’t cross each other in the IT (i.e. 550+ ns bunch spacing)</a:t>
            </a:r>
          </a:p>
          <a:p>
            <a:endParaRPr lang="en-GB" dirty="0"/>
          </a:p>
        </p:txBody>
      </p:sp>
      <p:pic>
        <p:nvPicPr>
          <p:cNvPr id="9" name="Picture 8" descr="A screenshot of a video game&#10;&#10;Description automatically generated">
            <a:extLst>
              <a:ext uri="{FF2B5EF4-FFF2-40B4-BE49-F238E27FC236}">
                <a16:creationId xmlns:a16="http://schemas.microsoft.com/office/drawing/2014/main" id="{6921D5C9-F414-1079-23FD-72B02602D3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1457" y="2571750"/>
            <a:ext cx="3285039" cy="18804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0C8CAB-DAC9-15CC-5421-895D164C3B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8100" y="474399"/>
            <a:ext cx="3318396" cy="2488797"/>
          </a:xfrm>
          <a:prstGeom prst="rect">
            <a:avLst/>
          </a:prstGeom>
        </p:spPr>
      </p:pic>
      <p:pic>
        <p:nvPicPr>
          <p:cNvPr id="11" name="Picture 10" descr="A graph of a red and blue line&#10;&#10;Description automatically generated">
            <a:extLst>
              <a:ext uri="{FF2B5EF4-FFF2-40B4-BE49-F238E27FC236}">
                <a16:creationId xmlns:a16="http://schemas.microsoft.com/office/drawing/2014/main" id="{2F0761CC-D397-FD6C-EC1F-DE4A5CFE8E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4546" y="2963196"/>
            <a:ext cx="2520031" cy="188044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3EC63D46-D949-EDF2-DDBA-B9A59DC9E20A}"/>
              </a:ext>
            </a:extLst>
          </p:cNvPr>
          <p:cNvGrpSpPr/>
          <p:nvPr/>
        </p:nvGrpSpPr>
        <p:grpSpPr>
          <a:xfrm>
            <a:off x="6747894" y="706569"/>
            <a:ext cx="2422236" cy="1051846"/>
            <a:chOff x="6747894" y="706569"/>
            <a:chExt cx="2422236" cy="1051846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C79768D7-8772-0B5A-CB7C-138CB0EAE6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47894" y="808156"/>
              <a:ext cx="536667" cy="245537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2E239E5-C89F-8EF8-AE7A-3855924847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68627" y="1512878"/>
              <a:ext cx="536667" cy="245537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CAA9CA6-E04A-587C-3EA6-C763C7D0EABC}"/>
                </a:ext>
              </a:extLst>
            </p:cNvPr>
            <p:cNvSpPr txBox="1"/>
            <p:nvPr/>
          </p:nvSpPr>
          <p:spPr>
            <a:xfrm>
              <a:off x="7284561" y="706569"/>
              <a:ext cx="14495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C00000"/>
                  </a:solidFill>
                </a:rPr>
                <a:t>Beam 1 signal</a:t>
              </a:r>
              <a:endParaRPr lang="en-GB" sz="1050" b="1" dirty="0">
                <a:solidFill>
                  <a:srgbClr val="C0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2338F87-E6EA-F864-2D5E-3A02C3844B5E}"/>
                </a:ext>
              </a:extLst>
            </p:cNvPr>
            <p:cNvSpPr txBox="1"/>
            <p:nvPr/>
          </p:nvSpPr>
          <p:spPr>
            <a:xfrm>
              <a:off x="7720561" y="1379177"/>
              <a:ext cx="14495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rgbClr val="C00000"/>
                  </a:solidFill>
                </a:rPr>
                <a:t>Beam 2 signal</a:t>
              </a:r>
              <a:endParaRPr lang="en-GB" sz="105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16FAA2A-6964-EEA2-EB28-7A326575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99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18770A-6F6A-1C20-9230-7107FF1C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5D8715-C369-FF7D-7A61-3BB42E907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4968112" cy="449350"/>
          </a:xfrm>
        </p:spPr>
        <p:txBody>
          <a:bodyPr/>
          <a:lstStyle/>
          <a:p>
            <a:pPr algn="l"/>
            <a:r>
              <a:rPr lang="en-US" dirty="0"/>
              <a:t>Testing with beam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4866DE-217B-E467-11D6-A84CE5273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5040120" cy="3880521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Already tested:</a:t>
            </a:r>
          </a:p>
          <a:p>
            <a:pPr lvl="1"/>
            <a:r>
              <a:rPr lang="en-US" dirty="0"/>
              <a:t>Dedicated MD with RF cogging (variable beam-beam delay), orbit steering, bunch length control – proof that the Power Compensation Algorithm works</a:t>
            </a:r>
          </a:p>
          <a:p>
            <a:pPr lvl="1"/>
            <a:r>
              <a:rPr lang="en-US" dirty="0"/>
              <a:t>Raw waveform capture (in LHC, SPS, and AWAKE) for resolution estimation and signal processing developments – proof that the RFSoC technology is suitable for beam position measurements</a:t>
            </a:r>
          </a:p>
          <a:p>
            <a:r>
              <a:rPr lang="en-US" b="1" dirty="0"/>
              <a:t>Planned by end of 2024:</a:t>
            </a:r>
          </a:p>
          <a:p>
            <a:pPr lvl="1"/>
            <a:r>
              <a:rPr lang="en-US" dirty="0"/>
              <a:t>Continuous acquisition, “light” processing, publishing, and logging of uncorrected orbits throughout the LHC cycle – proof of the possibility of integrating the RFSoC technology with the CERN controls infrastructure</a:t>
            </a:r>
          </a:p>
          <a:p>
            <a:r>
              <a:rPr lang="en-US" b="1" dirty="0"/>
              <a:t>Planned in 2025:</a:t>
            </a:r>
          </a:p>
          <a:p>
            <a:pPr lvl="1"/>
            <a:r>
              <a:rPr lang="en-US" dirty="0"/>
              <a:t>Test of prototype analogue front-end – proof of achievable noise levels (i.e. precision) and linearity</a:t>
            </a:r>
          </a:p>
          <a:p>
            <a:r>
              <a:rPr lang="en-US" b="1" dirty="0"/>
              <a:t>Planned in 2026:</a:t>
            </a:r>
          </a:p>
          <a:p>
            <a:pPr lvl="1"/>
            <a:r>
              <a:rPr lang="en-US" dirty="0"/>
              <a:t>Test of the first pre-series system with “light” online signal processing – proof of full system integration</a:t>
            </a:r>
          </a:p>
          <a:p>
            <a:r>
              <a:rPr lang="en-US" b="1" dirty="0"/>
              <a:t>Planned in ~2029:</a:t>
            </a:r>
          </a:p>
          <a:p>
            <a:pPr lvl="1"/>
            <a:r>
              <a:rPr lang="en-US" dirty="0"/>
              <a:t>Commissioning in AWAKE (similar quantities as in HL-LHC)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16416F-3C1C-B6C7-E3D4-6E87469B5C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0"/>
          <a:stretch/>
        </p:blipFill>
        <p:spPr>
          <a:xfrm>
            <a:off x="5724128" y="339502"/>
            <a:ext cx="3238961" cy="17556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04FE89-3578-A662-801E-CAB2EC64A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9" y="2198029"/>
            <a:ext cx="1866460" cy="23899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C24DC2-6742-05BE-0407-BAF3993F3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6319" y="2187947"/>
            <a:ext cx="1282206" cy="23899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9AAAD-793E-FBC7-6FEF-7281B5B78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596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80C063-B486-0128-FE62-6BD9358AF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839485-151E-4B03-5218-DEAB5F694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dependencies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C122F9-0E1A-7AB6-BA0F-859DE2883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rely on the availability of Beam Synchronous Timing (BST) – through the existing network (considered legacy after LS3) or through the White Rabbit + WREN solution</a:t>
            </a:r>
          </a:p>
          <a:p>
            <a:pPr lvl="1"/>
            <a:r>
              <a:rPr lang="en-US" dirty="0"/>
              <a:t>BST needed for precise bunch-by-bunch measurements</a:t>
            </a:r>
          </a:p>
          <a:p>
            <a:pPr lvl="1"/>
            <a:r>
              <a:rPr lang="en-US" dirty="0"/>
              <a:t>Without timing, the system will work in degraded mode (e.g. no counter-beam compensation, no capture etc.) – useful for commissioning</a:t>
            </a:r>
          </a:p>
          <a:p>
            <a:r>
              <a:rPr lang="en-US" dirty="0"/>
              <a:t>We rely on the availability of and support for FESA on SoC and FECOS on SoC</a:t>
            </a:r>
          </a:p>
          <a:p>
            <a:pPr lvl="1"/>
            <a:r>
              <a:rPr lang="en-US" dirty="0"/>
              <a:t>Very motivated Task Force recently established, chaired by the lead digital electronics engineer of HL-LHC BPMs</a:t>
            </a:r>
          </a:p>
          <a:p>
            <a:r>
              <a:rPr lang="en-US" dirty="0"/>
              <a:t>For compatibility with the existing tools, the new system must look like any other LHC BPM (same API with extra features)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4F9D6C-DD00-349F-0418-17B17599D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55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6E1F7BF-538F-CD40-8BB4-B5CAC4DF6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815567-05C6-BA7E-97D8-2FFFDD87F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04C742-7383-67FA-8362-0A5561617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RFSoC SOM procurement in 2024-25</a:t>
            </a:r>
          </a:p>
          <a:p>
            <a:r>
              <a:rPr lang="en-US" dirty="0"/>
              <a:t>Electronics production 2025-26</a:t>
            </a:r>
          </a:p>
          <a:p>
            <a:pPr lvl="1"/>
            <a:r>
              <a:rPr lang="en-US" dirty="0"/>
              <a:t>Proof-of-concept and prototype units available for measurements with beam – additional dedicated MD time might be valuable</a:t>
            </a:r>
          </a:p>
          <a:p>
            <a:r>
              <a:rPr lang="en-US" dirty="0" err="1"/>
              <a:t>Gateware</a:t>
            </a:r>
            <a:r>
              <a:rPr lang="en-US" dirty="0"/>
              <a:t>, firmware and software development – ongoing, will last until the end of beam commissioning</a:t>
            </a:r>
          </a:p>
          <a:p>
            <a:r>
              <a:rPr lang="en-US" dirty="0"/>
              <a:t>Installation – after EN-EL cabling campaign in LS3</a:t>
            </a:r>
          </a:p>
          <a:p>
            <a:r>
              <a:rPr lang="en-US" dirty="0"/>
              <a:t>NB. we will produce the same system for AWAKE and potential deployment in LHC IP2/8 (through LHC CONS)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613B8C-983A-0E96-878E-180157496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5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7AA4CA00-DFEE-47EA-98D3-967E9D52E24A}"/>
              </a:ext>
            </a:extLst>
          </p:cNvPr>
          <p:cNvSpPr txBox="1"/>
          <p:nvPr/>
        </p:nvSpPr>
        <p:spPr>
          <a:xfrm>
            <a:off x="7635289" y="1123805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Beam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53B002-88FF-46C9-BC15-F58A3809BBDF}"/>
              </a:ext>
            </a:extLst>
          </p:cNvPr>
          <p:cNvSpPr txBox="1"/>
          <p:nvPr/>
        </p:nvSpPr>
        <p:spPr>
          <a:xfrm>
            <a:off x="7635288" y="1837274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Beam 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1C94E9E-7750-4A1E-8D32-92D5B5C74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Krupa  /  Expected performance of IP1/5 IT BPMs  /  14th HL-LHC Collaboration Meeting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81B4AC-9E9F-4219-BA12-3044B3375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BPMs for HL-LHC IP1/5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06CE69A-4309-4323-B3A7-E96F95ED1E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75656" y="835939"/>
            <a:ext cx="6192688" cy="1708748"/>
          </a:xfr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8ABEB52-672D-4061-B314-7E2A265C0972}"/>
              </a:ext>
            </a:extLst>
          </p:cNvPr>
          <p:cNvGrpSpPr/>
          <p:nvPr/>
        </p:nvGrpSpPr>
        <p:grpSpPr>
          <a:xfrm>
            <a:off x="457200" y="770669"/>
            <a:ext cx="8229600" cy="3082314"/>
            <a:chOff x="457200" y="770669"/>
            <a:chExt cx="8229600" cy="308231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FB76093-37C6-4523-9A2A-9BE4CAE34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94857" y="2643906"/>
              <a:ext cx="8154286" cy="120907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E2CC5E-9F38-444D-BA9A-FC4A61B375D6}"/>
                </a:ext>
              </a:extLst>
            </p:cNvPr>
            <p:cNvSpPr/>
            <p:nvPr/>
          </p:nvSpPr>
          <p:spPr>
            <a:xfrm>
              <a:off x="457200" y="1112520"/>
              <a:ext cx="8229600" cy="144399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00230B-B760-433F-99B2-9D3D802BF515}"/>
                </a:ext>
              </a:extLst>
            </p:cNvPr>
            <p:cNvSpPr/>
            <p:nvPr/>
          </p:nvSpPr>
          <p:spPr>
            <a:xfrm>
              <a:off x="4734684" y="770669"/>
              <a:ext cx="3005668" cy="366411"/>
            </a:xfrm>
            <a:prstGeom prst="rect">
              <a:avLst/>
            </a:prstGeom>
            <a:noFill/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6DAC5C9-D13F-40DA-8541-121E4CF93118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>
              <a:off x="4734684" y="1137080"/>
              <a:ext cx="1502834" cy="1449910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94FD191-7B15-4D74-9E0C-002624C4DD60}"/>
              </a:ext>
            </a:extLst>
          </p:cNvPr>
          <p:cNvGrpSpPr/>
          <p:nvPr/>
        </p:nvGrpSpPr>
        <p:grpSpPr>
          <a:xfrm>
            <a:off x="778659" y="3853131"/>
            <a:ext cx="7465749" cy="840157"/>
            <a:chOff x="778659" y="3853131"/>
            <a:chExt cx="7465749" cy="840157"/>
          </a:xfrm>
        </p:grpSpPr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0E73AF5D-6636-4C88-96D2-5AF13065C99F}"/>
                </a:ext>
              </a:extLst>
            </p:cNvPr>
            <p:cNvSpPr/>
            <p:nvPr/>
          </p:nvSpPr>
          <p:spPr>
            <a:xfrm rot="16200000">
              <a:off x="1858779" y="2773011"/>
              <a:ext cx="216024" cy="2376264"/>
            </a:xfrm>
            <a:prstGeom prst="leftBrac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311546-DEB6-4731-AC1D-8D805FDF1699}"/>
                </a:ext>
              </a:extLst>
            </p:cNvPr>
            <p:cNvSpPr txBox="1"/>
            <p:nvPr/>
          </p:nvSpPr>
          <p:spPr>
            <a:xfrm>
              <a:off x="1261981" y="4045951"/>
              <a:ext cx="1409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New pick-ups</a:t>
              </a:r>
              <a:br>
                <a:rPr lang="en-US" sz="1200" b="1" dirty="0">
                  <a:solidFill>
                    <a:srgbClr val="C00000"/>
                  </a:solidFill>
                </a:rPr>
              </a:br>
              <a:r>
                <a:rPr lang="en-US" sz="1200" b="1" dirty="0">
                  <a:solidFill>
                    <a:srgbClr val="C00000"/>
                  </a:solidFill>
                  <a:highlight>
                    <a:srgbClr val="FFFF00"/>
                  </a:highlight>
                </a:rPr>
                <a:t>New electronics</a:t>
              </a:r>
            </a:p>
          </p:txBody>
        </p:sp>
        <p:sp>
          <p:nvSpPr>
            <p:cNvPr id="17" name="Left Brace 16">
              <a:extLst>
                <a:ext uri="{FF2B5EF4-FFF2-40B4-BE49-F238E27FC236}">
                  <a16:creationId xmlns:a16="http://schemas.microsoft.com/office/drawing/2014/main" id="{56ABD91F-5D31-4DA9-AC2D-D0E2BDD771D8}"/>
                </a:ext>
              </a:extLst>
            </p:cNvPr>
            <p:cNvSpPr/>
            <p:nvPr/>
          </p:nvSpPr>
          <p:spPr>
            <a:xfrm rot="16200000">
              <a:off x="3671900" y="3673112"/>
              <a:ext cx="216024" cy="576064"/>
            </a:xfrm>
            <a:prstGeom prst="leftBrac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BD9843-6CE6-472A-AB6D-BE291B96168B}"/>
                </a:ext>
              </a:extLst>
            </p:cNvPr>
            <p:cNvSpPr txBox="1"/>
            <p:nvPr/>
          </p:nvSpPr>
          <p:spPr>
            <a:xfrm>
              <a:off x="3114440" y="4045952"/>
              <a:ext cx="13309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New pick-ups</a:t>
              </a:r>
              <a:br>
                <a:rPr lang="en-US" sz="1200" b="1" dirty="0">
                  <a:solidFill>
                    <a:srgbClr val="C00000"/>
                  </a:solidFill>
                </a:rPr>
              </a:br>
              <a:r>
                <a:rPr lang="en-US" sz="1200" b="1" dirty="0">
                  <a:solidFill>
                    <a:srgbClr val="C00000"/>
                  </a:solidFill>
                </a:rPr>
                <a:t>Old electronics</a:t>
              </a:r>
            </a:p>
          </p:txBody>
        </p:sp>
        <p:sp>
          <p:nvSpPr>
            <p:cNvPr id="23" name="Left Brace 22">
              <a:extLst>
                <a:ext uri="{FF2B5EF4-FFF2-40B4-BE49-F238E27FC236}">
                  <a16:creationId xmlns:a16="http://schemas.microsoft.com/office/drawing/2014/main" id="{C994E7E3-7BFF-4DFA-A6F1-107517E826FE}"/>
                </a:ext>
              </a:extLst>
            </p:cNvPr>
            <p:cNvSpPr/>
            <p:nvPr/>
          </p:nvSpPr>
          <p:spPr>
            <a:xfrm rot="16200000">
              <a:off x="4860032" y="3566105"/>
              <a:ext cx="216024" cy="792088"/>
            </a:xfrm>
            <a:prstGeom prst="leftBrac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6B88F6-BE9C-4544-A049-084CE771268C}"/>
                </a:ext>
              </a:extLst>
            </p:cNvPr>
            <p:cNvSpPr txBox="1"/>
            <p:nvPr/>
          </p:nvSpPr>
          <p:spPr>
            <a:xfrm>
              <a:off x="4373634" y="4046957"/>
              <a:ext cx="12139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New pick-ups</a:t>
              </a:r>
              <a:br>
                <a:rPr lang="en-US" sz="1200" b="1" dirty="0">
                  <a:solidFill>
                    <a:srgbClr val="C00000"/>
                  </a:solidFill>
                </a:rPr>
              </a:br>
              <a:r>
                <a:rPr lang="en-US" sz="1200" b="1" dirty="0">
                  <a:solidFill>
                    <a:srgbClr val="C00000"/>
                  </a:solidFill>
                </a:rPr>
                <a:t>Non-BPM</a:t>
              </a:r>
              <a:br>
                <a:rPr lang="en-US" sz="1200" b="1" dirty="0">
                  <a:solidFill>
                    <a:srgbClr val="C00000"/>
                  </a:solidFill>
                </a:rPr>
              </a:br>
              <a:r>
                <a:rPr lang="en-US" sz="1200" b="1" dirty="0">
                  <a:solidFill>
                    <a:srgbClr val="C00000"/>
                  </a:solidFill>
                </a:rPr>
                <a:t>electronics</a:t>
              </a:r>
            </a:p>
          </p:txBody>
        </p:sp>
        <p:sp>
          <p:nvSpPr>
            <p:cNvPr id="25" name="Left Brace 24">
              <a:extLst>
                <a:ext uri="{FF2B5EF4-FFF2-40B4-BE49-F238E27FC236}">
                  <a16:creationId xmlns:a16="http://schemas.microsoft.com/office/drawing/2014/main" id="{F138C5EC-CCE8-496C-9FB3-9FDA11720ADD}"/>
                </a:ext>
              </a:extLst>
            </p:cNvPr>
            <p:cNvSpPr/>
            <p:nvPr/>
          </p:nvSpPr>
          <p:spPr>
            <a:xfrm rot="16200000">
              <a:off x="6759416" y="2586815"/>
              <a:ext cx="216024" cy="2753960"/>
            </a:xfrm>
            <a:prstGeom prst="leftBrac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732452-4E37-4D2E-A165-B38286C61AAA}"/>
                </a:ext>
              </a:extLst>
            </p:cNvPr>
            <p:cNvSpPr txBox="1"/>
            <p:nvPr/>
          </p:nvSpPr>
          <p:spPr>
            <a:xfrm>
              <a:off x="6035938" y="4048603"/>
              <a:ext cx="16659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C00000"/>
                  </a:solidFill>
                </a:rPr>
                <a:t>Existing pick-ups</a:t>
              </a:r>
              <a:br>
                <a:rPr lang="en-US" sz="1200" b="1" dirty="0">
                  <a:solidFill>
                    <a:srgbClr val="C00000"/>
                  </a:solidFill>
                </a:rPr>
              </a:br>
              <a:r>
                <a:rPr lang="en-US" sz="1200" b="1" dirty="0">
                  <a:solidFill>
                    <a:srgbClr val="C00000"/>
                  </a:solidFill>
                </a:rPr>
                <a:t>Existing electronics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C5D710-A573-7051-3734-6FE275F2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56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384D83-BB5B-98C7-10D3-F708B2E07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4BB754-B05A-58D4-0467-0290A00B9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outlook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F2641D-3E37-B492-5E25-C2A6748E9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Cutting edge BPM system under development for HL-LHC ITs</a:t>
            </a:r>
          </a:p>
          <a:p>
            <a:pPr lvl="1"/>
            <a:r>
              <a:rPr lang="en-US" dirty="0"/>
              <a:t>Extremely-high-quality BPM pick-ups produced at CERN</a:t>
            </a:r>
          </a:p>
          <a:p>
            <a:pPr lvl="1"/>
            <a:r>
              <a:rPr lang="en-US" dirty="0"/>
              <a:t>Modern approach: nearly-direct digitization in radiation-free areas</a:t>
            </a:r>
          </a:p>
          <a:p>
            <a:pPr lvl="1"/>
            <a:r>
              <a:rPr lang="en-US" dirty="0"/>
              <a:t>Expected performance is mostly in line with the specification</a:t>
            </a:r>
          </a:p>
          <a:p>
            <a:pPr lvl="1"/>
            <a:r>
              <a:rPr lang="en-US" dirty="0"/>
              <a:t>Development and test campaign progressing as foreseen</a:t>
            </a:r>
          </a:p>
          <a:p>
            <a:r>
              <a:rPr lang="en-US" dirty="0"/>
              <a:t>Points to be aware of:</a:t>
            </a:r>
          </a:p>
          <a:p>
            <a:pPr lvl="1"/>
            <a:r>
              <a:rPr lang="en-US" dirty="0"/>
              <a:t>Very high max power of the signal for the corner case defined in the conceptual specification</a:t>
            </a:r>
          </a:p>
          <a:p>
            <a:pPr lvl="2"/>
            <a:r>
              <a:rPr lang="en-US" dirty="0"/>
              <a:t>It might become necessary to put a safety limit on the max number of bunches at max displacement</a:t>
            </a:r>
          </a:p>
          <a:p>
            <a:pPr lvl="1"/>
            <a:r>
              <a:rPr lang="en-US" dirty="0"/>
              <a:t>Alignment to within 50 </a:t>
            </a:r>
            <a:r>
              <a:rPr lang="el-GR" dirty="0"/>
              <a:t>μ</a:t>
            </a:r>
            <a:r>
              <a:rPr lang="en-US" dirty="0"/>
              <a:t>m of the design position not possible</a:t>
            </a:r>
          </a:p>
          <a:p>
            <a:pPr lvl="1"/>
            <a:r>
              <a:rPr lang="en-US" dirty="0"/>
              <a:t>Unclear if the demanding requirements of the experiments (</a:t>
            </a:r>
            <a:r>
              <a:rPr lang="en-US" dirty="0" err="1"/>
              <a:t>VdM</a:t>
            </a:r>
            <a:r>
              <a:rPr lang="en-US" dirty="0"/>
              <a:t>) can be realistically satisfied</a:t>
            </a:r>
          </a:p>
          <a:p>
            <a:pPr lvl="1"/>
            <a:r>
              <a:rPr lang="en-US" dirty="0"/>
              <a:t>Some large procurement still remains to be completed</a:t>
            </a:r>
          </a:p>
          <a:p>
            <a:pPr lvl="1"/>
            <a:r>
              <a:rPr lang="en-US" dirty="0"/>
              <a:t>Integration with CERN controls infrastructure will be commissioned with beam in AWAKE before LHC Run 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E5104-61EE-320E-7F5E-4C571D250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55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7721E-9D8F-D898-A1E2-73052930F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FEC22D-985C-F81E-06E1-700676BDD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A66D8-E2AD-ECE5-C0DF-4F056C4000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7C188-CCF9-7DEE-6B3D-EF7931A75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65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A1FED9-6FBB-4FE6-808F-3C32D933E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Krupa  /  Expected performance of IP1/5 IT BPMs  /  14th HL-LHC Collaboration Meeting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60F9846-D2C7-4575-A22A-F613AF45E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Stripline BPMs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F9F7C9-08BB-48F5-98E2-40B23978A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3960000" cy="2088232"/>
          </a:xfrm>
        </p:spPr>
        <p:txBody>
          <a:bodyPr>
            <a:normAutofit fontScale="92500" lnSpcReduction="20000"/>
          </a:bodyPr>
          <a:lstStyle/>
          <a:p>
            <a:r>
              <a:rPr lang="en-GB" sz="1400" dirty="0"/>
              <a:t>BPMs closest to the collision point see both counter-rotating beams</a:t>
            </a:r>
          </a:p>
          <a:p>
            <a:r>
              <a:rPr lang="en-GB" sz="1400" dirty="0"/>
              <a:t>In a stripline BPM the signal is seen mostly at the upstream ports</a:t>
            </a:r>
          </a:p>
          <a:p>
            <a:pPr lvl="1"/>
            <a:r>
              <a:rPr lang="en-GB" sz="1400" dirty="0"/>
              <a:t>Residual signal at the downstream port increases measurement error for the other beam</a:t>
            </a:r>
          </a:p>
          <a:p>
            <a:pPr lvl="1"/>
            <a:r>
              <a:rPr lang="en-GB" sz="1400" dirty="0"/>
              <a:t>Optimal performance reached with electromagnetic simulations and manufacturing studies</a:t>
            </a:r>
          </a:p>
          <a:p>
            <a:pPr lvl="1"/>
            <a:r>
              <a:rPr lang="en-GB" sz="1400" dirty="0"/>
              <a:t>Improved by installing the BPMs far from the beam-beam crossing locations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64B3F9-BFFF-4E89-BA0D-9E3960770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52777" y="2880578"/>
            <a:ext cx="4042792" cy="13307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4240D3-1580-4227-B795-A025BBEBB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113" y="843558"/>
            <a:ext cx="4101688" cy="8466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71A9259-8ECC-41C9-AE8F-DDFE0A690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5113" y="1923678"/>
            <a:ext cx="4101688" cy="8466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66D46A-AEFB-AE21-1262-35EE96EDC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4013" y="2904744"/>
            <a:ext cx="1541589" cy="15837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3654AD-0CD7-D53A-8A70-8C4D6CA989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4322" y="2898425"/>
            <a:ext cx="2480385" cy="15837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C045D1-3402-1BBF-239A-531FE2A0075A}"/>
              </a:ext>
            </a:extLst>
          </p:cNvPr>
          <p:cNvSpPr txBox="1"/>
          <p:nvPr/>
        </p:nvSpPr>
        <p:spPr>
          <a:xfrm>
            <a:off x="539552" y="4268059"/>
            <a:ext cx="3498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HL-LHC goal directivity ~ 26 dB (broadband)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ABE89E9-FEE8-2BE1-7C78-B70188BA1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420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28BAAC-D2EC-3E3E-0D60-447E4DFB8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Krupa  /  Expected performance of IP1/5 IT BPMs  /  14th HL-LHC Collaboration Meeting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C6BAFE-F760-1AD4-B377-5CC2FDEF4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stripline BPMs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6A958-2A91-48C7-7D41-CF779087E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3219822"/>
            <a:ext cx="4574128" cy="136024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Most complex LHC BPMs to be ever built</a:t>
            </a:r>
          </a:p>
          <a:p>
            <a:r>
              <a:rPr lang="en-GB" sz="2000" dirty="0"/>
              <a:t>EM design objective: characteristic impedance of the electrode as close as possible to 50 </a:t>
            </a:r>
            <a:r>
              <a:rPr lang="el-GR" sz="2000" dirty="0"/>
              <a:t>Ω</a:t>
            </a:r>
            <a:endParaRPr lang="en-US" sz="2000" dirty="0"/>
          </a:p>
          <a:p>
            <a:pPr lvl="1"/>
            <a:r>
              <a:rPr lang="en-US" dirty="0"/>
              <a:t>Significant improvement over the existing LHC stripline BPMs</a:t>
            </a:r>
          </a:p>
          <a:p>
            <a:pPr lvl="1"/>
            <a:r>
              <a:rPr lang="en-US" dirty="0"/>
              <a:t>Excellent work by design (SY-BI &amp; EN-MME), machining (EN-MME) and coating (TE-VSC) teams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72F5DA-FF14-FBDD-F12D-EE4D6EDE97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23528" y="262628"/>
            <a:ext cx="2056428" cy="18668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EF4114-DBA1-2D54-2D43-35059ECE2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619672" y="1224245"/>
            <a:ext cx="1944018" cy="1868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09874E-CE22-0A17-48F6-A5EAE84D2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800034"/>
            <a:ext cx="2376264" cy="16365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ECB6FF-EF95-F17E-F742-54111097BA92}"/>
              </a:ext>
            </a:extLst>
          </p:cNvPr>
          <p:cNvSpPr txBox="1"/>
          <p:nvPr/>
        </p:nvSpPr>
        <p:spPr>
          <a:xfrm>
            <a:off x="395536" y="2235817"/>
            <a:ext cx="15406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dirty="0">
                <a:solidFill>
                  <a:schemeClr val="bg1">
                    <a:lumMod val="50000"/>
                  </a:schemeClr>
                </a:solidFill>
              </a:rPr>
              <a:t>3D </a:t>
            </a:r>
            <a:r>
              <a:rPr lang="pl-PL" sz="1400" b="1" dirty="0" err="1">
                <a:solidFill>
                  <a:schemeClr val="bg1">
                    <a:lumMod val="50000"/>
                  </a:schemeClr>
                </a:solidFill>
              </a:rPr>
              <a:t>models</a:t>
            </a:r>
            <a:br>
              <a:rPr lang="pl-PL" sz="1400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1400" b="1" dirty="0">
                <a:solidFill>
                  <a:schemeClr val="bg1">
                    <a:lumMod val="50000"/>
                  </a:schemeClr>
                </a:solidFill>
              </a:rPr>
              <a:t>from CATIA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0B629D-9C70-390A-746E-38F59C7F0C03}"/>
              </a:ext>
            </a:extLst>
          </p:cNvPr>
          <p:cNvSpPr txBox="1"/>
          <p:nvPr/>
        </p:nvSpPr>
        <p:spPr>
          <a:xfrm>
            <a:off x="3982169" y="2389002"/>
            <a:ext cx="15990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EM s</a:t>
            </a:r>
            <a:r>
              <a:rPr lang="pl-PL" sz="1400" b="1" dirty="0" err="1">
                <a:solidFill>
                  <a:schemeClr val="bg1">
                    <a:lumMod val="50000"/>
                  </a:schemeClr>
                </a:solidFill>
              </a:rPr>
              <a:t>imulation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m</a:t>
            </a:r>
            <a:r>
              <a:rPr lang="pl-PL" sz="1400" b="1" dirty="0" err="1">
                <a:solidFill>
                  <a:schemeClr val="bg1">
                    <a:lumMod val="50000"/>
                  </a:schemeClr>
                </a:solidFill>
              </a:rPr>
              <a:t>odel</a:t>
            </a:r>
            <a:r>
              <a:rPr lang="pl-PL" sz="1400" b="1" dirty="0">
                <a:solidFill>
                  <a:schemeClr val="bg1">
                    <a:lumMod val="50000"/>
                  </a:schemeClr>
                </a:solidFill>
              </a:rPr>
              <a:t> from CST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0844DF2-CDFF-B174-9ABB-47605BD2F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8344" y="668864"/>
            <a:ext cx="1312743" cy="17712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0910EC-1CA8-655E-DF3C-B040F78BBE93}"/>
              </a:ext>
            </a:extLst>
          </p:cNvPr>
          <p:cNvSpPr txBox="1"/>
          <p:nvPr/>
        </p:nvSpPr>
        <p:spPr>
          <a:xfrm>
            <a:off x="5901967" y="2441762"/>
            <a:ext cx="3079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Pre-series assemblies for tests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8E3993-F684-2674-511C-0421A212B0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1967" y="678790"/>
            <a:ext cx="1701429" cy="176133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541B2701-6DA5-8C90-5D7A-8EDA191589CB}"/>
              </a:ext>
            </a:extLst>
          </p:cNvPr>
          <p:cNvGrpSpPr/>
          <p:nvPr/>
        </p:nvGrpSpPr>
        <p:grpSpPr>
          <a:xfrm>
            <a:off x="5292080" y="3194897"/>
            <a:ext cx="3312368" cy="1403546"/>
            <a:chOff x="251520" y="2787774"/>
            <a:chExt cx="4248472" cy="1800200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D64D2BD7-1046-B721-46B7-E98513F2D9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255" y="2787774"/>
              <a:ext cx="4199737" cy="18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3010639-D7A4-97B7-7EC1-8C0A4826B0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2972" y="3830827"/>
              <a:ext cx="2270956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11C1E8F-3C35-45DF-EC9D-D3FD1AB6D5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8234" y="3830827"/>
              <a:ext cx="741398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8045BB5-CAE3-B8E8-B712-E4A3B55073CD}"/>
                </a:ext>
              </a:extLst>
            </p:cNvPr>
            <p:cNvSpPr txBox="1"/>
            <p:nvPr/>
          </p:nvSpPr>
          <p:spPr>
            <a:xfrm>
              <a:off x="2307452" y="3834218"/>
              <a:ext cx="935903" cy="296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b="1" dirty="0" err="1">
                  <a:solidFill>
                    <a:srgbClr val="C00000"/>
                  </a:solidFill>
                </a:rPr>
                <a:t>Electrode</a:t>
              </a:r>
              <a:endParaRPr lang="en-GB" sz="900" b="1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8C017E-481A-30C3-AB2F-EBC4F37459C7}"/>
                </a:ext>
              </a:extLst>
            </p:cNvPr>
            <p:cNvSpPr txBox="1"/>
            <p:nvPr/>
          </p:nvSpPr>
          <p:spPr>
            <a:xfrm>
              <a:off x="251520" y="3837393"/>
              <a:ext cx="1188795" cy="2960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b="1" dirty="0">
                  <a:solidFill>
                    <a:srgbClr val="C00000"/>
                  </a:solidFill>
                </a:rPr>
                <a:t>Feedthrough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D3B58CF-D9A9-C47F-D665-EF12C638ED3C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>
              <a:off x="1298245" y="3133980"/>
              <a:ext cx="354726" cy="30403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DFCDA3-31F5-48F6-8D66-63ECF539461F}"/>
                </a:ext>
              </a:extLst>
            </p:cNvPr>
            <p:cNvSpPr txBox="1"/>
            <p:nvPr/>
          </p:nvSpPr>
          <p:spPr>
            <a:xfrm>
              <a:off x="621606" y="2857649"/>
              <a:ext cx="1353277" cy="276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800" b="1" dirty="0" err="1">
                  <a:solidFill>
                    <a:srgbClr val="C00000"/>
                  </a:solidFill>
                </a:rPr>
                <a:t>Will</a:t>
              </a:r>
              <a:r>
                <a:rPr lang="pl-PL" sz="800" b="1" dirty="0">
                  <a:solidFill>
                    <a:srgbClr val="C00000"/>
                  </a:solidFill>
                </a:rPr>
                <a:t> be </a:t>
              </a:r>
              <a:r>
                <a:rPr lang="pl-PL" sz="800" b="1" dirty="0" err="1">
                  <a:solidFill>
                    <a:srgbClr val="C00000"/>
                  </a:solidFill>
                </a:rPr>
                <a:t>improved</a:t>
              </a:r>
              <a:endParaRPr lang="en-GB" sz="8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82A5411-09CF-C7E0-DD04-6AF59635EB5D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flipH="1">
              <a:off x="1115616" y="3133980"/>
              <a:ext cx="182629" cy="23865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05B968B-6766-FD7E-C3E1-13C2897A7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18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212871-ECA6-7637-DD66-77E7C5B21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937E61-D3F0-7237-06E2-F19719A6D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42401C-67D2-94C0-C9DF-30EA92FB9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5688192" cy="3880521"/>
          </a:xfrm>
        </p:spPr>
        <p:txBody>
          <a:bodyPr>
            <a:normAutofit fontScale="85000" lnSpcReduction="10000"/>
          </a:bodyPr>
          <a:lstStyle/>
          <a:p>
            <a:r>
              <a:rPr lang="en-GB" sz="2000" dirty="0"/>
              <a:t>Each BPM measures both counter-rotating beams and produces 8 wideband (DC-6 GHz) analogue signals</a:t>
            </a:r>
          </a:p>
          <a:p>
            <a:r>
              <a:rPr lang="en-GB" sz="2000" dirty="0"/>
              <a:t>At each bunch passage, a signal composed of 2 sub-signals associated with the two beams is generated</a:t>
            </a:r>
          </a:p>
          <a:p>
            <a:pPr lvl="1"/>
            <a:r>
              <a:rPr lang="en-GB" dirty="0"/>
              <a:t>Measurement of the total signal energy within 25 ns</a:t>
            </a:r>
          </a:p>
          <a:p>
            <a:pPr lvl="1"/>
            <a:r>
              <a:rPr lang="en-GB" dirty="0"/>
              <a:t>Advanced signal processing to remove the energy of the “unwanted” beam</a:t>
            </a:r>
          </a:p>
          <a:p>
            <a:pPr lvl="2"/>
            <a:r>
              <a:rPr lang="en-GB" dirty="0"/>
              <a:t>Reference measurements with one isolated bunch per beam needed at the start of each fill</a:t>
            </a:r>
          </a:p>
          <a:p>
            <a:pPr lvl="1"/>
            <a:r>
              <a:rPr lang="en-GB" dirty="0"/>
              <a:t>In corner cases, the signal to be corrected for is larger than the signal to be measured</a:t>
            </a:r>
          </a:p>
          <a:p>
            <a:r>
              <a:rPr lang="en-GB" sz="2000" dirty="0"/>
              <a:t>Calculating the position of each bunch requires precise measurements and processing of the 8 BPM output signals in “real” time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77CBEE-E3B2-F85C-BB32-3858B5971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-11394"/>
            <a:ext cx="3096344" cy="3010829"/>
          </a:xfrm>
          <a:prstGeom prst="rect">
            <a:avLst/>
          </a:prstGeom>
        </p:spPr>
      </p:pic>
      <p:graphicFrame>
        <p:nvGraphicFramePr>
          <p:cNvPr id="6" name="Content Placeholder 8">
            <a:extLst>
              <a:ext uri="{FF2B5EF4-FFF2-40B4-BE49-F238E27FC236}">
                <a16:creationId xmlns:a16="http://schemas.microsoft.com/office/drawing/2014/main" id="{CF52233D-EFEB-9A28-3967-67E0596C0D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47430"/>
              </p:ext>
            </p:extLst>
          </p:nvPr>
        </p:nvGraphicFramePr>
        <p:xfrm>
          <a:off x="6660232" y="2984361"/>
          <a:ext cx="1944216" cy="1552929"/>
        </p:xfrm>
        <a:graphic>
          <a:graphicData uri="http://schemas.openxmlformats.org/drawingml/2006/table">
            <a:tbl>
              <a:tblPr firstRow="1" firstCol="1"/>
              <a:tblGrid>
                <a:gridCol w="822236">
                  <a:extLst>
                    <a:ext uri="{9D8B030D-6E8A-4147-A177-3AD203B41FA5}">
                      <a16:colId xmlns:a16="http://schemas.microsoft.com/office/drawing/2014/main" val="121319810"/>
                    </a:ext>
                  </a:extLst>
                </a:gridCol>
                <a:gridCol w="1121980">
                  <a:extLst>
                    <a:ext uri="{9D8B030D-6E8A-4147-A177-3AD203B41FA5}">
                      <a16:colId xmlns:a16="http://schemas.microsoft.com/office/drawing/2014/main" val="4238005464"/>
                    </a:ext>
                  </a:extLst>
                </a:gridCol>
              </a:tblGrid>
              <a:tr h="218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/>
                        <a:t>BPM</a:t>
                      </a:r>
                      <a:endParaRPr lang="pl-PL" sz="1000" b="1" dirty="0"/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/>
                        <a:t>location</a:t>
                      </a:r>
                      <a:endParaRPr lang="en-US" sz="1000" b="1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 err="1"/>
                        <a:t>Beam-beam</a:t>
                      </a:r>
                      <a:endParaRPr lang="pl-PL" sz="1000" b="1" dirty="0"/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l-PL" sz="1000" b="1" dirty="0" err="1"/>
                        <a:t>delay</a:t>
                      </a:r>
                      <a:r>
                        <a:rPr lang="pl-PL" sz="1000" b="1" dirty="0"/>
                        <a:t> </a:t>
                      </a:r>
                      <a:r>
                        <a:rPr lang="en-GB" sz="1000" b="1" dirty="0"/>
                        <a:t>[ns]</a:t>
                      </a:r>
                      <a:endParaRPr lang="en-US" sz="1000" b="1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532573"/>
                  </a:ext>
                </a:extLst>
              </a:tr>
              <a:tr h="199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Q1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3.92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6296830"/>
                  </a:ext>
                </a:extLst>
              </a:tr>
              <a:tr h="199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Q2A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3.92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1722951"/>
                  </a:ext>
                </a:extLst>
              </a:tr>
              <a:tr h="199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Q2B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6.82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360709"/>
                  </a:ext>
                </a:extLst>
              </a:tr>
              <a:tr h="199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Q3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9.72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7543656"/>
                  </a:ext>
                </a:extLst>
              </a:tr>
              <a:tr h="199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CP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10.52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740654"/>
                  </a:ext>
                </a:extLst>
              </a:tr>
              <a:tr h="1997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D1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/>
                        <a:t>7.36</a:t>
                      </a:r>
                      <a:endParaRPr lang="en-US" sz="1000" dirty="0"/>
                    </a:p>
                  </a:txBody>
                  <a:tcPr marL="60676" marR="60676" marT="18000" marB="18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3708459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1374CF-BAB9-B564-5FB7-BA9B4193D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00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01DE99-DE75-EAAB-C18D-8C98663EC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DCC17A-D978-FC57-E314-0503CB3AA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modes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5571CB-5149-E405-6977-09FE0BC71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Closed orbit (AKA asynchronous orbit)</a:t>
            </a:r>
          </a:p>
          <a:p>
            <a:pPr lvl="1"/>
            <a:r>
              <a:rPr lang="en-US" dirty="0"/>
              <a:t>Average position of all bunches published at 25 Hz (used by the orbit feedback)</a:t>
            </a:r>
          </a:p>
          <a:p>
            <a:pPr lvl="1"/>
            <a:r>
              <a:rPr lang="en-US" dirty="0"/>
              <a:t>Aiming for a possibility to configure a higher publishing rate (50 – 100 Hz)</a:t>
            </a:r>
          </a:p>
          <a:p>
            <a:r>
              <a:rPr lang="en-US" b="1" dirty="0"/>
              <a:t>Bunch-selection orbit (AKA synchronous orbit)</a:t>
            </a:r>
          </a:p>
          <a:p>
            <a:pPr lvl="1"/>
            <a:r>
              <a:rPr lang="en-US" dirty="0"/>
              <a:t>Average position of a user-selected subset of bunches published at the same rate as the closed orbit</a:t>
            </a:r>
          </a:p>
          <a:p>
            <a:pPr lvl="1"/>
            <a:r>
              <a:rPr lang="en-US" dirty="0"/>
              <a:t>Aiming for several (~ 4) independent masks that can be used at the same time </a:t>
            </a:r>
          </a:p>
          <a:p>
            <a:r>
              <a:rPr lang="en-US" b="1" dirty="0"/>
              <a:t>Bunch-by-bunch turn-by-turn trajectory (AKA capture)</a:t>
            </a:r>
          </a:p>
          <a:p>
            <a:pPr lvl="1"/>
            <a:r>
              <a:rPr lang="en-US" dirty="0"/>
              <a:t>Turn-by-turn positions of selected bunches published as an array after all data is acquired</a:t>
            </a:r>
          </a:p>
          <a:p>
            <a:pPr lvl="1"/>
            <a:r>
              <a:rPr lang="en-US" dirty="0"/>
              <a:t>Aiming for 1M bunch-turns (8 times more than in the LHC)</a:t>
            </a:r>
          </a:p>
          <a:p>
            <a:r>
              <a:rPr lang="en-US" b="1" dirty="0"/>
              <a:t>Expert raw waveform acquisition</a:t>
            </a:r>
          </a:p>
          <a:p>
            <a:pPr lvl="1"/>
            <a:r>
              <a:rPr lang="en-US" dirty="0"/>
              <a:t>Analogue signals generated by the BPM + analogue front-end</a:t>
            </a:r>
          </a:p>
          <a:p>
            <a:pPr lvl="1"/>
            <a:r>
              <a:rPr lang="en-US" dirty="0"/>
              <a:t>For debugging and expert analysis</a:t>
            </a:r>
          </a:p>
          <a:p>
            <a:r>
              <a:rPr lang="en-US" b="1" dirty="0"/>
              <a:t>Postmortem</a:t>
            </a:r>
          </a:p>
          <a:p>
            <a:pPr lvl="1"/>
            <a:r>
              <a:rPr lang="en-US" dirty="0"/>
              <a:t>Turn-by-turn average position of all bunches over the final ~1000 turns</a:t>
            </a:r>
          </a:p>
          <a:p>
            <a:pPr lvl="1"/>
            <a:r>
              <a:rPr lang="en-US" dirty="0"/>
              <a:t>As implemented in the LHC</a:t>
            </a:r>
          </a:p>
          <a:p>
            <a:r>
              <a:rPr lang="en-US" b="1" dirty="0"/>
              <a:t>On-demand postmortem</a:t>
            </a:r>
          </a:p>
          <a:p>
            <a:pPr lvl="1"/>
            <a:r>
              <a:rPr lang="en-US" dirty="0"/>
              <a:t>Same as above but can be triggered (independently) on demand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7B861-107E-1C64-CA53-00A195F7E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355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BBF7B2-59FA-4FBD-83D7-E5E92BF0A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F7474C-04BC-45CF-991A-4147371DA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The challenge of designing a BPM system for HL-LHC IR1/5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3572FA-DA00-4C76-A06A-E1D1F02FB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699542"/>
            <a:ext cx="4683429" cy="388052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Larger BPM </a:t>
            </a:r>
            <a:r>
              <a:rPr lang="en-US" dirty="0" err="1"/>
              <a:t>apertur</a:t>
            </a:r>
            <a:r>
              <a:rPr lang="pl-PL" dirty="0"/>
              <a:t>e </a:t>
            </a:r>
            <a:r>
              <a:rPr lang="en-GB" dirty="0"/>
              <a:t>(50% less sensitivity to beam displacement)</a:t>
            </a:r>
            <a:endParaRPr lang="pl-PL" dirty="0"/>
          </a:p>
          <a:p>
            <a:r>
              <a:rPr lang="pl-PL" dirty="0"/>
              <a:t>B</a:t>
            </a:r>
            <a:r>
              <a:rPr lang="en-US" dirty="0" err="1"/>
              <a:t>etter</a:t>
            </a:r>
            <a:r>
              <a:rPr lang="en-US" dirty="0"/>
              <a:t> precision requested</a:t>
            </a:r>
            <a:r>
              <a:rPr lang="pl-PL" dirty="0"/>
              <a:t> (5x)</a:t>
            </a:r>
            <a:endParaRPr lang="en-US" dirty="0"/>
          </a:p>
          <a:p>
            <a:r>
              <a:rPr lang="pl-PL" dirty="0"/>
              <a:t>Increased maximum bunch intensity</a:t>
            </a:r>
            <a:r>
              <a:rPr lang="en-US" dirty="0"/>
              <a:t> (~1.5x)</a:t>
            </a:r>
          </a:p>
          <a:p>
            <a:r>
              <a:rPr lang="en-GB" dirty="0"/>
              <a:t>Need</a:t>
            </a:r>
            <a:r>
              <a:rPr lang="pl-PL" dirty="0"/>
              <a:t> to </a:t>
            </a:r>
            <a:r>
              <a:rPr lang="pl-PL" dirty="0" err="1"/>
              <a:t>correct</a:t>
            </a:r>
            <a:r>
              <a:rPr lang="pl-PL" dirty="0"/>
              <a:t> the </a:t>
            </a:r>
            <a:r>
              <a:rPr lang="en-GB" dirty="0"/>
              <a:t>beam cross-talk (not done in the LHC)</a:t>
            </a:r>
          </a:p>
          <a:p>
            <a:r>
              <a:rPr lang="en-US" dirty="0"/>
              <a:t>Very high power of the signals – significant impact on cables and electronics!</a:t>
            </a:r>
          </a:p>
          <a:p>
            <a:r>
              <a:rPr lang="en-US" dirty="0"/>
              <a:t>Why using existing BPM systems was excluded:</a:t>
            </a:r>
          </a:p>
          <a:p>
            <a:pPr lvl="1"/>
            <a:r>
              <a:rPr lang="en-US" b="1" dirty="0"/>
              <a:t>WBTN</a:t>
            </a:r>
            <a:r>
              <a:rPr lang="en-US" dirty="0"/>
              <a:t> (existing LHC system) – thermal drifts, insufficient precision</a:t>
            </a:r>
            <a:endParaRPr lang="pl-PL" dirty="0"/>
          </a:p>
          <a:p>
            <a:pPr lvl="1"/>
            <a:r>
              <a:rPr lang="en-US" b="1" dirty="0"/>
              <a:t>DOROS</a:t>
            </a:r>
            <a:r>
              <a:rPr lang="en-US" dirty="0"/>
              <a:t> (high-precision system for collimators) – </a:t>
            </a:r>
            <a:r>
              <a:rPr lang="pl-PL" dirty="0" err="1"/>
              <a:t>lack</a:t>
            </a:r>
            <a:r>
              <a:rPr lang="pl-PL" dirty="0"/>
              <a:t> of </a:t>
            </a:r>
            <a:r>
              <a:rPr lang="pl-PL" dirty="0" err="1"/>
              <a:t>some</a:t>
            </a:r>
            <a:r>
              <a:rPr lang="en-US" dirty="0"/>
              <a:t> requested functionalities, e.g. </a:t>
            </a:r>
            <a:r>
              <a:rPr lang="pl-PL" dirty="0" err="1"/>
              <a:t>bunch</a:t>
            </a:r>
            <a:r>
              <a:rPr lang="pl-PL" dirty="0"/>
              <a:t>-by-</a:t>
            </a:r>
            <a:r>
              <a:rPr lang="pl-PL" dirty="0" err="1"/>
              <a:t>bunch</a:t>
            </a:r>
            <a:r>
              <a:rPr lang="pl-PL" dirty="0"/>
              <a:t>, </a:t>
            </a:r>
            <a:r>
              <a:rPr lang="pl-PL" dirty="0" err="1"/>
              <a:t>turn</a:t>
            </a:r>
            <a:r>
              <a:rPr lang="pl-PL" dirty="0"/>
              <a:t>-by-</a:t>
            </a:r>
            <a:r>
              <a:rPr lang="pl-PL" dirty="0" err="1"/>
              <a:t>turn</a:t>
            </a:r>
            <a:r>
              <a:rPr lang="pl-PL" dirty="0"/>
              <a:t> </a:t>
            </a:r>
            <a:r>
              <a:rPr lang="pl-PL" dirty="0" err="1"/>
              <a:t>measuremetns</a:t>
            </a:r>
            <a:endParaRPr lang="en-US" dirty="0"/>
          </a:p>
          <a:p>
            <a:pPr lvl="1"/>
            <a:r>
              <a:rPr lang="en-US" b="1" dirty="0"/>
              <a:t>CONS</a:t>
            </a:r>
            <a:r>
              <a:rPr lang="en-US" dirty="0"/>
              <a:t> (future LHC system) – lower foreseen performance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97248D-B236-05A8-F6B2-9D8DB04B6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480404"/>
            <a:ext cx="3617181" cy="13306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FFEFD2-38BE-EECD-341A-3EAF585D3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500" y="499366"/>
            <a:ext cx="3617181" cy="90903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5C2C805C-5D93-BDFB-6C6E-5B35EDC7B730}"/>
              </a:ext>
            </a:extLst>
          </p:cNvPr>
          <p:cNvGrpSpPr/>
          <p:nvPr/>
        </p:nvGrpSpPr>
        <p:grpSpPr>
          <a:xfrm>
            <a:off x="6084168" y="932717"/>
            <a:ext cx="2304256" cy="1877628"/>
            <a:chOff x="6084168" y="1122667"/>
            <a:chExt cx="2304256" cy="187762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730DE2F-A899-1460-F328-764892A9D7B1}"/>
                </a:ext>
              </a:extLst>
            </p:cNvPr>
            <p:cNvSpPr/>
            <p:nvPr/>
          </p:nvSpPr>
          <p:spPr>
            <a:xfrm>
              <a:off x="6084168" y="1128241"/>
              <a:ext cx="720080" cy="14401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C80DFFA-8845-EC44-CBD0-5FC5DC4444C9}"/>
                </a:ext>
              </a:extLst>
            </p:cNvPr>
            <p:cNvSpPr/>
            <p:nvPr/>
          </p:nvSpPr>
          <p:spPr>
            <a:xfrm>
              <a:off x="6896350" y="1122667"/>
              <a:ext cx="576064" cy="14401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AEB777-939E-11F7-5447-74B6C3983B7F}"/>
                </a:ext>
              </a:extLst>
            </p:cNvPr>
            <p:cNvSpPr/>
            <p:nvPr/>
          </p:nvSpPr>
          <p:spPr>
            <a:xfrm>
              <a:off x="8009050" y="1123818"/>
              <a:ext cx="379374" cy="14401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369358B-16BD-EDEE-845F-5FCB42DFBB7F}"/>
                </a:ext>
              </a:extLst>
            </p:cNvPr>
            <p:cNvSpPr/>
            <p:nvPr/>
          </p:nvSpPr>
          <p:spPr>
            <a:xfrm>
              <a:off x="6614561" y="2856279"/>
              <a:ext cx="379374" cy="14401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548B6646-2A6D-1BDB-1DEC-5173F4644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884661"/>
              </p:ext>
            </p:extLst>
          </p:nvPr>
        </p:nvGraphicFramePr>
        <p:xfrm>
          <a:off x="5387398" y="2848556"/>
          <a:ext cx="3471594" cy="1554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7198">
                  <a:extLst>
                    <a:ext uri="{9D8B030D-6E8A-4147-A177-3AD203B41FA5}">
                      <a16:colId xmlns:a16="http://schemas.microsoft.com/office/drawing/2014/main" val="1200763557"/>
                    </a:ext>
                  </a:extLst>
                </a:gridCol>
                <a:gridCol w="1157198">
                  <a:extLst>
                    <a:ext uri="{9D8B030D-6E8A-4147-A177-3AD203B41FA5}">
                      <a16:colId xmlns:a16="http://schemas.microsoft.com/office/drawing/2014/main" val="2835347871"/>
                    </a:ext>
                  </a:extLst>
                </a:gridCol>
                <a:gridCol w="1157198">
                  <a:extLst>
                    <a:ext uri="{9D8B030D-6E8A-4147-A177-3AD203B41FA5}">
                      <a16:colId xmlns:a16="http://schemas.microsoft.com/office/drawing/2014/main" val="4006657166"/>
                    </a:ext>
                  </a:extLst>
                </a:gridCol>
              </a:tblGrid>
              <a:tr h="368369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BPM output</a:t>
                      </a:r>
                      <a:br>
                        <a:rPr lang="en-GB" sz="1050" dirty="0"/>
                      </a:br>
                      <a:r>
                        <a:rPr lang="en-GB" sz="1050" dirty="0"/>
                        <a:t>(1 electrode)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After 100 m CMC50 coax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8196945"/>
                  </a:ext>
                </a:extLst>
              </a:tr>
              <a:tr h="368369">
                <a:tc>
                  <a:txBody>
                    <a:bodyPr/>
                    <a:lstStyle/>
                    <a:p>
                      <a:r>
                        <a:rPr lang="en-GB" sz="1050" dirty="0"/>
                        <a:t>Single pilot bunch at min displacement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1.1 </a:t>
                      </a:r>
                      <a:r>
                        <a:rPr lang="en-GB" sz="1050" dirty="0" err="1"/>
                        <a:t>Vpp</a:t>
                      </a:r>
                      <a:br>
                        <a:rPr lang="en-GB" sz="1050" dirty="0"/>
                      </a:br>
                      <a:r>
                        <a:rPr lang="en-GB" sz="1050" dirty="0"/>
                        <a:t>negligible PWR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0.64 </a:t>
                      </a:r>
                      <a:r>
                        <a:rPr lang="en-GB" sz="1050" dirty="0" err="1"/>
                        <a:t>Vpp</a:t>
                      </a:r>
                      <a:endParaRPr lang="en-GB" sz="1050" dirty="0"/>
                    </a:p>
                    <a:p>
                      <a:pPr algn="ctr"/>
                      <a:r>
                        <a:rPr lang="en-GB" sz="1050" dirty="0"/>
                        <a:t>negligible PWR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8067333"/>
                  </a:ext>
                </a:extLst>
              </a:tr>
              <a:tr h="368369">
                <a:tc>
                  <a:txBody>
                    <a:bodyPr/>
                    <a:lstStyle/>
                    <a:p>
                      <a:r>
                        <a:rPr lang="en-GB" sz="1050" dirty="0"/>
                        <a:t>Full nominal beam at max displacement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807 </a:t>
                      </a:r>
                      <a:r>
                        <a:rPr lang="en-GB" sz="1050" dirty="0" err="1"/>
                        <a:t>Vpp</a:t>
                      </a:r>
                      <a:endParaRPr lang="en-GB" sz="1050" dirty="0"/>
                    </a:p>
                    <a:p>
                      <a:pPr algn="ctr"/>
                      <a:r>
                        <a:rPr lang="en-GB" sz="1050" dirty="0">
                          <a:highlight>
                            <a:srgbClr val="FFFF00"/>
                          </a:highlight>
                        </a:rPr>
                        <a:t>74 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/>
                        <a:t>432 </a:t>
                      </a:r>
                      <a:r>
                        <a:rPr lang="en-GB" sz="1050" dirty="0" err="1"/>
                        <a:t>Vpp</a:t>
                      </a:r>
                      <a:endParaRPr lang="en-GB" sz="1050" dirty="0"/>
                    </a:p>
                    <a:p>
                      <a:pPr algn="ctr"/>
                      <a:r>
                        <a:rPr lang="en-GB" sz="1050" dirty="0">
                          <a:highlight>
                            <a:srgbClr val="FFFF00"/>
                          </a:highlight>
                        </a:rPr>
                        <a:t>22 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708792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91BDF891-C65D-6562-DEE6-04B945DF921F}"/>
              </a:ext>
            </a:extLst>
          </p:cNvPr>
          <p:cNvSpPr txBox="1"/>
          <p:nvPr/>
        </p:nvSpPr>
        <p:spPr>
          <a:xfrm>
            <a:off x="5287831" y="4368175"/>
            <a:ext cx="34179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C00000"/>
                </a:solidFill>
              </a:rPr>
              <a:t>Max displacement increases the power by factor ~10</a:t>
            </a:r>
          </a:p>
          <a:p>
            <a:r>
              <a:rPr lang="en-US" sz="900" b="1" dirty="0">
                <a:solidFill>
                  <a:srgbClr val="C00000"/>
                </a:solidFill>
              </a:rPr>
              <a:t>Power scales with the sqrt of the ratio of filled bunches</a:t>
            </a:r>
          </a:p>
          <a:p>
            <a:r>
              <a:rPr lang="en-US" sz="900" b="1" dirty="0">
                <a:solidFill>
                  <a:srgbClr val="C00000"/>
                </a:solidFill>
              </a:rPr>
              <a:t>57 dB dynamic range in input signal amplitude</a:t>
            </a:r>
            <a:endParaRPr lang="en-GB" sz="900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D79BA1-802D-6A96-2389-3D20437F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11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2E52DF-F293-D607-3D43-75A91E967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927EF1-40EE-5135-4EF5-C8816295E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BPM architecture</a:t>
            </a:r>
            <a:endParaRPr lang="en-GB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1E93E85-AD46-98DF-183E-B8B955584F71}"/>
              </a:ext>
            </a:extLst>
          </p:cNvPr>
          <p:cNvSpPr txBox="1"/>
          <p:nvPr/>
        </p:nvSpPr>
        <p:spPr>
          <a:xfrm>
            <a:off x="385978" y="627534"/>
            <a:ext cx="216758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 dirty="0">
                <a:solidFill>
                  <a:srgbClr val="C00000"/>
                </a:solidFill>
              </a:rPr>
              <a:t>24 HL-LHC BPMs in total</a:t>
            </a:r>
            <a:endParaRPr lang="en-GB" sz="1300" b="1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8E1652-81D7-F1A3-160E-5C70EF754C18}"/>
              </a:ext>
            </a:extLst>
          </p:cNvPr>
          <p:cNvSpPr txBox="1"/>
          <p:nvPr/>
        </p:nvSpPr>
        <p:spPr>
          <a:xfrm>
            <a:off x="383423" y="891038"/>
            <a:ext cx="2837636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rgbClr val="C00000"/>
                </a:solidFill>
              </a:rPr>
              <a:t>Asynchronous nearly-direct digitization</a:t>
            </a:r>
          </a:p>
          <a:p>
            <a:r>
              <a:rPr lang="en-GB" sz="1050" b="1" dirty="0">
                <a:solidFill>
                  <a:srgbClr val="C00000"/>
                </a:solidFill>
              </a:rPr>
              <a:t>Electronics out of radiation</a:t>
            </a:r>
          </a:p>
          <a:p>
            <a:r>
              <a:rPr lang="en-GB" sz="1050" b="1" dirty="0">
                <a:solidFill>
                  <a:srgbClr val="C00000"/>
                </a:solidFill>
              </a:rPr>
              <a:t>Very long cables (100 – 350 m)</a:t>
            </a:r>
          </a:p>
          <a:p>
            <a:br>
              <a:rPr lang="en-GB" sz="1050" b="1" dirty="0">
                <a:solidFill>
                  <a:srgbClr val="C00000"/>
                </a:solidFill>
              </a:rPr>
            </a:br>
            <a:endParaRPr lang="en-GB" sz="1050" b="1" dirty="0">
              <a:solidFill>
                <a:srgbClr val="C0000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E5D49C-2DBE-3332-BEF7-8769C5738BBA}"/>
              </a:ext>
            </a:extLst>
          </p:cNvPr>
          <p:cNvSpPr/>
          <p:nvPr/>
        </p:nvSpPr>
        <p:spPr>
          <a:xfrm>
            <a:off x="411303" y="1635646"/>
            <a:ext cx="792088" cy="7920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BPM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89F910C-A420-884C-E801-572D0713A946}"/>
              </a:ext>
            </a:extLst>
          </p:cNvPr>
          <p:cNvCxnSpPr>
            <a:cxnSpLocks/>
            <a:stCxn id="38" idx="6"/>
            <a:endCxn id="40" idx="1"/>
          </p:cNvCxnSpPr>
          <p:nvPr/>
        </p:nvCxnSpPr>
        <p:spPr>
          <a:xfrm flipV="1">
            <a:off x="1203391" y="2026479"/>
            <a:ext cx="1322756" cy="5211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31FE68AD-8A30-7E25-52CE-3CF6825D2B2F}"/>
              </a:ext>
            </a:extLst>
          </p:cNvPr>
          <p:cNvSpPr/>
          <p:nvPr/>
        </p:nvSpPr>
        <p:spPr>
          <a:xfrm>
            <a:off x="2526147" y="1835290"/>
            <a:ext cx="928001" cy="3823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900" b="1" dirty="0">
                <a:solidFill>
                  <a:schemeClr val="tx1"/>
                </a:solidFill>
              </a:rPr>
              <a:t>Fixed attenuators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E70D570-E184-9E35-3B67-B37288DF3BB7}"/>
              </a:ext>
            </a:extLst>
          </p:cNvPr>
          <p:cNvSpPr/>
          <p:nvPr/>
        </p:nvSpPr>
        <p:spPr>
          <a:xfrm>
            <a:off x="1034925" y="1635646"/>
            <a:ext cx="1659688" cy="340430"/>
          </a:xfrm>
          <a:prstGeom prst="rect">
            <a:avLst/>
          </a:prstGeom>
          <a:noFill/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70000"/>
              </a:lnSpc>
            </a:pPr>
            <a:r>
              <a:rPr lang="en-US" sz="800" b="1" dirty="0">
                <a:solidFill>
                  <a:schemeClr val="tx1"/>
                </a:solidFill>
              </a:rPr>
              <a:t>8x SiO2 cables</a:t>
            </a:r>
          </a:p>
          <a:p>
            <a:pPr algn="ctr">
              <a:lnSpc>
                <a:spcPct val="70000"/>
              </a:lnSpc>
            </a:pPr>
            <a:r>
              <a:rPr lang="en-US" sz="800" b="1" dirty="0">
                <a:solidFill>
                  <a:schemeClr val="tx1"/>
                </a:solidFill>
              </a:rPr>
              <a:t>+</a:t>
            </a:r>
          </a:p>
          <a:p>
            <a:pPr algn="ctr">
              <a:lnSpc>
                <a:spcPct val="70000"/>
              </a:lnSpc>
            </a:pPr>
            <a:r>
              <a:rPr lang="en-US" sz="800" b="1" dirty="0">
                <a:solidFill>
                  <a:schemeClr val="tx1"/>
                </a:solidFill>
              </a:rPr>
              <a:t>8x long CMC50 cables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87E785D-A7E4-9357-01A5-645F6AFF3CF2}"/>
              </a:ext>
            </a:extLst>
          </p:cNvPr>
          <p:cNvGrpSpPr/>
          <p:nvPr/>
        </p:nvGrpSpPr>
        <p:grpSpPr>
          <a:xfrm>
            <a:off x="3454148" y="775133"/>
            <a:ext cx="5097150" cy="3593233"/>
            <a:chOff x="3454148" y="775133"/>
            <a:chExt cx="5097150" cy="359323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725918-0865-9D1E-BB4F-62DCC081C74A}"/>
                </a:ext>
              </a:extLst>
            </p:cNvPr>
            <p:cNvSpPr/>
            <p:nvPr/>
          </p:nvSpPr>
          <p:spPr>
            <a:xfrm>
              <a:off x="5420632" y="775133"/>
              <a:ext cx="3130666" cy="359323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</a:rPr>
                <a:t>RFSoC SOM</a:t>
              </a:r>
              <a:endParaRPr lang="en-GB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B1BCBA4-8BF8-0582-BE59-BD786B4F0FB4}"/>
                </a:ext>
              </a:extLst>
            </p:cNvPr>
            <p:cNvSpPr/>
            <p:nvPr/>
          </p:nvSpPr>
          <p:spPr>
            <a:xfrm>
              <a:off x="3801078" y="1000244"/>
              <a:ext cx="1707375" cy="154297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</a:rPr>
                <a:t>Analogue front-end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8E7D09B-B02C-D9AB-223C-4C472A895B22}"/>
                </a:ext>
              </a:extLst>
            </p:cNvPr>
            <p:cNvSpPr/>
            <p:nvPr/>
          </p:nvSpPr>
          <p:spPr>
            <a:xfrm>
              <a:off x="3798770" y="2852139"/>
              <a:ext cx="1707375" cy="124323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ctr"/>
              <a:r>
                <a:rPr lang="en-US" sz="1050" b="1" dirty="0">
                  <a:solidFill>
                    <a:schemeClr val="tx1"/>
                  </a:solidFill>
                </a:rPr>
                <a:t>Digital carrier</a:t>
              </a:r>
              <a:endParaRPr lang="en-GB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2F5F205-E1CB-EEAF-22E5-19AF44FEC559}"/>
                </a:ext>
              </a:extLst>
            </p:cNvPr>
            <p:cNvSpPr/>
            <p:nvPr/>
          </p:nvSpPr>
          <p:spPr>
            <a:xfrm>
              <a:off x="3913963" y="1300889"/>
              <a:ext cx="1400830" cy="53064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Filtering</a:t>
              </a:r>
              <a:br>
                <a:rPr lang="en-US" sz="900" b="1" dirty="0">
                  <a:solidFill>
                    <a:schemeClr val="tx1"/>
                  </a:solidFill>
                </a:rPr>
              </a:br>
              <a:r>
                <a:rPr lang="en-US" sz="900" b="1" dirty="0">
                  <a:solidFill>
                    <a:schemeClr val="tx1"/>
                  </a:solidFill>
                </a:rPr>
                <a:t>Signal level control</a:t>
              </a:r>
              <a:br>
                <a:rPr lang="en-US" sz="900" b="1" dirty="0">
                  <a:solidFill>
                    <a:schemeClr val="tx1"/>
                  </a:solidFill>
                </a:rPr>
              </a:br>
              <a:r>
                <a:rPr lang="en-US" sz="900" b="1" dirty="0">
                  <a:solidFill>
                    <a:schemeClr val="tx1"/>
                  </a:solidFill>
                </a:rPr>
                <a:t>Online calibration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8A51CDB-DE0E-5689-8AA3-8E5AD59320FE}"/>
                </a:ext>
              </a:extLst>
            </p:cNvPr>
            <p:cNvSpPr/>
            <p:nvPr/>
          </p:nvSpPr>
          <p:spPr>
            <a:xfrm>
              <a:off x="3914585" y="2048729"/>
              <a:ext cx="1400830" cy="38778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Offline calibration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FB01224-5D5D-61CA-782E-5394724DD9F1}"/>
                </a:ext>
              </a:extLst>
            </p:cNvPr>
            <p:cNvSpPr/>
            <p:nvPr/>
          </p:nvSpPr>
          <p:spPr>
            <a:xfrm>
              <a:off x="5649718" y="1553266"/>
              <a:ext cx="1133891" cy="38778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8x ADC</a:t>
              </a:r>
            </a:p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(14 bit, 5 GS/s)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519B62-15E7-D6D5-EE79-BE7F76146B53}"/>
                </a:ext>
              </a:extLst>
            </p:cNvPr>
            <p:cNvSpPr/>
            <p:nvPr/>
          </p:nvSpPr>
          <p:spPr>
            <a:xfrm>
              <a:off x="5649718" y="2048729"/>
              <a:ext cx="1133891" cy="38778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8x DAC</a:t>
              </a:r>
            </a:p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(16 bit, 10 GS/s)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C84883B-2817-3D09-73AB-B827DCC41BA5}"/>
                </a:ext>
              </a:extLst>
            </p:cNvPr>
            <p:cNvCxnSpPr>
              <a:cxnSpLocks/>
              <a:endCxn id="11" idx="1"/>
            </p:cNvCxnSpPr>
            <p:nvPr/>
          </p:nvCxnSpPr>
          <p:spPr>
            <a:xfrm>
              <a:off x="5312977" y="1747155"/>
              <a:ext cx="336741" cy="1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A86C14F-E219-941C-941F-1EA6CDFD3464}"/>
                </a:ext>
              </a:extLst>
            </p:cNvPr>
            <p:cNvCxnSpPr>
              <a:cxnSpLocks/>
              <a:stCxn id="12" idx="1"/>
              <a:endCxn id="10" idx="3"/>
            </p:cNvCxnSpPr>
            <p:nvPr/>
          </p:nvCxnSpPr>
          <p:spPr>
            <a:xfrm flipH="1">
              <a:off x="5315415" y="2242618"/>
              <a:ext cx="334303" cy="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6D9C5A5-52E0-CB1E-FE12-BAF9EF326D5B}"/>
                </a:ext>
              </a:extLst>
            </p:cNvPr>
            <p:cNvSpPr/>
            <p:nvPr/>
          </p:nvSpPr>
          <p:spPr>
            <a:xfrm>
              <a:off x="7013855" y="1053843"/>
              <a:ext cx="1429252" cy="210348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Programmable Logic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856AE4-BF01-D221-FAC4-1536887F18ED}"/>
                </a:ext>
              </a:extLst>
            </p:cNvPr>
            <p:cNvSpPr/>
            <p:nvPr/>
          </p:nvSpPr>
          <p:spPr>
            <a:xfrm>
              <a:off x="7080613" y="1557118"/>
              <a:ext cx="1293790" cy="385198"/>
            </a:xfrm>
            <a:prstGeom prst="rect">
              <a:avLst/>
            </a:prstGeom>
            <a:solidFill>
              <a:srgbClr val="D7FFEB"/>
            </a:solidFill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Digital Signal Processing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D5E5BD8-07A5-869A-2C53-4B8E78644973}"/>
                </a:ext>
              </a:extLst>
            </p:cNvPr>
            <p:cNvSpPr/>
            <p:nvPr/>
          </p:nvSpPr>
          <p:spPr>
            <a:xfrm>
              <a:off x="7086700" y="2025732"/>
              <a:ext cx="1291843" cy="410775"/>
            </a:xfrm>
            <a:prstGeom prst="rect">
              <a:avLst/>
            </a:prstGeom>
            <a:solidFill>
              <a:srgbClr val="D7FFEB"/>
            </a:solidFill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Offline calibration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89ED47-CC13-95D3-79EC-B3C2AF98D7D6}"/>
                </a:ext>
              </a:extLst>
            </p:cNvPr>
            <p:cNvSpPr/>
            <p:nvPr/>
          </p:nvSpPr>
          <p:spPr>
            <a:xfrm>
              <a:off x="7082560" y="2519386"/>
              <a:ext cx="1293790" cy="217598"/>
            </a:xfrm>
            <a:prstGeom prst="rect">
              <a:avLst/>
            </a:prstGeom>
            <a:solidFill>
              <a:srgbClr val="D7FFEB"/>
            </a:solidFill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BST core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513BE4F-8B55-27F4-9A25-8ADED2A72EFA}"/>
                </a:ext>
              </a:extLst>
            </p:cNvPr>
            <p:cNvSpPr/>
            <p:nvPr/>
          </p:nvSpPr>
          <p:spPr>
            <a:xfrm>
              <a:off x="7081587" y="2808625"/>
              <a:ext cx="1291842" cy="259318"/>
            </a:xfrm>
            <a:prstGeom prst="rect">
              <a:avLst/>
            </a:prstGeom>
            <a:solidFill>
              <a:srgbClr val="D7FFEB"/>
            </a:solidFill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Memory map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6B72400-EC26-AFA4-DA59-433CB15C4D87}"/>
                </a:ext>
              </a:extLst>
            </p:cNvPr>
            <p:cNvGrpSpPr/>
            <p:nvPr/>
          </p:nvGrpSpPr>
          <p:grpSpPr>
            <a:xfrm>
              <a:off x="7013855" y="3355652"/>
              <a:ext cx="1429252" cy="885084"/>
              <a:chOff x="4158599" y="3413195"/>
              <a:chExt cx="1656184" cy="962232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2E85D6A4-5C79-5385-3113-DCF7679A4F3A}"/>
                  </a:ext>
                </a:extLst>
              </p:cNvPr>
              <p:cNvSpPr/>
              <p:nvPr/>
            </p:nvSpPr>
            <p:spPr>
              <a:xfrm>
                <a:off x="4158599" y="3413195"/>
                <a:ext cx="1656184" cy="96223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b">
                <a:noAutofit/>
              </a:bodyPr>
              <a:lstStyle/>
              <a:p>
                <a:pPr algn="ctr"/>
                <a:r>
                  <a:rPr lang="en-US" sz="900" b="1" dirty="0">
                    <a:solidFill>
                      <a:schemeClr val="tx1"/>
                    </a:solidFill>
                  </a:rPr>
                  <a:t>Processing System 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7E3B30C8-2E63-3B39-B4E2-11A6E9B5B34E}"/>
                  </a:ext>
                </a:extLst>
              </p:cNvPr>
              <p:cNvSpPr/>
              <p:nvPr/>
            </p:nvSpPr>
            <p:spPr>
              <a:xfrm>
                <a:off x="4238212" y="3486969"/>
                <a:ext cx="1496958" cy="616895"/>
              </a:xfrm>
              <a:prstGeom prst="rect">
                <a:avLst/>
              </a:prstGeom>
              <a:solidFill>
                <a:srgbClr val="D7FFEB"/>
              </a:solidFill>
              <a:ln w="38100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Autofit/>
              </a:bodyPr>
              <a:lstStyle/>
              <a:p>
                <a:pPr algn="ctr"/>
                <a:r>
                  <a:rPr lang="en-US" sz="900" b="1" dirty="0">
                    <a:solidFill>
                      <a:schemeClr val="tx1"/>
                    </a:solidFill>
                  </a:rPr>
                  <a:t>FEC-OS Linux</a:t>
                </a:r>
              </a:p>
              <a:p>
                <a:pPr algn="ctr"/>
                <a:r>
                  <a:rPr lang="en-US" sz="900" b="1" dirty="0">
                    <a:solidFill>
                      <a:schemeClr val="tx1"/>
                    </a:solidFill>
                  </a:rPr>
                  <a:t>FESA-on-SOC</a:t>
                </a:r>
              </a:p>
              <a:p>
                <a:pPr algn="ctr"/>
                <a:r>
                  <a:rPr lang="en-US" sz="900" b="1" dirty="0">
                    <a:solidFill>
                      <a:schemeClr val="tx1"/>
                    </a:solidFill>
                  </a:rPr>
                  <a:t>GMT over CMW</a:t>
                </a:r>
              </a:p>
            </p:txBody>
          </p: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9D501F4-F429-BE8F-0080-42D57916C151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6793017" y="1747156"/>
              <a:ext cx="287596" cy="256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F6D821C-2499-47C7-519C-E411D4942540}"/>
                </a:ext>
              </a:extLst>
            </p:cNvPr>
            <p:cNvCxnSpPr>
              <a:cxnSpLocks/>
              <a:stCxn id="17" idx="1"/>
              <a:endCxn id="12" idx="3"/>
            </p:cNvCxnSpPr>
            <p:nvPr/>
          </p:nvCxnSpPr>
          <p:spPr>
            <a:xfrm flipH="1">
              <a:off x="6783609" y="2231120"/>
              <a:ext cx="303091" cy="11498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6185913-38A6-B14F-92B4-A8A3571462A9}"/>
                </a:ext>
              </a:extLst>
            </p:cNvPr>
            <p:cNvCxnSpPr>
              <a:cxnSpLocks/>
              <a:stCxn id="56" idx="0"/>
              <a:endCxn id="19" idx="2"/>
            </p:cNvCxnSpPr>
            <p:nvPr/>
          </p:nvCxnSpPr>
          <p:spPr>
            <a:xfrm flipH="1" flipV="1">
              <a:off x="7727509" y="3067943"/>
              <a:ext cx="973" cy="355569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77BAA2-82FF-8E0C-8208-E6D1A68B50A2}"/>
                </a:ext>
              </a:extLst>
            </p:cNvPr>
            <p:cNvSpPr/>
            <p:nvPr/>
          </p:nvSpPr>
          <p:spPr>
            <a:xfrm>
              <a:off x="5659127" y="4009362"/>
              <a:ext cx="1133891" cy="2237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DDR4 RAM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11BA180-0619-1372-09B4-D1918C23C81B}"/>
                </a:ext>
              </a:extLst>
            </p:cNvPr>
            <p:cNvCxnSpPr>
              <a:cxnSpLocks/>
              <a:stCxn id="24" idx="3"/>
            </p:cNvCxnSpPr>
            <p:nvPr/>
          </p:nvCxnSpPr>
          <p:spPr>
            <a:xfrm flipV="1">
              <a:off x="6793017" y="4120576"/>
              <a:ext cx="233939" cy="669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A9B69A3-ACC2-D22F-34BB-BA41A71AB1C1}"/>
                </a:ext>
              </a:extLst>
            </p:cNvPr>
            <p:cNvSpPr/>
            <p:nvPr/>
          </p:nvSpPr>
          <p:spPr>
            <a:xfrm>
              <a:off x="5646026" y="1063918"/>
              <a:ext cx="1133891" cy="2237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DDR4 RAM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CE6A687-8F84-3270-C75A-2B8F970FB9D3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 flipV="1">
              <a:off x="6779916" y="1175132"/>
              <a:ext cx="233939" cy="669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044A59-B3A3-2AC0-7DF1-5B492A57B990}"/>
                </a:ext>
              </a:extLst>
            </p:cNvPr>
            <p:cNvSpPr/>
            <p:nvPr/>
          </p:nvSpPr>
          <p:spPr>
            <a:xfrm>
              <a:off x="3914737" y="3131023"/>
              <a:ext cx="1402494" cy="2237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 err="1">
                  <a:solidFill>
                    <a:schemeClr val="tx1"/>
                  </a:solidFill>
                </a:rPr>
                <a:t>Fibre</a:t>
              </a:r>
              <a:r>
                <a:rPr lang="en-US" sz="900" b="1" dirty="0">
                  <a:solidFill>
                    <a:schemeClr val="tx1"/>
                  </a:solidFill>
                </a:rPr>
                <a:t> SFP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6F21A27-8BE5-961D-9A18-963AB634F8D2}"/>
                </a:ext>
              </a:extLst>
            </p:cNvPr>
            <p:cNvSpPr/>
            <p:nvPr/>
          </p:nvSpPr>
          <p:spPr>
            <a:xfrm>
              <a:off x="3912921" y="3777236"/>
              <a:ext cx="1400056" cy="2237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Ethernet SFP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52BF884C-D4E1-874F-9C8F-1951E460E8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2067" y="2634831"/>
              <a:ext cx="0" cy="603129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887A375-1069-BB35-844C-0ED9EAF0D454}"/>
                </a:ext>
              </a:extLst>
            </p:cNvPr>
            <p:cNvSpPr/>
            <p:nvPr/>
          </p:nvSpPr>
          <p:spPr>
            <a:xfrm>
              <a:off x="3914737" y="3459633"/>
              <a:ext cx="1400056" cy="22376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SSD storage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D8576E9-B803-9C74-BED4-66985EBCB9C3}"/>
                </a:ext>
              </a:extLst>
            </p:cNvPr>
            <p:cNvCxnSpPr>
              <a:cxnSpLocks/>
              <a:stCxn id="28" idx="3"/>
            </p:cNvCxnSpPr>
            <p:nvPr/>
          </p:nvCxnSpPr>
          <p:spPr>
            <a:xfrm>
              <a:off x="5317231" y="3242907"/>
              <a:ext cx="934836" cy="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5F26B4F-F08A-9E91-4EC5-CAFBCA19FAD5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 flipV="1">
              <a:off x="6252067" y="2628185"/>
              <a:ext cx="830493" cy="6646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DA66D58-5A94-6B82-F2D5-7F77F797BF0E}"/>
                </a:ext>
              </a:extLst>
            </p:cNvPr>
            <p:cNvCxnSpPr>
              <a:cxnSpLocks/>
              <a:stCxn id="31" idx="3"/>
            </p:cNvCxnSpPr>
            <p:nvPr/>
          </p:nvCxnSpPr>
          <p:spPr>
            <a:xfrm>
              <a:off x="5314793" y="3571516"/>
              <a:ext cx="1697591" cy="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60FB67F-A230-E05F-FEB8-76B5BF8D6F14}"/>
                </a:ext>
              </a:extLst>
            </p:cNvPr>
            <p:cNvCxnSpPr>
              <a:cxnSpLocks/>
              <a:stCxn id="29" idx="3"/>
            </p:cNvCxnSpPr>
            <p:nvPr/>
          </p:nvCxnSpPr>
          <p:spPr>
            <a:xfrm>
              <a:off x="5312977" y="3889119"/>
              <a:ext cx="1700878" cy="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445E968-3B89-0897-3EFF-71CF06C6FDA2}"/>
                </a:ext>
              </a:extLst>
            </p:cNvPr>
            <p:cNvSpPr/>
            <p:nvPr/>
          </p:nvSpPr>
          <p:spPr>
            <a:xfrm>
              <a:off x="7079177" y="1277438"/>
              <a:ext cx="1293790" cy="211324"/>
            </a:xfrm>
            <a:prstGeom prst="rect">
              <a:avLst/>
            </a:prstGeom>
            <a:solidFill>
              <a:srgbClr val="D7FFEB"/>
            </a:solidFill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Gain control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C89E85C-2A7E-1648-98EC-1A5DACB1EBA5}"/>
                </a:ext>
              </a:extLst>
            </p:cNvPr>
            <p:cNvCxnSpPr>
              <a:cxnSpLocks/>
              <a:stCxn id="36" idx="1"/>
            </p:cNvCxnSpPr>
            <p:nvPr/>
          </p:nvCxnSpPr>
          <p:spPr>
            <a:xfrm flipH="1" flipV="1">
              <a:off x="5315415" y="1381520"/>
              <a:ext cx="1763762" cy="158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24CF876-1CB6-F4AF-398F-962D41C82E45}"/>
                </a:ext>
              </a:extLst>
            </p:cNvPr>
            <p:cNvCxnSpPr>
              <a:cxnSpLocks/>
              <a:stCxn id="40" idx="3"/>
            </p:cNvCxnSpPr>
            <p:nvPr/>
          </p:nvCxnSpPr>
          <p:spPr>
            <a:xfrm>
              <a:off x="3454148" y="2026479"/>
              <a:ext cx="337522" cy="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59E69A8F-E215-D76E-EC37-9610C4013592}"/>
                </a:ext>
              </a:extLst>
            </p:cNvPr>
            <p:cNvCxnSpPr>
              <a:cxnSpLocks/>
              <a:stCxn id="9" idx="2"/>
              <a:endCxn id="10" idx="0"/>
            </p:cNvCxnSpPr>
            <p:nvPr/>
          </p:nvCxnSpPr>
          <p:spPr>
            <a:xfrm>
              <a:off x="4614378" y="1831534"/>
              <a:ext cx="622" cy="217195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4147297-4602-2BCC-47B1-6B3953A4FC5F}"/>
              </a:ext>
            </a:extLst>
          </p:cNvPr>
          <p:cNvGrpSpPr/>
          <p:nvPr/>
        </p:nvGrpSpPr>
        <p:grpSpPr>
          <a:xfrm>
            <a:off x="411633" y="3062266"/>
            <a:ext cx="3503104" cy="1183640"/>
            <a:chOff x="411633" y="3062266"/>
            <a:chExt cx="3503104" cy="118364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1C1EF9D-DA7E-A894-07DB-8C52604F1D89}"/>
                </a:ext>
              </a:extLst>
            </p:cNvPr>
            <p:cNvSpPr/>
            <p:nvPr/>
          </p:nvSpPr>
          <p:spPr>
            <a:xfrm>
              <a:off x="2645274" y="3131023"/>
              <a:ext cx="774598" cy="21721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WREN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73C524E-2787-7A6C-93B2-B51429EB43CC}"/>
                </a:ext>
              </a:extLst>
            </p:cNvPr>
            <p:cNvCxnSpPr>
              <a:cxnSpLocks/>
              <a:stCxn id="43" idx="3"/>
              <a:endCxn id="28" idx="1"/>
            </p:cNvCxnSpPr>
            <p:nvPr/>
          </p:nvCxnSpPr>
          <p:spPr>
            <a:xfrm>
              <a:off x="3419872" y="3239631"/>
              <a:ext cx="494865" cy="3276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8C8E194-4AB4-1F0D-7352-72EEBB5A06D5}"/>
                </a:ext>
              </a:extLst>
            </p:cNvPr>
            <p:cNvSpPr/>
            <p:nvPr/>
          </p:nvSpPr>
          <p:spPr>
            <a:xfrm>
              <a:off x="3389234" y="3062266"/>
              <a:ext cx="440175" cy="137513"/>
            </a:xfrm>
            <a:prstGeom prst="rect">
              <a:avLst/>
            </a:prstGeom>
            <a:noFill/>
            <a:ln w="381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endParaRPr lang="en-US" sz="800" b="1" dirty="0">
                <a:solidFill>
                  <a:schemeClr val="tx1"/>
                </a:solidFill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800" b="1" dirty="0">
                  <a:solidFill>
                    <a:schemeClr val="tx1"/>
                  </a:solidFill>
                </a:rPr>
                <a:t>BST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421594C-0BDF-5AFB-A5A0-2B2512993B51}"/>
                </a:ext>
              </a:extLst>
            </p:cNvPr>
            <p:cNvSpPr/>
            <p:nvPr/>
          </p:nvSpPr>
          <p:spPr>
            <a:xfrm>
              <a:off x="2645275" y="3673730"/>
              <a:ext cx="774597" cy="43264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Technical Network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0673EBF-48EB-D230-6B39-E177F3239065}"/>
                </a:ext>
              </a:extLst>
            </p:cNvPr>
            <p:cNvCxnSpPr>
              <a:cxnSpLocks/>
              <a:stCxn id="46" idx="3"/>
              <a:endCxn id="29" idx="1"/>
            </p:cNvCxnSpPr>
            <p:nvPr/>
          </p:nvCxnSpPr>
          <p:spPr>
            <a:xfrm flipV="1">
              <a:off x="3419872" y="3889120"/>
              <a:ext cx="493049" cy="930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981ED9A-AA10-1CE7-70E2-FB7C7DA9D215}"/>
                </a:ext>
              </a:extLst>
            </p:cNvPr>
            <p:cNvSpPr/>
            <p:nvPr/>
          </p:nvSpPr>
          <p:spPr>
            <a:xfrm>
              <a:off x="1166925" y="3975906"/>
              <a:ext cx="1129166" cy="270000"/>
            </a:xfrm>
            <a:prstGeom prst="rect">
              <a:avLst/>
            </a:prstGeom>
            <a:solidFill>
              <a:srgbClr val="D7FFEB"/>
            </a:solidFill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>
                  <a:solidFill>
                    <a:schemeClr val="tx1"/>
                  </a:solidFill>
                </a:rPr>
                <a:t>Concentrators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CBBFA49-2E63-327C-9AEC-44CA792BD3BD}"/>
                </a:ext>
              </a:extLst>
            </p:cNvPr>
            <p:cNvSpPr/>
            <p:nvPr/>
          </p:nvSpPr>
          <p:spPr>
            <a:xfrm>
              <a:off x="1166925" y="3579862"/>
              <a:ext cx="1129166" cy="270000"/>
            </a:xfrm>
            <a:prstGeom prst="rect">
              <a:avLst/>
            </a:prstGeom>
            <a:solidFill>
              <a:srgbClr val="D7FFEB"/>
            </a:solidFill>
            <a:ln w="38100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>
                  <a:solidFill>
                    <a:schemeClr val="tx1"/>
                  </a:solidFill>
                </a:rPr>
                <a:t>Orbit feedback</a:t>
              </a:r>
              <a:endParaRPr lang="en-US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3E5DE46-8021-1702-38FF-9C41982E1857}"/>
                </a:ext>
              </a:extLst>
            </p:cNvPr>
            <p:cNvSpPr/>
            <p:nvPr/>
          </p:nvSpPr>
          <p:spPr>
            <a:xfrm>
              <a:off x="411633" y="3673730"/>
              <a:ext cx="433442" cy="43264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CCC</a:t>
              </a:r>
            </a:p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CCR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F5D989B3-3D73-FE3F-7787-6A3AE0A687B0}"/>
                </a:ext>
              </a:extLst>
            </p:cNvPr>
            <p:cNvCxnSpPr>
              <a:cxnSpLocks/>
              <a:stCxn id="46" idx="1"/>
              <a:endCxn id="49" idx="3"/>
            </p:cNvCxnSpPr>
            <p:nvPr/>
          </p:nvCxnSpPr>
          <p:spPr>
            <a:xfrm flipH="1" flipV="1">
              <a:off x="2296091" y="3714862"/>
              <a:ext cx="349184" cy="175188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A3FF3DD5-546B-88B2-1655-E2C43F6FB383}"/>
                </a:ext>
              </a:extLst>
            </p:cNvPr>
            <p:cNvCxnSpPr>
              <a:cxnSpLocks/>
              <a:stCxn id="46" idx="1"/>
              <a:endCxn id="48" idx="3"/>
            </p:cNvCxnSpPr>
            <p:nvPr/>
          </p:nvCxnSpPr>
          <p:spPr>
            <a:xfrm flipH="1">
              <a:off x="2296091" y="3890050"/>
              <a:ext cx="349184" cy="220856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638A78E0-F1CA-DABA-A14F-126AC65DE35A}"/>
                </a:ext>
              </a:extLst>
            </p:cNvPr>
            <p:cNvCxnSpPr>
              <a:cxnSpLocks/>
              <a:stCxn id="48" idx="1"/>
              <a:endCxn id="50" idx="3"/>
            </p:cNvCxnSpPr>
            <p:nvPr/>
          </p:nvCxnSpPr>
          <p:spPr>
            <a:xfrm flipH="1" flipV="1">
              <a:off x="845075" y="3890050"/>
              <a:ext cx="321850" cy="220856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362528E7-59D1-E1CE-1208-47548F7797B2}"/>
                </a:ext>
              </a:extLst>
            </p:cNvPr>
            <p:cNvCxnSpPr>
              <a:cxnSpLocks/>
              <a:stCxn id="49" idx="1"/>
              <a:endCxn id="50" idx="3"/>
            </p:cNvCxnSpPr>
            <p:nvPr/>
          </p:nvCxnSpPr>
          <p:spPr>
            <a:xfrm flipH="1">
              <a:off x="845075" y="3714862"/>
              <a:ext cx="321850" cy="175188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9D7FD6C7-E8FA-DC7F-BEDF-822A39A2419A}"/>
                </a:ext>
              </a:extLst>
            </p:cNvPr>
            <p:cNvCxnSpPr>
              <a:cxnSpLocks/>
              <a:stCxn id="66" idx="3"/>
              <a:endCxn id="43" idx="1"/>
            </p:cNvCxnSpPr>
            <p:nvPr/>
          </p:nvCxnSpPr>
          <p:spPr>
            <a:xfrm flipV="1">
              <a:off x="2287675" y="3239631"/>
              <a:ext cx="357599" cy="3276"/>
            </a:xfrm>
            <a:prstGeom prst="straightConnector1">
              <a:avLst/>
            </a:prstGeom>
            <a:ln w="38100">
              <a:solidFill>
                <a:schemeClr val="accent6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C0E53F0-1998-8109-A3AE-0FA20EB80ABD}"/>
                </a:ext>
              </a:extLst>
            </p:cNvPr>
            <p:cNvSpPr/>
            <p:nvPr/>
          </p:nvSpPr>
          <p:spPr>
            <a:xfrm>
              <a:off x="796269" y="3134299"/>
              <a:ext cx="1491406" cy="21721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White Rabbit Network</a:t>
              </a:r>
            </a:p>
          </p:txBody>
        </p:sp>
      </p:grp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86B5AB67-D7E9-69AB-A762-449A44C4B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16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2DDFB4-5416-1510-16CB-57D8503D4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 Krupa  /  Expected performance of IP1/5 IT BPMs  /  14th HL-LHC Collaboration Meeting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39F2E4-D8A5-5B21-7EF2-93B36B986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specification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30DE2A-F816-17C8-836A-52740C459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3815984" cy="374441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Conceptual specification for the entire LHC BPM system in the HL-LHC era prepared by optics experts (BE-ABP), operations (BE-OP), and the experiments</a:t>
            </a:r>
          </a:p>
          <a:p>
            <a:pPr lvl="1"/>
            <a:r>
              <a:rPr lang="en-US" dirty="0">
                <a:hlinkClick r:id="rId2"/>
              </a:rPr>
              <a:t>EDMS 2387369</a:t>
            </a:r>
            <a:endParaRPr lang="en-US" dirty="0"/>
          </a:p>
          <a:p>
            <a:pPr lvl="1"/>
            <a:r>
              <a:rPr lang="en-US" dirty="0"/>
              <a:t>The main LHC BPM system will not be consolidated before LS4</a:t>
            </a:r>
          </a:p>
          <a:p>
            <a:r>
              <a:rPr lang="en-US" dirty="0"/>
              <a:t>Overall, three different use cases:</a:t>
            </a:r>
          </a:p>
          <a:p>
            <a:pPr lvl="1"/>
            <a:r>
              <a:rPr lang="en-US" dirty="0"/>
              <a:t>Optics experts require precise (i.e. good resolution) turn-by-turn bunch-by-bunch trajectory over a very wide beam position range - TR</a:t>
            </a:r>
          </a:p>
          <a:p>
            <a:pPr lvl="1"/>
            <a:r>
              <a:rPr lang="en-US" dirty="0"/>
              <a:t>Operations require precise orbit with good long-term stability - CO</a:t>
            </a:r>
          </a:p>
          <a:p>
            <a:pPr lvl="1"/>
            <a:r>
              <a:rPr lang="en-US" dirty="0"/>
              <a:t>Experiments require extremely accurate, precise, linear and stable orbit for the Q1 measurements over a small beam position range - </a:t>
            </a:r>
            <a:r>
              <a:rPr lang="en-US" dirty="0" err="1"/>
              <a:t>vdM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34BB91-B60C-B523-202F-01C868341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534334"/>
            <a:ext cx="4536504" cy="425473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D80E3-AC1A-ACCD-352F-95AAB2ACB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97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8946e33d-fd2f-4ae4-8ee9-d90c129cdf9e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8867</TotalTime>
  <Words>2287</Words>
  <Application>Microsoft Office PowerPoint</Application>
  <PresentationFormat>On-screen Show (16:9)</PresentationFormat>
  <Paragraphs>282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Open Sans</vt:lpstr>
      <vt:lpstr>Wingdings</vt:lpstr>
      <vt:lpstr>HL-LHC theme</vt:lpstr>
      <vt:lpstr>Expected performance of the new BPM system in IP1/5</vt:lpstr>
      <vt:lpstr>BPMs for HL-LHC IP1/5</vt:lpstr>
      <vt:lpstr>Stripline BPMs</vt:lpstr>
      <vt:lpstr>HL-LHC stripline BPMs</vt:lpstr>
      <vt:lpstr>Signals</vt:lpstr>
      <vt:lpstr>Measurement modes</vt:lpstr>
      <vt:lpstr>The challenge of designing a BPM system for HL-LHC IR1/5</vt:lpstr>
      <vt:lpstr>HL-LHC BPM architecture</vt:lpstr>
      <vt:lpstr>Conceptual specification</vt:lpstr>
      <vt:lpstr>Precision (resolution)</vt:lpstr>
      <vt:lpstr>Accuracy – BPM pick-up offset and roll</vt:lpstr>
      <vt:lpstr>Accuracy - electronics offset</vt:lpstr>
      <vt:lpstr>Accuracy - linearization</vt:lpstr>
      <vt:lpstr>Accuracy - linearization</vt:lpstr>
      <vt:lpstr>Accuracy - linearization</vt:lpstr>
      <vt:lpstr>Beam-beam compensation</vt:lpstr>
      <vt:lpstr>Testing with beam</vt:lpstr>
      <vt:lpstr>External dependencies</vt:lpstr>
      <vt:lpstr>Timeline</vt:lpstr>
      <vt:lpstr>Summary and outlook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Michal Krupa</cp:lastModifiedBy>
  <cp:revision>486</cp:revision>
  <dcterms:created xsi:type="dcterms:W3CDTF">2016-02-12T09:02:01Z</dcterms:created>
  <dcterms:modified xsi:type="dcterms:W3CDTF">2024-10-08T22:28:41Z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