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3" r:id="rId2"/>
    <p:sldId id="262" r:id="rId3"/>
    <p:sldId id="267" r:id="rId4"/>
    <p:sldId id="268" r:id="rId5"/>
    <p:sldId id="269" r:id="rId6"/>
    <p:sldId id="271" r:id="rId7"/>
    <p:sldId id="272" r:id="rId8"/>
    <p:sldId id="273" r:id="rId9"/>
    <p:sldId id="274" r:id="rId10"/>
    <p:sldId id="275" r:id="rId11"/>
    <p:sldId id="277" r:id="rId12"/>
    <p:sldId id="287" r:id="rId13"/>
    <p:sldId id="276" r:id="rId14"/>
    <p:sldId id="278" r:id="rId15"/>
    <p:sldId id="279" r:id="rId16"/>
    <p:sldId id="280" r:id="rId17"/>
    <p:sldId id="281" r:id="rId18"/>
    <p:sldId id="284" r:id="rId19"/>
    <p:sldId id="282" r:id="rId20"/>
    <p:sldId id="285" r:id="rId21"/>
    <p:sldId id="283" r:id="rId22"/>
    <p:sldId id="286" r:id="rId23"/>
    <p:sldId id="266" r:id="rId2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8" d="100"/>
          <a:sy n="88" d="100"/>
        </p:scale>
        <p:origin x="588" y="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S. Mazzoni | HL-LHC Collaboration meeting, 7-11 October 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S. Mazzoni | HL-LHC Collaboration meeting, 7-11 October 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S. Mazzoni | HL-LHC Collaboration meeting, 7-11 October 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S. Mazzoni | HL-LHC Collaboration meeting, 7-11 October 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S. Mazzoni | HL-LHC Collaboration meeting, 7-11 October 2024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S. Mazzoni | HL-LHC Collaboration meeting, 7-11 October 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S. Mazzoni | HL-LHC Collaboration meeting, 7-11 October 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Final design of the luminosity monitor in TAXN and experience with prototype detector during Run3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W. Andreazza, E. </a:t>
            </a:r>
            <a:r>
              <a:rPr lang="en-US"/>
              <a:t>Balci, D</a:t>
            </a:r>
            <a:r>
              <a:rPr lang="en-US" dirty="0"/>
              <a:t>. Belohrad, N. Chritin, </a:t>
            </a:r>
            <a:r>
              <a:rPr lang="en-US" u="sng" dirty="0"/>
              <a:t>S. Mazzoni</a:t>
            </a:r>
            <a:r>
              <a:rPr lang="en-US" dirty="0"/>
              <a:t>, M. Nieto, F. Sanda and  K. </a:t>
            </a:r>
            <a:r>
              <a:rPr lang="en-US" dirty="0" err="1"/>
              <a:t>Zertova</a:t>
            </a:r>
            <a:r>
              <a:rPr lang="en-US" dirty="0"/>
              <a:t>, CERN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14</a:t>
            </a:r>
            <a:r>
              <a:rPr lang="en-US" b="0" i="0" baseline="30000" dirty="0">
                <a:solidFill>
                  <a:schemeClr val="bg2"/>
                </a:solidFill>
              </a:rPr>
              <a:t>th</a:t>
            </a:r>
            <a:r>
              <a:rPr lang="en-US" b="0" i="0" dirty="0">
                <a:solidFill>
                  <a:schemeClr val="bg2"/>
                </a:solidFill>
              </a:rPr>
              <a:t> HL-LHC Collaboration Meeting, Genoa, 7-11 October 2024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BRAN-D design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4" y="914400"/>
            <a:ext cx="8207698" cy="3097510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FW performs digital LF ( approx. 600 Hz) noise subtraction (Abort gap offset compensation)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Output is a 3564  x 64 signed bits vector in two exclusive user-selectable operating modes</a:t>
            </a:r>
          </a:p>
          <a:p>
            <a:pPr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Integrating: cumulation of individual samples over N turns then integration</a:t>
            </a:r>
          </a:p>
          <a:p>
            <a:pPr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Counting: number of samples in the bunch slot exceeding a given threshold per turn (low luminosity)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FESA class and GUI  ‘BRAND’. Calibrated data are produced in FESA (proportionality and offset for each mode)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938972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BRAN-D design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2AE538-EECD-960A-843C-AB95C3305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089260"/>
            <a:ext cx="4083478" cy="33162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4DEF37-645F-1E8E-CB22-33E28B76B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987574"/>
            <a:ext cx="1162922" cy="1225301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4176024" cy="3961605"/>
          </a:xfrm>
        </p:spPr>
        <p:txBody>
          <a:bodyPr>
            <a:noAutofit/>
          </a:bodyPr>
          <a:lstStyle/>
          <a:p>
            <a:r>
              <a:rPr lang="en-GB" sz="1800" dirty="0"/>
              <a:t>During Run 2: study on transmissivity: “Optical Transmission Characterization of Fused Silica Materials Irradiated at the CERN Large Hadron Collider”, S. Yang et al. NIMA (2023)</a:t>
            </a:r>
          </a:p>
          <a:p>
            <a:r>
              <a:rPr lang="en-GB" sz="1800" dirty="0" err="1"/>
              <a:t>Suprasil</a:t>
            </a:r>
            <a:r>
              <a:rPr lang="en-GB" sz="1800" dirty="0"/>
              <a:t> 3301/02 show rapid decrease of transmissivity. Unclear from data where the stabilisation is expected (&gt; 10</a:t>
            </a:r>
            <a:r>
              <a:rPr lang="en-GB" sz="1800" baseline="30000" dirty="0"/>
              <a:t>7</a:t>
            </a:r>
            <a:r>
              <a:rPr lang="en-GB" sz="1800" dirty="0"/>
              <a:t>  </a:t>
            </a:r>
            <a:r>
              <a:rPr lang="en-GB" sz="1800" dirty="0" err="1"/>
              <a:t>Gy</a:t>
            </a:r>
            <a:r>
              <a:rPr lang="en-GB" sz="1800" dirty="0"/>
              <a:t> )</a:t>
            </a:r>
          </a:p>
          <a:p>
            <a:r>
              <a:rPr lang="en-GB" sz="1800" dirty="0"/>
              <a:t>Visible transmissivity not affected</a:t>
            </a:r>
          </a:p>
          <a:p>
            <a:r>
              <a:rPr lang="en-GB" sz="1800" dirty="0"/>
              <a:t>Proportionality of signal to rate of collision one of study goal of prototypes</a:t>
            </a:r>
          </a:p>
        </p:txBody>
      </p:sp>
    </p:spTree>
    <p:extLst>
      <p:ext uri="{BB962C8B-B14F-4D97-AF65-F5344CB8AC3E}">
        <p14:creationId xmlns:p14="http://schemas.microsoft.com/office/powerpoint/2010/main" val="458986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60E6314-9AA5-8A10-38F5-8F0BAE6305F6}"/>
              </a:ext>
            </a:extLst>
          </p:cNvPr>
          <p:cNvGrpSpPr/>
          <p:nvPr/>
        </p:nvGrpSpPr>
        <p:grpSpPr>
          <a:xfrm>
            <a:off x="1021377" y="1820222"/>
            <a:ext cx="7101246" cy="3071308"/>
            <a:chOff x="1165393" y="1820222"/>
            <a:chExt cx="7101246" cy="30713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08773AA-39D5-84CA-CAF0-AFA909A93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76056" y="1820222"/>
              <a:ext cx="3190583" cy="307130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6DC0867-D7C9-4ED9-A903-B81BB4067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5393" y="1820222"/>
              <a:ext cx="3190583" cy="3039677"/>
            </a:xfrm>
            <a:prstGeom prst="rect">
              <a:avLst/>
            </a:prstGeom>
          </p:spPr>
        </p:pic>
      </p:grp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BRAN-D performance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4" y="914400"/>
            <a:ext cx="8207698" cy="1081286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Systematic analysis of linearity, SNR, proportionality of signal to rate of collision) between 1.4.24 and 2.9.24 by K. </a:t>
            </a:r>
            <a:r>
              <a:rPr lang="en-US" sz="1800" b="0" dirty="0" err="1"/>
              <a:t>Zertova</a:t>
            </a: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Good linearity (ATLAS)</a:t>
            </a: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074176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BRAN-D performance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D0D62A-2F3A-792B-BCE9-1F55F780E0E3}"/>
              </a:ext>
            </a:extLst>
          </p:cNvPr>
          <p:cNvGrpSpPr/>
          <p:nvPr/>
        </p:nvGrpSpPr>
        <p:grpSpPr>
          <a:xfrm>
            <a:off x="1121613" y="1934682"/>
            <a:ext cx="6900774" cy="2995685"/>
            <a:chOff x="1115616" y="1934682"/>
            <a:chExt cx="6900774" cy="299568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4465CDD-E1E0-06D1-6CB5-E229272547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5616" y="1962786"/>
              <a:ext cx="3055582" cy="296758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C9E1E61-74C8-4406-7F95-743FC83458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64173" y="1934682"/>
              <a:ext cx="3052217" cy="2967581"/>
            </a:xfrm>
            <a:prstGeom prst="rect">
              <a:avLst/>
            </a:prstGeom>
          </p:spPr>
        </p:pic>
      </p:grp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4" y="914400"/>
            <a:ext cx="8207698" cy="1081286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Systematic analysis of linearity, SNR, proportionality of signal to rate of collision) between 1.4.24 and 2.9.24 by K. </a:t>
            </a:r>
            <a:r>
              <a:rPr lang="en-US" sz="1800" b="0" dirty="0" err="1"/>
              <a:t>Zertova</a:t>
            </a: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Linearity OK (CMS). 5L: worst proportionality to exp. </a:t>
            </a:r>
            <a:r>
              <a:rPr lang="en-US" sz="1800" dirty="0" err="1"/>
              <a:t>lumi</a:t>
            </a: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356430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C733BC-6CD0-0A2F-DFFB-C279F72E5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176" y="1347614"/>
            <a:ext cx="5328593" cy="1858599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BRAN-D performance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4" y="914400"/>
            <a:ext cx="8207698" cy="1081286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Proportionality (against experiments): fair for 5R (top), worst for 5L (below), not fully understood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endParaRPr lang="en-GB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426882-E3F2-8F07-C595-6C7F268E2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485" y="3219822"/>
            <a:ext cx="5030779" cy="191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33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310F798-EAF2-C6E9-32D9-E0DE8AC86C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631463"/>
            <a:ext cx="5400600" cy="3316551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BRAN-D performance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4" y="914400"/>
            <a:ext cx="8207698" cy="1081286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Noise analysis: std. dev of </a:t>
            </a:r>
            <a:r>
              <a:rPr lang="en-US" sz="1800" b="0" dirty="0" err="1"/>
              <a:t>lumi</a:t>
            </a:r>
            <a:r>
              <a:rPr lang="en-US" sz="1800" b="0" dirty="0"/>
              <a:t> vs experiments. </a:t>
            </a:r>
            <a:r>
              <a:rPr lang="en-US" sz="1800" dirty="0"/>
              <a:t>Typical plot, BRAN systematically noisier than experiments. Higher noise at 20 kHz/</a:t>
            </a:r>
            <a:r>
              <a:rPr lang="en-US" sz="1800" dirty="0" err="1"/>
              <a:t>ub</a:t>
            </a:r>
            <a:r>
              <a:rPr lang="en-US" sz="1800" dirty="0"/>
              <a:t> not understood (levelling?)</a:t>
            </a: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501818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BRAN-D performance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51" y="914400"/>
            <a:ext cx="8207698" cy="3457550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Overall good linearity during run 3 so far.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proportionality (= transmissivity of </a:t>
            </a:r>
            <a:r>
              <a:rPr lang="en-US" sz="1800" dirty="0" err="1"/>
              <a:t>Suprasil</a:t>
            </a:r>
            <a:r>
              <a:rPr lang="en-US" sz="1800" dirty="0"/>
              <a:t> bars) not fully understood but so far SNR still OK for BRAN operation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Noise level allows for +/- 5% (nominal), limit for +/- 1% (nice to have)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NO faulty PMT throughout Run 3 so far (integrated luminosity up to 190 fb</a:t>
            </a:r>
            <a:r>
              <a:rPr lang="en-US" sz="1800" baseline="30000" dirty="0"/>
              <a:t>-1</a:t>
            </a:r>
            <a:r>
              <a:rPr lang="en-US" sz="1800" dirty="0"/>
              <a:t>)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800" b="0" dirty="0"/>
              <a:t>promising fo</a:t>
            </a:r>
            <a:r>
              <a:rPr lang="en-US" sz="1800" dirty="0"/>
              <a:t>r BRAN-E version!</a:t>
            </a: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D2C36A86-BB28-21A3-2531-A644F7885DBE}"/>
              </a:ext>
            </a:extLst>
          </p:cNvPr>
          <p:cNvSpPr/>
          <p:nvPr/>
        </p:nvSpPr>
        <p:spPr>
          <a:xfrm>
            <a:off x="4103948" y="2643758"/>
            <a:ext cx="936104" cy="540000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8675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87528E-B2D5-A469-DC87-B4E6A65B1A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750" y="2055215"/>
            <a:ext cx="5758500" cy="2952328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4" y="914400"/>
            <a:ext cx="8135690" cy="2305422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BRAN-E will be hosted inside TAXN.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New material budget (ZDC before BRAN): normalized dose?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New space envelope according to EDMS 2349145 (‘</a:t>
            </a:r>
            <a:r>
              <a:rPr lang="en-GB" sz="1800" kern="1400" cap="all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taxn</a:t>
            </a:r>
            <a:r>
              <a:rPr lang="en-GB" sz="1800" kern="1400" cap="all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INTERFACES TO bran &amp; </a:t>
            </a:r>
            <a:r>
              <a:rPr lang="en-GB" sz="1800" kern="1400" cap="all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zdc</a:t>
            </a:r>
            <a:r>
              <a:rPr lang="en-GB" sz="1800" kern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+mj-lt"/>
              </a:rPr>
              <a:t>’)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7572910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4" y="3599928"/>
            <a:ext cx="2663082" cy="118341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800" kern="1400" cap="all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BRAN-D: 20 </a:t>
            </a:r>
            <a:r>
              <a:rPr lang="en-US" sz="1800" kern="1400" cap="all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800" b="0" dirty="0" err="1">
                <a:latin typeface="+mj-lt"/>
              </a:rPr>
              <a:t>Gy</a:t>
            </a:r>
            <a:r>
              <a:rPr lang="en-US" sz="1800" b="0" dirty="0">
                <a:latin typeface="+mj-lt"/>
              </a:rPr>
              <a:t> per 50 fb-1 (2017) : </a:t>
            </a:r>
          </a:p>
          <a:p>
            <a:pPr marL="0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800" b="1" dirty="0">
                <a:latin typeface="+mj-lt"/>
              </a:rPr>
              <a:t>500 </a:t>
            </a:r>
            <a:r>
              <a:rPr lang="en-US" sz="1800" b="1" dirty="0" err="1">
                <a:latin typeface="+mj-lt"/>
              </a:rPr>
              <a:t>kGy</a:t>
            </a:r>
            <a:r>
              <a:rPr lang="en-US" sz="1800" b="1" dirty="0">
                <a:latin typeface="+mj-lt"/>
              </a:rPr>
              <a:t>/fb</a:t>
            </a:r>
            <a:r>
              <a:rPr lang="en-US" sz="1800" b="1" baseline="30000" dirty="0">
                <a:latin typeface="+mj-lt"/>
              </a:rPr>
              <a:t>-1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  <p:pic>
        <p:nvPicPr>
          <p:cNvPr id="10" name="Picture 9" descr="A rainbow colored graph with numbers&#10;&#10;Description automatically generated with medium confidence">
            <a:extLst>
              <a:ext uri="{FF2B5EF4-FFF2-40B4-BE49-F238E27FC236}">
                <a16:creationId xmlns:a16="http://schemas.microsoft.com/office/drawing/2014/main" id="{C5212003-462D-2B3C-C850-50754130A1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105" r="41924"/>
          <a:stretch/>
        </p:blipFill>
        <p:spPr>
          <a:xfrm>
            <a:off x="7000939" y="311924"/>
            <a:ext cx="1047690" cy="3457550"/>
          </a:xfrm>
          <a:prstGeom prst="rect">
            <a:avLst/>
          </a:prstGeom>
        </p:spPr>
      </p:pic>
      <p:pic>
        <p:nvPicPr>
          <p:cNvPr id="12" name="Picture 11" descr="A close-up of a graph&#10;&#10;Description automatically generated">
            <a:extLst>
              <a:ext uri="{FF2B5EF4-FFF2-40B4-BE49-F238E27FC236}">
                <a16:creationId xmlns:a16="http://schemas.microsoft.com/office/drawing/2014/main" id="{1DF8A0AF-D606-451F-08E9-E9D51721D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74" y="802921"/>
            <a:ext cx="3137137" cy="2598643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2D763271-AC4E-943A-65F5-91AD7FC3BBE6}"/>
              </a:ext>
            </a:extLst>
          </p:cNvPr>
          <p:cNvSpPr txBox="1">
            <a:spLocks/>
          </p:cNvSpPr>
          <p:nvPr/>
        </p:nvSpPr>
        <p:spPr>
          <a:xfrm>
            <a:off x="6203718" y="3607106"/>
            <a:ext cx="2663082" cy="11834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Wingdings" charset="2"/>
              <a:buNone/>
            </a:pPr>
            <a:r>
              <a:rPr lang="en-US" sz="1800" kern="1400" cap="all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BRAN-E: </a:t>
            </a:r>
            <a:r>
              <a:rPr lang="en-US" sz="1800" kern="1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order of</a:t>
            </a:r>
            <a:r>
              <a:rPr lang="en-US" sz="1800" kern="1400" cap="all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400" cap="all" dirty="0" err="1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800" dirty="0" err="1">
                <a:latin typeface="+mj-lt"/>
              </a:rPr>
              <a:t>Gy</a:t>
            </a:r>
            <a:r>
              <a:rPr lang="en-US" sz="1800" dirty="0">
                <a:latin typeface="+mj-lt"/>
              </a:rPr>
              <a:t> per 4000 fb-1: </a:t>
            </a:r>
          </a:p>
          <a:p>
            <a:pPr marL="0" indent="0" algn="ctr">
              <a:spcBef>
                <a:spcPts val="600"/>
              </a:spcBef>
              <a:buFont typeface="Wingdings" charset="2"/>
              <a:buNone/>
            </a:pPr>
            <a:r>
              <a:rPr lang="en-US" sz="1800" b="1" dirty="0">
                <a:latin typeface="+mj-lt"/>
              </a:rPr>
              <a:t>250 </a:t>
            </a:r>
            <a:r>
              <a:rPr lang="en-US" sz="1800" b="1" dirty="0" err="1">
                <a:latin typeface="+mj-lt"/>
              </a:rPr>
              <a:t>kGy</a:t>
            </a:r>
            <a:r>
              <a:rPr lang="en-US" sz="1800" b="1" dirty="0">
                <a:latin typeface="+mj-lt"/>
              </a:rPr>
              <a:t>/fb</a:t>
            </a:r>
            <a:r>
              <a:rPr lang="en-US" sz="1800" b="1" baseline="30000" dirty="0">
                <a:latin typeface="+mj-lt"/>
              </a:rPr>
              <a:t>-1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327AA3-4659-10B4-3766-44464A991069}"/>
              </a:ext>
            </a:extLst>
          </p:cNvPr>
          <p:cNvSpPr txBox="1"/>
          <p:nvPr/>
        </p:nvSpPr>
        <p:spPr>
          <a:xfrm>
            <a:off x="3779912" y="951694"/>
            <a:ext cx="30966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Same order of magnitude normalized dose in TAN and TAXN BRAN positions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Runs 4 &amp; 5: excess of 500 </a:t>
            </a:r>
            <a:r>
              <a:rPr lang="en-US" dirty="0" err="1"/>
              <a:t>MGy</a:t>
            </a:r>
            <a:r>
              <a:rPr lang="en-US" dirty="0"/>
              <a:t> to bars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Replace with spares when performance declines.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2F1ACA-7620-1E60-620F-109AA0A44B07}"/>
              </a:ext>
            </a:extLst>
          </p:cNvPr>
          <p:cNvSpPr txBox="1"/>
          <p:nvPr/>
        </p:nvSpPr>
        <p:spPr>
          <a:xfrm>
            <a:off x="3231599" y="4490569"/>
            <a:ext cx="3577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F. Cerutti and M. Sabate Gilarte</a:t>
            </a:r>
          </a:p>
        </p:txBody>
      </p:sp>
    </p:spTree>
    <p:extLst>
      <p:ext uri="{BB962C8B-B14F-4D97-AF65-F5344CB8AC3E}">
        <p14:creationId xmlns:p14="http://schemas.microsoft.com/office/powerpoint/2010/main" val="1329766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BCFC52-6BC3-5A3D-47D0-321EE0E2B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101" y="1952513"/>
            <a:ext cx="3141387" cy="24914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0E89F4-66B5-AB0B-70B3-C106E6B95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2211710"/>
            <a:ext cx="1809037" cy="2693633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4" y="914400"/>
            <a:ext cx="7919226" cy="3457550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New design by MME until end 2024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Same concept: fast (de-)installation of PMT box. Decided to drop robotic manipulation.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Cables routing from passage side to new UAs (shorter path)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DD5015-A3E3-736D-FDDF-9FEDF4D0C7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2208630"/>
            <a:ext cx="3240360" cy="269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708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u="sng" dirty="0"/>
              <a:t>B</a:t>
            </a:r>
            <a:r>
              <a:rPr lang="en-US" sz="1800" dirty="0"/>
              <a:t>eam </a:t>
            </a:r>
            <a:r>
              <a:rPr lang="en-US" sz="1800" u="sng" dirty="0"/>
              <a:t>Ra</a:t>
            </a:r>
            <a:r>
              <a:rPr lang="en-US" sz="1800" dirty="0"/>
              <a:t>te of </a:t>
            </a:r>
            <a:r>
              <a:rPr lang="en-US" sz="1800" u="sng" dirty="0"/>
              <a:t>N</a:t>
            </a:r>
            <a:r>
              <a:rPr lang="en-US" sz="1800" dirty="0"/>
              <a:t>eutrals measures rate of collision products </a:t>
            </a:r>
            <a:r>
              <a:rPr lang="en-US" sz="1800" dirty="0" err="1"/>
              <a:t>i</a:t>
            </a:r>
            <a:r>
              <a:rPr lang="en-US" sz="1800" dirty="0"/>
              <a:t>. e. </a:t>
            </a:r>
            <a:r>
              <a:rPr lang="en-US" sz="1800" i="1" dirty="0"/>
              <a:t>relative luminosity.</a:t>
            </a:r>
          </a:p>
          <a:p>
            <a:r>
              <a:rPr lang="en-US" sz="1800" dirty="0"/>
              <a:t>Use case: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BRANs are installed since Run 1 on both sides of all LHC experiments</a:t>
            </a:r>
          </a:p>
          <a:p>
            <a:endParaRPr lang="en-US" sz="1800" dirty="0"/>
          </a:p>
          <a:p>
            <a:pPr marL="0" indent="0" algn="ctr">
              <a:buNone/>
            </a:pPr>
            <a:r>
              <a:rPr lang="en-GB" sz="1800" dirty="0"/>
              <a:t>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D22BA3-3DF9-E733-41C7-70F186A2B14E}"/>
              </a:ext>
            </a:extLst>
          </p:cNvPr>
          <p:cNvSpPr txBox="1"/>
          <p:nvPr/>
        </p:nvSpPr>
        <p:spPr>
          <a:xfrm>
            <a:off x="1619672" y="1851670"/>
            <a:ext cx="57423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“Standardized, simple, fast and robust machine luminometers are provided to set up the machine for physics and optimize its performance based on counting rates”, </a:t>
            </a:r>
            <a:r>
              <a:rPr lang="en-GB" sz="1400" dirty="0"/>
              <a:t>BRANs functional specs, EDMS 347396, 2004  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4" y="914400"/>
            <a:ext cx="3599186" cy="3457550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Conflict with Wire position system solved.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WPS harness moved longitudinally to allow (de-) installation of PMT box</a:t>
            </a:r>
            <a:r>
              <a:rPr lang="en-US" sz="1800" b="0" dirty="0"/>
              <a:t>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cable routing foreseen below WPS to patch panel below TAXN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Patch panel to UA: need low EMI cable tray! Differential signal </a:t>
            </a:r>
            <a:r>
              <a:rPr lang="en-US" sz="1800"/>
              <a:t>transmission foreseen</a:t>
            </a:r>
            <a:endParaRPr lang="en-US" sz="180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3CC9FC-6541-9D40-8FAD-7C22F93EE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703671"/>
            <a:ext cx="4616687" cy="398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6121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444D847-A10C-03EC-DC18-F2E41ACD7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211710"/>
            <a:ext cx="3352291" cy="26850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3F301D1-232E-A44C-0468-5406C5AF0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55841"/>
            <a:ext cx="3824369" cy="2695079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4" y="914400"/>
            <a:ext cx="7919226" cy="3457550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Due to good performance of PMTs (no faults so far) and new 6-channel HV power supply (CAEN), decided to go for 8 &gt; 6 channels per monitor. Possibly keep slots for irradiation studies.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We’ll add switches for position of attenuation masks (not present in BRAN-D). Also drop hi-lo sensitivity channels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963953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S. Mazzoni | HL-LHC Collaboration meeting, 7-11 October 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4" y="914400"/>
            <a:ext cx="7919226" cy="3457550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Overall good performance of BRANs </a:t>
            </a:r>
            <a:r>
              <a:rPr lang="en-US" sz="1800" dirty="0"/>
              <a:t>during LHC run 3. Need to keep track of faults and continue studying optical / UV transmissivity evolution with dose.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No faults due to radiation exposure, confirms goodness of design for  Run 4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BRAN-E design well advanced, to be finalized by end of 2024. Design evolution being followed within WP8 (Thanks Francisco), TREX.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Some components already procured, production and remaining procurement will start in 2025.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8652301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 types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3960000" cy="3680222"/>
          </a:xfrm>
        </p:spPr>
        <p:txBody>
          <a:bodyPr>
            <a:normAutofit/>
          </a:bodyPr>
          <a:lstStyle/>
          <a:p>
            <a:r>
              <a:rPr lang="en-US" sz="1800" b="1" dirty="0"/>
              <a:t>BRAN-A</a:t>
            </a:r>
            <a:r>
              <a:rPr lang="en-US" sz="1800" dirty="0"/>
              <a:t>: based on fast ionization gas chambers, developed by LBNL. </a:t>
            </a:r>
          </a:p>
          <a:p>
            <a:r>
              <a:rPr lang="en-US" sz="1800" dirty="0"/>
              <a:t>Installed in IP1 &amp; 5 during LHC Runs 1 &amp; 2.</a:t>
            </a:r>
          </a:p>
          <a:p>
            <a:r>
              <a:rPr lang="en-US" sz="1800" dirty="0"/>
              <a:t>Replaced by D-type during in 2022 (1R, 5L) and 2023 (1L, 5R)</a:t>
            </a:r>
          </a:p>
          <a:p>
            <a:endParaRPr lang="en-US" sz="1800" dirty="0"/>
          </a:p>
          <a:p>
            <a:pPr marL="0" indent="0" algn="ctr">
              <a:buNone/>
            </a:pPr>
            <a:r>
              <a:rPr lang="en-GB" sz="1800" dirty="0"/>
              <a:t>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5CBC6988-D1DD-8B98-9EF9-1507E956E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8500" y="726775"/>
            <a:ext cx="3448627" cy="19398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46DD51-13E0-A5EF-BDB5-335586704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500" y="2817049"/>
            <a:ext cx="3529964" cy="180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964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 types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3960000" cy="3680222"/>
          </a:xfrm>
        </p:spPr>
        <p:txBody>
          <a:bodyPr>
            <a:normAutofit/>
          </a:bodyPr>
          <a:lstStyle/>
          <a:p>
            <a:r>
              <a:rPr lang="en-US" sz="1800" b="1" dirty="0"/>
              <a:t>BRAN-B</a:t>
            </a:r>
            <a:r>
              <a:rPr lang="en-US" sz="1800" dirty="0"/>
              <a:t>: based on </a:t>
            </a:r>
            <a:r>
              <a:rPr lang="en-US" sz="1800" dirty="0" err="1"/>
              <a:t>CdTe</a:t>
            </a:r>
            <a:r>
              <a:rPr lang="en-US" sz="1800" dirty="0"/>
              <a:t> detector, installed in point 2 &amp; 8. Damaged by radiation.  Replaced by C-type</a:t>
            </a:r>
          </a:p>
          <a:p>
            <a:pPr marL="0" indent="0" algn="ctr">
              <a:buNone/>
            </a:pPr>
            <a:r>
              <a:rPr lang="en-GB" sz="1800" dirty="0"/>
              <a:t>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3C564A-2B4C-FEC4-29B1-7B771EF81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9793" y="937643"/>
            <a:ext cx="3435527" cy="120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594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 types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3960000" cy="3680222"/>
          </a:xfrm>
        </p:spPr>
        <p:txBody>
          <a:bodyPr>
            <a:normAutofit/>
          </a:bodyPr>
          <a:lstStyle/>
          <a:p>
            <a:r>
              <a:rPr lang="en-US" sz="1800" b="1" dirty="0"/>
              <a:t>BRAN-C</a:t>
            </a:r>
            <a:r>
              <a:rPr lang="en-US" sz="1800" dirty="0"/>
              <a:t>: based on Cherenkov radiation. Installed during  Run 2 in IP2 &amp; 8</a:t>
            </a:r>
          </a:p>
          <a:p>
            <a:r>
              <a:rPr lang="en-GB" sz="1800" dirty="0"/>
              <a:t>Operational.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BEC6E6-27AF-3261-9F1A-9B334DE06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7845" y="1059582"/>
            <a:ext cx="1927062" cy="2857368"/>
          </a:xfrm>
          <a:prstGeom prst="rect">
            <a:avLst/>
          </a:prstGeom>
        </p:spPr>
      </p:pic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CB4F09B6-66A4-41A7-5244-E3B08BAF87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2738"/>
          <a:stretch/>
        </p:blipFill>
        <p:spPr>
          <a:xfrm>
            <a:off x="4730368" y="914401"/>
            <a:ext cx="2131536" cy="33123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783876-D97E-13E9-3231-991E138961DC}"/>
              </a:ext>
            </a:extLst>
          </p:cNvPr>
          <p:cNvSpPr txBox="1"/>
          <p:nvPr/>
        </p:nvSpPr>
        <p:spPr>
          <a:xfrm>
            <a:off x="5148064" y="4331300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 Bravin, S. Jakobsen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44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 types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3960000" cy="2305421"/>
          </a:xfrm>
        </p:spPr>
        <p:txBody>
          <a:bodyPr>
            <a:normAutofit/>
          </a:bodyPr>
          <a:lstStyle/>
          <a:p>
            <a:r>
              <a:rPr lang="en-US" sz="1800" b="1" dirty="0"/>
              <a:t>BRAN-D</a:t>
            </a:r>
            <a:r>
              <a:rPr lang="en-US" sz="1800" dirty="0"/>
              <a:t>: based on Cherenkov radiation. Installed during  Run 3 in IP 1 &amp; 5</a:t>
            </a:r>
          </a:p>
          <a:p>
            <a:r>
              <a:rPr lang="en-GB" sz="1800" dirty="0"/>
              <a:t>Operational. </a:t>
            </a:r>
          </a:p>
          <a:p>
            <a:r>
              <a:rPr lang="en-GB" sz="1800" dirty="0"/>
              <a:t>D-type serves two purposes:</a:t>
            </a:r>
          </a:p>
          <a:p>
            <a:pPr lvl="1"/>
            <a:r>
              <a:rPr lang="en-GB" sz="1400" dirty="0"/>
              <a:t>operational BRAN for LHC Run 3</a:t>
            </a:r>
          </a:p>
          <a:p>
            <a:pPr lvl="1"/>
            <a:r>
              <a:rPr lang="en-GB" sz="1400" dirty="0"/>
              <a:t>prototype for high </a:t>
            </a:r>
            <a:r>
              <a:rPr lang="en-GB" sz="1400" dirty="0" err="1"/>
              <a:t>lumi</a:t>
            </a:r>
            <a:r>
              <a:rPr lang="en-GB" sz="1400" dirty="0"/>
              <a:t> </a:t>
            </a:r>
            <a:r>
              <a:rPr lang="en-GB" sz="1400" b="1" dirty="0"/>
              <a:t>BRAN-E</a:t>
            </a:r>
            <a:r>
              <a:rPr lang="en-GB" sz="1400" dirty="0"/>
              <a:t> due to new absorber and </a:t>
            </a:r>
            <a:r>
              <a:rPr lang="en-GB" sz="1400" dirty="0" err="1"/>
              <a:t>lumi</a:t>
            </a:r>
            <a:r>
              <a:rPr lang="en-GB" sz="1400" dirty="0"/>
              <a:t> levels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3" name="Picture 2" descr="A close-up of a machine&#10;&#10;Description automatically generated">
            <a:extLst>
              <a:ext uri="{FF2B5EF4-FFF2-40B4-BE49-F238E27FC236}">
                <a16:creationId xmlns:a16="http://schemas.microsoft.com/office/drawing/2014/main" id="{5AE567D5-071F-034F-95E4-E4036CCDC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216403" y="1192725"/>
            <a:ext cx="4141792" cy="3106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E9304E-E67F-E4E2-2177-748EA873F545}"/>
              </a:ext>
            </a:extLst>
          </p:cNvPr>
          <p:cNvSpPr txBox="1"/>
          <p:nvPr/>
        </p:nvSpPr>
        <p:spPr>
          <a:xfrm>
            <a:off x="3561281" y="4447462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 Bravin, M. Palm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815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BRAN-D design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4968112" cy="2305421"/>
          </a:xfrm>
        </p:spPr>
        <p:txBody>
          <a:bodyPr>
            <a:noAutofit/>
          </a:bodyPr>
          <a:lstStyle/>
          <a:p>
            <a:r>
              <a:rPr lang="en-US" sz="1800" dirty="0"/>
              <a:t>Detection of Cherenkov radiation produced in ultra-pure Silica rods by hadronic showers produces in the Target Absorber of Neutrals (TAN)</a:t>
            </a:r>
          </a:p>
          <a:p>
            <a:endParaRPr lang="en-US" sz="1800" dirty="0"/>
          </a:p>
          <a:p>
            <a:r>
              <a:rPr lang="en-US" sz="1800" dirty="0"/>
              <a:t>Eight 603 mm x 10 mm </a:t>
            </a:r>
            <a:r>
              <a:rPr lang="en-US" sz="1800" dirty="0" err="1"/>
              <a:t>dia</a:t>
            </a:r>
            <a:r>
              <a:rPr lang="en-US" sz="1800" dirty="0"/>
              <a:t> </a:t>
            </a:r>
            <a:r>
              <a:rPr lang="en-US" sz="1800" dirty="0" err="1"/>
              <a:t>Suprasil</a:t>
            </a:r>
            <a:r>
              <a:rPr lang="en-US" sz="1800" dirty="0"/>
              <a:t> 3302, low OH, no H2 in a copper enclosure (100 x 100 mm). Material selected after irradiation studies perform during LHC Run 2*.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242044-95E7-FEAB-2A4B-F4707BF9B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1057" y="0"/>
            <a:ext cx="3092943" cy="34752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134D5F-096D-1D0E-6969-B22D25D096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989" t="18130" r="41431" b="18131"/>
          <a:stretch/>
        </p:blipFill>
        <p:spPr>
          <a:xfrm rot="5400000">
            <a:off x="4857875" y="3140298"/>
            <a:ext cx="1593849" cy="187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148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BRAN-D design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5" y="914400"/>
            <a:ext cx="4967288" cy="3385542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7200" b="0" dirty="0"/>
              <a:t>Eight PMT Hamamatsu R2496 (one per rod). Peak QE @ 420 nm, 1.5 kV supply (individually controlled by 12 channel ISEG card).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7200" b="0" dirty="0"/>
              <a:t> Optical transmission controlled by aperture limitation: two movable slit / hole strips: 100% - 10% - 1%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7200" b="0" dirty="0"/>
              <a:t>Strips moved by push / pull solenoids (</a:t>
            </a:r>
            <a:r>
              <a:rPr lang="en-US" sz="7200" b="0" dirty="0" err="1"/>
              <a:t>eg</a:t>
            </a:r>
            <a:r>
              <a:rPr lang="en-US" sz="7200" b="0" dirty="0"/>
              <a:t> LEDEX 195205-230, push, 24V intermittent duty)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7200" b="0" dirty="0"/>
              <a:t>Fast (de-)installation of PMT box. Budget force 70 N (push / lift?). Lever allows to overcome force budget for connectors (110 N mating, 95 N </a:t>
            </a:r>
            <a:r>
              <a:rPr lang="en-US" sz="7200" b="0" dirty="0" err="1"/>
              <a:t>unmating</a:t>
            </a:r>
            <a:r>
              <a:rPr lang="en-US" sz="7200" b="0" dirty="0"/>
              <a:t> for LEMO)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7200" b="0" dirty="0"/>
              <a:t>Weight approx. 3.5 kg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  <p:pic>
        <p:nvPicPr>
          <p:cNvPr id="7" name="Picture 6" descr="A picture containing miller&#10;&#10;Description automatically generated">
            <a:extLst>
              <a:ext uri="{FF2B5EF4-FFF2-40B4-BE49-F238E27FC236}">
                <a16:creationId xmlns:a16="http://schemas.microsoft.com/office/drawing/2014/main" id="{75023811-ECEA-7EC4-5A1C-70C3756C0C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424" y="1426775"/>
            <a:ext cx="3457376" cy="228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293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BRAN-D design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S. Mazzoni | HL-LHC Collaboration meeting, 7-11 October 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99DF370A-DAA8-FD2C-708B-554821F5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5" y="914400"/>
            <a:ext cx="4967288" cy="2809478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New 8-channel variable gain / offset amplifier in US gallery: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50 ohm in / out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variable gain  up to +/- 8 mA FS max (62.5 V/A) to compensate for loss of transmissivity of rods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DC to 500 MHz BW, with 250 MHz LPF</a:t>
            </a:r>
            <a:endParaRPr lang="en-US" sz="1600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New amplifier design should reduce tail effect after pulse trains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Less prone to oscillations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dirty="0"/>
          </a:p>
        </p:txBody>
      </p:sp>
      <p:pic>
        <p:nvPicPr>
          <p:cNvPr id="6" name="Picture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65715CC-45F6-9BED-F619-1B93710A1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958" y="2931790"/>
            <a:ext cx="3207601" cy="1804276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2B81898-611F-9246-89DD-B93E99746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0958" y="677079"/>
            <a:ext cx="3240290" cy="1822663"/>
          </a:xfrm>
          <a:prstGeom prst="rect">
            <a:avLst/>
          </a:prstGeom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1BB81093-4EE0-00EF-25A6-D3C6FD824187}"/>
              </a:ext>
            </a:extLst>
          </p:cNvPr>
          <p:cNvSpPr/>
          <p:nvPr/>
        </p:nvSpPr>
        <p:spPr>
          <a:xfrm>
            <a:off x="6783135" y="2361067"/>
            <a:ext cx="864096" cy="581454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648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9257</TotalTime>
  <Words>1458</Words>
  <Application>Microsoft Office PowerPoint</Application>
  <PresentationFormat>On-screen Show (16:9)</PresentationFormat>
  <Paragraphs>181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Thème Office</vt:lpstr>
      <vt:lpstr>Final design of the luminosity monitor in TAXN and experience with prototype detector during Run3</vt:lpstr>
      <vt:lpstr>BRAN</vt:lpstr>
      <vt:lpstr>BRAN types</vt:lpstr>
      <vt:lpstr>BRAN types</vt:lpstr>
      <vt:lpstr>BRAN types</vt:lpstr>
      <vt:lpstr>BRAN types</vt:lpstr>
      <vt:lpstr>BRAN-D design</vt:lpstr>
      <vt:lpstr>BRAN-D design</vt:lpstr>
      <vt:lpstr>BRAN-D design</vt:lpstr>
      <vt:lpstr>BRAN-D design</vt:lpstr>
      <vt:lpstr>BRAN-D design</vt:lpstr>
      <vt:lpstr>BRAN-D performance</vt:lpstr>
      <vt:lpstr>BRAN-D performance</vt:lpstr>
      <vt:lpstr>BRAN-D performance</vt:lpstr>
      <vt:lpstr>BRAN-D performance</vt:lpstr>
      <vt:lpstr>BRAN-D performance</vt:lpstr>
      <vt:lpstr>BRAN-E</vt:lpstr>
      <vt:lpstr>BRAN-E</vt:lpstr>
      <vt:lpstr>BRAN-E</vt:lpstr>
      <vt:lpstr>BRAN-E</vt:lpstr>
      <vt:lpstr>BRAN-E</vt:lpstr>
      <vt:lpstr>Summary</vt:lpstr>
      <vt:lpstr>Thanks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Stefano Mazzoni</cp:lastModifiedBy>
  <cp:revision>115</cp:revision>
  <dcterms:created xsi:type="dcterms:W3CDTF">2016-02-11T10:47:23Z</dcterms:created>
  <dcterms:modified xsi:type="dcterms:W3CDTF">2024-10-09T08:06:27Z</dcterms:modified>
</cp:coreProperties>
</file>