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8" r:id="rId2"/>
    <p:sldId id="407" r:id="rId3"/>
    <p:sldId id="5170" r:id="rId4"/>
    <p:sldId id="5171" r:id="rId5"/>
    <p:sldId id="5172" r:id="rId6"/>
    <p:sldId id="5173" r:id="rId7"/>
    <p:sldId id="5174" r:id="rId8"/>
    <p:sldId id="5175" r:id="rId9"/>
    <p:sldId id="5176" r:id="rId10"/>
    <p:sldId id="5177" r:id="rId11"/>
    <p:sldId id="5161" r:id="rId12"/>
    <p:sldId id="5178" r:id="rId13"/>
    <p:sldId id="274" r:id="rId14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3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-42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06681-ED10-4A62-8BB5-89F294AF20C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08F6B-15EB-48EF-88DC-9393FE684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927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noProof="0"/>
              <a:t>Reviewing high bandwidth PU technologies –T. Lefevre @ HL-LHC2024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Reviewing high bandwidth PU technologies –T. Lefevre @ HL-LHC2024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Reviewing high bandwidth PU technologies –T. Lefevre @ HL-LHC2024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Reviewing high bandwidth PU technologies –T. Lefevre @ HL-LHC2024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810500" y="6597764"/>
            <a:ext cx="3565500" cy="26023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Reviewing high bandwidth PU technologies –T. Lefevre @ HL-LHC2024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4" r:id="rId2"/>
    <p:sldLayoutId id="2147483650" r:id="rId3"/>
    <p:sldLayoutId id="2147483649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317772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369610/1.2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369610/1.2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369610/1.2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71464" y="2742534"/>
            <a:ext cx="5907102" cy="1331625"/>
          </a:xfrm>
        </p:spPr>
        <p:txBody>
          <a:bodyPr/>
          <a:lstStyle/>
          <a:p>
            <a:r>
              <a:rPr lang="en-GB" sz="3200" dirty="0"/>
              <a:t>Reviewing high bandwidth BPM technologies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71464" y="4495524"/>
            <a:ext cx="6663846" cy="932921"/>
          </a:xfrm>
        </p:spPr>
        <p:txBody>
          <a:bodyPr>
            <a:normAutofit/>
          </a:bodyPr>
          <a:lstStyle/>
          <a:p>
            <a:r>
              <a:rPr lang="en-GB" sz="2400" dirty="0"/>
              <a:t>Thibaut Lefevre on behalf of WP13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E3F50B-BF27-834E-BF95-8060CDB26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3969357"/>
            <a:ext cx="3456384" cy="349250"/>
          </a:xfrm>
        </p:spPr>
        <p:txBody>
          <a:bodyPr/>
          <a:lstStyle/>
          <a:p>
            <a:r>
              <a:rPr lang="en-US" dirty="0"/>
              <a:t>Genoa, October 2024</a:t>
            </a:r>
          </a:p>
        </p:txBody>
      </p:sp>
      <p:pic>
        <p:nvPicPr>
          <p:cNvPr id="1026" name="Picture 2" descr="Poster">
            <a:extLst>
              <a:ext uri="{FF2B5EF4-FFF2-40B4-BE49-F238E27FC236}">
                <a16:creationId xmlns:a16="http://schemas.microsoft.com/office/drawing/2014/main" id="{5DF7D70D-3A0F-2C2B-22A4-D17129D90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566" y="1189503"/>
            <a:ext cx="3330151" cy="470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811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9EE31-DC79-92D9-FB08-0A7ADCA34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graph of a signal&#10;&#10;Description automatically generated">
            <a:extLst>
              <a:ext uri="{FF2B5EF4-FFF2-40B4-BE49-F238E27FC236}">
                <a16:creationId xmlns:a16="http://schemas.microsoft.com/office/drawing/2014/main" id="{79EDB565-CAB5-3F29-2C9F-38D650CB9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81" y="1311198"/>
            <a:ext cx="5568619" cy="3802323"/>
          </a:xfrm>
          <a:prstGeom prst="rect">
            <a:avLst/>
          </a:prstGeom>
        </p:spPr>
      </p:pic>
      <p:pic>
        <p:nvPicPr>
          <p:cNvPr id="32" name="Picture 31" descr="A graph with a blue line&#10;&#10;Description automatically generated">
            <a:extLst>
              <a:ext uri="{FF2B5EF4-FFF2-40B4-BE49-F238E27FC236}">
                <a16:creationId xmlns:a16="http://schemas.microsoft.com/office/drawing/2014/main" id="{E11D80BA-B6F3-E31C-8564-A339FCFC60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119" y="1300798"/>
            <a:ext cx="5069763" cy="38023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BAFED8-1E8C-B8A6-0E31-5ED01AE6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High Bandwidth BPM development plans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781C5213-9E5C-D7B1-4087-D25B5C8D9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529B0B-F878-4090-DFFD-31913BBDB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2" name="Content Placeholder 4">
            <a:extLst>
              <a:ext uri="{FF2B5EF4-FFF2-40B4-BE49-F238E27FC236}">
                <a16:creationId xmlns:a16="http://schemas.microsoft.com/office/drawing/2014/main" id="{FAC1BCAF-9981-5F4B-B4C6-55F31B634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1" y="654997"/>
            <a:ext cx="11401239" cy="5705776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Developing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Electro-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optical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Time stretch techniques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prstClr val="black"/>
                </a:solidFill>
                <a:latin typeface="Calibri" panose="020F0502020204030204"/>
              </a:rPr>
              <a:t>Proof of concept test performed at CLEAR in 2024 using Time stretch at 780nm wavelength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prstClr val="black"/>
                </a:solidFill>
                <a:latin typeface="Calibri" panose="020F0502020204030204"/>
              </a:rPr>
              <a:t>Validation test to be performed in 2025 on LHC </a:t>
            </a:r>
            <a:r>
              <a:rPr lang="en-US" i="1" dirty="0" err="1">
                <a:solidFill>
                  <a:prstClr val="black"/>
                </a:solidFill>
                <a:latin typeface="Calibri" panose="020F0502020204030204"/>
              </a:rPr>
              <a:t>stripline</a:t>
            </a:r>
            <a:r>
              <a:rPr lang="en-US" i="1" dirty="0">
                <a:solidFill>
                  <a:prstClr val="black"/>
                </a:solidFill>
                <a:latin typeface="Calibri" panose="020F0502020204030204"/>
              </a:rPr>
              <a:t> pick-up using Time Stretch at 1550nm (to assess the performance of longer stretching)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6179A3E-4853-E6AD-B28D-D75C90EAC5EA}"/>
              </a:ext>
            </a:extLst>
          </p:cNvPr>
          <p:cNvSpPr txBox="1"/>
          <p:nvPr/>
        </p:nvSpPr>
        <p:spPr>
          <a:xfrm>
            <a:off x="2948858" y="5023503"/>
            <a:ext cx="6542517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67" dirty="0">
                <a:solidFill>
                  <a:schemeClr val="accent5"/>
                </a:solidFill>
                <a:hlinkClick r:id="rId4"/>
              </a:rPr>
              <a:t>S</a:t>
            </a:r>
            <a:r>
              <a:rPr lang="en-CH" sz="1467" dirty="0">
                <a:solidFill>
                  <a:schemeClr val="accent5"/>
                </a:solidFill>
                <a:hlinkClick r:id="rId4"/>
              </a:rPr>
              <a:t>ee: A. </a:t>
            </a:r>
            <a:r>
              <a:rPr lang="en-GB" sz="1467" dirty="0">
                <a:solidFill>
                  <a:schemeClr val="accent5"/>
                </a:solidFill>
                <a:hlinkClick r:id="rId4"/>
              </a:rPr>
              <a:t>Schlögelhofer, invited talks @ IBIC 2024</a:t>
            </a:r>
            <a:r>
              <a:rPr lang="en-GB" sz="1467" dirty="0">
                <a:solidFill>
                  <a:schemeClr val="accent5"/>
                </a:solidFill>
              </a:rPr>
              <a:t> Beijing</a:t>
            </a:r>
          </a:p>
        </p:txBody>
      </p:sp>
    </p:spTree>
    <p:extLst>
      <p:ext uri="{BB962C8B-B14F-4D97-AF65-F5344CB8AC3E}">
        <p14:creationId xmlns:p14="http://schemas.microsoft.com/office/powerpoint/2010/main" val="3660823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2EB73-ACB2-B1F8-1426-324F78B49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74B5C-2069-A0AB-5387-6FDBE2E21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Reviewing the High bandwidth PU technology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9FD18BF-1C07-BA98-6361-160E33DA8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46BC52-C5B4-76DE-379F-E018B7CF4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EC621A-E078-705F-AC23-3735546B5F24}"/>
              </a:ext>
            </a:extLst>
          </p:cNvPr>
          <p:cNvSpPr txBox="1"/>
          <p:nvPr/>
        </p:nvSpPr>
        <p:spPr>
          <a:xfrm>
            <a:off x="323528" y="1131590"/>
            <a:ext cx="11258872" cy="3842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2400" b="1" u="sng" kern="100" dirty="0" err="1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Hilumi</a:t>
            </a:r>
            <a:r>
              <a:rPr lang="en-US" sz="2400" b="1" u="sng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LHC high bandwidth BPM review – December 2024</a:t>
            </a:r>
            <a:endParaRPr lang="en-CH" sz="2400" b="1" u="sng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 </a:t>
            </a:r>
            <a:endParaRPr lang="en-CH" sz="1800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2000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The main goal of the review is to assess the </a:t>
            </a:r>
            <a:r>
              <a:rPr lang="en-US" sz="2000" b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performances and limitations of the different technologies</a:t>
            </a:r>
            <a:r>
              <a:rPr lang="en-US" sz="2000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that can be considered for high bandwidth intra-bunch position monitoring in the LHC, especially for time domain crab cavity diagnostics. The panel will review the </a:t>
            </a:r>
            <a:r>
              <a:rPr lang="en-US" sz="2000" b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monitor’s architecture and implementation</a:t>
            </a:r>
            <a:r>
              <a:rPr lang="en-US" sz="2000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including both the pick-up’s design as well as its control and read-out system. The panel will be asked to assess the </a:t>
            </a:r>
            <a:r>
              <a:rPr lang="en-US" sz="2000" b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performance of the proposed solutions with respect to the monitor </a:t>
            </a:r>
            <a:r>
              <a:rPr lang="en-US" sz="2000" b="1" kern="100" dirty="0">
                <a:solidFill>
                  <a:schemeClr val="accent5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acceptance criteria</a:t>
            </a:r>
            <a:r>
              <a:rPr lang="en-US" sz="2000" kern="100" dirty="0">
                <a:solidFill>
                  <a:schemeClr val="accent5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(</a:t>
            </a:r>
            <a:r>
              <a:rPr lang="en-GB" sz="2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https://edms.cern.ch/document/2369610/1.2</a:t>
            </a:r>
            <a:r>
              <a:rPr lang="en-US" sz="2000" kern="100" dirty="0">
                <a:solidFill>
                  <a:schemeClr val="accent5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)</a:t>
            </a:r>
            <a:r>
              <a:rPr lang="en-US" sz="2000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. They shall also highlight the </a:t>
            </a:r>
            <a:r>
              <a:rPr lang="en-US" sz="2000" b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main risks for a successful deployment of the system in the LHC during the Long Shutdown 3 (LS3)</a:t>
            </a:r>
            <a:r>
              <a:rPr lang="en-US" sz="2000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, including both budget and schedule considerations.</a:t>
            </a:r>
            <a:endParaRPr lang="en-CH" sz="2000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386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64D005-C411-F15D-17A9-DB0198F1B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2E35F-1850-3142-256C-DA42FE443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Reviewing the High bandwidth PU technology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AE2DBD67-16B8-97F3-5253-5E5B7822F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52192-CEFC-B880-2E4B-4944EF74F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41617B-ACD5-2312-F178-A9304B5886D1}"/>
              </a:ext>
            </a:extLst>
          </p:cNvPr>
          <p:cNvSpPr txBox="1"/>
          <p:nvPr/>
        </p:nvSpPr>
        <p:spPr>
          <a:xfrm>
            <a:off x="323528" y="1131590"/>
            <a:ext cx="11868472" cy="4488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2400" b="1" u="sng" kern="100" dirty="0" err="1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Hilumi</a:t>
            </a:r>
            <a:r>
              <a:rPr lang="en-US" sz="2400" b="1" u="sng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LHC high bandwidth BPM review – December 2024</a:t>
            </a:r>
            <a:endParaRPr lang="en-CH" sz="1800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2000" u="sng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Charge Questions:</a:t>
            </a:r>
            <a:endParaRPr lang="en-CH" sz="2000" u="sng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1- </a:t>
            </a:r>
            <a:r>
              <a:rPr lang="en-US" sz="1600" i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Does the proposed monitor’s architecture satisfy the functional specifications ?</a:t>
            </a:r>
            <a:endParaRPr lang="en-CH" sz="1600" i="1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i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2- Is the strategy proposed to solve the technical issues or unknowns well defined and in line with an implementation during LS3 ?</a:t>
            </a:r>
            <a:endParaRPr lang="en-CH" sz="1600" i="1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i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3- Are the pros and cons of the different technical solutions all well addressed ?</a:t>
            </a:r>
            <a:endParaRPr lang="en-CH" sz="1600" i="1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i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4- Are there changes to be considered to the functional specifications that would increase the chance of success ?</a:t>
            </a:r>
            <a:endParaRPr lang="en-US" sz="1600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endParaRPr lang="en-US" sz="2000" u="sng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2000" u="sng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Proposed talks :</a:t>
            </a:r>
            <a:endParaRPr lang="en-CH" sz="2000" u="sng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buFontTx/>
              <a:buChar char="-"/>
            </a:pPr>
            <a:r>
              <a:rPr lang="en-US" sz="1600" i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Overview of Head-tail monitoring in LHC</a:t>
            </a:r>
            <a:endParaRPr lang="en-CH" sz="1600" i="1" kern="100" dirty="0">
              <a:solidFill>
                <a:schemeClr val="accent5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buFontTx/>
              <a:buChar char="-"/>
            </a:pPr>
            <a:r>
              <a:rPr lang="en-US" sz="1600" i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Overview of the HL high bandwidth functional specifications and constrains for installation</a:t>
            </a:r>
            <a:endParaRPr lang="en-CH" sz="1600" i="1" kern="100" dirty="0">
              <a:solidFill>
                <a:schemeClr val="accent5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buFontTx/>
              <a:buChar char="-"/>
            </a:pPr>
            <a:r>
              <a:rPr lang="en-US" sz="1600" i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EO PU development status and plans</a:t>
            </a:r>
            <a:endParaRPr lang="en-CH" sz="1600" i="1" kern="100" dirty="0">
              <a:solidFill>
                <a:schemeClr val="accent5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buFontTx/>
              <a:buChar char="-"/>
            </a:pPr>
            <a:r>
              <a:rPr lang="en-US" sz="1600" i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EM </a:t>
            </a:r>
            <a:r>
              <a:rPr lang="en-US" sz="1600" i="1" kern="100" dirty="0" err="1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Stripline</a:t>
            </a:r>
            <a:r>
              <a:rPr lang="en-US" sz="1600" i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development status and plans</a:t>
            </a:r>
            <a:endParaRPr lang="en-CH" sz="1600" i="1" kern="100" dirty="0">
              <a:solidFill>
                <a:schemeClr val="accent5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buFontTx/>
              <a:buChar char="-"/>
            </a:pPr>
            <a:r>
              <a:rPr lang="en-US" sz="1600" i="1" kern="100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Time stretch EO modulators acquisition system development and plans</a:t>
            </a:r>
          </a:p>
          <a:p>
            <a:pPr marL="285750" indent="-285750">
              <a:lnSpc>
                <a:spcPct val="115000"/>
              </a:lnSpc>
              <a:buFontTx/>
              <a:buChar char="-"/>
            </a:pPr>
            <a:r>
              <a:rPr lang="en-US" sz="1600" i="1" dirty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WP13.6 BPW – High frequency BPM project budget and schedule</a:t>
            </a:r>
            <a:endParaRPr lang="en-CH" sz="1600" i="1" kern="100" dirty="0">
              <a:solidFill>
                <a:schemeClr val="accent5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753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83680-2E4C-7886-E9C1-25E37CDB5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31541-AE2A-8D8C-8AE4-4853FFAF6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29" y="1297719"/>
            <a:ext cx="11511071" cy="4908148"/>
          </a:xfrm>
        </p:spPr>
        <p:txBody>
          <a:bodyPr>
            <a:normAutofit/>
          </a:bodyPr>
          <a:lstStyle/>
          <a:p>
            <a:r>
              <a:rPr lang="en-US" sz="2400" dirty="0"/>
              <a:t>WP13 worked on an exciting R&amp;D program towards the development of improved high bandwidth BPM</a:t>
            </a:r>
          </a:p>
          <a:p>
            <a:endParaRPr lang="en-US" sz="2400" dirty="0"/>
          </a:p>
          <a:p>
            <a:r>
              <a:rPr lang="en-US" sz="2400" dirty="0"/>
              <a:t>As we are entering the final phase of the project, a technology choice must be made</a:t>
            </a:r>
          </a:p>
          <a:p>
            <a:endParaRPr lang="en-US" sz="2400" dirty="0"/>
          </a:p>
          <a:p>
            <a:r>
              <a:rPr lang="en-US" sz="2400" dirty="0"/>
              <a:t>Review in December 2024 will allow to identify the </a:t>
            </a:r>
            <a:r>
              <a:rPr lang="en-US" sz="2400"/>
              <a:t>best system </a:t>
            </a:r>
            <a:r>
              <a:rPr lang="en-US" sz="2400" dirty="0"/>
              <a:t>design and prepare for its implementation during LS3.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AA6D09-18B1-EE49-0544-847DEF046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DF50F3-F894-C6B2-65BC-98D14A843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2070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Task 13.5 - High Bandwidth BPM (BPW)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1E6ADBA-BF95-A94C-9E98-1AB9BFE1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C5AA9DBF-9874-594F-8CB1-87E906072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560" y="899264"/>
            <a:ext cx="11530840" cy="5449058"/>
          </a:xfrm>
        </p:spPr>
        <p:txBody>
          <a:bodyPr>
            <a:normAutofit/>
          </a:bodyPr>
          <a:lstStyle/>
          <a:p>
            <a:r>
              <a:rPr lang="en-US" dirty="0">
                <a:latin typeface="Arial"/>
              </a:rPr>
              <a:t>Measuring intra-bunch motion with high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bandwidth and high sampling rate</a:t>
            </a:r>
            <a:r>
              <a:rPr lang="en-US" dirty="0">
                <a:latin typeface="Arial"/>
              </a:rPr>
              <a:t> (beam crabbing and instability monitoring)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/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the goal to provide a better instrument than the classical Head-Tail monitor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A27E25-2C01-1AD3-3D11-5092B2D8E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4431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F9E53D-1CFF-BE8B-7B66-87FC07A7A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5A403-3783-D462-AAB0-1A3A586A0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Current Head-tail monitoring in LHC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48C875DD-5A42-C17F-2CA3-5C582A7B0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B066725D-AE29-E84F-12E7-FD13FFDDA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60" y="716246"/>
            <a:ext cx="11401240" cy="5449058"/>
          </a:xfrm>
        </p:spPr>
        <p:txBody>
          <a:bodyPr>
            <a:normAutofit/>
          </a:bodyPr>
          <a:lstStyle/>
          <a:p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Stripline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BPM, hybrid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Symbol" pitchFamily="2" charset="2"/>
              </a:rPr>
              <a:t>D/S,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long cables and fast sampling oscilloscope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A42B7B-E03A-7B9A-ECD5-FA0B6F283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3E732A-1A52-CFA2-5040-3838976ED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580" y="1257300"/>
            <a:ext cx="5764142" cy="2848165"/>
          </a:xfrm>
          <a:prstGeom prst="rect">
            <a:avLst/>
          </a:prstGeom>
          <a:solidFill>
            <a:srgbClr val="E7E6E6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CED9F5-EBF4-3A0B-B407-ABD5E20582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66"/>
          <a:stretch/>
        </p:blipFill>
        <p:spPr>
          <a:xfrm>
            <a:off x="8079083" y="1872905"/>
            <a:ext cx="3814104" cy="3364709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138660-2D88-8044-0B09-602EA893B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600" y="4268165"/>
            <a:ext cx="3877796" cy="19388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50755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5032-C2CC-82F4-8CE0-793821C3D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E6314-9027-67D6-99D4-EFCF2447A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Current Head-tail monitoring in LHC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7A5605AB-94C9-83CE-F863-2F1586EA2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70BD0174-8771-DAF2-7445-CD6C44099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60" y="716246"/>
            <a:ext cx="11530840" cy="5449058"/>
          </a:xfrm>
        </p:spPr>
        <p:txBody>
          <a:bodyPr>
            <a:normAutofit/>
          </a:bodyPr>
          <a:lstStyle/>
          <a:p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Stripline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BPM, hybrid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Symbol" pitchFamily="2" charset="2"/>
              </a:rPr>
              <a:t>D/S,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long cables and fast sampling oscilloscope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A19B3A-DB97-8FA4-9903-61E4DF6D3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DE4E0C-26AB-DD04-DAFB-759C0AB43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582" y="1394511"/>
            <a:ext cx="3877796" cy="1916088"/>
          </a:xfrm>
          <a:prstGeom prst="rect">
            <a:avLst/>
          </a:prstGeom>
          <a:solidFill>
            <a:srgbClr val="E7E6E6"/>
          </a:solidFill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553588-B561-66B6-C465-96E8F8FDB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017" y="1919993"/>
            <a:ext cx="4924383" cy="4226440"/>
          </a:xfrm>
          <a:prstGeom prst="rect">
            <a:avLst/>
          </a:prstGeom>
          <a:solidFill>
            <a:srgbClr val="E7E6E6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7E82AF-559A-EF11-5306-6F600F87A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029" y="3668824"/>
            <a:ext cx="4770899" cy="15203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2D884D-7EF0-E3FC-5BB0-E20268C57C6C}"/>
              </a:ext>
            </a:extLst>
          </p:cNvPr>
          <p:cNvSpPr txBox="1"/>
          <p:nvPr/>
        </p:nvSpPr>
        <p:spPr>
          <a:xfrm>
            <a:off x="6386126" y="1455103"/>
            <a:ext cx="546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Improved DAQ using better performing oscilloscope</a:t>
            </a:r>
          </a:p>
        </p:txBody>
      </p:sp>
    </p:spTree>
    <p:extLst>
      <p:ext uri="{BB962C8B-B14F-4D97-AF65-F5344CB8AC3E}">
        <p14:creationId xmlns:p14="http://schemas.microsoft.com/office/powerpoint/2010/main" val="3328921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5795C-5A8B-309D-770D-489814159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3B74D-77C1-0B18-EEA4-2B9DFA659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Current Head-tail monitoring in LHC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F3F95339-12E2-BC29-A962-EF3955C77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D6D3D63E-A189-21F6-38EA-6C9AFB58D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59" y="716246"/>
            <a:ext cx="11530841" cy="5449058"/>
          </a:xfrm>
        </p:spPr>
        <p:txBody>
          <a:bodyPr>
            <a:normAutofit/>
          </a:bodyPr>
          <a:lstStyle/>
          <a:p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Stripline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BPM, hybrid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Symbol" pitchFamily="2" charset="2"/>
              </a:rPr>
              <a:t>D/S,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long cables and fast sampling oscilloscope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91FDB0-F8C2-708C-08A8-6FA08E163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56887B-A1DB-D28E-3D5A-49505E9F6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582" y="1394511"/>
            <a:ext cx="3877796" cy="1916088"/>
          </a:xfrm>
          <a:prstGeom prst="rect">
            <a:avLst/>
          </a:prstGeom>
          <a:solidFill>
            <a:srgbClr val="E7E6E6"/>
          </a:solidFill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1C5BDB-35BD-66B5-D042-F2F30B1A1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017" y="1919993"/>
            <a:ext cx="4924383" cy="4226440"/>
          </a:xfrm>
          <a:prstGeom prst="rect">
            <a:avLst/>
          </a:prstGeom>
          <a:solidFill>
            <a:srgbClr val="E7E6E6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B47A00-60C6-ADEB-BA41-290D2898E4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029" y="3668824"/>
            <a:ext cx="4770899" cy="15203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FD237BD-E4AB-3D8D-55B9-CFA4C080E981}"/>
              </a:ext>
            </a:extLst>
          </p:cNvPr>
          <p:cNvSpPr txBox="1"/>
          <p:nvPr/>
        </p:nvSpPr>
        <p:spPr>
          <a:xfrm>
            <a:off x="6386126" y="1455103"/>
            <a:ext cx="546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Improved DAQ using better performing oscilloscope</a:t>
            </a:r>
            <a:endParaRPr lang="en-CH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6360DF8-D3BA-15C4-2F0C-935C43208D8B}"/>
              </a:ext>
            </a:extLst>
          </p:cNvPr>
          <p:cNvSpPr/>
          <p:nvPr/>
        </p:nvSpPr>
        <p:spPr>
          <a:xfrm>
            <a:off x="1508761" y="1923081"/>
            <a:ext cx="9685024" cy="3723339"/>
          </a:xfrm>
          <a:prstGeom prst="roundRect">
            <a:avLst/>
          </a:prstGeom>
          <a:solidFill>
            <a:srgbClr val="E7E6E6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Bandwidth</a:t>
            </a:r>
            <a:r>
              <a:rPr kumimoji="0" lang="fr-FR" sz="3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limited</a:t>
            </a:r>
            <a:r>
              <a:rPr kumimoji="0" lang="fr-FR" sz="3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</a:t>
            </a:r>
            <a:r>
              <a:rPr kumimoji="0" lang="fr-FR" sz="3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Stripline</a:t>
            </a:r>
            <a:r>
              <a:rPr kumimoji="0" lang="fr-FR" sz="3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fr-FR" sz="3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Hybrid</a:t>
            </a:r>
            <a:endParaRPr kumimoji="0" lang="fr-FR" sz="3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10GSPS / 10bit oscilloscope (more budget limitations)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Memory </a:t>
            </a:r>
            <a:r>
              <a:rPr kumimoji="0" lang="fr-FR" sz="3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limited</a:t>
            </a:r>
            <a:r>
              <a:rPr kumimoji="0" lang="fr-FR" sz="3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</a:t>
            </a:r>
            <a:r>
              <a:rPr kumimoji="0" lang="fr-FR" sz="3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hundreds</a:t>
            </a:r>
            <a:r>
              <a:rPr kumimoji="0" lang="fr-FR" sz="3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</a:t>
            </a:r>
            <a:r>
              <a:rPr kumimoji="0" lang="fr-FR" sz="3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turns</a:t>
            </a:r>
            <a:endParaRPr kumimoji="0" lang="fr-FR" sz="3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5295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9B5C8-3967-D31C-E2FE-E39EB8988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01C9B-7E12-4885-D0DE-6FB678211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HL acceptance criteria for High bandwidth PU’s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9C6E0CE-2462-A197-DDB6-E0D3974B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4589C00A-B46C-AC1C-F72F-44201CF56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60" y="716246"/>
            <a:ext cx="11161240" cy="4971860"/>
          </a:xfrm>
        </p:spPr>
        <p:txBody>
          <a:bodyPr>
            <a:normAutofit/>
          </a:bodyPr>
          <a:lstStyle/>
          <a:p>
            <a:r>
              <a:rPr lang="en-GB" dirty="0"/>
              <a:t>Approved in 2021</a:t>
            </a:r>
            <a:r>
              <a:rPr lang="en-GB" dirty="0">
                <a:solidFill>
                  <a:srgbClr val="0093B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https://edms.cern.ch/document/2369610/1.2</a:t>
            </a:r>
            <a:endParaRPr lang="en-GB" dirty="0"/>
          </a:p>
          <a:p>
            <a:pPr lvl="1"/>
            <a:r>
              <a:rPr lang="en-GB" dirty="0"/>
              <a:t>High dynamic range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Two levels of performance criteria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443BAB-6834-817E-0202-E71DDA6C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E5C0BCD-C334-73FD-7946-761F091EA9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399788"/>
              </p:ext>
            </p:extLst>
          </p:nvPr>
        </p:nvGraphicFramePr>
        <p:xfrm>
          <a:off x="6241780" y="1353462"/>
          <a:ext cx="4410710" cy="720090"/>
        </p:xfrm>
        <a:graphic>
          <a:graphicData uri="http://schemas.openxmlformats.org/drawingml/2006/table">
            <a:tbl>
              <a:tblPr firstRow="1" firstCol="1" bandRow="1"/>
              <a:tblGrid>
                <a:gridCol w="2070100">
                  <a:extLst>
                    <a:ext uri="{9D8B030D-6E8A-4147-A177-3AD203B41FA5}">
                      <a16:colId xmlns:a16="http://schemas.microsoft.com/office/drawing/2014/main" val="3586497697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1504943102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42009928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Parameter Description</a:t>
                      </a:r>
                      <a:endParaRPr lang="fr-FR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Value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Unit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572684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Pilot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5×10</a:t>
                      </a:r>
                      <a:r>
                        <a:rPr lang="en-GB" sz="1100" kern="1400" baseline="30000">
                          <a:effectLst/>
                        </a:rPr>
                        <a:t>9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Charges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8745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2.2×10</a:t>
                      </a:r>
                      <a:r>
                        <a:rPr lang="en-GB" sz="1100" kern="1400" baseline="30000">
                          <a:effectLst/>
                        </a:rPr>
                        <a:t>11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Charges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816726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C64C661C-4031-E358-6F93-B99EE9CD8B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795046"/>
              </p:ext>
            </p:extLst>
          </p:nvPr>
        </p:nvGraphicFramePr>
        <p:xfrm>
          <a:off x="146957" y="3150357"/>
          <a:ext cx="5847715" cy="2807970"/>
        </p:xfrm>
        <a:graphic>
          <a:graphicData uri="http://schemas.openxmlformats.org/drawingml/2006/table">
            <a:tbl>
              <a:tblPr firstRow="1" firstCol="1" bandRow="1"/>
              <a:tblGrid>
                <a:gridCol w="4677410">
                  <a:extLst>
                    <a:ext uri="{9D8B030D-6E8A-4147-A177-3AD203B41FA5}">
                      <a16:colId xmlns:a16="http://schemas.microsoft.com/office/drawing/2014/main" val="492728475"/>
                    </a:ext>
                  </a:extLst>
                </a:gridCol>
                <a:gridCol w="584835">
                  <a:extLst>
                    <a:ext uri="{9D8B030D-6E8A-4147-A177-3AD203B41FA5}">
                      <a16:colId xmlns:a16="http://schemas.microsoft.com/office/drawing/2014/main" val="2195355044"/>
                    </a:ext>
                  </a:extLst>
                </a:gridCol>
                <a:gridCol w="585470">
                  <a:extLst>
                    <a:ext uri="{9D8B030D-6E8A-4147-A177-3AD203B41FA5}">
                      <a16:colId xmlns:a16="http://schemas.microsoft.com/office/drawing/2014/main" val="2742160215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Criterion</a:t>
                      </a:r>
                      <a:endParaRPr lang="fr-FR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Value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Units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79333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Single bunch, single pass resolution at bunch centre for pilot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100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358458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Single bunch, single pass resolution at bunch centre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um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86583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Precision</a:t>
                      </a:r>
                      <a:r>
                        <a:rPr lang="en-GB" sz="1100" kern="1400" baseline="30000">
                          <a:effectLst/>
                        </a:rPr>
                        <a:t>1</a:t>
                      </a:r>
                      <a:r>
                        <a:rPr lang="en-GB" sz="1100" kern="1400">
                          <a:effectLst/>
                        </a:rPr>
                        <a:t> of the measurement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10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506373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Long term stability</a:t>
                      </a:r>
                      <a:r>
                        <a:rPr lang="en-GB" sz="1100" kern="1400" baseline="30000">
                          <a:effectLst/>
                        </a:rPr>
                        <a:t>2</a:t>
                      </a:r>
                      <a:r>
                        <a:rPr lang="en-GB" sz="1100" kern="1400">
                          <a:effectLst/>
                        </a:rPr>
                        <a:t> of the offset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50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45695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High frequency cut-off (-3dB)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GHz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68977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Low frequency cut-off (-3dB)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≤ 1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MHz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82991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In-band (between -1dB low and high cut-off roll-off) response variation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 ≤ 1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dB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64099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Time resolution for single bunch, single pass measurement 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err="1">
                          <a:solidFill>
                            <a:srgbClr val="FF0000"/>
                          </a:solidFill>
                          <a:effectLst/>
                        </a:rPr>
                        <a:t>ps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96469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Acquisition length for a single bunch measurement on successive turns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&gt; 1000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turn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19019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Minimum time between two successive measurements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25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ns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879768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C81EA4E5-7053-4BE9-770B-52C3F97C23BD}"/>
              </a:ext>
            </a:extLst>
          </p:cNvPr>
          <p:cNvSpPr txBox="1"/>
          <p:nvPr/>
        </p:nvSpPr>
        <p:spPr>
          <a:xfrm>
            <a:off x="1570149" y="2743267"/>
            <a:ext cx="2504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>
                <a:solidFill>
                  <a:prstClr val="black"/>
                </a:solidFill>
                <a:latin typeface="Calibri" panose="020F0502020204030204"/>
              </a:rPr>
              <a:t>Key performance </a:t>
            </a:r>
            <a:r>
              <a:rPr lang="fr-FR" u="sng" dirty="0" err="1">
                <a:solidFill>
                  <a:prstClr val="black"/>
                </a:solidFill>
                <a:latin typeface="Calibri" panose="020F0502020204030204"/>
              </a:rPr>
              <a:t>criteria</a:t>
            </a:r>
            <a:endParaRPr lang="fr-FR" u="sng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DC0FD74D-7A2D-7666-2070-D4887939F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659095"/>
              </p:ext>
            </p:extLst>
          </p:nvPr>
        </p:nvGraphicFramePr>
        <p:xfrm>
          <a:off x="6197330" y="3150357"/>
          <a:ext cx="5762625" cy="2807970"/>
        </p:xfrm>
        <a:graphic>
          <a:graphicData uri="http://schemas.openxmlformats.org/drawingml/2006/table">
            <a:tbl>
              <a:tblPr firstRow="1" firstCol="1" bandRow="1"/>
              <a:tblGrid>
                <a:gridCol w="4681418">
                  <a:extLst>
                    <a:ext uri="{9D8B030D-6E8A-4147-A177-3AD203B41FA5}">
                      <a16:colId xmlns:a16="http://schemas.microsoft.com/office/drawing/2014/main" val="2840139554"/>
                    </a:ext>
                  </a:extLst>
                </a:gridCol>
                <a:gridCol w="540286">
                  <a:extLst>
                    <a:ext uri="{9D8B030D-6E8A-4147-A177-3AD203B41FA5}">
                      <a16:colId xmlns:a16="http://schemas.microsoft.com/office/drawing/2014/main" val="1588986897"/>
                    </a:ext>
                  </a:extLst>
                </a:gridCol>
                <a:gridCol w="540921">
                  <a:extLst>
                    <a:ext uri="{9D8B030D-6E8A-4147-A177-3AD203B41FA5}">
                      <a16:colId xmlns:a16="http://schemas.microsoft.com/office/drawing/2014/main" val="227381081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Criterion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Value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Units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598333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Single bunch, single pass resolution at bunch centre for pilot bunch intensity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50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963618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Single bunch, single pass resolution at bunch centre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um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11554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Precision</a:t>
                      </a:r>
                      <a:r>
                        <a:rPr lang="en-GB" sz="1100" kern="1400" baseline="30000">
                          <a:effectLst/>
                        </a:rPr>
                        <a:t>1</a:t>
                      </a:r>
                      <a:r>
                        <a:rPr lang="en-GB" sz="1100" kern="1400">
                          <a:effectLst/>
                        </a:rPr>
                        <a:t> of the measurement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5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989638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Long term stability</a:t>
                      </a:r>
                      <a:r>
                        <a:rPr lang="en-GB" sz="1100" kern="1400" baseline="30000">
                          <a:effectLst/>
                        </a:rPr>
                        <a:t>2</a:t>
                      </a:r>
                      <a:r>
                        <a:rPr lang="en-GB" sz="1100" kern="1400">
                          <a:effectLst/>
                        </a:rPr>
                        <a:t> of the offset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20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74280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High frequency cut-off (-3dB)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GHz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004024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Low frequency cut-off (-3dB)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≤ 500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kHz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887289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In-band (between -1dB low and high cut-off roll-off) response variation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 ≤ 1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dB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170775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Time resolution for single bunch, single pass measurement 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err="1">
                          <a:solidFill>
                            <a:srgbClr val="FF0000"/>
                          </a:solidFill>
                          <a:effectLst/>
                        </a:rPr>
                        <a:t>ps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88020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Acquisition length for a single bunch measurement on successive turns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solidFill>
                            <a:srgbClr val="FF0000"/>
                          </a:solidFill>
                          <a:effectLst/>
                        </a:rPr>
                        <a:t>10000</a:t>
                      </a:r>
                      <a:endParaRPr lang="fr-FR" sz="1100" kern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turn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978019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Minimum time between two successive measurements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25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ns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25680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9102006A-8865-4B46-F1AF-0031E61E9064}"/>
              </a:ext>
            </a:extLst>
          </p:cNvPr>
          <p:cNvSpPr txBox="1"/>
          <p:nvPr/>
        </p:nvSpPr>
        <p:spPr>
          <a:xfrm>
            <a:off x="7824491" y="2742123"/>
            <a:ext cx="2749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>
                <a:solidFill>
                  <a:prstClr val="black"/>
                </a:solidFill>
                <a:latin typeface="Calibri" panose="020F0502020204030204"/>
              </a:rPr>
              <a:t>Target performance </a:t>
            </a:r>
            <a:r>
              <a:rPr lang="fr-FR" u="sng" dirty="0" err="1">
                <a:solidFill>
                  <a:prstClr val="black"/>
                </a:solidFill>
                <a:latin typeface="Calibri" panose="020F0502020204030204"/>
              </a:rPr>
              <a:t>criteria</a:t>
            </a:r>
            <a:endParaRPr lang="fr-FR" u="sng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93908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F4A4A-D04C-8CF5-D28C-FF8F7F689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9096-1A19-730E-2B94-D8C37E2A4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Acceptance criteria for High bandwidth PU’s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5886D9A0-4AD8-525B-AF0B-6D542C0C5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pPr algn="ctr"/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4A6C0D36-68FE-BF9C-BB3C-C505F672E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60" y="716246"/>
            <a:ext cx="11161240" cy="4971860"/>
          </a:xfrm>
        </p:spPr>
        <p:txBody>
          <a:bodyPr>
            <a:normAutofit/>
          </a:bodyPr>
          <a:lstStyle/>
          <a:p>
            <a:r>
              <a:rPr lang="en-GB" dirty="0"/>
              <a:t>Approved in 2021</a:t>
            </a:r>
            <a:r>
              <a:rPr lang="en-GB" dirty="0">
                <a:solidFill>
                  <a:srgbClr val="0093B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https://edms.cern.ch/document/2369610/1.2</a:t>
            </a:r>
            <a:endParaRPr lang="en-GB" dirty="0"/>
          </a:p>
          <a:p>
            <a:pPr lvl="1"/>
            <a:r>
              <a:rPr lang="en-GB" dirty="0"/>
              <a:t>High dynamic range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Two level of performance criteria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E551F9-EBA7-E30E-D5AD-B534668EF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4F08D3F-B4EF-2378-FC5B-B727B962AB1B}"/>
              </a:ext>
            </a:extLst>
          </p:cNvPr>
          <p:cNvGraphicFramePr>
            <a:graphicFrameLocks noGrp="1"/>
          </p:cNvGraphicFramePr>
          <p:nvPr/>
        </p:nvGraphicFramePr>
        <p:xfrm>
          <a:off x="6241780" y="1353462"/>
          <a:ext cx="4410710" cy="720090"/>
        </p:xfrm>
        <a:graphic>
          <a:graphicData uri="http://schemas.openxmlformats.org/drawingml/2006/table">
            <a:tbl>
              <a:tblPr firstRow="1" firstCol="1" bandRow="1"/>
              <a:tblGrid>
                <a:gridCol w="2070100">
                  <a:extLst>
                    <a:ext uri="{9D8B030D-6E8A-4147-A177-3AD203B41FA5}">
                      <a16:colId xmlns:a16="http://schemas.microsoft.com/office/drawing/2014/main" val="3586497697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1504943102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42009928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Parameter Description</a:t>
                      </a:r>
                      <a:endParaRPr lang="fr-FR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Value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Unit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572684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Pilot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5×10</a:t>
                      </a:r>
                      <a:r>
                        <a:rPr lang="en-GB" sz="1100" kern="1400" baseline="30000">
                          <a:effectLst/>
                        </a:rPr>
                        <a:t>9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Charges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8745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2.2×10</a:t>
                      </a:r>
                      <a:r>
                        <a:rPr lang="en-GB" sz="1100" kern="1400" baseline="30000">
                          <a:effectLst/>
                        </a:rPr>
                        <a:t>11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Charges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816726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590D8D3C-465D-8D80-DDBB-9230C6EB2A4C}"/>
              </a:ext>
            </a:extLst>
          </p:cNvPr>
          <p:cNvGraphicFramePr>
            <a:graphicFrameLocks noGrp="1"/>
          </p:cNvGraphicFramePr>
          <p:nvPr/>
        </p:nvGraphicFramePr>
        <p:xfrm>
          <a:off x="146957" y="3150357"/>
          <a:ext cx="5847715" cy="2807970"/>
        </p:xfrm>
        <a:graphic>
          <a:graphicData uri="http://schemas.openxmlformats.org/drawingml/2006/table">
            <a:tbl>
              <a:tblPr firstRow="1" firstCol="1" bandRow="1"/>
              <a:tblGrid>
                <a:gridCol w="4677410">
                  <a:extLst>
                    <a:ext uri="{9D8B030D-6E8A-4147-A177-3AD203B41FA5}">
                      <a16:colId xmlns:a16="http://schemas.microsoft.com/office/drawing/2014/main" val="492728475"/>
                    </a:ext>
                  </a:extLst>
                </a:gridCol>
                <a:gridCol w="584835">
                  <a:extLst>
                    <a:ext uri="{9D8B030D-6E8A-4147-A177-3AD203B41FA5}">
                      <a16:colId xmlns:a16="http://schemas.microsoft.com/office/drawing/2014/main" val="2195355044"/>
                    </a:ext>
                  </a:extLst>
                </a:gridCol>
                <a:gridCol w="585470">
                  <a:extLst>
                    <a:ext uri="{9D8B030D-6E8A-4147-A177-3AD203B41FA5}">
                      <a16:colId xmlns:a16="http://schemas.microsoft.com/office/drawing/2014/main" val="2742160215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Criterion</a:t>
                      </a:r>
                      <a:endParaRPr lang="fr-FR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Value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Units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79333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Single bunch, single pass resolution at bunch centre for pilot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100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358458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Single bunch, single pass resolution at bunch centre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um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86583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Precision</a:t>
                      </a:r>
                      <a:r>
                        <a:rPr lang="en-GB" sz="1100" kern="1400" baseline="30000">
                          <a:effectLst/>
                        </a:rPr>
                        <a:t>1</a:t>
                      </a:r>
                      <a:r>
                        <a:rPr lang="en-GB" sz="1100" kern="1400">
                          <a:effectLst/>
                        </a:rPr>
                        <a:t> of the measurement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10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506373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Long term stability</a:t>
                      </a:r>
                      <a:r>
                        <a:rPr lang="en-GB" sz="1100" kern="1400" baseline="30000">
                          <a:effectLst/>
                        </a:rPr>
                        <a:t>2</a:t>
                      </a:r>
                      <a:r>
                        <a:rPr lang="en-GB" sz="1100" kern="1400">
                          <a:effectLst/>
                        </a:rPr>
                        <a:t> of the offset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50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45695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High frequency cut-off (-3dB)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GHz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68977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Low frequency cut-off (-3dB)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≤ 1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MHz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82991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In-band (between -1dB low and high cut-off roll-off) response variation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 ≤ 1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dB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64099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Time resolution for single bunch, single pass measurement 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err="1">
                          <a:solidFill>
                            <a:srgbClr val="FF0000"/>
                          </a:solidFill>
                          <a:effectLst/>
                        </a:rPr>
                        <a:t>ps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96469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Acquisition length for a single bunch measurement on successive turns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&gt; 1000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turn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19019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Minimum time between two successive measurements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25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ns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879768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EBB5EB6C-6AC5-2D36-ED6A-96A0700C2538}"/>
              </a:ext>
            </a:extLst>
          </p:cNvPr>
          <p:cNvSpPr txBox="1"/>
          <p:nvPr/>
        </p:nvSpPr>
        <p:spPr>
          <a:xfrm>
            <a:off x="1570149" y="2743267"/>
            <a:ext cx="2504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>
                <a:solidFill>
                  <a:prstClr val="black"/>
                </a:solidFill>
                <a:latin typeface="Calibri" panose="020F0502020204030204"/>
              </a:rPr>
              <a:t>Key performance </a:t>
            </a:r>
            <a:r>
              <a:rPr lang="fr-FR" u="sng" dirty="0" err="1">
                <a:solidFill>
                  <a:prstClr val="black"/>
                </a:solidFill>
                <a:latin typeface="Calibri" panose="020F0502020204030204"/>
              </a:rPr>
              <a:t>criteria</a:t>
            </a:r>
            <a:endParaRPr lang="fr-FR" u="sng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233E33B4-FDC6-B0A5-0C79-E61961572D47}"/>
              </a:ext>
            </a:extLst>
          </p:cNvPr>
          <p:cNvGraphicFramePr>
            <a:graphicFrameLocks noGrp="1"/>
          </p:cNvGraphicFramePr>
          <p:nvPr/>
        </p:nvGraphicFramePr>
        <p:xfrm>
          <a:off x="6197330" y="3150357"/>
          <a:ext cx="5762625" cy="2807970"/>
        </p:xfrm>
        <a:graphic>
          <a:graphicData uri="http://schemas.openxmlformats.org/drawingml/2006/table">
            <a:tbl>
              <a:tblPr firstRow="1" firstCol="1" bandRow="1"/>
              <a:tblGrid>
                <a:gridCol w="4681418">
                  <a:extLst>
                    <a:ext uri="{9D8B030D-6E8A-4147-A177-3AD203B41FA5}">
                      <a16:colId xmlns:a16="http://schemas.microsoft.com/office/drawing/2014/main" val="2840139554"/>
                    </a:ext>
                  </a:extLst>
                </a:gridCol>
                <a:gridCol w="540286">
                  <a:extLst>
                    <a:ext uri="{9D8B030D-6E8A-4147-A177-3AD203B41FA5}">
                      <a16:colId xmlns:a16="http://schemas.microsoft.com/office/drawing/2014/main" val="1588986897"/>
                    </a:ext>
                  </a:extLst>
                </a:gridCol>
                <a:gridCol w="540921">
                  <a:extLst>
                    <a:ext uri="{9D8B030D-6E8A-4147-A177-3AD203B41FA5}">
                      <a16:colId xmlns:a16="http://schemas.microsoft.com/office/drawing/2014/main" val="227381081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Criterion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Value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Units</a:t>
                      </a:r>
                      <a:endParaRPr lang="fr-FR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598333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Single bunch, single pass resolution at bunch centre for pilot bunch intensity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50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963618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Single bunch, single pass resolution at bunch centre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um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11554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Precision</a:t>
                      </a:r>
                      <a:r>
                        <a:rPr lang="en-GB" sz="1100" kern="1400" baseline="30000">
                          <a:effectLst/>
                        </a:rPr>
                        <a:t>1</a:t>
                      </a:r>
                      <a:r>
                        <a:rPr lang="en-GB" sz="1100" kern="1400">
                          <a:effectLst/>
                        </a:rPr>
                        <a:t> of the measurement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5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989638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Long term stability</a:t>
                      </a:r>
                      <a:r>
                        <a:rPr lang="en-GB" sz="1100" kern="1400" baseline="30000">
                          <a:effectLst/>
                        </a:rPr>
                        <a:t>2</a:t>
                      </a:r>
                      <a:r>
                        <a:rPr lang="en-GB" sz="1100" kern="1400">
                          <a:effectLst/>
                        </a:rPr>
                        <a:t> of the offset for nominal bunch intensity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20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um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74280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High frequency cut-off (-3dB)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GHz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004024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Low frequency cut-off (-3dB)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≤ 500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kHz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887289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In-band (between -1dB low and high cut-off roll-off) response variation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 ≤ 1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dB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170775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Time resolution for single bunch, single pass measurement 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err="1">
                          <a:solidFill>
                            <a:srgbClr val="FF0000"/>
                          </a:solidFill>
                          <a:effectLst/>
                        </a:rPr>
                        <a:t>ps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88020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Acquisition length for a single bunch measurement on successive turns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solidFill>
                            <a:srgbClr val="FF0000"/>
                          </a:solidFill>
                          <a:effectLst/>
                        </a:rPr>
                        <a:t>10000</a:t>
                      </a:r>
                      <a:endParaRPr lang="fr-FR" sz="1100" kern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solidFill>
                            <a:srgbClr val="FF0000"/>
                          </a:solidFill>
                          <a:effectLst/>
                        </a:rPr>
                        <a:t>turn</a:t>
                      </a:r>
                      <a:endParaRPr lang="fr-FR" sz="11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978019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Minimum time between two successive measurements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25</a:t>
                      </a:r>
                      <a:endParaRPr lang="fr-FR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ns</a:t>
                      </a:r>
                      <a:endParaRPr lang="fr-FR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25680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82F402DA-1137-B842-BD32-ED03BED77843}"/>
              </a:ext>
            </a:extLst>
          </p:cNvPr>
          <p:cNvSpPr txBox="1"/>
          <p:nvPr/>
        </p:nvSpPr>
        <p:spPr>
          <a:xfrm>
            <a:off x="7824491" y="2742123"/>
            <a:ext cx="2749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>
                <a:solidFill>
                  <a:prstClr val="black"/>
                </a:solidFill>
                <a:latin typeface="Calibri" panose="020F0502020204030204"/>
              </a:rPr>
              <a:t>Target performance </a:t>
            </a:r>
            <a:r>
              <a:rPr lang="fr-FR" u="sng" dirty="0" err="1">
                <a:solidFill>
                  <a:prstClr val="black"/>
                </a:solidFill>
                <a:latin typeface="Calibri" panose="020F0502020204030204"/>
              </a:rPr>
              <a:t>criteria</a:t>
            </a:r>
            <a:endParaRPr lang="fr-FR" u="sng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3B268D5-E3B9-7EA9-494B-3105E1EEBD07}"/>
              </a:ext>
            </a:extLst>
          </p:cNvPr>
          <p:cNvSpPr/>
          <p:nvPr/>
        </p:nvSpPr>
        <p:spPr>
          <a:xfrm>
            <a:off x="2105180" y="2089048"/>
            <a:ext cx="7397365" cy="3654321"/>
          </a:xfrm>
          <a:prstGeom prst="roundRect">
            <a:avLst/>
          </a:prstGeom>
          <a:solidFill>
            <a:srgbClr val="E7E6E6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Analogue </a:t>
            </a:r>
            <a:r>
              <a:rPr kumimoji="0" lang="fr-FR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Bandwidth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10GHz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 </a:t>
            </a:r>
            <a:r>
              <a:rPr kumimoji="0" lang="fr-FR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resolution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25ps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Position </a:t>
            </a:r>
            <a:r>
              <a:rPr kumimoji="0" lang="fr-FR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sensitivity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10um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Measuring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all </a:t>
            </a:r>
            <a:r>
              <a:rPr kumimoji="0" lang="fr-FR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bunches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(40MHz)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Towards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fr-FR" sz="2400" kern="0" dirty="0">
                <a:solidFill>
                  <a:srgbClr val="FF0000"/>
                </a:solidFill>
                <a:latin typeface="Calibri" panose="020F0502020204030204"/>
              </a:rPr>
              <a:t>l</a:t>
            </a:r>
            <a:r>
              <a:rPr kumimoji="0" lang="fr-FR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arger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number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</a:t>
            </a:r>
            <a:r>
              <a:rPr kumimoji="0" lang="fr-FR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turns</a:t>
            </a:r>
            <a:r>
              <a:rPr kumimoji="0" lang="fr-FR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acquired</a:t>
            </a: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0841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4CA8C2-B988-4BD5-3806-987E59F8A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335E7-95A6-39FC-015D-3483C4E4E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High Bandwidth BPM development plans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62421638-CCBE-0C39-A35C-2F5B6A1A2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8435DB-214C-E3C5-13B0-10C926D17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18985D5-C664-3237-9FE6-A746B83B4EEA}"/>
              </a:ext>
            </a:extLst>
          </p:cNvPr>
          <p:cNvGrpSpPr/>
          <p:nvPr/>
        </p:nvGrpSpPr>
        <p:grpSpPr>
          <a:xfrm>
            <a:off x="1006600" y="2848752"/>
            <a:ext cx="5505463" cy="3002937"/>
            <a:chOff x="1901855" y="2640318"/>
            <a:chExt cx="5505463" cy="3002937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45F2BD8D-902A-E94C-997D-6B4D78BA22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1855" y="2640318"/>
              <a:ext cx="2448704" cy="3002937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20274AA-A1AD-A588-94C6-7141E6915FBA}"/>
                </a:ext>
              </a:extLst>
            </p:cNvPr>
            <p:cNvGrpSpPr/>
            <p:nvPr/>
          </p:nvGrpSpPr>
          <p:grpSpPr>
            <a:xfrm>
              <a:off x="4405478" y="2640318"/>
              <a:ext cx="3001840" cy="2921871"/>
              <a:chOff x="700990" y="5314079"/>
              <a:chExt cx="3001840" cy="2921871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66955BAC-9386-3796-1015-878D7299B206}"/>
                  </a:ext>
                </a:extLst>
              </p:cNvPr>
              <p:cNvSpPr/>
              <p:nvPr/>
            </p:nvSpPr>
            <p:spPr>
              <a:xfrm>
                <a:off x="731810" y="5314079"/>
                <a:ext cx="1325586" cy="77372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DC Laser</a:t>
                </a:r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E372D42-90D8-5EE2-F51F-FFA9E558C50A}"/>
                  </a:ext>
                </a:extLst>
              </p:cNvPr>
              <p:cNvSpPr/>
              <p:nvPr/>
            </p:nvSpPr>
            <p:spPr>
              <a:xfrm>
                <a:off x="700990" y="7655659"/>
                <a:ext cx="1318033" cy="580291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Fast</a:t>
                </a:r>
                <a:r>
                  <a:rPr kumimoji="0" lang="fr-FR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photo-detectors</a:t>
                </a:r>
              </a:p>
            </p:txBody>
          </p: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A4C8126E-6D41-B11A-D89A-EA21DF96D59F}"/>
                  </a:ext>
                </a:extLst>
              </p:cNvPr>
              <p:cNvSpPr/>
              <p:nvPr/>
            </p:nvSpPr>
            <p:spPr>
              <a:xfrm>
                <a:off x="2294685" y="7655659"/>
                <a:ext cx="1408145" cy="580291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Oscilloscope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45B12A35-C3ED-0499-EC42-BCBFD0028935}"/>
                  </a:ext>
                </a:extLst>
              </p:cNvPr>
              <p:cNvCxnSpPr>
                <a:cxnSpLocks/>
                <a:stCxn id="38" idx="3"/>
                <a:endCxn id="40" idx="1"/>
              </p:cNvCxnSpPr>
              <p:nvPr/>
            </p:nvCxnSpPr>
            <p:spPr>
              <a:xfrm>
                <a:off x="2019023" y="7945805"/>
                <a:ext cx="275662" cy="0"/>
              </a:xfrm>
              <a:prstGeom prst="straightConnector1">
                <a:avLst/>
              </a:prstGeom>
              <a:noFill/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</p:grpSp>
      <p:sp>
        <p:nvSpPr>
          <p:cNvPr id="42" name="Content Placeholder 4">
            <a:extLst>
              <a:ext uri="{FF2B5EF4-FFF2-40B4-BE49-F238E27FC236}">
                <a16:creationId xmlns:a16="http://schemas.microsoft.com/office/drawing/2014/main" id="{45E71BE8-6DFC-5CB8-5348-F527DA6D5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60" y="1056695"/>
            <a:ext cx="11161240" cy="1673053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3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</a:t>
            </a:r>
            <a:r>
              <a:rPr lang="fr-FR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full E-O </a:t>
            </a:r>
            <a:r>
              <a:rPr lang="fr-FR" sz="3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Pick-Ups</a:t>
            </a:r>
            <a:r>
              <a:rPr lang="fr-FR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3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started</a:t>
            </a:r>
            <a:r>
              <a:rPr lang="fr-FR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2016)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fr-FR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Encoding</a:t>
            </a:r>
            <a:r>
              <a:rPr lang="fr-FR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time </a:t>
            </a:r>
            <a:r>
              <a:rPr lang="fr-FR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varying</a:t>
            </a:r>
            <a:r>
              <a:rPr lang="fr-FR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fr-FR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signals</a:t>
            </a:r>
            <a:r>
              <a:rPr lang="fr-FR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onto a laser </a:t>
            </a:r>
            <a:r>
              <a:rPr lang="fr-FR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fr-FR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birefrigent</a:t>
            </a:r>
            <a:r>
              <a:rPr lang="fr-FR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</a:t>
            </a:r>
            <a:r>
              <a:rPr lang="fr-FR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(Lithium </a:t>
            </a:r>
            <a:r>
              <a:rPr lang="fr-FR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Niobate</a:t>
            </a:r>
            <a:r>
              <a:rPr lang="fr-FR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GB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Replacing cables by optical </a:t>
            </a:r>
            <a:r>
              <a:rPr lang="en-GB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fibers</a:t>
            </a:r>
            <a:endParaRPr lang="en-GB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GB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Relying on fast detectors and fast oscilloscope</a:t>
            </a:r>
          </a:p>
          <a:p>
            <a:pPr marL="0" indent="0">
              <a:buNone/>
            </a:pPr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9A9158D9-131D-A1D8-14AA-D3F03AFC70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90" t="13167" r="19650" b="10027"/>
          <a:stretch/>
        </p:blipFill>
        <p:spPr>
          <a:xfrm rot="5400000">
            <a:off x="6045799" y="2357817"/>
            <a:ext cx="2454580" cy="2354177"/>
          </a:xfrm>
          <a:prstGeom prst="rect">
            <a:avLst/>
          </a:prstGeom>
        </p:spPr>
      </p:pic>
      <p:pic>
        <p:nvPicPr>
          <p:cNvPr id="46" name="Picture 45" descr="A colorful graph of a sound wave&#10;&#10;Description automatically generated">
            <a:extLst>
              <a:ext uri="{FF2B5EF4-FFF2-40B4-BE49-F238E27FC236}">
                <a16:creationId xmlns:a16="http://schemas.microsoft.com/office/drawing/2014/main" id="{9CFC9A68-9B10-B83E-AC8A-61FE8E90A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4776" y="3487774"/>
            <a:ext cx="3577624" cy="263387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A8C12E3A-F5AF-4E61-C3E9-7E6403258A25}"/>
              </a:ext>
            </a:extLst>
          </p:cNvPr>
          <p:cNvSpPr txBox="1"/>
          <p:nvPr/>
        </p:nvSpPr>
        <p:spPr>
          <a:xfrm>
            <a:off x="8733275" y="3059668"/>
            <a:ext cx="1403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Talk by Max</a:t>
            </a:r>
          </a:p>
        </p:txBody>
      </p:sp>
    </p:spTree>
    <p:extLst>
      <p:ext uri="{BB962C8B-B14F-4D97-AF65-F5344CB8AC3E}">
        <p14:creationId xmlns:p14="http://schemas.microsoft.com/office/powerpoint/2010/main" val="3553534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B5916B-00D6-0480-24A0-6BE0F7C2A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9BDC9-EAD5-7D9D-80CB-FCD331A9F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0"/>
            <a:ext cx="11352584" cy="620688"/>
          </a:xfrm>
        </p:spPr>
        <p:txBody>
          <a:bodyPr/>
          <a:lstStyle/>
          <a:p>
            <a:r>
              <a:rPr lang="en-GB" dirty="0"/>
              <a:t>High Bandwidth BPM development plans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556A7D8D-FE4F-0C20-04F1-657CA81D8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882" y="6626898"/>
            <a:ext cx="8836000" cy="231102"/>
          </a:xfrm>
        </p:spPr>
        <p:txBody>
          <a:bodyPr/>
          <a:lstStyle/>
          <a:p>
            <a:r>
              <a:rPr lang="en-GB" noProof="0"/>
              <a:t>Reviewing high bandwidth PU technologies –T. Lefevre @ HL-LHC2024</a:t>
            </a:r>
            <a:endParaRPr lang="en-GB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2E1A96-A375-3934-811F-E89C7E73D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2" name="Content Placeholder 4">
            <a:extLst>
              <a:ext uri="{FF2B5EF4-FFF2-40B4-BE49-F238E27FC236}">
                <a16:creationId xmlns:a16="http://schemas.microsoft.com/office/drawing/2014/main" id="{5E43986B-B9C5-75E3-78FF-BB1543268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59" y="762259"/>
            <a:ext cx="11401239" cy="1457167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Developing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Electro-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optical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Time stretch techniques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prstClr val="black"/>
                </a:solidFill>
                <a:latin typeface="Calibri" panose="020F0502020204030204"/>
              </a:rPr>
              <a:t>Keeping EM BPM (i.e. </a:t>
            </a:r>
            <a:r>
              <a:rPr lang="en-US" i="1" dirty="0" err="1">
                <a:solidFill>
                  <a:prstClr val="black"/>
                </a:solidFill>
                <a:latin typeface="Calibri" panose="020F0502020204030204"/>
              </a:rPr>
              <a:t>stripline</a:t>
            </a:r>
            <a:r>
              <a:rPr lang="en-US" i="1" dirty="0">
                <a:solidFill>
                  <a:prstClr val="black"/>
                </a:solidFill>
                <a:latin typeface="Calibri" panose="020F0502020204030204"/>
              </a:rPr>
              <a:t>), possibly better performing one (higher bandwidth)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prstClr val="black"/>
                </a:solidFill>
                <a:latin typeface="Calibri" panose="020F0502020204030204"/>
              </a:rPr>
              <a:t>Using electro-optical modulator to encode electrical beam signals on laser beam – optical fiber transmission</a:t>
            </a:r>
            <a:endParaRPr lang="en-GB" i="1" dirty="0">
              <a:solidFill>
                <a:schemeClr val="tx1"/>
              </a:solidFill>
              <a:latin typeface="Calibri" panose="020F0502020204030204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chemeClr val="tx1"/>
                </a:solidFill>
                <a:latin typeface="Calibri" panose="020F0502020204030204"/>
              </a:rPr>
              <a:t>Using chirped laser pulses to use time stretch techniques to improve the DAQ system (better and cheaper)</a:t>
            </a:r>
            <a:endParaRPr lang="en-US" i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316E5A9-F3D7-FEF7-7CAE-68998B644D5E}"/>
              </a:ext>
            </a:extLst>
          </p:cNvPr>
          <p:cNvGrpSpPr/>
          <p:nvPr/>
        </p:nvGrpSpPr>
        <p:grpSpPr>
          <a:xfrm>
            <a:off x="2896540" y="5788263"/>
            <a:ext cx="4978045" cy="643975"/>
            <a:chOff x="2173787" y="3799280"/>
            <a:chExt cx="4978045" cy="64397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ACE6960-4D47-EF29-8C3F-A15947AD96A4}"/>
                </a:ext>
              </a:extLst>
            </p:cNvPr>
            <p:cNvGrpSpPr/>
            <p:nvPr/>
          </p:nvGrpSpPr>
          <p:grpSpPr>
            <a:xfrm>
              <a:off x="2173787" y="3799280"/>
              <a:ext cx="4978045" cy="628297"/>
              <a:chOff x="7507828" y="3884347"/>
              <a:chExt cx="568972" cy="34416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A4D91A1-D670-C336-96BA-EFDBB2FC46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507828" y="3884347"/>
                <a:ext cx="559344" cy="344160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D90D688-00FE-6688-4C8E-D4B99E05D06C}"/>
                  </a:ext>
                </a:extLst>
              </p:cNvPr>
              <p:cNvSpPr/>
              <p:nvPr/>
            </p:nvSpPr>
            <p:spPr>
              <a:xfrm>
                <a:off x="7917845" y="3958443"/>
                <a:ext cx="158955" cy="113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E35F2AD-3407-F6D0-3F49-F5018B713D24}"/>
                </a:ext>
              </a:extLst>
            </p:cNvPr>
            <p:cNvSpPr txBox="1"/>
            <p:nvPr/>
          </p:nvSpPr>
          <p:spPr>
            <a:xfrm>
              <a:off x="4191554" y="4104701"/>
              <a:ext cx="651140" cy="33855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600" b="1" dirty="0">
                  <a:solidFill>
                    <a:srgbClr val="C00000"/>
                  </a:solidFill>
                </a:rPr>
                <a:t>20ns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16295F19-38FF-09FB-0ABC-86DADA37C305}"/>
                </a:ext>
              </a:extLst>
            </p:cNvPr>
            <p:cNvCxnSpPr>
              <a:cxnSpLocks/>
            </p:cNvCxnSpPr>
            <p:nvPr/>
          </p:nvCxnSpPr>
          <p:spPr>
            <a:xfrm>
              <a:off x="3623359" y="4143014"/>
              <a:ext cx="1738654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EC2A5F5-C8DB-02DD-0E80-28DE49BB5DF2}"/>
              </a:ext>
            </a:extLst>
          </p:cNvPr>
          <p:cNvSpPr/>
          <p:nvPr/>
        </p:nvSpPr>
        <p:spPr>
          <a:xfrm>
            <a:off x="264102" y="2866068"/>
            <a:ext cx="1732631" cy="841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u="sng" dirty="0"/>
              <a:t>40MHz - 50fs </a:t>
            </a:r>
          </a:p>
          <a:p>
            <a:pPr algn="ctr"/>
            <a:r>
              <a:rPr lang="fr-FR" u="sng" dirty="0"/>
              <a:t> 1550nm laser</a:t>
            </a:r>
            <a:endParaRPr lang="fr-FR" b="1" u="sng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13BD50-0C54-C023-0622-C15C106C416B}"/>
              </a:ext>
            </a:extLst>
          </p:cNvPr>
          <p:cNvGrpSpPr/>
          <p:nvPr/>
        </p:nvGrpSpPr>
        <p:grpSpPr>
          <a:xfrm>
            <a:off x="4304785" y="2887979"/>
            <a:ext cx="1838223" cy="301920"/>
            <a:chOff x="7394441" y="2527272"/>
            <a:chExt cx="935563" cy="71030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C1D6FE6-0DBA-9D24-97DE-796A6C3B8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4441" y="2527272"/>
              <a:ext cx="914989" cy="710309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FF255C4-B853-4852-3885-DBF683B6576D}"/>
                </a:ext>
              </a:extLst>
            </p:cNvPr>
            <p:cNvSpPr/>
            <p:nvPr/>
          </p:nvSpPr>
          <p:spPr>
            <a:xfrm rot="5400000">
              <a:off x="8061071" y="2676460"/>
              <a:ext cx="258078" cy="2797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F1B2F81-F9CA-72A3-70F6-00AD9CC2B132}"/>
              </a:ext>
            </a:extLst>
          </p:cNvPr>
          <p:cNvCxnSpPr>
            <a:cxnSpLocks/>
            <a:stCxn id="10" idx="3"/>
            <a:endCxn id="27" idx="1"/>
          </p:cNvCxnSpPr>
          <p:nvPr/>
        </p:nvCxnSpPr>
        <p:spPr>
          <a:xfrm flipV="1">
            <a:off x="1996733" y="3265331"/>
            <a:ext cx="4896689" cy="2146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FAF6B2C-A482-77AE-2337-09CC9543F4A2}"/>
              </a:ext>
            </a:extLst>
          </p:cNvPr>
          <p:cNvSpPr txBox="1"/>
          <p:nvPr/>
        </p:nvSpPr>
        <p:spPr>
          <a:xfrm>
            <a:off x="2514940" y="2958119"/>
            <a:ext cx="3587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PM Fiber transport down </a:t>
            </a:r>
          </a:p>
          <a:p>
            <a:endParaRPr lang="en-US" sz="1200" i="1" dirty="0">
              <a:solidFill>
                <a:srgbClr val="FF0000"/>
              </a:solidFill>
            </a:endParaRPr>
          </a:p>
          <a:p>
            <a:r>
              <a:rPr lang="en-US" sz="1200" i="1" dirty="0">
                <a:solidFill>
                  <a:srgbClr val="FF0000"/>
                </a:solidFill>
              </a:rPr>
              <a:t>to the tunnel’s equipment</a:t>
            </a:r>
            <a:endParaRPr lang="en-CH" sz="1200" i="1" dirty="0">
              <a:solidFill>
                <a:srgbClr val="FF0000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B63A29B-124F-8A67-879F-BC7B1555874F}"/>
              </a:ext>
            </a:extLst>
          </p:cNvPr>
          <p:cNvSpPr/>
          <p:nvPr/>
        </p:nvSpPr>
        <p:spPr>
          <a:xfrm>
            <a:off x="181327" y="4237318"/>
            <a:ext cx="3230675" cy="204715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5A880A-8406-7D8F-6C7C-FD86125CFD2B}"/>
              </a:ext>
            </a:extLst>
          </p:cNvPr>
          <p:cNvSpPr txBox="1"/>
          <p:nvPr/>
        </p:nvSpPr>
        <p:spPr>
          <a:xfrm>
            <a:off x="4064744" y="6458598"/>
            <a:ext cx="2557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FF0000"/>
                </a:solidFill>
              </a:rPr>
              <a:t>2</a:t>
            </a:r>
            <a:r>
              <a:rPr lang="fr-FR" b="1" u="sng" baseline="30000" dirty="0">
                <a:solidFill>
                  <a:srgbClr val="FF0000"/>
                </a:solidFill>
              </a:rPr>
              <a:t>nd</a:t>
            </a:r>
            <a:r>
              <a:rPr lang="fr-FR" b="1" u="sng" dirty="0">
                <a:solidFill>
                  <a:srgbClr val="FF0000"/>
                </a:solidFill>
              </a:rPr>
              <a:t> time stretch stage</a:t>
            </a:r>
            <a:endParaRPr lang="fr-FR" u="sng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E30977-DB36-2984-7C86-DC1F8C7A5096}"/>
              </a:ext>
            </a:extLst>
          </p:cNvPr>
          <p:cNvSpPr txBox="1"/>
          <p:nvPr/>
        </p:nvSpPr>
        <p:spPr>
          <a:xfrm>
            <a:off x="4401885" y="5166241"/>
            <a:ext cx="1466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Optical Fiber back</a:t>
            </a:r>
          </a:p>
          <a:p>
            <a:endParaRPr lang="en-US" sz="1200" i="1" dirty="0">
              <a:solidFill>
                <a:srgbClr val="FF0000"/>
              </a:solidFill>
            </a:endParaRPr>
          </a:p>
          <a:p>
            <a:r>
              <a:rPr lang="en-US" sz="1200" i="1" dirty="0">
                <a:solidFill>
                  <a:srgbClr val="FF0000"/>
                </a:solidFill>
              </a:rPr>
              <a:t>to surface building</a:t>
            </a:r>
            <a:endParaRPr lang="en-CH" sz="1200" i="1" dirty="0">
              <a:solidFill>
                <a:srgbClr val="FF0000"/>
              </a:solidFill>
            </a:endParaRP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DC1B9D03-5327-9524-9046-07311960D12E}"/>
              </a:ext>
            </a:extLst>
          </p:cNvPr>
          <p:cNvCxnSpPr>
            <a:cxnSpLocks/>
          </p:cNvCxnSpPr>
          <p:nvPr/>
        </p:nvCxnSpPr>
        <p:spPr>
          <a:xfrm rot="5400000">
            <a:off x="4828471" y="2493886"/>
            <a:ext cx="1469566" cy="4518368"/>
          </a:xfrm>
          <a:prstGeom prst="bentConnector2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7624E51-17C7-AC2F-F1CB-508412E20803}"/>
              </a:ext>
            </a:extLst>
          </p:cNvPr>
          <p:cNvSpPr txBox="1"/>
          <p:nvPr/>
        </p:nvSpPr>
        <p:spPr>
          <a:xfrm>
            <a:off x="146514" y="4327144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u="sng" dirty="0"/>
              <a:t>Photon detection and DAQ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03CDA5-D9B5-DDE1-1DDE-03783B33D45E}"/>
              </a:ext>
            </a:extLst>
          </p:cNvPr>
          <p:cNvSpPr txBox="1"/>
          <p:nvPr/>
        </p:nvSpPr>
        <p:spPr>
          <a:xfrm>
            <a:off x="2035799" y="5824633"/>
            <a:ext cx="115500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/>
              <a:t>Photodiode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F3A10D-15F4-714E-2706-230B9942C820}"/>
              </a:ext>
            </a:extLst>
          </p:cNvPr>
          <p:cNvSpPr txBox="1"/>
          <p:nvPr/>
        </p:nvSpPr>
        <p:spPr>
          <a:xfrm>
            <a:off x="2301419" y="3614179"/>
            <a:ext cx="4487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FF0000"/>
                </a:solidFill>
              </a:rPr>
              <a:t>1</a:t>
            </a:r>
            <a:r>
              <a:rPr lang="fr-FR" b="1" u="sng" baseline="30000" dirty="0">
                <a:solidFill>
                  <a:srgbClr val="FF0000"/>
                </a:solidFill>
              </a:rPr>
              <a:t>st </a:t>
            </a:r>
            <a:r>
              <a:rPr lang="fr-FR" b="1" u="sng" dirty="0">
                <a:solidFill>
                  <a:srgbClr val="FF0000"/>
                </a:solidFill>
              </a:rPr>
              <a:t> time stretch stage</a:t>
            </a:r>
            <a:endParaRPr lang="fr-FR" u="sng" dirty="0">
              <a:solidFill>
                <a:srgbClr val="FF0000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442F009-B577-8C53-C148-E07CBC02B5F5}"/>
              </a:ext>
            </a:extLst>
          </p:cNvPr>
          <p:cNvGrpSpPr/>
          <p:nvPr/>
        </p:nvGrpSpPr>
        <p:grpSpPr>
          <a:xfrm>
            <a:off x="6893421" y="2479317"/>
            <a:ext cx="5168978" cy="3890041"/>
            <a:chOff x="6765788" y="1567792"/>
            <a:chExt cx="5168978" cy="389003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2FE3A-6D73-70D9-2439-FE7EF3B2C0C0}"/>
                </a:ext>
              </a:extLst>
            </p:cNvPr>
            <p:cNvGrpSpPr/>
            <p:nvPr/>
          </p:nvGrpSpPr>
          <p:grpSpPr>
            <a:xfrm>
              <a:off x="7627372" y="3354692"/>
              <a:ext cx="1050616" cy="465919"/>
              <a:chOff x="1372109" y="4234066"/>
              <a:chExt cx="1050616" cy="465919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6A9CB986-7699-5638-F176-189D4801A338}"/>
                  </a:ext>
                </a:extLst>
              </p:cNvPr>
              <p:cNvGrpSpPr/>
              <p:nvPr/>
            </p:nvGrpSpPr>
            <p:grpSpPr>
              <a:xfrm>
                <a:off x="1372109" y="4355825"/>
                <a:ext cx="684030" cy="344160"/>
                <a:chOff x="7670187" y="3941609"/>
                <a:chExt cx="684030" cy="344160"/>
              </a:xfrm>
            </p:grpSpPr>
            <p:pic>
              <p:nvPicPr>
                <p:cNvPr id="59" name="Picture 58">
                  <a:extLst>
                    <a:ext uri="{FF2B5EF4-FFF2-40B4-BE49-F238E27FC236}">
                      <a16:creationId xmlns:a16="http://schemas.microsoft.com/office/drawing/2014/main" id="{EAB6FDF7-5C1A-62E4-51F4-BCC2F418D4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794873" y="3941609"/>
                  <a:ext cx="559344" cy="344160"/>
                </a:xfrm>
                <a:prstGeom prst="rect">
                  <a:avLst/>
                </a:prstGeom>
              </p:spPr>
            </p:pic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E736C31C-C45C-D94C-9B4F-2C6D814943CC}"/>
                    </a:ext>
                  </a:extLst>
                </p:cNvPr>
                <p:cNvSpPr/>
                <p:nvPr/>
              </p:nvSpPr>
              <p:spPr>
                <a:xfrm>
                  <a:off x="7670187" y="4039318"/>
                  <a:ext cx="158955" cy="1133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145112E-C8E5-4148-D0F0-DA2D3333F9A5}"/>
                  </a:ext>
                </a:extLst>
              </p:cNvPr>
              <p:cNvSpPr txBox="1"/>
              <p:nvPr/>
            </p:nvSpPr>
            <p:spPr>
              <a:xfrm>
                <a:off x="1885398" y="4234066"/>
                <a:ext cx="537327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>
                    <a:solidFill>
                      <a:srgbClr val="C00000"/>
                    </a:solidFill>
                  </a:rPr>
                  <a:t>1ns</a:t>
                </a:r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2E1346A2-4C5C-A6BF-7841-609FCA1879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47019" y="4556002"/>
                <a:ext cx="218703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8F737899-5323-FC76-8BE4-A884B8DF3FA9}"/>
                </a:ext>
              </a:extLst>
            </p:cNvPr>
            <p:cNvSpPr/>
            <p:nvPr/>
          </p:nvSpPr>
          <p:spPr>
            <a:xfrm>
              <a:off x="6765788" y="1602265"/>
              <a:ext cx="2209432" cy="1503086"/>
            </a:xfrm>
            <a:prstGeom prst="roundRect">
              <a:avLst>
                <a:gd name="adj" fmla="val 2129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404EA99-4564-9D0C-104A-3D7631EF9556}"/>
                </a:ext>
              </a:extLst>
            </p:cNvPr>
            <p:cNvGrpSpPr/>
            <p:nvPr/>
          </p:nvGrpSpPr>
          <p:grpSpPr>
            <a:xfrm>
              <a:off x="8975220" y="1567792"/>
              <a:ext cx="2959546" cy="1559727"/>
              <a:chOff x="-356581" y="4948663"/>
              <a:chExt cx="2959546" cy="1559727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84404A53-41AB-0433-16D7-28F5AAC03418}"/>
                  </a:ext>
                </a:extLst>
              </p:cNvPr>
              <p:cNvGrpSpPr/>
              <p:nvPr/>
            </p:nvGrpSpPr>
            <p:grpSpPr>
              <a:xfrm>
                <a:off x="-356581" y="5225172"/>
                <a:ext cx="927550" cy="509507"/>
                <a:chOff x="-725991" y="4914568"/>
                <a:chExt cx="927550" cy="509507"/>
              </a:xfrm>
            </p:grpSpPr>
            <p:pic>
              <p:nvPicPr>
                <p:cNvPr id="54" name="Picture 53">
                  <a:extLst>
                    <a:ext uri="{FF2B5EF4-FFF2-40B4-BE49-F238E27FC236}">
                      <a16:creationId xmlns:a16="http://schemas.microsoft.com/office/drawing/2014/main" id="{E2BD83B8-173A-370A-D519-62012BE013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634395" y="4914568"/>
                  <a:ext cx="822030" cy="409591"/>
                </a:xfrm>
                <a:prstGeom prst="rect">
                  <a:avLst/>
                </a:prstGeom>
              </p:spPr>
            </p:pic>
            <p:cxnSp>
              <p:nvCxnSpPr>
                <p:cNvPr id="55" name="Straight Arrow Connector 54">
                  <a:extLst>
                    <a:ext uri="{FF2B5EF4-FFF2-40B4-BE49-F238E27FC236}">
                      <a16:creationId xmlns:a16="http://schemas.microsoft.com/office/drawing/2014/main" id="{0107E9F6-88FD-7833-DEED-84088B1E6DAC}"/>
                    </a:ext>
                  </a:extLst>
                </p:cNvPr>
                <p:cNvCxnSpPr>
                  <a:cxnSpLocks/>
                  <a:stCxn id="27" idx="3"/>
                  <a:endCxn id="53" idx="1"/>
                </p:cNvCxnSpPr>
                <p:nvPr/>
              </p:nvCxnSpPr>
              <p:spPr>
                <a:xfrm flipV="1">
                  <a:off x="-725991" y="5418009"/>
                  <a:ext cx="927550" cy="6066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71A2DA7F-153A-8A47-071F-B5D73BCD2B1E}"/>
                  </a:ext>
                </a:extLst>
              </p:cNvPr>
              <p:cNvGrpSpPr/>
              <p:nvPr/>
            </p:nvGrpSpPr>
            <p:grpSpPr>
              <a:xfrm>
                <a:off x="570969" y="4948663"/>
                <a:ext cx="2031996" cy="1559727"/>
                <a:chOff x="194235" y="5003229"/>
                <a:chExt cx="2029288" cy="1645920"/>
              </a:xfrm>
            </p:grpSpPr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526AB4FD-4257-821B-5A43-F0A0BDB06648}"/>
                    </a:ext>
                  </a:extLst>
                </p:cNvPr>
                <p:cNvGrpSpPr/>
                <p:nvPr/>
              </p:nvGrpSpPr>
              <p:grpSpPr>
                <a:xfrm>
                  <a:off x="194235" y="5003229"/>
                  <a:ext cx="2029288" cy="1645920"/>
                  <a:chOff x="435005" y="4022384"/>
                  <a:chExt cx="2029288" cy="1645920"/>
                </a:xfrm>
              </p:grpSpPr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35603CE6-EE0B-308A-8769-722EDD4F7765}"/>
                      </a:ext>
                    </a:extLst>
                  </p:cNvPr>
                  <p:cNvSpPr txBox="1"/>
                  <p:nvPr/>
                </p:nvSpPr>
                <p:spPr>
                  <a:xfrm>
                    <a:off x="581812" y="4932524"/>
                    <a:ext cx="1682831" cy="6820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b="1" i="1" u="sng" dirty="0"/>
                      <a:t>LHC </a:t>
                    </a:r>
                    <a:r>
                      <a:rPr lang="fr-FR" b="1" i="1" u="sng" dirty="0" err="1"/>
                      <a:t>stripline</a:t>
                    </a:r>
                    <a:r>
                      <a:rPr lang="fr-FR" b="1" i="1" u="sng" dirty="0"/>
                      <a:t> </a:t>
                    </a:r>
                  </a:p>
                  <a:p>
                    <a:pPr algn="ctr"/>
                    <a:r>
                      <a:rPr lang="fr-FR" b="1" i="1" u="sng" dirty="0"/>
                      <a:t>BPM</a:t>
                    </a:r>
                  </a:p>
                </p:txBody>
              </p:sp>
              <p:sp>
                <p:nvSpPr>
                  <p:cNvPr id="51" name="Oval 50">
                    <a:extLst>
                      <a:ext uri="{FF2B5EF4-FFF2-40B4-BE49-F238E27FC236}">
                        <a16:creationId xmlns:a16="http://schemas.microsoft.com/office/drawing/2014/main" id="{1576B1C2-1F49-E276-10A8-586499DA874C}"/>
                      </a:ext>
                    </a:extLst>
                  </p:cNvPr>
                  <p:cNvSpPr/>
                  <p:nvPr/>
                </p:nvSpPr>
                <p:spPr>
                  <a:xfrm>
                    <a:off x="537306" y="4022384"/>
                    <a:ext cx="1730326" cy="164592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200"/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id="{0494FE79-EB6C-865E-3A02-2EDE0B78E1A9}"/>
                      </a:ext>
                    </a:extLst>
                  </p:cNvPr>
                  <p:cNvSpPr/>
                  <p:nvPr/>
                </p:nvSpPr>
                <p:spPr>
                  <a:xfrm>
                    <a:off x="2081958" y="4693262"/>
                    <a:ext cx="382335" cy="30398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200" dirty="0">
                        <a:solidFill>
                          <a:schemeClr val="tx1"/>
                        </a:solidFill>
                      </a:rPr>
                      <a:t>H</a:t>
                    </a:r>
                    <a:r>
                      <a:rPr lang="fr-FR" sz="1200" baseline="30000" dirty="0">
                        <a:solidFill>
                          <a:schemeClr val="tx1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6EB2F894-4F44-B8E8-7FB5-D28E55924D33}"/>
                      </a:ext>
                    </a:extLst>
                  </p:cNvPr>
                  <p:cNvSpPr/>
                  <p:nvPr/>
                </p:nvSpPr>
                <p:spPr>
                  <a:xfrm>
                    <a:off x="435005" y="4693442"/>
                    <a:ext cx="335598" cy="30398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200" dirty="0">
                        <a:solidFill>
                          <a:schemeClr val="tx1"/>
                        </a:solidFill>
                      </a:rPr>
                      <a:t>H</a:t>
                    </a:r>
                    <a:r>
                      <a:rPr lang="fr-FR" sz="1200" baseline="30000" dirty="0">
                        <a:solidFill>
                          <a:schemeClr val="tx1"/>
                        </a:solidFill>
                      </a:rPr>
                      <a:t>-</a:t>
                    </a:r>
                  </a:p>
                </p:txBody>
              </p:sp>
            </p:grpSp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CC3BF5E8-8457-EABB-02D0-D991FFBDD796}"/>
                    </a:ext>
                  </a:extLst>
                </p:cNvPr>
                <p:cNvSpPr/>
                <p:nvPr/>
              </p:nvSpPr>
              <p:spPr>
                <a:xfrm>
                  <a:off x="726493" y="5375456"/>
                  <a:ext cx="336759" cy="4843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32000">
                      <a:schemeClr val="tx1">
                        <a:lumMod val="75000"/>
                        <a:lumOff val="25000"/>
                      </a:schemeClr>
                    </a:gs>
                    <a:gs pos="81000">
                      <a:schemeClr val="bg1">
                        <a:lumMod val="9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200" dirty="0"/>
                </a:p>
              </p:txBody>
            </p:sp>
          </p:grp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D3918D9-C464-CAD4-3264-3DF0E0464062}"/>
                  </a:ext>
                </a:extLst>
              </p:cNvPr>
              <p:cNvSpPr txBox="1"/>
              <p:nvPr/>
            </p:nvSpPr>
            <p:spPr>
              <a:xfrm>
                <a:off x="-305804" y="5966497"/>
                <a:ext cx="10871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40 MHz</a:t>
                </a:r>
              </a:p>
              <a:p>
                <a:r>
                  <a:rPr lang="en-US" sz="1200" dirty="0"/>
                  <a:t>beam signals</a:t>
                </a:r>
                <a:endParaRPr lang="en-CH" sz="1200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CA5BDBC-E0A8-A957-2D06-F4B1FB60E6E3}"/>
                </a:ext>
              </a:extLst>
            </p:cNvPr>
            <p:cNvGrpSpPr/>
            <p:nvPr/>
          </p:nvGrpSpPr>
          <p:grpSpPr>
            <a:xfrm>
              <a:off x="6835923" y="1873354"/>
              <a:ext cx="2009475" cy="1220174"/>
              <a:chOff x="3817800" y="3388902"/>
              <a:chExt cx="2009475" cy="1220174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BFC325B-930C-CB4C-18DA-4B0303DC5415}"/>
                  </a:ext>
                </a:extLst>
              </p:cNvPr>
              <p:cNvSpPr txBox="1"/>
              <p:nvPr/>
            </p:nvSpPr>
            <p:spPr>
              <a:xfrm>
                <a:off x="3893400" y="4239744"/>
                <a:ext cx="189026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H" b="1" u="sng" dirty="0"/>
                  <a:t>Laser encoding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3B4526DF-3352-5109-87C9-43065EE16FE9}"/>
                  </a:ext>
                </a:extLst>
              </p:cNvPr>
              <p:cNvGrpSpPr/>
              <p:nvPr/>
            </p:nvGrpSpPr>
            <p:grpSpPr>
              <a:xfrm>
                <a:off x="3817800" y="3388902"/>
                <a:ext cx="2009475" cy="785461"/>
                <a:chOff x="5519936" y="3267937"/>
                <a:chExt cx="2009475" cy="785461"/>
              </a:xfrm>
            </p:grpSpPr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12CE697C-0BDA-98D9-0728-B6B36D67B7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3011" t="49147" r="26583" b="8227"/>
                <a:stretch/>
              </p:blipFill>
              <p:spPr>
                <a:xfrm>
                  <a:off x="5894873" y="3631597"/>
                  <a:ext cx="1634538" cy="421801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1B897F51-0E61-E17A-0603-4C88FE324FB1}"/>
                    </a:ext>
                  </a:extLst>
                </p:cNvPr>
                <p:cNvSpPr/>
                <p:nvPr/>
              </p:nvSpPr>
              <p:spPr>
                <a:xfrm>
                  <a:off x="5519936" y="3267937"/>
                  <a:ext cx="1218350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fr-FR" sz="1400" i="1" dirty="0"/>
                    <a:t>40GHz </a:t>
                  </a:r>
                  <a:r>
                    <a:rPr lang="fr-FR" sz="1400" b="1" i="1" dirty="0"/>
                    <a:t>E-O </a:t>
                  </a:r>
                </a:p>
                <a:p>
                  <a:pPr algn="ctr"/>
                  <a:r>
                    <a:rPr lang="fr-FR" sz="1400" b="1" i="1" dirty="0" err="1"/>
                    <a:t>Modulator</a:t>
                  </a:r>
                  <a:endParaRPr lang="fr-FR" sz="1400" b="1" i="1" dirty="0"/>
                </a:p>
              </p:txBody>
            </p:sp>
          </p:grp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F4DFF30-A151-9A26-6862-E7A4AA50520C}"/>
                </a:ext>
              </a:extLst>
            </p:cNvPr>
            <p:cNvSpPr txBox="1"/>
            <p:nvPr/>
          </p:nvSpPr>
          <p:spPr>
            <a:xfrm>
              <a:off x="6897923" y="5119277"/>
              <a:ext cx="1798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/>
                <a:t>L</a:t>
              </a:r>
              <a:r>
                <a:rPr lang="en-CH" sz="1600" i="1" dirty="0"/>
                <a:t>ocated in Tunnel</a:t>
              </a: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23D771C7-E4BD-F689-B236-A7DB53774A32}"/>
              </a:ext>
            </a:extLst>
          </p:cNvPr>
          <p:cNvSpPr txBox="1"/>
          <p:nvPr/>
        </p:nvSpPr>
        <p:spPr>
          <a:xfrm>
            <a:off x="7924584" y="4784521"/>
            <a:ext cx="28469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L</a:t>
            </a:r>
            <a:r>
              <a:rPr lang="en-CH" dirty="0">
                <a:solidFill>
                  <a:srgbClr val="FF0000"/>
                </a:solidFill>
              </a:rPr>
              <a:t>aser-encoded beam signal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3CA8E0F-74BB-4848-D86D-E0C25C31FEE8}"/>
              </a:ext>
            </a:extLst>
          </p:cNvPr>
          <p:cNvSpPr txBox="1"/>
          <p:nvPr/>
        </p:nvSpPr>
        <p:spPr>
          <a:xfrm>
            <a:off x="284221" y="5715627"/>
            <a:ext cx="114843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 err="1"/>
              <a:t>RFSoC</a:t>
            </a:r>
            <a:r>
              <a:rPr lang="fr-FR" sz="1400" i="1" dirty="0"/>
              <a:t> at 5GSa/s</a:t>
            </a:r>
          </a:p>
        </p:txBody>
      </p:sp>
      <p:pic>
        <p:nvPicPr>
          <p:cNvPr id="63" name="Picture 62" descr="A motherboard with a motherboard&#10;&#10;Description automatically generated with medium confidence">
            <a:extLst>
              <a:ext uri="{FF2B5EF4-FFF2-40B4-BE49-F238E27FC236}">
                <a16:creationId xmlns:a16="http://schemas.microsoft.com/office/drawing/2014/main" id="{03AFD7BE-F3E5-3EC8-5ACF-B0F2574CFE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209" y="4756064"/>
            <a:ext cx="1017136" cy="94759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E0B956F1-6CE4-DFD4-9549-4D9DEF5A31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6877" y="4786304"/>
            <a:ext cx="1152584" cy="9796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5" name="Notched Right Arrow 64">
            <a:extLst>
              <a:ext uri="{FF2B5EF4-FFF2-40B4-BE49-F238E27FC236}">
                <a16:creationId xmlns:a16="http://schemas.microsoft.com/office/drawing/2014/main" id="{A0740D21-32F3-CBC4-1F51-69709BA1C36F}"/>
              </a:ext>
            </a:extLst>
          </p:cNvPr>
          <p:cNvSpPr/>
          <p:nvPr/>
        </p:nvSpPr>
        <p:spPr>
          <a:xfrm rot="10800000">
            <a:off x="1411346" y="5166690"/>
            <a:ext cx="644221" cy="30792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5F80B8B-F2BF-DB51-C842-04B586A0A55B}"/>
              </a:ext>
            </a:extLst>
          </p:cNvPr>
          <p:cNvCxnSpPr>
            <a:cxnSpLocks/>
          </p:cNvCxnSpPr>
          <p:nvPr/>
        </p:nvCxnSpPr>
        <p:spPr>
          <a:xfrm>
            <a:off x="6789378" y="2338969"/>
            <a:ext cx="0" cy="4483893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B103B57F-F4CE-80F8-2660-84DE4EA8E34E}"/>
              </a:ext>
            </a:extLst>
          </p:cNvPr>
          <p:cNvSpPr txBox="1"/>
          <p:nvPr/>
        </p:nvSpPr>
        <p:spPr>
          <a:xfrm>
            <a:off x="5598588" y="2776457"/>
            <a:ext cx="8020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3ns</a:t>
            </a:r>
            <a:endParaRPr lang="en-CH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CDBDB60-0440-F3BE-5DF1-2EE85B42F079}"/>
              </a:ext>
            </a:extLst>
          </p:cNvPr>
          <p:cNvSpPr txBox="1"/>
          <p:nvPr/>
        </p:nvSpPr>
        <p:spPr>
          <a:xfrm>
            <a:off x="9401866" y="2377325"/>
            <a:ext cx="537327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600" b="1" dirty="0"/>
              <a:t>1ns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C4136CC-F692-6698-176E-6C61EA93795D}"/>
              </a:ext>
            </a:extLst>
          </p:cNvPr>
          <p:cNvSpPr txBox="1"/>
          <p:nvPr/>
        </p:nvSpPr>
        <p:spPr>
          <a:xfrm>
            <a:off x="187684" y="3799257"/>
            <a:ext cx="17908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L</a:t>
            </a:r>
            <a:r>
              <a:rPr lang="en-CH" sz="1600" i="1" dirty="0"/>
              <a:t>ocated in gallery</a:t>
            </a:r>
          </a:p>
        </p:txBody>
      </p:sp>
    </p:spTree>
    <p:extLst>
      <p:ext uri="{BB962C8B-B14F-4D97-AF65-F5344CB8AC3E}">
        <p14:creationId xmlns:p14="http://schemas.microsoft.com/office/powerpoint/2010/main" val="18123718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72630</TotalTime>
  <Words>1469</Words>
  <Application>Microsoft Macintosh PowerPoint</Application>
  <PresentationFormat>Widescreen</PresentationFormat>
  <Paragraphs>327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Symbol</vt:lpstr>
      <vt:lpstr>Wingdings</vt:lpstr>
      <vt:lpstr>Thème Office</vt:lpstr>
      <vt:lpstr>Reviewing high bandwidth BPM technologies</vt:lpstr>
      <vt:lpstr>Task 13.5 - High Bandwidth BPM (BPW)</vt:lpstr>
      <vt:lpstr>Current Head-tail monitoring in LHC</vt:lpstr>
      <vt:lpstr>Current Head-tail monitoring in LHC</vt:lpstr>
      <vt:lpstr>Current Head-tail monitoring in LHC</vt:lpstr>
      <vt:lpstr>HL acceptance criteria for High bandwidth PU’s</vt:lpstr>
      <vt:lpstr>Acceptance criteria for High bandwidth PU’s</vt:lpstr>
      <vt:lpstr>High Bandwidth BPM development plans</vt:lpstr>
      <vt:lpstr>High Bandwidth BPM development plans</vt:lpstr>
      <vt:lpstr>High Bandwidth BPM development plans</vt:lpstr>
      <vt:lpstr>Reviewing the High bandwidth PU technology</vt:lpstr>
      <vt:lpstr>Reviewing the High bandwidth PU technology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 talk</dc:title>
  <dc:creator>Raymond Veness</dc:creator>
  <cp:lastModifiedBy>Thibaut Lefevre</cp:lastModifiedBy>
  <cp:revision>778</cp:revision>
  <cp:lastPrinted>2023-09-12T08:27:18Z</cp:lastPrinted>
  <dcterms:created xsi:type="dcterms:W3CDTF">2022-08-15T15:17:01Z</dcterms:created>
  <dcterms:modified xsi:type="dcterms:W3CDTF">2024-10-08T14:26:51Z</dcterms:modified>
</cp:coreProperties>
</file>