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63" r:id="rId2"/>
    <p:sldId id="297" r:id="rId3"/>
    <p:sldId id="299" r:id="rId4"/>
    <p:sldId id="301" r:id="rId5"/>
    <p:sldId id="305" r:id="rId6"/>
    <p:sldId id="306" r:id="rId7"/>
    <p:sldId id="307" r:id="rId8"/>
    <p:sldId id="322" r:id="rId9"/>
    <p:sldId id="308" r:id="rId10"/>
    <p:sldId id="303" r:id="rId11"/>
    <p:sldId id="309" r:id="rId12"/>
    <p:sldId id="310" r:id="rId13"/>
    <p:sldId id="304" r:id="rId14"/>
    <p:sldId id="311" r:id="rId15"/>
    <p:sldId id="316" r:id="rId16"/>
    <p:sldId id="320" r:id="rId17"/>
    <p:sldId id="317" r:id="rId18"/>
    <p:sldId id="312" r:id="rId19"/>
    <p:sldId id="323" r:id="rId20"/>
    <p:sldId id="313" r:id="rId21"/>
    <p:sldId id="319" r:id="rId22"/>
    <p:sldId id="321" r:id="rId23"/>
    <p:sldId id="314" r:id="rId24"/>
    <p:sldId id="266" r:id="rId25"/>
    <p:sldId id="318" r:id="rId26"/>
    <p:sldId id="324" r:id="rId27"/>
    <p:sldId id="315" r:id="rId2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6"/>
  </p:normalViewPr>
  <p:slideViewPr>
    <p:cSldViewPr snapToObjects="1" showGuides="1">
      <p:cViewPr varScale="1">
        <p:scale>
          <a:sx n="161" d="100"/>
          <a:sy n="161" d="100"/>
        </p:scale>
        <p:origin x="784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speaker name go to Insert &gt; Header &amp; Footer and apply to all slides except title page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105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speaker name go to Insert &gt; Header &amp; Footer and apply to all slides except title page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64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speaker name go to Insert &gt; Header &amp; Footer and apply to all slides except title page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584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282304"/>
            <a:ext cx="8532019" cy="2139553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3442098"/>
            <a:ext cx="853202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speaker name go to Insert &gt; Header &amp; Footer and apply to all slides except title page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417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0" r:id="rId8"/>
    <p:sldLayoutId id="2147483661" r:id="rId9"/>
    <p:sldLayoutId id="2147483662" r:id="rId10"/>
    <p:sldLayoutId id="2147483663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7.tiff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Beam halo monitor – coronagraph study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Jan Pucek, D. </a:t>
            </a:r>
            <a:r>
              <a:rPr lang="en-GB" sz="1800" dirty="0" err="1"/>
              <a:t>Butti</a:t>
            </a:r>
            <a:r>
              <a:rPr lang="en-GB" sz="1800" dirty="0"/>
              <a:t>, G. Trad, E. </a:t>
            </a:r>
            <a:r>
              <a:rPr lang="en-GB" sz="1800" dirty="0" err="1"/>
              <a:t>Bravin</a:t>
            </a:r>
            <a:r>
              <a:rPr lang="en-GB" sz="1800" dirty="0"/>
              <a:t>, S. Burger, F. </a:t>
            </a:r>
            <a:r>
              <a:rPr lang="en-GB" sz="1800" dirty="0" err="1"/>
              <a:t>Roncarolo</a:t>
            </a:r>
            <a:endParaRPr lang="en-GB" sz="18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400" dirty="0"/>
              <a:t>HL-LHC collaboration week in Genoa, October 2024</a:t>
            </a:r>
            <a:endParaRPr lang="en-GB" sz="1400" dirty="0"/>
          </a:p>
          <a:p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A8238C88-2D81-C93C-EE26-3BE919E33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MD (May)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07F44A-3D7D-5344-26C8-BBDDFE33D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EA243F-B099-2AD3-2ECD-443CA0A33F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Analysis and Results</a:t>
            </a:r>
          </a:p>
        </p:txBody>
      </p:sp>
    </p:spTree>
    <p:extLst>
      <p:ext uri="{BB962C8B-B14F-4D97-AF65-F5344CB8AC3E}">
        <p14:creationId xmlns:p14="http://schemas.microsoft.com/office/powerpoint/2010/main" val="3488511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F8638FD-A571-D291-19B4-EC489AA9F3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Procedure:</a:t>
            </a:r>
          </a:p>
          <a:p>
            <a:r>
              <a:rPr lang="en-US" sz="1600" dirty="0">
                <a:solidFill>
                  <a:srgbClr val="000000"/>
                </a:solidFill>
                <a:latin typeface="Aptos" panose="020B0004020202020204" pitchFamily="34" charset="0"/>
              </a:rPr>
              <a:t>Injection: Nominal, 5x Pilot, Nominal, 5x Pilot at </a:t>
            </a:r>
            <a:r>
              <a:rPr lang="el-GR" sz="1600" dirty="0">
                <a:solidFill>
                  <a:srgbClr val="000000"/>
                </a:solidFill>
                <a:latin typeface="Aptos" panose="020B0004020202020204" pitchFamily="34" charset="0"/>
              </a:rPr>
              <a:t>ε</a:t>
            </a:r>
            <a:r>
              <a:rPr lang="en-US" sz="1600" dirty="0">
                <a:solidFill>
                  <a:srgbClr val="000000"/>
                </a:solidFill>
                <a:latin typeface="Aptos" panose="020B0004020202020204" pitchFamily="34" charset="0"/>
              </a:rPr>
              <a:t> = 2.5 um (nominal HL-LHC)​</a:t>
            </a:r>
          </a:p>
          <a:p>
            <a:r>
              <a:rPr lang="en-US" sz="1600" dirty="0">
                <a:solidFill>
                  <a:srgbClr val="000000"/>
                </a:solidFill>
                <a:latin typeface="Aptos" panose="020B0004020202020204" pitchFamily="34" charset="0"/>
              </a:rPr>
              <a:t>Scrape the beam to 3𝜎, blow up pilots to artificially create Halo</a:t>
            </a:r>
          </a:p>
          <a:p>
            <a:r>
              <a:rPr lang="en-US" sz="1600" dirty="0">
                <a:solidFill>
                  <a:srgbClr val="000000"/>
                </a:solidFill>
                <a:latin typeface="Aptos" panose="020B0004020202020204" pitchFamily="34" charset="0"/>
              </a:rPr>
              <a:t>Measure the distributions with BWS and BSRH (while testing different instrument settings)</a:t>
            </a: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214313" indent="-214313">
              <a:buFont typeface="Wingdings" pitchFamily="2" charset="2"/>
              <a:buChar char="à"/>
            </a:pPr>
            <a:r>
              <a:rPr lang="en-US" sz="1600" dirty="0">
                <a:solidFill>
                  <a:srgbClr val="000000"/>
                </a:solidFill>
                <a:latin typeface="Aptos" panose="020B0004020202020204" pitchFamily="34" charset="0"/>
                <a:sym typeface="Wingdings" pitchFamily="2" charset="2"/>
              </a:rPr>
              <a:t>Changing the beam and the instrument + few machine related problems, gave us direction for 2</a:t>
            </a:r>
            <a:r>
              <a:rPr lang="en-US" sz="1600" baseline="30000" dirty="0">
                <a:solidFill>
                  <a:srgbClr val="000000"/>
                </a:solidFill>
                <a:latin typeface="Aptos" panose="020B0004020202020204" pitchFamily="34" charset="0"/>
                <a:sym typeface="Wingdings" pitchFamily="2" charset="2"/>
              </a:rPr>
              <a:t>nd</a:t>
            </a:r>
            <a:r>
              <a:rPr lang="en-US" sz="1600" dirty="0">
                <a:solidFill>
                  <a:srgbClr val="000000"/>
                </a:solidFill>
                <a:latin typeface="Aptos" panose="020B0004020202020204" pitchFamily="34" charset="0"/>
                <a:sym typeface="Wingdings" pitchFamily="2" charset="2"/>
              </a:rPr>
              <a:t> MD</a:t>
            </a:r>
          </a:p>
          <a:p>
            <a:pPr marL="214313" indent="-214313">
              <a:buFont typeface="Wingdings" pitchFamily="2" charset="2"/>
              <a:buChar char="à"/>
            </a:pPr>
            <a:r>
              <a:rPr lang="en-US" sz="1600" dirty="0">
                <a:solidFill>
                  <a:srgbClr val="000000"/>
                </a:solidFill>
                <a:latin typeface="Aptos" panose="020B0004020202020204" pitchFamily="34" charset="0"/>
                <a:sym typeface="Wingdings" pitchFamily="2" charset="2"/>
              </a:rPr>
              <a:t>Saved over 12 000 datapoints, only ~2000 in steady condition (1 blow-up scan in V plane)</a:t>
            </a:r>
            <a:endParaRPr lang="en-US" sz="1350" dirty="0">
              <a:solidFill>
                <a:srgbClr val="000000"/>
              </a:solidFill>
              <a:latin typeface="Aptos" panose="020B0004020202020204" pitchFamily="34" charset="0"/>
              <a:sym typeface="Wingdings" pitchFamily="2" charset="2"/>
            </a:endParaRPr>
          </a:p>
          <a:p>
            <a:endParaRPr lang="en-US" sz="1350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2FC5DC2-470D-C571-E240-BFE624F07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MD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D9BCB-8207-54A5-2170-A0294EBE7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979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E97DB6D-D919-7B1C-6E18-2D14EB214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BSRH – data video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06E21-36E8-F4D5-E175-D2E8CF213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A blue and yellow circle&#10;&#10;Description automatically generated">
            <a:extLst>
              <a:ext uri="{FF2B5EF4-FFF2-40B4-BE49-F238E27FC236}">
                <a16:creationId xmlns:a16="http://schemas.microsoft.com/office/drawing/2014/main" id="{1FF7D4F4-14C3-973A-6F9C-D9B69126D0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7" t="14615" r="8339" b="10340"/>
          <a:stretch/>
        </p:blipFill>
        <p:spPr>
          <a:xfrm>
            <a:off x="1549230" y="613646"/>
            <a:ext cx="5192428" cy="33918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E2FC6A-902D-1D69-F37A-A3FC0530C9B6}"/>
              </a:ext>
            </a:extLst>
          </p:cNvPr>
          <p:cNvSpPr txBox="1"/>
          <p:nvPr/>
        </p:nvSpPr>
        <p:spPr>
          <a:xfrm>
            <a:off x="467544" y="4074745"/>
            <a:ext cx="7729680" cy="4154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/>
              <a:t>Important to notice: Unstable position of the distribution</a:t>
            </a:r>
            <a:r>
              <a:rPr lang="en-CH" sz="1350" dirty="0">
                <a:sym typeface="Wingdings" pitchFamily="2" charset="2"/>
              </a:rPr>
              <a:t> changing the integration limits of the HALO</a:t>
            </a:r>
          </a:p>
          <a:p>
            <a:pPr algn="l"/>
            <a:r>
              <a:rPr lang="en-CH" sz="1350" dirty="0">
                <a:sym typeface="Wingdings" pitchFamily="2" charset="2"/>
              </a:rPr>
              <a:t>Our suspition is that it was caused due to coherent beam centroid oscillations induced by the ADT</a:t>
            </a:r>
            <a:endParaRPr lang="en-CH" sz="1350" dirty="0"/>
          </a:p>
        </p:txBody>
      </p:sp>
    </p:spTree>
    <p:extLst>
      <p:ext uri="{BB962C8B-B14F-4D97-AF65-F5344CB8AC3E}">
        <p14:creationId xmlns:p14="http://schemas.microsoft.com/office/powerpoint/2010/main" val="166072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906D21-0ECA-FB04-84D7-6B8EA6820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procedure</a:t>
            </a:r>
            <a:br>
              <a:rPr lang="en-US" dirty="0"/>
            </a:b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A058000-012C-039B-DEF0-985D423DF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5991" y="692398"/>
            <a:ext cx="4212431" cy="3456384"/>
          </a:xfrm>
        </p:spPr>
        <p:txBody>
          <a:bodyPr>
            <a:normAutofit/>
          </a:bodyPr>
          <a:lstStyle/>
          <a:p>
            <a:r>
              <a:rPr lang="en-CH" sz="1800" b="1" dirty="0"/>
              <a:t>BWS</a:t>
            </a:r>
          </a:p>
          <a:p>
            <a:pPr lvl="1">
              <a:buFont typeface="+mj-lt"/>
              <a:buAutoNum type="arabicPeriod"/>
            </a:pPr>
            <a:r>
              <a:rPr lang="en-CH" sz="1400" b="0" dirty="0"/>
              <a:t>Fit data with a Gaussian distribution (obtain the center of the distribution)</a:t>
            </a:r>
          </a:p>
          <a:p>
            <a:pPr lvl="1">
              <a:buFont typeface="+mj-lt"/>
              <a:buAutoNum type="arabicPeriod"/>
            </a:pPr>
            <a:r>
              <a:rPr lang="en-CH" sz="1400" b="0" dirty="0"/>
              <a:t>Calculate the integration limits</a:t>
            </a:r>
          </a:p>
          <a:p>
            <a:pPr lvl="1">
              <a:buFont typeface="+mj-lt"/>
              <a:buAutoNum type="arabicPeriod"/>
            </a:pPr>
            <a:r>
              <a:rPr lang="en-CH" sz="1400" b="0" dirty="0"/>
              <a:t>Normalize the data by the FBCT measurement</a:t>
            </a:r>
          </a:p>
          <a:p>
            <a:pPr lvl="1">
              <a:buFont typeface="+mj-lt"/>
              <a:buAutoNum type="arabicPeriod"/>
            </a:pPr>
            <a:r>
              <a:rPr lang="en-CH" sz="1400" b="0" dirty="0"/>
              <a:t>Integrate the data to obtain the charge in the halo region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B2C8953-F6C3-EE46-F1E0-6CDF74D590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692398"/>
            <a:ext cx="4208860" cy="3456383"/>
          </a:xfrm>
        </p:spPr>
        <p:txBody>
          <a:bodyPr>
            <a:normAutofit/>
          </a:bodyPr>
          <a:lstStyle/>
          <a:p>
            <a:r>
              <a:rPr lang="en-CH" sz="1800" b="1" dirty="0"/>
              <a:t>BSRH</a:t>
            </a:r>
          </a:p>
          <a:p>
            <a:pPr lvl="1">
              <a:buFont typeface="+mj-lt"/>
              <a:buAutoNum type="arabicPeriod"/>
            </a:pPr>
            <a:r>
              <a:rPr lang="en-CH" sz="1400" b="0" dirty="0"/>
              <a:t>Create projections from the 2D image</a:t>
            </a:r>
          </a:p>
          <a:p>
            <a:pPr lvl="1">
              <a:buFont typeface="+mj-lt"/>
              <a:buAutoNum type="arabicPeriod"/>
            </a:pPr>
            <a:r>
              <a:rPr lang="en-CH" sz="1400" b="0" dirty="0"/>
              <a:t>Fit the projections outside the mask with a Gaussian distribution (obtain the center of the distribution)</a:t>
            </a:r>
          </a:p>
          <a:p>
            <a:pPr lvl="1">
              <a:buFont typeface="+mj-lt"/>
              <a:buAutoNum type="arabicPeriod"/>
            </a:pPr>
            <a:r>
              <a:rPr lang="en-CH" sz="1400" b="0" dirty="0"/>
              <a:t>Calculate the integration limits</a:t>
            </a:r>
          </a:p>
          <a:p>
            <a:pPr lvl="1">
              <a:buFont typeface="+mj-lt"/>
              <a:buAutoNum type="arabicPeriod"/>
            </a:pPr>
            <a:r>
              <a:rPr lang="en-CH" sz="1400" b="0" dirty="0"/>
              <a:t>Normalize the data with the charge-to-count scaling factor (w</a:t>
            </a:r>
            <a:r>
              <a:rPr lang="en-CH" sz="1400" b="0" baseline="-25000" dirty="0"/>
              <a:t>q</a:t>
            </a:r>
            <a:r>
              <a:rPr lang="en-CH" sz="1400" b="0" dirty="0"/>
              <a:t>)</a:t>
            </a:r>
          </a:p>
          <a:p>
            <a:pPr lvl="1">
              <a:buFont typeface="+mj-lt"/>
              <a:buAutoNum type="arabicPeriod"/>
            </a:pPr>
            <a:r>
              <a:rPr lang="en-CH" sz="1400" b="0" dirty="0"/>
              <a:t>Integrate the data to obtain the charge in the halo region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DD069-A72B-46D0-8BE8-D0F6DFBF1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144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0954D-1CE9-C82D-C126-869780739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Illustration of the analysis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CEF0E-6DFC-3F8F-2E9D-E66AD7E2E0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5991" y="1194199"/>
            <a:ext cx="8532019" cy="1648115"/>
          </a:xfrm>
        </p:spPr>
        <p:txBody>
          <a:bodyPr>
            <a:normAutofit/>
          </a:bodyPr>
          <a:lstStyle/>
          <a:p>
            <a:r>
              <a:rPr lang="en-CH" sz="2400" dirty="0"/>
              <a:t>BWS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2FD10-D01D-AA9C-1BFA-5E904CC5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9757" y="2787774"/>
            <a:ext cx="8568253" cy="1648115"/>
          </a:xfrm>
        </p:spPr>
        <p:txBody>
          <a:bodyPr/>
          <a:lstStyle/>
          <a:p>
            <a:r>
              <a:rPr lang="en-CH" sz="2400" dirty="0"/>
              <a:t>BSRH</a:t>
            </a:r>
            <a:endParaRPr lang="en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FD21EF-A9EC-B64D-C0AE-8979E018E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8B73037A-9D12-C5C0-D92A-3257200AE6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943" y="1367587"/>
            <a:ext cx="2430000" cy="1589423"/>
          </a:xfrm>
          <a:prstGeom prst="rect">
            <a:avLst/>
          </a:prstGeom>
        </p:spPr>
      </p:pic>
      <p:pic>
        <p:nvPicPr>
          <p:cNvPr id="9" name="Content Placeholder 4" descr="A blue and orange graph&#10;&#10;Description automatically generated">
            <a:extLst>
              <a:ext uri="{FF2B5EF4-FFF2-40B4-BE49-F238E27FC236}">
                <a16:creationId xmlns:a16="http://schemas.microsoft.com/office/drawing/2014/main" id="{1C638545-D6CD-4415-9758-4B3AA0E406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584" y="1349940"/>
            <a:ext cx="2430000" cy="1666243"/>
          </a:xfrm>
          <a:prstGeom prst="rect">
            <a:avLst/>
          </a:prstGeom>
        </p:spPr>
      </p:pic>
      <p:pic>
        <p:nvPicPr>
          <p:cNvPr id="10" name="Picture 9" descr="A graph of a graph&#10;&#10;Description automatically generated">
            <a:extLst>
              <a:ext uri="{FF2B5EF4-FFF2-40B4-BE49-F238E27FC236}">
                <a16:creationId xmlns:a16="http://schemas.microsoft.com/office/drawing/2014/main" id="{6FCC2A39-5636-1AFC-FF0A-17FF3575C1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943" y="1407035"/>
            <a:ext cx="2430000" cy="15431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9E72F83-F0FD-7578-471C-1BE2E3497D7B}"/>
              </a:ext>
            </a:extLst>
          </p:cNvPr>
          <p:cNvSpPr txBox="1"/>
          <p:nvPr/>
        </p:nvSpPr>
        <p:spPr>
          <a:xfrm>
            <a:off x="2773099" y="1349940"/>
            <a:ext cx="730969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/>
              <a:t>Raw data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6CD8FC-A5D3-2AAA-6850-DCE46AC36525}"/>
              </a:ext>
            </a:extLst>
          </p:cNvPr>
          <p:cNvSpPr txBox="1"/>
          <p:nvPr/>
        </p:nvSpPr>
        <p:spPr>
          <a:xfrm>
            <a:off x="5033459" y="1349440"/>
            <a:ext cx="971420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/>
              <a:t>Gaussian Fit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CB0CEE-086D-84F4-D7B8-1E0965DB89E1}"/>
              </a:ext>
            </a:extLst>
          </p:cNvPr>
          <p:cNvSpPr txBox="1"/>
          <p:nvPr/>
        </p:nvSpPr>
        <p:spPr>
          <a:xfrm>
            <a:off x="7158163" y="1199424"/>
            <a:ext cx="1346522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/>
              <a:t>Integration region</a:t>
            </a:r>
          </a:p>
        </p:txBody>
      </p:sp>
      <p:pic>
        <p:nvPicPr>
          <p:cNvPr id="14" name="Picture 13" descr="A purple and green light&#10;&#10;Description automatically generated with medium confidence">
            <a:extLst>
              <a:ext uri="{FF2B5EF4-FFF2-40B4-BE49-F238E27FC236}">
                <a16:creationId xmlns:a16="http://schemas.microsoft.com/office/drawing/2014/main" id="{A883A281-C87F-202E-F44C-73AC9B2D549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4" t="16764" r="8871" b="11287"/>
          <a:stretch/>
        </p:blipFill>
        <p:spPr>
          <a:xfrm>
            <a:off x="69613" y="3208778"/>
            <a:ext cx="2430000" cy="155650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2FF7C20-34DD-D51D-7A71-AF1D090031EC}"/>
              </a:ext>
            </a:extLst>
          </p:cNvPr>
          <p:cNvSpPr txBox="1"/>
          <p:nvPr/>
        </p:nvSpPr>
        <p:spPr>
          <a:xfrm>
            <a:off x="760430" y="3429000"/>
            <a:ext cx="1048364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Scaling factor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84FFF59-5F86-106C-0EA5-71EC7EB29D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7159" y="3324964"/>
            <a:ext cx="1876425" cy="14097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2F58169-E816-A542-CDE3-067551275001}"/>
              </a:ext>
            </a:extLst>
          </p:cNvPr>
          <p:cNvSpPr txBox="1"/>
          <p:nvPr/>
        </p:nvSpPr>
        <p:spPr>
          <a:xfrm>
            <a:off x="3038799" y="3140637"/>
            <a:ext cx="730969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/>
              <a:t>Raw data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9C67432-A5DA-D439-F702-20FB365A32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59233" y="3336545"/>
            <a:ext cx="2430000" cy="137138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8D3EB3B-34E2-AE97-AD30-C9BEB33B2C51}"/>
              </a:ext>
            </a:extLst>
          </p:cNvPr>
          <p:cNvSpPr txBox="1"/>
          <p:nvPr/>
        </p:nvSpPr>
        <p:spPr>
          <a:xfrm>
            <a:off x="4898486" y="3138090"/>
            <a:ext cx="1158972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/>
              <a:t>Projection + Fit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C086898-CE55-D630-6CD1-895EB3CE6027}"/>
              </a:ext>
            </a:extLst>
          </p:cNvPr>
          <p:cNvSpPr txBox="1"/>
          <p:nvPr/>
        </p:nvSpPr>
        <p:spPr>
          <a:xfrm rot="2279380">
            <a:off x="6564182" y="3731793"/>
            <a:ext cx="24253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Integration region </a:t>
            </a:r>
            <a:r>
              <a:rPr lang="en-CH" sz="1200" dirty="0">
                <a:sym typeface="Wingdings" pitchFamily="2" charset="2"/>
              </a:rPr>
              <a:t> Charge in halo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AE6610FA-E079-73CE-1CC9-9A84559D7978}"/>
              </a:ext>
            </a:extLst>
          </p:cNvPr>
          <p:cNvSpPr/>
          <p:nvPr/>
        </p:nvSpPr>
        <p:spPr>
          <a:xfrm>
            <a:off x="6613943" y="3884184"/>
            <a:ext cx="675000" cy="270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19" name="Down Arrow 18">
            <a:extLst>
              <a:ext uri="{FF2B5EF4-FFF2-40B4-BE49-F238E27FC236}">
                <a16:creationId xmlns:a16="http://schemas.microsoft.com/office/drawing/2014/main" id="{9AE06A6D-D5D8-348F-2693-8ECABEBCA765}"/>
              </a:ext>
            </a:extLst>
          </p:cNvPr>
          <p:cNvSpPr/>
          <p:nvPr/>
        </p:nvSpPr>
        <p:spPr>
          <a:xfrm>
            <a:off x="7776854" y="2938249"/>
            <a:ext cx="270000" cy="59462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</p:spTree>
    <p:extLst>
      <p:ext uri="{BB962C8B-B14F-4D97-AF65-F5344CB8AC3E}">
        <p14:creationId xmlns:p14="http://schemas.microsoft.com/office/powerpoint/2010/main" val="1373025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394B6-3F4F-6B33-F2B2-52E8E54A6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summary plot</a:t>
            </a:r>
            <a:endParaRPr lang="en-GB" dirty="0"/>
          </a:p>
        </p:txBody>
      </p:sp>
      <p:pic>
        <p:nvPicPr>
          <p:cNvPr id="5" name="Content Placeholder 4" descr="A graph of a graph showing the growth of a stock market&#10;&#10;Description automatically generated with medium confidence">
            <a:extLst>
              <a:ext uri="{FF2B5EF4-FFF2-40B4-BE49-F238E27FC236}">
                <a16:creationId xmlns:a16="http://schemas.microsoft.com/office/drawing/2014/main" id="{571A1BEF-670F-5AEC-79C1-29C2F96834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64" y="811250"/>
            <a:ext cx="8402005" cy="345456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21BA77-79C6-FF53-338A-8FBE909DC305}"/>
              </a:ext>
            </a:extLst>
          </p:cNvPr>
          <p:cNvSpPr txBox="1"/>
          <p:nvPr/>
        </p:nvSpPr>
        <p:spPr>
          <a:xfrm>
            <a:off x="739279" y="4337048"/>
            <a:ext cx="755206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Another MD was dedicated to verify the performance with respect to the functional specifications</a:t>
            </a:r>
          </a:p>
          <a:p>
            <a:r>
              <a:rPr lang="en-US" sz="1350" dirty="0"/>
              <a:t>+ increase the resolution of the BWS</a:t>
            </a:r>
            <a:endParaRPr lang="en-GB" sz="135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F42FDE-A769-9571-40D1-0141184CF81E}"/>
              </a:ext>
            </a:extLst>
          </p:cNvPr>
          <p:cNvSpPr txBox="1"/>
          <p:nvPr/>
        </p:nvSpPr>
        <p:spPr>
          <a:xfrm>
            <a:off x="6105293" y="3663176"/>
            <a:ext cx="2289088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>
                <a:solidFill>
                  <a:srgbClr val="FF0000"/>
                </a:solidFill>
              </a:rPr>
              <a:t>Measurement in V plane only!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0DB80E4-C534-AA5C-1CE3-2EA6D377B362}"/>
              </a:ext>
            </a:extLst>
          </p:cNvPr>
          <p:cNvCxnSpPr/>
          <p:nvPr/>
        </p:nvCxnSpPr>
        <p:spPr>
          <a:xfrm>
            <a:off x="1356189" y="2571750"/>
            <a:ext cx="916968" cy="1019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2715A03-5C0C-3265-CCD2-65818192D3C6}"/>
              </a:ext>
            </a:extLst>
          </p:cNvPr>
          <p:cNvCxnSpPr/>
          <p:nvPr/>
        </p:nvCxnSpPr>
        <p:spPr>
          <a:xfrm>
            <a:off x="2280864" y="3590818"/>
            <a:ext cx="9554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13A8B22-2105-D039-E0CA-87101E19842C}"/>
              </a:ext>
            </a:extLst>
          </p:cNvPr>
          <p:cNvCxnSpPr/>
          <p:nvPr/>
        </p:nvCxnSpPr>
        <p:spPr>
          <a:xfrm flipV="1">
            <a:off x="3244066" y="2650733"/>
            <a:ext cx="924674" cy="940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96A0CD-6EA3-3F3F-6F22-4891B845775A}"/>
              </a:ext>
            </a:extLst>
          </p:cNvPr>
          <p:cNvCxnSpPr/>
          <p:nvPr/>
        </p:nvCxnSpPr>
        <p:spPr>
          <a:xfrm>
            <a:off x="4176445" y="2650733"/>
            <a:ext cx="254285" cy="940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815A75-6062-2BB5-B5DF-034300DC2CBD}"/>
              </a:ext>
            </a:extLst>
          </p:cNvPr>
          <p:cNvCxnSpPr/>
          <p:nvPr/>
        </p:nvCxnSpPr>
        <p:spPr>
          <a:xfrm>
            <a:off x="4419679" y="3590818"/>
            <a:ext cx="7834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E6E8568-88D5-7E82-3B2F-42C57284239D}"/>
              </a:ext>
            </a:extLst>
          </p:cNvPr>
          <p:cNvSpPr txBox="1"/>
          <p:nvPr/>
        </p:nvSpPr>
        <p:spPr>
          <a:xfrm>
            <a:off x="1590022" y="2640312"/>
            <a:ext cx="682879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/>
              <a:t>Scraping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7E01E8-3428-94FA-19E0-613991234114}"/>
              </a:ext>
            </a:extLst>
          </p:cNvPr>
          <p:cNvSpPr txBox="1"/>
          <p:nvPr/>
        </p:nvSpPr>
        <p:spPr>
          <a:xfrm>
            <a:off x="3291954" y="2667130"/>
            <a:ext cx="625171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/>
              <a:t>Blow-up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814CA0-F7BD-876F-2E50-B7AB35435CAE}"/>
              </a:ext>
            </a:extLst>
          </p:cNvPr>
          <p:cNvSpPr txBox="1"/>
          <p:nvPr/>
        </p:nvSpPr>
        <p:spPr>
          <a:xfrm>
            <a:off x="4338659" y="2699400"/>
            <a:ext cx="682879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/>
              <a:t>Scraping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1A31EB-A826-ADD2-A664-020B2E8F8452}"/>
              </a:ext>
            </a:extLst>
          </p:cNvPr>
          <p:cNvSpPr txBox="1"/>
          <p:nvPr/>
        </p:nvSpPr>
        <p:spPr>
          <a:xfrm>
            <a:off x="5203160" y="1402807"/>
            <a:ext cx="625171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/>
              <a:t>Blow-up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4443F61-C75A-A7B1-7AFD-35149B4BB99C}"/>
              </a:ext>
            </a:extLst>
          </p:cNvPr>
          <p:cNvSpPr/>
          <p:nvPr/>
        </p:nvSpPr>
        <p:spPr>
          <a:xfrm>
            <a:off x="5448712" y="2168951"/>
            <a:ext cx="451381" cy="85532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95D7380-9E5F-A1FC-77B5-4E378B184511}"/>
              </a:ext>
            </a:extLst>
          </p:cNvPr>
          <p:cNvSpPr/>
          <p:nvPr/>
        </p:nvSpPr>
        <p:spPr>
          <a:xfrm>
            <a:off x="5971854" y="1375232"/>
            <a:ext cx="451381" cy="85532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4E07AE7-C130-727A-A396-68037785D241}"/>
              </a:ext>
            </a:extLst>
          </p:cNvPr>
          <p:cNvCxnSpPr/>
          <p:nvPr/>
        </p:nvCxnSpPr>
        <p:spPr>
          <a:xfrm flipH="1" flipV="1">
            <a:off x="6326313" y="2168951"/>
            <a:ext cx="315931" cy="481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F56A9FF-9D65-20CC-FA46-7840A388DDBA}"/>
              </a:ext>
            </a:extLst>
          </p:cNvPr>
          <p:cNvCxnSpPr>
            <a:endCxn id="23" idx="6"/>
          </p:cNvCxnSpPr>
          <p:nvPr/>
        </p:nvCxnSpPr>
        <p:spPr>
          <a:xfrm flipH="1" flipV="1">
            <a:off x="5900093" y="2596613"/>
            <a:ext cx="749856" cy="54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F5D2B33-91BB-4168-FBCC-9897A3ADEA82}"/>
              </a:ext>
            </a:extLst>
          </p:cNvPr>
          <p:cNvSpPr txBox="1"/>
          <p:nvPr/>
        </p:nvSpPr>
        <p:spPr>
          <a:xfrm>
            <a:off x="6680094" y="2568785"/>
            <a:ext cx="1006750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/>
              <a:t>ADT stopped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0AC0D2-B9E9-D2EB-CA8C-69A2E8485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2988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0B6A27-5FF6-375F-66A7-821597DE6E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92902-7809-772B-7E35-6161C664A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pic>
        <p:nvPicPr>
          <p:cNvPr id="5" name="Content Placeholder 4" descr="A graph of a graph showing the growth of a stock market&#10;&#10;Description automatically generated with medium confidence">
            <a:extLst>
              <a:ext uri="{FF2B5EF4-FFF2-40B4-BE49-F238E27FC236}">
                <a16:creationId xmlns:a16="http://schemas.microsoft.com/office/drawing/2014/main" id="{80376181-872D-E098-4D2B-E906E4E7235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77" t="9548"/>
          <a:stretch/>
        </p:blipFill>
        <p:spPr>
          <a:xfrm>
            <a:off x="4975262" y="1141122"/>
            <a:ext cx="3740807" cy="3124695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98D4698-14E1-9A5A-E999-4FA4AF20078B}"/>
              </a:ext>
            </a:extLst>
          </p:cNvPr>
          <p:cNvSpPr txBox="1"/>
          <p:nvPr/>
        </p:nvSpPr>
        <p:spPr>
          <a:xfrm>
            <a:off x="6105293" y="3663176"/>
            <a:ext cx="2289088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>
                <a:solidFill>
                  <a:srgbClr val="FF0000"/>
                </a:solidFill>
              </a:rPr>
              <a:t>Measurement in V plane only!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D056EC-2178-EEC1-69F3-4F2F53ADFA87}"/>
              </a:ext>
            </a:extLst>
          </p:cNvPr>
          <p:cNvSpPr txBox="1"/>
          <p:nvPr/>
        </p:nvSpPr>
        <p:spPr>
          <a:xfrm>
            <a:off x="5203160" y="1402807"/>
            <a:ext cx="625171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/>
              <a:t>Blow-up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06D79C0-B05E-5B0E-BDB4-EEDF012D5FB3}"/>
              </a:ext>
            </a:extLst>
          </p:cNvPr>
          <p:cNvSpPr/>
          <p:nvPr/>
        </p:nvSpPr>
        <p:spPr>
          <a:xfrm>
            <a:off x="5448712" y="2168951"/>
            <a:ext cx="451381" cy="85532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3A5AEE-3923-EA08-90CE-FADC0CA9C784}"/>
              </a:ext>
            </a:extLst>
          </p:cNvPr>
          <p:cNvSpPr/>
          <p:nvPr/>
        </p:nvSpPr>
        <p:spPr>
          <a:xfrm>
            <a:off x="5971854" y="1375232"/>
            <a:ext cx="451381" cy="85532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604626C-59C4-AA47-E411-4CC36D14C294}"/>
              </a:ext>
            </a:extLst>
          </p:cNvPr>
          <p:cNvCxnSpPr/>
          <p:nvPr/>
        </p:nvCxnSpPr>
        <p:spPr>
          <a:xfrm flipH="1" flipV="1">
            <a:off x="6326313" y="2168951"/>
            <a:ext cx="315931" cy="481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3869EE5-1003-ADB7-3E56-EEEA442631A6}"/>
              </a:ext>
            </a:extLst>
          </p:cNvPr>
          <p:cNvCxnSpPr>
            <a:endCxn id="23" idx="6"/>
          </p:cNvCxnSpPr>
          <p:nvPr/>
        </p:nvCxnSpPr>
        <p:spPr>
          <a:xfrm flipH="1" flipV="1">
            <a:off x="5900093" y="2596613"/>
            <a:ext cx="749856" cy="54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170D289-17B9-94D7-6026-84A5A2C25BA6}"/>
              </a:ext>
            </a:extLst>
          </p:cNvPr>
          <p:cNvSpPr txBox="1"/>
          <p:nvPr/>
        </p:nvSpPr>
        <p:spPr>
          <a:xfrm>
            <a:off x="6680094" y="2568785"/>
            <a:ext cx="1006750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/>
              <a:t>ADT stopped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C120A1-9D30-F7AE-3552-2FEF4CC38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8" name="Content Placeholder 4" descr="A graph of a graph showing the growth of a stock market&#10;&#10;Description automatically generated with medium confidence">
            <a:extLst>
              <a:ext uri="{FF2B5EF4-FFF2-40B4-BE49-F238E27FC236}">
                <a16:creationId xmlns:a16="http://schemas.microsoft.com/office/drawing/2014/main" id="{6B280007-E3C5-3DDB-1723-CF75E03C2E3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t="4548" r="90716" b="5000"/>
          <a:stretch/>
        </p:blipFill>
        <p:spPr>
          <a:xfrm>
            <a:off x="4212000" y="968400"/>
            <a:ext cx="770057" cy="312469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67D218F-0A3C-ABA2-84C7-F9D639B10602}"/>
              </a:ext>
            </a:extLst>
          </p:cNvPr>
          <p:cNvSpPr txBox="1"/>
          <p:nvPr/>
        </p:nvSpPr>
        <p:spPr>
          <a:xfrm>
            <a:off x="477988" y="987574"/>
            <a:ext cx="381642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CH" sz="1600" dirty="0"/>
              <a:t>BWS – raw data to charge scaling done at beginning (with FBCT),kept constant</a:t>
            </a:r>
            <a:br>
              <a:rPr lang="en-CH" sz="1600" dirty="0"/>
            </a:br>
            <a:r>
              <a:rPr lang="en-CH" sz="1600" dirty="0"/>
              <a:t>+ no bg substraction</a:t>
            </a:r>
          </a:p>
          <a:p>
            <a:pPr marL="342900" indent="-342900">
              <a:buAutoNum type="arabicPeriod"/>
            </a:pPr>
            <a:r>
              <a:rPr lang="en-CH" sz="1600" dirty="0"/>
              <a:t>BSRH – charge scaling done once at beginning without occulter,then kept constant</a:t>
            </a:r>
            <a:br>
              <a:rPr lang="en-CH" sz="1600" dirty="0"/>
            </a:br>
            <a:r>
              <a:rPr lang="en-CH" sz="1600" dirty="0"/>
              <a:t>+ bg substraction = last point of scraping used as 0</a:t>
            </a:r>
          </a:p>
          <a:p>
            <a:pPr marL="342900" indent="-342900">
              <a:buAutoNum type="arabicPeriod"/>
            </a:pPr>
            <a:r>
              <a:rPr lang="en-CH" sz="1600" dirty="0"/>
              <a:t>The two instruments agree in absolute and relative measurement (total charge outside 3.5𝜎</a:t>
            </a:r>
            <a:r>
              <a:rPr lang="en-CH" sz="1600" baseline="-25000" dirty="0"/>
              <a:t>r</a:t>
            </a:r>
            <a:r>
              <a:rPr lang="en-CH" sz="1600" dirty="0"/>
              <a:t>), one division on the graph = 2e8 p</a:t>
            </a:r>
            <a:r>
              <a:rPr lang="en-CH" sz="1600" baseline="30000" dirty="0"/>
              <a:t>+</a:t>
            </a:r>
            <a:r>
              <a:rPr lang="en-CH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6729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5F36CD0-B1CC-4D6C-C257-8293A36DF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Second MD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5D676DF-21EE-B2C9-446F-451FF946A7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  <a:p>
            <a:r>
              <a:rPr lang="en-CH" dirty="0"/>
              <a:t>Preliminary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BA93A-8B24-06FE-C9E5-D2567727F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5E46D-9D93-448D-8F1D-AE6497C4A01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618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2CA69FF-5B01-38D0-3ECD-4976B5F08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Procedure:</a:t>
            </a:r>
            <a:endParaRPr lang="en-CH" sz="1600" b="0" dirty="0"/>
          </a:p>
          <a:p>
            <a:pPr lvl="1"/>
            <a:r>
              <a:rPr lang="en-CH" sz="1600" b="0" dirty="0"/>
              <a:t>Injection: </a:t>
            </a:r>
            <a:r>
              <a:rPr lang="en-CH" sz="1600" dirty="0"/>
              <a:t>20x</a:t>
            </a:r>
            <a:r>
              <a:rPr lang="en-CH" sz="1600" b="0" dirty="0"/>
              <a:t> Pilots (𝜀 = 2.5 </a:t>
            </a:r>
            <a:r>
              <a:rPr lang="en-CH" sz="1600" dirty="0"/>
              <a:t>u</a:t>
            </a:r>
            <a:r>
              <a:rPr lang="en-CH" sz="1600" b="0" dirty="0"/>
              <a:t>m rad), 4x Pilot (high 𝜀), 4x Pilot (low 𝜀)</a:t>
            </a:r>
            <a:br>
              <a:rPr lang="en-CH" sz="1600" b="0" dirty="0"/>
            </a:br>
            <a:r>
              <a:rPr lang="en-CH" sz="1600" b="0" dirty="0"/>
              <a:t>Measure the PSF and magnification of the BSRH, increase the PMT gain of the BWS</a:t>
            </a:r>
          </a:p>
          <a:p>
            <a:pPr lvl="1"/>
            <a:r>
              <a:rPr lang="en-CH" sz="1600" b="0" dirty="0"/>
              <a:t>Scrape the beam (to obtain the background light yield), blowup individual pilots to provide limits of the charge resolution in the region from 4.7 to 6.7 𝜎</a:t>
            </a:r>
          </a:p>
          <a:p>
            <a:pPr lvl="1"/>
            <a:r>
              <a:rPr lang="en-CH" sz="1600" dirty="0"/>
              <a:t>Acquired 17 000 measurements, with at least 2 scans per plane, ~12 000 measurements to be analysed!</a:t>
            </a:r>
          </a:p>
          <a:p>
            <a:r>
              <a:rPr lang="en-CH" dirty="0"/>
              <a:t>Analysis:</a:t>
            </a:r>
          </a:p>
          <a:p>
            <a:pPr lvl="1"/>
            <a:r>
              <a:rPr lang="en-CH" sz="1600" b="0" dirty="0"/>
              <a:t>The same analysis performed as with the previously acquired data</a:t>
            </a:r>
            <a:endParaRPr lang="en-CH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27C054-76D4-F672-1D6D-5196F9A7A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MD overview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92077B-160D-D2F1-61B4-5038964DF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2601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3EC6423-BE0B-1FFA-96EF-09002F5A4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BSRH - video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D39A6B-55C0-93FB-1062-2749C216D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A316991-DFF5-53C0-C0D0-144B0BF652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5736" y="649270"/>
            <a:ext cx="4832085" cy="3624064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700922-65CA-1D2A-0E27-F7CBD1C8ED41}"/>
              </a:ext>
            </a:extLst>
          </p:cNvPr>
          <p:cNvSpPr txBox="1"/>
          <p:nvPr/>
        </p:nvSpPr>
        <p:spPr>
          <a:xfrm>
            <a:off x="2380727" y="3950168"/>
            <a:ext cx="4549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600" dirty="0"/>
              <a:t>More stable? </a:t>
            </a:r>
          </a:p>
          <a:p>
            <a:pPr algn="ctr"/>
            <a:r>
              <a:rPr lang="en-CH" sz="1600" b="0" dirty="0"/>
              <a:t>High octupole settings and different chromaticity</a:t>
            </a:r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1272718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FA8DC8-313E-F557-8586-2F33EEC73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/>
              <a:t>Coronagraph – principle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/>
              <a:t>BSRH status 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US" dirty="0"/>
              <a:t>Current layout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US" dirty="0"/>
              <a:t>Demonstration of modes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US" dirty="0"/>
              <a:t>Important parameters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/>
              <a:t>First MD (May)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US" dirty="0"/>
              <a:t>Results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/>
              <a:t>Second MD (September)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US" dirty="0"/>
              <a:t>Preliminary results</a:t>
            </a:r>
            <a:endParaRPr lang="en-GB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Conclusions + Outlook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4A8586-7D1F-94E9-F85D-EC4E31CF5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93988-E128-35BC-8C7A-DD975F6B4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178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D6A064-5FCE-53BE-425C-BC8BCDFF0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408" y="1028701"/>
            <a:ext cx="7920000" cy="3565922"/>
          </a:xfrm>
        </p:spPr>
        <p:txBody>
          <a:bodyPr>
            <a:normAutofit fontScale="92500" lnSpcReduction="10000"/>
          </a:bodyPr>
          <a:lstStyle/>
          <a:p>
            <a:r>
              <a:rPr lang="en-CH" dirty="0"/>
              <a:t>Setup (alignment, occulter change etc.) of the BSRH was fast+easy, used experience from 1st MD</a:t>
            </a:r>
          </a:p>
          <a:p>
            <a:r>
              <a:rPr lang="en-CH" dirty="0"/>
              <a:t>Measured magnification and PSF </a:t>
            </a:r>
            <a:r>
              <a:rPr lang="en-CH" sz="2000" dirty="0"/>
              <a:t>(under the assumption of profiles being Gaussian)</a:t>
            </a:r>
            <a:endParaRPr lang="en-CH" dirty="0"/>
          </a:p>
          <a:p>
            <a:pPr lvl="1"/>
            <a:endParaRPr lang="en-CH" dirty="0"/>
          </a:p>
          <a:p>
            <a:pPr lvl="1"/>
            <a:r>
              <a:rPr lang="en-CH" dirty="0"/>
              <a:t>In H: magnification = 0.589 (pixel size= 19.9 um/px), </a:t>
            </a:r>
            <a:r>
              <a:rPr lang="en-CH" b="1" dirty="0"/>
              <a:t>𝜎</a:t>
            </a:r>
            <a:r>
              <a:rPr lang="en-CH" b="1" baseline="-25000" dirty="0"/>
              <a:t>PSF</a:t>
            </a:r>
            <a:r>
              <a:rPr lang="en-CH" b="1" dirty="0"/>
              <a:t> =  438 um</a:t>
            </a:r>
          </a:p>
          <a:p>
            <a:pPr lvl="1"/>
            <a:r>
              <a:rPr lang="en-CH" dirty="0"/>
              <a:t>In V: magnification = 0.514 (pixel size = 22.8 um/px), </a:t>
            </a:r>
            <a:r>
              <a:rPr lang="en-CH" b="1" dirty="0"/>
              <a:t>𝜎</a:t>
            </a:r>
            <a:r>
              <a:rPr lang="en-CH" b="1" baseline="-25000" dirty="0"/>
              <a:t>PSF</a:t>
            </a:r>
            <a:r>
              <a:rPr lang="en-CH" b="1" dirty="0"/>
              <a:t> =  453 um</a:t>
            </a:r>
          </a:p>
          <a:p>
            <a:pPr marL="0" lvl="1" indent="0">
              <a:buNone/>
            </a:pPr>
            <a:endParaRPr lang="en-CH" dirty="0"/>
          </a:p>
          <a:p>
            <a:r>
              <a:rPr lang="en-CH" dirty="0"/>
              <a:t>Measured charge scaling</a:t>
            </a:r>
          </a:p>
          <a:p>
            <a:pPr lvl="1"/>
            <a:r>
              <a:rPr lang="en-CH" dirty="0"/>
              <a:t>This seems to be problematic – changes with the gate length, for n</a:t>
            </a:r>
            <a:r>
              <a:rPr lang="en-CH" baseline="-25000" dirty="0"/>
              <a:t>b</a:t>
            </a:r>
            <a:r>
              <a:rPr lang="en-CH" dirty="0"/>
              <a:t> &gt; 5: w</a:t>
            </a:r>
            <a:r>
              <a:rPr lang="en-CH" baseline="-25000" dirty="0"/>
              <a:t>q</a:t>
            </a:r>
            <a:r>
              <a:rPr lang="en-CH" dirty="0"/>
              <a:t> = 44.5 p</a:t>
            </a:r>
            <a:r>
              <a:rPr lang="en-CH" baseline="30000" dirty="0"/>
              <a:t>+</a:t>
            </a:r>
            <a:r>
              <a:rPr lang="en-CH" dirty="0"/>
              <a:t>/count</a:t>
            </a:r>
          </a:p>
          <a:p>
            <a:pPr lvl="1"/>
            <a:r>
              <a:rPr lang="en-CH" dirty="0"/>
              <a:t>Currently under discussion with the manufacturer of the image intensifier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5A57F2-22BA-7660-2265-1F7CDD620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Preliminary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6B91E-677D-C497-1717-69B27E057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9B9F3E7F-E5BA-90F2-A735-28CBF24B663B}"/>
              </a:ext>
            </a:extLst>
          </p:cNvPr>
          <p:cNvSpPr/>
          <p:nvPr/>
        </p:nvSpPr>
        <p:spPr>
          <a:xfrm>
            <a:off x="5436096" y="2977667"/>
            <a:ext cx="360040" cy="50405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BE245B-9437-DCE0-9643-FA52FF6D551B}"/>
              </a:ext>
            </a:extLst>
          </p:cNvPr>
          <p:cNvSpPr txBox="1"/>
          <p:nvPr/>
        </p:nvSpPr>
        <p:spPr>
          <a:xfrm>
            <a:off x="5796136" y="3075806"/>
            <a:ext cx="27029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From target measured ~350 um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6D52B3D-B0C4-F2B1-0C0F-8904572C2381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3565371" y="2651139"/>
            <a:ext cx="792088" cy="482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52B0AB9-90B3-8BEE-ACE6-36EEB84022D0}"/>
              </a:ext>
            </a:extLst>
          </p:cNvPr>
          <p:cNvSpPr txBox="1"/>
          <p:nvPr/>
        </p:nvSpPr>
        <p:spPr>
          <a:xfrm>
            <a:off x="4357459" y="2497250"/>
            <a:ext cx="41745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Low emittance ones are not Gaussian (from BWS)</a:t>
            </a:r>
          </a:p>
        </p:txBody>
      </p:sp>
      <p:pic>
        <p:nvPicPr>
          <p:cNvPr id="10" name="Picture 9" descr="A graph of a normal distribution&#10;&#10;Description automatically generated">
            <a:extLst>
              <a:ext uri="{FF2B5EF4-FFF2-40B4-BE49-F238E27FC236}">
                <a16:creationId xmlns:a16="http://schemas.microsoft.com/office/drawing/2014/main" id="{4C8E9A13-F00E-AA8C-04A5-C3D877513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4511" y="3837940"/>
            <a:ext cx="1763688" cy="102351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90F555-4464-3E2D-02CA-26018EB363D5}"/>
              </a:ext>
            </a:extLst>
          </p:cNvPr>
          <p:cNvCxnSpPr/>
          <p:nvPr/>
        </p:nvCxnSpPr>
        <p:spPr>
          <a:xfrm flipV="1">
            <a:off x="8686800" y="3147814"/>
            <a:ext cx="0" cy="6901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36A5870-AF50-1BCE-AAF7-C23FB6C888FD}"/>
              </a:ext>
            </a:extLst>
          </p:cNvPr>
          <p:cNvCxnSpPr/>
          <p:nvPr/>
        </p:nvCxnSpPr>
        <p:spPr>
          <a:xfrm flipH="1" flipV="1">
            <a:off x="8244408" y="2811662"/>
            <a:ext cx="442392" cy="3361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9410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screenshot of a graph&#10;&#10;Description automatically generated">
            <a:extLst>
              <a:ext uri="{FF2B5EF4-FFF2-40B4-BE49-F238E27FC236}">
                <a16:creationId xmlns:a16="http://schemas.microsoft.com/office/drawing/2014/main" id="{4EE92D89-E752-DD89-5180-31DFA993E8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1984" r="1"/>
          <a:stretch/>
        </p:blipFill>
        <p:spPr>
          <a:xfrm>
            <a:off x="467544" y="987974"/>
            <a:ext cx="3556274" cy="3600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7A264CF-0E83-7A0B-087E-51D208340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Preliminary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E0D654-E88F-54EE-6EE2-1107AEB53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B77BDEF0-1D86-1162-1912-FE030E3B8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987974"/>
            <a:ext cx="3628379" cy="360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4540F3A-5D23-0808-CE03-750CBFC73A58}"/>
              </a:ext>
            </a:extLst>
          </p:cNvPr>
          <p:cNvSpPr txBox="1"/>
          <p:nvPr/>
        </p:nvSpPr>
        <p:spPr>
          <a:xfrm>
            <a:off x="960714" y="555526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Single pilot blowup in 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242EDE-B149-07AB-9EAB-8C2E96C4275A}"/>
              </a:ext>
            </a:extLst>
          </p:cNvPr>
          <p:cNvSpPr txBox="1"/>
          <p:nvPr/>
        </p:nvSpPr>
        <p:spPr>
          <a:xfrm>
            <a:off x="5292080" y="555526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Single pilot blowup in 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635E4F-1966-05E4-236C-93C56331E478}"/>
              </a:ext>
            </a:extLst>
          </p:cNvPr>
          <p:cNvSpPr txBox="1"/>
          <p:nvPr/>
        </p:nvSpPr>
        <p:spPr>
          <a:xfrm>
            <a:off x="1225616" y="4716282"/>
            <a:ext cx="6998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BSRH results must be compared to BWS and FBCT </a:t>
            </a:r>
            <a:r>
              <a:rPr lang="en-CH" dirty="0">
                <a:sym typeface="Wingdings" pitchFamily="2" charset="2"/>
              </a:rPr>
              <a:t> in progress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144279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733C18-BA5A-AB06-870C-1E6F062A50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sz="2600" dirty="0"/>
              <a:t>After a challenging first MD data analysis, we identified that:</a:t>
            </a:r>
            <a:endParaRPr lang="en-CH" dirty="0"/>
          </a:p>
          <a:p>
            <a:pPr lvl="1"/>
            <a:r>
              <a:rPr lang="en-US" sz="1800" dirty="0"/>
              <a:t>Correcting for beam position oscillations to consistently determine beam halo boundaries</a:t>
            </a:r>
          </a:p>
          <a:p>
            <a:pPr lvl="1"/>
            <a:r>
              <a:rPr lang="en-US" sz="1800" dirty="0"/>
              <a:t>Calibrating BSRH raw images vs FBCT</a:t>
            </a:r>
            <a:endParaRPr lang="en-CH" sz="1700" dirty="0"/>
          </a:p>
          <a:p>
            <a:pPr marL="0" indent="0">
              <a:buNone/>
            </a:pPr>
            <a:r>
              <a:rPr lang="en-GB" dirty="0"/>
              <a:t>   </a:t>
            </a:r>
            <a:r>
              <a:rPr lang="en-GB" sz="2600" dirty="0"/>
              <a:t>are</a:t>
            </a:r>
            <a:r>
              <a:rPr lang="en-CH" sz="2600" dirty="0"/>
              <a:t> two essential ingredients to prove agreement between BWS and BSRH</a:t>
            </a:r>
            <a:endParaRPr lang="en-CH" dirty="0"/>
          </a:p>
          <a:p>
            <a:r>
              <a:rPr lang="en-CH" sz="2600" dirty="0"/>
              <a:t>During second MD a real-time analysis of each scan gave inputs for the following ones</a:t>
            </a:r>
          </a:p>
          <a:p>
            <a:pPr lvl="1"/>
            <a:r>
              <a:rPr lang="en-CH" sz="1800" dirty="0"/>
              <a:t>Complete analysis ongoing</a:t>
            </a:r>
            <a:endParaRPr lang="en-CH" sz="11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4006FC-095F-1229-6178-975890C97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Two MDs in short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89C6A-046F-069C-CADC-F1B89F06E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3568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BA40A8-4ACE-15AA-D0D9-A6C265AB3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H" sz="2400" dirty="0"/>
              <a:t>Same trend measured with BWS and BSRH – agreement within ≈1e9</a:t>
            </a:r>
          </a:p>
          <a:p>
            <a:pPr lvl="1"/>
            <a:r>
              <a:rPr lang="en-CH" sz="1200" dirty="0"/>
              <a:t>Issue: Assess BG without scrapping</a:t>
            </a:r>
            <a:endParaRPr lang="en-CH" sz="1100" dirty="0"/>
          </a:p>
          <a:p>
            <a:r>
              <a:rPr lang="en-CH" sz="2400" dirty="0"/>
              <a:t>The image intensifier is the limitting piece of equipment (by design, additional gating problems in case the system is made operational)</a:t>
            </a:r>
          </a:p>
          <a:p>
            <a:r>
              <a:rPr lang="en-CH" sz="2400" dirty="0"/>
              <a:t>Coronagraph is complex – could the measurement be performed using occulted BSRT?</a:t>
            </a:r>
          </a:p>
          <a:p>
            <a:r>
              <a:rPr lang="en-CH" sz="2400" dirty="0"/>
              <a:t>Next steps:</a:t>
            </a:r>
          </a:p>
          <a:p>
            <a:pPr lvl="1"/>
            <a:r>
              <a:rPr lang="en-CH" sz="1200" dirty="0"/>
              <a:t>Analyse all the data from the second MD</a:t>
            </a:r>
            <a:endParaRPr lang="en-CH" sz="950" dirty="0"/>
          </a:p>
          <a:p>
            <a:pPr lvl="1"/>
            <a:endParaRPr lang="en-CH" sz="100" dirty="0"/>
          </a:p>
          <a:p>
            <a:pPr lvl="1"/>
            <a:r>
              <a:rPr lang="en-CH" sz="1200" dirty="0"/>
              <a:t>Study the gains in case of second SR extraction line</a:t>
            </a:r>
          </a:p>
          <a:p>
            <a:pPr lvl="1"/>
            <a:r>
              <a:rPr lang="en-CH" sz="1200" dirty="0"/>
              <a:t>Provide a solution to the intensity problem</a:t>
            </a:r>
          </a:p>
          <a:p>
            <a:pPr lvl="1"/>
            <a:r>
              <a:rPr lang="en-CH" sz="1200" dirty="0">
                <a:solidFill>
                  <a:srgbClr val="FF0000"/>
                </a:solidFill>
              </a:rPr>
              <a:t>Review of Beam Halo Monitor (provide decision on used technology)</a:t>
            </a:r>
            <a:endParaRPr lang="en-CH" sz="1100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DB4394-FA84-DFAE-55BE-70218A7A9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95486"/>
            <a:ext cx="7920000" cy="540000"/>
          </a:xfrm>
        </p:spPr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899331-91CD-3A35-4041-F2BBC61A4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3584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407B8-0B8C-6EF0-E915-ACAADFE44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Backup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870617-4C20-456E-DF2F-2D3A51DF7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92603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411E130-7918-62A9-41DE-9CA78373C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Gating example</a:t>
            </a:r>
            <a:endParaRPr lang="en-CH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90736CB-1511-6FEA-F21D-3759B4C919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693291"/>
            <a:ext cx="3857293" cy="1878459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DBAC77-CAD0-BF62-3068-E23A2536A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F78907-B018-5BA5-9637-9B2CC036CA07}"/>
              </a:ext>
            </a:extLst>
          </p:cNvPr>
          <p:cNvSpPr txBox="1"/>
          <p:nvPr/>
        </p:nvSpPr>
        <p:spPr>
          <a:xfrm>
            <a:off x="1187624" y="45003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MD1</a:t>
            </a:r>
          </a:p>
        </p:txBody>
      </p:sp>
      <p:pic>
        <p:nvPicPr>
          <p:cNvPr id="15" name="Picture 14" descr="A graph with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E5E959DE-D02A-5422-3E70-87F84ED93D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567" y="2499742"/>
            <a:ext cx="4211960" cy="2051177"/>
          </a:xfrm>
          <a:prstGeom prst="rect">
            <a:avLst/>
          </a:prstGeom>
        </p:spPr>
      </p:pic>
      <p:pic>
        <p:nvPicPr>
          <p:cNvPr id="18" name="Picture 17" descr="A graph with blue lines&#10;&#10;Description automatically generated">
            <a:extLst>
              <a:ext uri="{FF2B5EF4-FFF2-40B4-BE49-F238E27FC236}">
                <a16:creationId xmlns:a16="http://schemas.microsoft.com/office/drawing/2014/main" id="{D59CC90F-D1E1-07DA-CA06-93C182147D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5836" y="2571750"/>
            <a:ext cx="4064095" cy="1979169"/>
          </a:xfrm>
          <a:prstGeom prst="rect">
            <a:avLst/>
          </a:prstGeom>
        </p:spPr>
      </p:pic>
      <p:sp>
        <p:nvSpPr>
          <p:cNvPr id="19" name="Left Brace 18">
            <a:extLst>
              <a:ext uri="{FF2B5EF4-FFF2-40B4-BE49-F238E27FC236}">
                <a16:creationId xmlns:a16="http://schemas.microsoft.com/office/drawing/2014/main" id="{75D23068-1D15-900F-290B-E1FEA8499DEB}"/>
              </a:ext>
            </a:extLst>
          </p:cNvPr>
          <p:cNvSpPr/>
          <p:nvPr/>
        </p:nvSpPr>
        <p:spPr>
          <a:xfrm rot="16200000">
            <a:off x="4450835" y="3778993"/>
            <a:ext cx="270001" cy="1504999"/>
          </a:xfrm>
          <a:prstGeom prst="leftBrace">
            <a:avLst>
              <a:gd name="adj1" fmla="val 8333"/>
              <a:gd name="adj2" fmla="val 5105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1AA723-6C9C-BD8E-54D7-107516461219}"/>
              </a:ext>
            </a:extLst>
          </p:cNvPr>
          <p:cNvSpPr txBox="1"/>
          <p:nvPr/>
        </p:nvSpPr>
        <p:spPr>
          <a:xfrm>
            <a:off x="4275681" y="4672115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MD2</a:t>
            </a:r>
          </a:p>
        </p:txBody>
      </p:sp>
    </p:spTree>
    <p:extLst>
      <p:ext uri="{BB962C8B-B14F-4D97-AF65-F5344CB8AC3E}">
        <p14:creationId xmlns:p14="http://schemas.microsoft.com/office/powerpoint/2010/main" val="35066629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blue and orange sound waves&#10;&#10;Description automatically generated">
            <a:extLst>
              <a:ext uri="{FF2B5EF4-FFF2-40B4-BE49-F238E27FC236}">
                <a16:creationId xmlns:a16="http://schemas.microsoft.com/office/drawing/2014/main" id="{22511108-85CE-7EE8-C450-1CBA318771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991" y="1694949"/>
            <a:ext cx="8532019" cy="125417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C280BE-6AC2-6102-4B2D-A6E8937B5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BSRH intensity problem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1326CB-88BB-6731-D102-660A8656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0EE55B-0D23-C78B-5A01-5E385C0225FF}"/>
              </a:ext>
            </a:extLst>
          </p:cNvPr>
          <p:cNvSpPr txBox="1"/>
          <p:nvPr/>
        </p:nvSpPr>
        <p:spPr>
          <a:xfrm>
            <a:off x="2127061" y="3038354"/>
            <a:ext cx="5090540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50" dirty="0"/>
              <a:t>±10% intensity oscillation due to finite capacitance of the intensifier – only possibility is to calculate the moving average (or provide different engineering solution)</a:t>
            </a:r>
          </a:p>
        </p:txBody>
      </p:sp>
    </p:spTree>
    <p:extLst>
      <p:ext uri="{BB962C8B-B14F-4D97-AF65-F5344CB8AC3E}">
        <p14:creationId xmlns:p14="http://schemas.microsoft.com/office/powerpoint/2010/main" val="1889373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D78F2-7A29-82FA-0E8A-E97EEF34E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Coronagraph – principle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01B09A-6942-BAE0-A61B-394C9D8F8D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CBC02-F215-78EF-4986-FD98F5505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635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9B186277-85AD-1158-F652-2E63C19C5199}"/>
              </a:ext>
            </a:extLst>
          </p:cNvPr>
          <p:cNvSpPr txBox="1"/>
          <p:nvPr/>
        </p:nvSpPr>
        <p:spPr>
          <a:xfrm>
            <a:off x="4816580" y="2727693"/>
            <a:ext cx="3787863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en-CH" sz="1400" dirty="0"/>
              <a:t>Telescope provides an image of an object</a:t>
            </a:r>
          </a:p>
          <a:p>
            <a:pPr marL="342900" indent="-342900" algn="just">
              <a:buAutoNum type="arabicPeriod"/>
            </a:pPr>
            <a:r>
              <a:rPr lang="en-CH" sz="1400" dirty="0"/>
              <a:t>In case of measuring low intensity tails, the occulter is not sufficient – diffraction created at the aperture will disturb the image</a:t>
            </a:r>
          </a:p>
          <a:p>
            <a:pPr marL="342900" indent="-342900" algn="just">
              <a:buAutoNum type="arabicPeriod"/>
            </a:pPr>
            <a:r>
              <a:rPr lang="en-CH" sz="1400" dirty="0"/>
              <a:t>Coronagraph is an “enhanced” telescope that uses “field” lens to image the aperture on the Lyot’s stop – blocking the diffraction of the aperture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0F53E1-F6C3-3C6B-A0AE-6B76D6945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Coronagraph – principle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7D34B-722B-5409-6A59-351D3ECBD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0BEA35A-F8EB-EF6E-03A8-A39A03465D65}"/>
              </a:ext>
            </a:extLst>
          </p:cNvPr>
          <p:cNvCxnSpPr>
            <a:cxnSpLocks/>
          </p:cNvCxnSpPr>
          <p:nvPr/>
        </p:nvCxnSpPr>
        <p:spPr>
          <a:xfrm flipV="1">
            <a:off x="179512" y="1707594"/>
            <a:ext cx="3672408" cy="10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2F44EAA-DAEA-AA19-06B6-1C361715A948}"/>
              </a:ext>
            </a:extLst>
          </p:cNvPr>
          <p:cNvSpPr txBox="1"/>
          <p:nvPr/>
        </p:nvSpPr>
        <p:spPr>
          <a:xfrm>
            <a:off x="612000" y="627534"/>
            <a:ext cx="2822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1. Telescope – two lenses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B589EF8-51F7-B5E7-C879-EDAC31E61E14}"/>
              </a:ext>
            </a:extLst>
          </p:cNvPr>
          <p:cNvSpPr/>
          <p:nvPr/>
        </p:nvSpPr>
        <p:spPr>
          <a:xfrm>
            <a:off x="971600" y="1167534"/>
            <a:ext cx="72008" cy="108012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39E2430-2D17-215B-6BAC-8284A5B73FFE}"/>
              </a:ext>
            </a:extLst>
          </p:cNvPr>
          <p:cNvSpPr/>
          <p:nvPr/>
        </p:nvSpPr>
        <p:spPr>
          <a:xfrm>
            <a:off x="2699792" y="1345889"/>
            <a:ext cx="72008" cy="72341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FBB1606-4B2F-6F87-B307-65454D105DFB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51520" y="1325714"/>
            <a:ext cx="73062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AE30F69-87F5-1A16-ACBA-1AAA83C63C4B}"/>
              </a:ext>
            </a:extLst>
          </p:cNvPr>
          <p:cNvCxnSpPr>
            <a:cxnSpLocks/>
            <a:stCxn id="8" idx="5"/>
          </p:cNvCxnSpPr>
          <p:nvPr/>
        </p:nvCxnSpPr>
        <p:spPr>
          <a:xfrm>
            <a:off x="2761255" y="1963358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47456B5-BFB8-B4C0-0877-D9A762C9C18D}"/>
              </a:ext>
            </a:extLst>
          </p:cNvPr>
          <p:cNvCxnSpPr>
            <a:cxnSpLocks/>
            <a:stCxn id="7" idx="7"/>
            <a:endCxn id="8" idx="3"/>
          </p:cNvCxnSpPr>
          <p:nvPr/>
        </p:nvCxnSpPr>
        <p:spPr>
          <a:xfrm>
            <a:off x="1033063" y="1325714"/>
            <a:ext cx="1677274" cy="637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3A62765-2E4B-E95D-D78B-728BA5B4CC6B}"/>
              </a:ext>
            </a:extLst>
          </p:cNvPr>
          <p:cNvCxnSpPr>
            <a:cxnSpLocks/>
            <a:endCxn id="7" idx="3"/>
          </p:cNvCxnSpPr>
          <p:nvPr/>
        </p:nvCxnSpPr>
        <p:spPr>
          <a:xfrm>
            <a:off x="240975" y="2089474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53EDB9B-6753-05F0-F296-9C75A856E700}"/>
              </a:ext>
            </a:extLst>
          </p:cNvPr>
          <p:cNvCxnSpPr>
            <a:cxnSpLocks/>
            <a:stCxn id="7" idx="5"/>
            <a:endCxn id="8" idx="1"/>
          </p:cNvCxnSpPr>
          <p:nvPr/>
        </p:nvCxnSpPr>
        <p:spPr>
          <a:xfrm flipV="1">
            <a:off x="1033063" y="1451830"/>
            <a:ext cx="1677274" cy="637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C3A5587-AEC9-3B3C-F212-A56574410F71}"/>
              </a:ext>
            </a:extLst>
          </p:cNvPr>
          <p:cNvCxnSpPr>
            <a:cxnSpLocks/>
            <a:stCxn id="8" idx="7"/>
          </p:cNvCxnSpPr>
          <p:nvPr/>
        </p:nvCxnSpPr>
        <p:spPr>
          <a:xfrm>
            <a:off x="2761255" y="1451830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023B4B8-EE89-7B88-DE19-9981AD76B77F}"/>
              </a:ext>
            </a:extLst>
          </p:cNvPr>
          <p:cNvCxnSpPr>
            <a:cxnSpLocks/>
          </p:cNvCxnSpPr>
          <p:nvPr/>
        </p:nvCxnSpPr>
        <p:spPr>
          <a:xfrm>
            <a:off x="899592" y="1167534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0D1C3AA-D497-8862-3501-8E360ED266ED}"/>
              </a:ext>
            </a:extLst>
          </p:cNvPr>
          <p:cNvCxnSpPr>
            <a:cxnSpLocks/>
          </p:cNvCxnSpPr>
          <p:nvPr/>
        </p:nvCxnSpPr>
        <p:spPr>
          <a:xfrm>
            <a:off x="881478" y="2247654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7E40720-D75A-4513-3449-C73C779633E7}"/>
              </a:ext>
            </a:extLst>
          </p:cNvPr>
          <p:cNvSpPr txBox="1"/>
          <p:nvPr/>
        </p:nvSpPr>
        <p:spPr>
          <a:xfrm>
            <a:off x="1314820" y="2309391"/>
            <a:ext cx="21536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Aperture – creates diffraction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7A0308D-CE32-F7BA-42C0-52C0B69D690F}"/>
              </a:ext>
            </a:extLst>
          </p:cNvPr>
          <p:cNvCxnSpPr>
            <a:stCxn id="39" idx="1"/>
            <a:endCxn id="7" idx="4"/>
          </p:cNvCxnSpPr>
          <p:nvPr/>
        </p:nvCxnSpPr>
        <p:spPr>
          <a:xfrm flipH="1" flipV="1">
            <a:off x="1007604" y="2247654"/>
            <a:ext cx="307216" cy="2002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CC70503-33FB-4634-6659-279B9408685E}"/>
              </a:ext>
            </a:extLst>
          </p:cNvPr>
          <p:cNvCxnSpPr>
            <a:cxnSpLocks/>
          </p:cNvCxnSpPr>
          <p:nvPr/>
        </p:nvCxnSpPr>
        <p:spPr>
          <a:xfrm flipV="1">
            <a:off x="4869693" y="1702193"/>
            <a:ext cx="3672408" cy="10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B25BE789-A30A-7683-2B11-0F8BCBFDE14B}"/>
              </a:ext>
            </a:extLst>
          </p:cNvPr>
          <p:cNvSpPr/>
          <p:nvPr/>
        </p:nvSpPr>
        <p:spPr>
          <a:xfrm>
            <a:off x="5661781" y="1162133"/>
            <a:ext cx="72008" cy="108012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3AC7B98-8CC2-9181-CEE1-0162D573F6C2}"/>
              </a:ext>
            </a:extLst>
          </p:cNvPr>
          <p:cNvSpPr/>
          <p:nvPr/>
        </p:nvSpPr>
        <p:spPr>
          <a:xfrm>
            <a:off x="7389973" y="1340488"/>
            <a:ext cx="72008" cy="72341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7201820-2B63-4B32-4E64-4E708FD267B9}"/>
              </a:ext>
            </a:extLst>
          </p:cNvPr>
          <p:cNvCxnSpPr>
            <a:cxnSpLocks/>
            <a:endCxn id="46" idx="1"/>
          </p:cNvCxnSpPr>
          <p:nvPr/>
        </p:nvCxnSpPr>
        <p:spPr>
          <a:xfrm>
            <a:off x="4941701" y="1320313"/>
            <a:ext cx="73062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6F9104E-FF57-4204-44AE-C422C1AB58A9}"/>
              </a:ext>
            </a:extLst>
          </p:cNvPr>
          <p:cNvCxnSpPr>
            <a:cxnSpLocks/>
            <a:stCxn id="47" idx="5"/>
          </p:cNvCxnSpPr>
          <p:nvPr/>
        </p:nvCxnSpPr>
        <p:spPr>
          <a:xfrm>
            <a:off x="7451436" y="1957957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CCB6C61B-73C5-B39D-7A55-769C0C3F9A5B}"/>
              </a:ext>
            </a:extLst>
          </p:cNvPr>
          <p:cNvCxnSpPr>
            <a:cxnSpLocks/>
            <a:stCxn id="46" idx="7"/>
            <a:endCxn id="47" idx="3"/>
          </p:cNvCxnSpPr>
          <p:nvPr/>
        </p:nvCxnSpPr>
        <p:spPr>
          <a:xfrm>
            <a:off x="5723244" y="1320313"/>
            <a:ext cx="1677274" cy="637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24C0AB4-E19D-5533-F6BC-9CC3EE5136A3}"/>
              </a:ext>
            </a:extLst>
          </p:cNvPr>
          <p:cNvCxnSpPr>
            <a:cxnSpLocks/>
            <a:endCxn id="46" idx="3"/>
          </p:cNvCxnSpPr>
          <p:nvPr/>
        </p:nvCxnSpPr>
        <p:spPr>
          <a:xfrm>
            <a:off x="4931156" y="2084073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599877D-387E-E667-56D4-D6914C7684FA}"/>
              </a:ext>
            </a:extLst>
          </p:cNvPr>
          <p:cNvCxnSpPr>
            <a:cxnSpLocks/>
            <a:stCxn id="46" idx="5"/>
            <a:endCxn id="47" idx="1"/>
          </p:cNvCxnSpPr>
          <p:nvPr/>
        </p:nvCxnSpPr>
        <p:spPr>
          <a:xfrm flipV="1">
            <a:off x="5723244" y="1446429"/>
            <a:ext cx="1677274" cy="637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12AF6D7-D924-A2E1-D5CB-E77E1B810C30}"/>
              </a:ext>
            </a:extLst>
          </p:cNvPr>
          <p:cNvCxnSpPr>
            <a:cxnSpLocks/>
            <a:stCxn id="47" idx="7"/>
          </p:cNvCxnSpPr>
          <p:nvPr/>
        </p:nvCxnSpPr>
        <p:spPr>
          <a:xfrm>
            <a:off x="7451436" y="1446429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76C15EF-94A6-E507-1A00-C986EA5F8C64}"/>
              </a:ext>
            </a:extLst>
          </p:cNvPr>
          <p:cNvCxnSpPr>
            <a:cxnSpLocks/>
          </p:cNvCxnSpPr>
          <p:nvPr/>
        </p:nvCxnSpPr>
        <p:spPr>
          <a:xfrm>
            <a:off x="5589773" y="1162133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1A76093-F55F-04D1-239C-85D560D1E3A0}"/>
              </a:ext>
            </a:extLst>
          </p:cNvPr>
          <p:cNvCxnSpPr>
            <a:cxnSpLocks/>
          </p:cNvCxnSpPr>
          <p:nvPr/>
        </p:nvCxnSpPr>
        <p:spPr>
          <a:xfrm>
            <a:off x="5571659" y="2242253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9736F047-A6C9-9BDE-FCB1-B3EACC9B275E}"/>
              </a:ext>
            </a:extLst>
          </p:cNvPr>
          <p:cNvSpPr txBox="1"/>
          <p:nvPr/>
        </p:nvSpPr>
        <p:spPr>
          <a:xfrm>
            <a:off x="6005001" y="2303990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Aperture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13AF86A1-1A19-4D64-2629-FA903B5CF52A}"/>
              </a:ext>
            </a:extLst>
          </p:cNvPr>
          <p:cNvCxnSpPr>
            <a:stCxn id="56" idx="1"/>
            <a:endCxn id="46" idx="4"/>
          </p:cNvCxnSpPr>
          <p:nvPr/>
        </p:nvCxnSpPr>
        <p:spPr>
          <a:xfrm flipH="1" flipV="1">
            <a:off x="5697785" y="2242253"/>
            <a:ext cx="307216" cy="2002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Sun 57">
            <a:extLst>
              <a:ext uri="{FF2B5EF4-FFF2-40B4-BE49-F238E27FC236}">
                <a16:creationId xmlns:a16="http://schemas.microsoft.com/office/drawing/2014/main" id="{B54AF9CB-3B37-721C-EFB5-12731B1B5DDF}"/>
              </a:ext>
            </a:extLst>
          </p:cNvPr>
          <p:cNvSpPr/>
          <p:nvPr/>
        </p:nvSpPr>
        <p:spPr>
          <a:xfrm>
            <a:off x="0" y="1499634"/>
            <a:ext cx="395536" cy="394319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9" name="Sun 58">
            <a:extLst>
              <a:ext uri="{FF2B5EF4-FFF2-40B4-BE49-F238E27FC236}">
                <a16:creationId xmlns:a16="http://schemas.microsoft.com/office/drawing/2014/main" id="{7249FA55-C501-35D7-4789-5AE08198CEA1}"/>
              </a:ext>
            </a:extLst>
          </p:cNvPr>
          <p:cNvSpPr/>
          <p:nvPr/>
        </p:nvSpPr>
        <p:spPr>
          <a:xfrm>
            <a:off x="3534234" y="1564650"/>
            <a:ext cx="287148" cy="264286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0" name="Sun 59">
            <a:extLst>
              <a:ext uri="{FF2B5EF4-FFF2-40B4-BE49-F238E27FC236}">
                <a16:creationId xmlns:a16="http://schemas.microsoft.com/office/drawing/2014/main" id="{7D634CB5-FD1F-B427-75BF-4DB82A9312E1}"/>
              </a:ext>
            </a:extLst>
          </p:cNvPr>
          <p:cNvSpPr/>
          <p:nvPr/>
        </p:nvSpPr>
        <p:spPr>
          <a:xfrm>
            <a:off x="4612199" y="1500790"/>
            <a:ext cx="395536" cy="394319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1" name="Sun 60">
            <a:extLst>
              <a:ext uri="{FF2B5EF4-FFF2-40B4-BE49-F238E27FC236}">
                <a16:creationId xmlns:a16="http://schemas.microsoft.com/office/drawing/2014/main" id="{4D448EFC-6586-72EA-9655-B790ADDCE2FC}"/>
              </a:ext>
            </a:extLst>
          </p:cNvPr>
          <p:cNvSpPr/>
          <p:nvPr/>
        </p:nvSpPr>
        <p:spPr>
          <a:xfrm>
            <a:off x="8385661" y="1575450"/>
            <a:ext cx="287148" cy="264286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1F60E6E-B7A3-B6EA-009E-30F93BBC2E93}"/>
              </a:ext>
            </a:extLst>
          </p:cNvPr>
          <p:cNvSpPr/>
          <p:nvPr/>
        </p:nvSpPr>
        <p:spPr>
          <a:xfrm>
            <a:off x="6804248" y="1575450"/>
            <a:ext cx="144016" cy="26428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34BC1029-7F79-7659-475D-725267AD100F}"/>
              </a:ext>
            </a:extLst>
          </p:cNvPr>
          <p:cNvSpPr/>
          <p:nvPr/>
        </p:nvSpPr>
        <p:spPr>
          <a:xfrm>
            <a:off x="8457610" y="1633108"/>
            <a:ext cx="146838" cy="146554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15AB0616-8BE9-BE0B-A49A-80AD6D1A5CC6}"/>
              </a:ext>
            </a:extLst>
          </p:cNvPr>
          <p:cNvCxnSpPr>
            <a:endCxn id="62" idx="0"/>
          </p:cNvCxnSpPr>
          <p:nvPr/>
        </p:nvCxnSpPr>
        <p:spPr>
          <a:xfrm flipH="1">
            <a:off x="6876256" y="1162133"/>
            <a:ext cx="288032" cy="4133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9711AE82-0A99-060F-35F4-F0B5391DC5EB}"/>
              </a:ext>
            </a:extLst>
          </p:cNvPr>
          <p:cNvSpPr txBox="1"/>
          <p:nvPr/>
        </p:nvSpPr>
        <p:spPr>
          <a:xfrm>
            <a:off x="7079533" y="996388"/>
            <a:ext cx="20329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Occulter to block the ”core”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A34EBCA-2B70-E0C0-B072-EA7188223018}"/>
              </a:ext>
            </a:extLst>
          </p:cNvPr>
          <p:cNvCxnSpPr>
            <a:cxnSpLocks/>
          </p:cNvCxnSpPr>
          <p:nvPr/>
        </p:nvCxnSpPr>
        <p:spPr>
          <a:xfrm flipV="1">
            <a:off x="364998" y="3784553"/>
            <a:ext cx="3672408" cy="10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F75B832D-4C24-9FF0-84AD-7E810A034EC9}"/>
              </a:ext>
            </a:extLst>
          </p:cNvPr>
          <p:cNvSpPr/>
          <p:nvPr/>
        </p:nvSpPr>
        <p:spPr>
          <a:xfrm>
            <a:off x="1157086" y="3244493"/>
            <a:ext cx="72008" cy="108012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299DC88-09FD-8A50-9E30-4863DFD704E5}"/>
              </a:ext>
            </a:extLst>
          </p:cNvPr>
          <p:cNvSpPr/>
          <p:nvPr/>
        </p:nvSpPr>
        <p:spPr>
          <a:xfrm>
            <a:off x="2885278" y="3422848"/>
            <a:ext cx="72008" cy="72341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BFDB0CF-E9AF-7140-7A3C-FF18269CFC7A}"/>
              </a:ext>
            </a:extLst>
          </p:cNvPr>
          <p:cNvCxnSpPr>
            <a:cxnSpLocks/>
            <a:endCxn id="70" idx="1"/>
          </p:cNvCxnSpPr>
          <p:nvPr/>
        </p:nvCxnSpPr>
        <p:spPr>
          <a:xfrm>
            <a:off x="437006" y="3402673"/>
            <a:ext cx="73062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5C307D3-6CCD-46F6-040F-EF0E788B03B2}"/>
              </a:ext>
            </a:extLst>
          </p:cNvPr>
          <p:cNvCxnSpPr>
            <a:cxnSpLocks/>
            <a:stCxn id="71" idx="5"/>
          </p:cNvCxnSpPr>
          <p:nvPr/>
        </p:nvCxnSpPr>
        <p:spPr>
          <a:xfrm>
            <a:off x="2946741" y="4040317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81722ED-0757-8C8C-F141-E563EB2C29C7}"/>
              </a:ext>
            </a:extLst>
          </p:cNvPr>
          <p:cNvCxnSpPr>
            <a:cxnSpLocks/>
            <a:stCxn id="70" idx="7"/>
            <a:endCxn id="71" idx="3"/>
          </p:cNvCxnSpPr>
          <p:nvPr/>
        </p:nvCxnSpPr>
        <p:spPr>
          <a:xfrm>
            <a:off x="1218549" y="3402673"/>
            <a:ext cx="1677274" cy="637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DC44F071-D0BA-AD39-C454-AA0FD40CEBCC}"/>
              </a:ext>
            </a:extLst>
          </p:cNvPr>
          <p:cNvCxnSpPr>
            <a:cxnSpLocks/>
            <a:endCxn id="70" idx="3"/>
          </p:cNvCxnSpPr>
          <p:nvPr/>
        </p:nvCxnSpPr>
        <p:spPr>
          <a:xfrm>
            <a:off x="426461" y="4166433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4A30BC4-2BB6-A25D-8C60-C60F42B8DF5E}"/>
              </a:ext>
            </a:extLst>
          </p:cNvPr>
          <p:cNvCxnSpPr>
            <a:cxnSpLocks/>
            <a:stCxn id="70" idx="5"/>
            <a:endCxn id="71" idx="1"/>
          </p:cNvCxnSpPr>
          <p:nvPr/>
        </p:nvCxnSpPr>
        <p:spPr>
          <a:xfrm flipV="1">
            <a:off x="1218549" y="3528789"/>
            <a:ext cx="1677274" cy="6376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7774EED3-AD5B-D06E-5B50-5C132C4C7AF4}"/>
              </a:ext>
            </a:extLst>
          </p:cNvPr>
          <p:cNvCxnSpPr>
            <a:cxnSpLocks/>
            <a:stCxn id="71" idx="7"/>
          </p:cNvCxnSpPr>
          <p:nvPr/>
        </p:nvCxnSpPr>
        <p:spPr>
          <a:xfrm>
            <a:off x="2946741" y="3528789"/>
            <a:ext cx="74117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CFDDDE7-C212-7DF9-19B4-46E17196CC49}"/>
              </a:ext>
            </a:extLst>
          </p:cNvPr>
          <p:cNvCxnSpPr>
            <a:cxnSpLocks/>
          </p:cNvCxnSpPr>
          <p:nvPr/>
        </p:nvCxnSpPr>
        <p:spPr>
          <a:xfrm>
            <a:off x="1085078" y="3244493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52A48D9-E762-5B1E-5BE8-8F86AAED7D74}"/>
              </a:ext>
            </a:extLst>
          </p:cNvPr>
          <p:cNvCxnSpPr>
            <a:cxnSpLocks/>
          </p:cNvCxnSpPr>
          <p:nvPr/>
        </p:nvCxnSpPr>
        <p:spPr>
          <a:xfrm>
            <a:off x="1066964" y="4324613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Sun 81">
            <a:extLst>
              <a:ext uri="{FF2B5EF4-FFF2-40B4-BE49-F238E27FC236}">
                <a16:creationId xmlns:a16="http://schemas.microsoft.com/office/drawing/2014/main" id="{BBA8B912-9225-66DE-C804-C9888916C4E8}"/>
              </a:ext>
            </a:extLst>
          </p:cNvPr>
          <p:cNvSpPr/>
          <p:nvPr/>
        </p:nvSpPr>
        <p:spPr>
          <a:xfrm>
            <a:off x="107504" y="3583150"/>
            <a:ext cx="395536" cy="394319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3" name="Sun 82">
            <a:extLst>
              <a:ext uri="{FF2B5EF4-FFF2-40B4-BE49-F238E27FC236}">
                <a16:creationId xmlns:a16="http://schemas.microsoft.com/office/drawing/2014/main" id="{621F6987-0BFE-1F67-A202-82F8FB639104}"/>
              </a:ext>
            </a:extLst>
          </p:cNvPr>
          <p:cNvSpPr/>
          <p:nvPr/>
        </p:nvSpPr>
        <p:spPr>
          <a:xfrm>
            <a:off x="3880966" y="3657810"/>
            <a:ext cx="287148" cy="264286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8B1C99E5-2068-CDAF-700F-1A7DE3C72D17}"/>
              </a:ext>
            </a:extLst>
          </p:cNvPr>
          <p:cNvSpPr/>
          <p:nvPr/>
        </p:nvSpPr>
        <p:spPr>
          <a:xfrm>
            <a:off x="2195736" y="3657810"/>
            <a:ext cx="144016" cy="264286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D900C8C-2659-5D58-306A-6CE39AD5D868}"/>
              </a:ext>
            </a:extLst>
          </p:cNvPr>
          <p:cNvSpPr/>
          <p:nvPr/>
        </p:nvSpPr>
        <p:spPr>
          <a:xfrm>
            <a:off x="3952915" y="3715468"/>
            <a:ext cx="146838" cy="146554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BB415C8-368D-9C1F-3F2E-315F833B03BE}"/>
              </a:ext>
            </a:extLst>
          </p:cNvPr>
          <p:cNvSpPr txBox="1"/>
          <p:nvPr/>
        </p:nvSpPr>
        <p:spPr>
          <a:xfrm>
            <a:off x="4869693" y="669150"/>
            <a:ext cx="2886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2. Telescope with occulter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E9490E65-C864-978D-6F3E-7F036078CB77}"/>
              </a:ext>
            </a:extLst>
          </p:cNvPr>
          <p:cNvSpPr/>
          <p:nvPr/>
        </p:nvSpPr>
        <p:spPr>
          <a:xfrm>
            <a:off x="2337376" y="3240249"/>
            <a:ext cx="72008" cy="108012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62AA1C2-754A-1E12-2A22-21C9C52C4F92}"/>
              </a:ext>
            </a:extLst>
          </p:cNvPr>
          <p:cNvCxnSpPr>
            <a:cxnSpLocks/>
            <a:stCxn id="92" idx="1"/>
            <a:endCxn id="89" idx="5"/>
          </p:cNvCxnSpPr>
          <p:nvPr/>
        </p:nvCxnSpPr>
        <p:spPr>
          <a:xfrm flipH="1" flipV="1">
            <a:off x="2398839" y="4162189"/>
            <a:ext cx="805009" cy="6717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37ADFAA8-73C9-B388-FEFC-A4BE23F11789}"/>
              </a:ext>
            </a:extLst>
          </p:cNvPr>
          <p:cNvSpPr txBox="1"/>
          <p:nvPr/>
        </p:nvSpPr>
        <p:spPr>
          <a:xfrm>
            <a:off x="3203848" y="4510791"/>
            <a:ext cx="1676973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sz="1200" dirty="0"/>
              <a:t>Field lens to image the aperture onto the “eyepiece” lens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7B51D822-CC32-2EAD-3D4C-855427A4989A}"/>
              </a:ext>
            </a:extLst>
          </p:cNvPr>
          <p:cNvCxnSpPr>
            <a:cxnSpLocks/>
          </p:cNvCxnSpPr>
          <p:nvPr/>
        </p:nvCxnSpPr>
        <p:spPr>
          <a:xfrm>
            <a:off x="2885278" y="3288746"/>
            <a:ext cx="0" cy="2229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8025995E-F97A-C77C-0FF5-28DAF57DED23}"/>
              </a:ext>
            </a:extLst>
          </p:cNvPr>
          <p:cNvCxnSpPr>
            <a:cxnSpLocks/>
          </p:cNvCxnSpPr>
          <p:nvPr/>
        </p:nvCxnSpPr>
        <p:spPr>
          <a:xfrm>
            <a:off x="2885171" y="4026941"/>
            <a:ext cx="0" cy="2229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E831FE25-7B51-E57D-DF62-68DF6C387634}"/>
              </a:ext>
            </a:extLst>
          </p:cNvPr>
          <p:cNvSpPr txBox="1"/>
          <p:nvPr/>
        </p:nvSpPr>
        <p:spPr>
          <a:xfrm>
            <a:off x="3407258" y="3046584"/>
            <a:ext cx="982316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sz="1200" dirty="0"/>
              <a:t>Lyot’s stop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1E6DC39-FAB2-FEE9-8B5D-ED92B10CA916}"/>
              </a:ext>
            </a:extLst>
          </p:cNvPr>
          <p:cNvCxnSpPr>
            <a:cxnSpLocks/>
            <a:stCxn id="97" idx="1"/>
          </p:cNvCxnSpPr>
          <p:nvPr/>
        </p:nvCxnSpPr>
        <p:spPr>
          <a:xfrm flipH="1">
            <a:off x="2897284" y="3185084"/>
            <a:ext cx="509974" cy="131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87E8BF49-2365-85B6-A8DC-5EA5EB5FD413}"/>
              </a:ext>
            </a:extLst>
          </p:cNvPr>
          <p:cNvSpPr txBox="1"/>
          <p:nvPr/>
        </p:nvSpPr>
        <p:spPr>
          <a:xfrm>
            <a:off x="503040" y="2736429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3. Coronagraph</a:t>
            </a:r>
          </a:p>
        </p:txBody>
      </p:sp>
    </p:spTree>
    <p:extLst>
      <p:ext uri="{BB962C8B-B14F-4D97-AF65-F5344CB8AC3E}">
        <p14:creationId xmlns:p14="http://schemas.microsoft.com/office/powerpoint/2010/main" val="1101231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D027F7-4D85-ECB2-2CC0-F0A30CD4B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CAB8F-30BF-C83B-FA98-FDDD631B8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BSRH status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9EC2B6-E8D0-B7BF-EB6B-705B7B29A5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4F9C9-B5BC-B7FB-AD20-911ECAF9D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669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EED5D5-ECCE-458C-F50E-7C39B5E3E7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209A2E-2AE2-4DD7-7A8B-1B0259764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layout – Beam 2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94BE5-BFB7-0975-337E-212E8D7B8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D68388B-28ED-ECE3-0D45-837D7D62CC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9EDB025F-5848-6FF0-F326-F96FE370BF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066" b="28566"/>
          <a:stretch/>
        </p:blipFill>
        <p:spPr>
          <a:xfrm>
            <a:off x="0" y="933857"/>
            <a:ext cx="9144000" cy="1945532"/>
          </a:xfrm>
          <a:prstGeom prst="rect">
            <a:avLst/>
          </a:prstGeom>
        </p:spPr>
      </p:pic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4212BE09-DD19-3451-CAEB-507C3B932E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738" r="89326"/>
          <a:stretch/>
        </p:blipFill>
        <p:spPr>
          <a:xfrm>
            <a:off x="54566" y="4051967"/>
            <a:ext cx="864698" cy="71331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6B19EDF-A63E-5AFA-DB43-60EF40B47E8E}"/>
              </a:ext>
            </a:extLst>
          </p:cNvPr>
          <p:cNvSpPr/>
          <p:nvPr/>
        </p:nvSpPr>
        <p:spPr>
          <a:xfrm>
            <a:off x="1712068" y="2188723"/>
            <a:ext cx="7334656" cy="573932"/>
          </a:xfrm>
          <a:prstGeom prst="rect">
            <a:avLst/>
          </a:prstGeom>
          <a:solidFill>
            <a:schemeClr val="bg2">
              <a:lumMod val="75000"/>
              <a:alpha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A9AFA2-A433-F75C-5AF8-80C571F47779}"/>
              </a:ext>
            </a:extLst>
          </p:cNvPr>
          <p:cNvSpPr/>
          <p:nvPr/>
        </p:nvSpPr>
        <p:spPr>
          <a:xfrm>
            <a:off x="132295" y="1026034"/>
            <a:ext cx="726719" cy="1776626"/>
          </a:xfrm>
          <a:prstGeom prst="rect">
            <a:avLst/>
          </a:prstGeom>
          <a:solidFill>
            <a:schemeClr val="bg2">
              <a:lumMod val="75000"/>
              <a:alpha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F4677F6-B9FD-44EF-AB01-095B20F6A465}"/>
              </a:ext>
            </a:extLst>
          </p:cNvPr>
          <p:cNvCxnSpPr>
            <a:cxnSpLocks/>
          </p:cNvCxnSpPr>
          <p:nvPr/>
        </p:nvCxnSpPr>
        <p:spPr>
          <a:xfrm>
            <a:off x="1488333" y="1498060"/>
            <a:ext cx="306421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3D11556-A132-D173-2545-C0EF7DB622AE}"/>
              </a:ext>
            </a:extLst>
          </p:cNvPr>
          <p:cNvSpPr txBox="1"/>
          <p:nvPr/>
        </p:nvSpPr>
        <p:spPr>
          <a:xfrm>
            <a:off x="1352145" y="1136980"/>
            <a:ext cx="493725" cy="184666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Light in</a:t>
            </a:r>
            <a:endParaRPr lang="en-GB" sz="12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D10AFCF-50B6-F1E8-3DCA-6BDB73745A36}"/>
              </a:ext>
            </a:extLst>
          </p:cNvPr>
          <p:cNvCxnSpPr/>
          <p:nvPr/>
        </p:nvCxnSpPr>
        <p:spPr>
          <a:xfrm>
            <a:off x="6076436" y="1026034"/>
            <a:ext cx="0" cy="4720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0AA022E-70A5-91BD-6E9E-354BCA8E6CD5}"/>
              </a:ext>
            </a:extLst>
          </p:cNvPr>
          <p:cNvSpPr txBox="1"/>
          <p:nvPr/>
        </p:nvSpPr>
        <p:spPr>
          <a:xfrm>
            <a:off x="5428037" y="812977"/>
            <a:ext cx="1308050" cy="207749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US" sz="1350" dirty="0"/>
              <a:t>Occulter (masks)</a:t>
            </a:r>
            <a:endParaRPr lang="en-GB" sz="135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A00A334-2C8C-1A17-43C4-1034E594A945}"/>
              </a:ext>
            </a:extLst>
          </p:cNvPr>
          <p:cNvCxnSpPr/>
          <p:nvPr/>
        </p:nvCxnSpPr>
        <p:spPr>
          <a:xfrm flipH="1">
            <a:off x="6590489" y="1136980"/>
            <a:ext cx="710120" cy="7210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60E4B11-71F9-4141-567A-8D278262F813}"/>
              </a:ext>
            </a:extLst>
          </p:cNvPr>
          <p:cNvSpPr txBox="1"/>
          <p:nvPr/>
        </p:nvSpPr>
        <p:spPr>
          <a:xfrm>
            <a:off x="6895192" y="926652"/>
            <a:ext cx="817596" cy="207749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en-US" sz="1350" dirty="0" err="1"/>
              <a:t>Lyot’s</a:t>
            </a:r>
            <a:r>
              <a:rPr lang="en-US" sz="1350" dirty="0"/>
              <a:t> stop</a:t>
            </a:r>
            <a:endParaRPr lang="en-GB" sz="13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65881B-7EF5-7583-AB46-E3770F532983}"/>
              </a:ext>
            </a:extLst>
          </p:cNvPr>
          <p:cNvSpPr txBox="1"/>
          <p:nvPr/>
        </p:nvSpPr>
        <p:spPr>
          <a:xfrm>
            <a:off x="1566153" y="3142035"/>
            <a:ext cx="6251776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350" dirty="0"/>
              <a:t>Possible configurations: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350" dirty="0"/>
              <a:t>Regular telescope – imaging the SR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350" dirty="0"/>
              <a:t>Telescope with occulter – masking the core enables longer exposure time/gain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350" dirty="0"/>
              <a:t>Coronagraph – diffraction from the beam mirror can be mitigated</a:t>
            </a:r>
            <a:endParaRPr lang="en-GB" sz="135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A5E1C94-38A2-4AF3-3342-60B345DF3998}"/>
              </a:ext>
            </a:extLst>
          </p:cNvPr>
          <p:cNvCxnSpPr>
            <a:cxnSpLocks/>
          </p:cNvCxnSpPr>
          <p:nvPr/>
        </p:nvCxnSpPr>
        <p:spPr>
          <a:xfrm>
            <a:off x="3487366" y="1136980"/>
            <a:ext cx="0" cy="8085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EE67996-F27B-3C82-7745-0DAEF29B44A7}"/>
              </a:ext>
            </a:extLst>
          </p:cNvPr>
          <p:cNvSpPr txBox="1"/>
          <p:nvPr/>
        </p:nvSpPr>
        <p:spPr>
          <a:xfrm>
            <a:off x="2813000" y="923520"/>
            <a:ext cx="1308049" cy="207749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sz="1350" dirty="0"/>
              <a:t>Readout camera</a:t>
            </a:r>
            <a:endParaRPr lang="en-GB" sz="135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15E36BD-21F3-8FE3-8253-997FA9B1B1B9}"/>
              </a:ext>
            </a:extLst>
          </p:cNvPr>
          <p:cNvCxnSpPr/>
          <p:nvPr/>
        </p:nvCxnSpPr>
        <p:spPr>
          <a:xfrm>
            <a:off x="1847473" y="1472970"/>
            <a:ext cx="3580565" cy="0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6ACCDEF-E695-935A-E24F-9327269F1903}"/>
              </a:ext>
            </a:extLst>
          </p:cNvPr>
          <p:cNvCxnSpPr>
            <a:cxnSpLocks/>
          </p:cNvCxnSpPr>
          <p:nvPr/>
        </p:nvCxnSpPr>
        <p:spPr>
          <a:xfrm>
            <a:off x="2129040" y="1553817"/>
            <a:ext cx="6460187" cy="0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2C9B01B-5D57-143D-002A-FE83768CD50E}"/>
              </a:ext>
            </a:extLst>
          </p:cNvPr>
          <p:cNvCxnSpPr>
            <a:cxnSpLocks/>
          </p:cNvCxnSpPr>
          <p:nvPr/>
        </p:nvCxnSpPr>
        <p:spPr>
          <a:xfrm flipH="1">
            <a:off x="2093468" y="1479193"/>
            <a:ext cx="3326176" cy="74624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93E53E1-26D3-97D8-CDF0-637CE0A9ECB6}"/>
              </a:ext>
            </a:extLst>
          </p:cNvPr>
          <p:cNvCxnSpPr>
            <a:cxnSpLocks/>
          </p:cNvCxnSpPr>
          <p:nvPr/>
        </p:nvCxnSpPr>
        <p:spPr>
          <a:xfrm>
            <a:off x="8586130" y="1590210"/>
            <a:ext cx="0" cy="421422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CCD9A22-6E7B-A08C-C486-E7AC4F266A22}"/>
              </a:ext>
            </a:extLst>
          </p:cNvPr>
          <p:cNvCxnSpPr>
            <a:cxnSpLocks/>
          </p:cNvCxnSpPr>
          <p:nvPr/>
        </p:nvCxnSpPr>
        <p:spPr>
          <a:xfrm flipH="1" flipV="1">
            <a:off x="3972622" y="2026147"/>
            <a:ext cx="4627661" cy="0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6085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479D84-A851-DF33-D572-9E8FB177BD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B1D071-8FEF-A087-59F9-4826E1273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Demonstration of modes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5F433-9B5C-C97D-9EE8-24F927CEE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7B18D95-9CD6-CBD7-8A43-60796E071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BFD08E-1852-AD0C-5392-783B71B79A3B}"/>
              </a:ext>
            </a:extLst>
          </p:cNvPr>
          <p:cNvSpPr txBox="1"/>
          <p:nvPr/>
        </p:nvSpPr>
        <p:spPr>
          <a:xfrm>
            <a:off x="305990" y="748085"/>
            <a:ext cx="6251776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350" dirty="0"/>
              <a:t>Possible configurations: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350" dirty="0"/>
              <a:t>Regular telescope – imaging the SR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350" dirty="0"/>
              <a:t>Telescope with occulter – masking the core enables longer exposure time/gain</a:t>
            </a:r>
          </a:p>
          <a:p>
            <a:pPr marL="257175" indent="-257175">
              <a:buFont typeface="+mj-lt"/>
              <a:buAutoNum type="arabicPeriod"/>
            </a:pPr>
            <a:r>
              <a:rPr lang="en-US" sz="1350" dirty="0"/>
              <a:t>Coronagraph – diffraction from the beam mirror can be mitigated</a:t>
            </a:r>
            <a:endParaRPr lang="en-GB" sz="1350" dirty="0"/>
          </a:p>
        </p:txBody>
      </p:sp>
      <p:pic>
        <p:nvPicPr>
          <p:cNvPr id="27" name="Picture 26" descr="A blue and yellow circle&#10;&#10;Description automatically generated">
            <a:extLst>
              <a:ext uri="{FF2B5EF4-FFF2-40B4-BE49-F238E27FC236}">
                <a16:creationId xmlns:a16="http://schemas.microsoft.com/office/drawing/2014/main" id="{AF912AEB-179E-BFC4-0EF3-992CF60AE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3168" y="3246926"/>
            <a:ext cx="2160000" cy="1620000"/>
          </a:xfrm>
          <a:prstGeom prst="rect">
            <a:avLst/>
          </a:prstGeom>
        </p:spPr>
      </p:pic>
      <p:pic>
        <p:nvPicPr>
          <p:cNvPr id="29" name="Picture 28" descr="A green and blue light&#10;&#10;Description automatically generated">
            <a:extLst>
              <a:ext uri="{FF2B5EF4-FFF2-40B4-BE49-F238E27FC236}">
                <a16:creationId xmlns:a16="http://schemas.microsoft.com/office/drawing/2014/main" id="{ED916CEE-CAB0-2495-F7B8-8C2CE364D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2350" y="1626926"/>
            <a:ext cx="2160000" cy="1620000"/>
          </a:xfrm>
          <a:prstGeom prst="rect">
            <a:avLst/>
          </a:prstGeom>
        </p:spPr>
      </p:pic>
      <p:pic>
        <p:nvPicPr>
          <p:cNvPr id="30" name="Picture 29" descr="A blue and yellow circle&#10;&#10;Description automatically generated">
            <a:extLst>
              <a:ext uri="{FF2B5EF4-FFF2-40B4-BE49-F238E27FC236}">
                <a16:creationId xmlns:a16="http://schemas.microsoft.com/office/drawing/2014/main" id="{E6C5B60D-470A-87F2-1F85-32E9E13D85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3168" y="1620000"/>
            <a:ext cx="2160000" cy="1620000"/>
          </a:xfrm>
          <a:prstGeom prst="rect">
            <a:avLst/>
          </a:prstGeom>
        </p:spPr>
      </p:pic>
      <p:pic>
        <p:nvPicPr>
          <p:cNvPr id="31" name="Picture 30" descr="A bright green and yellow light&#10;&#10;Description automatically generated">
            <a:extLst>
              <a:ext uri="{FF2B5EF4-FFF2-40B4-BE49-F238E27FC236}">
                <a16:creationId xmlns:a16="http://schemas.microsoft.com/office/drawing/2014/main" id="{065F5E15-EB90-34F6-C892-1A7951C393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2350" y="6926"/>
            <a:ext cx="2160000" cy="1620000"/>
          </a:xfrm>
          <a:prstGeom prst="rect">
            <a:avLst/>
          </a:prstGeom>
        </p:spPr>
      </p:pic>
      <p:pic>
        <p:nvPicPr>
          <p:cNvPr id="33" name="Picture 32" descr="A blue and yellow circle&#10;&#10;Description automatically generated with medium confidence">
            <a:extLst>
              <a:ext uri="{FF2B5EF4-FFF2-40B4-BE49-F238E27FC236}">
                <a16:creationId xmlns:a16="http://schemas.microsoft.com/office/drawing/2014/main" id="{81EE3CB3-233E-D4A1-1439-79C3D93E78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28" y="1626926"/>
            <a:ext cx="2160000" cy="1620000"/>
          </a:xfrm>
          <a:prstGeom prst="rect">
            <a:avLst/>
          </a:prstGeom>
        </p:spPr>
      </p:pic>
      <p:pic>
        <p:nvPicPr>
          <p:cNvPr id="34" name="Picture 33" descr="A blue and yellow circle&#10;&#10;Description automatically generated">
            <a:extLst>
              <a:ext uri="{FF2B5EF4-FFF2-40B4-BE49-F238E27FC236}">
                <a16:creationId xmlns:a16="http://schemas.microsoft.com/office/drawing/2014/main" id="{1ECD4F82-A792-4434-CBA9-27A443C378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828" y="3246926"/>
            <a:ext cx="2160000" cy="162000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680C0170-CACB-90E8-9E23-29BC1E686065}"/>
              </a:ext>
            </a:extLst>
          </p:cNvPr>
          <p:cNvSpPr txBox="1"/>
          <p:nvPr/>
        </p:nvSpPr>
        <p:spPr>
          <a:xfrm>
            <a:off x="8802850" y="111981"/>
            <a:ext cx="1923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D8B0E11-FE2D-57B8-E78E-557A0C4AFF67}"/>
              </a:ext>
            </a:extLst>
          </p:cNvPr>
          <p:cNvSpPr txBox="1"/>
          <p:nvPr/>
        </p:nvSpPr>
        <p:spPr>
          <a:xfrm>
            <a:off x="8836536" y="1707153"/>
            <a:ext cx="1923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B3D5FEA-E22F-920A-243F-1BFBF1056BE4}"/>
              </a:ext>
            </a:extLst>
          </p:cNvPr>
          <p:cNvSpPr txBox="1"/>
          <p:nvPr/>
        </p:nvSpPr>
        <p:spPr>
          <a:xfrm>
            <a:off x="1959328" y="1693373"/>
            <a:ext cx="1923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F208065-D612-3549-7CF7-A68E5C1ABFB8}"/>
              </a:ext>
            </a:extLst>
          </p:cNvPr>
          <p:cNvSpPr txBox="1"/>
          <p:nvPr/>
        </p:nvSpPr>
        <p:spPr>
          <a:xfrm>
            <a:off x="4318803" y="1693372"/>
            <a:ext cx="1923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CA32437-141B-E557-88BE-08A41B13D4D3}"/>
              </a:ext>
            </a:extLst>
          </p:cNvPr>
          <p:cNvSpPr txBox="1"/>
          <p:nvPr/>
        </p:nvSpPr>
        <p:spPr>
          <a:xfrm>
            <a:off x="1969139" y="3312882"/>
            <a:ext cx="1923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5CF2832-0DCF-C03A-0885-6D9831C8A822}"/>
              </a:ext>
            </a:extLst>
          </p:cNvPr>
          <p:cNvSpPr txBox="1"/>
          <p:nvPr/>
        </p:nvSpPr>
        <p:spPr>
          <a:xfrm>
            <a:off x="4343668" y="3389287"/>
            <a:ext cx="1923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C1E3F24-8D5D-FA3F-5641-FC0D96096A8C}"/>
              </a:ext>
            </a:extLst>
          </p:cNvPr>
          <p:cNvSpPr txBox="1"/>
          <p:nvPr/>
        </p:nvSpPr>
        <p:spPr>
          <a:xfrm>
            <a:off x="7703251" y="4523059"/>
            <a:ext cx="138499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/>
              <a:t>Z-axis in log scale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AD9E686-38A5-61E4-5889-B8C5F1C6B166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5964040" y="1067358"/>
            <a:ext cx="960919" cy="1001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D1C9567-5356-38D6-F2B0-4D28E27AA8D8}"/>
              </a:ext>
            </a:extLst>
          </p:cNvPr>
          <p:cNvSpPr txBox="1"/>
          <p:nvPr/>
        </p:nvSpPr>
        <p:spPr>
          <a:xfrm>
            <a:off x="5520008" y="1965303"/>
            <a:ext cx="444032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/>
              <a:t>Low 𝜀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9FDFBB8-F1BB-0FE1-F7E3-C81BB9F766E6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5964040" y="2267200"/>
            <a:ext cx="960919" cy="1841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5353E34-CB07-06DB-448B-0D6F9DAFDFCB}"/>
              </a:ext>
            </a:extLst>
          </p:cNvPr>
          <p:cNvSpPr txBox="1"/>
          <p:nvPr/>
        </p:nvSpPr>
        <p:spPr>
          <a:xfrm>
            <a:off x="5481536" y="2347427"/>
            <a:ext cx="482504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350" dirty="0"/>
              <a:t>High 𝜀</a:t>
            </a:r>
          </a:p>
        </p:txBody>
      </p:sp>
    </p:spTree>
    <p:extLst>
      <p:ext uri="{BB962C8B-B14F-4D97-AF65-F5344CB8AC3E}">
        <p14:creationId xmlns:p14="http://schemas.microsoft.com/office/powerpoint/2010/main" val="2500753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616560-31F5-FD3C-E940-551943F95D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The camera coupled to the intensifier has the ability to be gated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C68ED1-863E-C893-35BE-22109471A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“Gating”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B1825B-9B4C-27A8-9B39-1B9E5A14C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BCA7E78-5D20-F60D-C1C4-4F621003BCD3}"/>
              </a:ext>
            </a:extLst>
          </p:cNvPr>
          <p:cNvCxnSpPr/>
          <p:nvPr/>
        </p:nvCxnSpPr>
        <p:spPr>
          <a:xfrm>
            <a:off x="971600" y="2976918"/>
            <a:ext cx="5328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DB6162D-DE2F-AED0-35EE-5650569BE3A7}"/>
              </a:ext>
            </a:extLst>
          </p:cNvPr>
          <p:cNvSpPr txBox="1"/>
          <p:nvPr/>
        </p:nvSpPr>
        <p:spPr>
          <a:xfrm>
            <a:off x="5989850" y="3110321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time</a:t>
            </a:r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9CF75C48-411E-ECA5-A45D-A436F0686CE7}"/>
              </a:ext>
            </a:extLst>
          </p:cNvPr>
          <p:cNvSpPr/>
          <p:nvPr/>
        </p:nvSpPr>
        <p:spPr>
          <a:xfrm>
            <a:off x="1259632" y="2472862"/>
            <a:ext cx="432048" cy="40816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B2CFC250-04B7-7BEC-BADB-51DDF9287855}"/>
              </a:ext>
            </a:extLst>
          </p:cNvPr>
          <p:cNvSpPr/>
          <p:nvPr/>
        </p:nvSpPr>
        <p:spPr>
          <a:xfrm>
            <a:off x="2510477" y="2471925"/>
            <a:ext cx="432048" cy="40816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riangle 9">
            <a:extLst>
              <a:ext uri="{FF2B5EF4-FFF2-40B4-BE49-F238E27FC236}">
                <a16:creationId xmlns:a16="http://schemas.microsoft.com/office/drawing/2014/main" id="{75E454E7-ADC0-8479-8337-DEAA103241FD}"/>
              </a:ext>
            </a:extLst>
          </p:cNvPr>
          <p:cNvSpPr/>
          <p:nvPr/>
        </p:nvSpPr>
        <p:spPr>
          <a:xfrm>
            <a:off x="3991464" y="2471925"/>
            <a:ext cx="432048" cy="40816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CA18BAFE-2979-38BC-9076-928843D7F487}"/>
              </a:ext>
            </a:extLst>
          </p:cNvPr>
          <p:cNvSpPr/>
          <p:nvPr/>
        </p:nvSpPr>
        <p:spPr>
          <a:xfrm>
            <a:off x="5598261" y="2472862"/>
            <a:ext cx="432048" cy="40816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9439650-3D03-C657-B57B-BA17080ADC5A}"/>
              </a:ext>
            </a:extLst>
          </p:cNvPr>
          <p:cNvCxnSpPr/>
          <p:nvPr/>
        </p:nvCxnSpPr>
        <p:spPr>
          <a:xfrm flipH="1">
            <a:off x="5989850" y="1896798"/>
            <a:ext cx="958414" cy="6719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F396EDC-50EE-CD8C-5940-113DEFEEE10A}"/>
              </a:ext>
            </a:extLst>
          </p:cNvPr>
          <p:cNvSpPr txBox="1"/>
          <p:nvPr/>
        </p:nvSpPr>
        <p:spPr>
          <a:xfrm>
            <a:off x="6901440" y="1712132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bunch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33751B9-8EDF-BA67-181D-A80CFEF9D02A}"/>
              </a:ext>
            </a:extLst>
          </p:cNvPr>
          <p:cNvSpPr/>
          <p:nvPr/>
        </p:nvSpPr>
        <p:spPr>
          <a:xfrm>
            <a:off x="2195736" y="2328846"/>
            <a:ext cx="1008112" cy="64807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EF6BC04-8FCF-93E9-C73A-6BAE9BA3B866}"/>
              </a:ext>
            </a:extLst>
          </p:cNvPr>
          <p:cNvCxnSpPr/>
          <p:nvPr/>
        </p:nvCxnSpPr>
        <p:spPr>
          <a:xfrm flipH="1">
            <a:off x="3207106" y="1748304"/>
            <a:ext cx="958414" cy="6719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D67AF73-1377-9D8E-E24F-FFF2AAA03C23}"/>
              </a:ext>
            </a:extLst>
          </p:cNvPr>
          <p:cNvSpPr txBox="1"/>
          <p:nvPr/>
        </p:nvSpPr>
        <p:spPr>
          <a:xfrm>
            <a:off x="4118696" y="1563638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gate signal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66F7516-9EE4-E3B1-6FF3-256C3ABD09D7}"/>
              </a:ext>
            </a:extLst>
          </p:cNvPr>
          <p:cNvCxnSpPr/>
          <p:nvPr/>
        </p:nvCxnSpPr>
        <p:spPr>
          <a:xfrm>
            <a:off x="1043608" y="4473313"/>
            <a:ext cx="53285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riangle 29">
            <a:extLst>
              <a:ext uri="{FF2B5EF4-FFF2-40B4-BE49-F238E27FC236}">
                <a16:creationId xmlns:a16="http://schemas.microsoft.com/office/drawing/2014/main" id="{288B4EB0-2A63-EFF3-F8A3-FB71293BB9A1}"/>
              </a:ext>
            </a:extLst>
          </p:cNvPr>
          <p:cNvSpPr/>
          <p:nvPr/>
        </p:nvSpPr>
        <p:spPr>
          <a:xfrm>
            <a:off x="1331640" y="3969257"/>
            <a:ext cx="432048" cy="40816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Triangle 30">
            <a:extLst>
              <a:ext uri="{FF2B5EF4-FFF2-40B4-BE49-F238E27FC236}">
                <a16:creationId xmlns:a16="http://schemas.microsoft.com/office/drawing/2014/main" id="{045F7835-158C-EEF3-5BBD-80028E8EDAAB}"/>
              </a:ext>
            </a:extLst>
          </p:cNvPr>
          <p:cNvSpPr/>
          <p:nvPr/>
        </p:nvSpPr>
        <p:spPr>
          <a:xfrm>
            <a:off x="2582485" y="3968320"/>
            <a:ext cx="432048" cy="40816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Triangle 31">
            <a:extLst>
              <a:ext uri="{FF2B5EF4-FFF2-40B4-BE49-F238E27FC236}">
                <a16:creationId xmlns:a16="http://schemas.microsoft.com/office/drawing/2014/main" id="{571D58BF-F624-AFB4-1DDC-3D0656809E23}"/>
              </a:ext>
            </a:extLst>
          </p:cNvPr>
          <p:cNvSpPr/>
          <p:nvPr/>
        </p:nvSpPr>
        <p:spPr>
          <a:xfrm>
            <a:off x="4063472" y="3968320"/>
            <a:ext cx="432048" cy="40816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BA17B070-3807-C770-9511-49F2B7939DD3}"/>
              </a:ext>
            </a:extLst>
          </p:cNvPr>
          <p:cNvSpPr/>
          <p:nvPr/>
        </p:nvSpPr>
        <p:spPr>
          <a:xfrm>
            <a:off x="5670269" y="3969257"/>
            <a:ext cx="432048" cy="40816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E1EC703-D24A-2367-48D4-A5B60CEEA9D1}"/>
              </a:ext>
            </a:extLst>
          </p:cNvPr>
          <p:cNvSpPr/>
          <p:nvPr/>
        </p:nvSpPr>
        <p:spPr>
          <a:xfrm>
            <a:off x="2269760" y="3795886"/>
            <a:ext cx="1008112" cy="64807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50B6DC6-29C1-1034-E2E1-5D8A7422E40C}"/>
              </a:ext>
            </a:extLst>
          </p:cNvPr>
          <p:cNvSpPr/>
          <p:nvPr/>
        </p:nvSpPr>
        <p:spPr>
          <a:xfrm>
            <a:off x="5364088" y="3826602"/>
            <a:ext cx="1008112" cy="64807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Multiply 36">
            <a:extLst>
              <a:ext uri="{FF2B5EF4-FFF2-40B4-BE49-F238E27FC236}">
                <a16:creationId xmlns:a16="http://schemas.microsoft.com/office/drawing/2014/main" id="{0D8521D3-97B2-A153-5E26-DED6BD4E6D2D}"/>
              </a:ext>
            </a:extLst>
          </p:cNvPr>
          <p:cNvSpPr/>
          <p:nvPr/>
        </p:nvSpPr>
        <p:spPr>
          <a:xfrm>
            <a:off x="6610533" y="3879071"/>
            <a:ext cx="625763" cy="594242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06559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40741E-7 L 0.16042 -7.40741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2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042 -7.40741E-7 L 0.0868 -0.0018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8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7" grpId="0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0222-583B-F527-1D9D-80DAFF54A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052" y="44251"/>
            <a:ext cx="8838344" cy="799307"/>
          </a:xfrm>
        </p:spPr>
        <p:txBody>
          <a:bodyPr/>
          <a:lstStyle/>
          <a:p>
            <a:r>
              <a:rPr lang="en-US" sz="2400" dirty="0"/>
              <a:t>Important parameters (prepare, carry out, analyze MD)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EC41B-412B-99C6-79A6-4A402F7AB6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Wire scanners BWS:</a:t>
            </a:r>
          </a:p>
          <a:p>
            <a:pPr lvl="1"/>
            <a:r>
              <a:rPr lang="en-US" dirty="0"/>
              <a:t>ß</a:t>
            </a:r>
            <a:r>
              <a:rPr lang="en-US" baseline="-25000" dirty="0"/>
              <a:t>y</a:t>
            </a:r>
            <a:r>
              <a:rPr lang="en-US" dirty="0"/>
              <a:t> = 418.23m</a:t>
            </a:r>
          </a:p>
          <a:p>
            <a:pPr lvl="1"/>
            <a:r>
              <a:rPr lang="en-US" dirty="0" err="1"/>
              <a:t>ß</a:t>
            </a:r>
            <a:r>
              <a:rPr lang="en-US" baseline="-25000" dirty="0" err="1"/>
              <a:t>x</a:t>
            </a:r>
            <a:r>
              <a:rPr lang="en-US" dirty="0"/>
              <a:t> = 185.15m</a:t>
            </a:r>
          </a:p>
          <a:p>
            <a:r>
              <a:rPr lang="en-US" dirty="0"/>
              <a:t>Coronagraph BSRH:</a:t>
            </a:r>
          </a:p>
          <a:p>
            <a:pPr lvl="1"/>
            <a:r>
              <a:rPr lang="en-US" dirty="0"/>
              <a:t>ß</a:t>
            </a:r>
            <a:r>
              <a:rPr lang="en-US" baseline="-25000" dirty="0"/>
              <a:t>y</a:t>
            </a:r>
            <a:r>
              <a:rPr lang="en-US" dirty="0"/>
              <a:t> = 366.63m</a:t>
            </a:r>
          </a:p>
          <a:p>
            <a:pPr lvl="1"/>
            <a:r>
              <a:rPr lang="en-US" dirty="0" err="1"/>
              <a:t>ß</a:t>
            </a:r>
            <a:r>
              <a:rPr lang="en-US" baseline="-25000" dirty="0" err="1"/>
              <a:t>x</a:t>
            </a:r>
            <a:r>
              <a:rPr lang="en-US" dirty="0"/>
              <a:t> = 193.8m</a:t>
            </a:r>
          </a:p>
          <a:p>
            <a:r>
              <a:rPr lang="en-US" dirty="0"/>
              <a:t>Primary collimators TCP (V):</a:t>
            </a:r>
          </a:p>
          <a:p>
            <a:pPr lvl="1"/>
            <a:r>
              <a:rPr lang="en-US" dirty="0"/>
              <a:t>ß</a:t>
            </a:r>
            <a:r>
              <a:rPr lang="en-US" baseline="-25000" dirty="0"/>
              <a:t>y</a:t>
            </a:r>
            <a:r>
              <a:rPr lang="en-US" dirty="0"/>
              <a:t> = 71.49m</a:t>
            </a:r>
          </a:p>
          <a:p>
            <a:pPr lvl="1"/>
            <a:r>
              <a:rPr lang="en-US" dirty="0" err="1"/>
              <a:t>ß</a:t>
            </a:r>
            <a:r>
              <a:rPr lang="en-US" baseline="-25000" dirty="0" err="1"/>
              <a:t>x</a:t>
            </a:r>
            <a:r>
              <a:rPr lang="en-US" dirty="0"/>
              <a:t> = 148.43m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12958C-C82F-88C6-137D-01CF30373B04}"/>
              </a:ext>
            </a:extLst>
          </p:cNvPr>
          <p:cNvSpPr txBox="1"/>
          <p:nvPr/>
        </p:nvSpPr>
        <p:spPr>
          <a:xfrm>
            <a:off x="4729758" y="1079501"/>
            <a:ext cx="33706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For </a:t>
            </a:r>
            <a:r>
              <a:rPr lang="el-GR" sz="1350" dirty="0"/>
              <a:t>ε</a:t>
            </a:r>
            <a:r>
              <a:rPr lang="en-US" sz="1350" baseline="-25000" dirty="0"/>
              <a:t>N</a:t>
            </a:r>
            <a:r>
              <a:rPr lang="en-US" sz="1350" dirty="0"/>
              <a:t> = 2.5um rad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l-GR" sz="1350" dirty="0"/>
              <a:t>σ</a:t>
            </a:r>
            <a:r>
              <a:rPr lang="en-US" sz="1350" baseline="-25000" dirty="0"/>
              <a:t>y</a:t>
            </a:r>
            <a:r>
              <a:rPr lang="en-US" sz="1350" dirty="0"/>
              <a:t> =  386 um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l-GR" sz="1350" dirty="0"/>
              <a:t>σ</a:t>
            </a:r>
            <a:r>
              <a:rPr lang="en-US" sz="1350" baseline="-25000" dirty="0"/>
              <a:t>x</a:t>
            </a:r>
            <a:r>
              <a:rPr lang="en-US" sz="1350" dirty="0"/>
              <a:t> =  257 um</a:t>
            </a:r>
          </a:p>
          <a:p>
            <a:endParaRPr lang="en-GB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l-GR" sz="1350" dirty="0"/>
              <a:t>σ</a:t>
            </a:r>
            <a:r>
              <a:rPr lang="en-US" sz="1350" baseline="-25000" dirty="0"/>
              <a:t>y</a:t>
            </a:r>
            <a:r>
              <a:rPr lang="en-US" sz="1350" dirty="0"/>
              <a:t> =  362 um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l-GR" sz="1350" dirty="0"/>
              <a:t>σ</a:t>
            </a:r>
            <a:r>
              <a:rPr lang="en-US" sz="1350" baseline="-25000" dirty="0"/>
              <a:t>x</a:t>
            </a:r>
            <a:r>
              <a:rPr lang="en-US" sz="1350" dirty="0"/>
              <a:t> =  263 um</a:t>
            </a:r>
          </a:p>
          <a:p>
            <a:endParaRPr lang="en-GB" sz="1350" dirty="0"/>
          </a:p>
          <a:p>
            <a:endParaRPr lang="en-GB" sz="1350" dirty="0"/>
          </a:p>
          <a:p>
            <a:endParaRPr lang="en-GB" sz="1350" dirty="0"/>
          </a:p>
          <a:p>
            <a:endParaRPr lang="en-GB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l-GR" sz="1350" dirty="0"/>
              <a:t>σ</a:t>
            </a:r>
            <a:r>
              <a:rPr lang="en-US" sz="1350" baseline="-25000" dirty="0"/>
              <a:t>y</a:t>
            </a:r>
            <a:r>
              <a:rPr lang="en-US" sz="1350" dirty="0"/>
              <a:t> =  160 um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l-GR" sz="1350" dirty="0"/>
              <a:t>σ</a:t>
            </a:r>
            <a:r>
              <a:rPr lang="en-US" sz="1350" baseline="-25000" dirty="0"/>
              <a:t>x</a:t>
            </a:r>
            <a:r>
              <a:rPr lang="en-US" sz="1350" dirty="0"/>
              <a:t> =  230 um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BEA964-DBF5-9EA2-C6C3-34D49FCC6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38531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v2" id="{B29E3A8F-0965-4B41-980B-FA6FCE78D6AA}" vid="{25F1B603-DBA4-CA48-91F0-83BF81AFF2D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7125</TotalTime>
  <Words>1238</Words>
  <Application>Microsoft Macintosh PowerPoint</Application>
  <PresentationFormat>On-screen Show (16:9)</PresentationFormat>
  <Paragraphs>212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Aptos</vt:lpstr>
      <vt:lpstr>Arial</vt:lpstr>
      <vt:lpstr>Calibri</vt:lpstr>
      <vt:lpstr>Wingdings</vt:lpstr>
      <vt:lpstr>Thème Office</vt:lpstr>
      <vt:lpstr>Beam halo monitor – coronagraph study</vt:lpstr>
      <vt:lpstr>Outline</vt:lpstr>
      <vt:lpstr>Coronagraph – principle</vt:lpstr>
      <vt:lpstr>Coronagraph – principle</vt:lpstr>
      <vt:lpstr>BSRH status</vt:lpstr>
      <vt:lpstr>Current layout – Beam 2</vt:lpstr>
      <vt:lpstr>Demonstration of modes</vt:lpstr>
      <vt:lpstr>“Gating”</vt:lpstr>
      <vt:lpstr>Important parameters (prepare, carry out, analyze MD)</vt:lpstr>
      <vt:lpstr>First MD (May)</vt:lpstr>
      <vt:lpstr>MD overview</vt:lpstr>
      <vt:lpstr>BSRH – data video</vt:lpstr>
      <vt:lpstr>Analysis procedure </vt:lpstr>
      <vt:lpstr>Illustration of the analysis procedure</vt:lpstr>
      <vt:lpstr>Results – summary plot</vt:lpstr>
      <vt:lpstr>Results</vt:lpstr>
      <vt:lpstr>Second MD</vt:lpstr>
      <vt:lpstr>MD overview </vt:lpstr>
      <vt:lpstr>BSRH - video</vt:lpstr>
      <vt:lpstr>Preliminary results</vt:lpstr>
      <vt:lpstr>Preliminary results</vt:lpstr>
      <vt:lpstr>Two MDs in short</vt:lpstr>
      <vt:lpstr>Conclusions</vt:lpstr>
      <vt:lpstr>Thank you for your attention</vt:lpstr>
      <vt:lpstr>Backup</vt:lpstr>
      <vt:lpstr>Gating example</vt:lpstr>
      <vt:lpstr>BSRH intensity problem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Jan Pucek</cp:lastModifiedBy>
  <cp:revision>101</cp:revision>
  <dcterms:created xsi:type="dcterms:W3CDTF">2016-02-11T10:47:23Z</dcterms:created>
  <dcterms:modified xsi:type="dcterms:W3CDTF">2024-10-09T13:03:21Z</dcterms:modified>
</cp:coreProperties>
</file>