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7" r:id="rId6"/>
    <p:sldId id="358" r:id="rId7"/>
    <p:sldId id="359" r:id="rId8"/>
    <p:sldId id="396" r:id="rId9"/>
    <p:sldId id="397" r:id="rId10"/>
    <p:sldId id="398" r:id="rId11"/>
    <p:sldId id="368" r:id="rId12"/>
    <p:sldId id="411" r:id="rId13"/>
    <p:sldId id="402" r:id="rId14"/>
    <p:sldId id="362" r:id="rId15"/>
    <p:sldId id="363" r:id="rId16"/>
    <p:sldId id="371" r:id="rId17"/>
    <p:sldId id="372" r:id="rId18"/>
    <p:sldId id="370" r:id="rId19"/>
    <p:sldId id="360" r:id="rId20"/>
    <p:sldId id="405" r:id="rId21"/>
    <p:sldId id="407" r:id="rId22"/>
    <p:sldId id="403" r:id="rId23"/>
    <p:sldId id="365" r:id="rId24"/>
    <p:sldId id="408" r:id="rId25"/>
    <p:sldId id="400" r:id="rId26"/>
    <p:sldId id="348" r:id="rId27"/>
    <p:sldId id="349" r:id="rId28"/>
    <p:sldId id="367" r:id="rId29"/>
    <p:sldId id="409" r:id="rId30"/>
    <p:sldId id="366" r:id="rId31"/>
    <p:sldId id="410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43D"/>
    <a:srgbClr val="FB8010"/>
    <a:srgbClr val="008000"/>
    <a:srgbClr val="FFFFFF"/>
    <a:srgbClr val="3384B9"/>
    <a:srgbClr val="E56E05"/>
    <a:srgbClr val="F5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6" autoAdjust="0"/>
    <p:restoredTop sz="91655" autoAdjust="0"/>
  </p:normalViewPr>
  <p:slideViewPr>
    <p:cSldViewPr snapToObjects="1" showGuides="1">
      <p:cViewPr varScale="1">
        <p:scale>
          <a:sx n="152" d="100"/>
          <a:sy n="152" d="100"/>
        </p:scale>
        <p:origin x="744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5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5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J.Storey - HL-LHC BGI Update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hyperlink" Target="https://indico.cern.ch/event/1431341/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1456998/" TargetMode="Externa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206343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dms.cern.ch/ui/#!master/navigator/document?D:101412677:101412677:subDoc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3096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337597/contributions/5634072/attachments/2765217/4818230/Comparison-of-the-BGI-and-WS-in-the-PS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ndico.cern.ch/event/1337597/contributions/5634072/attachments/2765217/4818230/Comparison-of-the-BGI-and-WS-in-the-PS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48897" TargetMode="Externa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37340/overview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medipix.web.cern.ch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hyperlink" Target="https://cernbox.cern.ch/pdf-viewer/public/1aptLvC7BQ921Ng/IBIC21.pdf?contextRouteName=files-public-link&amp;contextRouteParams.driveAliasAndItem=public%2F1aptLvC7BQ921Ng&amp;items-per-page=100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ccelconf.web.cern.ch/ibic2019/papers/tubo04.pdf" TargetMode="External"/><Relationship Id="rId5" Type="http://schemas.openxmlformats.org/officeDocument/2006/relationships/hyperlink" Target="https://cds.cern.ch/record/2663359/files/we2ab5.pdf" TargetMode="External"/><Relationship Id="rId4" Type="http://schemas.openxmlformats.org/officeDocument/2006/relationships/image" Target="../media/image1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997700"/>
            <a:ext cx="7086600" cy="838200"/>
          </a:xfrm>
        </p:spPr>
        <p:txBody>
          <a:bodyPr/>
          <a:lstStyle/>
          <a:p>
            <a:pPr algn="ctr"/>
            <a:r>
              <a:rPr lang="en-GB" dirty="0"/>
              <a:t>Update on the Beam Gas Ionisation (BGI) Profile Monitor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475" y="3143751"/>
            <a:ext cx="6877050" cy="595319"/>
          </a:xfrm>
        </p:spPr>
        <p:txBody>
          <a:bodyPr>
            <a:normAutofit fontScale="92500"/>
          </a:bodyPr>
          <a:lstStyle/>
          <a:p>
            <a:pPr algn="ctr"/>
            <a:r>
              <a:rPr lang="en-US" sz="1400" u="sng" dirty="0"/>
              <a:t>J. Storey,</a:t>
            </a:r>
            <a:r>
              <a:rPr lang="en-US" sz="1400" dirty="0"/>
              <a:t> W. Andreazza, D. Bodart, H. Bursali, G. Cabrera, W. Devauchelle, </a:t>
            </a:r>
          </a:p>
          <a:p>
            <a:pPr algn="ctr"/>
            <a:r>
              <a:rPr lang="en-US" sz="1400" dirty="0"/>
              <a:t>G. Le Godec, S. Jensen, J. Joul, G. Khatri, M. Mclean, C. Pasquino, M. Teresa Ramos Garcia</a:t>
            </a:r>
            <a:endParaRPr lang="en-GB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105400" y="285750"/>
            <a:ext cx="3706320" cy="762000"/>
          </a:xfrm>
        </p:spPr>
        <p:txBody>
          <a:bodyPr>
            <a:normAutofit fontScale="92500"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</a:rPr>
              <a:t>14</a:t>
            </a:r>
            <a:r>
              <a:rPr lang="en-US" sz="1800" baseline="30000" dirty="0">
                <a:solidFill>
                  <a:schemeClr val="accent6"/>
                </a:solidFill>
              </a:rPr>
              <a:t>th</a:t>
            </a:r>
            <a:r>
              <a:rPr lang="en-US" sz="1800" dirty="0">
                <a:solidFill>
                  <a:schemeClr val="accent6"/>
                </a:solidFill>
              </a:rPr>
              <a:t> HL-LHC Collaboration Meeting</a:t>
            </a:r>
          </a:p>
          <a:p>
            <a:pPr algn="r"/>
            <a:r>
              <a:rPr lang="en-US" sz="1800" dirty="0">
                <a:solidFill>
                  <a:schemeClr val="accent6"/>
                </a:solidFill>
              </a:rPr>
              <a:t>Genoa - 9</a:t>
            </a:r>
            <a:r>
              <a:rPr lang="en-US" sz="1800" baseline="30000" dirty="0">
                <a:solidFill>
                  <a:schemeClr val="accent6"/>
                </a:solidFill>
              </a:rPr>
              <a:t>th</a:t>
            </a:r>
            <a:r>
              <a:rPr lang="en-US" sz="1800" dirty="0">
                <a:solidFill>
                  <a:schemeClr val="accent6"/>
                </a:solidFill>
              </a:rPr>
              <a:t> October 2024</a:t>
            </a:r>
            <a:endParaRPr lang="en-GB" sz="1800" dirty="0">
              <a:solidFill>
                <a:schemeClr val="accent6"/>
              </a:solidFill>
            </a:endParaRPr>
          </a:p>
        </p:txBody>
      </p:sp>
      <p:pic>
        <p:nvPicPr>
          <p:cNvPr id="8" name="Picture 14" descr="CERN Logo : histoire, signification de l'emblème">
            <a:extLst>
              <a:ext uri="{FF2B5EF4-FFF2-40B4-BE49-F238E27FC236}">
                <a16:creationId xmlns:a16="http://schemas.microsoft.com/office/drawing/2014/main" id="{3DF1F26A-AA3E-7FB0-FC67-42C2A7997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8750"/>
            <a:ext cx="1631284" cy="91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C5C01335-5E6C-18F9-9726-40596D9D3BD4}"/>
              </a:ext>
            </a:extLst>
          </p:cNvPr>
          <p:cNvSpPr txBox="1">
            <a:spLocks/>
          </p:cNvSpPr>
          <p:nvPr/>
        </p:nvSpPr>
        <p:spPr>
          <a:xfrm>
            <a:off x="1600200" y="4124742"/>
            <a:ext cx="5867400" cy="7429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Thanks to: M. Navarro Baeza, C. Fleisig, S. Gibson, M. Gonzalez Berges, S. Jackson, S. Levasseur, T. Lefevre, H. Sandberg, G. Schneider, R. Veness, C. Vollinger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93020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09ED09-A51E-4B4B-3933-23C2BC547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HL-LHC BGI Design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9D28DD-80B5-FA29-6140-E306B2FF9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BB5D7-7319-AC13-40A5-782632029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1778AD4-35E8-44EE-29E9-650462CB9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324963"/>
              </p:ext>
            </p:extLst>
          </p:nvPr>
        </p:nvGraphicFramePr>
        <p:xfrm>
          <a:off x="15240" y="714267"/>
          <a:ext cx="8809144" cy="896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2286">
                  <a:extLst>
                    <a:ext uri="{9D8B030D-6E8A-4147-A177-3AD203B41FA5}">
                      <a16:colId xmlns:a16="http://schemas.microsoft.com/office/drawing/2014/main" val="2208785828"/>
                    </a:ext>
                  </a:extLst>
                </a:gridCol>
                <a:gridCol w="2202286">
                  <a:extLst>
                    <a:ext uri="{9D8B030D-6E8A-4147-A177-3AD203B41FA5}">
                      <a16:colId xmlns:a16="http://schemas.microsoft.com/office/drawing/2014/main" val="3920036877"/>
                    </a:ext>
                  </a:extLst>
                </a:gridCol>
                <a:gridCol w="2202286">
                  <a:extLst>
                    <a:ext uri="{9D8B030D-6E8A-4147-A177-3AD203B41FA5}">
                      <a16:colId xmlns:a16="http://schemas.microsoft.com/office/drawing/2014/main" val="733286114"/>
                    </a:ext>
                  </a:extLst>
                </a:gridCol>
                <a:gridCol w="2202286">
                  <a:extLst>
                    <a:ext uri="{9D8B030D-6E8A-4147-A177-3AD203B41FA5}">
                      <a16:colId xmlns:a16="http://schemas.microsoft.com/office/drawing/2014/main" val="2792846951"/>
                    </a:ext>
                  </a:extLst>
                </a:gridCol>
              </a:tblGrid>
              <a:tr h="29883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accent5"/>
                          </a:solidFill>
                        </a:rPr>
                        <a:t>Circular Flange</a:t>
                      </a:r>
                    </a:p>
                  </a:txBody>
                  <a:tcPr marL="82526" marR="82526" marT="41263" marB="41263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accent5"/>
                          </a:solidFill>
                        </a:rPr>
                        <a:t>Rectangular Flange</a:t>
                      </a:r>
                    </a:p>
                  </a:txBody>
                  <a:tcPr marL="82526" marR="82526" marT="41263" marB="41263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848296"/>
                  </a:ext>
                </a:extLst>
              </a:tr>
              <a:tr h="2988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accent5"/>
                          </a:solidFill>
                        </a:rPr>
                        <a:t>Circular chamber</a:t>
                      </a: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accent5"/>
                          </a:solidFill>
                        </a:rPr>
                        <a:t>Rectangular chamber</a:t>
                      </a: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accent5"/>
                          </a:solidFill>
                        </a:rPr>
                        <a:t>Rectangular chamber</a:t>
                      </a: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accent5"/>
                          </a:solidFill>
                        </a:rPr>
                        <a:t>Rectangular chamber</a:t>
                      </a:r>
                    </a:p>
                  </a:txBody>
                  <a:tcPr marL="73685" marR="73685" marT="36842" marB="36842" anchor="ctr"/>
                </a:tc>
                <a:extLst>
                  <a:ext uri="{0D108BD9-81ED-4DB2-BD59-A6C34878D82A}">
                    <a16:rowId xmlns:a16="http://schemas.microsoft.com/office/drawing/2014/main" val="1925552624"/>
                  </a:ext>
                </a:extLst>
              </a:tr>
              <a:tr h="298835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accent5"/>
                          </a:solidFill>
                        </a:rPr>
                        <a:t>Timepix4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accent5"/>
                          </a:solidFill>
                        </a:rPr>
                        <a:t>Timepix4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accent5"/>
                          </a:solidFill>
                        </a:rPr>
                        <a:t>Timepix4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73685" marR="73685" marT="36842" marB="3684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accent5"/>
                          </a:solidFill>
                        </a:rPr>
                        <a:t>Timepix3 or 4</a:t>
                      </a:r>
                      <a:endParaRPr lang="en-GB" sz="1400" dirty="0">
                        <a:solidFill>
                          <a:schemeClr val="accent5"/>
                        </a:solidFill>
                      </a:endParaRPr>
                    </a:p>
                  </a:txBody>
                  <a:tcPr marL="73685" marR="73685" marT="36842" marB="36842" anchor="ctr"/>
                </a:tc>
                <a:extLst>
                  <a:ext uri="{0D108BD9-81ED-4DB2-BD59-A6C34878D82A}">
                    <a16:rowId xmlns:a16="http://schemas.microsoft.com/office/drawing/2014/main" val="2063473780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67FBD380-443F-9199-DAB7-C8F45950F599}"/>
              </a:ext>
            </a:extLst>
          </p:cNvPr>
          <p:cNvSpPr/>
          <p:nvPr/>
        </p:nvSpPr>
        <p:spPr>
          <a:xfrm>
            <a:off x="926820" y="1676028"/>
            <a:ext cx="290099" cy="2900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A2C1DF-D27F-DCDC-ECAF-7DD30A5DC81C}"/>
              </a:ext>
            </a:extLst>
          </p:cNvPr>
          <p:cNvSpPr/>
          <p:nvPr/>
        </p:nvSpPr>
        <p:spPr>
          <a:xfrm>
            <a:off x="3192177" y="1672570"/>
            <a:ext cx="290099" cy="2900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41BD1DC-6927-F378-54DF-79358A0BC61D}"/>
              </a:ext>
            </a:extLst>
          </p:cNvPr>
          <p:cNvSpPr/>
          <p:nvPr/>
        </p:nvSpPr>
        <p:spPr>
          <a:xfrm>
            <a:off x="5469914" y="1678995"/>
            <a:ext cx="290099" cy="2900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DB75FB4-1DBE-CC30-F662-5936B8A01669}"/>
              </a:ext>
            </a:extLst>
          </p:cNvPr>
          <p:cNvSpPr/>
          <p:nvPr/>
        </p:nvSpPr>
        <p:spPr>
          <a:xfrm>
            <a:off x="7758131" y="1678995"/>
            <a:ext cx="290099" cy="2900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89A9A0-4589-7DB9-3D6C-BDA1FE0F5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405" y="2135575"/>
            <a:ext cx="1740595" cy="14064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688519-CBF0-6BFE-6045-05D804BF2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405" y="3552832"/>
            <a:ext cx="1740595" cy="6179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0561F7-C363-2512-D724-3B0E8FBE48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667" y="2091680"/>
            <a:ext cx="1740595" cy="15296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4D1D2D-A3A1-F2FF-2144-E7A4588D9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4668" y="3545300"/>
            <a:ext cx="1740595" cy="8552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48F0AD-E083-560C-15A8-534D297562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6930" y="2091680"/>
            <a:ext cx="1740595" cy="13006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87537F9-74CF-DB0D-8D74-08195077FEC2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8047" y="2133275"/>
            <a:ext cx="1273211" cy="11944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514BE9-8D39-4D2E-D025-D3D98C69B23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54" r="6416"/>
          <a:stretch/>
        </p:blipFill>
        <p:spPr>
          <a:xfrm>
            <a:off x="2466931" y="3552832"/>
            <a:ext cx="1740595" cy="834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DC6793-9209-277A-73F5-443194CB65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204" y="3541304"/>
            <a:ext cx="1711585" cy="8098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91C9ACD-A133-317F-99CE-E17FAE07076D}"/>
              </a:ext>
            </a:extLst>
          </p:cNvPr>
          <p:cNvSpPr txBox="1"/>
          <p:nvPr/>
        </p:nvSpPr>
        <p:spPr>
          <a:xfrm>
            <a:off x="1109969" y="4775653"/>
            <a:ext cx="39192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10"/>
              </a:rPr>
              <a:t>Ref. </a:t>
            </a:r>
            <a:r>
              <a:rPr lang="en-US" sz="1100" dirty="0">
                <a:solidFill>
                  <a:schemeClr val="accent5"/>
                </a:solidFill>
                <a:hlinkClick r:id="rId10"/>
              </a:rPr>
              <a:t>M. Teresa Ramos Garcia, HL-LHC BGI Design Review </a:t>
            </a:r>
            <a:endParaRPr lang="en-CH" sz="11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59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F57365-3FF6-212C-EF19-54866F6D1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HL-LHC BGI Instrument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3196A4-5A97-92A3-57CD-2F69B14D1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EDA09B-5A70-4109-D2BB-7E53D68BA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22502D-565D-13E9-58F3-4B7921C7D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577950"/>
            <a:ext cx="3773085" cy="22005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279FAD-9FFA-9C8C-8A34-5672C5ECBDF6}"/>
              </a:ext>
            </a:extLst>
          </p:cNvPr>
          <p:cNvSpPr txBox="1"/>
          <p:nvPr/>
        </p:nvSpPr>
        <p:spPr>
          <a:xfrm>
            <a:off x="7315200" y="1098857"/>
            <a:ext cx="1343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Cathode with ion trap (-30kV)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8C7BD2-F1FD-BA54-3274-8303DC592ADC}"/>
              </a:ext>
            </a:extLst>
          </p:cNvPr>
          <p:cNvSpPr txBox="1"/>
          <p:nvPr/>
        </p:nvSpPr>
        <p:spPr>
          <a:xfrm>
            <a:off x="7010400" y="399480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RF damping rods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B445F33-AB69-31AE-0DDB-2E8287B6B161}"/>
              </a:ext>
            </a:extLst>
          </p:cNvPr>
          <p:cNvCxnSpPr>
            <a:cxnSpLocks/>
          </p:cNvCxnSpPr>
          <p:nvPr/>
        </p:nvCxnSpPr>
        <p:spPr>
          <a:xfrm flipV="1">
            <a:off x="5332276" y="3096481"/>
            <a:ext cx="879360" cy="15388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D139236-A881-DC06-FE9D-C5B77B0328FB}"/>
              </a:ext>
            </a:extLst>
          </p:cNvPr>
          <p:cNvSpPr txBox="1"/>
          <p:nvPr/>
        </p:nvSpPr>
        <p:spPr>
          <a:xfrm>
            <a:off x="5016324" y="325798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>
                <a:solidFill>
                  <a:schemeClr val="accent6"/>
                </a:solidFill>
              </a:rPr>
              <a:t>beam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B39321-A505-BD46-7024-2D4039ECD5FB}"/>
              </a:ext>
            </a:extLst>
          </p:cNvPr>
          <p:cNvSpPr txBox="1"/>
          <p:nvPr/>
        </p:nvSpPr>
        <p:spPr>
          <a:xfrm>
            <a:off x="304800" y="1770292"/>
            <a:ext cx="41148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Baseline</a:t>
            </a:r>
            <a:r>
              <a:rPr lang="en-CH" sz="1400" dirty="0">
                <a:solidFill>
                  <a:schemeClr val="accent5"/>
                </a:solidFill>
              </a:rPr>
              <a:t> evolution of </a:t>
            </a:r>
            <a:r>
              <a:rPr lang="en-CH" sz="1400" b="1" dirty="0">
                <a:solidFill>
                  <a:schemeClr val="accent5"/>
                </a:solidFill>
              </a:rPr>
              <a:t>PS &amp; SPS BGI design.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Familar design </a:t>
            </a:r>
            <a:r>
              <a:rPr lang="en-CH" sz="1400" dirty="0">
                <a:solidFill>
                  <a:schemeClr val="accent5"/>
                </a:solidFill>
              </a:rPr>
              <a:t>with known, but hopefully improvable, limitations.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Beam aperture restriction = 50 mm.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Compatible with both Timepix3 &amp; Timepix4.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8E73EE-B92B-2FB7-0188-6C59F17157BC}"/>
              </a:ext>
            </a:extLst>
          </p:cNvPr>
          <p:cNvSpPr txBox="1"/>
          <p:nvPr/>
        </p:nvSpPr>
        <p:spPr>
          <a:xfrm>
            <a:off x="4588557" y="3902473"/>
            <a:ext cx="1636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Faraday cage for Timepix electronics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A39D0A-30A3-04DA-ADAB-FE52A513AD76}"/>
              </a:ext>
            </a:extLst>
          </p:cNvPr>
          <p:cNvSpPr txBox="1"/>
          <p:nvPr/>
        </p:nvSpPr>
        <p:spPr>
          <a:xfrm>
            <a:off x="4197842" y="1098857"/>
            <a:ext cx="1636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Instrument mounted on rectangular flange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E35B21-6D53-42F8-B2BE-8301F25DAE72}"/>
              </a:ext>
            </a:extLst>
          </p:cNvPr>
          <p:cNvCxnSpPr>
            <a:cxnSpLocks/>
          </p:cNvCxnSpPr>
          <p:nvPr/>
        </p:nvCxnSpPr>
        <p:spPr>
          <a:xfrm flipH="1">
            <a:off x="7315200" y="1481160"/>
            <a:ext cx="381000" cy="1014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EC2B81E-E266-4332-FED6-8766F61476E1}"/>
              </a:ext>
            </a:extLst>
          </p:cNvPr>
          <p:cNvCxnSpPr>
            <a:cxnSpLocks/>
          </p:cNvCxnSpPr>
          <p:nvPr/>
        </p:nvCxnSpPr>
        <p:spPr>
          <a:xfrm flipH="1">
            <a:off x="7421549" y="3465483"/>
            <a:ext cx="84151" cy="5399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F3262BD-9B8B-C5D3-9BFA-3AD848A92A92}"/>
              </a:ext>
            </a:extLst>
          </p:cNvPr>
          <p:cNvCxnSpPr>
            <a:cxnSpLocks/>
          </p:cNvCxnSpPr>
          <p:nvPr/>
        </p:nvCxnSpPr>
        <p:spPr>
          <a:xfrm>
            <a:off x="5291877" y="1511260"/>
            <a:ext cx="230324" cy="34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2A7CFE7-3F32-0495-069F-3A587D0EE070}"/>
              </a:ext>
            </a:extLst>
          </p:cNvPr>
          <p:cNvCxnSpPr>
            <a:cxnSpLocks/>
          </p:cNvCxnSpPr>
          <p:nvPr/>
        </p:nvCxnSpPr>
        <p:spPr>
          <a:xfrm flipH="1">
            <a:off x="5804326" y="3294624"/>
            <a:ext cx="421195" cy="670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411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FF79E9-83B0-2C8C-3117-1AF98CAA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Impedance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56A05-4A6C-8598-F4BC-889766BC8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DA3D34-02E4-CDB3-EDC3-74C0794A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76AE81-BF8C-8820-1090-D27753F45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997773"/>
            <a:ext cx="4192052" cy="1547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3615D1-0386-5DAB-324E-60506E67C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721112"/>
            <a:ext cx="3806014" cy="1361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4E911C-A58E-213E-88D0-958D8FF4B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89" y="982777"/>
            <a:ext cx="2416852" cy="17413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0086F-00DE-D2E8-42FC-F4BF7A08B1DD}"/>
              </a:ext>
            </a:extLst>
          </p:cNvPr>
          <p:cNvSpPr txBox="1"/>
          <p:nvPr/>
        </p:nvSpPr>
        <p:spPr>
          <a:xfrm>
            <a:off x="1109969" y="4775653"/>
            <a:ext cx="4267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5"/>
              </a:rPr>
              <a:t>Ref. </a:t>
            </a:r>
            <a:r>
              <a:rPr lang="en-US" sz="1100" dirty="0">
                <a:solidFill>
                  <a:schemeClr val="accent5"/>
                </a:solidFill>
                <a:hlinkClick r:id="rId5"/>
              </a:rPr>
              <a:t>Hikmet Bursali, HL-LHC BGI Impedance Study</a:t>
            </a:r>
            <a:endParaRPr lang="en-CH" sz="110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057336-70FC-A209-0749-FF34BC1F821E}"/>
              </a:ext>
            </a:extLst>
          </p:cNvPr>
          <p:cNvSpPr txBox="1"/>
          <p:nvPr/>
        </p:nvSpPr>
        <p:spPr>
          <a:xfrm>
            <a:off x="6019800" y="3045696"/>
            <a:ext cx="1891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Power loss -&gt; 65.7 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A7776E-48B5-05D7-5560-4B66574EC358}"/>
              </a:ext>
            </a:extLst>
          </p:cNvPr>
          <p:cNvSpPr txBox="1"/>
          <p:nvPr/>
        </p:nvSpPr>
        <p:spPr>
          <a:xfrm>
            <a:off x="719820" y="2876420"/>
            <a:ext cx="23647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Best design so far: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5"/>
                </a:solidFill>
              </a:rPr>
              <a:t>Stainless steel cathode;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5"/>
                </a:solidFill>
              </a:rPr>
              <a:t>Damping rods;</a:t>
            </a:r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5"/>
                </a:solidFill>
              </a:rPr>
              <a:t>Cathode 200 x 200 mm.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D177E2-BC7F-80CC-2180-F6660DB1E43E}"/>
              </a:ext>
            </a:extLst>
          </p:cNvPr>
          <p:cNvSpPr txBox="1"/>
          <p:nvPr/>
        </p:nvSpPr>
        <p:spPr>
          <a:xfrm>
            <a:off x="682912" y="3955698"/>
            <a:ext cx="3896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Longitudinal impedance &amp; power loss okay.</a:t>
            </a:r>
          </a:p>
          <a:p>
            <a:r>
              <a:rPr lang="en-CH" sz="1400" dirty="0">
                <a:solidFill>
                  <a:schemeClr val="accent5"/>
                </a:solidFill>
              </a:rPr>
              <a:t>Optimisation ongoing. </a:t>
            </a:r>
          </a:p>
        </p:txBody>
      </p:sp>
    </p:spTree>
    <p:extLst>
      <p:ext uri="{BB962C8B-B14F-4D97-AF65-F5344CB8AC3E}">
        <p14:creationId xmlns:p14="http://schemas.microsoft.com/office/powerpoint/2010/main" val="166664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E15686-9BD5-5BA6-8808-B923F764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E56C2-F544-9805-F84B-A695F006F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3A97041B-42C9-C1D4-E3C8-7EBE51934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0.6T Magnet - New Triplet Dipole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0CCE81-5688-956A-7A4D-BD7C7EF939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72" t="13168" r="26842" b="24751"/>
          <a:stretch/>
        </p:blipFill>
        <p:spPr>
          <a:xfrm>
            <a:off x="4800600" y="754545"/>
            <a:ext cx="3886200" cy="1650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9DECB2-DF06-F856-C6CF-43EEFB72A5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5" t="16401" r="3539" b="29000"/>
          <a:stretch/>
        </p:blipFill>
        <p:spPr>
          <a:xfrm>
            <a:off x="4838700" y="3027954"/>
            <a:ext cx="3456384" cy="1283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8B9E87-0B96-C916-887F-CE6079D9FD04}"/>
              </a:ext>
            </a:extLst>
          </p:cNvPr>
          <p:cNvSpPr txBox="1"/>
          <p:nvPr/>
        </p:nvSpPr>
        <p:spPr>
          <a:xfrm>
            <a:off x="5842992" y="2343382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5"/>
                </a:solidFill>
              </a:rPr>
              <a:t>LHC BGI magnet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8C5639-746F-23BB-A33D-32F534157816}"/>
              </a:ext>
            </a:extLst>
          </p:cNvPr>
          <p:cNvSpPr txBox="1"/>
          <p:nvPr/>
        </p:nvSpPr>
        <p:spPr>
          <a:xfrm>
            <a:off x="5620906" y="4325799"/>
            <a:ext cx="2245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accent5"/>
                </a:solidFill>
              </a:rPr>
              <a:t>B field along the beam axis 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DF0FF1-4388-E011-DD0F-FAE04A67AABA}"/>
              </a:ext>
            </a:extLst>
          </p:cNvPr>
          <p:cNvSpPr txBox="1"/>
          <p:nvPr/>
        </p:nvSpPr>
        <p:spPr>
          <a:xfrm>
            <a:off x="381000" y="1200150"/>
            <a:ext cx="4191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BGI design presented at </a:t>
            </a:r>
            <a:r>
              <a:rPr lang="en-CH" sz="1400" dirty="0">
                <a:solidFill>
                  <a:schemeClr val="accent5"/>
                </a:solidFill>
                <a:hlinkClick r:id="rId4"/>
              </a:rPr>
              <a:t>HL BGV/BGI Review in Oct. 2022</a:t>
            </a:r>
            <a:r>
              <a:rPr lang="en-CH" sz="1400" dirty="0">
                <a:solidFill>
                  <a:schemeClr val="accent5"/>
                </a:solidFill>
              </a:rPr>
              <a:t> based on new </a:t>
            </a:r>
            <a:r>
              <a:rPr lang="en-CH" sz="1400" b="1" dirty="0">
                <a:solidFill>
                  <a:schemeClr val="accent5"/>
                </a:solidFill>
              </a:rPr>
              <a:t>self-compensating triplet dipole magnet</a:t>
            </a:r>
            <a:r>
              <a:rPr lang="en-CH" sz="1400" dirty="0">
                <a:solidFill>
                  <a:schemeClr val="accent5"/>
                </a:solidFill>
              </a:rPr>
              <a:t>.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Separate power convertors (Polaris 2P) for Main &amp; Corrector fields.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Recommendation of reviewers to investigate: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Permanent magnet solution;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Reducing number of (costly) power convertors.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 </a:t>
            </a:r>
          </a:p>
          <a:p>
            <a:endParaRPr lang="en-CH" sz="140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A6E8E3-7D5E-5DA6-B2B9-8505ECE2AB94}"/>
              </a:ext>
            </a:extLst>
          </p:cNvPr>
          <p:cNvSpPr txBox="1"/>
          <p:nvPr/>
        </p:nvSpPr>
        <p:spPr>
          <a:xfrm>
            <a:off x="5881092" y="2890127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>
                <a:solidFill>
                  <a:schemeClr val="accent6"/>
                </a:solidFill>
              </a:rPr>
              <a:t>Main field (0.6T)</a:t>
            </a:r>
            <a:endParaRPr lang="en-GB" sz="1100" i="1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D07C11-57CE-BCA4-9BDA-499CCC2698A0}"/>
              </a:ext>
            </a:extLst>
          </p:cNvPr>
          <p:cNvSpPr txBox="1"/>
          <p:nvPr/>
        </p:nvSpPr>
        <p:spPr>
          <a:xfrm>
            <a:off x="7088088" y="2890757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>
                <a:solidFill>
                  <a:schemeClr val="accent6"/>
                </a:solidFill>
              </a:rPr>
              <a:t>Corrector field</a:t>
            </a:r>
            <a:endParaRPr lang="en-GB" sz="1100" i="1" dirty="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9B71E1-B265-21BF-1185-B262754F1D1C}"/>
              </a:ext>
            </a:extLst>
          </p:cNvPr>
          <p:cNvSpPr txBox="1"/>
          <p:nvPr/>
        </p:nvSpPr>
        <p:spPr>
          <a:xfrm>
            <a:off x="4680138" y="2908886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>
                <a:solidFill>
                  <a:schemeClr val="accent6"/>
                </a:solidFill>
              </a:rPr>
              <a:t>Corrector field</a:t>
            </a:r>
            <a:endParaRPr lang="en-GB" sz="1100" i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A7E9AC-7A28-045C-943F-A60302F2686D}"/>
              </a:ext>
            </a:extLst>
          </p:cNvPr>
          <p:cNvSpPr txBox="1"/>
          <p:nvPr/>
        </p:nvSpPr>
        <p:spPr>
          <a:xfrm>
            <a:off x="1109969" y="4775653"/>
            <a:ext cx="4267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>
                <a:solidFill>
                  <a:schemeClr val="accent5"/>
                </a:solidFill>
              </a:rPr>
              <a:t>Ref.  HL-LHC BGI Magnet Review, </a:t>
            </a:r>
            <a:r>
              <a:rPr lang="en-US" sz="1100" dirty="0">
                <a:solidFill>
                  <a:schemeClr val="accent5"/>
                </a:solidFill>
              </a:rPr>
              <a:t>Dominique Bodart</a:t>
            </a:r>
            <a:endParaRPr lang="en-CH" sz="11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934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661D6B-95ED-FC2D-E95A-D6B3FB1AD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0.6T Magnet - New Dipole + MDX Correctors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77AF8-FB59-C597-E4C5-88830918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18F4A-9D95-6246-4E13-AD85D2D7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39AC42-30B6-28AF-6B44-6935244E5729}"/>
              </a:ext>
            </a:extLst>
          </p:cNvPr>
          <p:cNvSpPr txBox="1"/>
          <p:nvPr/>
        </p:nvSpPr>
        <p:spPr>
          <a:xfrm>
            <a:off x="381000" y="1200150"/>
            <a:ext cx="4572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Permanent Magnet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Designs studied by TE-MSC;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Instrument integration very challenging;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Not pursued. 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b="1" dirty="0">
                <a:solidFill>
                  <a:schemeClr val="accent5"/>
                </a:solidFill>
              </a:rPr>
              <a:t>Current Solution: New Dipole + MDX Correctors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New 0.6T main dipole magnet for instrument;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Correction with exisiting MDX magnets;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Possibility to re-use existing power convetors;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Significant potential budget saving.  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 </a:t>
            </a:r>
          </a:p>
          <a:p>
            <a:endParaRPr lang="en-CH" sz="1400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6BA97E-FC90-D78B-6D9F-B0AEEA1135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475" r="50239"/>
          <a:stretch/>
        </p:blipFill>
        <p:spPr>
          <a:xfrm>
            <a:off x="5029200" y="1047750"/>
            <a:ext cx="3204401" cy="32303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A88BA5-E5C7-F2BB-F50A-FE4BC280B35D}"/>
              </a:ext>
            </a:extLst>
          </p:cNvPr>
          <p:cNvSpPr txBox="1"/>
          <p:nvPr/>
        </p:nvSpPr>
        <p:spPr>
          <a:xfrm>
            <a:off x="6601711" y="3730636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MDX Corrector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378D75-952E-3392-A3FB-5920AC214159}"/>
              </a:ext>
            </a:extLst>
          </p:cNvPr>
          <p:cNvSpPr txBox="1"/>
          <p:nvPr/>
        </p:nvSpPr>
        <p:spPr>
          <a:xfrm>
            <a:off x="1109969" y="4775653"/>
            <a:ext cx="4267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 dirty="0">
                <a:solidFill>
                  <a:schemeClr val="accent5"/>
                </a:solidFill>
              </a:rPr>
              <a:t>Ref.  HL-LHC BGI Magnet Review, </a:t>
            </a:r>
            <a:r>
              <a:rPr lang="en-US" sz="1100" dirty="0">
                <a:solidFill>
                  <a:schemeClr val="accent5"/>
                </a:solidFill>
              </a:rPr>
              <a:t>Dominique Bodart</a:t>
            </a:r>
            <a:endParaRPr lang="en-CH" sz="11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BB510-9324-2129-9DF9-3CDFA3280C3E}"/>
              </a:ext>
            </a:extLst>
          </p:cNvPr>
          <p:cNvSpPr txBox="1"/>
          <p:nvPr/>
        </p:nvSpPr>
        <p:spPr>
          <a:xfrm>
            <a:off x="7927507" y="2309188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>
                <a:solidFill>
                  <a:schemeClr val="accent5"/>
                </a:solidFill>
              </a:rPr>
              <a:t>MDX Corrector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014345-B3D8-9D80-9E7D-DA7905EA4616}"/>
              </a:ext>
            </a:extLst>
          </p:cNvPr>
          <p:cNvSpPr txBox="1"/>
          <p:nvPr/>
        </p:nvSpPr>
        <p:spPr>
          <a:xfrm>
            <a:off x="7421482" y="3021041"/>
            <a:ext cx="1624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>
                <a:solidFill>
                  <a:srgbClr val="04743D"/>
                </a:solidFill>
              </a:rPr>
              <a:t>New 0.6T dipole magnet</a:t>
            </a:r>
          </a:p>
        </p:txBody>
      </p:sp>
    </p:spTree>
    <p:extLst>
      <p:ext uri="{BB962C8B-B14F-4D97-AF65-F5344CB8AC3E}">
        <p14:creationId xmlns:p14="http://schemas.microsoft.com/office/powerpoint/2010/main" val="2392769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550012-E5F7-48E1-A684-4E05B9E85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Integration at Pt.4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B684F1-A513-EF74-849F-14CB42FD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64512-719B-874A-6859-C4B9DA6B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2243F-41F7-7EA9-2E58-E9EA0768A359}"/>
              </a:ext>
            </a:extLst>
          </p:cNvPr>
          <p:cNvSpPr txBox="1"/>
          <p:nvPr/>
        </p:nvSpPr>
        <p:spPr>
          <a:xfrm>
            <a:off x="910478" y="4066483"/>
            <a:ext cx="323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chemeClr val="accent5"/>
                </a:solidFill>
              </a:rPr>
              <a:t>5L4 - BGI-Horizontal &amp; Vertical on B1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D2DD76-1207-59B0-4148-99D5501BF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31498"/>
            <a:ext cx="3428172" cy="26805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80CA0C-CDA5-E63B-5228-C5F28B39F96C}"/>
              </a:ext>
            </a:extLst>
          </p:cNvPr>
          <p:cNvSpPr txBox="1"/>
          <p:nvPr/>
        </p:nvSpPr>
        <p:spPr>
          <a:xfrm>
            <a:off x="4533900" y="4066483"/>
            <a:ext cx="3589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chemeClr val="accent5"/>
                </a:solidFill>
              </a:rPr>
              <a:t>5R4 - BGI-Horizontal &amp; Vertical on B2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563CC7-C378-C022-BEB5-0C433F471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78" y="1093894"/>
            <a:ext cx="3234801" cy="2820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9CC335-0AB7-C0EC-CEE2-17F8D2832E21}"/>
              </a:ext>
            </a:extLst>
          </p:cNvPr>
          <p:cNvSpPr txBox="1"/>
          <p:nvPr/>
        </p:nvSpPr>
        <p:spPr>
          <a:xfrm>
            <a:off x="1109968" y="4775653"/>
            <a:ext cx="58242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4"/>
              </a:rPr>
              <a:t>Ref. </a:t>
            </a:r>
            <a:r>
              <a:rPr lang="en-GB" sz="1100" dirty="0">
                <a:solidFill>
                  <a:schemeClr val="accent5"/>
                </a:solidFill>
                <a:hlinkClick r:id="rId4"/>
              </a:rPr>
              <a:t>Miguel Navarro Baeza, </a:t>
            </a:r>
            <a:r>
              <a:rPr lang="en-US" sz="1100" dirty="0">
                <a:solidFill>
                  <a:schemeClr val="accent5"/>
                </a:solidFill>
                <a:hlinkClick r:id="rId4"/>
              </a:rPr>
              <a:t>Integration Study of the BGI in the HL-LHC machine IP4</a:t>
            </a:r>
            <a:endParaRPr lang="en-CH" sz="11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872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FE62E2-C1AE-77C5-4468-56CDF69AD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Integration at Pt.4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7AD1B-EF02-075A-B55A-99181A937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B8ABB-4BFF-A960-2DDF-F1214FD8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53FEA9-E0D0-C487-CC6D-C8C2D0DB4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44" y="1504950"/>
            <a:ext cx="7411511" cy="129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2FB449-ABD9-CED2-C246-F4D73408F4A0}"/>
              </a:ext>
            </a:extLst>
          </p:cNvPr>
          <p:cNvSpPr txBox="1"/>
          <p:nvPr/>
        </p:nvSpPr>
        <p:spPr>
          <a:xfrm>
            <a:off x="1295400" y="4771458"/>
            <a:ext cx="3820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3"/>
              </a:rPr>
              <a:t>Ref. Chiara Pasquino, HL-LHC WP15 Integration Meeting </a:t>
            </a:r>
            <a:endParaRPr lang="en-CH" sz="1100">
              <a:solidFill>
                <a:schemeClr val="accent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687C9C-8710-85BC-5802-891801760650}"/>
              </a:ext>
            </a:extLst>
          </p:cNvPr>
          <p:cNvSpPr txBox="1"/>
          <p:nvPr/>
        </p:nvSpPr>
        <p:spPr>
          <a:xfrm>
            <a:off x="452576" y="990158"/>
            <a:ext cx="2608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>
                <a:solidFill>
                  <a:schemeClr val="accent5"/>
                </a:solidFill>
              </a:rPr>
              <a:t>Proposed integration layout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EBB92-0733-D361-5A71-F84F508ACA85}"/>
              </a:ext>
            </a:extLst>
          </p:cNvPr>
          <p:cNvSpPr txBox="1"/>
          <p:nvPr/>
        </p:nvSpPr>
        <p:spPr>
          <a:xfrm>
            <a:off x="381000" y="3110959"/>
            <a:ext cx="815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Installation planning with TE-VSC: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Reconfiguration of vacuum components to take place at beginning of LS3, initially with drift tubes in place of the BGI instruments;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Installation of BGI instruments later in LS3.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A4F51-24A3-B5F9-6F6B-66C7C05DC4F6}"/>
              </a:ext>
            </a:extLst>
          </p:cNvPr>
          <p:cNvSpPr txBox="1"/>
          <p:nvPr/>
        </p:nvSpPr>
        <p:spPr>
          <a:xfrm>
            <a:off x="1981200" y="137030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100" i="1">
                <a:solidFill>
                  <a:schemeClr val="accent6"/>
                </a:solidFill>
              </a:rPr>
              <a:t>BGI-Horinzontal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CB0D8-3CA5-80BB-E380-62457F78A7A8}"/>
              </a:ext>
            </a:extLst>
          </p:cNvPr>
          <p:cNvSpPr txBox="1"/>
          <p:nvPr/>
        </p:nvSpPr>
        <p:spPr>
          <a:xfrm>
            <a:off x="5638800" y="1369950"/>
            <a:ext cx="9444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100" i="1">
                <a:solidFill>
                  <a:schemeClr val="accent6"/>
                </a:solidFill>
              </a:rPr>
              <a:t>BGI-Vertical</a:t>
            </a:r>
          </a:p>
        </p:txBody>
      </p:sp>
    </p:spTree>
    <p:extLst>
      <p:ext uri="{BB962C8B-B14F-4D97-AF65-F5344CB8AC3E}">
        <p14:creationId xmlns:p14="http://schemas.microsoft.com/office/powerpoint/2010/main" val="2131422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DE8C5D-CAC7-0C8F-5676-EF45C7D70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Expected Performance: Precision &amp; Accuracy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ABDEB2-26B4-2E4D-4875-6E4135052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B3B38-ABAE-E904-6799-F73F58BD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7DB729-97D1-C0C0-186D-0BFFFF5B6EA5}"/>
              </a:ext>
            </a:extLst>
          </p:cNvPr>
          <p:cNvSpPr txBox="1"/>
          <p:nvPr/>
        </p:nvSpPr>
        <p:spPr>
          <a:xfrm>
            <a:off x="583117" y="819150"/>
            <a:ext cx="76529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>
                <a:solidFill>
                  <a:schemeClr val="accent5"/>
                </a:solidFill>
              </a:rPr>
              <a:t>Simulation Workflow: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>
                <a:solidFill>
                  <a:schemeClr val="accent5"/>
                </a:solidFill>
              </a:rPr>
              <a:t>Electrostatic simulation of field cage with CST Studio;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>
                <a:solidFill>
                  <a:schemeClr val="accent5"/>
                </a:solidFill>
              </a:rPr>
              <a:t>Simulation of ionisation electron formation &amp; transport to electron detector with Virtual-IPM.</a:t>
            </a:r>
          </a:p>
        </p:txBody>
      </p:sp>
      <p:pic>
        <p:nvPicPr>
          <p:cNvPr id="7" name="Picture 6" descr="A colorful lines in a white background&#10;&#10;Description automatically generated">
            <a:extLst>
              <a:ext uri="{FF2B5EF4-FFF2-40B4-BE49-F238E27FC236}">
                <a16:creationId xmlns:a16="http://schemas.microsoft.com/office/drawing/2014/main" id="{62F48D72-F7A6-101F-6EF0-3423475F78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13" r="67647" b="-6536"/>
          <a:stretch/>
        </p:blipFill>
        <p:spPr>
          <a:xfrm>
            <a:off x="277200" y="1760165"/>
            <a:ext cx="2409697" cy="23117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A58E2D-5BFD-22CF-2A2C-28F4FD8A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13" y="1744865"/>
            <a:ext cx="2541071" cy="22573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0CA8B9-E4EF-39B5-A28A-A60A28D82F92}"/>
              </a:ext>
            </a:extLst>
          </p:cNvPr>
          <p:cNvCxnSpPr/>
          <p:nvPr/>
        </p:nvCxnSpPr>
        <p:spPr>
          <a:xfrm>
            <a:off x="2478990" y="2800350"/>
            <a:ext cx="415813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3EBF04-C58B-C05E-9619-84E3598620D8}"/>
              </a:ext>
            </a:extLst>
          </p:cNvPr>
          <p:cNvCxnSpPr/>
          <p:nvPr/>
        </p:nvCxnSpPr>
        <p:spPr>
          <a:xfrm>
            <a:off x="5366970" y="2788920"/>
            <a:ext cx="415813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B55A7-CCA1-C68E-EA5C-EBD9DEE0BB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03" y="1899631"/>
            <a:ext cx="2813868" cy="20328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6E77169-7D14-19A8-66E1-5AC891313B4B}"/>
              </a:ext>
            </a:extLst>
          </p:cNvPr>
          <p:cNvSpPr/>
          <p:nvPr/>
        </p:nvSpPr>
        <p:spPr>
          <a:xfrm>
            <a:off x="583117" y="4120412"/>
            <a:ext cx="74444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For each simulation calculate residual = true beam size – measured beam size. </a:t>
            </a:r>
          </a:p>
        </p:txBody>
      </p:sp>
    </p:spTree>
    <p:extLst>
      <p:ext uri="{BB962C8B-B14F-4D97-AF65-F5344CB8AC3E}">
        <p14:creationId xmlns:p14="http://schemas.microsoft.com/office/powerpoint/2010/main" val="231687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1A4FE-356B-D800-553D-454EF0F3B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BE03F6-459D-ACC9-15D6-F8F037AB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Expected Performance: Precision &amp; Accuracy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C11E80-CC34-5D83-1247-979187441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FCBBD-DAAD-1F84-81FC-4DFED0471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219F2D-C77A-D603-DD89-1360E7AEB7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26" y="1539340"/>
            <a:ext cx="3305282" cy="214880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061600-5099-F123-DBEB-F4CC316DE7D7}"/>
              </a:ext>
            </a:extLst>
          </p:cNvPr>
          <p:cNvSpPr/>
          <p:nvPr/>
        </p:nvSpPr>
        <p:spPr>
          <a:xfrm>
            <a:off x="634860" y="773440"/>
            <a:ext cx="4071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Statistical error ( precision )</a:t>
            </a:r>
          </a:p>
          <a:p>
            <a:pPr algn="ctr"/>
            <a:r>
              <a:rPr lang="en-US" sz="1400" dirty="0"/>
              <a:t> = standard deviation of residual distribution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D7F0F5-F2F6-4D04-D4DE-87C126A6838A}"/>
              </a:ext>
            </a:extLst>
          </p:cNvPr>
          <p:cNvSpPr txBox="1"/>
          <p:nvPr/>
        </p:nvSpPr>
        <p:spPr>
          <a:xfrm>
            <a:off x="453061" y="3971810"/>
            <a:ext cx="4153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e.g. single measurement with 2000 ionisation electrons → 2 % statistical error.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17FC03-4A04-DE36-2BEB-0C60A73CD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072" y="1452108"/>
            <a:ext cx="3190984" cy="226178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87D103B-A756-546E-E1F3-76076EBE8FC5}"/>
              </a:ext>
            </a:extLst>
          </p:cNvPr>
          <p:cNvSpPr/>
          <p:nvPr/>
        </p:nvSpPr>
        <p:spPr>
          <a:xfrm>
            <a:off x="4632140" y="3971810"/>
            <a:ext cx="4115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Negligeable systematic error due to field cage, space charge, Timepix3 pixel pitch. 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83514F-CAAF-102F-D38C-0B6C6CD3BB32}"/>
              </a:ext>
            </a:extLst>
          </p:cNvPr>
          <p:cNvSpPr/>
          <p:nvPr/>
        </p:nvSpPr>
        <p:spPr>
          <a:xfrm>
            <a:off x="5334000" y="773440"/>
            <a:ext cx="3020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Systematic error ( accuracy ) </a:t>
            </a:r>
          </a:p>
          <a:p>
            <a:pPr algn="ctr"/>
            <a:r>
              <a:rPr lang="en-US" sz="1400" dirty="0">
                <a:solidFill>
                  <a:schemeClr val="accent5"/>
                </a:solidFill>
              </a:rPr>
              <a:t>= mean of residual distribution </a:t>
            </a:r>
          </a:p>
        </p:txBody>
      </p:sp>
    </p:spTree>
    <p:extLst>
      <p:ext uri="{BB962C8B-B14F-4D97-AF65-F5344CB8AC3E}">
        <p14:creationId xmlns:p14="http://schemas.microsoft.com/office/powerpoint/2010/main" val="1920877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24CD4D-5F89-D426-8471-73685F9EE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09550"/>
            <a:ext cx="7920000" cy="540000"/>
          </a:xfrm>
        </p:spPr>
        <p:txBody>
          <a:bodyPr/>
          <a:lstStyle/>
          <a:p>
            <a:r>
              <a:rPr lang="en-CH"/>
              <a:t>Expected Performance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830C3-B788-506F-DFE3-4AA7919AD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77320-D416-DEC0-2BAF-E5C2AB17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88B7E3-2A9C-140E-671B-C5C354F46DA2}"/>
              </a:ext>
            </a:extLst>
          </p:cNvPr>
          <p:cNvSpPr txBox="1"/>
          <p:nvPr/>
        </p:nvSpPr>
        <p:spPr>
          <a:xfrm>
            <a:off x="415975" y="908241"/>
            <a:ext cx="8390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</a:rPr>
              <a:t>Performance estimates for beam profile measurements with </a:t>
            </a:r>
            <a:r>
              <a:rPr lang="en-US" sz="1400" b="1" dirty="0">
                <a:solidFill>
                  <a:schemeClr val="accent5"/>
                </a:solidFill>
              </a:rPr>
              <a:t>residual gas pressure </a:t>
            </a:r>
            <a:r>
              <a:rPr lang="en-US" sz="1400" dirty="0">
                <a:solidFill>
                  <a:schemeClr val="accent5"/>
                </a:solidFill>
              </a:rPr>
              <a:t>of 1x10</a:t>
            </a:r>
            <a:r>
              <a:rPr lang="en-US" sz="1400" baseline="30000" dirty="0">
                <a:solidFill>
                  <a:schemeClr val="accent5"/>
                </a:solidFill>
              </a:rPr>
              <a:t>-10</a:t>
            </a:r>
            <a:r>
              <a:rPr lang="en-US" sz="1400" dirty="0">
                <a:solidFill>
                  <a:schemeClr val="accent5"/>
                </a:solidFill>
              </a:rPr>
              <a:t> mbar ( </a:t>
            </a:r>
            <a:r>
              <a:rPr lang="en-US" sz="1400" b="1" dirty="0">
                <a:solidFill>
                  <a:schemeClr val="accent5"/>
                </a:solidFill>
              </a:rPr>
              <a:t>no gas injection </a:t>
            </a:r>
            <a:r>
              <a:rPr lang="en-US" sz="1400" dirty="0">
                <a:solidFill>
                  <a:schemeClr val="accent5"/>
                </a:solidFill>
              </a:rPr>
              <a:t>) &amp; assuming same ionisation electron detection efficiency as PS BGI instrument:</a:t>
            </a:r>
            <a:r>
              <a:rPr lang="en-US" sz="1400" b="1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9B9602-F178-00FD-683E-89DD83AD0ED4}"/>
              </a:ext>
            </a:extLst>
          </p:cNvPr>
          <p:cNvSpPr txBox="1"/>
          <p:nvPr/>
        </p:nvSpPr>
        <p:spPr>
          <a:xfrm>
            <a:off x="425090" y="1473699"/>
            <a:ext cx="69878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/>
                </a:solidFill>
              </a:rPr>
              <a:t>HL-LHC protons</a:t>
            </a:r>
          </a:p>
          <a:p>
            <a:pPr marL="285750" indent="-285750" algn="l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Average beam size</a:t>
            </a:r>
            <a:r>
              <a:rPr lang="en-US" sz="1400" dirty="0">
                <a:solidFill>
                  <a:schemeClr val="accent5"/>
                </a:solidFill>
              </a:rPr>
              <a:t>: Integration window = 0.5 ms → 5000 e</a:t>
            </a:r>
            <a:r>
              <a:rPr lang="en-US" sz="1400" baseline="30000" dirty="0">
                <a:solidFill>
                  <a:schemeClr val="accent5"/>
                </a:solidFill>
              </a:rPr>
              <a:t>-</a:t>
            </a:r>
            <a:r>
              <a:rPr lang="en-US" sz="1400" dirty="0">
                <a:solidFill>
                  <a:schemeClr val="accent5"/>
                </a:solidFill>
              </a:rPr>
              <a:t> → </a:t>
            </a:r>
            <a:r>
              <a:rPr lang="en-US" sz="1400" dirty="0">
                <a:solidFill>
                  <a:schemeClr val="tx2"/>
                </a:solidFill>
              </a:rPr>
              <a:t>Precision = 1%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Bunch-by-bunch beam size</a:t>
            </a:r>
            <a:r>
              <a:rPr lang="en-US" sz="1400" dirty="0">
                <a:solidFill>
                  <a:schemeClr val="accent5"/>
                </a:solidFill>
              </a:rPr>
              <a:t>: Integration window = 1 s → 5000 e</a:t>
            </a:r>
            <a:r>
              <a:rPr lang="en-US" sz="1400" baseline="30000" dirty="0">
                <a:solidFill>
                  <a:schemeClr val="accent5"/>
                </a:solidFill>
              </a:rPr>
              <a:t>-</a:t>
            </a:r>
            <a:r>
              <a:rPr lang="en-US" sz="1400" dirty="0">
                <a:solidFill>
                  <a:schemeClr val="accent5"/>
                </a:solidFill>
              </a:rPr>
              <a:t> → </a:t>
            </a:r>
            <a:r>
              <a:rPr lang="en-US" sz="1400" dirty="0">
                <a:solidFill>
                  <a:schemeClr val="tx2"/>
                </a:solidFill>
              </a:rPr>
              <a:t>Precision = 1%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Accuracy &lt; 2 %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00E867-B5E5-B168-AED6-12687D4E4CB3}"/>
              </a:ext>
            </a:extLst>
          </p:cNvPr>
          <p:cNvSpPr txBox="1"/>
          <p:nvPr/>
        </p:nvSpPr>
        <p:spPr>
          <a:xfrm>
            <a:off x="425090" y="2571750"/>
            <a:ext cx="69621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/>
                </a:solidFill>
              </a:rPr>
              <a:t>HL-LHC Pb82+</a:t>
            </a:r>
          </a:p>
          <a:p>
            <a:pPr marL="285750" indent="-285750" algn="l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Average beam size</a:t>
            </a:r>
            <a:r>
              <a:rPr lang="en-US" sz="1400" dirty="0">
                <a:solidFill>
                  <a:schemeClr val="accent5"/>
                </a:solidFill>
              </a:rPr>
              <a:t>: Integration window = 0.05 ms → 5000 e</a:t>
            </a:r>
            <a:r>
              <a:rPr lang="en-US" sz="1400" baseline="30000" dirty="0">
                <a:solidFill>
                  <a:schemeClr val="accent5"/>
                </a:solidFill>
              </a:rPr>
              <a:t>-</a:t>
            </a:r>
            <a:r>
              <a:rPr lang="en-US" sz="1400" dirty="0">
                <a:solidFill>
                  <a:schemeClr val="accent5"/>
                </a:solidFill>
              </a:rPr>
              <a:t> → </a:t>
            </a:r>
            <a:r>
              <a:rPr lang="en-US" sz="1400" dirty="0">
                <a:solidFill>
                  <a:schemeClr val="tx2"/>
                </a:solidFill>
              </a:rPr>
              <a:t>Precision = 1%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Bunch-by-bunch size: </a:t>
            </a:r>
            <a:r>
              <a:rPr lang="en-US" sz="1400" dirty="0">
                <a:solidFill>
                  <a:schemeClr val="accent5"/>
                </a:solidFill>
              </a:rPr>
              <a:t>Integration window = 100 ms → 5000 e</a:t>
            </a:r>
            <a:r>
              <a:rPr lang="en-US" sz="1400" baseline="30000" dirty="0">
                <a:solidFill>
                  <a:schemeClr val="accent5"/>
                </a:solidFill>
              </a:rPr>
              <a:t>-</a:t>
            </a:r>
            <a:r>
              <a:rPr lang="en-US" sz="1400" dirty="0">
                <a:solidFill>
                  <a:schemeClr val="accent5"/>
                </a:solidFill>
              </a:rPr>
              <a:t> → </a:t>
            </a:r>
            <a:r>
              <a:rPr lang="en-US" sz="1400" dirty="0">
                <a:solidFill>
                  <a:schemeClr val="tx2"/>
                </a:solidFill>
              </a:rPr>
              <a:t>Precision = 1%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Accuracy &lt; 2 %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34BAEE-7E87-6E77-F8E2-2CA9CBE4BCFB}"/>
              </a:ext>
            </a:extLst>
          </p:cNvPr>
          <p:cNvSpPr txBox="1"/>
          <p:nvPr/>
        </p:nvSpPr>
        <p:spPr>
          <a:xfrm>
            <a:off x="425090" y="3686230"/>
            <a:ext cx="8871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>
                <a:solidFill>
                  <a:schemeClr val="tx2"/>
                </a:solidFill>
              </a:rPr>
              <a:t>Expected performance meets functional specificition. </a:t>
            </a:r>
          </a:p>
        </p:txBody>
      </p:sp>
    </p:spTree>
    <p:extLst>
      <p:ext uri="{BB962C8B-B14F-4D97-AF65-F5344CB8AC3E}">
        <p14:creationId xmlns:p14="http://schemas.microsoft.com/office/powerpoint/2010/main" val="54646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09636"/>
            <a:ext cx="7389000" cy="371951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b="1" dirty="0"/>
              <a:t>Introduction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Functional Specification 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Principle of Beam Gas Ionisation (BGI) Profile Monitor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endParaRPr lang="en-US" sz="1400" b="1" dirty="0"/>
          </a:p>
          <a:p>
            <a:pPr>
              <a:spcBef>
                <a:spcPts val="0"/>
              </a:spcBef>
            </a:pPr>
            <a:r>
              <a:rPr lang="en-US" sz="1600" b="1" dirty="0"/>
              <a:t>BGI Design Studies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Field Cage &amp; Ionisation Electron Detector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Impedance Studies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Magnet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Integration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Expected Performance</a:t>
            </a:r>
          </a:p>
          <a:p>
            <a:pPr marL="457200" lvl="1" indent="0">
              <a:spcBef>
                <a:spcPts val="0"/>
              </a:spcBef>
              <a:buSzPct val="80000"/>
              <a:buNone/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1600" b="1" dirty="0"/>
              <a:t>PS &amp; SPS BGI Experience &amp; Implications for LHC BGI Design</a:t>
            </a:r>
            <a:endParaRPr lang="en-US" sz="1400" dirty="0"/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Performance of the PS &amp; SPS BGI’s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r>
              <a:rPr lang="en-US" sz="1400" dirty="0"/>
              <a:t>Technical Issues: Readout Architecture &amp; EMI</a:t>
            </a:r>
          </a:p>
          <a:p>
            <a:pPr lvl="1">
              <a:spcBef>
                <a:spcPts val="0"/>
              </a:spcBef>
              <a:buSzPct val="80000"/>
              <a:buFont typeface="Arial" panose="020B0604020202020204" pitchFamily="34" charset="0"/>
              <a:buChar char="□"/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600" b="1" dirty="0"/>
              <a:t>Milestones &amp; Timeline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dirty="0"/>
              <a:t>J.Storey - HL-LHC BGI Update</a:t>
            </a:r>
          </a:p>
        </p:txBody>
      </p:sp>
    </p:spTree>
    <p:extLst>
      <p:ext uri="{BB962C8B-B14F-4D97-AF65-F5344CB8AC3E}">
        <p14:creationId xmlns:p14="http://schemas.microsoft.com/office/powerpoint/2010/main" val="1967275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37F53D-610E-8987-89FE-A955B578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Accuracy of PS BGI Measurments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CB7F2-E9BE-090A-FC08-870607BA8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6F5AE0-3A01-C90B-40B4-0953C7519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99FEB-22CD-FE07-8A20-89A974197625}"/>
              </a:ext>
            </a:extLst>
          </p:cNvPr>
          <p:cNvSpPr txBox="1"/>
          <p:nvPr/>
        </p:nvSpPr>
        <p:spPr>
          <a:xfrm>
            <a:off x="397578" y="699093"/>
            <a:ext cx="8813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In practice - how well does performance meet expectation?</a:t>
            </a:r>
          </a:p>
          <a:p>
            <a:r>
              <a:rPr lang="en-CH" sz="1400" dirty="0">
                <a:solidFill>
                  <a:schemeClr val="accent5"/>
                </a:solidFill>
              </a:rPr>
              <a:t>Example: Measurment of </a:t>
            </a:r>
            <a:r>
              <a:rPr lang="en-GB" sz="1400" b="1" dirty="0">
                <a:solidFill>
                  <a:schemeClr val="accent5"/>
                </a:solidFill>
              </a:rPr>
              <a:t>LHC-type beam at flat top </a:t>
            </a:r>
            <a:r>
              <a:rPr lang="en-GB" sz="1400" dirty="0">
                <a:solidFill>
                  <a:schemeClr val="accent5"/>
                </a:solidFill>
              </a:rPr>
              <a:t>with both </a:t>
            </a:r>
            <a:r>
              <a:rPr lang="en-GB" sz="1400" b="1" dirty="0">
                <a:solidFill>
                  <a:schemeClr val="accent5"/>
                </a:solidFill>
              </a:rPr>
              <a:t>PS BGIs </a:t>
            </a:r>
            <a:r>
              <a:rPr lang="en-GB" sz="1400" dirty="0">
                <a:solidFill>
                  <a:schemeClr val="accent5"/>
                </a:solidFill>
              </a:rPr>
              <a:t>(1.9 ms int.), </a:t>
            </a:r>
            <a:r>
              <a:rPr lang="en-GB" sz="1400" b="1" dirty="0">
                <a:solidFill>
                  <a:schemeClr val="accent5"/>
                </a:solidFill>
              </a:rPr>
              <a:t>without gas injection.</a:t>
            </a:r>
            <a:endParaRPr lang="en-CH" sz="1400" b="1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6B32A-3CAD-6766-78BB-CB29CFCE9A2A}"/>
              </a:ext>
            </a:extLst>
          </p:cNvPr>
          <p:cNvSpPr txBox="1"/>
          <p:nvPr/>
        </p:nvSpPr>
        <p:spPr>
          <a:xfrm>
            <a:off x="1877253" y="4378683"/>
            <a:ext cx="21084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PS BGI-Horizontal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83F41B-3874-3F1E-DBDC-A3BC366F7EDD}"/>
              </a:ext>
            </a:extLst>
          </p:cNvPr>
          <p:cNvSpPr txBox="1"/>
          <p:nvPr/>
        </p:nvSpPr>
        <p:spPr>
          <a:xfrm>
            <a:off x="4985244" y="4397573"/>
            <a:ext cx="21084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PS BGI-Vertical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573354-1DF0-3E8E-519D-78AF150A3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59867"/>
            <a:ext cx="2325300" cy="2967726"/>
          </a:xfrm>
          <a:prstGeom prst="rect">
            <a:avLst/>
          </a:prstGeom>
        </p:spPr>
      </p:pic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1BD621BE-5DD7-D98B-BB79-1A592D91F5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977" y="1349785"/>
            <a:ext cx="2325300" cy="29677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AED9EE-A0EA-90B6-89BD-B604419EA4BC}"/>
              </a:ext>
            </a:extLst>
          </p:cNvPr>
          <p:cNvSpPr txBox="1"/>
          <p:nvPr/>
        </p:nvSpPr>
        <p:spPr>
          <a:xfrm>
            <a:off x="1219200" y="4771456"/>
            <a:ext cx="1895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4"/>
              </a:rPr>
              <a:t>Ref. Clara Fleisig, JAPW23</a:t>
            </a:r>
            <a:endParaRPr lang="en-CH" sz="11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50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36DF9-C815-87B9-BBC0-3D918E38F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86666B-ED23-7D07-C119-A140629A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Accuracy of PS BGI Measurments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A5160B-C13D-9242-A961-4876941FD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36386-835C-7EF8-29C1-82E57E87B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2A6183-5F55-9361-8901-5233F69684DC}"/>
              </a:ext>
            </a:extLst>
          </p:cNvPr>
          <p:cNvSpPr txBox="1"/>
          <p:nvPr/>
        </p:nvSpPr>
        <p:spPr>
          <a:xfrm>
            <a:off x="375915" y="782707"/>
            <a:ext cx="844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Measure at same moment in the cycle with the Beam Wire Scanners (BWS)’s &amp; then compare the emittance measured by the BGI and BWS:</a:t>
            </a:r>
            <a:endParaRPr lang="en-CH" sz="1400" b="1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E82DA4-3662-C4B4-A9DC-4642BE20B652}"/>
              </a:ext>
            </a:extLst>
          </p:cNvPr>
          <p:cNvSpPr txBox="1"/>
          <p:nvPr/>
        </p:nvSpPr>
        <p:spPr>
          <a:xfrm>
            <a:off x="1219200" y="4771456"/>
            <a:ext cx="1895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>
                <a:solidFill>
                  <a:schemeClr val="accent5"/>
                </a:solidFill>
                <a:hlinkClick r:id="rId2"/>
              </a:rPr>
              <a:t>Ref. Clara Fleisig, JAPW23</a:t>
            </a:r>
            <a:endParaRPr lang="en-CH" sz="1100">
              <a:solidFill>
                <a:schemeClr val="accent5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D2786D-56BC-A2D4-36F0-DE8C6B9455CC}"/>
              </a:ext>
            </a:extLst>
          </p:cNvPr>
          <p:cNvGrpSpPr/>
          <p:nvPr/>
        </p:nvGrpSpPr>
        <p:grpSpPr>
          <a:xfrm>
            <a:off x="1676400" y="1393688"/>
            <a:ext cx="5476567" cy="2572313"/>
            <a:chOff x="2038624" y="1769664"/>
            <a:chExt cx="7377631" cy="3412155"/>
          </a:xfrm>
        </p:grpSpPr>
        <p:pic>
          <p:nvPicPr>
            <p:cNvPr id="8" name="Picture 7" descr="A close-up of a graph&#10;&#10;Description automatically generated">
              <a:extLst>
                <a:ext uri="{FF2B5EF4-FFF2-40B4-BE49-F238E27FC236}">
                  <a16:creationId xmlns:a16="http://schemas.microsoft.com/office/drawing/2014/main" id="{8F651456-FC2C-A95B-57E2-BDCA422FF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8624" y="1769664"/>
              <a:ext cx="7377631" cy="341215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78D577E-70E5-A1AF-28A0-8C1A3B15B8A2}"/>
                    </a:ext>
                  </a:extLst>
                </p:cNvPr>
                <p:cNvSpPr txBox="1"/>
                <p:nvPr/>
              </p:nvSpPr>
              <p:spPr>
                <a:xfrm>
                  <a:off x="3162323" y="3539495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BBA2649-D517-C489-32FE-361CB468E9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2323" y="3539495"/>
                  <a:ext cx="1958119" cy="542969"/>
                </a:xfrm>
                <a:prstGeom prst="rect">
                  <a:avLst/>
                </a:prstGeom>
                <a:blipFill>
                  <a:blip r:embed="rId4"/>
                  <a:stretch>
                    <a:fillRect b="-681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C6CD702-4BD2-69AE-FEAD-C955E3F8CBDD}"/>
                    </a:ext>
                  </a:extLst>
                </p:cNvPr>
                <p:cNvSpPr txBox="1"/>
                <p:nvPr/>
              </p:nvSpPr>
              <p:spPr>
                <a:xfrm>
                  <a:off x="6898719" y="3526030"/>
                  <a:ext cx="1958119" cy="5429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𝐨𝐯𝐞𝐫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𝐚𝐥𝐥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𝐜𝐲𝐜𝐥𝐞𝐬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𝟎𝟕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𝒖𝒎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0FD414D-4837-E1B8-B795-64F8542B54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8719" y="3526030"/>
                  <a:ext cx="1958119" cy="542969"/>
                </a:xfrm>
                <a:prstGeom prst="rect">
                  <a:avLst/>
                </a:prstGeom>
                <a:blipFill>
                  <a:blip r:embed="rId5"/>
                  <a:stretch>
                    <a:fillRect b="-681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4D006DA-88F2-E741-6198-C98EDEB679BC}"/>
              </a:ext>
            </a:extLst>
          </p:cNvPr>
          <p:cNvSpPr txBox="1"/>
          <p:nvPr/>
        </p:nvSpPr>
        <p:spPr>
          <a:xfrm>
            <a:off x="375915" y="4090592"/>
            <a:ext cx="7933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Emittances measured by the BGI and BWS are in agreement, as expected from the Virtual-IPM simulation.</a:t>
            </a:r>
          </a:p>
        </p:txBody>
      </p:sp>
    </p:spTree>
    <p:extLst>
      <p:ext uri="{BB962C8B-B14F-4D97-AF65-F5344CB8AC3E}">
        <p14:creationId xmlns:p14="http://schemas.microsoft.com/office/powerpoint/2010/main" val="363302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85AD70-E026-E1F9-E9B0-6858AF9A0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Technical Issues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5C93-48CE-B983-C0AA-FF2ADCEDF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A00F2-233C-EED2-6D32-1F96D5941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675E3-392C-7FCD-3330-8B9287E8411B}"/>
              </a:ext>
            </a:extLst>
          </p:cNvPr>
          <p:cNvSpPr txBox="1"/>
          <p:nvPr/>
        </p:nvSpPr>
        <p:spPr>
          <a:xfrm>
            <a:off x="397579" y="699093"/>
            <a:ext cx="76034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sz="1400" b="1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Timepix3 based BGI instruments are </a:t>
            </a:r>
            <a:r>
              <a:rPr lang="en-CH" sz="1400" dirty="0">
                <a:solidFill>
                  <a:schemeClr val="tx2"/>
                </a:solidFill>
              </a:rPr>
              <a:t>not yet operational</a:t>
            </a:r>
            <a:r>
              <a:rPr lang="en-CH" sz="1400" dirty="0">
                <a:solidFill>
                  <a:schemeClr val="accent5"/>
                </a:solidFill>
              </a:rPr>
              <a:t>.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Two main issues: 1) Processing of Timepix3 data; 2) </a:t>
            </a:r>
            <a:r>
              <a:rPr lang="en-CH" sz="1400" b="1" dirty="0">
                <a:solidFill>
                  <a:schemeClr val="accent5"/>
                </a:solidFill>
              </a:rPr>
              <a:t>EMI of SPS BGI Timepix3</a:t>
            </a:r>
            <a:r>
              <a:rPr lang="en-CH" sz="1400" dirty="0">
                <a:solidFill>
                  <a:schemeClr val="accent5"/>
                </a:solidFill>
              </a:rPr>
              <a:t>. 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Recent CERN internal review - “</a:t>
            </a:r>
            <a:r>
              <a:rPr lang="en-CH" sz="1400" dirty="0">
                <a:solidFill>
                  <a:schemeClr val="accent5"/>
                </a:solidFill>
                <a:hlinkClick r:id="rId2"/>
              </a:rPr>
              <a:t>PS &amp; SPS BGI Review</a:t>
            </a:r>
            <a:r>
              <a:rPr lang="en-CH" sz="1400" dirty="0">
                <a:solidFill>
                  <a:schemeClr val="accent5"/>
                </a:solidFill>
              </a:rPr>
              <a:t>”.</a:t>
            </a:r>
            <a:endParaRPr lang="en-GB" sz="1400" dirty="0">
              <a:solidFill>
                <a:schemeClr val="accent5"/>
              </a:solidFill>
            </a:endParaRPr>
          </a:p>
          <a:p>
            <a:endParaRPr lang="en-GB" sz="1400" dirty="0">
              <a:solidFill>
                <a:schemeClr val="accent5"/>
              </a:solidFill>
            </a:endParaRPr>
          </a:p>
          <a:p>
            <a:r>
              <a:rPr lang="en-CH" sz="1400" dirty="0">
                <a:solidFill>
                  <a:schemeClr val="accent5"/>
                </a:solidFill>
              </a:rPr>
              <a:t>(Selected) Review Panel Recommendations: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1400" i="1" dirty="0">
                <a:solidFill>
                  <a:srgbClr val="04743D"/>
                </a:solidFill>
              </a:rPr>
              <a:t>“Fully support proposal to move [Timepix data] processing from SoC towards a powerful server computer.” </a:t>
            </a:r>
            <a:r>
              <a:rPr lang="en-CH" sz="1400" i="1" dirty="0">
                <a:solidFill>
                  <a:schemeClr val="accent6"/>
                </a:solidFill>
              </a:rPr>
              <a:t>→</a:t>
            </a:r>
            <a:r>
              <a:rPr lang="en-CH" sz="1400" i="1" dirty="0">
                <a:solidFill>
                  <a:srgbClr val="04743D"/>
                </a:solidFill>
              </a:rPr>
              <a:t> </a:t>
            </a:r>
            <a:r>
              <a:rPr lang="en-CH" sz="1400" dirty="0">
                <a:solidFill>
                  <a:schemeClr val="accent6"/>
                </a:solidFill>
              </a:rPr>
              <a:t>This is the architecture originally planned for the LHC BGI.</a:t>
            </a:r>
          </a:p>
          <a:p>
            <a:pPr lvl="1"/>
            <a:endParaRPr lang="en-CH" sz="1400" i="1" dirty="0">
              <a:solidFill>
                <a:srgbClr val="04743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i="1" dirty="0">
                <a:solidFill>
                  <a:srgbClr val="04743D"/>
                </a:solidFill>
              </a:rPr>
              <a:t>“EMI issues are a significant problem, and we note that the project is taking this seriously and requesting outside expertise from the EMC forum.” </a:t>
            </a:r>
            <a:r>
              <a:rPr lang="en-CH" sz="1400" i="1" dirty="0">
                <a:solidFill>
                  <a:schemeClr val="accent6"/>
                </a:solidFill>
              </a:rPr>
              <a:t>→</a:t>
            </a:r>
            <a:r>
              <a:rPr lang="en-CH" sz="1400" i="1" dirty="0">
                <a:solidFill>
                  <a:srgbClr val="04743D"/>
                </a:solidFill>
              </a:rPr>
              <a:t> </a:t>
            </a:r>
            <a:r>
              <a:rPr lang="en-CH" sz="1400" i="1" dirty="0">
                <a:solidFill>
                  <a:schemeClr val="accent6"/>
                </a:solidFill>
              </a:rPr>
              <a:t>Highly relevant to the LHC BGI and needs to be solved. </a:t>
            </a:r>
            <a:endParaRPr lang="en-CH" sz="1400" i="1" dirty="0">
              <a:solidFill>
                <a:srgbClr val="04743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solidFill>
                <a:schemeClr val="accent5"/>
              </a:solidFill>
            </a:endParaRPr>
          </a:p>
          <a:p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b="1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2881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6B9F0-F568-1D8E-1238-D345231BD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BGI: Results after YETS 23/24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8AA1D6-536F-7A7B-B2F6-0939B84049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E7E95-B0A8-DF08-B9F0-1E5DB4C85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James Storey | Requirements, BGI Concept &amp; System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770F3-1C50-442D-DD7C-C8E5F426F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7EB9A44F-6BC2-73A5-7482-294E918FD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719424"/>
            <a:ext cx="4374022" cy="2739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179D2F-60F4-9846-3C32-947664102180}"/>
              </a:ext>
            </a:extLst>
          </p:cNvPr>
          <p:cNvSpPr txBox="1"/>
          <p:nvPr/>
        </p:nvSpPr>
        <p:spPr>
          <a:xfrm>
            <a:off x="762000" y="874046"/>
            <a:ext cx="628686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b="1" dirty="0">
                <a:solidFill>
                  <a:schemeClr val="accent5"/>
                </a:solidFill>
              </a:rPr>
              <a:t>Measurment of single LHC bunch (LHC4) at flat-top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Integration window = 2 ms;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Recorded 24,000 electrons in this integration window.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2AFC02-A3C7-7D6B-E3B3-5B04E491B968}"/>
              </a:ext>
            </a:extLst>
          </p:cNvPr>
          <p:cNvSpPr txBox="1"/>
          <p:nvPr/>
        </p:nvSpPr>
        <p:spPr>
          <a:xfrm>
            <a:off x="5455920" y="2092534"/>
            <a:ext cx="2895600" cy="1992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b="1" dirty="0">
                <a:solidFill>
                  <a:schemeClr val="accent5"/>
                </a:solidFill>
              </a:rPr>
              <a:t>Fit results</a:t>
            </a:r>
          </a:p>
          <a:p>
            <a:pPr algn="l"/>
            <a:endParaRPr lang="en-GB" sz="1400" dirty="0">
              <a:solidFill>
                <a:schemeClr val="accent5"/>
              </a:solidFill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chemeClr val="accent5"/>
                </a:solidFill>
                <a:cs typeface="Arial" panose="020B0604020202020204" pitchFamily="34" charset="0"/>
              </a:rPr>
              <a:t>Gaussian:</a:t>
            </a:r>
          </a:p>
          <a:p>
            <a:pPr marL="1714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1200" dirty="0">
                <a:solidFill>
                  <a:schemeClr val="accent5"/>
                </a:solidFill>
                <a:cs typeface="Arial" panose="020B0604020202020204" pitchFamily="34" charset="0"/>
              </a:rPr>
              <a:t>sigma: 0.751 +/- 0.006 mm</a:t>
            </a:r>
          </a:p>
          <a:p>
            <a:pPr marL="1714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1200" dirty="0">
                <a:solidFill>
                  <a:schemeClr val="accent5"/>
                </a:solidFill>
                <a:cs typeface="Arial" panose="020B0604020202020204" pitchFamily="34" charset="0"/>
              </a:rPr>
              <a:t>reduced chi^2 = 15.6</a:t>
            </a:r>
          </a:p>
          <a:p>
            <a:r>
              <a:rPr lang="en-GB" sz="1400" dirty="0">
                <a:solidFill>
                  <a:schemeClr val="accent5"/>
                </a:solidFill>
                <a:cs typeface="Arial" panose="020B0604020202020204" pitchFamily="34" charset="0"/>
              </a:rPr>
              <a:t>q-gaussian:</a:t>
            </a:r>
          </a:p>
          <a:p>
            <a:pPr marL="1714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1200" dirty="0">
                <a:solidFill>
                  <a:schemeClr val="accent5"/>
                </a:solidFill>
                <a:cs typeface="Arial" panose="020B0604020202020204" pitchFamily="34" charset="0"/>
              </a:rPr>
              <a:t>sigma = 0.589 +/- 0.004 mm</a:t>
            </a:r>
          </a:p>
          <a:p>
            <a:pPr marL="1714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1200" dirty="0">
                <a:solidFill>
                  <a:schemeClr val="accent5"/>
                </a:solidFill>
                <a:cs typeface="Arial" panose="020B0604020202020204" pitchFamily="34" charset="0"/>
              </a:rPr>
              <a:t>q = </a:t>
            </a:r>
            <a:r>
              <a:rPr lang="en-CH" sz="1200" dirty="0">
                <a:solidFill>
                  <a:schemeClr val="accent5"/>
                </a:solidFill>
              </a:rPr>
              <a:t>1.374 +/- 0.008</a:t>
            </a:r>
          </a:p>
          <a:p>
            <a:pPr marL="1714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200" dirty="0">
                <a:solidFill>
                  <a:schemeClr val="accent5"/>
                </a:solidFill>
                <a:cs typeface="Arial" panose="020B0604020202020204" pitchFamily="34" charset="0"/>
              </a:rPr>
              <a:t>reduced chi^2 = 5.8</a:t>
            </a:r>
            <a:endParaRPr lang="en-GB" sz="1200" dirty="0">
              <a:solidFill>
                <a:schemeClr val="accent5"/>
              </a:solidFill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CH" sz="135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3176F2-D0E0-DD0B-99C4-381CB75D7B76}"/>
              </a:ext>
            </a:extLst>
          </p:cNvPr>
          <p:cNvSpPr txBox="1"/>
          <p:nvPr/>
        </p:nvSpPr>
        <p:spPr>
          <a:xfrm>
            <a:off x="3845839" y="4694334"/>
            <a:ext cx="14523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chemeClr val="accent5"/>
                </a:solidFill>
              </a:rPr>
              <a:t>Looks promising...</a:t>
            </a:r>
          </a:p>
        </p:txBody>
      </p:sp>
    </p:spTree>
    <p:extLst>
      <p:ext uri="{BB962C8B-B14F-4D97-AF65-F5344CB8AC3E}">
        <p14:creationId xmlns:p14="http://schemas.microsoft.com/office/powerpoint/2010/main" val="1450636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2ECD6-7616-1AC6-267F-B5866248D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Loss of Communication with Timepix3 during LHC25 &amp; AWAKE Cycles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AEADE-A25F-0619-3562-B6DC522FB8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FF8DF-2B26-F252-60C2-3B133FBD0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James Storey | Requirements, BGI Concept &amp; System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2C482-A20D-110F-012C-5074E81A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7E5B30-7051-7EC8-6130-B3EEBA01F1BD}"/>
              </a:ext>
            </a:extLst>
          </p:cNvPr>
          <p:cNvSpPr txBox="1"/>
          <p:nvPr/>
        </p:nvSpPr>
        <p:spPr>
          <a:xfrm>
            <a:off x="285586" y="1275606"/>
            <a:ext cx="8336864" cy="2577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Background - Timepix3 data readout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Data from Timepix3 is readout on 8 x differential pairs (“</a:t>
            </a:r>
            <a:r>
              <a:rPr lang="en-CH" sz="1400" i="1" dirty="0">
                <a:solidFill>
                  <a:schemeClr val="accent5"/>
                </a:solidFill>
              </a:rPr>
              <a:t>dataouts</a:t>
            </a:r>
            <a:r>
              <a:rPr lang="en-CH" sz="1400" dirty="0">
                <a:solidFill>
                  <a:schemeClr val="accent5"/>
                </a:solidFill>
              </a:rPr>
              <a:t>”) @640 MHz.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Header (“comma”) sent periodically by Timepix3 on each </a:t>
            </a:r>
            <a:r>
              <a:rPr lang="en-CH" sz="1400" i="1" dirty="0">
                <a:solidFill>
                  <a:schemeClr val="accent5"/>
                </a:solidFill>
              </a:rPr>
              <a:t>dataout</a:t>
            </a:r>
            <a:r>
              <a:rPr lang="en-CH" sz="1400" dirty="0">
                <a:solidFill>
                  <a:schemeClr val="accent5"/>
                </a:solidFill>
              </a:rPr>
              <a:t> link.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dirty="0">
              <a:solidFill>
                <a:schemeClr val="accent5"/>
              </a:solidFill>
            </a:endParaRPr>
          </a:p>
          <a:p>
            <a:r>
              <a:rPr lang="en-CH" sz="1400" b="1" dirty="0">
                <a:solidFill>
                  <a:schemeClr val="accent5"/>
                </a:solidFill>
              </a:rPr>
              <a:t>Problem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tx2"/>
                </a:solidFill>
              </a:rPr>
              <a:t>During LHC25 &amp; AWAKE cycles synronisation with the dataout links is los</a:t>
            </a:r>
            <a:r>
              <a:rPr lang="en-CH" sz="1400" dirty="0">
                <a:solidFill>
                  <a:schemeClr val="accent5"/>
                </a:solidFill>
              </a:rPr>
              <a:t>t (i.e. comma is not recovered) → can’t readout the data.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tx2"/>
                </a:solidFill>
              </a:rPr>
              <a:t>Communication is recovered after reconfiguring the Timepix3’s. </a:t>
            </a:r>
          </a:p>
          <a:p>
            <a:endParaRPr lang="en-CH" sz="1400" b="1" dirty="0"/>
          </a:p>
          <a:p>
            <a:r>
              <a:rPr lang="en-CH" sz="1400" b="1" dirty="0">
                <a:solidFill>
                  <a:schemeClr val="accent5"/>
                </a:solidFill>
              </a:rPr>
              <a:t>Cause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5"/>
                </a:solidFill>
              </a:rPr>
              <a:t>Suspect </a:t>
            </a:r>
            <a:r>
              <a:rPr lang="en-CH" sz="1400" dirty="0">
                <a:solidFill>
                  <a:schemeClr val="tx2"/>
                </a:solidFill>
              </a:rPr>
              <a:t>EMI problem </a:t>
            </a:r>
            <a:r>
              <a:rPr lang="en-CH" sz="1400" dirty="0">
                <a:solidFill>
                  <a:schemeClr val="accent5"/>
                </a:solidFill>
              </a:rPr>
              <a:t>is causing the Timepix3 to reset.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CH" sz="1350" dirty="0"/>
          </a:p>
        </p:txBody>
      </p:sp>
    </p:spTree>
    <p:extLst>
      <p:ext uri="{BB962C8B-B14F-4D97-AF65-F5344CB8AC3E}">
        <p14:creationId xmlns:p14="http://schemas.microsoft.com/office/powerpoint/2010/main" val="4137894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7D4779-B5F0-C97F-00C6-7BADC13F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BGI EMI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A78A3-F55D-C152-A18B-20521721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DFCE5-5D5E-6FFB-31A5-74C802FD5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76A245AC-0D0B-1EB8-5E25-BDC054AC5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109429"/>
            <a:ext cx="2936838" cy="17391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A0122B-3B30-C2B3-A733-2D6C70D5B43D}"/>
              </a:ext>
            </a:extLst>
          </p:cNvPr>
          <p:cNvSpPr txBox="1"/>
          <p:nvPr/>
        </p:nvSpPr>
        <p:spPr>
          <a:xfrm>
            <a:off x="457200" y="2156724"/>
            <a:ext cx="40211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Clue = Communication lost during AWAKE cycle immediately </a:t>
            </a:r>
            <a:r>
              <a:rPr lang="en-CH" sz="1400" b="1" dirty="0">
                <a:solidFill>
                  <a:schemeClr val="accent5"/>
                </a:solidFill>
              </a:rPr>
              <a:t>after bunch rotation</a:t>
            </a:r>
            <a:r>
              <a:rPr lang="en-CH" sz="1400" dirty="0">
                <a:solidFill>
                  <a:schemeClr val="accent5"/>
                </a:solidFill>
              </a:rPr>
              <a:t>, at which time: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Bunch length reduced to 0.9ps →  Higher frequencies in the power spectrum enhanced; 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dirty="0">
                <a:solidFill>
                  <a:schemeClr val="accent5"/>
                </a:solidFill>
              </a:rPr>
              <a:t>Higher frequencies pass through Faraday cage &amp; perturb electronics(?)</a:t>
            </a:r>
          </a:p>
          <a:p>
            <a:r>
              <a:rPr lang="en-CH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759E24-D8AA-7B66-98D8-67DD79BD945F}"/>
              </a:ext>
            </a:extLst>
          </p:cNvPr>
          <p:cNvSpPr txBox="1"/>
          <p:nvPr/>
        </p:nvSpPr>
        <p:spPr>
          <a:xfrm>
            <a:off x="457200" y="871597"/>
            <a:ext cx="858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Current Investigations:</a:t>
            </a:r>
          </a:p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CH" sz="1400" dirty="0">
                <a:solidFill>
                  <a:schemeClr val="accent5"/>
                </a:solidFill>
              </a:rPr>
              <a:t>Beam based measurments ( what cycles perturb Timepix3 &amp; when. )</a:t>
            </a:r>
          </a:p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CH" sz="1400" dirty="0">
                <a:solidFill>
                  <a:schemeClr val="accent5"/>
                </a:solidFill>
              </a:rPr>
              <a:t>Measurments at the </a:t>
            </a:r>
            <a:r>
              <a:rPr lang="en-CH" sz="1400" b="1" dirty="0">
                <a:solidFill>
                  <a:schemeClr val="accent5"/>
                </a:solidFill>
              </a:rPr>
              <a:t>ATS EMC lab</a:t>
            </a:r>
            <a:r>
              <a:rPr lang="en-CH" sz="1400" dirty="0">
                <a:solidFill>
                  <a:schemeClr val="accent5"/>
                </a:solidFill>
              </a:rPr>
              <a:t>.</a:t>
            </a:r>
          </a:p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CH" sz="1400" b="1" dirty="0">
                <a:solidFill>
                  <a:schemeClr val="accent5"/>
                </a:solidFill>
              </a:rPr>
              <a:t>Improve Faraday cage </a:t>
            </a:r>
            <a:r>
              <a:rPr lang="en-CH" sz="1400" dirty="0">
                <a:solidFill>
                  <a:schemeClr val="accent5"/>
                </a:solidFill>
              </a:rPr>
              <a:t>design for the SPS BGI-Vertical, which will be installed during YETS 24/25.</a:t>
            </a:r>
            <a:endParaRPr lang="en-CH" dirty="0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A80957-169A-4046-87F0-26C47BEC8B8E}"/>
              </a:ext>
            </a:extLst>
          </p:cNvPr>
          <p:cNvSpPr txBox="1"/>
          <p:nvPr/>
        </p:nvSpPr>
        <p:spPr>
          <a:xfrm>
            <a:off x="4025220" y="3848603"/>
            <a:ext cx="5029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200" i="1" dirty="0">
                <a:solidFill>
                  <a:schemeClr val="accent5"/>
                </a:solidFill>
              </a:rPr>
              <a:t>CST Simulation of SPS BGI eignemodes. Strong mode at 1.4 GHz inside Faraday cage (Study by Hikmet Bursali)  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112192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FC24DD-DD6B-9E4F-0445-26471063E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Milestones &amp; Timeline upto LS3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79B83-9993-D1FB-6562-DBBA01DEA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BA33D8-E49F-C3E9-FA68-846415416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51659AE-1537-B02B-240C-BB226F99BD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24543"/>
              </p:ext>
            </p:extLst>
          </p:nvPr>
        </p:nvGraphicFramePr>
        <p:xfrm>
          <a:off x="762000" y="1200150"/>
          <a:ext cx="76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262189123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106362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400"/>
                        <a:t>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358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Engineering specification for BGI readout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End of 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113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Installation of SPS BGI-Vertical with improved Faraday cage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YETS 24/25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836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Installation of new infrastrure at Pt.4 &amp; Timepix3 BLM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YETS 24/25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595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5"/>
                          </a:solidFill>
                        </a:rPr>
                        <a:t>Global emittance monitoring review</a:t>
                      </a:r>
                      <a:endParaRPr lang="en-CH" sz="140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Mid-2025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71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Installation of prototype HL-LHC BGI instrument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solidFill>
                            <a:schemeClr val="accent5"/>
                          </a:solidFill>
                        </a:rPr>
                        <a:t>YETS 25/26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308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84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5EB90B-6B78-6E8A-BDE3-7CE83D667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Summary &amp; Outlook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D02EC1-787E-79B1-BD73-B59C7D493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42909-C2D0-6A9A-29A1-331AA62D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4C5E2-51B2-B647-238D-6D63295D1634}"/>
              </a:ext>
            </a:extLst>
          </p:cNvPr>
          <p:cNvSpPr txBox="1"/>
          <p:nvPr/>
        </p:nvSpPr>
        <p:spPr>
          <a:xfrm>
            <a:off x="533400" y="1120693"/>
            <a:ext cx="8229600" cy="2800767"/>
          </a:xfrm>
          <a:prstGeom prst="rect">
            <a:avLst/>
          </a:prstGeom>
          <a:noFill/>
        </p:spPr>
        <p:txBody>
          <a:bodyPr wrap="square" lIns="9000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</a:rPr>
              <a:t>The HL-LHC BGI has the potential to provide </a:t>
            </a:r>
            <a:r>
              <a:rPr lang="en-CH" sz="1600" b="1" dirty="0">
                <a:solidFill>
                  <a:schemeClr val="accent5"/>
                </a:solidFill>
              </a:rPr>
              <a:t>independent</a:t>
            </a:r>
            <a:r>
              <a:rPr lang="en-CH" sz="1600" dirty="0">
                <a:solidFill>
                  <a:schemeClr val="accent5"/>
                </a:solidFill>
              </a:rPr>
              <a:t>, </a:t>
            </a:r>
            <a:r>
              <a:rPr lang="en-CH" sz="1600" b="1" dirty="0">
                <a:solidFill>
                  <a:schemeClr val="accent5"/>
                </a:solidFill>
              </a:rPr>
              <a:t>non-destructive bunch-by-bunch</a:t>
            </a:r>
            <a:r>
              <a:rPr lang="en-CH" sz="1600" dirty="0">
                <a:solidFill>
                  <a:schemeClr val="accent5"/>
                </a:solidFill>
              </a:rPr>
              <a:t> </a:t>
            </a:r>
            <a:r>
              <a:rPr lang="en-CH" sz="1600" b="1" dirty="0">
                <a:solidFill>
                  <a:schemeClr val="accent5"/>
                </a:solidFill>
              </a:rPr>
              <a:t>transverse beam profile measurements throughout the accleration cycle.</a:t>
            </a:r>
          </a:p>
          <a:p>
            <a:endParaRPr lang="en-CH" sz="1600" b="1" dirty="0">
              <a:solidFill>
                <a:schemeClr val="accent5"/>
              </a:solidFill>
            </a:endParaRPr>
          </a:p>
          <a:p>
            <a:r>
              <a:rPr lang="en-CH" sz="1600" dirty="0">
                <a:solidFill>
                  <a:schemeClr val="accent5"/>
                </a:solidFill>
              </a:rPr>
              <a:t>Building on experience of PS and SPS BGI developments. </a:t>
            </a:r>
          </a:p>
          <a:p>
            <a:endParaRPr lang="en-CH" sz="1600" dirty="0">
              <a:solidFill>
                <a:schemeClr val="accent5"/>
              </a:solidFill>
            </a:endParaRPr>
          </a:p>
          <a:p>
            <a:r>
              <a:rPr lang="en-CH" sz="1600" dirty="0">
                <a:solidFill>
                  <a:schemeClr val="accent5"/>
                </a:solidFill>
              </a:rPr>
              <a:t>Design status: 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600" dirty="0">
                <a:solidFill>
                  <a:schemeClr val="accent5"/>
                </a:solidFill>
              </a:rPr>
              <a:t>Mechanical design &amp; integration well advanced;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600" dirty="0">
                <a:solidFill>
                  <a:schemeClr val="accent5"/>
                </a:solidFill>
              </a:rPr>
              <a:t>Impedance &amp; beam induced heating under control; 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600" dirty="0">
                <a:solidFill>
                  <a:schemeClr val="accent5"/>
                </a:solidFill>
              </a:rPr>
              <a:t>Magnet design optimised to reduce cost.</a:t>
            </a:r>
          </a:p>
          <a:p>
            <a:endParaRPr lang="en-CH" sz="1600" dirty="0">
              <a:solidFill>
                <a:schemeClr val="accent5"/>
              </a:solidFill>
            </a:endParaRPr>
          </a:p>
          <a:p>
            <a:r>
              <a:rPr lang="en-CH" sz="1600" dirty="0">
                <a:solidFill>
                  <a:schemeClr val="accent5"/>
                </a:solidFill>
              </a:rPr>
              <a:t>Top priority is to solve EMI issue in the SPS. </a:t>
            </a:r>
            <a:endParaRPr lang="en-CH" sz="1600" i="1" dirty="0"/>
          </a:p>
        </p:txBody>
      </p:sp>
    </p:spTree>
    <p:extLst>
      <p:ext uri="{BB962C8B-B14F-4D97-AF65-F5344CB8AC3E}">
        <p14:creationId xmlns:p14="http://schemas.microsoft.com/office/powerpoint/2010/main" val="376478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C48F1A-B89A-C60D-4FAD-8EDE13FC5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100" y="2301750"/>
            <a:ext cx="2971800" cy="540000"/>
          </a:xfrm>
        </p:spPr>
        <p:txBody>
          <a:bodyPr/>
          <a:lstStyle/>
          <a:p>
            <a:r>
              <a:rPr lang="en-CH"/>
              <a:t>Thanks!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4575E-9144-DCE7-3710-3A294A1F2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907AA-7D4D-5C37-F0C9-E9242404F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4DAD86F-7E61-2ECC-36ED-AC80CC35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Functional Specification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C6373-6C5C-9AFA-A957-230B82C2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F451C-D467-DB6C-BE81-DDF1E4A46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10569A-F7FB-97EA-7AA9-D4FA662C60B2}"/>
              </a:ext>
            </a:extLst>
          </p:cNvPr>
          <p:cNvSpPr txBox="1"/>
          <p:nvPr/>
        </p:nvSpPr>
        <p:spPr>
          <a:xfrm>
            <a:off x="612000" y="909756"/>
            <a:ext cx="822720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Independent</a:t>
            </a:r>
            <a:r>
              <a:rPr lang="en-US" sz="1400" dirty="0">
                <a:solidFill>
                  <a:schemeClr val="accent5"/>
                </a:solidFill>
              </a:rPr>
              <a:t> measurement of transverse </a:t>
            </a:r>
            <a:r>
              <a:rPr lang="en-US" sz="1400" b="1" dirty="0">
                <a:solidFill>
                  <a:schemeClr val="accent5"/>
                </a:solidFill>
              </a:rPr>
              <a:t>beam profile evolution </a:t>
            </a:r>
            <a:r>
              <a:rPr lang="en-US" sz="1400" dirty="0">
                <a:solidFill>
                  <a:schemeClr val="accent5"/>
                </a:solidFill>
              </a:rPr>
              <a:t>throughout the acceleration cycle.</a:t>
            </a:r>
          </a:p>
          <a:p>
            <a:endParaRPr lang="en-US" sz="1400" dirty="0">
              <a:solidFill>
                <a:schemeClr val="accent5"/>
              </a:solidFill>
            </a:endParaRPr>
          </a:p>
          <a:p>
            <a:r>
              <a:rPr lang="en-US" sz="1400" dirty="0">
                <a:solidFill>
                  <a:schemeClr val="accent5"/>
                </a:solidFill>
              </a:rPr>
              <a:t>Original functional specification “Measurement of the Beam Transverse Distribution in the LHC Rings (LHC-B-ES-0006)”, reviewed at “</a:t>
            </a:r>
            <a:r>
              <a:rPr lang="en-US" sz="1400" dirty="0">
                <a:solidFill>
                  <a:schemeClr val="accent5"/>
                </a:solidFill>
                <a:hlinkClick r:id="rId2"/>
              </a:rPr>
              <a:t>LHC Beam Size Measurement Review</a:t>
            </a:r>
            <a:r>
              <a:rPr lang="en-US" sz="1400" dirty="0">
                <a:solidFill>
                  <a:schemeClr val="accent5"/>
                </a:solidFill>
              </a:rPr>
              <a:t>” (Oct. 2019.)</a:t>
            </a:r>
          </a:p>
          <a:p>
            <a:endParaRPr lang="en-US" sz="1400" dirty="0">
              <a:solidFill>
                <a:schemeClr val="accent5"/>
              </a:solidFill>
            </a:endParaRPr>
          </a:p>
          <a:p>
            <a:r>
              <a:rPr lang="en-US" sz="1400" dirty="0">
                <a:solidFill>
                  <a:schemeClr val="accent5"/>
                </a:solidFill>
              </a:rPr>
              <a:t>Specifications for HL-LHC:</a:t>
            </a:r>
          </a:p>
          <a:p>
            <a:endParaRPr lang="en-US" sz="1400" dirty="0">
              <a:solidFill>
                <a:schemeClr val="accent5"/>
              </a:solidFill>
            </a:endParaRPr>
          </a:p>
          <a:p>
            <a:r>
              <a:rPr lang="en-US" sz="1400" b="1" dirty="0">
                <a:solidFill>
                  <a:schemeClr val="accent5"/>
                </a:solidFill>
              </a:rPr>
              <a:t>Beam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  <a:r>
              <a:rPr lang="en-US" sz="1400" b="1" dirty="0">
                <a:solidFill>
                  <a:schemeClr val="accent5"/>
                </a:solidFill>
              </a:rPr>
              <a:t>measurements</a:t>
            </a:r>
            <a:r>
              <a:rPr lang="en-US" sz="1400" dirty="0">
                <a:solidFill>
                  <a:schemeClr val="accent5"/>
                </a:solidFill>
              </a:rPr>
              <a:t> (average over all bunches)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Accuracy (systematic error) &lt; 5%;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Precision / reproducibility of about  ~1%;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Frequency &gt; 10 Hz.</a:t>
            </a:r>
          </a:p>
          <a:p>
            <a:endParaRPr lang="en-US" sz="1400" dirty="0">
              <a:solidFill>
                <a:schemeClr val="accent5"/>
              </a:solidFill>
            </a:endParaRPr>
          </a:p>
          <a:p>
            <a:r>
              <a:rPr lang="en-US" sz="1400" b="1" dirty="0">
                <a:solidFill>
                  <a:schemeClr val="accent5"/>
                </a:solidFill>
              </a:rPr>
              <a:t>Bunch-by-Bunch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  <a:r>
              <a:rPr lang="en-US" sz="1400" b="1" dirty="0">
                <a:solidFill>
                  <a:schemeClr val="accent5"/>
                </a:solidFill>
              </a:rPr>
              <a:t>measurements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Precision / reproducibility of about  ~1%;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Frequency &lt; 1 min. for all bunches.</a:t>
            </a:r>
          </a:p>
        </p:txBody>
      </p:sp>
    </p:spTree>
    <p:extLst>
      <p:ext uri="{BB962C8B-B14F-4D97-AF65-F5344CB8AC3E}">
        <p14:creationId xmlns:p14="http://schemas.microsoft.com/office/powerpoint/2010/main" val="219673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66BF47-95DC-0EB2-5158-454011048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Principle of Operation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AEF083-2340-FCAD-3A6B-4E5175263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7B84D-C750-E3B8-3FC2-E487BE5D7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EA2EC9EC-F984-A133-A4D0-5A5AFCB96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91973" y="1029030"/>
            <a:ext cx="4960054" cy="2432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5883E3-9073-EED4-3CE5-DC44F6863F61}"/>
              </a:ext>
            </a:extLst>
          </p:cNvPr>
          <p:cNvSpPr txBox="1"/>
          <p:nvPr/>
        </p:nvSpPr>
        <p:spPr>
          <a:xfrm>
            <a:off x="304800" y="3650218"/>
            <a:ext cx="762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US" sz="1400" b="0" dirty="0">
                <a:solidFill>
                  <a:schemeClr val="accent5"/>
                </a:solidFill>
              </a:rPr>
              <a:t> Beam ionises </a:t>
            </a:r>
            <a:r>
              <a:rPr lang="en-US" sz="1400" b="1" dirty="0">
                <a:solidFill>
                  <a:schemeClr val="accent5"/>
                </a:solidFill>
              </a:rPr>
              <a:t>residual gas</a:t>
            </a:r>
            <a:r>
              <a:rPr lang="en-US" sz="1400" b="0" dirty="0">
                <a:solidFill>
                  <a:schemeClr val="accent5"/>
                </a:solidFill>
              </a:rPr>
              <a:t>;</a:t>
            </a:r>
            <a:endParaRPr lang="en-US" sz="1400" b="0" strike="sngStrike" dirty="0">
              <a:solidFill>
                <a:schemeClr val="accent5"/>
              </a:solidFill>
            </a:endParaRPr>
          </a:p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US" sz="1400" dirty="0">
                <a:solidFill>
                  <a:schemeClr val="accent5"/>
                </a:solidFill>
              </a:rPr>
              <a:t> </a:t>
            </a:r>
            <a:r>
              <a:rPr lang="en-US" sz="1400" b="1" dirty="0">
                <a:solidFill>
                  <a:schemeClr val="accent5"/>
                </a:solidFill>
              </a:rPr>
              <a:t>Ionisation electron</a:t>
            </a:r>
            <a:r>
              <a:rPr lang="en-US" sz="1400" b="0" dirty="0">
                <a:solidFill>
                  <a:schemeClr val="accent5"/>
                </a:solidFill>
              </a:rPr>
              <a:t> accelerated &amp; transported by electromagnetic fields onto detector;</a:t>
            </a:r>
          </a:p>
          <a:p>
            <a:pPr marL="342900" indent="-342900">
              <a:buClr>
                <a:schemeClr val="accent6"/>
              </a:buClr>
              <a:buFont typeface="+mj-lt"/>
              <a:buAutoNum type="arabicPeriod"/>
            </a:pPr>
            <a:r>
              <a:rPr lang="en-US" sz="1400" b="0" dirty="0">
                <a:solidFill>
                  <a:schemeClr val="accent5"/>
                </a:solidFill>
              </a:rPr>
              <a:t> Electron detector = </a:t>
            </a:r>
            <a:r>
              <a:rPr lang="en-US" sz="1400" b="1" dirty="0">
                <a:solidFill>
                  <a:schemeClr val="accent5"/>
                </a:solidFill>
              </a:rPr>
              <a:t>Timepix3(/4) </a:t>
            </a:r>
            <a:r>
              <a:rPr lang="en-US" sz="1400" b="0" dirty="0">
                <a:solidFill>
                  <a:schemeClr val="accent5"/>
                </a:solidFill>
              </a:rPr>
              <a:t>Hybrid Pixel Detector.</a:t>
            </a:r>
          </a:p>
        </p:txBody>
      </p:sp>
    </p:spTree>
    <p:extLst>
      <p:ext uri="{BB962C8B-B14F-4D97-AF65-F5344CB8AC3E}">
        <p14:creationId xmlns:p14="http://schemas.microsoft.com/office/powerpoint/2010/main" val="4248983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BF138-A733-82B9-1027-A29D843A5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Ionisation Electron Detection with Timepix3/4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942E9-0E05-9E7E-8A7B-B310A557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5B8C224-138A-F8E3-A25F-9E1FF76B2703}"/>
              </a:ext>
            </a:extLst>
          </p:cNvPr>
          <p:cNvSpPr txBox="1"/>
          <p:nvPr/>
        </p:nvSpPr>
        <p:spPr>
          <a:xfrm>
            <a:off x="643262" y="1010967"/>
            <a:ext cx="4157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</a:rPr>
              <a:t>Timepix3(/4) Hybrid Pixel Detector optimized for </a:t>
            </a:r>
            <a:r>
              <a:rPr lang="en-US" sz="1400" b="1" dirty="0">
                <a:solidFill>
                  <a:schemeClr val="accent5"/>
                </a:solidFill>
              </a:rPr>
              <a:t>10 keV electron detection </a:t>
            </a:r>
            <a:r>
              <a:rPr lang="en-US" sz="1400" dirty="0">
                <a:solidFill>
                  <a:schemeClr val="accent5"/>
                </a:solidFill>
              </a:rPr>
              <a:t>inside the beam pipe</a:t>
            </a:r>
          </a:p>
          <a:p>
            <a:pPr algn="l"/>
            <a:endParaRPr lang="en-US" sz="1400" b="1" dirty="0">
              <a:solidFill>
                <a:schemeClr val="accent5"/>
              </a:solidFill>
            </a:endParaRPr>
          </a:p>
          <a:p>
            <a:pPr algn="l"/>
            <a:r>
              <a:rPr lang="en-US" sz="1400" dirty="0">
                <a:solidFill>
                  <a:schemeClr val="accent5"/>
                </a:solidFill>
              </a:rPr>
              <a:t>Charge &gt; Threshold </a:t>
            </a:r>
            <a:r>
              <a:rPr lang="en-CH" sz="1400" dirty="0">
                <a:solidFill>
                  <a:schemeClr val="accent5"/>
                </a:solidFill>
              </a:rPr>
              <a:t>→</a:t>
            </a:r>
            <a:r>
              <a:rPr lang="en-US" sz="1400" dirty="0">
                <a:solidFill>
                  <a:schemeClr val="accent5"/>
                </a:solidFill>
              </a:rPr>
              <a:t> Event, consisting of: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Pixel position → </a:t>
            </a:r>
            <a:r>
              <a:rPr lang="en-US" sz="1400" b="1" dirty="0">
                <a:solidFill>
                  <a:schemeClr val="accent5"/>
                </a:solidFill>
              </a:rPr>
              <a:t>Where </a:t>
            </a:r>
            <a:r>
              <a:rPr lang="en-US" sz="1400" dirty="0">
                <a:solidFill>
                  <a:schemeClr val="accent5"/>
                </a:solidFill>
              </a:rPr>
              <a:t>(σ</a:t>
            </a:r>
            <a:r>
              <a:rPr lang="en-US" sz="1400" baseline="-25000" dirty="0">
                <a:solidFill>
                  <a:schemeClr val="accent5"/>
                </a:solidFill>
              </a:rPr>
              <a:t>position</a:t>
            </a:r>
            <a:r>
              <a:rPr lang="en-US" sz="1400" dirty="0">
                <a:solidFill>
                  <a:schemeClr val="accent5"/>
                </a:solidFill>
              </a:rPr>
              <a:t>&lt; 16 um)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Time of Arrival (ToA) → </a:t>
            </a:r>
            <a:r>
              <a:rPr lang="en-US" sz="1400" b="1" dirty="0">
                <a:solidFill>
                  <a:schemeClr val="accent5"/>
                </a:solidFill>
              </a:rPr>
              <a:t>When </a:t>
            </a:r>
            <a:r>
              <a:rPr lang="en-US" sz="1400" dirty="0">
                <a:solidFill>
                  <a:schemeClr val="accent5"/>
                </a:solidFill>
              </a:rPr>
              <a:t>(σ</a:t>
            </a:r>
            <a:r>
              <a:rPr lang="en-US" sz="1400" baseline="-25000" dirty="0">
                <a:solidFill>
                  <a:schemeClr val="accent5"/>
                </a:solidFill>
              </a:rPr>
              <a:t>time</a:t>
            </a:r>
            <a:r>
              <a:rPr lang="en-US" sz="1400" dirty="0">
                <a:solidFill>
                  <a:schemeClr val="accent5"/>
                </a:solidFill>
              </a:rPr>
              <a:t>=1.6 ns / 200 ps for TPX4)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Time-Over-Threshold (ToT) → ~</a:t>
            </a:r>
            <a:r>
              <a:rPr lang="en-US" sz="1400" b="1" dirty="0">
                <a:solidFill>
                  <a:schemeClr val="accent5"/>
                </a:solidFill>
              </a:rPr>
              <a:t>Energy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1302FEF-3513-1E1F-1CF5-42F70BF435C7}"/>
              </a:ext>
            </a:extLst>
          </p:cNvPr>
          <p:cNvSpPr txBox="1"/>
          <p:nvPr/>
        </p:nvSpPr>
        <p:spPr>
          <a:xfrm>
            <a:off x="1143000" y="4760264"/>
            <a:ext cx="228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>
                <a:solidFill>
                  <a:schemeClr val="accent5"/>
                </a:solidFill>
              </a:rPr>
              <a:t>Ref. </a:t>
            </a:r>
            <a:r>
              <a:rPr lang="en-CH" sz="1100">
                <a:solidFill>
                  <a:schemeClr val="accent5"/>
                </a:solidFill>
                <a:hlinkClick r:id="rId2"/>
              </a:rPr>
              <a:t>Medipix Collaboration</a:t>
            </a:r>
            <a:endParaRPr lang="en-CH" sz="1100">
              <a:solidFill>
                <a:schemeClr val="accent5"/>
              </a:solidFill>
            </a:endParaRPr>
          </a:p>
        </p:txBody>
      </p:sp>
      <p:sp>
        <p:nvSpPr>
          <p:cNvPr id="80" name="Footer Placeholder 3">
            <a:extLst>
              <a:ext uri="{FF2B5EF4-FFF2-40B4-BE49-F238E27FC236}">
                <a16:creationId xmlns:a16="http://schemas.microsoft.com/office/drawing/2014/main" id="{4D28D47A-DA0E-1A4E-9C63-E3EE4E3A4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C0B4D91-5BAB-1825-3B45-C2474A8BD5C6}"/>
              </a:ext>
            </a:extLst>
          </p:cNvPr>
          <p:cNvSpPr txBox="1"/>
          <p:nvPr/>
        </p:nvSpPr>
        <p:spPr>
          <a:xfrm>
            <a:off x="612782" y="3318609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Single electron detection</a:t>
            </a:r>
            <a:r>
              <a:rPr lang="en-CH" sz="1400" dirty="0">
                <a:solidFill>
                  <a:schemeClr val="accent5"/>
                </a:solidFill>
              </a:rPr>
              <a:t> &amp;</a:t>
            </a:r>
            <a:r>
              <a:rPr lang="en-CH" sz="1400" b="1" dirty="0">
                <a:solidFill>
                  <a:schemeClr val="accent5"/>
                </a:solidFill>
              </a:rPr>
              <a:t> digitisation directly inside the beam pipe.</a:t>
            </a:r>
          </a:p>
        </p:txBody>
      </p:sp>
      <p:pic>
        <p:nvPicPr>
          <p:cNvPr id="93" name="Picture 92" descr="Diagram of a diagram of a solar cell&#10;&#10;Description automatically generated">
            <a:extLst>
              <a:ext uri="{FF2B5EF4-FFF2-40B4-BE49-F238E27FC236}">
                <a16:creationId xmlns:a16="http://schemas.microsoft.com/office/drawing/2014/main" id="{5B69D4D1-BDBA-9592-E46E-6BB3EF00D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879" y="816707"/>
            <a:ext cx="3356759" cy="211841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563F8127-95F1-3681-3F8F-ADD0104ECC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131" t="20115" r="9762"/>
          <a:stretch/>
        </p:blipFill>
        <p:spPr bwMode="auto">
          <a:xfrm>
            <a:off x="5715000" y="2942125"/>
            <a:ext cx="2292648" cy="15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6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D09A3-3B23-2991-66A6-AB53CFF5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Beam Profile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DF3CE8-F859-0514-1943-F3BDF266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58ADE5-950E-A7F0-6D18-5C0C1B782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2571750"/>
            <a:ext cx="2114838" cy="15971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5056FA-D14E-730D-32CB-69CAA6D2DE51}"/>
              </a:ext>
            </a:extLst>
          </p:cNvPr>
          <p:cNvSpPr txBox="1"/>
          <p:nvPr/>
        </p:nvSpPr>
        <p:spPr>
          <a:xfrm>
            <a:off x="345914" y="1130240"/>
            <a:ext cx="314731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Measure beam profile by </a:t>
            </a:r>
            <a:r>
              <a:rPr lang="en-US" sz="1350" b="1" dirty="0">
                <a:solidFill>
                  <a:schemeClr val="accent5"/>
                </a:solidFill>
              </a:rPr>
              <a:t>counting</a:t>
            </a:r>
            <a:r>
              <a:rPr lang="en-US" sz="1350" dirty="0">
                <a:solidFill>
                  <a:schemeClr val="accent5"/>
                </a:solidFill>
              </a:rPr>
              <a:t> the number of </a:t>
            </a:r>
            <a:r>
              <a:rPr lang="en-US" sz="1350" b="1" dirty="0">
                <a:solidFill>
                  <a:schemeClr val="accent5"/>
                </a:solidFill>
              </a:rPr>
              <a:t>ionisation electrons </a:t>
            </a:r>
            <a:r>
              <a:rPr lang="en-US" sz="1350" dirty="0">
                <a:solidFill>
                  <a:schemeClr val="accent5"/>
                </a:solidFill>
              </a:rPr>
              <a:t>detected in each column.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3F2CB2-8D7E-164C-F5FA-83DAE2B60E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2" t="7264"/>
          <a:stretch/>
        </p:blipFill>
        <p:spPr>
          <a:xfrm>
            <a:off x="4950042" y="2571750"/>
            <a:ext cx="2903565" cy="1730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3815EE-FA41-CC62-492F-8CB37A1B1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3224" y="1005576"/>
            <a:ext cx="5041537" cy="11502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128DDE-A437-1B33-AE73-9FDA7C285039}"/>
              </a:ext>
            </a:extLst>
          </p:cNvPr>
          <p:cNvSpPr txBox="1"/>
          <p:nvPr/>
        </p:nvSpPr>
        <p:spPr>
          <a:xfrm>
            <a:off x="1225975" y="4737181"/>
            <a:ext cx="314731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350"/>
              <a:t>Refs. </a:t>
            </a:r>
            <a:r>
              <a:rPr lang="en-CH" sz="1350">
                <a:hlinkClick r:id="rId5"/>
              </a:rPr>
              <a:t>IBIC 2017</a:t>
            </a:r>
            <a:r>
              <a:rPr lang="en-CH" sz="1350"/>
              <a:t>, </a:t>
            </a:r>
            <a:r>
              <a:rPr lang="en-CH" sz="1350">
                <a:hlinkClick r:id="rId6"/>
              </a:rPr>
              <a:t>IBIC 2019</a:t>
            </a:r>
            <a:r>
              <a:rPr lang="en-CH" sz="1350"/>
              <a:t>, </a:t>
            </a:r>
            <a:r>
              <a:rPr lang="en-CH" sz="1350">
                <a:hlinkClick r:id="rId7"/>
              </a:rPr>
              <a:t>IBIC 2021</a:t>
            </a:r>
            <a:endParaRPr lang="en-CH" sz="135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EE4B95A-04D4-F774-34A9-D9A131388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6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4C92E2-6250-CF29-EBCD-26E7277B4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09550"/>
            <a:ext cx="7920000" cy="540000"/>
          </a:xfrm>
        </p:spPr>
        <p:txBody>
          <a:bodyPr/>
          <a:lstStyle/>
          <a:p>
            <a:r>
              <a:rPr lang="en-CH"/>
              <a:t>Existing BGI’s based on Timepix3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593415-7AEC-082F-DD85-4E239641C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63C789-DC4F-38D8-3D43-B5CD5A4E6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92E696-F4AD-2158-BCD6-4BDC81C95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5" y="2114552"/>
            <a:ext cx="2741846" cy="2056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2351BF-F15C-2398-869C-077EF3910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737" y="2114550"/>
            <a:ext cx="2741847" cy="20563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3005A6-48DA-CF91-4273-141DAABE7E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19800" y="2114550"/>
            <a:ext cx="2741847" cy="20563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9A250A-327B-484C-3A31-93B27A16E31C}"/>
              </a:ext>
            </a:extLst>
          </p:cNvPr>
          <p:cNvSpPr txBox="1"/>
          <p:nvPr/>
        </p:nvSpPr>
        <p:spPr>
          <a:xfrm>
            <a:off x="1026774" y="4170936"/>
            <a:ext cx="1256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i="1">
                <a:solidFill>
                  <a:schemeClr val="accent5"/>
                </a:solidFill>
              </a:rPr>
              <a:t>PS BGI-Vertical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71A645-EE5D-0A28-AA01-1FA6A300F7D8}"/>
              </a:ext>
            </a:extLst>
          </p:cNvPr>
          <p:cNvSpPr txBox="1"/>
          <p:nvPr/>
        </p:nvSpPr>
        <p:spPr>
          <a:xfrm>
            <a:off x="3449180" y="4170935"/>
            <a:ext cx="2048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i="1">
                <a:solidFill>
                  <a:schemeClr val="accent5"/>
                </a:solidFill>
              </a:rPr>
              <a:t>Field cage + Faraday cage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E0FA66-4D29-BEA2-4392-157350503F1E}"/>
              </a:ext>
            </a:extLst>
          </p:cNvPr>
          <p:cNvSpPr txBox="1"/>
          <p:nvPr/>
        </p:nvSpPr>
        <p:spPr>
          <a:xfrm>
            <a:off x="6024679" y="4170934"/>
            <a:ext cx="2732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i="1">
                <a:solidFill>
                  <a:schemeClr val="accent5"/>
                </a:solidFill>
              </a:rPr>
              <a:t>UHV compatible Timepix3 electronics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9D181-A4E2-AEE0-ED1C-188163529EBA}"/>
              </a:ext>
            </a:extLst>
          </p:cNvPr>
          <p:cNvSpPr txBox="1"/>
          <p:nvPr/>
        </p:nvSpPr>
        <p:spPr>
          <a:xfrm>
            <a:off x="304800" y="1080488"/>
            <a:ext cx="8106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PS BGI-Horizontal &amp; BGI-Vertical </a:t>
            </a:r>
            <a:r>
              <a:rPr lang="en-CH" sz="1400" dirty="0">
                <a:solidFill>
                  <a:schemeClr val="accent5"/>
                </a:solidFill>
              </a:rPr>
              <a:t>profile monitors installed in LS2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SPS BGI-Horizontal </a:t>
            </a:r>
            <a:r>
              <a:rPr lang="en-CH" sz="1400" dirty="0">
                <a:solidFill>
                  <a:schemeClr val="accent5"/>
                </a:solidFill>
              </a:rPr>
              <a:t>installed during YETS 23/24, </a:t>
            </a:r>
            <a:r>
              <a:rPr lang="en-CH" sz="1400" b="1" dirty="0">
                <a:solidFill>
                  <a:schemeClr val="accent5"/>
                </a:solidFill>
              </a:rPr>
              <a:t>SPS BGI-Vertical </a:t>
            </a:r>
            <a:r>
              <a:rPr lang="en-CH" sz="1400" dirty="0">
                <a:solidFill>
                  <a:schemeClr val="accent5"/>
                </a:solidFill>
              </a:rPr>
              <a:t>to be installed YETS 24/25 </a:t>
            </a:r>
          </a:p>
        </p:txBody>
      </p:sp>
    </p:spTree>
    <p:extLst>
      <p:ext uri="{BB962C8B-B14F-4D97-AF65-F5344CB8AC3E}">
        <p14:creationId xmlns:p14="http://schemas.microsoft.com/office/powerpoint/2010/main" val="2898744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C9D378-40E9-F3CF-61B8-177E5F6E3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BGI (2007-2018): MCP/Optical Based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439DA-DF31-7484-3B39-7923067C9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D0737-6C6A-2111-8477-B8BB13887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3E8A58-C8B5-1DEF-6EE3-1B53EE35F88C}"/>
              </a:ext>
            </a:extLst>
          </p:cNvPr>
          <p:cNvSpPr txBox="1"/>
          <p:nvPr/>
        </p:nvSpPr>
        <p:spPr>
          <a:xfrm>
            <a:off x="381000" y="104775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BGI’s were originally installed in the LHC</a:t>
            </a:r>
            <a:r>
              <a:rPr lang="en-CH" sz="1400" dirty="0">
                <a:solidFill>
                  <a:schemeClr val="accent5"/>
                </a:solidFill>
              </a:rPr>
              <a:t>, but removed in 2017/18 due to damage to the instruments caused by </a:t>
            </a:r>
            <a:r>
              <a:rPr lang="en-CH" sz="1400" b="1" dirty="0">
                <a:solidFill>
                  <a:schemeClr val="accent5"/>
                </a:solidFill>
              </a:rPr>
              <a:t>beam induced heating</a:t>
            </a:r>
            <a:r>
              <a:rPr lang="en-CH" sz="1400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975D47-D5F0-2ED1-0463-3BF93F8FF859}"/>
              </a:ext>
            </a:extLst>
          </p:cNvPr>
          <p:cNvSpPr txBox="1"/>
          <p:nvPr/>
        </p:nvSpPr>
        <p:spPr>
          <a:xfrm>
            <a:off x="381000" y="157097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5"/>
                </a:solidFill>
              </a:rPr>
              <a:t>Original design based on detection of ionisation electrons with a Microchannel Plate (MCP) + Phosphor Screen + Optics + Intensified Camera.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A687C-EEF7-63F6-14A6-B5179BE33F2B}"/>
              </a:ext>
            </a:extLst>
          </p:cNvPr>
          <p:cNvSpPr txBox="1"/>
          <p:nvPr/>
        </p:nvSpPr>
        <p:spPr>
          <a:xfrm>
            <a:off x="381000" y="2212360"/>
            <a:ext cx="4038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Technical Limitations: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Impedance </a:t>
            </a:r>
            <a:r>
              <a:rPr lang="en-CH" sz="1400" dirty="0">
                <a:solidFill>
                  <a:schemeClr val="accent5"/>
                </a:solidFill>
              </a:rPr>
              <a:t>no problem for beam, but 260W power into instrument; </a:t>
            </a:r>
            <a:endParaRPr lang="en-CH" sz="8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Inhomogeuous ageing </a:t>
            </a:r>
            <a:r>
              <a:rPr lang="en-CH" sz="1400" dirty="0">
                <a:solidFill>
                  <a:schemeClr val="accent5"/>
                </a:solidFill>
              </a:rPr>
              <a:t>of MCP / Phosphor / Intensitifed camera</a:t>
            </a:r>
          </a:p>
          <a:p>
            <a:endParaRPr lang="en-CH" sz="1400" dirty="0">
              <a:solidFill>
                <a:schemeClr val="accent5"/>
              </a:solidFill>
            </a:endParaRPr>
          </a:p>
          <a:p>
            <a:endParaRPr lang="en-CH" sz="1400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3B7451-CC26-5619-B064-9BF36A492F2C}"/>
              </a:ext>
            </a:extLst>
          </p:cNvPr>
          <p:cNvSpPr txBox="1"/>
          <p:nvPr/>
        </p:nvSpPr>
        <p:spPr>
          <a:xfrm>
            <a:off x="4505123" y="2212360"/>
            <a:ext cx="4038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Performance Limitations: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Distortion</a:t>
            </a:r>
            <a:r>
              <a:rPr lang="en-CH" sz="1400" dirty="0">
                <a:solidFill>
                  <a:schemeClr val="accent5"/>
                </a:solidFill>
              </a:rPr>
              <a:t> to measured profile at E&gt;4 TeV; </a:t>
            </a:r>
            <a:endParaRPr lang="en-CH" sz="800" dirty="0">
              <a:solidFill>
                <a:schemeClr val="accent5"/>
              </a:solidFill>
            </a:endParaRPr>
          </a:p>
          <a:p>
            <a:pPr>
              <a:buClr>
                <a:schemeClr val="accent6"/>
              </a:buClr>
            </a:pPr>
            <a:endParaRPr lang="en-CH" sz="8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14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Not an independent measurement</a:t>
            </a:r>
            <a:r>
              <a:rPr lang="en-CH" sz="1400" dirty="0">
                <a:solidFill>
                  <a:schemeClr val="accent5"/>
                </a:solidFill>
              </a:rPr>
              <a:t>, due to need to cross-calibrate with BWS to remove optical aberations (PSF of optics).</a:t>
            </a:r>
          </a:p>
        </p:txBody>
      </p:sp>
    </p:spTree>
    <p:extLst>
      <p:ext uri="{BB962C8B-B14F-4D97-AF65-F5344CB8AC3E}">
        <p14:creationId xmlns:p14="http://schemas.microsoft.com/office/powerpoint/2010/main" val="373881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AFA00-80C2-408B-63D8-B4739BFBE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FE6064-2AC8-2B91-6425-694AD7E02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HL-LHC BGI: Timepix Based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DB1AB-B4E4-541D-E0F2-EFCC2FCDD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J.Storey - HL-LHC BGI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71742-D6E3-2E3E-5745-5DA458524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FC1AAF-7EE4-05CA-07A6-6D07713E03D2}"/>
              </a:ext>
            </a:extLst>
          </p:cNvPr>
          <p:cNvSpPr txBox="1"/>
          <p:nvPr/>
        </p:nvSpPr>
        <p:spPr>
          <a:xfrm>
            <a:off x="381000" y="104775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Compact design </a:t>
            </a:r>
            <a:r>
              <a:rPr lang="en-CH" sz="1400" dirty="0">
                <a:solidFill>
                  <a:schemeClr val="accent5"/>
                </a:solidFill>
              </a:rPr>
              <a:t>based on </a:t>
            </a:r>
            <a:r>
              <a:rPr lang="en-CH" sz="1400" b="1" dirty="0">
                <a:solidFill>
                  <a:schemeClr val="accent5"/>
                </a:solidFill>
              </a:rPr>
              <a:t>direct detection of ionisation electrons inside the beam pipe </a:t>
            </a:r>
            <a:r>
              <a:rPr lang="en-CH" sz="1400" dirty="0">
                <a:solidFill>
                  <a:schemeClr val="accent5"/>
                </a:solidFill>
              </a:rPr>
              <a:t>with a </a:t>
            </a:r>
            <a:r>
              <a:rPr lang="en-CH" sz="1400" b="1" dirty="0">
                <a:solidFill>
                  <a:schemeClr val="accent5"/>
                </a:solidFill>
              </a:rPr>
              <a:t>Timepix HPD</a:t>
            </a:r>
            <a:r>
              <a:rPr lang="en-CH" sz="1400" dirty="0">
                <a:solidFill>
                  <a:schemeClr val="accent5"/>
                </a:solidFill>
              </a:rPr>
              <a:t>. Electrons guided to detector with</a:t>
            </a:r>
            <a:r>
              <a:rPr lang="en-CH" sz="1400" b="1" dirty="0">
                <a:solidFill>
                  <a:schemeClr val="accent5"/>
                </a:solidFill>
              </a:rPr>
              <a:t> 0.6T magnetic field.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9D3F68-9EEA-B6D4-5DB3-93F06374EFC7}"/>
              </a:ext>
            </a:extLst>
          </p:cNvPr>
          <p:cNvSpPr txBox="1"/>
          <p:nvPr/>
        </p:nvSpPr>
        <p:spPr>
          <a:xfrm>
            <a:off x="381000" y="2212360"/>
            <a:ext cx="4038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Technical Limitations (</a:t>
            </a:r>
            <a:r>
              <a:rPr lang="en-CH" sz="1400" b="1" dirty="0">
                <a:solidFill>
                  <a:srgbClr val="04743D"/>
                </a:solidFill>
              </a:rPr>
              <a:t>HL BGI solution</a:t>
            </a:r>
            <a:r>
              <a:rPr lang="en-CH" sz="1400" b="1" dirty="0">
                <a:solidFill>
                  <a:schemeClr val="accent5"/>
                </a:solidFill>
              </a:rPr>
              <a:t>):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Impedance </a:t>
            </a:r>
            <a:r>
              <a:rPr lang="en-CH" sz="1400" dirty="0">
                <a:solidFill>
                  <a:schemeClr val="accent5"/>
                </a:solidFill>
              </a:rPr>
              <a:t>no problem for beam, but 260W power into instrument; → </a:t>
            </a:r>
            <a:r>
              <a:rPr lang="en-CH" sz="1400" dirty="0">
                <a:solidFill>
                  <a:srgbClr val="04743D"/>
                </a:solidFill>
              </a:rPr>
              <a:t>Compact low impedance design with active cooling.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Inhomogeuous ageing </a:t>
            </a:r>
            <a:r>
              <a:rPr lang="en-CH" sz="1400" dirty="0">
                <a:solidFill>
                  <a:schemeClr val="accent5"/>
                </a:solidFill>
              </a:rPr>
              <a:t>of MCP / Phosphor / Intensitifed camera. → </a:t>
            </a:r>
            <a:r>
              <a:rPr lang="en-CH" sz="1400" dirty="0">
                <a:solidFill>
                  <a:srgbClr val="04743D"/>
                </a:solidFill>
              </a:rPr>
              <a:t>Replaced with Timepix3/4 HPD.</a:t>
            </a:r>
            <a:endParaRPr lang="en-CH" sz="1400" dirty="0">
              <a:solidFill>
                <a:schemeClr val="accent5"/>
              </a:solidFill>
            </a:endParaRPr>
          </a:p>
          <a:p>
            <a:endParaRPr lang="en-CH" sz="1400" dirty="0">
              <a:solidFill>
                <a:schemeClr val="accent5"/>
              </a:solidFill>
            </a:endParaRPr>
          </a:p>
          <a:p>
            <a:endParaRPr lang="en-CH" sz="1400" dirty="0">
              <a:solidFill>
                <a:schemeClr val="accent5"/>
              </a:solidFill>
            </a:endParaRPr>
          </a:p>
          <a:p>
            <a:endParaRPr lang="en-CH" sz="14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47210F-0C70-9441-51F4-4319573FF372}"/>
              </a:ext>
            </a:extLst>
          </p:cNvPr>
          <p:cNvSpPr txBox="1"/>
          <p:nvPr/>
        </p:nvSpPr>
        <p:spPr>
          <a:xfrm>
            <a:off x="4505123" y="2212360"/>
            <a:ext cx="4038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chemeClr val="accent5"/>
                </a:solidFill>
              </a:rPr>
              <a:t>Performance Limitations (</a:t>
            </a:r>
            <a:r>
              <a:rPr lang="en-CH" sz="1400" b="1" dirty="0">
                <a:solidFill>
                  <a:srgbClr val="04743D"/>
                </a:solidFill>
              </a:rPr>
              <a:t>HL BGI solution</a:t>
            </a:r>
            <a:r>
              <a:rPr lang="en-CH" sz="1400" b="1" dirty="0">
                <a:solidFill>
                  <a:schemeClr val="accent5"/>
                </a:solidFill>
              </a:rPr>
              <a:t>):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b="1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Distortion</a:t>
            </a:r>
            <a:r>
              <a:rPr lang="en-CH" sz="1400" dirty="0">
                <a:solidFill>
                  <a:schemeClr val="accent5"/>
                </a:solidFill>
              </a:rPr>
              <a:t> to measured profile at E&gt;4 TeV; → </a:t>
            </a:r>
            <a:r>
              <a:rPr lang="en-CH" sz="1400" dirty="0">
                <a:solidFill>
                  <a:srgbClr val="04743D"/>
                </a:solidFill>
              </a:rPr>
              <a:t>Higher strength guiding magnetic field.</a:t>
            </a:r>
            <a:endParaRPr lang="en-CH" sz="14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endParaRPr lang="en-CH" sz="800" dirty="0">
              <a:solidFill>
                <a:schemeClr val="accent5"/>
              </a:solidFill>
            </a:endParaRPr>
          </a:p>
          <a:p>
            <a:pPr>
              <a:buClr>
                <a:schemeClr val="accent6"/>
              </a:buClr>
            </a:pPr>
            <a:endParaRPr lang="en-CH" sz="800" dirty="0">
              <a:solidFill>
                <a:schemeClr val="accent5"/>
              </a:solidFill>
            </a:endParaRPr>
          </a:p>
          <a:p>
            <a:pPr>
              <a:buClr>
                <a:schemeClr val="accent6"/>
              </a:buClr>
            </a:pPr>
            <a:endParaRPr lang="en-CH" sz="8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CH" sz="1400" b="1" dirty="0">
                <a:solidFill>
                  <a:schemeClr val="accent5"/>
                </a:solidFill>
              </a:rPr>
              <a:t>Not an independent measurement</a:t>
            </a:r>
            <a:r>
              <a:rPr lang="en-CH" sz="1400" dirty="0">
                <a:solidFill>
                  <a:schemeClr val="accent5"/>
                </a:solidFill>
              </a:rPr>
              <a:t>, due to need to cross-calibrate with BWS to remove optical aberations (PSF of optics).→ </a:t>
            </a:r>
            <a:r>
              <a:rPr lang="en-CH" sz="1400" dirty="0">
                <a:solidFill>
                  <a:srgbClr val="04743D"/>
                </a:solidFill>
              </a:rPr>
              <a:t>Direct detection inside beam beam pipe (no optics.)</a:t>
            </a:r>
            <a:endParaRPr lang="en-CH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8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v2  -  Read-Only" id="{E9004B63-DE8E-4395-B7EF-EE85D532E26B}" vid="{29913CBD-2511-4616-9523-890DA387A62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8946e33d-fd2f-4ae4-8ee9-d90c129cdf9e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HiLumi-Pres-Template-16-9-v2</Template>
  <TotalTime>44713</TotalTime>
  <Words>2180</Words>
  <Application>Microsoft Macintosh PowerPoint</Application>
  <PresentationFormat>On-screen Show (16:9)</PresentationFormat>
  <Paragraphs>341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Cambria Math</vt:lpstr>
      <vt:lpstr>Wingdings</vt:lpstr>
      <vt:lpstr>Thème Office</vt:lpstr>
      <vt:lpstr>Update on the Beam Gas Ionisation (BGI) Profile Monitor</vt:lpstr>
      <vt:lpstr>Outline</vt:lpstr>
      <vt:lpstr>Functional Specification</vt:lpstr>
      <vt:lpstr>Principle of Operation</vt:lpstr>
      <vt:lpstr>Ionisation Electron Detection with Timepix3/4 </vt:lpstr>
      <vt:lpstr>Beam Profile Measurement</vt:lpstr>
      <vt:lpstr>Existing BGI’s based on Timepix3</vt:lpstr>
      <vt:lpstr>LHC BGI (2007-2018): MCP/Optical Based</vt:lpstr>
      <vt:lpstr>HL-LHC BGI: Timepix Based</vt:lpstr>
      <vt:lpstr>HL-LHC BGI Design Studies</vt:lpstr>
      <vt:lpstr>HL-LHC BGI Instrument Design</vt:lpstr>
      <vt:lpstr>Impedance Studies</vt:lpstr>
      <vt:lpstr>0.6T Magnet - New Triplet Dipole</vt:lpstr>
      <vt:lpstr>0.6T Magnet - New Dipole + MDX Correctors</vt:lpstr>
      <vt:lpstr>Integration at Pt.4</vt:lpstr>
      <vt:lpstr>Integration at Pt.4</vt:lpstr>
      <vt:lpstr>Expected Performance: Precision &amp; Accuracy</vt:lpstr>
      <vt:lpstr>Expected Performance: Precision &amp; Accuracy</vt:lpstr>
      <vt:lpstr>Expected Performance</vt:lpstr>
      <vt:lpstr>Accuracy of PS BGI Measurments</vt:lpstr>
      <vt:lpstr>Accuracy of PS BGI Measurments</vt:lpstr>
      <vt:lpstr>Technical Issues</vt:lpstr>
      <vt:lpstr>SPS BGI: Results after YETS 23/24</vt:lpstr>
      <vt:lpstr>Loss of Communication with Timepix3 during LHC25 &amp; AWAKE Cycles</vt:lpstr>
      <vt:lpstr>SPS BGI EMI Studies</vt:lpstr>
      <vt:lpstr>Milestones &amp; Timeline upto LS3</vt:lpstr>
      <vt:lpstr>Summary &amp; Outlook</vt:lpstr>
      <vt:lpstr>Thanks!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collaboration meeting BSRT</dc:title>
  <dc:creator>daniele.butti@cern.ch</dc:creator>
  <cp:lastModifiedBy>James Storey</cp:lastModifiedBy>
  <cp:revision>1221</cp:revision>
  <dcterms:created xsi:type="dcterms:W3CDTF">2020-08-24T08:30:45Z</dcterms:created>
  <dcterms:modified xsi:type="dcterms:W3CDTF">2024-10-09T08:05:15Z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