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sldIdLst>
    <p:sldId id="270" r:id="rId2"/>
    <p:sldId id="2557" r:id="rId3"/>
    <p:sldId id="2535" r:id="rId4"/>
    <p:sldId id="2545" r:id="rId5"/>
    <p:sldId id="2556" r:id="rId6"/>
    <p:sldId id="262" r:id="rId7"/>
    <p:sldId id="2632" r:id="rId8"/>
    <p:sldId id="2637" r:id="rId9"/>
    <p:sldId id="2634" r:id="rId10"/>
    <p:sldId id="2638" r:id="rId11"/>
    <p:sldId id="2548" r:id="rId12"/>
    <p:sldId id="2636" r:id="rId13"/>
    <p:sldId id="267" r:id="rId14"/>
    <p:sldId id="2639" r:id="rId15"/>
    <p:sldId id="266" r:id="rId16"/>
    <p:sldId id="2635" r:id="rId17"/>
    <p:sldId id="2631" r:id="rId1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8"/>
    <p:restoredTop sz="94929"/>
  </p:normalViewPr>
  <p:slideViewPr>
    <p:cSldViewPr snapToGrid="0">
      <p:cViewPr varScale="1">
        <p:scale>
          <a:sx n="125" d="100"/>
          <a:sy n="125" d="100"/>
        </p:scale>
        <p:origin x="19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ED30D-D3C5-014A-A4FF-2C1D363CA9F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CD915-C92D-004F-91E7-1C75BDE32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2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836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77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21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0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3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52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10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959BE3BD-293F-5E47-9A53-87413656A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7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828800" y="2493096"/>
            <a:ext cx="8884693" cy="1800000"/>
          </a:xfrm>
        </p:spPr>
        <p:txBody>
          <a:bodyPr/>
          <a:lstStyle/>
          <a:p>
            <a:r>
              <a:rPr lang="en-GB" dirty="0"/>
              <a:t>Recap. of failure cases for round and flat optics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828800" y="4293096"/>
            <a:ext cx="9600000" cy="1498104"/>
          </a:xfrm>
        </p:spPr>
        <p:txBody>
          <a:bodyPr>
            <a:normAutofit/>
          </a:bodyPr>
          <a:lstStyle/>
          <a:p>
            <a:r>
              <a:rPr lang="en-GB" sz="2133" u="sng" dirty="0"/>
              <a:t>Cédric Hernalsteens</a:t>
            </a:r>
            <a:r>
              <a:rPr lang="en-GB" sz="2133" dirty="0"/>
              <a:t>, Daniel </a:t>
            </a:r>
            <a:r>
              <a:rPr lang="en-GB" sz="2133" dirty="0" err="1"/>
              <a:t>Wollmann</a:t>
            </a:r>
            <a:r>
              <a:rPr lang="en-GB" sz="2133" dirty="0"/>
              <a:t>, TE-MPE</a:t>
            </a:r>
          </a:p>
          <a:p>
            <a:r>
              <a:rPr lang="en-GB" sz="2133" dirty="0"/>
              <a:t>WP7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2" name="Espace réservé du texte 19">
            <a:extLst>
              <a:ext uri="{FF2B5EF4-FFF2-40B4-BE49-F238E27FC236}">
                <a16:creationId xmlns:a16="http://schemas.microsoft.com/office/drawing/2014/main" id="{6571D797-7E3F-D5D6-0EB3-2E25A2F1AD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12" y="6418262"/>
            <a:ext cx="6480000" cy="261938"/>
          </a:xfrm>
        </p:spPr>
        <p:txBody>
          <a:bodyPr>
            <a:normAutofit fontScale="92500"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14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Collaboration Meeting, Genoa, 7-10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October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55E20-EE88-B585-28A9-4D182CC39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36D3B0-3382-82F2-6210-D972B42F6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542" y="1124472"/>
            <a:ext cx="10104916" cy="3345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B03477-CD7F-7AEC-3607-FB159AE7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CLIQ discharge beam losses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1EC86-58DF-40DC-77C0-A42AE753B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FE7CEE-5FB5-8636-E177-E7236F911771}"/>
              </a:ext>
            </a:extLst>
          </p:cNvPr>
          <p:cNvSpPr txBox="1"/>
          <p:nvPr/>
        </p:nvSpPr>
        <p:spPr>
          <a:xfrm>
            <a:off x="9483511" y="1949499"/>
            <a:ext cx="1892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MQXFB.B2R5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B1168-55B4-F265-7556-159AB6F99C0E}"/>
              </a:ext>
            </a:extLst>
          </p:cNvPr>
          <p:cNvSpPr txBox="1"/>
          <p:nvPr/>
        </p:nvSpPr>
        <p:spPr>
          <a:xfrm>
            <a:off x="1513840" y="4334626"/>
            <a:ext cx="356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Intensity at EOL: 1.2e11 ppb</a:t>
            </a:r>
          </a:p>
        </p:txBody>
      </p:sp>
    </p:spTree>
    <p:extLst>
      <p:ext uri="{BB962C8B-B14F-4D97-AF65-F5344CB8AC3E}">
        <p14:creationId xmlns:p14="http://schemas.microsoft.com/office/powerpoint/2010/main" val="3718135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D2406B-D1F9-F24E-860B-A5E6C1AE6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 - Criticality and interlocking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BA3B2A-03B4-E045-B751-BC798383A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114159"/>
            <a:ext cx="6001360" cy="2314842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Protection is assured by a </a:t>
            </a:r>
            <a:r>
              <a:rPr lang="en-US" sz="1800" b="1" dirty="0"/>
              <a:t>fast dedicated interlock</a:t>
            </a:r>
          </a:p>
          <a:p>
            <a:pPr lvl="1" algn="l"/>
            <a:r>
              <a:rPr lang="en-CH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T. </a:t>
            </a:r>
            <a:r>
              <a:rPr lang="en-GB" sz="1400" b="0" u="none" strike="noStrike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Podzorny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PDSU-CLIQ/DQHDS interlocking via BIS concentrator (Thursday morning)</a:t>
            </a:r>
          </a:p>
          <a:p>
            <a:pPr algn="l"/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round optics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the design (and measured) reaction time prevent reaching the critical loss limit (1 MJ), 50 us margin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6BD78E36-2936-D14C-AE27-564635F29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980945"/>
              </p:ext>
            </p:extLst>
          </p:nvPr>
        </p:nvGraphicFramePr>
        <p:xfrm>
          <a:off x="7112976" y="1087615"/>
          <a:ext cx="4688596" cy="2285973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411941">
                  <a:extLst>
                    <a:ext uri="{9D8B030D-6E8A-4147-A177-3AD203B41FA5}">
                      <a16:colId xmlns:a16="http://schemas.microsoft.com/office/drawing/2014/main" val="3183249786"/>
                    </a:ext>
                  </a:extLst>
                </a:gridCol>
                <a:gridCol w="1276655">
                  <a:extLst>
                    <a:ext uri="{9D8B030D-6E8A-4147-A177-3AD203B41FA5}">
                      <a16:colId xmlns:a16="http://schemas.microsoft.com/office/drawing/2014/main" val="2212030435"/>
                    </a:ext>
                  </a:extLst>
                </a:gridCol>
              </a:tblGrid>
              <a:tr h="405221">
                <a:tc>
                  <a:txBody>
                    <a:bodyPr/>
                    <a:lstStyle/>
                    <a:p>
                      <a:r>
                        <a:rPr lang="en-US" sz="1600" dirty="0"/>
                        <a:t>Onset to damage margin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450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1509295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/>
                        <a:t>Measured detection time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120 </a:t>
                      </a:r>
                      <a:r>
                        <a:rPr lang="en-US" sz="1600" dirty="0" err="1"/>
                        <a:t>μs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4652402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/>
                        <a:t>Propagation via BIS from P1 to P6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168075810"/>
                  </a:ext>
                </a:extLst>
              </a:tr>
              <a:tr h="381147">
                <a:tc>
                  <a:txBody>
                    <a:bodyPr/>
                    <a:lstStyle/>
                    <a:p>
                      <a:r>
                        <a:rPr lang="en-US" sz="1600" dirty="0"/>
                        <a:t>LBDS synchro.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89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4292361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/>
                        <a:t>Extraction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89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74069387"/>
                  </a:ext>
                </a:extLst>
              </a:tr>
              <a:tr h="402325">
                <a:tc>
                  <a:txBody>
                    <a:bodyPr/>
                    <a:lstStyle/>
                    <a:p>
                      <a:r>
                        <a:rPr lang="en-US" sz="1600" dirty="0"/>
                        <a:t>Margin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50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32495873"/>
                  </a:ext>
                </a:extLst>
              </a:tr>
            </a:tbl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ECB49B-00B9-510D-ADE9-FFCA65C0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graphicFrame>
        <p:nvGraphicFramePr>
          <p:cNvPr id="19" name="Table 17">
            <a:extLst>
              <a:ext uri="{FF2B5EF4-FFF2-40B4-BE49-F238E27FC236}">
                <a16:creationId xmlns:a16="http://schemas.microsoft.com/office/drawing/2014/main" id="{71F8D862-ECC0-1282-96CB-DDAB670A3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519331"/>
              </p:ext>
            </p:extLst>
          </p:nvPr>
        </p:nvGraphicFramePr>
        <p:xfrm>
          <a:off x="1549644" y="3601992"/>
          <a:ext cx="4688596" cy="2285973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411941">
                  <a:extLst>
                    <a:ext uri="{9D8B030D-6E8A-4147-A177-3AD203B41FA5}">
                      <a16:colId xmlns:a16="http://schemas.microsoft.com/office/drawing/2014/main" val="3183249786"/>
                    </a:ext>
                  </a:extLst>
                </a:gridCol>
                <a:gridCol w="1276655">
                  <a:extLst>
                    <a:ext uri="{9D8B030D-6E8A-4147-A177-3AD203B41FA5}">
                      <a16:colId xmlns:a16="http://schemas.microsoft.com/office/drawing/2014/main" val="2212030435"/>
                    </a:ext>
                  </a:extLst>
                </a:gridCol>
              </a:tblGrid>
              <a:tr h="405221">
                <a:tc>
                  <a:txBody>
                    <a:bodyPr/>
                    <a:lstStyle/>
                    <a:p>
                      <a:r>
                        <a:rPr lang="en-US" sz="1600" dirty="0"/>
                        <a:t>Onset to damage margin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270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1509295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/>
                        <a:t>Measured detection time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120 </a:t>
                      </a:r>
                      <a:r>
                        <a:rPr lang="en-US" sz="1600" dirty="0" err="1"/>
                        <a:t>μs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4652402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/>
                        <a:t>Propagation via BIS from P1 to P6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168075810"/>
                  </a:ext>
                </a:extLst>
              </a:tr>
              <a:tr h="381147">
                <a:tc>
                  <a:txBody>
                    <a:bodyPr/>
                    <a:lstStyle/>
                    <a:p>
                      <a:r>
                        <a:rPr lang="en-US" sz="1600" dirty="0"/>
                        <a:t>LBDS synchro.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89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4292361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/>
                        <a:t>Extraction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89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74069387"/>
                  </a:ext>
                </a:extLst>
              </a:tr>
              <a:tr h="402325">
                <a:tc>
                  <a:txBody>
                    <a:bodyPr/>
                    <a:lstStyle/>
                    <a:p>
                      <a:r>
                        <a:rPr lang="en-US" sz="1600" dirty="0"/>
                        <a:t>Margin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-130 μs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32495873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4700E5FB-B7DF-0EC9-9B7D-D8125CB904E7}"/>
              </a:ext>
            </a:extLst>
          </p:cNvPr>
          <p:cNvSpPr txBox="1"/>
          <p:nvPr/>
        </p:nvSpPr>
        <p:spPr>
          <a:xfrm>
            <a:off x="6482080" y="4013905"/>
            <a:ext cx="5222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 optics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under conservative assumptions, the critical loss level is exceeded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Losses up to 7 MJ in the collimation system by the time the beam is dumped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970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65199-2E4F-966F-2F98-EEDD78540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Quench heaters impact on the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9CE39-26AD-25E4-869E-EBA4DB1A5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33130"/>
            <a:ext cx="5515888" cy="4906963"/>
          </a:xfrm>
        </p:spPr>
        <p:txBody>
          <a:bodyPr>
            <a:normAutofit/>
          </a:bodyPr>
          <a:lstStyle/>
          <a:p>
            <a:pPr algn="l"/>
            <a:r>
              <a:rPr lang="en-CH" sz="1800" dirty="0"/>
              <a:t>Effects of QH fired on circulating beams routinely observed for LHC main dipoles. Very fast current rise (30 us) leads to orbit oscillation before beams are dumped.</a:t>
            </a:r>
          </a:p>
          <a:p>
            <a:pPr algn="l"/>
            <a:r>
              <a:rPr lang="en-CH" sz="1800" dirty="0"/>
              <a:t>Larger impact expected for HL-LHC due to amplification from beta-functions. Connection schemes were optimized to reduce the dipolar components. However, firing all QH from the triplets would lead to a &gt; 30 sigma kick.</a:t>
            </a:r>
          </a:p>
          <a:p>
            <a:pPr algn="l"/>
            <a:r>
              <a:rPr lang="en-CH" sz="1800" dirty="0"/>
              <a:t>For round and flat optics, the most critical circuit remains the D1. Critical loss levels reached after ~40 turns.</a:t>
            </a:r>
          </a:p>
          <a:p>
            <a:pPr lvl="1" algn="l"/>
            <a:r>
              <a:rPr lang="en-CH" sz="1400" dirty="0"/>
              <a:t>Sufficient time for BLMs and BCCM to provide diverse redundancy interlocking.</a:t>
            </a:r>
          </a:p>
          <a:p>
            <a:pPr algn="l"/>
            <a:r>
              <a:rPr lang="en-CH" sz="1800" dirty="0"/>
              <a:t>The spurious triggering, for all magnets (triplets, D1 and D2), is interlocked by the QPS with direct connection to the BIS</a:t>
            </a:r>
          </a:p>
          <a:p>
            <a:pPr algn="l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CC29E1-3483-05D1-036B-5D7AA40D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pic>
        <p:nvPicPr>
          <p:cNvPr id="5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C73B5A3B-D74C-3D45-42CF-C3D8476F6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796" y="1130187"/>
            <a:ext cx="5384637" cy="33451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AEBF3A-42F7-194B-8149-9A4A15E97098}"/>
              </a:ext>
            </a:extLst>
          </p:cNvPr>
          <p:cNvSpPr txBox="1"/>
          <p:nvPr/>
        </p:nvSpPr>
        <p:spPr>
          <a:xfrm>
            <a:off x="6481796" y="4529957"/>
            <a:ext cx="551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D1 – Single QH circuit (worst case)</a:t>
            </a:r>
          </a:p>
        </p:txBody>
      </p:sp>
    </p:spTree>
    <p:extLst>
      <p:ext uri="{BB962C8B-B14F-4D97-AF65-F5344CB8AC3E}">
        <p14:creationId xmlns:p14="http://schemas.microsoft.com/office/powerpoint/2010/main" val="323920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D45A5-7ABB-6E18-C7E7-92C58A2A4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failure cases - Phase slip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D9708-AD6F-E08D-05E7-749B3C88A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136107"/>
            <a:ext cx="8134960" cy="5226164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advance from CC to TCP should be limited to avoid exceeding the 1 MJ limit (within 3 turns) defined for machine protection</a:t>
            </a:r>
          </a:p>
          <a:p>
            <a:pPr lvl="1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Assuming theoretical limit for the maximum phase shift per turn (44 degrees): lower than 35 degrees</a:t>
            </a:r>
          </a:p>
          <a:p>
            <a:pPr lvl="1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estimate from SPS test stand experience (30 degrees): lower than 60 degrees</a:t>
            </a:r>
          </a:p>
          <a:p>
            <a:pPr algn="l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Content Placeholder 15" descr="Chart&#10;&#10;Description automatically generated">
            <a:extLst>
              <a:ext uri="{FF2B5EF4-FFF2-40B4-BE49-F238E27FC236}">
                <a16:creationId xmlns:a16="http://schemas.microsoft.com/office/drawing/2014/main" id="{B5835701-274B-9286-F026-094F717A3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494" y="2809058"/>
            <a:ext cx="5909629" cy="36363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30A07C-3785-8905-8D62-75DF8E4AE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51"/>
          <a:stretch/>
        </p:blipFill>
        <p:spPr>
          <a:xfrm>
            <a:off x="297712" y="2809058"/>
            <a:ext cx="5798288" cy="363630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BF46CB-18FE-7290-D269-DC635493C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14th HL-LHC Collaboration Meeting, Genoa, 7-10th October 2024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39001D-8FBF-E4D9-D67F-33A9B847FF40}"/>
              </a:ext>
            </a:extLst>
          </p:cNvPr>
          <p:cNvSpPr txBox="1"/>
          <p:nvPr/>
        </p:nvSpPr>
        <p:spPr>
          <a:xfrm>
            <a:off x="816000" y="2538072"/>
            <a:ext cx="186944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H" dirty="0"/>
              <a:t>Round optics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27E303-3C3D-C2C7-3507-3B31A6E24340}"/>
              </a:ext>
            </a:extLst>
          </p:cNvPr>
          <p:cNvSpPr txBox="1"/>
          <p:nvPr/>
        </p:nvSpPr>
        <p:spPr>
          <a:xfrm>
            <a:off x="4883480" y="2624392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1.12 MJ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598287-5E76-AF1C-38E8-EA8A78321C22}"/>
              </a:ext>
            </a:extLst>
          </p:cNvPr>
          <p:cNvSpPr txBox="1"/>
          <p:nvPr/>
        </p:nvSpPr>
        <p:spPr>
          <a:xfrm>
            <a:off x="10316763" y="2593770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2.0 MJ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F55F38C5-365A-8B75-D997-B56820356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9381" y="900000"/>
            <a:ext cx="2707869" cy="1217299"/>
          </a:xfrm>
          <a:prstGeom prst="rect">
            <a:avLst/>
          </a:prstGeom>
          <a:solidFill>
            <a:srgbClr val="000000">
              <a:shade val="95000"/>
            </a:srgbClr>
          </a:solidFill>
          <a:ln w="254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084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DFE69-E7A2-EFC6-E478-875689830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C0EBB-9C5C-04F5-A22C-98699351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failure cases - Phase slip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A8E6F-62AB-0B95-3CC2-8AEB5F015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136107"/>
            <a:ext cx="10560000" cy="5226164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flat optics the situation is improved </a:t>
            </a:r>
          </a:p>
          <a:p>
            <a:pPr lvl="1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Assuming theoretical limit for the maximum phase shift per turn (44 degrees</a:t>
            </a:r>
            <a:r>
              <a:rPr lang="en-US" sz="1467">
                <a:solidFill>
                  <a:schemeClr val="tx1">
                    <a:lumMod val="75000"/>
                    <a:lumOff val="25000"/>
                  </a:schemeClr>
                </a:solidFill>
              </a:rPr>
              <a:t>): up to </a:t>
            </a:r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35 degrees</a:t>
            </a:r>
          </a:p>
          <a:p>
            <a:pPr lvl="1" algn="l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recent estimate from SPS test stand experience (30 degrees): no limitation</a:t>
            </a:r>
          </a:p>
          <a:p>
            <a:pPr algn="l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Content Placeholder 15" descr="Chart&#10;&#10;Description automatically generated">
            <a:extLst>
              <a:ext uri="{FF2B5EF4-FFF2-40B4-BE49-F238E27FC236}">
                <a16:creationId xmlns:a16="http://schemas.microsoft.com/office/drawing/2014/main" id="{006B4111-F176-A0C3-F99E-0A54BABA2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494" y="2809058"/>
            <a:ext cx="5909629" cy="36363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80688C-DD60-A6AA-3A78-F380FAD691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51"/>
          <a:stretch/>
        </p:blipFill>
        <p:spPr>
          <a:xfrm>
            <a:off x="297712" y="2809058"/>
            <a:ext cx="5798288" cy="363630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A2CD04-F6AD-5438-DE6F-E8962C5D2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14th HL-LHC Collaboration Meeting, Genoa, 7-10th October 2024</a:t>
            </a:r>
          </a:p>
        </p:txBody>
      </p:sp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C5AB6A5-82C9-F3C3-845B-3DA986EEB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0" y="2830289"/>
            <a:ext cx="6079220" cy="22711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6405E3-47EB-CF2C-793E-E129E2322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0493" y="2875681"/>
            <a:ext cx="5909629" cy="21803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F054F5-E45E-180A-8AE7-589BAD05E928}"/>
              </a:ext>
            </a:extLst>
          </p:cNvPr>
          <p:cNvSpPr txBox="1"/>
          <p:nvPr/>
        </p:nvSpPr>
        <p:spPr>
          <a:xfrm>
            <a:off x="670560" y="2506349"/>
            <a:ext cx="186944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H" dirty="0"/>
              <a:t>Flat optics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5FE221-A840-BBAB-3B3E-588BDDBF8CD1}"/>
              </a:ext>
            </a:extLst>
          </p:cNvPr>
          <p:cNvSpPr txBox="1"/>
          <p:nvPr/>
        </p:nvSpPr>
        <p:spPr>
          <a:xfrm>
            <a:off x="4758080" y="2628241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0.87  MJ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C89750-F943-42E8-F680-1E553F4EC904}"/>
              </a:ext>
            </a:extLst>
          </p:cNvPr>
          <p:cNvSpPr txBox="1"/>
          <p:nvPr/>
        </p:nvSpPr>
        <p:spPr>
          <a:xfrm>
            <a:off x="10377722" y="2643837"/>
            <a:ext cx="1483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1.48 MJ</a:t>
            </a:r>
          </a:p>
        </p:txBody>
      </p:sp>
    </p:spTree>
    <p:extLst>
      <p:ext uri="{BB962C8B-B14F-4D97-AF65-F5344CB8AC3E}">
        <p14:creationId xmlns:p14="http://schemas.microsoft.com/office/powerpoint/2010/main" val="2222164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4D604A-348C-1F72-9868-EF42BFB9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 failures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4CB631-77D9-17FA-6334-FD68B4CBE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43887"/>
            <a:ext cx="9918002" cy="5038653"/>
          </a:xfrm>
        </p:spPr>
        <p:txBody>
          <a:bodyPr>
            <a:normAutofit/>
          </a:bodyPr>
          <a:lstStyle/>
          <a:p>
            <a:pPr marL="274638" indent="-274638" algn="l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theoretical phase shift per turn of 44 degrees</a:t>
            </a:r>
          </a:p>
          <a:p>
            <a:pPr marL="539750" lvl="1" indent="-222250" algn="l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 results identified the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phase slip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case as most critical, orbit shift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1.6 sigma within two turns after the start of the failure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u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 to 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MJ lost after 10 turns.</a:t>
            </a:r>
          </a:p>
          <a:p>
            <a:pPr marL="539750" lvl="1" indent="-222250" algn="l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Mitigation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phase advance from CC to TCP must be lower than 35 degrees to remain below the 1 MJ within 3 turns</a:t>
            </a:r>
          </a:p>
          <a:p>
            <a:pPr marL="539750" lvl="1" indent="-222250" algn="l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Experience from the SPS test stand indicated that the phase shift per was further limited to 30 degrees (system tripped)</a:t>
            </a:r>
            <a:endParaRPr lang="en-US" sz="1600" baseline="30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6364" indent="-222250" algn="l"/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Criticality is reduced by the flat optics (VH)</a:t>
            </a:r>
          </a:p>
          <a:p>
            <a:pPr lvl="1" algn="l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3CF5A-93BC-BF76-6BCC-BC25B49EC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</p:spTree>
    <p:extLst>
      <p:ext uri="{BB962C8B-B14F-4D97-AF65-F5344CB8AC3E}">
        <p14:creationId xmlns:p14="http://schemas.microsoft.com/office/powerpoint/2010/main" val="1579411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41473-13DE-DE73-6C63-1158D7B26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8A199-9E66-B592-DCE9-B27EE4A9D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CH" sz="2000" dirty="0"/>
              <a:t>Fast failures have been reviewed for round and flat optics with xsuite</a:t>
            </a:r>
          </a:p>
          <a:p>
            <a:pPr algn="l"/>
            <a:r>
              <a:rPr lang="en-CH" sz="2000" dirty="0"/>
              <a:t>Protection against CLIQ spurious discharge</a:t>
            </a:r>
          </a:p>
          <a:p>
            <a:pPr lvl="1" algn="l"/>
            <a:r>
              <a:rPr lang="en-CH" sz="1800" dirty="0"/>
              <a:t>Enssured by a dedicated fast interlock acting ensuring beam extraction within 400 us after the onset of the failure</a:t>
            </a:r>
          </a:p>
          <a:p>
            <a:pPr lvl="1" algn="l"/>
            <a:r>
              <a:rPr lang="en-CH" sz="1800" dirty="0"/>
              <a:t>Round optics: losses remain below 1 MJ</a:t>
            </a:r>
          </a:p>
          <a:p>
            <a:pPr lvl="1" algn="l"/>
            <a:r>
              <a:rPr lang="en-CH" sz="1800" dirty="0"/>
              <a:t>Flat optics: losses up to 7 MJ</a:t>
            </a:r>
          </a:p>
          <a:p>
            <a:pPr algn="l"/>
            <a:r>
              <a:rPr lang="en-CH" sz="2000" dirty="0"/>
              <a:t>Protection against quench heaters spurious discharge is ensured by a dedicated interlock</a:t>
            </a:r>
          </a:p>
          <a:p>
            <a:pPr lvl="1" algn="l"/>
            <a:r>
              <a:rPr lang="en-CH" sz="1800" dirty="0"/>
              <a:t>Most critical case is D1</a:t>
            </a:r>
          </a:p>
          <a:p>
            <a:pPr lvl="1" algn="l"/>
            <a:r>
              <a:rPr lang="en-CH" sz="1800" dirty="0"/>
              <a:t>Still sufficient margin for flat optics</a:t>
            </a:r>
          </a:p>
          <a:p>
            <a:pPr algn="l"/>
            <a:r>
              <a:rPr lang="en-CH" sz="2000" dirty="0"/>
              <a:t>Most critical crab cavity failure mode is phase slip</a:t>
            </a:r>
          </a:p>
          <a:p>
            <a:pPr lvl="1" algn="l"/>
            <a:r>
              <a:rPr lang="en-CH" sz="1800" dirty="0"/>
              <a:t>Protection is ensured by limiting the maximum allowed phase advance between the CC and the TCP to 35 degrees</a:t>
            </a:r>
          </a:p>
          <a:p>
            <a:pPr lvl="1" algn="l"/>
            <a:r>
              <a:rPr lang="en-CH" sz="1800" dirty="0"/>
              <a:t>Situation slightly more favorable for the flat optics</a:t>
            </a:r>
          </a:p>
          <a:p>
            <a:pPr lvl="1" algn="l"/>
            <a:endParaRPr lang="en-CH" sz="22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7B08B-DD68-6918-5BEA-B229F9F1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</p:spTree>
    <p:extLst>
      <p:ext uri="{BB962C8B-B14F-4D97-AF65-F5344CB8AC3E}">
        <p14:creationId xmlns:p14="http://schemas.microsoft.com/office/powerpoint/2010/main" val="2726035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9DC3D-DBF8-0347-8BAE-6BBBE076A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 current and </a:t>
            </a:r>
            <a:r>
              <a:rPr lang="en-US" dirty="0" err="1"/>
              <a:t>dI</a:t>
            </a:r>
            <a:r>
              <a:rPr lang="en-US" dirty="0"/>
              <a:t>/dt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1CC74-1070-8E46-ABF8-294288A38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14th HL-LHC Collaboration Meeting, Genoa, 7-10th October 2024</a:t>
            </a:r>
            <a:endParaRPr lang="en-GB" noProof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3C850AA-A21B-7646-9857-ECE5A9C86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67" dirty="0"/>
              <a:t>Rise-time shown below for the first </a:t>
            </a:r>
            <a:r>
              <a:rPr lang="en-US" sz="1867" b="1" dirty="0"/>
              <a:t>5 turns</a:t>
            </a:r>
          </a:p>
          <a:p>
            <a:pPr algn="l"/>
            <a:r>
              <a:rPr lang="en-US" sz="1867" dirty="0"/>
              <a:t>Time-dependent multipolar fields are modeled in tracking simulations</a:t>
            </a:r>
            <a:endParaRPr lang="en-US" dirty="0"/>
          </a:p>
        </p:txBody>
      </p:sp>
      <p:pic>
        <p:nvPicPr>
          <p:cNvPr id="15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0229A3CC-1F42-FB4A-BF19-193F20369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600" y="2030043"/>
            <a:ext cx="4800000" cy="3603271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E6207261-38C5-6C47-AC5A-7C9C7A672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2033976"/>
            <a:ext cx="4800000" cy="360326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13AF81-56E9-B341-B52E-700189EEFA4A}"/>
              </a:ext>
            </a:extLst>
          </p:cNvPr>
          <p:cNvCxnSpPr>
            <a:cxnSpLocks/>
          </p:cNvCxnSpPr>
          <p:nvPr/>
        </p:nvCxnSpPr>
        <p:spPr>
          <a:xfrm>
            <a:off x="6288021" y="2030043"/>
            <a:ext cx="0" cy="350726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BFE9D38-EF32-AC45-A23C-6735A221BE3C}"/>
              </a:ext>
            </a:extLst>
          </p:cNvPr>
          <p:cNvSpPr txBox="1"/>
          <p:nvPr/>
        </p:nvSpPr>
        <p:spPr>
          <a:xfrm>
            <a:off x="2382561" y="2377146"/>
            <a:ext cx="657498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accent5"/>
                </a:solidFill>
              </a:rPr>
              <a:t>LEDET simulations (E. </a:t>
            </a:r>
            <a:r>
              <a:rPr lang="en-US" sz="1333" dirty="0" err="1">
                <a:solidFill>
                  <a:schemeClr val="accent5"/>
                </a:solidFill>
              </a:rPr>
              <a:t>Ravaioli</a:t>
            </a:r>
            <a:r>
              <a:rPr lang="en-US" sz="1333" dirty="0">
                <a:solidFill>
                  <a:schemeClr val="accent5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00891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83157"/>
            <a:ext cx="10560000" cy="5226164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Fast failure cases, machine parameters and assumptions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CLIQ spurious discharge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Quench heater spurious discharge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Crab cavity failure cases</a:t>
            </a:r>
          </a:p>
          <a:p>
            <a:pPr algn="l">
              <a:lnSpc>
                <a:spcPct val="120000"/>
              </a:lnSpc>
            </a:pPr>
            <a:r>
              <a:rPr lang="en-GB" sz="2267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Conclusions</a:t>
            </a:r>
          </a:p>
          <a:p>
            <a:pPr algn="l">
              <a:lnSpc>
                <a:spcPct val="120000"/>
              </a:lnSpc>
            </a:pPr>
            <a:endParaRPr lang="en-GB" sz="2267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00259-8D96-2727-2650-8F4E1C903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</p:spTree>
    <p:extLst>
      <p:ext uri="{BB962C8B-B14F-4D97-AF65-F5344CB8AC3E}">
        <p14:creationId xmlns:p14="http://schemas.microsoft.com/office/powerpoint/2010/main" val="135066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B9CFA-0CB6-754B-89A0-CC15E005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failures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03A91-B6DB-BF4A-99BC-947D21380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75518"/>
            <a:ext cx="10766400" cy="4906963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Failures: events leading to uncontrolled beam losses</a:t>
            </a:r>
          </a:p>
          <a:p>
            <a:pPr lvl="1" algn="l"/>
            <a:r>
              <a:rPr lang="en-US" sz="1800" dirty="0"/>
              <a:t>Protection from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ultra-fast failures</a:t>
            </a:r>
            <a:r>
              <a:rPr lang="en-US" sz="1800" dirty="0"/>
              <a:t> (damage limit reached within 3 turns) relies on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passive absorbers</a:t>
            </a:r>
          </a:p>
          <a:p>
            <a:pPr lvl="1" algn="l"/>
            <a:r>
              <a:rPr lang="en-US" sz="1800" dirty="0"/>
              <a:t>Protection from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fast failures</a:t>
            </a:r>
            <a:r>
              <a:rPr lang="en-US" sz="1800" dirty="0"/>
              <a:t> (damage limit reached within 10ms – 100 turns) relies on </a:t>
            </a:r>
            <a:r>
              <a:rPr lang="en-US" sz="1800" dirty="0">
                <a:solidFill>
                  <a:schemeClr val="tx1"/>
                </a:solidFill>
              </a:rPr>
              <a:t>dedicated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interlocks</a:t>
            </a:r>
          </a:p>
          <a:p>
            <a:pPr algn="l"/>
            <a:r>
              <a:rPr lang="en-US" sz="2000" dirty="0"/>
              <a:t>Machine protection 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critical loss level </a:t>
            </a:r>
            <a:r>
              <a:rPr lang="en-US" sz="2000" dirty="0"/>
              <a:t>for fast failures: 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 MJ </a:t>
            </a:r>
            <a:r>
              <a:rPr lang="en-US" sz="2000" dirty="0"/>
              <a:t>deposited in IR7 within 10ms. This is a conservative assumption for machine protection. The exact damage limit for the collimation system depends on many factors.</a:t>
            </a:r>
          </a:p>
          <a:p>
            <a:pPr algn="l"/>
            <a:r>
              <a:rPr lang="en-US" sz="2000" dirty="0"/>
              <a:t>Key quantitative parameters:</a:t>
            </a:r>
          </a:p>
          <a:p>
            <a:pPr lvl="1" algn="l"/>
            <a:r>
              <a:rPr lang="en-US" sz="2000" dirty="0"/>
              <a:t>time from </a:t>
            </a:r>
            <a:r>
              <a:rPr lang="en-US" sz="2000" dirty="0">
                <a:solidFill>
                  <a:schemeClr val="accent2"/>
                </a:solidFill>
              </a:rPr>
              <a:t>failure onset to critical loss level</a:t>
            </a:r>
            <a:r>
              <a:rPr lang="en-US" sz="2000" dirty="0"/>
              <a:t> (expressed in machine turns)</a:t>
            </a:r>
          </a:p>
          <a:p>
            <a:pPr lvl="1" algn="l"/>
            <a:r>
              <a:rPr lang="en-US" sz="2000" dirty="0"/>
              <a:t>time from </a:t>
            </a:r>
            <a:r>
              <a:rPr lang="en-US" sz="2000" dirty="0">
                <a:solidFill>
                  <a:schemeClr val="accent2"/>
                </a:solidFill>
              </a:rPr>
              <a:t>failure detection to critical loss level </a:t>
            </a:r>
            <a:r>
              <a:rPr lang="en-US" sz="2000" dirty="0"/>
              <a:t>must provide sufficient margin (machine turns) to safely dump the beam</a:t>
            </a:r>
          </a:p>
          <a:p>
            <a:pPr lvl="1" algn="l"/>
            <a:r>
              <a:rPr lang="en-US" sz="2000" dirty="0"/>
              <a:t>time from </a:t>
            </a:r>
            <a:r>
              <a:rPr lang="en-US" sz="2000" dirty="0">
                <a:solidFill>
                  <a:schemeClr val="accent2"/>
                </a:solidFill>
              </a:rPr>
              <a:t>failure detection to beam dump </a:t>
            </a:r>
            <a:r>
              <a:rPr lang="en-US" sz="2000" dirty="0"/>
              <a:t>is known</a:t>
            </a:r>
          </a:p>
          <a:p>
            <a:pPr algn="l"/>
            <a:endParaRPr lang="en-US" sz="2667" i="1" dirty="0"/>
          </a:p>
          <a:p>
            <a:pPr algn="l"/>
            <a:endParaRPr lang="en-US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D72C6-1E21-064E-8B15-5134CEF9A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14th HL-LHC Collaboration Meeting, Genoa, 7-10th October 2024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4845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487FEB-8D01-5B4C-8262-39BEE5F7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parameters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D7DB8A-8F48-644E-98B0-30F5251F3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67" dirty="0"/>
              <a:t>HL-LHC </a:t>
            </a:r>
            <a:r>
              <a:rPr lang="en-US" sz="1867" dirty="0">
                <a:solidFill>
                  <a:schemeClr val="tx1"/>
                </a:solidFill>
              </a:rPr>
              <a:t>v1.6</a:t>
            </a:r>
            <a:r>
              <a:rPr lang="en-US" sz="1867" dirty="0"/>
              <a:t> sequences with </a:t>
            </a:r>
            <a:r>
              <a:rPr lang="en-US" sz="1867" dirty="0">
                <a:solidFill>
                  <a:schemeClr val="tx1"/>
                </a:solidFill>
              </a:rPr>
              <a:t>round (15.0 cm) </a:t>
            </a:r>
            <a:r>
              <a:rPr lang="en-US" sz="1867" dirty="0"/>
              <a:t>and</a:t>
            </a:r>
            <a:r>
              <a:rPr lang="en-US" sz="1867" dirty="0">
                <a:solidFill>
                  <a:schemeClr val="tx1"/>
                </a:solidFill>
              </a:rPr>
              <a:t> flat optics (7.5 cm / 18.0 cm)</a:t>
            </a:r>
          </a:p>
          <a:p>
            <a:pPr algn="l"/>
            <a:r>
              <a:rPr lang="en-US" sz="1867" dirty="0"/>
              <a:t>Regular (6.7) and relaxed (8.5) collimation settings are compared</a:t>
            </a:r>
          </a:p>
          <a:p>
            <a:pPr algn="l"/>
            <a:r>
              <a:rPr lang="en-US" sz="1867" dirty="0"/>
              <a:t>Simulations performed with </a:t>
            </a:r>
            <a:r>
              <a:rPr lang="en-US" sz="1867" dirty="0" err="1"/>
              <a:t>xsuite</a:t>
            </a:r>
            <a:r>
              <a:rPr lang="en-US" sz="1867" dirty="0"/>
              <a:t> (and compared to MAD-X)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E1A588-5703-FB49-9CB3-00F4E50E4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14th HL-LHC Collaboration Meeting, Genoa, 7-10th October 2024</a:t>
            </a:r>
            <a:endParaRPr lang="en-GB" noProof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4EAF9A2-2EF2-1D4D-928A-39E376955A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378094"/>
              </p:ext>
            </p:extLst>
          </p:nvPr>
        </p:nvGraphicFramePr>
        <p:xfrm>
          <a:off x="2766360" y="2332888"/>
          <a:ext cx="6288698" cy="402346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640293">
                  <a:extLst>
                    <a:ext uri="{9D8B030D-6E8A-4147-A177-3AD203B41FA5}">
                      <a16:colId xmlns:a16="http://schemas.microsoft.com/office/drawing/2014/main" val="229450802"/>
                    </a:ext>
                  </a:extLst>
                </a:gridCol>
                <a:gridCol w="3648405">
                  <a:extLst>
                    <a:ext uri="{9D8B030D-6E8A-4147-A177-3AD203B41FA5}">
                      <a16:colId xmlns:a16="http://schemas.microsoft.com/office/drawing/2014/main" val="2515042730"/>
                    </a:ext>
                  </a:extLst>
                </a:gridCol>
              </a:tblGrid>
              <a:tr h="40060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Beam parameters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30014435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Beam energy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 </a:t>
                      </a:r>
                      <a:r>
                        <a:rPr lang="en-US" sz="1600" dirty="0" err="1"/>
                        <a:t>TeV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446520986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Beam stored energy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674 MJ per beam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443747855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Bunch intensity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2.2e11 p</a:t>
                      </a:r>
                      <a:r>
                        <a:rPr lang="en-US" sz="1600" baseline="30000" dirty="0"/>
                        <a:t>+</a:t>
                      </a:r>
                      <a:r>
                        <a:rPr lang="en-US" sz="1600" dirty="0"/>
                        <a:t>/bunch (2736 bunches)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443105477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Beam emittance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2.5 </a:t>
                      </a:r>
                      <a:r>
                        <a:rPr lang="en-US" sz="1600" dirty="0" err="1"/>
                        <a:t>μm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424951900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TCP settings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6.7 sigma and 8.5 sigma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29724531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Half crossing angle at IP1-5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250 </a:t>
                      </a:r>
                      <a:r>
                        <a:rPr lang="en-US" sz="1600" dirty="0" err="1"/>
                        <a:t>μrad</a:t>
                      </a:r>
                      <a:endParaRPr lang="en-US" sz="16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582801400"/>
                  </a:ext>
                </a:extLst>
              </a:tr>
              <a:tr h="400609">
                <a:tc>
                  <a:txBody>
                    <a:bodyPr/>
                    <a:lstStyle/>
                    <a:p>
                      <a:r>
                        <a:rPr lang="en-US" sz="1600" dirty="0"/>
                        <a:t>Landau octupoles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Both polarities compared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80366613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dirty="0"/>
                        <a:t>Transverse distribution with halo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74948688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6A4CF7E8-361A-E14F-BD1A-2893FFE3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6865" y="5903641"/>
            <a:ext cx="2992443" cy="25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27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CLIQ connection scheme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14th HL-LHC Collaboration Meeting, Genoa, 7-10th October 2024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99333D-8ABE-C6F1-25A9-5DFF1FEF3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710" y="1403429"/>
            <a:ext cx="10504579" cy="405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021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CLIQ and impact of magnet protection </a:t>
            </a:r>
            <a:br>
              <a:rPr lang="en-GB" dirty="0"/>
            </a:br>
            <a:r>
              <a:rPr lang="en-GB" dirty="0"/>
              <a:t>on the beam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14th HL-LHC Collaboration Meeting, Genoa, 7-10th October 2024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0A77233-3ABD-694A-9524-A984FA0D3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899" y="1520071"/>
            <a:ext cx="5701564" cy="4205457"/>
          </a:xfrm>
        </p:spPr>
        <p:txBody>
          <a:bodyPr>
            <a:normAutofit/>
          </a:bodyPr>
          <a:lstStyle/>
          <a:p>
            <a:pPr algn="l"/>
            <a:r>
              <a:rPr lang="en-US" sz="2133" dirty="0"/>
              <a:t>Quench protection system will trigger a beam dump before firing CLIQ and/or QHs</a:t>
            </a:r>
          </a:p>
          <a:p>
            <a:pPr lvl="1" algn="l"/>
            <a:r>
              <a:rPr lang="en-US" sz="1600" dirty="0"/>
              <a:t>Interested in the spurious discharge failure mode</a:t>
            </a:r>
          </a:p>
          <a:p>
            <a:pPr algn="l"/>
            <a:r>
              <a:rPr lang="en-US" sz="1600" dirty="0"/>
              <a:t>Baseline connection scheme features the same </a:t>
            </a:r>
            <a:r>
              <a:rPr lang="en-US" sz="1600" dirty="0">
                <a:solidFill>
                  <a:schemeClr val="tx1"/>
                </a:solidFill>
              </a:rPr>
              <a:t>connection for all magnets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FC088E-C3D2-E801-01D9-C7AA2D40B5C6}"/>
              </a:ext>
            </a:extLst>
          </p:cNvPr>
          <p:cNvGrpSpPr/>
          <p:nvPr/>
        </p:nvGrpSpPr>
        <p:grpSpPr>
          <a:xfrm>
            <a:off x="7184547" y="1408355"/>
            <a:ext cx="4191453" cy="4301714"/>
            <a:chOff x="5423926" y="1316766"/>
            <a:chExt cx="4191453" cy="4301714"/>
          </a:xfrm>
        </p:grpSpPr>
        <p:pic>
          <p:nvPicPr>
            <p:cNvPr id="18" name="Content Placeholder 2" descr="Diagram, schematic&#10;&#10;Description automatically generated">
              <a:extLst>
                <a:ext uri="{FF2B5EF4-FFF2-40B4-BE49-F238E27FC236}">
                  <a16:creationId xmlns:a16="http://schemas.microsoft.com/office/drawing/2014/main" id="{90672861-FA6D-CB40-9BEB-D150DA744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23926" y="1768277"/>
              <a:ext cx="4191453" cy="335968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3C018AA-AD06-244E-81F2-8AF991B1EE9D}"/>
                </a:ext>
              </a:extLst>
            </p:cNvPr>
            <p:cNvSpPr txBox="1"/>
            <p:nvPr/>
          </p:nvSpPr>
          <p:spPr>
            <a:xfrm>
              <a:off x="5861328" y="1373042"/>
              <a:ext cx="2342249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solidFill>
                    <a:schemeClr val="tx2"/>
                  </a:solidFill>
                </a:rPr>
                <a:t>Baseline connection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66A772C-5ECB-F34B-A56F-E9D209E4282B}"/>
                </a:ext>
              </a:extLst>
            </p:cNvPr>
            <p:cNvSpPr txBox="1"/>
            <p:nvPr/>
          </p:nvSpPr>
          <p:spPr>
            <a:xfrm>
              <a:off x="5596805" y="5096218"/>
              <a:ext cx="3114611" cy="502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>
                  <a:solidFill>
                    <a:schemeClr val="accent1"/>
                  </a:solidFill>
                </a:rPr>
                <a:t>Field dominated by a </a:t>
              </a:r>
              <a:r>
                <a:rPr lang="en-US" sz="1333" b="1" dirty="0">
                  <a:solidFill>
                    <a:schemeClr val="tx2"/>
                  </a:solidFill>
                </a:rPr>
                <a:t>skew-octupolar</a:t>
              </a:r>
              <a:r>
                <a:rPr lang="en-US" sz="1333" dirty="0">
                  <a:solidFill>
                    <a:schemeClr val="accent1"/>
                  </a:solidFill>
                </a:rPr>
                <a:t> component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B95A0F8-570C-2E4D-BFBE-1ACB20FC9A4A}"/>
                </a:ext>
              </a:extLst>
            </p:cNvPr>
            <p:cNvSpPr/>
            <p:nvPr/>
          </p:nvSpPr>
          <p:spPr>
            <a:xfrm>
              <a:off x="5423926" y="1316766"/>
              <a:ext cx="4191453" cy="4301714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03FE757-452D-BE44-AF19-29D4171B6AF0}"/>
              </a:ext>
            </a:extLst>
          </p:cNvPr>
          <p:cNvSpPr txBox="1"/>
          <p:nvPr/>
        </p:nvSpPr>
        <p:spPr>
          <a:xfrm>
            <a:off x="5423926" y="5884483"/>
            <a:ext cx="657498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solidFill>
                  <a:schemeClr val="accent5"/>
                </a:solidFill>
              </a:rPr>
              <a:t>LEDET/SIGMA simulations (E. </a:t>
            </a:r>
            <a:r>
              <a:rPr lang="en-US" sz="1333" dirty="0" err="1">
                <a:solidFill>
                  <a:schemeClr val="accent5"/>
                </a:solidFill>
              </a:rPr>
              <a:t>Ravaioli</a:t>
            </a:r>
            <a:r>
              <a:rPr lang="en-US" sz="1333" dirty="0">
                <a:solidFill>
                  <a:schemeClr val="accent5"/>
                </a:solidFill>
              </a:rPr>
              <a:t>) – Difference </a:t>
            </a:r>
            <a:r>
              <a:rPr lang="en-US" sz="1333" dirty="0" err="1">
                <a:solidFill>
                  <a:schemeClr val="accent5"/>
                </a:solidFill>
              </a:rPr>
              <a:t>w.r.t</a:t>
            </a:r>
            <a:r>
              <a:rPr lang="en-US" sz="1333" dirty="0">
                <a:solidFill>
                  <a:schemeClr val="accent5"/>
                </a:solidFill>
              </a:rPr>
              <a:t> main field after 5ms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E1FEF2-38A7-B492-76DE-EE49C397E6AD}"/>
              </a:ext>
            </a:extLst>
          </p:cNvPr>
          <p:cNvSpPr txBox="1"/>
          <p:nvPr/>
        </p:nvSpPr>
        <p:spPr>
          <a:xfrm>
            <a:off x="751899" y="4518055"/>
            <a:ext cx="423080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H" dirty="0"/>
              <a:t>Impacts of flat optics:</a:t>
            </a:r>
          </a:p>
          <a:p>
            <a:pPr marL="285750" indent="-285750">
              <a:buFontTx/>
              <a:buChar char="-"/>
            </a:pPr>
            <a:r>
              <a:rPr lang="en-CH" dirty="0"/>
              <a:t>Larger β-function in one plane</a:t>
            </a:r>
          </a:p>
          <a:p>
            <a:pPr marL="285750" indent="-285750">
              <a:buFontTx/>
              <a:buChar char="-"/>
            </a:pPr>
            <a:r>
              <a:rPr lang="en-CH" dirty="0"/>
              <a:t>Crossing bump affects feed-down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99F9D-6C83-5E12-C843-8D439EDDA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CLIQ discharge beam losses – Round optics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CD23B5-A080-1697-BBFC-2BDE8DAF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4569C15-BC76-E987-E4AE-58DC7B3BA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218" y="825089"/>
            <a:ext cx="5900703" cy="55312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5C3C37-E0AC-10C2-3E8E-F1084B7E5098}"/>
              </a:ext>
            </a:extLst>
          </p:cNvPr>
          <p:cNvSpPr txBox="1"/>
          <p:nvPr/>
        </p:nvSpPr>
        <p:spPr>
          <a:xfrm>
            <a:off x="816000" y="929811"/>
            <a:ext cx="41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Beam losses cannot be explained by orbit shift alone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Beam losses tracked to effect of skew octupolar field generated by the CLIQ discharge leading to a loss of DA</a:t>
            </a:r>
            <a:endParaRPr lang="en-CH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F82924-348A-A110-B4FB-D81FBC849136}"/>
              </a:ext>
            </a:extLst>
          </p:cNvPr>
          <p:cNvGrpSpPr/>
          <p:nvPr/>
        </p:nvGrpSpPr>
        <p:grpSpPr>
          <a:xfrm>
            <a:off x="1408659" y="2745693"/>
            <a:ext cx="2731780" cy="2928217"/>
            <a:chOff x="1408659" y="2745693"/>
            <a:chExt cx="2731780" cy="292821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BE19BA-B68C-9ABC-4C71-C6A04C12D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8659" y="2745693"/>
              <a:ext cx="2584330" cy="258433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0231F6-5E73-EAA0-5E0C-5EF99491BF1F}"/>
                </a:ext>
              </a:extLst>
            </p:cNvPr>
            <p:cNvSpPr txBox="1"/>
            <p:nvPr/>
          </p:nvSpPr>
          <p:spPr>
            <a:xfrm>
              <a:off x="1556109" y="5335356"/>
              <a:ext cx="2584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TCP.D6L7 (vertical)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141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FD78B-6CCD-B483-6DAE-461D1678D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53626-5BE9-D7AD-4CF3-858A676F1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CLIQ discharge beam losses – Flat optics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6DD14-FA67-8E94-182A-EF5B6B9D0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2EA7E0-617E-6332-63AF-DE830AF96222}"/>
              </a:ext>
            </a:extLst>
          </p:cNvPr>
          <p:cNvSpPr txBox="1"/>
          <p:nvPr/>
        </p:nvSpPr>
        <p:spPr>
          <a:xfrm>
            <a:off x="816000" y="1042127"/>
            <a:ext cx="4253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Orbit drift and beta-beating reduced compared to round optics despite the beam loss dynamics being faster!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Beam losses reach critical loss level 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(1 MJ) within </a:t>
            </a:r>
            <a:r>
              <a:rPr lang="en-US" sz="1600" b="1" dirty="0">
                <a:solidFill>
                  <a:schemeClr val="accent3"/>
                </a:solidFill>
              </a:rPr>
              <a:t>3 turns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Dedicated interlock would react only within </a:t>
            </a:r>
            <a:r>
              <a:rPr lang="en-US" sz="1600" b="1" dirty="0">
                <a:solidFill>
                  <a:schemeClr val="accent3"/>
                </a:solidFill>
              </a:rPr>
              <a:t>5 turns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CH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Picture 8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ED1AAF56-1981-FF3B-C8DD-2D4C9DF55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714" y="1047535"/>
            <a:ext cx="5505365" cy="5161280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9F90AECB-C65D-38B2-44A0-7666500BB8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67157" y="3317182"/>
            <a:ext cx="2696400" cy="2696400"/>
          </a:xfrm>
        </p:spPr>
      </p:pic>
    </p:spTree>
    <p:extLst>
      <p:ext uri="{BB962C8B-B14F-4D97-AF65-F5344CB8AC3E}">
        <p14:creationId xmlns:p14="http://schemas.microsoft.com/office/powerpoint/2010/main" val="394840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C05AE-28ED-8A72-BB24-A4CE9B3D3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D0BE5EF5-01EE-F668-DA42-C0E237CCE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64" y="947245"/>
            <a:ext cx="10959071" cy="36405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7F7407-AA93-8B08-A872-CD082942B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CLIQ discharge beam losses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28A14C-6F54-17CF-4447-1C52B3B1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14th HL-LHC Collaboration Meeting, Genoa, 7-10th October 2024</a:t>
            </a:r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D10EC0F4-9CBF-88CF-4FB4-CB1F48B89BA2}"/>
              </a:ext>
            </a:extLst>
          </p:cNvPr>
          <p:cNvSpPr/>
          <p:nvPr/>
        </p:nvSpPr>
        <p:spPr>
          <a:xfrm>
            <a:off x="2192261" y="4228670"/>
            <a:ext cx="191069" cy="50496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61EF85-6579-32F0-937B-37C436B14DA8}"/>
              </a:ext>
            </a:extLst>
          </p:cNvPr>
          <p:cNvSpPr txBox="1"/>
          <p:nvPr/>
        </p:nvSpPr>
        <p:spPr>
          <a:xfrm>
            <a:off x="1307454" y="5044754"/>
            <a:ext cx="174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Onset of failure</a:t>
            </a:r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C231A25C-5450-1607-D2E7-0086AB16DAC4}"/>
              </a:ext>
            </a:extLst>
          </p:cNvPr>
          <p:cNvSpPr/>
          <p:nvPr/>
        </p:nvSpPr>
        <p:spPr>
          <a:xfrm>
            <a:off x="4118503" y="4287162"/>
            <a:ext cx="191069" cy="1126924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504C71-000B-82E2-45CE-5EB8302404DF}"/>
              </a:ext>
            </a:extLst>
          </p:cNvPr>
          <p:cNvSpPr txBox="1"/>
          <p:nvPr/>
        </p:nvSpPr>
        <p:spPr>
          <a:xfrm>
            <a:off x="3436115" y="5485548"/>
            <a:ext cx="1746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Critical losses for flat optics</a:t>
            </a:r>
          </a:p>
        </p:txBody>
      </p:sp>
      <p:sp>
        <p:nvSpPr>
          <p:cNvPr id="12" name="Up Arrow 11">
            <a:extLst>
              <a:ext uri="{FF2B5EF4-FFF2-40B4-BE49-F238E27FC236}">
                <a16:creationId xmlns:a16="http://schemas.microsoft.com/office/drawing/2014/main" id="{EC4AFE05-8955-C842-AA16-00189EE224CE}"/>
              </a:ext>
            </a:extLst>
          </p:cNvPr>
          <p:cNvSpPr/>
          <p:nvPr/>
        </p:nvSpPr>
        <p:spPr>
          <a:xfrm>
            <a:off x="5486680" y="4304454"/>
            <a:ext cx="191069" cy="504967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FA3D2A-3701-11E1-C03F-8FD976E9C7C5}"/>
              </a:ext>
            </a:extLst>
          </p:cNvPr>
          <p:cNvSpPr txBox="1"/>
          <p:nvPr/>
        </p:nvSpPr>
        <p:spPr>
          <a:xfrm>
            <a:off x="5065511" y="4930186"/>
            <a:ext cx="1892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Critical losses for round optics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734D77-0BAD-A4AF-02A9-9D86C93BEF35}"/>
              </a:ext>
            </a:extLst>
          </p:cNvPr>
          <p:cNvSpPr txBox="1"/>
          <p:nvPr/>
        </p:nvSpPr>
        <p:spPr>
          <a:xfrm>
            <a:off x="9483511" y="1949499"/>
            <a:ext cx="1892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MQXFB.B2R5</a:t>
            </a:r>
          </a:p>
        </p:txBody>
      </p:sp>
    </p:spTree>
    <p:extLst>
      <p:ext uri="{BB962C8B-B14F-4D97-AF65-F5344CB8AC3E}">
        <p14:creationId xmlns:p14="http://schemas.microsoft.com/office/powerpoint/2010/main" val="29470953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" id="{164BE51A-7D4D-B040-BE07-1A799ED56FE7}" vid="{098C48DC-503E-6C4C-B23B-C4F314185B03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criticality_cliq_hl_failsim</Template>
  <TotalTime>18103</TotalTime>
  <Words>1307</Words>
  <Application>Microsoft Macintosh PowerPoint</Application>
  <PresentationFormat>Widescreen</PresentationFormat>
  <Paragraphs>160</Paragraphs>
  <Slides>17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Thème Office</vt:lpstr>
      <vt:lpstr>Recap. of failure cases for round and flat optics</vt:lpstr>
      <vt:lpstr>Outline</vt:lpstr>
      <vt:lpstr>Fast failures</vt:lpstr>
      <vt:lpstr>Machine parameters</vt:lpstr>
      <vt:lpstr>CLIQ connection scheme</vt:lpstr>
      <vt:lpstr>CLIQ and impact of magnet protection  on the beam</vt:lpstr>
      <vt:lpstr>CLIQ discharge beam losses – Round optics</vt:lpstr>
      <vt:lpstr>CLIQ discharge beam losses – Flat optics</vt:lpstr>
      <vt:lpstr>CLIQ discharge beam losses</vt:lpstr>
      <vt:lpstr>CLIQ discharge beam losses</vt:lpstr>
      <vt:lpstr>CLIQ - Criticality and interlocking</vt:lpstr>
      <vt:lpstr>Quench heaters impact on the beam</vt:lpstr>
      <vt:lpstr>Crab cavity failure cases - Phase slip</vt:lpstr>
      <vt:lpstr>Crab cavity failure cases - Phase slip</vt:lpstr>
      <vt:lpstr>CC failures</vt:lpstr>
      <vt:lpstr>Conclusions</vt:lpstr>
      <vt:lpstr>CLIQ current and dI/dt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HERNALSTEENS Cédric</dc:creator>
  <cp:lastModifiedBy>HERNALSTEENS Cédric</cp:lastModifiedBy>
  <cp:revision>93</cp:revision>
  <dcterms:created xsi:type="dcterms:W3CDTF">2023-01-10T07:54:37Z</dcterms:created>
  <dcterms:modified xsi:type="dcterms:W3CDTF">2024-10-08T13:48:46Z</dcterms:modified>
</cp:coreProperties>
</file>