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63" r:id="rId5"/>
    <p:sldId id="613" r:id="rId6"/>
    <p:sldId id="614" r:id="rId7"/>
    <p:sldId id="626" r:id="rId8"/>
    <p:sldId id="618" r:id="rId9"/>
    <p:sldId id="647" r:id="rId10"/>
    <p:sldId id="648" r:id="rId11"/>
    <p:sldId id="652" r:id="rId12"/>
    <p:sldId id="654" r:id="rId13"/>
    <p:sldId id="624" r:id="rId14"/>
    <p:sldId id="642" r:id="rId15"/>
    <p:sldId id="622" r:id="rId16"/>
    <p:sldId id="629" r:id="rId17"/>
    <p:sldId id="656" r:id="rId18"/>
    <p:sldId id="655" r:id="rId19"/>
    <p:sldId id="644" r:id="rId20"/>
    <p:sldId id="635" r:id="rId21"/>
    <p:sldId id="658" r:id="rId22"/>
    <p:sldId id="636" r:id="rId23"/>
    <p:sldId id="638" r:id="rId24"/>
    <p:sldId id="284" r:id="rId25"/>
    <p:sldId id="646" r:id="rId26"/>
    <p:sldId id="323" r:id="rId27"/>
    <p:sldId id="325" r:id="rId28"/>
    <p:sldId id="332" r:id="rId29"/>
    <p:sldId id="634" r:id="rId30"/>
    <p:sldId id="631" r:id="rId31"/>
    <p:sldId id="657" r:id="rId32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5" name="Auteur" initials="A" lastIdx="0" clrIdx="1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3197"/>
    <a:srgbClr val="1B6586"/>
    <a:srgbClr val="45819B"/>
    <a:srgbClr val="F57D02"/>
    <a:srgbClr val="F4C74A"/>
    <a:srgbClr val="FFFF00"/>
    <a:srgbClr val="83ABD7"/>
    <a:srgbClr val="4CAB80"/>
    <a:srgbClr val="746652"/>
    <a:srgbClr val="CACA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61" autoAdjust="0"/>
    <p:restoredTop sz="91834" autoAdjust="0"/>
  </p:normalViewPr>
  <p:slideViewPr>
    <p:cSldViewPr snapToObjects="1" showGuides="1">
      <p:cViewPr varScale="1">
        <p:scale>
          <a:sx n="72" d="100"/>
          <a:sy n="72" d="100"/>
        </p:scale>
        <p:origin x="1752" y="67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00" d="100"/>
        <a:sy n="100" d="100"/>
      </p:scale>
      <p:origin x="0" y="-1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commentAuthors" Target="commentAuthor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455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13590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96443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78978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47010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445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32081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63694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7989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86148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5330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10895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90566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6963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6725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8965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577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949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361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23459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9722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3120529" TargetMode="Externa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4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4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.jpeg"/><Relationship Id="rId7" Type="http://schemas.openxmlformats.org/officeDocument/2006/relationships/image" Target="../media/image5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9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4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8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768454"/>
            <a:ext cx="1654431" cy="162703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54286" y="3284984"/>
            <a:ext cx="5925948" cy="864096"/>
          </a:xfrm>
        </p:spPr>
        <p:txBody>
          <a:bodyPr/>
          <a:lstStyle/>
          <a:p>
            <a:r>
              <a:rPr lang="en-GB" sz="2400" dirty="0">
                <a:solidFill>
                  <a:schemeClr val="tx1"/>
                </a:solidFill>
              </a:rPr>
              <a:t>RFD-SPS Cryomodule Repair</a:t>
            </a:r>
            <a:br>
              <a:rPr lang="en-GB" sz="2400" dirty="0">
                <a:solidFill>
                  <a:schemeClr val="tx1"/>
                </a:solidFill>
              </a:rPr>
            </a:br>
            <a:r>
              <a:rPr lang="en-GB" sz="2400" b="0" dirty="0">
                <a:solidFill>
                  <a:schemeClr val="tx1"/>
                </a:solidFill>
              </a:rPr>
              <a:t>Overview and Highlights</a:t>
            </a:r>
            <a:br>
              <a:rPr lang="en-US" sz="2000" b="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br>
              <a:rPr lang="en-GB" sz="2000" dirty="0">
                <a:solidFill>
                  <a:schemeClr val="tx1"/>
                </a:solidFill>
              </a:rPr>
            </a:b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539552" y="6377381"/>
            <a:ext cx="6480000" cy="349250"/>
          </a:xfrm>
        </p:spPr>
        <p:txBody>
          <a:bodyPr>
            <a:normAutofit/>
          </a:bodyPr>
          <a:lstStyle/>
          <a:p>
            <a:r>
              <a:rPr lang="en-GB" dirty="0"/>
              <a:t>14</a:t>
            </a:r>
            <a:r>
              <a:rPr lang="en-GB" baseline="30000" dirty="0"/>
              <a:t>th</a:t>
            </a:r>
            <a:r>
              <a:rPr lang="en-GB" dirty="0"/>
              <a:t> HL-LHC Collaboration Meeting – Genoa, Italy – 09</a:t>
            </a:r>
            <a:r>
              <a:rPr lang="en-GB" baseline="30000" dirty="0"/>
              <a:t>th</a:t>
            </a:r>
            <a:r>
              <a:rPr lang="en-GB" dirty="0"/>
              <a:t> October 2024</a:t>
            </a:r>
          </a:p>
        </p:txBody>
      </p:sp>
      <p:pic>
        <p:nvPicPr>
          <p:cNvPr id="3" name="Picture 241">
            <a:extLst>
              <a:ext uri="{FF2B5EF4-FFF2-40B4-BE49-F238E27FC236}">
                <a16:creationId xmlns:a16="http://schemas.microsoft.com/office/drawing/2014/main" id="{6E6D02E0-F803-D13F-DB9F-FFFE0F9C724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0072" y="2529469"/>
            <a:ext cx="3024336" cy="2332893"/>
          </a:xfrm>
          <a:prstGeom prst="rect">
            <a:avLst/>
          </a:prstGeom>
        </p:spPr>
      </p:pic>
      <p:sp>
        <p:nvSpPr>
          <p:cNvPr id="5" name="Sous-titre 2">
            <a:extLst>
              <a:ext uri="{FF2B5EF4-FFF2-40B4-BE49-F238E27FC236}">
                <a16:creationId xmlns:a16="http://schemas.microsoft.com/office/drawing/2014/main" id="{94F11219-B477-8F23-5182-9F8E1FBE4C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5477" y="4791760"/>
            <a:ext cx="5061852" cy="1010164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Simon Barrière, Joanna </a:t>
            </a:r>
            <a:r>
              <a:rPr lang="en-GB" dirty="0" err="1">
                <a:solidFill>
                  <a:schemeClr val="tx1"/>
                </a:solidFill>
              </a:rPr>
              <a:t>Święszek</a:t>
            </a:r>
            <a:r>
              <a:rPr lang="en-GB" dirty="0">
                <a:solidFill>
                  <a:schemeClr val="tx1"/>
                </a:solidFill>
              </a:rPr>
              <a:t> – CERN</a:t>
            </a:r>
          </a:p>
          <a:p>
            <a:r>
              <a:rPr lang="en-GB" dirty="0">
                <a:solidFill>
                  <a:schemeClr val="tx1"/>
                </a:solidFill>
              </a:rPr>
              <a:t>on behalf of the HL-WP4 team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1" y="35113"/>
            <a:ext cx="8502251" cy="512696"/>
          </a:xfrm>
        </p:spPr>
        <p:txBody>
          <a:bodyPr/>
          <a:lstStyle/>
          <a:p>
            <a:r>
              <a:rPr lang="fr-FR" dirty="0"/>
              <a:t>The </a:t>
            </a:r>
            <a:r>
              <a:rPr lang="fr-FR" dirty="0" err="1"/>
              <a:t>Tooling</a:t>
            </a:r>
            <a:endParaRPr lang="en-GB" dirty="0"/>
          </a:p>
        </p:txBody>
      </p: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9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AE60EF4-6D8E-E1BD-5E37-FA994F7F88B6}"/>
              </a:ext>
            </a:extLst>
          </p:cNvPr>
          <p:cNvSpPr txBox="1"/>
          <p:nvPr/>
        </p:nvSpPr>
        <p:spPr>
          <a:xfrm>
            <a:off x="481044" y="452440"/>
            <a:ext cx="884348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3 main functions:</a:t>
            </a:r>
          </a:p>
          <a:p>
            <a:pPr marL="400050" indent="-400050">
              <a:buAutoNum type="romanLcParenR"/>
            </a:pPr>
            <a:r>
              <a:rPr lang="en-US" sz="1400" dirty="0"/>
              <a:t>Transfer the weight of the cavities to the vacuum vessel without additional stress</a:t>
            </a:r>
          </a:p>
          <a:p>
            <a:pPr marL="400050" indent="-400050">
              <a:buAutoNum type="romanLcParenR"/>
            </a:pPr>
            <a:r>
              <a:rPr lang="en-US" sz="1400" dirty="0"/>
              <a:t>Fix in position the cavities during straightening</a:t>
            </a:r>
          </a:p>
          <a:p>
            <a:pPr marL="400050" indent="-400050">
              <a:buAutoNum type="romanLcParenR"/>
            </a:pPr>
            <a:r>
              <a:rPr lang="en-US" sz="1400" dirty="0"/>
              <a:t>Allow progressive and safe straightening of the copper body while protecting potential </a:t>
            </a:r>
            <a:r>
              <a:rPr lang="en-US" sz="1400" dirty="0" err="1"/>
              <a:t>highstress</a:t>
            </a:r>
            <a:r>
              <a:rPr lang="en-US" sz="1400" dirty="0"/>
              <a:t> zones</a:t>
            </a:r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8A2CA2EB-9157-8C6F-84AF-FEAB6F2731F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8802" t="6808" r="4209" b="23972"/>
          <a:stretch>
            <a:fillRect/>
          </a:stretch>
        </p:blipFill>
        <p:spPr>
          <a:xfrm>
            <a:off x="1659406" y="1463481"/>
            <a:ext cx="5425098" cy="398112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AD2A77D3-62F5-52C0-6E95-3F8E9278E19A}"/>
              </a:ext>
            </a:extLst>
          </p:cNvPr>
          <p:cNvSpPr txBox="1"/>
          <p:nvPr/>
        </p:nvSpPr>
        <p:spPr>
          <a:xfrm>
            <a:off x="620492" y="5500169"/>
            <a:ext cx="80455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Details procedure &amp; drawings for tooling assembly and mechanical activities (</a:t>
            </a:r>
            <a:r>
              <a:rPr lang="en-US" sz="1400" dirty="0">
                <a:hlinkClick r:id="rId5"/>
              </a:rPr>
              <a:t>EDMS 3120529</a:t>
            </a:r>
            <a:r>
              <a:rPr lang="en-US" sz="14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Discussed and approved with STFC team (diagnostics, procedure, design of tooling)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5FFDD61-A380-9026-0FA8-7A60DC982C89}"/>
              </a:ext>
            </a:extLst>
          </p:cNvPr>
          <p:cNvSpPr txBox="1"/>
          <p:nvPr/>
        </p:nvSpPr>
        <p:spPr>
          <a:xfrm>
            <a:off x="5254927" y="5009730"/>
            <a:ext cx="19631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Courtesy</a:t>
            </a:r>
          </a:p>
          <a:p>
            <a:r>
              <a:rPr lang="en-US" sz="1200" dirty="0">
                <a:solidFill>
                  <a:schemeClr val="bg1"/>
                </a:solidFill>
              </a:rPr>
              <a:t>Pierre Minginette (CERN)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9" name="Espace réservé du pied de page 3">
            <a:extLst>
              <a:ext uri="{FF2B5EF4-FFF2-40B4-BE49-F238E27FC236}">
                <a16:creationId xmlns:a16="http://schemas.microsoft.com/office/drawing/2014/main" id="{9D7BD532-257E-AD6C-61C2-7C1620175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RFD-SPS Cryomodule Repair                        </a:t>
            </a:r>
            <a:r>
              <a:rPr lang="fr-FR" dirty="0"/>
              <a:t>14th HL-LHC Collaboration Meeting – 08/10/2024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589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1" y="35113"/>
            <a:ext cx="8502251" cy="512696"/>
          </a:xfrm>
        </p:spPr>
        <p:txBody>
          <a:bodyPr/>
          <a:lstStyle/>
          <a:p>
            <a:r>
              <a:rPr lang="fr-FR"/>
              <a:t>The Tooling</a:t>
            </a:r>
            <a:endParaRPr lang="en-GB" dirty="0"/>
          </a:p>
        </p:txBody>
      </p: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3F9281-4FF7-2886-AF57-2BCE75AE831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608" t="7943" r="38867" b="10355"/>
          <a:stretch>
            <a:fillRect/>
          </a:stretch>
        </p:blipFill>
        <p:spPr>
          <a:xfrm>
            <a:off x="378487" y="768981"/>
            <a:ext cx="5447492" cy="532204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B73AD1-E516-4FD5-B727-CD5FC2E2C0C2}"/>
              </a:ext>
            </a:extLst>
          </p:cNvPr>
          <p:cNvSpPr txBox="1"/>
          <p:nvPr/>
        </p:nvSpPr>
        <p:spPr>
          <a:xfrm>
            <a:off x="6547441" y="4696749"/>
            <a:ext cx="1843668" cy="584777"/>
          </a:xfrm>
          <a:prstGeom prst="rect">
            <a:avLst/>
          </a:prstGeom>
          <a:solidFill>
            <a:srgbClr val="D9D9D9"/>
          </a:solidFill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I- Support of cavity on vacuum tank</a:t>
            </a:r>
            <a:endParaRPr lang="en-GB" sz="16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0A8DC17-3566-711B-F119-EC244A72D110}"/>
              </a:ext>
            </a:extLst>
          </p:cNvPr>
          <p:cNvCxnSpPr/>
          <p:nvPr/>
        </p:nvCxnSpPr>
        <p:spPr>
          <a:xfrm flipH="1">
            <a:off x="5524419" y="4989138"/>
            <a:ext cx="914400" cy="438583"/>
          </a:xfrm>
          <a:prstGeom prst="straightConnector1">
            <a:avLst/>
          </a:prstGeom>
          <a:noFill/>
          <a:ln w="38103" cap="flat">
            <a:solidFill>
              <a:srgbClr val="0070C0"/>
            </a:solidFill>
            <a:prstDash val="solid"/>
            <a:miter/>
            <a:tailEnd type="arrow"/>
          </a:ln>
        </p:spPr>
      </p:cxnSp>
      <p:sp>
        <p:nvSpPr>
          <p:cNvPr id="10" name="Rectangle: Rounded Corners 15">
            <a:extLst>
              <a:ext uri="{FF2B5EF4-FFF2-40B4-BE49-F238E27FC236}">
                <a16:creationId xmlns:a16="http://schemas.microsoft.com/office/drawing/2014/main" id="{54D124CC-7E1A-C523-C304-65C856F92852}"/>
              </a:ext>
            </a:extLst>
          </p:cNvPr>
          <p:cNvSpPr/>
          <p:nvPr/>
        </p:nvSpPr>
        <p:spPr>
          <a:xfrm>
            <a:off x="3851259" y="3637728"/>
            <a:ext cx="1361870" cy="933849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noFill/>
          <a:ln w="38103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1" name="Rectangle: Rounded Corners 16">
            <a:extLst>
              <a:ext uri="{FF2B5EF4-FFF2-40B4-BE49-F238E27FC236}">
                <a16:creationId xmlns:a16="http://schemas.microsoft.com/office/drawing/2014/main" id="{EE18CEBA-8BD6-075A-7C47-FCBD9C28EF05}"/>
              </a:ext>
            </a:extLst>
          </p:cNvPr>
          <p:cNvSpPr/>
          <p:nvPr/>
        </p:nvSpPr>
        <p:spPr>
          <a:xfrm>
            <a:off x="1419339" y="4843959"/>
            <a:ext cx="3978609" cy="1225859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noFill/>
          <a:ln w="38103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2" name="TextBox 18">
            <a:extLst>
              <a:ext uri="{FF2B5EF4-FFF2-40B4-BE49-F238E27FC236}">
                <a16:creationId xmlns:a16="http://schemas.microsoft.com/office/drawing/2014/main" id="{A36870C3-64FC-937C-1902-A8E7E78C4FEE}"/>
              </a:ext>
            </a:extLst>
          </p:cNvPr>
          <p:cNvSpPr txBox="1"/>
          <p:nvPr/>
        </p:nvSpPr>
        <p:spPr>
          <a:xfrm>
            <a:off x="6494616" y="3293411"/>
            <a:ext cx="2412696" cy="584777"/>
          </a:xfrm>
          <a:prstGeom prst="rect">
            <a:avLst/>
          </a:prstGeom>
          <a:solidFill>
            <a:srgbClr val="D9D9D9"/>
          </a:solidFill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II- Base locking shell to lock the FPC double tube</a:t>
            </a:r>
            <a:endParaRPr lang="en-GB" sz="16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13" name="Straight Arrow Connector 20">
            <a:extLst>
              <a:ext uri="{FF2B5EF4-FFF2-40B4-BE49-F238E27FC236}">
                <a16:creationId xmlns:a16="http://schemas.microsoft.com/office/drawing/2014/main" id="{23E74379-DA45-FD84-74C2-E6B08724F9B6}"/>
              </a:ext>
            </a:extLst>
          </p:cNvPr>
          <p:cNvCxnSpPr/>
          <p:nvPr/>
        </p:nvCxnSpPr>
        <p:spPr>
          <a:xfrm flipH="1">
            <a:off x="5286758" y="3637728"/>
            <a:ext cx="1134221" cy="466929"/>
          </a:xfrm>
          <a:prstGeom prst="straightConnector1">
            <a:avLst/>
          </a:prstGeom>
          <a:noFill/>
          <a:ln w="38103" cap="flat">
            <a:solidFill>
              <a:srgbClr val="0070C0"/>
            </a:solidFill>
            <a:prstDash val="solid"/>
            <a:miter/>
            <a:tailEnd type="arrow"/>
          </a:ln>
        </p:spPr>
      </p:cxnSp>
      <p:sp>
        <p:nvSpPr>
          <p:cNvPr id="14" name="TextBox 22">
            <a:extLst>
              <a:ext uri="{FF2B5EF4-FFF2-40B4-BE49-F238E27FC236}">
                <a16:creationId xmlns:a16="http://schemas.microsoft.com/office/drawing/2014/main" id="{C6A2B413-5402-1762-BD00-7BC1BA5C7A25}"/>
              </a:ext>
            </a:extLst>
          </p:cNvPr>
          <p:cNvSpPr txBox="1"/>
          <p:nvPr/>
        </p:nvSpPr>
        <p:spPr>
          <a:xfrm>
            <a:off x="6540958" y="1800268"/>
            <a:ext cx="2325842" cy="830997"/>
          </a:xfrm>
          <a:prstGeom prst="rect">
            <a:avLst/>
          </a:prstGeom>
          <a:solidFill>
            <a:srgbClr val="D9D9D9"/>
          </a:solidFill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III- Straightening lever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kern="0" dirty="0">
                <a:solidFill>
                  <a:srgbClr val="000000"/>
                </a:solidFill>
                <a:latin typeface="Calibri"/>
              </a:rPr>
              <a:t>(oriented </a:t>
            </a:r>
            <a:r>
              <a:rPr lang="en-US" sz="1600" kern="0" dirty="0" err="1">
                <a:solidFill>
                  <a:srgbClr val="000000"/>
                </a:solidFill>
                <a:latin typeface="Calibri"/>
              </a:rPr>
              <a:t>w.r.t.</a:t>
            </a:r>
            <a:r>
              <a:rPr lang="en-US" sz="1600" kern="0" dirty="0">
                <a:solidFill>
                  <a:srgbClr val="000000"/>
                </a:solidFill>
                <a:latin typeface="Calibri"/>
              </a:rPr>
              <a:t> antenna deformation axis)</a:t>
            </a:r>
            <a:endParaRPr lang="en-GB" sz="160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15" name="Straight Arrow Connector 23">
            <a:extLst>
              <a:ext uri="{FF2B5EF4-FFF2-40B4-BE49-F238E27FC236}">
                <a16:creationId xmlns:a16="http://schemas.microsoft.com/office/drawing/2014/main" id="{EE28AC40-1C97-FF71-8830-043AABB94C00}"/>
              </a:ext>
            </a:extLst>
          </p:cNvPr>
          <p:cNvCxnSpPr/>
          <p:nvPr/>
        </p:nvCxnSpPr>
        <p:spPr>
          <a:xfrm flipH="1">
            <a:off x="5213130" y="2110488"/>
            <a:ext cx="1207849" cy="486387"/>
          </a:xfrm>
          <a:prstGeom prst="straightConnector1">
            <a:avLst/>
          </a:prstGeom>
          <a:noFill/>
          <a:ln w="38103" cap="flat">
            <a:solidFill>
              <a:srgbClr val="0070C0"/>
            </a:solidFill>
            <a:prstDash val="solid"/>
            <a:miter/>
            <a:tailEnd type="arrow"/>
          </a:ln>
        </p:spPr>
      </p:cxnSp>
      <p:sp>
        <p:nvSpPr>
          <p:cNvPr id="16" name="Rectangle: Rounded Corners 24">
            <a:extLst>
              <a:ext uri="{FF2B5EF4-FFF2-40B4-BE49-F238E27FC236}">
                <a16:creationId xmlns:a16="http://schemas.microsoft.com/office/drawing/2014/main" id="{1CE52BDD-45C5-F68B-07E1-AFEA4E46C0F5}"/>
              </a:ext>
            </a:extLst>
          </p:cNvPr>
          <p:cNvSpPr/>
          <p:nvPr/>
        </p:nvSpPr>
        <p:spPr>
          <a:xfrm>
            <a:off x="2482622" y="2110488"/>
            <a:ext cx="2610538" cy="1099117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noFill/>
          <a:ln w="38103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3F59D57C-D076-7838-38F8-8AE20A9AF4FB}"/>
              </a:ext>
            </a:extLst>
          </p:cNvPr>
          <p:cNvSpPr txBox="1"/>
          <p:nvPr/>
        </p:nvSpPr>
        <p:spPr>
          <a:xfrm>
            <a:off x="403484" y="788182"/>
            <a:ext cx="19631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Courtesy</a:t>
            </a:r>
          </a:p>
          <a:p>
            <a:r>
              <a:rPr lang="en-US" sz="1200" dirty="0">
                <a:solidFill>
                  <a:schemeClr val="bg1"/>
                </a:solidFill>
              </a:rPr>
              <a:t>Pierre Minginette (CERN)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8" name="Espace réservé du pied de page 3">
            <a:extLst>
              <a:ext uri="{FF2B5EF4-FFF2-40B4-BE49-F238E27FC236}">
                <a16:creationId xmlns:a16="http://schemas.microsoft.com/office/drawing/2014/main" id="{72A01187-994D-F1EA-18CF-D82B97F03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RFD-SPS Cryomodule Repair                        </a:t>
            </a:r>
            <a:r>
              <a:rPr lang="fr-FR" dirty="0"/>
              <a:t>14th HL-LHC Collaboration Meeting – 08/10/2024</a:t>
            </a:r>
            <a:endParaRPr lang="en-GB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24CB5FE4-AC07-DFEA-F468-54F5F9F42B95}"/>
              </a:ext>
            </a:extLst>
          </p:cNvPr>
          <p:cNvSpPr txBox="1"/>
          <p:nvPr/>
        </p:nvSpPr>
        <p:spPr>
          <a:xfrm>
            <a:off x="6365007" y="5400364"/>
            <a:ext cx="250179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For leak repair of Cavity 2, only this bottom support is needed</a:t>
            </a:r>
          </a:p>
        </p:txBody>
      </p:sp>
    </p:spTree>
    <p:extLst>
      <p:ext uri="{BB962C8B-B14F-4D97-AF65-F5344CB8AC3E}">
        <p14:creationId xmlns:p14="http://schemas.microsoft.com/office/powerpoint/2010/main" val="1841748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4" grpId="0" animBg="1"/>
      <p:bldP spid="16" grpId="0" animBg="1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1" y="35113"/>
            <a:ext cx="8502251" cy="512696"/>
          </a:xfrm>
        </p:spPr>
        <p:txBody>
          <a:bodyPr/>
          <a:lstStyle/>
          <a:p>
            <a:r>
              <a:rPr lang="fr-FR" dirty="0" err="1"/>
              <a:t>Repair</a:t>
            </a:r>
            <a:r>
              <a:rPr lang="fr-FR" dirty="0"/>
              <a:t> of </a:t>
            </a:r>
            <a:r>
              <a:rPr lang="fr-FR" dirty="0" err="1"/>
              <a:t>Cavity</a:t>
            </a:r>
            <a:r>
              <a:rPr lang="fr-FR" dirty="0"/>
              <a:t> #2 FPC (</a:t>
            </a:r>
            <a:r>
              <a:rPr lang="fr-FR" dirty="0" err="1"/>
              <a:t>Leak</a:t>
            </a:r>
            <a:r>
              <a:rPr lang="fr-FR" dirty="0"/>
              <a:t>)</a:t>
            </a:r>
            <a:endParaRPr lang="en-GB" dirty="0"/>
          </a:p>
        </p:txBody>
      </p: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11</a:t>
            </a:r>
          </a:p>
        </p:txBody>
      </p:sp>
      <p:sp>
        <p:nvSpPr>
          <p:cNvPr id="4" name="TextBox 17">
            <a:extLst>
              <a:ext uri="{FF2B5EF4-FFF2-40B4-BE49-F238E27FC236}">
                <a16:creationId xmlns:a16="http://schemas.microsoft.com/office/drawing/2014/main" id="{E80F659F-FCDF-A998-124D-ACABC86C5C3E}"/>
              </a:ext>
            </a:extLst>
          </p:cNvPr>
          <p:cNvSpPr txBox="1"/>
          <p:nvPr/>
        </p:nvSpPr>
        <p:spPr>
          <a:xfrm>
            <a:off x="1871972" y="6012073"/>
            <a:ext cx="6770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B050"/>
                </a:solidFill>
              </a:rPr>
              <a:t>Leak closed, allowing cold test of C2 (see presentations this morning)</a:t>
            </a:r>
          </a:p>
        </p:txBody>
      </p:sp>
      <p:pic>
        <p:nvPicPr>
          <p:cNvPr id="7" name="Image 6" descr="Une image contenant intérieur, argent, personne&#10;&#10;Description générée automatiquement">
            <a:extLst>
              <a:ext uri="{FF2B5EF4-FFF2-40B4-BE49-F238E27FC236}">
                <a16:creationId xmlns:a16="http://schemas.microsoft.com/office/drawing/2014/main" id="{6ACFE57A-4425-6DAD-9398-5419C0FAE8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398"/>
          <a:stretch/>
        </p:blipFill>
        <p:spPr>
          <a:xfrm>
            <a:off x="5672286" y="3346751"/>
            <a:ext cx="3321268" cy="2661211"/>
          </a:xfrm>
          <a:prstGeom prst="rect">
            <a:avLst/>
          </a:prstGeom>
        </p:spPr>
      </p:pic>
      <p:pic>
        <p:nvPicPr>
          <p:cNvPr id="8" name="Image 7" descr="Une image contenant habits, personne, machine, ingénierie&#10;&#10;Description générée automatiquement">
            <a:extLst>
              <a:ext uri="{FF2B5EF4-FFF2-40B4-BE49-F238E27FC236}">
                <a16:creationId xmlns:a16="http://schemas.microsoft.com/office/drawing/2014/main" id="{A72F461C-49DF-9573-D274-C515AA29A5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2224" y="789446"/>
            <a:ext cx="3321268" cy="2490951"/>
          </a:xfrm>
          <a:prstGeom prst="rect">
            <a:avLst/>
          </a:prstGeom>
        </p:spPr>
      </p:pic>
      <p:pic>
        <p:nvPicPr>
          <p:cNvPr id="9" name="Image 8" descr="Une image contenant machine, ingénierie, Technicien, fils électriques&#10;&#10;Description générée automatiquement">
            <a:extLst>
              <a:ext uri="{FF2B5EF4-FFF2-40B4-BE49-F238E27FC236}">
                <a16:creationId xmlns:a16="http://schemas.microsoft.com/office/drawing/2014/main" id="{E9EF7E4B-3A12-8CBF-B86E-1D7F964A12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680" y="791003"/>
            <a:ext cx="3319192" cy="2489394"/>
          </a:xfrm>
          <a:prstGeom prst="rect">
            <a:avLst/>
          </a:prstGeom>
        </p:spPr>
      </p:pic>
      <p:pic>
        <p:nvPicPr>
          <p:cNvPr id="10" name="Image 9" descr="Une image contenant habits, personne, intérieur, ingénierie&#10;&#10;Description générée automatiquement">
            <a:extLst>
              <a:ext uri="{FF2B5EF4-FFF2-40B4-BE49-F238E27FC236}">
                <a16:creationId xmlns:a16="http://schemas.microsoft.com/office/drawing/2014/main" id="{482C3ED4-392D-5DBF-EAA0-17F0C530B1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87320" y="791003"/>
            <a:ext cx="1867046" cy="2489394"/>
          </a:xfrm>
          <a:prstGeom prst="rect">
            <a:avLst/>
          </a:prstGeom>
        </p:spPr>
      </p:pic>
      <p:pic>
        <p:nvPicPr>
          <p:cNvPr id="6" name="Image 5" descr="Une image contenant habits, personne, machine, Technicien&#10;&#10;Description générée automatiquement">
            <a:extLst>
              <a:ext uri="{FF2B5EF4-FFF2-40B4-BE49-F238E27FC236}">
                <a16:creationId xmlns:a16="http://schemas.microsoft.com/office/drawing/2014/main" id="{C9D78541-60BC-B505-C290-FE29AC0673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88614" y="3346751"/>
            <a:ext cx="3548281" cy="2661211"/>
          </a:xfrm>
          <a:prstGeom prst="rect">
            <a:avLst/>
          </a:prstGeom>
        </p:spPr>
      </p:pic>
      <p:sp>
        <p:nvSpPr>
          <p:cNvPr id="13" name="TextBox 25">
            <a:extLst>
              <a:ext uri="{FF2B5EF4-FFF2-40B4-BE49-F238E27FC236}">
                <a16:creationId xmlns:a16="http://schemas.microsoft.com/office/drawing/2014/main" id="{2D25E7AF-1BAB-C242-A03C-769DD2FD1B15}"/>
              </a:ext>
            </a:extLst>
          </p:cNvPr>
          <p:cNvSpPr txBox="1"/>
          <p:nvPr/>
        </p:nvSpPr>
        <p:spPr>
          <a:xfrm>
            <a:off x="100680" y="2818732"/>
            <a:ext cx="1763478" cy="46166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Doors removed &amp; installation of tooling</a:t>
            </a:r>
            <a:endParaRPr lang="en-US" sz="1200" dirty="0"/>
          </a:p>
        </p:txBody>
      </p:sp>
      <p:sp>
        <p:nvSpPr>
          <p:cNvPr id="14" name="TextBox 25">
            <a:extLst>
              <a:ext uri="{FF2B5EF4-FFF2-40B4-BE49-F238E27FC236}">
                <a16:creationId xmlns:a16="http://schemas.microsoft.com/office/drawing/2014/main" id="{804C4444-6E8F-4834-A817-90FFD796B982}"/>
              </a:ext>
            </a:extLst>
          </p:cNvPr>
          <p:cNvSpPr txBox="1"/>
          <p:nvPr/>
        </p:nvSpPr>
        <p:spPr>
          <a:xfrm>
            <a:off x="5292080" y="2818732"/>
            <a:ext cx="1521412" cy="46166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Check of position and torques</a:t>
            </a:r>
            <a:endParaRPr lang="en-US" sz="1200" dirty="0"/>
          </a:p>
        </p:txBody>
      </p:sp>
      <p:sp>
        <p:nvSpPr>
          <p:cNvPr id="15" name="TextBox 25">
            <a:extLst>
              <a:ext uri="{FF2B5EF4-FFF2-40B4-BE49-F238E27FC236}">
                <a16:creationId xmlns:a16="http://schemas.microsoft.com/office/drawing/2014/main" id="{05CE683D-5DF0-1C7D-3487-327A308C8BA4}"/>
              </a:ext>
            </a:extLst>
          </p:cNvPr>
          <p:cNvSpPr txBox="1"/>
          <p:nvPr/>
        </p:nvSpPr>
        <p:spPr>
          <a:xfrm>
            <a:off x="7257503" y="789446"/>
            <a:ext cx="1521412" cy="46166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Removal of cavity supporting plate</a:t>
            </a:r>
            <a:endParaRPr lang="en-US" sz="1200" dirty="0"/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B7D0F9B9-AD3E-8F9A-A10D-AD65526896C4}"/>
              </a:ext>
            </a:extLst>
          </p:cNvPr>
          <p:cNvCxnSpPr>
            <a:cxnSpLocks/>
          </p:cNvCxnSpPr>
          <p:nvPr/>
        </p:nvCxnSpPr>
        <p:spPr>
          <a:xfrm>
            <a:off x="4283968" y="1748844"/>
            <a:ext cx="288032" cy="2860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25">
            <a:extLst>
              <a:ext uri="{FF2B5EF4-FFF2-40B4-BE49-F238E27FC236}">
                <a16:creationId xmlns:a16="http://schemas.microsoft.com/office/drawing/2014/main" id="{3E8CE790-DB0C-5632-CE7C-B3C82B9D9037}"/>
              </a:ext>
            </a:extLst>
          </p:cNvPr>
          <p:cNvSpPr txBox="1"/>
          <p:nvPr/>
        </p:nvSpPr>
        <p:spPr>
          <a:xfrm>
            <a:off x="5652783" y="3346750"/>
            <a:ext cx="1521412" cy="646331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Access to leak zone (FPC copper body)</a:t>
            </a:r>
            <a:endParaRPr lang="en-US" sz="1200" dirty="0"/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F38E95B5-A785-1FCF-3CFB-56347B50D39D}"/>
              </a:ext>
            </a:extLst>
          </p:cNvPr>
          <p:cNvCxnSpPr>
            <a:cxnSpLocks/>
          </p:cNvCxnSpPr>
          <p:nvPr/>
        </p:nvCxnSpPr>
        <p:spPr>
          <a:xfrm>
            <a:off x="7532811" y="4271875"/>
            <a:ext cx="288032" cy="30925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17">
            <a:extLst>
              <a:ext uri="{FF2B5EF4-FFF2-40B4-BE49-F238E27FC236}">
                <a16:creationId xmlns:a16="http://schemas.microsoft.com/office/drawing/2014/main" id="{C3CD1E08-3801-F84A-B595-784D94CDD392}"/>
              </a:ext>
            </a:extLst>
          </p:cNvPr>
          <p:cNvSpPr txBox="1"/>
          <p:nvPr/>
        </p:nvSpPr>
        <p:spPr>
          <a:xfrm>
            <a:off x="3596071" y="1148680"/>
            <a:ext cx="1295800" cy="600164"/>
          </a:xfrm>
          <a:prstGeom prst="rect">
            <a:avLst/>
          </a:prstGeom>
          <a:solidFill>
            <a:schemeClr val="bg1">
              <a:alpha val="8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Hands gymnastics to access this zone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88C9D1-1EC0-2645-F545-47A11BE24C0E}"/>
              </a:ext>
            </a:extLst>
          </p:cNvPr>
          <p:cNvSpPr txBox="1"/>
          <p:nvPr/>
        </p:nvSpPr>
        <p:spPr>
          <a:xfrm>
            <a:off x="2088752" y="3346749"/>
            <a:ext cx="1937238" cy="646331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Live monitoring (survey) of cavity and FPC during all activities</a:t>
            </a:r>
            <a:endParaRPr lang="en-US" sz="1200" dirty="0"/>
          </a:p>
        </p:txBody>
      </p:sp>
      <p:sp>
        <p:nvSpPr>
          <p:cNvPr id="27" name="Flèche : droite 26">
            <a:extLst>
              <a:ext uri="{FF2B5EF4-FFF2-40B4-BE49-F238E27FC236}">
                <a16:creationId xmlns:a16="http://schemas.microsoft.com/office/drawing/2014/main" id="{5F8789FE-177C-807E-8335-7EAB0D713003}"/>
              </a:ext>
            </a:extLst>
          </p:cNvPr>
          <p:cNvSpPr/>
          <p:nvPr/>
        </p:nvSpPr>
        <p:spPr>
          <a:xfrm>
            <a:off x="3143019" y="2431121"/>
            <a:ext cx="719736" cy="3969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Flèche : droite 27">
            <a:extLst>
              <a:ext uri="{FF2B5EF4-FFF2-40B4-BE49-F238E27FC236}">
                <a16:creationId xmlns:a16="http://schemas.microsoft.com/office/drawing/2014/main" id="{EC69277F-4950-AC1E-0F64-5CB04C7E0E80}"/>
              </a:ext>
            </a:extLst>
          </p:cNvPr>
          <p:cNvSpPr/>
          <p:nvPr/>
        </p:nvSpPr>
        <p:spPr>
          <a:xfrm>
            <a:off x="6640429" y="2478453"/>
            <a:ext cx="632846" cy="3496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lèche : droite 28">
            <a:extLst>
              <a:ext uri="{FF2B5EF4-FFF2-40B4-BE49-F238E27FC236}">
                <a16:creationId xmlns:a16="http://schemas.microsoft.com/office/drawing/2014/main" id="{6850B2BE-F36D-C203-C6D5-183E28E22DED}"/>
              </a:ext>
            </a:extLst>
          </p:cNvPr>
          <p:cNvSpPr/>
          <p:nvPr/>
        </p:nvSpPr>
        <p:spPr>
          <a:xfrm rot="5400000">
            <a:off x="7876600" y="3277175"/>
            <a:ext cx="632846" cy="3496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Espace réservé du pied de page 3">
            <a:extLst>
              <a:ext uri="{FF2B5EF4-FFF2-40B4-BE49-F238E27FC236}">
                <a16:creationId xmlns:a16="http://schemas.microsoft.com/office/drawing/2014/main" id="{95FBB7BB-B9C5-2997-ACE2-1DC07EE00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RFD-SPS Cryomodule Repair                        </a:t>
            </a:r>
            <a:r>
              <a:rPr lang="fr-FR" dirty="0"/>
              <a:t>14th HL-LHC Collaboration Meeting – 08/10/2024</a:t>
            </a:r>
            <a:endParaRPr lang="en-GB" dirty="0"/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C070A06C-1B98-AD67-FFBF-C532BFEC21A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940" y="3346750"/>
            <a:ext cx="1965524" cy="2661211"/>
          </a:xfrm>
          <a:prstGeom prst="rect">
            <a:avLst/>
          </a:prstGeom>
        </p:spPr>
      </p:pic>
      <p:sp>
        <p:nvSpPr>
          <p:cNvPr id="33" name="TextBox 25">
            <a:extLst>
              <a:ext uri="{FF2B5EF4-FFF2-40B4-BE49-F238E27FC236}">
                <a16:creationId xmlns:a16="http://schemas.microsoft.com/office/drawing/2014/main" id="{8552ACED-D9FF-FA86-D44B-C51AC81AA03C}"/>
              </a:ext>
            </a:extLst>
          </p:cNvPr>
          <p:cNvSpPr txBox="1"/>
          <p:nvPr/>
        </p:nvSpPr>
        <p:spPr>
          <a:xfrm>
            <a:off x="48652" y="3346749"/>
            <a:ext cx="1102123" cy="276999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Leak repair</a:t>
            </a:r>
            <a:endParaRPr lang="en-US" sz="1200" dirty="0"/>
          </a:p>
        </p:txBody>
      </p:sp>
      <p:sp>
        <p:nvSpPr>
          <p:cNvPr id="34" name="Flèche : droite 33">
            <a:extLst>
              <a:ext uri="{FF2B5EF4-FFF2-40B4-BE49-F238E27FC236}">
                <a16:creationId xmlns:a16="http://schemas.microsoft.com/office/drawing/2014/main" id="{562722FB-9577-CA7C-496A-54BB893640EF}"/>
              </a:ext>
            </a:extLst>
          </p:cNvPr>
          <p:cNvSpPr/>
          <p:nvPr/>
        </p:nvSpPr>
        <p:spPr>
          <a:xfrm rot="10800000">
            <a:off x="5292080" y="5491081"/>
            <a:ext cx="632846" cy="3496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Flèche : droite 34">
            <a:extLst>
              <a:ext uri="{FF2B5EF4-FFF2-40B4-BE49-F238E27FC236}">
                <a16:creationId xmlns:a16="http://schemas.microsoft.com/office/drawing/2014/main" id="{59F8A57F-B4FC-AE10-7109-144DDFF55EF0}"/>
              </a:ext>
            </a:extLst>
          </p:cNvPr>
          <p:cNvSpPr/>
          <p:nvPr/>
        </p:nvSpPr>
        <p:spPr>
          <a:xfrm rot="10800000">
            <a:off x="1663289" y="5468667"/>
            <a:ext cx="632846" cy="3496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863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 animBg="1"/>
      <p:bldP spid="26" grpId="0" animBg="1"/>
      <p:bldP spid="29" grpId="0" animBg="1"/>
      <p:bldP spid="33" grpId="0" animBg="1"/>
      <p:bldP spid="34" grpId="0" animBg="1"/>
      <p:bldP spid="3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1" y="35113"/>
            <a:ext cx="8502251" cy="512696"/>
          </a:xfrm>
        </p:spPr>
        <p:txBody>
          <a:bodyPr/>
          <a:lstStyle/>
          <a:p>
            <a:r>
              <a:rPr lang="fr-FR" dirty="0" err="1"/>
              <a:t>Repair</a:t>
            </a:r>
            <a:r>
              <a:rPr lang="fr-FR" dirty="0"/>
              <a:t> of </a:t>
            </a:r>
            <a:r>
              <a:rPr lang="fr-FR" dirty="0" err="1"/>
              <a:t>Cavity</a:t>
            </a:r>
            <a:r>
              <a:rPr lang="fr-FR" dirty="0"/>
              <a:t> #1 FPC (</a:t>
            </a:r>
            <a:r>
              <a:rPr lang="fr-FR" dirty="0" err="1"/>
              <a:t>Straigthening</a:t>
            </a:r>
            <a:r>
              <a:rPr lang="fr-FR" dirty="0"/>
              <a:t>)</a:t>
            </a:r>
            <a:endParaRPr lang="en-GB" dirty="0"/>
          </a:p>
        </p:txBody>
      </p: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12</a:t>
            </a:r>
          </a:p>
        </p:txBody>
      </p:sp>
      <p:sp>
        <p:nvSpPr>
          <p:cNvPr id="8" name="TextBox 17">
            <a:extLst>
              <a:ext uri="{FF2B5EF4-FFF2-40B4-BE49-F238E27FC236}">
                <a16:creationId xmlns:a16="http://schemas.microsoft.com/office/drawing/2014/main" id="{31993058-3A06-2AD8-4E8B-9BBCC1E67DC7}"/>
              </a:ext>
            </a:extLst>
          </p:cNvPr>
          <p:cNvSpPr txBox="1"/>
          <p:nvPr/>
        </p:nvSpPr>
        <p:spPr>
          <a:xfrm>
            <a:off x="555550" y="869655"/>
            <a:ext cx="7832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/>
              <a:t>Comparisons</a:t>
            </a:r>
            <a:r>
              <a:rPr lang="fr-FR" sz="1600" dirty="0"/>
              <a:t> </a:t>
            </a:r>
            <a:r>
              <a:rPr lang="fr-FR" sz="1600" dirty="0" err="1"/>
              <a:t>between</a:t>
            </a:r>
            <a:r>
              <a:rPr lang="fr-FR" sz="1600" dirty="0"/>
              <a:t> </a:t>
            </a:r>
            <a:r>
              <a:rPr lang="fr-FR" sz="1600" dirty="0" err="1"/>
              <a:t>calculations</a:t>
            </a:r>
            <a:r>
              <a:rPr lang="fr-FR" sz="1600" dirty="0"/>
              <a:t> &amp; </a:t>
            </a:r>
            <a:r>
              <a:rPr lang="fr-FR" sz="1600" dirty="0" err="1"/>
              <a:t>measurements</a:t>
            </a:r>
            <a:r>
              <a:rPr lang="fr-FR" sz="1600" dirty="0"/>
              <a:t> of </a:t>
            </a:r>
            <a:r>
              <a:rPr lang="fr-FR" sz="1600" dirty="0" err="1"/>
              <a:t>paramount</a:t>
            </a:r>
            <a:r>
              <a:rPr lang="fr-FR" sz="1600" dirty="0"/>
              <a:t> importance (force vs </a:t>
            </a:r>
            <a:r>
              <a:rPr lang="fr-FR" sz="1600" dirty="0" err="1"/>
              <a:t>displacement</a:t>
            </a:r>
            <a:r>
              <a:rPr lang="fr-FR" sz="1600" dirty="0"/>
              <a:t> vs </a:t>
            </a:r>
            <a:r>
              <a:rPr lang="fr-FR" sz="1600" dirty="0" err="1"/>
              <a:t>strains</a:t>
            </a:r>
            <a:r>
              <a:rPr lang="fr-FR" sz="1600" dirty="0"/>
              <a:t>)</a:t>
            </a:r>
            <a:endParaRPr lang="en-GB" sz="1600" dirty="0"/>
          </a:p>
        </p:txBody>
      </p:sp>
      <p:sp>
        <p:nvSpPr>
          <p:cNvPr id="4" name="TextBox 17">
            <a:extLst>
              <a:ext uri="{FF2B5EF4-FFF2-40B4-BE49-F238E27FC236}">
                <a16:creationId xmlns:a16="http://schemas.microsoft.com/office/drawing/2014/main" id="{992BD815-8F0C-DB3E-B33A-4156DD4E8D45}"/>
              </a:ext>
            </a:extLst>
          </p:cNvPr>
          <p:cNvSpPr txBox="1"/>
          <p:nvPr/>
        </p:nvSpPr>
        <p:spPr>
          <a:xfrm>
            <a:off x="573371" y="1553020"/>
            <a:ext cx="7959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/>
              <a:t>After</a:t>
            </a:r>
            <a:r>
              <a:rPr lang="fr-FR" sz="1600" dirty="0"/>
              <a:t> installation of </a:t>
            </a:r>
            <a:r>
              <a:rPr lang="fr-FR" sz="1600" dirty="0" err="1"/>
              <a:t>tooling</a:t>
            </a:r>
            <a:r>
              <a:rPr lang="fr-FR" sz="1600" dirty="0"/>
              <a:t> (</a:t>
            </a:r>
            <a:r>
              <a:rPr lang="fr-FR" sz="1600" dirty="0" err="1"/>
              <a:t>similar</a:t>
            </a:r>
            <a:r>
              <a:rPr lang="fr-FR" sz="1600" dirty="0"/>
              <a:t> </a:t>
            </a:r>
            <a:r>
              <a:rPr lang="fr-FR" sz="1600" dirty="0" err="1"/>
              <a:t>procedure</a:t>
            </a:r>
            <a:r>
              <a:rPr lang="fr-FR" sz="1600" dirty="0"/>
              <a:t> as </a:t>
            </a:r>
            <a:r>
              <a:rPr lang="fr-FR" sz="1600" dirty="0" err="1"/>
              <a:t>Cavity</a:t>
            </a:r>
            <a:r>
              <a:rPr lang="fr-FR" sz="1600" dirty="0"/>
              <a:t> 2), test </a:t>
            </a:r>
            <a:r>
              <a:rPr lang="fr-FR" sz="1600" dirty="0" err="1"/>
              <a:t>set-up</a:t>
            </a:r>
            <a:r>
              <a:rPr lang="fr-FR" sz="1600" dirty="0"/>
              <a:t> </a:t>
            </a:r>
            <a:r>
              <a:rPr lang="fr-FR" sz="1600" dirty="0" err="1"/>
              <a:t>installed</a:t>
            </a:r>
            <a:r>
              <a:rPr lang="fr-FR" sz="1600" dirty="0"/>
              <a:t> and </a:t>
            </a:r>
            <a:r>
              <a:rPr lang="fr-FR" sz="1600" dirty="0" err="1"/>
              <a:t>straigthening</a:t>
            </a:r>
            <a:r>
              <a:rPr lang="fr-FR" sz="1600" dirty="0"/>
              <a:t> in 3 </a:t>
            </a:r>
            <a:r>
              <a:rPr lang="fr-FR" sz="1600" dirty="0" err="1"/>
              <a:t>steps</a:t>
            </a:r>
            <a:endParaRPr lang="en-GB" sz="1600" dirty="0"/>
          </a:p>
        </p:txBody>
      </p:sp>
      <p:pic>
        <p:nvPicPr>
          <p:cNvPr id="14" name="Image 7">
            <a:extLst>
              <a:ext uri="{FF2B5EF4-FFF2-40B4-BE49-F238E27FC236}">
                <a16:creationId xmlns:a16="http://schemas.microsoft.com/office/drawing/2014/main" id="{24736C9A-B193-D52E-CCCA-82CA99AC9A5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19" t="12232" r="51578" b="4147"/>
          <a:stretch/>
        </p:blipFill>
        <p:spPr>
          <a:xfrm>
            <a:off x="4990315" y="2370975"/>
            <a:ext cx="3800478" cy="3438667"/>
          </a:xfrm>
          <a:prstGeom prst="rect">
            <a:avLst/>
          </a:prstGeom>
        </p:spPr>
      </p:pic>
      <p:pic>
        <p:nvPicPr>
          <p:cNvPr id="6" name="Image 5" descr="Une image contenant ingénierie, habits, industrie, Technicien&#10;&#10;Description générée automatiquement">
            <a:extLst>
              <a:ext uri="{FF2B5EF4-FFF2-40B4-BE49-F238E27FC236}">
                <a16:creationId xmlns:a16="http://schemas.microsoft.com/office/drawing/2014/main" id="{336810D5-1E07-847A-7A91-36785D345C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06" y="2353239"/>
            <a:ext cx="4956043" cy="3717032"/>
          </a:xfrm>
          <a:prstGeom prst="rect">
            <a:avLst/>
          </a:prstGeom>
        </p:spPr>
      </p:pic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4E4725E3-CA18-FAEE-E1E8-3C91E3354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/>
              <a:t> RFD-SPS Cryomodule Repair                        </a:t>
            </a:r>
            <a:r>
              <a:rPr lang="fr-FR"/>
              <a:t>14th HL-LHC Collaboration Meeting – 08/10/2024</a:t>
            </a:r>
            <a:endParaRPr lang="en-GB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855C8817-5464-C74C-D7FE-4AE372EAD5C5}"/>
              </a:ext>
            </a:extLst>
          </p:cNvPr>
          <p:cNvSpPr txBox="1"/>
          <p:nvPr/>
        </p:nvSpPr>
        <p:spPr>
          <a:xfrm>
            <a:off x="6444208" y="5837951"/>
            <a:ext cx="14926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/>
              <a:t>LVDT set up</a:t>
            </a:r>
            <a:endParaRPr lang="en-GB" dirty="0"/>
          </a:p>
        </p:txBody>
      </p:sp>
      <p:sp>
        <p:nvSpPr>
          <p:cNvPr id="23" name="Flèche : droite 22">
            <a:extLst>
              <a:ext uri="{FF2B5EF4-FFF2-40B4-BE49-F238E27FC236}">
                <a16:creationId xmlns:a16="http://schemas.microsoft.com/office/drawing/2014/main" id="{38BC24F6-E877-28DA-6E04-7BA8DF4A5399}"/>
              </a:ext>
            </a:extLst>
          </p:cNvPr>
          <p:cNvSpPr/>
          <p:nvPr/>
        </p:nvSpPr>
        <p:spPr>
          <a:xfrm rot="8292715">
            <a:off x="1868318" y="3435486"/>
            <a:ext cx="719736" cy="396960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220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2741014-E63B-8143-1253-A17FBAA00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892" y="2167564"/>
            <a:ext cx="4108005" cy="257088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3E0ABBC-213E-EB9C-A047-2C2292352D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2046" y="2112198"/>
            <a:ext cx="4108005" cy="2594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1" y="35113"/>
            <a:ext cx="8502251" cy="512696"/>
          </a:xfrm>
        </p:spPr>
        <p:txBody>
          <a:bodyPr/>
          <a:lstStyle/>
          <a:p>
            <a:r>
              <a:rPr lang="en-GB" dirty="0"/>
              <a:t>Simulation predictions</a:t>
            </a:r>
          </a:p>
        </p:txBody>
      </p:sp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09A50C-5A92-AE14-041D-E50A446166B2}"/>
              </a:ext>
            </a:extLst>
          </p:cNvPr>
          <p:cNvSpPr txBox="1"/>
          <p:nvPr/>
        </p:nvSpPr>
        <p:spPr>
          <a:xfrm>
            <a:off x="435617" y="539389"/>
            <a:ext cx="861118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ighlight>
                  <a:srgbClr val="00FFFF"/>
                </a:highlight>
                <a:ea typeface="Tahoma" panose="020B0604030504040204" pitchFamily="34" charset="0"/>
                <a:cs typeface="Tahoma" panose="020B0604030504040204" pitchFamily="34" charset="0"/>
              </a:rPr>
              <a:t>Simulation scope:</a:t>
            </a:r>
            <a:endParaRPr lang="en-US" sz="14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ea typeface="Tahoma" panose="020B0604030504040204" pitchFamily="34" charset="0"/>
                <a:cs typeface="Tahoma" panose="020B0604030504040204" pitchFamily="34" charset="0"/>
              </a:rPr>
              <a:t>Find a correlation between lever arm displacement/force and antenna displacement, considering initial strain hardening in the material.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/>
              <a:t>By applying different “collision” force, different copper hardening is obtained.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E260FA4-10D7-A131-19BE-79748309C757}"/>
              </a:ext>
            </a:extLst>
          </p:cNvPr>
          <p:cNvSpPr txBox="1"/>
          <p:nvPr/>
        </p:nvSpPr>
        <p:spPr>
          <a:xfrm>
            <a:off x="436670" y="1513554"/>
            <a:ext cx="763084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  <a:ea typeface="Tahoma" panose="020B0604030504040204" pitchFamily="34" charset="0"/>
                <a:cs typeface="Tahoma" panose="020B0604030504040204" pitchFamily="34" charset="0"/>
              </a:rPr>
              <a:t>Simulations outcome: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/>
              <a:t>Force/displacement plots for different initial hardening scenario.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5A0B585-2D0E-5997-0C8E-36B58B2ACD8B}"/>
              </a:ext>
            </a:extLst>
          </p:cNvPr>
          <p:cNvSpPr/>
          <p:nvPr/>
        </p:nvSpPr>
        <p:spPr>
          <a:xfrm>
            <a:off x="7283434" y="3639786"/>
            <a:ext cx="1213157" cy="646331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0CC73F0-98B5-D3F3-FC02-B75CFB371879}"/>
              </a:ext>
            </a:extLst>
          </p:cNvPr>
          <p:cNvSpPr txBox="1"/>
          <p:nvPr/>
        </p:nvSpPr>
        <p:spPr>
          <a:xfrm>
            <a:off x="5254614" y="6060429"/>
            <a:ext cx="36551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Heavily relying on simulations!  </a:t>
            </a:r>
            <a:br>
              <a:rPr lang="en-US" sz="1200" dirty="0">
                <a:solidFill>
                  <a:schemeClr val="accent3"/>
                </a:solidFill>
              </a:rPr>
            </a:br>
            <a:endParaRPr lang="en-GB" sz="1200" dirty="0">
              <a:solidFill>
                <a:schemeClr val="accent3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C05B64-2678-729B-3A5C-0217D5C208FF}"/>
              </a:ext>
            </a:extLst>
          </p:cNvPr>
          <p:cNvSpPr txBox="1"/>
          <p:nvPr/>
        </p:nvSpPr>
        <p:spPr>
          <a:xfrm>
            <a:off x="5296088" y="5547607"/>
            <a:ext cx="3390712" cy="461665"/>
          </a:xfrm>
          <a:prstGeom prst="rect">
            <a:avLst/>
          </a:prstGeom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rtl="0"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Antenna's displacement estimated through simulations, not possible to measure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9E23FF-65AB-845D-434C-7E71D4E4AE70}"/>
              </a:ext>
            </a:extLst>
          </p:cNvPr>
          <p:cNvSpPr txBox="1"/>
          <p:nvPr/>
        </p:nvSpPr>
        <p:spPr>
          <a:xfrm>
            <a:off x="319750" y="5195880"/>
            <a:ext cx="4694784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71450" indent="-171450" rtl="0">
              <a:buFont typeface="Wingdings" panose="05000000000000000000" pitchFamily="2" charset="2"/>
              <a:buChar char="Ø"/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b="1" i="0" u="none" strike="noStrike" kern="1200" spc="0" baseline="0" dirty="0">
                <a:solidFill>
                  <a:schemeClr val="accent6">
                    <a:lumMod val="75000"/>
                  </a:schemeClr>
                </a:solidFill>
              </a:rPr>
              <a:t>Measuring</a:t>
            </a:r>
            <a:r>
              <a:rPr lang="en-GB" sz="1200" b="0" i="0" u="none" strike="noStrike" kern="1200" spc="0" baseline="0" dirty="0"/>
              <a:t> force and lever arm’s displacement </a:t>
            </a:r>
          </a:p>
          <a:p>
            <a:pPr marL="171450" indent="-171450" rtl="0">
              <a:buFont typeface="Wingdings" panose="05000000000000000000" pitchFamily="2" charset="2"/>
              <a:buChar char="Ø"/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GB" sz="1200" b="1" i="0" u="none" strike="noStrike" kern="1200" spc="0" baseline="0" dirty="0">
                <a:solidFill>
                  <a:schemeClr val="accent6">
                    <a:lumMod val="75000"/>
                  </a:schemeClr>
                </a:solidFill>
              </a:rPr>
              <a:t>uperposing</a:t>
            </a:r>
            <a:r>
              <a:rPr lang="en-GB" sz="1200" b="0" i="0" u="none" strike="noStrike" kern="1200" spc="0" baseline="0" dirty="0"/>
              <a:t> measurement curves on the simulation curves</a:t>
            </a:r>
            <a:endParaRPr lang="en-GB" sz="1200" dirty="0"/>
          </a:p>
          <a:p>
            <a:pPr marL="171450" indent="-171450" rtl="0">
              <a:buFont typeface="Wingdings" panose="05000000000000000000" pitchFamily="2" charset="2"/>
              <a:buChar char="Ø"/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200" b="1" dirty="0">
                <a:solidFill>
                  <a:schemeClr val="accent6">
                    <a:lumMod val="75000"/>
                  </a:schemeClr>
                </a:solidFill>
              </a:rPr>
              <a:t>Comparing</a:t>
            </a:r>
            <a:r>
              <a:rPr lang="en-US" sz="1200" b="1" dirty="0"/>
              <a:t> </a:t>
            </a:r>
            <a:r>
              <a:rPr lang="en-US" sz="1200" dirty="0"/>
              <a:t>sims and measurements to indicate the initial hardening of FPC copper body</a:t>
            </a:r>
          </a:p>
          <a:p>
            <a:pPr marL="171450" indent="-171450" rtl="0">
              <a:buFont typeface="Wingdings" panose="05000000000000000000" pitchFamily="2" charset="2"/>
              <a:buChar char="Ø"/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</a:rPr>
              <a:t>Choosing </a:t>
            </a:r>
            <a:r>
              <a:rPr lang="en-GB" sz="120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a curve </a:t>
            </a:r>
            <a:r>
              <a:rPr lang="en-GB" sz="1200" dirty="0"/>
              <a:t>for estimation of the antenna’s displacement</a:t>
            </a:r>
            <a:endParaRPr lang="en-GB" sz="1200" b="0" i="0" u="none" strike="noStrike" kern="1200" spc="0" baseline="0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C1C2E9D8-F35A-3132-E107-7CDBDE253CD0}"/>
              </a:ext>
            </a:extLst>
          </p:cNvPr>
          <p:cNvSpPr/>
          <p:nvPr/>
        </p:nvSpPr>
        <p:spPr>
          <a:xfrm>
            <a:off x="4667317" y="5669342"/>
            <a:ext cx="511621" cy="25342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3455ADE-3E3F-EDCD-14AC-9D5CB3A93151}"/>
              </a:ext>
            </a:extLst>
          </p:cNvPr>
          <p:cNvSpPr txBox="1"/>
          <p:nvPr/>
        </p:nvSpPr>
        <p:spPr>
          <a:xfrm>
            <a:off x="3040062" y="4535552"/>
            <a:ext cx="2900089" cy="461665"/>
          </a:xfrm>
          <a:prstGeom prst="rect">
            <a:avLst/>
          </a:prstGeom>
          <a:noFill/>
          <a:ln w="19050">
            <a:noFill/>
          </a:ln>
        </p:spPr>
        <p:txBody>
          <a:bodyPr wrap="square">
            <a:spAutoFit/>
          </a:bodyPr>
          <a:lstStyle/>
          <a:p>
            <a:r>
              <a:rPr lang="en-GB" sz="1200" b="0" i="0" u="none" strike="noStrike" kern="1200" spc="0" baseline="0" dirty="0">
                <a:solidFill>
                  <a:schemeClr val="accent6"/>
                </a:solidFill>
              </a:rPr>
              <a:t>different levels of residual plastic strain in FPC copper body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9CDA74A-CC55-0C74-CDC0-83B85FC88F40}"/>
              </a:ext>
            </a:extLst>
          </p:cNvPr>
          <p:cNvSpPr txBox="1"/>
          <p:nvPr/>
        </p:nvSpPr>
        <p:spPr>
          <a:xfrm>
            <a:off x="4903973" y="2115703"/>
            <a:ext cx="2791307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rtl="0"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b="0" i="0" u="sng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Force vs antenna's displacement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2973615-E5A9-C67A-EE98-17ADD0A15B55}"/>
              </a:ext>
            </a:extLst>
          </p:cNvPr>
          <p:cNvSpPr txBox="1"/>
          <p:nvPr/>
        </p:nvSpPr>
        <p:spPr>
          <a:xfrm>
            <a:off x="547125" y="2119430"/>
            <a:ext cx="3717772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rtl="0"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i="0" u="sng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Force vs lever arm's displacement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477CE96-C22D-C17F-AEE7-273EF0CF509E}"/>
              </a:ext>
            </a:extLst>
          </p:cNvPr>
          <p:cNvSpPr/>
          <p:nvPr/>
        </p:nvSpPr>
        <p:spPr>
          <a:xfrm>
            <a:off x="3122045" y="3690558"/>
            <a:ext cx="1142851" cy="646331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263284-6D77-7A58-3E6E-F5603F298EF8}"/>
              </a:ext>
            </a:extLst>
          </p:cNvPr>
          <p:cNvSpPr txBox="1"/>
          <p:nvPr/>
        </p:nvSpPr>
        <p:spPr>
          <a:xfrm>
            <a:off x="347101" y="4862488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  <a:ea typeface="Tahoma" panose="020B0604030504040204" pitchFamily="34" charset="0"/>
                <a:cs typeface="Tahoma" panose="020B0604030504040204" pitchFamily="34" charset="0"/>
              </a:rPr>
              <a:t>Strategy:</a:t>
            </a:r>
          </a:p>
        </p:txBody>
      </p:sp>
    </p:spTree>
    <p:extLst>
      <p:ext uri="{BB962C8B-B14F-4D97-AF65-F5344CB8AC3E}">
        <p14:creationId xmlns:p14="http://schemas.microsoft.com/office/powerpoint/2010/main" val="535712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8">
            <a:extLst>
              <a:ext uri="{FF2B5EF4-FFF2-40B4-BE49-F238E27FC236}">
                <a16:creationId xmlns:a16="http://schemas.microsoft.com/office/drawing/2014/main" id="{B867D1FD-9F3C-92E0-BA2F-0E782F3E5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362" y="4439288"/>
            <a:ext cx="1677910" cy="17902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8DB8DA-55E1-0CFE-A8B5-D87CA0F96CF7}"/>
              </a:ext>
            </a:extLst>
          </p:cNvPr>
          <p:cNvSpPr txBox="1"/>
          <p:nvPr/>
        </p:nvSpPr>
        <p:spPr>
          <a:xfrm>
            <a:off x="403861" y="717694"/>
            <a:ext cx="7630843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  <a:ea typeface="Tahoma" panose="020B0604030504040204" pitchFamily="34" charset="0"/>
                <a:cs typeface="Tahoma" panose="020B0604030504040204" pitchFamily="34" charset="0"/>
              </a:rPr>
              <a:t>Simulations outcome and general recommendations: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/>
              <a:t>calculated force is to be applied incrementally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/>
              <a:t>electrical checks done simultaneously when applying the force, and after realizing the force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/>
              <a:t>springback effect should not be neglected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n-US" sz="1400" dirty="0">
              <a:highlight>
                <a:srgbClr val="FFFF00"/>
              </a:highligh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1" y="35113"/>
            <a:ext cx="8502251" cy="512696"/>
          </a:xfrm>
        </p:spPr>
        <p:txBody>
          <a:bodyPr/>
          <a:lstStyle/>
          <a:p>
            <a:r>
              <a:rPr lang="en-GB" dirty="0"/>
              <a:t>Straightening strategy and limitations</a:t>
            </a:r>
          </a:p>
        </p:txBody>
      </p:sp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14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80E7BE7-2F43-BC01-3105-27748D169FE7}"/>
              </a:ext>
            </a:extLst>
          </p:cNvPr>
          <p:cNvSpPr txBox="1">
            <a:spLocks/>
          </p:cNvSpPr>
          <p:nvPr/>
        </p:nvSpPr>
        <p:spPr>
          <a:xfrm>
            <a:off x="435460" y="3832688"/>
            <a:ext cx="8579256" cy="273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61B1F18-6418-2EA1-E398-528D37D998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3399" y="4654078"/>
            <a:ext cx="1346425" cy="18787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769D78F-3800-240C-645E-7A6B57CC76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5976" y="4741537"/>
            <a:ext cx="1483654" cy="1878733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71EA87EA-7340-F50F-5C0A-05CB03990E5C}"/>
              </a:ext>
            </a:extLst>
          </p:cNvPr>
          <p:cNvGrpSpPr/>
          <p:nvPr/>
        </p:nvGrpSpPr>
        <p:grpSpPr>
          <a:xfrm>
            <a:off x="547426" y="1713236"/>
            <a:ext cx="8004089" cy="1585373"/>
            <a:chOff x="561095" y="2019851"/>
            <a:chExt cx="7289702" cy="158537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068F246-B20E-B430-1EF4-CA21E375C99E}"/>
                </a:ext>
              </a:extLst>
            </p:cNvPr>
            <p:cNvSpPr txBox="1"/>
            <p:nvPr/>
          </p:nvSpPr>
          <p:spPr>
            <a:xfrm>
              <a:off x="561095" y="2389183"/>
              <a:ext cx="7272808" cy="95410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wrap="square">
              <a:spAutoFit/>
            </a:bodyPr>
            <a:lstStyle/>
            <a:p>
              <a:pPr lvl="0">
                <a:buSzPts val="1000"/>
                <a:tabLst>
                  <a:tab pos="457200" algn="l"/>
                </a:tabLst>
              </a:pPr>
              <a:r>
                <a:rPr lang="en-GB" sz="1400" b="1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Aptos" panose="020B0004020202020204" pitchFamily="34" charset="0"/>
                </a:rPr>
                <a:t>Run 1</a:t>
              </a:r>
              <a:r>
                <a:rPr lang="en-GB" sz="14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Aptos" panose="020B0004020202020204" pitchFamily="34" charset="0"/>
                </a:rPr>
                <a:t>: test</a:t>
              </a:r>
              <a:endParaRPr lang="en-GB" sz="14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Aptos" panose="020B0004020202020204" pitchFamily="34" charset="0"/>
              </a:endParaRPr>
            </a:p>
            <a:p>
              <a:pPr lvl="0">
                <a:buSzPts val="1000"/>
                <a:tabLst>
                  <a:tab pos="457200" algn="l"/>
                </a:tabLst>
              </a:pPr>
              <a:r>
                <a:rPr lang="en-GB" sz="1400" b="1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Aptos" panose="020B0004020202020204" pitchFamily="34" charset="0"/>
                </a:rPr>
                <a:t>Run 2</a:t>
              </a:r>
              <a:r>
                <a:rPr lang="en-GB" sz="14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Aptos" panose="020B0004020202020204" pitchFamily="34" charset="0"/>
                </a:rPr>
                <a:t>: test</a:t>
              </a:r>
              <a:endParaRPr lang="en-US" sz="14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Aptos" panose="020B0004020202020204" pitchFamily="34" charset="0"/>
              </a:endParaRPr>
            </a:p>
            <a:p>
              <a:pPr lvl="0">
                <a:buSzPts val="1000"/>
                <a:tabLst>
                  <a:tab pos="457200" algn="l"/>
                </a:tabLst>
              </a:pPr>
              <a:endParaRPr lang="en-US" sz="1400" dirty="0">
                <a:solidFill>
                  <a:schemeClr val="tx1"/>
                </a:solidFill>
                <a:ea typeface="Aptos" panose="020B0004020202020204" pitchFamily="34" charset="0"/>
                <a:cs typeface="Aptos" panose="020B0004020202020204" pitchFamily="34" charset="0"/>
              </a:endParaRPr>
            </a:p>
            <a:p>
              <a:pPr lvl="0">
                <a:buSzPts val="1000"/>
                <a:tabLst>
                  <a:tab pos="457200" algn="l"/>
                </a:tabLst>
              </a:pPr>
              <a:endParaRPr lang="en-US" sz="14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Aptos" panose="020B00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D055E69-89FA-5D65-A89E-9BC08FB5F908}"/>
                </a:ext>
              </a:extLst>
            </p:cNvPr>
            <p:cNvSpPr txBox="1"/>
            <p:nvPr/>
          </p:nvSpPr>
          <p:spPr>
            <a:xfrm>
              <a:off x="577989" y="2024414"/>
              <a:ext cx="7270546" cy="30777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>
                <a:buSzPts val="1000"/>
                <a:tabLst>
                  <a:tab pos="457200" algn="l"/>
                </a:tabLst>
              </a:pPr>
              <a:r>
                <a:rPr lang="en-US" sz="1400" dirty="0">
                  <a:solidFill>
                    <a:schemeClr val="tx1"/>
                  </a:solidFill>
                </a:rPr>
                <a:t>Straightening actions divided in 3 steps: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A49AEFF-6304-7E59-8959-1625AF4C7528}"/>
                </a:ext>
              </a:extLst>
            </p:cNvPr>
            <p:cNvSpPr/>
            <p:nvPr/>
          </p:nvSpPr>
          <p:spPr>
            <a:xfrm>
              <a:off x="577989" y="2019851"/>
              <a:ext cx="7272808" cy="1585373"/>
            </a:xfrm>
            <a:prstGeom prst="rect">
              <a:avLst/>
            </a:prstGeom>
            <a:noFill/>
            <a:ln w="12700">
              <a:solidFill>
                <a:srgbClr val="ED783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879EFA6-258F-3761-3F6E-E04F635BDF13}"/>
              </a:ext>
            </a:extLst>
          </p:cNvPr>
          <p:cNvSpPr txBox="1"/>
          <p:nvPr/>
        </p:nvSpPr>
        <p:spPr>
          <a:xfrm>
            <a:off x="2646829" y="2080055"/>
            <a:ext cx="574354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SzPts val="1000"/>
              <a:tabLst>
                <a:tab pos="457200" algn="l"/>
              </a:tabLst>
            </a:pPr>
            <a:r>
              <a:rPr lang="en-US" sz="1400" dirty="0">
                <a:solidFill>
                  <a:schemeClr val="accent6"/>
                </a:solidFill>
              </a:rPr>
              <a:t>real time model benchmarking: sensors checking, strain comparison, system response</a:t>
            </a:r>
          </a:p>
          <a:p>
            <a:pPr algn="ctr">
              <a:buSzPts val="1000"/>
              <a:tabLst>
                <a:tab pos="457200" algn="l"/>
              </a:tabLst>
            </a:pPr>
            <a:r>
              <a:rPr lang="en-US" sz="1400" b="1" dirty="0">
                <a:solidFill>
                  <a:srgbClr val="C00000"/>
                </a:solidFill>
                <a:effectLst/>
                <a:ea typeface="Aptos" panose="020B0004020202020204" pitchFamily="34" charset="0"/>
                <a:cs typeface="Aptos" panose="020B0004020202020204" pitchFamily="34" charset="0"/>
              </a:rPr>
              <a:t>BUT !</a:t>
            </a:r>
            <a:endParaRPr lang="en-GB" sz="1400" b="1" dirty="0">
              <a:solidFill>
                <a:srgbClr val="C00000"/>
              </a:solidFill>
              <a:effectLst/>
              <a:ea typeface="Aptos" panose="020B0004020202020204" pitchFamily="34" charset="0"/>
              <a:cs typeface="Aptos" panose="020B0004020202020204" pitchFamily="34" charset="0"/>
            </a:endParaRPr>
          </a:p>
          <a:p>
            <a:pPr algn="ctr">
              <a:buSzPts val="1000"/>
              <a:tabLst>
                <a:tab pos="457200" algn="l"/>
              </a:tabLst>
            </a:pPr>
            <a:r>
              <a:rPr lang="en-US" sz="1400" dirty="0">
                <a:solidFill>
                  <a:schemeClr val="accent6"/>
                </a:solidFill>
              </a:rPr>
              <a:t>with each step we are hardening material even more</a:t>
            </a:r>
            <a:endParaRPr lang="en-GB" sz="1400" dirty="0">
              <a:solidFill>
                <a:schemeClr val="accent6"/>
              </a:solidFill>
              <a:effectLst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51A6973-62D7-69A5-F75E-A235A0B2F2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8807" y="4363118"/>
            <a:ext cx="2927431" cy="239288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632EDBD-3030-5F6E-DF99-F8FF801D16F7}"/>
              </a:ext>
            </a:extLst>
          </p:cNvPr>
          <p:cNvSpPr txBox="1"/>
          <p:nvPr/>
        </p:nvSpPr>
        <p:spPr>
          <a:xfrm>
            <a:off x="4158599" y="6512903"/>
            <a:ext cx="3938631" cy="2539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1050" i="1" dirty="0"/>
              <a:t>Measurements done by </a:t>
            </a:r>
            <a:r>
              <a:rPr lang="en-GB" sz="1050" b="1" i="1" dirty="0"/>
              <a:t>Michael Guinchard &amp; David Thuliez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F6898C-3820-BEF9-F586-A57CF2711E87}"/>
              </a:ext>
            </a:extLst>
          </p:cNvPr>
          <p:cNvSpPr txBox="1"/>
          <p:nvPr/>
        </p:nvSpPr>
        <p:spPr>
          <a:xfrm>
            <a:off x="528876" y="2976494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SzPts val="1000"/>
              <a:tabLst>
                <a:tab pos="457200" algn="l"/>
              </a:tabLst>
            </a:pPr>
            <a:r>
              <a:rPr lang="en-GB" sz="14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ptos" panose="020B0004020202020204" pitchFamily="34" charset="0"/>
              </a:rPr>
              <a:t>Run 3</a:t>
            </a:r>
            <a:r>
              <a:rPr lang="en-GB" sz="14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ptos" panose="020B0004020202020204" pitchFamily="34" charset="0"/>
              </a:rPr>
              <a:t>: </a:t>
            </a:r>
            <a:r>
              <a:rPr lang="en-GB" sz="1400" u="sng" dirty="0">
                <a:solidFill>
                  <a:schemeClr val="tx1"/>
                </a:solidFill>
                <a:ea typeface="Times New Roman" panose="02020603050405020304" pitchFamily="18" charset="0"/>
                <a:cs typeface="Aptos" panose="020B0004020202020204" pitchFamily="34" charset="0"/>
              </a:rPr>
              <a:t>final straightening action</a:t>
            </a:r>
            <a:endParaRPr lang="en-US" sz="1400" dirty="0">
              <a:solidFill>
                <a:schemeClr val="accent6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9B5FAA-E186-5963-9A72-BA7802B3F8C7}"/>
              </a:ext>
            </a:extLst>
          </p:cNvPr>
          <p:cNvSpPr txBox="1"/>
          <p:nvPr/>
        </p:nvSpPr>
        <p:spPr>
          <a:xfrm>
            <a:off x="406295" y="3365166"/>
            <a:ext cx="857925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  <a:ea typeface="Tahoma" panose="020B0604030504040204" pitchFamily="34" charset="0"/>
                <a:cs typeface="Tahoma" panose="020B0604030504040204" pitchFamily="34" charset="0"/>
              </a:rPr>
              <a:t>Simulations outcome: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limiting component is FPC tube: 0.2% of plastic strain in the FPC tube if applying 6.2 </a:t>
            </a:r>
            <a:r>
              <a:rPr lang="en-US" sz="1400" dirty="0" err="1">
                <a:solidFill>
                  <a:schemeClr val="tx1"/>
                </a:solidFill>
              </a:rPr>
              <a:t>kN</a:t>
            </a:r>
            <a:r>
              <a:rPr lang="en-US" sz="1400" dirty="0">
                <a:solidFill>
                  <a:schemeClr val="tx1"/>
                </a:solidFill>
              </a:rPr>
              <a:t> force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careful monitoring of the FPC tube strain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414158-5734-BC74-0653-BC4D937D1383}"/>
              </a:ext>
            </a:extLst>
          </p:cNvPr>
          <p:cNvSpPr txBox="1"/>
          <p:nvPr/>
        </p:nvSpPr>
        <p:spPr>
          <a:xfrm>
            <a:off x="377130" y="4086581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Presence of strain gauges - very useful! </a:t>
            </a:r>
            <a:endParaRPr lang="en-GB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9160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>
            <a:extLst>
              <a:ext uri="{FF2B5EF4-FFF2-40B4-BE49-F238E27FC236}">
                <a16:creationId xmlns:a16="http://schemas.microsoft.com/office/drawing/2014/main" id="{70BD4171-93C3-5A5C-C803-1A79CE86F335}"/>
              </a:ext>
            </a:extLst>
          </p:cNvPr>
          <p:cNvGrpSpPr/>
          <p:nvPr/>
        </p:nvGrpSpPr>
        <p:grpSpPr>
          <a:xfrm>
            <a:off x="4386913" y="1002268"/>
            <a:ext cx="4466258" cy="2527641"/>
            <a:chOff x="4512937" y="1760387"/>
            <a:chExt cx="4466258" cy="2527641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35D0966-2E71-FA92-6C31-8963FB0BC5D2}"/>
                </a:ext>
              </a:extLst>
            </p:cNvPr>
            <p:cNvGrpSpPr/>
            <p:nvPr/>
          </p:nvGrpSpPr>
          <p:grpSpPr>
            <a:xfrm>
              <a:off x="4512937" y="1760387"/>
              <a:ext cx="4466258" cy="2527641"/>
              <a:chOff x="4512937" y="1760387"/>
              <a:chExt cx="4466258" cy="2527641"/>
            </a:xfrm>
          </p:grpSpPr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76F363E5-8071-52C1-3065-56AE88308C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alphaModFix/>
              </a:blip>
              <a:stretch>
                <a:fillRect/>
              </a:stretch>
            </p:blipFill>
            <p:spPr>
              <a:xfrm>
                <a:off x="4512937" y="1760387"/>
                <a:ext cx="4466258" cy="2527641"/>
              </a:xfrm>
              <a:prstGeom prst="rect">
                <a:avLst/>
              </a:prstGeom>
            </p:spPr>
          </p:pic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2F0A5948-C68B-E823-5DC7-6F5626C0986A}"/>
                  </a:ext>
                </a:extLst>
              </p:cNvPr>
              <p:cNvGrpSpPr/>
              <p:nvPr/>
            </p:nvGrpSpPr>
            <p:grpSpPr>
              <a:xfrm>
                <a:off x="4956589" y="2450991"/>
                <a:ext cx="3528719" cy="1637144"/>
                <a:chOff x="6950289" y="2494889"/>
                <a:chExt cx="4068256" cy="1887462"/>
              </a:xfrm>
            </p:grpSpPr>
            <p:cxnSp>
              <p:nvCxnSpPr>
                <p:cNvPr id="8" name="Straight Connector 7">
                  <a:extLst>
                    <a:ext uri="{FF2B5EF4-FFF2-40B4-BE49-F238E27FC236}">
                      <a16:creationId xmlns:a16="http://schemas.microsoft.com/office/drawing/2014/main" id="{0CF25FD5-38B6-B85F-F4CE-658EB0CD01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300542" y="2724935"/>
                  <a:ext cx="0" cy="1657416"/>
                </a:xfrm>
                <a:prstGeom prst="line">
                  <a:avLst/>
                </a:prstGeom>
                <a:ln w="12700">
                  <a:solidFill>
                    <a:srgbClr val="A33197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BE1FAC0F-AFEB-34E3-C35E-66C2211E71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950289" y="3318241"/>
                  <a:ext cx="4068256" cy="448314"/>
                </a:xfrm>
                <a:prstGeom prst="line">
                  <a:avLst/>
                </a:prstGeom>
                <a:ln w="12700">
                  <a:solidFill>
                    <a:srgbClr val="A33197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>
                  <a:extLst>
                    <a:ext uri="{FF2B5EF4-FFF2-40B4-BE49-F238E27FC236}">
                      <a16:creationId xmlns:a16="http://schemas.microsoft.com/office/drawing/2014/main" id="{F49E70E4-9F44-6EDD-9974-FD9EE0FDAA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960356" y="3932780"/>
                  <a:ext cx="2740436" cy="287419"/>
                </a:xfrm>
                <a:prstGeom prst="line">
                  <a:avLst/>
                </a:prstGeom>
                <a:ln w="19050">
                  <a:solidFill>
                    <a:srgbClr val="A33197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Freeform: Shape 10">
                  <a:extLst>
                    <a:ext uri="{FF2B5EF4-FFF2-40B4-BE49-F238E27FC236}">
                      <a16:creationId xmlns:a16="http://schemas.microsoft.com/office/drawing/2014/main" id="{0B089EDD-13FB-9CC7-3963-45C5F4F1B668}"/>
                    </a:ext>
                  </a:extLst>
                </p:cNvPr>
                <p:cNvSpPr/>
                <p:nvPr/>
              </p:nvSpPr>
              <p:spPr>
                <a:xfrm>
                  <a:off x="9700792" y="2494889"/>
                  <a:ext cx="1295400" cy="1437891"/>
                </a:xfrm>
                <a:custGeom>
                  <a:avLst/>
                  <a:gdLst>
                    <a:gd name="connsiteX0" fmla="*/ 0 w 1295400"/>
                    <a:gd name="connsiteY0" fmla="*/ 1638300 h 1638300"/>
                    <a:gd name="connsiteX1" fmla="*/ 373380 w 1295400"/>
                    <a:gd name="connsiteY1" fmla="*/ 1333500 h 1638300"/>
                    <a:gd name="connsiteX2" fmla="*/ 1295400 w 1295400"/>
                    <a:gd name="connsiteY2" fmla="*/ 0 h 1638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95400" h="1638300">
                      <a:moveTo>
                        <a:pt x="0" y="1638300"/>
                      </a:moveTo>
                      <a:cubicBezTo>
                        <a:pt x="78740" y="1622425"/>
                        <a:pt x="157480" y="1606550"/>
                        <a:pt x="373380" y="1333500"/>
                      </a:cubicBezTo>
                      <a:cubicBezTo>
                        <a:pt x="589280" y="1060450"/>
                        <a:pt x="1132840" y="238760"/>
                        <a:pt x="1295400" y="0"/>
                      </a:cubicBezTo>
                    </a:path>
                  </a:pathLst>
                </a:custGeom>
                <a:noFill/>
                <a:ln w="19050">
                  <a:solidFill>
                    <a:srgbClr val="A33197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C0DBC5EF-F26B-4518-B1E1-AEAF6E624CC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65320" y="2780928"/>
                <a:ext cx="610233" cy="773079"/>
              </a:xfrm>
              <a:prstGeom prst="straightConnector1">
                <a:avLst/>
              </a:prstGeom>
              <a:ln>
                <a:solidFill>
                  <a:srgbClr val="A33197"/>
                </a:solidFill>
                <a:prstDash val="lg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8D9BA2E-7FFE-47B2-4475-E0DCEA74C5BF}"/>
                  </a:ext>
                </a:extLst>
              </p:cNvPr>
              <p:cNvSpPr txBox="1"/>
              <p:nvPr/>
            </p:nvSpPr>
            <p:spPr>
              <a:xfrm>
                <a:off x="5380122" y="2450991"/>
                <a:ext cx="2100788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rtl="0">
                  <a:defRPr sz="1200" b="0" i="0" u="none" strike="noStrike" kern="1200" spc="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050" b="0" i="0" u="none" strike="noStrike" kern="1200" spc="0" baseline="0" dirty="0">
                    <a:solidFill>
                      <a:srgbClr val="A33197"/>
                    </a:solidFill>
                  </a:rPr>
                  <a:t>RUN 3</a:t>
                </a:r>
                <a:r>
                  <a:rPr lang="en-GB" sz="1050" b="0" i="0" u="none" strike="noStrike" kern="1200" spc="0" baseline="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:Permanent antenna displacement </a:t>
                </a:r>
                <a:r>
                  <a:rPr lang="en-GB" sz="105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(after springback)</a:t>
                </a:r>
                <a:endParaRPr lang="en-GB" sz="1050" b="0" i="0" u="none" strike="noStrike" kern="1200" spc="0" baseline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</a:endParaRPr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85698497-1950-B63F-7333-063DDFFF75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30777" y="3521696"/>
                <a:ext cx="2206387" cy="311148"/>
              </a:xfrm>
              <a:prstGeom prst="line">
                <a:avLst/>
              </a:prstGeom>
              <a:ln w="12700">
                <a:solidFill>
                  <a:srgbClr val="1B6586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C19C6D01-26D9-3796-78B0-01DEEF2FE28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35504" y="3508495"/>
                <a:ext cx="0" cy="530977"/>
              </a:xfrm>
              <a:prstGeom prst="line">
                <a:avLst/>
              </a:prstGeom>
              <a:ln w="12700">
                <a:solidFill>
                  <a:srgbClr val="1B6586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593217C6-CA11-23A3-C633-C769FA20A4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69341" y="3288632"/>
              <a:ext cx="996225" cy="548646"/>
            </a:xfrm>
            <a:prstGeom prst="rect">
              <a:avLst/>
            </a:prstGeom>
          </p:spPr>
        </p:pic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92A64D-6BA5-5BE4-1382-3482BF86B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15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77FABB76-3EBA-AE50-3AA4-B7490EBC4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061" y="35113"/>
            <a:ext cx="8502251" cy="512696"/>
          </a:xfrm>
        </p:spPr>
        <p:txBody>
          <a:bodyPr/>
          <a:lstStyle/>
          <a:p>
            <a:r>
              <a:rPr lang="fr-FR" dirty="0"/>
              <a:t>Simulations &amp; </a:t>
            </a:r>
            <a:r>
              <a:rPr lang="en-GB" dirty="0"/>
              <a:t>Measurement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8414485-8CC2-87C2-80B1-6E3A58994440}"/>
              </a:ext>
            </a:extLst>
          </p:cNvPr>
          <p:cNvGrpSpPr/>
          <p:nvPr/>
        </p:nvGrpSpPr>
        <p:grpSpPr>
          <a:xfrm>
            <a:off x="4150285" y="4522484"/>
            <a:ext cx="4678113" cy="1581997"/>
            <a:chOff x="18416" y="2019851"/>
            <a:chExt cx="7746675" cy="149724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799D161-3285-3BB3-E211-0680BEA5547D}"/>
                </a:ext>
              </a:extLst>
            </p:cNvPr>
            <p:cNvSpPr txBox="1"/>
            <p:nvPr/>
          </p:nvSpPr>
          <p:spPr>
            <a:xfrm>
              <a:off x="568685" y="2024414"/>
              <a:ext cx="7187103" cy="49244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>
                <a:buSzPts val="1000"/>
                <a:tabLst>
                  <a:tab pos="457200" algn="l"/>
                </a:tabLst>
              </a:pPr>
              <a:r>
                <a:rPr lang="en-US" sz="1400" b="1" dirty="0">
                  <a:solidFill>
                    <a:srgbClr val="A33197"/>
                  </a:solidFill>
                </a:rPr>
                <a:t>Run 3</a:t>
              </a:r>
              <a:r>
                <a:rPr lang="en-US" sz="1400" b="1" dirty="0">
                  <a:solidFill>
                    <a:schemeClr val="tx1"/>
                  </a:solidFill>
                </a:rPr>
                <a:t>: </a:t>
              </a:r>
              <a:r>
                <a:rPr lang="en-GB" sz="1200" dirty="0">
                  <a:solidFill>
                    <a:schemeClr val="tx1"/>
                  </a:solidFill>
                </a:rPr>
                <a:t>apply a displacement corresponding to the straightening objective set 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1C61981-BAF1-F314-2B0A-3528E8617A36}"/>
                </a:ext>
              </a:extLst>
            </p:cNvPr>
            <p:cNvSpPr txBox="1"/>
            <p:nvPr/>
          </p:nvSpPr>
          <p:spPr>
            <a:xfrm>
              <a:off x="18416" y="2499960"/>
              <a:ext cx="7272806" cy="96124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wrap="square">
              <a:spAutoFit/>
            </a:bodyPr>
            <a:lstStyle/>
            <a:p>
              <a:pPr marL="628650" lvl="1" indent="-171450"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Applied displacement: 10.5 mm </a:t>
              </a:r>
            </a:p>
            <a:p>
              <a:pPr marL="628650" lvl="1" indent="-171450"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GB" sz="1200" dirty="0">
                  <a:solidFill>
                    <a:schemeClr val="tx1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Measured force: 5.2 </a:t>
              </a:r>
              <a:r>
                <a:rPr lang="en-GB" sz="1200" dirty="0" err="1">
                  <a:solidFill>
                    <a:schemeClr val="tx1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kN</a:t>
              </a:r>
              <a:b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GB" sz="1200" dirty="0">
                  <a:solidFill>
                    <a:srgbClr val="A33197"/>
                  </a:solidFill>
                </a:rPr>
                <a:t>~15% plastic strain, strain hardening after run 2</a:t>
              </a:r>
            </a:p>
            <a:p>
              <a:pPr marL="628650" lvl="1" indent="-171450"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Estimated displacement of the FPC hook: </a:t>
              </a:r>
              <a: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Aptos" panose="020B0004020202020204" pitchFamily="34" charset="0"/>
                </a:rPr>
                <a:t>3.6 mm </a:t>
              </a:r>
            </a:p>
            <a:p>
              <a:pPr marL="628650" lvl="1" indent="-171450"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GB" sz="1200" dirty="0">
                  <a:solidFill>
                    <a:schemeClr val="tx1"/>
                  </a:solidFill>
                  <a:effectLst/>
                  <a:ea typeface="Aptos" panose="020B0004020202020204" pitchFamily="34" charset="0"/>
                  <a:cs typeface="Times New Roman" panose="02020603050405020304" pitchFamily="18" charset="0"/>
                </a:rPr>
                <a:t>Approaching admissible stress limit for the FPC tube</a:t>
              </a:r>
              <a:endParaRPr lang="en-GB" sz="1200" dirty="0">
                <a:solidFill>
                  <a:srgbClr val="A33197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53E09D5-0BEA-485A-1FFF-74B8598200D9}"/>
                </a:ext>
              </a:extLst>
            </p:cNvPr>
            <p:cNvSpPr/>
            <p:nvPr/>
          </p:nvSpPr>
          <p:spPr>
            <a:xfrm>
              <a:off x="577988" y="2019851"/>
              <a:ext cx="7187103" cy="1497242"/>
            </a:xfrm>
            <a:prstGeom prst="rect">
              <a:avLst/>
            </a:prstGeom>
            <a:noFill/>
            <a:ln w="12700">
              <a:solidFill>
                <a:srgbClr val="A3319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21C04036-B4A5-D60B-7C49-FD92F311D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RFD-SPS Cryomodule Repair                        </a:t>
            </a:r>
            <a:r>
              <a:rPr lang="fr-FR" dirty="0"/>
              <a:t>14th HL-LHC Collaboration Meeting – 08/10/2024</a:t>
            </a:r>
            <a:endParaRPr lang="en-GB" dirty="0"/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CE4E85F0-2BB0-BF5C-8C48-3B6A98210E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D643199-E0B7-F02A-53E9-B477FFEB83CB}"/>
              </a:ext>
            </a:extLst>
          </p:cNvPr>
          <p:cNvSpPr txBox="1"/>
          <p:nvPr/>
        </p:nvSpPr>
        <p:spPr>
          <a:xfrm>
            <a:off x="4768465" y="737124"/>
            <a:ext cx="4054315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rtl="0"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1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  <a:highlight>
                  <a:srgbClr val="FFFF00"/>
                </a:highlight>
              </a:rPr>
              <a:t>Force vs antenna's displacement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4996F7-B9AE-E387-D89D-2058D4E525B3}"/>
              </a:ext>
            </a:extLst>
          </p:cNvPr>
          <p:cNvSpPr txBox="1"/>
          <p:nvPr/>
        </p:nvSpPr>
        <p:spPr>
          <a:xfrm>
            <a:off x="385193" y="726362"/>
            <a:ext cx="3717772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rtl="0"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1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  <a:highlight>
                  <a:srgbClr val="FFFF00"/>
                </a:highlight>
              </a:rPr>
              <a:t>Force vs lever arm's displacement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E9CC680-A3E8-7D05-5CF0-F2DA0A8C745E}"/>
              </a:ext>
            </a:extLst>
          </p:cNvPr>
          <p:cNvGrpSpPr/>
          <p:nvPr/>
        </p:nvGrpSpPr>
        <p:grpSpPr>
          <a:xfrm>
            <a:off x="-178571" y="4516412"/>
            <a:ext cx="4472273" cy="1588070"/>
            <a:chOff x="-47910" y="2019852"/>
            <a:chExt cx="7898707" cy="158807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E27E308-8752-2F75-5FBC-D429454A18D8}"/>
                </a:ext>
              </a:extLst>
            </p:cNvPr>
            <p:cNvSpPr txBox="1"/>
            <p:nvPr/>
          </p:nvSpPr>
          <p:spPr>
            <a:xfrm>
              <a:off x="577987" y="2024414"/>
              <a:ext cx="7272808" cy="49244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>
                <a:buSzPts val="1000"/>
                <a:tabLst>
                  <a:tab pos="457200" algn="l"/>
                </a:tabLst>
              </a:pPr>
              <a:r>
                <a:rPr lang="en-US" sz="1400" b="1" dirty="0">
                  <a:solidFill>
                    <a:srgbClr val="00B050"/>
                  </a:solidFill>
                </a:rPr>
                <a:t>Run 2: </a:t>
              </a:r>
              <a:r>
                <a:rPr lang="en-GB" sz="1200" dirty="0">
                  <a:solidFill>
                    <a:schemeClr val="tx1"/>
                  </a:solidFill>
                </a:rPr>
                <a:t>apply a force to test structure response, springback slope, hardening level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2FBB945-D0DA-9D9A-B6E1-B6C28360955C}"/>
                </a:ext>
              </a:extLst>
            </p:cNvPr>
            <p:cNvSpPr txBox="1"/>
            <p:nvPr/>
          </p:nvSpPr>
          <p:spPr>
            <a:xfrm>
              <a:off x="-47910" y="2498319"/>
              <a:ext cx="7272808" cy="83099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wrap="square">
              <a:spAutoFit/>
            </a:bodyPr>
            <a:lstStyle/>
            <a:p>
              <a:pPr marL="628650" lvl="1" indent="-171450"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Applied force: 2.5 </a:t>
              </a:r>
              <a:r>
                <a:rPr lang="en-GB" sz="1200" dirty="0" err="1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kN</a:t>
              </a:r>
              <a: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pPr marL="628650" lvl="1" indent="-171450"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GB" sz="1200" dirty="0">
                  <a:solidFill>
                    <a:srgbClr val="00B050"/>
                  </a:solidFill>
                </a:rPr>
                <a:t>Following “5% initial plastic strain” curve</a:t>
              </a:r>
            </a:p>
            <a:p>
              <a:pPr marL="628650" lvl="1" indent="-171450"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GB" sz="1200" dirty="0">
                  <a:solidFill>
                    <a:schemeClr val="tx1"/>
                  </a:solidFill>
                  <a:effectLst/>
                  <a:highlight>
                    <a:srgbClr val="00FF00"/>
                  </a:highlight>
                  <a:ea typeface="Aptos" panose="020B0004020202020204" pitchFamily="34" charset="0"/>
                  <a:cs typeface="Times New Roman" panose="02020603050405020304" pitchFamily="18" charset="0"/>
                </a:rPr>
                <a:t>Springback slope confirmed</a:t>
              </a:r>
              <a:endParaRPr lang="en-US" sz="1200" dirty="0">
                <a:solidFill>
                  <a:srgbClr val="00B050"/>
                </a:solidFill>
              </a:endParaRPr>
            </a:p>
            <a:p>
              <a:pPr marL="628650" lvl="1" indent="-171450"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Estimated displacement of the FPC hook: </a:t>
              </a:r>
              <a: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Aptos" panose="020B0004020202020204" pitchFamily="34" charset="0"/>
                </a:rPr>
                <a:t>1mm 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303CB05-F7C7-359B-1CFB-0653DD74BAA1}"/>
                </a:ext>
              </a:extLst>
            </p:cNvPr>
            <p:cNvSpPr/>
            <p:nvPr/>
          </p:nvSpPr>
          <p:spPr>
            <a:xfrm>
              <a:off x="577989" y="2019852"/>
              <a:ext cx="7272808" cy="1588070"/>
            </a:xfrm>
            <a:prstGeom prst="rect">
              <a:avLst/>
            </a:prstGeom>
            <a:noFill/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A5CA80C6-133E-FF88-00EA-0794816022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874" y="1049379"/>
            <a:ext cx="4084338" cy="2365152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3358C738-457F-DC27-D0C9-FB831D22C192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2559" y="1058930"/>
            <a:ext cx="4183904" cy="2366807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46C9C50-B6F8-755E-6B24-369040BC9245}"/>
              </a:ext>
            </a:extLst>
          </p:cNvPr>
          <p:cNvGrpSpPr/>
          <p:nvPr/>
        </p:nvGrpSpPr>
        <p:grpSpPr>
          <a:xfrm>
            <a:off x="-169249" y="3642694"/>
            <a:ext cx="4472273" cy="755466"/>
            <a:chOff x="-47910" y="2019852"/>
            <a:chExt cx="7898707" cy="75546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11F064C-E9A6-B744-0486-35A729240EC5}"/>
                </a:ext>
              </a:extLst>
            </p:cNvPr>
            <p:cNvSpPr txBox="1"/>
            <p:nvPr/>
          </p:nvSpPr>
          <p:spPr>
            <a:xfrm>
              <a:off x="577987" y="2024414"/>
              <a:ext cx="7272808" cy="49244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>
                <a:buSzPts val="1000"/>
                <a:tabLst>
                  <a:tab pos="457200" algn="l"/>
                </a:tabLst>
              </a:pPr>
              <a:r>
                <a:rPr lang="en-US" sz="1400" b="1" dirty="0">
                  <a:solidFill>
                    <a:schemeClr val="bg2"/>
                  </a:solidFill>
                </a:rPr>
                <a:t>Run 1: </a:t>
              </a:r>
              <a:r>
                <a:rPr lang="en-GB" sz="1200" dirty="0">
                  <a:solidFill>
                    <a:schemeClr val="tx1"/>
                  </a:solidFill>
                </a:rPr>
                <a:t>apply a force to test structure response, closing gaps in contacts, tool put in place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EFF4361-E551-0D18-5A39-2B286847D86A}"/>
                </a:ext>
              </a:extLst>
            </p:cNvPr>
            <p:cNvSpPr txBox="1"/>
            <p:nvPr/>
          </p:nvSpPr>
          <p:spPr>
            <a:xfrm>
              <a:off x="-47910" y="2498319"/>
              <a:ext cx="7272808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wrap="square">
              <a:spAutoFit/>
            </a:bodyPr>
            <a:lstStyle/>
            <a:p>
              <a:pPr marL="628650" lvl="1" indent="-171450"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Applied force: 1 </a:t>
              </a:r>
              <a:r>
                <a:rPr lang="en-GB" sz="1200" dirty="0" err="1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kN</a:t>
              </a:r>
              <a: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11698F9-8F81-45E4-4B71-36D97C204EA5}"/>
                </a:ext>
              </a:extLst>
            </p:cNvPr>
            <p:cNvSpPr/>
            <p:nvPr/>
          </p:nvSpPr>
          <p:spPr>
            <a:xfrm>
              <a:off x="577989" y="2019852"/>
              <a:ext cx="7272808" cy="755466"/>
            </a:xfrm>
            <a:prstGeom prst="rect">
              <a:avLst/>
            </a:prstGeom>
            <a:noFill/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29C463A-0C39-1F45-38F4-18BDC98D3397}"/>
              </a:ext>
            </a:extLst>
          </p:cNvPr>
          <p:cNvCxnSpPr>
            <a:cxnSpLocks/>
          </p:cNvCxnSpPr>
          <p:nvPr/>
        </p:nvCxnSpPr>
        <p:spPr>
          <a:xfrm flipH="1" flipV="1">
            <a:off x="4839296" y="3086643"/>
            <a:ext cx="648215" cy="637452"/>
          </a:xfrm>
          <a:prstGeom prst="straightConnector1">
            <a:avLst/>
          </a:prstGeom>
          <a:ln>
            <a:solidFill>
              <a:srgbClr val="1B6586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4AD5FF7-B382-93BB-11E8-3E159275B693}"/>
              </a:ext>
            </a:extLst>
          </p:cNvPr>
          <p:cNvSpPr txBox="1"/>
          <p:nvPr/>
        </p:nvSpPr>
        <p:spPr>
          <a:xfrm>
            <a:off x="5292080" y="3577840"/>
            <a:ext cx="2100788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rtl="0"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050" b="0" i="0" u="none" strike="noStrike" kern="1200" spc="0" baseline="0" dirty="0">
                <a:solidFill>
                  <a:srgbClr val="00B050"/>
                </a:solidFill>
              </a:rPr>
              <a:t>RUN 2: </a:t>
            </a:r>
            <a:r>
              <a:rPr lang="en-GB" sz="105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permanent antenna displacement </a:t>
            </a:r>
            <a:r>
              <a:rPr lang="en-GB" sz="105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(after springback)</a:t>
            </a:r>
            <a:endParaRPr lang="en-GB" sz="1050" b="0" i="0" u="none" strike="noStrike" kern="1200" spc="0" baseline="0" dirty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539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>
            <a:extLst>
              <a:ext uri="{FF2B5EF4-FFF2-40B4-BE49-F238E27FC236}">
                <a16:creationId xmlns:a16="http://schemas.microsoft.com/office/drawing/2014/main" id="{08752BB7-F7B6-3C35-5643-6BBDEE897C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62" b="14184"/>
          <a:stretch/>
        </p:blipFill>
        <p:spPr>
          <a:xfrm>
            <a:off x="38617" y="494535"/>
            <a:ext cx="4053567" cy="2718441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5DA74EE2-47E7-1883-D677-96291C1927B2}"/>
              </a:ext>
            </a:extLst>
          </p:cNvPr>
          <p:cNvGrpSpPr/>
          <p:nvPr/>
        </p:nvGrpSpPr>
        <p:grpSpPr>
          <a:xfrm>
            <a:off x="9255" y="376695"/>
            <a:ext cx="5013242" cy="3407889"/>
            <a:chOff x="9255" y="376695"/>
            <a:chExt cx="5013242" cy="3407889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C59892C-6313-F1FA-8F6E-FE0744431A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55" y="499901"/>
              <a:ext cx="5013242" cy="3284683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59821FF-908E-B359-3885-5E052870BF36}"/>
                </a:ext>
              </a:extLst>
            </p:cNvPr>
            <p:cNvSpPr txBox="1"/>
            <p:nvPr/>
          </p:nvSpPr>
          <p:spPr>
            <a:xfrm>
              <a:off x="405061" y="547809"/>
              <a:ext cx="4347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</a:rPr>
                <a:t>?</a:t>
              </a:r>
              <a:endParaRPr lang="en-GB" sz="3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198D0CE-2EF5-D92F-1A8A-20BE12F41201}"/>
                </a:ext>
              </a:extLst>
            </p:cNvPr>
            <p:cNvSpPr txBox="1"/>
            <p:nvPr/>
          </p:nvSpPr>
          <p:spPr>
            <a:xfrm>
              <a:off x="988872" y="376695"/>
              <a:ext cx="4347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</a:rPr>
                <a:t>?</a:t>
              </a:r>
              <a:endParaRPr lang="en-GB" sz="3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93BC024-CCC1-ADE0-283A-D6AF81CBDBE9}"/>
                </a:ext>
              </a:extLst>
            </p:cNvPr>
            <p:cNvSpPr txBox="1"/>
            <p:nvPr/>
          </p:nvSpPr>
          <p:spPr>
            <a:xfrm>
              <a:off x="1466490" y="651984"/>
              <a:ext cx="4347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</a:rPr>
                <a:t>?</a:t>
              </a:r>
              <a:endParaRPr lang="en-GB" sz="3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5A94086-CE07-5B3C-7E1B-7F12A164925B}"/>
                </a:ext>
              </a:extLst>
            </p:cNvPr>
            <p:cNvSpPr txBox="1"/>
            <p:nvPr/>
          </p:nvSpPr>
          <p:spPr>
            <a:xfrm>
              <a:off x="3199710" y="547809"/>
              <a:ext cx="49725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</a:rPr>
                <a:t>?</a:t>
              </a:r>
              <a:endParaRPr lang="en-GB" sz="4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endParaRP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DE08FD30-299E-4DF0-36D6-179BF28AF78F}"/>
              </a:ext>
            </a:extLst>
          </p:cNvPr>
          <p:cNvSpPr/>
          <p:nvPr/>
        </p:nvSpPr>
        <p:spPr>
          <a:xfrm>
            <a:off x="4612686" y="2970297"/>
            <a:ext cx="409811" cy="8142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46C333E8-CB23-1AB8-6B8D-30270365B7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780759"/>
              </p:ext>
            </p:extLst>
          </p:nvPr>
        </p:nvGraphicFramePr>
        <p:xfrm>
          <a:off x="4612686" y="2970297"/>
          <a:ext cx="4357992" cy="2048234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082338">
                  <a:extLst>
                    <a:ext uri="{9D8B030D-6E8A-4147-A177-3AD203B41FA5}">
                      <a16:colId xmlns:a16="http://schemas.microsoft.com/office/drawing/2014/main" val="2737905000"/>
                    </a:ext>
                  </a:extLst>
                </a:gridCol>
                <a:gridCol w="1547462">
                  <a:extLst>
                    <a:ext uri="{9D8B030D-6E8A-4147-A177-3AD203B41FA5}">
                      <a16:colId xmlns:a16="http://schemas.microsoft.com/office/drawing/2014/main" val="624758708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3415315215"/>
                    </a:ext>
                  </a:extLst>
                </a:gridCol>
              </a:tblGrid>
              <a:tr h="41128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ANNTENNA’s DISPLACEMENT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2949641"/>
                  </a:ext>
                </a:extLst>
              </a:tr>
              <a:tr h="411280"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SIMULATION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3329378"/>
                  </a:ext>
                </a:extLst>
              </a:tr>
              <a:tr h="251339"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  <a:r>
                        <a:rPr lang="en-US" sz="1400" baseline="30000" dirty="0"/>
                        <a:t>st</a:t>
                      </a:r>
                      <a:r>
                        <a:rPr lang="en-US" sz="1400" dirty="0"/>
                        <a:t> run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8261455"/>
                  </a:ext>
                </a:extLst>
              </a:tr>
              <a:tr h="311274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  <a:r>
                        <a:rPr lang="en-US" sz="1400" baseline="30000" dirty="0"/>
                        <a:t>nd</a:t>
                      </a:r>
                      <a:r>
                        <a:rPr lang="en-US" sz="1400" dirty="0"/>
                        <a:t> run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316133"/>
                  </a:ext>
                </a:extLst>
              </a:tr>
              <a:tr h="251339">
                <a:tc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  <a:r>
                        <a:rPr lang="en-US" sz="1400" baseline="30000" dirty="0"/>
                        <a:t>rd</a:t>
                      </a:r>
                      <a:r>
                        <a:rPr lang="en-US" sz="1400" dirty="0"/>
                        <a:t> run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3.6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376558"/>
                  </a:ext>
                </a:extLst>
              </a:tr>
              <a:tr h="251339">
                <a:tc>
                  <a:txBody>
                    <a:bodyPr/>
                    <a:lstStyle/>
                    <a:p>
                      <a:r>
                        <a:rPr lang="en-US" sz="1400" dirty="0"/>
                        <a:t>TOTAL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5.6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865894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BF5ED0D1-8D32-B900-FCBF-771F659C38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9662" y="505213"/>
            <a:ext cx="3513851" cy="23990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1" y="35113"/>
            <a:ext cx="8502251" cy="512696"/>
          </a:xfrm>
        </p:spPr>
        <p:txBody>
          <a:bodyPr/>
          <a:lstStyle/>
          <a:p>
            <a:r>
              <a:rPr lang="fr-FR" dirty="0" err="1"/>
              <a:t>Results</a:t>
            </a:r>
            <a:endParaRPr lang="en-GB" dirty="0"/>
          </a:p>
        </p:txBody>
      </p: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16</a:t>
            </a:r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05FDC481-0CEA-98C6-1C77-95F3DFEF1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RFD-SPS Cryomodule Repair                        </a:t>
            </a:r>
            <a:r>
              <a:rPr lang="fr-FR" dirty="0"/>
              <a:t>14th HL-LHC Collaboration Meeting – 08/10/2024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539AC65-57C8-6EA4-8EC7-D56BCE87C9E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2601"/>
          <a:stretch/>
        </p:blipFill>
        <p:spPr>
          <a:xfrm>
            <a:off x="64552" y="4225619"/>
            <a:ext cx="4360076" cy="258958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747405E-7953-A19C-73FF-CA9E3B3F8584}"/>
              </a:ext>
            </a:extLst>
          </p:cNvPr>
          <p:cNvSpPr txBox="1"/>
          <p:nvPr/>
        </p:nvSpPr>
        <p:spPr>
          <a:xfrm>
            <a:off x="2464036" y="5819879"/>
            <a:ext cx="5904656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Antenna’s tip was permanently moved by 6.1 mm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FPC copper body was plastically deformed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9AA517-B614-F49B-160A-16131B2001C5}"/>
              </a:ext>
            </a:extLst>
          </p:cNvPr>
          <p:cNvSpPr txBox="1"/>
          <p:nvPr/>
        </p:nvSpPr>
        <p:spPr bwMode="auto">
          <a:xfrm>
            <a:off x="2478941" y="5260313"/>
            <a:ext cx="4384300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Very good coherence between simulation prediction and final measurements!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D3DC55F-CF12-6B1A-2F40-12835800DC12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605604" y="2959256"/>
            <a:ext cx="4388688" cy="20703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097DC2E-AD8A-DF40-39AB-E5ABFCC7F391}"/>
              </a:ext>
            </a:extLst>
          </p:cNvPr>
          <p:cNvSpPr txBox="1"/>
          <p:nvPr/>
        </p:nvSpPr>
        <p:spPr>
          <a:xfrm>
            <a:off x="6863241" y="5026192"/>
            <a:ext cx="2111055" cy="90024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GB" sz="1050" i="1" dirty="0"/>
              <a:t>Laser tracker measurement and FSI Validation</a:t>
            </a:r>
            <a:r>
              <a:rPr lang="en-US" sz="1050" i="1" dirty="0"/>
              <a:t> </a:t>
            </a:r>
            <a:br>
              <a:rPr lang="en-US" sz="1050" i="1" dirty="0"/>
            </a:br>
            <a:r>
              <a:rPr lang="en-GB" sz="1050" b="1" i="1" dirty="0"/>
              <a:t>Praneeth Sarvade</a:t>
            </a:r>
            <a:br>
              <a:rPr lang="en-GB" sz="1050" b="1" i="1" dirty="0"/>
            </a:br>
            <a:r>
              <a:rPr lang="en-GB" sz="1050" b="1" i="1" dirty="0"/>
              <a:t>Vivien Rude</a:t>
            </a:r>
          </a:p>
          <a:p>
            <a:r>
              <a:rPr lang="en-GB" sz="1050" b="1" i="1" dirty="0"/>
              <a:t>Teddy Capelli</a:t>
            </a:r>
          </a:p>
        </p:txBody>
      </p:sp>
    </p:spTree>
    <p:extLst>
      <p:ext uri="{BB962C8B-B14F-4D97-AF65-F5344CB8AC3E}">
        <p14:creationId xmlns:p14="http://schemas.microsoft.com/office/powerpoint/2010/main" val="1467201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4" grpId="0" animBg="1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DF8124D-4010-E45F-F83A-E3411AD0CB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659"/>
          <a:stretch/>
        </p:blipFill>
        <p:spPr>
          <a:xfrm>
            <a:off x="1027965" y="633202"/>
            <a:ext cx="7256441" cy="54075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1" y="35113"/>
            <a:ext cx="8502251" cy="512696"/>
          </a:xfrm>
        </p:spPr>
        <p:txBody>
          <a:bodyPr/>
          <a:lstStyle/>
          <a:p>
            <a:r>
              <a:rPr lang="fr-FR" dirty="0" err="1"/>
              <a:t>Results</a:t>
            </a:r>
            <a:endParaRPr lang="en-GB" dirty="0"/>
          </a:p>
        </p:txBody>
      </p: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16</a:t>
            </a:r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05FDC481-0CEA-98C6-1C77-95F3DFEF1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RFD-SPS Cryomodule Repair                        </a:t>
            </a:r>
            <a:r>
              <a:rPr lang="fr-FR" dirty="0"/>
              <a:t>14th HL-LHC Collaboration Meeting – 08/10/2024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077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1" y="35113"/>
            <a:ext cx="8502251" cy="512696"/>
          </a:xfrm>
        </p:spPr>
        <p:txBody>
          <a:bodyPr/>
          <a:lstStyle/>
          <a:p>
            <a:r>
              <a:rPr lang="fr-FR" dirty="0"/>
              <a:t>Conclusion</a:t>
            </a:r>
            <a:endParaRPr lang="en-GB" dirty="0"/>
          </a:p>
        </p:txBody>
      </p: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17</a:t>
            </a:r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EFFF2B6A-0035-1926-E018-01FE77EE6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RFD-SPS Cryomodule Repair                        </a:t>
            </a:r>
            <a:r>
              <a:rPr lang="fr-FR" dirty="0"/>
              <a:t>14th HL-LHC Collaboration Meeting – 08/10/2024</a:t>
            </a:r>
            <a:endParaRPr lang="en-GB" dirty="0"/>
          </a:p>
        </p:txBody>
      </p:sp>
      <p:sp>
        <p:nvSpPr>
          <p:cNvPr id="4" name="TextBox 19">
            <a:extLst>
              <a:ext uri="{FF2B5EF4-FFF2-40B4-BE49-F238E27FC236}">
                <a16:creationId xmlns:a16="http://schemas.microsoft.com/office/drawing/2014/main" id="{47915FF5-E738-5E9F-F9D2-2D96912FAA6B}"/>
              </a:ext>
            </a:extLst>
          </p:cNvPr>
          <p:cNvSpPr txBox="1"/>
          <p:nvPr/>
        </p:nvSpPr>
        <p:spPr>
          <a:xfrm>
            <a:off x="600186" y="1196752"/>
            <a:ext cx="7943628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Following the identification of the two non-conformities on the FPC, a repair plan has been defined by CERN in collaboration with STFC.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Advanced simulations have been performed to:</a:t>
            </a:r>
          </a:p>
          <a:p>
            <a:endParaRPr lang="en-US" sz="1600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create representative model (including hardened copper), define repair steps.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identify stress regions in the cavities during repair;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give input on tooling design &amp; parameters;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two cavities have been repaired following defined procedures; all operations went smoothly thanks to a massive effort from different teams.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Root causes are being identified and related NCR in preparation, hold points added in the assembly procedures.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13211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1" y="35113"/>
            <a:ext cx="8502251" cy="512696"/>
          </a:xfrm>
        </p:spPr>
        <p:txBody>
          <a:bodyPr/>
          <a:lstStyle/>
          <a:p>
            <a:r>
              <a:rPr lang="fr-FR" dirty="0"/>
              <a:t>O</a:t>
            </a:r>
            <a:r>
              <a:rPr lang="en-GB" dirty="0" err="1"/>
              <a:t>utlook</a:t>
            </a:r>
            <a:endParaRPr lang="en-GB" dirty="0"/>
          </a:p>
        </p:txBody>
      </p: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</a:t>
            </a:r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5B569DA3-A121-1B57-105F-BEC2483F2856}"/>
              </a:ext>
            </a:extLst>
          </p:cNvPr>
          <p:cNvSpPr txBox="1"/>
          <p:nvPr/>
        </p:nvSpPr>
        <p:spPr>
          <a:xfrm>
            <a:off x="781694" y="1619957"/>
            <a:ext cx="70647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RFD cryomodule and the NC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Strategies for repair &amp; challenges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Calculations &amp; numerical simulations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Repairs 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Conclusion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DDF6628-2A1B-0A0D-63C8-058630D5B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RFD-SPS Cryomodule Repair                        </a:t>
            </a:r>
            <a:r>
              <a:rPr lang="fr-FR" dirty="0"/>
              <a:t>14th HL-LHC Collaboration Meeting – 08/10/2024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91213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74" y="2820606"/>
            <a:ext cx="8502251" cy="512696"/>
          </a:xfrm>
        </p:spPr>
        <p:txBody>
          <a:bodyPr/>
          <a:lstStyle/>
          <a:p>
            <a:r>
              <a:rPr lang="en-GB"/>
              <a:t>Thank you!</a:t>
            </a:r>
          </a:p>
        </p:txBody>
      </p: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18</a:t>
            </a:r>
          </a:p>
        </p:txBody>
      </p:sp>
      <p:pic>
        <p:nvPicPr>
          <p:cNvPr id="11" name="Image 10" descr="Une image contenant habits, personne, ingénierie, intérieur&#10;&#10;Description générée automatiquement">
            <a:extLst>
              <a:ext uri="{FF2B5EF4-FFF2-40B4-BE49-F238E27FC236}">
                <a16:creationId xmlns:a16="http://schemas.microsoft.com/office/drawing/2014/main" id="{1FDEE5F8-49AF-11D6-6C94-702EACC266F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1536"/>
          <a:stretch/>
        </p:blipFill>
        <p:spPr>
          <a:xfrm>
            <a:off x="24373" y="114396"/>
            <a:ext cx="3192051" cy="2706210"/>
          </a:xfrm>
          <a:prstGeom prst="rect">
            <a:avLst/>
          </a:prstGeom>
        </p:spPr>
      </p:pic>
      <p:pic>
        <p:nvPicPr>
          <p:cNvPr id="12" name="Image 11" descr="Une image contenant habits, personne, Technicien, ingénierie&#10;&#10;Description générée automatiquement">
            <a:extLst>
              <a:ext uri="{FF2B5EF4-FFF2-40B4-BE49-F238E27FC236}">
                <a16:creationId xmlns:a16="http://schemas.microsoft.com/office/drawing/2014/main" id="{6B2643B6-3EC1-699F-2F63-FDAF8EA5C9F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1536"/>
          <a:stretch/>
        </p:blipFill>
        <p:spPr>
          <a:xfrm>
            <a:off x="3243821" y="114396"/>
            <a:ext cx="3192051" cy="2706210"/>
          </a:xfrm>
          <a:prstGeom prst="rect">
            <a:avLst/>
          </a:prstGeom>
        </p:spPr>
      </p:pic>
      <p:pic>
        <p:nvPicPr>
          <p:cNvPr id="13" name="Image 12" descr="Une image contenant habits, personne, homme, ingénierie&#10;&#10;Description générée automatiquement">
            <a:extLst>
              <a:ext uri="{FF2B5EF4-FFF2-40B4-BE49-F238E27FC236}">
                <a16:creationId xmlns:a16="http://schemas.microsoft.com/office/drawing/2014/main" id="{9C373116-022E-C711-2A7D-6F4F87BAD9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304" y="3401170"/>
            <a:ext cx="3793206" cy="2844905"/>
          </a:xfrm>
          <a:prstGeom prst="rect">
            <a:avLst/>
          </a:prstGeom>
        </p:spPr>
      </p:pic>
      <p:pic>
        <p:nvPicPr>
          <p:cNvPr id="14" name="Image 13" descr="Une image contenant machine, personne, ingénierie, Technicien&#10;&#10;Description générée automatiquement">
            <a:extLst>
              <a:ext uri="{FF2B5EF4-FFF2-40B4-BE49-F238E27FC236}">
                <a16:creationId xmlns:a16="http://schemas.microsoft.com/office/drawing/2014/main" id="{CF31CCCC-E142-8100-1C66-E155568981C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26177"/>
          <a:stretch/>
        </p:blipFill>
        <p:spPr>
          <a:xfrm>
            <a:off x="6467659" y="114396"/>
            <a:ext cx="2663725" cy="2706210"/>
          </a:xfrm>
          <a:prstGeom prst="rect">
            <a:avLst/>
          </a:prstGeom>
        </p:spPr>
      </p:pic>
      <p:pic>
        <p:nvPicPr>
          <p:cNvPr id="15" name="Image 14" descr="Une image contenant personne, habits, Technicien, intérieur&#10;&#10;Description générée automatiquement">
            <a:extLst>
              <a:ext uri="{FF2B5EF4-FFF2-40B4-BE49-F238E27FC236}">
                <a16:creationId xmlns:a16="http://schemas.microsoft.com/office/drawing/2014/main" id="{E623423C-8C1C-7664-FCF3-5409937461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12955" y="3401169"/>
            <a:ext cx="3793207" cy="284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680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5" descr="CERN-logo_outline.jpg">
            <a:extLst>
              <a:ext uri="{FF2B5EF4-FFF2-40B4-BE49-F238E27FC236}">
                <a16:creationId xmlns:a16="http://schemas.microsoft.com/office/drawing/2014/main" id="{C5A68496-6BD0-8B39-7FB8-356C2EE2C6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2744945"/>
            <a:ext cx="1654431" cy="16270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749D424-3DA7-270F-B23A-5AF82E0C68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880" y="2486025"/>
            <a:ext cx="4019550" cy="188595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7BEC975-8FEA-AE89-3217-534E278E1836}"/>
              </a:ext>
            </a:extLst>
          </p:cNvPr>
          <p:cNvSpPr/>
          <p:nvPr/>
        </p:nvSpPr>
        <p:spPr>
          <a:xfrm>
            <a:off x="1259632" y="534938"/>
            <a:ext cx="4320480" cy="1885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0865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23D8232-F5F5-FDAC-DB8F-C4B3E903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145" y="2852936"/>
            <a:ext cx="8502251" cy="512696"/>
          </a:xfrm>
        </p:spPr>
        <p:txBody>
          <a:bodyPr/>
          <a:lstStyle/>
          <a:p>
            <a:r>
              <a:rPr lang="fr-FR" dirty="0"/>
              <a:t>Back-up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17970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F3B5B-2C07-EEDE-A8C4-B136F317A0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7744"/>
            <a:ext cx="7920000" cy="4794585"/>
          </a:xfrm>
        </p:spPr>
        <p:txBody>
          <a:bodyPr>
            <a:normAutofit/>
          </a:bodyPr>
          <a:lstStyle/>
          <a:p>
            <a:r>
              <a:rPr lang="en-GB" sz="1800" dirty="0"/>
              <a:t>Preliminary RF checks </a:t>
            </a:r>
            <a:r>
              <a:rPr lang="en-GB" sz="1800" dirty="0" err="1"/>
              <a:t>perfomed</a:t>
            </a:r>
            <a:r>
              <a:rPr lang="en-GB" sz="1800" dirty="0"/>
              <a:t> by E. Montesinos and his team showed a problem on FPC of cavity #1 </a:t>
            </a:r>
          </a:p>
          <a:p>
            <a:r>
              <a:rPr lang="en-GB" sz="1800" dirty="0"/>
              <a:t>A measure of electrical continuity between inner and outer conductor of the FPC showed a contact between the conductors</a:t>
            </a:r>
          </a:p>
          <a:p>
            <a:r>
              <a:rPr lang="en-GB" sz="1800" dirty="0"/>
              <a:t>Visually, the top flange FPC look tilted WRT the surrounding elements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similar but smaller deformation is also visible on FPC cavity #2 but without electrical short and no undesired behaviour noticed during RF checks. This bending is very likely to have caused the vacuum leak.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EE7F01-FDAD-4206-C3F5-D7FAD66A0C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716" t="7998" r="10529" b="12191"/>
          <a:stretch/>
        </p:blipFill>
        <p:spPr>
          <a:xfrm>
            <a:off x="4366360" y="2941803"/>
            <a:ext cx="1258028" cy="19179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4C1459D-A58C-6D25-C0A2-33460E5A9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966" y="180000"/>
            <a:ext cx="6813860" cy="720000"/>
          </a:xfrm>
        </p:spPr>
        <p:txBody>
          <a:bodyPr/>
          <a:lstStyle/>
          <a:p>
            <a:r>
              <a:rPr lang="fr-CH" dirty="0"/>
              <a:t>First observations</a:t>
            </a:r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61A62B5-B37C-14A8-2C4F-911CD693193B}"/>
              </a:ext>
            </a:extLst>
          </p:cNvPr>
          <p:cNvCxnSpPr>
            <a:cxnSpLocks/>
          </p:cNvCxnSpPr>
          <p:nvPr/>
        </p:nvCxnSpPr>
        <p:spPr>
          <a:xfrm flipV="1">
            <a:off x="4521768" y="2941803"/>
            <a:ext cx="1400720" cy="21665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5312015-DA95-8C33-205F-D284C6295655}"/>
              </a:ext>
            </a:extLst>
          </p:cNvPr>
          <p:cNvCxnSpPr>
            <a:cxnSpLocks/>
          </p:cNvCxnSpPr>
          <p:nvPr/>
        </p:nvCxnSpPr>
        <p:spPr>
          <a:xfrm>
            <a:off x="4111161" y="3409479"/>
            <a:ext cx="19802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Arc 12">
            <a:extLst>
              <a:ext uri="{FF2B5EF4-FFF2-40B4-BE49-F238E27FC236}">
                <a16:creationId xmlns:a16="http://schemas.microsoft.com/office/drawing/2014/main" id="{71CDEC0C-F7D2-A05C-77FC-AF1D1D78C195}"/>
              </a:ext>
            </a:extLst>
          </p:cNvPr>
          <p:cNvSpPr/>
          <p:nvPr/>
        </p:nvSpPr>
        <p:spPr>
          <a:xfrm>
            <a:off x="4105185" y="2587084"/>
            <a:ext cx="1811327" cy="1531766"/>
          </a:xfrm>
          <a:prstGeom prst="arc">
            <a:avLst>
              <a:gd name="adj1" fmla="val 20079793"/>
              <a:gd name="adj2" fmla="val 170677"/>
            </a:avLst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A35999-0712-3509-95F8-D91D98EEF982}"/>
              </a:ext>
            </a:extLst>
          </p:cNvPr>
          <p:cNvSpPr txBox="1"/>
          <p:nvPr/>
        </p:nvSpPr>
        <p:spPr>
          <a:xfrm>
            <a:off x="5875664" y="294180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α</a:t>
            </a:r>
            <a:r>
              <a:rPr lang="fr-CH" dirty="0"/>
              <a:t>° </a:t>
            </a:r>
            <a:endParaRPr lang="en-GB" dirty="0"/>
          </a:p>
        </p:txBody>
      </p:sp>
      <p:sp>
        <p:nvSpPr>
          <p:cNvPr id="6" name="TextBox 19">
            <a:extLst>
              <a:ext uri="{FF2B5EF4-FFF2-40B4-BE49-F238E27FC236}">
                <a16:creationId xmlns:a16="http://schemas.microsoft.com/office/drawing/2014/main" id="{B681EEF6-3575-28EF-84F3-9D9A93A692DC}"/>
              </a:ext>
            </a:extLst>
          </p:cNvPr>
          <p:cNvSpPr txBox="1"/>
          <p:nvPr/>
        </p:nvSpPr>
        <p:spPr>
          <a:xfrm>
            <a:off x="7171616" y="10723"/>
            <a:ext cx="197238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Courtesy T. Capelli</a:t>
            </a:r>
          </a:p>
        </p:txBody>
      </p:sp>
    </p:spTree>
    <p:extLst>
      <p:ext uri="{BB962C8B-B14F-4D97-AF65-F5344CB8AC3E}">
        <p14:creationId xmlns:p14="http://schemas.microsoft.com/office/powerpoint/2010/main" val="39368512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1459D-A58C-6D25-C0A2-33460E5A9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4873" y="47899"/>
            <a:ext cx="6813860" cy="720000"/>
          </a:xfrm>
        </p:spPr>
        <p:txBody>
          <a:bodyPr/>
          <a:lstStyle/>
          <a:p>
            <a:r>
              <a:rPr lang="fr-CH" dirty="0"/>
              <a:t>FSI </a:t>
            </a:r>
            <a:r>
              <a:rPr lang="fr-CH" dirty="0" err="1"/>
              <a:t>Measures</a:t>
            </a:r>
            <a:r>
              <a:rPr lang="fr-CH" dirty="0"/>
              <a:t> – </a:t>
            </a:r>
            <a:r>
              <a:rPr lang="fr-CH" dirty="0" err="1"/>
              <a:t>V.Rude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F3B5B-2C07-EEDE-A8C4-B136F317A0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36725"/>
            <a:ext cx="8074800" cy="1049137"/>
          </a:xfrm>
        </p:spPr>
        <p:txBody>
          <a:bodyPr>
            <a:normAutofit/>
          </a:bodyPr>
          <a:lstStyle/>
          <a:p>
            <a:r>
              <a:rPr lang="en-GB" sz="1800" dirty="0"/>
              <a:t>A measure of both the top FPC flange and the lower FPC outer pipe flange (Plane + axis for both) show a deviation as described on the sketches bellow : </a:t>
            </a:r>
          </a:p>
          <a:p>
            <a:endParaRPr lang="en-GB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BA041B-B966-5947-C2F2-8F31EE4DAC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087" y="2662211"/>
            <a:ext cx="1877672" cy="228017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47FE8D4-17E8-F2BB-43F7-DB1D9B216980}"/>
              </a:ext>
            </a:extLst>
          </p:cNvPr>
          <p:cNvCxnSpPr>
            <a:cxnSpLocks/>
          </p:cNvCxnSpPr>
          <p:nvPr/>
        </p:nvCxnSpPr>
        <p:spPr>
          <a:xfrm flipH="1">
            <a:off x="1925791" y="2589409"/>
            <a:ext cx="81539" cy="256264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D780A0C-7711-4151-35B1-7C50B925C8CB}"/>
              </a:ext>
            </a:extLst>
          </p:cNvPr>
          <p:cNvSpPr txBox="1">
            <a:spLocks/>
          </p:cNvSpPr>
          <p:nvPr/>
        </p:nvSpPr>
        <p:spPr>
          <a:xfrm>
            <a:off x="2007331" y="2419235"/>
            <a:ext cx="1310446" cy="25626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/>
              <a:t>Top flange plane</a:t>
            </a:r>
          </a:p>
          <a:p>
            <a:endParaRPr lang="en-GB" sz="1100" dirty="0">
              <a:solidFill>
                <a:srgbClr val="00B050"/>
              </a:solidFill>
            </a:endParaRPr>
          </a:p>
          <a:p>
            <a:endParaRPr lang="en-GB" sz="1100" dirty="0">
              <a:solidFill>
                <a:srgbClr val="00B050"/>
              </a:solidFill>
            </a:endParaRPr>
          </a:p>
          <a:p>
            <a:endParaRPr lang="en-GB" sz="1100" dirty="0"/>
          </a:p>
          <a:p>
            <a:pPr marL="0" indent="0">
              <a:buFont typeface="Wingdings" charset="2"/>
              <a:buNone/>
            </a:pPr>
            <a:endParaRPr lang="en-GB" sz="1100" dirty="0"/>
          </a:p>
          <a:p>
            <a:pPr marL="0" indent="0">
              <a:buFont typeface="Wingdings" charset="2"/>
              <a:buNone/>
            </a:pPr>
            <a:endParaRPr lang="en-GB" sz="1100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60C59CE7-5827-CFD6-38BA-46C1B44E3687}"/>
              </a:ext>
            </a:extLst>
          </p:cNvPr>
          <p:cNvSpPr txBox="1">
            <a:spLocks/>
          </p:cNvSpPr>
          <p:nvPr/>
        </p:nvSpPr>
        <p:spPr>
          <a:xfrm>
            <a:off x="2205758" y="2784137"/>
            <a:ext cx="2329276" cy="33032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/>
              <a:t>Top flange cylinder used to build axis</a:t>
            </a:r>
          </a:p>
          <a:p>
            <a:endParaRPr lang="en-GB" sz="1100" dirty="0">
              <a:solidFill>
                <a:srgbClr val="00B050"/>
              </a:solidFill>
            </a:endParaRPr>
          </a:p>
          <a:p>
            <a:endParaRPr lang="en-GB" sz="1100" dirty="0">
              <a:solidFill>
                <a:srgbClr val="00B050"/>
              </a:solidFill>
            </a:endParaRPr>
          </a:p>
          <a:p>
            <a:endParaRPr lang="en-GB" sz="1100" dirty="0"/>
          </a:p>
          <a:p>
            <a:pPr marL="0" indent="0">
              <a:buFont typeface="Wingdings" charset="2"/>
              <a:buNone/>
            </a:pPr>
            <a:endParaRPr lang="en-GB" sz="1100" dirty="0"/>
          </a:p>
          <a:p>
            <a:pPr marL="0" indent="0">
              <a:buFont typeface="Wingdings" charset="2"/>
              <a:buNone/>
            </a:pPr>
            <a:endParaRPr lang="en-GB" sz="11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5860299-EBA7-30DD-1DC8-036F86D74888}"/>
              </a:ext>
            </a:extLst>
          </p:cNvPr>
          <p:cNvCxnSpPr>
            <a:cxnSpLocks/>
          </p:cNvCxnSpPr>
          <p:nvPr/>
        </p:nvCxnSpPr>
        <p:spPr>
          <a:xfrm flipH="1">
            <a:off x="1996668" y="2912269"/>
            <a:ext cx="252483" cy="30768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205CF76A-F197-DE1D-7FC0-F2CA4435D9FB}"/>
              </a:ext>
            </a:extLst>
          </p:cNvPr>
          <p:cNvSpPr txBox="1">
            <a:spLocks/>
          </p:cNvSpPr>
          <p:nvPr/>
        </p:nvSpPr>
        <p:spPr>
          <a:xfrm>
            <a:off x="1983856" y="4255849"/>
            <a:ext cx="2039053" cy="253071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/>
              <a:t>Lower plane FPC outer pipe flange</a:t>
            </a:r>
          </a:p>
          <a:p>
            <a:endParaRPr lang="en-GB" sz="1100" dirty="0">
              <a:solidFill>
                <a:srgbClr val="00B050"/>
              </a:solidFill>
            </a:endParaRPr>
          </a:p>
          <a:p>
            <a:endParaRPr lang="en-GB" sz="1100" dirty="0">
              <a:solidFill>
                <a:srgbClr val="00B050"/>
              </a:solidFill>
            </a:endParaRPr>
          </a:p>
          <a:p>
            <a:endParaRPr lang="en-GB" sz="1100" dirty="0"/>
          </a:p>
          <a:p>
            <a:pPr marL="0" indent="0">
              <a:buFont typeface="Wingdings" charset="2"/>
              <a:buNone/>
            </a:pPr>
            <a:endParaRPr lang="en-GB" sz="1100" dirty="0"/>
          </a:p>
          <a:p>
            <a:pPr marL="0" indent="0">
              <a:buFont typeface="Wingdings" charset="2"/>
              <a:buNone/>
            </a:pPr>
            <a:endParaRPr lang="en-GB" sz="11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98EA77F-27BD-1A38-0C65-725D68B0DE71}"/>
              </a:ext>
            </a:extLst>
          </p:cNvPr>
          <p:cNvCxnSpPr>
            <a:cxnSpLocks/>
          </p:cNvCxnSpPr>
          <p:nvPr/>
        </p:nvCxnSpPr>
        <p:spPr>
          <a:xfrm flipH="1">
            <a:off x="1768538" y="4400736"/>
            <a:ext cx="238792" cy="183462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62C748CC-4180-1BFB-208A-E2FC43C8AB07}"/>
              </a:ext>
            </a:extLst>
          </p:cNvPr>
          <p:cNvSpPr txBox="1">
            <a:spLocks/>
          </p:cNvSpPr>
          <p:nvPr/>
        </p:nvSpPr>
        <p:spPr>
          <a:xfrm>
            <a:off x="1977624" y="4469996"/>
            <a:ext cx="2557410" cy="33032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/>
              <a:t>Lower flange cylinder used to build axis</a:t>
            </a:r>
          </a:p>
          <a:p>
            <a:endParaRPr lang="en-GB" sz="1100" dirty="0">
              <a:solidFill>
                <a:srgbClr val="00B050"/>
              </a:solidFill>
            </a:endParaRPr>
          </a:p>
          <a:p>
            <a:endParaRPr lang="en-GB" sz="1100" dirty="0">
              <a:solidFill>
                <a:srgbClr val="00B050"/>
              </a:solidFill>
            </a:endParaRPr>
          </a:p>
          <a:p>
            <a:endParaRPr lang="en-GB" sz="1100" dirty="0"/>
          </a:p>
          <a:p>
            <a:pPr marL="0" indent="0">
              <a:buFont typeface="Wingdings" charset="2"/>
              <a:buNone/>
            </a:pPr>
            <a:endParaRPr lang="en-GB" sz="1100" dirty="0"/>
          </a:p>
          <a:p>
            <a:pPr marL="0" indent="0">
              <a:buFont typeface="Wingdings" charset="2"/>
              <a:buNone/>
            </a:pPr>
            <a:endParaRPr lang="en-GB" sz="11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18F420F-86D0-0E20-0D7D-B5B546E33A02}"/>
              </a:ext>
            </a:extLst>
          </p:cNvPr>
          <p:cNvCxnSpPr>
            <a:cxnSpLocks/>
          </p:cNvCxnSpPr>
          <p:nvPr/>
        </p:nvCxnSpPr>
        <p:spPr>
          <a:xfrm flipH="1">
            <a:off x="1768534" y="4598128"/>
            <a:ext cx="252483" cy="30768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3573D21-0ED1-710C-2CE4-96301F88D356}"/>
              </a:ext>
            </a:extLst>
          </p:cNvPr>
          <p:cNvGrpSpPr/>
          <p:nvPr/>
        </p:nvGrpSpPr>
        <p:grpSpPr>
          <a:xfrm>
            <a:off x="4631160" y="1964412"/>
            <a:ext cx="3485910" cy="1739403"/>
            <a:chOff x="4482162" y="2023723"/>
            <a:chExt cx="3447288" cy="1739403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09D663E2-F69C-8A9F-70F5-3937860527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25939"/>
            <a:stretch/>
          </p:blipFill>
          <p:spPr>
            <a:xfrm>
              <a:off x="4482162" y="2023723"/>
              <a:ext cx="3248025" cy="1506258"/>
            </a:xfrm>
            <a:prstGeom prst="rect">
              <a:avLst/>
            </a:prstGeom>
            <a:ln>
              <a:solidFill>
                <a:schemeClr val="accent3">
                  <a:lumMod val="20000"/>
                  <a:lumOff val="80000"/>
                </a:schemeClr>
              </a:solidFill>
            </a:ln>
          </p:spPr>
        </p:pic>
        <p:sp>
          <p:nvSpPr>
            <p:cNvPr id="41" name="Content Placeholder 3">
              <a:extLst>
                <a:ext uri="{FF2B5EF4-FFF2-40B4-BE49-F238E27FC236}">
                  <a16:creationId xmlns:a16="http://schemas.microsoft.com/office/drawing/2014/main" id="{CCDE5742-C2DE-3582-237D-26AFD543B5EB}"/>
                </a:ext>
              </a:extLst>
            </p:cNvPr>
            <p:cNvSpPr txBox="1">
              <a:spLocks/>
            </p:cNvSpPr>
            <p:nvPr/>
          </p:nvSpPr>
          <p:spPr>
            <a:xfrm>
              <a:off x="4715452" y="3544044"/>
              <a:ext cx="2329276" cy="219082"/>
            </a:xfrm>
            <a:prstGeom prst="rect">
              <a:avLst/>
            </a:prstGeom>
          </p:spPr>
          <p:txBody>
            <a:bodyPr>
              <a:normAutofit fontScale="85000" lnSpcReduction="10000"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100" i="1" dirty="0"/>
                <a:t>Measured using laser tracker – </a:t>
              </a:r>
              <a:r>
                <a:rPr lang="en-GB" sz="1100" i="1" dirty="0" err="1"/>
                <a:t>V.Rude</a:t>
              </a:r>
              <a:endParaRPr lang="en-GB" sz="1100" i="1" dirty="0">
                <a:solidFill>
                  <a:srgbClr val="00B050"/>
                </a:solidFill>
              </a:endParaRPr>
            </a:p>
            <a:p>
              <a:endParaRPr lang="en-GB" sz="1100" i="1" dirty="0">
                <a:solidFill>
                  <a:srgbClr val="00B050"/>
                </a:solidFill>
              </a:endParaRPr>
            </a:p>
            <a:p>
              <a:endParaRPr lang="en-GB" sz="1100" i="1" dirty="0"/>
            </a:p>
            <a:p>
              <a:pPr marL="0" indent="0">
                <a:buFont typeface="Wingdings" charset="2"/>
                <a:buNone/>
              </a:pPr>
              <a:endParaRPr lang="en-GB" sz="1100" i="1" dirty="0"/>
            </a:p>
            <a:p>
              <a:pPr marL="0" indent="0">
                <a:buFont typeface="Wingdings" charset="2"/>
                <a:buNone/>
              </a:pPr>
              <a:endParaRPr lang="en-GB" sz="1100" i="1" dirty="0"/>
            </a:p>
          </p:txBody>
        </p:sp>
        <p:sp>
          <p:nvSpPr>
            <p:cNvPr id="42" name="Content Placeholder 3">
              <a:extLst>
                <a:ext uri="{FF2B5EF4-FFF2-40B4-BE49-F238E27FC236}">
                  <a16:creationId xmlns:a16="http://schemas.microsoft.com/office/drawing/2014/main" id="{857359C9-26C3-578F-0790-189D2E752F21}"/>
                </a:ext>
              </a:extLst>
            </p:cNvPr>
            <p:cNvSpPr txBox="1">
              <a:spLocks/>
            </p:cNvSpPr>
            <p:nvPr/>
          </p:nvSpPr>
          <p:spPr>
            <a:xfrm>
              <a:off x="5600174" y="2276349"/>
              <a:ext cx="2329276" cy="330329"/>
            </a:xfrm>
            <a:prstGeom prst="rect">
              <a:avLst/>
            </a:prstGeom>
          </p:spPr>
          <p:txBody>
            <a:bodyPr>
              <a:normAutofit fontScale="92500"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800" b="1" i="1" dirty="0">
                  <a:solidFill>
                    <a:srgbClr val="FF0000"/>
                  </a:solidFill>
                </a:rPr>
                <a:t>CAVITY 1</a:t>
              </a:r>
            </a:p>
            <a:p>
              <a:pPr marL="0" indent="0">
                <a:buNone/>
              </a:pPr>
              <a:r>
                <a:rPr lang="en-GB" sz="800" i="1" dirty="0">
                  <a:solidFill>
                    <a:srgbClr val="FF0000"/>
                  </a:solidFill>
                </a:rPr>
                <a:t>Equivalent total angle = ~1.6°</a:t>
              </a:r>
            </a:p>
            <a:p>
              <a:endParaRPr lang="en-GB" sz="800" i="1" dirty="0">
                <a:solidFill>
                  <a:srgbClr val="FF0000"/>
                </a:solidFill>
              </a:endParaRPr>
            </a:p>
            <a:p>
              <a:endParaRPr lang="en-GB" sz="800" i="1" dirty="0">
                <a:solidFill>
                  <a:srgbClr val="FF0000"/>
                </a:solidFill>
              </a:endParaRPr>
            </a:p>
            <a:p>
              <a:endParaRPr lang="en-GB" sz="800" i="1" dirty="0">
                <a:solidFill>
                  <a:srgbClr val="FF0000"/>
                </a:solidFill>
              </a:endParaRPr>
            </a:p>
            <a:p>
              <a:pPr marL="0" indent="0">
                <a:buFont typeface="Wingdings" charset="2"/>
                <a:buNone/>
              </a:pPr>
              <a:endParaRPr lang="en-GB" sz="800" i="1" dirty="0">
                <a:solidFill>
                  <a:srgbClr val="FF0000"/>
                </a:solidFill>
              </a:endParaRPr>
            </a:p>
            <a:p>
              <a:pPr marL="0" indent="0">
                <a:buFont typeface="Wingdings" charset="2"/>
                <a:buNone/>
              </a:pPr>
              <a:endParaRPr lang="en-GB" sz="800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4D0BAB7-EC28-8DE2-8FE1-9494D747FA86}"/>
              </a:ext>
            </a:extLst>
          </p:cNvPr>
          <p:cNvGrpSpPr/>
          <p:nvPr/>
        </p:nvGrpSpPr>
        <p:grpSpPr>
          <a:xfrm>
            <a:off x="4668097" y="3810523"/>
            <a:ext cx="3448974" cy="1849659"/>
            <a:chOff x="4518688" y="3445960"/>
            <a:chExt cx="3448974" cy="1849659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60B83463-56F7-A8BD-8964-5AFE983645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18688" y="3445960"/>
              <a:ext cx="3247478" cy="1604123"/>
            </a:xfrm>
            <a:prstGeom prst="rect">
              <a:avLst/>
            </a:prstGeom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</p:pic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F6E4FB7-AEE1-33E0-A445-4C8C7A62A3DC}"/>
                </a:ext>
              </a:extLst>
            </p:cNvPr>
            <p:cNvGrpSpPr/>
            <p:nvPr/>
          </p:nvGrpSpPr>
          <p:grpSpPr>
            <a:xfrm>
              <a:off x="4717654" y="3691496"/>
              <a:ext cx="3250008" cy="1604123"/>
              <a:chOff x="4715451" y="2276349"/>
              <a:chExt cx="3213999" cy="1604123"/>
            </a:xfrm>
          </p:grpSpPr>
          <p:sp>
            <p:nvSpPr>
              <p:cNvPr id="46" name="Content Placeholder 3">
                <a:extLst>
                  <a:ext uri="{FF2B5EF4-FFF2-40B4-BE49-F238E27FC236}">
                    <a16:creationId xmlns:a16="http://schemas.microsoft.com/office/drawing/2014/main" id="{EFF01B9D-3ECE-C0D1-2147-E291B3237BE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15451" y="3661390"/>
                <a:ext cx="3046942" cy="219082"/>
              </a:xfrm>
              <a:prstGeom prst="rect">
                <a:avLst/>
              </a:prstGeom>
            </p:spPr>
            <p:txBody>
              <a:bodyPr>
                <a:normAutofit fontScale="92500" lnSpcReduction="20000"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1100" i="1" dirty="0"/>
                  <a:t>Measured using laser tracker – courtesy </a:t>
                </a:r>
                <a:r>
                  <a:rPr lang="en-GB" sz="1100" i="1" dirty="0" err="1"/>
                  <a:t>V.Rude</a:t>
                </a:r>
                <a:endParaRPr lang="en-GB" sz="1100" i="1" dirty="0">
                  <a:solidFill>
                    <a:srgbClr val="00B050"/>
                  </a:solidFill>
                </a:endParaRPr>
              </a:p>
              <a:p>
                <a:endParaRPr lang="en-GB" sz="1100" i="1" dirty="0">
                  <a:solidFill>
                    <a:srgbClr val="00B050"/>
                  </a:solidFill>
                </a:endParaRPr>
              </a:p>
              <a:p>
                <a:endParaRPr lang="en-GB" sz="1100" i="1" dirty="0"/>
              </a:p>
              <a:p>
                <a:pPr marL="0" indent="0">
                  <a:buFont typeface="Wingdings" charset="2"/>
                  <a:buNone/>
                </a:pPr>
                <a:endParaRPr lang="en-GB" sz="1100" i="1" dirty="0"/>
              </a:p>
              <a:p>
                <a:pPr marL="0" indent="0">
                  <a:buFont typeface="Wingdings" charset="2"/>
                  <a:buNone/>
                </a:pPr>
                <a:endParaRPr lang="en-GB" sz="1100" i="1" dirty="0"/>
              </a:p>
            </p:txBody>
          </p:sp>
          <p:sp>
            <p:nvSpPr>
              <p:cNvPr id="47" name="Content Placeholder 3">
                <a:extLst>
                  <a:ext uri="{FF2B5EF4-FFF2-40B4-BE49-F238E27FC236}">
                    <a16:creationId xmlns:a16="http://schemas.microsoft.com/office/drawing/2014/main" id="{77F1B2A2-2A65-166A-8066-7CEE12C92F5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00174" y="2276349"/>
                <a:ext cx="2329276" cy="330329"/>
              </a:xfrm>
              <a:prstGeom prst="rect">
                <a:avLst/>
              </a:prstGeom>
            </p:spPr>
            <p:txBody>
              <a:bodyPr>
                <a:normAutofit fontScale="92500"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800" b="1" i="1" dirty="0">
                    <a:solidFill>
                      <a:srgbClr val="FF0000"/>
                    </a:solidFill>
                  </a:rPr>
                  <a:t>CAVITY 2</a:t>
                </a:r>
              </a:p>
              <a:p>
                <a:pPr marL="0" indent="0">
                  <a:buNone/>
                </a:pPr>
                <a:r>
                  <a:rPr lang="en-GB" sz="800" i="1" dirty="0">
                    <a:solidFill>
                      <a:srgbClr val="FF0000"/>
                    </a:solidFill>
                  </a:rPr>
                  <a:t>Equivalent total angle = ~0.7°</a:t>
                </a:r>
              </a:p>
              <a:p>
                <a:endParaRPr lang="en-GB" sz="800" i="1" dirty="0">
                  <a:solidFill>
                    <a:srgbClr val="FF0000"/>
                  </a:solidFill>
                </a:endParaRPr>
              </a:p>
              <a:p>
                <a:endParaRPr lang="en-GB" sz="800" i="1" dirty="0">
                  <a:solidFill>
                    <a:srgbClr val="FF0000"/>
                  </a:solidFill>
                </a:endParaRPr>
              </a:p>
              <a:p>
                <a:endParaRPr lang="en-GB" sz="800" i="1" dirty="0">
                  <a:solidFill>
                    <a:srgbClr val="FF0000"/>
                  </a:solidFill>
                </a:endParaRPr>
              </a:p>
              <a:p>
                <a:pPr marL="0" indent="0">
                  <a:buFont typeface="Wingdings" charset="2"/>
                  <a:buNone/>
                </a:pPr>
                <a:endParaRPr lang="en-GB" sz="800" i="1" dirty="0">
                  <a:solidFill>
                    <a:srgbClr val="FF0000"/>
                  </a:solidFill>
                </a:endParaRPr>
              </a:p>
              <a:p>
                <a:pPr marL="0" indent="0">
                  <a:buFont typeface="Wingdings" charset="2"/>
                  <a:buNone/>
                </a:pPr>
                <a:endParaRPr lang="en-GB" sz="800" i="1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561F2909-A300-C8D2-3027-81F2614B8013}"/>
              </a:ext>
            </a:extLst>
          </p:cNvPr>
          <p:cNvSpPr txBox="1"/>
          <p:nvPr/>
        </p:nvSpPr>
        <p:spPr>
          <a:xfrm>
            <a:off x="4466601" y="3491534"/>
            <a:ext cx="5757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Fig .5 </a:t>
            </a:r>
            <a:endParaRPr lang="en-GB" sz="8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1D9E52-6DF9-057C-28ED-B4E53AAA4E8A}"/>
              </a:ext>
            </a:extLst>
          </p:cNvPr>
          <p:cNvSpPr txBox="1"/>
          <p:nvPr/>
        </p:nvSpPr>
        <p:spPr>
          <a:xfrm>
            <a:off x="4466601" y="5431137"/>
            <a:ext cx="5757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b="1" dirty="0"/>
              <a:t>Fig .6 </a:t>
            </a:r>
            <a:endParaRPr lang="en-GB" sz="800" dirty="0">
              <a:solidFill>
                <a:srgbClr val="00B050"/>
              </a:solidFill>
            </a:endParaRPr>
          </a:p>
        </p:txBody>
      </p:sp>
      <p:sp>
        <p:nvSpPr>
          <p:cNvPr id="4" name="TextBox 19">
            <a:extLst>
              <a:ext uri="{FF2B5EF4-FFF2-40B4-BE49-F238E27FC236}">
                <a16:creationId xmlns:a16="http://schemas.microsoft.com/office/drawing/2014/main" id="{41F3D1CE-85FF-1CFF-4C1D-C0015DE3FB6A}"/>
              </a:ext>
            </a:extLst>
          </p:cNvPr>
          <p:cNvSpPr txBox="1"/>
          <p:nvPr/>
        </p:nvSpPr>
        <p:spPr>
          <a:xfrm>
            <a:off x="7171616" y="10723"/>
            <a:ext cx="197238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Courtesy T. Capelli</a:t>
            </a:r>
          </a:p>
        </p:txBody>
      </p:sp>
    </p:spTree>
    <p:extLst>
      <p:ext uri="{BB962C8B-B14F-4D97-AF65-F5344CB8AC3E}">
        <p14:creationId xmlns:p14="http://schemas.microsoft.com/office/powerpoint/2010/main" val="17877941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A3730-727C-D214-F1C3-F1938EA5D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Radiographic</a:t>
            </a:r>
            <a:r>
              <a:rPr lang="fr-CH" dirty="0"/>
              <a:t> </a:t>
            </a:r>
            <a:r>
              <a:rPr lang="fr-CH" dirty="0" err="1"/>
              <a:t>measures</a:t>
            </a:r>
            <a:r>
              <a:rPr lang="fr-CH" dirty="0"/>
              <a:t> – </a:t>
            </a:r>
            <a:r>
              <a:rPr lang="fr-CH" dirty="0" err="1"/>
              <a:t>A.Porret</a:t>
            </a:r>
            <a:r>
              <a:rPr lang="fr-CH" dirty="0"/>
              <a:t>  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EEDD39-7F7F-B589-8015-E84E97DB0A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059" y="828929"/>
            <a:ext cx="2545901" cy="1143306"/>
          </a:xfrm>
          <a:prstGeom prst="rect">
            <a:avLst/>
          </a:prstGeom>
        </p:spPr>
      </p:pic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9CB01514-4B5F-064A-0606-0F16F871F0F0}"/>
              </a:ext>
            </a:extLst>
          </p:cNvPr>
          <p:cNvSpPr txBox="1">
            <a:spLocks/>
          </p:cNvSpPr>
          <p:nvPr/>
        </p:nvSpPr>
        <p:spPr>
          <a:xfrm>
            <a:off x="235298" y="1972235"/>
            <a:ext cx="3081079" cy="21908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i="1" dirty="0"/>
              <a:t>Set up preview - courtesy </a:t>
            </a:r>
            <a:r>
              <a:rPr lang="en-GB" sz="1100" i="1" dirty="0" err="1"/>
              <a:t>A.Porret</a:t>
            </a:r>
            <a:endParaRPr lang="en-GB" sz="1100" i="1" dirty="0">
              <a:solidFill>
                <a:srgbClr val="00B050"/>
              </a:solidFill>
            </a:endParaRPr>
          </a:p>
          <a:p>
            <a:endParaRPr lang="en-GB" sz="1100" i="1" dirty="0">
              <a:solidFill>
                <a:srgbClr val="00B050"/>
              </a:solidFill>
            </a:endParaRPr>
          </a:p>
          <a:p>
            <a:endParaRPr lang="en-GB" sz="1100" i="1" dirty="0"/>
          </a:p>
          <a:p>
            <a:pPr marL="0" indent="0">
              <a:buFont typeface="Wingdings" charset="2"/>
              <a:buNone/>
            </a:pPr>
            <a:endParaRPr lang="en-GB" sz="1100" i="1" dirty="0"/>
          </a:p>
          <a:p>
            <a:pPr marL="0" indent="0">
              <a:buFont typeface="Wingdings" charset="2"/>
              <a:buNone/>
            </a:pPr>
            <a:endParaRPr lang="en-GB" sz="1100" i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E82CC51-86BE-7B13-04F5-45818B4E80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694" y="2384613"/>
            <a:ext cx="1866235" cy="16253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F672D7D-DEDE-3DE3-28BB-C6AD578619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655" y="2384612"/>
            <a:ext cx="1666578" cy="1565835"/>
          </a:xfrm>
          <a:prstGeom prst="rect">
            <a:avLst/>
          </a:prstGeom>
        </p:spPr>
      </p:pic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E1041199-3DBF-0241-E0B3-926945A8A5C1}"/>
              </a:ext>
            </a:extLst>
          </p:cNvPr>
          <p:cNvSpPr txBox="1">
            <a:spLocks/>
          </p:cNvSpPr>
          <p:nvPr/>
        </p:nvSpPr>
        <p:spPr>
          <a:xfrm>
            <a:off x="125506" y="4065336"/>
            <a:ext cx="4818612" cy="219082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i="1" dirty="0"/>
              <a:t>Result of radiographic measure (see full results in EDMS 2995980)- courtesy </a:t>
            </a:r>
            <a:r>
              <a:rPr lang="en-GB" sz="1100" i="1" dirty="0" err="1"/>
              <a:t>A.Porret</a:t>
            </a:r>
            <a:endParaRPr lang="en-GB" sz="1100" i="1" dirty="0">
              <a:solidFill>
                <a:srgbClr val="00B050"/>
              </a:solidFill>
            </a:endParaRPr>
          </a:p>
          <a:p>
            <a:endParaRPr lang="en-GB" sz="1100" i="1" dirty="0">
              <a:solidFill>
                <a:srgbClr val="00B050"/>
              </a:solidFill>
            </a:endParaRPr>
          </a:p>
          <a:p>
            <a:endParaRPr lang="en-GB" sz="1100" i="1" dirty="0"/>
          </a:p>
          <a:p>
            <a:pPr marL="0" indent="0">
              <a:buFont typeface="Wingdings" charset="2"/>
              <a:buNone/>
            </a:pPr>
            <a:endParaRPr lang="en-GB" sz="1100" i="1" dirty="0"/>
          </a:p>
          <a:p>
            <a:pPr marL="0" indent="0">
              <a:buFont typeface="Wingdings" charset="2"/>
              <a:buNone/>
            </a:pPr>
            <a:endParaRPr lang="en-GB" sz="1100" i="1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2F9EB52-929A-DAC7-6F1A-3379C945DC16}"/>
              </a:ext>
            </a:extLst>
          </p:cNvPr>
          <p:cNvGrpSpPr/>
          <p:nvPr/>
        </p:nvGrpSpPr>
        <p:grpSpPr>
          <a:xfrm>
            <a:off x="2481843" y="3946116"/>
            <a:ext cx="5705370" cy="2590234"/>
            <a:chOff x="800450" y="2829536"/>
            <a:chExt cx="8440108" cy="413547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CCA4B46-4088-88A8-F4EB-26F86F48AEF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92828" y="3734647"/>
              <a:ext cx="2228173" cy="2181226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3DFE333-6436-BFCB-93B7-7E3788A2FE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05820" y="2829536"/>
              <a:ext cx="2734738" cy="2254878"/>
            </a:xfrm>
            <a:prstGeom prst="rect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36F6555-D4BF-62D5-44D7-B8A8CAE9577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00450" y="3388373"/>
              <a:ext cx="3774830" cy="3576637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3936E57-4CDA-EBC9-3DD6-DFDC4B9F3387}"/>
                </a:ext>
              </a:extLst>
            </p:cNvPr>
            <p:cNvSpPr txBox="1"/>
            <p:nvPr/>
          </p:nvSpPr>
          <p:spPr>
            <a:xfrm>
              <a:off x="6622041" y="5546541"/>
              <a:ext cx="2458738" cy="1105616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FF0000"/>
                  </a:solidFill>
                </a:rPr>
                <a:t>Theoretical clash =  0.5mm</a:t>
              </a:r>
            </a:p>
            <a:p>
              <a:pPr algn="ctr"/>
              <a:r>
                <a:rPr lang="en-GB" sz="1100" i="1" dirty="0">
                  <a:solidFill>
                    <a:srgbClr val="FF0000"/>
                  </a:solidFill>
                </a:rPr>
                <a:t>(Hook/cavity wall)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ACA702E-9F8E-9865-A26D-4BFCBB94EC58}"/>
                </a:ext>
              </a:extLst>
            </p:cNvPr>
            <p:cNvCxnSpPr>
              <a:cxnSpLocks/>
              <a:stCxn id="17" idx="0"/>
            </p:cNvCxnSpPr>
            <p:nvPr/>
          </p:nvCxnSpPr>
          <p:spPr>
            <a:xfrm flipV="1">
              <a:off x="7851411" y="4633564"/>
              <a:ext cx="292328" cy="912977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992EAFE-FB73-44DC-F6C2-7A508FE3499C}"/>
                </a:ext>
              </a:extLst>
            </p:cNvPr>
            <p:cNvSpPr/>
            <p:nvPr/>
          </p:nvSpPr>
          <p:spPr>
            <a:xfrm>
              <a:off x="5778124" y="5247925"/>
              <a:ext cx="503477" cy="447675"/>
            </a:xfrm>
            <a:prstGeom prst="rect">
              <a:avLst/>
            </a:prstGeom>
            <a:noFill/>
            <a:ln w="2857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D94EAA2C-3530-23D9-4E04-3D89176629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67289" y="4993463"/>
              <a:ext cx="438531" cy="221878"/>
            </a:xfrm>
            <a:prstGeom prst="straightConnector1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027FA1D-FBE3-8733-9D07-5443F3C499D2}"/>
                </a:ext>
              </a:extLst>
            </p:cNvPr>
            <p:cNvCxnSpPr>
              <a:cxnSpLocks/>
            </p:cNvCxnSpPr>
            <p:nvPr/>
          </p:nvCxnSpPr>
          <p:spPr>
            <a:xfrm>
              <a:off x="3710425" y="3338163"/>
              <a:ext cx="85151" cy="2176462"/>
            </a:xfrm>
            <a:prstGeom prst="line">
              <a:avLst/>
            </a:prstGeom>
            <a:ln w="9525">
              <a:solidFill>
                <a:srgbClr val="FFFF00"/>
              </a:solidFill>
              <a:prstDash val="sysDash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ECC58AF-52E7-78C7-0E56-3D0B3DB834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40034" y="3338163"/>
              <a:ext cx="55542" cy="2767012"/>
            </a:xfrm>
            <a:prstGeom prst="line">
              <a:avLst/>
            </a:prstGeom>
            <a:ln w="9525"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B6B7D3B-F86B-F934-8E3E-973B8140B235}"/>
              </a:ext>
            </a:extLst>
          </p:cNvPr>
          <p:cNvCxnSpPr/>
          <p:nvPr/>
        </p:nvCxnSpPr>
        <p:spPr>
          <a:xfrm>
            <a:off x="4069976" y="3143624"/>
            <a:ext cx="1739153" cy="8663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1A7C1806-3510-70EA-C91F-5B02BD0EAD7C}"/>
              </a:ext>
            </a:extLst>
          </p:cNvPr>
          <p:cNvSpPr txBox="1">
            <a:spLocks/>
          </p:cNvSpPr>
          <p:nvPr/>
        </p:nvSpPr>
        <p:spPr>
          <a:xfrm rot="1579424">
            <a:off x="4341839" y="3416914"/>
            <a:ext cx="1310446" cy="256265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100" dirty="0"/>
              <a:t>3D modelling of the deviation</a:t>
            </a:r>
          </a:p>
          <a:p>
            <a:endParaRPr lang="en-GB" sz="1100" dirty="0">
              <a:solidFill>
                <a:srgbClr val="00B050"/>
              </a:solidFill>
            </a:endParaRPr>
          </a:p>
          <a:p>
            <a:endParaRPr lang="en-GB" sz="1100" dirty="0">
              <a:solidFill>
                <a:srgbClr val="00B050"/>
              </a:solidFill>
            </a:endParaRPr>
          </a:p>
          <a:p>
            <a:endParaRPr lang="en-GB" sz="1100" dirty="0"/>
          </a:p>
          <a:p>
            <a:pPr marL="0" indent="0">
              <a:buFont typeface="Wingdings" charset="2"/>
              <a:buNone/>
            </a:pPr>
            <a:endParaRPr lang="en-GB" sz="1100" dirty="0"/>
          </a:p>
          <a:p>
            <a:pPr marL="0" indent="0">
              <a:buFont typeface="Wingdings" charset="2"/>
              <a:buNone/>
            </a:pPr>
            <a:endParaRPr lang="en-GB" sz="1100" dirty="0"/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C0355120-3B38-17EE-9C2B-ECA0E5F3C7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9438" y="900000"/>
            <a:ext cx="5957362" cy="1049137"/>
          </a:xfrm>
        </p:spPr>
        <p:txBody>
          <a:bodyPr>
            <a:normAutofit/>
          </a:bodyPr>
          <a:lstStyle/>
          <a:p>
            <a:r>
              <a:rPr lang="en-GB" sz="1800" dirty="0"/>
              <a:t>X-ray confirms our preliminary observations :</a:t>
            </a:r>
          </a:p>
          <a:p>
            <a:pPr lvl="1"/>
            <a:r>
              <a:rPr lang="en-GB" sz="1400" dirty="0"/>
              <a:t>The hook isn’t bended</a:t>
            </a:r>
          </a:p>
          <a:p>
            <a:pPr lvl="1"/>
            <a:r>
              <a:rPr lang="en-GB" sz="1400" dirty="0"/>
              <a:t>The deviation starts from the top</a:t>
            </a:r>
          </a:p>
          <a:p>
            <a:endParaRPr lang="en-GB" sz="1800" dirty="0"/>
          </a:p>
        </p:txBody>
      </p:sp>
      <p:sp>
        <p:nvSpPr>
          <p:cNvPr id="3" name="TextBox 19">
            <a:extLst>
              <a:ext uri="{FF2B5EF4-FFF2-40B4-BE49-F238E27FC236}">
                <a16:creationId xmlns:a16="http://schemas.microsoft.com/office/drawing/2014/main" id="{BCC38FFF-2BD9-8A39-EA02-1B88924481EA}"/>
              </a:ext>
            </a:extLst>
          </p:cNvPr>
          <p:cNvSpPr txBox="1"/>
          <p:nvPr/>
        </p:nvSpPr>
        <p:spPr>
          <a:xfrm>
            <a:off x="7171616" y="10723"/>
            <a:ext cx="197238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Courtesy T. Capelli</a:t>
            </a:r>
          </a:p>
        </p:txBody>
      </p:sp>
    </p:spTree>
    <p:extLst>
      <p:ext uri="{BB962C8B-B14F-4D97-AF65-F5344CB8AC3E}">
        <p14:creationId xmlns:p14="http://schemas.microsoft.com/office/powerpoint/2010/main" val="20749573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542B0DE-CE10-874D-A2ED-3006432449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5636" y="1725129"/>
            <a:ext cx="4079706" cy="23862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1" y="35113"/>
            <a:ext cx="8502251" cy="512696"/>
          </a:xfrm>
        </p:spPr>
        <p:txBody>
          <a:bodyPr/>
          <a:lstStyle/>
          <a:p>
            <a:r>
              <a:rPr lang="fr-FR" dirty="0"/>
              <a:t>Run 1: Simulations &amp; </a:t>
            </a:r>
            <a:r>
              <a:rPr lang="en-GB" dirty="0"/>
              <a:t>Measurement</a:t>
            </a:r>
          </a:p>
        </p:txBody>
      </p: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14B908-BE64-C68F-EBB6-9FD3545ACF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189" y="1719739"/>
            <a:ext cx="4512997" cy="242109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9B69916-DC48-3904-600E-8B08B6F0E743}"/>
              </a:ext>
            </a:extLst>
          </p:cNvPr>
          <p:cNvCxnSpPr>
            <a:cxnSpLocks/>
          </p:cNvCxnSpPr>
          <p:nvPr/>
        </p:nvCxnSpPr>
        <p:spPr>
          <a:xfrm flipH="1">
            <a:off x="5090786" y="2918250"/>
            <a:ext cx="489326" cy="745586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B208E17E-AEA0-BD65-E925-B2D96FB6705A}"/>
              </a:ext>
            </a:extLst>
          </p:cNvPr>
          <p:cNvGrpSpPr/>
          <p:nvPr/>
        </p:nvGrpSpPr>
        <p:grpSpPr>
          <a:xfrm>
            <a:off x="106694" y="4625154"/>
            <a:ext cx="6337514" cy="1468142"/>
            <a:chOff x="185360" y="2019851"/>
            <a:chExt cx="7665437" cy="146814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4564454-474F-D928-CA92-7F781BBFEA4F}"/>
                </a:ext>
              </a:extLst>
            </p:cNvPr>
            <p:cNvSpPr txBox="1"/>
            <p:nvPr/>
          </p:nvSpPr>
          <p:spPr>
            <a:xfrm>
              <a:off x="185360" y="2399913"/>
              <a:ext cx="7272808" cy="83099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wrap="square">
              <a:spAutoFit/>
            </a:bodyPr>
            <a:lstStyle/>
            <a:p>
              <a:pPr marL="628650" lvl="1" indent="-171450"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Applied force: 1kN </a:t>
              </a:r>
              <a:b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sz="1200" dirty="0"/>
                <a:t>tooling adjustments, contact sliding, actual deformations difficult to estimate</a:t>
              </a:r>
            </a:p>
            <a:p>
              <a:pPr marL="628650" lvl="1" indent="-171450"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Estimated displacement of the FPC hook: </a:t>
              </a:r>
              <a: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Aptos" panose="020B0004020202020204" pitchFamily="34" charset="0"/>
                </a:rPr>
                <a:t>~1mm </a:t>
              </a:r>
            </a:p>
            <a:p>
              <a:pPr marL="628650" lvl="1" indent="-171450"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GB" sz="1200" dirty="0">
                  <a:solidFill>
                    <a:schemeClr val="tx1"/>
                  </a:solidFill>
                  <a:effectLst/>
                  <a:highlight>
                    <a:srgbClr val="FFFF00"/>
                  </a:highlight>
                  <a:ea typeface="Times New Roman" panose="02020603050405020304" pitchFamily="18" charset="0"/>
                  <a:cs typeface="Times New Roman" panose="02020603050405020304" pitchFamily="18" charset="0"/>
                </a:rPr>
                <a:t>Contact removed</a:t>
              </a:r>
              <a:endParaRPr lang="en-GB" sz="1200" dirty="0">
                <a:solidFill>
                  <a:schemeClr val="tx1"/>
                </a:solidFill>
                <a:effectLst/>
                <a:highlight>
                  <a:srgbClr val="FFFF00"/>
                </a:highlight>
                <a:ea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9E4A805-B251-FB1A-358B-08A7E0EFAC5E}"/>
                </a:ext>
              </a:extLst>
            </p:cNvPr>
            <p:cNvSpPr txBox="1"/>
            <p:nvPr/>
          </p:nvSpPr>
          <p:spPr>
            <a:xfrm>
              <a:off x="577989" y="2024414"/>
              <a:ext cx="7270546" cy="30777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>
                <a:buSzPts val="1000"/>
                <a:tabLst>
                  <a:tab pos="457200" algn="l"/>
                </a:tabLst>
              </a:pPr>
              <a:r>
                <a:rPr lang="en-US" sz="1400" b="1" dirty="0">
                  <a:solidFill>
                    <a:schemeClr val="tx1"/>
                  </a:solidFill>
                </a:rPr>
                <a:t>Run 1: </a:t>
              </a:r>
              <a:r>
                <a:rPr lang="en-GB" sz="1200" dirty="0">
                  <a:solidFill>
                    <a:schemeClr val="tx1"/>
                  </a:solidFill>
                </a:rPr>
                <a:t>apply a small force to test tooling and structure response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1881F83-9624-E048-6821-0B8956A7156D}"/>
                </a:ext>
              </a:extLst>
            </p:cNvPr>
            <p:cNvSpPr/>
            <p:nvPr/>
          </p:nvSpPr>
          <p:spPr>
            <a:xfrm>
              <a:off x="577989" y="2019851"/>
              <a:ext cx="7272808" cy="1468142"/>
            </a:xfrm>
            <a:prstGeom prst="rect">
              <a:avLst/>
            </a:prstGeom>
            <a:noFill/>
            <a:ln w="12700">
              <a:solidFill>
                <a:srgbClr val="ED783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0F3896C-C2B9-08D3-54C4-0DACE305E1F5}"/>
              </a:ext>
            </a:extLst>
          </p:cNvPr>
          <p:cNvSpPr txBox="1"/>
          <p:nvPr/>
        </p:nvSpPr>
        <p:spPr>
          <a:xfrm>
            <a:off x="5484950" y="1036194"/>
            <a:ext cx="297548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rtl="0"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Antenna's displacement obtained through simulations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8F804A-2DD8-A959-7AA7-BA0386845BCC}"/>
              </a:ext>
            </a:extLst>
          </p:cNvPr>
          <p:cNvSpPr txBox="1"/>
          <p:nvPr/>
        </p:nvSpPr>
        <p:spPr>
          <a:xfrm>
            <a:off x="428194" y="917279"/>
            <a:ext cx="4512997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71450" indent="-171450" rtl="0">
              <a:buFont typeface="Wingdings" panose="05000000000000000000" pitchFamily="2" charset="2"/>
              <a:buChar char="Ø"/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b="0" i="0" u="none" strike="noStrike" kern="1200" spc="0" baseline="0" dirty="0"/>
              <a:t>Measuring force and lever arm’s displacement </a:t>
            </a:r>
          </a:p>
          <a:p>
            <a:pPr marL="171450" indent="-171450" rtl="0">
              <a:buFont typeface="Wingdings" panose="05000000000000000000" pitchFamily="2" charset="2"/>
              <a:buChar char="Ø"/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dirty="0"/>
              <a:t>S</a:t>
            </a:r>
            <a:r>
              <a:rPr lang="en-GB" sz="1200" b="0" i="0" u="none" strike="noStrike" kern="1200" spc="0" baseline="0" dirty="0"/>
              <a:t>uperposing measurement curves on the simulation curves</a:t>
            </a:r>
          </a:p>
          <a:p>
            <a:pPr marL="171450" indent="-171450" rtl="0">
              <a:buFont typeface="Wingdings" panose="05000000000000000000" pitchFamily="2" charset="2"/>
              <a:buChar char="Ø"/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dirty="0"/>
              <a:t>Choosing the curve for estimation of the antenna’s displacement</a:t>
            </a:r>
            <a:endParaRPr lang="en-GB" sz="1200" b="0" i="0" u="none" strike="noStrike" kern="1200" spc="0" baseline="0" dirty="0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ABA50686-4FA4-D951-5B22-91E4478A9D03}"/>
              </a:ext>
            </a:extLst>
          </p:cNvPr>
          <p:cNvSpPr/>
          <p:nvPr/>
        </p:nvSpPr>
        <p:spPr>
          <a:xfrm>
            <a:off x="4834975" y="1087705"/>
            <a:ext cx="511621" cy="25342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741997-4CEE-8DAF-31BB-0161C084FE17}"/>
              </a:ext>
            </a:extLst>
          </p:cNvPr>
          <p:cNvSpPr txBox="1"/>
          <p:nvPr/>
        </p:nvSpPr>
        <p:spPr>
          <a:xfrm>
            <a:off x="5351532" y="2493135"/>
            <a:ext cx="2100788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rtl="0"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05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Permanent antenna displacement </a:t>
            </a:r>
            <a:r>
              <a:rPr lang="en-GB" sz="105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(after springback)</a:t>
            </a:r>
            <a:endParaRPr lang="en-GB" sz="1050" b="0" i="0" u="none" strike="noStrike" kern="1200" spc="0" baseline="0" dirty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F5F89A8F-981D-B679-FAC7-1F94E3F3A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RFD-SPS Cryomodule Repair                        </a:t>
            </a:r>
            <a:r>
              <a:rPr lang="fr-FR" dirty="0"/>
              <a:t>14th HL-LHC Collaboration Meeting – 08/10/2024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12427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837B5A79-4A69-AFF8-E6D9-4D827B40AEBA}"/>
              </a:ext>
            </a:extLst>
          </p:cNvPr>
          <p:cNvGrpSpPr/>
          <p:nvPr/>
        </p:nvGrpSpPr>
        <p:grpSpPr>
          <a:xfrm>
            <a:off x="106694" y="4625155"/>
            <a:ext cx="6337514" cy="1468142"/>
            <a:chOff x="185360" y="2019852"/>
            <a:chExt cx="7665437" cy="1468142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1CE75B4-61D6-437C-27C7-E2DCB92ECB5D}"/>
                </a:ext>
              </a:extLst>
            </p:cNvPr>
            <p:cNvSpPr txBox="1"/>
            <p:nvPr/>
          </p:nvSpPr>
          <p:spPr>
            <a:xfrm>
              <a:off x="185360" y="2399913"/>
              <a:ext cx="7272808" cy="101566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wrap="square">
              <a:spAutoFit/>
            </a:bodyPr>
            <a:lstStyle/>
            <a:p>
              <a:pPr marL="628650" lvl="1" indent="-171450"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Applied force: 2.5 </a:t>
              </a:r>
              <a:r>
                <a:rPr lang="en-GB" sz="1200" dirty="0" err="1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kN</a:t>
              </a:r>
              <a: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pPr marL="628650" lvl="1" indent="-171450"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GB" sz="1200" dirty="0">
                  <a:solidFill>
                    <a:schemeClr val="tx1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Measured displacement: </a:t>
              </a:r>
              <a:b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GB" sz="1200" dirty="0"/>
                <a:t>Following dark blue curve – 5% plastic strain</a:t>
              </a:r>
              <a:endParaRPr lang="en-US" sz="1200" dirty="0"/>
            </a:p>
            <a:p>
              <a:pPr marL="628650" lvl="1" indent="-171450"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Estimated displacement of the FPC hook: </a:t>
              </a:r>
              <a: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Aptos" panose="020B0004020202020204" pitchFamily="34" charset="0"/>
                </a:rPr>
                <a:t>1mm </a:t>
              </a:r>
            </a:p>
            <a:p>
              <a:pPr marL="628650" lvl="1" indent="-171450"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GB" sz="1200" dirty="0">
                  <a:solidFill>
                    <a:schemeClr val="tx1"/>
                  </a:solidFill>
                  <a:effectLst/>
                  <a:highlight>
                    <a:srgbClr val="FFFF00"/>
                  </a:highlight>
                  <a:ea typeface="Aptos" panose="020B0004020202020204" pitchFamily="34" charset="0"/>
                  <a:cs typeface="Times New Roman" panose="02020603050405020304" pitchFamily="18" charset="0"/>
                </a:rPr>
                <a:t>Springback slope confirmed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8B02338-64DA-263E-5288-BEF64F6D28C4}"/>
                </a:ext>
              </a:extLst>
            </p:cNvPr>
            <p:cNvSpPr txBox="1"/>
            <p:nvPr/>
          </p:nvSpPr>
          <p:spPr>
            <a:xfrm>
              <a:off x="577989" y="2024414"/>
              <a:ext cx="7270546" cy="30777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>
                <a:buSzPts val="1000"/>
                <a:tabLst>
                  <a:tab pos="457200" algn="l"/>
                </a:tabLst>
              </a:pPr>
              <a:r>
                <a:rPr lang="en-US" sz="1400" b="1" dirty="0">
                  <a:solidFill>
                    <a:schemeClr val="tx1"/>
                  </a:solidFill>
                </a:rPr>
                <a:t>Run 2: </a:t>
              </a:r>
              <a:r>
                <a:rPr lang="en-GB" sz="1200" dirty="0">
                  <a:solidFill>
                    <a:schemeClr val="tx1"/>
                  </a:solidFill>
                </a:rPr>
                <a:t>apply a force to test structure response, springback slope, hardening level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EA6F2AA-9135-56D6-5D27-9CB3AFA1559F}"/>
                </a:ext>
              </a:extLst>
            </p:cNvPr>
            <p:cNvSpPr/>
            <p:nvPr/>
          </p:nvSpPr>
          <p:spPr>
            <a:xfrm>
              <a:off x="577989" y="2019852"/>
              <a:ext cx="7272808" cy="1468142"/>
            </a:xfrm>
            <a:prstGeom prst="rect">
              <a:avLst/>
            </a:prstGeom>
            <a:noFill/>
            <a:ln w="12700">
              <a:solidFill>
                <a:srgbClr val="ED783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DED2D68-462A-12B8-F1B7-83F75AB2EF7D}"/>
              </a:ext>
            </a:extLst>
          </p:cNvPr>
          <p:cNvGrpSpPr/>
          <p:nvPr/>
        </p:nvGrpSpPr>
        <p:grpSpPr>
          <a:xfrm>
            <a:off x="4812970" y="1917688"/>
            <a:ext cx="4061182" cy="2375408"/>
            <a:chOff x="5694565" y="1551399"/>
            <a:chExt cx="5149144" cy="301176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F30F840-CE57-6158-84FA-43BA092513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94565" y="1551399"/>
              <a:ext cx="5149144" cy="3011763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8B8AD54-D257-DF96-49EC-76E050B44D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56676" y="3686539"/>
              <a:ext cx="2797463" cy="394502"/>
            </a:xfrm>
            <a:prstGeom prst="line">
              <a:avLst/>
            </a:prstGeom>
            <a:ln w="12700">
              <a:solidFill>
                <a:srgbClr val="1B6586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D9192F1-9FC3-2EA2-D186-FC435A245B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75928" y="2721353"/>
              <a:ext cx="0" cy="1657416"/>
            </a:xfrm>
            <a:prstGeom prst="line">
              <a:avLst/>
            </a:prstGeom>
            <a:ln w="12700">
              <a:solidFill>
                <a:srgbClr val="1B6586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783D95F-CDF9-9598-2739-6CD66C7FE931}"/>
              </a:ext>
            </a:extLst>
          </p:cNvPr>
          <p:cNvCxnSpPr>
            <a:cxnSpLocks/>
          </p:cNvCxnSpPr>
          <p:nvPr/>
        </p:nvCxnSpPr>
        <p:spPr>
          <a:xfrm flipH="1">
            <a:off x="5210292" y="2934742"/>
            <a:ext cx="578353" cy="833452"/>
          </a:xfrm>
          <a:prstGeom prst="straightConnector1">
            <a:avLst/>
          </a:prstGeom>
          <a:ln>
            <a:solidFill>
              <a:schemeClr val="tx2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1">
            <a:extLst>
              <a:ext uri="{FF2B5EF4-FFF2-40B4-BE49-F238E27FC236}">
                <a16:creationId xmlns:a16="http://schemas.microsoft.com/office/drawing/2014/main" id="{13585DDD-9A2A-7298-A0E0-8F0F6382A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061" y="35113"/>
            <a:ext cx="8502251" cy="512696"/>
          </a:xfrm>
        </p:spPr>
        <p:txBody>
          <a:bodyPr/>
          <a:lstStyle/>
          <a:p>
            <a:r>
              <a:rPr lang="fr-FR" dirty="0"/>
              <a:t>Run 2: Simulations &amp; </a:t>
            </a:r>
            <a:r>
              <a:rPr lang="en-GB" dirty="0"/>
              <a:t>Measurement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0EB0888-ABFB-C90C-BCC2-EAAB1CE35545}"/>
              </a:ext>
            </a:extLst>
          </p:cNvPr>
          <p:cNvSpPr txBox="1"/>
          <p:nvPr/>
        </p:nvSpPr>
        <p:spPr>
          <a:xfrm>
            <a:off x="5692368" y="2572568"/>
            <a:ext cx="2100788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rtl="0"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05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Permanent antenna displacement </a:t>
            </a:r>
            <a:r>
              <a:rPr lang="en-GB" sz="105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(after springback)</a:t>
            </a:r>
            <a:endParaRPr lang="en-GB" sz="1050" b="0" i="0" u="none" strike="noStrike" kern="1200" spc="0" baseline="0" dirty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ACA33E3-212E-D460-4D63-97D5DACC0F0A}"/>
              </a:ext>
            </a:extLst>
          </p:cNvPr>
          <p:cNvSpPr txBox="1"/>
          <p:nvPr/>
        </p:nvSpPr>
        <p:spPr>
          <a:xfrm>
            <a:off x="5484950" y="1036194"/>
            <a:ext cx="297548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rtl="0"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Antenna's displacement obtained through simulations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17D2732-5B01-ABB2-129D-7076BB7D4DB5}"/>
              </a:ext>
            </a:extLst>
          </p:cNvPr>
          <p:cNvSpPr txBox="1"/>
          <p:nvPr/>
        </p:nvSpPr>
        <p:spPr>
          <a:xfrm>
            <a:off x="428194" y="917279"/>
            <a:ext cx="4512997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71450" indent="-171450" rtl="0">
              <a:buFont typeface="Wingdings" panose="05000000000000000000" pitchFamily="2" charset="2"/>
              <a:buChar char="Ø"/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b="0" i="0" u="none" strike="noStrike" kern="1200" spc="0" baseline="0" dirty="0"/>
              <a:t>Measuring force and lever arm’s displacement </a:t>
            </a:r>
          </a:p>
          <a:p>
            <a:pPr marL="171450" indent="-171450" rtl="0">
              <a:buFont typeface="Wingdings" panose="05000000000000000000" pitchFamily="2" charset="2"/>
              <a:buChar char="Ø"/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dirty="0"/>
              <a:t>S</a:t>
            </a:r>
            <a:r>
              <a:rPr lang="en-GB" sz="1200" b="0" i="0" u="none" strike="noStrike" kern="1200" spc="0" baseline="0" dirty="0"/>
              <a:t>uperposing measurement curves on the simulation curves</a:t>
            </a:r>
          </a:p>
          <a:p>
            <a:pPr marL="171450" indent="-171450" rtl="0">
              <a:buFont typeface="Wingdings" panose="05000000000000000000" pitchFamily="2" charset="2"/>
              <a:buChar char="Ø"/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dirty="0"/>
              <a:t>Choosing the curve for estimation of the antenna’s displacement</a:t>
            </a:r>
            <a:endParaRPr lang="en-GB" sz="1200" b="0" i="0" u="none" strike="noStrike" kern="1200" spc="0" baseline="0" dirty="0"/>
          </a:p>
        </p:txBody>
      </p: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DD5644F9-1E4C-7864-E17E-AA6B866412F8}"/>
              </a:ext>
            </a:extLst>
          </p:cNvPr>
          <p:cNvSpPr/>
          <p:nvPr/>
        </p:nvSpPr>
        <p:spPr>
          <a:xfrm>
            <a:off x="4834975" y="1087705"/>
            <a:ext cx="511621" cy="25342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2F79030-380E-2DC4-160A-03F80292E120}"/>
              </a:ext>
            </a:extLst>
          </p:cNvPr>
          <p:cNvGrpSpPr/>
          <p:nvPr/>
        </p:nvGrpSpPr>
        <p:grpSpPr>
          <a:xfrm>
            <a:off x="293869" y="1712561"/>
            <a:ext cx="4619412" cy="2626211"/>
            <a:chOff x="60031" y="2082927"/>
            <a:chExt cx="4619412" cy="2626211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5C173E2-6CD2-FC18-7350-F90843B8CB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031" y="2082927"/>
              <a:ext cx="4619412" cy="2626211"/>
            </a:xfrm>
            <a:prstGeom prst="rect">
              <a:avLst/>
            </a:prstGeom>
          </p:spPr>
        </p:pic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65254A5-B1DC-6F93-33A0-0A7C88A59F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7544" y="3894918"/>
              <a:ext cx="2159241" cy="440839"/>
            </a:xfrm>
            <a:prstGeom prst="line">
              <a:avLst/>
            </a:prstGeom>
            <a:ln w="12700">
              <a:solidFill>
                <a:srgbClr val="1B6586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D308A982-C52F-0230-278C-E71CABBFF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RFD-SPS Cryomodule Repair                        </a:t>
            </a:r>
            <a:r>
              <a:rPr lang="fr-FR" dirty="0"/>
              <a:t>14th HL-LHC Collaboration Meeting – 08/10/2024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12100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92A64D-6BA5-5BE4-1382-3482BF86B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15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F0A5948-C68B-E823-5DC7-6F5626C0986A}"/>
              </a:ext>
            </a:extLst>
          </p:cNvPr>
          <p:cNvGrpSpPr/>
          <p:nvPr/>
        </p:nvGrpSpPr>
        <p:grpSpPr>
          <a:xfrm>
            <a:off x="4554879" y="1635735"/>
            <a:ext cx="4466258" cy="2612339"/>
            <a:chOff x="6487159" y="1554981"/>
            <a:chExt cx="5149144" cy="301176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26561C7-1B5E-1B01-F4A4-D86FE192E4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7159" y="1554981"/>
              <a:ext cx="5149144" cy="3011763"/>
            </a:xfrm>
            <a:prstGeom prst="rect">
              <a:avLst/>
            </a:prstGeom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CF25FD5-38B6-B85F-F4CE-658EB0CD01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300542" y="2724935"/>
              <a:ext cx="0" cy="1657416"/>
            </a:xfrm>
            <a:prstGeom prst="line">
              <a:avLst/>
            </a:prstGeom>
            <a:ln w="12700">
              <a:solidFill>
                <a:srgbClr val="A33197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E1FAC0F-AFEB-34E3-C35E-66C2211E71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50289" y="3318241"/>
              <a:ext cx="4068256" cy="448314"/>
            </a:xfrm>
            <a:prstGeom prst="line">
              <a:avLst/>
            </a:prstGeom>
            <a:ln w="12700">
              <a:solidFill>
                <a:srgbClr val="A33197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49E70E4-9F44-6EDD-9974-FD9EE0FDAA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60356" y="3932780"/>
              <a:ext cx="2740436" cy="287419"/>
            </a:xfrm>
            <a:prstGeom prst="line">
              <a:avLst/>
            </a:prstGeom>
            <a:ln w="19050">
              <a:solidFill>
                <a:srgbClr val="A3319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B089EDD-13FB-9CC7-3963-45C5F4F1B668}"/>
                </a:ext>
              </a:extLst>
            </p:cNvPr>
            <p:cNvSpPr/>
            <p:nvPr/>
          </p:nvSpPr>
          <p:spPr>
            <a:xfrm>
              <a:off x="9700792" y="2494889"/>
              <a:ext cx="1295400" cy="1437891"/>
            </a:xfrm>
            <a:custGeom>
              <a:avLst/>
              <a:gdLst>
                <a:gd name="connsiteX0" fmla="*/ 0 w 1295400"/>
                <a:gd name="connsiteY0" fmla="*/ 1638300 h 1638300"/>
                <a:gd name="connsiteX1" fmla="*/ 373380 w 1295400"/>
                <a:gd name="connsiteY1" fmla="*/ 1333500 h 1638300"/>
                <a:gd name="connsiteX2" fmla="*/ 1295400 w 1295400"/>
                <a:gd name="connsiteY2" fmla="*/ 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1638300">
                  <a:moveTo>
                    <a:pt x="0" y="1638300"/>
                  </a:moveTo>
                  <a:cubicBezTo>
                    <a:pt x="78740" y="1622425"/>
                    <a:pt x="157480" y="1606550"/>
                    <a:pt x="373380" y="1333500"/>
                  </a:cubicBezTo>
                  <a:cubicBezTo>
                    <a:pt x="589280" y="1060450"/>
                    <a:pt x="1132840" y="238760"/>
                    <a:pt x="1295400" y="0"/>
                  </a:cubicBezTo>
                </a:path>
              </a:pathLst>
            </a:custGeom>
            <a:noFill/>
            <a:ln w="19050">
              <a:solidFill>
                <a:srgbClr val="A3319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FAFA4BF3-DA86-FBA1-F5B8-F51F08E00A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86" y="1795120"/>
            <a:ext cx="4253616" cy="2347540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0DBC5EF-F26B-4518-B1E1-AEAF6E624CC8}"/>
              </a:ext>
            </a:extLst>
          </p:cNvPr>
          <p:cNvCxnSpPr>
            <a:cxnSpLocks/>
          </p:cNvCxnSpPr>
          <p:nvPr/>
        </p:nvCxnSpPr>
        <p:spPr>
          <a:xfrm flipH="1">
            <a:off x="4965320" y="2780928"/>
            <a:ext cx="610233" cy="773079"/>
          </a:xfrm>
          <a:prstGeom prst="straightConnector1">
            <a:avLst/>
          </a:prstGeom>
          <a:ln>
            <a:solidFill>
              <a:srgbClr val="A33197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1">
            <a:extLst>
              <a:ext uri="{FF2B5EF4-FFF2-40B4-BE49-F238E27FC236}">
                <a16:creationId xmlns:a16="http://schemas.microsoft.com/office/drawing/2014/main" id="{77FABB76-3EBA-AE50-3AA4-B7490EBC4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061" y="35113"/>
            <a:ext cx="8502251" cy="512696"/>
          </a:xfrm>
        </p:spPr>
        <p:txBody>
          <a:bodyPr/>
          <a:lstStyle/>
          <a:p>
            <a:r>
              <a:rPr lang="fr-FR" dirty="0"/>
              <a:t>Run 3: Simulations &amp; </a:t>
            </a:r>
            <a:r>
              <a:rPr lang="en-GB" dirty="0"/>
              <a:t>Measurement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8414485-8CC2-87C2-80B1-6E3A58994440}"/>
              </a:ext>
            </a:extLst>
          </p:cNvPr>
          <p:cNvGrpSpPr/>
          <p:nvPr/>
        </p:nvGrpSpPr>
        <p:grpSpPr>
          <a:xfrm>
            <a:off x="75844" y="4625155"/>
            <a:ext cx="6368365" cy="1468142"/>
            <a:chOff x="185360" y="2019852"/>
            <a:chExt cx="7579733" cy="146814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1C61981-BAF1-F314-2B0A-3528E8617A36}"/>
                </a:ext>
              </a:extLst>
            </p:cNvPr>
            <p:cNvSpPr txBox="1"/>
            <p:nvPr/>
          </p:nvSpPr>
          <p:spPr>
            <a:xfrm>
              <a:off x="185360" y="2399913"/>
              <a:ext cx="7272808" cy="101566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wrap="square">
              <a:spAutoFit/>
            </a:bodyPr>
            <a:lstStyle/>
            <a:p>
              <a:pPr marL="628650" lvl="1" indent="-171450"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Applied displacement: 10.5 mm </a:t>
              </a:r>
            </a:p>
            <a:p>
              <a:pPr marL="628650" lvl="1" indent="-171450"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GB" sz="1200" dirty="0">
                  <a:solidFill>
                    <a:schemeClr val="tx1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Measured force: 5.2 </a:t>
              </a:r>
              <a:r>
                <a:rPr lang="en-GB" sz="1200" dirty="0" err="1">
                  <a:solidFill>
                    <a:schemeClr val="tx1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kN</a:t>
              </a:r>
              <a:b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GB" sz="1200" dirty="0"/>
                <a:t>~15% plastic strain, strain hardening after previous tests</a:t>
              </a:r>
            </a:p>
            <a:p>
              <a:pPr marL="628650" lvl="1" indent="-171450"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Estimated displacement of the FPC hook: </a:t>
              </a:r>
              <a:r>
                <a:rPr lang="en-GB" sz="1200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Aptos" panose="020B0004020202020204" pitchFamily="34" charset="0"/>
                </a:rPr>
                <a:t>3.6 mm </a:t>
              </a:r>
            </a:p>
            <a:p>
              <a:pPr marL="628650" lvl="1" indent="-171450">
                <a:buSzPts val="1000"/>
                <a:buFont typeface="Arial" panose="020B0604020202020204" pitchFamily="34" charset="0"/>
                <a:buChar char="•"/>
                <a:tabLst>
                  <a:tab pos="914400" algn="l"/>
                </a:tabLst>
              </a:pPr>
              <a:r>
                <a:rPr lang="en-GB" sz="1200" dirty="0">
                  <a:solidFill>
                    <a:schemeClr val="tx1"/>
                  </a:solidFill>
                  <a:effectLst/>
                  <a:highlight>
                    <a:srgbClr val="FFFF00"/>
                  </a:highlight>
                  <a:ea typeface="Aptos" panose="020B0004020202020204" pitchFamily="34" charset="0"/>
                  <a:cs typeface="Times New Roman" panose="02020603050405020304" pitchFamily="18" charset="0"/>
                </a:rPr>
                <a:t>During this test, we approached the admissible stress limit for the FPC tube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799D161-3285-3BB3-E211-0680BEA5547D}"/>
                </a:ext>
              </a:extLst>
            </p:cNvPr>
            <p:cNvSpPr txBox="1"/>
            <p:nvPr/>
          </p:nvSpPr>
          <p:spPr>
            <a:xfrm>
              <a:off x="568685" y="2024414"/>
              <a:ext cx="7196408" cy="30777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>
                <a:buSzPts val="1000"/>
                <a:tabLst>
                  <a:tab pos="457200" algn="l"/>
                </a:tabLst>
              </a:pPr>
              <a:r>
                <a:rPr lang="en-US" sz="1400" b="1" dirty="0">
                  <a:solidFill>
                    <a:schemeClr val="tx1"/>
                  </a:solidFill>
                </a:rPr>
                <a:t>Run 3: </a:t>
              </a:r>
              <a:r>
                <a:rPr lang="en-GB" sz="1200" dirty="0">
                  <a:solidFill>
                    <a:schemeClr val="tx1"/>
                  </a:solidFill>
                </a:rPr>
                <a:t>apply a displacement corresponding to the straightening objective set 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53E09D5-0BEA-485A-1FFF-74B8598200D9}"/>
                </a:ext>
              </a:extLst>
            </p:cNvPr>
            <p:cNvSpPr/>
            <p:nvPr/>
          </p:nvSpPr>
          <p:spPr>
            <a:xfrm>
              <a:off x="577989" y="2019852"/>
              <a:ext cx="7187103" cy="1468142"/>
            </a:xfrm>
            <a:prstGeom prst="rect">
              <a:avLst/>
            </a:prstGeom>
            <a:noFill/>
            <a:ln w="12700">
              <a:solidFill>
                <a:srgbClr val="ED783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08D9BA2E-7FFE-47B2-4475-E0DCEA74C5BF}"/>
              </a:ext>
            </a:extLst>
          </p:cNvPr>
          <p:cNvSpPr txBox="1"/>
          <p:nvPr/>
        </p:nvSpPr>
        <p:spPr>
          <a:xfrm>
            <a:off x="5380122" y="2450991"/>
            <a:ext cx="2100788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rtl="0"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05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Permanent antenna displacement </a:t>
            </a:r>
            <a:r>
              <a:rPr lang="en-GB" sz="105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(after springback)</a:t>
            </a:r>
            <a:endParaRPr lang="en-GB" sz="1050" b="0" i="0" u="none" strike="noStrike" kern="1200" spc="0" baseline="0" dirty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59021E-6AF3-BE2D-CDD3-B2DDCD109821}"/>
              </a:ext>
            </a:extLst>
          </p:cNvPr>
          <p:cNvSpPr txBox="1"/>
          <p:nvPr/>
        </p:nvSpPr>
        <p:spPr>
          <a:xfrm>
            <a:off x="5484950" y="1036194"/>
            <a:ext cx="297548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rtl="0"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Antenna's displacement obtained through simulations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A000BE8-0BC2-6BB0-46C7-C8C96DDFFE1F}"/>
              </a:ext>
            </a:extLst>
          </p:cNvPr>
          <p:cNvSpPr txBox="1"/>
          <p:nvPr/>
        </p:nvSpPr>
        <p:spPr>
          <a:xfrm>
            <a:off x="428194" y="917279"/>
            <a:ext cx="4512997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71450" indent="-171450" rtl="0">
              <a:buFont typeface="Wingdings" panose="05000000000000000000" pitchFamily="2" charset="2"/>
              <a:buChar char="Ø"/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b="0" i="0" u="none" strike="noStrike" kern="1200" spc="0" baseline="0" dirty="0"/>
              <a:t>Measuring force and lever arm’s displacement </a:t>
            </a:r>
          </a:p>
          <a:p>
            <a:pPr marL="171450" indent="-171450" rtl="0">
              <a:buFont typeface="Wingdings" panose="05000000000000000000" pitchFamily="2" charset="2"/>
              <a:buChar char="Ø"/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dirty="0"/>
              <a:t>S</a:t>
            </a:r>
            <a:r>
              <a:rPr lang="en-GB" sz="1200" b="0" i="0" u="none" strike="noStrike" kern="1200" spc="0" baseline="0" dirty="0"/>
              <a:t>uperposing measurement curves on the simulation curves</a:t>
            </a:r>
          </a:p>
          <a:p>
            <a:pPr marL="171450" indent="-171450" rtl="0">
              <a:buFont typeface="Wingdings" panose="05000000000000000000" pitchFamily="2" charset="2"/>
              <a:buChar char="Ø"/>
              <a:defRPr sz="12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GB" sz="1200" dirty="0"/>
              <a:t>Choosing the curve for estimation of the antenna’s displacement</a:t>
            </a:r>
            <a:endParaRPr lang="en-GB" sz="1200" b="0" i="0" u="none" strike="noStrike" kern="1200" spc="0" baseline="0" dirty="0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6FAE885B-9403-7E65-1AB2-BFF1A342B083}"/>
              </a:ext>
            </a:extLst>
          </p:cNvPr>
          <p:cNvSpPr/>
          <p:nvPr/>
        </p:nvSpPr>
        <p:spPr>
          <a:xfrm>
            <a:off x="4834975" y="1087705"/>
            <a:ext cx="511621" cy="25342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21C04036-B4A5-D60B-7C49-FD92F311D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RFD-SPS Cryomodule Repair                        </a:t>
            </a:r>
            <a:r>
              <a:rPr lang="fr-FR" dirty="0"/>
              <a:t>14th HL-LHC Collaboration Meeting – 08/10/2024</a:t>
            </a:r>
            <a:endParaRPr lang="en-GB" dirty="0"/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CE4E85F0-2BB0-BF5C-8C48-3B6A98210E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071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A8BEE682-6CA7-16B3-0AA0-9C4B22047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RFD-SPS Cryomodule Repair                        </a:t>
            </a:r>
            <a:r>
              <a:rPr lang="fr-FR" dirty="0"/>
              <a:t>14th HL-LHC Collaboration Meeting – 08/10/2024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1" y="35113"/>
            <a:ext cx="8502251" cy="512696"/>
          </a:xfrm>
        </p:spPr>
        <p:txBody>
          <a:bodyPr/>
          <a:lstStyle/>
          <a:p>
            <a:r>
              <a:rPr lang="fr-FR" dirty="0"/>
              <a:t>The RFD-SPS </a:t>
            </a:r>
            <a:r>
              <a:rPr lang="fr-FR" dirty="0" err="1"/>
              <a:t>cryomodule</a:t>
            </a:r>
            <a:endParaRPr lang="en-GB" dirty="0"/>
          </a:p>
        </p:txBody>
      </p: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2</a:t>
            </a:r>
          </a:p>
        </p:txBody>
      </p:sp>
      <p:sp>
        <p:nvSpPr>
          <p:cNvPr id="4" name="TextBox 9">
            <a:extLst>
              <a:ext uri="{FF2B5EF4-FFF2-40B4-BE49-F238E27FC236}">
                <a16:creationId xmlns:a16="http://schemas.microsoft.com/office/drawing/2014/main" id="{36AE3759-3DB0-34C6-F93A-43EAC5D99EF0}"/>
              </a:ext>
            </a:extLst>
          </p:cNvPr>
          <p:cNvSpPr txBox="1"/>
          <p:nvPr/>
        </p:nvSpPr>
        <p:spPr>
          <a:xfrm>
            <a:off x="520130" y="840201"/>
            <a:ext cx="48245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First RFD version crab cavities cryomodule (prototype for SPS tests)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Assembled in UK-STFC Daresbury Laboratory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Transport to CERN in Oct. 2023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B27FBA-E6AD-C669-E596-D7D5F47DBF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564" b="96238" l="9445" r="89968">
                        <a14:foregroundMark x1="21078" y1="17921" x2="21291" y2="17921"/>
                        <a14:foregroundMark x1="18890" y1="20000" x2="19157" y2="20099"/>
                        <a14:foregroundMark x1="20811" y1="18119" x2="20651" y2="17921"/>
                        <a14:foregroundMark x1="19157" y1="23465" x2="19157" y2="23465"/>
                        <a14:foregroundMark x1="19317" y1="22574" x2="19317" y2="22574"/>
                        <a14:foregroundMark x1="39488" y1="16436" x2="41729" y2="16436"/>
                        <a14:foregroundMark x1="41729" y1="16436" x2="46051" y2="15941"/>
                        <a14:foregroundMark x1="38794" y1="12772" x2="37673" y2="12772"/>
                        <a14:foregroundMark x1="37407" y1="13069" x2="37620" y2="17822"/>
                        <a14:foregroundMark x1="37247" y1="19010" x2="43970" y2="19802"/>
                        <a14:foregroundMark x1="47812" y1="18713" x2="50694" y2="18812"/>
                        <a14:foregroundMark x1="50694" y1="18812" x2="52028" y2="16535"/>
                        <a14:foregroundMark x1="52028" y1="16535" x2="50854" y2="14554"/>
                        <a14:foregroundMark x1="50854" y1="14554" x2="49840" y2="14257"/>
                        <a14:foregroundMark x1="57097" y1="9406" x2="56617" y2="22970"/>
                        <a14:foregroundMark x1="68677" y1="18119" x2="75614" y2="16436"/>
                        <a14:foregroundMark x1="71665" y1="28911" x2="72092" y2="18515"/>
                        <a14:foregroundMark x1="45464" y1="29307" x2="50160" y2="20891"/>
                        <a14:foregroundMark x1="50160" y1="20891" x2="50160" y2="20891"/>
                        <a14:foregroundMark x1="64461" y1="27822" x2="64301" y2="17129"/>
                        <a14:foregroundMark x1="64674" y1="14851" x2="68143" y2="13069"/>
                        <a14:foregroundMark x1="65101" y1="12376" x2="67716" y2="12871"/>
                        <a14:foregroundMark x1="67716" y1="12871" x2="67983" y2="12673"/>
                        <a14:foregroundMark x1="74333" y1="12673" x2="76201" y2="12673"/>
                        <a14:foregroundMark x1="76201" y1="12673" x2="79082" y2="12277"/>
                        <a14:foregroundMark x1="79402" y1="12970" x2="79456" y2="17624"/>
                        <a14:foregroundMark x1="79456" y1="17624" x2="78442" y2="19010"/>
                        <a14:foregroundMark x1="82444" y1="34059" x2="84418" y2="27129"/>
                        <a14:foregroundMark x1="84418" y1="27129" x2="84472" y2="27129"/>
                        <a14:foregroundMark x1="84472" y1="24851" x2="85486" y2="25743"/>
                        <a14:foregroundMark x1="85486" y1="25743" x2="85486" y2="25743"/>
                        <a14:foregroundMark x1="86179" y1="28515" x2="86393" y2="26634"/>
                        <a14:foregroundMark x1="86073" y1="25644" x2="86179" y2="25248"/>
                        <a14:foregroundMark x1="88314" y1="46436" x2="88260" y2="45941"/>
                        <a14:foregroundMark x1="87994" y1="51089" x2="87994" y2="51089"/>
                        <a14:foregroundMark x1="87994" y1="51089" x2="87994" y2="51089"/>
                        <a14:foregroundMark x1="88100" y1="51485" x2="88047" y2="51584"/>
                        <a14:foregroundMark x1="77481" y1="88614" x2="81430" y2="82475"/>
                        <a14:foregroundMark x1="76041" y1="93762" x2="77481" y2="93663"/>
                        <a14:foregroundMark x1="85699" y1="57822" x2="85059" y2="53762"/>
                        <a14:foregroundMark x1="57097" y1="4059" x2="57577" y2="3762"/>
                        <a14:foregroundMark x1="19424" y1="88119" x2="16489" y2="88119"/>
                        <a14:foregroundMark x1="44610" y1="83663" x2="43436" y2="85842"/>
                        <a14:foregroundMark x1="58698" y1="83663" x2="59925" y2="85842"/>
                        <a14:foregroundMark x1="9658" y1="75545" x2="9498" y2="73366"/>
                        <a14:foregroundMark x1="12487" y1="60693" x2="13714" y2="59307"/>
                        <a14:foregroundMark x1="11900" y1="59703" x2="11473" y2="59703"/>
                        <a14:foregroundMark x1="13661" y1="86931" x2="15528" y2="88119"/>
                        <a14:foregroundMark x1="49253" y1="12079" x2="51227" y2="12574"/>
                        <a14:foregroundMark x1="53735" y1="11881" x2="53895" y2="12574"/>
                        <a14:foregroundMark x1="39594" y1="12376" x2="40448" y2="12376"/>
                        <a14:foregroundMark x1="41462" y1="12376" x2="42263" y2="12376"/>
                        <a14:foregroundMark x1="38154" y1="12277" x2="39007" y2="11980"/>
                        <a14:foregroundMark x1="37353" y1="12574" x2="37353" y2="17921"/>
                        <a14:foregroundMark x1="37247" y1="19703" x2="37247" y2="20000"/>
                        <a14:foregroundMark x1="37353" y1="26238" x2="37407" y2="23663"/>
                        <a14:foregroundMark x1="40395" y1="30495" x2="41249" y2="30495"/>
                        <a14:foregroundMark x1="63874" y1="21287" x2="63767" y2="15743"/>
                        <a14:foregroundMark x1="63714" y1="14554" x2="64088" y2="14950"/>
                        <a14:foregroundMark x1="64781" y1="11881" x2="68783" y2="12079"/>
                        <a14:foregroundMark x1="73906" y1="11980" x2="78549" y2="11980"/>
                        <a14:foregroundMark x1="79669" y1="11980" x2="79723" y2="18713"/>
                        <a14:foregroundMark x1="78122" y1="20000" x2="79456" y2="20000"/>
                        <a14:foregroundMark x1="61526" y1="9307" x2="61366" y2="8911"/>
                        <a14:foregroundMark x1="62166" y1="9604" x2="61740" y2="9406"/>
                        <a14:foregroundMark x1="60993" y1="22178" x2="60993" y2="22772"/>
                        <a14:foregroundMark x1="65528" y1="27822" x2="65688" y2="28911"/>
                        <a14:foregroundMark x1="35806" y1="30495" x2="35432" y2="30396"/>
                        <a14:foregroundMark x1="22305" y1="96238" x2="23426" y2="95248"/>
                        <a14:foregroundMark x1="13714" y1="50891" x2="13661" y2="51188"/>
                        <a14:foregroundMark x1="47759" y1="11881" x2="48719" y2="11881"/>
                        <a14:foregroundMark x1="37247" y1="11980" x2="37353" y2="115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59990" y="2703584"/>
            <a:ext cx="5904656" cy="318233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E0C9936-EBA3-0935-181D-E4A8A75C3D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0712" y="3291031"/>
            <a:ext cx="4293238" cy="3483656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132A3422-17A3-5C77-716F-4C4B14F1E6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3115" y="547809"/>
            <a:ext cx="3001429" cy="271302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3F62819-7705-EE41-DE7C-A936D7B4E984}"/>
              </a:ext>
            </a:extLst>
          </p:cNvPr>
          <p:cNvSpPr txBox="1"/>
          <p:nvPr/>
        </p:nvSpPr>
        <p:spPr>
          <a:xfrm>
            <a:off x="5796136" y="2289131"/>
            <a:ext cx="154559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/>
              <a:t>See presentation by Kurt Artoos (Thursday PM)</a:t>
            </a:r>
          </a:p>
        </p:txBody>
      </p:sp>
      <p:sp>
        <p:nvSpPr>
          <p:cNvPr id="9" name="TextBox 25">
            <a:extLst>
              <a:ext uri="{FF2B5EF4-FFF2-40B4-BE49-F238E27FC236}">
                <a16:creationId xmlns:a16="http://schemas.microsoft.com/office/drawing/2014/main" id="{27B9CBC4-FFE7-EAC6-E656-F92636444318}"/>
              </a:ext>
            </a:extLst>
          </p:cNvPr>
          <p:cNvSpPr txBox="1"/>
          <p:nvPr/>
        </p:nvSpPr>
        <p:spPr>
          <a:xfrm>
            <a:off x="4850712" y="3290500"/>
            <a:ext cx="1146130" cy="46166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23 Oct. 2023 @ CERN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03423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pied de page 3">
            <a:extLst>
              <a:ext uri="{FF2B5EF4-FFF2-40B4-BE49-F238E27FC236}">
                <a16:creationId xmlns:a16="http://schemas.microsoft.com/office/drawing/2014/main" id="{BF53EE0E-B0D1-C245-B80C-D0E71E96C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RFD-SPS Cryomodule Repair                        </a:t>
            </a:r>
            <a:r>
              <a:rPr lang="fr-FR" dirty="0"/>
              <a:t>14th HL-LHC Collaboration Meeting – 08/10/2024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1" y="35113"/>
            <a:ext cx="8502251" cy="512696"/>
          </a:xfrm>
        </p:spPr>
        <p:txBody>
          <a:bodyPr/>
          <a:lstStyle/>
          <a:p>
            <a:r>
              <a:rPr lang="fr-FR" dirty="0"/>
              <a:t>The </a:t>
            </a:r>
            <a:r>
              <a:rPr lang="fr-FR" dirty="0" err="1"/>
              <a:t>NCs</a:t>
            </a:r>
            <a:endParaRPr lang="en-GB" dirty="0"/>
          </a:p>
        </p:txBody>
      </p: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3</a:t>
            </a: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119DEB5B-6276-4FCC-0C23-41EF716E92A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410" y="1451159"/>
            <a:ext cx="4166939" cy="3948158"/>
          </a:xfrm>
          <a:prstGeom prst="rect">
            <a:avLst/>
          </a:prstGeom>
        </p:spPr>
      </p:pic>
      <p:sp>
        <p:nvSpPr>
          <p:cNvPr id="8" name="TextBox 9">
            <a:extLst>
              <a:ext uri="{FF2B5EF4-FFF2-40B4-BE49-F238E27FC236}">
                <a16:creationId xmlns:a16="http://schemas.microsoft.com/office/drawing/2014/main" id="{87CCB6C9-6FCD-5D47-708D-B580A799E118}"/>
              </a:ext>
            </a:extLst>
          </p:cNvPr>
          <p:cNvSpPr txBox="1"/>
          <p:nvPr/>
        </p:nvSpPr>
        <p:spPr>
          <a:xfrm>
            <a:off x="196350" y="2192831"/>
            <a:ext cx="3258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Cavity 1</a:t>
            </a:r>
          </a:p>
          <a:p>
            <a:r>
              <a:rPr lang="en-US" sz="1600" dirty="0"/>
              <a:t>Tilt of the FPC </a:t>
            </a:r>
          </a:p>
          <a:p>
            <a:r>
              <a:rPr lang="en-US" sz="1600" dirty="0"/>
              <a:t>+ FPC short circuit on cavity wall</a:t>
            </a:r>
          </a:p>
        </p:txBody>
      </p:sp>
      <p:cxnSp>
        <p:nvCxnSpPr>
          <p:cNvPr id="9" name="Straight Arrow Connector 10">
            <a:extLst>
              <a:ext uri="{FF2B5EF4-FFF2-40B4-BE49-F238E27FC236}">
                <a16:creationId xmlns:a16="http://schemas.microsoft.com/office/drawing/2014/main" id="{5654CD88-9C0E-DF31-833C-C5C10050205E}"/>
              </a:ext>
            </a:extLst>
          </p:cNvPr>
          <p:cNvCxnSpPr>
            <a:cxnSpLocks/>
          </p:cNvCxnSpPr>
          <p:nvPr/>
        </p:nvCxnSpPr>
        <p:spPr>
          <a:xfrm>
            <a:off x="3247425" y="2934485"/>
            <a:ext cx="553808" cy="7754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" name="Picture 12">
            <a:extLst>
              <a:ext uri="{FF2B5EF4-FFF2-40B4-BE49-F238E27FC236}">
                <a16:creationId xmlns:a16="http://schemas.microsoft.com/office/drawing/2014/main" id="{F29C20B7-95F5-1A51-3D73-F133E8AAF21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4888" y="1554757"/>
            <a:ext cx="3948262" cy="3740962"/>
          </a:xfrm>
          <a:prstGeom prst="rect">
            <a:avLst/>
          </a:prstGeom>
        </p:spPr>
      </p:pic>
      <p:sp>
        <p:nvSpPr>
          <p:cNvPr id="11" name="TextBox 13">
            <a:extLst>
              <a:ext uri="{FF2B5EF4-FFF2-40B4-BE49-F238E27FC236}">
                <a16:creationId xmlns:a16="http://schemas.microsoft.com/office/drawing/2014/main" id="{537BF538-9E5D-7D14-0F80-42D872F3DEF4}"/>
              </a:ext>
            </a:extLst>
          </p:cNvPr>
          <p:cNvSpPr txBox="1"/>
          <p:nvPr/>
        </p:nvSpPr>
        <p:spPr>
          <a:xfrm>
            <a:off x="4886419" y="2176387"/>
            <a:ext cx="36694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Cavity 2</a:t>
            </a:r>
          </a:p>
          <a:p>
            <a:r>
              <a:rPr lang="en-US" sz="1600" dirty="0"/>
              <a:t>Tilt of the FPC</a:t>
            </a:r>
          </a:p>
          <a:p>
            <a:r>
              <a:rPr lang="en-US" sz="1600" dirty="0"/>
              <a:t>+ Vacuum Leak on Copper body </a:t>
            </a:r>
          </a:p>
          <a:p>
            <a:endParaRPr lang="en-US" sz="1600" dirty="0"/>
          </a:p>
        </p:txBody>
      </p:sp>
      <p:cxnSp>
        <p:nvCxnSpPr>
          <p:cNvPr id="12" name="Straight Arrow Connector 14">
            <a:extLst>
              <a:ext uri="{FF2B5EF4-FFF2-40B4-BE49-F238E27FC236}">
                <a16:creationId xmlns:a16="http://schemas.microsoft.com/office/drawing/2014/main" id="{E5AAF459-7455-EE11-7669-B8626346B21A}"/>
              </a:ext>
            </a:extLst>
          </p:cNvPr>
          <p:cNvCxnSpPr>
            <a:cxnSpLocks/>
          </p:cNvCxnSpPr>
          <p:nvPr/>
        </p:nvCxnSpPr>
        <p:spPr>
          <a:xfrm flipV="1">
            <a:off x="7527957" y="2404432"/>
            <a:ext cx="329652" cy="1970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9211A81A-80EC-C26D-D6EE-5AC8320D1CB0}"/>
              </a:ext>
            </a:extLst>
          </p:cNvPr>
          <p:cNvSpPr txBox="1"/>
          <p:nvPr/>
        </p:nvSpPr>
        <p:spPr>
          <a:xfrm>
            <a:off x="490142" y="564949"/>
            <a:ext cx="819665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During reception checks, two critical NC have been identified (consequence of clash between vacuum vessel top plate and FPC plate during assembly, see Edward Jordan’s talk this afternoon)</a:t>
            </a:r>
          </a:p>
        </p:txBody>
      </p:sp>
      <p:pic>
        <p:nvPicPr>
          <p:cNvPr id="13" name="Picture 14">
            <a:extLst>
              <a:ext uri="{FF2B5EF4-FFF2-40B4-BE49-F238E27FC236}">
                <a16:creationId xmlns:a16="http://schemas.microsoft.com/office/drawing/2014/main" id="{FF0C6803-17CB-453B-8EFB-CA4FBB786C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8135" y="5247253"/>
            <a:ext cx="1736288" cy="13264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6">
            <a:extLst>
              <a:ext uri="{FF2B5EF4-FFF2-40B4-BE49-F238E27FC236}">
                <a16:creationId xmlns:a16="http://schemas.microsoft.com/office/drawing/2014/main" id="{3D6AA57B-CC8B-0161-CB78-0F6634513C9C}"/>
              </a:ext>
            </a:extLst>
          </p:cNvPr>
          <p:cNvSpPr txBox="1"/>
          <p:nvPr/>
        </p:nvSpPr>
        <p:spPr>
          <a:xfrm>
            <a:off x="3828657" y="5841087"/>
            <a:ext cx="1561055" cy="69249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Theoretical clash =  0.5 mm</a:t>
            </a:r>
          </a:p>
          <a:p>
            <a:pPr algn="ctr"/>
            <a:r>
              <a:rPr lang="en-GB" sz="1100" i="1" dirty="0"/>
              <a:t>(hook on cavity wall)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6D91FEA-E33E-8497-0B91-C2D596BD5920}"/>
              </a:ext>
            </a:extLst>
          </p:cNvPr>
          <p:cNvSpPr txBox="1"/>
          <p:nvPr/>
        </p:nvSpPr>
        <p:spPr>
          <a:xfrm>
            <a:off x="6143099" y="5492184"/>
            <a:ext cx="253695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*confirmed by survey measurement, RF checks &amp; X-rays</a:t>
            </a:r>
          </a:p>
        </p:txBody>
      </p:sp>
    </p:spTree>
    <p:extLst>
      <p:ext uri="{BB962C8B-B14F-4D97-AF65-F5344CB8AC3E}">
        <p14:creationId xmlns:p14="http://schemas.microsoft.com/office/powerpoint/2010/main" val="3552594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1" y="35113"/>
            <a:ext cx="8502251" cy="512696"/>
          </a:xfrm>
        </p:spPr>
        <p:txBody>
          <a:bodyPr/>
          <a:lstStyle/>
          <a:p>
            <a:r>
              <a:rPr lang="en-US" dirty="0"/>
              <a:t>Strategy for repair</a:t>
            </a:r>
          </a:p>
        </p:txBody>
      </p: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5DE53FC-D4EB-EBF2-8F2D-8170753B45D7}"/>
              </a:ext>
            </a:extLst>
          </p:cNvPr>
          <p:cNvSpPr txBox="1"/>
          <p:nvPr/>
        </p:nvSpPr>
        <p:spPr>
          <a:xfrm>
            <a:off x="405060" y="2386032"/>
            <a:ext cx="8502252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Following discussion and recommendations from all the experts involved (RF, manufacturing, vacuum &amp; alignment) and considering that </a:t>
            </a:r>
            <a:r>
              <a:rPr lang="en-GB" dirty="0"/>
              <a:t>straightening</a:t>
            </a:r>
            <a:r>
              <a:rPr lang="en-GB" sz="1800" dirty="0"/>
              <a:t> FPC body represent a risk of critical damage that could jeopardize cryomodule and cavities cold test, the following plan has been agreed between STFC and CERN: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8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1 : Cavity #2 FPC leak repair (no straightening)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18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2 : Cold test of the cryomodule (Cavity #2)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8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3 : Cavity #1 FPC straightening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18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4 : Cold test of the cryomodule (Cav #2 + Cav #1)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0337CE2-055B-B88C-417F-875184569F5F}"/>
              </a:ext>
            </a:extLst>
          </p:cNvPr>
          <p:cNvSpPr txBox="1"/>
          <p:nvPr/>
        </p:nvSpPr>
        <p:spPr>
          <a:xfrm>
            <a:off x="405060" y="905047"/>
            <a:ext cx="879165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Very limited access inside the cryomodule, making tooling installation </a:t>
            </a:r>
            <a:r>
              <a:rPr lang="en-GB" sz="1800" dirty="0"/>
              <a:t>difficult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Need to remove the cavity support plates: </a:t>
            </a:r>
            <a:r>
              <a:rPr lang="en-GB" sz="1800" b="1" u="sng" dirty="0"/>
              <a:t>delicate </a:t>
            </a:r>
            <a:r>
              <a:rPr lang="en-GB" b="1" u="sng" dirty="0"/>
              <a:t>operation</a:t>
            </a:r>
            <a:r>
              <a:rPr lang="en-GB" dirty="0"/>
              <a:t>, l</a:t>
            </a:r>
            <a:r>
              <a:rPr lang="en-GB" sz="1800" dirty="0"/>
              <a:t>oad transfer of the cavities step-by-step and with real-time position and strains monitoring</a:t>
            </a:r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0407922-23F5-512F-2148-76F456B71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RFD-SPS Cryomodule Repair                        </a:t>
            </a:r>
            <a:r>
              <a:rPr lang="fr-FR" dirty="0"/>
              <a:t>14th HL-LHC Collaboration Meeting – 08/10/2024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7212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1" y="35113"/>
            <a:ext cx="8502251" cy="512696"/>
          </a:xfrm>
        </p:spPr>
        <p:txBody>
          <a:bodyPr/>
          <a:lstStyle/>
          <a:p>
            <a:r>
              <a:rPr lang="fr-FR" dirty="0"/>
              <a:t>Planning</a:t>
            </a:r>
            <a:endParaRPr lang="en-GB" dirty="0"/>
          </a:p>
        </p:txBody>
      </p: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5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81CFC04-0E9C-0CF0-BD84-4CAC97DABE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351" y="1478884"/>
            <a:ext cx="9144000" cy="3896489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B9AC566A-DA79-0465-7E76-FA3CE2F08FDD}"/>
              </a:ext>
            </a:extLst>
          </p:cNvPr>
          <p:cNvSpPr txBox="1"/>
          <p:nvPr/>
        </p:nvSpPr>
        <p:spPr>
          <a:xfrm>
            <a:off x="490570" y="816632"/>
            <a:ext cx="82578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Two windows of repair to match planning of cold testing in SM18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AD8B2A53-D65A-5962-535B-D84553288346}"/>
              </a:ext>
            </a:extLst>
          </p:cNvPr>
          <p:cNvSpPr/>
          <p:nvPr/>
        </p:nvSpPr>
        <p:spPr>
          <a:xfrm>
            <a:off x="2784761" y="3739132"/>
            <a:ext cx="504056" cy="2880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96153D15-90AF-74E9-39CD-70F59B308E43}"/>
              </a:ext>
            </a:extLst>
          </p:cNvPr>
          <p:cNvSpPr/>
          <p:nvPr/>
        </p:nvSpPr>
        <p:spPr>
          <a:xfrm>
            <a:off x="4932040" y="4463074"/>
            <a:ext cx="1080120" cy="2880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9E23CFF-E1C5-DBB4-C58A-82FF26FBBEDA}"/>
              </a:ext>
            </a:extLst>
          </p:cNvPr>
          <p:cNvSpPr txBox="1"/>
          <p:nvPr/>
        </p:nvSpPr>
        <p:spPr>
          <a:xfrm>
            <a:off x="611560" y="4158619"/>
            <a:ext cx="29244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A33197"/>
                </a:solidFill>
              </a:rPr>
              <a:t>~4 months window for design, calculation &amp; fabrication of tooling</a:t>
            </a:r>
          </a:p>
        </p:txBody>
      </p:sp>
      <p:sp>
        <p:nvSpPr>
          <p:cNvPr id="10" name="Accolade fermante 9">
            <a:extLst>
              <a:ext uri="{FF2B5EF4-FFF2-40B4-BE49-F238E27FC236}">
                <a16:creationId xmlns:a16="http://schemas.microsoft.com/office/drawing/2014/main" id="{C1AD2930-71E7-6D24-CFE4-B0B6A45174DB}"/>
              </a:ext>
            </a:extLst>
          </p:cNvPr>
          <p:cNvSpPr/>
          <p:nvPr/>
        </p:nvSpPr>
        <p:spPr>
          <a:xfrm rot="5400000">
            <a:off x="1683584" y="3104014"/>
            <a:ext cx="288032" cy="1800200"/>
          </a:xfrm>
          <a:prstGeom prst="rightBrace">
            <a:avLst>
              <a:gd name="adj1" fmla="val 38785"/>
              <a:gd name="adj2" fmla="val 50000"/>
            </a:avLst>
          </a:prstGeom>
          <a:ln>
            <a:solidFill>
              <a:srgbClr val="A3319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Espace réservé du pied de page 3">
            <a:extLst>
              <a:ext uri="{FF2B5EF4-FFF2-40B4-BE49-F238E27FC236}">
                <a16:creationId xmlns:a16="http://schemas.microsoft.com/office/drawing/2014/main" id="{D1AB7226-52C0-151F-B9BE-5A0528830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RFD-SPS Cryomodule Repair                        </a:t>
            </a:r>
            <a:r>
              <a:rPr lang="fr-FR" dirty="0"/>
              <a:t>14th HL-LHC Collaboration Meeting – 08/10/2024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0048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D84B28A-DC8A-0A61-EF9E-FD15BEA0996F}"/>
              </a:ext>
            </a:extLst>
          </p:cNvPr>
          <p:cNvSpPr txBox="1"/>
          <p:nvPr/>
        </p:nvSpPr>
        <p:spPr>
          <a:xfrm>
            <a:off x="431540" y="612199"/>
            <a:ext cx="828092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ighlight>
                  <a:srgbClr val="00FFFF"/>
                </a:highlight>
                <a:ea typeface="Tahoma" panose="020B0604030504040204" pitchFamily="34" charset="0"/>
                <a:cs typeface="Tahoma" panose="020B0604030504040204" pitchFamily="34" charset="0"/>
              </a:rPr>
              <a:t>Simulation scope: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>
                <a:ea typeface="Tahoma" panose="020B0604030504040204" pitchFamily="34" charset="0"/>
                <a:cs typeface="Tahoma" panose="020B0604030504040204" pitchFamily="34" charset="0"/>
              </a:rPr>
              <a:t>Define the most appropriate repair method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ea typeface="Tahoma" panose="020B0604030504040204" pitchFamily="34" charset="0"/>
                <a:cs typeface="Tahoma" panose="020B0604030504040204" pitchFamily="34" charset="0"/>
              </a:rPr>
              <a:t>Understand system behavior and </a:t>
            </a:r>
            <a:r>
              <a:rPr lang="en-GB" sz="1400" dirty="0">
                <a:ea typeface="Tahoma" panose="020B0604030504040204" pitchFamily="34" charset="0"/>
                <a:cs typeface="Tahoma" panose="020B0604030504040204" pitchFamily="34" charset="0"/>
              </a:rPr>
              <a:t>critical parameters,</a:t>
            </a:r>
            <a:br>
              <a:rPr lang="en-GB" sz="1400" dirty="0"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1400" dirty="0">
                <a:ea typeface="Tahoma" panose="020B0604030504040204" pitchFamily="34" charset="0"/>
                <a:cs typeface="Tahoma" panose="020B0604030504040204" pitchFamily="34" charset="0"/>
              </a:rPr>
              <a:t>no stress on ceramic feedthrough!</a:t>
            </a:r>
            <a:endParaRPr lang="en-US" sz="14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>
                <a:ea typeface="Tahoma" panose="020B0604030504040204" pitchFamily="34" charset="0"/>
                <a:cs typeface="Tahoma" panose="020B0604030504040204" pitchFamily="34" charset="0"/>
              </a:rPr>
              <a:t>Design the tools (material, stiffness, force, etc.)</a:t>
            </a:r>
            <a:endParaRPr lang="en-US" sz="14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" name="file_movie">
            <a:hlinkClick r:id="" action="ppaction://media"/>
            <a:extLst>
              <a:ext uri="{FF2B5EF4-FFF2-40B4-BE49-F238E27FC236}">
                <a16:creationId xmlns:a16="http://schemas.microsoft.com/office/drawing/2014/main" id="{7FF2A2AF-43B3-A403-18DE-F86D6F237943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5000"/>
                </p14:media>
              </p:ext>
            </p:extLst>
          </p:nvPr>
        </p:nvPicPr>
        <p:blipFill rotWithShape="1">
          <a:blip r:embed="rId5"/>
          <a:srcRect t="543" r="63272" b="22607"/>
          <a:stretch/>
        </p:blipFill>
        <p:spPr>
          <a:xfrm>
            <a:off x="5725690" y="4192555"/>
            <a:ext cx="2895246" cy="2476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1" y="35113"/>
            <a:ext cx="8502251" cy="512696"/>
          </a:xfrm>
        </p:spPr>
        <p:txBody>
          <a:bodyPr/>
          <a:lstStyle/>
          <a:p>
            <a:r>
              <a:rPr lang="en-GB" dirty="0"/>
              <a:t>Repair principle, simulations</a:t>
            </a:r>
          </a:p>
        </p:txBody>
      </p: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6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D233B323-BA5D-0F74-38B8-A557E42FD2DD}"/>
              </a:ext>
            </a:extLst>
          </p:cNvPr>
          <p:cNvGrpSpPr/>
          <p:nvPr/>
        </p:nvGrpSpPr>
        <p:grpSpPr>
          <a:xfrm>
            <a:off x="5829523" y="837858"/>
            <a:ext cx="3184023" cy="3287968"/>
            <a:chOff x="5521218" y="721156"/>
            <a:chExt cx="3184023" cy="3287968"/>
          </a:xfrm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7A502A2B-FFD4-342E-6461-5EFAB1246E6F}"/>
                </a:ext>
              </a:extLst>
            </p:cNvPr>
            <p:cNvGrpSpPr/>
            <p:nvPr/>
          </p:nvGrpSpPr>
          <p:grpSpPr>
            <a:xfrm>
              <a:off x="5521218" y="721156"/>
              <a:ext cx="3184023" cy="3287968"/>
              <a:chOff x="5479572" y="746398"/>
              <a:chExt cx="3184023" cy="3287968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40EA642-F5FF-3176-985B-040B65002F9D}"/>
                  </a:ext>
                </a:extLst>
              </p:cNvPr>
              <p:cNvSpPr txBox="1"/>
              <p:nvPr/>
            </p:nvSpPr>
            <p:spPr>
              <a:xfrm>
                <a:off x="5978018" y="3757367"/>
                <a:ext cx="2403235" cy="276999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GB" sz="12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rigid body motion of the antenna </a:t>
                </a:r>
                <a:endParaRPr lang="en-GB" sz="1200" dirty="0"/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37A74D1C-A987-F76C-39B1-3E37A0B67273}"/>
                  </a:ext>
                </a:extLst>
              </p:cNvPr>
              <p:cNvGrpSpPr/>
              <p:nvPr/>
            </p:nvGrpSpPr>
            <p:grpSpPr>
              <a:xfrm>
                <a:off x="5479572" y="746398"/>
                <a:ext cx="3184023" cy="3009788"/>
                <a:chOff x="5479572" y="457279"/>
                <a:chExt cx="3184023" cy="3009788"/>
              </a:xfrm>
            </p:grpSpPr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573AAC04-4EA8-A022-0DAA-A466FAC3FCF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479572" y="806530"/>
                  <a:ext cx="3184023" cy="2660537"/>
                </a:xfrm>
                <a:prstGeom prst="rect">
                  <a:avLst/>
                </a:prstGeom>
              </p:spPr>
            </p:pic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C923D3E4-FB15-6E2D-FC48-3DC93C41141A}"/>
                    </a:ext>
                  </a:extLst>
                </p:cNvPr>
                <p:cNvSpPr txBox="1"/>
                <p:nvPr/>
              </p:nvSpPr>
              <p:spPr>
                <a:xfrm>
                  <a:off x="6001121" y="2032185"/>
                  <a:ext cx="1680108" cy="830997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wrap="square">
                  <a:spAutoFit/>
                </a:bodyPr>
                <a:lstStyle/>
                <a:p>
                  <a:r>
                    <a:rPr lang="en-GB" sz="1200" dirty="0"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Rotating around the weakest point </a:t>
                  </a:r>
                </a:p>
                <a:p>
                  <a:r>
                    <a:rPr lang="en-GB" sz="1200" dirty="0">
                      <a:cs typeface="Times New Roman" panose="02020603050405020304" pitchFamily="18" charset="0"/>
                    </a:rPr>
                    <a:t>Plastic deformation of the copper body</a:t>
                  </a:r>
                  <a:endParaRPr lang="en-GB" sz="1200" dirty="0"/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E6BB561E-69DE-F8F5-859C-1C9CA23AA2C8}"/>
                    </a:ext>
                  </a:extLst>
                </p:cNvPr>
                <p:cNvSpPr txBox="1"/>
                <p:nvPr/>
              </p:nvSpPr>
              <p:spPr>
                <a:xfrm>
                  <a:off x="6134494" y="457279"/>
                  <a:ext cx="2136490" cy="276999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ea typeface="Tahoma" panose="020B0604030504040204" pitchFamily="34" charset="0"/>
                      <a:cs typeface="Tahoma" panose="020B0604030504040204" pitchFamily="34" charset="0"/>
                    </a:rPr>
                    <a:t>Applying straightening force</a:t>
                  </a:r>
                </a:p>
              </p:txBody>
            </p:sp>
            <p:sp>
              <p:nvSpPr>
                <p:cNvPr id="53" name="Arc 52">
                  <a:extLst>
                    <a:ext uri="{FF2B5EF4-FFF2-40B4-BE49-F238E27FC236}">
                      <a16:creationId xmlns:a16="http://schemas.microsoft.com/office/drawing/2014/main" id="{8F6371DC-5F61-C62F-FB1D-5D73E42D03FC}"/>
                    </a:ext>
                  </a:extLst>
                </p:cNvPr>
                <p:cNvSpPr/>
                <p:nvPr/>
              </p:nvSpPr>
              <p:spPr>
                <a:xfrm rot="10800000">
                  <a:off x="7546493" y="1579270"/>
                  <a:ext cx="430537" cy="388126"/>
                </a:xfrm>
                <a:prstGeom prst="arc">
                  <a:avLst>
                    <a:gd name="adj1" fmla="val 16200000"/>
                    <a:gd name="adj2" fmla="val 6054603"/>
                  </a:avLst>
                </a:prstGeom>
                <a:ln w="38100">
                  <a:headEnd type="none" w="med" len="med"/>
                  <a:tailEnd type="triangle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75" name="Straight Arrow Connector 74">
                  <a:extLst>
                    <a:ext uri="{FF2B5EF4-FFF2-40B4-BE49-F238E27FC236}">
                      <a16:creationId xmlns:a16="http://schemas.microsoft.com/office/drawing/2014/main" id="{F50EA5DF-5AFA-47A3-7DA8-8FC2448BE0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084168" y="476672"/>
                  <a:ext cx="0" cy="526047"/>
                </a:xfrm>
                <a:prstGeom prst="straightConnector1">
                  <a:avLst/>
                </a:prstGeom>
                <a:ln>
                  <a:prstDash val="solid"/>
                  <a:tailEnd type="triangle"/>
                </a:ln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7A8A70B5-32F6-D284-01A7-4D8027D371D1}"/>
                </a:ext>
              </a:extLst>
            </p:cNvPr>
            <p:cNvCxnSpPr/>
            <p:nvPr/>
          </p:nvCxnSpPr>
          <p:spPr>
            <a:xfrm flipH="1">
              <a:off x="7202739" y="3609406"/>
              <a:ext cx="720080" cy="0"/>
            </a:xfrm>
            <a:prstGeom prst="straightConnector1">
              <a:avLst/>
            </a:prstGeom>
            <a:ln>
              <a:prstDash val="sysDash"/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54" name="Picture 53">
            <a:extLst>
              <a:ext uri="{FF2B5EF4-FFF2-40B4-BE49-F238E27FC236}">
                <a16:creationId xmlns:a16="http://schemas.microsoft.com/office/drawing/2014/main" id="{23BCF8A8-1745-AF8F-54D6-BE7EA0E007A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231"/>
          <a:stretch/>
        </p:blipFill>
        <p:spPr>
          <a:xfrm>
            <a:off x="203064" y="1742948"/>
            <a:ext cx="3492329" cy="3820314"/>
          </a:xfrm>
          <a:prstGeom prst="rect">
            <a:avLst/>
          </a:prstGeom>
        </p:spPr>
      </p:pic>
      <p:grpSp>
        <p:nvGrpSpPr>
          <p:cNvPr id="101" name="Group 100">
            <a:extLst>
              <a:ext uri="{FF2B5EF4-FFF2-40B4-BE49-F238E27FC236}">
                <a16:creationId xmlns:a16="http://schemas.microsoft.com/office/drawing/2014/main" id="{E0DE8495-FD61-6F04-D73E-6CEAE794B77D}"/>
              </a:ext>
            </a:extLst>
          </p:cNvPr>
          <p:cNvGrpSpPr/>
          <p:nvPr/>
        </p:nvGrpSpPr>
        <p:grpSpPr>
          <a:xfrm>
            <a:off x="1084045" y="1742950"/>
            <a:ext cx="1614031" cy="459097"/>
            <a:chOff x="1259032" y="1751510"/>
            <a:chExt cx="1484983" cy="422390"/>
          </a:xfrm>
        </p:grpSpPr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CCAA96A2-D875-7E2A-3A81-58761D41F6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59032" y="1751510"/>
              <a:ext cx="0" cy="349171"/>
            </a:xfrm>
            <a:prstGeom prst="straightConnector1">
              <a:avLst/>
            </a:prstGeom>
            <a:ln>
              <a:prstDash val="solid"/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D6392CCA-2413-0097-9D75-A81E45C6B959}"/>
                </a:ext>
              </a:extLst>
            </p:cNvPr>
            <p:cNvCxnSpPr/>
            <p:nvPr/>
          </p:nvCxnSpPr>
          <p:spPr>
            <a:xfrm>
              <a:off x="1259032" y="2173900"/>
              <a:ext cx="1484983" cy="0"/>
            </a:xfrm>
            <a:prstGeom prst="line">
              <a:avLst/>
            </a:prstGeom>
            <a:ln w="38100">
              <a:solidFill>
                <a:schemeClr val="accent3"/>
              </a:solidFill>
              <a:prstDash val="soli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64C15E80-CEFA-7155-1FD2-D47977546CD4}"/>
              </a:ext>
            </a:extLst>
          </p:cNvPr>
          <p:cNvGrpSpPr/>
          <p:nvPr/>
        </p:nvGrpSpPr>
        <p:grpSpPr>
          <a:xfrm>
            <a:off x="752433" y="2701296"/>
            <a:ext cx="863577" cy="451603"/>
            <a:chOff x="927420" y="2720504"/>
            <a:chExt cx="794531" cy="415496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76D079E-E7EB-E36F-6E1C-1B349570E44F}"/>
                </a:ext>
              </a:extLst>
            </p:cNvPr>
            <p:cNvCxnSpPr>
              <a:cxnSpLocks/>
            </p:cNvCxnSpPr>
            <p:nvPr/>
          </p:nvCxnSpPr>
          <p:spPr>
            <a:xfrm>
              <a:off x="937401" y="2720504"/>
              <a:ext cx="764598" cy="415496"/>
            </a:xfrm>
            <a:prstGeom prst="line">
              <a:avLst/>
            </a:prstGeom>
            <a:ln w="38100">
              <a:prstDash val="sysDash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8E140771-E62F-2E64-77BC-D83784A195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7420" y="2730014"/>
              <a:ext cx="794531" cy="405986"/>
            </a:xfrm>
            <a:prstGeom prst="line">
              <a:avLst/>
            </a:prstGeom>
            <a:ln w="38100">
              <a:prstDash val="sysDash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BD9E99B7-132A-0C7C-AAC2-8963C8A92FFC}"/>
              </a:ext>
            </a:extLst>
          </p:cNvPr>
          <p:cNvGrpSpPr/>
          <p:nvPr/>
        </p:nvGrpSpPr>
        <p:grpSpPr>
          <a:xfrm>
            <a:off x="329261" y="4657037"/>
            <a:ext cx="2959839" cy="361623"/>
            <a:chOff x="495147" y="4444229"/>
            <a:chExt cx="2723190" cy="332710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2ABF197-8B7E-8345-EF88-3A990C5AC5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5147" y="4444229"/>
              <a:ext cx="0" cy="322822"/>
            </a:xfrm>
            <a:prstGeom prst="line">
              <a:avLst/>
            </a:prstGeom>
            <a:ln w="38100">
              <a:solidFill>
                <a:schemeClr val="accent3"/>
              </a:solidFill>
              <a:prstDash val="soli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D4F01612-ECCE-9200-2AF2-49CF87CC7D3E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749646" y="4522440"/>
              <a:ext cx="0" cy="508998"/>
            </a:xfrm>
            <a:prstGeom prst="line">
              <a:avLst/>
            </a:prstGeom>
            <a:ln w="38100">
              <a:solidFill>
                <a:schemeClr val="accent3"/>
              </a:solidFill>
              <a:prstDash val="soli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23532861-9A54-6EEE-E700-7130C83956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18337" y="4444229"/>
              <a:ext cx="0" cy="322822"/>
            </a:xfrm>
            <a:prstGeom prst="line">
              <a:avLst/>
            </a:prstGeom>
            <a:ln w="38100">
              <a:solidFill>
                <a:schemeClr val="accent3"/>
              </a:solidFill>
              <a:prstDash val="soli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10535703-DB5C-6C8B-7EC1-877FC82AEB6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962593" y="4512552"/>
              <a:ext cx="0" cy="508998"/>
            </a:xfrm>
            <a:prstGeom prst="line">
              <a:avLst/>
            </a:prstGeom>
            <a:ln w="38100">
              <a:solidFill>
                <a:schemeClr val="accent3"/>
              </a:solidFill>
              <a:prstDash val="soli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438A5B89-87ED-7DE1-FD72-D3A8CEB83EC0}"/>
              </a:ext>
            </a:extLst>
          </p:cNvPr>
          <p:cNvGrpSpPr/>
          <p:nvPr/>
        </p:nvGrpSpPr>
        <p:grpSpPr>
          <a:xfrm>
            <a:off x="2622857" y="1877221"/>
            <a:ext cx="2901431" cy="2599651"/>
            <a:chOff x="2569212" y="1742947"/>
            <a:chExt cx="2669451" cy="239179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B72251A-99E3-7CA3-C873-C68B47E289AA}"/>
                </a:ext>
              </a:extLst>
            </p:cNvPr>
            <p:cNvGrpSpPr/>
            <p:nvPr/>
          </p:nvGrpSpPr>
          <p:grpSpPr>
            <a:xfrm>
              <a:off x="2569212" y="1742948"/>
              <a:ext cx="2669451" cy="2391798"/>
              <a:chOff x="2375167" y="1870240"/>
              <a:chExt cx="2977208" cy="2667545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26629AA0-3DC3-7231-5747-12475AFF3589}"/>
                  </a:ext>
                </a:extLst>
              </p:cNvPr>
              <p:cNvGrpSpPr/>
              <p:nvPr/>
            </p:nvGrpSpPr>
            <p:grpSpPr>
              <a:xfrm>
                <a:off x="2375167" y="1870240"/>
                <a:ext cx="2977208" cy="2667545"/>
                <a:chOff x="2375167" y="1693368"/>
                <a:chExt cx="2977208" cy="2667545"/>
              </a:xfrm>
            </p:grpSpPr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E57CB1CD-5277-0F47-6F97-2D0B1FAD4AD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/>
                <a:srcRect r="8831"/>
                <a:stretch/>
              </p:blipFill>
              <p:spPr>
                <a:xfrm>
                  <a:off x="3412245" y="1693368"/>
                  <a:ext cx="1922372" cy="1200330"/>
                </a:xfrm>
                <a:prstGeom prst="rect">
                  <a:avLst/>
                </a:prstGeom>
                <a:ln w="12700">
                  <a:solidFill>
                    <a:schemeClr val="accent2"/>
                  </a:solidFill>
                </a:ln>
              </p:spPr>
            </p:pic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30DD388B-5943-8495-46B3-02BC70D9D8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75167" y="1693368"/>
                  <a:ext cx="1032538" cy="655305"/>
                </a:xfrm>
                <a:prstGeom prst="line">
                  <a:avLst/>
                </a:prstGeom>
                <a:ln w="19050" cap="flat" cmpd="sng" algn="ctr">
                  <a:solidFill>
                    <a:schemeClr val="accent2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6247E496-5E65-2661-C8E3-8820EFD7A9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5167" y="2607358"/>
                  <a:ext cx="1014826" cy="276748"/>
                </a:xfrm>
                <a:prstGeom prst="line">
                  <a:avLst/>
                </a:prstGeom>
                <a:ln w="19050" cap="flat" cmpd="sng" algn="ctr">
                  <a:solidFill>
                    <a:schemeClr val="accent2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130CDF8B-F0C7-CD9D-63E2-60F773A75BA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436283" y="3000801"/>
                  <a:ext cx="1916092" cy="1360112"/>
                </a:xfrm>
                <a:prstGeom prst="rect">
                  <a:avLst/>
                </a:prstGeom>
                <a:ln w="19050">
                  <a:solidFill>
                    <a:srgbClr val="0070C0"/>
                  </a:solidFill>
                </a:ln>
              </p:spPr>
            </p:pic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18D34776-05C2-5CC0-81C7-0C4F08BEC123}"/>
                    </a:ext>
                  </a:extLst>
                </p:cNvPr>
                <p:cNvSpPr/>
                <p:nvPr/>
              </p:nvSpPr>
              <p:spPr>
                <a:xfrm>
                  <a:off x="2414595" y="3523394"/>
                  <a:ext cx="504917" cy="282079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accent2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chemeClr val="bg2"/>
                    </a:solidFill>
                  </a:endParaRPr>
                </a:p>
              </p:txBody>
            </p: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D5B7F873-2DF1-2183-56B0-45F07CE47D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68780" y="3009473"/>
                  <a:ext cx="890986" cy="490967"/>
                </a:xfrm>
                <a:prstGeom prst="line">
                  <a:avLst/>
                </a:prstGeom>
                <a:ln w="19050" cap="flat" cmpd="sng" algn="ctr">
                  <a:solidFill>
                    <a:srgbClr val="0070C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84E153FD-2FC0-6BB6-5765-81E8537D87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31076" y="3799379"/>
                  <a:ext cx="976627" cy="543442"/>
                </a:xfrm>
                <a:prstGeom prst="line">
                  <a:avLst/>
                </a:prstGeom>
                <a:ln w="19050" cap="flat" cmpd="sng" algn="ctr">
                  <a:solidFill>
                    <a:srgbClr val="0070C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0FC8761-3D59-59C3-B599-EE3371FE8CA5}"/>
                  </a:ext>
                </a:extLst>
              </p:cNvPr>
              <p:cNvSpPr/>
              <p:nvPr/>
            </p:nvSpPr>
            <p:spPr>
              <a:xfrm>
                <a:off x="2375167" y="2509700"/>
                <a:ext cx="504917" cy="282079"/>
              </a:xfrm>
              <a:prstGeom prst="rect">
                <a:avLst/>
              </a:prstGeom>
              <a:noFill/>
              <a:ln w="12700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2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034A7CC1-867B-75FB-E091-ECEEB69EECAF}"/>
                </a:ext>
              </a:extLst>
            </p:cNvPr>
            <p:cNvSpPr txBox="1"/>
            <p:nvPr/>
          </p:nvSpPr>
          <p:spPr>
            <a:xfrm>
              <a:off x="3499087" y="1742947"/>
              <a:ext cx="835058" cy="246221"/>
            </a:xfrm>
            <a:prstGeom prst="rect">
              <a:avLst/>
            </a:prstGeom>
            <a:ln w="127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/>
                <a:t>Brazed Cu</a:t>
              </a:r>
              <a:endParaRPr lang="en-GB" sz="1000" dirty="0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851A07CC-8D45-77FC-BC7B-E8DDF463385D}"/>
                </a:ext>
              </a:extLst>
            </p:cNvPr>
            <p:cNvSpPr txBox="1"/>
            <p:nvPr/>
          </p:nvSpPr>
          <p:spPr>
            <a:xfrm>
              <a:off x="3508581" y="2901164"/>
              <a:ext cx="902846" cy="220769"/>
            </a:xfrm>
            <a:prstGeom prst="rect">
              <a:avLst/>
            </a:prstGeom>
            <a:ln w="12700">
              <a:solidFill>
                <a:srgbClr val="0070C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/>
                <a:t>Brazed Nb</a:t>
              </a:r>
              <a:endParaRPr lang="en-GB" sz="1000" dirty="0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693A8CD-5BA2-9940-7F90-BC810DDC8161}"/>
              </a:ext>
            </a:extLst>
          </p:cNvPr>
          <p:cNvGrpSpPr/>
          <p:nvPr/>
        </p:nvGrpSpPr>
        <p:grpSpPr>
          <a:xfrm>
            <a:off x="477671" y="3466990"/>
            <a:ext cx="4761698" cy="2806938"/>
            <a:chOff x="630892" y="3353564"/>
            <a:chExt cx="4380982" cy="2582513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9E2F6299-652C-EB7B-0069-5F4F56D7733C}"/>
                </a:ext>
              </a:extLst>
            </p:cNvPr>
            <p:cNvGrpSpPr/>
            <p:nvPr/>
          </p:nvGrpSpPr>
          <p:grpSpPr>
            <a:xfrm>
              <a:off x="630892" y="3353564"/>
              <a:ext cx="4380982" cy="2582513"/>
              <a:chOff x="630892" y="3353564"/>
              <a:chExt cx="4380982" cy="2582513"/>
            </a:xfrm>
          </p:grpSpPr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EC8EFA65-366F-D54F-1053-FC4A522C03A3}"/>
                  </a:ext>
                </a:extLst>
              </p:cNvPr>
              <p:cNvGrpSpPr/>
              <p:nvPr/>
            </p:nvGrpSpPr>
            <p:grpSpPr>
              <a:xfrm>
                <a:off x="2474816" y="3353564"/>
                <a:ext cx="698860" cy="283608"/>
                <a:chOff x="2474816" y="3353564"/>
                <a:chExt cx="698860" cy="283608"/>
              </a:xfrm>
            </p:grpSpPr>
            <p:cxnSp>
              <p:nvCxnSpPr>
                <p:cNvPr id="77" name="Straight Connector 76">
                  <a:extLst>
                    <a:ext uri="{FF2B5EF4-FFF2-40B4-BE49-F238E27FC236}">
                      <a16:creationId xmlns:a16="http://schemas.microsoft.com/office/drawing/2014/main" id="{F94AB779-F485-7A5B-C00D-4D3CAC304D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088799" y="3356992"/>
                  <a:ext cx="0" cy="280180"/>
                </a:xfrm>
                <a:prstGeom prst="line">
                  <a:avLst/>
                </a:prstGeom>
                <a:ln w="38100">
                  <a:solidFill>
                    <a:schemeClr val="accent3"/>
                  </a:solidFill>
                  <a:prstDash val="soli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80C8FD9E-8718-2970-7163-E126D895B9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62183" y="3353564"/>
                  <a:ext cx="537485" cy="0"/>
                </a:xfrm>
                <a:prstGeom prst="line">
                  <a:avLst/>
                </a:prstGeom>
                <a:ln w="38100">
                  <a:solidFill>
                    <a:schemeClr val="accent3"/>
                  </a:solidFill>
                  <a:prstDash val="soli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B0EFE14B-BFD4-79E3-EB71-3BA2219EC5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576427" y="3356992"/>
                  <a:ext cx="0" cy="280179"/>
                </a:xfrm>
                <a:prstGeom prst="line">
                  <a:avLst/>
                </a:prstGeom>
                <a:ln w="38100">
                  <a:solidFill>
                    <a:schemeClr val="accent3"/>
                  </a:solidFill>
                  <a:prstDash val="soli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667D05A0-A8E1-BEC6-C802-77D48822DC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74816" y="3637172"/>
                  <a:ext cx="101610" cy="0"/>
                </a:xfrm>
                <a:prstGeom prst="line">
                  <a:avLst/>
                </a:prstGeom>
                <a:ln w="38100">
                  <a:solidFill>
                    <a:schemeClr val="accent3"/>
                  </a:solidFill>
                  <a:prstDash val="soli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C2F513BF-BDD3-8AD5-68E7-4C22CCD693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72066" y="3637172"/>
                  <a:ext cx="101610" cy="0"/>
                </a:xfrm>
                <a:prstGeom prst="line">
                  <a:avLst/>
                </a:prstGeom>
                <a:ln w="38100">
                  <a:solidFill>
                    <a:schemeClr val="accent3"/>
                  </a:solidFill>
                  <a:prstDash val="soli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821AA760-6810-FD8B-3203-2850875CCD0B}"/>
                  </a:ext>
                </a:extLst>
              </p:cNvPr>
              <p:cNvSpPr txBox="1"/>
              <p:nvPr/>
            </p:nvSpPr>
            <p:spPr>
              <a:xfrm>
                <a:off x="630892" y="5256472"/>
                <a:ext cx="4380982" cy="6796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highlight>
                      <a:srgbClr val="FFFF00"/>
                    </a:highlight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Simulations outcome: 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4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Rigid tooling to fix the FPC double tube to He tank, to avoid deforming cavity port.</a:t>
                </a:r>
                <a:endParaRPr lang="en-GB" sz="1400" dirty="0"/>
              </a:p>
            </p:txBody>
          </p:sp>
        </p:grp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38560E3F-A853-5C01-FA46-A3AD24FE1E43}"/>
                </a:ext>
              </a:extLst>
            </p:cNvPr>
            <p:cNvCxnSpPr>
              <a:cxnSpLocks/>
            </p:cNvCxnSpPr>
            <p:nvPr/>
          </p:nvCxnSpPr>
          <p:spPr>
            <a:xfrm>
              <a:off x="2567369" y="3478398"/>
              <a:ext cx="537485" cy="0"/>
            </a:xfrm>
            <a:prstGeom prst="line">
              <a:avLst/>
            </a:prstGeom>
            <a:ln w="38100">
              <a:solidFill>
                <a:schemeClr val="accent3"/>
              </a:solidFill>
              <a:prstDash val="soli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0BC3499-8E9E-49AA-E57B-E1028273D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RFD-SPS Cryomodule Repair                        </a:t>
            </a:r>
            <a:r>
              <a:rPr lang="fr-FR" dirty="0"/>
              <a:t>14th HL-LHC Collaboration Meeting – 08/10/2024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5963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500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7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1" y="35113"/>
            <a:ext cx="8502251" cy="512696"/>
          </a:xfrm>
        </p:spPr>
        <p:txBody>
          <a:bodyPr/>
          <a:lstStyle/>
          <a:p>
            <a:r>
              <a:rPr lang="en-GB" dirty="0"/>
              <a:t>Modelling challenges and unknowns</a:t>
            </a:r>
          </a:p>
        </p:txBody>
      </p: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7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D85E21-228D-B521-3E79-F10273A569AC}"/>
              </a:ext>
            </a:extLst>
          </p:cNvPr>
          <p:cNvSpPr txBox="1"/>
          <p:nvPr/>
        </p:nvSpPr>
        <p:spPr>
          <a:xfrm>
            <a:off x="377905" y="600931"/>
            <a:ext cx="66809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ighlight>
                  <a:srgbClr val="00FFFF"/>
                </a:highlight>
                <a:ea typeface="Tahoma" panose="020B0604030504040204" pitchFamily="34" charset="0"/>
                <a:cs typeface="Tahoma" panose="020B0604030504040204" pitchFamily="34" charset="0"/>
              </a:rPr>
              <a:t>Simulation scope:</a:t>
            </a:r>
            <a:endParaRPr lang="en-US" sz="14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ea typeface="Tahoma" panose="020B0604030504040204" pitchFamily="34" charset="0"/>
                <a:cs typeface="Tahoma" panose="020B0604030504040204" pitchFamily="34" charset="0"/>
              </a:rPr>
              <a:t>Estimate the maximum force to be applied </a:t>
            </a:r>
            <a:r>
              <a:rPr lang="en-US" sz="1400" dirty="0"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en-US" sz="1400" dirty="0">
                <a:ea typeface="Tahoma" panose="020B0604030504040204" pitchFamily="34" charset="0"/>
                <a:cs typeface="Tahoma" panose="020B0604030504040204" pitchFamily="34" charset="0"/>
              </a:rPr>
              <a:t> input for the tooling design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D8B4157-0BC3-9F52-FC8C-E384F5755E85}"/>
              </a:ext>
            </a:extLst>
          </p:cNvPr>
          <p:cNvGrpSpPr/>
          <p:nvPr/>
        </p:nvGrpSpPr>
        <p:grpSpPr>
          <a:xfrm>
            <a:off x="6298702" y="2217523"/>
            <a:ext cx="2608610" cy="1507293"/>
            <a:chOff x="538853" y="4095486"/>
            <a:chExt cx="3446176" cy="1991251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8B68805-8E5C-552E-9915-503127F85C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8853" y="4095486"/>
              <a:ext cx="3446176" cy="1991251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EDAA580-C011-36CB-A620-195DA41C69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41226" y="4826833"/>
              <a:ext cx="0" cy="906905"/>
            </a:xfrm>
            <a:prstGeom prst="straightConnector1">
              <a:avLst/>
            </a:prstGeom>
            <a:ln w="12700">
              <a:solidFill>
                <a:srgbClr val="C00000"/>
              </a:solidFill>
              <a:prstDash val="dash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E29D256-BF5E-DDBC-02B5-78606314360F}"/>
                </a:ext>
              </a:extLst>
            </p:cNvPr>
            <p:cNvSpPr txBox="1"/>
            <p:nvPr/>
          </p:nvSpPr>
          <p:spPr>
            <a:xfrm>
              <a:off x="2066289" y="4924808"/>
              <a:ext cx="191874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00" dirty="0"/>
                <a:t>strain hardening for 10% of plastic strain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A55DF93-992E-DDB3-328A-427FA722665D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425242" y="4266277"/>
              <a:ext cx="0" cy="906905"/>
            </a:xfrm>
            <a:prstGeom prst="straightConnector1">
              <a:avLst/>
            </a:prstGeom>
            <a:ln w="12700">
              <a:solidFill>
                <a:srgbClr val="C00000"/>
              </a:solidFill>
              <a:prstDash val="dash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C521866A-45FB-251C-F090-4F95880C5B61}"/>
              </a:ext>
            </a:extLst>
          </p:cNvPr>
          <p:cNvSpPr txBox="1"/>
          <p:nvPr/>
        </p:nvSpPr>
        <p:spPr>
          <a:xfrm>
            <a:off x="6463787" y="1848922"/>
            <a:ext cx="203568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C00000"/>
                </a:solidFill>
              </a:rPr>
              <a:t>Material hardening due to the plastic deformation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F008487-B96A-E601-519E-19FEEA08BD4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4454"/>
          <a:stretch/>
        </p:blipFill>
        <p:spPr>
          <a:xfrm>
            <a:off x="2552433" y="1752223"/>
            <a:ext cx="3189547" cy="193496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15CA703-5906-1260-F37B-1A6456E3BE14}"/>
              </a:ext>
            </a:extLst>
          </p:cNvPr>
          <p:cNvSpPr txBox="1"/>
          <p:nvPr/>
        </p:nvSpPr>
        <p:spPr>
          <a:xfrm>
            <a:off x="508735" y="1135206"/>
            <a:ext cx="51760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</a:rPr>
              <a:t>What is the root cause of the antenna deformation? 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A6D3839-C3F5-C8E0-C774-DCC1E48D429D}"/>
              </a:ext>
            </a:extLst>
          </p:cNvPr>
          <p:cNvSpPr txBox="1"/>
          <p:nvPr/>
        </p:nvSpPr>
        <p:spPr>
          <a:xfrm>
            <a:off x="421444" y="3704726"/>
            <a:ext cx="763084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  <a:ea typeface="Tahoma" panose="020B0604030504040204" pitchFamily="34" charset="0"/>
                <a:cs typeface="Tahoma" panose="020B0604030504040204" pitchFamily="34" charset="0"/>
              </a:rPr>
              <a:t>Simulations outcome: </a:t>
            </a:r>
          </a:p>
          <a:p>
            <a:r>
              <a:rPr lang="en-US" sz="1400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Assumption: the antenna</a:t>
            </a:r>
            <a:r>
              <a:rPr lang="en-US" sz="1400" dirty="0">
                <a:solidFill>
                  <a:srgbClr val="FF0000"/>
                </a:solidFill>
              </a:rPr>
              <a:t> position shifted only due the physical impact</a:t>
            </a:r>
            <a:endParaRPr lang="en-US" sz="1400" dirty="0">
              <a:highlight>
                <a:srgbClr val="FFFF00"/>
              </a:highlight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/>
              <a:t>~10% plastic strain introduced in the copper body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/>
              <a:t>max straightening force of 6.2 </a:t>
            </a:r>
            <a:r>
              <a:rPr lang="en-US" sz="1400" dirty="0" err="1"/>
              <a:t>kN</a:t>
            </a:r>
            <a:r>
              <a:rPr lang="en-US" sz="1400" dirty="0"/>
              <a:t> was defined, used for tooling design</a:t>
            </a:r>
            <a:endParaRPr lang="en-GB" sz="14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3F8493A-291E-712A-64B1-0C7E669FEC2D}"/>
              </a:ext>
            </a:extLst>
          </p:cNvPr>
          <p:cNvSpPr txBox="1"/>
          <p:nvPr/>
        </p:nvSpPr>
        <p:spPr>
          <a:xfrm>
            <a:off x="2146459" y="4809657"/>
            <a:ext cx="4522160" cy="86177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600" dirty="0"/>
              <a:t>Is the antenna position shifted to due the impact or misalignment, or both?</a:t>
            </a:r>
          </a:p>
          <a:p>
            <a:pPr algn="ctr"/>
            <a:r>
              <a:rPr lang="en-US" sz="1600" dirty="0"/>
              <a:t>What is the initial state of the material?  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118FB84-28CD-5219-0A78-910791834BC4}"/>
              </a:ext>
            </a:extLst>
          </p:cNvPr>
          <p:cNvGrpSpPr/>
          <p:nvPr/>
        </p:nvGrpSpPr>
        <p:grpSpPr>
          <a:xfrm>
            <a:off x="429420" y="1444251"/>
            <a:ext cx="7713308" cy="314886"/>
            <a:chOff x="925179" y="4295949"/>
            <a:chExt cx="7713308" cy="314886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15892B0-3F71-EDD7-BED7-18BCD1921262}"/>
                </a:ext>
              </a:extLst>
            </p:cNvPr>
            <p:cNvSpPr txBox="1"/>
            <p:nvPr/>
          </p:nvSpPr>
          <p:spPr>
            <a:xfrm>
              <a:off x="925179" y="4303058"/>
              <a:ext cx="1532184" cy="30777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400" dirty="0"/>
                <a:t>physical collision </a:t>
              </a:r>
              <a:endParaRPr lang="en-GB" sz="1400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8D5809E-A224-E85E-9DAB-49EFDD64874E}"/>
                </a:ext>
              </a:extLst>
            </p:cNvPr>
            <p:cNvSpPr txBox="1"/>
            <p:nvPr/>
          </p:nvSpPr>
          <p:spPr>
            <a:xfrm>
              <a:off x="2957331" y="4295949"/>
              <a:ext cx="3550588" cy="30777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400" dirty="0"/>
                <a:t>permanent deformations in plastic domain</a:t>
              </a:r>
              <a:endParaRPr lang="en-GB" sz="1400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A436CDD-CFA9-BC76-76D1-6C68F82DDC95}"/>
                </a:ext>
              </a:extLst>
            </p:cNvPr>
            <p:cNvSpPr txBox="1"/>
            <p:nvPr/>
          </p:nvSpPr>
          <p:spPr>
            <a:xfrm>
              <a:off x="7106303" y="4298168"/>
              <a:ext cx="1532184" cy="30777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400" dirty="0"/>
                <a:t>Strain hardening</a:t>
              </a:r>
              <a:endParaRPr lang="en-GB" sz="1400" dirty="0"/>
            </a:p>
          </p:txBody>
        </p:sp>
        <p:sp>
          <p:nvSpPr>
            <p:cNvPr id="41" name="Arrow: Right 40">
              <a:extLst>
                <a:ext uri="{FF2B5EF4-FFF2-40B4-BE49-F238E27FC236}">
                  <a16:creationId xmlns:a16="http://schemas.microsoft.com/office/drawing/2014/main" id="{4E20F815-4E3F-B7B7-03A4-379A83818278}"/>
                </a:ext>
              </a:extLst>
            </p:cNvPr>
            <p:cNvSpPr/>
            <p:nvPr/>
          </p:nvSpPr>
          <p:spPr>
            <a:xfrm>
              <a:off x="2546506" y="4362636"/>
              <a:ext cx="321682" cy="159338"/>
            </a:xfrm>
            <a:prstGeom prst="rightArrow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Arrow: Right 41">
              <a:extLst>
                <a:ext uri="{FF2B5EF4-FFF2-40B4-BE49-F238E27FC236}">
                  <a16:creationId xmlns:a16="http://schemas.microsoft.com/office/drawing/2014/main" id="{C1FCF657-E9B0-C529-8995-FCACAE639C35}"/>
                </a:ext>
              </a:extLst>
            </p:cNvPr>
            <p:cNvSpPr/>
            <p:nvPr/>
          </p:nvSpPr>
          <p:spPr>
            <a:xfrm>
              <a:off x="6646270" y="4354166"/>
              <a:ext cx="321682" cy="159338"/>
            </a:xfrm>
            <a:prstGeom prst="rightArrow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16576E25-831F-9A6E-EE36-B081D7EEFAD7}"/>
              </a:ext>
            </a:extLst>
          </p:cNvPr>
          <p:cNvSpPr txBox="1"/>
          <p:nvPr/>
        </p:nvSpPr>
        <p:spPr>
          <a:xfrm>
            <a:off x="2178265" y="573304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WE DO NOT KNOW IT IN ADVANCE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2AE4BC-25FE-B912-7F16-05AA11DAD1A3}"/>
              </a:ext>
            </a:extLst>
          </p:cNvPr>
          <p:cNvSpPr txBox="1"/>
          <p:nvPr/>
        </p:nvSpPr>
        <p:spPr>
          <a:xfrm>
            <a:off x="2192903" y="6127591"/>
            <a:ext cx="4572000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fr-FR"/>
            </a:defPPr>
            <a:lvl1pPr algn="ctr">
              <a:defRPr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sz="1600" dirty="0"/>
              <a:t>Several scenarios were simulated</a:t>
            </a:r>
            <a:endParaRPr lang="en-GB" sz="16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3F6E83D-124F-1520-30F8-F0286106D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RFD-SPS Cryomodule Repair                        </a:t>
            </a:r>
            <a:r>
              <a:rPr lang="fr-FR" dirty="0"/>
              <a:t>14th HL-LHC Collaboration Meeting – 08/10/2024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4763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153C4C8-D005-649A-FBFA-DA27F481B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RFD-SPS Cryomodule Repair                        </a:t>
            </a:r>
            <a:r>
              <a:rPr lang="fr-FR" dirty="0"/>
              <a:t>14th HL-LHC Collaboration Meeting – 08/10/2024</a:t>
            </a:r>
            <a:endParaRPr lang="en-GB" dirty="0"/>
          </a:p>
        </p:txBody>
      </p: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E835BB5-57D1-997B-0DCF-B81C43CDF84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6466"/>
          <a:stretch/>
        </p:blipFill>
        <p:spPr>
          <a:xfrm>
            <a:off x="105675" y="4076562"/>
            <a:ext cx="3388154" cy="213153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AC05F82-9ECC-1EE1-7D56-4E2B26C642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5719" y="2654372"/>
            <a:ext cx="2205033" cy="156374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4871C1D-FE2C-23DD-AD2C-AF2C385F530A}"/>
              </a:ext>
            </a:extLst>
          </p:cNvPr>
          <p:cNvSpPr txBox="1"/>
          <p:nvPr/>
        </p:nvSpPr>
        <p:spPr>
          <a:xfrm>
            <a:off x="475926" y="514194"/>
            <a:ext cx="821924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ighlight>
                  <a:srgbClr val="F57D02"/>
                </a:highlight>
                <a:ea typeface="Tahoma" panose="020B0604030504040204" pitchFamily="34" charset="0"/>
                <a:cs typeface="Tahoma" panose="020B0604030504040204" pitchFamily="34" charset="0"/>
              </a:rPr>
              <a:t>Simulation methods: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ea typeface="Tahoma" panose="020B0604030504040204" pitchFamily="34" charset="0"/>
                <a:cs typeface="Tahoma" panose="020B0604030504040204" pitchFamily="34" charset="0"/>
              </a:rPr>
              <a:t>Simulating initial copper strain hardening: applying </a:t>
            </a:r>
            <a:r>
              <a:rPr lang="en-GB" sz="1400" dirty="0"/>
              <a:t>“impact” force to obtain pre-deformed shape and more realistic local change of copper properties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/>
              <a:t>Analysis done in 4 steps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1" y="35113"/>
            <a:ext cx="8502251" cy="512696"/>
          </a:xfrm>
        </p:spPr>
        <p:txBody>
          <a:bodyPr/>
          <a:lstStyle/>
          <a:p>
            <a:r>
              <a:rPr lang="en-GB" dirty="0">
                <a:latin typeface="+mn-lt"/>
              </a:rPr>
              <a:t>Numerical model and methods</a:t>
            </a:r>
          </a:p>
        </p:txBody>
      </p:sp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8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1D97FC-F2DC-AE35-50EE-F01C82E3F9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8014" y="1530116"/>
            <a:ext cx="3326954" cy="27304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4782A7-2F8F-AD64-F653-45D62AFCB4B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74568" b="65413"/>
          <a:stretch/>
        </p:blipFill>
        <p:spPr>
          <a:xfrm>
            <a:off x="255741" y="1553680"/>
            <a:ext cx="1281105" cy="1429485"/>
          </a:xfrm>
          <a:prstGeom prst="rect">
            <a:avLst/>
          </a:prstGeom>
        </p:spPr>
      </p:pic>
      <p:sp>
        <p:nvSpPr>
          <p:cNvPr id="10" name="Arrow: Down 9">
            <a:extLst>
              <a:ext uri="{FF2B5EF4-FFF2-40B4-BE49-F238E27FC236}">
                <a16:creationId xmlns:a16="http://schemas.microsoft.com/office/drawing/2014/main" id="{B586A2C7-1D64-3DDE-BFB2-F50F3E1D58C3}"/>
              </a:ext>
            </a:extLst>
          </p:cNvPr>
          <p:cNvSpPr/>
          <p:nvPr/>
        </p:nvSpPr>
        <p:spPr>
          <a:xfrm rot="10800000">
            <a:off x="1684996" y="1448005"/>
            <a:ext cx="124852" cy="276228"/>
          </a:xfrm>
          <a:prstGeom prst="downArrow">
            <a:avLst/>
          </a:prstGeom>
          <a:ln w="9525"/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C1E7B26-32FC-9F75-B68C-BBCB8539F9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5722" y="2871197"/>
            <a:ext cx="652241" cy="659408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D545650-EB6A-A4E0-D267-63FB4752DC24}"/>
              </a:ext>
            </a:extLst>
          </p:cNvPr>
          <p:cNvGrpSpPr/>
          <p:nvPr/>
        </p:nvGrpSpPr>
        <p:grpSpPr>
          <a:xfrm>
            <a:off x="6424803" y="2596896"/>
            <a:ext cx="2453475" cy="1597966"/>
            <a:chOff x="5238222" y="2616751"/>
            <a:chExt cx="2453475" cy="159796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55BFC14-AD7E-AC84-182E-10E14C538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238222" y="2616751"/>
              <a:ext cx="2453475" cy="1597966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BBB97C7-9E95-1AAB-EFD4-62FCB22A14C6}"/>
                </a:ext>
              </a:extLst>
            </p:cNvPr>
            <p:cNvSpPr txBox="1"/>
            <p:nvPr/>
          </p:nvSpPr>
          <p:spPr>
            <a:xfrm>
              <a:off x="6911687" y="3760665"/>
              <a:ext cx="70438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Clr>
                  <a:schemeClr val="accent2"/>
                </a:buClr>
              </a:pPr>
              <a:r>
                <a:rPr lang="en-US" sz="1200" dirty="0">
                  <a:solidFill>
                    <a:srgbClr val="0070C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F2&gt;F1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3657F905-0F38-58D6-D2A5-08A8E6DC5074}"/>
              </a:ext>
            </a:extLst>
          </p:cNvPr>
          <p:cNvSpPr/>
          <p:nvPr/>
        </p:nvSpPr>
        <p:spPr>
          <a:xfrm>
            <a:off x="4525699" y="5425178"/>
            <a:ext cx="4316312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Material model: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all copper parts are initially in full annealed state;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multilinear isotropic hardening defined;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elastic perfectly plastic model used for other parts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BB68DB9-F4ED-890C-EA63-956855F91B2D}"/>
              </a:ext>
            </a:extLst>
          </p:cNvPr>
          <p:cNvGrpSpPr/>
          <p:nvPr/>
        </p:nvGrpSpPr>
        <p:grpSpPr>
          <a:xfrm>
            <a:off x="4325896" y="4226886"/>
            <a:ext cx="4469856" cy="1061404"/>
            <a:chOff x="237633" y="1599101"/>
            <a:chExt cx="3917546" cy="1234454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AD6CD7EA-7C67-05A4-10CF-49B86059FE93}"/>
                </a:ext>
              </a:extLst>
            </p:cNvPr>
            <p:cNvSpPr/>
            <p:nvPr/>
          </p:nvSpPr>
          <p:spPr>
            <a:xfrm>
              <a:off x="237633" y="1599101"/>
              <a:ext cx="3917546" cy="123445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ED783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EC03103-F5E2-0344-8277-5FDCC1691AB0}"/>
                </a:ext>
              </a:extLst>
            </p:cNvPr>
            <p:cNvSpPr txBox="1"/>
            <p:nvPr/>
          </p:nvSpPr>
          <p:spPr>
            <a:xfrm>
              <a:off x="242836" y="1613900"/>
              <a:ext cx="3906105" cy="322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ea typeface="Tahoma" panose="020B0604030504040204" pitchFamily="34" charset="0"/>
                  <a:cs typeface="Tahoma" panose="020B0604030504040204" pitchFamily="34" charset="0"/>
                </a:rPr>
                <a:t>Actual simulation of the FPC antenna redressing 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73B8E18-48FE-9A8E-5C1D-DA519B5A9DD0}"/>
                </a:ext>
              </a:extLst>
            </p:cNvPr>
            <p:cNvSpPr txBox="1"/>
            <p:nvPr/>
          </p:nvSpPr>
          <p:spPr>
            <a:xfrm>
              <a:off x="478264" y="1924472"/>
              <a:ext cx="3284327" cy="5369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indent="-342900">
                <a:buClr>
                  <a:schemeClr val="accent6"/>
                </a:buClr>
                <a:buFont typeface="+mj-lt"/>
                <a:buAutoNum type="arabicParenR" startAt="3"/>
              </a:pPr>
              <a:r>
                <a:rPr lang="en-GB" sz="1200" b="1" dirty="0">
                  <a:ea typeface="Times New Roman" panose="02020603050405020304" pitchFamily="18" charset="0"/>
                  <a:cs typeface="Times New Roman" panose="02020603050405020304" pitchFamily="18" charset="0"/>
                </a:rPr>
                <a:t>Applying counter force F</a:t>
              </a:r>
              <a:r>
                <a:rPr lang="en-GB" sz="1200" b="1" baseline="-25000" dirty="0">
                  <a:ea typeface="Times New Roman" panose="02020603050405020304" pitchFamily="18" charset="0"/>
                  <a:cs typeface="Times New Roman" panose="02020603050405020304" pitchFamily="18" charset="0"/>
                </a:rPr>
                <a:t>2 </a:t>
              </a:r>
              <a:r>
                <a:rPr lang="en-GB" sz="1200" dirty="0">
                  <a:ea typeface="Times New Roman" panose="02020603050405020304" pitchFamily="18" charset="0"/>
                  <a:cs typeface="Times New Roman" panose="02020603050405020304" pitchFamily="18" charset="0"/>
                </a:rPr>
                <a:t>(upwards)</a:t>
              </a:r>
            </a:p>
            <a:p>
              <a:pPr marL="342900" indent="-342900">
                <a:buClr>
                  <a:schemeClr val="accent6"/>
                </a:buClr>
                <a:buFont typeface="+mj-lt"/>
                <a:buAutoNum type="arabicParenR" startAt="3"/>
              </a:pPr>
              <a:r>
                <a:rPr lang="en-GB" sz="1200" b="1" dirty="0">
                  <a:ea typeface="Times New Roman" panose="02020603050405020304" pitchFamily="18" charset="0"/>
                  <a:cs typeface="Times New Roman" panose="02020603050405020304" pitchFamily="18" charset="0"/>
                </a:rPr>
                <a:t>Springback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9B6F4DE-9955-69D2-BF6F-2B20C721907C}"/>
                </a:ext>
              </a:extLst>
            </p:cNvPr>
            <p:cNvSpPr txBox="1"/>
            <p:nvPr/>
          </p:nvSpPr>
          <p:spPr>
            <a:xfrm>
              <a:off x="249074" y="2511394"/>
              <a:ext cx="3206977" cy="322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6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Estimate the force </a:t>
              </a:r>
              <a:r>
                <a:rPr lang="en-US" sz="1200" dirty="0">
                  <a:ea typeface="Tahoma" panose="020B0604030504040204" pitchFamily="34" charset="0"/>
                  <a:cs typeface="Tahoma" panose="020B0604030504040204" pitchFamily="34" charset="0"/>
                </a:rPr>
                <a:t>needed to deform back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53F30EE-DBE0-730D-0A1D-C2B7B825AFB1}"/>
              </a:ext>
            </a:extLst>
          </p:cNvPr>
          <p:cNvGrpSpPr/>
          <p:nvPr/>
        </p:nvGrpSpPr>
        <p:grpSpPr>
          <a:xfrm>
            <a:off x="4296051" y="1330326"/>
            <a:ext cx="4469988" cy="1261232"/>
            <a:chOff x="237633" y="1593582"/>
            <a:chExt cx="4061077" cy="1466861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54718AB-3970-3FA1-732A-72C5B866D41C}"/>
                </a:ext>
              </a:extLst>
            </p:cNvPr>
            <p:cNvSpPr txBox="1"/>
            <p:nvPr/>
          </p:nvSpPr>
          <p:spPr>
            <a:xfrm>
              <a:off x="249074" y="1593582"/>
              <a:ext cx="4038193" cy="5369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ea typeface="Tahoma" panose="020B0604030504040204" pitchFamily="34" charset="0"/>
                  <a:cs typeface="Tahoma" panose="020B0604030504040204" pitchFamily="34" charset="0"/>
                </a:rPr>
                <a:t>Introductory analysis</a:t>
              </a:r>
            </a:p>
            <a:p>
              <a:r>
                <a:rPr lang="en-US" sz="1200" dirty="0">
                  <a:ea typeface="Tahoma" panose="020B0604030504040204" pitchFamily="34" charset="0"/>
                  <a:cs typeface="Tahoma" panose="020B0604030504040204" pitchFamily="34" charset="0"/>
                </a:rPr>
                <a:t>Simulating the initial impact on the FPC copper body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73B1DDE-427A-C269-64FD-42A5A102AE1B}"/>
                </a:ext>
              </a:extLst>
            </p:cNvPr>
            <p:cNvSpPr txBox="1"/>
            <p:nvPr/>
          </p:nvSpPr>
          <p:spPr>
            <a:xfrm>
              <a:off x="484101" y="2051168"/>
              <a:ext cx="3284327" cy="5369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indent="-342900">
                <a:buClr>
                  <a:srgbClr val="ED7837"/>
                </a:buClr>
                <a:buFont typeface="+mj-lt"/>
                <a:buAutoNum type="arabicParenR"/>
              </a:pPr>
              <a:r>
                <a:rPr lang="en-GB" sz="1200" dirty="0">
                  <a:ea typeface="Times New Roman" panose="02020603050405020304" pitchFamily="18" charset="0"/>
                  <a:cs typeface="Times New Roman" panose="02020603050405020304" pitchFamily="18" charset="0"/>
                </a:rPr>
                <a:t>Applying bending force F</a:t>
              </a:r>
              <a:r>
                <a:rPr lang="en-GB" sz="1200" baseline="-25000" dirty="0"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GB" sz="1200" dirty="0">
                  <a:ea typeface="Times New Roman" panose="02020603050405020304" pitchFamily="18" charset="0"/>
                  <a:cs typeface="Times New Roman" panose="02020603050405020304" pitchFamily="18" charset="0"/>
                </a:rPr>
                <a:t> (downwards)</a:t>
              </a:r>
            </a:p>
            <a:p>
              <a:pPr marL="342900" indent="-342900">
                <a:buClr>
                  <a:srgbClr val="ED7837"/>
                </a:buClr>
                <a:buFont typeface="+mj-lt"/>
                <a:buAutoNum type="arabicParenR"/>
              </a:pPr>
              <a:r>
                <a:rPr lang="en-GB" sz="1200" dirty="0">
                  <a:ea typeface="Times New Roman" panose="02020603050405020304" pitchFamily="18" charset="0"/>
                  <a:cs typeface="Times New Roman" panose="02020603050405020304" pitchFamily="18" charset="0"/>
                </a:rPr>
                <a:t>Springback (realizing the force)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9F2BC96-BE44-F21E-869F-04B9D4648837}"/>
                </a:ext>
              </a:extLst>
            </p:cNvPr>
            <p:cNvSpPr txBox="1"/>
            <p:nvPr/>
          </p:nvSpPr>
          <p:spPr>
            <a:xfrm>
              <a:off x="249074" y="2511394"/>
              <a:ext cx="4038193" cy="536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ea typeface="Tahoma" panose="020B0604030504040204" pitchFamily="34" charset="0"/>
                  <a:cs typeface="Tahoma" panose="020B0604030504040204" pitchFamily="34" charset="0"/>
                </a:rPr>
                <a:t>Getting </a:t>
              </a:r>
              <a:r>
                <a:rPr lang="en-US" sz="1200" dirty="0">
                  <a:solidFill>
                    <a:srgbClr val="ED7837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pre-deformed shape </a:t>
              </a:r>
              <a:r>
                <a:rPr lang="en-US" sz="1200" dirty="0">
                  <a:ea typeface="Tahoma" panose="020B0604030504040204" pitchFamily="34" charset="0"/>
                  <a:cs typeface="Tahoma" panose="020B0604030504040204" pitchFamily="34" charset="0"/>
                </a:rPr>
                <a:t>and copper </a:t>
              </a:r>
              <a:r>
                <a:rPr lang="en-US" sz="1200" dirty="0">
                  <a:solidFill>
                    <a:srgbClr val="ED7837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material hardening</a:t>
              </a:r>
              <a:r>
                <a:rPr lang="en-US" sz="1200" dirty="0">
                  <a:ea typeface="Tahoma" panose="020B0604030504040204" pitchFamily="34" charset="0"/>
                  <a:cs typeface="Tahoma" panose="020B0604030504040204" pitchFamily="34" charset="0"/>
                </a:rPr>
                <a:t> for the redressing analysis</a:t>
              </a:r>
              <a:endParaRPr lang="en-US" sz="1400" dirty="0"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E372781-A687-05F7-14F6-AD825E7B4EC2}"/>
                </a:ext>
              </a:extLst>
            </p:cNvPr>
            <p:cNvSpPr/>
            <p:nvPr/>
          </p:nvSpPr>
          <p:spPr>
            <a:xfrm>
              <a:off x="237633" y="1599099"/>
              <a:ext cx="4061077" cy="1461344"/>
            </a:xfrm>
            <a:prstGeom prst="rect">
              <a:avLst/>
            </a:prstGeom>
            <a:noFill/>
            <a:ln w="12700">
              <a:solidFill>
                <a:srgbClr val="ED783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57" name="Arrow: Down 56">
            <a:extLst>
              <a:ext uri="{FF2B5EF4-FFF2-40B4-BE49-F238E27FC236}">
                <a16:creationId xmlns:a16="http://schemas.microsoft.com/office/drawing/2014/main" id="{EFB585F0-9FB4-4C7C-0DC3-4E541808C3FB}"/>
              </a:ext>
            </a:extLst>
          </p:cNvPr>
          <p:cNvSpPr/>
          <p:nvPr/>
        </p:nvSpPr>
        <p:spPr>
          <a:xfrm>
            <a:off x="3948582" y="1322674"/>
            <a:ext cx="513340" cy="4200255"/>
          </a:xfrm>
          <a:prstGeom prst="downArrow">
            <a:avLst/>
          </a:prstGeom>
          <a:solidFill>
            <a:srgbClr val="ED7837"/>
          </a:solidFill>
          <a:ln>
            <a:solidFill>
              <a:srgbClr val="ED783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4377836-BB05-6403-9B79-DEFDC0AA95BB}"/>
              </a:ext>
            </a:extLst>
          </p:cNvPr>
          <p:cNvSpPr txBox="1"/>
          <p:nvPr/>
        </p:nvSpPr>
        <p:spPr>
          <a:xfrm rot="16200000">
            <a:off x="2344713" y="3161656"/>
            <a:ext cx="369448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Different</a:t>
            </a:r>
            <a:r>
              <a:rPr lang="en-US" sz="1400" dirty="0"/>
              <a:t> initial strain hardening is simulated</a:t>
            </a:r>
            <a:endParaRPr lang="en-GB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0430C62-16B6-F0FC-5A0A-90AFAE46A22F}"/>
              </a:ext>
            </a:extLst>
          </p:cNvPr>
          <p:cNvSpPr txBox="1"/>
          <p:nvPr/>
        </p:nvSpPr>
        <p:spPr>
          <a:xfrm>
            <a:off x="1271684" y="5878927"/>
            <a:ext cx="3155906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Mesh heavily refined in the copper body region undergoing plastic deformations.</a:t>
            </a:r>
          </a:p>
        </p:txBody>
      </p:sp>
    </p:spTree>
    <p:extLst>
      <p:ext uri="{BB962C8B-B14F-4D97-AF65-F5344CB8AC3E}">
        <p14:creationId xmlns:p14="http://schemas.microsoft.com/office/powerpoint/2010/main" val="23373776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F6D82375B6F8448D63C25CB5BC8400" ma:contentTypeVersion="10" ma:contentTypeDescription="Create a new document." ma:contentTypeScope="" ma:versionID="9c15935be8457ffe26736c306385b735">
  <xsd:schema xmlns:xsd="http://www.w3.org/2001/XMLSchema" xmlns:xs="http://www.w3.org/2001/XMLSchema" xmlns:p="http://schemas.microsoft.com/office/2006/metadata/properties" xmlns:ns3="73bfae8e-375f-41fc-accb-03dc1cce988b" xmlns:ns4="f5a2f549-fe30-4089-a544-909beebdb0d3" targetNamespace="http://schemas.microsoft.com/office/2006/metadata/properties" ma:root="true" ma:fieldsID="e9af85da95ad1b64d2e8a094ad6c98ae" ns3:_="" ns4:_="">
    <xsd:import namespace="73bfae8e-375f-41fc-accb-03dc1cce988b"/>
    <xsd:import namespace="f5a2f549-fe30-4089-a544-909beebdb0d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bfae8e-375f-41fc-accb-03dc1cce98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2" nillable="true" ma:displayName="_activity" ma:hidden="true" ma:internalName="_activity">
      <xsd:simpleType>
        <xsd:restriction base="dms:Note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a2f549-fe30-4089-a544-909beebdb0d3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3bfae8e-375f-41fc-accb-03dc1cce988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8D5810-B219-49B0-821E-A4C7D78CBA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3bfae8e-375f-41fc-accb-03dc1cce988b"/>
    <ds:schemaRef ds:uri="f5a2f549-fe30-4089-a544-909beebdb0d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4792E58-639F-4836-8D74-D544A2EB89B4}">
  <ds:schemaRefs>
    <ds:schemaRef ds:uri="http://purl.org/dc/terms/"/>
    <ds:schemaRef ds:uri="73bfae8e-375f-41fc-accb-03dc1cce988b"/>
    <ds:schemaRef ds:uri="http://www.w3.org/XML/1998/namespace"/>
    <ds:schemaRef ds:uri="f5a2f549-fe30-4089-a544-909beebdb0d3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E2240ED-D5FF-411C-8C7D-2F1FCE69629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2260</Words>
  <Application>Microsoft Office PowerPoint</Application>
  <PresentationFormat>Affichage à l'écran (4:3)</PresentationFormat>
  <Paragraphs>379</Paragraphs>
  <Slides>28</Slides>
  <Notes>21</Notes>
  <HiddenSlides>0</HiddenSlides>
  <MMClips>1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6" baseType="lpstr">
      <vt:lpstr>Aptos</vt:lpstr>
      <vt:lpstr>Arial</vt:lpstr>
      <vt:lpstr>Calibri</vt:lpstr>
      <vt:lpstr>Courier New</vt:lpstr>
      <vt:lpstr>Tahoma</vt:lpstr>
      <vt:lpstr>Times New Roman</vt:lpstr>
      <vt:lpstr>Wingdings</vt:lpstr>
      <vt:lpstr>Thème Office</vt:lpstr>
      <vt:lpstr>RFD-SPS Cryomodule Repair Overview and Highlights  </vt:lpstr>
      <vt:lpstr>Outlook</vt:lpstr>
      <vt:lpstr>The RFD-SPS cryomodule</vt:lpstr>
      <vt:lpstr>The NCs</vt:lpstr>
      <vt:lpstr>Strategy for repair</vt:lpstr>
      <vt:lpstr>Planning</vt:lpstr>
      <vt:lpstr>Repair principle, simulations</vt:lpstr>
      <vt:lpstr>Modelling challenges and unknowns</vt:lpstr>
      <vt:lpstr>Numerical model and methods</vt:lpstr>
      <vt:lpstr>The Tooling</vt:lpstr>
      <vt:lpstr>The Tooling</vt:lpstr>
      <vt:lpstr>Repair of Cavity #2 FPC (Leak)</vt:lpstr>
      <vt:lpstr>Repair of Cavity #1 FPC (Straigthening)</vt:lpstr>
      <vt:lpstr>Simulation predictions</vt:lpstr>
      <vt:lpstr>Straightening strategy and limitations</vt:lpstr>
      <vt:lpstr>Simulations &amp; Measurement</vt:lpstr>
      <vt:lpstr>Results</vt:lpstr>
      <vt:lpstr>Results</vt:lpstr>
      <vt:lpstr>Conclusion</vt:lpstr>
      <vt:lpstr>Thank you!</vt:lpstr>
      <vt:lpstr>Présentation PowerPoint</vt:lpstr>
      <vt:lpstr>Back-up slides</vt:lpstr>
      <vt:lpstr>First observations</vt:lpstr>
      <vt:lpstr>FSI Measures – V.Rude</vt:lpstr>
      <vt:lpstr>Radiographic measures – A.Porret  </vt:lpstr>
      <vt:lpstr>Run 1: Simulations &amp; Measurement</vt:lpstr>
      <vt:lpstr>Run 2: Simulations &amp; Measurement</vt:lpstr>
      <vt:lpstr>Run 3: Simulations &amp; Measurement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RFD-SPS Cryomodule Repair Overview and Highlights</dc:title>
  <dc:creator/>
  <cp:lastModifiedBy/>
  <cp:revision>1</cp:revision>
  <dcterms:created xsi:type="dcterms:W3CDTF">2018-11-29T12:35:25Z</dcterms:created>
  <dcterms:modified xsi:type="dcterms:W3CDTF">2024-10-07T20:56:28Z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0x01010055F6D82375B6F8448D63C25CB5BC8400</vt:lpwstr>
  </property>
</Properties>
</file>