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3" r:id="rId5"/>
    <p:sldId id="262" r:id="rId6"/>
    <p:sldId id="267" r:id="rId7"/>
    <p:sldId id="259" r:id="rId8"/>
    <p:sldId id="265" r:id="rId9"/>
    <p:sldId id="268" r:id="rId10"/>
    <p:sldId id="277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5" r:id="rId19"/>
    <p:sldId id="278" r:id="rId20"/>
    <p:sldId id="280" r:id="rId21"/>
    <p:sldId id="279" r:id="rId22"/>
    <p:sldId id="296" r:id="rId23"/>
    <p:sldId id="283" r:id="rId24"/>
    <p:sldId id="284" r:id="rId25"/>
    <p:sldId id="286" r:id="rId26"/>
    <p:sldId id="292" r:id="rId27"/>
    <p:sldId id="289" r:id="rId28"/>
    <p:sldId id="266" r:id="rId29"/>
    <p:sldId id="294" r:id="rId30"/>
    <p:sldId id="295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5" autoAdjust="0"/>
    <p:restoredTop sz="94759" autoAdjust="0"/>
  </p:normalViewPr>
  <p:slideViewPr>
    <p:cSldViewPr snapToObjects="1" showGuides="1">
      <p:cViewPr varScale="1">
        <p:scale>
          <a:sx n="105" d="100"/>
          <a:sy n="105" d="100"/>
        </p:scale>
        <p:origin x="189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1271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Expliquer</a:t>
            </a:r>
            <a:r>
              <a:rPr lang="en-GB" dirty="0"/>
              <a:t> les causes des dents.</a:t>
            </a:r>
            <a:br>
              <a:rPr lang="en-GB" dirty="0"/>
            </a:br>
            <a:r>
              <a:rPr lang="en-GB" dirty="0" err="1"/>
              <a:t>Activités</a:t>
            </a:r>
            <a:r>
              <a:rPr lang="en-GB" dirty="0"/>
              <a:t> </a:t>
            </a:r>
            <a:r>
              <a:rPr lang="en-GB" dirty="0" err="1"/>
              <a:t>liée</a:t>
            </a:r>
            <a:r>
              <a:rPr lang="en-GB" dirty="0"/>
              <a:t> au transport  / manipulation pour le PIMs.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8647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98791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9.jpg"/><Relationship Id="rId7" Type="http://schemas.openxmlformats.org/officeDocument/2006/relationships/image" Target="../media/image3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document/289485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99015" TargetMode="External"/><Relationship Id="rId2" Type="http://schemas.openxmlformats.org/officeDocument/2006/relationships/hyperlink" Target="https://edms.cern.ch/document/28948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908145" TargetMode="External"/><Relationship Id="rId5" Type="http://schemas.openxmlformats.org/officeDocument/2006/relationships/hyperlink" Target="https://edms.cern.ch/document/1501109" TargetMode="External"/><Relationship Id="rId4" Type="http://schemas.openxmlformats.org/officeDocument/2006/relationships/hyperlink" Target="https://edms.cern.ch/document/2149457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Persons%20to%20be%20contacted%20in%20case%20of%20Nonconformity%20on%20the%20HL-LHC%20WP4%20Cryomodul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Experience on NCRs and future expectations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Julien DEBEUX (CERN) on behalf of HL-LHC WP4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14th HL-LHC Collaboration Meeting – Genoa (Italy) – 08/10/2024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b="1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15" name="Content Placeholder 37">
            <a:extLst>
              <a:ext uri="{FF2B5EF4-FFF2-40B4-BE49-F238E27FC236}">
                <a16:creationId xmlns:a16="http://schemas.microsoft.com/office/drawing/2014/main" id="{A647ED0F-7B4A-A4BE-D0A9-8F0C1A0E0A7D}"/>
              </a:ext>
            </a:extLst>
          </p:cNvPr>
          <p:cNvSpPr txBox="1">
            <a:spLocks noGrp="1"/>
          </p:cNvSpPr>
          <p:nvPr>
            <p:ph sz="quarter" idx="4"/>
          </p:nvPr>
        </p:nvSpPr>
        <p:spPr>
          <a:xfrm>
            <a:off x="4161979" y="2057400"/>
            <a:ext cx="4524822" cy="39512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GB" sz="1400" b="1" i="1" dirty="0"/>
              <a:t>Bellows for cryogenic lines and CWT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EF8B07-BE9B-038C-843C-A577435B645C}"/>
              </a:ext>
            </a:extLst>
          </p:cNvPr>
          <p:cNvGrpSpPr/>
          <p:nvPr/>
        </p:nvGrpSpPr>
        <p:grpSpPr>
          <a:xfrm>
            <a:off x="648424" y="3915151"/>
            <a:ext cx="3128989" cy="2295293"/>
            <a:chOff x="340548" y="4086418"/>
            <a:chExt cx="3128989" cy="2295293"/>
          </a:xfrm>
        </p:grpSpPr>
        <p:pic>
          <p:nvPicPr>
            <p:cNvPr id="36" name="Picture 35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CAE0DB16-B72D-92AB-B89E-2085925B0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045" r="12273"/>
            <a:stretch/>
          </p:blipFill>
          <p:spPr>
            <a:xfrm>
              <a:off x="340548" y="4086418"/>
              <a:ext cx="3128989" cy="2295293"/>
            </a:xfrm>
            <a:prstGeom prst="rect">
              <a:avLst/>
            </a:prstGeom>
          </p:spPr>
        </p:pic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67C5F57-0595-A155-2A55-2A011C797FB6}"/>
                </a:ext>
              </a:extLst>
            </p:cNvPr>
            <p:cNvSpPr/>
            <p:nvPr/>
          </p:nvSpPr>
          <p:spPr>
            <a:xfrm>
              <a:off x="1654239" y="4753450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DEB567B-7D3B-8D13-3562-856DA292426C}"/>
                </a:ext>
              </a:extLst>
            </p:cNvPr>
            <p:cNvSpPr/>
            <p:nvPr/>
          </p:nvSpPr>
          <p:spPr>
            <a:xfrm>
              <a:off x="2245366" y="5104432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AA6DEDC-8B6D-D6C3-DD99-1530D6738CB2}"/>
                </a:ext>
              </a:extLst>
            </p:cNvPr>
            <p:cNvSpPr/>
            <p:nvPr/>
          </p:nvSpPr>
          <p:spPr>
            <a:xfrm>
              <a:off x="3132056" y="5630905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E2DE8D4-5665-A823-4CDA-B0329E32CAC2}"/>
                </a:ext>
              </a:extLst>
            </p:cNvPr>
            <p:cNvSpPr/>
            <p:nvPr/>
          </p:nvSpPr>
          <p:spPr>
            <a:xfrm>
              <a:off x="795256" y="4282396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Left Brace 41">
            <a:extLst>
              <a:ext uri="{FF2B5EF4-FFF2-40B4-BE49-F238E27FC236}">
                <a16:creationId xmlns:a16="http://schemas.microsoft.com/office/drawing/2014/main" id="{C0455020-3FFC-7AF6-3A91-92AD6FD1BC84}"/>
              </a:ext>
            </a:extLst>
          </p:cNvPr>
          <p:cNvSpPr/>
          <p:nvPr/>
        </p:nvSpPr>
        <p:spPr>
          <a:xfrm>
            <a:off x="3713538" y="2150297"/>
            <a:ext cx="360040" cy="4060797"/>
          </a:xfrm>
          <a:prstGeom prst="leftBrace">
            <a:avLst>
              <a:gd name="adj1" fmla="val 30417"/>
              <a:gd name="adj2" fmla="val 2316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3C7EB-7067-8177-A284-967E9B4C3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88" y="4413442"/>
            <a:ext cx="1872000" cy="1901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4B2067-254D-8CE6-5B25-61D117F82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212" y="2380296"/>
            <a:ext cx="2003292" cy="1931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16DA56-9FF9-21B2-534F-DB67C7F6AB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1430" y="2459576"/>
            <a:ext cx="2356540" cy="2079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B67FCE6-FE12-7346-024D-B1BD792AA0FB}"/>
              </a:ext>
            </a:extLst>
          </p:cNvPr>
          <p:cNvGrpSpPr/>
          <p:nvPr/>
        </p:nvGrpSpPr>
        <p:grpSpPr>
          <a:xfrm>
            <a:off x="1284890" y="5473926"/>
            <a:ext cx="1435200" cy="1156050"/>
            <a:chOff x="1042094" y="5300095"/>
            <a:chExt cx="1435200" cy="115605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B529F49-A911-A19C-1CF1-C014DAB2B1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2094" y="5300096"/>
              <a:ext cx="1435200" cy="1156049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F3A751D-0335-0574-2D98-FAD1D89C2FA0}"/>
                </a:ext>
              </a:extLst>
            </p:cNvPr>
            <p:cNvSpPr/>
            <p:nvPr/>
          </p:nvSpPr>
          <p:spPr>
            <a:xfrm>
              <a:off x="1098579" y="5300095"/>
              <a:ext cx="863535" cy="81055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FB332601-835D-EE77-0794-38C3F0E2FC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7384" y="4687406"/>
            <a:ext cx="2747728" cy="1371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288465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336921A7-983A-74CE-E748-EA1BA667B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718" y="1215232"/>
            <a:ext cx="8108082" cy="639762"/>
          </a:xfrm>
        </p:spPr>
        <p:txBody>
          <a:bodyPr/>
          <a:lstStyle/>
          <a:p>
            <a:pPr algn="ctr"/>
            <a:r>
              <a:rPr lang="en-GB" dirty="0"/>
              <a:t>Parallel with LHC Series (RFD </a:t>
            </a:r>
            <a:r>
              <a:rPr lang="en-GB" dirty="0" err="1"/>
              <a:t>Biphase</a:t>
            </a:r>
            <a:r>
              <a:rPr lang="en-GB" dirty="0"/>
              <a:t> &amp; DQW PIMs)</a:t>
            </a:r>
          </a:p>
        </p:txBody>
      </p:sp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C2DCD072-4A62-E917-9357-81A90CFFF09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517379"/>
            <a:ext cx="4041775" cy="3031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D76F3C61-2EC6-E45E-5655-34CDED8BB8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3686" t="3686" r="3686" b="3686"/>
          <a:stretch/>
        </p:blipFill>
        <p:spPr>
          <a:xfrm>
            <a:off x="457200" y="2307547"/>
            <a:ext cx="4040188" cy="3450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2B2D79C8-7765-AFF4-FF46-B3AB317B40FB}"/>
              </a:ext>
            </a:extLst>
          </p:cNvPr>
          <p:cNvSpPr/>
          <p:nvPr/>
        </p:nvSpPr>
        <p:spPr>
          <a:xfrm>
            <a:off x="578719" y="1263340"/>
            <a:ext cx="648072" cy="639762"/>
          </a:xfrm>
          <a:prstGeom prst="triangl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aseline="15000" dirty="0">
                <a:solidFill>
                  <a:schemeClr val="tx1"/>
                </a:solidFill>
              </a:rPr>
              <a:t>!</a:t>
            </a:r>
            <a:endParaRPr lang="en-GB" baseline="15000" dirty="0">
              <a:solidFill>
                <a:schemeClr val="tx1"/>
              </a:solidFill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6B7E37D1-B938-E898-8961-E20CD0A48C70}"/>
              </a:ext>
            </a:extLst>
          </p:cNvPr>
          <p:cNvSpPr/>
          <p:nvPr/>
        </p:nvSpPr>
        <p:spPr>
          <a:xfrm>
            <a:off x="8038728" y="1256630"/>
            <a:ext cx="648072" cy="639762"/>
          </a:xfrm>
          <a:prstGeom prst="triangl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aseline="15000" dirty="0">
                <a:solidFill>
                  <a:schemeClr val="tx1"/>
                </a:solidFill>
              </a:rPr>
              <a:t>!</a:t>
            </a:r>
            <a:endParaRPr lang="en-GB" baseline="1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92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b="1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15" name="Content Placeholder 37">
            <a:extLst>
              <a:ext uri="{FF2B5EF4-FFF2-40B4-BE49-F238E27FC236}">
                <a16:creationId xmlns:a16="http://schemas.microsoft.com/office/drawing/2014/main" id="{A647ED0F-7B4A-A4BE-D0A9-8F0C1A0E0A7D}"/>
              </a:ext>
            </a:extLst>
          </p:cNvPr>
          <p:cNvSpPr txBox="1">
            <a:spLocks noGrp="1"/>
          </p:cNvSpPr>
          <p:nvPr>
            <p:ph sz="quarter" idx="4"/>
          </p:nvPr>
        </p:nvSpPr>
        <p:spPr>
          <a:xfrm>
            <a:off x="4161979" y="2057400"/>
            <a:ext cx="4524822" cy="39512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600" b="1" i="1" dirty="0"/>
              <a:t>Cryogenic lines bellows, blade support and tuner bellows</a:t>
            </a:r>
          </a:p>
          <a:p>
            <a:pPr marL="228600" indent="-171450"/>
            <a:r>
              <a:rPr lang="en-US" sz="1400" i="1" dirty="0"/>
              <a:t>Collars in EN 1.4429 2D Forged instead of 3D Forged</a:t>
            </a:r>
          </a:p>
          <a:p>
            <a:pPr marL="228600" indent="-171450"/>
            <a:r>
              <a:rPr lang="en-US" sz="1400" i="1" dirty="0"/>
              <a:t>Convolutions in EN 1.4404 (EN 10088-2) instead of EN 1.4435 (EN 10028-7)</a:t>
            </a:r>
          </a:p>
          <a:p>
            <a:pPr marL="228600" indent="-171450"/>
            <a:r>
              <a:rPr lang="en-US" sz="1400" i="1" dirty="0"/>
              <a:t>Missing Cobalt assessment or Cobalt content &gt;0.3%</a:t>
            </a:r>
          </a:p>
          <a:p>
            <a:pPr marL="228600" indent="-171450"/>
            <a:r>
              <a:rPr lang="en-US" sz="1400" i="1" dirty="0"/>
              <a:t>No magnetic permeability values given</a:t>
            </a:r>
          </a:p>
          <a:p>
            <a:pPr marL="228600" indent="-171450"/>
            <a:r>
              <a:rPr lang="en-US" sz="1400" i="1" dirty="0"/>
              <a:t>No inclusion content reported</a:t>
            </a: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C0455020-3FFC-7AF6-3A91-92AD6FD1BC84}"/>
              </a:ext>
            </a:extLst>
          </p:cNvPr>
          <p:cNvSpPr/>
          <p:nvPr/>
        </p:nvSpPr>
        <p:spPr>
          <a:xfrm>
            <a:off x="3713538" y="2150297"/>
            <a:ext cx="360040" cy="1926775"/>
          </a:xfrm>
          <a:prstGeom prst="leftBrace">
            <a:avLst>
              <a:gd name="adj1" fmla="val 30417"/>
              <a:gd name="adj2" fmla="val 631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79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b="1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15" name="Content Placeholder 37">
            <a:extLst>
              <a:ext uri="{FF2B5EF4-FFF2-40B4-BE49-F238E27FC236}">
                <a16:creationId xmlns:a16="http://schemas.microsoft.com/office/drawing/2014/main" id="{A647ED0F-7B4A-A4BE-D0A9-8F0C1A0E0A7D}"/>
              </a:ext>
            </a:extLst>
          </p:cNvPr>
          <p:cNvSpPr txBox="1">
            <a:spLocks noGrp="1"/>
          </p:cNvSpPr>
          <p:nvPr>
            <p:ph sz="quarter" idx="4"/>
          </p:nvPr>
        </p:nvSpPr>
        <p:spPr>
          <a:xfrm>
            <a:off x="4161979" y="2057400"/>
            <a:ext cx="4524822" cy="39512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600" b="1" i="1" dirty="0"/>
              <a:t>Cryogenic line bellows (extremity bellows)</a:t>
            </a:r>
          </a:p>
          <a:p>
            <a:pPr marL="228600" indent="-171450"/>
            <a:r>
              <a:rPr lang="en-US" sz="1400" i="1" dirty="0"/>
              <a:t>The total length of the bellows is shorter than required (118.6mm instead of 131.5mm)</a:t>
            </a:r>
          </a:p>
          <a:p>
            <a:pPr marL="228600" indent="-171450"/>
            <a:r>
              <a:rPr lang="en-US" sz="1400" i="1" dirty="0"/>
              <a:t>The number of convolutions is lower than mentioned on drawing</a:t>
            </a:r>
          </a:p>
          <a:p>
            <a:pPr marL="228600" indent="-171450"/>
            <a:r>
              <a:rPr lang="en-US" sz="1400" i="1" dirty="0"/>
              <a:t>Holes of blank extremity collar not perpendicular</a:t>
            </a: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C0455020-3FFC-7AF6-3A91-92AD6FD1BC84}"/>
              </a:ext>
            </a:extLst>
          </p:cNvPr>
          <p:cNvSpPr/>
          <p:nvPr/>
        </p:nvSpPr>
        <p:spPr>
          <a:xfrm>
            <a:off x="3713538" y="2150297"/>
            <a:ext cx="360040" cy="3670845"/>
          </a:xfrm>
          <a:prstGeom prst="leftBrace">
            <a:avLst>
              <a:gd name="adj1" fmla="val 30417"/>
              <a:gd name="adj2" fmla="val 4175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FA818E-C3BE-CD84-59F8-F00CE06EE9C6}"/>
              </a:ext>
            </a:extLst>
          </p:cNvPr>
          <p:cNvGrpSpPr/>
          <p:nvPr/>
        </p:nvGrpSpPr>
        <p:grpSpPr>
          <a:xfrm>
            <a:off x="648424" y="3915151"/>
            <a:ext cx="3128989" cy="2295293"/>
            <a:chOff x="340548" y="4086418"/>
            <a:chExt cx="3128989" cy="2295293"/>
          </a:xfrm>
        </p:grpSpPr>
        <p:pic>
          <p:nvPicPr>
            <p:cNvPr id="5" name="Picture 4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1AFD8272-5751-EEB0-DAC0-DB1F55391E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1045" r="12273"/>
            <a:stretch/>
          </p:blipFill>
          <p:spPr>
            <a:xfrm>
              <a:off x="340548" y="4086418"/>
              <a:ext cx="3128989" cy="2295293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CFEFC68-763A-ABE1-5955-637ECA75BC84}"/>
                </a:ext>
              </a:extLst>
            </p:cNvPr>
            <p:cNvSpPr/>
            <p:nvPr/>
          </p:nvSpPr>
          <p:spPr>
            <a:xfrm>
              <a:off x="3132056" y="5630905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3ADE469-F6A3-B65C-9828-54BE4569F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9006" y="3769142"/>
            <a:ext cx="2232680" cy="20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3444C07-BFF9-3D17-6221-0AA032CA96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814" y="3748897"/>
            <a:ext cx="2426122" cy="20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233175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42" name="Left Brace 41">
            <a:extLst>
              <a:ext uri="{FF2B5EF4-FFF2-40B4-BE49-F238E27FC236}">
                <a16:creationId xmlns:a16="http://schemas.microsoft.com/office/drawing/2014/main" id="{C0455020-3FFC-7AF6-3A91-92AD6FD1BC84}"/>
              </a:ext>
            </a:extLst>
          </p:cNvPr>
          <p:cNvSpPr/>
          <p:nvPr/>
        </p:nvSpPr>
        <p:spPr>
          <a:xfrm flipH="1">
            <a:off x="3713538" y="2150297"/>
            <a:ext cx="360040" cy="1638743"/>
          </a:xfrm>
          <a:prstGeom prst="leftBrace">
            <a:avLst>
              <a:gd name="adj1" fmla="val 30417"/>
              <a:gd name="adj2" fmla="val 3840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ADDA5B2-AD6D-F589-2CF1-52AB6735B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247455" cy="3951288"/>
          </a:xfrm>
        </p:spPr>
        <p:txBody>
          <a:bodyPr/>
          <a:lstStyle/>
          <a:p>
            <a:pPr marL="57150" indent="0" algn="ctr">
              <a:buNone/>
            </a:pPr>
            <a:r>
              <a:rPr lang="en-US" sz="1800" b="1" i="1" dirty="0"/>
              <a:t>LHC SERIES</a:t>
            </a:r>
          </a:p>
          <a:p>
            <a:pPr marL="57150" indent="0">
              <a:buNone/>
            </a:pPr>
            <a:endParaRPr lang="en-US" sz="1600" b="1" i="1" dirty="0"/>
          </a:p>
          <a:p>
            <a:pPr marL="228600" indent="-171450"/>
            <a:r>
              <a:rPr lang="en-US" sz="1400" dirty="0"/>
              <a:t>Update of Engineering specifications</a:t>
            </a:r>
          </a:p>
          <a:p>
            <a:pPr marL="228600" indent="-171450"/>
            <a:endParaRPr lang="en-GB" sz="1400" i="1" dirty="0"/>
          </a:p>
          <a:p>
            <a:pPr marL="228600" indent="-171450"/>
            <a:r>
              <a:rPr lang="en-US" sz="1400" dirty="0"/>
              <a:t> Single sourcing for each type of bellows, then dispatched to the collaborations:</a:t>
            </a:r>
          </a:p>
          <a:p>
            <a:pPr lvl="1">
              <a:buFontTx/>
              <a:buChar char="-"/>
            </a:pPr>
            <a:r>
              <a:rPr lang="en-US" sz="1200" i="1" dirty="0"/>
              <a:t>Cryogenic bellows: KOMPAFLEX AG</a:t>
            </a:r>
          </a:p>
          <a:p>
            <a:pPr lvl="1">
              <a:buFontTx/>
              <a:buChar char="-"/>
            </a:pPr>
            <a:r>
              <a:rPr lang="en-US" sz="1200" i="1" dirty="0"/>
              <a:t>Tuner and blade support bellows: MEWASA AG</a:t>
            </a:r>
          </a:p>
          <a:p>
            <a:pPr marL="228600" indent="-171450"/>
            <a:endParaRPr lang="en-US" sz="1400" i="1" dirty="0"/>
          </a:p>
          <a:p>
            <a:pPr marL="228600" indent="-171450"/>
            <a:endParaRPr lang="en-US" sz="1400" i="1" dirty="0"/>
          </a:p>
          <a:p>
            <a:pPr marL="628650" lvl="1" indent="-171450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F3E16B-D288-2E88-2906-9934AC770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755" y="4277635"/>
            <a:ext cx="2731819" cy="1952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7" name="Picture 1">
            <a:extLst>
              <a:ext uri="{FF2B5EF4-FFF2-40B4-BE49-F238E27FC236}">
                <a16:creationId xmlns:a16="http://schemas.microsoft.com/office/drawing/2014/main" id="{1574E930-30B2-622A-4188-08B7CF891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294" y="4277635"/>
            <a:ext cx="2080277" cy="2022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143522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Base material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336527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~8 NCRs in total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55388C1-A73D-FE94-05D2-F3A4065288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5050904" cy="3951288"/>
          </a:xfrm>
        </p:spPr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Material standard</a:t>
            </a:r>
          </a:p>
          <a:p>
            <a:pPr marL="1028700" lvl="2" indent="-171450"/>
            <a:r>
              <a:rPr lang="en-US" sz="1400" i="1" dirty="0"/>
              <a:t>ASME / ASTM vs EN standards</a:t>
            </a:r>
          </a:p>
          <a:p>
            <a:pPr marL="1028700" lvl="2" indent="-171450"/>
            <a:r>
              <a:rPr lang="en-US" sz="1400" i="1" dirty="0"/>
              <a:t>EN standards for pressure applications (PED harmonized)</a:t>
            </a:r>
          </a:p>
          <a:p>
            <a:pPr marL="1028700" lvl="2" indent="-171450"/>
            <a:endParaRPr lang="en-US" sz="1400" i="1" dirty="0"/>
          </a:p>
          <a:p>
            <a:pPr lvl="1"/>
            <a:r>
              <a:rPr lang="en-US" sz="1600" dirty="0"/>
              <a:t>Material grades or properties</a:t>
            </a:r>
          </a:p>
          <a:p>
            <a:pPr marL="1028700" lvl="2" indent="-171450"/>
            <a:r>
              <a:rPr lang="en-US" sz="1400" i="1" dirty="0"/>
              <a:t>Grade of austenitic stainless steels (EN 1.4429)</a:t>
            </a:r>
          </a:p>
          <a:p>
            <a:pPr marL="1028700" lvl="2" indent="-171450"/>
            <a:r>
              <a:rPr lang="en-US" sz="1400" i="1" dirty="0"/>
              <a:t>Welding filler material (W Z 18 16 5 NL)</a:t>
            </a:r>
          </a:p>
          <a:p>
            <a:pPr marL="1028700" lvl="2" indent="-171450"/>
            <a:r>
              <a:rPr lang="en-US" sz="1400" i="1" dirty="0"/>
              <a:t>Magnetic permeability</a:t>
            </a:r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Cobalt content</a:t>
            </a:r>
          </a:p>
          <a:p>
            <a:pPr marL="1028700" lvl="2" indent="-171450"/>
            <a:r>
              <a:rPr lang="en-US" sz="1400" i="1" dirty="0"/>
              <a:t>Cobalt content not mentioned in the certificates</a:t>
            </a:r>
          </a:p>
          <a:p>
            <a:pPr marL="1028700" lvl="2" indent="-171450"/>
            <a:r>
              <a:rPr lang="en-US" sz="1400" i="1" dirty="0"/>
              <a:t>Values are above the limit</a:t>
            </a:r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CFDB8B-5C8C-9007-31B7-FA168727C665}"/>
              </a:ext>
            </a:extLst>
          </p:cNvPr>
          <p:cNvSpPr txBox="1"/>
          <p:nvPr/>
        </p:nvSpPr>
        <p:spPr>
          <a:xfrm>
            <a:off x="500253" y="6013554"/>
            <a:ext cx="79200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400" b="1" i="1" dirty="0">
                <a:solidFill>
                  <a:schemeClr val="accent5"/>
                </a:solidFill>
                <a:sym typeface="Wingdings" panose="05000000000000000000" pitchFamily="2" charset="2"/>
              </a:rPr>
              <a:t> </a:t>
            </a:r>
            <a:r>
              <a:rPr lang="en-US" sz="1400" b="1" i="1" u="sng" dirty="0">
                <a:solidFill>
                  <a:schemeClr val="accent5"/>
                </a:solidFill>
              </a:rPr>
              <a:t>For LHC Series</a:t>
            </a:r>
            <a:r>
              <a:rPr lang="en-US" sz="1600" b="1" i="1" u="sng" dirty="0">
                <a:solidFill>
                  <a:schemeClr val="accent5"/>
                </a:solidFill>
              </a:rPr>
              <a:t>:</a:t>
            </a:r>
            <a:r>
              <a:rPr lang="en-US" sz="1400" b="1" i="1" dirty="0">
                <a:solidFill>
                  <a:schemeClr val="accent5"/>
                </a:solidFill>
              </a:rPr>
              <a:t> </a:t>
            </a:r>
            <a:r>
              <a:rPr lang="en-US" sz="1400" i="1" dirty="0">
                <a:solidFill>
                  <a:schemeClr val="accent5"/>
                </a:solidFill>
              </a:rPr>
              <a:t>Update of specs and drawings, procurement strategy, improvement of QA/QC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09AC3CF-BF14-E99C-97D8-F0F9DEBCDA63}"/>
              </a:ext>
            </a:extLst>
          </p:cNvPr>
          <p:cNvSpPr/>
          <p:nvPr/>
        </p:nvSpPr>
        <p:spPr>
          <a:xfrm>
            <a:off x="5723772" y="2719516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BB4FDB9C-96BD-95B5-0F5E-12ED1EBDE0DD}"/>
              </a:ext>
            </a:extLst>
          </p:cNvPr>
          <p:cNvSpPr/>
          <p:nvPr/>
        </p:nvSpPr>
        <p:spPr>
          <a:xfrm>
            <a:off x="5723772" y="3925032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8C4B417-8B2A-FAFB-F092-EC6FE41E6013}"/>
              </a:ext>
            </a:extLst>
          </p:cNvPr>
          <p:cNvSpPr/>
          <p:nvPr/>
        </p:nvSpPr>
        <p:spPr>
          <a:xfrm>
            <a:off x="5724128" y="5267316"/>
            <a:ext cx="360040" cy="216024"/>
          </a:xfrm>
          <a:prstGeom prst="rightArrow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40F449-1ACC-D447-86F4-E61F77377F4D}"/>
              </a:ext>
            </a:extLst>
          </p:cNvPr>
          <p:cNvSpPr txBox="1"/>
          <p:nvPr/>
        </p:nvSpPr>
        <p:spPr>
          <a:xfrm>
            <a:off x="6140271" y="2683985"/>
            <a:ext cx="2674598" cy="25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thanks to PMA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7CC4D75-72B5-589C-4EB4-F22C8691497E}"/>
              </a:ext>
            </a:extLst>
          </p:cNvPr>
          <p:cNvSpPr txBox="1"/>
          <p:nvPr/>
        </p:nvSpPr>
        <p:spPr>
          <a:xfrm>
            <a:off x="6140627" y="3891276"/>
            <a:ext cx="267459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by experts</a:t>
            </a:r>
          </a:p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Evaluation with destructive testing</a:t>
            </a:r>
          </a:p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Non-destructive measurements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6A4581-158E-8EE3-1E58-103932EAFD33}"/>
              </a:ext>
            </a:extLst>
          </p:cNvPr>
          <p:cNvSpPr txBox="1"/>
          <p:nvPr/>
        </p:nvSpPr>
        <p:spPr>
          <a:xfrm>
            <a:off x="6140627" y="5253057"/>
            <a:ext cx="267459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Measurements at CERN</a:t>
            </a:r>
          </a:p>
          <a:p>
            <a:pPr indent="-57150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en-US" sz="1300" i="1" dirty="0">
                <a:solidFill>
                  <a:schemeClr val="accent5"/>
                </a:solidFill>
              </a:rPr>
              <a:t>Tracking in </a:t>
            </a:r>
            <a:r>
              <a:rPr lang="en-US" sz="1300" i="1" dirty="0">
                <a:solidFill>
                  <a:schemeClr val="accent5"/>
                </a:solidFill>
                <a:hlinkClick r:id="rId2"/>
              </a:rPr>
              <a:t>EDMS 2798791</a:t>
            </a:r>
            <a:endParaRPr lang="en-US" sz="13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87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assembly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5" name="Title 12">
            <a:extLst>
              <a:ext uri="{FF2B5EF4-FFF2-40B4-BE49-F238E27FC236}">
                <a16:creationId xmlns:a16="http://schemas.microsoft.com/office/drawing/2014/main" id="{F72D3276-B178-96C3-438E-B2BA7A8F140C}"/>
              </a:ext>
            </a:extLst>
          </p:cNvPr>
          <p:cNvSpPr txBox="1">
            <a:spLocks/>
          </p:cNvSpPr>
          <p:nvPr/>
        </p:nvSpPr>
        <p:spPr>
          <a:xfrm>
            <a:off x="323528" y="2301750"/>
            <a:ext cx="849694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5"/>
                </a:solidFill>
              </a:rPr>
              <a:t>Welding</a:t>
            </a:r>
          </a:p>
        </p:txBody>
      </p:sp>
    </p:spTree>
    <p:extLst>
      <p:ext uri="{BB962C8B-B14F-4D97-AF65-F5344CB8AC3E}">
        <p14:creationId xmlns:p14="http://schemas.microsoft.com/office/powerpoint/2010/main" val="2343768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assembly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ext Placeholder 36">
            <a:extLst>
              <a:ext uri="{FF2B5EF4-FFF2-40B4-BE49-F238E27FC236}">
                <a16:creationId xmlns:a16="http://schemas.microsoft.com/office/drawing/2014/main" id="{E253D1AE-EB3E-CAFD-5928-61E8CD0C3D3A}"/>
              </a:ext>
            </a:extLst>
          </p:cNvPr>
          <p:cNvSpPr txBox="1">
            <a:spLocks/>
          </p:cNvSpPr>
          <p:nvPr/>
        </p:nvSpPr>
        <p:spPr>
          <a:xfrm>
            <a:off x="2551906" y="1130186"/>
            <a:ext cx="4040188" cy="261059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Orbital welds on beam screen 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6675FC-5B55-AA9A-C713-7D5E5E8275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133" r="30133"/>
          <a:stretch/>
        </p:blipFill>
        <p:spPr>
          <a:xfrm>
            <a:off x="4649718" y="3429000"/>
            <a:ext cx="3520600" cy="2653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07C499-E1C0-4F04-7D39-5FACE5FD5B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16" r="4415"/>
          <a:stretch/>
        </p:blipFill>
        <p:spPr>
          <a:xfrm>
            <a:off x="755576" y="3420790"/>
            <a:ext cx="3510091" cy="2653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6BA237-1846-E11B-D054-6FE9930D0674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36" t="26001" r="52103" b="38871"/>
          <a:stretch/>
        </p:blipFill>
        <p:spPr>
          <a:xfrm>
            <a:off x="5076056" y="1659235"/>
            <a:ext cx="3094262" cy="1531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3E053D-F8F3-B001-A14B-0FD24375D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1659235"/>
            <a:ext cx="3765910" cy="1531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B2D6E6E1-98D6-3A58-2BFE-1D585E6ACC12}"/>
              </a:ext>
            </a:extLst>
          </p:cNvPr>
          <p:cNvSpPr/>
          <p:nvPr/>
        </p:nvSpPr>
        <p:spPr>
          <a:xfrm>
            <a:off x="1187624" y="2204864"/>
            <a:ext cx="432048" cy="288032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6074FB4-0854-2C7F-D6D4-D4928FAAF9B3}"/>
              </a:ext>
            </a:extLst>
          </p:cNvPr>
          <p:cNvSpPr/>
          <p:nvPr/>
        </p:nvSpPr>
        <p:spPr>
          <a:xfrm>
            <a:off x="1187624" y="1681231"/>
            <a:ext cx="432048" cy="288032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60926F9-0D2A-6D98-9F88-8D4797109C95}"/>
              </a:ext>
            </a:extLst>
          </p:cNvPr>
          <p:cNvSpPr/>
          <p:nvPr/>
        </p:nvSpPr>
        <p:spPr>
          <a:xfrm>
            <a:off x="3707904" y="1818831"/>
            <a:ext cx="432048" cy="288032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4686074-9766-34A5-FB42-CE8EF4CD8C4E}"/>
              </a:ext>
            </a:extLst>
          </p:cNvPr>
          <p:cNvSpPr/>
          <p:nvPr/>
        </p:nvSpPr>
        <p:spPr>
          <a:xfrm>
            <a:off x="3666768" y="2366026"/>
            <a:ext cx="432048" cy="288032"/>
          </a:xfrm>
          <a:prstGeom prst="ellipse">
            <a:avLst/>
          </a:prstGeom>
          <a:noFill/>
          <a:ln w="285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5595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assembly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88C50-0BF4-497D-1831-1929498DC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653843"/>
            <a:ext cx="7920000" cy="3921299"/>
          </a:xfrm>
        </p:spPr>
        <p:txBody>
          <a:bodyPr/>
          <a:lstStyle/>
          <a:p>
            <a:r>
              <a:rPr lang="en-US" sz="1800" dirty="0"/>
              <a:t>Potential root causes:</a:t>
            </a:r>
          </a:p>
          <a:p>
            <a:pPr lvl="1"/>
            <a:r>
              <a:rPr lang="en-US" sz="1600" dirty="0"/>
              <a:t>Tolerances of the parts</a:t>
            </a:r>
          </a:p>
          <a:p>
            <a:pPr lvl="1"/>
            <a:r>
              <a:rPr lang="en-US" sz="1600" dirty="0"/>
              <a:t>Limited access</a:t>
            </a:r>
          </a:p>
          <a:p>
            <a:pPr lvl="1"/>
            <a:r>
              <a:rPr lang="en-US" sz="1600" dirty="0"/>
              <a:t>Difficulty of execution</a:t>
            </a:r>
          </a:p>
          <a:p>
            <a:pPr lvl="1"/>
            <a:r>
              <a:rPr lang="en-US" sz="1600" dirty="0"/>
              <a:t>Backing gas set-up</a:t>
            </a:r>
          </a:p>
          <a:p>
            <a:pPr lvl="1"/>
            <a:endParaRPr lang="en-US" sz="1600" i="1" dirty="0"/>
          </a:p>
          <a:p>
            <a:pPr lvl="1"/>
            <a:endParaRPr lang="en-US" sz="1600" i="1" dirty="0"/>
          </a:p>
          <a:p>
            <a:pPr marL="342900" lvl="1" indent="-342900"/>
            <a:r>
              <a:rPr lang="en-US" sz="1800" dirty="0"/>
              <a:t>Actions:</a:t>
            </a:r>
          </a:p>
          <a:p>
            <a:pPr lvl="1"/>
            <a:r>
              <a:rPr lang="en-US" sz="1600" dirty="0"/>
              <a:t>STFC and CERN performed together the repair</a:t>
            </a:r>
          </a:p>
          <a:p>
            <a:pPr lvl="1"/>
            <a:r>
              <a:rPr lang="en-US" sz="1600" dirty="0"/>
              <a:t>Knowledge transfer between the teams</a:t>
            </a:r>
          </a:p>
          <a:p>
            <a:pPr lvl="1"/>
            <a:r>
              <a:rPr lang="en-US" sz="1600" dirty="0"/>
              <a:t>Modifications of the design drawing</a:t>
            </a:r>
          </a:p>
          <a:p>
            <a:pPr lvl="1"/>
            <a:r>
              <a:rPr lang="en-US" sz="1600" dirty="0"/>
              <a:t>Qualification of the welder for repair operation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ext Placeholder 36">
            <a:extLst>
              <a:ext uri="{FF2B5EF4-FFF2-40B4-BE49-F238E27FC236}">
                <a16:creationId xmlns:a16="http://schemas.microsoft.com/office/drawing/2014/main" id="{E253D1AE-EB3E-CAFD-5928-61E8CD0C3D3A}"/>
              </a:ext>
            </a:extLst>
          </p:cNvPr>
          <p:cNvSpPr txBox="1">
            <a:spLocks/>
          </p:cNvSpPr>
          <p:nvPr/>
        </p:nvSpPr>
        <p:spPr>
          <a:xfrm>
            <a:off x="2551906" y="1130186"/>
            <a:ext cx="4040188" cy="261059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Orbital welds on beam screen lines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6675FC-5B55-AA9A-C713-7D5E5E827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495" y="1414460"/>
            <a:ext cx="2682448" cy="2021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68D3DC7D-0932-8077-C4EC-28CA8D9CB0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400" b="33200"/>
          <a:stretch/>
        </p:blipFill>
        <p:spPr>
          <a:xfrm>
            <a:off x="6367496" y="3577571"/>
            <a:ext cx="2682448" cy="1051505"/>
          </a:xfrm>
          <a:prstGeom prst="roundRect">
            <a:avLst>
              <a:gd name="adj" fmla="val 16198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59E932E-2211-8C9D-94E1-57ACDA21110C}"/>
              </a:ext>
            </a:extLst>
          </p:cNvPr>
          <p:cNvGrpSpPr/>
          <p:nvPr/>
        </p:nvGrpSpPr>
        <p:grpSpPr>
          <a:xfrm>
            <a:off x="6367497" y="4770284"/>
            <a:ext cx="2679302" cy="1620297"/>
            <a:chOff x="6725035" y="3711961"/>
            <a:chExt cx="2003395" cy="1093487"/>
          </a:xfrm>
        </p:grpSpPr>
        <p:pic>
          <p:nvPicPr>
            <p:cNvPr id="12" name="Picture 11" descr="A person working on a machine&#10;&#10;Description automatically generated">
              <a:extLst>
                <a:ext uri="{FF2B5EF4-FFF2-40B4-BE49-F238E27FC236}">
                  <a16:creationId xmlns:a16="http://schemas.microsoft.com/office/drawing/2014/main" id="{8979049E-A44F-F982-CBA7-FEC59426E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5035" y="3716239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13" name="Picture 12" descr="A person using a machine&#10;&#10;Description automatically generated">
              <a:extLst>
                <a:ext uri="{FF2B5EF4-FFF2-40B4-BE49-F238E27FC236}">
                  <a16:creationId xmlns:a16="http://schemas.microsoft.com/office/drawing/2014/main" id="{FEFDD08B-2B6A-2B4D-8C1C-5FD73BBDA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11523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23B251-0C2A-BF93-E042-31AEC1F93689}"/>
              </a:ext>
            </a:extLst>
          </p:cNvPr>
          <p:cNvGrpSpPr>
            <a:grpSpLocks noChangeAspect="1"/>
          </p:cNvGrpSpPr>
          <p:nvPr/>
        </p:nvGrpSpPr>
        <p:grpSpPr>
          <a:xfrm>
            <a:off x="3921157" y="2737976"/>
            <a:ext cx="2180375" cy="1223212"/>
            <a:chOff x="4716015" y="3714215"/>
            <a:chExt cx="1936843" cy="10865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3C5D84D-FFEF-F49B-88A7-39CE5D3A4B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433" t="9719" r="30502" b="27217"/>
            <a:stretch/>
          </p:blipFill>
          <p:spPr>
            <a:xfrm>
              <a:off x="4716015" y="3714215"/>
              <a:ext cx="1936843" cy="10865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100FE94-AD2F-FD53-95C9-EC7A4BEAC3AB}"/>
                </a:ext>
              </a:extLst>
            </p:cNvPr>
            <p:cNvSpPr/>
            <p:nvPr/>
          </p:nvSpPr>
          <p:spPr>
            <a:xfrm>
              <a:off x="4949752" y="3892419"/>
              <a:ext cx="833262" cy="407613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9FA4594-249B-2612-9D3B-CCCFC22DB279}"/>
              </a:ext>
            </a:extLst>
          </p:cNvPr>
          <p:cNvGrpSpPr>
            <a:grpSpLocks noChangeAspect="1"/>
          </p:cNvGrpSpPr>
          <p:nvPr/>
        </p:nvGrpSpPr>
        <p:grpSpPr>
          <a:xfrm>
            <a:off x="3921157" y="1414459"/>
            <a:ext cx="2180375" cy="1223212"/>
            <a:chOff x="4716015" y="3714215"/>
            <a:chExt cx="1936843" cy="108658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ADFB8D2-4AB2-DA98-6E89-D7759C2A8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38" t="10002" r="33729" b="24832"/>
            <a:stretch/>
          </p:blipFill>
          <p:spPr>
            <a:xfrm>
              <a:off x="4716015" y="3714215"/>
              <a:ext cx="1936843" cy="10865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1C5B54-E4CF-426E-730D-16B013948FF0}"/>
                </a:ext>
              </a:extLst>
            </p:cNvPr>
            <p:cNvSpPr/>
            <p:nvPr/>
          </p:nvSpPr>
          <p:spPr>
            <a:xfrm>
              <a:off x="4978281" y="3792678"/>
              <a:ext cx="841660" cy="464831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1BB421C0-E9E6-D3C1-3FD0-D76E13D781F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16" r="4415"/>
          <a:stretch/>
        </p:blipFill>
        <p:spPr>
          <a:xfrm>
            <a:off x="475384" y="1049126"/>
            <a:ext cx="1200148" cy="9073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762263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assembly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59E932E-2211-8C9D-94E1-57ACDA21110C}"/>
              </a:ext>
            </a:extLst>
          </p:cNvPr>
          <p:cNvGrpSpPr>
            <a:grpSpLocks noChangeAspect="1"/>
          </p:cNvGrpSpPr>
          <p:nvPr/>
        </p:nvGrpSpPr>
        <p:grpSpPr>
          <a:xfrm>
            <a:off x="932050" y="1054240"/>
            <a:ext cx="7516308" cy="5336342"/>
            <a:chOff x="6886085" y="3711961"/>
            <a:chExt cx="1706477" cy="1093487"/>
          </a:xfrm>
        </p:grpSpPr>
        <p:pic>
          <p:nvPicPr>
            <p:cNvPr id="27" name="Picture 26" descr="A person working on a machine&#10;&#10;Description automatically generated">
              <a:extLst>
                <a:ext uri="{FF2B5EF4-FFF2-40B4-BE49-F238E27FC236}">
                  <a16:creationId xmlns:a16="http://schemas.microsoft.com/office/drawing/2014/main" id="{8979049E-A44F-F982-CBA7-FEC59426E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6085" y="3716239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  <p:pic>
          <p:nvPicPr>
            <p:cNvPr id="28" name="Picture 27" descr="A person using a machine&#10;&#10;Description automatically generated">
              <a:extLst>
                <a:ext uri="{FF2B5EF4-FFF2-40B4-BE49-F238E27FC236}">
                  <a16:creationId xmlns:a16="http://schemas.microsoft.com/office/drawing/2014/main" id="{FEFDD08B-2B6A-2B4D-8C1C-5FD73BBDA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5655" y="3711961"/>
              <a:ext cx="816907" cy="10892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solidFill>
                <a:schemeClr val="tx1"/>
              </a:solidFill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05817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Introduction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Outline</a:t>
            </a:r>
          </a:p>
          <a:p>
            <a:pPr lvl="1"/>
            <a:r>
              <a:rPr lang="en-GB" sz="1800" dirty="0"/>
              <a:t>Brief reminder on NCRs for HL-LHC WP4</a:t>
            </a:r>
          </a:p>
          <a:p>
            <a:pPr lvl="1"/>
            <a:r>
              <a:rPr lang="en-GB" sz="1800" dirty="0"/>
              <a:t>NCRs spotted during RFD-SPS CM fabrication, assembly and reception</a:t>
            </a:r>
          </a:p>
          <a:p>
            <a:pPr lvl="1"/>
            <a:r>
              <a:rPr lang="en-GB" sz="1800" dirty="0"/>
              <a:t>Conclusions + few words about LHC Series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b="1" dirty="0"/>
              <a:t>Not part of this presentation</a:t>
            </a:r>
          </a:p>
          <a:p>
            <a:pPr lvl="1"/>
            <a:r>
              <a:rPr lang="en-GB" sz="1800" dirty="0"/>
              <a:t>Manufacturing of CRAB cavities</a:t>
            </a:r>
          </a:p>
          <a:p>
            <a:pPr lvl="1"/>
            <a:r>
              <a:rPr lang="en-GB" sz="1800" dirty="0"/>
              <a:t>NCRs linked to FPCs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4BAD08-E1E5-AE69-9F80-D8D5D1B40C55}"/>
              </a:ext>
            </a:extLst>
          </p:cNvPr>
          <p:cNvSpPr txBox="1"/>
          <p:nvPr/>
        </p:nvSpPr>
        <p:spPr>
          <a:xfrm>
            <a:off x="5585808" y="4725144"/>
            <a:ext cx="33338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Talk of E. Jordan: “RFD NCRs &amp; future mitigation”</a:t>
            </a:r>
          </a:p>
          <a:p>
            <a:endParaRPr lang="en-GB" sz="1100" i="1" dirty="0"/>
          </a:p>
          <a:p>
            <a:r>
              <a:rPr lang="en-GB" sz="1100" i="1" dirty="0"/>
              <a:t>Talk of J. Swieszek and S. Barriere:</a:t>
            </a:r>
          </a:p>
          <a:p>
            <a:r>
              <a:rPr lang="en-GB" sz="1100" i="1" dirty="0"/>
              <a:t>“RFD-CM Repair overview and highlight”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68DA547-9105-EBE7-AE0B-E9526F455A34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824160" y="4725144"/>
            <a:ext cx="1761648" cy="3847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assembly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88C50-0BF4-497D-1831-1929498DC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2204864"/>
            <a:ext cx="7920000" cy="3921299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Dimensional control (Blade support </a:t>
            </a:r>
            <a:r>
              <a:rPr lang="en-US" sz="1800" dirty="0" err="1"/>
              <a:t>assy</a:t>
            </a:r>
            <a:r>
              <a:rPr lang="en-US" sz="1800" dirty="0"/>
              <a:t>, OVV, WMS, </a:t>
            </a:r>
            <a:r>
              <a:rPr lang="en-US" sz="1800" dirty="0" err="1"/>
              <a:t>biphase</a:t>
            </a:r>
            <a:r>
              <a:rPr lang="en-US" sz="1800" dirty="0"/>
              <a:t> line, etc.)</a:t>
            </a:r>
          </a:p>
          <a:p>
            <a:r>
              <a:rPr lang="en-US" sz="1800" dirty="0"/>
              <a:t>Clash / Matching during assembly (HOM Cooling line, RF Coax line, etc.)</a:t>
            </a:r>
          </a:p>
          <a:p>
            <a:r>
              <a:rPr lang="en-US" sz="1800" dirty="0"/>
              <a:t>Blow-off valve (insulation vacuum)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r>
              <a:rPr lang="en-US" sz="1800" b="1" dirty="0">
                <a:sym typeface="Wingdings" panose="05000000000000000000" pitchFamily="2" charset="2"/>
              </a:rPr>
              <a:t> Evolution of assembly procedure, Engineering Specs, safety components, etc.</a:t>
            </a:r>
            <a:endParaRPr lang="en-US" sz="2000" b="1" dirty="0"/>
          </a:p>
          <a:p>
            <a:endParaRPr lang="en-US" sz="18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Text Placeholder 36">
            <a:extLst>
              <a:ext uri="{FF2B5EF4-FFF2-40B4-BE49-F238E27FC236}">
                <a16:creationId xmlns:a16="http://schemas.microsoft.com/office/drawing/2014/main" id="{E253D1AE-EB3E-CAFD-5928-61E8CD0C3D3A}"/>
              </a:ext>
            </a:extLst>
          </p:cNvPr>
          <p:cNvSpPr txBox="1">
            <a:spLocks/>
          </p:cNvSpPr>
          <p:nvPr/>
        </p:nvSpPr>
        <p:spPr>
          <a:xfrm>
            <a:off x="2551906" y="1130186"/>
            <a:ext cx="4040188" cy="261059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Other NCRs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9C01CBF-09C3-6B34-D40B-2301F1A78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212976"/>
            <a:ext cx="2717356" cy="2073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F0049B-3108-24AD-BD2B-03694D15C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7952" y="3212976"/>
            <a:ext cx="2967405" cy="20736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67017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Reception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 Placeholder 36">
            <a:extLst>
              <a:ext uri="{FF2B5EF4-FFF2-40B4-BE49-F238E27FC236}">
                <a16:creationId xmlns:a16="http://schemas.microsoft.com/office/drawing/2014/main" id="{E253D1AE-EB3E-CAFD-5928-61E8CD0C3D3A}"/>
              </a:ext>
            </a:extLst>
          </p:cNvPr>
          <p:cNvSpPr txBox="1">
            <a:spLocks/>
          </p:cNvSpPr>
          <p:nvPr/>
        </p:nvSpPr>
        <p:spPr>
          <a:xfrm>
            <a:off x="2551906" y="1130186"/>
            <a:ext cx="4040188" cy="261059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Other NCRs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45DCB0-ED81-6AA5-65F1-74F6A73B7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700808"/>
            <a:ext cx="7920000" cy="4425355"/>
          </a:xfrm>
          <a:ln>
            <a:noFill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>
            <a:normAutofit/>
          </a:bodyPr>
          <a:lstStyle/>
          <a:p>
            <a:r>
              <a:rPr lang="en-US" sz="1800" dirty="0">
                <a:solidFill>
                  <a:schemeClr val="accent5"/>
                </a:solidFill>
              </a:rPr>
              <a:t>Tightening checks: </a:t>
            </a:r>
          </a:p>
          <a:p>
            <a:pPr lvl="1"/>
            <a:r>
              <a:rPr lang="en-US" sz="1600" dirty="0">
                <a:solidFill>
                  <a:schemeClr val="accent5"/>
                </a:solidFill>
              </a:rPr>
              <a:t>Lateral doors: 1 door not OK (1/4 of a turn missing)</a:t>
            </a:r>
          </a:p>
          <a:p>
            <a:pPr lvl="1"/>
            <a:r>
              <a:rPr lang="en-US" sz="1600" dirty="0">
                <a:solidFill>
                  <a:schemeClr val="accent5"/>
                </a:solidFill>
              </a:rPr>
              <a:t>Cavity support system: </a:t>
            </a:r>
          </a:p>
          <a:p>
            <a:pPr lvl="2"/>
            <a:r>
              <a:rPr lang="en-US" sz="1200" dirty="0">
                <a:solidFill>
                  <a:schemeClr val="accent5"/>
                </a:solidFill>
              </a:rPr>
              <a:t>1 FPC connection </a:t>
            </a:r>
            <a:r>
              <a:rPr lang="en-US" sz="1200" dirty="0">
                <a:solidFill>
                  <a:srgbClr val="FFC000"/>
                </a:solidFill>
              </a:rPr>
              <a:t>partially OK</a:t>
            </a:r>
          </a:p>
          <a:p>
            <a:pPr lvl="2"/>
            <a:r>
              <a:rPr lang="en-US" sz="1200" dirty="0">
                <a:solidFill>
                  <a:schemeClr val="accent5"/>
                </a:solidFill>
              </a:rPr>
              <a:t>Top blade connection: locking screws </a:t>
            </a:r>
            <a:r>
              <a:rPr lang="en-US" sz="1200" dirty="0">
                <a:solidFill>
                  <a:srgbClr val="FFC000"/>
                </a:solidFill>
              </a:rPr>
              <a:t>not OK</a:t>
            </a:r>
          </a:p>
          <a:p>
            <a:pPr lvl="1"/>
            <a:r>
              <a:rPr lang="en-US" sz="1600" dirty="0">
                <a:solidFill>
                  <a:schemeClr val="accent5"/>
                </a:solidFill>
              </a:rPr>
              <a:t>Cryogenic transport lock: </a:t>
            </a:r>
            <a:r>
              <a:rPr lang="en-US" sz="1600" dirty="0">
                <a:solidFill>
                  <a:srgbClr val="FFC000"/>
                </a:solidFill>
              </a:rPr>
              <a:t>Loose</a:t>
            </a:r>
          </a:p>
          <a:p>
            <a:pPr lvl="1"/>
            <a:r>
              <a:rPr lang="en-US" sz="1600" dirty="0">
                <a:solidFill>
                  <a:schemeClr val="accent5"/>
                </a:solidFill>
              </a:rPr>
              <a:t>Tuner Thermal Intercept:</a:t>
            </a:r>
            <a:r>
              <a:rPr lang="fr-CH" sz="1600" dirty="0">
                <a:solidFill>
                  <a:schemeClr val="accent5"/>
                </a:solidFill>
              </a:rPr>
              <a:t> Connexion to double pipes or </a:t>
            </a:r>
            <a:r>
              <a:rPr lang="fr-CH" sz="1600" dirty="0" err="1">
                <a:solidFill>
                  <a:schemeClr val="accent5"/>
                </a:solidFill>
              </a:rPr>
              <a:t>braids</a:t>
            </a:r>
            <a:r>
              <a:rPr lang="fr-CH" sz="1600" dirty="0">
                <a:solidFill>
                  <a:schemeClr val="accent5"/>
                </a:solidFill>
              </a:rPr>
              <a:t> </a:t>
            </a:r>
            <a:r>
              <a:rPr lang="fr-CH" sz="1600" dirty="0" err="1">
                <a:solidFill>
                  <a:srgbClr val="FFC000"/>
                </a:solidFill>
              </a:rPr>
              <a:t>partially</a:t>
            </a:r>
            <a:r>
              <a:rPr lang="fr-CH" sz="1600" dirty="0">
                <a:solidFill>
                  <a:srgbClr val="FFC000"/>
                </a:solidFill>
              </a:rPr>
              <a:t> OK</a:t>
            </a:r>
            <a:endParaRPr lang="en-GB" sz="16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GB" sz="32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D86660-8C50-C558-1F8A-DC4C261A0A5B}"/>
              </a:ext>
            </a:extLst>
          </p:cNvPr>
          <p:cNvGrpSpPr>
            <a:grpSpLocks noChangeAspect="1"/>
          </p:cNvGrpSpPr>
          <p:nvPr/>
        </p:nvGrpSpPr>
        <p:grpSpPr>
          <a:xfrm>
            <a:off x="81768" y="4229422"/>
            <a:ext cx="3417284" cy="1855539"/>
            <a:chOff x="5881109" y="2083385"/>
            <a:chExt cx="3110549" cy="168898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2B7B81B-04AA-D79C-3A6D-FA999C23F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81109" y="2083385"/>
              <a:ext cx="3110549" cy="1688986"/>
            </a:xfrm>
            <a:prstGeom prst="rect">
              <a:avLst/>
            </a:prstGeom>
            <a:ln>
              <a:tailEnd type="triangle"/>
            </a:ln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9D63B06-871B-9410-486B-231DC19B6E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93721" y="2839748"/>
              <a:ext cx="25086" cy="50204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E6DF770-1C17-E177-BEF0-3D378FAE70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94701" y="2803385"/>
              <a:ext cx="679144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EB01FAB-BE25-C1FC-DC6C-56A8A2D09F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6601" y="3379648"/>
              <a:ext cx="787226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AA2217F-8E15-CCD7-0E13-EA2E80CCE16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82564" y="2839748"/>
              <a:ext cx="12543" cy="5289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C7BABBC-533F-E184-037A-6AEFB2CC6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2094" y="3995721"/>
            <a:ext cx="1905739" cy="2220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08FB1BC-A036-E3EF-3017-4CF20CEFA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8424" y="4108649"/>
            <a:ext cx="2742823" cy="1994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E3FA795-F9F3-EA13-DB6C-C904D7338A38}"/>
              </a:ext>
            </a:extLst>
          </p:cNvPr>
          <p:cNvSpPr txBox="1"/>
          <p:nvPr/>
        </p:nvSpPr>
        <p:spPr>
          <a:xfrm>
            <a:off x="1313152" y="6284203"/>
            <a:ext cx="1797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 err="1"/>
              <a:t>Courtesy</a:t>
            </a:r>
            <a:r>
              <a:rPr lang="fr-CH" sz="1050" i="1" dirty="0"/>
              <a:t> of T. CAPELLI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2058678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Reception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 Placeholder 36">
            <a:extLst>
              <a:ext uri="{FF2B5EF4-FFF2-40B4-BE49-F238E27FC236}">
                <a16:creationId xmlns:a16="http://schemas.microsoft.com/office/drawing/2014/main" id="{E253D1AE-EB3E-CAFD-5928-61E8CD0C3D3A}"/>
              </a:ext>
            </a:extLst>
          </p:cNvPr>
          <p:cNvSpPr txBox="1">
            <a:spLocks/>
          </p:cNvSpPr>
          <p:nvPr/>
        </p:nvSpPr>
        <p:spPr>
          <a:xfrm>
            <a:off x="2551906" y="1130186"/>
            <a:ext cx="4040188" cy="261059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Other NCRs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45DCB0-ED81-6AA5-65F1-74F6A73B7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700808"/>
            <a:ext cx="7920000" cy="4425355"/>
          </a:xfrm>
        </p:spPr>
        <p:txBody>
          <a:bodyPr>
            <a:normAutofit/>
          </a:bodyPr>
          <a:lstStyle/>
          <a:p>
            <a:r>
              <a:rPr lang="en-US" sz="1800" dirty="0"/>
              <a:t>FSI checks:</a:t>
            </a:r>
          </a:p>
          <a:p>
            <a:pPr lvl="1"/>
            <a:r>
              <a:rPr lang="en-US" sz="1600" dirty="0"/>
              <a:t>4 lower FSI were obstructed by MLI</a:t>
            </a:r>
          </a:p>
          <a:p>
            <a:endParaRPr lang="en-US" sz="2000" i="1" dirty="0"/>
          </a:p>
          <a:p>
            <a:r>
              <a:rPr lang="en-US" sz="1800" dirty="0" err="1"/>
              <a:t>Cryo</a:t>
            </a:r>
            <a:r>
              <a:rPr lang="en-US" sz="1800" dirty="0"/>
              <a:t> instrumentation:</a:t>
            </a:r>
          </a:p>
          <a:p>
            <a:pPr lvl="1"/>
            <a:r>
              <a:rPr lang="en-US" sz="1600" dirty="0"/>
              <a:t>Labels removed / replaced</a:t>
            </a:r>
          </a:p>
          <a:p>
            <a:pPr lvl="1"/>
            <a:r>
              <a:rPr lang="en-US" sz="1600" dirty="0"/>
              <a:t>Heaters not installed / checked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3FA795-F9F3-EA13-DB6C-C904D7338A38}"/>
              </a:ext>
            </a:extLst>
          </p:cNvPr>
          <p:cNvSpPr txBox="1"/>
          <p:nvPr/>
        </p:nvSpPr>
        <p:spPr>
          <a:xfrm>
            <a:off x="129537" y="5897744"/>
            <a:ext cx="1797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i="1" dirty="0" err="1"/>
              <a:t>Courtesy</a:t>
            </a:r>
            <a:r>
              <a:rPr lang="fr-CH" sz="1050" i="1" dirty="0"/>
              <a:t> of T. CAPELLI</a:t>
            </a:r>
            <a:endParaRPr lang="en-GB" sz="1050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D008E2-2383-A075-FCCE-DCB8867B2798}"/>
              </a:ext>
            </a:extLst>
          </p:cNvPr>
          <p:cNvGrpSpPr>
            <a:grpSpLocks noChangeAspect="1"/>
          </p:cNvGrpSpPr>
          <p:nvPr/>
        </p:nvGrpSpPr>
        <p:grpSpPr>
          <a:xfrm>
            <a:off x="3454378" y="3415933"/>
            <a:ext cx="5232422" cy="2825324"/>
            <a:chOff x="5463428" y="4644973"/>
            <a:chExt cx="3469446" cy="1873379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5DCD6B0-4204-DF16-E840-ED87F731E894}"/>
                </a:ext>
              </a:extLst>
            </p:cNvPr>
            <p:cNvGrpSpPr/>
            <p:nvPr/>
          </p:nvGrpSpPr>
          <p:grpSpPr>
            <a:xfrm>
              <a:off x="5463428" y="4644973"/>
              <a:ext cx="3469446" cy="1873379"/>
              <a:chOff x="5463428" y="2730501"/>
              <a:chExt cx="3469446" cy="1873379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B0492205-2789-AA3B-C3F1-D2011A2A9E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16216" y="2730501"/>
                <a:ext cx="2416658" cy="1873379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solidFill>
                  <a:schemeClr val="tx1"/>
                </a:solidFill>
              </a:ln>
              <a:effectLst/>
            </p:spPr>
          </p:pic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804068C2-20AF-53E3-020A-B5C77B7FF7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79784" y="3149101"/>
                <a:ext cx="382683" cy="22129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dirty="0"/>
                  <a:t>MLI</a:t>
                </a:r>
              </a:p>
              <a:p>
                <a:pPr marL="0" indent="0">
                  <a:buFont typeface="Wingdings" charset="2"/>
                  <a:buNone/>
                </a:pPr>
                <a:endParaRPr lang="en-GB" sz="1400" dirty="0"/>
              </a:p>
            </p:txBody>
          </p:sp>
          <p:sp>
            <p:nvSpPr>
              <p:cNvPr id="29" name="Content Placeholder 2">
                <a:extLst>
                  <a:ext uri="{FF2B5EF4-FFF2-40B4-BE49-F238E27FC236}">
                    <a16:creationId xmlns:a16="http://schemas.microsoft.com/office/drawing/2014/main" id="{709332F6-2F92-93F7-1F08-50A0A63BB4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63428" y="3673637"/>
                <a:ext cx="787382" cy="2629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fr-CH" sz="1400" dirty="0" err="1"/>
                  <a:t>Reflector</a:t>
                </a:r>
                <a:endParaRPr lang="fr-CH" sz="1400" dirty="0"/>
              </a:p>
              <a:p>
                <a:pPr marL="0" indent="0">
                  <a:buFont typeface="Wingdings" charset="2"/>
                  <a:buNone/>
                </a:pPr>
                <a:endParaRPr lang="en-GB" sz="1400" dirty="0"/>
              </a:p>
            </p:txBody>
          </p: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58BCFC8-6D05-6D51-81A2-E6674B3013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0810" y="5284863"/>
              <a:ext cx="1208361" cy="4346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CC73E96-6896-EB4F-DE65-9CD23E056910}"/>
                </a:ext>
              </a:extLst>
            </p:cNvPr>
            <p:cNvCxnSpPr>
              <a:cxnSpLocks/>
            </p:cNvCxnSpPr>
            <p:nvPr/>
          </p:nvCxnSpPr>
          <p:spPr>
            <a:xfrm>
              <a:off x="6162467" y="5174218"/>
              <a:ext cx="1296704" cy="179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0852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752A03D-E181-9068-118B-72A54DA5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perspectives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F01ED6-1D6B-C72E-7D9F-2FAAA024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7409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RFD-SPS Prototype:</a:t>
            </a:r>
          </a:p>
          <a:p>
            <a:pPr lvl="1"/>
            <a:r>
              <a:rPr lang="en-GB" dirty="0"/>
              <a:t>This prototype phase was highly instructive, also for QA-QC activities. </a:t>
            </a:r>
          </a:p>
          <a:p>
            <a:pPr lvl="1"/>
            <a:r>
              <a:rPr lang="en-GB" dirty="0"/>
              <a:t>Some difficulties to deliver and review quality and manufacturing documents in time, with a rigorous respect of approval process.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Concerning requirements:</a:t>
            </a:r>
          </a:p>
          <a:p>
            <a:pPr lvl="1"/>
            <a:r>
              <a:rPr lang="en-GB" dirty="0"/>
              <a:t>To prepare LHC Series, the Eng. Spec and drawings were updated.</a:t>
            </a:r>
          </a:p>
          <a:p>
            <a:pPr marL="457200" lvl="1" indent="0">
              <a:buNone/>
            </a:pPr>
            <a:r>
              <a:rPr lang="en-GB" dirty="0">
                <a:sym typeface="Wingdings" panose="05000000000000000000" pitchFamily="2" charset="2"/>
              </a:rPr>
              <a:t>	 </a:t>
            </a:r>
            <a:r>
              <a:rPr lang="en-GB" dirty="0"/>
              <a:t>Few Deviation Permit Requests have been already prepared.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Concerning NCRs:</a:t>
            </a:r>
          </a:p>
          <a:p>
            <a:pPr lvl="1"/>
            <a:r>
              <a:rPr lang="en-GB" dirty="0"/>
              <a:t>Important step during drafting NCRs: Root causes, preventive and corrective actions and implications</a:t>
            </a:r>
          </a:p>
          <a:p>
            <a:pPr lvl="1"/>
            <a:endParaRPr lang="en-GB" dirty="0"/>
          </a:p>
          <a:p>
            <a:pPr marL="457200" lvl="1" indent="0" algn="just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57150" indent="0" algn="just">
              <a:buNone/>
            </a:pPr>
            <a:r>
              <a:rPr lang="en-GB" dirty="0">
                <a:sym typeface="Wingdings" panose="05000000000000000000" pitchFamily="2" charset="2"/>
              </a:rPr>
              <a:t></a:t>
            </a:r>
            <a:r>
              <a:rPr lang="en-GB" b="1" dirty="0">
                <a:sym typeface="Wingdings" panose="05000000000000000000" pitchFamily="2" charset="2"/>
              </a:rPr>
              <a:t> </a:t>
            </a:r>
            <a:r>
              <a:rPr lang="en-GB" b="1" u="sng" dirty="0">
                <a:sym typeface="Wingdings" panose="05000000000000000000" pitchFamily="2" charset="2"/>
              </a:rPr>
              <a:t>For LHC Series:</a:t>
            </a:r>
            <a:r>
              <a:rPr lang="en-GB" b="1" dirty="0">
                <a:sym typeface="Wingdings" panose="05000000000000000000" pitchFamily="2" charset="2"/>
              </a:rPr>
              <a:t> </a:t>
            </a:r>
          </a:p>
          <a:p>
            <a:pPr marL="57150" indent="0" algn="just">
              <a:buNone/>
            </a:pPr>
            <a:r>
              <a:rPr lang="en-GB" dirty="0">
                <a:sym typeface="Wingdings" panose="05000000000000000000" pitchFamily="2" charset="2"/>
              </a:rPr>
              <a:t>All the requirements shall be respected, any deviation must be </a:t>
            </a:r>
            <a:r>
              <a:rPr lang="en-GB" b="1" dirty="0">
                <a:sym typeface="Wingdings" panose="05000000000000000000" pitchFamily="2" charset="2"/>
              </a:rPr>
              <a:t>traced</a:t>
            </a:r>
            <a:r>
              <a:rPr lang="en-GB" dirty="0">
                <a:sym typeface="Wingdings" panose="05000000000000000000" pitchFamily="2" charset="2"/>
              </a:rPr>
              <a:t> and </a:t>
            </a:r>
            <a:r>
              <a:rPr lang="en-GB" b="1" dirty="0">
                <a:sym typeface="Wingdings" panose="05000000000000000000" pitchFamily="2" charset="2"/>
              </a:rPr>
              <a:t>approved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b="1" u="sng" dirty="0">
                <a:sym typeface="Wingdings" panose="05000000000000000000" pitchFamily="2" charset="2"/>
              </a:rPr>
              <a:t>before continuing the production.</a:t>
            </a:r>
            <a:endParaRPr lang="en-GB" b="1" u="sng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B4C192-F408-6CE3-14C0-2D1C1610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AB93-1209-877C-69A0-09D70171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5527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752A03D-E181-9068-118B-72A54DA56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perspectives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F01ED6-1D6B-C72E-7D9F-2FAAA024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CERN:</a:t>
            </a:r>
          </a:p>
          <a:p>
            <a:pPr lvl="1"/>
            <a:r>
              <a:rPr lang="en-GB" dirty="0"/>
              <a:t>A new welding and quality engineer hired in April 2024 (Myriam Benahmed)</a:t>
            </a:r>
          </a:p>
          <a:p>
            <a:pPr lvl="1"/>
            <a:endParaRPr lang="en-GB" dirty="0"/>
          </a:p>
          <a:p>
            <a:r>
              <a:rPr lang="en-GB" dirty="0"/>
              <a:t>Collaborations with STFC / TRIUMF:</a:t>
            </a:r>
          </a:p>
          <a:p>
            <a:pPr lvl="1"/>
            <a:r>
              <a:rPr lang="en-GB" dirty="0"/>
              <a:t>Good use of HL QA tools</a:t>
            </a:r>
          </a:p>
          <a:p>
            <a:pPr lvl="1"/>
            <a:r>
              <a:rPr lang="en-GB"/>
              <a:t>Efficient raw </a:t>
            </a:r>
            <a:r>
              <a:rPr lang="en-GB" dirty="0"/>
              <a:t>material procurement strategy </a:t>
            </a:r>
          </a:p>
          <a:p>
            <a:pPr lvl="1"/>
            <a:r>
              <a:rPr lang="en-GB" dirty="0"/>
              <a:t>Transparency, respect of reviewing processes (from the procurement specification drafting)</a:t>
            </a:r>
          </a:p>
          <a:p>
            <a:pPr lvl="1"/>
            <a:r>
              <a:rPr lang="en-GB" dirty="0"/>
              <a:t>Some QA tools have been implemented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342900" lvl="1" indent="-342900"/>
            <a:endParaRPr lang="en-GB" sz="2900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B4C192-F408-6CE3-14C0-2D1C1610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3AB93-1209-877C-69A0-09D70171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DC3A4E-AC18-8463-FCC9-F19AD40F2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857" y="3589239"/>
            <a:ext cx="6021086" cy="275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62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!</a:t>
            </a:r>
            <a:br>
              <a:rPr lang="en-GB" dirty="0"/>
            </a:br>
            <a:br>
              <a:rPr lang="en-GB" dirty="0"/>
            </a:br>
            <a:r>
              <a:rPr lang="en-GB" dirty="0"/>
              <a:t>Any questions 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14" name="Picture 13" descr="A cartoon character leaning on a question mark&#10;&#10;Description automatically generated">
            <a:extLst>
              <a:ext uri="{FF2B5EF4-FFF2-40B4-BE49-F238E27FC236}">
                <a16:creationId xmlns:a16="http://schemas.microsoft.com/office/drawing/2014/main" id="{A5DAE7AF-1013-9C26-CB91-400DCCCA3E0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520" y="3526200"/>
            <a:ext cx="2708920" cy="270892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0704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5688A9-6AEA-4E5F-A893-9FC1E6B34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91" y="3238703"/>
            <a:ext cx="3584016" cy="29938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EF7DE1-AEFD-C886-DADC-1E15F0D8C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966454"/>
            <a:ext cx="2950276" cy="21534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FE0702-7CB6-3911-64BF-3E765E147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625" y="3212975"/>
            <a:ext cx="5288175" cy="30195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2A69C8-DD6C-1406-C087-418F44F45C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9407" y="966454"/>
            <a:ext cx="3563888" cy="214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98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3242B50-32F5-1D02-02B5-F8E8368DA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for HL-LHC WP4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4DEC20-CDD4-8966-FFE2-C552A082D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/>
              <a:t>Nonconformity </a:t>
            </a:r>
            <a:r>
              <a:rPr lang="en-GB" sz="2400" dirty="0"/>
              <a:t>→ Non fulfilment of a </a:t>
            </a:r>
            <a:r>
              <a:rPr lang="en-GB" sz="2400" i="1" dirty="0"/>
              <a:t>requirement</a:t>
            </a:r>
          </a:p>
          <a:p>
            <a:pPr lvl="1"/>
            <a:r>
              <a:rPr lang="en-GB" sz="2000" i="1" dirty="0"/>
              <a:t>Requirements are specified in Engineering specifications, drawings, procedures, standards, etc.</a:t>
            </a:r>
            <a:endParaRPr lang="en-GB" dirty="0"/>
          </a:p>
          <a:p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462DC1-D2CA-5545-56D7-A19A6D595EAE}"/>
              </a:ext>
            </a:extLst>
          </p:cNvPr>
          <p:cNvSpPr txBox="1"/>
          <p:nvPr/>
        </p:nvSpPr>
        <p:spPr>
          <a:xfrm>
            <a:off x="6009371" y="2175688"/>
            <a:ext cx="31346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/>
              <a:t>Courtesy of H. Garcia Gavela: </a:t>
            </a:r>
            <a:r>
              <a:rPr lang="en-GB" sz="1100" i="1" dirty="0">
                <a:hlinkClick r:id="rId2"/>
              </a:rPr>
              <a:t>EDMS 2894857</a:t>
            </a:r>
            <a:endParaRPr lang="en-GB" sz="1100" i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89EE83-4D21-449A-C9A7-19E2D55F13D2}"/>
              </a:ext>
            </a:extLst>
          </p:cNvPr>
          <p:cNvGrpSpPr/>
          <p:nvPr/>
        </p:nvGrpSpPr>
        <p:grpSpPr>
          <a:xfrm>
            <a:off x="1363537" y="2818518"/>
            <a:ext cx="6416926" cy="3434718"/>
            <a:chOff x="1657929" y="2756498"/>
            <a:chExt cx="6416926" cy="343471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206EA72-7D88-B88D-FEE0-EB5853F80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57929" y="2779739"/>
              <a:ext cx="2410015" cy="34114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7F26524-EA88-1058-5E3C-9ECDAD5B88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46463" y="2756498"/>
              <a:ext cx="3528392" cy="3434718"/>
              <a:chOff x="5026512" y="2544657"/>
              <a:chExt cx="2255891" cy="21960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346C172D-21E9-971C-9E52-D96F6551D9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26512" y="2544657"/>
                <a:ext cx="2255891" cy="2196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8D47101-9E06-A0B6-D254-FECA12A1D3E9}"/>
                  </a:ext>
                </a:extLst>
              </p:cNvPr>
              <p:cNvSpPr/>
              <p:nvPr/>
            </p:nvSpPr>
            <p:spPr>
              <a:xfrm>
                <a:off x="5181154" y="3986214"/>
                <a:ext cx="1350168" cy="128586"/>
              </a:xfrm>
              <a:prstGeom prst="rect">
                <a:avLst/>
              </a:prstGeom>
              <a:solidFill>
                <a:srgbClr val="FFFF00">
                  <a:alpha val="34118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4C2DEA7-BEBE-9457-97F1-2A1D62819234}"/>
                  </a:ext>
                </a:extLst>
              </p:cNvPr>
              <p:cNvSpPr/>
              <p:nvPr/>
            </p:nvSpPr>
            <p:spPr>
              <a:xfrm>
                <a:off x="5176391" y="3709988"/>
                <a:ext cx="2038350" cy="207168"/>
              </a:xfrm>
              <a:prstGeom prst="rect">
                <a:avLst/>
              </a:prstGeom>
              <a:solidFill>
                <a:srgbClr val="FFFF00">
                  <a:alpha val="34118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E2AC6EA-66E8-B0E0-C41F-2693B1DCD770}"/>
                  </a:ext>
                </a:extLst>
              </p:cNvPr>
              <p:cNvSpPr/>
              <p:nvPr/>
            </p:nvSpPr>
            <p:spPr>
              <a:xfrm>
                <a:off x="5221633" y="2657475"/>
                <a:ext cx="1938677" cy="314325"/>
              </a:xfrm>
              <a:prstGeom prst="rect">
                <a:avLst/>
              </a:prstGeom>
              <a:solidFill>
                <a:srgbClr val="FFFF00">
                  <a:alpha val="34118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46BE3C6-5273-286D-5D71-2D4E363C0FAF}"/>
                  </a:ext>
                </a:extLst>
              </p:cNvPr>
              <p:cNvSpPr/>
              <p:nvPr/>
            </p:nvSpPr>
            <p:spPr>
              <a:xfrm>
                <a:off x="6648004" y="3093245"/>
                <a:ext cx="281433" cy="627062"/>
              </a:xfrm>
              <a:prstGeom prst="rect">
                <a:avLst/>
              </a:prstGeom>
              <a:solidFill>
                <a:srgbClr val="FFFF00">
                  <a:alpha val="34118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2144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48C62F1-D7EE-2CBE-7E2D-F601368C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for HL-LHC WP4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43661-CF5C-A6A7-7BEA-8AED466BB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Useful links and documents:</a:t>
            </a:r>
          </a:p>
          <a:p>
            <a:pPr lvl="1"/>
            <a:r>
              <a:rPr lang="en-GB" sz="2000" dirty="0"/>
              <a:t>HL QA training for WP4 (H. Garcia Gavela): </a:t>
            </a:r>
            <a:r>
              <a:rPr lang="en-GB" sz="2000" dirty="0">
                <a:hlinkClick r:id="rId2"/>
              </a:rPr>
              <a:t>EDMS 2894857</a:t>
            </a:r>
            <a:endParaRPr lang="en-GB" sz="2000" dirty="0"/>
          </a:p>
          <a:p>
            <a:pPr lvl="1"/>
            <a:r>
              <a:rPr lang="en-GB" sz="2000" dirty="0"/>
              <a:t>NCR Process: </a:t>
            </a:r>
            <a:r>
              <a:rPr lang="en-GB" sz="2000" dirty="0">
                <a:hlinkClick r:id="rId3"/>
              </a:rPr>
              <a:t>EDMS 1499015</a:t>
            </a:r>
            <a:endParaRPr lang="en-GB" sz="2000" dirty="0"/>
          </a:p>
          <a:p>
            <a:pPr lvl="1"/>
            <a:r>
              <a:rPr lang="en-GB" sz="2000" dirty="0"/>
              <a:t>NCR Process for Collaborations: </a:t>
            </a:r>
            <a:r>
              <a:rPr lang="en-GB" sz="2000" dirty="0">
                <a:hlinkClick r:id="rId4"/>
              </a:rPr>
              <a:t>EDMS 2149457</a:t>
            </a:r>
            <a:endParaRPr lang="en-GB" sz="2000" dirty="0"/>
          </a:p>
          <a:p>
            <a:pPr lvl="1"/>
            <a:r>
              <a:rPr lang="en-GB" sz="2000" dirty="0"/>
              <a:t>NCR Template: </a:t>
            </a:r>
            <a:r>
              <a:rPr lang="en-GB" sz="2000" dirty="0">
                <a:hlinkClick r:id="rId5"/>
              </a:rPr>
              <a:t>EDMS 1501109</a:t>
            </a:r>
            <a:endParaRPr lang="en-GB" sz="2000" dirty="0"/>
          </a:p>
          <a:p>
            <a:pPr lvl="1"/>
            <a:r>
              <a:rPr lang="en-GB" sz="2000" dirty="0"/>
              <a:t>Launching NCR using EDMS: </a:t>
            </a:r>
            <a:r>
              <a:rPr lang="en-GB" sz="2000" dirty="0">
                <a:hlinkClick r:id="rId6"/>
              </a:rPr>
              <a:t>EDMS 1908145</a:t>
            </a:r>
            <a:endParaRPr lang="en-GB" sz="2000" dirty="0"/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b="1" dirty="0"/>
              <a:t>Main contacts:</a:t>
            </a:r>
          </a:p>
          <a:p>
            <a:pPr lvl="1"/>
            <a:r>
              <a:rPr lang="en-GB" sz="2000" dirty="0"/>
              <a:t>HL-Quality contact for WP4: G. Prica, H. Garcia Gavela</a:t>
            </a:r>
          </a:p>
          <a:p>
            <a:pPr lvl="1"/>
            <a:r>
              <a:rPr lang="en-GB" sz="2000" dirty="0"/>
              <a:t>Standards and specifications: L. Dassa</a:t>
            </a:r>
          </a:p>
          <a:p>
            <a:pPr lvl="1"/>
            <a:r>
              <a:rPr lang="en-GB" sz="2000" dirty="0"/>
              <a:t>Manufacturing quality / Welding activities: J. Debeux, M. Benahmed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C04E2-996E-FD24-F210-26137463F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for HL-LHC WP4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AAC86D-D930-8B0A-E27C-F85B3ECE7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Persons to be contacted in case of Nonconformity on the HL-LHC WP4 Cryomodule</a:t>
            </a:r>
          </a:p>
          <a:p>
            <a:endParaRPr lang="en-GB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A605D19-0122-4145-F6C0-07DE41F55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891906"/>
              </p:ext>
            </p:extLst>
          </p:nvPr>
        </p:nvGraphicFramePr>
        <p:xfrm>
          <a:off x="3754672" y="2233785"/>
          <a:ext cx="5120614" cy="4007472"/>
        </p:xfrm>
        <a:graphic>
          <a:graphicData uri="http://schemas.openxmlformats.org/drawingml/2006/table">
            <a:tbl>
              <a:tblPr/>
              <a:tblGrid>
                <a:gridCol w="2444680">
                  <a:extLst>
                    <a:ext uri="{9D8B030D-6E8A-4147-A177-3AD203B41FA5}">
                      <a16:colId xmlns:a16="http://schemas.microsoft.com/office/drawing/2014/main" val="443261550"/>
                    </a:ext>
                  </a:extLst>
                </a:gridCol>
                <a:gridCol w="1205822">
                  <a:extLst>
                    <a:ext uri="{9D8B030D-6E8A-4147-A177-3AD203B41FA5}">
                      <a16:colId xmlns:a16="http://schemas.microsoft.com/office/drawing/2014/main" val="2153291201"/>
                    </a:ext>
                  </a:extLst>
                </a:gridCol>
                <a:gridCol w="685502">
                  <a:extLst>
                    <a:ext uri="{9D8B030D-6E8A-4147-A177-3AD203B41FA5}">
                      <a16:colId xmlns:a16="http://schemas.microsoft.com/office/drawing/2014/main" val="2059947943"/>
                    </a:ext>
                  </a:extLst>
                </a:gridCol>
                <a:gridCol w="784610">
                  <a:extLst>
                    <a:ext uri="{9D8B030D-6E8A-4147-A177-3AD203B41FA5}">
                      <a16:colId xmlns:a16="http://schemas.microsoft.com/office/drawing/2014/main" val="1889761117"/>
                    </a:ext>
                  </a:extLst>
                </a:gridCol>
              </a:tblGrid>
              <a:tr h="166978">
                <a:tc>
                  <a:txBody>
                    <a:bodyPr/>
                    <a:lstStyle/>
                    <a:p>
                      <a:pPr algn="ctr" fontAlgn="ctr"/>
                      <a:endParaRPr lang="en-GB" sz="8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428" marR="7428" marT="74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Non-critical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195587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or 2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or 5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216699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Standards and specifications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L. Dassa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O. Capatina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728442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Transport engineering and Tuner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K. Artoos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O. Capatina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269608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 Design - Test - RF compliance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N. Valverde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Calaga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907318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General Design - Design &amp; calculations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T. Capelli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O. Capatina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170257"/>
                  </a:ext>
                </a:extLst>
              </a:tr>
              <a:tr h="3339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Manufacturing &amp; assembly &amp; Welding &amp; Logistics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J. Debeux / S. Barriere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M. Garlasche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062002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Materials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Santos Maldonado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I. Aviles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S. Sgobba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910791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Survey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V. Rude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M. Sosin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H. Mainaud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285973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Vacuum compliance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G. Bregliozzi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109053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Cryogenic compliance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L. Delprat/K. Brodzinski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47322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Cleanroom &amp; RF cavity compliance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N. Valverde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Calaga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394319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Tests 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K. Turaj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Calaga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227862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 level RF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G. Hagmann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Calaga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170104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Controls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Butterworth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Calaga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235174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Power compliance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E. Montesinos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0426130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dynamics compliance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N. Mounet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R. Tomas 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204429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 Quality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G. Prica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H. Garcia Gavela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454581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Integration, installation 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G. Cipolla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P.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Fessia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/M. Modena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635510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 safety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Gaignant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T. Otto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550696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Transport and handling on site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M. Perez Ornedo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C. Bertone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144074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conformity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 Tshilumba/L. Dassa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S. Marsh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464287"/>
                  </a:ext>
                </a:extLst>
              </a:tr>
              <a:tr h="1669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Configuration</a:t>
                      </a: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M.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Zerlauth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428" marR="7428" marT="74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>
                        <a:alpha val="509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24007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41347F2-FE8D-199A-5223-527010DC038E}"/>
              </a:ext>
            </a:extLst>
          </p:cNvPr>
          <p:cNvSpPr txBox="1"/>
          <p:nvPr/>
        </p:nvSpPr>
        <p:spPr>
          <a:xfrm>
            <a:off x="283986" y="3036697"/>
            <a:ext cx="348596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hlinkClick r:id="rId2" action="ppaction://hlinkfile"/>
              </a:rPr>
              <a:t>EDMS 3014549</a:t>
            </a:r>
            <a:endParaRPr lang="en-GB" sz="1400" dirty="0"/>
          </a:p>
          <a:p>
            <a:pPr marL="0" indent="0" algn="ctr">
              <a:buNone/>
            </a:pPr>
            <a:endParaRPr lang="en-GB" sz="1400" dirty="0">
              <a:solidFill>
                <a:schemeClr val="accent5"/>
              </a:solidFill>
            </a:endParaRPr>
          </a:p>
          <a:p>
            <a:pPr marL="0" indent="0" algn="ctr">
              <a:buNone/>
            </a:pPr>
            <a:r>
              <a:rPr lang="en-GB" sz="1400" dirty="0">
                <a:solidFill>
                  <a:schemeClr val="accent5"/>
                </a:solidFill>
              </a:rPr>
              <a:t>Who (from CERN) should sign the NC will depend on the component/system/domain and the level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Overview of NCRs for RFD SPS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Content Placeholder 13">
            <a:extLst>
              <a:ext uri="{FF2B5EF4-FFF2-40B4-BE49-F238E27FC236}">
                <a16:creationId xmlns:a16="http://schemas.microsoft.com/office/drawing/2014/main" id="{7311C19F-3C49-7048-D679-854C9D39D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8515424" cy="36004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DCD06DD-A63A-D760-E7F0-80B6331FF576}"/>
              </a:ext>
            </a:extLst>
          </p:cNvPr>
          <p:cNvGrpSpPr/>
          <p:nvPr/>
        </p:nvGrpSpPr>
        <p:grpSpPr>
          <a:xfrm>
            <a:off x="933659" y="2515056"/>
            <a:ext cx="7774842" cy="1422102"/>
            <a:chOff x="1043609" y="2139702"/>
            <a:chExt cx="7248430" cy="13224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0169A61-730C-C61B-D4F2-CE2194A87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609" y="2139702"/>
              <a:ext cx="7248430" cy="1322406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55876D8-6522-4C4A-D9E5-AC6E31AE7D4B}"/>
                </a:ext>
              </a:extLst>
            </p:cNvPr>
            <p:cNvSpPr/>
            <p:nvPr/>
          </p:nvSpPr>
          <p:spPr>
            <a:xfrm>
              <a:off x="1573994" y="2187897"/>
              <a:ext cx="108000" cy="108000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/>
                <a:t>2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F14D01B-C95F-6010-AC2C-D9565EDC24D7}"/>
              </a:ext>
            </a:extLst>
          </p:cNvPr>
          <p:cNvSpPr txBox="1"/>
          <p:nvPr/>
        </p:nvSpPr>
        <p:spPr>
          <a:xfrm>
            <a:off x="325239" y="5303423"/>
            <a:ext cx="836156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</a:rPr>
              <a:t>Between 30 to 35 NCRs reported on EDMS</a:t>
            </a:r>
          </a:p>
          <a:p>
            <a:pPr algn="ctr"/>
            <a:r>
              <a:rPr lang="en-US" sz="1400" i="1" dirty="0"/>
              <a:t>12 main steps of assembly, ~1300 items (~900 drawings), etc.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363182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during RFD-SPS CM fabrication, assembly and reception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itle 12">
            <a:extLst>
              <a:ext uri="{FF2B5EF4-FFF2-40B4-BE49-F238E27FC236}">
                <a16:creationId xmlns:a16="http://schemas.microsoft.com/office/drawing/2014/main" id="{F72D3276-B178-96C3-438E-B2BA7A8F140C}"/>
              </a:ext>
            </a:extLst>
          </p:cNvPr>
          <p:cNvSpPr txBox="1">
            <a:spLocks/>
          </p:cNvSpPr>
          <p:nvPr/>
        </p:nvSpPr>
        <p:spPr>
          <a:xfrm>
            <a:off x="323528" y="2301750"/>
            <a:ext cx="849694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5"/>
                </a:solidFill>
              </a:rPr>
              <a:t>Bellows and base materials</a:t>
            </a:r>
          </a:p>
        </p:txBody>
      </p:sp>
    </p:spTree>
    <p:extLst>
      <p:ext uri="{BB962C8B-B14F-4D97-AF65-F5344CB8AC3E}">
        <p14:creationId xmlns:p14="http://schemas.microsoft.com/office/powerpoint/2010/main" val="3567868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b="1" dirty="0"/>
              <a:t>2-ply bellows</a:t>
            </a:r>
          </a:p>
          <a:p>
            <a:pPr lvl="1"/>
            <a:r>
              <a:rPr lang="en-US" sz="1600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15" name="Content Placeholder 37">
            <a:extLst>
              <a:ext uri="{FF2B5EF4-FFF2-40B4-BE49-F238E27FC236}">
                <a16:creationId xmlns:a16="http://schemas.microsoft.com/office/drawing/2014/main" id="{A647ED0F-7B4A-A4BE-D0A9-8F0C1A0E0A7D}"/>
              </a:ext>
            </a:extLst>
          </p:cNvPr>
          <p:cNvSpPr txBox="1">
            <a:spLocks noGrp="1"/>
          </p:cNvSpPr>
          <p:nvPr>
            <p:ph sz="quarter" idx="4"/>
          </p:nvPr>
        </p:nvSpPr>
        <p:spPr>
          <a:xfrm>
            <a:off x="4161979" y="2057400"/>
            <a:ext cx="4524822" cy="39512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Biphase boxes – Level Port Bellows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Bellows proposal from subcontractor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Approval focused on dimensions and base material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Essentially discussed / approved by mail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sz="1200" i="1" dirty="0"/>
              <a:t>Info on «2-ply» missed during discussions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EB5FBA6-5ACC-F5CF-A828-DCD3822BC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67" t="18981" r="7877" b="2963"/>
          <a:stretch/>
        </p:blipFill>
        <p:spPr>
          <a:xfrm>
            <a:off x="4101682" y="3634192"/>
            <a:ext cx="1406422" cy="2177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619D0CE-5BA5-26F9-5317-8C6AB63E0E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3" r="36875"/>
          <a:stretch/>
        </p:blipFill>
        <p:spPr bwMode="auto">
          <a:xfrm flipV="1">
            <a:off x="6766136" y="3645024"/>
            <a:ext cx="1816521" cy="21668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02BA3E-38B0-C5E6-F8D9-B2885E6BE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008" y="3634191"/>
            <a:ext cx="1046224" cy="2186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35D6F0D-AAC9-A5DD-2C87-EE1A1D6BD877}"/>
              </a:ext>
            </a:extLst>
          </p:cNvPr>
          <p:cNvGrpSpPr/>
          <p:nvPr/>
        </p:nvGrpSpPr>
        <p:grpSpPr>
          <a:xfrm>
            <a:off x="340548" y="4005064"/>
            <a:ext cx="3128989" cy="2376647"/>
            <a:chOff x="340548" y="4005064"/>
            <a:chExt cx="3128989" cy="2376647"/>
          </a:xfrm>
        </p:grpSpPr>
        <p:pic>
          <p:nvPicPr>
            <p:cNvPr id="22" name="Picture 21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CAE0DB16-B72D-92AB-B89E-2085925B0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1045" r="12273"/>
            <a:stretch/>
          </p:blipFill>
          <p:spPr>
            <a:xfrm>
              <a:off x="340548" y="4086418"/>
              <a:ext cx="3128989" cy="2295293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1DEA7D0-D484-3003-E7A7-C20D1B913015}"/>
                </a:ext>
              </a:extLst>
            </p:cNvPr>
            <p:cNvSpPr/>
            <p:nvPr/>
          </p:nvSpPr>
          <p:spPr>
            <a:xfrm>
              <a:off x="2402524" y="4797152"/>
              <a:ext cx="297268" cy="5760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67C5F57-0595-A155-2A55-2A011C797FB6}"/>
                </a:ext>
              </a:extLst>
            </p:cNvPr>
            <p:cNvSpPr/>
            <p:nvPr/>
          </p:nvSpPr>
          <p:spPr>
            <a:xfrm>
              <a:off x="971600" y="4005064"/>
              <a:ext cx="297268" cy="5760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Left Brace 25">
            <a:extLst>
              <a:ext uri="{FF2B5EF4-FFF2-40B4-BE49-F238E27FC236}">
                <a16:creationId xmlns:a16="http://schemas.microsoft.com/office/drawing/2014/main" id="{57949961-7DB6-CED8-1333-ABDAB724384C}"/>
              </a:ext>
            </a:extLst>
          </p:cNvPr>
          <p:cNvSpPr/>
          <p:nvPr/>
        </p:nvSpPr>
        <p:spPr>
          <a:xfrm>
            <a:off x="3713538" y="2150297"/>
            <a:ext cx="360040" cy="4060797"/>
          </a:xfrm>
          <a:prstGeom prst="leftBrace">
            <a:avLst>
              <a:gd name="adj1" fmla="val 30417"/>
              <a:gd name="adj2" fmla="val 996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359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965D-456A-ACEE-5566-822A5FA2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NCRs spotted during RFD-SPS CM Components fabrication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115C6AA-616F-21AE-0066-9EF7B11BF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Bellows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974B559-B203-8A14-27B5-905A1B4D1D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NCRs are linked to:</a:t>
            </a:r>
          </a:p>
          <a:p>
            <a:pPr lvl="1"/>
            <a:r>
              <a:rPr lang="en-US" sz="1600" dirty="0"/>
              <a:t>2-ply bellows</a:t>
            </a:r>
          </a:p>
          <a:p>
            <a:pPr lvl="1"/>
            <a:r>
              <a:rPr lang="en-US" sz="1600" b="1" dirty="0"/>
              <a:t>Design and Test Pressure</a:t>
            </a:r>
          </a:p>
          <a:p>
            <a:pPr lvl="1"/>
            <a:r>
              <a:rPr lang="en-US" sz="1600" dirty="0"/>
              <a:t>Dents</a:t>
            </a:r>
          </a:p>
          <a:p>
            <a:pPr lvl="1"/>
            <a:r>
              <a:rPr lang="en-US" sz="1600" dirty="0"/>
              <a:t>Base material</a:t>
            </a:r>
          </a:p>
          <a:p>
            <a:pPr lvl="1"/>
            <a:r>
              <a:rPr lang="en-US" sz="1600" dirty="0"/>
              <a:t>Dimensional aspect</a:t>
            </a:r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Julien DEBEUX – 14th HL-LHC Collaboration Meeting – Genoa (Italy) – 08/10/2024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CCD1F5-3DA4-E7E2-8248-D76D1144661E}"/>
              </a:ext>
            </a:extLst>
          </p:cNvPr>
          <p:cNvSpPr txBox="1"/>
          <p:nvPr/>
        </p:nvSpPr>
        <p:spPr>
          <a:xfrm>
            <a:off x="2863664" y="1190990"/>
            <a:ext cx="22642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~10 NCRs in total</a:t>
            </a:r>
          </a:p>
        </p:txBody>
      </p:sp>
      <p:sp>
        <p:nvSpPr>
          <p:cNvPr id="15" name="Content Placeholder 37">
            <a:extLst>
              <a:ext uri="{FF2B5EF4-FFF2-40B4-BE49-F238E27FC236}">
                <a16:creationId xmlns:a16="http://schemas.microsoft.com/office/drawing/2014/main" id="{A647ED0F-7B4A-A4BE-D0A9-8F0C1A0E0A7D}"/>
              </a:ext>
            </a:extLst>
          </p:cNvPr>
          <p:cNvSpPr txBox="1">
            <a:spLocks noGrp="1"/>
          </p:cNvSpPr>
          <p:nvPr>
            <p:ph sz="quarter" idx="4"/>
          </p:nvPr>
        </p:nvSpPr>
        <p:spPr>
          <a:xfrm>
            <a:off x="4161979" y="2057400"/>
            <a:ext cx="4524822" cy="39512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400" b="1" i="1" dirty="0"/>
              <a:t>Bellows for cryogenic lines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GB" sz="1200" i="1" dirty="0"/>
              <a:t>Design pressure is </a:t>
            </a:r>
            <a:r>
              <a:rPr lang="en-GB" sz="1200" b="1" i="1" dirty="0"/>
              <a:t>2.1 barg </a:t>
            </a:r>
            <a:r>
              <a:rPr lang="en-GB" sz="1200" i="1" dirty="0"/>
              <a:t>and test pressure is </a:t>
            </a:r>
            <a:r>
              <a:rPr lang="en-GB" sz="1200" b="1" i="1" dirty="0"/>
              <a:t>2.7 barg</a:t>
            </a:r>
            <a:r>
              <a:rPr lang="en-GB" sz="1200" i="1" dirty="0"/>
              <a:t>.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GB" sz="1200" i="1" dirty="0"/>
              <a:t>The supplier used a design pressure of </a:t>
            </a:r>
            <a:r>
              <a:rPr lang="en-GB" sz="1200" b="1" i="1" dirty="0"/>
              <a:t>1.8 barg </a:t>
            </a:r>
            <a:r>
              <a:rPr lang="en-GB" sz="1200" i="1" dirty="0"/>
              <a:t>based on test pressure </a:t>
            </a:r>
            <a:r>
              <a:rPr lang="en-GB" sz="1200" b="1" i="1" dirty="0"/>
              <a:t>2.7 barg + coefficient of 1.5 </a:t>
            </a:r>
            <a:r>
              <a:rPr lang="en-GB" sz="1200" i="1" dirty="0"/>
              <a:t>; while the actual coefficient in </a:t>
            </a:r>
            <a:r>
              <a:rPr lang="en-GB" sz="1200" b="1" i="1" dirty="0"/>
              <a:t>CERN Specification is 1.25</a:t>
            </a:r>
            <a:r>
              <a:rPr lang="en-GB" sz="1200" i="1" dirty="0"/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4AD84F-95EB-90D1-CACF-A47DAA34BDB6}"/>
              </a:ext>
            </a:extLst>
          </p:cNvPr>
          <p:cNvGrpSpPr/>
          <p:nvPr/>
        </p:nvGrpSpPr>
        <p:grpSpPr>
          <a:xfrm>
            <a:off x="453154" y="4660158"/>
            <a:ext cx="1961475" cy="1598885"/>
            <a:chOff x="453154" y="4660158"/>
            <a:chExt cx="1961475" cy="159888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1B0D4E5-55A3-B717-8733-2D3B7B23A7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3154" y="4660158"/>
              <a:ext cx="1904554" cy="1598885"/>
            </a:xfrm>
            <a:prstGeom prst="rect">
              <a:avLst/>
            </a:prstGeom>
          </p:spPr>
        </p:pic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E32BA74-17D8-C82E-249A-81F977BF51E8}"/>
                </a:ext>
              </a:extLst>
            </p:cNvPr>
            <p:cNvSpPr/>
            <p:nvPr/>
          </p:nvSpPr>
          <p:spPr>
            <a:xfrm rot="3871099">
              <a:off x="2038604" y="5812044"/>
              <a:ext cx="228293" cy="52375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C095A0E-939C-604B-95D9-A5CBCF5E81CD}"/>
                </a:ext>
              </a:extLst>
            </p:cNvPr>
            <p:cNvSpPr/>
            <p:nvPr/>
          </p:nvSpPr>
          <p:spPr>
            <a:xfrm rot="3871099">
              <a:off x="875248" y="5606808"/>
              <a:ext cx="228293" cy="52375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EF8B07-BE9B-038C-843C-A577435B645C}"/>
              </a:ext>
            </a:extLst>
          </p:cNvPr>
          <p:cNvGrpSpPr/>
          <p:nvPr/>
        </p:nvGrpSpPr>
        <p:grpSpPr>
          <a:xfrm>
            <a:off x="648424" y="3915151"/>
            <a:ext cx="3128989" cy="2295293"/>
            <a:chOff x="340548" y="4086418"/>
            <a:chExt cx="3128989" cy="2295293"/>
          </a:xfrm>
        </p:grpSpPr>
        <p:pic>
          <p:nvPicPr>
            <p:cNvPr id="36" name="Picture 35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CAE0DB16-B72D-92AB-B89E-2085925B0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045" r="12273"/>
            <a:stretch/>
          </p:blipFill>
          <p:spPr>
            <a:xfrm>
              <a:off x="340548" y="4086418"/>
              <a:ext cx="3128989" cy="2295293"/>
            </a:xfrm>
            <a:prstGeom prst="rect">
              <a:avLst/>
            </a:prstGeom>
          </p:spPr>
        </p:pic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67C5F57-0595-A155-2A55-2A011C797FB6}"/>
                </a:ext>
              </a:extLst>
            </p:cNvPr>
            <p:cNvSpPr/>
            <p:nvPr/>
          </p:nvSpPr>
          <p:spPr>
            <a:xfrm>
              <a:off x="1654239" y="4753450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DEB567B-7D3B-8D13-3562-856DA292426C}"/>
                </a:ext>
              </a:extLst>
            </p:cNvPr>
            <p:cNvSpPr/>
            <p:nvPr/>
          </p:nvSpPr>
          <p:spPr>
            <a:xfrm>
              <a:off x="2245366" y="5104432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AA6DEDC-8B6D-D6C3-DD99-1530D6738CB2}"/>
                </a:ext>
              </a:extLst>
            </p:cNvPr>
            <p:cNvSpPr/>
            <p:nvPr/>
          </p:nvSpPr>
          <p:spPr>
            <a:xfrm>
              <a:off x="3132056" y="5630905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E2DE8D4-5665-A823-4CDA-B0329E32CAC2}"/>
                </a:ext>
              </a:extLst>
            </p:cNvPr>
            <p:cNvSpPr/>
            <p:nvPr/>
          </p:nvSpPr>
          <p:spPr>
            <a:xfrm>
              <a:off x="795256" y="4282396"/>
              <a:ext cx="297268" cy="36150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DB1F31E2-DEDB-B62E-5655-DEA0128C8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674" y="3596505"/>
            <a:ext cx="4642914" cy="1168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/>
        </p:spPr>
      </p:pic>
      <p:sp>
        <p:nvSpPr>
          <p:cNvPr id="42" name="Left Brace 41">
            <a:extLst>
              <a:ext uri="{FF2B5EF4-FFF2-40B4-BE49-F238E27FC236}">
                <a16:creationId xmlns:a16="http://schemas.microsoft.com/office/drawing/2014/main" id="{C0455020-3FFC-7AF6-3A91-92AD6FD1BC84}"/>
              </a:ext>
            </a:extLst>
          </p:cNvPr>
          <p:cNvSpPr/>
          <p:nvPr/>
        </p:nvSpPr>
        <p:spPr>
          <a:xfrm>
            <a:off x="3713538" y="2150297"/>
            <a:ext cx="360040" cy="4060797"/>
          </a:xfrm>
          <a:prstGeom prst="leftBrace">
            <a:avLst>
              <a:gd name="adj1" fmla="val 30417"/>
              <a:gd name="adj2" fmla="val 1611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34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15626</TotalTime>
  <Words>1858</Words>
  <Application>Microsoft Office PowerPoint</Application>
  <PresentationFormat>On-screen Show (4:3)</PresentationFormat>
  <Paragraphs>365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Thème Office</vt:lpstr>
      <vt:lpstr>Experience on NCRs and future expectations</vt:lpstr>
      <vt:lpstr>Introduction</vt:lpstr>
      <vt:lpstr>NCRs for HL-LHC WP4</vt:lpstr>
      <vt:lpstr>NCRs for HL-LHC WP4</vt:lpstr>
      <vt:lpstr>NCRs for HL-LHC WP4</vt:lpstr>
      <vt:lpstr>Overview of NCRs for RFD SPS</vt:lpstr>
      <vt:lpstr>NCRs during RFD-SPS CM fabrication, assembly and reception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spotted during RFD-SPS CM Components fabrication</vt:lpstr>
      <vt:lpstr>NCRs during RFD-SPS CM assembly</vt:lpstr>
      <vt:lpstr>NCRs during RFD-SPS CM assembly</vt:lpstr>
      <vt:lpstr>NCRs during RFD-SPS CM assembly</vt:lpstr>
      <vt:lpstr>NCRs during RFD-SPS CM assembly</vt:lpstr>
      <vt:lpstr>NCRs during RFD-SPS CM assembly</vt:lpstr>
      <vt:lpstr>NCRs during RFD-SPS CM Reception</vt:lpstr>
      <vt:lpstr>NCRs during RFD-SPS CM Reception</vt:lpstr>
      <vt:lpstr>Conclusions and perspectives </vt:lpstr>
      <vt:lpstr>Conclusions and perspectives </vt:lpstr>
      <vt:lpstr>Thank you !  Any questions ?</vt:lpstr>
      <vt:lpstr>Back-up slides</vt:lpstr>
      <vt:lpstr>Back-up slides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Julien Debeux</cp:lastModifiedBy>
  <cp:revision>124</cp:revision>
  <dcterms:created xsi:type="dcterms:W3CDTF">2016-01-11T14:38:10Z</dcterms:created>
  <dcterms:modified xsi:type="dcterms:W3CDTF">2024-10-07T15:22:12Z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