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617" r:id="rId3"/>
    <p:sldId id="634" r:id="rId4"/>
    <p:sldId id="630" r:id="rId5"/>
    <p:sldId id="632" r:id="rId6"/>
    <p:sldId id="633" r:id="rId7"/>
    <p:sldId id="603" r:id="rId8"/>
    <p:sldId id="628" r:id="rId9"/>
    <p:sldId id="631" r:id="rId10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8F4C445-AFA0-4645-AD5B-AF5911F415E4}">
          <p14:sldIdLst>
            <p14:sldId id="263"/>
            <p14:sldId id="617"/>
            <p14:sldId id="634"/>
            <p14:sldId id="630"/>
            <p14:sldId id="632"/>
            <p14:sldId id="633"/>
            <p14:sldId id="603"/>
            <p14:sldId id="628"/>
            <p14:sldId id="631"/>
          </p14:sldIdLst>
        </p14:section>
        <p14:section name="Untitled Section" id="{7F3A63F3-046E-4606-A8A6-588A6F85A5E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C4F"/>
    <a:srgbClr val="0066FF"/>
    <a:srgbClr val="D76C11"/>
    <a:srgbClr val="D18C4D"/>
    <a:srgbClr val="339933"/>
    <a:srgbClr val="BAA072"/>
    <a:srgbClr val="8FB4FF"/>
    <a:srgbClr val="CDDEFF"/>
    <a:srgbClr val="0957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9" autoAdjust="0"/>
    <p:restoredTop sz="93447" autoAdjust="0"/>
  </p:normalViewPr>
  <p:slideViewPr>
    <p:cSldViewPr snapToObjects="1" showGuides="1">
      <p:cViewPr varScale="1">
        <p:scale>
          <a:sx n="63" d="100"/>
          <a:sy n="63" d="100"/>
        </p:scale>
        <p:origin x="1416" y="5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9" y="1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B3F5CDDF-3246-6843-A314-FDDEB3F3DF8E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28583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9" y="9428583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9" y="1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781D8F6D-3354-BF4D-834B-467E3215D30A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2950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8" tIns="45509" rIns="91018" bIns="4550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5"/>
            <a:ext cx="5335270" cy="4466986"/>
          </a:xfrm>
          <a:prstGeom prst="rect">
            <a:avLst/>
          </a:prstGeom>
        </p:spPr>
        <p:txBody>
          <a:bodyPr vert="horz" lIns="91018" tIns="45509" rIns="91018" bIns="4550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9" y="9428583"/>
            <a:ext cx="2889938" cy="496331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55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Discussion on </a:t>
            </a:r>
            <a:r>
              <a:rPr lang="en-GB" dirty="0" err="1"/>
              <a:t>cryolines</a:t>
            </a:r>
            <a:r>
              <a:rPr lang="en-GB" dirty="0"/>
              <a:t> subcomponents? (tubes , extrusions,..)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9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67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pn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openxmlformats.org/officeDocument/2006/relationships/image" Target="../media/image29.jpeg"/><Relationship Id="rId7" Type="http://schemas.openxmlformats.org/officeDocument/2006/relationships/image" Target="../media/image31.wmf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oleObject" Target="file:///C:\Users\sibarrie\AppData\Local\Temp\PreView\Product5%20Preview%20of%20ST1328955_01%20b.00.CATProduct" TargetMode="External"/><Relationship Id="rId11" Type="http://schemas.microsoft.com/office/2007/relationships/hdphoto" Target="../media/hdphoto2.wdp"/><Relationship Id="rId5" Type="http://schemas.openxmlformats.org/officeDocument/2006/relationships/image" Target="../media/image30.wmf"/><Relationship Id="rId15" Type="http://schemas.openxmlformats.org/officeDocument/2006/relationships/image" Target="../media/image36.png"/><Relationship Id="rId10" Type="http://schemas.openxmlformats.org/officeDocument/2006/relationships/image" Target="../media/image33.png"/><Relationship Id="rId4" Type="http://schemas.openxmlformats.org/officeDocument/2006/relationships/oleObject" Target="file:///C:\Users\sibarrie\AppData\Local\Temp\PreView\Product4%20Preview%20of%20ST1327050_01%20b.00.CATProduct" TargetMode="External"/><Relationship Id="rId9" Type="http://schemas.microsoft.com/office/2007/relationships/hdphoto" Target="../media/hdphoto1.wdp"/><Relationship Id="rId1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768454"/>
            <a:ext cx="1654431" cy="1627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77104" y="3431354"/>
            <a:ext cx="7999352" cy="825624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TRIUMF - CERN Steering Committee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CERN Comments</a:t>
            </a:r>
            <a:endParaRPr lang="en-GB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5039485"/>
            <a:ext cx="7744016" cy="387288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Marco Garlaschè on behalf of CERN WP4 Team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531600" y="6324566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HL-LHC Collaboration Meeting – Genoa – 10</a:t>
            </a:r>
            <a:r>
              <a:rPr lang="en-GB" baseline="30000" dirty="0"/>
              <a:t>th</a:t>
            </a:r>
            <a:r>
              <a:rPr lang="en-GB" dirty="0"/>
              <a:t> October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E4A02B65-EAA2-2B2B-5E97-9A612E9FB2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790"/>
          <a:stretch/>
        </p:blipFill>
        <p:spPr>
          <a:xfrm>
            <a:off x="125061" y="714808"/>
            <a:ext cx="1686535" cy="4874432"/>
          </a:xfrm>
          <a:prstGeom prst="rect">
            <a:avLst/>
          </a:prstGeom>
        </p:spPr>
      </p:pic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3E8A6BAB-1BB4-9587-B12A-CB80A72FED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82" r="6128"/>
          <a:stretch/>
        </p:blipFill>
        <p:spPr>
          <a:xfrm>
            <a:off x="1811596" y="742196"/>
            <a:ext cx="7080884" cy="4824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5F071F-AE78-7254-C5BE-63908F904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Reminder on WP4 Master Plan - RFD CM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63731-7E0F-86F6-1F6C-A500BFDA7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D3F22-F8BC-5CAB-86E4-F4EE65E1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66C110-56F0-EE47-ADF5-B9449E705B35}"/>
              </a:ext>
            </a:extLst>
          </p:cNvPr>
          <p:cNvSpPr/>
          <p:nvPr/>
        </p:nvSpPr>
        <p:spPr>
          <a:xfrm>
            <a:off x="3498130" y="3284985"/>
            <a:ext cx="4314229" cy="79208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A1D8D1-D668-9F43-273E-0BA530688C96}"/>
              </a:ext>
            </a:extLst>
          </p:cNvPr>
          <p:cNvSpPr/>
          <p:nvPr/>
        </p:nvSpPr>
        <p:spPr>
          <a:xfrm>
            <a:off x="857843" y="3568736"/>
            <a:ext cx="977853" cy="36432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C019A0-0339-9506-BCE4-22C932FDD091}"/>
              </a:ext>
            </a:extLst>
          </p:cNvPr>
          <p:cNvSpPr txBox="1"/>
          <p:nvPr/>
        </p:nvSpPr>
        <p:spPr>
          <a:xfrm>
            <a:off x="2123728" y="4879022"/>
            <a:ext cx="489654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Three types of ‘</a:t>
            </a:r>
            <a:r>
              <a:rPr lang="en-US" b="1" dirty="0"/>
              <a:t>Deliverables</a:t>
            </a:r>
            <a:r>
              <a:rPr lang="en-US" dirty="0"/>
              <a:t>’:</a:t>
            </a:r>
          </a:p>
          <a:p>
            <a:pPr marL="285750" indent="-285750">
              <a:buFontTx/>
              <a:buChar char="-"/>
            </a:pPr>
            <a:r>
              <a:rPr lang="en-GB" dirty="0"/>
              <a:t>Info : CERN </a:t>
            </a:r>
            <a:r>
              <a:rPr lang="en-GB" b="1" dirty="0"/>
              <a:t>Specifications</a:t>
            </a:r>
          </a:p>
          <a:p>
            <a:pPr marL="285750" indent="-285750">
              <a:buFontTx/>
              <a:buChar char="-"/>
            </a:pPr>
            <a:r>
              <a:rPr lang="en-US" dirty="0"/>
              <a:t>Info : </a:t>
            </a:r>
            <a:r>
              <a:rPr lang="en-US" b="1" dirty="0"/>
              <a:t>Design</a:t>
            </a:r>
            <a:r>
              <a:rPr lang="en-US" dirty="0"/>
              <a:t> Packages (components, CM)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Hardware</a:t>
            </a:r>
            <a:r>
              <a:rPr lang="en-US" dirty="0"/>
              <a:t> (Part Exchange) and related handling/assembly procedures</a:t>
            </a:r>
          </a:p>
        </p:txBody>
      </p:sp>
    </p:spTree>
    <p:extLst>
      <p:ext uri="{BB962C8B-B14F-4D97-AF65-F5344CB8AC3E}">
        <p14:creationId xmlns:p14="http://schemas.microsoft.com/office/powerpoint/2010/main" val="344680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86EC3-2190-4795-4CDA-31D9078CD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&amp; Components Specifications</a:t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B0D4E-3633-DF5A-73F1-64B29BF4B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0D5A87-C7EC-BCB8-3CF9-200305598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5B1AF4-F416-B9F3-0E40-E0BB6D9865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818" y="687625"/>
            <a:ext cx="7056344" cy="468559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71D1900-50AD-8861-48AF-7188C2E643E2}"/>
              </a:ext>
            </a:extLst>
          </p:cNvPr>
          <p:cNvSpPr txBox="1">
            <a:spLocks/>
          </p:cNvSpPr>
          <p:nvPr/>
        </p:nvSpPr>
        <p:spPr>
          <a:xfrm>
            <a:off x="6689201" y="1290025"/>
            <a:ext cx="1555207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CRYOMODULE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58328E-CFFE-3773-9B95-C454982EE51B}"/>
              </a:ext>
            </a:extLst>
          </p:cNvPr>
          <p:cNvSpPr txBox="1">
            <a:spLocks/>
          </p:cNvSpPr>
          <p:nvPr/>
        </p:nvSpPr>
        <p:spPr>
          <a:xfrm>
            <a:off x="6689201" y="2543376"/>
            <a:ext cx="1555207" cy="138499"/>
          </a:xfrm>
          <a:prstGeom prst="rect">
            <a:avLst/>
          </a:prstGeom>
          <a:ln w="25400">
            <a:noFill/>
          </a:ln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u="sng" kern="1400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COMPONENTS</a:t>
            </a:r>
            <a:endParaRPr lang="en-GB" sz="900" u="sng" kern="14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C00C0B-8C42-F1D4-CFBC-66855464DD8C}"/>
              </a:ext>
            </a:extLst>
          </p:cNvPr>
          <p:cNvSpPr txBox="1"/>
          <p:nvPr/>
        </p:nvSpPr>
        <p:spPr>
          <a:xfrm>
            <a:off x="1835696" y="5496308"/>
            <a:ext cx="547260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For </a:t>
            </a:r>
            <a:r>
              <a:rPr lang="en-US" sz="1600" dirty="0">
                <a:solidFill>
                  <a:srgbClr val="00B050"/>
                </a:solidFill>
              </a:rPr>
              <a:t>all released </a:t>
            </a:r>
            <a:r>
              <a:rPr lang="en-US" sz="1600" dirty="0"/>
              <a:t>: no modifications foreseen. </a:t>
            </a:r>
            <a:r>
              <a:rPr lang="en-US" sz="1400" dirty="0"/>
              <a:t>(</a:t>
            </a:r>
            <a:r>
              <a:rPr lang="en-US" sz="1400" dirty="0" err="1"/>
              <a:t>DevReqs</a:t>
            </a:r>
            <a:r>
              <a:rPr lang="en-US" sz="1400" dirty="0"/>
              <a:t>)</a:t>
            </a:r>
            <a:endParaRPr lang="en-US" sz="1400" dirty="0">
              <a:solidFill>
                <a:srgbClr val="00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Instrumentation : </a:t>
            </a:r>
            <a:r>
              <a:rPr lang="en-GB" sz="1400" dirty="0"/>
              <a:t>deemed less critical for TRIUMF supply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600" dirty="0"/>
              <a:t>uning </a:t>
            </a:r>
            <a:r>
              <a:rPr lang="en-GB" sz="1400" dirty="0"/>
              <a:t>: </a:t>
            </a:r>
            <a:r>
              <a:rPr lang="en-GB" sz="1400" dirty="0" err="1"/>
              <a:t>modif.s</a:t>
            </a:r>
            <a:r>
              <a:rPr lang="en-GB" sz="1400" dirty="0"/>
              <a:t> following UK RFD CM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265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C5FCA-40FF-8AE1-E2FF-D41831850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CERN Design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4C2D08-3A06-D232-E333-2AA39745F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0B86-E22B-F51B-7826-D69E480A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F7A092F-A43A-40DD-3A2D-9FD5ABABB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248069"/>
              </p:ext>
            </p:extLst>
          </p:nvPr>
        </p:nvGraphicFramePr>
        <p:xfrm>
          <a:off x="1528039" y="2123839"/>
          <a:ext cx="5729260" cy="15683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9140">
                  <a:extLst>
                    <a:ext uri="{9D8B030D-6E8A-4147-A177-3AD203B41FA5}">
                      <a16:colId xmlns:a16="http://schemas.microsoft.com/office/drawing/2014/main" val="28872034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67826788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Status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5704504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OVC &amp; internal support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4787152"/>
                  </a:ext>
                </a:extLst>
              </a:tr>
              <a:tr h="181899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Cryogenic lines, jumper, and cryogenic supports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69882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Thermal screen, MLI blankets 2K/50K, thermal intercept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8173251"/>
                  </a:ext>
                </a:extLst>
              </a:tr>
              <a:tr h="222405">
                <a:tc>
                  <a:txBody>
                    <a:bodyPr/>
                    <a:lstStyle/>
                    <a:p>
                      <a:r>
                        <a:rPr lang="fr-CH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RF coaxial </a:t>
                      </a:r>
                      <a:r>
                        <a:rPr lang="fr-CH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lines</a:t>
                      </a:r>
                      <a:r>
                        <a:rPr lang="fr-CH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FPC, FPC </a:t>
                      </a:r>
                      <a:r>
                        <a:rPr lang="fr-CH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</a:t>
                      </a:r>
                      <a:r>
                        <a:rPr lang="fr-CH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pipe</a:t>
                      </a:r>
                      <a:endParaRPr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4131450"/>
                  </a:ext>
                </a:extLst>
              </a:tr>
              <a:tr h="19240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UHV vacuum equipment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589337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r>
                        <a:rPr lang="fr-CH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fr-CH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r-CH" sz="11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shield</a:t>
                      </a:r>
                      <a:endParaRPr lang="en-GB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921232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Mechanical and cryogenic instrumentation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GB" sz="1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Q4 2024)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562699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FF208E0-45FC-F6BB-7459-2AA3CC88B388}"/>
              </a:ext>
            </a:extLst>
          </p:cNvPr>
          <p:cNvSpPr txBox="1"/>
          <p:nvPr/>
        </p:nvSpPr>
        <p:spPr>
          <a:xfrm>
            <a:off x="372266" y="1611245"/>
            <a:ext cx="6949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Status of drawing folders for cryomodule </a:t>
            </a:r>
            <a:r>
              <a:rPr lang="en-US" b="1" u="sng" dirty="0"/>
              <a:t>internal</a:t>
            </a:r>
            <a:r>
              <a:rPr lang="en-US" dirty="0"/>
              <a:t> components :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1B23F9-0B26-F80C-4D4B-6D113FE114CD}"/>
              </a:ext>
            </a:extLst>
          </p:cNvPr>
          <p:cNvSpPr txBox="1"/>
          <p:nvPr/>
        </p:nvSpPr>
        <p:spPr>
          <a:xfrm>
            <a:off x="360040" y="1185334"/>
            <a:ext cx="8892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Drawing packages status for the cryomodules 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ABF478-9B2E-6409-7781-26CE66F37B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30" y="2548349"/>
            <a:ext cx="144016" cy="1081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47371D-3E74-38A9-89BA-8BC26E4EC0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658" y="2971377"/>
            <a:ext cx="156716" cy="1289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76B5F8-F76C-063A-3FDF-D558D6EEEB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14" y="2350375"/>
            <a:ext cx="151086" cy="1326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E7CDEE-EC96-E1A8-934C-A8E04B6324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635" y="2541132"/>
            <a:ext cx="211645" cy="1256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F4930F-FE5A-1B97-4514-63A39A969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3355" y="2548349"/>
            <a:ext cx="166603" cy="1081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93ECD3-73B4-C9BD-9E8E-9DA45D42C46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13" y="3180453"/>
            <a:ext cx="212423" cy="1071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EA17BA-C207-0FE5-1526-6B5C9E735F9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568" y="3180453"/>
            <a:ext cx="100512" cy="1071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13B1741-BF72-3E35-BD28-3A715D0F889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129" y="3171928"/>
            <a:ext cx="148651" cy="1156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992F08C-C372-F5AD-026D-89DAC1AFF38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827" y="2548348"/>
            <a:ext cx="288128" cy="1081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6C5947-2652-997D-A4A3-108E6CBCF0A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064" y="2350375"/>
            <a:ext cx="144016" cy="1326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07F3FF-3821-36FF-83CD-6B470F000C3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83" y="3353469"/>
            <a:ext cx="186675" cy="1098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EFF3316-8149-80E3-7DB8-51ED473C0F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24246" y="2746313"/>
            <a:ext cx="180842" cy="1192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FEA1FD-92E3-140E-D23B-5D890126AE00}"/>
              </a:ext>
            </a:extLst>
          </p:cNvPr>
          <p:cNvSpPr txBox="1"/>
          <p:nvPr/>
        </p:nvSpPr>
        <p:spPr>
          <a:xfrm>
            <a:off x="6052765" y="3652757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err="1"/>
              <a:t>Ref</a:t>
            </a:r>
            <a:r>
              <a:rPr lang="fr-CH" sz="1200" i="1" dirty="0"/>
              <a:t> EDMS Doc 2730814</a:t>
            </a:r>
            <a:endParaRPr lang="en-GB" sz="12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E15B23-3215-59B9-8F71-676DDDC0EAD2}"/>
              </a:ext>
            </a:extLst>
          </p:cNvPr>
          <p:cNvSpPr txBox="1"/>
          <p:nvPr/>
        </p:nvSpPr>
        <p:spPr>
          <a:xfrm>
            <a:off x="367563" y="4084273"/>
            <a:ext cx="674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Status drawing folders for cryomodule </a:t>
            </a:r>
            <a:r>
              <a:rPr lang="en-US" b="1" u="sng" dirty="0"/>
              <a:t>external</a:t>
            </a:r>
            <a:r>
              <a:rPr lang="en-US" dirty="0"/>
              <a:t> components : 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52701E8-70FD-03FC-ADF5-15E014BA8B3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09" y="2767710"/>
            <a:ext cx="190492" cy="978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E02B6F-2866-1B1D-C9A3-81FC16D1DA5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81805" y="3541645"/>
            <a:ext cx="164410" cy="111112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2EE7AD23-C370-46C0-EE3C-B4FEA39B4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55048"/>
              </p:ext>
            </p:extLst>
          </p:nvPr>
        </p:nvGraphicFramePr>
        <p:xfrm>
          <a:off x="1535083" y="4485463"/>
          <a:ext cx="5729260" cy="15301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9140">
                  <a:extLst>
                    <a:ext uri="{9D8B030D-6E8A-4147-A177-3AD203B41FA5}">
                      <a16:colId xmlns:a16="http://schemas.microsoft.com/office/drawing/2014/main" val="28872034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67826788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Status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5704504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Cryogenic </a:t>
                      </a:r>
                      <a:r>
                        <a:rPr lang="en-GB" sz="11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</a:t>
                      </a:r>
                      <a:r>
                        <a:rPr lang="en-GB" sz="1100" dirty="0">
                          <a:effectLst/>
                        </a:rPr>
                        <a:t> extension*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1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Q1 2025)</a:t>
                      </a:r>
                      <a:endParaRPr lang="en-GB" sz="11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4787152"/>
                  </a:ext>
                </a:extLst>
              </a:tr>
              <a:tr h="181899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Tuner actuation*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sym typeface="Wingdings" panose="05000000000000000000" pitchFamily="2" charset="2"/>
                        </a:rPr>
                        <a:t>pending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69882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FSI heads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8173251"/>
                  </a:ext>
                </a:extLst>
              </a:tr>
              <a:tr h="19240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Rooting of cable for LHC integration (2 configurations)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4589337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</a:rPr>
                        <a:t>Mechanical and cryogenic instrumentation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sym typeface="Wingdings" panose="05000000000000000000" pitchFamily="2" charset="2"/>
                        </a:rPr>
                        <a:t> (</a:t>
                      </a:r>
                      <a:r>
                        <a:rPr lang="en-GB" sz="1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Q4 2024)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562706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Drawing &amp; BOM for STEP of assembly – Step 1-&gt;5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109C4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556269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</a:rPr>
                        <a:t>Drawing &amp; BOM for STEP of assembly – Step 6-&gt;12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000" dirty="0">
                          <a:effectLst/>
                          <a:latin typeface="+mn-lt"/>
                          <a:sym typeface="Wingdings" panose="05000000000000000000" pitchFamily="2" charset="2"/>
                        </a:rPr>
                        <a:t>Q1 2025)</a:t>
                      </a:r>
                      <a:endParaRPr lang="en-GB" sz="10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5191819"/>
                  </a:ext>
                </a:extLst>
              </a:tr>
            </a:tbl>
          </a:graphicData>
        </a:graphic>
      </p:graphicFrame>
      <p:pic>
        <p:nvPicPr>
          <p:cNvPr id="26" name="Picture 25">
            <a:extLst>
              <a:ext uri="{FF2B5EF4-FFF2-40B4-BE49-F238E27FC236}">
                <a16:creationId xmlns:a16="http://schemas.microsoft.com/office/drawing/2014/main" id="{92436CFB-FDE2-BF41-7EAD-13C260197A3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170" y="4905264"/>
            <a:ext cx="109031" cy="1213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2D61407-EEE0-87E6-F5C9-51C9E6E1BDE0}"/>
              </a:ext>
            </a:extLst>
          </p:cNvPr>
          <p:cNvSpPr txBox="1"/>
          <p:nvPr/>
        </p:nvSpPr>
        <p:spPr>
          <a:xfrm>
            <a:off x="6107998" y="5960313"/>
            <a:ext cx="2640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/>
              <a:t>* </a:t>
            </a:r>
            <a:r>
              <a:rPr lang="fr-CH" sz="1200" i="1" dirty="0" err="1"/>
              <a:t>Improvement</a:t>
            </a:r>
            <a:r>
              <a:rPr lang="fr-CH" sz="1200" i="1" dirty="0"/>
              <a:t> of the original design</a:t>
            </a:r>
            <a:endParaRPr lang="en-GB" sz="1200" i="1" dirty="0"/>
          </a:p>
        </p:txBody>
      </p:sp>
      <p:pic>
        <p:nvPicPr>
          <p:cNvPr id="28" name="Picture 27" descr="A couple of machines with different colored parts&#10;&#10;Description automatically generated with medium confidence">
            <a:extLst>
              <a:ext uri="{FF2B5EF4-FFF2-40B4-BE49-F238E27FC236}">
                <a16:creationId xmlns:a16="http://schemas.microsoft.com/office/drawing/2014/main" id="{34FD43F9-20C7-6803-CAE4-F2A03720F9B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00192" y="1"/>
            <a:ext cx="2788842" cy="1598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66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A65A64-B49C-E738-9F61-CC0DF35E9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1FF529C-3871-F0B9-93C3-5C25C3D6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768" y="26130"/>
            <a:ext cx="7920000" cy="540000"/>
          </a:xfrm>
        </p:spPr>
        <p:txBody>
          <a:bodyPr/>
          <a:lstStyle/>
          <a:p>
            <a:r>
              <a:rPr lang="en-US" sz="2400" dirty="0"/>
              <a:t>CERN Contr. : Hardware - </a:t>
            </a:r>
            <a:r>
              <a:rPr lang="en-US" sz="2400" dirty="0">
                <a:solidFill>
                  <a:srgbClr val="002060"/>
                </a:solidFill>
              </a:rPr>
              <a:t>RFD (TCM0 &amp;) Series</a:t>
            </a:r>
            <a:endParaRPr lang="en-GB" sz="2400" dirty="0">
              <a:solidFill>
                <a:srgbClr val="002060"/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7D5AAFE-B24E-79E7-F113-B118F1ED6AB6}"/>
              </a:ext>
            </a:extLst>
          </p:cNvPr>
          <p:cNvGraphicFramePr>
            <a:graphicFrameLocks noGrp="1"/>
          </p:cNvGraphicFramePr>
          <p:nvPr/>
        </p:nvGraphicFramePr>
        <p:xfrm>
          <a:off x="488392" y="1700808"/>
          <a:ext cx="8092756" cy="466450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60108">
                  <a:extLst>
                    <a:ext uri="{9D8B030D-6E8A-4147-A177-3AD203B41FA5}">
                      <a16:colId xmlns:a16="http://schemas.microsoft.com/office/drawing/2014/main" val="2582472686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11340268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3302151909"/>
                    </a:ext>
                  </a:extLst>
                </a:gridCol>
              </a:tblGrid>
              <a:tr h="343902"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noProof="0" dirty="0">
                          <a:effectLst/>
                        </a:rPr>
                        <a:t>Component</a:t>
                      </a:r>
                      <a:endParaRPr lang="en-US" sz="1100" b="1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noProof="0" dirty="0">
                          <a:effectLst/>
                        </a:rPr>
                        <a:t>Status &amp; Estimated Delivery Date</a:t>
                      </a:r>
                      <a:endParaRPr lang="en-US" sz="1100" b="1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3818224554"/>
                  </a:ext>
                </a:extLst>
              </a:tr>
              <a:tr h="880234"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400" noProof="0" dirty="0">
                          <a:effectLst/>
                        </a:rPr>
                        <a:t>Jacketed Cavities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400" noProof="0" dirty="0">
                          <a:effectLst/>
                        </a:rPr>
                        <a:t>(Bare Cavity + Cold Magnetic Shield + Helium Vessel)</a:t>
                      </a: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i="1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N.A.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733506417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400" noProof="0" dirty="0">
                          <a:effectLst/>
                        </a:rPr>
                        <a:t>Beam Screens</a:t>
                      </a:r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effectLst/>
                        </a:rPr>
                        <a:t>All Series: </a:t>
                      </a:r>
                      <a:r>
                        <a:rPr lang="en-US" sz="1100" kern="1400" noProof="0" dirty="0">
                          <a:solidFill>
                            <a:srgbClr val="00B050"/>
                          </a:solidFill>
                          <a:effectLst/>
                        </a:rPr>
                        <a:t>Ready</a:t>
                      </a:r>
                      <a:endParaRPr lang="en-US" sz="1100" kern="1400" noProof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1442439235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400" noProof="0" dirty="0">
                          <a:effectLst/>
                        </a:rPr>
                        <a:t>Full set of HOMs and HF-HOMs</a:t>
                      </a:r>
                    </a:p>
                    <a:p>
                      <a:pPr algn="l"/>
                      <a:r>
                        <a:rPr lang="en-US" sz="1100" b="0" kern="1400" noProof="0" dirty="0">
                          <a:effectLst/>
                        </a:rPr>
                        <a:t>&amp; Feedthroughs</a:t>
                      </a:r>
                      <a:br>
                        <a:rPr lang="en-US" sz="1100" b="0" kern="1400" noProof="0" dirty="0">
                          <a:effectLst/>
                        </a:rPr>
                      </a:br>
                      <a:r>
                        <a:rPr lang="en-US" sz="1100" b="0" kern="1400" noProof="0" dirty="0">
                          <a:effectLst/>
                        </a:rPr>
                        <a:t>(High Order Modes Suppressors) </a:t>
                      </a:r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effectLst/>
                        </a:rPr>
                        <a:t>  </a:t>
                      </a:r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N.A</a:t>
                      </a: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(See presentation by S. Barrière)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40043955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400" noProof="0" dirty="0">
                          <a:effectLst/>
                        </a:rPr>
                        <a:t>DQW FPC </a:t>
                      </a:r>
                      <a:br>
                        <a:rPr lang="en-US" sz="1100" b="0" kern="1400" noProof="0" dirty="0">
                          <a:effectLst/>
                        </a:rPr>
                      </a:br>
                      <a:r>
                        <a:rPr lang="en-US" sz="1100" b="0" kern="1400" noProof="0" dirty="0">
                          <a:effectLst/>
                        </a:rPr>
                        <a:t>(Fundamental Power Coupler)</a:t>
                      </a:r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Delivery in line with requirements as per Master Plan</a:t>
                      </a:r>
                    </a:p>
                    <a:p>
                      <a:pPr algn="ctr"/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See presentation by S. Barrière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3584566928"/>
                  </a:ext>
                </a:extLst>
              </a:tr>
              <a:tr h="6760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Internal Coaxial Lines</a:t>
                      </a: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2x RFD cryomodule: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Q1-2025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3x RFD cryomodules: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Q3-2025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1748433298"/>
                  </a:ext>
                </a:extLst>
              </a:tr>
              <a:tr h="6760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400" noProof="0" dirty="0">
                          <a:effectLst/>
                        </a:rPr>
                        <a:t>PIMS (Interconnections for string assembly)</a:t>
                      </a:r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1x RFD cryomodule: </a:t>
                      </a:r>
                      <a:r>
                        <a:rPr lang="en-US" sz="1100" kern="1400" noProof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PIMS shipped, 4 PIMS ready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 RFD cryomodules: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Q3-Q4 2024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883491534"/>
                  </a:ext>
                </a:extLst>
              </a:tr>
            </a:tbl>
          </a:graphicData>
        </a:graphic>
      </p:graphicFrame>
      <p:pic>
        <p:nvPicPr>
          <p:cNvPr id="22" name="Picture 21" descr="A picture containing metalware, gear&#10;&#10;Description automatically generated">
            <a:extLst>
              <a:ext uri="{FF2B5EF4-FFF2-40B4-BE49-F238E27FC236}">
                <a16:creationId xmlns:a16="http://schemas.microsoft.com/office/drawing/2014/main" id="{64D3421A-C33A-0897-C9EA-7D06B9BD6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050" y="5713003"/>
            <a:ext cx="1023690" cy="58269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89F8-8940-BB70-712A-45C00875F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743" y="2969852"/>
            <a:ext cx="912305" cy="4632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9F0AD9-F6F1-6138-88FA-36B826C84A12}"/>
              </a:ext>
            </a:extLst>
          </p:cNvPr>
          <p:cNvSpPr txBox="1"/>
          <p:nvPr/>
        </p:nvSpPr>
        <p:spPr>
          <a:xfrm>
            <a:off x="760606" y="770530"/>
            <a:ext cx="7714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Ref. Part Exchange UK-CAN : EDMS 2508819 </a:t>
            </a:r>
            <a:r>
              <a:rPr lang="en-US" b="1" i="1" dirty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en-US" b="1" i="1" dirty="0" err="1">
                <a:solidFill>
                  <a:schemeClr val="tx2"/>
                </a:solidFill>
              </a:rPr>
              <a:t>Amnd</a:t>
            </a:r>
            <a:r>
              <a:rPr lang="en-US" b="1" i="1" dirty="0">
                <a:solidFill>
                  <a:schemeClr val="tx2"/>
                </a:solidFill>
              </a:rPr>
              <a:t> Add5 of P095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5D9B34-8429-9EAE-6838-9368E0892A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624" y="4323399"/>
            <a:ext cx="1229492" cy="65792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8D567EE-937D-0D6C-458B-68BFE9E566C3}"/>
              </a:ext>
            </a:extLst>
          </p:cNvPr>
          <p:cNvSpPr txBox="1"/>
          <p:nvPr/>
        </p:nvSpPr>
        <p:spPr>
          <a:xfrm>
            <a:off x="425691" y="1234362"/>
            <a:ext cx="550810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1" kern="1400" noProof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Delivered or ready to be delivered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i="1" kern="1400" noProof="0" dirty="0">
                <a:solidFill>
                  <a:srgbClr val="0066FF"/>
                </a:solidFill>
                <a:effectLst/>
                <a:latin typeface="+mn-lt"/>
                <a:ea typeface="+mn-ea"/>
                <a:cs typeface="+mn-cs"/>
              </a:rPr>
              <a:t>Delivery in line with requirements as per Master Plan and TRIUMF TCM0+series Strategy</a:t>
            </a:r>
            <a:endParaRPr lang="en-US" sz="1050" i="1" kern="1400" noProof="0" dirty="0">
              <a:solidFill>
                <a:srgbClr val="0066FF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21">
            <a:extLst>
              <a:ext uri="{FF2B5EF4-FFF2-40B4-BE49-F238E27FC236}">
                <a16:creationId xmlns:a16="http://schemas.microsoft.com/office/drawing/2014/main" id="{FE2A95D0-1B0D-AD21-EC09-0FF2F10AC7C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5638" y="4897123"/>
            <a:ext cx="510514" cy="657923"/>
          </a:xfrm>
          <a:prstGeom prst="rect">
            <a:avLst/>
          </a:prstGeom>
        </p:spPr>
      </p:pic>
      <p:pic>
        <p:nvPicPr>
          <p:cNvPr id="7" name="Picture 6" descr="A blue and green machine&#10;&#10;Description automatically generated">
            <a:extLst>
              <a:ext uri="{FF2B5EF4-FFF2-40B4-BE49-F238E27FC236}">
                <a16:creationId xmlns:a16="http://schemas.microsoft.com/office/drawing/2014/main" id="{97D59853-BF5C-FE2A-12F6-729A3DB5D03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5169" y="2054125"/>
            <a:ext cx="1848670" cy="960951"/>
          </a:xfrm>
          <a:prstGeom prst="rect">
            <a:avLst/>
          </a:prstGeom>
        </p:spPr>
      </p:pic>
      <p:pic>
        <p:nvPicPr>
          <p:cNvPr id="10" name="Picture 9" descr="A group of colorful objects&#10;&#10;Description automatically generated">
            <a:extLst>
              <a:ext uri="{FF2B5EF4-FFF2-40B4-BE49-F238E27FC236}">
                <a16:creationId xmlns:a16="http://schemas.microsoft.com/office/drawing/2014/main" id="{502A73BE-E45F-37D6-D26D-CA0BD7F0C3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6863" y="3532138"/>
            <a:ext cx="929189" cy="72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78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A65A64-B49C-E738-9F61-CC0DF35E9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1FF529C-3871-F0B9-93C3-5C25C3D6B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768" y="26130"/>
            <a:ext cx="7920000" cy="540000"/>
          </a:xfrm>
        </p:spPr>
        <p:txBody>
          <a:bodyPr/>
          <a:lstStyle/>
          <a:p>
            <a:r>
              <a:rPr lang="en-US" sz="2400" dirty="0"/>
              <a:t>CERN Contr. : Hardware - </a:t>
            </a:r>
            <a:r>
              <a:rPr lang="en-US" sz="2400" dirty="0">
                <a:solidFill>
                  <a:srgbClr val="002060"/>
                </a:solidFill>
              </a:rPr>
              <a:t>RFD (TCM0 &amp;) Series</a:t>
            </a:r>
            <a:endParaRPr lang="en-GB" sz="2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7D5AAFE-B24E-79E7-F113-B118F1ED6A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809274"/>
              </p:ext>
            </p:extLst>
          </p:nvPr>
        </p:nvGraphicFramePr>
        <p:xfrm>
          <a:off x="600126" y="566130"/>
          <a:ext cx="8164764" cy="544562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60108">
                  <a:extLst>
                    <a:ext uri="{9D8B030D-6E8A-4147-A177-3AD203B41FA5}">
                      <a16:colId xmlns:a16="http://schemas.microsoft.com/office/drawing/2014/main" val="258247268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11340268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3302151909"/>
                    </a:ext>
                  </a:extLst>
                </a:gridCol>
              </a:tblGrid>
              <a:tr h="343902"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noProof="0" dirty="0">
                          <a:effectLst/>
                        </a:rPr>
                        <a:t>Component</a:t>
                      </a:r>
                      <a:endParaRPr lang="en-US" sz="1100" b="1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noProof="0" dirty="0">
                          <a:effectLst/>
                        </a:rPr>
                        <a:t>Status</a:t>
                      </a:r>
                      <a:endParaRPr lang="en-US" sz="1100" b="1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3818224554"/>
                  </a:ext>
                </a:extLst>
              </a:tr>
              <a:tr h="717264"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400" noProof="0" dirty="0">
                          <a:effectLst/>
                          <a:latin typeface="+mn-lt"/>
                        </a:rPr>
                        <a:t>Vacuum Modules &amp; Gate Valves</a:t>
                      </a:r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5x RFD </a:t>
                      </a: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cryomodules</a:t>
                      </a:r>
                      <a:r>
                        <a:rPr lang="en-US" sz="110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1100" kern="1400" noProof="0" dirty="0">
                          <a:solidFill>
                            <a:srgbClr val="00B050"/>
                          </a:solidFill>
                          <a:effectLst/>
                        </a:rPr>
                        <a:t>Delivered to Canada</a:t>
                      </a:r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400" noProof="0" dirty="0">
                        <a:effectLst/>
                        <a:highlight>
                          <a:srgbClr val="FFFF00"/>
                        </a:highlight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1442439235"/>
                  </a:ext>
                </a:extLst>
              </a:tr>
              <a:tr h="113552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 Instrumentation</a:t>
                      </a:r>
                    </a:p>
                    <a:p>
                      <a:pPr algn="l"/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Discussions ongoing (full list &amp; responsibility for each done, procurement ongoing)</a:t>
                      </a:r>
                    </a:p>
                    <a:p>
                      <a:pPr algn="ctr"/>
                      <a:r>
                        <a:rPr lang="en-US" sz="1100" b="1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Delivery : ref. </a:t>
                      </a:r>
                      <a:r>
                        <a:rPr lang="en-US" sz="1100" b="1" kern="1400" noProof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prez</a:t>
                      </a:r>
                      <a:r>
                        <a:rPr lang="en-US" sz="1100" b="1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Delprat / Gahier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400439554"/>
                  </a:ext>
                </a:extLst>
              </a:tr>
              <a:tr h="9484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Expansion joints for Cryogenic Lines* </a:t>
                      </a:r>
                    </a:p>
                    <a:p>
                      <a:pPr algn="l"/>
                      <a:endParaRPr lang="en-US" sz="1100" b="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Ready for all DQW &amp; RFD cryogenic lines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3584566928"/>
                  </a:ext>
                </a:extLst>
              </a:tr>
              <a:tr h="9484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Upper &amp; Lower Cryogenic Lines*</a:t>
                      </a: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1x RFD cryomodule: </a:t>
                      </a:r>
                      <a:r>
                        <a:rPr lang="en-US" sz="1100" kern="1400" noProof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Shipped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 RFD cryomodules: 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beg Q2-2025</a:t>
                      </a:r>
                    </a:p>
                    <a:p>
                      <a:pPr algn="ctr"/>
                      <a:endParaRPr lang="en-US" sz="1100" kern="1400" noProof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985703179"/>
                  </a:ext>
                </a:extLst>
              </a:tr>
              <a:tr h="676067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Tuner Double Tubes*</a:t>
                      </a: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1x RFD cryomodule: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Q1-2025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 RFD cryomodules: </a:t>
                      </a:r>
                      <a:r>
                        <a:rPr lang="en-US" sz="1100" kern="14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late Q2 &amp; </a:t>
                      </a:r>
                      <a:r>
                        <a:rPr lang="en-US" sz="1100" kern="14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Q3-2025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883491534"/>
                  </a:ext>
                </a:extLst>
              </a:tr>
              <a:tr h="676067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400" noProof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Blades for Cavity Support System, instrumented *</a:t>
                      </a: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646" marR="4164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1x RFD cryomodule: </a:t>
                      </a:r>
                      <a:r>
                        <a:rPr lang="en-US" sz="1100" kern="1400" noProof="0" dirty="0">
                          <a:solidFill>
                            <a:srgbClr val="00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Q1-2025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 RFD cryomodules: </a:t>
                      </a:r>
                      <a:r>
                        <a:rPr lang="en-US" sz="1100" kern="14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1100" kern="14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4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Q2 &amp; </a:t>
                      </a:r>
                      <a:r>
                        <a:rPr lang="en-US" sz="1100" kern="1400" noProof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Q3-2025</a:t>
                      </a:r>
                    </a:p>
                  </a:txBody>
                  <a:tcPr marL="41646" marR="41646" marT="0" marB="0" anchor="ctr"/>
                </a:tc>
                <a:extLst>
                  <a:ext uri="{0D108BD9-81ED-4DB2-BD59-A6C34878D82A}">
                    <a16:rowId xmlns:a16="http://schemas.microsoft.com/office/drawing/2014/main" val="4104161234"/>
                  </a:ext>
                </a:extLst>
              </a:tr>
            </a:tbl>
          </a:graphicData>
        </a:graphic>
      </p:graphicFrame>
      <p:pic>
        <p:nvPicPr>
          <p:cNvPr id="23" name="Picture 22" descr="Resultado de imagen de cernox cryo cern">
            <a:extLst>
              <a:ext uri="{FF2B5EF4-FFF2-40B4-BE49-F238E27FC236}">
                <a16:creationId xmlns:a16="http://schemas.microsoft.com/office/drawing/2014/main" id="{A5D54C4E-2257-E16E-8323-181BD2668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874" y="1855192"/>
            <a:ext cx="1148543" cy="58990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0E59F734-E8C3-AEDC-B90A-2F2B922E12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212" y="2905413"/>
          <a:ext cx="703763" cy="585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628000" imgH="2183760" progId="CATIA.Product">
                  <p:link updateAutomatic="1"/>
                </p:oleObj>
              </mc:Choice>
              <mc:Fallback>
                <p:oleObj name="Product" r:id="rId4" imgW="2628000" imgH="2183760" progId="CATIA.Product">
                  <p:link updateAutomatic="1"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0E59F734-E8C3-AEDC-B90A-2F2B922E12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71212" y="2905413"/>
                        <a:ext cx="703763" cy="585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84A11CFB-9264-A441-BF95-415152E257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1058" y="3046883"/>
          <a:ext cx="968750" cy="443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6" imgW="3587760" imgH="1643760" progId="CATIA.Product">
                  <p:link updateAutomatic="1"/>
                </p:oleObj>
              </mc:Choice>
              <mc:Fallback>
                <p:oleObj name="Product" r:id="rId6" imgW="3587760" imgH="1643760" progId="CATIA.Product">
                  <p:link updateAutomatic="1"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84A11CFB-9264-A441-BF95-415152E257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51058" y="3046883"/>
                        <a:ext cx="968750" cy="443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25">
            <a:extLst>
              <a:ext uri="{FF2B5EF4-FFF2-40B4-BE49-F238E27FC236}">
                <a16:creationId xmlns:a16="http://schemas.microsoft.com/office/drawing/2014/main" id="{944EFC30-E4EC-7E61-EBBA-58A0A96D2607}"/>
              </a:ext>
            </a:extLst>
          </p:cNvPr>
          <p:cNvSpPr txBox="1"/>
          <p:nvPr/>
        </p:nvSpPr>
        <p:spPr>
          <a:xfrm>
            <a:off x="594627" y="6046295"/>
            <a:ext cx="285806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50" kern="1400" noProof="0" dirty="0">
                <a:solidFill>
                  <a:schemeClr val="bg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*Amendment </a:t>
            </a:r>
            <a:r>
              <a:rPr lang="en-US" sz="1050" kern="1400" dirty="0">
                <a:solidFill>
                  <a:schemeClr val="bg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 initial Part Exchange</a:t>
            </a:r>
            <a:endParaRPr lang="en-US" sz="1050" kern="1400" noProof="0" dirty="0">
              <a:solidFill>
                <a:schemeClr val="bg1">
                  <a:lumMod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7">
            <a:extLst>
              <a:ext uri="{FF2B5EF4-FFF2-40B4-BE49-F238E27FC236}">
                <a16:creationId xmlns:a16="http://schemas.microsoft.com/office/drawing/2014/main" id="{A0C110D9-07B8-42C9-B4C1-B5894F09386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908" b="96115" l="4505" r="97436">
                        <a14:foregroundMark x1="5198" y1="46728" x2="7554" y2="51534"/>
                        <a14:foregroundMark x1="7554" y1="51534" x2="7623" y2="58282"/>
                        <a14:foregroundMark x1="7623" y1="58282" x2="4505" y2="59611"/>
                        <a14:foregroundMark x1="57588" y1="9100" x2="59667" y2="4908"/>
                        <a14:foregroundMark x1="59667" y1="4908" x2="59945" y2="8691"/>
                        <a14:foregroundMark x1="90506" y1="38139" x2="90575" y2="36503"/>
                        <a14:foregroundMark x1="90575" y1="43252" x2="94179" y2="43763"/>
                        <a14:foregroundMark x1="94179" y1="43763" x2="97436" y2="45808"/>
                        <a14:foregroundMark x1="97436" y1="45808" x2="97436" y2="45808"/>
                        <a14:foregroundMark x1="22938" y1="91309" x2="23077" y2="93252"/>
                        <a14:foregroundMark x1="22938" y1="96115" x2="22938" y2="953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916" y="3734159"/>
            <a:ext cx="1373517" cy="908359"/>
          </a:xfrm>
          <a:prstGeom prst="rect">
            <a:avLst/>
          </a:prstGeom>
        </p:spPr>
      </p:pic>
      <p:pic>
        <p:nvPicPr>
          <p:cNvPr id="10" name="Picture 49">
            <a:extLst>
              <a:ext uri="{FF2B5EF4-FFF2-40B4-BE49-F238E27FC236}">
                <a16:creationId xmlns:a16="http://schemas.microsoft.com/office/drawing/2014/main" id="{3A8268CC-78EA-4985-8AF1-1EBB35FB7C6F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494" b="94156" l="4921" r="92698">
                        <a14:foregroundMark x1="5238" y1="12468" x2="6984" y2="12338"/>
                        <a14:foregroundMark x1="5873" y1="7662" x2="6349" y2="6623"/>
                        <a14:foregroundMark x1="90476" y1="82987" x2="91111" y2="83766"/>
                        <a14:foregroundMark x1="92857" y1="88701" x2="91429" y2="89481"/>
                        <a14:foregroundMark x1="90159" y1="93896" x2="90794" y2="94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75319" flipH="1">
            <a:off x="3830879" y="3948346"/>
            <a:ext cx="746298" cy="975370"/>
          </a:xfrm>
          <a:prstGeom prst="rect">
            <a:avLst/>
          </a:prstGeom>
        </p:spPr>
      </p:pic>
      <p:pic>
        <p:nvPicPr>
          <p:cNvPr id="11" name="Picture 98">
            <a:extLst>
              <a:ext uri="{FF2B5EF4-FFF2-40B4-BE49-F238E27FC236}">
                <a16:creationId xmlns:a16="http://schemas.microsoft.com/office/drawing/2014/main" id="{4DBDEAEA-0E2E-1ED6-7686-9A48B8A4C570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492696" y="4222358"/>
            <a:ext cx="681703" cy="1510440"/>
          </a:xfrm>
          <a:prstGeom prst="rect">
            <a:avLst/>
          </a:prstGeom>
        </p:spPr>
      </p:pic>
      <p:pic>
        <p:nvPicPr>
          <p:cNvPr id="14" name="Picture 692">
            <a:extLst>
              <a:ext uri="{FF2B5EF4-FFF2-40B4-BE49-F238E27FC236}">
                <a16:creationId xmlns:a16="http://schemas.microsoft.com/office/drawing/2014/main" id="{68E02E29-E0E5-4976-BC9E-41A331BEC0F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80" b="93191" l="0" r="89846">
                        <a14:foregroundMark x1="55077" y1="62884" x2="57538" y2="65020"/>
                        <a14:foregroundMark x1="33231" y1="66622" x2="32000" y2="66355"/>
                        <a14:foregroundMark x1="44923" y1="85581" x2="55692" y2="84780"/>
                        <a14:foregroundMark x1="65538" y1="86649" x2="62462" y2="89453"/>
                        <a14:foregroundMark x1="76000" y1="85180" x2="76000" y2="85180"/>
                        <a14:foregroundMark x1="77538" y1="85714" x2="80923" y2="85714"/>
                        <a14:foregroundMark x1="37538" y1="45394" x2="38154" y2="42190"/>
                        <a14:foregroundMark x1="17846" y1="33378" x2="17538" y2="30841"/>
                        <a14:foregroundMark x1="32923" y1="33378" x2="36923" y2="31108"/>
                        <a14:foregroundMark x1="39077" y1="34579" x2="39077" y2="30441"/>
                        <a14:foregroundMark x1="36615" y1="28705" x2="36923" y2="27370"/>
                        <a14:foregroundMark x1="16000" y1="27503" x2="15385" y2="25901"/>
                        <a14:foregroundMark x1="63692" y1="92523" x2="62154" y2="93324"/>
                        <a14:foregroundMark x1="86154" y1="85314" x2="89846" y2="85314"/>
                        <a14:backgroundMark x1="0" y1="51802" x2="5231" y2="54072"/>
                        <a14:backgroundMark x1="18462" y1="55274" x2="24923" y2="550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537449" y="472825"/>
            <a:ext cx="737941" cy="165618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0D2801E-3FD6-39F5-7B1E-D4FEF6815A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3617086" y="4817655"/>
            <a:ext cx="535044" cy="16998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9B29089-6CC9-D459-3A16-E81626F21711}"/>
              </a:ext>
            </a:extLst>
          </p:cNvPr>
          <p:cNvSpPr/>
          <p:nvPr/>
        </p:nvSpPr>
        <p:spPr>
          <a:xfrm>
            <a:off x="3614715" y="6142425"/>
            <a:ext cx="4813946" cy="51386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NEXT : Part Exchange </a:t>
            </a:r>
            <a:r>
              <a:rPr lang="en-US" sz="1600" dirty="0" err="1"/>
              <a:t>Compt</a:t>
            </a:r>
            <a:r>
              <a:rPr lang="en-US" sz="1600" dirty="0"/>
              <a:t> Delivery Conditions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73478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02A41AA-7C68-DC9E-343C-D07928D6A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2441559"/>
            <a:ext cx="2377646" cy="18838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CC28AC-6ACC-83B0-1033-98EE75554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pPr algn="r"/>
            <a:r>
              <a:rPr lang="en-US" sz="12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Aside Information and Technical Deliverables … </a:t>
            </a:r>
            <a:r>
              <a:rPr lang="en-US" sz="2000" dirty="0"/>
              <a:t>CERN Contr. : Tech. Support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DF5D8-A95F-8549-8750-1B94EE0D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22F313-7DFF-1165-DF01-7AD6633E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CF93E9-004D-20D1-6590-52F5FDE9D7C3}"/>
              </a:ext>
            </a:extLst>
          </p:cNvPr>
          <p:cNvSpPr txBox="1"/>
          <p:nvPr/>
        </p:nvSpPr>
        <p:spPr>
          <a:xfrm>
            <a:off x="390774" y="1729737"/>
            <a:ext cx="4673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CERN Reference people for topic / component / activity :</a:t>
            </a:r>
            <a:endParaRPr lang="en-GB" sz="14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27377F-F167-E947-A5D7-24126FA73826}"/>
              </a:ext>
            </a:extLst>
          </p:cNvPr>
          <p:cNvSpPr txBox="1"/>
          <p:nvPr/>
        </p:nvSpPr>
        <p:spPr>
          <a:xfrm>
            <a:off x="484792" y="629303"/>
            <a:ext cx="8676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Tech. Support on specific topics during CM manufacturing: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Feedback on </a:t>
            </a:r>
            <a:r>
              <a:rPr lang="en-US" sz="1400" b="1" dirty="0"/>
              <a:t>activities</a:t>
            </a:r>
            <a:r>
              <a:rPr lang="en-US" sz="1400" dirty="0"/>
              <a:t> : QA, fabrication (welding, outsource)…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Tech. documentation </a:t>
            </a:r>
            <a:r>
              <a:rPr lang="en-US" sz="1400" dirty="0"/>
              <a:t>of Collab : Check </a:t>
            </a:r>
            <a:r>
              <a:rPr lang="en-US" sz="1400" b="1" dirty="0" err="1"/>
              <a:t>ass.y</a:t>
            </a:r>
            <a:r>
              <a:rPr lang="en-US" sz="1400" b="1" dirty="0"/>
              <a:t> and test procedures</a:t>
            </a:r>
            <a:r>
              <a:rPr lang="en-US" sz="1400" dirty="0"/>
              <a:t>, </a:t>
            </a:r>
            <a:r>
              <a:rPr lang="en-US" sz="1400" b="1" dirty="0" err="1"/>
              <a:t>techSpecs</a:t>
            </a:r>
            <a:r>
              <a:rPr lang="en-US" sz="1400" dirty="0"/>
              <a:t> for prod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Coaching &amp; shadowing for </a:t>
            </a:r>
            <a:r>
              <a:rPr lang="en-US" sz="1400" b="1" dirty="0"/>
              <a:t>assembly of components under CERN responsibility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09D2DD-CDE1-F713-2528-21E76CCAD577}"/>
              </a:ext>
            </a:extLst>
          </p:cNvPr>
          <p:cNvSpPr/>
          <p:nvPr/>
        </p:nvSpPr>
        <p:spPr>
          <a:xfrm>
            <a:off x="390774" y="2131810"/>
            <a:ext cx="3537034" cy="2070948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C73AA1-B3B6-63FD-0217-C2C1E288D2B3}"/>
              </a:ext>
            </a:extLst>
          </p:cNvPr>
          <p:cNvSpPr txBox="1"/>
          <p:nvPr/>
        </p:nvSpPr>
        <p:spPr>
          <a:xfrm>
            <a:off x="523709" y="4437112"/>
            <a:ext cx="8357195" cy="20621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Corresponding TRIUMF Engineering &amp; Project Structure is known by CERN</a:t>
            </a:r>
          </a:p>
          <a:p>
            <a:r>
              <a:rPr lang="en-US" sz="1600" b="1" dirty="0"/>
              <a:t>But a more explicit version would be useful, in terms of specialized technicians/operators reference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Alignment, and metrology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Instrumentation </a:t>
            </a:r>
            <a:r>
              <a:rPr lang="en-US" sz="1600" dirty="0" err="1"/>
              <a:t>assy</a:t>
            </a:r>
            <a:r>
              <a:rPr lang="en-US" sz="1600" dirty="0"/>
              <a:t> (Mech &amp; </a:t>
            </a:r>
            <a:r>
              <a:rPr lang="en-US" sz="1600" dirty="0" err="1"/>
              <a:t>Cryo</a:t>
            </a:r>
            <a:r>
              <a:rPr lang="en-U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Vacuum and its procedures (leak checks, cleaning)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Qualified welder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CM </a:t>
            </a:r>
            <a:r>
              <a:rPr lang="en-US" sz="1600" dirty="0" err="1"/>
              <a:t>assy</a:t>
            </a:r>
            <a:endParaRPr lang="en-US" sz="16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F2D96A8-59D4-5C30-5ADF-42D8EABAC5CD}"/>
              </a:ext>
            </a:extLst>
          </p:cNvPr>
          <p:cNvGrpSpPr/>
          <p:nvPr/>
        </p:nvGrpSpPr>
        <p:grpSpPr>
          <a:xfrm>
            <a:off x="314886" y="2035920"/>
            <a:ext cx="3537034" cy="2113160"/>
            <a:chOff x="6627330" y="1918826"/>
            <a:chExt cx="5865550" cy="351115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14975F3-7C0D-E41E-39B1-6016D353936D}"/>
                </a:ext>
              </a:extLst>
            </p:cNvPr>
            <p:cNvSpPr/>
            <p:nvPr/>
          </p:nvSpPr>
          <p:spPr>
            <a:xfrm>
              <a:off x="6627330" y="1918826"/>
              <a:ext cx="5865550" cy="351115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7FA6CD-E94F-BF73-3629-43A858C5F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6906" y="2010663"/>
              <a:ext cx="5541581" cy="3318137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1742DAC-D153-22DA-9A22-A5DEACEE1173}"/>
              </a:ext>
            </a:extLst>
          </p:cNvPr>
          <p:cNvSpPr txBox="1"/>
          <p:nvPr/>
        </p:nvSpPr>
        <p:spPr>
          <a:xfrm>
            <a:off x="6029408" y="2405202"/>
            <a:ext cx="313184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Bob Laxdal – project lead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Devon Lang – fabrication, assembly, alignment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Ben Matheson – Design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James Keir – fabrication, assembly, vacuum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Oliver Law – Engineering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Bhalwinder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</a:t>
            </a:r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Waraich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– clean assembly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CA" sz="1100" dirty="0" err="1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Zhongyuan</a:t>
            </a:r>
            <a:r>
              <a:rPr lang="en-CA" sz="1100" dirty="0">
                <a:effectLst/>
                <a:latin typeface="Aptos" panose="020B0004020202020204" pitchFamily="34" charset="0"/>
                <a:ea typeface="Calibri" panose="020F0502020204030204" pitchFamily="34" charset="0"/>
              </a:rPr>
              <a:t> Yao – cavity and cryomodule testing</a:t>
            </a:r>
            <a:endParaRPr lang="en-GB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80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01F7E-B47F-15F0-C3F2-F4B57470E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General Comments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479F83-D011-4D8A-DF1E-6651610BF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F9A6B3-FA38-2950-BE3D-1E1461836A3C}"/>
              </a:ext>
            </a:extLst>
          </p:cNvPr>
          <p:cNvSpPr txBox="1"/>
          <p:nvPr/>
        </p:nvSpPr>
        <p:spPr>
          <a:xfrm>
            <a:off x="395536" y="764704"/>
            <a:ext cx="8748464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Compliance of final products to CERN Specifications</a:t>
            </a:r>
          </a:p>
          <a:p>
            <a:r>
              <a:rPr lang="en-US" sz="1600" dirty="0"/>
              <a:t>Special attention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compliancy with CERN </a:t>
            </a:r>
            <a:r>
              <a:rPr lang="en-US" sz="1600" b="1" dirty="0"/>
              <a:t>Safety Rules and Normative</a:t>
            </a:r>
            <a:r>
              <a:rPr lang="en-US" sz="1600" dirty="0"/>
              <a:t>. Implicit within CERN Tech Spec.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mismatch between </a:t>
            </a:r>
            <a:r>
              <a:rPr lang="en-US" sz="1600" b="1" i="1" dirty="0"/>
              <a:t>CERN Spec requirements &amp; Drawings </a:t>
            </a:r>
            <a:r>
              <a:rPr lang="en-US" sz="1600" b="1" dirty="0"/>
              <a:t>VS. translations by collabs</a:t>
            </a:r>
            <a:r>
              <a:rPr lang="en-US" sz="1600" dirty="0"/>
              <a:t> (read ISO vs. ASME).</a:t>
            </a:r>
          </a:p>
          <a:p>
            <a:r>
              <a:rPr lang="en-US" sz="1600" b="1" dirty="0"/>
              <a:t>Collaboration is responsible to abide to these</a:t>
            </a:r>
            <a:r>
              <a:rPr lang="en-US" sz="1600" dirty="0"/>
              <a:t> (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 err="1"/>
              <a:t>DevReqs</a:t>
            </a:r>
            <a:r>
              <a:rPr lang="en-US" sz="1600" dirty="0"/>
              <a:t>, PMAs, …)</a:t>
            </a:r>
          </a:p>
          <a:p>
            <a:endParaRPr lang="en-GB" sz="1600" b="1" dirty="0"/>
          </a:p>
          <a:p>
            <a:r>
              <a:rPr lang="en-GB" sz="1600" b="1" dirty="0"/>
              <a:t>CAUTION</a:t>
            </a:r>
            <a:r>
              <a:rPr lang="en-GB" sz="1600" dirty="0"/>
              <a:t>: </a:t>
            </a:r>
            <a:r>
              <a:rPr lang="en-GB" sz="1600" b="1" dirty="0"/>
              <a:t>We don’t have same ability to derogate, between </a:t>
            </a:r>
            <a:r>
              <a:rPr lang="en-US" sz="1600" b="1" dirty="0" err="1"/>
              <a:t>preSeries</a:t>
            </a:r>
            <a:r>
              <a:rPr lang="en-US" sz="1600" b="1" dirty="0"/>
              <a:t> </a:t>
            </a:r>
            <a:r>
              <a:rPr lang="en-GB" sz="1600" b="1" dirty="0"/>
              <a:t>&lt;&gt; LHC series.</a:t>
            </a:r>
          </a:p>
          <a:p>
            <a:r>
              <a:rPr lang="en-GB" sz="1600" dirty="0"/>
              <a:t>Further complexity, due to TRIUMF strategy of TCM0+series for many products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F6B145-E4C6-033A-E758-CF77234A502B}"/>
              </a:ext>
            </a:extLst>
          </p:cNvPr>
          <p:cNvSpPr txBox="1"/>
          <p:nvPr/>
        </p:nvSpPr>
        <p:spPr>
          <a:xfrm>
            <a:off x="395536" y="3519006"/>
            <a:ext cx="8291264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Part Exchange Items are well agreed and production in schedule. It is time to focus on details (part ‘’flow’’)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First invoice in the pipeline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CERN WP4 is fully ready to support TRIUMF with any further procurement and production which is deemed critical (normative, technologies,…)</a:t>
            </a:r>
          </a:p>
          <a:p>
            <a:endParaRPr lang="en-US" sz="1600" dirty="0"/>
          </a:p>
          <a:p>
            <a:r>
              <a:rPr lang="en-US" b="1" u="sng" dirty="0"/>
              <a:t>Passage of Information &amp; Coaching by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days visit to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Specific planning defined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552031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39702-637A-EBE7-92A3-A1C9BDB3C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GB" dirty="0"/>
              <a:t>Cern Feedback/Expectations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9BE039-8E23-18DB-64BD-B42A9ED8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83409E-B55F-797E-8FB6-5391C0BD7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8A87E5-5D76-427E-5787-636DF0237614}"/>
              </a:ext>
            </a:extLst>
          </p:cNvPr>
          <p:cNvSpPr txBox="1"/>
          <p:nvPr/>
        </p:nvSpPr>
        <p:spPr>
          <a:xfrm>
            <a:off x="550208" y="404664"/>
            <a:ext cx="8470736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On Planning</a:t>
            </a:r>
            <a:endParaRPr lang="en-US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Masterplan was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New proposal incompatible even with delayed LS3 installation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A lower-level CM detailed planning is needed</a:t>
            </a:r>
            <a:r>
              <a:rPr lang="en-US" sz="1400" dirty="0"/>
              <a:t>, to avoid lag time for components and info (first steps in this direction are done).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Extremely important for setting CERN hold points and interventions</a:t>
            </a:r>
          </a:p>
          <a:p>
            <a:endParaRPr lang="en-US" sz="1400" b="1" dirty="0">
              <a:solidFill>
                <a:srgbClr val="109C4F"/>
              </a:solidFill>
            </a:endParaRPr>
          </a:p>
          <a:p>
            <a:r>
              <a:rPr lang="en-US" b="1" u="sng" dirty="0"/>
              <a:t>On QA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Good interaction with TRIUMF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(see presentations of Luca and Julien for technical points)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some missing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Inhouse welding &amp; corresponding QA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Processes : greenlight of Degreasing samples, assembled PIMs by CERN</a:t>
            </a:r>
          </a:p>
          <a:p>
            <a:endParaRPr lang="en-US" sz="1400" dirty="0"/>
          </a:p>
          <a:p>
            <a:r>
              <a:rPr lang="en-US" b="1" u="sng" dirty="0"/>
              <a:t>On TRIUMF project structure</a:t>
            </a:r>
          </a:p>
          <a:p>
            <a:r>
              <a:rPr lang="en-GB" sz="1400" dirty="0"/>
              <a:t>Manpower &amp; ref. persons on specific activities to be officialised: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Welding engineer : (Oliver)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Alignment, and metrology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Instrumentation </a:t>
            </a:r>
            <a:r>
              <a:rPr lang="en-US" sz="1400" dirty="0" err="1"/>
              <a:t>assy</a:t>
            </a:r>
            <a:r>
              <a:rPr lang="en-US" sz="1400" dirty="0"/>
              <a:t> (Mech &amp; </a:t>
            </a:r>
            <a:r>
              <a:rPr lang="en-US" sz="1400" dirty="0" err="1"/>
              <a:t>Cryo</a:t>
            </a:r>
            <a:r>
              <a:rPr lang="en-US" sz="14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Vacuum and its procedures (leak checks, cleaning)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Qualified welder	+ 	CM </a:t>
            </a:r>
            <a:r>
              <a:rPr lang="en-US" sz="1400" dirty="0" err="1"/>
              <a:t>assy</a:t>
            </a:r>
            <a:endParaRPr lang="en-US" sz="1400" dirty="0"/>
          </a:p>
          <a:p>
            <a:pPr lvl="1"/>
            <a:endParaRPr lang="en-GB" sz="1400" dirty="0"/>
          </a:p>
          <a:p>
            <a:r>
              <a:rPr lang="en-GB" b="1" u="sng" dirty="0"/>
              <a:t>On Partial delivery of equipment form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Most ready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Highest priority given to TRIUMF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Discussion for specific equipment unavailable for Apr 2025 : needs to be agreed asap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Further part Exchange for Tuner?</a:t>
            </a:r>
          </a:p>
        </p:txBody>
      </p:sp>
    </p:spTree>
    <p:extLst>
      <p:ext uri="{BB962C8B-B14F-4D97-AF65-F5344CB8AC3E}">
        <p14:creationId xmlns:p14="http://schemas.microsoft.com/office/powerpoint/2010/main" val="1618742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1071</Words>
  <Application>Microsoft Office PowerPoint</Application>
  <PresentationFormat>On-screen Show (4:3)</PresentationFormat>
  <Paragraphs>174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Arial</vt:lpstr>
      <vt:lpstr>Calibri</vt:lpstr>
      <vt:lpstr>Times New Roman</vt:lpstr>
      <vt:lpstr>Wingdings</vt:lpstr>
      <vt:lpstr>Thème Office</vt:lpstr>
      <vt:lpstr>file:///C:\Users\sibarrie\AppData\Local\Temp\PreView\Product4%20Preview%20of%20ST1327050_01%20b.00.CATProduct</vt:lpstr>
      <vt:lpstr>file:///C:\Users\sibarrie\AppData\Local\Temp\PreView\Product5%20Preview%20of%20ST1328955_01%20b.00.CATProduct</vt:lpstr>
      <vt:lpstr>TRIUMF - CERN Steering Committee CERN Comments</vt:lpstr>
      <vt:lpstr>Reminder on WP4 Master Plan - RFD CM</vt:lpstr>
      <vt:lpstr>Cryomodule &amp; Components Specifications </vt:lpstr>
      <vt:lpstr>CERN Design</vt:lpstr>
      <vt:lpstr>CERN Contr. : Hardware - RFD (TCM0 &amp;) Series</vt:lpstr>
      <vt:lpstr>CERN Contr. : Hardware - RFD (TCM0 &amp;) Series</vt:lpstr>
      <vt:lpstr>Aside Information and Technical Deliverables … CERN Contr. : Tech. Support</vt:lpstr>
      <vt:lpstr>General Comments</vt:lpstr>
      <vt:lpstr>Cern Feedback/Expectations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2018-11-29T12:35:25Z</dcterms:created>
  <dcterms:modified xsi:type="dcterms:W3CDTF">2024-10-10T14:23:25Z</dcterms:modified>
</cp:coreProperties>
</file>