
<file path=[Content_Types].xml><?xml version="1.0" encoding="utf-8"?>
<Types xmlns="http://schemas.openxmlformats.org/package/2006/content-types">
  <Default Extension="jpeg" ContentType="image/jpeg"/>
  <Default Extension="JPG" ContentType="image/jpeg"/>
  <Default Extension="mp4" ContentType="video/mp4"/>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57"/>
  </p:notesMasterIdLst>
  <p:handoutMasterIdLst>
    <p:handoutMasterId r:id="rId58"/>
  </p:handoutMasterIdLst>
  <p:sldIdLst>
    <p:sldId id="263" r:id="rId2"/>
    <p:sldId id="267" r:id="rId3"/>
    <p:sldId id="268" r:id="rId4"/>
    <p:sldId id="276" r:id="rId5"/>
    <p:sldId id="382" r:id="rId6"/>
    <p:sldId id="274" r:id="rId7"/>
    <p:sldId id="277" r:id="rId8"/>
    <p:sldId id="325" r:id="rId9"/>
    <p:sldId id="354" r:id="rId10"/>
    <p:sldId id="345" r:id="rId11"/>
    <p:sldId id="355" r:id="rId12"/>
    <p:sldId id="327" r:id="rId13"/>
    <p:sldId id="343" r:id="rId14"/>
    <p:sldId id="344" r:id="rId15"/>
    <p:sldId id="350" r:id="rId16"/>
    <p:sldId id="269" r:id="rId17"/>
    <p:sldId id="369" r:id="rId18"/>
    <p:sldId id="377" r:id="rId19"/>
    <p:sldId id="378" r:id="rId20"/>
    <p:sldId id="379" r:id="rId21"/>
    <p:sldId id="347" r:id="rId22"/>
    <p:sldId id="373" r:id="rId23"/>
    <p:sldId id="374" r:id="rId24"/>
    <p:sldId id="375" r:id="rId25"/>
    <p:sldId id="348" r:id="rId26"/>
    <p:sldId id="322" r:id="rId27"/>
    <p:sldId id="351" r:id="rId28"/>
    <p:sldId id="376" r:id="rId29"/>
    <p:sldId id="352" r:id="rId30"/>
    <p:sldId id="271" r:id="rId31"/>
    <p:sldId id="367" r:id="rId32"/>
    <p:sldId id="358" r:id="rId33"/>
    <p:sldId id="381" r:id="rId34"/>
    <p:sldId id="385" r:id="rId35"/>
    <p:sldId id="324" r:id="rId36"/>
    <p:sldId id="383" r:id="rId37"/>
    <p:sldId id="360" r:id="rId38"/>
    <p:sldId id="361" r:id="rId39"/>
    <p:sldId id="363" r:id="rId40"/>
    <p:sldId id="384" r:id="rId41"/>
    <p:sldId id="370" r:id="rId42"/>
    <p:sldId id="272" r:id="rId43"/>
    <p:sldId id="368" r:id="rId44"/>
    <p:sldId id="364" r:id="rId45"/>
    <p:sldId id="273" r:id="rId46"/>
    <p:sldId id="387" r:id="rId47"/>
    <p:sldId id="388" r:id="rId48"/>
    <p:sldId id="389" r:id="rId49"/>
    <p:sldId id="390" r:id="rId50"/>
    <p:sldId id="386" r:id="rId51"/>
    <p:sldId id="391" r:id="rId52"/>
    <p:sldId id="365" r:id="rId53"/>
    <p:sldId id="366" r:id="rId54"/>
    <p:sldId id="266" r:id="rId55"/>
    <p:sldId id="380" r:id="rId56"/>
  </p:sldIdLst>
  <p:sldSz cx="9144000" cy="5143500" type="screen16x9"/>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204">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711" autoAdjust="0"/>
  </p:normalViewPr>
  <p:slideViewPr>
    <p:cSldViewPr snapToObjects="1" showGuides="1">
      <p:cViewPr varScale="1">
        <p:scale>
          <a:sx n="122" d="100"/>
          <a:sy n="122" d="100"/>
        </p:scale>
        <p:origin x="250" y="82"/>
      </p:cViewPr>
      <p:guideLst>
        <p:guide orient="horz" pos="3204"/>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handoutMaster" Target="handoutMasters/handoutMaster1.xml"/><Relationship Id="rId5" Type="http://schemas.openxmlformats.org/officeDocument/2006/relationships/slide" Target="slides/slide4.xml"/><Relationship Id="rId61" Type="http://schemas.openxmlformats.org/officeDocument/2006/relationships/theme" Target="theme/theme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notesMaster" Target="notesMasters/notes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3F5CDDF-3246-6843-A314-FDDEB3F3DF8E}" type="datetimeFigureOut">
              <a:rPr lang="fr-FR" smtClean="0"/>
              <a:pPr/>
              <a:t>08/10/2024</a:t>
            </a:fld>
            <a:endParaRPr lang="fr-FR"/>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40427326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81D8F6D-3354-BF4D-834B-467E3215D30A}" type="datetimeFigureOut">
              <a:rPr lang="fr-FR" smtClean="0"/>
              <a:pPr/>
              <a:t>08/10/2024</a:t>
            </a:fld>
            <a:endParaRPr lang="fr-FR"/>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88844225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12</a:t>
            </a:fld>
            <a:endParaRPr lang="fr-FR"/>
          </a:p>
        </p:txBody>
      </p:sp>
    </p:spTree>
    <p:extLst>
      <p:ext uri="{BB962C8B-B14F-4D97-AF65-F5344CB8AC3E}">
        <p14:creationId xmlns:p14="http://schemas.microsoft.com/office/powerpoint/2010/main" val="15277111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13</a:t>
            </a:fld>
            <a:endParaRPr lang="fr-FR"/>
          </a:p>
        </p:txBody>
      </p:sp>
    </p:spTree>
    <p:extLst>
      <p:ext uri="{BB962C8B-B14F-4D97-AF65-F5344CB8AC3E}">
        <p14:creationId xmlns:p14="http://schemas.microsoft.com/office/powerpoint/2010/main" val="41400692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14</a:t>
            </a:fld>
            <a:endParaRPr lang="fr-FR"/>
          </a:p>
        </p:txBody>
      </p:sp>
    </p:spTree>
    <p:extLst>
      <p:ext uri="{BB962C8B-B14F-4D97-AF65-F5344CB8AC3E}">
        <p14:creationId xmlns:p14="http://schemas.microsoft.com/office/powerpoint/2010/main" val="28152466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24B141A-D04E-DD49-88DC-EFA90428BA41}" type="slidenum">
              <a:rPr lang="fr-FR" smtClean="0"/>
              <a:pPr/>
              <a:t>15</a:t>
            </a:fld>
            <a:endParaRPr lang="fr-FR"/>
          </a:p>
        </p:txBody>
      </p:sp>
    </p:spTree>
    <p:extLst>
      <p:ext uri="{BB962C8B-B14F-4D97-AF65-F5344CB8AC3E}">
        <p14:creationId xmlns:p14="http://schemas.microsoft.com/office/powerpoint/2010/main" val="4091261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en-GB" noProof="0"/>
              <a:t>14th HL-LHC Collaboration Meeting, Genoa (Italy), 7-10 October 2024, eric.montesinos@cern.ch, RF power for crab cavities &amp; challenges</a:t>
            </a:r>
            <a:endParaRPr lang="en-GB" noProof="0" dirty="0"/>
          </a:p>
        </p:txBody>
      </p:sp>
      <p:sp>
        <p:nvSpPr>
          <p:cNvPr id="6" name="Espace réservé du numéro de diapositive 5"/>
          <p:cNvSpPr>
            <a:spLocks noGrp="1"/>
          </p:cNvSpPr>
          <p:nvPr>
            <p:ph type="sldNum" sz="quarter" idx="12"/>
          </p:nvPr>
        </p:nvSpPr>
        <p:spPr>
          <a:xfrm>
            <a:off x="8686800"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2" y="285750"/>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900" marR="0" indent="-342900" algn="l" defTabSz="457200" rtl="0" eaLnBrk="1" fontAlgn="auto" latinLnBrk="0" hangingPunct="1">
              <a:lnSpc>
                <a:spcPct val="100000"/>
              </a:lnSpc>
              <a:spcBef>
                <a:spcPct val="20000"/>
              </a:spcBef>
              <a:spcAft>
                <a:spcPts val="0"/>
              </a:spcAft>
              <a:buClr>
                <a:schemeClr val="accent6"/>
              </a:buClr>
              <a:buSzTx/>
              <a:buFontTx/>
              <a:buNone/>
              <a:tabLst/>
              <a:defRPr sz="1400" b="1" i="1">
                <a:solidFill>
                  <a:srgbClr val="700A00"/>
                </a:solidFill>
              </a:defRPr>
            </a:lvl1pPr>
            <a:lvl2pPr>
              <a:buFontTx/>
              <a:buNone/>
              <a:defRPr/>
            </a:lvl2pPr>
            <a:lvl3pPr>
              <a:buFontTx/>
              <a:buNone/>
              <a:defRPr/>
            </a:lvl3pPr>
            <a:lvl4pPr>
              <a:buFontTx/>
              <a:buNone/>
              <a:defRPr/>
            </a:lvl4pPr>
            <a:lvl5pPr>
              <a:buFontTx/>
              <a:buNone/>
              <a:defRPr/>
            </a:lvl5pPr>
          </a:lstStyle>
          <a:p>
            <a:pPr marL="342900" marR="0" lvl="0" indent="-342900" algn="l" defTabSz="457200" rtl="0" eaLnBrk="1" fontAlgn="auto" latinLnBrk="0" hangingPunct="1">
              <a:lnSpc>
                <a:spcPct val="100000"/>
              </a:lnSpc>
              <a:spcBef>
                <a:spcPct val="20000"/>
              </a:spcBef>
              <a:spcAft>
                <a:spcPts val="0"/>
              </a:spcAft>
              <a:buClr>
                <a:schemeClr val="accent6"/>
              </a:buClr>
              <a:buSzTx/>
              <a:buFontTx/>
              <a:buNone/>
              <a:tabLst/>
              <a:defRPr/>
            </a:pPr>
            <a:r>
              <a:rPr kumimoji="0" lang="en-GB" sz="1600" b="0" i="0" u="none" strike="noStrike" kern="1200" cap="none" spc="0" normalizeH="0" baseline="0" noProof="0" dirty="0">
                <a:ln>
                  <a:noFill/>
                </a:ln>
                <a:solidFill>
                  <a:schemeClr val="bg2"/>
                </a:solidFill>
                <a:effectLst/>
                <a:uLnTx/>
                <a:uFillTx/>
                <a:latin typeface="+mn-lt"/>
                <a:ea typeface="+mn-ea"/>
                <a:cs typeface="+mn-cs"/>
              </a:rPr>
              <a:t>Conference - Location - Date</a:t>
            </a:r>
          </a:p>
          <a:p>
            <a:pPr lvl="0"/>
            <a:endParaRPr lang="en-GB" noProof="0" dirty="0"/>
          </a:p>
        </p:txBody>
      </p:sp>
      <p:grpSp>
        <p:nvGrpSpPr>
          <p:cNvPr id="9" name="Grouper 8"/>
          <p:cNvGrpSpPr/>
          <p:nvPr userDrawn="1"/>
        </p:nvGrpSpPr>
        <p:grpSpPr>
          <a:xfrm>
            <a:off x="457200" y="4552950"/>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77190" y="4406900"/>
            <a:ext cx="613410" cy="60325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dirty="0"/>
              <a:t>Slide title – line 1 – Arial 30 pt – </a:t>
            </a:r>
            <a:r>
              <a:rPr lang="en-GB" noProof="0" dirty="0" err="1"/>
              <a:t>HiLumi</a:t>
            </a:r>
            <a:r>
              <a:rPr lang="en-GB" noProof="0" dirty="0"/>
              <a:t>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lvl3pPr marL="914400" indent="0">
              <a:buNone/>
              <a:defRPr/>
            </a:lvl3pPr>
          </a:lstStyle>
          <a:p>
            <a:pPr lvl="0"/>
            <a:r>
              <a:rPr lang="en-GB" noProof="0" dirty="0"/>
              <a:t>Click to modify Master text styles</a:t>
            </a:r>
          </a:p>
          <a:p>
            <a:pPr lvl="1"/>
            <a:r>
              <a:rPr lang="en-GB" noProof="0" dirty="0"/>
              <a:t>Second level</a:t>
            </a:r>
          </a:p>
        </p:txBody>
      </p:sp>
      <p:sp>
        <p:nvSpPr>
          <p:cNvPr id="5" name="Espace réservé du pied de page 4"/>
          <p:cNvSpPr>
            <a:spLocks noGrp="1"/>
          </p:cNvSpPr>
          <p:nvPr>
            <p:ph type="ftr" sz="quarter" idx="11"/>
          </p:nvPr>
        </p:nvSpPr>
        <p:spPr>
          <a:xfrm>
            <a:off x="1905000" y="4767263"/>
            <a:ext cx="6627000" cy="270000"/>
          </a:xfrm>
        </p:spPr>
        <p:txBody>
          <a:bodyPr/>
          <a:lstStyle/>
          <a:p>
            <a:r>
              <a:rPr lang="en-GB" noProof="0"/>
              <a:t>14th HL-LHC Collaboration Meeting, Genoa (Italy), 7-10 October 2024, eric.montesinos@cern.ch, RF power for crab cavities &amp; challenges</a:t>
            </a:r>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grpSp>
        <p:nvGrpSpPr>
          <p:cNvPr id="9" name="Grouper 8"/>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10"/>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4" name="Espace réservé du contenu 3"/>
          <p:cNvSpPr>
            <a:spLocks noGrp="1"/>
          </p:cNvSpPr>
          <p:nvPr>
            <p:ph sz="half" idx="2" hasCustomPrompt="1"/>
          </p:nvPr>
        </p:nvSpPr>
        <p:spPr>
          <a:xfrm>
            <a:off x="457200" y="911424"/>
            <a:ext cx="4040188" cy="3595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p:txBody>
      </p:sp>
      <p:sp>
        <p:nvSpPr>
          <p:cNvPr id="2" name="Titre 1"/>
          <p:cNvSpPr>
            <a:spLocks noGrp="1"/>
          </p:cNvSpPr>
          <p:nvPr>
            <p:ph type="title" hasCustomPrompt="1"/>
          </p:nvPr>
        </p:nvSpPr>
        <p:spPr/>
        <p:txBody>
          <a:bodyPr/>
          <a:lstStyle>
            <a:lvl1pPr>
              <a:defRPr/>
            </a:lvl1pPr>
          </a:lstStyle>
          <a:p>
            <a:r>
              <a:rPr lang="en-GB" noProof="0" dirty="0"/>
              <a:t>Slide title – line 1 – Arial 30 pt – </a:t>
            </a:r>
            <a:r>
              <a:rPr lang="en-GB" noProof="0" dirty="0" err="1"/>
              <a:t>HiLumi</a:t>
            </a:r>
            <a:r>
              <a:rPr lang="en-GB" noProof="0" dirty="0"/>
              <a:t> blue</a:t>
            </a:r>
          </a:p>
        </p:txBody>
      </p:sp>
      <p:sp>
        <p:nvSpPr>
          <p:cNvPr id="6" name="Espace réservé du contenu 5"/>
          <p:cNvSpPr>
            <a:spLocks noGrp="1"/>
          </p:cNvSpPr>
          <p:nvPr>
            <p:ph sz="quarter" idx="4" hasCustomPrompt="1"/>
          </p:nvPr>
        </p:nvSpPr>
        <p:spPr>
          <a:xfrm>
            <a:off x="4645026" y="911424"/>
            <a:ext cx="4041775" cy="359509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p:txBody>
      </p:sp>
      <p:sp>
        <p:nvSpPr>
          <p:cNvPr id="8" name="Espace réservé du pied de page 7"/>
          <p:cNvSpPr>
            <a:spLocks noGrp="1"/>
          </p:cNvSpPr>
          <p:nvPr>
            <p:ph type="ftr" sz="quarter" idx="11"/>
          </p:nvPr>
        </p:nvSpPr>
        <p:spPr>
          <a:xfrm>
            <a:off x="1905000" y="4767263"/>
            <a:ext cx="6627000" cy="270000"/>
          </a:xfrm>
        </p:spPr>
        <p:txBody>
          <a:bodyPr/>
          <a:lstStyle/>
          <a:p>
            <a:r>
              <a:rPr lang="en-GB" noProof="0"/>
              <a:t>14th HL-LHC Collaboration Meeting, Genoa (Italy), 7-10 October 2024, eric.montesinos@cern.ch, RF power for crab cavities &amp; challenges</a:t>
            </a:r>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grpSp>
        <p:nvGrpSpPr>
          <p:cNvPr id="11" name="Grouper 10"/>
          <p:cNvGrpSpPr/>
          <p:nvPr userDrawn="1"/>
        </p:nvGrpSpPr>
        <p:grpSpPr>
          <a:xfrm>
            <a:off x="1447800" y="4580063"/>
            <a:ext cx="457200" cy="457200"/>
            <a:chOff x="1447800" y="4580063"/>
            <a:chExt cx="457200" cy="457200"/>
          </a:xfrm>
        </p:grpSpPr>
        <p:sp>
          <p:nvSpPr>
            <p:cNvPr id="12" name="Rectangle 11"/>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ZoneTexte 12"/>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4" name="Image 6"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dirty="0"/>
              <a:t>Slide title – line 1 – Arial 30 pt – </a:t>
            </a:r>
            <a:r>
              <a:rPr lang="en-GB" noProof="0" dirty="0" err="1"/>
              <a:t>HiLumi</a:t>
            </a:r>
            <a:r>
              <a:rPr lang="en-GB" noProof="0" dirty="0"/>
              <a:t> blue</a:t>
            </a:r>
          </a:p>
        </p:txBody>
      </p:sp>
      <p:sp>
        <p:nvSpPr>
          <p:cNvPr id="4" name="Espace réservé du pied de page 3"/>
          <p:cNvSpPr>
            <a:spLocks noGrp="1"/>
          </p:cNvSpPr>
          <p:nvPr>
            <p:ph type="ftr" sz="quarter" idx="11"/>
          </p:nvPr>
        </p:nvSpPr>
        <p:spPr>
          <a:xfrm>
            <a:off x="1905000" y="4767263"/>
            <a:ext cx="6627000" cy="270000"/>
          </a:xfrm>
        </p:spPr>
        <p:txBody>
          <a:bodyPr/>
          <a:lstStyle/>
          <a:p>
            <a:r>
              <a:rPr lang="en-GB" noProof="0"/>
              <a:t>14th HL-LHC Collaboration Meeting, Genoa (Italy), 7-10 October 2024, eric.montesinos@cern.ch, RF power for crab cavities &amp; challenges</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grpSp>
        <p:nvGrpSpPr>
          <p:cNvPr id="7" name="Grouper 6"/>
          <p:cNvGrpSpPr/>
          <p:nvPr userDrawn="1"/>
        </p:nvGrpSpPr>
        <p:grpSpPr>
          <a:xfrm>
            <a:off x="1447800" y="4580063"/>
            <a:ext cx="457200" cy="457200"/>
            <a:chOff x="1447800" y="4580063"/>
            <a:chExt cx="457200" cy="457200"/>
          </a:xfrm>
        </p:grpSpPr>
        <p:sp>
          <p:nvSpPr>
            <p:cNvPr id="8" name="Rectangle 7"/>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ZoneTexte 8"/>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0" name="Image 6"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p>
            <a:r>
              <a:rPr lang="en-GB" noProof="0"/>
              <a:t>14th HL-LHC Collaboration Meeting, Genoa (Italy), 7-10 October 2024, eric.montesinos@cern.ch, RF power for crab cavities &amp; challenges</a:t>
            </a:r>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grpSp>
        <p:nvGrpSpPr>
          <p:cNvPr id="6" name="Grouper 5"/>
          <p:cNvGrpSpPr/>
          <p:nvPr userDrawn="1"/>
        </p:nvGrpSpPr>
        <p:grpSpPr>
          <a:xfrm>
            <a:off x="1447800" y="4580063"/>
            <a:ext cx="457200" cy="457200"/>
            <a:chOff x="1447800" y="4580063"/>
            <a:chExt cx="457200" cy="457200"/>
          </a:xfrm>
        </p:grpSpPr>
        <p:sp>
          <p:nvSpPr>
            <p:cNvPr id="7" name="Rectangle 6"/>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8"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9" name="Image 6"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p>
            <a:r>
              <a:rPr lang="en-GB" noProof="0"/>
              <a:t>14th HL-LHC Collaboration Meeting, Genoa (Italy), 7-10 October 2024, eric.montesinos@cern.ch, RF power for crab cavities &amp; challenges</a:t>
            </a:r>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grpSp>
        <p:nvGrpSpPr>
          <p:cNvPr id="8" name="Grouper 5"/>
          <p:cNvGrpSpPr/>
          <p:nvPr userDrawn="1"/>
        </p:nvGrpSpPr>
        <p:grpSpPr>
          <a:xfrm>
            <a:off x="1447800" y="4580063"/>
            <a:ext cx="457200" cy="457200"/>
            <a:chOff x="1447800" y="4580063"/>
            <a:chExt cx="457200" cy="457200"/>
          </a:xfrm>
        </p:grpSpPr>
        <p:sp>
          <p:nvSpPr>
            <p:cNvPr id="10" name="Rectangle 9"/>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ZoneTexte 7"/>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2" name="Image 6" descr="CERN-logo_outline.jpg"/>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434150" y="4563939"/>
            <a:ext cx="486864" cy="4788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p>
            <a:r>
              <a:rPr lang="en-GB" noProof="0"/>
              <a:t>14th HL-LHC Collaboration Meeting, Genoa (Italy), 7-10 October 2024, eric.montesinos@cern.ch, RF power for crab cavities &amp; challenges</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371602" y="285750"/>
            <a:ext cx="3134659" cy="1270627"/>
          </a:xfrm>
          <a:prstGeom prst="rect">
            <a:avLst/>
          </a:prstGeom>
        </p:spPr>
      </p:pic>
      <p:grpSp>
        <p:nvGrpSpPr>
          <p:cNvPr id="10" name="Grouper 9"/>
          <p:cNvGrpSpPr/>
          <p:nvPr userDrawn="1"/>
        </p:nvGrpSpPr>
        <p:grpSpPr>
          <a:xfrm>
            <a:off x="457200" y="4552950"/>
            <a:ext cx="457200" cy="457200"/>
            <a:chOff x="1447800" y="4580063"/>
            <a:chExt cx="457200" cy="457200"/>
          </a:xfrm>
        </p:grpSpPr>
        <p:sp>
          <p:nvSpPr>
            <p:cNvPr id="11" name="Rectangle 10"/>
            <p:cNvSpPr/>
            <p:nvPr userDrawn="1"/>
          </p:nvSpPr>
          <p:spPr>
            <a:xfrm>
              <a:off x="1447800" y="4580063"/>
              <a:ext cx="457200" cy="457200"/>
            </a:xfrm>
            <a:prstGeom prst="rect">
              <a:avLst/>
            </a:prstGeom>
            <a:solidFill>
              <a:schemeClr val="accent5">
                <a:alpha val="32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ZoneTexte 11"/>
            <p:cNvSpPr txBox="1"/>
            <p:nvPr userDrawn="1"/>
          </p:nvSpPr>
          <p:spPr>
            <a:xfrm>
              <a:off x="1485900" y="4670164"/>
              <a:ext cx="381000" cy="276999"/>
            </a:xfrm>
            <a:prstGeom prst="rect">
              <a:avLst/>
            </a:prstGeom>
            <a:noFill/>
          </p:spPr>
          <p:txBody>
            <a:bodyPr wrap="square" lIns="0" tIns="0" rIns="0" bIns="0" rtlCol="0">
              <a:spAutoFit/>
            </a:bodyPr>
            <a:lstStyle/>
            <a:p>
              <a:pPr algn="ctr"/>
              <a:r>
                <a:rPr lang="en-GB" sz="900" dirty="0"/>
                <a:t>logo</a:t>
              </a:r>
            </a:p>
            <a:p>
              <a:pPr algn="ctr"/>
              <a:r>
                <a:rPr lang="en-GB" sz="900" dirty="0"/>
                <a:t>area</a:t>
              </a:r>
            </a:p>
          </p:txBody>
        </p:sp>
      </p:grpSp>
      <p:pic>
        <p:nvPicPr>
          <p:cNvPr id="13" name="Image 4" descr="CERN-logo_outline.jpg"/>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377190" y="4406900"/>
            <a:ext cx="613410" cy="60325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dirty="0"/>
              <a:t>Slide title – line 1 – Arial 30 pt – </a:t>
            </a:r>
            <a:r>
              <a:rPr lang="en-GB" noProof="0" dirty="0" err="1"/>
              <a:t>HiLumi</a:t>
            </a:r>
            <a:r>
              <a:rPr lang="en-GB" noProof="0" dirty="0"/>
              <a:t> blue</a:t>
            </a:r>
          </a:p>
        </p:txBody>
      </p:sp>
      <p:sp>
        <p:nvSpPr>
          <p:cNvPr id="3" name="Espace réservé du texte 2"/>
          <p:cNvSpPr>
            <a:spLocks noGrp="1"/>
          </p:cNvSpPr>
          <p:nvPr>
            <p:ph type="body" idx="1"/>
          </p:nvPr>
        </p:nvSpPr>
        <p:spPr>
          <a:xfrm>
            <a:off x="612000" y="1028701"/>
            <a:ext cx="7920000" cy="3551362"/>
          </a:xfrm>
          <a:prstGeom prst="rect">
            <a:avLst/>
          </a:prstGeom>
        </p:spPr>
        <p:txBody>
          <a:bodyPr vert="horz" lIns="0" tIns="0" rIns="0" bIns="0" rtlCol="0" anchor="ctr">
            <a:normAutofit/>
          </a:bodyPr>
          <a:lstStyle/>
          <a:p>
            <a:pPr lvl="0"/>
            <a:r>
              <a:rPr lang="en-GB" noProof="0" dirty="0"/>
              <a:t>Click to edit Master texts styles</a:t>
            </a:r>
          </a:p>
          <a:p>
            <a:pPr lvl="1"/>
            <a:r>
              <a:rPr lang="en-GB" noProof="0" dirty="0"/>
              <a:t>Second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700">
                <a:solidFill>
                  <a:schemeClr val="accent1"/>
                </a:solidFill>
              </a:defRPr>
            </a:lvl1pPr>
          </a:lstStyle>
          <a:p>
            <a:r>
              <a:rPr lang="en-GB" dirty="0"/>
              <a:t>14th HL-LHC Collaboration Meeting, Genoa (Italy), 7-10 October 2024, eric.montesinos@cern.ch, RF power for crab cavities &amp; challenges</a:t>
            </a:r>
          </a:p>
        </p:txBody>
      </p:sp>
      <p:sp>
        <p:nvSpPr>
          <p:cNvPr id="6" name="Espace réservé du numéro de diapositive 5"/>
          <p:cNvSpPr>
            <a:spLocks noGrp="1"/>
          </p:cNvSpPr>
          <p:nvPr>
            <p:ph type="sldNum" sz="quarter" idx="4"/>
          </p:nvPr>
        </p:nvSpPr>
        <p:spPr>
          <a:xfrm>
            <a:off x="8686800"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200" rtl="0" eaLnBrk="1" latinLnBrk="0" hangingPunct="1">
        <a:spcBef>
          <a:spcPct val="0"/>
        </a:spcBef>
        <a:buNone/>
        <a:defRPr sz="2800" b="1" kern="1200">
          <a:solidFill>
            <a:schemeClr val="bg2"/>
          </a:solidFill>
          <a:latin typeface="+mj-lt"/>
          <a:ea typeface="+mj-ea"/>
          <a:cs typeface="+mj-cs"/>
        </a:defRPr>
      </a:lvl1pPr>
    </p:titleStyle>
    <p:bodyStyle>
      <a:lvl1pPr marL="268288" indent="-268288" algn="l" defTabSz="457200"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539750" indent="-271463"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mailto:eric.montesinos@cern.ch"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hyperlink" Target="https://indico.cern.ch/event/787363/contributions/3367336/attachments/1866070/3068596/20190620_Couplers.pdf#:~:text=International%20Review%20of%20the%20Crab%20Cavity" TargetMode="External"/><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3.xml"/><Relationship Id="rId4" Type="http://schemas.openxmlformats.org/officeDocument/2006/relationships/image" Target="../media/image35.jpeg"/></Relationships>
</file>

<file path=ppt/slides/_rels/slide22.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5.xml"/><Relationship Id="rId5" Type="http://schemas.openxmlformats.org/officeDocument/2006/relationships/image" Target="../media/image41.jpeg"/><Relationship Id="rId4" Type="http://schemas.openxmlformats.org/officeDocument/2006/relationships/image" Target="../media/image40.jpeg"/></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G"/><Relationship Id="rId1" Type="http://schemas.openxmlformats.org/officeDocument/2006/relationships/slideLayout" Target="../slideLayouts/slideLayout5.xml"/><Relationship Id="rId4" Type="http://schemas.openxmlformats.org/officeDocument/2006/relationships/image" Target="../media/image48.jpeg"/></Relationships>
</file>

<file path=ppt/slides/_rels/slide27.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51.png"/></Relationships>
</file>

<file path=ppt/slides/_rels/slide29.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55.jpe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56.jpe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57.jpe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5.xml"/><Relationship Id="rId5" Type="http://schemas.openxmlformats.org/officeDocument/2006/relationships/image" Target="../media/image63.jpeg"/><Relationship Id="rId4" Type="http://schemas.openxmlformats.org/officeDocument/2006/relationships/image" Target="../media/image62.jpeg"/></Relationships>
</file>

<file path=ppt/slides/_rels/slide36.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4.xml"/><Relationship Id="rId4" Type="http://schemas.openxmlformats.org/officeDocument/2006/relationships/image" Target="../media/image67.jpeg"/></Relationships>
</file>

<file path=ppt/slides/_rels/slide38.xml.rels><?xml version="1.0" encoding="UTF-8" standalone="yes"?>
<Relationships xmlns="http://schemas.openxmlformats.org/package/2006/relationships"><Relationship Id="rId2" Type="http://schemas.openxmlformats.org/officeDocument/2006/relationships/image" Target="../media/image68.jpeg"/><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2" Type="http://schemas.openxmlformats.org/officeDocument/2006/relationships/image" Target="../media/image69.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3.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40.xml.rels><?xml version="1.0" encoding="UTF-8" standalone="yes"?>
<Relationships xmlns="http://schemas.openxmlformats.org/package/2006/relationships"><Relationship Id="rId2" Type="http://schemas.openxmlformats.org/officeDocument/2006/relationships/image" Target="../media/image70.jpeg"/><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5.xml"/></Relationships>
</file>

<file path=ppt/slides/_rels/slide42.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3" Type="http://schemas.openxmlformats.org/officeDocument/2006/relationships/hyperlink" Target="https://indico.cern.ch/event/1138690/contributions/4782687/attachments/2435859/4171853/20220504%20IFAST%20CERN%20SSPA%20perspectives%20Eric%20Montesinos.pdf" TargetMode="External"/><Relationship Id="rId2" Type="http://schemas.openxmlformats.org/officeDocument/2006/relationships/image" Target="../media/image75.png"/><Relationship Id="rId1" Type="http://schemas.openxmlformats.org/officeDocument/2006/relationships/slideLayout" Target="../slideLayouts/slideLayout3.xml"/></Relationships>
</file>

<file path=ppt/slides/_rels/slide46.xml.rels><?xml version="1.0" encoding="UTF-8" standalone="yes"?>
<Relationships xmlns="http://schemas.openxmlformats.org/package/2006/relationships"><Relationship Id="rId3" Type="http://schemas.openxmlformats.org/officeDocument/2006/relationships/hyperlink" Target="https://indico.cern.ch/event/1138690/contributions/4782687/attachments/2435859/4171853/20220504%20IFAST%20CERN%20SSPA%20perspectives%20Eric%20Montesinos.pdf" TargetMode="External"/><Relationship Id="rId2" Type="http://schemas.openxmlformats.org/officeDocument/2006/relationships/image" Target="../media/image76.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hyperlink" Target="https://indico.cern.ch/event/1138690/contributions/4782687/attachments/2435859/4171853/20220504%20IFAST%20CERN%20SSPA%20perspectives%20Eric%20Montesinos.pdf" TargetMode="External"/><Relationship Id="rId2" Type="http://schemas.openxmlformats.org/officeDocument/2006/relationships/image" Target="../media/image77.png"/><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3" Type="http://schemas.openxmlformats.org/officeDocument/2006/relationships/hyperlink" Target="https://indico.cern.ch/event/1138690/contributions/4782687/attachments/2435859/4171853/20220504%20IFAST%20CERN%20SSPA%20perspectives%20Eric%20Montesinos.pdf" TargetMode="External"/><Relationship Id="rId2" Type="http://schemas.openxmlformats.org/officeDocument/2006/relationships/image" Target="../media/image78.png"/><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3" Type="http://schemas.openxmlformats.org/officeDocument/2006/relationships/hyperlink" Target="https://indico.cern.ch/event/1138690/contributions/4782687/attachments/2435859/4171853/20220504%20IFAST%20CERN%20SSPA%20perspectives%20Eric%20Montesinos.pdf" TargetMode="External"/><Relationship Id="rId2" Type="http://schemas.openxmlformats.org/officeDocument/2006/relationships/image" Target="../media/image79.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3" Type="http://schemas.openxmlformats.org/officeDocument/2006/relationships/hyperlink" Target="https://indico.cern.ch/event/1138690/contributions/4782687/attachments/2435859/4171853/20220504%20IFAST%20CERN%20SSPA%20perspectives%20Eric%20Montesinos.pdf" TargetMode="External"/><Relationship Id="rId2" Type="http://schemas.openxmlformats.org/officeDocument/2006/relationships/image" Target="../media/image80.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3" Type="http://schemas.openxmlformats.org/officeDocument/2006/relationships/hyperlink" Target="https://indico.cern.ch/event/1138690/contributions/4782687/attachments/2435859/4171853/20220504%20IFAST%20CERN%20SSPA%20perspectives%20Eric%20Montesinos.pdf" TargetMode="External"/><Relationship Id="rId2" Type="http://schemas.openxmlformats.org/officeDocument/2006/relationships/image" Target="../media/image81.png"/><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3.xml.rels><?xml version="1.0" encoding="UTF-8" standalone="yes"?>
<Relationships xmlns="http://schemas.openxmlformats.org/package/2006/relationships"><Relationship Id="rId2" Type="http://schemas.openxmlformats.org/officeDocument/2006/relationships/image" Target="../media/image82.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3.xml"/><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3.xml"/><Relationship Id="rId4" Type="http://schemas.microsoft.com/office/2007/relationships/hdphoto" Target="../media/hdphoto1.wdp"/></Relationships>
</file>

<file path=ppt/slides/_rels/slide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3.xml"/><Relationship Id="rId4" Type="http://schemas.openxmlformats.org/officeDocument/2006/relationships/image" Target="../media/image20.jpeg"/></Relationships>
</file>

<file path=ppt/slides/_rels/slide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re 17"/>
          <p:cNvSpPr>
            <a:spLocks noGrp="1"/>
          </p:cNvSpPr>
          <p:nvPr>
            <p:ph type="ctrTitle"/>
          </p:nvPr>
        </p:nvSpPr>
        <p:spPr/>
        <p:txBody>
          <a:bodyPr anchor="ctr"/>
          <a:lstStyle/>
          <a:p>
            <a:r>
              <a:rPr lang="en-GB" dirty="0"/>
              <a:t>RF power for crab cavities &amp; challenges</a:t>
            </a:r>
          </a:p>
        </p:txBody>
      </p:sp>
      <p:sp>
        <p:nvSpPr>
          <p:cNvPr id="19" name="Sous-titre 18"/>
          <p:cNvSpPr>
            <a:spLocks noGrp="1"/>
          </p:cNvSpPr>
          <p:nvPr>
            <p:ph type="subTitle" idx="1"/>
          </p:nvPr>
        </p:nvSpPr>
        <p:spPr/>
        <p:txBody>
          <a:bodyPr>
            <a:normAutofit/>
          </a:bodyPr>
          <a:lstStyle/>
          <a:p>
            <a:r>
              <a:rPr lang="en-GB" sz="1000" dirty="0">
                <a:latin typeface="Calibri" panose="020F0502020204030204" pitchFamily="34" charset="0"/>
                <a:ea typeface="Calibri" panose="020F0502020204030204" pitchFamily="34" charset="0"/>
                <a:cs typeface="Calibri" panose="020F0502020204030204" pitchFamily="34" charset="0"/>
                <a:hlinkClick r:id="rId2"/>
              </a:rPr>
              <a:t>eric.montesinos@cern.ch</a:t>
            </a:r>
            <a:r>
              <a:rPr lang="en-GB" sz="1000" dirty="0">
                <a:latin typeface="Calibri" panose="020F0502020204030204" pitchFamily="34" charset="0"/>
                <a:ea typeface="Calibri" panose="020F0502020204030204" pitchFamily="34" charset="0"/>
                <a:cs typeface="Calibri" panose="020F0502020204030204" pitchFamily="34" charset="0"/>
              </a:rPr>
              <a:t> reporting on behalf of many colleagues that have worked out the topic</a:t>
            </a:r>
          </a:p>
          <a:p>
            <a:r>
              <a:rPr lang="en-GB" sz="1000" dirty="0">
                <a:latin typeface="Calibri" panose="020F0502020204030204" pitchFamily="34" charset="0"/>
                <a:ea typeface="Calibri" panose="020F0502020204030204" pitchFamily="34" charset="0"/>
                <a:cs typeface="Calibri" panose="020F0502020204030204" pitchFamily="34" charset="0"/>
              </a:rPr>
              <a:t>Credits to Sebastien Calvo, Luciano Ciampo, Frederic Killing, Gino Cipolla, Nuria Valverde for all the illustrations of this talk</a:t>
            </a:r>
          </a:p>
          <a:p>
            <a:endParaRPr lang="en-GB" sz="1050" dirty="0"/>
          </a:p>
        </p:txBody>
      </p:sp>
      <p:sp>
        <p:nvSpPr>
          <p:cNvPr id="20" name="Espace réservé du texte 19"/>
          <p:cNvSpPr>
            <a:spLocks noGrp="1"/>
          </p:cNvSpPr>
          <p:nvPr>
            <p:ph type="body" sz="quarter" idx="14"/>
          </p:nvPr>
        </p:nvSpPr>
        <p:spPr/>
        <p:txBody>
          <a:bodyPr/>
          <a:lstStyle/>
          <a:p>
            <a:r>
              <a:rPr lang="en-GB" b="0" i="0" dirty="0">
                <a:solidFill>
                  <a:schemeClr val="bg2"/>
                </a:solidFill>
              </a:rPr>
              <a:t>14th HL-LHC Collaboration Meeting, Genoa (Italy), 7-10 October 2024</a:t>
            </a:r>
          </a:p>
        </p:txBody>
      </p:sp>
      <p:pic>
        <p:nvPicPr>
          <p:cNvPr id="5" name="Image 4" descr="CERN-logo_outline.jp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77190" y="4406900"/>
            <a:ext cx="613410" cy="603250"/>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Within the framework of Crab, the couplers are always assembled onto a test box to be RF processed (or RF conditioned)</a:t>
            </a:r>
          </a:p>
          <a:p>
            <a:r>
              <a:rPr lang="en-GB" sz="1400" dirty="0">
                <a:latin typeface="Calibri" panose="020F0502020204030204" pitchFamily="34" charset="0"/>
                <a:ea typeface="Calibri" panose="020F0502020204030204" pitchFamily="34" charset="0"/>
                <a:cs typeface="Calibri" panose="020F0502020204030204" pitchFamily="34" charset="0"/>
              </a:rPr>
              <a:t>Due to its coupling element, the hook, the length of the outer line of the test box cannot be the same as the one that will be used with the cavity</a:t>
            </a:r>
          </a:p>
          <a:p>
            <a:r>
              <a:rPr lang="en-GB" sz="1400" dirty="0">
                <a:latin typeface="Calibri" panose="020F0502020204030204" pitchFamily="34" charset="0"/>
                <a:ea typeface="Calibri" panose="020F0502020204030204" pitchFamily="34" charset="0"/>
                <a:cs typeface="Calibri" panose="020F0502020204030204" pitchFamily="34" charset="0"/>
              </a:rPr>
              <a:t>The outer line is then not RF processed, this will have to be done with the final configuration</a:t>
            </a:r>
          </a:p>
          <a:p>
            <a:r>
              <a:rPr lang="en-GB" sz="1400" dirty="0">
                <a:latin typeface="Calibri" panose="020F0502020204030204" pitchFamily="34" charset="0"/>
                <a:ea typeface="Calibri" panose="020F0502020204030204" pitchFamily="34" charset="0"/>
                <a:cs typeface="Calibri" panose="020F0502020204030204" pitchFamily="34" charset="0"/>
              </a:rPr>
              <a:t>With the crab project we first constructed stainless steel test boxes, from bulk block, and we also successfully constructed Aluminium test boxes, also from bulk block, that is a great news as allowing to have several test boxes for a reasonable cost, and then keeping the FPCs under vacuum until the assembly on cavity</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10</a:t>
            </a:fld>
            <a:endParaRPr lang="fr-FR"/>
          </a:p>
        </p:txBody>
      </p:sp>
      <p:pic>
        <p:nvPicPr>
          <p:cNvPr id="4" name="Content Placeholder 12">
            <a:extLst>
              <a:ext uri="{FF2B5EF4-FFF2-40B4-BE49-F238E27FC236}">
                <a16:creationId xmlns:a16="http://schemas.microsoft.com/office/drawing/2014/main" id="{C11F1A17-8650-3B4C-2E43-B75DE8FF5B07}"/>
              </a:ext>
            </a:extLst>
          </p:cNvPr>
          <p:cNvPicPr>
            <a:picLocks noGrp="1" noChangeAspect="1"/>
          </p:cNvPicPr>
          <p:nvPr>
            <p:ph sz="quarter" idx="4"/>
          </p:nvPr>
        </p:nvPicPr>
        <p:blipFill rotWithShape="1">
          <a:blip r:embed="rId2" cstate="print">
            <a:extLst>
              <a:ext uri="{28A0092B-C50C-407E-A947-70E740481C1C}">
                <a14:useLocalDpi xmlns:a14="http://schemas.microsoft.com/office/drawing/2010/main"/>
              </a:ext>
            </a:extLst>
          </a:blip>
          <a:srcRect/>
          <a:stretch/>
        </p:blipFill>
        <p:spPr>
          <a:xfrm>
            <a:off x="4726800" y="1242303"/>
            <a:ext cx="3960000" cy="2933333"/>
          </a:xfrm>
          <a:prstGeom prst="rect">
            <a:avLst/>
          </a:prstGeom>
        </p:spPr>
      </p:pic>
    </p:spTree>
    <p:extLst>
      <p:ext uri="{BB962C8B-B14F-4D97-AF65-F5344CB8AC3E}">
        <p14:creationId xmlns:p14="http://schemas.microsoft.com/office/powerpoint/2010/main" val="419280328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Within the framework of Crab, the couplers are always assembled onto a test box to be RF processed (or RF conditioned)</a:t>
            </a:r>
          </a:p>
          <a:p>
            <a:r>
              <a:rPr lang="en-GB" sz="1400" dirty="0">
                <a:latin typeface="Calibri" panose="020F0502020204030204" pitchFamily="34" charset="0"/>
                <a:ea typeface="Calibri" panose="020F0502020204030204" pitchFamily="34" charset="0"/>
                <a:cs typeface="Calibri" panose="020F0502020204030204" pitchFamily="34" charset="0"/>
              </a:rPr>
              <a:t>Due to its coupling element, the hook, the length of the outer line of the test box cannot be the same as the one that will be used with the cavity</a:t>
            </a:r>
          </a:p>
          <a:p>
            <a:r>
              <a:rPr lang="en-GB" sz="1400" dirty="0">
                <a:latin typeface="Calibri" panose="020F0502020204030204" pitchFamily="34" charset="0"/>
                <a:ea typeface="Calibri" panose="020F0502020204030204" pitchFamily="34" charset="0"/>
                <a:cs typeface="Calibri" panose="020F0502020204030204" pitchFamily="34" charset="0"/>
              </a:rPr>
              <a:t>The outer line is then not RF processed, this will have to be done with the final configuration</a:t>
            </a:r>
          </a:p>
          <a:p>
            <a:r>
              <a:rPr lang="en-GB" sz="1400" dirty="0">
                <a:latin typeface="Calibri" panose="020F0502020204030204" pitchFamily="34" charset="0"/>
                <a:ea typeface="Calibri" panose="020F0502020204030204" pitchFamily="34" charset="0"/>
                <a:cs typeface="Calibri" panose="020F0502020204030204" pitchFamily="34" charset="0"/>
              </a:rPr>
              <a:t>With the crab project we first constructed stainless steel test boxes, from bulk block, and we also successfully constructed Aluminium test boxes, also from bulk block, that is a great news as allowing to have several test boxes for a reasonable cost, and then keeping the FPCs under vacuum until the assembly on cavity</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11</a:t>
            </a:fld>
            <a:endParaRPr lang="fr-FR"/>
          </a:p>
        </p:txBody>
      </p:sp>
      <p:pic>
        <p:nvPicPr>
          <p:cNvPr id="7" name="Content Placeholder 6">
            <a:extLst>
              <a:ext uri="{FF2B5EF4-FFF2-40B4-BE49-F238E27FC236}">
                <a16:creationId xmlns:a16="http://schemas.microsoft.com/office/drawing/2014/main" id="{9BE3DC77-46CF-17CC-32CA-82A4E9028BB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148064" y="967481"/>
            <a:ext cx="2598195" cy="3473450"/>
          </a:xfrm>
          <a:prstGeom prst="rect">
            <a:avLst/>
          </a:prstGeom>
        </p:spPr>
      </p:pic>
    </p:spTree>
    <p:extLst>
      <p:ext uri="{BB962C8B-B14F-4D97-AF65-F5344CB8AC3E}">
        <p14:creationId xmlns:p14="http://schemas.microsoft.com/office/powerpoint/2010/main" val="36493903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rmAutofit/>
          </a:bodyPr>
          <a:lstStyle/>
          <a:p>
            <a:pPr marL="0" indent="0">
              <a:buNone/>
            </a:pPr>
            <a:r>
              <a:rPr lang="en-US" sz="1400" dirty="0">
                <a:latin typeface="Calibri" panose="020F0502020204030204" pitchFamily="34" charset="0"/>
                <a:ea typeface="Calibri" panose="020F0502020204030204" pitchFamily="34" charset="0"/>
                <a:cs typeface="Calibri" panose="020F0502020204030204" pitchFamily="34" charset="0"/>
              </a:rPr>
              <a:t>The RF process is the one successfully experienced since 1998 with all CERN’s FPCs</a:t>
            </a:r>
          </a:p>
          <a:p>
            <a:pPr marL="269081" lvl="1" indent="-134541"/>
            <a:r>
              <a:rPr lang="en-US" sz="1400" dirty="0">
                <a:latin typeface="Calibri" panose="020F0502020204030204" pitchFamily="34" charset="0"/>
                <a:ea typeface="Calibri" panose="020F0502020204030204" pitchFamily="34" charset="0"/>
                <a:cs typeface="Calibri" panose="020F0502020204030204" pitchFamily="34" charset="0"/>
              </a:rPr>
              <a:t>Always start with short pulses</a:t>
            </a:r>
          </a:p>
          <a:p>
            <a:pPr marL="269081" lvl="1" indent="-134541"/>
            <a:r>
              <a:rPr lang="en-US" sz="1400" dirty="0">
                <a:latin typeface="Calibri" panose="020F0502020204030204" pitchFamily="34" charset="0"/>
                <a:ea typeface="Calibri" panose="020F0502020204030204" pitchFamily="34" charset="0"/>
                <a:cs typeface="Calibri" panose="020F0502020204030204" pitchFamily="34" charset="0"/>
              </a:rPr>
              <a:t>Increase the power level under vacuum control</a:t>
            </a:r>
          </a:p>
          <a:p>
            <a:pPr marL="269081" lvl="1" indent="-134541"/>
            <a:r>
              <a:rPr lang="en-US" sz="1400" dirty="0">
                <a:latin typeface="Calibri" panose="020F0502020204030204" pitchFamily="34" charset="0"/>
                <a:ea typeface="Calibri" panose="020F0502020204030204" pitchFamily="34" charset="0"/>
                <a:cs typeface="Calibri" panose="020F0502020204030204" pitchFamily="34" charset="0"/>
              </a:rPr>
              <a:t>Repeat until CW</a:t>
            </a:r>
          </a:p>
          <a:p>
            <a:pPr marL="0" indent="0">
              <a:buNone/>
            </a:pPr>
            <a:endParaRPr lang="en-US" sz="1400" dirty="0">
              <a:latin typeface="Calibri" panose="020F0502020204030204" pitchFamily="34" charset="0"/>
              <a:ea typeface="Calibri" panose="020F0502020204030204" pitchFamily="34" charset="0"/>
              <a:cs typeface="Calibri" panose="020F0502020204030204" pitchFamily="34" charset="0"/>
            </a:endParaRPr>
          </a:p>
          <a:p>
            <a:pPr marL="0" indent="0">
              <a:buNone/>
            </a:pPr>
            <a:r>
              <a:rPr lang="en-US" sz="1400" dirty="0">
                <a:latin typeface="Calibri" panose="020F0502020204030204" pitchFamily="34" charset="0"/>
                <a:ea typeface="Calibri" panose="020F0502020204030204" pitchFamily="34" charset="0"/>
                <a:cs typeface="Calibri" panose="020F0502020204030204" pitchFamily="34" charset="0"/>
              </a:rPr>
              <a:t>It is the same process and electronics we already deployed all over the world</a:t>
            </a:r>
          </a:p>
          <a:p>
            <a:pPr marL="269081" lvl="1" indent="-134541"/>
            <a:r>
              <a:rPr lang="en-US" sz="1400" dirty="0">
                <a:latin typeface="Calibri" panose="020F0502020204030204" pitchFamily="34" charset="0"/>
                <a:ea typeface="Calibri" panose="020F0502020204030204" pitchFamily="34" charset="0"/>
                <a:cs typeface="Calibri" panose="020F0502020204030204" pitchFamily="34" charset="0"/>
              </a:rPr>
              <a:t>CERN, SOLEIL, ESRF, APS, BNL, LAL, KEK</a:t>
            </a:r>
          </a:p>
          <a:p>
            <a:pPr marL="269081" lvl="1" indent="-134541"/>
            <a:r>
              <a:rPr lang="en-US" sz="1400" dirty="0">
                <a:latin typeface="Calibri" panose="020F0502020204030204" pitchFamily="34" charset="0"/>
                <a:ea typeface="Calibri" panose="020F0502020204030204" pitchFamily="34" charset="0"/>
                <a:cs typeface="Calibri" panose="020F0502020204030204" pitchFamily="34" charset="0"/>
              </a:rPr>
              <a:t>Always a long process and we have to be cautious</a:t>
            </a:r>
          </a:p>
          <a:p>
            <a:pPr marL="269081" lvl="1" indent="-134541"/>
            <a:r>
              <a:rPr lang="en-US" sz="1400" dirty="0">
                <a:latin typeface="Calibri" panose="020F0502020204030204" pitchFamily="34" charset="0"/>
                <a:ea typeface="Calibri" panose="020F0502020204030204" pitchFamily="34" charset="0"/>
                <a:cs typeface="Calibri" panose="020F0502020204030204" pitchFamily="34" charset="0"/>
              </a:rPr>
              <a:t>With this approach, we have not broken any CERN coupler since 1998...</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dirty="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12</a:t>
            </a:fld>
            <a:endParaRPr lang="fr-FR"/>
          </a:p>
        </p:txBody>
      </p:sp>
      <p:sp>
        <p:nvSpPr>
          <p:cNvPr id="4" name="TextBox 3">
            <a:extLst>
              <a:ext uri="{FF2B5EF4-FFF2-40B4-BE49-F238E27FC236}">
                <a16:creationId xmlns:a16="http://schemas.microsoft.com/office/drawing/2014/main" id="{7DEB50F8-B507-1556-8237-52F78EFB70F5}"/>
              </a:ext>
            </a:extLst>
          </p:cNvPr>
          <p:cNvSpPr txBox="1"/>
          <p:nvPr/>
        </p:nvSpPr>
        <p:spPr>
          <a:xfrm>
            <a:off x="4716017" y="3507854"/>
            <a:ext cx="3600400" cy="1169551"/>
          </a:xfrm>
          <a:prstGeom prst="rect">
            <a:avLst/>
          </a:prstGeom>
          <a:noFill/>
        </p:spPr>
        <p:txBody>
          <a:bodyPr wrap="square" rtlCol="0">
            <a:spAutoFit/>
          </a:bodyPr>
          <a:lstStyle/>
          <a:p>
            <a:pPr marL="0" indent="0" algn="ctr"/>
            <a:r>
              <a:rPr lang="en-GB" sz="1400" b="0" i="0" dirty="0">
                <a:solidFill>
                  <a:schemeClr val="accent5"/>
                </a:solidFill>
                <a:latin typeface="Calibri" panose="020F0502020204030204" pitchFamily="34" charset="0"/>
                <a:ea typeface="Calibri" panose="020F0502020204030204" pitchFamily="34" charset="0"/>
                <a:cs typeface="Calibri" panose="020F0502020204030204" pitchFamily="34" charset="0"/>
              </a:rPr>
              <a:t>International Review of the Crab Cavity system design and production plan for the HL-LHC</a:t>
            </a:r>
          </a:p>
          <a:p>
            <a:pPr algn="ctr"/>
            <a:r>
              <a:rPr lang="en-GB" sz="1400" dirty="0">
                <a:latin typeface="Calibri" panose="020F0502020204030204" pitchFamily="34" charset="0"/>
                <a:ea typeface="Calibri" panose="020F0502020204030204" pitchFamily="34" charset="0"/>
                <a:cs typeface="Calibri" panose="020F0502020204030204" pitchFamily="34" charset="0"/>
                <a:hlinkClick r:id="rId3"/>
              </a:rPr>
              <a:t>RF Conditioning Strategy during HL-LHC</a:t>
            </a:r>
            <a:endParaRPr lang="en-GB" sz="1400" dirty="0">
              <a:latin typeface="Calibri" panose="020F0502020204030204" pitchFamily="34" charset="0"/>
              <a:ea typeface="Calibri" panose="020F0502020204030204" pitchFamily="34" charset="0"/>
              <a:cs typeface="Calibri" panose="020F0502020204030204" pitchFamily="34" charset="0"/>
            </a:endParaRPr>
          </a:p>
          <a:p>
            <a:pPr marL="0" indent="0" algn="ctr"/>
            <a:r>
              <a:rPr lang="en-GB" sz="1400" b="0" i="0" dirty="0">
                <a:solidFill>
                  <a:schemeClr val="accent5"/>
                </a:solidFill>
                <a:latin typeface="Calibri" panose="020F0502020204030204" pitchFamily="34" charset="0"/>
                <a:ea typeface="Calibri" panose="020F0502020204030204" pitchFamily="34" charset="0"/>
                <a:cs typeface="Calibri" panose="020F0502020204030204" pitchFamily="34" charset="0"/>
              </a:rPr>
              <a:t>19-21 June 2019</a:t>
            </a:r>
          </a:p>
          <a:p>
            <a:pPr marL="0" indent="0" algn="ctr"/>
            <a:r>
              <a:rPr lang="en-GB" sz="1400" b="0" i="0" dirty="0">
                <a:solidFill>
                  <a:schemeClr val="accent5"/>
                </a:solidFill>
                <a:latin typeface="Calibri" panose="020F0502020204030204" pitchFamily="34" charset="0"/>
                <a:ea typeface="Calibri" panose="020F0502020204030204" pitchFamily="34" charset="0"/>
                <a:cs typeface="Calibri" panose="020F0502020204030204" pitchFamily="34" charset="0"/>
              </a:rPr>
              <a:t>CERN</a:t>
            </a:r>
          </a:p>
        </p:txBody>
      </p:sp>
      <p:pic>
        <p:nvPicPr>
          <p:cNvPr id="8" name="Picture 7">
            <a:extLst>
              <a:ext uri="{FF2B5EF4-FFF2-40B4-BE49-F238E27FC236}">
                <a16:creationId xmlns:a16="http://schemas.microsoft.com/office/drawing/2014/main" id="{EFDF241F-8304-86E0-97C0-60FC0BA7A878}"/>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947843" y="1491630"/>
            <a:ext cx="3244899" cy="182525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409304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dirty="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13</a:t>
            </a:fld>
            <a:endParaRPr lang="fr-FR"/>
          </a:p>
        </p:txBody>
      </p:sp>
      <p:pic>
        <p:nvPicPr>
          <p:cNvPr id="7" name="Picture 6">
            <a:extLst>
              <a:ext uri="{FF2B5EF4-FFF2-40B4-BE49-F238E27FC236}">
                <a16:creationId xmlns:a16="http://schemas.microsoft.com/office/drawing/2014/main" id="{885797E0-46C0-23CE-79D5-39FA97E65240}"/>
              </a:ext>
            </a:extLst>
          </p:cNvPr>
          <p:cNvPicPr>
            <a:picLocks noChangeAspect="1"/>
          </p:cNvPicPr>
          <p:nvPr/>
        </p:nvPicPr>
        <p:blipFill>
          <a:blip r:embed="rId3"/>
          <a:stretch>
            <a:fillRect/>
          </a:stretch>
        </p:blipFill>
        <p:spPr>
          <a:xfrm>
            <a:off x="1367644" y="769299"/>
            <a:ext cx="6408712" cy="360490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421680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dirty="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14</a:t>
            </a:fld>
            <a:endParaRPr lang="fr-FR"/>
          </a:p>
        </p:txBody>
      </p:sp>
      <p:pic>
        <p:nvPicPr>
          <p:cNvPr id="2" name="Picture 1">
            <a:extLst>
              <a:ext uri="{FF2B5EF4-FFF2-40B4-BE49-F238E27FC236}">
                <a16:creationId xmlns:a16="http://schemas.microsoft.com/office/drawing/2014/main" id="{A92263A4-C2A3-EC16-D359-91F17684468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3059832" y="807263"/>
            <a:ext cx="5301293" cy="3960000"/>
          </a:xfrm>
          <a:prstGeom prst="rect">
            <a:avLst/>
          </a:prstGeom>
        </p:spPr>
      </p:pic>
      <p:sp>
        <p:nvSpPr>
          <p:cNvPr id="8" name="TextBox 7">
            <a:extLst>
              <a:ext uri="{FF2B5EF4-FFF2-40B4-BE49-F238E27FC236}">
                <a16:creationId xmlns:a16="http://schemas.microsoft.com/office/drawing/2014/main" id="{CEA8100B-C9EA-78EF-7431-7E028A6B69AA}"/>
              </a:ext>
            </a:extLst>
          </p:cNvPr>
          <p:cNvSpPr txBox="1"/>
          <p:nvPr/>
        </p:nvSpPr>
        <p:spPr>
          <a:xfrm>
            <a:off x="425353" y="1235235"/>
            <a:ext cx="2304256" cy="3108543"/>
          </a:xfrm>
          <a:prstGeom prst="rect">
            <a:avLst/>
          </a:prstGeom>
          <a:noFill/>
        </p:spPr>
        <p:txBody>
          <a:bodyPr wrap="square">
            <a:spAutoFit/>
          </a:bodyPr>
          <a:lstStyle/>
          <a:p>
            <a:r>
              <a:rPr lang="en-US" sz="1400" dirty="0">
                <a:solidFill>
                  <a:schemeClr val="accent5"/>
                </a:solidFill>
                <a:latin typeface="Calibri" panose="020F0502020204030204" pitchFamily="34" charset="0"/>
                <a:ea typeface="Calibri" panose="020F0502020204030204" pitchFamily="34" charset="0"/>
                <a:cs typeface="Calibri" panose="020F0502020204030204" pitchFamily="34" charset="0"/>
              </a:rPr>
              <a:t>When we tried to be quicker (with previous project – LHC coupler)</a:t>
            </a:r>
          </a:p>
          <a:p>
            <a:r>
              <a:rPr lang="en-US" sz="1400" dirty="0">
                <a:solidFill>
                  <a:schemeClr val="accent5"/>
                </a:solidFill>
                <a:latin typeface="Calibri" panose="020F0502020204030204" pitchFamily="34" charset="0"/>
                <a:ea typeface="Calibri" panose="020F0502020204030204" pitchFamily="34" charset="0"/>
                <a:cs typeface="Calibri" panose="020F0502020204030204" pitchFamily="34" charset="0"/>
              </a:rPr>
              <a:t>Thanks to the fact that we are always using bulk material we were able to continue to operate that coupler, otherwise it would have been catastrophic</a:t>
            </a:r>
          </a:p>
          <a:p>
            <a:endParaRPr lang="en-US"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a:p>
            <a:r>
              <a:rPr lang="en-US" sz="1400" dirty="0">
                <a:solidFill>
                  <a:schemeClr val="accent5"/>
                </a:solidFill>
                <a:latin typeface="Calibri" panose="020F0502020204030204" pitchFamily="34" charset="0"/>
                <a:ea typeface="Calibri" panose="020F0502020204030204" pitchFamily="34" charset="0"/>
                <a:cs typeface="Calibri" panose="020F0502020204030204" pitchFamily="34" charset="0"/>
              </a:rPr>
              <a:t>A new modern automated system is being prepared by LLRF team keeping the same strategy</a:t>
            </a:r>
            <a:endPar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34581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Autofit/>
          </a:bodyPr>
          <a:lstStyle/>
          <a:p>
            <a:r>
              <a:rPr lang="en-US" sz="1400" dirty="0">
                <a:latin typeface="Calibri" panose="020F0502020204030204" pitchFamily="34" charset="0"/>
                <a:ea typeface="Calibri" panose="020F0502020204030204" pitchFamily="34" charset="0"/>
                <a:cs typeface="Calibri" panose="020F0502020204030204" pitchFamily="34" charset="0"/>
              </a:rPr>
              <a:t>It took us quite some time to process the couplers, between two to four weeks</a:t>
            </a:r>
          </a:p>
          <a:p>
            <a:r>
              <a:rPr lang="en-US" sz="1400" dirty="0">
                <a:latin typeface="Calibri" panose="020F0502020204030204" pitchFamily="34" charset="0"/>
                <a:ea typeface="Calibri" panose="020F0502020204030204" pitchFamily="34" charset="0"/>
                <a:cs typeface="Calibri" panose="020F0502020204030204" pitchFamily="34" charset="0"/>
              </a:rPr>
              <a:t>We start off tune, to process the coupler alone, and we move on tune to process the coupler and the cavity</a:t>
            </a:r>
          </a:p>
          <a:p>
            <a:r>
              <a:rPr lang="en-US" sz="1400" dirty="0">
                <a:latin typeface="Calibri" panose="020F0502020204030204" pitchFamily="34" charset="0"/>
                <a:ea typeface="Calibri" panose="020F0502020204030204" pitchFamily="34" charset="0"/>
                <a:cs typeface="Calibri" panose="020F0502020204030204" pitchFamily="34" charset="0"/>
              </a:rPr>
              <a:t>With RFD #1, we discovered that a circulator was mandatory, without it, we had a resonance between the cavity of the tube and the crab cavity itself</a:t>
            </a:r>
          </a:p>
          <a:p>
            <a:r>
              <a:rPr lang="en-US" sz="1400" dirty="0">
                <a:latin typeface="Calibri" panose="020F0502020204030204" pitchFamily="34" charset="0"/>
                <a:ea typeface="Calibri" panose="020F0502020204030204" pitchFamily="34" charset="0"/>
                <a:cs typeface="Calibri" panose="020F0502020204030204" pitchFamily="34" charset="0"/>
              </a:rPr>
              <a:t>Fortunately (for transmission lines reasons explained last year – coax versus WG with respect to full reflection) we have it in the final scheme of the HL-LHC</a:t>
            </a:r>
          </a:p>
          <a:p>
            <a:r>
              <a:rPr lang="en-US" sz="1400" dirty="0">
                <a:latin typeface="Calibri" panose="020F0502020204030204" pitchFamily="34" charset="0"/>
                <a:ea typeface="Calibri" panose="020F0502020204030204" pitchFamily="34" charset="0"/>
                <a:cs typeface="Calibri" panose="020F0502020204030204" pitchFamily="34" charset="0"/>
              </a:rPr>
              <a:t>Despite FPCs have been misaligned, the field have been achieved, which is also a very important outcome of the RFD test</a:t>
            </a:r>
            <a:endParaRPr lang="en-GB" sz="1400" dirty="0">
              <a:latin typeface="Calibri" panose="020F0502020204030204" pitchFamily="34" charset="0"/>
              <a:ea typeface="Calibri" panose="020F0502020204030204" pitchFamily="34" charset="0"/>
              <a:cs typeface="Calibri" panose="020F0502020204030204" pitchFamily="34" charset="0"/>
            </a:endParaRP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Experience with FPCs </a:t>
            </a:r>
            <a:r>
              <a:rPr lang="en-GB" sz="2000" kern="100" dirty="0">
                <a:effectLst/>
                <a:latin typeface="Calibri" panose="020F0502020204030204" pitchFamily="34" charset="0"/>
                <a:ea typeface="Times New Roman" panose="02020603050405020304" pitchFamily="18" charset="0"/>
                <a:cs typeface="Times New Roman" panose="02020603050405020304" pitchFamily="18" charset="0"/>
              </a:rPr>
              <a:t>(including RF conditioning)</a:t>
            </a:r>
            <a:endParaRPr lang="en-GB" dirty="0"/>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dirty="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15</a:t>
            </a:fld>
            <a:endParaRPr lang="fr-FR"/>
          </a:p>
        </p:txBody>
      </p:sp>
      <p:pic>
        <p:nvPicPr>
          <p:cNvPr id="4" name="Picture 3" descr="A group of graphs showing different colored lines&#10;&#10;Description automatically generated with medium confidence">
            <a:extLst>
              <a:ext uri="{FF2B5EF4-FFF2-40B4-BE49-F238E27FC236}">
                <a16:creationId xmlns:a16="http://schemas.microsoft.com/office/drawing/2014/main" id="{79CA1140-CD0A-1D36-0A42-3CF6F1775FD6}"/>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4496822" y="911494"/>
            <a:ext cx="4339524" cy="2314414"/>
          </a:xfrm>
          <a:prstGeom prst="rect">
            <a:avLst/>
          </a:prstGeom>
        </p:spPr>
      </p:pic>
      <p:sp>
        <p:nvSpPr>
          <p:cNvPr id="8" name="TextBox 7">
            <a:extLst>
              <a:ext uri="{FF2B5EF4-FFF2-40B4-BE49-F238E27FC236}">
                <a16:creationId xmlns:a16="http://schemas.microsoft.com/office/drawing/2014/main" id="{403C6114-4B65-9545-66CB-E21AC4138A73}"/>
              </a:ext>
            </a:extLst>
          </p:cNvPr>
          <p:cNvSpPr txBox="1"/>
          <p:nvPr/>
        </p:nvSpPr>
        <p:spPr>
          <a:xfrm>
            <a:off x="4708276" y="3301825"/>
            <a:ext cx="4040188" cy="307777"/>
          </a:xfrm>
          <a:prstGeom prst="rect">
            <a:avLst/>
          </a:prstGeom>
          <a:noFill/>
        </p:spPr>
        <p:txBody>
          <a:bodyPr wrap="square">
            <a:spAutoFit/>
          </a:bodyPr>
          <a:lstStyle/>
          <a:p>
            <a:pPr marL="285750" indent="-285750">
              <a:buFont typeface="Arial" panose="020B0604020202020204" pitchFamily="34" charset="0"/>
              <a:buChar char="•"/>
            </a:pPr>
            <a:endParaRPr lang="en-GB" sz="1400" dirty="0">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FC20149A-3EC5-3AB0-39A3-6D7A8A488AF1}"/>
              </a:ext>
            </a:extLst>
          </p:cNvPr>
          <p:cNvSpPr txBox="1"/>
          <p:nvPr/>
        </p:nvSpPr>
        <p:spPr>
          <a:xfrm>
            <a:off x="7029566" y="651073"/>
            <a:ext cx="1800200" cy="307777"/>
          </a:xfrm>
          <a:prstGeom prst="rect">
            <a:avLst/>
          </a:prstGeom>
          <a:noFill/>
        </p:spPr>
        <p:txBody>
          <a:bodyPr wrap="square">
            <a:spAutoFit/>
          </a:bodyPr>
          <a:lstStyle/>
          <a:p>
            <a:pPr algn="ctr"/>
            <a:r>
              <a:rPr lang="en-GB" sz="1400" b="0" i="0" dirty="0">
                <a:solidFill>
                  <a:schemeClr val="tx2"/>
                </a:solidFill>
                <a:latin typeface="Calibri" panose="020F0502020204030204" pitchFamily="34" charset="0"/>
                <a:ea typeface="Calibri" panose="020F0502020204030204" pitchFamily="34" charset="0"/>
                <a:cs typeface="Calibri" panose="020F0502020204030204" pitchFamily="34" charset="0"/>
              </a:rPr>
              <a:t>Courtesy Rama Calaga</a:t>
            </a:r>
            <a:endParaRPr lang="en-GB" sz="1400" dirty="0">
              <a:solidFill>
                <a:schemeClr val="tx2"/>
              </a:solidFill>
              <a:latin typeface="Calibri" panose="020F0502020204030204" pitchFamily="34" charset="0"/>
              <a:ea typeface="Calibri" panose="020F0502020204030204" pitchFamily="34" charset="0"/>
              <a:cs typeface="Calibri" panose="020F0502020204030204" pitchFamily="34" charset="0"/>
            </a:endParaRPr>
          </a:p>
        </p:txBody>
      </p:sp>
      <p:sp>
        <p:nvSpPr>
          <p:cNvPr id="16" name="Content Placeholder 1">
            <a:extLst>
              <a:ext uri="{FF2B5EF4-FFF2-40B4-BE49-F238E27FC236}">
                <a16:creationId xmlns:a16="http://schemas.microsoft.com/office/drawing/2014/main" id="{0ABC5928-485E-03E2-F74C-FCCA2BCEC2E9}"/>
              </a:ext>
            </a:extLst>
          </p:cNvPr>
          <p:cNvSpPr txBox="1">
            <a:spLocks/>
          </p:cNvSpPr>
          <p:nvPr/>
        </p:nvSpPr>
        <p:spPr>
          <a:xfrm>
            <a:off x="4624610" y="3363838"/>
            <a:ext cx="4040188" cy="1403425"/>
          </a:xfrm>
          <a:prstGeom prst="rect">
            <a:avLst/>
          </a:prstGeom>
        </p:spPr>
        <p:txBody>
          <a:bodyPr vert="horz" lIns="0" tIns="0" rIns="0" bIns="0" rtlCol="0" anchor="ctr">
            <a:normAutofit/>
          </a:bodyPr>
          <a:lstStyle>
            <a:lvl1pPr marL="268288" indent="-268288" algn="l" defTabSz="457200"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1pPr>
            <a:lvl2pPr marL="539750" indent="-271463" algn="l" defTabSz="457200"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2pPr>
            <a:lvl3pPr marL="1143000" indent="-228600" algn="l" defTabSz="457200"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3pPr>
            <a:lvl4pPr marL="16002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4pPr>
            <a:lvl5pPr marL="2057400" indent="-228600" algn="l" defTabSz="457200"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600" indent="-228600" algn="l" defTabSz="457200" rtl="0" eaLnBrk="1" latinLnBrk="0" hangingPunct="1">
              <a:spcBef>
                <a:spcPct val="20000"/>
              </a:spcBef>
              <a:buFont typeface="Arial"/>
              <a:buChar char="•"/>
              <a:defRPr sz="16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16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16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1600" kern="1200">
                <a:solidFill>
                  <a:schemeClr val="tx1"/>
                </a:solidFill>
                <a:latin typeface="+mn-lt"/>
                <a:ea typeface="+mn-ea"/>
                <a:cs typeface="+mn-cs"/>
              </a:defRPr>
            </a:lvl9pPr>
          </a:lstStyle>
          <a:p>
            <a:r>
              <a:rPr lang="en-GB" sz="1400" dirty="0">
                <a:latin typeface="Calibri" panose="020F0502020204030204" pitchFamily="34" charset="0"/>
                <a:ea typeface="Calibri" panose="020F0502020204030204" pitchFamily="34" charset="0"/>
                <a:cs typeface="Calibri" panose="020F0502020204030204" pitchFamily="34" charset="0"/>
              </a:rPr>
              <a:t>Cavity #2 recovered very quickly, this is a very good news to learn that cavities have a very good memory of the RF processing!</a:t>
            </a:r>
          </a:p>
          <a:p>
            <a:r>
              <a:rPr lang="en-GB" sz="1400" dirty="0">
                <a:latin typeface="Calibri" panose="020F0502020204030204" pitchFamily="34" charset="0"/>
                <a:ea typeface="Calibri" panose="020F0502020204030204" pitchFamily="34" charset="0"/>
                <a:cs typeface="Calibri" panose="020F0502020204030204" pitchFamily="34" charset="0"/>
              </a:rPr>
              <a:t>The fantastic news is that FPC #1 was able to take multiple x 10 kW (keep in mind the thickness of the ceramic that is key for the robustness of the FPC…)</a:t>
            </a:r>
          </a:p>
        </p:txBody>
      </p:sp>
    </p:spTree>
    <p:extLst>
      <p:ext uri="{BB962C8B-B14F-4D97-AF65-F5344CB8AC3E}">
        <p14:creationId xmlns:p14="http://schemas.microsoft.com/office/powerpoint/2010/main" val="23123670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Autofit/>
          </a:bodyPr>
          <a:lstStyle/>
          <a:p>
            <a:pPr marL="0" indent="0">
              <a:spcBef>
                <a:spcPts val="0"/>
              </a:spcBef>
              <a:buNone/>
            </a:pPr>
            <a:r>
              <a:rPr lang="en-GB" sz="1400" dirty="0">
                <a:latin typeface="Calibri" panose="020F0502020204030204" pitchFamily="34" charset="0"/>
                <a:ea typeface="Calibri" panose="020F0502020204030204" pitchFamily="34" charset="0"/>
                <a:cs typeface="Calibri" panose="020F0502020204030204" pitchFamily="34" charset="0"/>
              </a:rPr>
              <a:t>…more like a lessons learned on what could go wrong for future CMs</a:t>
            </a:r>
          </a:p>
          <a:p>
            <a:pPr>
              <a:spcBef>
                <a:spcPts val="0"/>
              </a:spcBef>
            </a:pPr>
            <a:r>
              <a:rPr lang="en-GB" sz="1400" dirty="0">
                <a:latin typeface="Calibri" panose="020F0502020204030204" pitchFamily="34" charset="0"/>
                <a:ea typeface="Calibri" panose="020F0502020204030204" pitchFamily="34" charset="0"/>
                <a:cs typeface="Calibri" panose="020F0502020204030204" pitchFamily="34" charset="0"/>
              </a:rPr>
              <a:t>It has been a very long and difficult item to design</a:t>
            </a:r>
          </a:p>
          <a:p>
            <a:pPr>
              <a:spcBef>
                <a:spcPts val="0"/>
              </a:spcBef>
            </a:pPr>
            <a:r>
              <a:rPr lang="en-GB" sz="1400" dirty="0">
                <a:latin typeface="Calibri" panose="020F0502020204030204" pitchFamily="34" charset="0"/>
                <a:ea typeface="Calibri" panose="020F0502020204030204" pitchFamily="34" charset="0"/>
                <a:cs typeface="Calibri" panose="020F0502020204030204" pitchFamily="34" charset="0"/>
              </a:rPr>
              <a:t>We had several versions (4) before having a robust enough item that enables to make the 2K vertical test</a:t>
            </a:r>
          </a:p>
          <a:p>
            <a:pPr>
              <a:spcBef>
                <a:spcPts val="0"/>
              </a:spcBef>
            </a:pPr>
            <a:r>
              <a:rPr lang="en-GB" sz="1400" dirty="0">
                <a:latin typeface="Calibri" panose="020F0502020204030204" pitchFamily="34" charset="0"/>
                <a:ea typeface="Calibri" panose="020F0502020204030204" pitchFamily="34" charset="0"/>
                <a:cs typeface="Calibri" panose="020F0502020204030204" pitchFamily="34" charset="0"/>
              </a:rPr>
              <a:t>Finally, it seems that apart from some production difficulties and cleanliness issues during construction, all HOM couplers and field antennas by themselves are doing ok</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Issues related to HOMC…</a:t>
            </a: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dirty="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16</a:t>
            </a:fld>
            <a:endParaRPr lang="fr-FR"/>
          </a:p>
        </p:txBody>
      </p:sp>
      <p:pic>
        <p:nvPicPr>
          <p:cNvPr id="7" name="Picture 6" descr="A close-up of a toy&#10;&#10;Description automatically generated">
            <a:extLst>
              <a:ext uri="{FF2B5EF4-FFF2-40B4-BE49-F238E27FC236}">
                <a16:creationId xmlns:a16="http://schemas.microsoft.com/office/drawing/2014/main" id="{7E64806C-CF0D-E34E-D706-30E69D3F67F9}"/>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1250588">
            <a:off x="5269778" y="693334"/>
            <a:ext cx="2485934" cy="3960000"/>
          </a:xfrm>
          <a:prstGeom prst="rect">
            <a:avLst/>
          </a:prstGeom>
        </p:spPr>
      </p:pic>
    </p:spTree>
    <p:extLst>
      <p:ext uri="{BB962C8B-B14F-4D97-AF65-F5344CB8AC3E}">
        <p14:creationId xmlns:p14="http://schemas.microsoft.com/office/powerpoint/2010/main" val="183867064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Autofit/>
          </a:bodyPr>
          <a:lstStyle/>
          <a:p>
            <a:pPr marL="0" indent="0">
              <a:spcBef>
                <a:spcPts val="0"/>
              </a:spcBef>
              <a:buNone/>
            </a:pPr>
            <a:r>
              <a:rPr lang="en-GB" sz="1400" dirty="0">
                <a:latin typeface="Calibri" panose="020F0502020204030204" pitchFamily="34" charset="0"/>
                <a:ea typeface="Calibri" panose="020F0502020204030204" pitchFamily="34" charset="0"/>
                <a:cs typeface="Calibri" panose="020F0502020204030204" pitchFamily="34" charset="0"/>
              </a:rPr>
              <a:t>…more like a lessons learned on what could go wrong for future CMs</a:t>
            </a:r>
          </a:p>
          <a:p>
            <a:pPr>
              <a:spcBef>
                <a:spcPts val="0"/>
              </a:spcBef>
            </a:pPr>
            <a:r>
              <a:rPr lang="en-GB" sz="1400" dirty="0">
                <a:latin typeface="Calibri" panose="020F0502020204030204" pitchFamily="34" charset="0"/>
                <a:ea typeface="Calibri" panose="020F0502020204030204" pitchFamily="34" charset="0"/>
                <a:cs typeface="Calibri" panose="020F0502020204030204" pitchFamily="34" charset="0"/>
              </a:rPr>
              <a:t>It has been a very long and difficult item to design</a:t>
            </a:r>
          </a:p>
          <a:p>
            <a:pPr>
              <a:spcBef>
                <a:spcPts val="0"/>
              </a:spcBef>
            </a:pPr>
            <a:r>
              <a:rPr lang="en-GB" sz="1400" dirty="0">
                <a:latin typeface="Calibri" panose="020F0502020204030204" pitchFamily="34" charset="0"/>
                <a:ea typeface="Calibri" panose="020F0502020204030204" pitchFamily="34" charset="0"/>
                <a:cs typeface="Calibri" panose="020F0502020204030204" pitchFamily="34" charset="0"/>
              </a:rPr>
              <a:t>We had several versions (4) before having a robust enough item that enables to make the 2K vertical test</a:t>
            </a:r>
          </a:p>
          <a:p>
            <a:pPr>
              <a:spcBef>
                <a:spcPts val="0"/>
              </a:spcBef>
            </a:pPr>
            <a:r>
              <a:rPr lang="en-GB" sz="1400" dirty="0">
                <a:latin typeface="Calibri" panose="020F0502020204030204" pitchFamily="34" charset="0"/>
                <a:ea typeface="Calibri" panose="020F0502020204030204" pitchFamily="34" charset="0"/>
                <a:cs typeface="Calibri" panose="020F0502020204030204" pitchFamily="34" charset="0"/>
              </a:rPr>
              <a:t>Finally, it seems that apart from some production difficulties and cleanliness issues during construction, all HOM couplers and field antennas by themselves are doing ok</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Issues related to HOMC…</a:t>
            </a: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dirty="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17</a:t>
            </a:fld>
            <a:endParaRPr lang="fr-FR"/>
          </a:p>
        </p:txBody>
      </p:sp>
      <p:pic>
        <p:nvPicPr>
          <p:cNvPr id="16" name="Content Placeholder 15" descr="A picture containing table, indoor, cup, counter&#10;&#10;Description automatically generated">
            <a:extLst>
              <a:ext uri="{FF2B5EF4-FFF2-40B4-BE49-F238E27FC236}">
                <a16:creationId xmlns:a16="http://schemas.microsoft.com/office/drawing/2014/main" id="{916A857A-4960-23F9-228F-3D16A282C5C2}"/>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5317529" y="911225"/>
            <a:ext cx="2696766" cy="3595688"/>
          </a:xfrm>
          <a:prstGeom prst="rect">
            <a:avLst/>
          </a:prstGeom>
        </p:spPr>
      </p:pic>
    </p:spTree>
    <p:extLst>
      <p:ext uri="{BB962C8B-B14F-4D97-AF65-F5344CB8AC3E}">
        <p14:creationId xmlns:p14="http://schemas.microsoft.com/office/powerpoint/2010/main" val="107526004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D75B86-AF4D-EAA9-135D-C309830CDE0C}"/>
              </a:ext>
            </a:extLst>
          </p:cNvPr>
          <p:cNvSpPr>
            <a:spLocks noGrp="1"/>
          </p:cNvSpPr>
          <p:nvPr>
            <p:ph sz="half" idx="2"/>
          </p:nvPr>
        </p:nvSpPr>
        <p:spPr/>
        <p:txBody>
          <a:bodyPr>
            <a:normAutofit/>
          </a:bodyPr>
          <a:lstStyle/>
          <a:p>
            <a:pPr marL="0" indent="0">
              <a:spcBef>
                <a:spcPts val="0"/>
              </a:spcBef>
              <a:buNone/>
            </a:pPr>
            <a:r>
              <a:rPr lang="en-GB" sz="1400" dirty="0">
                <a:latin typeface="Calibri" panose="020F0502020204030204" pitchFamily="34" charset="0"/>
                <a:ea typeface="Calibri" panose="020F0502020204030204" pitchFamily="34" charset="0"/>
                <a:cs typeface="Calibri" panose="020F0502020204030204" pitchFamily="34" charset="0"/>
              </a:rPr>
              <a:t>…more like a lessons learned on what could go wrong for future CMs</a:t>
            </a:r>
          </a:p>
          <a:p>
            <a:pPr>
              <a:spcBef>
                <a:spcPts val="0"/>
              </a:spcBef>
            </a:pPr>
            <a:r>
              <a:rPr lang="en-GB" sz="1400" dirty="0">
                <a:latin typeface="Calibri" panose="020F0502020204030204" pitchFamily="34" charset="0"/>
                <a:ea typeface="Calibri" panose="020F0502020204030204" pitchFamily="34" charset="0"/>
                <a:cs typeface="Calibri" panose="020F0502020204030204" pitchFamily="34" charset="0"/>
              </a:rPr>
              <a:t>Not yet really a lesson learnt, more a work in progress to improve </a:t>
            </a:r>
            <a:r>
              <a:rPr lang="en-GB" sz="1400" dirty="0">
                <a:effectLst/>
                <a:latin typeface="Calibri" panose="020F0502020204030204" pitchFamily="34" charset="0"/>
                <a:ea typeface="Calibri" panose="020F0502020204030204" pitchFamily="34" charset="0"/>
                <a:cs typeface="Calibri" panose="020F0502020204030204" pitchFamily="34" charset="0"/>
              </a:rPr>
              <a:t>the processing  and anti-dust preparation of RF ancillaries, as well as standardize</a:t>
            </a:r>
          </a:p>
          <a:p>
            <a:r>
              <a:rPr lang="en-GB" sz="1400" dirty="0">
                <a:effectLst/>
                <a:latin typeface="Calibri" panose="020F0502020204030204" pitchFamily="34" charset="0"/>
                <a:ea typeface="Calibri" panose="020F0502020204030204" pitchFamily="34" charset="0"/>
                <a:cs typeface="Calibri" panose="020F0502020204030204" pitchFamily="34" charset="0"/>
              </a:rPr>
              <a:t>Issues are presence of oxides, drying stains, BCP residues, welded/brazed joints emitting large amounts of particles</a:t>
            </a:r>
          </a:p>
          <a:p>
            <a:r>
              <a:rPr lang="en-GB" sz="1400" dirty="0">
                <a:effectLst/>
                <a:latin typeface="Calibri" panose="020F0502020204030204" pitchFamily="34" charset="0"/>
                <a:ea typeface="Calibri" panose="020F0502020204030204" pitchFamily="34" charset="0"/>
                <a:cs typeface="Calibri" panose="020F0502020204030204" pitchFamily="34" charset="0"/>
              </a:rPr>
              <a:t>Actions taken are adding degreasing step after BCP to avoid BCP residues, modification of the BCP tooling to avoid acids in contact with the brazed joint, modification of the rinsing and drying procedure in cleanroom to avoid oxidation of copper antennas</a:t>
            </a:r>
          </a:p>
        </p:txBody>
      </p:sp>
      <p:sp>
        <p:nvSpPr>
          <p:cNvPr id="3" name="Title 2">
            <a:extLst>
              <a:ext uri="{FF2B5EF4-FFF2-40B4-BE49-F238E27FC236}">
                <a16:creationId xmlns:a16="http://schemas.microsoft.com/office/drawing/2014/main" id="{9A4A707C-F7B4-A678-EB6B-37936BFCE90E}"/>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Issues related to HOMC…</a:t>
            </a:r>
            <a:endParaRPr lang="en-GB" dirty="0"/>
          </a:p>
        </p:txBody>
      </p:sp>
      <p:sp>
        <p:nvSpPr>
          <p:cNvPr id="5" name="Footer Placeholder 4">
            <a:extLst>
              <a:ext uri="{FF2B5EF4-FFF2-40B4-BE49-F238E27FC236}">
                <a16:creationId xmlns:a16="http://schemas.microsoft.com/office/drawing/2014/main" id="{3327CC49-D880-D033-7B94-00CE152555AD}"/>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6BDDBEA4-4544-DA71-E4BA-A5BE74804095}"/>
              </a:ext>
            </a:extLst>
          </p:cNvPr>
          <p:cNvSpPr>
            <a:spLocks noGrp="1"/>
          </p:cNvSpPr>
          <p:nvPr>
            <p:ph type="sldNum" sz="quarter" idx="12"/>
          </p:nvPr>
        </p:nvSpPr>
        <p:spPr/>
        <p:txBody>
          <a:bodyPr/>
          <a:lstStyle/>
          <a:p>
            <a:fld id="{BFDCA1C4-9514-7B4F-976F-D92F7E296653}" type="slidenum">
              <a:rPr lang="fr-FR" smtClean="0"/>
              <a:pPr/>
              <a:t>18</a:t>
            </a:fld>
            <a:endParaRPr lang="fr-FR"/>
          </a:p>
        </p:txBody>
      </p:sp>
      <p:pic>
        <p:nvPicPr>
          <p:cNvPr id="1027" name="Picture 3">
            <a:extLst>
              <a:ext uri="{FF2B5EF4-FFF2-40B4-BE49-F238E27FC236}">
                <a16:creationId xmlns:a16="http://schemas.microsoft.com/office/drawing/2014/main" id="{A680D3C7-B756-AFA1-E653-A77A2483837F}"/>
              </a:ext>
            </a:extLst>
          </p:cNvPr>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5726970" y="1628970"/>
            <a:ext cx="2039399" cy="21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704758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D75B86-AF4D-EAA9-135D-C309830CDE0C}"/>
              </a:ext>
            </a:extLst>
          </p:cNvPr>
          <p:cNvSpPr>
            <a:spLocks noGrp="1"/>
          </p:cNvSpPr>
          <p:nvPr>
            <p:ph sz="half" idx="2"/>
          </p:nvPr>
        </p:nvSpPr>
        <p:spPr/>
        <p:txBody>
          <a:bodyPr>
            <a:normAutofit/>
          </a:bodyPr>
          <a:lstStyle/>
          <a:p>
            <a:pPr marL="0" indent="0">
              <a:spcBef>
                <a:spcPts val="0"/>
              </a:spcBef>
              <a:buNone/>
            </a:pPr>
            <a:r>
              <a:rPr lang="en-GB" sz="1400" dirty="0">
                <a:latin typeface="Calibri" panose="020F0502020204030204" pitchFamily="34" charset="0"/>
                <a:ea typeface="Calibri" panose="020F0502020204030204" pitchFamily="34" charset="0"/>
                <a:cs typeface="Calibri" panose="020F0502020204030204" pitchFamily="34" charset="0"/>
              </a:rPr>
              <a:t>…more like a lessons learned on what could go wrong for future CMs</a:t>
            </a:r>
          </a:p>
          <a:p>
            <a:pPr>
              <a:spcBef>
                <a:spcPts val="0"/>
              </a:spcBef>
            </a:pPr>
            <a:r>
              <a:rPr lang="en-GB" sz="1400" dirty="0">
                <a:latin typeface="Calibri" panose="020F0502020204030204" pitchFamily="34" charset="0"/>
                <a:ea typeface="Calibri" panose="020F0502020204030204" pitchFamily="34" charset="0"/>
                <a:cs typeface="Calibri" panose="020F0502020204030204" pitchFamily="34" charset="0"/>
              </a:rPr>
              <a:t>Not yet really a lesson learnt, more a work in progress to improve </a:t>
            </a:r>
            <a:r>
              <a:rPr lang="en-GB" sz="1400" dirty="0">
                <a:effectLst/>
                <a:latin typeface="Calibri" panose="020F0502020204030204" pitchFamily="34" charset="0"/>
                <a:ea typeface="Calibri" panose="020F0502020204030204" pitchFamily="34" charset="0"/>
                <a:cs typeface="Calibri" panose="020F0502020204030204" pitchFamily="34" charset="0"/>
              </a:rPr>
              <a:t>the processing  and anti-dust preparation of RF ancillaries, as well as standardize</a:t>
            </a:r>
          </a:p>
          <a:p>
            <a:r>
              <a:rPr lang="en-GB" sz="1400" dirty="0">
                <a:effectLst/>
                <a:latin typeface="Calibri" panose="020F0502020204030204" pitchFamily="34" charset="0"/>
                <a:ea typeface="Calibri" panose="020F0502020204030204" pitchFamily="34" charset="0"/>
                <a:cs typeface="Calibri" panose="020F0502020204030204" pitchFamily="34" charset="0"/>
              </a:rPr>
              <a:t>Issues are presence of oxides, drying stains, BCP residues, welded/brazed joints emitting large amounts of particles</a:t>
            </a:r>
          </a:p>
          <a:p>
            <a:r>
              <a:rPr lang="en-GB" sz="1400" dirty="0">
                <a:effectLst/>
                <a:latin typeface="Calibri" panose="020F0502020204030204" pitchFamily="34" charset="0"/>
                <a:ea typeface="Calibri" panose="020F0502020204030204" pitchFamily="34" charset="0"/>
                <a:cs typeface="Calibri" panose="020F0502020204030204" pitchFamily="34" charset="0"/>
              </a:rPr>
              <a:t>Actions taken are adding degreasing step after BCP to avoid BCP residues, modification of the BCP tooling to avoid acids in contact with the brazed joint, modification of the rinsing and drying procedure in cleanroom to avoid oxidation of copper antennas</a:t>
            </a:r>
          </a:p>
        </p:txBody>
      </p:sp>
      <p:sp>
        <p:nvSpPr>
          <p:cNvPr id="3" name="Title 2">
            <a:extLst>
              <a:ext uri="{FF2B5EF4-FFF2-40B4-BE49-F238E27FC236}">
                <a16:creationId xmlns:a16="http://schemas.microsoft.com/office/drawing/2014/main" id="{9A4A707C-F7B4-A678-EB6B-37936BFCE90E}"/>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Issues related to HOMC…</a:t>
            </a:r>
            <a:endParaRPr lang="en-GB" dirty="0"/>
          </a:p>
        </p:txBody>
      </p:sp>
      <p:sp>
        <p:nvSpPr>
          <p:cNvPr id="5" name="Footer Placeholder 4">
            <a:extLst>
              <a:ext uri="{FF2B5EF4-FFF2-40B4-BE49-F238E27FC236}">
                <a16:creationId xmlns:a16="http://schemas.microsoft.com/office/drawing/2014/main" id="{3327CC49-D880-D033-7B94-00CE152555AD}"/>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6BDDBEA4-4544-DA71-E4BA-A5BE74804095}"/>
              </a:ext>
            </a:extLst>
          </p:cNvPr>
          <p:cNvSpPr>
            <a:spLocks noGrp="1"/>
          </p:cNvSpPr>
          <p:nvPr>
            <p:ph type="sldNum" sz="quarter" idx="12"/>
          </p:nvPr>
        </p:nvSpPr>
        <p:spPr/>
        <p:txBody>
          <a:bodyPr/>
          <a:lstStyle/>
          <a:p>
            <a:fld id="{BFDCA1C4-9514-7B4F-976F-D92F7E296653}" type="slidenum">
              <a:rPr lang="fr-FR" smtClean="0"/>
              <a:pPr/>
              <a:t>19</a:t>
            </a:fld>
            <a:endParaRPr lang="fr-FR"/>
          </a:p>
        </p:txBody>
      </p:sp>
      <p:pic>
        <p:nvPicPr>
          <p:cNvPr id="7" name="Picture 6">
            <a:extLst>
              <a:ext uri="{FF2B5EF4-FFF2-40B4-BE49-F238E27FC236}">
                <a16:creationId xmlns:a16="http://schemas.microsoft.com/office/drawing/2014/main" id="{45B81451-4C65-F9DD-4523-D39878D8BEC9}"/>
              </a:ext>
            </a:extLst>
          </p:cNvPr>
          <p:cNvPicPr>
            <a:picLocks noChangeAspect="1"/>
          </p:cNvPicPr>
          <p:nvPr/>
        </p:nvPicPr>
        <p:blipFill>
          <a:blip r:embed="rId2"/>
          <a:stretch>
            <a:fillRect/>
          </a:stretch>
        </p:blipFill>
        <p:spPr>
          <a:xfrm>
            <a:off x="5364088" y="1088970"/>
            <a:ext cx="2762124" cy="3240000"/>
          </a:xfrm>
          <a:prstGeom prst="rect">
            <a:avLst/>
          </a:prstGeom>
        </p:spPr>
      </p:pic>
    </p:spTree>
    <p:extLst>
      <p:ext uri="{BB962C8B-B14F-4D97-AF65-F5344CB8AC3E}">
        <p14:creationId xmlns:p14="http://schemas.microsoft.com/office/powerpoint/2010/main" val="655725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92E7CBB-0962-3DC1-0E39-DC99958EA8BE}"/>
              </a:ext>
            </a:extLst>
          </p:cNvPr>
          <p:cNvSpPr>
            <a:spLocks noGrp="1"/>
          </p:cNvSpPr>
          <p:nvPr>
            <p:ph sz="half" idx="2"/>
          </p:nvPr>
        </p:nvSpPr>
        <p:spPr/>
        <p:txBody>
          <a:bodyPr anchor="ctr">
            <a:normAutofit/>
          </a:bodyPr>
          <a:lstStyle/>
          <a:p>
            <a:pPr marL="0" indent="0">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Hi Eric, I write down some bullet points that come to my mind - not fully a mandate and I let you how to structure it</a:t>
            </a:r>
          </a:p>
          <a:p>
            <a:pPr marL="0" indent="0">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It is not essential that you cover all the point neither - what you feel would be useful for an audience</a:t>
            </a:r>
          </a:p>
          <a:p>
            <a:pPr marL="0" indent="0">
              <a:buNone/>
            </a:pPr>
            <a:endParaRPr lang="en-GB" sz="14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indent="0">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Couplers</a:t>
            </a:r>
          </a:p>
          <a:p>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Experience with FPCs for the SPS-DQW, SPS-RFD &amp; series production including RF conditioning - this doesn't have to be detailed by some kind of recap of choices, issues during the last years</a:t>
            </a:r>
          </a:p>
          <a:p>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Issues related to HOMC &amp; FA including RF lines, adapters, pins - more like an RF lessons learned on what could go wrong for future CMs</a:t>
            </a:r>
            <a:endParaRPr lang="en-GB" dirty="0"/>
          </a:p>
        </p:txBody>
      </p:sp>
      <p:sp>
        <p:nvSpPr>
          <p:cNvPr id="3" name="Title 2">
            <a:extLst>
              <a:ext uri="{FF2B5EF4-FFF2-40B4-BE49-F238E27FC236}">
                <a16:creationId xmlns:a16="http://schemas.microsoft.com/office/drawing/2014/main" id="{4135ED3D-7DA7-8C43-1F8F-C7327A257168}"/>
              </a:ext>
            </a:extLst>
          </p:cNvPr>
          <p:cNvSpPr>
            <a:spLocks noGrp="1"/>
          </p:cNvSpPr>
          <p:nvPr>
            <p:ph type="title"/>
          </p:nvPr>
        </p:nvSpPr>
        <p:spPr/>
        <p:txBody>
          <a:bodyPr/>
          <a:lstStyle/>
          <a:p>
            <a:r>
              <a:rPr lang="fr-CH" dirty="0">
                <a:latin typeface="Calibri" panose="020F0502020204030204" pitchFamily="34" charset="0"/>
                <a:ea typeface="Calibri" panose="020F0502020204030204" pitchFamily="34" charset="0"/>
                <a:cs typeface="Calibri" panose="020F0502020204030204" pitchFamily="34" charset="0"/>
              </a:rPr>
              <a:t>Mandate for the talk of </a:t>
            </a:r>
            <a:r>
              <a:rPr lang="fr-CH" dirty="0" err="1">
                <a:latin typeface="Calibri" panose="020F0502020204030204" pitchFamily="34" charset="0"/>
                <a:ea typeface="Calibri" panose="020F0502020204030204" pitchFamily="34" charset="0"/>
                <a:cs typeface="Calibri" panose="020F0502020204030204" pitchFamily="34" charset="0"/>
              </a:rPr>
              <a:t>this</a:t>
            </a:r>
            <a:r>
              <a:rPr lang="fr-CH" dirty="0">
                <a:latin typeface="Calibri" panose="020F0502020204030204" pitchFamily="34" charset="0"/>
                <a:ea typeface="Calibri" panose="020F0502020204030204" pitchFamily="34" charset="0"/>
                <a:cs typeface="Calibri" panose="020F0502020204030204" pitchFamily="34" charset="0"/>
              </a:rPr>
              <a:t> meeting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4" name="Content Placeholder 3">
            <a:extLst>
              <a:ext uri="{FF2B5EF4-FFF2-40B4-BE49-F238E27FC236}">
                <a16:creationId xmlns:a16="http://schemas.microsoft.com/office/drawing/2014/main" id="{6E91A4DA-49DE-4367-C9BF-A0A0ADAB04CC}"/>
              </a:ext>
            </a:extLst>
          </p:cNvPr>
          <p:cNvSpPr>
            <a:spLocks noGrp="1"/>
          </p:cNvSpPr>
          <p:nvPr>
            <p:ph sz="quarter" idx="4"/>
          </p:nvPr>
        </p:nvSpPr>
        <p:spPr/>
        <p:txBody>
          <a:bodyPr anchor="ctr">
            <a:noAutofit/>
          </a:bodyPr>
          <a:lstStyle/>
          <a:p>
            <a:pPr marL="0" indent="0">
              <a:spcBef>
                <a:spcPts val="0"/>
              </a:spcBef>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High Power RF stations</a:t>
            </a:r>
          </a:p>
          <a:p>
            <a:pPr>
              <a:spcBef>
                <a:spcPts val="0"/>
              </a:spcBef>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HPRF - context of using the IOT, some experience from SPS-DQW and improvements for the series design</a:t>
            </a:r>
          </a:p>
          <a:p>
            <a:pPr>
              <a:spcBef>
                <a:spcPts val="0"/>
              </a:spcBef>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Recent experience from RFD module and what to expect from conditioning for the future series including what/when we are going to send to Canada (SSPA, IOT ?)</a:t>
            </a:r>
          </a:p>
          <a:p>
            <a:pPr>
              <a:spcBef>
                <a:spcPts val="0"/>
              </a:spcBef>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Series production with industry - next steps, POC, acceptance tests, ...  </a:t>
            </a:r>
          </a:p>
          <a:p>
            <a:pPr>
              <a:spcBef>
                <a:spcPts val="0"/>
              </a:spcBef>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Finally, is there a future for SSPA at 400 MHz?</a:t>
            </a:r>
          </a:p>
          <a:p>
            <a:pPr marL="0" indent="0">
              <a:spcBef>
                <a:spcPts val="0"/>
              </a:spcBef>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  </a:t>
            </a:r>
          </a:p>
          <a:p>
            <a:pPr marL="0" indent="0">
              <a:spcBef>
                <a:spcPts val="0"/>
              </a:spcBef>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Many thanks and I know the above is way too much to ask but I know you can give us a snapshot for the future</a:t>
            </a:r>
          </a:p>
          <a:p>
            <a:pPr marL="269875" indent="0">
              <a:spcBef>
                <a:spcPts val="0"/>
              </a:spcBef>
              <a:buNone/>
            </a:pPr>
            <a:r>
              <a:rPr lang="en-GB" sz="1400" kern="100" dirty="0">
                <a:latin typeface="Calibri" panose="020F0502020204030204" pitchFamily="34" charset="0"/>
                <a:ea typeface="Times New Roman" panose="02020603050405020304" pitchFamily="18" charset="0"/>
                <a:cs typeface="Times New Roman" panose="02020603050405020304" pitchFamily="18" charset="0"/>
              </a:rPr>
              <a:t>Rama</a:t>
            </a:r>
            <a:endParaRPr lang="en-GB" sz="1400" dirty="0"/>
          </a:p>
        </p:txBody>
      </p:sp>
      <p:sp>
        <p:nvSpPr>
          <p:cNvPr id="5" name="Footer Placeholder 4">
            <a:extLst>
              <a:ext uri="{FF2B5EF4-FFF2-40B4-BE49-F238E27FC236}">
                <a16:creationId xmlns:a16="http://schemas.microsoft.com/office/drawing/2014/main" id="{294F24FF-2DAD-2E3C-A19B-DBF497D86ADA}"/>
              </a:ext>
            </a:extLst>
          </p:cNvPr>
          <p:cNvSpPr>
            <a:spLocks noGrp="1"/>
          </p:cNvSpPr>
          <p:nvPr>
            <p:ph type="ftr" sz="quarter" idx="11"/>
          </p:nvPr>
        </p:nvSpPr>
        <p:spPr>
          <a:xfrm>
            <a:off x="1905000" y="4767263"/>
            <a:ext cx="6627000" cy="270000"/>
          </a:xfrm>
        </p:spPr>
        <p:txBody>
          <a:bodyPr/>
          <a:lstStyle/>
          <a:p>
            <a:r>
              <a:rPr lang="en-GB" noProof="0"/>
              <a:t>14th HL-LHC Collaboration Meeting, Genoa (Italy), 7-10 October 2024, eric.montesinos@cern.ch, RF power for crab cavities &amp; challenges</a:t>
            </a:r>
            <a:endParaRPr lang="en-GB" noProof="0" dirty="0"/>
          </a:p>
        </p:txBody>
      </p:sp>
      <p:sp>
        <p:nvSpPr>
          <p:cNvPr id="6" name="Slide Number Placeholder 5">
            <a:extLst>
              <a:ext uri="{FF2B5EF4-FFF2-40B4-BE49-F238E27FC236}">
                <a16:creationId xmlns:a16="http://schemas.microsoft.com/office/drawing/2014/main" id="{535FBA0B-4850-47DC-F06E-137C2BFDC945}"/>
              </a:ext>
            </a:extLst>
          </p:cNvPr>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39380956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8BD75B86-AF4D-EAA9-135D-C309830CDE0C}"/>
              </a:ext>
            </a:extLst>
          </p:cNvPr>
          <p:cNvSpPr>
            <a:spLocks noGrp="1"/>
          </p:cNvSpPr>
          <p:nvPr>
            <p:ph sz="half" idx="2"/>
          </p:nvPr>
        </p:nvSpPr>
        <p:spPr/>
        <p:txBody>
          <a:bodyPr>
            <a:normAutofit/>
          </a:bodyPr>
          <a:lstStyle/>
          <a:p>
            <a:pPr marL="0" indent="0">
              <a:spcBef>
                <a:spcPts val="0"/>
              </a:spcBef>
              <a:buNone/>
            </a:pPr>
            <a:r>
              <a:rPr lang="en-GB" sz="1400" dirty="0">
                <a:latin typeface="Calibri" panose="020F0502020204030204" pitchFamily="34" charset="0"/>
                <a:ea typeface="Calibri" panose="020F0502020204030204" pitchFamily="34" charset="0"/>
                <a:cs typeface="Calibri" panose="020F0502020204030204" pitchFamily="34" charset="0"/>
              </a:rPr>
              <a:t>…more like a lessons learned on what could go wrong for future CMs</a:t>
            </a:r>
          </a:p>
          <a:p>
            <a:pPr>
              <a:spcBef>
                <a:spcPts val="0"/>
              </a:spcBef>
            </a:pPr>
            <a:r>
              <a:rPr lang="en-GB" sz="1400" dirty="0">
                <a:latin typeface="Calibri" panose="020F0502020204030204" pitchFamily="34" charset="0"/>
                <a:ea typeface="Calibri" panose="020F0502020204030204" pitchFamily="34" charset="0"/>
                <a:cs typeface="Calibri" panose="020F0502020204030204" pitchFamily="34" charset="0"/>
              </a:rPr>
              <a:t>Not yet really a lesson learnt, more a work in progress to improve </a:t>
            </a:r>
            <a:r>
              <a:rPr lang="en-GB" sz="1400" dirty="0">
                <a:effectLst/>
                <a:latin typeface="Calibri" panose="020F0502020204030204" pitchFamily="34" charset="0"/>
                <a:ea typeface="Calibri" panose="020F0502020204030204" pitchFamily="34" charset="0"/>
                <a:cs typeface="Calibri" panose="020F0502020204030204" pitchFamily="34" charset="0"/>
              </a:rPr>
              <a:t>the processing  and anti-dust preparation of RF ancillaries, as well as standardize</a:t>
            </a:r>
          </a:p>
          <a:p>
            <a:r>
              <a:rPr lang="en-GB" sz="1400" dirty="0">
                <a:effectLst/>
                <a:latin typeface="Calibri" panose="020F0502020204030204" pitchFamily="34" charset="0"/>
                <a:ea typeface="Calibri" panose="020F0502020204030204" pitchFamily="34" charset="0"/>
                <a:cs typeface="Calibri" panose="020F0502020204030204" pitchFamily="34" charset="0"/>
              </a:rPr>
              <a:t>Issues are presence of oxides, drying stains, BCP residues, welded/brazed joints emitting large amounts of particles</a:t>
            </a:r>
          </a:p>
          <a:p>
            <a:r>
              <a:rPr lang="en-GB" sz="1400" dirty="0">
                <a:effectLst/>
                <a:latin typeface="Calibri" panose="020F0502020204030204" pitchFamily="34" charset="0"/>
                <a:ea typeface="Calibri" panose="020F0502020204030204" pitchFamily="34" charset="0"/>
                <a:cs typeface="Calibri" panose="020F0502020204030204" pitchFamily="34" charset="0"/>
              </a:rPr>
              <a:t>Actions taken are adding degreasing step after BCP to avoid BCP residues, modification of the BCP tooling to avoid acids in contact with the brazed joint, modification of the rinsing and drying procedure in cleanroom to avoid oxidation of copper antennas</a:t>
            </a:r>
          </a:p>
        </p:txBody>
      </p:sp>
      <p:sp>
        <p:nvSpPr>
          <p:cNvPr id="3" name="Title 2">
            <a:extLst>
              <a:ext uri="{FF2B5EF4-FFF2-40B4-BE49-F238E27FC236}">
                <a16:creationId xmlns:a16="http://schemas.microsoft.com/office/drawing/2014/main" id="{9A4A707C-F7B4-A678-EB6B-37936BFCE90E}"/>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Issues related to HOMC…</a:t>
            </a:r>
            <a:endParaRPr lang="en-GB" dirty="0"/>
          </a:p>
        </p:txBody>
      </p:sp>
      <p:sp>
        <p:nvSpPr>
          <p:cNvPr id="5" name="Footer Placeholder 4">
            <a:extLst>
              <a:ext uri="{FF2B5EF4-FFF2-40B4-BE49-F238E27FC236}">
                <a16:creationId xmlns:a16="http://schemas.microsoft.com/office/drawing/2014/main" id="{3327CC49-D880-D033-7B94-00CE152555AD}"/>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6BDDBEA4-4544-DA71-E4BA-A5BE74804095}"/>
              </a:ext>
            </a:extLst>
          </p:cNvPr>
          <p:cNvSpPr>
            <a:spLocks noGrp="1"/>
          </p:cNvSpPr>
          <p:nvPr>
            <p:ph type="sldNum" sz="quarter" idx="12"/>
          </p:nvPr>
        </p:nvSpPr>
        <p:spPr/>
        <p:txBody>
          <a:bodyPr/>
          <a:lstStyle/>
          <a:p>
            <a:fld id="{BFDCA1C4-9514-7B4F-976F-D92F7E296653}" type="slidenum">
              <a:rPr lang="fr-FR" smtClean="0"/>
              <a:pPr/>
              <a:t>20</a:t>
            </a:fld>
            <a:endParaRPr lang="fr-FR"/>
          </a:p>
        </p:txBody>
      </p:sp>
      <p:pic>
        <p:nvPicPr>
          <p:cNvPr id="1026" name="Picture 2">
            <a:extLst>
              <a:ext uri="{FF2B5EF4-FFF2-40B4-BE49-F238E27FC236}">
                <a16:creationId xmlns:a16="http://schemas.microsoft.com/office/drawing/2014/main" id="{935A3271-CD6A-3A25-77CD-07DA3F7B010A}"/>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833961" y="1106845"/>
            <a:ext cx="1825419" cy="324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355678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a:xfrm>
            <a:off x="457200" y="911225"/>
            <a:ext cx="4258816" cy="3595688"/>
          </a:xfrm>
        </p:spPr>
        <p:txBody>
          <a:bodyPr>
            <a:noAutofit/>
          </a:bodyPr>
          <a:lstStyle/>
          <a:p>
            <a:pPr marL="0" indent="0">
              <a:buNone/>
            </a:pPr>
            <a:r>
              <a:rPr lang="en-GB" sz="1400" dirty="0">
                <a:latin typeface="Calibri" panose="020F0502020204030204" pitchFamily="34" charset="0"/>
                <a:ea typeface="Calibri" panose="020F0502020204030204" pitchFamily="34" charset="0"/>
                <a:cs typeface="Calibri" panose="020F0502020204030204" pitchFamily="34" charset="0"/>
              </a:rPr>
              <a:t>…more like a lessons learned on what could go wrong for future CMs</a:t>
            </a:r>
          </a:p>
          <a:p>
            <a:r>
              <a:rPr lang="en-GB" sz="1400" dirty="0">
                <a:latin typeface="Calibri" panose="020F0502020204030204" pitchFamily="34" charset="0"/>
                <a:ea typeface="Calibri" panose="020F0502020204030204" pitchFamily="34" charset="0"/>
                <a:cs typeface="Calibri" panose="020F0502020204030204" pitchFamily="34" charset="0"/>
              </a:rPr>
              <a:t>The lines and adapters were more of a concern, and more specifically the RF contacts of the lines and adapters</a:t>
            </a:r>
          </a:p>
          <a:p>
            <a:r>
              <a:rPr lang="en-GB" sz="1400" dirty="0">
                <a:latin typeface="Calibri" panose="020F0502020204030204" pitchFamily="34" charset="0"/>
                <a:ea typeface="Calibri" panose="020F0502020204030204" pitchFamily="34" charset="0"/>
                <a:cs typeface="Calibri" panose="020F0502020204030204" pitchFamily="34" charset="0"/>
              </a:rPr>
              <a:t>We identified several places with an RF contact in rotation</a:t>
            </a:r>
          </a:p>
          <a:p>
            <a:r>
              <a:rPr lang="en-GB" sz="1400" dirty="0">
                <a:latin typeface="Calibri" panose="020F0502020204030204" pitchFamily="34" charset="0"/>
                <a:ea typeface="Calibri" panose="020F0502020204030204" pitchFamily="34" charset="0"/>
                <a:cs typeface="Calibri" panose="020F0502020204030204" pitchFamily="34" charset="0"/>
              </a:rPr>
              <a:t>This is an incorrect design by definition, but it is even worse in the case of a cold system</a:t>
            </a:r>
          </a:p>
          <a:p>
            <a:r>
              <a:rPr lang="en-GB" sz="1400" dirty="0">
                <a:latin typeface="Calibri" panose="020F0502020204030204" pitchFamily="34" charset="0"/>
                <a:ea typeface="Calibri" panose="020F0502020204030204" pitchFamily="34" charset="0"/>
                <a:cs typeface="Calibri" panose="020F0502020204030204" pitchFamily="34" charset="0"/>
              </a:rPr>
              <a:t>The outcome is that we overtighten the connector thinking that we improve the RF contact</a:t>
            </a:r>
          </a:p>
          <a:p>
            <a:r>
              <a:rPr lang="en-GB" sz="1400" dirty="0">
                <a:latin typeface="Calibri" panose="020F0502020204030204" pitchFamily="34" charset="0"/>
                <a:ea typeface="Calibri" panose="020F0502020204030204" pitchFamily="34" charset="0"/>
                <a:cs typeface="Calibri" panose="020F0502020204030204" pitchFamily="34" charset="0"/>
              </a:rPr>
              <a:t>This is wrong, we damage the connector that even if it is ok for the first test, will be bad later</a:t>
            </a:r>
          </a:p>
          <a:p>
            <a:r>
              <a:rPr lang="en-GB" sz="1400" dirty="0">
                <a:latin typeface="Calibri" panose="020F0502020204030204" pitchFamily="34" charset="0"/>
                <a:ea typeface="Calibri" panose="020F0502020204030204" pitchFamily="34" charset="0"/>
                <a:cs typeface="Calibri" panose="020F0502020204030204" pitchFamily="34" charset="0"/>
              </a:rPr>
              <a:t>Only sliding contacts are now being implemented in our lines and adapters to cure the problem</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a:xfrm>
            <a:off x="612000" y="135000"/>
            <a:ext cx="7920000" cy="540000"/>
          </a:xfrm>
        </p:spPr>
        <p:txBody>
          <a:bodyPr/>
          <a:lstStyle/>
          <a:p>
            <a:r>
              <a:rPr lang="en-GB" dirty="0">
                <a:latin typeface="Calibri" panose="020F0502020204030204" pitchFamily="34" charset="0"/>
                <a:ea typeface="Calibri" panose="020F0502020204030204" pitchFamily="34" charset="0"/>
                <a:cs typeface="Calibri" panose="020F0502020204030204" pitchFamily="34" charset="0"/>
              </a:rPr>
              <a:t>Issues related to HOMC…</a:t>
            </a: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a:xfrm>
            <a:off x="1905000" y="4767263"/>
            <a:ext cx="6627000" cy="270000"/>
          </a:xfrm>
        </p:spPr>
        <p:txBody>
          <a:bodyPr/>
          <a:lstStyle/>
          <a:p>
            <a:r>
              <a:rPr lang="en-GB" noProof="0" dirty="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a:xfrm>
            <a:off x="8686800" y="4767263"/>
            <a:ext cx="360000" cy="270000"/>
          </a:xfrm>
        </p:spPr>
        <p:txBody>
          <a:bodyPr/>
          <a:lstStyle/>
          <a:p>
            <a:fld id="{BFDCA1C4-9514-7B4F-976F-D92F7E296653}" type="slidenum">
              <a:rPr lang="fr-FR" smtClean="0"/>
              <a:pPr/>
              <a:t>21</a:t>
            </a:fld>
            <a:endParaRPr lang="fr-FR"/>
          </a:p>
        </p:txBody>
      </p:sp>
      <p:pic>
        <p:nvPicPr>
          <p:cNvPr id="1026" name="Picture 2" descr="N-Type Connectors - RF Connectors | Amphenol RF">
            <a:extLst>
              <a:ext uri="{FF2B5EF4-FFF2-40B4-BE49-F238E27FC236}">
                <a16:creationId xmlns:a16="http://schemas.microsoft.com/office/drawing/2014/main" id="{F2371C2B-6EBF-E2BB-02D3-4B7F9CE1E9A9}"/>
              </a:ext>
            </a:extLst>
          </p:cNvPr>
          <p:cNvPicPr>
            <a:picLocks noGrp="1" noChangeAspect="1" noChangeArrowheads="1"/>
          </p:cNvPicPr>
          <p:nvPr>
            <p:ph sz="quarter" idx="4"/>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932040" y="800915"/>
            <a:ext cx="2160000" cy="2081168"/>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8">
            <a:extLst>
              <a:ext uri="{FF2B5EF4-FFF2-40B4-BE49-F238E27FC236}">
                <a16:creationId xmlns:a16="http://schemas.microsoft.com/office/drawing/2014/main" id="{0C53A6C8-ABD9-246B-654E-1FA948FAB309}"/>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a:off x="6911052" y="883516"/>
            <a:ext cx="2160000" cy="2018549"/>
          </a:xfrm>
          <a:prstGeom prst="rect">
            <a:avLst/>
          </a:prstGeom>
        </p:spPr>
      </p:pic>
      <p:pic>
        <p:nvPicPr>
          <p:cNvPr id="10" name="Picture 9">
            <a:extLst>
              <a:ext uri="{FF2B5EF4-FFF2-40B4-BE49-F238E27FC236}">
                <a16:creationId xmlns:a16="http://schemas.microsoft.com/office/drawing/2014/main" id="{07A78CE0-C38E-2A14-566F-AE9565E32D0B}"/>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012040" y="3044332"/>
            <a:ext cx="1800000" cy="1540699"/>
          </a:xfrm>
          <a:prstGeom prst="rect">
            <a:avLst/>
          </a:prstGeom>
        </p:spPr>
      </p:pic>
    </p:spTree>
    <p:extLst>
      <p:ext uri="{BB962C8B-B14F-4D97-AF65-F5344CB8AC3E}">
        <p14:creationId xmlns:p14="http://schemas.microsoft.com/office/powerpoint/2010/main" val="6297766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8D83B93-8263-7B47-19BD-D3A6D9263784}"/>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3" name="Slide Number Placeholder 2">
            <a:extLst>
              <a:ext uri="{FF2B5EF4-FFF2-40B4-BE49-F238E27FC236}">
                <a16:creationId xmlns:a16="http://schemas.microsoft.com/office/drawing/2014/main" id="{6065FF77-E423-51B3-607F-7225482ACE14}"/>
              </a:ext>
            </a:extLst>
          </p:cNvPr>
          <p:cNvSpPr>
            <a:spLocks noGrp="1"/>
          </p:cNvSpPr>
          <p:nvPr>
            <p:ph type="sldNum" sz="quarter" idx="12"/>
          </p:nvPr>
        </p:nvSpPr>
        <p:spPr/>
        <p:txBody>
          <a:bodyPr/>
          <a:lstStyle/>
          <a:p>
            <a:fld id="{BFDCA1C4-9514-7B4F-976F-D92F7E296653}" type="slidenum">
              <a:rPr lang="fr-FR" smtClean="0"/>
              <a:pPr/>
              <a:t>22</a:t>
            </a:fld>
            <a:endParaRPr lang="fr-FR"/>
          </a:p>
        </p:txBody>
      </p:sp>
      <p:pic>
        <p:nvPicPr>
          <p:cNvPr id="5" name="Picture 4" descr="A long sword with a blue handle&#10;&#10;Description automatically generated">
            <a:extLst>
              <a:ext uri="{FF2B5EF4-FFF2-40B4-BE49-F238E27FC236}">
                <a16:creationId xmlns:a16="http://schemas.microsoft.com/office/drawing/2014/main" id="{73956D08-FA50-846E-783F-AC79FB7BA87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899592" y="195486"/>
            <a:ext cx="7200000" cy="2166372"/>
          </a:xfrm>
          <a:prstGeom prst="rect">
            <a:avLst/>
          </a:prstGeom>
        </p:spPr>
      </p:pic>
      <p:pic>
        <p:nvPicPr>
          <p:cNvPr id="7" name="Picture 6" descr="A purple computer with a white background&#10;&#10;Description automatically generated">
            <a:extLst>
              <a:ext uri="{FF2B5EF4-FFF2-40B4-BE49-F238E27FC236}">
                <a16:creationId xmlns:a16="http://schemas.microsoft.com/office/drawing/2014/main" id="{0F6F6B06-C339-203C-C268-AB8CC39DD64F}"/>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899592" y="2361858"/>
            <a:ext cx="7200000" cy="2091424"/>
          </a:xfrm>
          <a:prstGeom prst="rect">
            <a:avLst/>
          </a:prstGeom>
        </p:spPr>
      </p:pic>
      <p:sp>
        <p:nvSpPr>
          <p:cNvPr id="9" name="TextBox 8">
            <a:extLst>
              <a:ext uri="{FF2B5EF4-FFF2-40B4-BE49-F238E27FC236}">
                <a16:creationId xmlns:a16="http://schemas.microsoft.com/office/drawing/2014/main" id="{149E3D4E-BD5B-3F3D-C3AA-B6C233FCBCBC}"/>
              </a:ext>
            </a:extLst>
          </p:cNvPr>
          <p:cNvSpPr txBox="1"/>
          <p:nvPr/>
        </p:nvSpPr>
        <p:spPr>
          <a:xfrm>
            <a:off x="3125067" y="894679"/>
            <a:ext cx="2893870" cy="369332"/>
          </a:xfrm>
          <a:prstGeom prst="rect">
            <a:avLst/>
          </a:prstGeom>
          <a:noFill/>
        </p:spPr>
        <p:txBody>
          <a:bodyPr wrap="none" rtlCol="0">
            <a:spAutoFit/>
          </a:bodyPr>
          <a:lstStyle/>
          <a:p>
            <a:pPr algn="ctr"/>
            <a:r>
              <a:rPr lang="fr-CH" dirty="0">
                <a:solidFill>
                  <a:schemeClr val="accent5"/>
                </a:solidFill>
                <a:latin typeface="Calibri" panose="020F0502020204030204" pitchFamily="34" charset="0"/>
                <a:ea typeface="Calibri" panose="020F0502020204030204" pitchFamily="34" charset="0"/>
                <a:cs typeface="Calibri" panose="020F0502020204030204" pitchFamily="34" charset="0"/>
              </a:rPr>
              <a:t>Old version of 10/16 adapter</a:t>
            </a:r>
            <a:endParaRPr lang="en-GB"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
        <p:nvSpPr>
          <p:cNvPr id="10" name="TextBox 9">
            <a:extLst>
              <a:ext uri="{FF2B5EF4-FFF2-40B4-BE49-F238E27FC236}">
                <a16:creationId xmlns:a16="http://schemas.microsoft.com/office/drawing/2014/main" id="{5AED7FF9-F0D6-9488-986E-62D6E6C523D3}"/>
              </a:ext>
            </a:extLst>
          </p:cNvPr>
          <p:cNvSpPr txBox="1"/>
          <p:nvPr/>
        </p:nvSpPr>
        <p:spPr>
          <a:xfrm>
            <a:off x="3001908" y="3195229"/>
            <a:ext cx="2995307" cy="369332"/>
          </a:xfrm>
          <a:prstGeom prst="rect">
            <a:avLst/>
          </a:prstGeom>
          <a:noFill/>
        </p:spPr>
        <p:txBody>
          <a:bodyPr wrap="none" rtlCol="0">
            <a:spAutoFit/>
          </a:bodyPr>
          <a:lstStyle/>
          <a:p>
            <a:pPr algn="ctr"/>
            <a:r>
              <a:rPr lang="fr-CH" dirty="0">
                <a:solidFill>
                  <a:schemeClr val="accent5"/>
                </a:solidFill>
                <a:latin typeface="Calibri" panose="020F0502020204030204" pitchFamily="34" charset="0"/>
                <a:ea typeface="Calibri" panose="020F0502020204030204" pitchFamily="34" charset="0"/>
                <a:cs typeface="Calibri" panose="020F0502020204030204" pitchFamily="34" charset="0"/>
              </a:rPr>
              <a:t>New version of 10/16 adapter</a:t>
            </a:r>
            <a:endParaRPr lang="en-GB"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
        <p:nvSpPr>
          <p:cNvPr id="4" name="Oval 3">
            <a:extLst>
              <a:ext uri="{FF2B5EF4-FFF2-40B4-BE49-F238E27FC236}">
                <a16:creationId xmlns:a16="http://schemas.microsoft.com/office/drawing/2014/main" id="{7F41CDB9-0485-4A79-0503-8F64E7F40868}"/>
              </a:ext>
            </a:extLst>
          </p:cNvPr>
          <p:cNvSpPr/>
          <p:nvPr/>
        </p:nvSpPr>
        <p:spPr>
          <a:xfrm>
            <a:off x="827584" y="1002935"/>
            <a:ext cx="1620000" cy="16200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6" name="Oval 5">
            <a:extLst>
              <a:ext uri="{FF2B5EF4-FFF2-40B4-BE49-F238E27FC236}">
                <a16:creationId xmlns:a16="http://schemas.microsoft.com/office/drawing/2014/main" id="{59CA23F4-7786-8D26-A6EC-F6A54B51CCAD}"/>
              </a:ext>
            </a:extLst>
          </p:cNvPr>
          <p:cNvSpPr/>
          <p:nvPr/>
        </p:nvSpPr>
        <p:spPr>
          <a:xfrm>
            <a:off x="827584" y="3147263"/>
            <a:ext cx="1620000" cy="16200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8" name="Oval 7">
            <a:extLst>
              <a:ext uri="{FF2B5EF4-FFF2-40B4-BE49-F238E27FC236}">
                <a16:creationId xmlns:a16="http://schemas.microsoft.com/office/drawing/2014/main" id="{B43E2E18-A64A-3208-A910-586948BF041D}"/>
              </a:ext>
            </a:extLst>
          </p:cNvPr>
          <p:cNvSpPr/>
          <p:nvPr/>
        </p:nvSpPr>
        <p:spPr>
          <a:xfrm>
            <a:off x="6360657" y="72178"/>
            <a:ext cx="2173743" cy="232825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B454C54D-1E4E-010D-F1D8-E4C70BFD3705}"/>
              </a:ext>
            </a:extLst>
          </p:cNvPr>
          <p:cNvSpPr/>
          <p:nvPr/>
        </p:nvSpPr>
        <p:spPr>
          <a:xfrm>
            <a:off x="6338935" y="2282017"/>
            <a:ext cx="2173743" cy="232825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dirty="0"/>
          </a:p>
        </p:txBody>
      </p:sp>
    </p:spTree>
    <p:extLst>
      <p:ext uri="{BB962C8B-B14F-4D97-AF65-F5344CB8AC3E}">
        <p14:creationId xmlns:p14="http://schemas.microsoft.com/office/powerpoint/2010/main" val="2452220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500"/>
                                        <p:tgtEl>
                                          <p:spTgt spid="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8"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C8D83B93-8263-7B47-19BD-D3A6D9263784}"/>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3" name="Slide Number Placeholder 2">
            <a:extLst>
              <a:ext uri="{FF2B5EF4-FFF2-40B4-BE49-F238E27FC236}">
                <a16:creationId xmlns:a16="http://schemas.microsoft.com/office/drawing/2014/main" id="{6065FF77-E423-51B3-607F-7225482ACE14}"/>
              </a:ext>
            </a:extLst>
          </p:cNvPr>
          <p:cNvSpPr>
            <a:spLocks noGrp="1"/>
          </p:cNvSpPr>
          <p:nvPr>
            <p:ph type="sldNum" sz="quarter" idx="12"/>
          </p:nvPr>
        </p:nvSpPr>
        <p:spPr/>
        <p:txBody>
          <a:bodyPr/>
          <a:lstStyle/>
          <a:p>
            <a:fld id="{BFDCA1C4-9514-7B4F-976F-D92F7E296653}" type="slidenum">
              <a:rPr lang="fr-FR" smtClean="0"/>
              <a:pPr/>
              <a:t>23</a:t>
            </a:fld>
            <a:endParaRPr lang="fr-FR"/>
          </a:p>
        </p:txBody>
      </p:sp>
      <p:pic>
        <p:nvPicPr>
          <p:cNvPr id="5" name="Picture 4" descr="A long sword with a blue handle&#10;&#10;Description automatically generated">
            <a:extLst>
              <a:ext uri="{FF2B5EF4-FFF2-40B4-BE49-F238E27FC236}">
                <a16:creationId xmlns:a16="http://schemas.microsoft.com/office/drawing/2014/main" id="{73956D08-FA50-846E-783F-AC79FB7BA87C}"/>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2716119">
            <a:off x="5871468" y="-322818"/>
            <a:ext cx="2160000" cy="3251003"/>
          </a:xfrm>
          <a:prstGeom prst="rect">
            <a:avLst/>
          </a:prstGeom>
        </p:spPr>
      </p:pic>
      <p:pic>
        <p:nvPicPr>
          <p:cNvPr id="7" name="Picture 6" descr="A purple computer with a white background&#10;&#10;Description automatically generated">
            <a:extLst>
              <a:ext uri="{FF2B5EF4-FFF2-40B4-BE49-F238E27FC236}">
                <a16:creationId xmlns:a16="http://schemas.microsoft.com/office/drawing/2014/main" id="{0F6F6B06-C339-203C-C268-AB8CC39DD64F}"/>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2710588">
            <a:off x="5871469" y="1979839"/>
            <a:ext cx="2160000" cy="2988998"/>
          </a:xfrm>
          <a:prstGeom prst="rect">
            <a:avLst/>
          </a:prstGeom>
        </p:spPr>
      </p:pic>
      <p:pic>
        <p:nvPicPr>
          <p:cNvPr id="8" name="Picture 7" descr="A long sword with a blue handle&#10;&#10;Description automatically generated">
            <a:extLst>
              <a:ext uri="{FF2B5EF4-FFF2-40B4-BE49-F238E27FC236}">
                <a16:creationId xmlns:a16="http://schemas.microsoft.com/office/drawing/2014/main" id="{ABE4F97C-92EA-519E-B120-95EFE3EB112B}"/>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61714" y="93715"/>
            <a:ext cx="3240000" cy="2477078"/>
          </a:xfrm>
          <a:prstGeom prst="rect">
            <a:avLst/>
          </a:prstGeom>
        </p:spPr>
      </p:pic>
      <p:pic>
        <p:nvPicPr>
          <p:cNvPr id="4" name="Picture 3" descr="A purple computer with a white background&#10;&#10;Description automatically generated">
            <a:extLst>
              <a:ext uri="{FF2B5EF4-FFF2-40B4-BE49-F238E27FC236}">
                <a16:creationId xmlns:a16="http://schemas.microsoft.com/office/drawing/2014/main" id="{EF6EA0F5-22DE-8C31-7BDE-AF00FFE5A565}"/>
              </a:ext>
            </a:extLst>
          </p:cNvPr>
          <p:cNvPicPr>
            <a:picLocks noChangeAspect="1"/>
          </p:cNvPicPr>
          <p:nvPr/>
        </p:nvPicPr>
        <p:blipFill rotWithShape="1">
          <a:blip r:embed="rId5"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40277" y="2570793"/>
            <a:ext cx="3240000" cy="2158403"/>
          </a:xfrm>
          <a:prstGeom prst="rect">
            <a:avLst/>
          </a:prstGeom>
        </p:spPr>
      </p:pic>
      <p:sp>
        <p:nvSpPr>
          <p:cNvPr id="6" name="TextBox 5">
            <a:extLst>
              <a:ext uri="{FF2B5EF4-FFF2-40B4-BE49-F238E27FC236}">
                <a16:creationId xmlns:a16="http://schemas.microsoft.com/office/drawing/2014/main" id="{0431186B-534A-4477-2965-CB9512776536}"/>
              </a:ext>
            </a:extLst>
          </p:cNvPr>
          <p:cNvSpPr txBox="1"/>
          <p:nvPr/>
        </p:nvSpPr>
        <p:spPr>
          <a:xfrm>
            <a:off x="3804742" y="975776"/>
            <a:ext cx="1529265" cy="646331"/>
          </a:xfrm>
          <a:prstGeom prst="rect">
            <a:avLst/>
          </a:prstGeom>
          <a:noFill/>
        </p:spPr>
        <p:txBody>
          <a:bodyPr wrap="none" rtlCol="0">
            <a:spAutoFit/>
          </a:bodyPr>
          <a:lstStyle/>
          <a:p>
            <a:pPr algn="ctr"/>
            <a:r>
              <a:rPr lang="fr-CH" dirty="0">
                <a:solidFill>
                  <a:schemeClr val="accent5"/>
                </a:solidFill>
                <a:latin typeface="Calibri" panose="020F0502020204030204" pitchFamily="34" charset="0"/>
                <a:ea typeface="Calibri" panose="020F0502020204030204" pitchFamily="34" charset="0"/>
                <a:cs typeface="Calibri" panose="020F0502020204030204" pitchFamily="34" charset="0"/>
              </a:rPr>
              <a:t>Old version of</a:t>
            </a:r>
          </a:p>
          <a:p>
            <a:pPr algn="ctr"/>
            <a:r>
              <a:rPr lang="fr-CH" dirty="0">
                <a:solidFill>
                  <a:schemeClr val="accent5"/>
                </a:solidFill>
                <a:latin typeface="Calibri" panose="020F0502020204030204" pitchFamily="34" charset="0"/>
                <a:ea typeface="Calibri" panose="020F0502020204030204" pitchFamily="34" charset="0"/>
                <a:cs typeface="Calibri" panose="020F0502020204030204" pitchFamily="34" charset="0"/>
              </a:rPr>
              <a:t>10/16 adapter</a:t>
            </a:r>
            <a:endParaRPr lang="en-GB"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0A1996C2-66CC-6CDC-2FA8-87A1D2B1D46E}"/>
              </a:ext>
            </a:extLst>
          </p:cNvPr>
          <p:cNvSpPr txBox="1"/>
          <p:nvPr/>
        </p:nvSpPr>
        <p:spPr>
          <a:xfrm>
            <a:off x="3773805" y="3151172"/>
            <a:ext cx="1591141" cy="646331"/>
          </a:xfrm>
          <a:prstGeom prst="rect">
            <a:avLst/>
          </a:prstGeom>
          <a:noFill/>
        </p:spPr>
        <p:txBody>
          <a:bodyPr wrap="none" rtlCol="0">
            <a:spAutoFit/>
          </a:bodyPr>
          <a:lstStyle/>
          <a:p>
            <a:pPr algn="ctr"/>
            <a:r>
              <a:rPr lang="fr-CH" dirty="0">
                <a:solidFill>
                  <a:schemeClr val="accent5"/>
                </a:solidFill>
                <a:latin typeface="Calibri" panose="020F0502020204030204" pitchFamily="34" charset="0"/>
                <a:ea typeface="Calibri" panose="020F0502020204030204" pitchFamily="34" charset="0"/>
                <a:cs typeface="Calibri" panose="020F0502020204030204" pitchFamily="34" charset="0"/>
              </a:rPr>
              <a:t>New version of</a:t>
            </a:r>
          </a:p>
          <a:p>
            <a:pPr algn="ctr"/>
            <a:r>
              <a:rPr lang="fr-CH" dirty="0">
                <a:solidFill>
                  <a:schemeClr val="accent5"/>
                </a:solidFill>
                <a:latin typeface="Calibri" panose="020F0502020204030204" pitchFamily="34" charset="0"/>
                <a:ea typeface="Calibri" panose="020F0502020204030204" pitchFamily="34" charset="0"/>
                <a:cs typeface="Calibri" panose="020F0502020204030204" pitchFamily="34" charset="0"/>
              </a:rPr>
              <a:t>10/16 adapter</a:t>
            </a:r>
            <a:endParaRPr lang="en-GB"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314367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42AA227-7F5B-DDF9-312F-93D19DB17A6A}"/>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3" name="Slide Number Placeholder 2">
            <a:extLst>
              <a:ext uri="{FF2B5EF4-FFF2-40B4-BE49-F238E27FC236}">
                <a16:creationId xmlns:a16="http://schemas.microsoft.com/office/drawing/2014/main" id="{79140855-9007-4ABB-53BD-A25D81D3B0D3}"/>
              </a:ext>
            </a:extLst>
          </p:cNvPr>
          <p:cNvSpPr>
            <a:spLocks noGrp="1"/>
          </p:cNvSpPr>
          <p:nvPr>
            <p:ph type="sldNum" sz="quarter" idx="12"/>
          </p:nvPr>
        </p:nvSpPr>
        <p:spPr/>
        <p:txBody>
          <a:bodyPr/>
          <a:lstStyle/>
          <a:p>
            <a:fld id="{BFDCA1C4-9514-7B4F-976F-D92F7E296653}" type="slidenum">
              <a:rPr lang="fr-FR" smtClean="0"/>
              <a:pPr/>
              <a:t>24</a:t>
            </a:fld>
            <a:endParaRPr lang="fr-FR"/>
          </a:p>
        </p:txBody>
      </p:sp>
      <p:pic>
        <p:nvPicPr>
          <p:cNvPr id="5" name="Picture 4" descr="A green and grey progress bar&#10;&#10;Description automatically generated">
            <a:extLst>
              <a:ext uri="{FF2B5EF4-FFF2-40B4-BE49-F238E27FC236}">
                <a16:creationId xmlns:a16="http://schemas.microsoft.com/office/drawing/2014/main" id="{FB2C153D-30A7-FCBE-2F40-B3BAD3214E9B}"/>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93138" y="2267041"/>
            <a:ext cx="7200000" cy="2140016"/>
          </a:xfrm>
          <a:prstGeom prst="rect">
            <a:avLst/>
          </a:prstGeom>
        </p:spPr>
      </p:pic>
      <p:pic>
        <p:nvPicPr>
          <p:cNvPr id="6" name="Picture 5" descr="A green and grey bar&#10;&#10;Description automatically generated with medium confidence">
            <a:extLst>
              <a:ext uri="{FF2B5EF4-FFF2-40B4-BE49-F238E27FC236}">
                <a16:creationId xmlns:a16="http://schemas.microsoft.com/office/drawing/2014/main" id="{FBC27FB2-C3F1-B71F-756F-33C488A59897}"/>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067" t="9401" b="38800"/>
          <a:stretch/>
        </p:blipFill>
        <p:spPr>
          <a:xfrm>
            <a:off x="987241" y="106237"/>
            <a:ext cx="7200000" cy="2125207"/>
          </a:xfrm>
          <a:prstGeom prst="rect">
            <a:avLst/>
          </a:prstGeom>
        </p:spPr>
      </p:pic>
      <p:sp>
        <p:nvSpPr>
          <p:cNvPr id="8" name="TextBox 7">
            <a:extLst>
              <a:ext uri="{FF2B5EF4-FFF2-40B4-BE49-F238E27FC236}">
                <a16:creationId xmlns:a16="http://schemas.microsoft.com/office/drawing/2014/main" id="{BD47B64D-A864-6777-41D4-C89FEE11A8F5}"/>
              </a:ext>
            </a:extLst>
          </p:cNvPr>
          <p:cNvSpPr txBox="1"/>
          <p:nvPr/>
        </p:nvSpPr>
        <p:spPr>
          <a:xfrm>
            <a:off x="3128401" y="894679"/>
            <a:ext cx="2887202" cy="369332"/>
          </a:xfrm>
          <a:prstGeom prst="rect">
            <a:avLst/>
          </a:prstGeom>
          <a:noFill/>
        </p:spPr>
        <p:txBody>
          <a:bodyPr wrap="none" rtlCol="0">
            <a:spAutoFit/>
          </a:bodyPr>
          <a:lstStyle/>
          <a:p>
            <a:pPr algn="ctr"/>
            <a:r>
              <a:rPr lang="fr-CH" dirty="0">
                <a:solidFill>
                  <a:schemeClr val="accent5"/>
                </a:solidFill>
                <a:latin typeface="Calibri" panose="020F0502020204030204" pitchFamily="34" charset="0"/>
                <a:ea typeface="Calibri" panose="020F0502020204030204" pitchFamily="34" charset="0"/>
                <a:cs typeface="Calibri" panose="020F0502020204030204" pitchFamily="34" charset="0"/>
              </a:rPr>
              <a:t>Old version of 25/40 adapter</a:t>
            </a:r>
            <a:endParaRPr lang="en-GB"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34AA12AC-D375-5F58-B2DE-8434743A5F5C}"/>
              </a:ext>
            </a:extLst>
          </p:cNvPr>
          <p:cNvSpPr txBox="1"/>
          <p:nvPr/>
        </p:nvSpPr>
        <p:spPr>
          <a:xfrm>
            <a:off x="3005242" y="3195229"/>
            <a:ext cx="2988639" cy="369332"/>
          </a:xfrm>
          <a:prstGeom prst="rect">
            <a:avLst/>
          </a:prstGeom>
          <a:noFill/>
        </p:spPr>
        <p:txBody>
          <a:bodyPr wrap="none" rtlCol="0">
            <a:spAutoFit/>
          </a:bodyPr>
          <a:lstStyle/>
          <a:p>
            <a:pPr algn="ctr"/>
            <a:r>
              <a:rPr lang="fr-CH" dirty="0">
                <a:solidFill>
                  <a:schemeClr val="accent5"/>
                </a:solidFill>
                <a:latin typeface="Calibri" panose="020F0502020204030204" pitchFamily="34" charset="0"/>
                <a:ea typeface="Calibri" panose="020F0502020204030204" pitchFamily="34" charset="0"/>
                <a:cs typeface="Calibri" panose="020F0502020204030204" pitchFamily="34" charset="0"/>
              </a:rPr>
              <a:t>New version of 25/40 adapter</a:t>
            </a:r>
            <a:endParaRPr lang="en-GB"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481482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a:xfrm>
            <a:off x="612000" y="135000"/>
            <a:ext cx="7920000" cy="540000"/>
          </a:xfrm>
        </p:spPr>
        <p:txBody>
          <a:bodyPr/>
          <a:lstStyle/>
          <a:p>
            <a:r>
              <a:rPr lang="en-GB" dirty="0"/>
              <a:t>Issues related to HOMC…</a:t>
            </a:r>
          </a:p>
        </p:txBody>
      </p:sp>
      <p:pic>
        <p:nvPicPr>
          <p:cNvPr id="7" name="Content Placeholder 6" descr="A close-up of a machine&#10;&#10;Description automatically generated">
            <a:extLst>
              <a:ext uri="{FF2B5EF4-FFF2-40B4-BE49-F238E27FC236}">
                <a16:creationId xmlns:a16="http://schemas.microsoft.com/office/drawing/2014/main" id="{91BB14E6-44B1-B349-A774-E5E6677CB3F9}"/>
              </a:ext>
            </a:extLst>
          </p:cNvPr>
          <p:cNvPicPr>
            <a:picLocks noGrp="1" noChangeAspect="1"/>
          </p:cNvPicPr>
          <p:nvPr>
            <p:ph sz="quarter" idx="4"/>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37309" y="732954"/>
            <a:ext cx="3746659" cy="2665380"/>
          </a:xfrm>
        </p:spPr>
      </p:pic>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a:xfrm>
            <a:off x="1905000" y="4767263"/>
            <a:ext cx="6627000" cy="270000"/>
          </a:xfrm>
        </p:spPr>
        <p:txBody>
          <a:bodyPr/>
          <a:lstStyle/>
          <a:p>
            <a:r>
              <a:rPr lang="en-GB" noProof="0" dirty="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a:xfrm>
            <a:off x="8686800" y="4767263"/>
            <a:ext cx="360000" cy="270000"/>
          </a:xfrm>
        </p:spPr>
        <p:txBody>
          <a:bodyPr/>
          <a:lstStyle/>
          <a:p>
            <a:fld id="{BFDCA1C4-9514-7B4F-976F-D92F7E296653}" type="slidenum">
              <a:rPr lang="fr-FR" smtClean="0"/>
              <a:pPr/>
              <a:t>25</a:t>
            </a:fld>
            <a:endParaRPr lang="fr-FR"/>
          </a:p>
        </p:txBody>
      </p:sp>
      <p:pic>
        <p:nvPicPr>
          <p:cNvPr id="9" name="Content Placeholder 6" descr="A close-up of a machine&#10;&#10;Description automatically generated">
            <a:extLst>
              <a:ext uri="{FF2B5EF4-FFF2-40B4-BE49-F238E27FC236}">
                <a16:creationId xmlns:a16="http://schemas.microsoft.com/office/drawing/2014/main" id="{AF95AB49-C388-DD5A-EDF5-5F3A0B6DCA73}"/>
              </a:ext>
            </a:extLst>
          </p:cNvPr>
          <p:cNvPicPr>
            <a:picLocks noChangeAspect="1"/>
          </p:cNvPicPr>
          <p:nvPr/>
        </p:nvPicPr>
        <p:blipFill rotWithShape="1">
          <a:blip r:embed="rId3"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5724128" y="1309166"/>
            <a:ext cx="2880320" cy="2880320"/>
          </a:xfrm>
          <a:prstGeom prst="rect">
            <a:avLst/>
          </a:prstGeom>
        </p:spPr>
      </p:pic>
      <p:cxnSp>
        <p:nvCxnSpPr>
          <p:cNvPr id="4" name="Straight Arrow Connector 3">
            <a:extLst>
              <a:ext uri="{FF2B5EF4-FFF2-40B4-BE49-F238E27FC236}">
                <a16:creationId xmlns:a16="http://schemas.microsoft.com/office/drawing/2014/main" id="{6AA1F5BF-F5AB-5E49-FA49-D6E4751D5538}"/>
              </a:ext>
            </a:extLst>
          </p:cNvPr>
          <p:cNvCxnSpPr>
            <a:cxnSpLocks/>
          </p:cNvCxnSpPr>
          <p:nvPr/>
        </p:nvCxnSpPr>
        <p:spPr>
          <a:xfrm flipH="1">
            <a:off x="6948264" y="1079112"/>
            <a:ext cx="216024" cy="64807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0" name="Straight Arrow Connector 9">
            <a:extLst>
              <a:ext uri="{FF2B5EF4-FFF2-40B4-BE49-F238E27FC236}">
                <a16:creationId xmlns:a16="http://schemas.microsoft.com/office/drawing/2014/main" id="{2989C6C8-8070-A23D-6790-18684A4DD2EF}"/>
              </a:ext>
            </a:extLst>
          </p:cNvPr>
          <p:cNvCxnSpPr>
            <a:cxnSpLocks/>
          </p:cNvCxnSpPr>
          <p:nvPr/>
        </p:nvCxnSpPr>
        <p:spPr>
          <a:xfrm flipH="1" flipV="1">
            <a:off x="7164288" y="3579862"/>
            <a:ext cx="152400" cy="298018"/>
          </a:xfrm>
          <a:prstGeom prst="straightConnector1">
            <a:avLst/>
          </a:prstGeom>
          <a:ln>
            <a:solidFill>
              <a:srgbClr val="66FF33"/>
            </a:solidFill>
            <a:tailEnd type="triangle"/>
          </a:ln>
        </p:spPr>
        <p:style>
          <a:lnRef idx="2">
            <a:schemeClr val="accent1"/>
          </a:lnRef>
          <a:fillRef idx="0">
            <a:schemeClr val="accent1"/>
          </a:fillRef>
          <a:effectRef idx="1">
            <a:schemeClr val="accent1"/>
          </a:effectRef>
          <a:fontRef idx="minor">
            <a:schemeClr val="tx1"/>
          </a:fontRef>
        </p:style>
      </p:cxnSp>
      <p:sp>
        <p:nvSpPr>
          <p:cNvPr id="13" name="TextBox 12">
            <a:extLst>
              <a:ext uri="{FF2B5EF4-FFF2-40B4-BE49-F238E27FC236}">
                <a16:creationId xmlns:a16="http://schemas.microsoft.com/office/drawing/2014/main" id="{2FB72584-027E-EAB5-4911-578503418983}"/>
              </a:ext>
            </a:extLst>
          </p:cNvPr>
          <p:cNvSpPr txBox="1"/>
          <p:nvPr/>
        </p:nvSpPr>
        <p:spPr>
          <a:xfrm>
            <a:off x="5977008" y="724944"/>
            <a:ext cx="2294282" cy="307777"/>
          </a:xfrm>
          <a:prstGeom prst="rect">
            <a:avLst/>
          </a:prstGeom>
          <a:noFill/>
        </p:spPr>
        <p:txBody>
          <a:bodyPr wrap="none" rtlCol="0">
            <a:spAutoFit/>
          </a:bodyPr>
          <a:lstStyle/>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Wrong surface for RF contact</a:t>
            </a:r>
          </a:p>
        </p:txBody>
      </p:sp>
      <p:sp>
        <p:nvSpPr>
          <p:cNvPr id="14" name="TextBox 13">
            <a:extLst>
              <a:ext uri="{FF2B5EF4-FFF2-40B4-BE49-F238E27FC236}">
                <a16:creationId xmlns:a16="http://schemas.microsoft.com/office/drawing/2014/main" id="{883FE408-489F-60C3-3DCE-CEDA0DF420CE}"/>
              </a:ext>
            </a:extLst>
          </p:cNvPr>
          <p:cNvSpPr txBox="1"/>
          <p:nvPr/>
        </p:nvSpPr>
        <p:spPr>
          <a:xfrm>
            <a:off x="5755077" y="4465931"/>
            <a:ext cx="2401427" cy="307777"/>
          </a:xfrm>
          <a:prstGeom prst="rect">
            <a:avLst/>
          </a:prstGeom>
          <a:noFill/>
        </p:spPr>
        <p:txBody>
          <a:bodyPr wrap="none" rtlCol="0">
            <a:spAutoFit/>
          </a:bodyPr>
          <a:lstStyle/>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Correct location for RF contact</a:t>
            </a:r>
          </a:p>
        </p:txBody>
      </p:sp>
      <p:cxnSp>
        <p:nvCxnSpPr>
          <p:cNvPr id="15" name="Straight Arrow Connector 14">
            <a:extLst>
              <a:ext uri="{FF2B5EF4-FFF2-40B4-BE49-F238E27FC236}">
                <a16:creationId xmlns:a16="http://schemas.microsoft.com/office/drawing/2014/main" id="{34C85C33-6A3F-5CA7-927D-FF86EE4502FE}"/>
              </a:ext>
            </a:extLst>
          </p:cNvPr>
          <p:cNvCxnSpPr>
            <a:cxnSpLocks/>
            <a:stCxn id="19" idx="0"/>
          </p:cNvCxnSpPr>
          <p:nvPr/>
        </p:nvCxnSpPr>
        <p:spPr>
          <a:xfrm flipV="1">
            <a:off x="2861810" y="2643758"/>
            <a:ext cx="486054" cy="754576"/>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9" name="TextBox 18">
            <a:extLst>
              <a:ext uri="{FF2B5EF4-FFF2-40B4-BE49-F238E27FC236}">
                <a16:creationId xmlns:a16="http://schemas.microsoft.com/office/drawing/2014/main" id="{153D51C4-F3B5-8012-A6BF-E239CCF07DB3}"/>
              </a:ext>
            </a:extLst>
          </p:cNvPr>
          <p:cNvSpPr txBox="1"/>
          <p:nvPr/>
        </p:nvSpPr>
        <p:spPr>
          <a:xfrm>
            <a:off x="107504" y="3398334"/>
            <a:ext cx="5508612" cy="1169551"/>
          </a:xfrm>
          <a:prstGeom prst="rect">
            <a:avLst/>
          </a:prstGeom>
          <a:noFill/>
        </p:spPr>
        <p:txBody>
          <a:bodyPr wrap="square" rtlCol="0">
            <a:spAutoFit/>
          </a:bodyPr>
          <a:lstStyle/>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Because of a too long inner line, the RF contact was taking place on the wrong place</a:t>
            </a:r>
          </a:p>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Overtightening gave the impression that all was ok, but in fact it was deforming the line inducing a bad contact during the next assembly or during the next warm up cool down cycle</a:t>
            </a:r>
          </a:p>
        </p:txBody>
      </p:sp>
      <p:cxnSp>
        <p:nvCxnSpPr>
          <p:cNvPr id="25" name="Straight Arrow Connector 24">
            <a:extLst>
              <a:ext uri="{FF2B5EF4-FFF2-40B4-BE49-F238E27FC236}">
                <a16:creationId xmlns:a16="http://schemas.microsoft.com/office/drawing/2014/main" id="{B177632D-7AA1-AA5E-126B-82E7975F0808}"/>
              </a:ext>
            </a:extLst>
          </p:cNvPr>
          <p:cNvCxnSpPr>
            <a:cxnSpLocks/>
            <a:stCxn id="14" idx="0"/>
          </p:cNvCxnSpPr>
          <p:nvPr/>
        </p:nvCxnSpPr>
        <p:spPr>
          <a:xfrm flipV="1">
            <a:off x="6955791" y="3877880"/>
            <a:ext cx="360897" cy="588051"/>
          </a:xfrm>
          <a:prstGeom prst="straightConnector1">
            <a:avLst/>
          </a:prstGeom>
          <a:ln>
            <a:solidFill>
              <a:srgbClr val="66FF33"/>
            </a:solidFill>
            <a:headEnd type="none" w="med" len="med"/>
            <a:tailEnd type="none" w="med" len="med"/>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666166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1AF4F18-89C2-545B-ED5F-BE284187768F}"/>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B8236F5B-F4E7-593C-2438-4B7FFA899FD2}"/>
              </a:ext>
            </a:extLst>
          </p:cNvPr>
          <p:cNvSpPr>
            <a:spLocks noGrp="1"/>
          </p:cNvSpPr>
          <p:nvPr>
            <p:ph type="sldNum" sz="quarter" idx="12"/>
          </p:nvPr>
        </p:nvSpPr>
        <p:spPr/>
        <p:txBody>
          <a:bodyPr/>
          <a:lstStyle/>
          <a:p>
            <a:fld id="{BFDCA1C4-9514-7B4F-976F-D92F7E296653}" type="slidenum">
              <a:rPr lang="fr-FR" smtClean="0"/>
              <a:pPr/>
              <a:t>26</a:t>
            </a:fld>
            <a:endParaRPr lang="fr-FR"/>
          </a:p>
        </p:txBody>
      </p:sp>
      <p:pic>
        <p:nvPicPr>
          <p:cNvPr id="13" name="Image 4" descr="Une image contenant terrain de jeux, capture d’écran&#10;&#10;Description générée automatiquement">
            <a:extLst>
              <a:ext uri="{FF2B5EF4-FFF2-40B4-BE49-F238E27FC236}">
                <a16:creationId xmlns:a16="http://schemas.microsoft.com/office/drawing/2014/main" id="{2854CF9B-2504-BA50-DF81-0B3FAE4C307F}"/>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35422" y="493682"/>
            <a:ext cx="3491006" cy="3601885"/>
          </a:xfrm>
          <a:prstGeom prst="rect">
            <a:avLst/>
          </a:prstGeom>
        </p:spPr>
      </p:pic>
      <p:pic>
        <p:nvPicPr>
          <p:cNvPr id="14" name="Image 7" descr="Une image contenant capture d’écran, conception&#10;&#10;Description générée automatiquement">
            <a:extLst>
              <a:ext uri="{FF2B5EF4-FFF2-40B4-BE49-F238E27FC236}">
                <a16:creationId xmlns:a16="http://schemas.microsoft.com/office/drawing/2014/main" id="{04668F80-DF63-9455-3C30-67ADF98DDF5F}"/>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rot="10800000">
            <a:off x="6117931" y="651402"/>
            <a:ext cx="2264980" cy="3438942"/>
          </a:xfrm>
          <a:prstGeom prst="rect">
            <a:avLst/>
          </a:prstGeom>
        </p:spPr>
      </p:pic>
      <p:pic>
        <p:nvPicPr>
          <p:cNvPr id="15" name="Image 5" descr="Une image contenant capture d’écran, pixel&#10;&#10;Description générée automatiquement">
            <a:extLst>
              <a:ext uri="{FF2B5EF4-FFF2-40B4-BE49-F238E27FC236}">
                <a16:creationId xmlns:a16="http://schemas.microsoft.com/office/drawing/2014/main" id="{C373C931-F041-9480-D50A-08E3CD1F7067}"/>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3361405" y="1909047"/>
            <a:ext cx="3181815" cy="1116134"/>
          </a:xfrm>
          <a:prstGeom prst="rect">
            <a:avLst/>
          </a:prstGeom>
        </p:spPr>
      </p:pic>
      <p:sp>
        <p:nvSpPr>
          <p:cNvPr id="16" name="Date Placeholder 2">
            <a:extLst>
              <a:ext uri="{FF2B5EF4-FFF2-40B4-BE49-F238E27FC236}">
                <a16:creationId xmlns:a16="http://schemas.microsoft.com/office/drawing/2014/main" id="{DDBBDABC-3EFB-D94C-5593-964620EC4372}"/>
              </a:ext>
            </a:extLst>
          </p:cNvPr>
          <p:cNvSpPr txBox="1">
            <a:spLocks/>
          </p:cNvSpPr>
          <p:nvPr/>
        </p:nvSpPr>
        <p:spPr>
          <a:xfrm>
            <a:off x="1475656" y="2643758"/>
            <a:ext cx="1336285"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1400" dirty="0">
                <a:solidFill>
                  <a:schemeClr val="accent5"/>
                </a:solidFill>
                <a:latin typeface="Calibri" panose="020F0502020204030204" pitchFamily="34" charset="0"/>
                <a:ea typeface="Calibri" panose="020F0502020204030204" pitchFamily="34" charset="0"/>
                <a:cs typeface="Calibri" panose="020F0502020204030204" pitchFamily="34" charset="0"/>
              </a:rPr>
              <a:t>LHCACFRL0195</a:t>
            </a:r>
          </a:p>
        </p:txBody>
      </p:sp>
      <p:sp>
        <p:nvSpPr>
          <p:cNvPr id="17" name="Date Placeholder 2">
            <a:extLst>
              <a:ext uri="{FF2B5EF4-FFF2-40B4-BE49-F238E27FC236}">
                <a16:creationId xmlns:a16="http://schemas.microsoft.com/office/drawing/2014/main" id="{CD5677E6-60FE-A010-8A3B-66AD67AC02FA}"/>
              </a:ext>
            </a:extLst>
          </p:cNvPr>
          <p:cNvSpPr txBox="1">
            <a:spLocks/>
          </p:cNvSpPr>
          <p:nvPr/>
        </p:nvSpPr>
        <p:spPr>
          <a:xfrm>
            <a:off x="6300192" y="1712739"/>
            <a:ext cx="1368152"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1400" dirty="0">
                <a:solidFill>
                  <a:schemeClr val="accent5"/>
                </a:solidFill>
                <a:latin typeface="Calibri" panose="020F0502020204030204" pitchFamily="34" charset="0"/>
                <a:ea typeface="Calibri" panose="020F0502020204030204" pitchFamily="34" charset="0"/>
                <a:cs typeface="Calibri" panose="020F0502020204030204" pitchFamily="34" charset="0"/>
              </a:rPr>
              <a:t>LHCACFRL0261</a:t>
            </a:r>
          </a:p>
        </p:txBody>
      </p:sp>
      <p:sp>
        <p:nvSpPr>
          <p:cNvPr id="18" name="Date Placeholder 2">
            <a:extLst>
              <a:ext uri="{FF2B5EF4-FFF2-40B4-BE49-F238E27FC236}">
                <a16:creationId xmlns:a16="http://schemas.microsoft.com/office/drawing/2014/main" id="{4310B0BB-7802-E1BE-F967-3D070ED25302}"/>
              </a:ext>
            </a:extLst>
          </p:cNvPr>
          <p:cNvSpPr txBox="1">
            <a:spLocks/>
          </p:cNvSpPr>
          <p:nvPr/>
        </p:nvSpPr>
        <p:spPr>
          <a:xfrm>
            <a:off x="3116432" y="1275606"/>
            <a:ext cx="1298363"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fr-FR" sz="1400" dirty="0">
                <a:solidFill>
                  <a:schemeClr val="accent5"/>
                </a:solidFill>
                <a:latin typeface="Calibri" panose="020F0502020204030204" pitchFamily="34" charset="0"/>
                <a:ea typeface="Calibri" panose="020F0502020204030204" pitchFamily="34" charset="0"/>
                <a:cs typeface="Calibri" panose="020F0502020204030204" pitchFamily="34" charset="0"/>
              </a:rPr>
              <a:t>LHCACFRL0198</a:t>
            </a:r>
          </a:p>
        </p:txBody>
      </p:sp>
    </p:spTree>
    <p:extLst>
      <p:ext uri="{BB962C8B-B14F-4D97-AF65-F5344CB8AC3E}">
        <p14:creationId xmlns:p14="http://schemas.microsoft.com/office/powerpoint/2010/main" val="5945421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15E7B9D8-E44A-E100-CA93-4F9C0E0E3556}"/>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075A83E3-E056-4A92-6C96-50BF638BCBF0}"/>
              </a:ext>
            </a:extLst>
          </p:cNvPr>
          <p:cNvSpPr>
            <a:spLocks noGrp="1"/>
          </p:cNvSpPr>
          <p:nvPr>
            <p:ph type="sldNum" sz="quarter" idx="12"/>
          </p:nvPr>
        </p:nvSpPr>
        <p:spPr/>
        <p:txBody>
          <a:bodyPr/>
          <a:lstStyle/>
          <a:p>
            <a:fld id="{BFDCA1C4-9514-7B4F-976F-D92F7E296653}" type="slidenum">
              <a:rPr lang="fr-FR" smtClean="0"/>
              <a:pPr/>
              <a:t>27</a:t>
            </a:fld>
            <a:endParaRPr lang="fr-FR"/>
          </a:p>
        </p:txBody>
      </p:sp>
      <p:pic>
        <p:nvPicPr>
          <p:cNvPr id="8" name="Content Placeholder 7">
            <a:extLst>
              <a:ext uri="{FF2B5EF4-FFF2-40B4-BE49-F238E27FC236}">
                <a16:creationId xmlns:a16="http://schemas.microsoft.com/office/drawing/2014/main" id="{837BCE19-E63F-6ED9-7D13-B565E52C65F2}"/>
              </a:ext>
            </a:extLst>
          </p:cNvPr>
          <p:cNvPicPr>
            <a:picLocks noGrp="1" noChangeAspect="1"/>
          </p:cNvPicPr>
          <p:nvPr>
            <p:ph sz="half" idx="4294967295"/>
          </p:nvPr>
        </p:nvPicPr>
        <p:blipFill>
          <a:blip r:embed="rId2" cstate="print">
            <a:extLst>
              <a:ext uri="{28A0092B-C50C-407E-A947-70E740481C1C}">
                <a14:useLocalDpi xmlns:a14="http://schemas.microsoft.com/office/drawing/2010/main"/>
              </a:ext>
            </a:extLst>
          </a:blip>
          <a:stretch>
            <a:fillRect/>
          </a:stretch>
        </p:blipFill>
        <p:spPr>
          <a:xfrm>
            <a:off x="171791" y="1333463"/>
            <a:ext cx="4320000" cy="2476573"/>
          </a:xfrm>
        </p:spPr>
      </p:pic>
      <p:pic>
        <p:nvPicPr>
          <p:cNvPr id="10" name="Content Placeholder 9" descr="A close up of a circular object&#10;&#10;Description automatically generated">
            <a:extLst>
              <a:ext uri="{FF2B5EF4-FFF2-40B4-BE49-F238E27FC236}">
                <a16:creationId xmlns:a16="http://schemas.microsoft.com/office/drawing/2014/main" id="{61E97A82-633B-7DEC-B7C5-231114E7E0DF}"/>
              </a:ext>
            </a:extLst>
          </p:cNvPr>
          <p:cNvPicPr>
            <a:picLocks noGrp="1" noChangeAspect="1"/>
          </p:cNvPicPr>
          <p:nvPr>
            <p:ph sz="quarter" idx="4294967295"/>
          </p:nvPr>
        </p:nvPicPr>
        <p:blipFill>
          <a:blip r:embed="rId3" cstate="print">
            <a:extLst>
              <a:ext uri="{28A0092B-C50C-407E-A947-70E740481C1C}">
                <a14:useLocalDpi xmlns:a14="http://schemas.microsoft.com/office/drawing/2010/main"/>
              </a:ext>
            </a:extLst>
          </a:blip>
          <a:stretch>
            <a:fillRect/>
          </a:stretch>
        </p:blipFill>
        <p:spPr>
          <a:xfrm>
            <a:off x="4652211" y="1333463"/>
            <a:ext cx="4320000" cy="2475600"/>
          </a:xfrm>
        </p:spPr>
      </p:pic>
    </p:spTree>
    <p:extLst>
      <p:ext uri="{BB962C8B-B14F-4D97-AF65-F5344CB8AC3E}">
        <p14:creationId xmlns:p14="http://schemas.microsoft.com/office/powerpoint/2010/main" val="4179144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DAB69421-176E-1E30-DF2A-19BC98CD582D}"/>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A8B3B4E6-055E-00B3-9FE8-79CA1C9283F8}"/>
              </a:ext>
            </a:extLst>
          </p:cNvPr>
          <p:cNvSpPr>
            <a:spLocks noGrp="1"/>
          </p:cNvSpPr>
          <p:nvPr>
            <p:ph type="sldNum" sz="quarter" idx="12"/>
          </p:nvPr>
        </p:nvSpPr>
        <p:spPr/>
        <p:txBody>
          <a:bodyPr/>
          <a:lstStyle/>
          <a:p>
            <a:fld id="{BFDCA1C4-9514-7B4F-976F-D92F7E296653}" type="slidenum">
              <a:rPr lang="fr-FR" smtClean="0"/>
              <a:pPr/>
              <a:t>28</a:t>
            </a:fld>
            <a:endParaRPr lang="fr-FR"/>
          </a:p>
        </p:txBody>
      </p:sp>
      <p:pic>
        <p:nvPicPr>
          <p:cNvPr id="9" name="8D3325C3">
            <a:hlinkClick r:id="" action="ppaction://media"/>
            <a:extLst>
              <a:ext uri="{FF2B5EF4-FFF2-40B4-BE49-F238E27FC236}">
                <a16:creationId xmlns:a16="http://schemas.microsoft.com/office/drawing/2014/main" id="{0AF251E4-8FAB-9B5E-56BC-F1DD5C2647AA}"/>
              </a:ext>
            </a:extLst>
          </p:cNvPr>
          <p:cNvPicPr>
            <a:picLocks noGrp="1" noChangeAspect="1"/>
          </p:cNvPicPr>
          <p:nvPr>
            <p:ph idx="4294967295"/>
            <a:videoFile r:link="rId2"/>
            <p:extLst>
              <p:ext uri="{DAA4B4D4-6D71-4841-9C94-3DE7FCFB9230}">
                <p14:media xmlns:p14="http://schemas.microsoft.com/office/powerpoint/2010/main" r:embed="rId1"/>
              </p:ext>
            </p:extLst>
          </p:nvPr>
        </p:nvPicPr>
        <p:blipFill>
          <a:blip r:embed="rId4"/>
          <a:stretch>
            <a:fillRect/>
          </a:stretch>
        </p:blipFill>
        <p:spPr>
          <a:xfrm rot="5400000">
            <a:off x="2656035" y="-834084"/>
            <a:ext cx="3831930" cy="6811667"/>
          </a:xfrm>
        </p:spPr>
      </p:pic>
    </p:spTree>
    <p:extLst>
      <p:ext uri="{BB962C8B-B14F-4D97-AF65-F5344CB8AC3E}">
        <p14:creationId xmlns:p14="http://schemas.microsoft.com/office/powerpoint/2010/main" val="5010016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2300" fill="hold"/>
                                        <p:tgtEl>
                                          <p:spTgt spid="9"/>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mute="1">
                <p:cTn id="7" fill="hold" display="0">
                  <p:stCondLst>
                    <p:cond delay="indefinite"/>
                  </p:stCondLst>
                </p:cTn>
                <p:tgtEl>
                  <p:spTgt spid="9"/>
                </p:tgtEl>
              </p:cMediaNode>
            </p:video>
            <p:seq concurrent="1" nextAc="seek">
              <p:cTn id="8" restart="whenNotActive" fill="hold" evtFilter="cancelBubble" nodeType="interactiveSeq">
                <p:stCondLst>
                  <p:cond evt="onClick" delay="0">
                    <p:tgtEl>
                      <p:spTgt spid="9"/>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childTnLst>
              </p:cTn>
              <p:nextCondLst>
                <p:cond evt="onClick" delay="0">
                  <p:tgtEl>
                    <p:spTgt spid="9"/>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ooter Placeholder 4">
            <a:extLst>
              <a:ext uri="{FF2B5EF4-FFF2-40B4-BE49-F238E27FC236}">
                <a16:creationId xmlns:a16="http://schemas.microsoft.com/office/drawing/2014/main" id="{6E1CCF33-364C-BDB7-F414-33DDD25837C6}"/>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6408CC33-8A82-5C76-75FB-B6DDEA697E4F}"/>
              </a:ext>
            </a:extLst>
          </p:cNvPr>
          <p:cNvSpPr>
            <a:spLocks noGrp="1"/>
          </p:cNvSpPr>
          <p:nvPr>
            <p:ph type="sldNum" sz="quarter" idx="12"/>
          </p:nvPr>
        </p:nvSpPr>
        <p:spPr/>
        <p:txBody>
          <a:bodyPr/>
          <a:lstStyle/>
          <a:p>
            <a:fld id="{BFDCA1C4-9514-7B4F-976F-D92F7E296653}" type="slidenum">
              <a:rPr lang="fr-FR" smtClean="0"/>
              <a:pPr/>
              <a:t>29</a:t>
            </a:fld>
            <a:endParaRPr lang="fr-FR"/>
          </a:p>
        </p:txBody>
      </p:sp>
      <p:pic>
        <p:nvPicPr>
          <p:cNvPr id="8" name="Content Placeholder 7" descr="A close-up of a circular object&#10;&#10;Description automatically generated">
            <a:extLst>
              <a:ext uri="{FF2B5EF4-FFF2-40B4-BE49-F238E27FC236}">
                <a16:creationId xmlns:a16="http://schemas.microsoft.com/office/drawing/2014/main" id="{93E3CFBC-D1C3-3848-6FA8-DA6CF9F739E6}"/>
              </a:ext>
            </a:extLst>
          </p:cNvPr>
          <p:cNvPicPr>
            <a:picLocks noGrp="1" noChangeAspect="1"/>
          </p:cNvPicPr>
          <p:nvPr>
            <p:ph sz="half" idx="4294967295"/>
          </p:nvPr>
        </p:nvPicPr>
        <p:blipFill>
          <a:blip r:embed="rId2" cstate="print">
            <a:extLst>
              <a:ext uri="{28A0092B-C50C-407E-A947-70E740481C1C}">
                <a14:useLocalDpi xmlns:a14="http://schemas.microsoft.com/office/drawing/2010/main"/>
              </a:ext>
            </a:extLst>
          </a:blip>
          <a:stretch>
            <a:fillRect/>
          </a:stretch>
        </p:blipFill>
        <p:spPr>
          <a:xfrm rot="5400000">
            <a:off x="5657352" y="919121"/>
            <a:ext cx="2340000" cy="4274274"/>
          </a:xfrm>
        </p:spPr>
      </p:pic>
      <p:pic>
        <p:nvPicPr>
          <p:cNvPr id="14" name="Content Placeholder 13" descr="A piece of tape with numbers on it&#10;&#10;Description automatically generated">
            <a:extLst>
              <a:ext uri="{FF2B5EF4-FFF2-40B4-BE49-F238E27FC236}">
                <a16:creationId xmlns:a16="http://schemas.microsoft.com/office/drawing/2014/main" id="{F3B6D497-32BD-29C0-8045-D8C0FFC09BA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213660" y="1887934"/>
            <a:ext cx="4240126" cy="2340000"/>
          </a:xfrm>
          <a:prstGeom prst="rect">
            <a:avLst/>
          </a:prstGeom>
        </p:spPr>
      </p:pic>
      <p:sp>
        <p:nvSpPr>
          <p:cNvPr id="2" name="Date Placeholder 2">
            <a:extLst>
              <a:ext uri="{FF2B5EF4-FFF2-40B4-BE49-F238E27FC236}">
                <a16:creationId xmlns:a16="http://schemas.microsoft.com/office/drawing/2014/main" id="{ADB3FD24-CB96-04A8-35E6-E84188F6F724}"/>
              </a:ext>
            </a:extLst>
          </p:cNvPr>
          <p:cNvSpPr txBox="1">
            <a:spLocks/>
          </p:cNvSpPr>
          <p:nvPr/>
        </p:nvSpPr>
        <p:spPr>
          <a:xfrm>
            <a:off x="4690215" y="940851"/>
            <a:ext cx="4274274" cy="72516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The very good news here is that the feedthroughs have survived the massive overtightening we applied to them, demonstrating their robustness</a:t>
            </a:r>
          </a:p>
        </p:txBody>
      </p:sp>
      <p:sp>
        <p:nvSpPr>
          <p:cNvPr id="3" name="Date Placeholder 2">
            <a:extLst>
              <a:ext uri="{FF2B5EF4-FFF2-40B4-BE49-F238E27FC236}">
                <a16:creationId xmlns:a16="http://schemas.microsoft.com/office/drawing/2014/main" id="{BD089016-2821-3D3D-458B-673B0FD5661C}"/>
              </a:ext>
            </a:extLst>
          </p:cNvPr>
          <p:cNvSpPr txBox="1">
            <a:spLocks/>
          </p:cNvSpPr>
          <p:nvPr/>
        </p:nvSpPr>
        <p:spPr>
          <a:xfrm>
            <a:off x="539552" y="940851"/>
            <a:ext cx="3456384" cy="72516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So please, never tighten an RF connector over the specified limit, even better, all our connectors could be tightened by hands only</a:t>
            </a:r>
          </a:p>
        </p:txBody>
      </p:sp>
    </p:spTree>
    <p:extLst>
      <p:ext uri="{BB962C8B-B14F-4D97-AF65-F5344CB8AC3E}">
        <p14:creationId xmlns:p14="http://schemas.microsoft.com/office/powerpoint/2010/main" val="62124882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rmAutofit lnSpcReduction="10000"/>
          </a:bodyPr>
          <a:lstStyle/>
          <a:p>
            <a:r>
              <a:rPr lang="en-GB" sz="1400" dirty="0">
                <a:latin typeface="Calibri" panose="020F0502020204030204" pitchFamily="34" charset="0"/>
                <a:ea typeface="Calibri" panose="020F0502020204030204" pitchFamily="34" charset="0"/>
                <a:cs typeface="Calibri" panose="020F0502020204030204" pitchFamily="34" charset="0"/>
              </a:rPr>
              <a:t>Fundamental Power couplers are coupling the RF from the RF power source to the cavity</a:t>
            </a:r>
          </a:p>
          <a:p>
            <a:r>
              <a:rPr lang="en-GB" sz="1400" dirty="0">
                <a:latin typeface="Calibri" panose="020F0502020204030204" pitchFamily="34" charset="0"/>
                <a:ea typeface="Calibri" panose="020F0502020204030204" pitchFamily="34" charset="0"/>
                <a:cs typeface="Calibri" panose="020F0502020204030204" pitchFamily="34" charset="0"/>
              </a:rPr>
              <a:t>The window, in case of high average RF power, that is usually an AL</a:t>
            </a:r>
            <a:r>
              <a:rPr lang="en-GB" sz="1400" baseline="-25000" dirty="0">
                <a:latin typeface="Calibri" panose="020F0502020204030204" pitchFamily="34" charset="0"/>
                <a:ea typeface="Calibri" panose="020F0502020204030204" pitchFamily="34" charset="0"/>
                <a:cs typeface="Calibri" panose="020F0502020204030204" pitchFamily="34" charset="0"/>
              </a:rPr>
              <a:t>2</a:t>
            </a:r>
            <a:r>
              <a:rPr lang="en-GB" sz="1400" dirty="0">
                <a:latin typeface="Calibri" panose="020F0502020204030204" pitchFamily="34" charset="0"/>
                <a:ea typeface="Calibri" panose="020F0502020204030204" pitchFamily="34" charset="0"/>
                <a:cs typeface="Calibri" panose="020F0502020204030204" pitchFamily="34" charset="0"/>
              </a:rPr>
              <a:t>O</a:t>
            </a:r>
            <a:r>
              <a:rPr lang="en-GB" sz="1400" baseline="-25000" dirty="0">
                <a:latin typeface="Calibri" panose="020F0502020204030204" pitchFamily="34" charset="0"/>
                <a:ea typeface="Calibri" panose="020F0502020204030204" pitchFamily="34" charset="0"/>
                <a:cs typeface="Calibri" panose="020F0502020204030204" pitchFamily="34" charset="0"/>
              </a:rPr>
              <a:t>3</a:t>
            </a:r>
            <a:r>
              <a:rPr lang="en-GB" sz="1400" dirty="0">
                <a:latin typeface="Calibri" panose="020F0502020204030204" pitchFamily="34" charset="0"/>
                <a:ea typeface="Calibri" panose="020F0502020204030204" pitchFamily="34" charset="0"/>
                <a:cs typeface="Calibri" panose="020F0502020204030204" pitchFamily="34" charset="0"/>
              </a:rPr>
              <a:t> ceramic, ensures the vacuum integrity of the cavity</a:t>
            </a:r>
          </a:p>
          <a:p>
            <a:r>
              <a:rPr lang="en-GB" sz="1400" dirty="0">
                <a:latin typeface="Calibri" panose="020F0502020204030204" pitchFamily="34" charset="0"/>
                <a:ea typeface="Calibri" panose="020F0502020204030204" pitchFamily="34" charset="0"/>
                <a:cs typeface="Calibri" panose="020F0502020204030204" pitchFamily="34" charset="0"/>
              </a:rPr>
              <a:t>It is often Titanium sputtered on the vacuum side to avoid electrostatic discharge and to reduce Secondary Emission Yield to reduce the sensibility to </a:t>
            </a:r>
            <a:r>
              <a:rPr lang="en-GB" sz="1400" dirty="0" err="1">
                <a:latin typeface="Calibri" panose="020F0502020204030204" pitchFamily="34" charset="0"/>
                <a:ea typeface="Calibri" panose="020F0502020204030204" pitchFamily="34" charset="0"/>
                <a:cs typeface="Calibri" panose="020F0502020204030204" pitchFamily="34" charset="0"/>
              </a:rPr>
              <a:t>multipacting</a:t>
            </a:r>
            <a:endParaRPr lang="en-GB" sz="1400" dirty="0">
              <a:latin typeface="Calibri" panose="020F0502020204030204" pitchFamily="34" charset="0"/>
              <a:ea typeface="Calibri" panose="020F0502020204030204" pitchFamily="34" charset="0"/>
              <a:cs typeface="Calibri" panose="020F0502020204030204" pitchFamily="34" charset="0"/>
            </a:endParaRPr>
          </a:p>
          <a:p>
            <a:r>
              <a:rPr lang="en-GB" sz="1400" dirty="0">
                <a:latin typeface="Calibri" panose="020F0502020204030204" pitchFamily="34" charset="0"/>
                <a:ea typeface="Calibri" panose="020F0502020204030204" pitchFamily="34" charset="0"/>
                <a:cs typeface="Calibri" panose="020F0502020204030204" pitchFamily="34" charset="0"/>
              </a:rPr>
              <a:t>With the Crab project, we took advantage of the SPL coupler design, and we matched it to Crab requirements</a:t>
            </a:r>
          </a:p>
          <a:p>
            <a:r>
              <a:rPr lang="en-GB" sz="1400" dirty="0">
                <a:latin typeface="Calibri" panose="020F0502020204030204" pitchFamily="34" charset="0"/>
                <a:ea typeface="Calibri" panose="020F0502020204030204" pitchFamily="34" charset="0"/>
                <a:cs typeface="Calibri" panose="020F0502020204030204" pitchFamily="34" charset="0"/>
              </a:rPr>
              <a:t>This helped us to start quicker the production phase</a:t>
            </a:r>
          </a:p>
          <a:p>
            <a:r>
              <a:rPr lang="en-GB" sz="1400" dirty="0">
                <a:latin typeface="Calibri" panose="020F0502020204030204" pitchFamily="34" charset="0"/>
                <a:ea typeface="Calibri" panose="020F0502020204030204" pitchFamily="34" charset="0"/>
                <a:cs typeface="Calibri" panose="020F0502020204030204" pitchFamily="34" charset="0"/>
              </a:rPr>
              <a:t>We applied the SPL plug and play WG concept that enables RF matching and reduced mechanical stress to the ceramic</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3</a:t>
            </a:fld>
            <a:endParaRPr lang="fr-FR"/>
          </a:p>
        </p:txBody>
      </p:sp>
      <p:pic>
        <p:nvPicPr>
          <p:cNvPr id="11" name="Content Placeholder 7" descr="SPL-SPS ENSEMBLE.jpg">
            <a:extLst>
              <a:ext uri="{FF2B5EF4-FFF2-40B4-BE49-F238E27FC236}">
                <a16:creationId xmlns:a16="http://schemas.microsoft.com/office/drawing/2014/main" id="{77BE04E6-C81A-583E-8456-CBD85F419FB3}"/>
              </a:ext>
            </a:extLst>
          </p:cNvPr>
          <p:cNvPicPr>
            <a:picLocks noChangeAspect="1"/>
          </p:cNvPicPr>
          <p:nvPr/>
        </p:nvPicPr>
        <p:blipFill>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tretch>
            <a:fillRect/>
          </a:stretch>
        </p:blipFill>
        <p:spPr>
          <a:xfrm rot="15766317">
            <a:off x="4597068" y="1602799"/>
            <a:ext cx="3960000" cy="2236667"/>
          </a:xfrm>
          <a:prstGeom prst="rect">
            <a:avLst/>
          </a:prstGeom>
        </p:spPr>
      </p:pic>
    </p:spTree>
    <p:extLst>
      <p:ext uri="{BB962C8B-B14F-4D97-AF65-F5344CB8AC3E}">
        <p14:creationId xmlns:p14="http://schemas.microsoft.com/office/powerpoint/2010/main" val="132016560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238DDA-863D-28D2-0632-E2D37F022A79}"/>
              </a:ext>
            </a:extLst>
          </p:cNvPr>
          <p:cNvSpPr>
            <a:spLocks noGrp="1"/>
          </p:cNvSpPr>
          <p:nvPr>
            <p:ph sz="half" idx="2"/>
          </p:nvPr>
        </p:nvSpPr>
        <p:spPr/>
        <p:txBody>
          <a:bodyPr/>
          <a:lstStyle/>
          <a:p>
            <a:pPr marL="0" indent="0">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and what to expect from conditioning for the future series including what/when we are going to send to Canada (SSPA, IOT ?)</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We have three power stations at CERN available for the Crab project</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We are constructing a fourth one, a Proof Of Concept (POC) that will be the basis for the Invitation to Tender detailed Technical Specification</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By the end of 2024, we will then have four power stations</a:t>
            </a:r>
          </a:p>
          <a:p>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Two will be operated in the SPS for the RFD test and for FPC processing</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One will be sent to Canada</a:t>
            </a:r>
          </a:p>
          <a:p>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The POC will be moved to SM18 if needed</a:t>
            </a:r>
            <a:endParaRPr lang="en-GB" dirty="0"/>
          </a:p>
        </p:txBody>
      </p:sp>
      <p:sp>
        <p:nvSpPr>
          <p:cNvPr id="3" name="Title 2">
            <a:extLst>
              <a:ext uri="{FF2B5EF4-FFF2-40B4-BE49-F238E27FC236}">
                <a16:creationId xmlns:a16="http://schemas.microsoft.com/office/drawing/2014/main" id="{179262A0-7F05-DC9E-92CA-B5705AF38638}"/>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Recent experience from RFD</a:t>
            </a:r>
            <a:endParaRPr lang="en-GB" dirty="0"/>
          </a:p>
        </p:txBody>
      </p:sp>
      <p:sp>
        <p:nvSpPr>
          <p:cNvPr id="5" name="Footer Placeholder 4">
            <a:extLst>
              <a:ext uri="{FF2B5EF4-FFF2-40B4-BE49-F238E27FC236}">
                <a16:creationId xmlns:a16="http://schemas.microsoft.com/office/drawing/2014/main" id="{3721D5DE-8732-A0F1-ACDD-5EDF08529304}"/>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2D6631E-ECCE-2C59-02D2-3554DC7F6C2E}"/>
              </a:ext>
            </a:extLst>
          </p:cNvPr>
          <p:cNvSpPr>
            <a:spLocks noGrp="1"/>
          </p:cNvSpPr>
          <p:nvPr>
            <p:ph type="sldNum" sz="quarter" idx="12"/>
          </p:nvPr>
        </p:nvSpPr>
        <p:spPr/>
        <p:txBody>
          <a:bodyPr/>
          <a:lstStyle/>
          <a:p>
            <a:fld id="{BFDCA1C4-9514-7B4F-976F-D92F7E296653}" type="slidenum">
              <a:rPr lang="fr-FR" smtClean="0"/>
              <a:pPr/>
              <a:t>30</a:t>
            </a:fld>
            <a:endParaRPr lang="fr-FR"/>
          </a:p>
        </p:txBody>
      </p:sp>
      <p:pic>
        <p:nvPicPr>
          <p:cNvPr id="10" name="Picture 3">
            <a:extLst>
              <a:ext uri="{FF2B5EF4-FFF2-40B4-BE49-F238E27FC236}">
                <a16:creationId xmlns:a16="http://schemas.microsoft.com/office/drawing/2014/main" id="{51C3A51D-3A70-26F5-9F28-9CE41F9A137C}"/>
              </a:ext>
            </a:extLst>
          </p:cNvPr>
          <p:cNvPicPr>
            <a:picLocks noGrp="1" noChangeAspect="1" noChangeArrowheads="1"/>
          </p:cNvPicPr>
          <p:nvPr>
            <p:ph sz="quarter" idx="4"/>
          </p:nvPr>
        </p:nvPicPr>
        <p:blipFill rotWithShape="1">
          <a:blip r:embed="rId2" cstate="print">
            <a:extLst>
              <a:ext uri="{28A0092B-C50C-407E-A947-70E740481C1C}">
                <a14:useLocalDpi xmlns:a14="http://schemas.microsoft.com/office/drawing/2010/main"/>
              </a:ext>
            </a:extLst>
          </a:blip>
          <a:srcRect/>
          <a:stretch/>
        </p:blipFill>
        <p:spPr>
          <a:xfrm>
            <a:off x="4960255" y="886338"/>
            <a:ext cx="3600000" cy="3686673"/>
          </a:xfrm>
          <a:prstGeom prst="rect">
            <a:avLst/>
          </a:prstGeom>
        </p:spPr>
      </p:pic>
    </p:spTree>
    <p:extLst>
      <p:ext uri="{BB962C8B-B14F-4D97-AF65-F5344CB8AC3E}">
        <p14:creationId xmlns:p14="http://schemas.microsoft.com/office/powerpoint/2010/main" val="11374724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238DDA-863D-28D2-0632-E2D37F022A79}"/>
              </a:ext>
            </a:extLst>
          </p:cNvPr>
          <p:cNvSpPr>
            <a:spLocks noGrp="1"/>
          </p:cNvSpPr>
          <p:nvPr>
            <p:ph sz="half" idx="2"/>
          </p:nvPr>
        </p:nvSpPr>
        <p:spPr/>
        <p:txBody>
          <a:bodyPr>
            <a:normAutofit lnSpcReduction="10000"/>
          </a:bodyPr>
          <a:lstStyle/>
          <a:p>
            <a:pPr marL="0" indent="0">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and what to expect from conditioning for the future series including what/when we are going to send to Canada (SSPA, IOT ?)</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What we recently discovered is that a circulator is needed between the power station and the cavity</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Circulators we installed in SM18 are for far oversized as being LHC spares with power ratings up to 350 kW</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As we will buy circulators for HL Crab, two prototypes will be ordered, one will be sent to Canada Q4 2025</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A new portable RF processing is also being finalized, and will be sent to Canada</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Still some details (but Devil is in the details) to be sorted out (240 VAC 50 Hz versus 110 VAC 60 Hz for example)</a:t>
            </a:r>
          </a:p>
        </p:txBody>
      </p:sp>
      <p:sp>
        <p:nvSpPr>
          <p:cNvPr id="3" name="Title 2">
            <a:extLst>
              <a:ext uri="{FF2B5EF4-FFF2-40B4-BE49-F238E27FC236}">
                <a16:creationId xmlns:a16="http://schemas.microsoft.com/office/drawing/2014/main" id="{179262A0-7F05-DC9E-92CA-B5705AF38638}"/>
              </a:ext>
            </a:extLst>
          </p:cNvPr>
          <p:cNvSpPr>
            <a:spLocks noGrp="1"/>
          </p:cNvSpPr>
          <p:nvPr>
            <p:ph type="title"/>
          </p:nvPr>
        </p:nvSpPr>
        <p:spPr/>
        <p:txBody>
          <a:bodyPr/>
          <a:lstStyle/>
          <a:p>
            <a:r>
              <a:rPr lang="en-GB" sz="2800" kern="100">
                <a:effectLst/>
                <a:latin typeface="Calibri" panose="020F0502020204030204" pitchFamily="34" charset="0"/>
                <a:ea typeface="Times New Roman" panose="02020603050405020304" pitchFamily="18" charset="0"/>
                <a:cs typeface="Times New Roman" panose="02020603050405020304" pitchFamily="18" charset="0"/>
              </a:rPr>
              <a:t>Recent experience from RFD</a:t>
            </a:r>
            <a:endParaRPr lang="en-GB" dirty="0"/>
          </a:p>
        </p:txBody>
      </p:sp>
      <p:sp>
        <p:nvSpPr>
          <p:cNvPr id="5" name="Footer Placeholder 4">
            <a:extLst>
              <a:ext uri="{FF2B5EF4-FFF2-40B4-BE49-F238E27FC236}">
                <a16:creationId xmlns:a16="http://schemas.microsoft.com/office/drawing/2014/main" id="{3721D5DE-8732-A0F1-ACDD-5EDF08529304}"/>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2D6631E-ECCE-2C59-02D2-3554DC7F6C2E}"/>
              </a:ext>
            </a:extLst>
          </p:cNvPr>
          <p:cNvSpPr>
            <a:spLocks noGrp="1"/>
          </p:cNvSpPr>
          <p:nvPr>
            <p:ph type="sldNum" sz="quarter" idx="12"/>
          </p:nvPr>
        </p:nvSpPr>
        <p:spPr/>
        <p:txBody>
          <a:bodyPr/>
          <a:lstStyle/>
          <a:p>
            <a:fld id="{BFDCA1C4-9514-7B4F-976F-D92F7E296653}" type="slidenum">
              <a:rPr lang="fr-FR" smtClean="0"/>
              <a:pPr/>
              <a:t>31</a:t>
            </a:fld>
            <a:endParaRPr lang="fr-FR"/>
          </a:p>
        </p:txBody>
      </p:sp>
      <p:pic>
        <p:nvPicPr>
          <p:cNvPr id="15" name="Content Placeholder 14" descr="A machine with pipes and wires&#10;&#10;Description automatically generated">
            <a:extLst>
              <a:ext uri="{FF2B5EF4-FFF2-40B4-BE49-F238E27FC236}">
                <a16:creationId xmlns:a16="http://schemas.microsoft.com/office/drawing/2014/main" id="{79FA64C3-84C9-592A-195B-07A71C94B0BC}"/>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4788023" y="1389707"/>
            <a:ext cx="3960000" cy="2562181"/>
          </a:xfrm>
        </p:spPr>
      </p:pic>
    </p:spTree>
    <p:extLst>
      <p:ext uri="{BB962C8B-B14F-4D97-AF65-F5344CB8AC3E}">
        <p14:creationId xmlns:p14="http://schemas.microsoft.com/office/powerpoint/2010/main" val="35634495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238DDA-863D-28D2-0632-E2D37F022A79}"/>
              </a:ext>
            </a:extLst>
          </p:cNvPr>
          <p:cNvSpPr>
            <a:spLocks noGrp="1"/>
          </p:cNvSpPr>
          <p:nvPr>
            <p:ph sz="half" idx="2"/>
          </p:nvPr>
        </p:nvSpPr>
        <p:spPr/>
        <p:txBody>
          <a:bodyPr>
            <a:normAutofit lnSpcReduction="10000"/>
          </a:bodyPr>
          <a:lstStyle/>
          <a:p>
            <a:pPr marL="0" indent="0">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and what to expect from conditioning for the future series including what/when we are going to send to Canada (SSPA, IOT ?)</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What we recently discovered is that a circulator is needed between the power station and the cavity</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Circulators we installed in SM18 are for far oversized as being LHC spares with power ratings up to 350 kW</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As we will buy circulators for HL Crab, two prototypes will be ordered, one will be sent to Canada Q4 2025</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A new portable RF processing is also being finalized, and will be sent to Canada</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Still some details (but Devil is in the details) to be sorted out (240 VAC 50 Hz versus 110 VAC 60 Hz for example)</a:t>
            </a:r>
          </a:p>
        </p:txBody>
      </p:sp>
      <p:sp>
        <p:nvSpPr>
          <p:cNvPr id="3" name="Title 2">
            <a:extLst>
              <a:ext uri="{FF2B5EF4-FFF2-40B4-BE49-F238E27FC236}">
                <a16:creationId xmlns:a16="http://schemas.microsoft.com/office/drawing/2014/main" id="{179262A0-7F05-DC9E-92CA-B5705AF38638}"/>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Recent experience from RFD</a:t>
            </a:r>
            <a:endParaRPr lang="en-GB" dirty="0"/>
          </a:p>
        </p:txBody>
      </p:sp>
      <p:sp>
        <p:nvSpPr>
          <p:cNvPr id="5" name="Footer Placeholder 4">
            <a:extLst>
              <a:ext uri="{FF2B5EF4-FFF2-40B4-BE49-F238E27FC236}">
                <a16:creationId xmlns:a16="http://schemas.microsoft.com/office/drawing/2014/main" id="{3721D5DE-8732-A0F1-ACDD-5EDF08529304}"/>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2D6631E-ECCE-2C59-02D2-3554DC7F6C2E}"/>
              </a:ext>
            </a:extLst>
          </p:cNvPr>
          <p:cNvSpPr>
            <a:spLocks noGrp="1"/>
          </p:cNvSpPr>
          <p:nvPr>
            <p:ph type="sldNum" sz="quarter" idx="12"/>
          </p:nvPr>
        </p:nvSpPr>
        <p:spPr/>
        <p:txBody>
          <a:bodyPr/>
          <a:lstStyle/>
          <a:p>
            <a:fld id="{BFDCA1C4-9514-7B4F-976F-D92F7E296653}" type="slidenum">
              <a:rPr lang="fr-FR" smtClean="0"/>
              <a:pPr/>
              <a:t>32</a:t>
            </a:fld>
            <a:endParaRPr lang="fr-FR"/>
          </a:p>
        </p:txBody>
      </p:sp>
      <p:pic>
        <p:nvPicPr>
          <p:cNvPr id="1026" name="7EB99EF3-7947-4058-B9DF-E2B036F8D9A8" descr="IMG_0439.jpg">
            <a:extLst>
              <a:ext uri="{FF2B5EF4-FFF2-40B4-BE49-F238E27FC236}">
                <a16:creationId xmlns:a16="http://schemas.microsoft.com/office/drawing/2014/main" id="{F97CDD9B-B18C-2740-B79B-F81A15C8A763}"/>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292080" y="911424"/>
            <a:ext cx="2700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7205644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2238DDA-863D-28D2-0632-E2D37F022A79}"/>
              </a:ext>
            </a:extLst>
          </p:cNvPr>
          <p:cNvSpPr>
            <a:spLocks noGrp="1"/>
          </p:cNvSpPr>
          <p:nvPr>
            <p:ph sz="half" idx="2"/>
          </p:nvPr>
        </p:nvSpPr>
        <p:spPr/>
        <p:txBody>
          <a:bodyPr>
            <a:normAutofit lnSpcReduction="10000"/>
          </a:bodyPr>
          <a:lstStyle/>
          <a:p>
            <a:pPr marL="0" indent="0">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and what to expect from conditioning for the future series including what/when we are going to send to Canada (SSPA, IOT ?)</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What we recently discovered is that a circulator is needed between the power station and the cavity</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Circulators we installed in SM18 are for far oversized as being LHC spares with power ratings up to 350 kW</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As we will buy circulators for HL Crab, two prototypes will be ordered, one will be sent to Canada Q4 2025</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A new portable RF processing is also being finalized, and will be sent to Canada</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Still some details (but Devil is in the details) to be sorted out (240 VAC 50 Hz versus 110 VAC 60 Hz for example)</a:t>
            </a:r>
          </a:p>
        </p:txBody>
      </p:sp>
      <p:sp>
        <p:nvSpPr>
          <p:cNvPr id="3" name="Title 2">
            <a:extLst>
              <a:ext uri="{FF2B5EF4-FFF2-40B4-BE49-F238E27FC236}">
                <a16:creationId xmlns:a16="http://schemas.microsoft.com/office/drawing/2014/main" id="{179262A0-7F05-DC9E-92CA-B5705AF38638}"/>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Recent experience from RFD</a:t>
            </a:r>
            <a:endParaRPr lang="en-GB" dirty="0"/>
          </a:p>
        </p:txBody>
      </p:sp>
      <p:sp>
        <p:nvSpPr>
          <p:cNvPr id="5" name="Footer Placeholder 4">
            <a:extLst>
              <a:ext uri="{FF2B5EF4-FFF2-40B4-BE49-F238E27FC236}">
                <a16:creationId xmlns:a16="http://schemas.microsoft.com/office/drawing/2014/main" id="{3721D5DE-8732-A0F1-ACDD-5EDF08529304}"/>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2D6631E-ECCE-2C59-02D2-3554DC7F6C2E}"/>
              </a:ext>
            </a:extLst>
          </p:cNvPr>
          <p:cNvSpPr>
            <a:spLocks noGrp="1"/>
          </p:cNvSpPr>
          <p:nvPr>
            <p:ph type="sldNum" sz="quarter" idx="12"/>
          </p:nvPr>
        </p:nvSpPr>
        <p:spPr/>
        <p:txBody>
          <a:bodyPr/>
          <a:lstStyle/>
          <a:p>
            <a:fld id="{BFDCA1C4-9514-7B4F-976F-D92F7E296653}" type="slidenum">
              <a:rPr lang="fr-FR" smtClean="0"/>
              <a:pPr/>
              <a:t>33</a:t>
            </a:fld>
            <a:endParaRPr lang="fr-FR"/>
          </a:p>
        </p:txBody>
      </p:sp>
      <p:pic>
        <p:nvPicPr>
          <p:cNvPr id="4" name="Picture 2">
            <a:extLst>
              <a:ext uri="{FF2B5EF4-FFF2-40B4-BE49-F238E27FC236}">
                <a16:creationId xmlns:a16="http://schemas.microsoft.com/office/drawing/2014/main" id="{74B426D5-06E3-5047-53C9-598984362F54}"/>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5221348" y="906516"/>
            <a:ext cx="2700000" cy="360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919629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78EDB52-1A94-F9F2-D739-A21E0DDF52EB}"/>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There is key parameter that we identified with the first SPS test that is the linearity and the monotonous behaviour of the transmitter</a:t>
            </a:r>
          </a:p>
          <a:p>
            <a:r>
              <a:rPr lang="en-GB" sz="1400" dirty="0">
                <a:latin typeface="Calibri" panose="020F0502020204030204" pitchFamily="34" charset="0"/>
                <a:ea typeface="Calibri" panose="020F0502020204030204" pitchFamily="34" charset="0"/>
                <a:cs typeface="Calibri" panose="020F0502020204030204" pitchFamily="34" charset="0"/>
              </a:rPr>
              <a:t>We will not be able to do a lot with respect to the IOT</a:t>
            </a:r>
          </a:p>
          <a:p>
            <a:r>
              <a:rPr lang="en-GB" sz="1400" dirty="0">
                <a:latin typeface="Calibri" panose="020F0502020204030204" pitchFamily="34" charset="0"/>
                <a:ea typeface="Calibri" panose="020F0502020204030204" pitchFamily="34" charset="0"/>
                <a:cs typeface="Calibri" panose="020F0502020204030204" pitchFamily="34" charset="0"/>
              </a:rPr>
              <a:t>The driver could be pre-adjusted to compensate the tube</a:t>
            </a:r>
          </a:p>
          <a:p>
            <a:r>
              <a:rPr lang="en-GB" sz="1400" dirty="0">
                <a:latin typeface="Calibri" panose="020F0502020204030204" pitchFamily="34" charset="0"/>
                <a:ea typeface="Calibri" panose="020F0502020204030204" pitchFamily="34" charset="0"/>
                <a:cs typeface="Calibri" panose="020F0502020204030204" pitchFamily="34" charset="0"/>
              </a:rPr>
              <a:t>What we recently discovered with the RFD test is that the Driver was not having a monotonous behaviour</a:t>
            </a:r>
          </a:p>
          <a:p>
            <a:r>
              <a:rPr lang="en-GB" sz="1400" dirty="0">
                <a:latin typeface="Calibri" panose="020F0502020204030204" pitchFamily="34" charset="0"/>
                <a:ea typeface="Calibri" panose="020F0502020204030204" pitchFamily="34" charset="0"/>
                <a:cs typeface="Calibri" panose="020F0502020204030204" pitchFamily="34" charset="0"/>
              </a:rPr>
              <a:t>From all this, we decided to make a separate purchase, with its own specific specification, under preparation</a:t>
            </a:r>
          </a:p>
        </p:txBody>
      </p:sp>
      <p:sp>
        <p:nvSpPr>
          <p:cNvPr id="3" name="Title 2">
            <a:extLst>
              <a:ext uri="{FF2B5EF4-FFF2-40B4-BE49-F238E27FC236}">
                <a16:creationId xmlns:a16="http://schemas.microsoft.com/office/drawing/2014/main" id="{66CF7936-C7C1-F5B9-C4DF-F57EBB93E2E4}"/>
              </a:ext>
            </a:extLst>
          </p:cNvPr>
          <p:cNvSpPr>
            <a:spLocks noGrp="1"/>
          </p:cNvSpPr>
          <p:nvPr>
            <p:ph type="title"/>
          </p:nvPr>
        </p:nvSpPr>
        <p:spPr/>
        <p:txBody>
          <a:bodyPr/>
          <a:lstStyle/>
          <a:p>
            <a:r>
              <a:rPr lang="fr-CH" dirty="0" err="1"/>
              <a:t>Monotonous</a:t>
            </a:r>
            <a:r>
              <a:rPr lang="fr-CH" dirty="0"/>
              <a:t> Driver</a:t>
            </a:r>
            <a:endParaRPr lang="en-GB" dirty="0"/>
          </a:p>
        </p:txBody>
      </p:sp>
      <p:pic>
        <p:nvPicPr>
          <p:cNvPr id="8" name="Content Placeholder 7" descr="A graph with lines and numbers&#10;&#10;Description automatically generated">
            <a:extLst>
              <a:ext uri="{FF2B5EF4-FFF2-40B4-BE49-F238E27FC236}">
                <a16:creationId xmlns:a16="http://schemas.microsoft.com/office/drawing/2014/main" id="{40C53EB8-6016-1945-DB9D-AB1BBF6C5673}"/>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4645025" y="1193403"/>
            <a:ext cx="4041775" cy="3031331"/>
          </a:xfrm>
        </p:spPr>
      </p:pic>
      <p:sp>
        <p:nvSpPr>
          <p:cNvPr id="5" name="Footer Placeholder 4">
            <a:extLst>
              <a:ext uri="{FF2B5EF4-FFF2-40B4-BE49-F238E27FC236}">
                <a16:creationId xmlns:a16="http://schemas.microsoft.com/office/drawing/2014/main" id="{09DDD048-923D-B87D-685E-A6049905502C}"/>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3BD2A7E-6B87-F3DE-2B31-B709D45CBE3C}"/>
              </a:ext>
            </a:extLst>
          </p:cNvPr>
          <p:cNvSpPr>
            <a:spLocks noGrp="1"/>
          </p:cNvSpPr>
          <p:nvPr>
            <p:ph type="sldNum" sz="quarter" idx="12"/>
          </p:nvPr>
        </p:nvSpPr>
        <p:spPr/>
        <p:txBody>
          <a:bodyPr/>
          <a:lstStyle/>
          <a:p>
            <a:fld id="{BFDCA1C4-9514-7B4F-976F-D92F7E296653}" type="slidenum">
              <a:rPr lang="fr-FR" smtClean="0"/>
              <a:pPr/>
              <a:t>34</a:t>
            </a:fld>
            <a:endParaRPr lang="fr-FR"/>
          </a:p>
        </p:txBody>
      </p:sp>
      <p:pic>
        <p:nvPicPr>
          <p:cNvPr id="9" name="Content Placeholder 7" descr="A graph with lines and numbers&#10;&#10;Description automatically generated">
            <a:extLst>
              <a:ext uri="{FF2B5EF4-FFF2-40B4-BE49-F238E27FC236}">
                <a16:creationId xmlns:a16="http://schemas.microsoft.com/office/drawing/2014/main" id="{9D00D989-5132-F1C9-0D85-5D73D50D1DC8}"/>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932040" y="987573"/>
            <a:ext cx="2304255" cy="1772493"/>
          </a:xfrm>
          <a:prstGeom prst="rect">
            <a:avLst/>
          </a:prstGeom>
        </p:spPr>
      </p:pic>
      <p:sp>
        <p:nvSpPr>
          <p:cNvPr id="10" name="Oval 9">
            <a:extLst>
              <a:ext uri="{FF2B5EF4-FFF2-40B4-BE49-F238E27FC236}">
                <a16:creationId xmlns:a16="http://schemas.microsoft.com/office/drawing/2014/main" id="{177D5CE5-2186-8A21-CD4E-148C30EA4381}"/>
              </a:ext>
            </a:extLst>
          </p:cNvPr>
          <p:cNvSpPr/>
          <p:nvPr/>
        </p:nvSpPr>
        <p:spPr>
          <a:xfrm>
            <a:off x="7580947" y="2442580"/>
            <a:ext cx="180000" cy="1800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 name="Oval 10">
            <a:extLst>
              <a:ext uri="{FF2B5EF4-FFF2-40B4-BE49-F238E27FC236}">
                <a16:creationId xmlns:a16="http://schemas.microsoft.com/office/drawing/2014/main" id="{F0159594-2154-C584-4E3A-A3372B8334D1}"/>
              </a:ext>
            </a:extLst>
          </p:cNvPr>
          <p:cNvSpPr/>
          <p:nvPr/>
        </p:nvSpPr>
        <p:spPr>
          <a:xfrm>
            <a:off x="8028384" y="2175726"/>
            <a:ext cx="180000" cy="1800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Oval 11">
            <a:extLst>
              <a:ext uri="{FF2B5EF4-FFF2-40B4-BE49-F238E27FC236}">
                <a16:creationId xmlns:a16="http://schemas.microsoft.com/office/drawing/2014/main" id="{6884F144-1585-BB76-AB96-F3EED3DBC7BC}"/>
              </a:ext>
            </a:extLst>
          </p:cNvPr>
          <p:cNvSpPr/>
          <p:nvPr/>
        </p:nvSpPr>
        <p:spPr>
          <a:xfrm>
            <a:off x="6804247" y="1103401"/>
            <a:ext cx="432047" cy="4320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a:extLst>
              <a:ext uri="{FF2B5EF4-FFF2-40B4-BE49-F238E27FC236}">
                <a16:creationId xmlns:a16="http://schemas.microsoft.com/office/drawing/2014/main" id="{821E9F8E-8A1B-50F9-3614-872C4967DD08}"/>
              </a:ext>
            </a:extLst>
          </p:cNvPr>
          <p:cNvSpPr/>
          <p:nvPr/>
        </p:nvSpPr>
        <p:spPr>
          <a:xfrm>
            <a:off x="5436096" y="1958091"/>
            <a:ext cx="432047" cy="43200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43199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fade">
                                      <p:cBhvr>
                                        <p:cTn id="13" dur="500"/>
                                        <p:tgtEl>
                                          <p:spTgt spid="9"/>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close-up of a machine&#10;&#10;Description automatically generated">
            <a:extLst>
              <a:ext uri="{FF2B5EF4-FFF2-40B4-BE49-F238E27FC236}">
                <a16:creationId xmlns:a16="http://schemas.microsoft.com/office/drawing/2014/main" id="{E9A126BD-09BA-569A-1D50-8D91B32BBBB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rot="5400000">
            <a:off x="-119787" y="1140966"/>
            <a:ext cx="4320000" cy="2430000"/>
          </a:xfrm>
          <a:prstGeom prst="rect">
            <a:avLst/>
          </a:prstGeom>
        </p:spPr>
      </p:pic>
      <p:pic>
        <p:nvPicPr>
          <p:cNvPr id="4" name="Picture 3" descr="A close-up of a machine&#10;&#10;Description automatically generated">
            <a:extLst>
              <a:ext uri="{FF2B5EF4-FFF2-40B4-BE49-F238E27FC236}">
                <a16:creationId xmlns:a16="http://schemas.microsoft.com/office/drawing/2014/main" id="{EF810BDD-6F4F-65DA-2842-561626FC3864}"/>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5400000">
            <a:off x="658905" y="1081874"/>
            <a:ext cx="2762616" cy="2430000"/>
          </a:xfrm>
          <a:prstGeom prst="rect">
            <a:avLst/>
          </a:prstGeom>
        </p:spPr>
      </p:pic>
      <p:sp>
        <p:nvSpPr>
          <p:cNvPr id="2" name="Footer Placeholder 1">
            <a:extLst>
              <a:ext uri="{FF2B5EF4-FFF2-40B4-BE49-F238E27FC236}">
                <a16:creationId xmlns:a16="http://schemas.microsoft.com/office/drawing/2014/main" id="{6542F063-FB53-5917-4B58-F188A1678FE6}"/>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3" name="Slide Number Placeholder 2">
            <a:extLst>
              <a:ext uri="{FF2B5EF4-FFF2-40B4-BE49-F238E27FC236}">
                <a16:creationId xmlns:a16="http://schemas.microsoft.com/office/drawing/2014/main" id="{0F6F8E7F-36FA-59BA-FC1B-4CB5AAF1183A}"/>
              </a:ext>
            </a:extLst>
          </p:cNvPr>
          <p:cNvSpPr>
            <a:spLocks noGrp="1"/>
          </p:cNvSpPr>
          <p:nvPr>
            <p:ph type="sldNum" sz="quarter" idx="12"/>
          </p:nvPr>
        </p:nvSpPr>
        <p:spPr/>
        <p:txBody>
          <a:bodyPr/>
          <a:lstStyle/>
          <a:p>
            <a:fld id="{BFDCA1C4-9514-7B4F-976F-D92F7E296653}" type="slidenum">
              <a:rPr lang="fr-FR" smtClean="0"/>
              <a:pPr/>
              <a:t>35</a:t>
            </a:fld>
            <a:endParaRPr lang="fr-FR"/>
          </a:p>
        </p:txBody>
      </p:sp>
      <p:pic>
        <p:nvPicPr>
          <p:cNvPr id="5" name="Picture 4" descr="A close up of a pipe&#10;&#10;Description automatically generated">
            <a:extLst>
              <a:ext uri="{FF2B5EF4-FFF2-40B4-BE49-F238E27FC236}">
                <a16:creationId xmlns:a16="http://schemas.microsoft.com/office/drawing/2014/main" id="{D74C4545-3F07-C4DA-61E1-43F09315EA0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rot="5400000">
            <a:off x="4943787" y="1140965"/>
            <a:ext cx="4320000" cy="2430000"/>
          </a:xfrm>
          <a:prstGeom prst="rect">
            <a:avLst/>
          </a:prstGeom>
        </p:spPr>
      </p:pic>
      <p:pic>
        <p:nvPicPr>
          <p:cNvPr id="9" name="Picture 8">
            <a:extLst>
              <a:ext uri="{FF2B5EF4-FFF2-40B4-BE49-F238E27FC236}">
                <a16:creationId xmlns:a16="http://schemas.microsoft.com/office/drawing/2014/main" id="{76A22105-A1F1-7806-5C0B-9B99461094F7}"/>
              </a:ext>
            </a:extLst>
          </p:cNvPr>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rot="5400000">
            <a:off x="2412000" y="1140965"/>
            <a:ext cx="4320000" cy="2430000"/>
          </a:xfrm>
          <a:prstGeom prst="rect">
            <a:avLst/>
          </a:prstGeom>
        </p:spPr>
      </p:pic>
    </p:spTree>
    <p:extLst>
      <p:ext uri="{BB962C8B-B14F-4D97-AF65-F5344CB8AC3E}">
        <p14:creationId xmlns:p14="http://schemas.microsoft.com/office/powerpoint/2010/main" val="2917536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3A9D49E-EB6C-DCC0-DD9B-18959598C5D5}"/>
              </a:ext>
            </a:extLst>
          </p:cNvPr>
          <p:cNvSpPr>
            <a:spLocks noGrp="1"/>
          </p:cNvSpPr>
          <p:nvPr>
            <p:ph type="title"/>
          </p:nvPr>
        </p:nvSpPr>
        <p:spPr/>
        <p:txBody>
          <a:bodyPr/>
          <a:lstStyle/>
          <a:p>
            <a:r>
              <a:rPr lang="en-GB" dirty="0"/>
              <a:t>U-shape in RF power lines</a:t>
            </a:r>
          </a:p>
        </p:txBody>
      </p:sp>
      <p:pic>
        <p:nvPicPr>
          <p:cNvPr id="6" name="Content Placeholder 5">
            <a:extLst>
              <a:ext uri="{FF2B5EF4-FFF2-40B4-BE49-F238E27FC236}">
                <a16:creationId xmlns:a16="http://schemas.microsoft.com/office/drawing/2014/main" id="{64873DCF-F711-5511-B6DD-5BBE3957E55D}"/>
              </a:ext>
            </a:extLst>
          </p:cNvPr>
          <p:cNvPicPr>
            <a:picLocks noGrp="1" noChangeAspect="1"/>
          </p:cNvPicPr>
          <p:nvPr>
            <p:ph idx="1"/>
          </p:nvPr>
        </p:nvPicPr>
        <p:blipFill>
          <a:blip r:embed="rId2" cstate="print">
            <a:extLst>
              <a:ext uri="{28A0092B-C50C-407E-A947-70E740481C1C}">
                <a14:useLocalDpi xmlns:a14="http://schemas.microsoft.com/office/drawing/2010/main"/>
              </a:ext>
            </a:extLst>
          </a:blip>
          <a:stretch>
            <a:fillRect/>
          </a:stretch>
        </p:blipFill>
        <p:spPr>
          <a:xfrm>
            <a:off x="1872000" y="904875"/>
            <a:ext cx="5400000" cy="3333750"/>
          </a:xfrm>
          <a:prstGeom prst="rect">
            <a:avLst/>
          </a:prstGeom>
        </p:spPr>
      </p:pic>
      <p:sp>
        <p:nvSpPr>
          <p:cNvPr id="2" name="Footer Placeholder 1">
            <a:extLst>
              <a:ext uri="{FF2B5EF4-FFF2-40B4-BE49-F238E27FC236}">
                <a16:creationId xmlns:a16="http://schemas.microsoft.com/office/drawing/2014/main" id="{B08CB059-5AAA-F476-50AA-10C72E4FF920}"/>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3" name="Slide Number Placeholder 2">
            <a:extLst>
              <a:ext uri="{FF2B5EF4-FFF2-40B4-BE49-F238E27FC236}">
                <a16:creationId xmlns:a16="http://schemas.microsoft.com/office/drawing/2014/main" id="{F5D22A33-146E-129F-6CA0-7B4135EDA52C}"/>
              </a:ext>
            </a:extLst>
          </p:cNvPr>
          <p:cNvSpPr>
            <a:spLocks noGrp="1"/>
          </p:cNvSpPr>
          <p:nvPr>
            <p:ph type="sldNum" sz="quarter" idx="12"/>
          </p:nvPr>
        </p:nvSpPr>
        <p:spPr/>
        <p:txBody>
          <a:bodyPr/>
          <a:lstStyle/>
          <a:p>
            <a:fld id="{BFDCA1C4-9514-7B4F-976F-D92F7E296653}" type="slidenum">
              <a:rPr lang="fr-FR" smtClean="0"/>
              <a:pPr/>
              <a:t>36</a:t>
            </a:fld>
            <a:endParaRPr lang="fr-FR"/>
          </a:p>
        </p:txBody>
      </p:sp>
    </p:spTree>
    <p:extLst>
      <p:ext uri="{BB962C8B-B14F-4D97-AF65-F5344CB8AC3E}">
        <p14:creationId xmlns:p14="http://schemas.microsoft.com/office/powerpoint/2010/main" val="406837261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A5FC4B-DC19-F858-2643-7C3366F7ED5C}"/>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Series production with industry</a:t>
            </a:r>
            <a:endParaRPr lang="en-GB" dirty="0"/>
          </a:p>
        </p:txBody>
      </p:sp>
      <p:sp>
        <p:nvSpPr>
          <p:cNvPr id="5" name="Footer Placeholder 4">
            <a:extLst>
              <a:ext uri="{FF2B5EF4-FFF2-40B4-BE49-F238E27FC236}">
                <a16:creationId xmlns:a16="http://schemas.microsoft.com/office/drawing/2014/main" id="{8C62B1F2-C661-7E02-A7A9-9DEEC5B7F3E9}"/>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BAD9EC1F-D4BA-E933-2759-19C5792BDF52}"/>
              </a:ext>
            </a:extLst>
          </p:cNvPr>
          <p:cNvSpPr>
            <a:spLocks noGrp="1"/>
          </p:cNvSpPr>
          <p:nvPr>
            <p:ph type="sldNum" sz="quarter" idx="12"/>
          </p:nvPr>
        </p:nvSpPr>
        <p:spPr/>
        <p:txBody>
          <a:bodyPr/>
          <a:lstStyle/>
          <a:p>
            <a:fld id="{BFDCA1C4-9514-7B4F-976F-D92F7E296653}" type="slidenum">
              <a:rPr lang="fr-FR" smtClean="0"/>
              <a:pPr/>
              <a:t>37</a:t>
            </a:fld>
            <a:endParaRPr lang="fr-FR"/>
          </a:p>
        </p:txBody>
      </p:sp>
      <p:pic>
        <p:nvPicPr>
          <p:cNvPr id="11" name="Picture 10" descr="A blue pipe with a white background&#10;&#10;Description automatically generated">
            <a:extLst>
              <a:ext uri="{FF2B5EF4-FFF2-40B4-BE49-F238E27FC236}">
                <a16:creationId xmlns:a16="http://schemas.microsoft.com/office/drawing/2014/main" id="{3D172CB2-1773-F96D-28DB-9F9D90B8E98D}"/>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440184" y="2681222"/>
            <a:ext cx="3219350" cy="1598785"/>
          </a:xfrm>
          <a:prstGeom prst="rect">
            <a:avLst/>
          </a:prstGeom>
        </p:spPr>
      </p:pic>
      <p:pic>
        <p:nvPicPr>
          <p:cNvPr id="12" name="Picture 11" descr="A long blue object with holes&#10;&#10;Description automatically generated">
            <a:extLst>
              <a:ext uri="{FF2B5EF4-FFF2-40B4-BE49-F238E27FC236}">
                <a16:creationId xmlns:a16="http://schemas.microsoft.com/office/drawing/2014/main" id="{34C1CDAF-A502-DB15-CD2A-1E98EAE86DB2}"/>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059550" y="1046342"/>
            <a:ext cx="3300211" cy="915448"/>
          </a:xfrm>
          <a:prstGeom prst="rect">
            <a:avLst/>
          </a:prstGeom>
        </p:spPr>
      </p:pic>
      <p:pic>
        <p:nvPicPr>
          <p:cNvPr id="13" name="Picture 12">
            <a:extLst>
              <a:ext uri="{FF2B5EF4-FFF2-40B4-BE49-F238E27FC236}">
                <a16:creationId xmlns:a16="http://schemas.microsoft.com/office/drawing/2014/main" id="{295ACF63-B440-7635-8B8E-8AE1CA560B9C}"/>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2750369" y="1573316"/>
            <a:ext cx="3040196" cy="1969815"/>
          </a:xfrm>
          <a:prstGeom prst="rect">
            <a:avLst/>
          </a:prstGeom>
        </p:spPr>
      </p:pic>
      <p:sp>
        <p:nvSpPr>
          <p:cNvPr id="14" name="TextBox 13">
            <a:extLst>
              <a:ext uri="{FF2B5EF4-FFF2-40B4-BE49-F238E27FC236}">
                <a16:creationId xmlns:a16="http://schemas.microsoft.com/office/drawing/2014/main" id="{C6F769FC-9AEE-0AB3-B55A-6D27F5C681CE}"/>
              </a:ext>
            </a:extLst>
          </p:cNvPr>
          <p:cNvSpPr txBox="1"/>
          <p:nvPr/>
        </p:nvSpPr>
        <p:spPr>
          <a:xfrm>
            <a:off x="4395914" y="2120682"/>
            <a:ext cx="785979" cy="253916"/>
          </a:xfrm>
          <a:prstGeom prst="rect">
            <a:avLst/>
          </a:prstGeom>
          <a:noFill/>
          <a:ln>
            <a:solidFill>
              <a:srgbClr val="24ACB3"/>
            </a:solidFill>
          </a:ln>
          <a:effectLst>
            <a:glow rad="63500">
              <a:srgbClr val="21ACB6">
                <a:alpha val="25000"/>
              </a:srgbClr>
            </a:glow>
          </a:effectLst>
        </p:spPr>
        <p:txBody>
          <a:bodyPr wrap="square" rtlCol="0">
            <a:spAutoFit/>
          </a:bodyPr>
          <a:lstStyle/>
          <a:p>
            <a:pPr algn="ctr"/>
            <a:r>
              <a:rPr lang="en-GB" sz="1050" dirty="0"/>
              <a:t>P5 - CMS </a:t>
            </a:r>
            <a:endParaRPr lang="fr-FR" sz="1050" dirty="0"/>
          </a:p>
        </p:txBody>
      </p:sp>
      <p:sp>
        <p:nvSpPr>
          <p:cNvPr id="15" name="TextBox 14">
            <a:extLst>
              <a:ext uri="{FF2B5EF4-FFF2-40B4-BE49-F238E27FC236}">
                <a16:creationId xmlns:a16="http://schemas.microsoft.com/office/drawing/2014/main" id="{BC05FF68-6C8C-7166-3249-900E5EC80248}"/>
              </a:ext>
            </a:extLst>
          </p:cNvPr>
          <p:cNvSpPr txBox="1"/>
          <p:nvPr/>
        </p:nvSpPr>
        <p:spPr>
          <a:xfrm>
            <a:off x="3222769" y="2548536"/>
            <a:ext cx="870648" cy="415498"/>
          </a:xfrm>
          <a:prstGeom prst="rect">
            <a:avLst/>
          </a:prstGeom>
          <a:noFill/>
          <a:ln>
            <a:solidFill>
              <a:srgbClr val="24ACB3"/>
            </a:solidFill>
          </a:ln>
          <a:effectLst>
            <a:glow rad="63500">
              <a:srgbClr val="21ACB6">
                <a:alpha val="25000"/>
              </a:srgbClr>
            </a:glow>
          </a:effectLst>
        </p:spPr>
        <p:txBody>
          <a:bodyPr wrap="square" rtlCol="0">
            <a:spAutoFit/>
          </a:bodyPr>
          <a:lstStyle>
            <a:defPPr>
              <a:defRPr lang="fr-FR"/>
            </a:defPPr>
            <a:lvl1pPr algn="ctr">
              <a:defRPr sz="1400"/>
            </a:lvl1pPr>
          </a:lstStyle>
          <a:p>
            <a:r>
              <a:rPr lang="en-GB" sz="1050" dirty="0"/>
              <a:t>P1 - ATLAS </a:t>
            </a:r>
            <a:endParaRPr lang="fr-FR" sz="1050" dirty="0"/>
          </a:p>
        </p:txBody>
      </p:sp>
      <p:sp>
        <p:nvSpPr>
          <p:cNvPr id="16" name="Oval 15">
            <a:extLst>
              <a:ext uri="{FF2B5EF4-FFF2-40B4-BE49-F238E27FC236}">
                <a16:creationId xmlns:a16="http://schemas.microsoft.com/office/drawing/2014/main" id="{8F54CE01-AA02-8339-B384-AA79A5CBAD83}"/>
              </a:ext>
            </a:extLst>
          </p:cNvPr>
          <p:cNvSpPr/>
          <p:nvPr/>
        </p:nvSpPr>
        <p:spPr>
          <a:xfrm rot="596094">
            <a:off x="4391347" y="1630259"/>
            <a:ext cx="874062" cy="416493"/>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cxnSp>
        <p:nvCxnSpPr>
          <p:cNvPr id="17" name="Straight Arrow Connector 16">
            <a:extLst>
              <a:ext uri="{FF2B5EF4-FFF2-40B4-BE49-F238E27FC236}">
                <a16:creationId xmlns:a16="http://schemas.microsoft.com/office/drawing/2014/main" id="{852ED7BE-25B1-D498-48D4-AA1AF79A1528}"/>
              </a:ext>
            </a:extLst>
          </p:cNvPr>
          <p:cNvCxnSpPr>
            <a:cxnSpLocks/>
            <a:stCxn id="34" idx="3"/>
          </p:cNvCxnSpPr>
          <p:nvPr/>
        </p:nvCxnSpPr>
        <p:spPr>
          <a:xfrm flipH="1">
            <a:off x="2507713" y="3360099"/>
            <a:ext cx="679072" cy="140708"/>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6D832961-661A-A97C-98BF-F39920801DCC}"/>
              </a:ext>
            </a:extLst>
          </p:cNvPr>
          <p:cNvCxnSpPr>
            <a:cxnSpLocks/>
            <a:stCxn id="16" idx="6"/>
          </p:cNvCxnSpPr>
          <p:nvPr/>
        </p:nvCxnSpPr>
        <p:spPr>
          <a:xfrm flipV="1">
            <a:off x="5258855" y="1707672"/>
            <a:ext cx="774366" cy="206234"/>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D69DF7FB-B60E-A607-93AC-071A7FDC2B09}"/>
              </a:ext>
            </a:extLst>
          </p:cNvPr>
          <p:cNvCxnSpPr>
            <a:cxnSpLocks/>
          </p:cNvCxnSpPr>
          <p:nvPr/>
        </p:nvCxnSpPr>
        <p:spPr>
          <a:xfrm>
            <a:off x="8458216" y="1133376"/>
            <a:ext cx="0" cy="855939"/>
          </a:xfrm>
          <a:prstGeom prst="straightConnector1">
            <a:avLst/>
          </a:prstGeom>
          <a:ln>
            <a:solidFill>
              <a:schemeClr val="tx2"/>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6FFD62E4-547A-2F7F-97D0-017BA05C0AB8}"/>
              </a:ext>
            </a:extLst>
          </p:cNvPr>
          <p:cNvCxnSpPr>
            <a:cxnSpLocks/>
          </p:cNvCxnSpPr>
          <p:nvPr/>
        </p:nvCxnSpPr>
        <p:spPr>
          <a:xfrm>
            <a:off x="7750550" y="1894183"/>
            <a:ext cx="704396" cy="120857"/>
          </a:xfrm>
          <a:prstGeom prst="line">
            <a:avLst/>
          </a:prstGeom>
          <a:ln w="25400"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sp>
        <p:nvSpPr>
          <p:cNvPr id="21" name="TextBox 20">
            <a:extLst>
              <a:ext uri="{FF2B5EF4-FFF2-40B4-BE49-F238E27FC236}">
                <a16:creationId xmlns:a16="http://schemas.microsoft.com/office/drawing/2014/main" id="{7EEEA551-6F9D-B944-2C21-F692774E3CCF}"/>
              </a:ext>
            </a:extLst>
          </p:cNvPr>
          <p:cNvSpPr txBox="1"/>
          <p:nvPr/>
        </p:nvSpPr>
        <p:spPr>
          <a:xfrm rot="597344">
            <a:off x="7826719" y="831447"/>
            <a:ext cx="753155" cy="276999"/>
          </a:xfrm>
          <a:prstGeom prst="rect">
            <a:avLst/>
          </a:prstGeom>
          <a:noFill/>
        </p:spPr>
        <p:txBody>
          <a:bodyPr wrap="square" rtlCol="0">
            <a:spAutoFit/>
          </a:bodyPr>
          <a:lstStyle/>
          <a:p>
            <a:r>
              <a:rPr lang="it-IT" sz="1200" dirty="0"/>
              <a:t>Surface</a:t>
            </a:r>
            <a:endParaRPr lang="en-GB" sz="1200" dirty="0"/>
          </a:p>
        </p:txBody>
      </p:sp>
      <p:sp>
        <p:nvSpPr>
          <p:cNvPr id="22" name="TextBox 21">
            <a:extLst>
              <a:ext uri="{FF2B5EF4-FFF2-40B4-BE49-F238E27FC236}">
                <a16:creationId xmlns:a16="http://schemas.microsoft.com/office/drawing/2014/main" id="{E78FA5F9-C64F-4BDA-70B4-B732B09F1BCA}"/>
              </a:ext>
            </a:extLst>
          </p:cNvPr>
          <p:cNvSpPr txBox="1"/>
          <p:nvPr/>
        </p:nvSpPr>
        <p:spPr>
          <a:xfrm rot="627106">
            <a:off x="7562881" y="1924554"/>
            <a:ext cx="1191650" cy="276999"/>
          </a:xfrm>
          <a:prstGeom prst="rect">
            <a:avLst/>
          </a:prstGeom>
          <a:noFill/>
        </p:spPr>
        <p:txBody>
          <a:bodyPr wrap="square" rtlCol="0">
            <a:spAutoFit/>
          </a:bodyPr>
          <a:lstStyle/>
          <a:p>
            <a:r>
              <a:rPr lang="it-IT" sz="1200" dirty="0"/>
              <a:t>Underground</a:t>
            </a:r>
            <a:endParaRPr lang="en-GB" sz="1200" dirty="0"/>
          </a:p>
        </p:txBody>
      </p:sp>
      <p:sp>
        <p:nvSpPr>
          <p:cNvPr id="23" name="TextBox 22">
            <a:extLst>
              <a:ext uri="{FF2B5EF4-FFF2-40B4-BE49-F238E27FC236}">
                <a16:creationId xmlns:a16="http://schemas.microsoft.com/office/drawing/2014/main" id="{3052DB23-932C-6C84-F935-00C9BA2AF377}"/>
              </a:ext>
            </a:extLst>
          </p:cNvPr>
          <p:cNvSpPr txBox="1"/>
          <p:nvPr/>
        </p:nvSpPr>
        <p:spPr>
          <a:xfrm>
            <a:off x="8555538" y="1403266"/>
            <a:ext cx="468215" cy="415498"/>
          </a:xfrm>
          <a:prstGeom prst="rect">
            <a:avLst/>
          </a:prstGeom>
          <a:noFill/>
        </p:spPr>
        <p:txBody>
          <a:bodyPr wrap="square" rtlCol="0">
            <a:spAutoFit/>
          </a:bodyPr>
          <a:lstStyle/>
          <a:p>
            <a:r>
              <a:rPr lang="it-IT" sz="1050" dirty="0"/>
              <a:t>100m</a:t>
            </a:r>
            <a:endParaRPr lang="en-GB" sz="1050" dirty="0"/>
          </a:p>
        </p:txBody>
      </p:sp>
      <p:cxnSp>
        <p:nvCxnSpPr>
          <p:cNvPr id="24" name="Straight Connector 23">
            <a:extLst>
              <a:ext uri="{FF2B5EF4-FFF2-40B4-BE49-F238E27FC236}">
                <a16:creationId xmlns:a16="http://schemas.microsoft.com/office/drawing/2014/main" id="{B8DE3762-EEF5-EA21-C41E-49E9056AC95A}"/>
              </a:ext>
            </a:extLst>
          </p:cNvPr>
          <p:cNvCxnSpPr>
            <a:cxnSpLocks/>
          </p:cNvCxnSpPr>
          <p:nvPr/>
        </p:nvCxnSpPr>
        <p:spPr>
          <a:xfrm>
            <a:off x="7750549" y="973701"/>
            <a:ext cx="704396" cy="120857"/>
          </a:xfrm>
          <a:prstGeom prst="line">
            <a:avLst/>
          </a:prstGeom>
          <a:ln>
            <a:headEnd type="none" w="med" len="med"/>
            <a:tailEnd type="none" w="med" len="med"/>
          </a:ln>
        </p:spPr>
        <p:style>
          <a:lnRef idx="3">
            <a:schemeClr val="dk1"/>
          </a:lnRef>
          <a:fillRef idx="0">
            <a:schemeClr val="dk1"/>
          </a:fillRef>
          <a:effectRef idx="2">
            <a:schemeClr val="dk1"/>
          </a:effectRef>
          <a:fontRef idx="minor">
            <a:schemeClr val="tx1"/>
          </a:fontRef>
        </p:style>
      </p:cxnSp>
      <p:sp>
        <p:nvSpPr>
          <p:cNvPr id="25" name="Oval 24">
            <a:extLst>
              <a:ext uri="{FF2B5EF4-FFF2-40B4-BE49-F238E27FC236}">
                <a16:creationId xmlns:a16="http://schemas.microsoft.com/office/drawing/2014/main" id="{6428206D-8AC4-2A28-C52E-6A6C1988A8B6}"/>
              </a:ext>
            </a:extLst>
          </p:cNvPr>
          <p:cNvSpPr/>
          <p:nvPr/>
        </p:nvSpPr>
        <p:spPr>
          <a:xfrm>
            <a:off x="4866376" y="892783"/>
            <a:ext cx="685800" cy="685800"/>
          </a:xfrm>
          <a:prstGeom prst="ellipse">
            <a:avLst/>
          </a:prstGeom>
          <a:solidFill>
            <a:schemeClr val="accent1">
              <a:alpha val="25000"/>
            </a:scheme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6" name="Oval 25">
            <a:extLst>
              <a:ext uri="{FF2B5EF4-FFF2-40B4-BE49-F238E27FC236}">
                <a16:creationId xmlns:a16="http://schemas.microsoft.com/office/drawing/2014/main" id="{E3900326-6D18-3239-B7DC-D03CEA3309E3}"/>
              </a:ext>
            </a:extLst>
          </p:cNvPr>
          <p:cNvSpPr/>
          <p:nvPr/>
        </p:nvSpPr>
        <p:spPr>
          <a:xfrm>
            <a:off x="7847630" y="1288153"/>
            <a:ext cx="685800" cy="685800"/>
          </a:xfrm>
          <a:prstGeom prst="ellipse">
            <a:avLst/>
          </a:prstGeom>
          <a:solidFill>
            <a:schemeClr val="accent1">
              <a:alpha val="25000"/>
            </a:scheme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7" name="Oval 26">
            <a:extLst>
              <a:ext uri="{FF2B5EF4-FFF2-40B4-BE49-F238E27FC236}">
                <a16:creationId xmlns:a16="http://schemas.microsoft.com/office/drawing/2014/main" id="{A45AB819-B83E-FE7E-790B-08B5794CA37E}"/>
              </a:ext>
            </a:extLst>
          </p:cNvPr>
          <p:cNvSpPr/>
          <p:nvPr/>
        </p:nvSpPr>
        <p:spPr>
          <a:xfrm>
            <a:off x="3151330" y="3758158"/>
            <a:ext cx="685800" cy="685800"/>
          </a:xfrm>
          <a:prstGeom prst="ellipse">
            <a:avLst/>
          </a:prstGeom>
          <a:solidFill>
            <a:schemeClr val="accent1">
              <a:alpha val="25000"/>
            </a:scheme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8" name="Oval 27">
            <a:extLst>
              <a:ext uri="{FF2B5EF4-FFF2-40B4-BE49-F238E27FC236}">
                <a16:creationId xmlns:a16="http://schemas.microsoft.com/office/drawing/2014/main" id="{FB0E90C6-7728-0927-53D4-928AEFC6663A}"/>
              </a:ext>
            </a:extLst>
          </p:cNvPr>
          <p:cNvSpPr/>
          <p:nvPr/>
        </p:nvSpPr>
        <p:spPr>
          <a:xfrm>
            <a:off x="257272" y="3209575"/>
            <a:ext cx="685800" cy="685800"/>
          </a:xfrm>
          <a:prstGeom prst="ellipse">
            <a:avLst/>
          </a:prstGeom>
          <a:solidFill>
            <a:schemeClr val="accent1">
              <a:alpha val="25000"/>
            </a:schemeClr>
          </a:solidFill>
          <a:ln>
            <a:solidFill>
              <a:srgbClr val="00206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9" name="TextBox 28">
            <a:extLst>
              <a:ext uri="{FF2B5EF4-FFF2-40B4-BE49-F238E27FC236}">
                <a16:creationId xmlns:a16="http://schemas.microsoft.com/office/drawing/2014/main" id="{D7C6130B-DDAA-728E-67BF-D09177CFD485}"/>
              </a:ext>
            </a:extLst>
          </p:cNvPr>
          <p:cNvSpPr txBox="1"/>
          <p:nvPr/>
        </p:nvSpPr>
        <p:spPr>
          <a:xfrm>
            <a:off x="5827709" y="3322574"/>
            <a:ext cx="1213794" cy="300082"/>
          </a:xfrm>
          <a:prstGeom prst="rect">
            <a:avLst/>
          </a:prstGeom>
          <a:solidFill>
            <a:schemeClr val="accent1">
              <a:alpha val="25000"/>
            </a:schemeClr>
          </a:solidFill>
          <a:ln w="19050">
            <a:solidFill>
              <a:srgbClr val="002060"/>
            </a:solidFill>
          </a:ln>
        </p:spPr>
        <p:txBody>
          <a:bodyPr wrap="none" rtlCol="0">
            <a:spAutoFit/>
          </a:bodyPr>
          <a:lstStyle/>
          <a:p>
            <a:pPr algn="ctr"/>
            <a:r>
              <a:rPr lang="fr-CH" sz="1350" dirty="0">
                <a:solidFill>
                  <a:srgbClr val="0070C0"/>
                </a:solidFill>
              </a:rPr>
              <a:t>4 RF galeries</a:t>
            </a:r>
            <a:endParaRPr lang="en-GB" sz="1350" dirty="0">
              <a:solidFill>
                <a:srgbClr val="0070C0"/>
              </a:solidFill>
            </a:endParaRPr>
          </a:p>
        </p:txBody>
      </p:sp>
      <p:sp>
        <p:nvSpPr>
          <p:cNvPr id="34" name="Oval 33">
            <a:extLst>
              <a:ext uri="{FF2B5EF4-FFF2-40B4-BE49-F238E27FC236}">
                <a16:creationId xmlns:a16="http://schemas.microsoft.com/office/drawing/2014/main" id="{10711D48-2D38-8C51-FEA4-AC6C99519D94}"/>
              </a:ext>
            </a:extLst>
          </p:cNvPr>
          <p:cNvSpPr/>
          <p:nvPr/>
        </p:nvSpPr>
        <p:spPr>
          <a:xfrm rot="596094">
            <a:off x="3074320" y="3040019"/>
            <a:ext cx="919378" cy="443453"/>
          </a:xfrm>
          <a:prstGeom prst="ellipse">
            <a:avLst/>
          </a:prstGeom>
          <a:noFill/>
        </p:spPr>
        <p:style>
          <a:lnRef idx="2">
            <a:schemeClr val="dk1"/>
          </a:lnRef>
          <a:fillRef idx="1">
            <a:schemeClr val="lt1"/>
          </a:fillRef>
          <a:effectRef idx="0">
            <a:schemeClr val="dk1"/>
          </a:effectRef>
          <a:fontRef idx="minor">
            <a:schemeClr val="dk1"/>
          </a:fontRef>
        </p:style>
        <p:txBody>
          <a:bodyPr rtlCol="0" anchor="ctr"/>
          <a:lstStyle/>
          <a:p>
            <a:pPr algn="ctr"/>
            <a:endParaRPr lang="en-GB" sz="1350"/>
          </a:p>
        </p:txBody>
      </p:sp>
    </p:spTree>
    <p:extLst>
      <p:ext uri="{BB962C8B-B14F-4D97-AF65-F5344CB8AC3E}">
        <p14:creationId xmlns:p14="http://schemas.microsoft.com/office/powerpoint/2010/main" val="30622081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6"/>
                                        </p:tgtEl>
                                        <p:attrNameLst>
                                          <p:attrName>style.visibility</p:attrName>
                                        </p:attrNameLst>
                                      </p:cBhvr>
                                      <p:to>
                                        <p:strVal val="visible"/>
                                      </p:to>
                                    </p:set>
                                    <p:animEffect transition="in" filter="fade">
                                      <p:cBhvr>
                                        <p:cTn id="10" dur="500"/>
                                        <p:tgtEl>
                                          <p:spTgt spid="26"/>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8"/>
                                        </p:tgtEl>
                                        <p:attrNameLst>
                                          <p:attrName>style.visibility</p:attrName>
                                        </p:attrNameLst>
                                      </p:cBhvr>
                                      <p:to>
                                        <p:strVal val="visible"/>
                                      </p:to>
                                    </p:set>
                                    <p:animEffect transition="in" filter="fade">
                                      <p:cBhvr>
                                        <p:cTn id="13" dur="500"/>
                                        <p:tgtEl>
                                          <p:spTgt spid="2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animBg="1"/>
      <p:bldP spid="29"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A5FC4B-DC19-F858-2643-7C3366F7ED5C}"/>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Series production with industry</a:t>
            </a:r>
            <a:endParaRPr lang="en-GB" dirty="0"/>
          </a:p>
        </p:txBody>
      </p:sp>
      <p:sp>
        <p:nvSpPr>
          <p:cNvPr id="5" name="Footer Placeholder 4">
            <a:extLst>
              <a:ext uri="{FF2B5EF4-FFF2-40B4-BE49-F238E27FC236}">
                <a16:creationId xmlns:a16="http://schemas.microsoft.com/office/drawing/2014/main" id="{8C62B1F2-C661-7E02-A7A9-9DEEC5B7F3E9}"/>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BAD9EC1F-D4BA-E933-2759-19C5792BDF52}"/>
              </a:ext>
            </a:extLst>
          </p:cNvPr>
          <p:cNvSpPr>
            <a:spLocks noGrp="1"/>
          </p:cNvSpPr>
          <p:nvPr>
            <p:ph type="sldNum" sz="quarter" idx="12"/>
          </p:nvPr>
        </p:nvSpPr>
        <p:spPr/>
        <p:txBody>
          <a:bodyPr/>
          <a:lstStyle/>
          <a:p>
            <a:fld id="{BFDCA1C4-9514-7B4F-976F-D92F7E296653}" type="slidenum">
              <a:rPr lang="fr-FR" smtClean="0"/>
              <a:pPr/>
              <a:t>38</a:t>
            </a:fld>
            <a:endParaRPr lang="fr-FR"/>
          </a:p>
        </p:txBody>
      </p:sp>
      <p:pic>
        <p:nvPicPr>
          <p:cNvPr id="8" name="Picture 7" descr="A diagram of a machine&#10;&#10;Description automatically generated with medium confidence">
            <a:extLst>
              <a:ext uri="{FF2B5EF4-FFF2-40B4-BE49-F238E27FC236}">
                <a16:creationId xmlns:a16="http://schemas.microsoft.com/office/drawing/2014/main" id="{BBC5145F-C31C-8A69-4138-273C077F4703}"/>
              </a:ext>
            </a:extLst>
          </p:cNvPr>
          <p:cNvPicPr>
            <a:picLocks noChangeAspect="1"/>
          </p:cNvPicPr>
          <p:nvPr/>
        </p:nvPicPr>
        <p:blipFill rotWithShape="1">
          <a:blip r:embed="rId2"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a:off x="432000" y="916907"/>
            <a:ext cx="8280000" cy="3608449"/>
          </a:xfrm>
          <a:prstGeom prst="rect">
            <a:avLst/>
          </a:prstGeom>
        </p:spPr>
      </p:pic>
    </p:spTree>
    <p:extLst>
      <p:ext uri="{BB962C8B-B14F-4D97-AF65-F5344CB8AC3E}">
        <p14:creationId xmlns:p14="http://schemas.microsoft.com/office/powerpoint/2010/main" val="429429078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AA5FC4B-DC19-F858-2643-7C3366F7ED5C}"/>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Series production with industry</a:t>
            </a:r>
            <a:endParaRPr lang="en-GB" dirty="0"/>
          </a:p>
        </p:txBody>
      </p:sp>
      <p:sp>
        <p:nvSpPr>
          <p:cNvPr id="5" name="Footer Placeholder 4">
            <a:extLst>
              <a:ext uri="{FF2B5EF4-FFF2-40B4-BE49-F238E27FC236}">
                <a16:creationId xmlns:a16="http://schemas.microsoft.com/office/drawing/2014/main" id="{8C62B1F2-C661-7E02-A7A9-9DEEC5B7F3E9}"/>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BAD9EC1F-D4BA-E933-2759-19C5792BDF52}"/>
              </a:ext>
            </a:extLst>
          </p:cNvPr>
          <p:cNvSpPr>
            <a:spLocks noGrp="1"/>
          </p:cNvSpPr>
          <p:nvPr>
            <p:ph type="sldNum" sz="quarter" idx="12"/>
          </p:nvPr>
        </p:nvSpPr>
        <p:spPr/>
        <p:txBody>
          <a:bodyPr/>
          <a:lstStyle/>
          <a:p>
            <a:fld id="{BFDCA1C4-9514-7B4F-976F-D92F7E296653}" type="slidenum">
              <a:rPr lang="fr-FR" smtClean="0"/>
              <a:pPr/>
              <a:t>39</a:t>
            </a:fld>
            <a:endParaRPr lang="fr-FR"/>
          </a:p>
        </p:txBody>
      </p:sp>
      <p:pic>
        <p:nvPicPr>
          <p:cNvPr id="2" name="Picture 1" descr="A machine with a long yellow pole&#10;&#10;Description automatically generated with medium confidence">
            <a:extLst>
              <a:ext uri="{FF2B5EF4-FFF2-40B4-BE49-F238E27FC236}">
                <a16:creationId xmlns:a16="http://schemas.microsoft.com/office/drawing/2014/main" id="{CB057460-8161-B67C-69BC-4E0AFCCBCB60}"/>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1115616" y="771551"/>
            <a:ext cx="6840760" cy="3096344"/>
          </a:xfrm>
          <a:prstGeom prst="rect">
            <a:avLst/>
          </a:prstGeom>
        </p:spPr>
      </p:pic>
      <p:sp>
        <p:nvSpPr>
          <p:cNvPr id="7" name="TextBox 6">
            <a:extLst>
              <a:ext uri="{FF2B5EF4-FFF2-40B4-BE49-F238E27FC236}">
                <a16:creationId xmlns:a16="http://schemas.microsoft.com/office/drawing/2014/main" id="{AD891519-F872-6EC7-DE6D-3BCA99080855}"/>
              </a:ext>
            </a:extLst>
          </p:cNvPr>
          <p:cNvSpPr txBox="1"/>
          <p:nvPr/>
        </p:nvSpPr>
        <p:spPr>
          <a:xfrm>
            <a:off x="541735" y="2764340"/>
            <a:ext cx="3181384" cy="1600438"/>
          </a:xfrm>
          <a:prstGeom prst="rect">
            <a:avLst/>
          </a:prstGeom>
          <a:noFill/>
        </p:spPr>
        <p:txBody>
          <a:bodyPr wrap="none" rtlCol="0">
            <a:spAutoFit/>
          </a:bodyPr>
          <a:lstStyle/>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Each gallery will host 4 HPRF stations,</a:t>
            </a:r>
          </a:p>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each composed of</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Transmitter (HV cubicle + trolley + IOT)</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RF coaxial transmission lines</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Circulator</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Circulator’s dummy load</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RF waveguides</a:t>
            </a:r>
          </a:p>
        </p:txBody>
      </p:sp>
      <p:sp>
        <p:nvSpPr>
          <p:cNvPr id="8" name="TextBox 7">
            <a:extLst>
              <a:ext uri="{FF2B5EF4-FFF2-40B4-BE49-F238E27FC236}">
                <a16:creationId xmlns:a16="http://schemas.microsoft.com/office/drawing/2014/main" id="{970B8BEF-5245-6709-16B3-EBD8FC6D365A}"/>
              </a:ext>
            </a:extLst>
          </p:cNvPr>
          <p:cNvSpPr txBox="1"/>
          <p:nvPr/>
        </p:nvSpPr>
        <p:spPr>
          <a:xfrm>
            <a:off x="3635896" y="2771512"/>
            <a:ext cx="2688077" cy="1600438"/>
          </a:xfrm>
          <a:prstGeom prst="rect">
            <a:avLst/>
          </a:prstGeom>
          <a:noFill/>
        </p:spPr>
        <p:txBody>
          <a:bodyPr wrap="square" rtlCol="0">
            <a:spAutoFit/>
          </a:bodyPr>
          <a:lstStyle/>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In total</a:t>
            </a:r>
          </a:p>
          <a:p>
            <a:endPar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16 + 4</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16 sets + spare items</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16 + 2</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16 + 2</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16 sets + spare items</a:t>
            </a:r>
          </a:p>
        </p:txBody>
      </p:sp>
    </p:spTree>
    <p:extLst>
      <p:ext uri="{BB962C8B-B14F-4D97-AF65-F5344CB8AC3E}">
        <p14:creationId xmlns:p14="http://schemas.microsoft.com/office/powerpoint/2010/main" val="22956217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rmAutofit lnSpcReduction="10000"/>
          </a:bodyPr>
          <a:lstStyle/>
          <a:p>
            <a:r>
              <a:rPr lang="en-GB" sz="1400" dirty="0">
                <a:latin typeface="Calibri" panose="020F0502020204030204" pitchFamily="34" charset="0"/>
                <a:ea typeface="Calibri" panose="020F0502020204030204" pitchFamily="34" charset="0"/>
                <a:cs typeface="Calibri" panose="020F0502020204030204" pitchFamily="34" charset="0"/>
              </a:rPr>
              <a:t>Fundamental Power couplers are coupling the RF from the RF power source to the cavity</a:t>
            </a:r>
          </a:p>
          <a:p>
            <a:r>
              <a:rPr lang="en-GB" sz="1400" dirty="0">
                <a:latin typeface="Calibri" panose="020F0502020204030204" pitchFamily="34" charset="0"/>
                <a:ea typeface="Calibri" panose="020F0502020204030204" pitchFamily="34" charset="0"/>
                <a:cs typeface="Calibri" panose="020F0502020204030204" pitchFamily="34" charset="0"/>
              </a:rPr>
              <a:t>The window, in case of high average RF power, that is usually an AL</a:t>
            </a:r>
            <a:r>
              <a:rPr lang="en-GB" sz="1400" baseline="-25000" dirty="0">
                <a:latin typeface="Calibri" panose="020F0502020204030204" pitchFamily="34" charset="0"/>
                <a:ea typeface="Calibri" panose="020F0502020204030204" pitchFamily="34" charset="0"/>
                <a:cs typeface="Calibri" panose="020F0502020204030204" pitchFamily="34" charset="0"/>
              </a:rPr>
              <a:t>2</a:t>
            </a:r>
            <a:r>
              <a:rPr lang="en-GB" sz="1400" dirty="0">
                <a:latin typeface="Calibri" panose="020F0502020204030204" pitchFamily="34" charset="0"/>
                <a:ea typeface="Calibri" panose="020F0502020204030204" pitchFamily="34" charset="0"/>
                <a:cs typeface="Calibri" panose="020F0502020204030204" pitchFamily="34" charset="0"/>
              </a:rPr>
              <a:t>O</a:t>
            </a:r>
            <a:r>
              <a:rPr lang="en-GB" sz="1400" baseline="-25000" dirty="0">
                <a:latin typeface="Calibri" panose="020F0502020204030204" pitchFamily="34" charset="0"/>
                <a:ea typeface="Calibri" panose="020F0502020204030204" pitchFamily="34" charset="0"/>
                <a:cs typeface="Calibri" panose="020F0502020204030204" pitchFamily="34" charset="0"/>
              </a:rPr>
              <a:t>3</a:t>
            </a:r>
            <a:r>
              <a:rPr lang="en-GB" sz="1400" dirty="0">
                <a:latin typeface="Calibri" panose="020F0502020204030204" pitchFamily="34" charset="0"/>
                <a:ea typeface="Calibri" panose="020F0502020204030204" pitchFamily="34" charset="0"/>
                <a:cs typeface="Calibri" panose="020F0502020204030204" pitchFamily="34" charset="0"/>
              </a:rPr>
              <a:t> ceramic, ensures the vacuum integrity of the cavity</a:t>
            </a:r>
          </a:p>
          <a:p>
            <a:r>
              <a:rPr lang="en-GB" sz="1400" dirty="0">
                <a:latin typeface="Calibri" panose="020F0502020204030204" pitchFamily="34" charset="0"/>
                <a:ea typeface="Calibri" panose="020F0502020204030204" pitchFamily="34" charset="0"/>
                <a:cs typeface="Calibri" panose="020F0502020204030204" pitchFamily="34" charset="0"/>
              </a:rPr>
              <a:t>It is often Titanium sputtered on the vacuum side to avoid electrostatic discharge and to reduce Secondary Emission Yield to reduce the sensibility to </a:t>
            </a:r>
            <a:r>
              <a:rPr lang="en-GB" sz="1400" dirty="0" err="1">
                <a:latin typeface="Calibri" panose="020F0502020204030204" pitchFamily="34" charset="0"/>
                <a:ea typeface="Calibri" panose="020F0502020204030204" pitchFamily="34" charset="0"/>
                <a:cs typeface="Calibri" panose="020F0502020204030204" pitchFamily="34" charset="0"/>
              </a:rPr>
              <a:t>multipacting</a:t>
            </a:r>
            <a:endParaRPr lang="en-GB" sz="1400" dirty="0">
              <a:latin typeface="Calibri" panose="020F0502020204030204" pitchFamily="34" charset="0"/>
              <a:ea typeface="Calibri" panose="020F0502020204030204" pitchFamily="34" charset="0"/>
              <a:cs typeface="Calibri" panose="020F0502020204030204" pitchFamily="34" charset="0"/>
            </a:endParaRPr>
          </a:p>
          <a:p>
            <a:r>
              <a:rPr lang="en-GB" sz="1400" dirty="0">
                <a:latin typeface="Calibri" panose="020F0502020204030204" pitchFamily="34" charset="0"/>
                <a:ea typeface="Calibri" panose="020F0502020204030204" pitchFamily="34" charset="0"/>
                <a:cs typeface="Calibri" panose="020F0502020204030204" pitchFamily="34" charset="0"/>
              </a:rPr>
              <a:t>With the Crab project, we took advantage of the SPL coupler design, and we matched it to Crab requirements</a:t>
            </a:r>
          </a:p>
          <a:p>
            <a:r>
              <a:rPr lang="en-GB" sz="1400" dirty="0">
                <a:latin typeface="Calibri" panose="020F0502020204030204" pitchFamily="34" charset="0"/>
                <a:ea typeface="Calibri" panose="020F0502020204030204" pitchFamily="34" charset="0"/>
                <a:cs typeface="Calibri" panose="020F0502020204030204" pitchFamily="34" charset="0"/>
              </a:rPr>
              <a:t>This helped us to start quicker the production phase</a:t>
            </a:r>
          </a:p>
          <a:p>
            <a:r>
              <a:rPr lang="en-GB" sz="1400" dirty="0">
                <a:latin typeface="Calibri" panose="020F0502020204030204" pitchFamily="34" charset="0"/>
                <a:ea typeface="Calibri" panose="020F0502020204030204" pitchFamily="34" charset="0"/>
                <a:cs typeface="Calibri" panose="020F0502020204030204" pitchFamily="34" charset="0"/>
              </a:rPr>
              <a:t>We applied the SPL plug and play WG concept that enables RF matching and reduced mechanical stress to the ceramic</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sz="2000"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4</a:t>
            </a:fld>
            <a:endParaRPr lang="fr-FR"/>
          </a:p>
        </p:txBody>
      </p:sp>
      <p:grpSp>
        <p:nvGrpSpPr>
          <p:cNvPr id="14" name="Group 13">
            <a:extLst>
              <a:ext uri="{FF2B5EF4-FFF2-40B4-BE49-F238E27FC236}">
                <a16:creationId xmlns:a16="http://schemas.microsoft.com/office/drawing/2014/main" id="{2C538AC2-F75C-303A-55A8-1ACD4260E19B}"/>
              </a:ext>
            </a:extLst>
          </p:cNvPr>
          <p:cNvGrpSpPr>
            <a:grpSpLocks noChangeAspect="1"/>
          </p:cNvGrpSpPr>
          <p:nvPr/>
        </p:nvGrpSpPr>
        <p:grpSpPr>
          <a:xfrm>
            <a:off x="4788024" y="1286809"/>
            <a:ext cx="3898776" cy="2418230"/>
            <a:chOff x="2381326" y="28558302"/>
            <a:chExt cx="5740059" cy="3547080"/>
          </a:xfrm>
        </p:grpSpPr>
        <p:pic>
          <p:nvPicPr>
            <p:cNvPr id="15" name="Picture 5" descr="G:\Departments\AB\Groups\RF\Sections\SR\Prevessin\Coupleurs\coupleur SPL\Illustrations\montage antenne\M3.jpg">
              <a:extLst>
                <a:ext uri="{FF2B5EF4-FFF2-40B4-BE49-F238E27FC236}">
                  <a16:creationId xmlns:a16="http://schemas.microsoft.com/office/drawing/2014/main" id="{E3685077-7785-E44F-8136-7F8D5EE6D088}"/>
                </a:ext>
              </a:extLst>
            </p:cNvPr>
            <p:cNvPicPr>
              <a:picLocks noChangeAspect="1" noChangeArrowheads="1"/>
            </p:cNvPicPr>
            <p:nvPr/>
          </p:nvPicPr>
          <p:blipFill>
            <a:blip r:embed="rId2" cstate="print">
              <a:extLst>
                <a:ext uri="{28A0092B-C50C-407E-A947-70E740481C1C}">
                  <a14:useLocalDpi xmlns:a14="http://schemas.microsoft.com/office/drawing/2010/main"/>
                </a:ext>
              </a:extLst>
            </a:blip>
            <a:srcRect/>
            <a:stretch>
              <a:fillRect/>
            </a:stretch>
          </p:blipFill>
          <p:spPr bwMode="auto">
            <a:xfrm>
              <a:off x="4869893" y="28914014"/>
              <a:ext cx="1120749" cy="1013885"/>
            </a:xfrm>
            <a:prstGeom prst="rect">
              <a:avLst/>
            </a:prstGeom>
            <a:noFill/>
          </p:spPr>
        </p:pic>
        <p:pic>
          <p:nvPicPr>
            <p:cNvPr id="16" name="Picture 8" descr="G:\Departments\AB\Groups\RF\Sections\SR\Prevessin\Coupleurs\coupleur SPL\Illustrations\montage antenne\M1.jpg">
              <a:extLst>
                <a:ext uri="{FF2B5EF4-FFF2-40B4-BE49-F238E27FC236}">
                  <a16:creationId xmlns:a16="http://schemas.microsoft.com/office/drawing/2014/main" id="{83EBF820-713B-3DED-2249-3E3682F47358}"/>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15916" y="28770638"/>
              <a:ext cx="2005469" cy="3334744"/>
            </a:xfrm>
            <a:prstGeom prst="rect">
              <a:avLst/>
            </a:prstGeom>
            <a:noFill/>
          </p:spPr>
        </p:pic>
        <p:pic>
          <p:nvPicPr>
            <p:cNvPr id="17" name="Picture 3" descr="G:\Departments\AB\Groups\RF\Sections\SR\Prevessin\Coupleurs\coupleur SPL\Illustrations\montage antenne\M5.jpg">
              <a:extLst>
                <a:ext uri="{FF2B5EF4-FFF2-40B4-BE49-F238E27FC236}">
                  <a16:creationId xmlns:a16="http://schemas.microsoft.com/office/drawing/2014/main" id="{1C4FE7E5-9587-DA8B-7FD1-DE1AE9A31781}"/>
                </a:ext>
              </a:extLst>
            </p:cNvPr>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2381326" y="28558302"/>
              <a:ext cx="1072578" cy="1317018"/>
            </a:xfrm>
            <a:prstGeom prst="rect">
              <a:avLst/>
            </a:prstGeom>
            <a:noFill/>
          </p:spPr>
        </p:pic>
        <p:pic>
          <p:nvPicPr>
            <p:cNvPr id="18" name="Picture 4" descr="G:\Departments\AB\Groups\RF\Sections\SR\Prevessin\Coupleurs\coupleur SPL\Illustrations\montage antenne\M4.jpg">
              <a:extLst>
                <a:ext uri="{FF2B5EF4-FFF2-40B4-BE49-F238E27FC236}">
                  <a16:creationId xmlns:a16="http://schemas.microsoft.com/office/drawing/2014/main" id="{82DBDC0B-A6C6-E59B-0602-D244B730457B}"/>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3616529" y="28885508"/>
              <a:ext cx="1119122" cy="975800"/>
            </a:xfrm>
            <a:prstGeom prst="rect">
              <a:avLst/>
            </a:prstGeom>
            <a:noFill/>
          </p:spPr>
        </p:pic>
        <p:pic>
          <p:nvPicPr>
            <p:cNvPr id="19" name="Picture 5" descr="G:\Departments\AB\Groups\RF\Sections\SR\Prevessin\Coupleurs\coupleur SPL\Illustrations\montage antenne\M3.jpg">
              <a:extLst>
                <a:ext uri="{FF2B5EF4-FFF2-40B4-BE49-F238E27FC236}">
                  <a16:creationId xmlns:a16="http://schemas.microsoft.com/office/drawing/2014/main" id="{203DB85B-B2BB-5489-564B-F2C22C800A47}"/>
                </a:ext>
              </a:extLst>
            </p:cNvPr>
            <p:cNvPicPr>
              <a:picLocks noChangeAspect="1" noChangeArrowheads="1"/>
            </p:cNvPicPr>
            <p:nvPr/>
          </p:nvPicPr>
          <p:blipFill>
            <a:blip r:embed="rId6" cstate="print">
              <a:extLst>
                <a:ext uri="{28A0092B-C50C-407E-A947-70E740481C1C}">
                  <a14:useLocalDpi xmlns:a14="http://schemas.microsoft.com/office/drawing/2010/main"/>
                </a:ext>
              </a:extLst>
            </a:blip>
            <a:srcRect/>
            <a:stretch>
              <a:fillRect/>
            </a:stretch>
          </p:blipFill>
          <p:spPr bwMode="auto">
            <a:xfrm>
              <a:off x="5276643" y="28761934"/>
              <a:ext cx="714000" cy="304159"/>
            </a:xfrm>
            <a:prstGeom prst="rect">
              <a:avLst/>
            </a:prstGeom>
            <a:noFill/>
          </p:spPr>
        </p:pic>
      </p:grpSp>
      <p:sp>
        <p:nvSpPr>
          <p:cNvPr id="10" name="Content Placeholder 9">
            <a:extLst>
              <a:ext uri="{FF2B5EF4-FFF2-40B4-BE49-F238E27FC236}">
                <a16:creationId xmlns:a16="http://schemas.microsoft.com/office/drawing/2014/main" id="{AB55BA1C-F419-9BC6-F676-31D977037C9C}"/>
              </a:ext>
            </a:extLst>
          </p:cNvPr>
          <p:cNvSpPr>
            <a:spLocks noGrp="1"/>
          </p:cNvSpPr>
          <p:nvPr>
            <p:ph sz="quarter" idx="4"/>
          </p:nvPr>
        </p:nvSpPr>
        <p:spPr>
          <a:xfrm>
            <a:off x="4932040" y="2574858"/>
            <a:ext cx="2608116" cy="1640713"/>
          </a:xfrm>
        </p:spPr>
        <p:txBody>
          <a:bodyPr>
            <a:normAutofit fontScale="47500" lnSpcReduction="20000"/>
          </a:bodyPr>
          <a:lstStyle/>
          <a:p>
            <a:pPr marL="0" indent="0">
              <a:buNone/>
            </a:pPr>
            <a:r>
              <a:rPr lang="en-GB" dirty="0"/>
              <a:t>‘Plug and Play’ waveguide with matching step and DC capacitor included</a:t>
            </a:r>
          </a:p>
          <a:p>
            <a:endParaRPr lang="en-GB" dirty="0"/>
          </a:p>
          <a:p>
            <a:pPr marL="725487" lvl="1" indent="-457200">
              <a:buFont typeface="+mj-lt"/>
              <a:buAutoNum type="arabicPeriod"/>
            </a:pPr>
            <a:r>
              <a:rPr lang="en-GB" dirty="0"/>
              <a:t>Connect the waveguide to the body line</a:t>
            </a:r>
          </a:p>
          <a:p>
            <a:pPr marL="725487" lvl="1" indent="-457200">
              <a:buFont typeface="+mj-lt"/>
              <a:buAutoNum type="arabicPeriod"/>
            </a:pPr>
            <a:r>
              <a:rPr lang="en-GB" dirty="0"/>
              <a:t>Insert the contacts ring</a:t>
            </a:r>
          </a:p>
          <a:p>
            <a:pPr marL="725487" lvl="1" indent="-457200">
              <a:buFont typeface="+mj-lt"/>
              <a:buAutoNum type="arabicPeriod"/>
            </a:pPr>
            <a:r>
              <a:rPr lang="en-GB" dirty="0"/>
              <a:t>Final assembly of air cooling system</a:t>
            </a:r>
          </a:p>
          <a:p>
            <a:pPr marL="725487" lvl="1" indent="-457200">
              <a:buFont typeface="+mj-lt"/>
              <a:buAutoNum type="arabicPeriod"/>
            </a:pPr>
            <a:r>
              <a:rPr lang="en-GB" dirty="0"/>
              <a:t>No doorknob, reduced height, with no mechanical stress to the ceramic</a:t>
            </a:r>
          </a:p>
        </p:txBody>
      </p:sp>
      <p:sp>
        <p:nvSpPr>
          <p:cNvPr id="32" name="TextBox 31">
            <a:extLst>
              <a:ext uri="{FF2B5EF4-FFF2-40B4-BE49-F238E27FC236}">
                <a16:creationId xmlns:a16="http://schemas.microsoft.com/office/drawing/2014/main" id="{D8B22466-5D6F-4B0C-6B8D-5FAEF1C21210}"/>
              </a:ext>
            </a:extLst>
          </p:cNvPr>
          <p:cNvSpPr txBox="1"/>
          <p:nvPr/>
        </p:nvSpPr>
        <p:spPr>
          <a:xfrm>
            <a:off x="5936192" y="1132116"/>
            <a:ext cx="290464" cy="246221"/>
          </a:xfrm>
          <a:prstGeom prst="rect">
            <a:avLst/>
          </a:prstGeom>
          <a:solidFill>
            <a:schemeClr val="accent6">
              <a:lumMod val="20000"/>
              <a:lumOff val="80000"/>
            </a:schemeClr>
          </a:solidFill>
        </p:spPr>
        <p:txBody>
          <a:bodyPr wrap="none" rtlCol="0">
            <a:spAutoFit/>
          </a:bodyPr>
          <a:lstStyle/>
          <a:p>
            <a:r>
              <a:rPr lang="en-GB" sz="1000" dirty="0">
                <a:solidFill>
                  <a:schemeClr val="accent6"/>
                </a:solidFill>
              </a:rPr>
              <a:t>1.</a:t>
            </a:r>
          </a:p>
        </p:txBody>
      </p:sp>
      <p:sp>
        <p:nvSpPr>
          <p:cNvPr id="33" name="TextBox 32">
            <a:extLst>
              <a:ext uri="{FF2B5EF4-FFF2-40B4-BE49-F238E27FC236}">
                <a16:creationId xmlns:a16="http://schemas.microsoft.com/office/drawing/2014/main" id="{578FD77A-4FFC-A623-5AB1-8EDCD870EAB9}"/>
              </a:ext>
            </a:extLst>
          </p:cNvPr>
          <p:cNvSpPr txBox="1"/>
          <p:nvPr/>
        </p:nvSpPr>
        <p:spPr>
          <a:xfrm>
            <a:off x="6810115" y="1137797"/>
            <a:ext cx="290464" cy="246221"/>
          </a:xfrm>
          <a:prstGeom prst="rect">
            <a:avLst/>
          </a:prstGeom>
          <a:solidFill>
            <a:schemeClr val="accent6">
              <a:lumMod val="20000"/>
              <a:lumOff val="80000"/>
            </a:schemeClr>
          </a:solidFill>
        </p:spPr>
        <p:txBody>
          <a:bodyPr wrap="none" rtlCol="0">
            <a:spAutoFit/>
          </a:bodyPr>
          <a:lstStyle/>
          <a:p>
            <a:r>
              <a:rPr lang="en-GB" sz="1000" dirty="0">
                <a:solidFill>
                  <a:schemeClr val="accent6"/>
                </a:solidFill>
              </a:rPr>
              <a:t>2.</a:t>
            </a:r>
          </a:p>
        </p:txBody>
      </p:sp>
      <p:sp>
        <p:nvSpPr>
          <p:cNvPr id="34" name="TextBox 33">
            <a:extLst>
              <a:ext uri="{FF2B5EF4-FFF2-40B4-BE49-F238E27FC236}">
                <a16:creationId xmlns:a16="http://schemas.microsoft.com/office/drawing/2014/main" id="{F5A2CE40-13AE-DC24-220D-BB14E69358ED}"/>
              </a:ext>
            </a:extLst>
          </p:cNvPr>
          <p:cNvSpPr txBox="1"/>
          <p:nvPr/>
        </p:nvSpPr>
        <p:spPr>
          <a:xfrm>
            <a:off x="8005720" y="1139145"/>
            <a:ext cx="290464" cy="246221"/>
          </a:xfrm>
          <a:prstGeom prst="rect">
            <a:avLst/>
          </a:prstGeom>
          <a:solidFill>
            <a:schemeClr val="accent6">
              <a:lumMod val="20000"/>
              <a:lumOff val="80000"/>
            </a:schemeClr>
          </a:solidFill>
        </p:spPr>
        <p:txBody>
          <a:bodyPr wrap="none" rtlCol="0">
            <a:spAutoFit/>
          </a:bodyPr>
          <a:lstStyle/>
          <a:p>
            <a:r>
              <a:rPr lang="en-GB" sz="1000" dirty="0">
                <a:solidFill>
                  <a:schemeClr val="accent6"/>
                </a:solidFill>
              </a:rPr>
              <a:t>3.</a:t>
            </a:r>
          </a:p>
        </p:txBody>
      </p:sp>
      <p:sp>
        <p:nvSpPr>
          <p:cNvPr id="35" name="TextBox 34">
            <a:extLst>
              <a:ext uri="{FF2B5EF4-FFF2-40B4-BE49-F238E27FC236}">
                <a16:creationId xmlns:a16="http://schemas.microsoft.com/office/drawing/2014/main" id="{F6D665C2-68A2-43A7-7F5A-6B016FA4C22D}"/>
              </a:ext>
            </a:extLst>
          </p:cNvPr>
          <p:cNvSpPr txBox="1"/>
          <p:nvPr/>
        </p:nvSpPr>
        <p:spPr>
          <a:xfrm>
            <a:off x="8386768" y="3011353"/>
            <a:ext cx="290464" cy="246221"/>
          </a:xfrm>
          <a:prstGeom prst="rect">
            <a:avLst/>
          </a:prstGeom>
          <a:solidFill>
            <a:schemeClr val="accent6">
              <a:lumMod val="20000"/>
              <a:lumOff val="80000"/>
            </a:schemeClr>
          </a:solidFill>
        </p:spPr>
        <p:txBody>
          <a:bodyPr wrap="none" rtlCol="0">
            <a:spAutoFit/>
          </a:bodyPr>
          <a:lstStyle/>
          <a:p>
            <a:r>
              <a:rPr lang="en-GB" sz="1000" dirty="0">
                <a:solidFill>
                  <a:schemeClr val="accent6"/>
                </a:solidFill>
              </a:rPr>
              <a:t>4.</a:t>
            </a:r>
          </a:p>
        </p:txBody>
      </p:sp>
    </p:spTree>
    <p:extLst>
      <p:ext uri="{BB962C8B-B14F-4D97-AF65-F5344CB8AC3E}">
        <p14:creationId xmlns:p14="http://schemas.microsoft.com/office/powerpoint/2010/main" val="94498540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0EA4A7-5843-CE9C-0E40-8C37F5D63D79}"/>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Series production with industry</a:t>
            </a:r>
            <a:endParaRPr lang="en-GB" dirty="0"/>
          </a:p>
        </p:txBody>
      </p:sp>
      <p:sp>
        <p:nvSpPr>
          <p:cNvPr id="3" name="Footer Placeholder 2">
            <a:extLst>
              <a:ext uri="{FF2B5EF4-FFF2-40B4-BE49-F238E27FC236}">
                <a16:creationId xmlns:a16="http://schemas.microsoft.com/office/drawing/2014/main" id="{2EB3EAB8-5166-B46D-844B-4CB61DD93C31}"/>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4" name="Slide Number Placeholder 3">
            <a:extLst>
              <a:ext uri="{FF2B5EF4-FFF2-40B4-BE49-F238E27FC236}">
                <a16:creationId xmlns:a16="http://schemas.microsoft.com/office/drawing/2014/main" id="{11449515-47ED-63AD-5A60-B3204B303B49}"/>
              </a:ext>
            </a:extLst>
          </p:cNvPr>
          <p:cNvSpPr>
            <a:spLocks noGrp="1"/>
          </p:cNvSpPr>
          <p:nvPr>
            <p:ph type="sldNum" sz="quarter" idx="12"/>
          </p:nvPr>
        </p:nvSpPr>
        <p:spPr/>
        <p:txBody>
          <a:bodyPr/>
          <a:lstStyle/>
          <a:p>
            <a:fld id="{BFDCA1C4-9514-7B4F-976F-D92F7E296653}" type="slidenum">
              <a:rPr lang="fr-FR" smtClean="0"/>
              <a:pPr/>
              <a:t>40</a:t>
            </a:fld>
            <a:endParaRPr lang="fr-FR"/>
          </a:p>
        </p:txBody>
      </p:sp>
      <p:pic>
        <p:nvPicPr>
          <p:cNvPr id="13" name="Content Placeholder 9" descr="A machine with a few pipes&#10;&#10;Description automatically generated with low confidence">
            <a:extLst>
              <a:ext uri="{FF2B5EF4-FFF2-40B4-BE49-F238E27FC236}">
                <a16:creationId xmlns:a16="http://schemas.microsoft.com/office/drawing/2014/main" id="{A1832B89-E75B-9B1D-C4F3-58FA1E1CB728}"/>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707904" y="923287"/>
            <a:ext cx="3363017" cy="3595688"/>
          </a:xfrm>
          <a:prstGeom prst="rect">
            <a:avLst/>
          </a:prstGeom>
        </p:spPr>
      </p:pic>
      <p:sp>
        <p:nvSpPr>
          <p:cNvPr id="6" name="TextBox 5">
            <a:extLst>
              <a:ext uri="{FF2B5EF4-FFF2-40B4-BE49-F238E27FC236}">
                <a16:creationId xmlns:a16="http://schemas.microsoft.com/office/drawing/2014/main" id="{DCD3B143-8CA3-D79C-8597-D36080FF56AE}"/>
              </a:ext>
            </a:extLst>
          </p:cNvPr>
          <p:cNvSpPr txBox="1"/>
          <p:nvPr/>
        </p:nvSpPr>
        <p:spPr>
          <a:xfrm>
            <a:off x="612000" y="2499742"/>
            <a:ext cx="2736304" cy="1169551"/>
          </a:xfrm>
          <a:prstGeom prst="rect">
            <a:avLst/>
          </a:prstGeom>
          <a:noFill/>
        </p:spPr>
        <p:txBody>
          <a:bodyPr wrap="square">
            <a:spAutoFit/>
          </a:bodyPr>
          <a:lstStyle/>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Transmitter</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Driver </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IOT</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Trolley</a:t>
            </a:r>
          </a:p>
          <a:p>
            <a:pPr marL="180975"/>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HV cubicle (including controls)</a:t>
            </a:r>
          </a:p>
        </p:txBody>
      </p:sp>
    </p:spTree>
    <p:extLst>
      <p:ext uri="{BB962C8B-B14F-4D97-AF65-F5344CB8AC3E}">
        <p14:creationId xmlns:p14="http://schemas.microsoft.com/office/powerpoint/2010/main" val="290930346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5907E45E-BF28-2169-4754-5648D6083E51}"/>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4" name="Slide Number Placeholder 3">
            <a:extLst>
              <a:ext uri="{FF2B5EF4-FFF2-40B4-BE49-F238E27FC236}">
                <a16:creationId xmlns:a16="http://schemas.microsoft.com/office/drawing/2014/main" id="{7C60F991-EE34-F819-CB31-1BBB96A70143}"/>
              </a:ext>
            </a:extLst>
          </p:cNvPr>
          <p:cNvSpPr>
            <a:spLocks noGrp="1"/>
          </p:cNvSpPr>
          <p:nvPr>
            <p:ph type="sldNum" sz="quarter" idx="12"/>
          </p:nvPr>
        </p:nvSpPr>
        <p:spPr/>
        <p:txBody>
          <a:bodyPr/>
          <a:lstStyle/>
          <a:p>
            <a:fld id="{BFDCA1C4-9514-7B4F-976F-D92F7E296653}" type="slidenum">
              <a:rPr lang="fr-FR" smtClean="0"/>
              <a:pPr/>
              <a:t>41</a:t>
            </a:fld>
            <a:endParaRPr lang="fr-FR"/>
          </a:p>
        </p:txBody>
      </p:sp>
      <p:pic>
        <p:nvPicPr>
          <p:cNvPr id="5" name="Picture 4">
            <a:extLst>
              <a:ext uri="{FF2B5EF4-FFF2-40B4-BE49-F238E27FC236}">
                <a16:creationId xmlns:a16="http://schemas.microsoft.com/office/drawing/2014/main" id="{F0FB2F6B-43CB-F509-01EC-9E94C05924AE}"/>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486800" y="627534"/>
            <a:ext cx="7200000" cy="3703109"/>
          </a:xfrm>
          <a:prstGeom prst="rect">
            <a:avLst/>
          </a:prstGeom>
        </p:spPr>
      </p:pic>
      <p:sp>
        <p:nvSpPr>
          <p:cNvPr id="2" name="TextBox 1">
            <a:extLst>
              <a:ext uri="{FF2B5EF4-FFF2-40B4-BE49-F238E27FC236}">
                <a16:creationId xmlns:a16="http://schemas.microsoft.com/office/drawing/2014/main" id="{574551C9-E51B-4EEA-8315-7488CC194452}"/>
              </a:ext>
            </a:extLst>
          </p:cNvPr>
          <p:cNvSpPr txBox="1"/>
          <p:nvPr/>
        </p:nvSpPr>
        <p:spPr>
          <a:xfrm>
            <a:off x="395536" y="1986974"/>
            <a:ext cx="2448272" cy="1169551"/>
          </a:xfrm>
          <a:prstGeom prst="rect">
            <a:avLst/>
          </a:prstGeom>
          <a:noFill/>
        </p:spPr>
        <p:txBody>
          <a:bodyPr wrap="square">
            <a:spAutoFit/>
          </a:bodyPr>
          <a:lstStyle/>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Circulator</a:t>
            </a:r>
          </a:p>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Load</a:t>
            </a:r>
          </a:p>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Water cooling of the coupler</a:t>
            </a:r>
          </a:p>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Air cooling of the coupler</a:t>
            </a:r>
          </a:p>
          <a:p>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Supporting system</a:t>
            </a:r>
          </a:p>
        </p:txBody>
      </p:sp>
    </p:spTree>
    <p:extLst>
      <p:ext uri="{BB962C8B-B14F-4D97-AF65-F5344CB8AC3E}">
        <p14:creationId xmlns:p14="http://schemas.microsoft.com/office/powerpoint/2010/main" val="221075950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C73926-8F98-A2E9-4C52-6447DD077698}"/>
              </a:ext>
            </a:extLst>
          </p:cNvPr>
          <p:cNvSpPr>
            <a:spLocks noGrp="1"/>
          </p:cNvSpPr>
          <p:nvPr>
            <p:ph sz="half" idx="2"/>
          </p:nvPr>
        </p:nvSpPr>
        <p:spPr/>
        <p:txBody>
          <a:bodyPr>
            <a:normAutofit/>
          </a:bodyPr>
          <a:lstStyle/>
          <a:p>
            <a:pPr marL="0" indent="0">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next steps, POC, acceptance tests, ...  </a:t>
            </a:r>
          </a:p>
          <a:p>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Next step is, now that we acquire a lot of experience thanks to BA6 tests over the past years and SM18 tests this year, the preparation of the contracts</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Tubes and trolleys contract have been approved by last Finance Committee, this is a very important milestone</a:t>
            </a:r>
          </a:p>
          <a:p>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Market Survey for Cubicle is being launched</a:t>
            </a:r>
          </a:p>
          <a:p>
            <a:r>
              <a:rPr lang="en-GB" sz="1400" kern="100" dirty="0">
                <a:latin typeface="Calibri" panose="020F0502020204030204" pitchFamily="34" charset="0"/>
                <a:ea typeface="Times New Roman" panose="02020603050405020304" pitchFamily="18" charset="0"/>
                <a:cs typeface="Times New Roman" panose="02020603050405020304" pitchFamily="18" charset="0"/>
              </a:rPr>
              <a:t>MS for circulators is being launched</a:t>
            </a:r>
          </a:p>
          <a:p>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Request for quotes of all other items are in preparation (drivers, coaxial lines, waveguide, loads for circulators)</a:t>
            </a:r>
            <a:endParaRPr lang="en-GB" sz="1400" dirty="0"/>
          </a:p>
        </p:txBody>
      </p:sp>
      <p:sp>
        <p:nvSpPr>
          <p:cNvPr id="3" name="Title 2">
            <a:extLst>
              <a:ext uri="{FF2B5EF4-FFF2-40B4-BE49-F238E27FC236}">
                <a16:creationId xmlns:a16="http://schemas.microsoft.com/office/drawing/2014/main" id="{CAA5FC4B-DC19-F858-2643-7C3366F7ED5C}"/>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Series production with industry</a:t>
            </a:r>
            <a:endParaRPr lang="en-GB" dirty="0"/>
          </a:p>
        </p:txBody>
      </p:sp>
      <p:sp>
        <p:nvSpPr>
          <p:cNvPr id="5" name="Footer Placeholder 4">
            <a:extLst>
              <a:ext uri="{FF2B5EF4-FFF2-40B4-BE49-F238E27FC236}">
                <a16:creationId xmlns:a16="http://schemas.microsoft.com/office/drawing/2014/main" id="{8C62B1F2-C661-7E02-A7A9-9DEEC5B7F3E9}"/>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BAD9EC1F-D4BA-E933-2759-19C5792BDF52}"/>
              </a:ext>
            </a:extLst>
          </p:cNvPr>
          <p:cNvSpPr>
            <a:spLocks noGrp="1"/>
          </p:cNvSpPr>
          <p:nvPr>
            <p:ph type="sldNum" sz="quarter" idx="12"/>
          </p:nvPr>
        </p:nvSpPr>
        <p:spPr/>
        <p:txBody>
          <a:bodyPr/>
          <a:lstStyle/>
          <a:p>
            <a:fld id="{BFDCA1C4-9514-7B4F-976F-D92F7E296653}" type="slidenum">
              <a:rPr lang="fr-FR" smtClean="0"/>
              <a:pPr/>
              <a:t>42</a:t>
            </a:fld>
            <a:endParaRPr lang="fr-FR"/>
          </a:p>
        </p:txBody>
      </p:sp>
      <p:pic>
        <p:nvPicPr>
          <p:cNvPr id="8" name="Content Placeholder 4">
            <a:extLst>
              <a:ext uri="{FF2B5EF4-FFF2-40B4-BE49-F238E27FC236}">
                <a16:creationId xmlns:a16="http://schemas.microsoft.com/office/drawing/2014/main" id="{09AC838D-9D49-3631-C648-BDDB57D997F5}"/>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5580112" y="935747"/>
            <a:ext cx="2025000" cy="3600000"/>
          </a:xfrm>
          <a:prstGeom prst="rect">
            <a:avLst/>
          </a:prstGeom>
        </p:spPr>
      </p:pic>
    </p:spTree>
    <p:extLst>
      <p:ext uri="{BB962C8B-B14F-4D97-AF65-F5344CB8AC3E}">
        <p14:creationId xmlns:p14="http://schemas.microsoft.com/office/powerpoint/2010/main" val="297794130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C73926-8F98-A2E9-4C52-6447DD077698}"/>
              </a:ext>
            </a:extLst>
          </p:cNvPr>
          <p:cNvSpPr>
            <a:spLocks noGrp="1"/>
          </p:cNvSpPr>
          <p:nvPr>
            <p:ph sz="half" idx="2"/>
          </p:nvPr>
        </p:nvSpPr>
        <p:spPr/>
        <p:txBody>
          <a:bodyPr>
            <a:normAutofit/>
          </a:bodyPr>
          <a:lstStyle/>
          <a:p>
            <a:pPr marL="0" indent="0">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next steps, POC, acceptance tests, ...  </a:t>
            </a:r>
          </a:p>
          <a:p>
            <a:r>
              <a:rPr lang="en-GB" sz="1400" dirty="0">
                <a:latin typeface="Calibri" panose="020F0502020204030204" pitchFamily="34" charset="0"/>
                <a:ea typeface="Calibri" panose="020F0502020204030204" pitchFamily="34" charset="0"/>
                <a:cs typeface="Calibri" panose="020F0502020204030204" pitchFamily="34" charset="0"/>
              </a:rPr>
              <a:t>POC (Proof Of Concept) of a very simplified Cubicle, but correctly defined to our needs, is almost completed, tests should start before the end of the month</a:t>
            </a:r>
          </a:p>
          <a:p>
            <a:r>
              <a:rPr lang="en-GB" sz="1400" dirty="0">
                <a:latin typeface="Calibri" panose="020F0502020204030204" pitchFamily="34" charset="0"/>
                <a:ea typeface="Calibri" panose="020F0502020204030204" pitchFamily="34" charset="0"/>
                <a:cs typeface="Calibri" panose="020F0502020204030204" pitchFamily="34" charset="0"/>
              </a:rPr>
              <a:t>This will allow for a very well defined detailed technical specification regarding the Cubicle</a:t>
            </a:r>
          </a:p>
          <a:p>
            <a:r>
              <a:rPr lang="en-GB" sz="1400" dirty="0">
                <a:latin typeface="Calibri" panose="020F0502020204030204" pitchFamily="34" charset="0"/>
                <a:ea typeface="Calibri" panose="020F0502020204030204" pitchFamily="34" charset="0"/>
                <a:cs typeface="Calibri" panose="020F0502020204030204" pitchFamily="34" charset="0"/>
              </a:rPr>
              <a:t>In addition, we will test a new mono-cavity output circuit for the IOT, designed by Thales in the framework of a collaboration for the Crab IOT</a:t>
            </a:r>
          </a:p>
        </p:txBody>
      </p:sp>
      <p:sp>
        <p:nvSpPr>
          <p:cNvPr id="3" name="Title 2">
            <a:extLst>
              <a:ext uri="{FF2B5EF4-FFF2-40B4-BE49-F238E27FC236}">
                <a16:creationId xmlns:a16="http://schemas.microsoft.com/office/drawing/2014/main" id="{CAA5FC4B-DC19-F858-2643-7C3366F7ED5C}"/>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Series production with industry</a:t>
            </a:r>
            <a:endParaRPr lang="en-GB" dirty="0"/>
          </a:p>
        </p:txBody>
      </p:sp>
      <p:sp>
        <p:nvSpPr>
          <p:cNvPr id="5" name="Footer Placeholder 4">
            <a:extLst>
              <a:ext uri="{FF2B5EF4-FFF2-40B4-BE49-F238E27FC236}">
                <a16:creationId xmlns:a16="http://schemas.microsoft.com/office/drawing/2014/main" id="{8C62B1F2-C661-7E02-A7A9-9DEEC5B7F3E9}"/>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BAD9EC1F-D4BA-E933-2759-19C5792BDF52}"/>
              </a:ext>
            </a:extLst>
          </p:cNvPr>
          <p:cNvSpPr>
            <a:spLocks noGrp="1"/>
          </p:cNvSpPr>
          <p:nvPr>
            <p:ph type="sldNum" sz="quarter" idx="12"/>
          </p:nvPr>
        </p:nvSpPr>
        <p:spPr/>
        <p:txBody>
          <a:bodyPr/>
          <a:lstStyle/>
          <a:p>
            <a:fld id="{BFDCA1C4-9514-7B4F-976F-D92F7E296653}" type="slidenum">
              <a:rPr lang="fr-FR" smtClean="0"/>
              <a:pPr/>
              <a:t>43</a:t>
            </a:fld>
            <a:endParaRPr lang="fr-FR"/>
          </a:p>
        </p:txBody>
      </p:sp>
      <p:pic>
        <p:nvPicPr>
          <p:cNvPr id="9" name="Content Placeholder 7">
            <a:extLst>
              <a:ext uri="{FF2B5EF4-FFF2-40B4-BE49-F238E27FC236}">
                <a16:creationId xmlns:a16="http://schemas.microsoft.com/office/drawing/2014/main" id="{6637F498-D4EA-87B4-22CE-885695D91310}"/>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4645025" y="1193403"/>
            <a:ext cx="4041775" cy="3031331"/>
          </a:xfrm>
          <a:prstGeom prst="rect">
            <a:avLst/>
          </a:prstGeom>
        </p:spPr>
      </p:pic>
    </p:spTree>
    <p:extLst>
      <p:ext uri="{BB962C8B-B14F-4D97-AF65-F5344CB8AC3E}">
        <p14:creationId xmlns:p14="http://schemas.microsoft.com/office/powerpoint/2010/main" val="125124151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0FC73926-8F98-A2E9-4C52-6447DD077698}"/>
              </a:ext>
            </a:extLst>
          </p:cNvPr>
          <p:cNvSpPr>
            <a:spLocks noGrp="1"/>
          </p:cNvSpPr>
          <p:nvPr>
            <p:ph sz="half" idx="2"/>
          </p:nvPr>
        </p:nvSpPr>
        <p:spPr/>
        <p:txBody>
          <a:bodyPr>
            <a:normAutofit/>
          </a:bodyPr>
          <a:lstStyle/>
          <a:p>
            <a:pPr marL="0" indent="0">
              <a:buNone/>
            </a:pPr>
            <a:r>
              <a:rPr lang="en-GB" sz="1400" kern="100" dirty="0">
                <a:effectLst/>
                <a:latin typeface="Calibri" panose="020F0502020204030204" pitchFamily="34" charset="0"/>
                <a:ea typeface="Times New Roman" panose="02020603050405020304" pitchFamily="18" charset="0"/>
                <a:cs typeface="Times New Roman" panose="02020603050405020304" pitchFamily="18" charset="0"/>
              </a:rPr>
              <a:t>next steps, POC, acceptance tests, ...  </a:t>
            </a:r>
          </a:p>
          <a:p>
            <a:r>
              <a:rPr lang="en-GB" sz="1400" dirty="0">
                <a:latin typeface="Calibri" panose="020F0502020204030204" pitchFamily="34" charset="0"/>
                <a:ea typeface="Calibri" panose="020F0502020204030204" pitchFamily="34" charset="0"/>
                <a:cs typeface="Calibri" panose="020F0502020204030204" pitchFamily="34" charset="0"/>
              </a:rPr>
              <a:t>POC (Proof Of Concept) of a very simplified Cubicle, but correctly defined to our needs, is almost completed, tests should start before the end of the month</a:t>
            </a:r>
          </a:p>
          <a:p>
            <a:r>
              <a:rPr lang="en-GB" sz="1400" dirty="0">
                <a:latin typeface="Calibri" panose="020F0502020204030204" pitchFamily="34" charset="0"/>
                <a:ea typeface="Calibri" panose="020F0502020204030204" pitchFamily="34" charset="0"/>
                <a:cs typeface="Calibri" panose="020F0502020204030204" pitchFamily="34" charset="0"/>
              </a:rPr>
              <a:t>This will allow for a very well defined detailed technical specification regarding the Cubicle</a:t>
            </a:r>
          </a:p>
          <a:p>
            <a:r>
              <a:rPr lang="en-GB" sz="1400" dirty="0">
                <a:latin typeface="Calibri" panose="020F0502020204030204" pitchFamily="34" charset="0"/>
                <a:ea typeface="Calibri" panose="020F0502020204030204" pitchFamily="34" charset="0"/>
                <a:cs typeface="Calibri" panose="020F0502020204030204" pitchFamily="34" charset="0"/>
              </a:rPr>
              <a:t>In addition, we will test a new mono-cavity output circuit for the IOT, designed by Thales in the framework of a collaboration for the Crab IOT</a:t>
            </a:r>
          </a:p>
        </p:txBody>
      </p:sp>
      <p:sp>
        <p:nvSpPr>
          <p:cNvPr id="3" name="Title 2">
            <a:extLst>
              <a:ext uri="{FF2B5EF4-FFF2-40B4-BE49-F238E27FC236}">
                <a16:creationId xmlns:a16="http://schemas.microsoft.com/office/drawing/2014/main" id="{CAA5FC4B-DC19-F858-2643-7C3366F7ED5C}"/>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Series production with industry</a:t>
            </a:r>
            <a:endParaRPr lang="en-GB" dirty="0"/>
          </a:p>
        </p:txBody>
      </p:sp>
      <p:pic>
        <p:nvPicPr>
          <p:cNvPr id="7" name="Content Placeholder 6">
            <a:extLst>
              <a:ext uri="{FF2B5EF4-FFF2-40B4-BE49-F238E27FC236}">
                <a16:creationId xmlns:a16="http://schemas.microsoft.com/office/drawing/2014/main" id="{EABD6D1A-AC11-32CA-7EE9-FEF993C0B0CB}"/>
              </a:ext>
            </a:extLst>
          </p:cNvPr>
          <p:cNvPicPr>
            <a:picLocks noGrp="1" noChangeAspect="1"/>
          </p:cNvPicPr>
          <p:nvPr>
            <p:ph sz="quarter" idx="4"/>
          </p:nvPr>
        </p:nvPicPr>
        <p:blipFill>
          <a:blip r:embed="rId2"/>
          <a:stretch>
            <a:fillRect/>
          </a:stretch>
        </p:blipFill>
        <p:spPr>
          <a:xfrm>
            <a:off x="4651718" y="911225"/>
            <a:ext cx="4028388" cy="3595688"/>
          </a:xfrm>
          <a:prstGeom prst="rect">
            <a:avLst/>
          </a:prstGeom>
        </p:spPr>
      </p:pic>
      <p:sp>
        <p:nvSpPr>
          <p:cNvPr id="5" name="Footer Placeholder 4">
            <a:extLst>
              <a:ext uri="{FF2B5EF4-FFF2-40B4-BE49-F238E27FC236}">
                <a16:creationId xmlns:a16="http://schemas.microsoft.com/office/drawing/2014/main" id="{8C62B1F2-C661-7E02-A7A9-9DEEC5B7F3E9}"/>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BAD9EC1F-D4BA-E933-2759-19C5792BDF52}"/>
              </a:ext>
            </a:extLst>
          </p:cNvPr>
          <p:cNvSpPr>
            <a:spLocks noGrp="1"/>
          </p:cNvSpPr>
          <p:nvPr>
            <p:ph type="sldNum" sz="quarter" idx="12"/>
          </p:nvPr>
        </p:nvSpPr>
        <p:spPr/>
        <p:txBody>
          <a:bodyPr/>
          <a:lstStyle/>
          <a:p>
            <a:fld id="{BFDCA1C4-9514-7B4F-976F-D92F7E296653}" type="slidenum">
              <a:rPr lang="fr-FR" smtClean="0"/>
              <a:pPr/>
              <a:t>44</a:t>
            </a:fld>
            <a:endParaRPr lang="fr-FR"/>
          </a:p>
        </p:txBody>
      </p:sp>
    </p:spTree>
    <p:extLst>
      <p:ext uri="{BB962C8B-B14F-4D97-AF65-F5344CB8AC3E}">
        <p14:creationId xmlns:p14="http://schemas.microsoft.com/office/powerpoint/2010/main" val="28911270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2897AE-E45D-D594-2E22-05043A3E0B60}"/>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The answer is yes of course, there is a future for SSPA at 400 MHz</a:t>
            </a:r>
          </a:p>
          <a:p>
            <a:r>
              <a:rPr lang="en-GB" sz="1400" dirty="0">
                <a:latin typeface="Calibri" panose="020F0502020204030204" pitchFamily="34" charset="0"/>
                <a:ea typeface="Calibri" panose="020F0502020204030204" pitchFamily="34" charset="0"/>
                <a:cs typeface="Calibri" panose="020F0502020204030204" pitchFamily="34" charset="0"/>
              </a:rPr>
              <a:t>during the last CWRF2024 workshop, several colleagues have reported studies on </a:t>
            </a:r>
            <a:r>
              <a:rPr lang="en-GB" sz="1400" dirty="0" err="1">
                <a:latin typeface="Calibri" panose="020F0502020204030204" pitchFamily="34" charset="0"/>
                <a:ea typeface="Calibri" panose="020F0502020204030204" pitchFamily="34" charset="0"/>
                <a:cs typeface="Calibri" panose="020F0502020204030204" pitchFamily="34" charset="0"/>
              </a:rPr>
              <a:t>GaN</a:t>
            </a:r>
            <a:r>
              <a:rPr lang="en-GB" sz="1400" dirty="0">
                <a:latin typeface="Calibri" panose="020F0502020204030204" pitchFamily="34" charset="0"/>
                <a:ea typeface="Calibri" panose="020F0502020204030204" pitchFamily="34" charset="0"/>
                <a:cs typeface="Calibri" panose="020F0502020204030204" pitchFamily="34" charset="0"/>
              </a:rPr>
              <a:t> transistors, that will certainly replace LDMOS with a better power density and a better efficiency</a:t>
            </a:r>
          </a:p>
          <a:p>
            <a:r>
              <a:rPr lang="en-GB" sz="1400" dirty="0">
                <a:latin typeface="Calibri" panose="020F0502020204030204" pitchFamily="34" charset="0"/>
                <a:ea typeface="Calibri" panose="020F0502020204030204" pitchFamily="34" charset="0"/>
                <a:cs typeface="Calibri" panose="020F0502020204030204" pitchFamily="34" charset="0"/>
              </a:rPr>
              <a:t>Combining systems have evolved over the last decade, allowing for a large number of inputs to one output in a single stage, that was a prerequisite for moving from SSA to SSPA</a:t>
            </a:r>
          </a:p>
          <a:p>
            <a:r>
              <a:rPr lang="en-GB" sz="1400" dirty="0">
                <a:latin typeface="Calibri" panose="020F0502020204030204" pitchFamily="34" charset="0"/>
                <a:ea typeface="Calibri" panose="020F0502020204030204" pitchFamily="34" charset="0"/>
                <a:cs typeface="Calibri" panose="020F0502020204030204" pitchFamily="34" charset="0"/>
              </a:rPr>
              <a:t>So, for all about up to 100 kW, SSPA will certainly be an option to consider</a:t>
            </a:r>
          </a:p>
        </p:txBody>
      </p:sp>
      <p:sp>
        <p:nvSpPr>
          <p:cNvPr id="3" name="Title 2">
            <a:extLst>
              <a:ext uri="{FF2B5EF4-FFF2-40B4-BE49-F238E27FC236}">
                <a16:creationId xmlns:a16="http://schemas.microsoft.com/office/drawing/2014/main" id="{BA3C4216-ECA4-F739-A083-4DAFBD3D88DB}"/>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Finally, is there a future for SSPA at 400 MHz?</a:t>
            </a:r>
            <a:endParaRPr lang="en-GB" dirty="0"/>
          </a:p>
        </p:txBody>
      </p:sp>
      <p:pic>
        <p:nvPicPr>
          <p:cNvPr id="7" name="Content Placeholder 6">
            <a:extLst>
              <a:ext uri="{FF2B5EF4-FFF2-40B4-BE49-F238E27FC236}">
                <a16:creationId xmlns:a16="http://schemas.microsoft.com/office/drawing/2014/main" id="{D9A46028-9FA9-694C-2346-1F51B63E53DA}"/>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4645025" y="1563638"/>
            <a:ext cx="4041775" cy="2273498"/>
          </a:xfrm>
          <a:prstGeom prst="rect">
            <a:avLst/>
          </a:prstGeom>
          <a:ln w="3175">
            <a:solidFill>
              <a:srgbClr val="002060"/>
            </a:solidFill>
          </a:ln>
          <a:effectLst/>
        </p:spPr>
      </p:pic>
      <p:sp>
        <p:nvSpPr>
          <p:cNvPr id="5" name="Footer Placeholder 4">
            <a:extLst>
              <a:ext uri="{FF2B5EF4-FFF2-40B4-BE49-F238E27FC236}">
                <a16:creationId xmlns:a16="http://schemas.microsoft.com/office/drawing/2014/main" id="{B55A5911-E6A7-9D61-0FF8-E54A3AC55F98}"/>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ECC179F2-B04F-40ED-1473-A10DF3FC30BD}"/>
              </a:ext>
            </a:extLst>
          </p:cNvPr>
          <p:cNvSpPr>
            <a:spLocks noGrp="1"/>
          </p:cNvSpPr>
          <p:nvPr>
            <p:ph type="sldNum" sz="quarter" idx="12"/>
          </p:nvPr>
        </p:nvSpPr>
        <p:spPr/>
        <p:txBody>
          <a:bodyPr/>
          <a:lstStyle/>
          <a:p>
            <a:fld id="{BFDCA1C4-9514-7B4F-976F-D92F7E296653}" type="slidenum">
              <a:rPr lang="fr-FR" smtClean="0"/>
              <a:pPr/>
              <a:t>45</a:t>
            </a:fld>
            <a:endParaRPr lang="fr-FR"/>
          </a:p>
        </p:txBody>
      </p:sp>
      <p:sp>
        <p:nvSpPr>
          <p:cNvPr id="8" name="Date Placeholder 2">
            <a:extLst>
              <a:ext uri="{FF2B5EF4-FFF2-40B4-BE49-F238E27FC236}">
                <a16:creationId xmlns:a16="http://schemas.microsoft.com/office/drawing/2014/main" id="{7637060C-3909-E3D9-D8FE-93D09C5C1266}"/>
              </a:ext>
            </a:extLst>
          </p:cNvPr>
          <p:cNvSpPr txBox="1">
            <a:spLocks/>
          </p:cNvSpPr>
          <p:nvPr/>
        </p:nvSpPr>
        <p:spPr>
          <a:xfrm>
            <a:off x="4645025" y="3911725"/>
            <a:ext cx="4040188" cy="53223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400" dirty="0">
                <a:latin typeface="Calibri" panose="020F0502020204030204" pitchFamily="34" charset="0"/>
                <a:ea typeface="Calibri" panose="020F0502020204030204" pitchFamily="34" charset="0"/>
                <a:cs typeface="Calibri" panose="020F0502020204030204" pitchFamily="34" charset="0"/>
                <a:hlinkClick r:id="rId3"/>
              </a:rPr>
              <a:t>Accelerator-Industry Co-Innovation workshop, CERN, May 2022, SSPA at CERN</a:t>
            </a:r>
            <a:endPar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57814533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2897AE-E45D-D594-2E22-05043A3E0B60}"/>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The answer is yes of course, there is a future for SSPA at 400 MHz</a:t>
            </a:r>
          </a:p>
          <a:p>
            <a:r>
              <a:rPr lang="en-GB" sz="1400" dirty="0">
                <a:latin typeface="Calibri" panose="020F0502020204030204" pitchFamily="34" charset="0"/>
                <a:ea typeface="Calibri" panose="020F0502020204030204" pitchFamily="34" charset="0"/>
                <a:cs typeface="Calibri" panose="020F0502020204030204" pitchFamily="34" charset="0"/>
              </a:rPr>
              <a:t>during the last CWRF2024 workshop, several colleagues have reported studies on </a:t>
            </a:r>
            <a:r>
              <a:rPr lang="en-GB" sz="1400" dirty="0" err="1">
                <a:latin typeface="Calibri" panose="020F0502020204030204" pitchFamily="34" charset="0"/>
                <a:ea typeface="Calibri" panose="020F0502020204030204" pitchFamily="34" charset="0"/>
                <a:cs typeface="Calibri" panose="020F0502020204030204" pitchFamily="34" charset="0"/>
              </a:rPr>
              <a:t>GaN</a:t>
            </a:r>
            <a:r>
              <a:rPr lang="en-GB" sz="1400" dirty="0">
                <a:latin typeface="Calibri" panose="020F0502020204030204" pitchFamily="34" charset="0"/>
                <a:ea typeface="Calibri" panose="020F0502020204030204" pitchFamily="34" charset="0"/>
                <a:cs typeface="Calibri" panose="020F0502020204030204" pitchFamily="34" charset="0"/>
              </a:rPr>
              <a:t> transistors, that will certainly replace LDMOS with a better power density and a better efficiency</a:t>
            </a:r>
          </a:p>
          <a:p>
            <a:r>
              <a:rPr lang="en-GB" sz="1400" dirty="0">
                <a:latin typeface="Calibri" panose="020F0502020204030204" pitchFamily="34" charset="0"/>
                <a:ea typeface="Calibri" panose="020F0502020204030204" pitchFamily="34" charset="0"/>
                <a:cs typeface="Calibri" panose="020F0502020204030204" pitchFamily="34" charset="0"/>
              </a:rPr>
              <a:t>Combining systems have evolved over the last decade, allowing for a large number of inputs to one output in a single stage, that was a prerequisite for moving from SSA to SSPA</a:t>
            </a:r>
          </a:p>
          <a:p>
            <a:r>
              <a:rPr lang="en-GB" sz="1400" dirty="0">
                <a:latin typeface="Calibri" panose="020F0502020204030204" pitchFamily="34" charset="0"/>
                <a:ea typeface="Calibri" panose="020F0502020204030204" pitchFamily="34" charset="0"/>
                <a:cs typeface="Calibri" panose="020F0502020204030204" pitchFamily="34" charset="0"/>
              </a:rPr>
              <a:t>So, for all about up to 100 kW, SSPA will certainly be an option to consider</a:t>
            </a:r>
          </a:p>
        </p:txBody>
      </p:sp>
      <p:sp>
        <p:nvSpPr>
          <p:cNvPr id="3" name="Title 2">
            <a:extLst>
              <a:ext uri="{FF2B5EF4-FFF2-40B4-BE49-F238E27FC236}">
                <a16:creationId xmlns:a16="http://schemas.microsoft.com/office/drawing/2014/main" id="{BA3C4216-ECA4-F739-A083-4DAFBD3D88DB}"/>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Finally, is there a future for SSPA at 400 MHz?</a:t>
            </a:r>
            <a:endParaRPr lang="en-GB" dirty="0"/>
          </a:p>
        </p:txBody>
      </p:sp>
      <p:sp>
        <p:nvSpPr>
          <p:cNvPr id="5" name="Footer Placeholder 4">
            <a:extLst>
              <a:ext uri="{FF2B5EF4-FFF2-40B4-BE49-F238E27FC236}">
                <a16:creationId xmlns:a16="http://schemas.microsoft.com/office/drawing/2014/main" id="{B55A5911-E6A7-9D61-0FF8-E54A3AC55F98}"/>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ECC179F2-B04F-40ED-1473-A10DF3FC30BD}"/>
              </a:ext>
            </a:extLst>
          </p:cNvPr>
          <p:cNvSpPr>
            <a:spLocks noGrp="1"/>
          </p:cNvSpPr>
          <p:nvPr>
            <p:ph type="sldNum" sz="quarter" idx="12"/>
          </p:nvPr>
        </p:nvSpPr>
        <p:spPr/>
        <p:txBody>
          <a:bodyPr/>
          <a:lstStyle/>
          <a:p>
            <a:fld id="{BFDCA1C4-9514-7B4F-976F-D92F7E296653}" type="slidenum">
              <a:rPr lang="fr-FR" smtClean="0"/>
              <a:pPr/>
              <a:t>46</a:t>
            </a:fld>
            <a:endParaRPr lang="fr-FR"/>
          </a:p>
        </p:txBody>
      </p:sp>
      <p:pic>
        <p:nvPicPr>
          <p:cNvPr id="10" name="Content Placeholder 9">
            <a:extLst>
              <a:ext uri="{FF2B5EF4-FFF2-40B4-BE49-F238E27FC236}">
                <a16:creationId xmlns:a16="http://schemas.microsoft.com/office/drawing/2014/main" id="{FC9D649A-6133-1E93-E150-90CA3F8C6103}"/>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4645025" y="1572320"/>
            <a:ext cx="4041775" cy="2273498"/>
          </a:xfrm>
          <a:prstGeom prst="rect">
            <a:avLst/>
          </a:prstGeom>
          <a:ln w="3175">
            <a:solidFill>
              <a:srgbClr val="002060"/>
            </a:solidFill>
          </a:ln>
        </p:spPr>
      </p:pic>
      <p:sp>
        <p:nvSpPr>
          <p:cNvPr id="11" name="Date Placeholder 2">
            <a:extLst>
              <a:ext uri="{FF2B5EF4-FFF2-40B4-BE49-F238E27FC236}">
                <a16:creationId xmlns:a16="http://schemas.microsoft.com/office/drawing/2014/main" id="{A059ABEF-DB10-C743-418D-0CF2AB421909}"/>
              </a:ext>
            </a:extLst>
          </p:cNvPr>
          <p:cNvSpPr txBox="1">
            <a:spLocks/>
          </p:cNvSpPr>
          <p:nvPr/>
        </p:nvSpPr>
        <p:spPr>
          <a:xfrm>
            <a:off x="4645025" y="3911725"/>
            <a:ext cx="4040188" cy="53223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400" dirty="0">
                <a:latin typeface="Calibri" panose="020F0502020204030204" pitchFamily="34" charset="0"/>
                <a:ea typeface="Calibri" panose="020F0502020204030204" pitchFamily="34" charset="0"/>
                <a:cs typeface="Calibri" panose="020F0502020204030204" pitchFamily="34" charset="0"/>
                <a:hlinkClick r:id="rId3"/>
              </a:rPr>
              <a:t>Accelerator-Industry Co-Innovation workshop, CERN, May 2022, SSPA at CERN</a:t>
            </a:r>
            <a:endPar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5297066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2897AE-E45D-D594-2E22-05043A3E0B60}"/>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The answer is yes of course, there is a future for SSPA at 400 MHz</a:t>
            </a:r>
          </a:p>
          <a:p>
            <a:r>
              <a:rPr lang="en-GB" sz="1400" dirty="0">
                <a:latin typeface="Calibri" panose="020F0502020204030204" pitchFamily="34" charset="0"/>
                <a:ea typeface="Calibri" panose="020F0502020204030204" pitchFamily="34" charset="0"/>
                <a:cs typeface="Calibri" panose="020F0502020204030204" pitchFamily="34" charset="0"/>
              </a:rPr>
              <a:t>during the last CWRF2024 workshop, several colleagues have reported studies on </a:t>
            </a:r>
            <a:r>
              <a:rPr lang="en-GB" sz="1400" dirty="0" err="1">
                <a:latin typeface="Calibri" panose="020F0502020204030204" pitchFamily="34" charset="0"/>
                <a:ea typeface="Calibri" panose="020F0502020204030204" pitchFamily="34" charset="0"/>
                <a:cs typeface="Calibri" panose="020F0502020204030204" pitchFamily="34" charset="0"/>
              </a:rPr>
              <a:t>GaN</a:t>
            </a:r>
            <a:r>
              <a:rPr lang="en-GB" sz="1400" dirty="0">
                <a:latin typeface="Calibri" panose="020F0502020204030204" pitchFamily="34" charset="0"/>
                <a:ea typeface="Calibri" panose="020F0502020204030204" pitchFamily="34" charset="0"/>
                <a:cs typeface="Calibri" panose="020F0502020204030204" pitchFamily="34" charset="0"/>
              </a:rPr>
              <a:t> transistors, that will certainly replace LDMOS with a better power density and a better efficiency</a:t>
            </a:r>
          </a:p>
          <a:p>
            <a:r>
              <a:rPr lang="en-GB" sz="1400" dirty="0">
                <a:latin typeface="Calibri" panose="020F0502020204030204" pitchFamily="34" charset="0"/>
                <a:ea typeface="Calibri" panose="020F0502020204030204" pitchFamily="34" charset="0"/>
                <a:cs typeface="Calibri" panose="020F0502020204030204" pitchFamily="34" charset="0"/>
              </a:rPr>
              <a:t>Combining systems have evolved over the last decade, allowing for a large number of inputs to one output in a single stage, that was a prerequisite for moving from SSA to SSPA</a:t>
            </a:r>
          </a:p>
          <a:p>
            <a:r>
              <a:rPr lang="en-GB" sz="1400" dirty="0">
                <a:latin typeface="Calibri" panose="020F0502020204030204" pitchFamily="34" charset="0"/>
                <a:ea typeface="Calibri" panose="020F0502020204030204" pitchFamily="34" charset="0"/>
                <a:cs typeface="Calibri" panose="020F0502020204030204" pitchFamily="34" charset="0"/>
              </a:rPr>
              <a:t>So, for all about up to 100 kW, SSPA will certainly be an option to consider</a:t>
            </a:r>
          </a:p>
        </p:txBody>
      </p:sp>
      <p:sp>
        <p:nvSpPr>
          <p:cNvPr id="3" name="Title 2">
            <a:extLst>
              <a:ext uri="{FF2B5EF4-FFF2-40B4-BE49-F238E27FC236}">
                <a16:creationId xmlns:a16="http://schemas.microsoft.com/office/drawing/2014/main" id="{BA3C4216-ECA4-F739-A083-4DAFBD3D88DB}"/>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Finally, is there a future for SSPA at 400 MHz?</a:t>
            </a:r>
            <a:endParaRPr lang="en-GB" dirty="0"/>
          </a:p>
        </p:txBody>
      </p:sp>
      <p:sp>
        <p:nvSpPr>
          <p:cNvPr id="5" name="Footer Placeholder 4">
            <a:extLst>
              <a:ext uri="{FF2B5EF4-FFF2-40B4-BE49-F238E27FC236}">
                <a16:creationId xmlns:a16="http://schemas.microsoft.com/office/drawing/2014/main" id="{B55A5911-E6A7-9D61-0FF8-E54A3AC55F98}"/>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ECC179F2-B04F-40ED-1473-A10DF3FC30BD}"/>
              </a:ext>
            </a:extLst>
          </p:cNvPr>
          <p:cNvSpPr>
            <a:spLocks noGrp="1"/>
          </p:cNvSpPr>
          <p:nvPr>
            <p:ph type="sldNum" sz="quarter" idx="12"/>
          </p:nvPr>
        </p:nvSpPr>
        <p:spPr/>
        <p:txBody>
          <a:bodyPr/>
          <a:lstStyle/>
          <a:p>
            <a:fld id="{BFDCA1C4-9514-7B4F-976F-D92F7E296653}" type="slidenum">
              <a:rPr lang="fr-FR" smtClean="0"/>
              <a:pPr/>
              <a:t>47</a:t>
            </a:fld>
            <a:endParaRPr lang="fr-FR"/>
          </a:p>
        </p:txBody>
      </p:sp>
      <p:pic>
        <p:nvPicPr>
          <p:cNvPr id="9" name="Content Placeholder 6">
            <a:extLst>
              <a:ext uri="{FF2B5EF4-FFF2-40B4-BE49-F238E27FC236}">
                <a16:creationId xmlns:a16="http://schemas.microsoft.com/office/drawing/2014/main" id="{5FBC33AB-5610-C9C4-EA94-CDC3D8046119}"/>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4645025" y="1572320"/>
            <a:ext cx="4041775" cy="2273498"/>
          </a:xfrm>
          <a:prstGeom prst="rect">
            <a:avLst/>
          </a:prstGeom>
          <a:ln w="3175">
            <a:solidFill>
              <a:srgbClr val="002060"/>
            </a:solidFill>
          </a:ln>
        </p:spPr>
      </p:pic>
      <p:sp>
        <p:nvSpPr>
          <p:cNvPr id="12" name="Date Placeholder 2">
            <a:extLst>
              <a:ext uri="{FF2B5EF4-FFF2-40B4-BE49-F238E27FC236}">
                <a16:creationId xmlns:a16="http://schemas.microsoft.com/office/drawing/2014/main" id="{5FB36EE2-AD46-4155-2AB6-50D51EAFBCE4}"/>
              </a:ext>
            </a:extLst>
          </p:cNvPr>
          <p:cNvSpPr txBox="1">
            <a:spLocks/>
          </p:cNvSpPr>
          <p:nvPr/>
        </p:nvSpPr>
        <p:spPr>
          <a:xfrm>
            <a:off x="4645025" y="3911725"/>
            <a:ext cx="4040188" cy="53223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400" dirty="0">
                <a:latin typeface="Calibri" panose="020F0502020204030204" pitchFamily="34" charset="0"/>
                <a:ea typeface="Calibri" panose="020F0502020204030204" pitchFamily="34" charset="0"/>
                <a:cs typeface="Calibri" panose="020F0502020204030204" pitchFamily="34" charset="0"/>
                <a:hlinkClick r:id="rId3"/>
              </a:rPr>
              <a:t>Accelerator-Industry Co-Innovation workshop, CERN, May 2022, SSPA at CERN</a:t>
            </a:r>
            <a:endPar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40363330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2897AE-E45D-D594-2E22-05043A3E0B60}"/>
              </a:ext>
            </a:extLst>
          </p:cNvPr>
          <p:cNvSpPr>
            <a:spLocks noGrp="1"/>
          </p:cNvSpPr>
          <p:nvPr>
            <p:ph sz="half" idx="2"/>
          </p:nvPr>
        </p:nvSpPr>
        <p:spPr/>
        <p:txBody>
          <a:bodyPr>
            <a:normAutofit/>
          </a:bodyPr>
          <a:lstStyle/>
          <a:p>
            <a:r>
              <a:rPr lang="fr-CH" sz="1400" dirty="0">
                <a:latin typeface="Calibri" panose="020F0502020204030204" pitchFamily="34" charset="0"/>
                <a:ea typeface="Calibri" panose="020F0502020204030204" pitchFamily="34" charset="0"/>
                <a:cs typeface="Calibri" panose="020F0502020204030204" pitchFamily="34" charset="0"/>
              </a:rPr>
              <a:t>The </a:t>
            </a:r>
            <a:r>
              <a:rPr lang="fr-CH" sz="1400" dirty="0" err="1">
                <a:latin typeface="Calibri" panose="020F0502020204030204" pitchFamily="34" charset="0"/>
                <a:ea typeface="Calibri" panose="020F0502020204030204" pitchFamily="34" charset="0"/>
                <a:cs typeface="Calibri" panose="020F0502020204030204" pitchFamily="34" charset="0"/>
              </a:rPr>
              <a:t>answer</a:t>
            </a:r>
            <a:r>
              <a:rPr lang="fr-CH" sz="1400" dirty="0">
                <a:latin typeface="Calibri" panose="020F0502020204030204" pitchFamily="34" charset="0"/>
                <a:ea typeface="Calibri" panose="020F0502020204030204" pitchFamily="34" charset="0"/>
                <a:cs typeface="Calibri" panose="020F0502020204030204" pitchFamily="34" charset="0"/>
              </a:rPr>
              <a:t> </a:t>
            </a:r>
            <a:r>
              <a:rPr lang="fr-CH" sz="1400" dirty="0" err="1">
                <a:latin typeface="Calibri" panose="020F0502020204030204" pitchFamily="34" charset="0"/>
                <a:ea typeface="Calibri" panose="020F0502020204030204" pitchFamily="34" charset="0"/>
                <a:cs typeface="Calibri" panose="020F0502020204030204" pitchFamily="34" charset="0"/>
              </a:rPr>
              <a:t>is</a:t>
            </a:r>
            <a:r>
              <a:rPr lang="fr-CH" sz="1400" dirty="0">
                <a:latin typeface="Calibri" panose="020F0502020204030204" pitchFamily="34" charset="0"/>
                <a:ea typeface="Calibri" panose="020F0502020204030204" pitchFamily="34" charset="0"/>
                <a:cs typeface="Calibri" panose="020F0502020204030204" pitchFamily="34" charset="0"/>
              </a:rPr>
              <a:t> yes of course, </a:t>
            </a:r>
            <a:r>
              <a:rPr lang="fr-CH" sz="1400" dirty="0" err="1">
                <a:latin typeface="Calibri" panose="020F0502020204030204" pitchFamily="34" charset="0"/>
                <a:ea typeface="Calibri" panose="020F0502020204030204" pitchFamily="34" charset="0"/>
                <a:cs typeface="Calibri" panose="020F0502020204030204" pitchFamily="34" charset="0"/>
              </a:rPr>
              <a:t>there</a:t>
            </a:r>
            <a:r>
              <a:rPr lang="fr-CH" sz="1400" dirty="0">
                <a:latin typeface="Calibri" panose="020F0502020204030204" pitchFamily="34" charset="0"/>
                <a:ea typeface="Calibri" panose="020F0502020204030204" pitchFamily="34" charset="0"/>
                <a:cs typeface="Calibri" panose="020F0502020204030204" pitchFamily="34" charset="0"/>
              </a:rPr>
              <a:t> </a:t>
            </a:r>
            <a:r>
              <a:rPr lang="fr-CH" sz="1400" dirty="0" err="1">
                <a:latin typeface="Calibri" panose="020F0502020204030204" pitchFamily="34" charset="0"/>
                <a:ea typeface="Calibri" panose="020F0502020204030204" pitchFamily="34" charset="0"/>
                <a:cs typeface="Calibri" panose="020F0502020204030204" pitchFamily="34" charset="0"/>
              </a:rPr>
              <a:t>is</a:t>
            </a:r>
            <a:r>
              <a:rPr lang="fr-CH" sz="1400" dirty="0">
                <a:latin typeface="Calibri" panose="020F0502020204030204" pitchFamily="34" charset="0"/>
                <a:ea typeface="Calibri" panose="020F0502020204030204" pitchFamily="34" charset="0"/>
                <a:cs typeface="Calibri" panose="020F0502020204030204" pitchFamily="34" charset="0"/>
              </a:rPr>
              <a:t> a future for SSPA at 400 MHz</a:t>
            </a:r>
          </a:p>
          <a:p>
            <a:r>
              <a:rPr lang="en-GB" sz="1400" dirty="0">
                <a:latin typeface="Calibri" panose="020F0502020204030204" pitchFamily="34" charset="0"/>
                <a:ea typeface="Calibri" panose="020F0502020204030204" pitchFamily="34" charset="0"/>
                <a:cs typeface="Calibri" panose="020F0502020204030204" pitchFamily="34" charset="0"/>
              </a:rPr>
              <a:t>during the last CWRF2024 workshop, several colleagues have reported studies on </a:t>
            </a:r>
            <a:r>
              <a:rPr lang="en-GB" sz="1400" dirty="0" err="1">
                <a:latin typeface="Calibri" panose="020F0502020204030204" pitchFamily="34" charset="0"/>
                <a:ea typeface="Calibri" panose="020F0502020204030204" pitchFamily="34" charset="0"/>
                <a:cs typeface="Calibri" panose="020F0502020204030204" pitchFamily="34" charset="0"/>
              </a:rPr>
              <a:t>GaN</a:t>
            </a:r>
            <a:r>
              <a:rPr lang="en-GB" sz="1400" dirty="0">
                <a:latin typeface="Calibri" panose="020F0502020204030204" pitchFamily="34" charset="0"/>
                <a:ea typeface="Calibri" panose="020F0502020204030204" pitchFamily="34" charset="0"/>
                <a:cs typeface="Calibri" panose="020F0502020204030204" pitchFamily="34" charset="0"/>
              </a:rPr>
              <a:t> transistors, that will certainly replace LDMOS with a better power density and a better efficiency</a:t>
            </a:r>
          </a:p>
          <a:p>
            <a:r>
              <a:rPr lang="en-GB" sz="1400" dirty="0">
                <a:latin typeface="Calibri" panose="020F0502020204030204" pitchFamily="34" charset="0"/>
                <a:ea typeface="Calibri" panose="020F0502020204030204" pitchFamily="34" charset="0"/>
                <a:cs typeface="Calibri" panose="020F0502020204030204" pitchFamily="34" charset="0"/>
              </a:rPr>
              <a:t>Combining systems have evolved over the last decade, allowing for a large number of inputs to one output in a single stage, that was a prerequisite for moving from SSA to SSPA</a:t>
            </a:r>
          </a:p>
          <a:p>
            <a:r>
              <a:rPr lang="en-GB" sz="1400" dirty="0">
                <a:latin typeface="Calibri" panose="020F0502020204030204" pitchFamily="34" charset="0"/>
                <a:ea typeface="Calibri" panose="020F0502020204030204" pitchFamily="34" charset="0"/>
                <a:cs typeface="Calibri" panose="020F0502020204030204" pitchFamily="34" charset="0"/>
              </a:rPr>
              <a:t>So, for all about up to 100 kW, SSPA will certainly be an option to consider</a:t>
            </a:r>
          </a:p>
        </p:txBody>
      </p:sp>
      <p:sp>
        <p:nvSpPr>
          <p:cNvPr id="3" name="Title 2">
            <a:extLst>
              <a:ext uri="{FF2B5EF4-FFF2-40B4-BE49-F238E27FC236}">
                <a16:creationId xmlns:a16="http://schemas.microsoft.com/office/drawing/2014/main" id="{BA3C4216-ECA4-F739-A083-4DAFBD3D88DB}"/>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Finally, is there a future for SSPA at 400 MHz?</a:t>
            </a:r>
            <a:endParaRPr lang="en-GB" dirty="0"/>
          </a:p>
        </p:txBody>
      </p:sp>
      <p:sp>
        <p:nvSpPr>
          <p:cNvPr id="5" name="Footer Placeholder 4">
            <a:extLst>
              <a:ext uri="{FF2B5EF4-FFF2-40B4-BE49-F238E27FC236}">
                <a16:creationId xmlns:a16="http://schemas.microsoft.com/office/drawing/2014/main" id="{B55A5911-E6A7-9D61-0FF8-E54A3AC55F98}"/>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ECC179F2-B04F-40ED-1473-A10DF3FC30BD}"/>
              </a:ext>
            </a:extLst>
          </p:cNvPr>
          <p:cNvSpPr>
            <a:spLocks noGrp="1"/>
          </p:cNvSpPr>
          <p:nvPr>
            <p:ph type="sldNum" sz="quarter" idx="12"/>
          </p:nvPr>
        </p:nvSpPr>
        <p:spPr/>
        <p:txBody>
          <a:bodyPr/>
          <a:lstStyle/>
          <a:p>
            <a:fld id="{BFDCA1C4-9514-7B4F-976F-D92F7E296653}" type="slidenum">
              <a:rPr lang="fr-FR" smtClean="0"/>
              <a:pPr/>
              <a:t>48</a:t>
            </a:fld>
            <a:endParaRPr lang="fr-FR"/>
          </a:p>
        </p:txBody>
      </p:sp>
      <p:pic>
        <p:nvPicPr>
          <p:cNvPr id="10" name="Content Placeholder 9">
            <a:extLst>
              <a:ext uri="{FF2B5EF4-FFF2-40B4-BE49-F238E27FC236}">
                <a16:creationId xmlns:a16="http://schemas.microsoft.com/office/drawing/2014/main" id="{A535A190-6EF9-6F01-A407-E3843F6F0D03}"/>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4645025" y="1572320"/>
            <a:ext cx="4041775" cy="2273498"/>
          </a:xfrm>
          <a:prstGeom prst="rect">
            <a:avLst/>
          </a:prstGeom>
          <a:ln w="3175">
            <a:solidFill>
              <a:schemeClr val="tx1"/>
            </a:solidFill>
          </a:ln>
        </p:spPr>
      </p:pic>
      <p:sp>
        <p:nvSpPr>
          <p:cNvPr id="12" name="Date Placeholder 2">
            <a:extLst>
              <a:ext uri="{FF2B5EF4-FFF2-40B4-BE49-F238E27FC236}">
                <a16:creationId xmlns:a16="http://schemas.microsoft.com/office/drawing/2014/main" id="{68D889B2-8E44-E0F0-2037-B5030AF62D25}"/>
              </a:ext>
            </a:extLst>
          </p:cNvPr>
          <p:cNvSpPr txBox="1">
            <a:spLocks/>
          </p:cNvSpPr>
          <p:nvPr/>
        </p:nvSpPr>
        <p:spPr>
          <a:xfrm>
            <a:off x="4645025" y="3911725"/>
            <a:ext cx="4040188" cy="53223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400" dirty="0">
                <a:latin typeface="Calibri" panose="020F0502020204030204" pitchFamily="34" charset="0"/>
                <a:ea typeface="Calibri" panose="020F0502020204030204" pitchFamily="34" charset="0"/>
                <a:cs typeface="Calibri" panose="020F0502020204030204" pitchFamily="34" charset="0"/>
                <a:hlinkClick r:id="rId3"/>
              </a:rPr>
              <a:t>Accelerator-Industry Co-Innovation workshop, CERN, May 2022, SSPA at CERN</a:t>
            </a:r>
            <a:endPar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8889848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2897AE-E45D-D594-2E22-05043A3E0B60}"/>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The answer is yes of course, there is a future for SSPA at 400 MHz</a:t>
            </a:r>
          </a:p>
          <a:p>
            <a:r>
              <a:rPr lang="en-GB" sz="1400" dirty="0">
                <a:latin typeface="Calibri" panose="020F0502020204030204" pitchFamily="34" charset="0"/>
                <a:ea typeface="Calibri" panose="020F0502020204030204" pitchFamily="34" charset="0"/>
                <a:cs typeface="Calibri" panose="020F0502020204030204" pitchFamily="34" charset="0"/>
              </a:rPr>
              <a:t>during the last CWRF2024 workshop, several colleagues have reported studies on </a:t>
            </a:r>
            <a:r>
              <a:rPr lang="en-GB" sz="1400" dirty="0" err="1">
                <a:latin typeface="Calibri" panose="020F0502020204030204" pitchFamily="34" charset="0"/>
                <a:ea typeface="Calibri" panose="020F0502020204030204" pitchFamily="34" charset="0"/>
                <a:cs typeface="Calibri" panose="020F0502020204030204" pitchFamily="34" charset="0"/>
              </a:rPr>
              <a:t>GaN</a:t>
            </a:r>
            <a:r>
              <a:rPr lang="en-GB" sz="1400" dirty="0">
                <a:latin typeface="Calibri" panose="020F0502020204030204" pitchFamily="34" charset="0"/>
                <a:ea typeface="Calibri" panose="020F0502020204030204" pitchFamily="34" charset="0"/>
                <a:cs typeface="Calibri" panose="020F0502020204030204" pitchFamily="34" charset="0"/>
              </a:rPr>
              <a:t> transistors, that will certainly replace LDMOS with a better power density and a better efficiency</a:t>
            </a:r>
          </a:p>
          <a:p>
            <a:r>
              <a:rPr lang="en-GB" sz="1400" dirty="0">
                <a:latin typeface="Calibri" panose="020F0502020204030204" pitchFamily="34" charset="0"/>
                <a:ea typeface="Calibri" panose="020F0502020204030204" pitchFamily="34" charset="0"/>
                <a:cs typeface="Calibri" panose="020F0502020204030204" pitchFamily="34" charset="0"/>
              </a:rPr>
              <a:t>Combining systems have evolved over the last decade, allowing for a large number of inputs to one output in a single stage, that was a prerequisite for moving from SSA to SSPA</a:t>
            </a:r>
          </a:p>
          <a:p>
            <a:r>
              <a:rPr lang="en-GB" sz="1400" dirty="0">
                <a:latin typeface="Calibri" panose="020F0502020204030204" pitchFamily="34" charset="0"/>
                <a:ea typeface="Calibri" panose="020F0502020204030204" pitchFamily="34" charset="0"/>
                <a:cs typeface="Calibri" panose="020F0502020204030204" pitchFamily="34" charset="0"/>
              </a:rPr>
              <a:t>So, for all about up to 100 kW, SSPA will certainly be an option to consider</a:t>
            </a:r>
          </a:p>
        </p:txBody>
      </p:sp>
      <p:sp>
        <p:nvSpPr>
          <p:cNvPr id="3" name="Title 2">
            <a:extLst>
              <a:ext uri="{FF2B5EF4-FFF2-40B4-BE49-F238E27FC236}">
                <a16:creationId xmlns:a16="http://schemas.microsoft.com/office/drawing/2014/main" id="{BA3C4216-ECA4-F739-A083-4DAFBD3D88DB}"/>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Finally, is there a future for SSPA at 400 MHz?</a:t>
            </a:r>
            <a:endParaRPr lang="en-GB" dirty="0"/>
          </a:p>
        </p:txBody>
      </p:sp>
      <p:sp>
        <p:nvSpPr>
          <p:cNvPr id="5" name="Footer Placeholder 4">
            <a:extLst>
              <a:ext uri="{FF2B5EF4-FFF2-40B4-BE49-F238E27FC236}">
                <a16:creationId xmlns:a16="http://schemas.microsoft.com/office/drawing/2014/main" id="{B55A5911-E6A7-9D61-0FF8-E54A3AC55F98}"/>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ECC179F2-B04F-40ED-1473-A10DF3FC30BD}"/>
              </a:ext>
            </a:extLst>
          </p:cNvPr>
          <p:cNvSpPr>
            <a:spLocks noGrp="1"/>
          </p:cNvSpPr>
          <p:nvPr>
            <p:ph type="sldNum" sz="quarter" idx="12"/>
          </p:nvPr>
        </p:nvSpPr>
        <p:spPr/>
        <p:txBody>
          <a:bodyPr/>
          <a:lstStyle/>
          <a:p>
            <a:fld id="{BFDCA1C4-9514-7B4F-976F-D92F7E296653}" type="slidenum">
              <a:rPr lang="fr-FR" smtClean="0"/>
              <a:pPr/>
              <a:t>49</a:t>
            </a:fld>
            <a:endParaRPr lang="fr-FR"/>
          </a:p>
        </p:txBody>
      </p:sp>
      <p:pic>
        <p:nvPicPr>
          <p:cNvPr id="9" name="Content Placeholder 8">
            <a:extLst>
              <a:ext uri="{FF2B5EF4-FFF2-40B4-BE49-F238E27FC236}">
                <a16:creationId xmlns:a16="http://schemas.microsoft.com/office/drawing/2014/main" id="{8BD925E6-93CF-3584-937D-ECEDA573E2E0}"/>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4645025" y="1572320"/>
            <a:ext cx="4041775" cy="2273498"/>
          </a:xfrm>
          <a:prstGeom prst="rect">
            <a:avLst/>
          </a:prstGeom>
          <a:ln w="3175">
            <a:solidFill>
              <a:srgbClr val="002060"/>
            </a:solidFill>
          </a:ln>
        </p:spPr>
      </p:pic>
      <p:sp>
        <p:nvSpPr>
          <p:cNvPr id="11" name="Date Placeholder 2">
            <a:extLst>
              <a:ext uri="{FF2B5EF4-FFF2-40B4-BE49-F238E27FC236}">
                <a16:creationId xmlns:a16="http://schemas.microsoft.com/office/drawing/2014/main" id="{46729F6F-E779-196A-F465-73F4BB5D2B3A}"/>
              </a:ext>
            </a:extLst>
          </p:cNvPr>
          <p:cNvSpPr txBox="1">
            <a:spLocks/>
          </p:cNvSpPr>
          <p:nvPr/>
        </p:nvSpPr>
        <p:spPr>
          <a:xfrm>
            <a:off x="4645025" y="3911725"/>
            <a:ext cx="4040188" cy="53223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400" dirty="0">
                <a:latin typeface="Calibri" panose="020F0502020204030204" pitchFamily="34" charset="0"/>
                <a:ea typeface="Calibri" panose="020F0502020204030204" pitchFamily="34" charset="0"/>
                <a:cs typeface="Calibri" panose="020F0502020204030204" pitchFamily="34" charset="0"/>
                <a:hlinkClick r:id="rId3"/>
              </a:rPr>
              <a:t>Accelerator-Industry Co-Innovation workshop, CERN, May 2022, SSPA at CERN</a:t>
            </a:r>
            <a:endPar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753434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a:xfrm>
            <a:off x="457200" y="911424"/>
            <a:ext cx="4762872" cy="3595092"/>
          </a:xfrm>
        </p:spPr>
        <p:txBody>
          <a:bodyPr>
            <a:noAutofit/>
          </a:bodyPr>
          <a:lstStyle/>
          <a:p>
            <a:pPr marL="0" indent="0">
              <a:buNone/>
            </a:pPr>
            <a:r>
              <a:rPr lang="en-US" sz="1400" dirty="0">
                <a:latin typeface="Calibri" panose="020F0502020204030204" pitchFamily="34" charset="0"/>
                <a:ea typeface="Calibri" panose="020F0502020204030204" pitchFamily="34" charset="0"/>
                <a:cs typeface="Calibri" panose="020F0502020204030204" pitchFamily="34" charset="0"/>
              </a:rPr>
              <a:t>Except the coupling elements, all other devices are identical</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Only bulk material for all vacuum side items</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Body with conical line for high power capability (calculated up to 1 MW)</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AL</a:t>
            </a:r>
            <a:r>
              <a:rPr lang="en-US" sz="1400" baseline="-25000" dirty="0">
                <a:latin typeface="Calibri" panose="020F0502020204030204" pitchFamily="34" charset="0"/>
                <a:ea typeface="Calibri" panose="020F0502020204030204" pitchFamily="34" charset="0"/>
                <a:cs typeface="Calibri" panose="020F0502020204030204" pitchFamily="34" charset="0"/>
              </a:rPr>
              <a:t>2</a:t>
            </a:r>
            <a:r>
              <a:rPr lang="en-US" sz="1400" dirty="0">
                <a:latin typeface="Calibri" panose="020F0502020204030204" pitchFamily="34" charset="0"/>
                <a:ea typeface="Calibri" panose="020F0502020204030204" pitchFamily="34" charset="0"/>
                <a:cs typeface="Calibri" panose="020F0502020204030204" pitchFamily="34" charset="0"/>
              </a:rPr>
              <a:t>O</a:t>
            </a:r>
            <a:r>
              <a:rPr lang="en-US" sz="1400" baseline="-25000" dirty="0">
                <a:latin typeface="Calibri" panose="020F0502020204030204" pitchFamily="34" charset="0"/>
                <a:ea typeface="Calibri" panose="020F0502020204030204" pitchFamily="34" charset="0"/>
                <a:cs typeface="Calibri" panose="020F0502020204030204" pitchFamily="34" charset="0"/>
              </a:rPr>
              <a:t>3,</a:t>
            </a:r>
            <a:r>
              <a:rPr lang="en-US" sz="1400" dirty="0">
                <a:latin typeface="Calibri" panose="020F0502020204030204" pitchFamily="34" charset="0"/>
                <a:ea typeface="Calibri" panose="020F0502020204030204" pitchFamily="34" charset="0"/>
                <a:cs typeface="Calibri" panose="020F0502020204030204" pitchFamily="34" charset="0"/>
              </a:rPr>
              <a:t> 99.6 % purity, 25 mm thickness disk ceramic, antenna from bulk copper, outer flange Titanium</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Air outer line with cyclotronic</a:t>
            </a:r>
            <a:r>
              <a:rPr lang="en-US" sz="1400" baseline="30000" dirty="0">
                <a:latin typeface="Calibri" panose="020F0502020204030204" pitchFamily="34" charset="0"/>
                <a:ea typeface="Calibri" panose="020F0502020204030204" pitchFamily="34" charset="0"/>
                <a:cs typeface="Calibri" panose="020F0502020204030204" pitchFamily="34" charset="0"/>
              </a:rPr>
              <a:t>©</a:t>
            </a:r>
            <a:r>
              <a:rPr lang="en-US" sz="1400" dirty="0">
                <a:latin typeface="Calibri" panose="020F0502020204030204" pitchFamily="34" charset="0"/>
                <a:ea typeface="Calibri" panose="020F0502020204030204" pitchFamily="34" charset="0"/>
                <a:cs typeface="Calibri" panose="020F0502020204030204" pitchFamily="34" charset="0"/>
              </a:rPr>
              <a:t> air cooling system to avoid arcing</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Coaxial to WG without doorknob</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DC polarization to block </a:t>
            </a:r>
            <a:r>
              <a:rPr lang="en-US" sz="1400" dirty="0" err="1">
                <a:latin typeface="Calibri" panose="020F0502020204030204" pitchFamily="34" charset="0"/>
                <a:ea typeface="Calibri" panose="020F0502020204030204" pitchFamily="34" charset="0"/>
                <a:cs typeface="Calibri" panose="020F0502020204030204" pitchFamily="34" charset="0"/>
              </a:rPr>
              <a:t>multipacting</a:t>
            </a:r>
            <a:endParaRPr lang="en-US" sz="1400" dirty="0">
              <a:latin typeface="Calibri" panose="020F0502020204030204" pitchFamily="34" charset="0"/>
              <a:ea typeface="Calibri" panose="020F0502020204030204" pitchFamily="34" charset="0"/>
              <a:cs typeface="Calibri" panose="020F0502020204030204" pitchFamily="34" charset="0"/>
            </a:endParaRP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Water cooled antenna as the hook has been calculated critical (very small geometry with respect to the requested CW power)</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Only the two coupling elements are different, everything else is identical</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5</a:t>
            </a:fld>
            <a:endParaRPr lang="fr-FR"/>
          </a:p>
        </p:txBody>
      </p:sp>
      <p:pic>
        <p:nvPicPr>
          <p:cNvPr id="14" name="Picture 13">
            <a:extLst>
              <a:ext uri="{FF2B5EF4-FFF2-40B4-BE49-F238E27FC236}">
                <a16:creationId xmlns:a16="http://schemas.microsoft.com/office/drawing/2014/main" id="{68FA2539-EC28-9687-045A-C46B84177419}"/>
              </a:ext>
            </a:extLst>
          </p:cNvPr>
          <p:cNvPicPr>
            <a:picLocks noChangeAspect="1"/>
          </p:cNvPicPr>
          <p:nvPr/>
        </p:nvPicPr>
        <p:blipFill rotWithShape="1">
          <a:blip r:embed="rId2">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576388">
            <a:off x="5705524" y="613676"/>
            <a:ext cx="2097951" cy="4278771"/>
          </a:xfrm>
          <a:prstGeom prst="rect">
            <a:avLst/>
          </a:prstGeom>
          <a:noFill/>
          <a:ln>
            <a:noFill/>
          </a:ln>
        </p:spPr>
      </p:pic>
    </p:spTree>
    <p:extLst>
      <p:ext uri="{BB962C8B-B14F-4D97-AF65-F5344CB8AC3E}">
        <p14:creationId xmlns:p14="http://schemas.microsoft.com/office/powerpoint/2010/main" val="10522486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2897AE-E45D-D594-2E22-05043A3E0B60}"/>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But perhaps not yet there for all specific accelerator applications…</a:t>
            </a:r>
          </a:p>
          <a:p>
            <a:r>
              <a:rPr lang="en-GB" sz="1400" dirty="0">
                <a:latin typeface="Calibri" panose="020F0502020204030204" pitchFamily="34" charset="0"/>
                <a:ea typeface="Calibri" panose="020F0502020204030204" pitchFamily="34" charset="0"/>
                <a:cs typeface="Calibri" panose="020F0502020204030204" pitchFamily="34" charset="0"/>
              </a:rPr>
              <a:t>Indeed, during the same last CWRF2024 workshop, several colleagues have reported breakages of transistors when fast transients occur</a:t>
            </a:r>
          </a:p>
          <a:p>
            <a:r>
              <a:rPr lang="en-GB" sz="1400" dirty="0">
                <a:latin typeface="Calibri" panose="020F0502020204030204" pitchFamily="34" charset="0"/>
                <a:ea typeface="Calibri" panose="020F0502020204030204" pitchFamily="34" charset="0"/>
                <a:cs typeface="Calibri" panose="020F0502020204030204" pitchFamily="34" charset="0"/>
              </a:rPr>
              <a:t>This could also be one of the reasons of our failures with the SPS transistors system that we have</a:t>
            </a:r>
          </a:p>
          <a:p>
            <a:r>
              <a:rPr lang="en-GB" sz="1400" dirty="0">
                <a:latin typeface="Calibri" panose="020F0502020204030204" pitchFamily="34" charset="0"/>
                <a:ea typeface="Calibri" panose="020F0502020204030204" pitchFamily="34" charset="0"/>
                <a:cs typeface="Calibri" panose="020F0502020204030204" pitchFamily="34" charset="0"/>
              </a:rPr>
              <a:t>If these transients are short enough, they could be damaging the transistors directly linked to the cavity, despite being protected with a circulator</a:t>
            </a:r>
          </a:p>
          <a:p>
            <a:r>
              <a:rPr lang="en-GB" sz="1400" dirty="0">
                <a:latin typeface="Calibri" panose="020F0502020204030204" pitchFamily="34" charset="0"/>
                <a:ea typeface="Calibri" panose="020F0502020204030204" pitchFamily="34" charset="0"/>
                <a:cs typeface="Calibri" panose="020F0502020204030204" pitchFamily="34" charset="0"/>
              </a:rPr>
              <a:t>And there is a remaining question: obsolescence? Of course, one can think of buying a lot of transistors, but then, what about lifetime under storage?</a:t>
            </a:r>
          </a:p>
        </p:txBody>
      </p:sp>
      <p:sp>
        <p:nvSpPr>
          <p:cNvPr id="3" name="Title 2">
            <a:extLst>
              <a:ext uri="{FF2B5EF4-FFF2-40B4-BE49-F238E27FC236}">
                <a16:creationId xmlns:a16="http://schemas.microsoft.com/office/drawing/2014/main" id="{BA3C4216-ECA4-F739-A083-4DAFBD3D88DB}"/>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Finally, is there a future for SSPA at 400 MHz?</a:t>
            </a:r>
            <a:endParaRPr lang="en-GB" dirty="0"/>
          </a:p>
        </p:txBody>
      </p:sp>
      <p:sp>
        <p:nvSpPr>
          <p:cNvPr id="5" name="Footer Placeholder 4">
            <a:extLst>
              <a:ext uri="{FF2B5EF4-FFF2-40B4-BE49-F238E27FC236}">
                <a16:creationId xmlns:a16="http://schemas.microsoft.com/office/drawing/2014/main" id="{B55A5911-E6A7-9D61-0FF8-E54A3AC55F98}"/>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ECC179F2-B04F-40ED-1473-A10DF3FC30BD}"/>
              </a:ext>
            </a:extLst>
          </p:cNvPr>
          <p:cNvSpPr>
            <a:spLocks noGrp="1"/>
          </p:cNvSpPr>
          <p:nvPr>
            <p:ph type="sldNum" sz="quarter" idx="12"/>
          </p:nvPr>
        </p:nvSpPr>
        <p:spPr/>
        <p:txBody>
          <a:bodyPr/>
          <a:lstStyle/>
          <a:p>
            <a:fld id="{BFDCA1C4-9514-7B4F-976F-D92F7E296653}" type="slidenum">
              <a:rPr lang="fr-FR" smtClean="0"/>
              <a:pPr/>
              <a:t>50</a:t>
            </a:fld>
            <a:endParaRPr lang="fr-FR"/>
          </a:p>
        </p:txBody>
      </p:sp>
      <p:pic>
        <p:nvPicPr>
          <p:cNvPr id="10" name="Content Placeholder 9">
            <a:extLst>
              <a:ext uri="{FF2B5EF4-FFF2-40B4-BE49-F238E27FC236}">
                <a16:creationId xmlns:a16="http://schemas.microsoft.com/office/drawing/2014/main" id="{A49686CA-C2A8-C010-F355-54FB6306AD32}"/>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4645025" y="1572320"/>
            <a:ext cx="4041775" cy="2273498"/>
          </a:xfrm>
          <a:prstGeom prst="rect">
            <a:avLst/>
          </a:prstGeom>
          <a:ln w="3175">
            <a:solidFill>
              <a:srgbClr val="002060"/>
            </a:solidFill>
          </a:ln>
        </p:spPr>
      </p:pic>
      <p:sp>
        <p:nvSpPr>
          <p:cNvPr id="14" name="Date Placeholder 2">
            <a:extLst>
              <a:ext uri="{FF2B5EF4-FFF2-40B4-BE49-F238E27FC236}">
                <a16:creationId xmlns:a16="http://schemas.microsoft.com/office/drawing/2014/main" id="{842EF654-3AA1-EBFD-6F83-88A3CA4C00FE}"/>
              </a:ext>
            </a:extLst>
          </p:cNvPr>
          <p:cNvSpPr txBox="1">
            <a:spLocks/>
          </p:cNvSpPr>
          <p:nvPr/>
        </p:nvSpPr>
        <p:spPr>
          <a:xfrm>
            <a:off x="4645025" y="3911725"/>
            <a:ext cx="4040188" cy="53223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400" dirty="0">
                <a:latin typeface="Calibri" panose="020F0502020204030204" pitchFamily="34" charset="0"/>
                <a:ea typeface="Calibri" panose="020F0502020204030204" pitchFamily="34" charset="0"/>
                <a:cs typeface="Calibri" panose="020F0502020204030204" pitchFamily="34" charset="0"/>
                <a:hlinkClick r:id="rId3"/>
              </a:rPr>
              <a:t>Accelerator-Industry Co-Innovation workshop, CERN, May 2022, SSPA at CERN</a:t>
            </a:r>
            <a:endPar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17055269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2897AE-E45D-D594-2E22-05043A3E0B60}"/>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But perhaps not yet there for all specific accelerator applications</a:t>
            </a:r>
          </a:p>
          <a:p>
            <a:r>
              <a:rPr lang="en-GB" sz="1400" dirty="0">
                <a:latin typeface="Calibri" panose="020F0502020204030204" pitchFamily="34" charset="0"/>
                <a:ea typeface="Calibri" panose="020F0502020204030204" pitchFamily="34" charset="0"/>
                <a:cs typeface="Calibri" panose="020F0502020204030204" pitchFamily="34" charset="0"/>
              </a:rPr>
              <a:t>Indeed, during the same last CWRF2024 workshop, several colleagues have reported breakages of transistors when fast transients occur</a:t>
            </a:r>
          </a:p>
          <a:p>
            <a:r>
              <a:rPr lang="en-GB" sz="1400" dirty="0">
                <a:latin typeface="Calibri" panose="020F0502020204030204" pitchFamily="34" charset="0"/>
                <a:ea typeface="Calibri" panose="020F0502020204030204" pitchFamily="34" charset="0"/>
                <a:cs typeface="Calibri" panose="020F0502020204030204" pitchFamily="34" charset="0"/>
              </a:rPr>
              <a:t>This could also be one of the reasons of our failures with the SPS transistors system that we have</a:t>
            </a:r>
          </a:p>
          <a:p>
            <a:r>
              <a:rPr lang="en-GB" sz="1400" dirty="0">
                <a:latin typeface="Calibri" panose="020F0502020204030204" pitchFamily="34" charset="0"/>
                <a:ea typeface="Calibri" panose="020F0502020204030204" pitchFamily="34" charset="0"/>
                <a:cs typeface="Calibri" panose="020F0502020204030204" pitchFamily="34" charset="0"/>
              </a:rPr>
              <a:t>If these transients are short enough, they could be damaging the transistors directly linked to the cavity, despite being protected with a circulator</a:t>
            </a:r>
          </a:p>
          <a:p>
            <a:r>
              <a:rPr lang="en-GB" sz="1400" dirty="0">
                <a:latin typeface="Calibri" panose="020F0502020204030204" pitchFamily="34" charset="0"/>
                <a:ea typeface="Calibri" panose="020F0502020204030204" pitchFamily="34" charset="0"/>
                <a:cs typeface="Calibri" panose="020F0502020204030204" pitchFamily="34" charset="0"/>
              </a:rPr>
              <a:t>And there is a remaining question: obsolescence? Of course, one can think of buying a lot of transistors, but then, what about lifetime under storage?</a:t>
            </a:r>
          </a:p>
        </p:txBody>
      </p:sp>
      <p:sp>
        <p:nvSpPr>
          <p:cNvPr id="3" name="Title 2">
            <a:extLst>
              <a:ext uri="{FF2B5EF4-FFF2-40B4-BE49-F238E27FC236}">
                <a16:creationId xmlns:a16="http://schemas.microsoft.com/office/drawing/2014/main" id="{BA3C4216-ECA4-F739-A083-4DAFBD3D88DB}"/>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Finally, is there a future for SSPA at 400 MHz?</a:t>
            </a:r>
            <a:endParaRPr lang="en-GB" dirty="0"/>
          </a:p>
        </p:txBody>
      </p:sp>
      <p:sp>
        <p:nvSpPr>
          <p:cNvPr id="5" name="Footer Placeholder 4">
            <a:extLst>
              <a:ext uri="{FF2B5EF4-FFF2-40B4-BE49-F238E27FC236}">
                <a16:creationId xmlns:a16="http://schemas.microsoft.com/office/drawing/2014/main" id="{B55A5911-E6A7-9D61-0FF8-E54A3AC55F98}"/>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ECC179F2-B04F-40ED-1473-A10DF3FC30BD}"/>
              </a:ext>
            </a:extLst>
          </p:cNvPr>
          <p:cNvSpPr>
            <a:spLocks noGrp="1"/>
          </p:cNvSpPr>
          <p:nvPr>
            <p:ph type="sldNum" sz="quarter" idx="12"/>
          </p:nvPr>
        </p:nvSpPr>
        <p:spPr/>
        <p:txBody>
          <a:bodyPr/>
          <a:lstStyle/>
          <a:p>
            <a:fld id="{BFDCA1C4-9514-7B4F-976F-D92F7E296653}" type="slidenum">
              <a:rPr lang="fr-FR" smtClean="0"/>
              <a:pPr/>
              <a:t>51</a:t>
            </a:fld>
            <a:endParaRPr lang="fr-FR"/>
          </a:p>
        </p:txBody>
      </p:sp>
      <p:pic>
        <p:nvPicPr>
          <p:cNvPr id="8" name="Content Placeholder 7">
            <a:extLst>
              <a:ext uri="{FF2B5EF4-FFF2-40B4-BE49-F238E27FC236}">
                <a16:creationId xmlns:a16="http://schemas.microsoft.com/office/drawing/2014/main" id="{9AA72E43-145E-0BC9-E393-6841B2F87925}"/>
              </a:ext>
            </a:extLst>
          </p:cNvPr>
          <p:cNvPicPr>
            <a:picLocks noGrp="1" noChangeAspect="1"/>
          </p:cNvPicPr>
          <p:nvPr>
            <p:ph sz="quarter" idx="4"/>
          </p:nvPr>
        </p:nvPicPr>
        <p:blipFill>
          <a:blip r:embed="rId2" cstate="print">
            <a:extLst>
              <a:ext uri="{28A0092B-C50C-407E-A947-70E740481C1C}">
                <a14:useLocalDpi xmlns:a14="http://schemas.microsoft.com/office/drawing/2010/main"/>
              </a:ext>
            </a:extLst>
          </a:blip>
          <a:stretch>
            <a:fillRect/>
          </a:stretch>
        </p:blipFill>
        <p:spPr>
          <a:xfrm>
            <a:off x="4645025" y="1572320"/>
            <a:ext cx="4041775" cy="2273498"/>
          </a:xfrm>
          <a:prstGeom prst="rect">
            <a:avLst/>
          </a:prstGeom>
          <a:ln w="3175">
            <a:solidFill>
              <a:srgbClr val="002060"/>
            </a:solidFill>
          </a:ln>
        </p:spPr>
      </p:pic>
      <p:sp>
        <p:nvSpPr>
          <p:cNvPr id="9" name="Date Placeholder 2">
            <a:extLst>
              <a:ext uri="{FF2B5EF4-FFF2-40B4-BE49-F238E27FC236}">
                <a16:creationId xmlns:a16="http://schemas.microsoft.com/office/drawing/2014/main" id="{0F0D6723-4106-E8B7-887C-A82A69004A95}"/>
              </a:ext>
            </a:extLst>
          </p:cNvPr>
          <p:cNvSpPr txBox="1">
            <a:spLocks/>
          </p:cNvSpPr>
          <p:nvPr/>
        </p:nvSpPr>
        <p:spPr>
          <a:xfrm>
            <a:off x="4645025" y="3911725"/>
            <a:ext cx="4040188" cy="532234"/>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GB" sz="1400" dirty="0">
                <a:latin typeface="Calibri" panose="020F0502020204030204" pitchFamily="34" charset="0"/>
                <a:ea typeface="Calibri" panose="020F0502020204030204" pitchFamily="34" charset="0"/>
                <a:cs typeface="Calibri" panose="020F0502020204030204" pitchFamily="34" charset="0"/>
                <a:hlinkClick r:id="rId3"/>
              </a:rPr>
              <a:t>Accelerator-Industry Co-Innovation workshop, CERN, May 2022, SSPA at CERN</a:t>
            </a:r>
            <a:endPar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403957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D2897AE-E45D-D594-2E22-05043A3E0B60}"/>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The main lesson learnt is that real life tests are mandatory</a:t>
            </a:r>
          </a:p>
          <a:p>
            <a:r>
              <a:rPr lang="en-GB" sz="1400" dirty="0">
                <a:latin typeface="Calibri" panose="020F0502020204030204" pitchFamily="34" charset="0"/>
                <a:ea typeface="Calibri" panose="020F0502020204030204" pitchFamily="34" charset="0"/>
                <a:cs typeface="Calibri" panose="020F0502020204030204" pitchFamily="34" charset="0"/>
              </a:rPr>
              <a:t>We are really very grateful to Rama and Ofelia that have defended the SPS tests and the SM18 tests</a:t>
            </a:r>
          </a:p>
          <a:p>
            <a:r>
              <a:rPr lang="en-GB" sz="1400" dirty="0">
                <a:latin typeface="Calibri" panose="020F0502020204030204" pitchFamily="34" charset="0"/>
                <a:ea typeface="Calibri" panose="020F0502020204030204" pitchFamily="34" charset="0"/>
                <a:cs typeface="Calibri" panose="020F0502020204030204" pitchFamily="34" charset="0"/>
              </a:rPr>
              <a:t>These were so important for us to discover the many details that could make such a system failing</a:t>
            </a:r>
          </a:p>
        </p:txBody>
      </p:sp>
      <p:sp>
        <p:nvSpPr>
          <p:cNvPr id="3" name="Title 2">
            <a:extLst>
              <a:ext uri="{FF2B5EF4-FFF2-40B4-BE49-F238E27FC236}">
                <a16:creationId xmlns:a16="http://schemas.microsoft.com/office/drawing/2014/main" id="{BA3C4216-ECA4-F739-A083-4DAFBD3D88DB}"/>
              </a:ext>
            </a:extLst>
          </p:cNvPr>
          <p:cNvSpPr>
            <a:spLocks noGrp="1"/>
          </p:cNvSpPr>
          <p:nvPr>
            <p:ph type="title"/>
          </p:nvPr>
        </p:nvSpPr>
        <p:spPr/>
        <p:txBody>
          <a:bodyPr/>
          <a:lstStyle/>
          <a:p>
            <a:r>
              <a:rPr lang="en-GB" sz="2800" kern="100" dirty="0">
                <a:effectLst/>
                <a:latin typeface="Calibri" panose="020F0502020204030204" pitchFamily="34" charset="0"/>
                <a:ea typeface="Times New Roman" panose="02020603050405020304" pitchFamily="18" charset="0"/>
                <a:cs typeface="Times New Roman" panose="02020603050405020304" pitchFamily="18" charset="0"/>
              </a:rPr>
              <a:t>Conclusion</a:t>
            </a:r>
            <a:endParaRPr lang="en-GB" dirty="0"/>
          </a:p>
        </p:txBody>
      </p:sp>
      <p:sp>
        <p:nvSpPr>
          <p:cNvPr id="4" name="Content Placeholder 3">
            <a:extLst>
              <a:ext uri="{FF2B5EF4-FFF2-40B4-BE49-F238E27FC236}">
                <a16:creationId xmlns:a16="http://schemas.microsoft.com/office/drawing/2014/main" id="{56422F67-DBF7-04B3-5F2A-500CD8976321}"/>
              </a:ext>
            </a:extLst>
          </p:cNvPr>
          <p:cNvSpPr>
            <a:spLocks noGrp="1"/>
          </p:cNvSpPr>
          <p:nvPr>
            <p:ph sz="quarter" idx="4"/>
          </p:nvPr>
        </p:nvSpPr>
        <p:spPr/>
        <p:txBody>
          <a:bodyPr/>
          <a:lstStyle/>
          <a:p>
            <a:pPr marL="0" indent="0">
              <a:buNone/>
            </a:pPr>
            <a:r>
              <a:rPr lang="en-GB" sz="1400" dirty="0">
                <a:latin typeface="Calibri" panose="020F0502020204030204" pitchFamily="34" charset="0"/>
                <a:ea typeface="Calibri" panose="020F0502020204030204" pitchFamily="34" charset="0"/>
                <a:cs typeface="Calibri" panose="020F0502020204030204" pitchFamily="34" charset="0"/>
              </a:rPr>
              <a:t>Not an exhaustive list</a:t>
            </a:r>
          </a:p>
          <a:p>
            <a:r>
              <a:rPr lang="en-GB" sz="1400" dirty="0">
                <a:latin typeface="Calibri" panose="020F0502020204030204" pitchFamily="34" charset="0"/>
                <a:ea typeface="Calibri" panose="020F0502020204030204" pitchFamily="34" charset="0"/>
                <a:cs typeface="Calibri" panose="020F0502020204030204" pitchFamily="34" charset="0"/>
              </a:rPr>
              <a:t>feedthrough design</a:t>
            </a:r>
          </a:p>
          <a:p>
            <a:r>
              <a:rPr lang="en-GB" sz="1400" dirty="0">
                <a:latin typeface="Calibri" panose="020F0502020204030204" pitchFamily="34" charset="0"/>
                <a:ea typeface="Calibri" panose="020F0502020204030204" pitchFamily="34" charset="0"/>
                <a:cs typeface="Calibri" panose="020F0502020204030204" pitchFamily="34" charset="0"/>
              </a:rPr>
              <a:t>spacers in 6-1/8 coaxial lines</a:t>
            </a:r>
          </a:p>
          <a:p>
            <a:r>
              <a:rPr lang="en-GB" sz="1400" dirty="0">
                <a:latin typeface="Calibri" panose="020F0502020204030204" pitchFamily="34" charset="0"/>
                <a:ea typeface="Calibri" panose="020F0502020204030204" pitchFamily="34" charset="0"/>
                <a:cs typeface="Calibri" panose="020F0502020204030204" pitchFamily="34" charset="0"/>
              </a:rPr>
              <a:t>U-shape in coaxial lines</a:t>
            </a:r>
          </a:p>
          <a:p>
            <a:r>
              <a:rPr lang="en-GB" sz="1400" dirty="0">
                <a:latin typeface="Calibri" panose="020F0502020204030204" pitchFamily="34" charset="0"/>
                <a:ea typeface="Calibri" panose="020F0502020204030204" pitchFamily="34" charset="0"/>
                <a:cs typeface="Calibri" panose="020F0502020204030204" pitchFamily="34" charset="0"/>
              </a:rPr>
              <a:t>need of circulators to avoid tube cavity and Crab cavity coupling effect</a:t>
            </a:r>
          </a:p>
          <a:p>
            <a:r>
              <a:rPr lang="en-GB" sz="1400" dirty="0">
                <a:latin typeface="Calibri" panose="020F0502020204030204" pitchFamily="34" charset="0"/>
                <a:ea typeface="Calibri" panose="020F0502020204030204" pitchFamily="34" charset="0"/>
                <a:cs typeface="Calibri" panose="020F0502020204030204" pitchFamily="34" charset="0"/>
              </a:rPr>
              <a:t>conditioning process</a:t>
            </a:r>
          </a:p>
          <a:p>
            <a:r>
              <a:rPr lang="en-GB" sz="1400" dirty="0">
                <a:latin typeface="Calibri" panose="020F0502020204030204" pitchFamily="34" charset="0"/>
                <a:ea typeface="Calibri" panose="020F0502020204030204" pitchFamily="34" charset="0"/>
                <a:cs typeface="Calibri" panose="020F0502020204030204" pitchFamily="34" charset="0"/>
              </a:rPr>
              <a:t>linearity of HPRF</a:t>
            </a:r>
          </a:p>
        </p:txBody>
      </p:sp>
      <p:sp>
        <p:nvSpPr>
          <p:cNvPr id="5" name="Footer Placeholder 4">
            <a:extLst>
              <a:ext uri="{FF2B5EF4-FFF2-40B4-BE49-F238E27FC236}">
                <a16:creationId xmlns:a16="http://schemas.microsoft.com/office/drawing/2014/main" id="{B55A5911-E6A7-9D61-0FF8-E54A3AC55F98}"/>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ECC179F2-B04F-40ED-1473-A10DF3FC30BD}"/>
              </a:ext>
            </a:extLst>
          </p:cNvPr>
          <p:cNvSpPr>
            <a:spLocks noGrp="1"/>
          </p:cNvSpPr>
          <p:nvPr>
            <p:ph type="sldNum" sz="quarter" idx="12"/>
          </p:nvPr>
        </p:nvSpPr>
        <p:spPr/>
        <p:txBody>
          <a:bodyPr/>
          <a:lstStyle/>
          <a:p>
            <a:fld id="{BFDCA1C4-9514-7B4F-976F-D92F7E296653}" type="slidenum">
              <a:rPr lang="fr-FR" smtClean="0"/>
              <a:pPr/>
              <a:t>52</a:t>
            </a:fld>
            <a:endParaRPr lang="fr-FR"/>
          </a:p>
        </p:txBody>
      </p:sp>
    </p:spTree>
    <p:extLst>
      <p:ext uri="{BB962C8B-B14F-4D97-AF65-F5344CB8AC3E}">
        <p14:creationId xmlns:p14="http://schemas.microsoft.com/office/powerpoint/2010/main" val="348742933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468CE7-DD2D-8CBC-20E1-AABDB07DA4C6}"/>
              </a:ext>
            </a:extLst>
          </p:cNvPr>
          <p:cNvSpPr>
            <a:spLocks noGrp="1"/>
          </p:cNvSpPr>
          <p:nvPr>
            <p:ph type="title"/>
          </p:nvPr>
        </p:nvSpPr>
        <p:spPr/>
        <p:txBody>
          <a:bodyPr/>
          <a:lstStyle/>
          <a:p>
            <a:r>
              <a:rPr lang="en-GB" dirty="0">
                <a:latin typeface="Calibri" panose="020F0502020204030204" pitchFamily="34" charset="0"/>
                <a:ea typeface="Calibri" panose="020F0502020204030204" pitchFamily="34" charset="0"/>
                <a:cs typeface="Calibri" panose="020F0502020204030204" pitchFamily="34" charset="0"/>
              </a:rPr>
              <a:t>Rama Calaga, a very special boss</a:t>
            </a:r>
          </a:p>
        </p:txBody>
      </p:sp>
      <p:sp>
        <p:nvSpPr>
          <p:cNvPr id="3" name="Content Placeholder 2">
            <a:extLst>
              <a:ext uri="{FF2B5EF4-FFF2-40B4-BE49-F238E27FC236}">
                <a16:creationId xmlns:a16="http://schemas.microsoft.com/office/drawing/2014/main" id="{B3CD0B4F-8D80-E5C0-8C21-CE459120940D}"/>
              </a:ext>
            </a:extLst>
          </p:cNvPr>
          <p:cNvSpPr>
            <a:spLocks noGrp="1"/>
          </p:cNvSpPr>
          <p:nvPr>
            <p:ph idx="1"/>
          </p:nvPr>
        </p:nvSpPr>
        <p:spPr>
          <a:xfrm>
            <a:off x="612000" y="914401"/>
            <a:ext cx="5832208" cy="3680222"/>
          </a:xfrm>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US </a:t>
            </a:r>
            <a:r>
              <a:rPr lang="en-GB" sz="1400" dirty="0" err="1">
                <a:latin typeface="Calibri" panose="020F0502020204030204" pitchFamily="34" charset="0"/>
                <a:ea typeface="Calibri" panose="020F0502020204030204" pitchFamily="34" charset="0"/>
                <a:cs typeface="Calibri" panose="020F0502020204030204" pitchFamily="34" charset="0"/>
              </a:rPr>
              <a:t>Particule</a:t>
            </a:r>
            <a:r>
              <a:rPr lang="en-GB" sz="1400" dirty="0">
                <a:latin typeface="Calibri" panose="020F0502020204030204" pitchFamily="34" charset="0"/>
                <a:ea typeface="Calibri" panose="020F0502020204030204" pitchFamily="34" charset="0"/>
                <a:cs typeface="Calibri" panose="020F0502020204030204" pitchFamily="34" charset="0"/>
              </a:rPr>
              <a:t> Accelerator School Prize, prestigious Prize</a:t>
            </a:r>
          </a:p>
          <a:p>
            <a:endParaRPr lang="en-GB" sz="1400" dirty="0">
              <a:latin typeface="Calibri" panose="020F0502020204030204" pitchFamily="34" charset="0"/>
              <a:ea typeface="Calibri" panose="020F0502020204030204" pitchFamily="34" charset="0"/>
              <a:cs typeface="Calibri" panose="020F0502020204030204" pitchFamily="34" charset="0"/>
            </a:endParaRPr>
          </a:p>
          <a:p>
            <a:pPr lvl="1"/>
            <a:r>
              <a:rPr lang="en-GB" sz="1400" dirty="0">
                <a:latin typeface="Calibri" panose="020F0502020204030204" pitchFamily="34" charset="0"/>
                <a:ea typeface="Calibri" panose="020F0502020204030204" pitchFamily="34" charset="0"/>
                <a:cs typeface="Calibri" panose="020F0502020204030204" pitchFamily="34" charset="0"/>
              </a:rPr>
              <a:t>1997, Daniel </a:t>
            </a:r>
            <a:r>
              <a:rPr lang="en-GB" sz="1400" dirty="0" err="1">
                <a:latin typeface="Calibri" panose="020F0502020204030204" pitchFamily="34" charset="0"/>
                <a:ea typeface="Calibri" panose="020F0502020204030204" pitchFamily="34" charset="0"/>
                <a:cs typeface="Calibri" panose="020F0502020204030204" pitchFamily="34" charset="0"/>
              </a:rPr>
              <a:t>Boussard</a:t>
            </a:r>
            <a:r>
              <a:rPr lang="en-GB" sz="1400" dirty="0">
                <a:latin typeface="Calibri" panose="020F0502020204030204" pitchFamily="34" charset="0"/>
                <a:ea typeface="Calibri" panose="020F0502020204030204" pitchFamily="34" charset="0"/>
                <a:cs typeface="Calibri" panose="020F0502020204030204" pitchFamily="34" charset="0"/>
              </a:rPr>
              <a:t> (Group Leader who hired me at CERN in 1992) that was saying (from how I remember it) ‘accelerators will be with superconducting cavities or will not be…’, incredibly visionary</a:t>
            </a:r>
          </a:p>
          <a:p>
            <a:pPr lvl="1"/>
            <a:endParaRPr lang="en-GB" sz="1400" dirty="0">
              <a:latin typeface="Calibri" panose="020F0502020204030204" pitchFamily="34" charset="0"/>
              <a:ea typeface="Calibri" panose="020F0502020204030204" pitchFamily="34" charset="0"/>
              <a:cs typeface="Calibri" panose="020F0502020204030204" pitchFamily="34" charset="0"/>
            </a:endParaRPr>
          </a:p>
          <a:p>
            <a:pPr lvl="1"/>
            <a:r>
              <a:rPr lang="en-GB" sz="1400" dirty="0">
                <a:latin typeface="Calibri" panose="020F0502020204030204" pitchFamily="34" charset="0"/>
                <a:ea typeface="Calibri" panose="020F0502020204030204" pitchFamily="34" charset="0"/>
                <a:cs typeface="Calibri" panose="020F0502020204030204" pitchFamily="34" charset="0"/>
              </a:rPr>
              <a:t>(not in my line management, 2011, Jean Delayen)</a:t>
            </a:r>
          </a:p>
          <a:p>
            <a:pPr lvl="1"/>
            <a:endParaRPr lang="en-GB" sz="1400" dirty="0">
              <a:latin typeface="Calibri" panose="020F0502020204030204" pitchFamily="34" charset="0"/>
              <a:ea typeface="Calibri" panose="020F0502020204030204" pitchFamily="34" charset="0"/>
              <a:cs typeface="Calibri" panose="020F0502020204030204" pitchFamily="34" charset="0"/>
            </a:endParaRPr>
          </a:p>
          <a:p>
            <a:pPr lvl="1"/>
            <a:r>
              <a:rPr lang="en-GB" sz="1400" dirty="0">
                <a:latin typeface="Calibri" panose="020F0502020204030204" pitchFamily="34" charset="0"/>
                <a:ea typeface="Calibri" panose="020F0502020204030204" pitchFamily="34" charset="0"/>
                <a:cs typeface="Calibri" panose="020F0502020204030204" pitchFamily="34" charset="0"/>
              </a:rPr>
              <a:t>2022, Rama Calaga, with who I have the pleasure to work with! (on Crab… and on many other topics)</a:t>
            </a:r>
          </a:p>
        </p:txBody>
      </p:sp>
      <p:sp>
        <p:nvSpPr>
          <p:cNvPr id="4" name="Footer Placeholder 3">
            <a:extLst>
              <a:ext uri="{FF2B5EF4-FFF2-40B4-BE49-F238E27FC236}">
                <a16:creationId xmlns:a16="http://schemas.microsoft.com/office/drawing/2014/main" id="{77349715-1CF1-01A7-086F-354AA3F7628E}"/>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5" name="Slide Number Placeholder 4">
            <a:extLst>
              <a:ext uri="{FF2B5EF4-FFF2-40B4-BE49-F238E27FC236}">
                <a16:creationId xmlns:a16="http://schemas.microsoft.com/office/drawing/2014/main" id="{7392E984-90E3-06DD-8642-DE1738BDE5E0}"/>
              </a:ext>
            </a:extLst>
          </p:cNvPr>
          <p:cNvSpPr>
            <a:spLocks noGrp="1"/>
          </p:cNvSpPr>
          <p:nvPr>
            <p:ph type="sldNum" sz="quarter" idx="12"/>
          </p:nvPr>
        </p:nvSpPr>
        <p:spPr/>
        <p:txBody>
          <a:bodyPr/>
          <a:lstStyle/>
          <a:p>
            <a:fld id="{BFDCA1C4-9514-7B4F-976F-D92F7E296653}" type="slidenum">
              <a:rPr lang="fr-FR" smtClean="0"/>
              <a:pPr/>
              <a:t>53</a:t>
            </a:fld>
            <a:endParaRPr lang="fr-FR"/>
          </a:p>
        </p:txBody>
      </p:sp>
      <p:pic>
        <p:nvPicPr>
          <p:cNvPr id="6" name="Picture 5">
            <a:extLst>
              <a:ext uri="{FF2B5EF4-FFF2-40B4-BE49-F238E27FC236}">
                <a16:creationId xmlns:a16="http://schemas.microsoft.com/office/drawing/2014/main" id="{53B7A901-BC06-1194-0A08-10DD59520763}"/>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732240" y="1421669"/>
            <a:ext cx="1644567" cy="2499742"/>
          </a:xfrm>
          <a:prstGeom prst="rect">
            <a:avLst/>
          </a:prstGeom>
        </p:spPr>
      </p:pic>
      <p:sp>
        <p:nvSpPr>
          <p:cNvPr id="7" name="TextBox 6">
            <a:extLst>
              <a:ext uri="{FF2B5EF4-FFF2-40B4-BE49-F238E27FC236}">
                <a16:creationId xmlns:a16="http://schemas.microsoft.com/office/drawing/2014/main" id="{A989BC11-32F6-2773-3281-5415D8B0A0B8}"/>
              </a:ext>
            </a:extLst>
          </p:cNvPr>
          <p:cNvSpPr txBox="1"/>
          <p:nvPr/>
        </p:nvSpPr>
        <p:spPr>
          <a:xfrm>
            <a:off x="7279447" y="3920157"/>
            <a:ext cx="550151" cy="307777"/>
          </a:xfrm>
          <a:prstGeom prst="rect">
            <a:avLst/>
          </a:prstGeom>
          <a:noFill/>
        </p:spPr>
        <p:txBody>
          <a:bodyPr wrap="none" rtlCol="0">
            <a:spAutoFit/>
          </a:bodyPr>
          <a:lstStyle/>
          <a:p>
            <a:pPr algn="ctr"/>
            <a:r>
              <a:rPr lang="fr-CH" sz="1400" dirty="0">
                <a:solidFill>
                  <a:schemeClr val="accent5"/>
                </a:solidFill>
                <a:latin typeface="Calibri" panose="020F0502020204030204" pitchFamily="34" charset="0"/>
                <a:ea typeface="Calibri" panose="020F0502020204030204" pitchFamily="34" charset="0"/>
                <a:cs typeface="Calibri" panose="020F0502020204030204" pitchFamily="34" charset="0"/>
              </a:rPr>
              <a:t>1968</a:t>
            </a:r>
            <a:endPar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5431815"/>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1707654"/>
            <a:ext cx="7848872" cy="2448272"/>
          </a:xfrm>
        </p:spPr>
        <p:txBody>
          <a:bodyPr anchor="ctr"/>
          <a:lstStyle/>
          <a:p>
            <a:r>
              <a:rPr lang="en-GB" sz="1400" b="0" dirty="0">
                <a:latin typeface="Calibri" panose="020F0502020204030204" pitchFamily="34" charset="0"/>
                <a:ea typeface="Calibri" panose="020F0502020204030204" pitchFamily="34" charset="0"/>
                <a:cs typeface="Calibri" panose="020F0502020204030204" pitchFamily="34" charset="0"/>
              </a:rPr>
              <a:t>My sincere thanks to</a:t>
            </a:r>
            <a:br>
              <a:rPr lang="en-GB" sz="1400" b="0" dirty="0">
                <a:latin typeface="Calibri" panose="020F0502020204030204" pitchFamily="34" charset="0"/>
                <a:ea typeface="Calibri" panose="020F0502020204030204" pitchFamily="34" charset="0"/>
                <a:cs typeface="Calibri" panose="020F0502020204030204" pitchFamily="34" charset="0"/>
              </a:rPr>
            </a:br>
            <a:br>
              <a:rPr lang="en-GB" sz="1400" b="0" dirty="0">
                <a:latin typeface="Calibri" panose="020F0502020204030204" pitchFamily="34" charset="0"/>
                <a:ea typeface="Calibri" panose="020F0502020204030204" pitchFamily="34" charset="0"/>
                <a:cs typeface="Calibri" panose="020F0502020204030204" pitchFamily="34" charset="0"/>
              </a:rPr>
            </a:br>
            <a:r>
              <a:rPr lang="en-GB" sz="1400" b="0" dirty="0">
                <a:latin typeface="Calibri" panose="020F0502020204030204" pitchFamily="34" charset="0"/>
                <a:ea typeface="Calibri" panose="020F0502020204030204" pitchFamily="34" charset="0"/>
                <a:cs typeface="Calibri" panose="020F0502020204030204" pitchFamily="34" charset="0"/>
              </a:rPr>
              <a:t>HL management, always positive, always supportive, never micromanaging, which was really appreciated, thank you very much to Oliver and Markus for instilling such a good spirit</a:t>
            </a:r>
            <a:br>
              <a:rPr lang="en-GB" sz="1400" b="0" dirty="0">
                <a:latin typeface="Calibri" panose="020F0502020204030204" pitchFamily="34" charset="0"/>
                <a:ea typeface="Calibri" panose="020F0502020204030204" pitchFamily="34" charset="0"/>
                <a:cs typeface="Calibri" panose="020F0502020204030204" pitchFamily="34" charset="0"/>
              </a:rPr>
            </a:br>
            <a:br>
              <a:rPr lang="en-GB" sz="1400" b="0" dirty="0">
                <a:latin typeface="Calibri" panose="020F0502020204030204" pitchFamily="34" charset="0"/>
                <a:ea typeface="Calibri" panose="020F0502020204030204" pitchFamily="34" charset="0"/>
                <a:cs typeface="Calibri" panose="020F0502020204030204" pitchFamily="34" charset="0"/>
              </a:rPr>
            </a:br>
            <a:r>
              <a:rPr lang="en-GB" sz="1400" b="0" dirty="0">
                <a:latin typeface="Calibri" panose="020F0502020204030204" pitchFamily="34" charset="0"/>
                <a:ea typeface="Calibri" panose="020F0502020204030204" pitchFamily="34" charset="0"/>
                <a:cs typeface="Calibri" panose="020F0502020204030204" pitchFamily="34" charset="0"/>
              </a:rPr>
              <a:t>All WP4 members and all CERN community that helped us with the many difficulties</a:t>
            </a:r>
            <a:br>
              <a:rPr lang="en-GB" sz="1400" b="0" dirty="0">
                <a:latin typeface="Calibri" panose="020F0502020204030204" pitchFamily="34" charset="0"/>
                <a:ea typeface="Calibri" panose="020F0502020204030204" pitchFamily="34" charset="0"/>
                <a:cs typeface="Calibri" panose="020F0502020204030204" pitchFamily="34" charset="0"/>
              </a:rPr>
            </a:br>
            <a:r>
              <a:rPr lang="en-GB" sz="1400" b="0" dirty="0">
                <a:latin typeface="Calibri" panose="020F0502020204030204" pitchFamily="34" charset="0"/>
                <a:ea typeface="Calibri" panose="020F0502020204030204" pitchFamily="34" charset="0"/>
                <a:cs typeface="Calibri" panose="020F0502020204030204" pitchFamily="34" charset="0"/>
              </a:rPr>
              <a:t>that occurred all along the last decade working on the Crab project</a:t>
            </a:r>
            <a:br>
              <a:rPr lang="en-GB" sz="1400" b="0" dirty="0">
                <a:latin typeface="Calibri" panose="020F0502020204030204" pitchFamily="34" charset="0"/>
                <a:ea typeface="Calibri" panose="020F0502020204030204" pitchFamily="34" charset="0"/>
                <a:cs typeface="Calibri" panose="020F0502020204030204" pitchFamily="34" charset="0"/>
              </a:rPr>
            </a:br>
            <a:br>
              <a:rPr lang="en-GB" sz="1400" b="0" dirty="0">
                <a:latin typeface="Calibri" panose="020F0502020204030204" pitchFamily="34" charset="0"/>
                <a:ea typeface="Calibri" panose="020F0502020204030204" pitchFamily="34" charset="0"/>
                <a:cs typeface="Calibri" panose="020F0502020204030204" pitchFamily="34" charset="0"/>
              </a:rPr>
            </a:br>
            <a:r>
              <a:rPr lang="en-GB" sz="1400" b="0" dirty="0">
                <a:latin typeface="Calibri" panose="020F0502020204030204" pitchFamily="34" charset="0"/>
                <a:ea typeface="Calibri" panose="020F0502020204030204" pitchFamily="34" charset="0"/>
                <a:cs typeface="Calibri" panose="020F0502020204030204" pitchFamily="34" charset="0"/>
              </a:rPr>
              <a:t>The members of my team that worked hard to fix the many troubles that occurred</a:t>
            </a:r>
            <a:br>
              <a:rPr lang="en-GB" sz="1400" b="0" dirty="0">
                <a:latin typeface="Calibri" panose="020F0502020204030204" pitchFamily="34" charset="0"/>
                <a:ea typeface="Calibri" panose="020F0502020204030204" pitchFamily="34" charset="0"/>
                <a:cs typeface="Calibri" panose="020F0502020204030204" pitchFamily="34" charset="0"/>
              </a:rPr>
            </a:br>
            <a:r>
              <a:rPr lang="en-GB" sz="1400" b="0" dirty="0">
                <a:latin typeface="Calibri" panose="020F0502020204030204" pitchFamily="34" charset="0"/>
                <a:ea typeface="Calibri" panose="020F0502020204030204" pitchFamily="34" charset="0"/>
                <a:cs typeface="Calibri" panose="020F0502020204030204" pitchFamily="34" charset="0"/>
              </a:rPr>
              <a:t>when moving from power point to real life</a:t>
            </a:r>
            <a:br>
              <a:rPr lang="en-GB" sz="1400" b="0" dirty="0">
                <a:latin typeface="Calibri" panose="020F0502020204030204" pitchFamily="34" charset="0"/>
                <a:ea typeface="Calibri" panose="020F0502020204030204" pitchFamily="34" charset="0"/>
                <a:cs typeface="Calibri" panose="020F0502020204030204" pitchFamily="34" charset="0"/>
              </a:rPr>
            </a:br>
            <a:br>
              <a:rPr lang="en-GB" sz="1400" b="0" dirty="0">
                <a:latin typeface="Calibri" panose="020F0502020204030204" pitchFamily="34" charset="0"/>
                <a:ea typeface="Calibri" panose="020F0502020204030204" pitchFamily="34" charset="0"/>
                <a:cs typeface="Calibri" panose="020F0502020204030204" pitchFamily="34" charset="0"/>
              </a:rPr>
            </a:br>
            <a:r>
              <a:rPr lang="en-GB" sz="1400" b="0" dirty="0">
                <a:latin typeface="Calibri" panose="020F0502020204030204" pitchFamily="34" charset="0"/>
                <a:ea typeface="Calibri" panose="020F0502020204030204" pitchFamily="34" charset="0"/>
                <a:cs typeface="Calibri" panose="020F0502020204030204" pitchFamily="34" charset="0"/>
              </a:rPr>
              <a:t>A special Thank You to Ofelia and Rama for their constant support</a:t>
            </a:r>
          </a:p>
        </p:txBody>
      </p:sp>
      <p:sp>
        <p:nvSpPr>
          <p:cNvPr id="3" name="Espace réservé du pied de page 2"/>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54</a:t>
            </a:fld>
            <a:endParaRPr lang="fr-FR" dirty="0"/>
          </a:p>
        </p:txBody>
      </p:sp>
      <p:pic>
        <p:nvPicPr>
          <p:cNvPr id="6" name="Image 5" descr="CERN-logo_outline.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77190" y="4406900"/>
            <a:ext cx="613410" cy="603250"/>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39552" y="1707654"/>
            <a:ext cx="7848872" cy="2448272"/>
          </a:xfrm>
        </p:spPr>
        <p:txBody>
          <a:bodyPr anchor="ctr"/>
          <a:lstStyle/>
          <a:p>
            <a:pPr marL="109728" indent="0"/>
            <a:r>
              <a:rPr lang="en-US" sz="1400" b="0" dirty="0">
                <a:latin typeface="Calibri" panose="020F0502020204030204" pitchFamily="34" charset="0"/>
                <a:ea typeface="Calibri" panose="020F0502020204030204" pitchFamily="34" charset="0"/>
                <a:cs typeface="Calibri" panose="020F0502020204030204" pitchFamily="34" charset="0"/>
              </a:rPr>
              <a:t>Simplicity is the ultimate sophistication</a:t>
            </a:r>
            <a:br>
              <a:rPr lang="en-US" sz="1400" b="0" dirty="0">
                <a:latin typeface="Calibri" panose="020F0502020204030204" pitchFamily="34" charset="0"/>
                <a:ea typeface="Calibri" panose="020F0502020204030204" pitchFamily="34" charset="0"/>
                <a:cs typeface="Calibri" panose="020F0502020204030204" pitchFamily="34" charset="0"/>
              </a:rPr>
            </a:br>
            <a:r>
              <a:rPr lang="en-US" sz="1100" b="0" dirty="0">
                <a:solidFill>
                  <a:schemeClr val="accent5"/>
                </a:solidFill>
                <a:latin typeface="Calibri" panose="020F0502020204030204" pitchFamily="34" charset="0"/>
                <a:ea typeface="Calibri" panose="020F0502020204030204" pitchFamily="34" charset="0"/>
                <a:cs typeface="Calibri" panose="020F0502020204030204" pitchFamily="34" charset="0"/>
              </a:rPr>
              <a:t>Leonardo Da Vinci (500+ years ago)</a:t>
            </a:r>
            <a:br>
              <a:rPr lang="en-US" sz="1100" b="0" dirty="0">
                <a:solidFill>
                  <a:schemeClr val="accent5"/>
                </a:solidFill>
                <a:latin typeface="Calibri" panose="020F0502020204030204" pitchFamily="34" charset="0"/>
                <a:ea typeface="Calibri" panose="020F0502020204030204" pitchFamily="34" charset="0"/>
                <a:cs typeface="Calibri" panose="020F0502020204030204" pitchFamily="34" charset="0"/>
              </a:rPr>
            </a:br>
            <a:br>
              <a:rPr lang="en-US" sz="1100" b="0" dirty="0">
                <a:latin typeface="Calibri" panose="020F0502020204030204" pitchFamily="34" charset="0"/>
                <a:ea typeface="Calibri" panose="020F0502020204030204" pitchFamily="34" charset="0"/>
                <a:cs typeface="Calibri" panose="020F0502020204030204" pitchFamily="34" charset="0"/>
              </a:rPr>
            </a:br>
            <a:br>
              <a:rPr lang="en-US" sz="1100" b="0" dirty="0">
                <a:latin typeface="Calibri" panose="020F0502020204030204" pitchFamily="34" charset="0"/>
                <a:ea typeface="Calibri" panose="020F0502020204030204" pitchFamily="34" charset="0"/>
                <a:cs typeface="Calibri" panose="020F0502020204030204" pitchFamily="34" charset="0"/>
              </a:rPr>
            </a:br>
            <a:br>
              <a:rPr lang="en-US" sz="1100" b="0" dirty="0">
                <a:latin typeface="Calibri" panose="020F0502020204030204" pitchFamily="34" charset="0"/>
                <a:ea typeface="Calibri" panose="020F0502020204030204" pitchFamily="34" charset="0"/>
                <a:cs typeface="Calibri" panose="020F0502020204030204" pitchFamily="34" charset="0"/>
              </a:rPr>
            </a:br>
            <a:r>
              <a:rPr lang="en-GB" sz="1400" b="0" dirty="0">
                <a:latin typeface="Calibri" panose="020F0502020204030204" pitchFamily="34" charset="0"/>
                <a:ea typeface="Calibri" panose="020F0502020204030204" pitchFamily="34" charset="0"/>
                <a:cs typeface="Calibri" panose="020F0502020204030204" pitchFamily="34" charset="0"/>
              </a:rPr>
              <a:t>They did not know it was impossible, so they did it</a:t>
            </a:r>
            <a:br>
              <a:rPr lang="en-GB" sz="1400" b="0" dirty="0">
                <a:latin typeface="Calibri" panose="020F0502020204030204" pitchFamily="34" charset="0"/>
                <a:ea typeface="Calibri" panose="020F0502020204030204" pitchFamily="34" charset="0"/>
                <a:cs typeface="Calibri" panose="020F0502020204030204" pitchFamily="34" charset="0"/>
              </a:rPr>
            </a:br>
            <a:r>
              <a:rPr lang="en-GB" sz="1100" b="0" dirty="0">
                <a:solidFill>
                  <a:schemeClr val="accent5"/>
                </a:solidFill>
                <a:latin typeface="Calibri" panose="020F0502020204030204" pitchFamily="34" charset="0"/>
                <a:ea typeface="Calibri" panose="020F0502020204030204" pitchFamily="34" charset="0"/>
                <a:cs typeface="Calibri" panose="020F0502020204030204" pitchFamily="34" charset="0"/>
              </a:rPr>
              <a:t>Mark Twain</a:t>
            </a:r>
            <a:endParaRPr lang="en-GB" sz="1400" b="0" dirty="0">
              <a:solidFill>
                <a:schemeClr val="accent5"/>
              </a:solidFill>
              <a:latin typeface="Calibri" panose="020F0502020204030204" pitchFamily="34" charset="0"/>
              <a:ea typeface="Calibri" panose="020F0502020204030204" pitchFamily="34" charset="0"/>
              <a:cs typeface="Calibri" panose="020F0502020204030204" pitchFamily="34" charset="0"/>
            </a:endParaRPr>
          </a:p>
        </p:txBody>
      </p:sp>
      <p:sp>
        <p:nvSpPr>
          <p:cNvPr id="3" name="Espace réservé du pied de page 2"/>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55</a:t>
            </a:fld>
            <a:endParaRPr lang="fr-FR" dirty="0"/>
          </a:p>
        </p:txBody>
      </p:sp>
      <p:pic>
        <p:nvPicPr>
          <p:cNvPr id="6" name="Image 5" descr="CERN-logo_outline.jp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77190" y="4406900"/>
            <a:ext cx="613410" cy="603250"/>
          </a:xfrm>
          <a:prstGeom prst="rect">
            <a:avLst/>
          </a:prstGeom>
        </p:spPr>
      </p:pic>
    </p:spTree>
    <p:extLst>
      <p:ext uri="{BB962C8B-B14F-4D97-AF65-F5344CB8AC3E}">
        <p14:creationId xmlns:p14="http://schemas.microsoft.com/office/powerpoint/2010/main" val="1180772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a:xfrm>
            <a:off x="457200" y="911424"/>
            <a:ext cx="4762872" cy="3595092"/>
          </a:xfrm>
        </p:spPr>
        <p:txBody>
          <a:bodyPr>
            <a:noAutofit/>
          </a:bodyPr>
          <a:lstStyle/>
          <a:p>
            <a:pPr marL="0" indent="0">
              <a:buNone/>
            </a:pPr>
            <a:r>
              <a:rPr lang="en-US" sz="1400" dirty="0">
                <a:latin typeface="Calibri" panose="020F0502020204030204" pitchFamily="34" charset="0"/>
                <a:ea typeface="Calibri" panose="020F0502020204030204" pitchFamily="34" charset="0"/>
                <a:cs typeface="Calibri" panose="020F0502020204030204" pitchFamily="34" charset="0"/>
              </a:rPr>
              <a:t>Except the coupling elements, all other devices are identical</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Only bulk material for all vacuum side items</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Body with conical line for high power capability (calculated up to 1 MW)</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AL</a:t>
            </a:r>
            <a:r>
              <a:rPr lang="en-US" sz="1400" baseline="-25000" dirty="0">
                <a:latin typeface="Calibri" panose="020F0502020204030204" pitchFamily="34" charset="0"/>
                <a:ea typeface="Calibri" panose="020F0502020204030204" pitchFamily="34" charset="0"/>
                <a:cs typeface="Calibri" panose="020F0502020204030204" pitchFamily="34" charset="0"/>
              </a:rPr>
              <a:t>2</a:t>
            </a:r>
            <a:r>
              <a:rPr lang="en-US" sz="1400" dirty="0">
                <a:latin typeface="Calibri" panose="020F0502020204030204" pitchFamily="34" charset="0"/>
                <a:ea typeface="Calibri" panose="020F0502020204030204" pitchFamily="34" charset="0"/>
                <a:cs typeface="Calibri" panose="020F0502020204030204" pitchFamily="34" charset="0"/>
              </a:rPr>
              <a:t>O</a:t>
            </a:r>
            <a:r>
              <a:rPr lang="en-US" sz="1400" baseline="-25000" dirty="0">
                <a:latin typeface="Calibri" panose="020F0502020204030204" pitchFamily="34" charset="0"/>
                <a:ea typeface="Calibri" panose="020F0502020204030204" pitchFamily="34" charset="0"/>
                <a:cs typeface="Calibri" panose="020F0502020204030204" pitchFamily="34" charset="0"/>
              </a:rPr>
              <a:t>3,</a:t>
            </a:r>
            <a:r>
              <a:rPr lang="en-US" sz="1400" dirty="0">
                <a:latin typeface="Calibri" panose="020F0502020204030204" pitchFamily="34" charset="0"/>
                <a:ea typeface="Calibri" panose="020F0502020204030204" pitchFamily="34" charset="0"/>
                <a:cs typeface="Calibri" panose="020F0502020204030204" pitchFamily="34" charset="0"/>
              </a:rPr>
              <a:t> 99.6 % purity, 25 mm thickness disk ceramic, antenna from bulk copper, outer flange Titanium</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Air outer line with cyclotronic</a:t>
            </a:r>
            <a:r>
              <a:rPr lang="en-US" sz="1400" baseline="30000" dirty="0">
                <a:latin typeface="Calibri" panose="020F0502020204030204" pitchFamily="34" charset="0"/>
                <a:ea typeface="Calibri" panose="020F0502020204030204" pitchFamily="34" charset="0"/>
                <a:cs typeface="Calibri" panose="020F0502020204030204" pitchFamily="34" charset="0"/>
              </a:rPr>
              <a:t>©</a:t>
            </a:r>
            <a:r>
              <a:rPr lang="en-US" sz="1400" dirty="0">
                <a:latin typeface="Calibri" panose="020F0502020204030204" pitchFamily="34" charset="0"/>
                <a:ea typeface="Calibri" panose="020F0502020204030204" pitchFamily="34" charset="0"/>
                <a:cs typeface="Calibri" panose="020F0502020204030204" pitchFamily="34" charset="0"/>
              </a:rPr>
              <a:t> air cooling system to avoid arcing</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Coaxial to WG without doorknob</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DC polarization to block </a:t>
            </a:r>
            <a:r>
              <a:rPr lang="en-US" sz="1400" dirty="0" err="1">
                <a:latin typeface="Calibri" panose="020F0502020204030204" pitchFamily="34" charset="0"/>
                <a:ea typeface="Calibri" panose="020F0502020204030204" pitchFamily="34" charset="0"/>
                <a:cs typeface="Calibri" panose="020F0502020204030204" pitchFamily="34" charset="0"/>
              </a:rPr>
              <a:t>multipacting</a:t>
            </a:r>
            <a:endParaRPr lang="en-US" sz="1400" dirty="0">
              <a:latin typeface="Calibri" panose="020F0502020204030204" pitchFamily="34" charset="0"/>
              <a:ea typeface="Calibri" panose="020F0502020204030204" pitchFamily="34" charset="0"/>
              <a:cs typeface="Calibri" panose="020F0502020204030204" pitchFamily="34" charset="0"/>
            </a:endParaRP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Water cooled antenna as the hook has been calculated critical (very small geometry with respect to the requested CW power)</a:t>
            </a:r>
          </a:p>
          <a:p>
            <a:pPr marL="358775" lvl="1" indent="-179388"/>
            <a:r>
              <a:rPr lang="en-US" sz="1400" dirty="0">
                <a:latin typeface="Calibri" panose="020F0502020204030204" pitchFamily="34" charset="0"/>
                <a:ea typeface="Calibri" panose="020F0502020204030204" pitchFamily="34" charset="0"/>
                <a:cs typeface="Calibri" panose="020F0502020204030204" pitchFamily="34" charset="0"/>
              </a:rPr>
              <a:t>Only the two coupling elements are different, everything else is identical</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6</a:t>
            </a:fld>
            <a:endParaRPr lang="fr-FR"/>
          </a:p>
        </p:txBody>
      </p:sp>
      <p:grpSp>
        <p:nvGrpSpPr>
          <p:cNvPr id="10" name="Group 9">
            <a:extLst>
              <a:ext uri="{FF2B5EF4-FFF2-40B4-BE49-F238E27FC236}">
                <a16:creationId xmlns:a16="http://schemas.microsoft.com/office/drawing/2014/main" id="{8F69022A-0E5C-60F9-443F-572341CE9371}"/>
              </a:ext>
            </a:extLst>
          </p:cNvPr>
          <p:cNvGrpSpPr>
            <a:grpSpLocks noChangeAspect="1"/>
          </p:cNvGrpSpPr>
          <p:nvPr/>
        </p:nvGrpSpPr>
        <p:grpSpPr>
          <a:xfrm>
            <a:off x="5392195" y="555424"/>
            <a:ext cx="3296054" cy="4307092"/>
            <a:chOff x="4848013" y="433276"/>
            <a:chExt cx="3639683" cy="4756128"/>
          </a:xfrm>
        </p:grpSpPr>
        <p:pic>
          <p:nvPicPr>
            <p:cNvPr id="11" name="Picture 10">
              <a:extLst>
                <a:ext uri="{FF2B5EF4-FFF2-40B4-BE49-F238E27FC236}">
                  <a16:creationId xmlns:a16="http://schemas.microsoft.com/office/drawing/2014/main" id="{495F3FAB-90BD-2E6B-D98F-9D7B184E8433}"/>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10800000">
              <a:off x="7407696" y="2056419"/>
              <a:ext cx="1080000" cy="2629576"/>
            </a:xfrm>
            <a:prstGeom prst="rect">
              <a:avLst/>
            </a:prstGeom>
            <a:ln>
              <a:noFill/>
            </a:ln>
          </p:spPr>
        </p:pic>
        <p:pic>
          <p:nvPicPr>
            <p:cNvPr id="13" name="Picture 12">
              <a:extLst>
                <a:ext uri="{FF2B5EF4-FFF2-40B4-BE49-F238E27FC236}">
                  <a16:creationId xmlns:a16="http://schemas.microsoft.com/office/drawing/2014/main" id="{240AEC43-FA79-3A8A-3667-D97882CEAC4C}"/>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rot="10800000">
              <a:off x="4848013" y="2020578"/>
              <a:ext cx="1080000" cy="3168826"/>
            </a:xfrm>
            <a:prstGeom prst="rect">
              <a:avLst/>
            </a:prstGeom>
            <a:ln>
              <a:noFill/>
            </a:ln>
          </p:spPr>
        </p:pic>
        <p:pic>
          <p:nvPicPr>
            <p:cNvPr id="14" name="Picture 13">
              <a:extLst>
                <a:ext uri="{FF2B5EF4-FFF2-40B4-BE49-F238E27FC236}">
                  <a16:creationId xmlns:a16="http://schemas.microsoft.com/office/drawing/2014/main" id="{68FA2539-EC28-9687-045A-C46B84177419}"/>
                </a:ext>
              </a:extLst>
            </p:cNvPr>
            <p:cNvPicPr>
              <a:picLocks noChangeAspect="1"/>
            </p:cNvPicPr>
            <p:nvPr/>
          </p:nvPicPr>
          <p:blipFill rotWithShape="1">
            <a:blip r:embed="rId4" cstate="print">
              <a:clrChange>
                <a:clrFrom>
                  <a:srgbClr val="FFFFFF"/>
                </a:clrFrom>
                <a:clrTo>
                  <a:srgbClr val="FFFFFF">
                    <a:alpha val="0"/>
                  </a:srgbClr>
                </a:clrTo>
              </a:clrChange>
              <a:extLst>
                <a:ext uri="{28A0092B-C50C-407E-A947-70E740481C1C}">
                  <a14:useLocalDpi xmlns:a14="http://schemas.microsoft.com/office/drawing/2010/main"/>
                </a:ext>
              </a:extLst>
            </a:blip>
            <a:srcRect/>
            <a:stretch/>
          </p:blipFill>
          <p:spPr>
            <a:xfrm rot="576388">
              <a:off x="5567479" y="433276"/>
              <a:ext cx="1956725" cy="3990739"/>
            </a:xfrm>
            <a:prstGeom prst="rect">
              <a:avLst/>
            </a:prstGeom>
            <a:noFill/>
            <a:ln>
              <a:noFill/>
            </a:ln>
          </p:spPr>
        </p:pic>
      </p:grpSp>
      <p:sp>
        <p:nvSpPr>
          <p:cNvPr id="7" name="TextBox 6">
            <a:extLst>
              <a:ext uri="{FF2B5EF4-FFF2-40B4-BE49-F238E27FC236}">
                <a16:creationId xmlns:a16="http://schemas.microsoft.com/office/drawing/2014/main" id="{67A370FE-5959-A833-C9B2-FE36E4B3CF39}"/>
              </a:ext>
            </a:extLst>
          </p:cNvPr>
          <p:cNvSpPr txBox="1"/>
          <p:nvPr/>
        </p:nvSpPr>
        <p:spPr>
          <a:xfrm>
            <a:off x="5514259" y="1666652"/>
            <a:ext cx="733906" cy="307777"/>
          </a:xfrm>
          <a:prstGeom prst="rect">
            <a:avLst/>
          </a:prstGeom>
          <a:noFill/>
        </p:spPr>
        <p:txBody>
          <a:bodyPr wrap="square">
            <a:spAutoFit/>
          </a:bodyPr>
          <a:lstStyle/>
          <a:p>
            <a:pPr algn="ctr"/>
            <a:r>
              <a:rPr lang="fr-CH" sz="1400" dirty="0">
                <a:solidFill>
                  <a:schemeClr val="accent5"/>
                </a:solidFill>
                <a:latin typeface="Calibri" panose="020F0502020204030204" pitchFamily="34" charset="0"/>
                <a:ea typeface="Calibri" panose="020F0502020204030204" pitchFamily="34" charset="0"/>
                <a:cs typeface="Calibri" panose="020F0502020204030204" pitchFamily="34" charset="0"/>
              </a:rPr>
              <a:t>R</a:t>
            </a:r>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FD</a:t>
            </a:r>
            <a:endParaRPr lang="en-GB" sz="1400" dirty="0"/>
          </a:p>
        </p:txBody>
      </p:sp>
      <p:sp>
        <p:nvSpPr>
          <p:cNvPr id="8" name="TextBox 7">
            <a:extLst>
              <a:ext uri="{FF2B5EF4-FFF2-40B4-BE49-F238E27FC236}">
                <a16:creationId xmlns:a16="http://schemas.microsoft.com/office/drawing/2014/main" id="{2893236C-A354-7E01-A9AD-63634A14EF42}"/>
              </a:ext>
            </a:extLst>
          </p:cNvPr>
          <p:cNvSpPr txBox="1"/>
          <p:nvPr/>
        </p:nvSpPr>
        <p:spPr>
          <a:xfrm>
            <a:off x="7832278" y="1664695"/>
            <a:ext cx="733906" cy="307777"/>
          </a:xfrm>
          <a:prstGeom prst="rect">
            <a:avLst/>
          </a:prstGeom>
          <a:noFill/>
        </p:spPr>
        <p:txBody>
          <a:bodyPr wrap="square">
            <a:spAutoFit/>
          </a:bodyPr>
          <a:lstStyle/>
          <a:p>
            <a:pPr algn="ctr"/>
            <a:r>
              <a:rPr lang="en-GB" sz="1400" dirty="0">
                <a:solidFill>
                  <a:schemeClr val="accent5"/>
                </a:solidFill>
                <a:latin typeface="Calibri" panose="020F0502020204030204" pitchFamily="34" charset="0"/>
                <a:ea typeface="Calibri" panose="020F0502020204030204" pitchFamily="34" charset="0"/>
                <a:cs typeface="Calibri" panose="020F0502020204030204" pitchFamily="34" charset="0"/>
              </a:rPr>
              <a:t>DQW</a:t>
            </a:r>
            <a:endParaRPr lang="en-GB" sz="1400" dirty="0"/>
          </a:p>
        </p:txBody>
      </p:sp>
    </p:spTree>
    <p:extLst>
      <p:ext uri="{BB962C8B-B14F-4D97-AF65-F5344CB8AC3E}">
        <p14:creationId xmlns:p14="http://schemas.microsoft.com/office/powerpoint/2010/main" val="12337977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Within the framework of Crab, the couplers are always assembled onto a test box to be RF processed (or RF conditioned)</a:t>
            </a:r>
          </a:p>
          <a:p>
            <a:r>
              <a:rPr lang="en-GB" sz="1400" dirty="0">
                <a:latin typeface="Calibri" panose="020F0502020204030204" pitchFamily="34" charset="0"/>
                <a:ea typeface="Calibri" panose="020F0502020204030204" pitchFamily="34" charset="0"/>
                <a:cs typeface="Calibri" panose="020F0502020204030204" pitchFamily="34" charset="0"/>
              </a:rPr>
              <a:t>Due to its coupling element, the hook, the length of the outer line of the test box cannot be the same as the one that will be used with the cavity</a:t>
            </a:r>
          </a:p>
          <a:p>
            <a:r>
              <a:rPr lang="en-GB" sz="1400" dirty="0">
                <a:latin typeface="Calibri" panose="020F0502020204030204" pitchFamily="34" charset="0"/>
                <a:ea typeface="Calibri" panose="020F0502020204030204" pitchFamily="34" charset="0"/>
                <a:cs typeface="Calibri" panose="020F0502020204030204" pitchFamily="34" charset="0"/>
              </a:rPr>
              <a:t>The outer line is then not RF processed, this will have to be done with the final configuration</a:t>
            </a:r>
          </a:p>
          <a:p>
            <a:r>
              <a:rPr lang="en-GB" sz="1400" dirty="0">
                <a:latin typeface="Calibri" panose="020F0502020204030204" pitchFamily="34" charset="0"/>
                <a:ea typeface="Calibri" panose="020F0502020204030204" pitchFamily="34" charset="0"/>
                <a:cs typeface="Calibri" panose="020F0502020204030204" pitchFamily="34" charset="0"/>
              </a:rPr>
              <a:t>With the crab project we first constructed stainless steel test boxes, from bulk block, and we also successfully constructed Aluminium test boxes, also from bulk block, that is a great news as allowing to have several test boxes for a reasonable cost, and then keeping the FPCs under vacuum until the assembly on cavity</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r>
              <a:rPr lang="en-GB" sz="2000" kern="100" dirty="0">
                <a:effectLst/>
                <a:latin typeface="+mn-lt"/>
                <a:ea typeface="Times New Roman" panose="02020603050405020304" pitchFamily="18" charset="0"/>
                <a:cs typeface="Times New Roman" panose="02020603050405020304" pitchFamily="18" charset="0"/>
              </a:rPr>
              <a:t>)</a:t>
            </a:r>
            <a:endParaRPr lang="en-GB" dirty="0">
              <a:latin typeface="+mn-lt"/>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7</a:t>
            </a:fld>
            <a:endParaRPr lang="fr-FR"/>
          </a:p>
        </p:txBody>
      </p:sp>
      <p:pic>
        <p:nvPicPr>
          <p:cNvPr id="7" name="Content Placeholder 6">
            <a:extLst>
              <a:ext uri="{FF2B5EF4-FFF2-40B4-BE49-F238E27FC236}">
                <a16:creationId xmlns:a16="http://schemas.microsoft.com/office/drawing/2014/main" id="{C1CE1D9B-6E26-6883-C4AA-83A22D416C9E}"/>
              </a:ext>
            </a:extLst>
          </p:cNvPr>
          <p:cNvPicPr>
            <a:picLocks noGrp="1" noChangeAspect="1"/>
          </p:cNvPicPr>
          <p:nvPr>
            <p:ph sz="quarter" idx="4"/>
          </p:nvPr>
        </p:nvPicPr>
        <p:blipFill rotWithShape="1">
          <a:blip r:embed="rId2" cstate="print">
            <a:extLst>
              <a:ext uri="{28A0092B-C50C-407E-A947-70E740481C1C}">
                <a14:useLocalDpi xmlns:a14="http://schemas.microsoft.com/office/drawing/2010/main"/>
              </a:ext>
            </a:extLst>
          </a:blip>
          <a:srcRect/>
          <a:stretch/>
        </p:blipFill>
        <p:spPr>
          <a:xfrm>
            <a:off x="5387198" y="911225"/>
            <a:ext cx="2557428" cy="3595688"/>
          </a:xfrm>
          <a:prstGeom prst="rect">
            <a:avLst/>
          </a:prstGeom>
          <a:solidFill>
            <a:srgbClr val="FFFFFF">
              <a:shade val="85000"/>
            </a:srgbClr>
          </a:solidFill>
          <a:ln w="88900" cap="sq">
            <a:noFill/>
            <a:miter lim="800000"/>
          </a:ln>
          <a:effectLst/>
        </p:spPr>
      </p:pic>
      <p:pic>
        <p:nvPicPr>
          <p:cNvPr id="4" name="Picture 3" descr="A person holding a glass of wine&#10;&#10;Description automatically generated">
            <a:extLst>
              <a:ext uri="{FF2B5EF4-FFF2-40B4-BE49-F238E27FC236}">
                <a16:creationId xmlns:a16="http://schemas.microsoft.com/office/drawing/2014/main" id="{6F749119-7DAF-E88B-BA01-8621D75047EB}"/>
              </a:ext>
            </a:extLst>
          </p:cNvPr>
          <p:cNvPicPr>
            <a:picLocks noChangeAspect="1"/>
          </p:cNvPicPr>
          <p:nvPr/>
        </p:nvPicPr>
        <p:blipFill rotWithShape="1">
          <a:blip r:embed="rId3" cstate="print">
            <a:alphaModFix amt="62000"/>
            <a:extLst>
              <a:ext uri="{BEBA8EAE-BF5A-486C-A8C5-ECC9F3942E4B}">
                <a14:imgProps xmlns:a14="http://schemas.microsoft.com/office/drawing/2010/main">
                  <a14:imgLayer r:embed="rId4">
                    <a14:imgEffect>
                      <a14:artisticPhotocopy/>
                    </a14:imgEffect>
                  </a14:imgLayer>
                </a14:imgProps>
              </a:ext>
              <a:ext uri="{28A0092B-C50C-407E-A947-70E740481C1C}">
                <a14:useLocalDpi xmlns:a14="http://schemas.microsoft.com/office/drawing/2010/main"/>
              </a:ext>
            </a:extLst>
          </a:blip>
          <a:srcRect/>
          <a:stretch/>
        </p:blipFill>
        <p:spPr>
          <a:xfrm>
            <a:off x="2296581" y="1275606"/>
            <a:ext cx="4630930" cy="3069591"/>
          </a:xfrm>
          <a:prstGeom prst="rect">
            <a:avLst/>
          </a:prstGeom>
        </p:spPr>
      </p:pic>
    </p:spTree>
    <p:extLst>
      <p:ext uri="{BB962C8B-B14F-4D97-AF65-F5344CB8AC3E}">
        <p14:creationId xmlns:p14="http://schemas.microsoft.com/office/powerpoint/2010/main" val="3345058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3000"/>
                                        <p:tgtEl>
                                          <p:spTgt spid="4"/>
                                        </p:tgtEl>
                                      </p:cBhvr>
                                    </p:animEffect>
                                  </p:childTnLst>
                                </p:cTn>
                              </p:par>
                            </p:childTnLst>
                          </p:cTn>
                        </p:par>
                        <p:par>
                          <p:cTn id="8" fill="hold">
                            <p:stCondLst>
                              <p:cond delay="3000"/>
                            </p:stCondLst>
                            <p:childTnLst>
                              <p:par>
                                <p:cTn id="9" presetID="10" presetClass="exit" presetSubtype="0" fill="hold" nodeType="afterEffect">
                                  <p:stCondLst>
                                    <p:cond delay="0"/>
                                  </p:stCondLst>
                                  <p:childTnLst>
                                    <p:animEffect transition="out" filter="fade">
                                      <p:cBhvr>
                                        <p:cTn id="10" dur="3000"/>
                                        <p:tgtEl>
                                          <p:spTgt spid="4"/>
                                        </p:tgtEl>
                                      </p:cBhvr>
                                    </p:animEffect>
                                    <p:set>
                                      <p:cBhvr>
                                        <p:cTn id="11" dur="1" fill="hold">
                                          <p:stCondLst>
                                            <p:cond delay="2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Within the framework of Crab, the couplers are always assembled onto a test box to be RF processed (or RF conditioned)</a:t>
            </a:r>
          </a:p>
          <a:p>
            <a:r>
              <a:rPr lang="en-GB" sz="1400" dirty="0">
                <a:latin typeface="Calibri" panose="020F0502020204030204" pitchFamily="34" charset="0"/>
                <a:ea typeface="Calibri" panose="020F0502020204030204" pitchFamily="34" charset="0"/>
                <a:cs typeface="Calibri" panose="020F0502020204030204" pitchFamily="34" charset="0"/>
              </a:rPr>
              <a:t>Due to its coupling element, the hook, the length of the outer line of the test box cannot be the same as the one that will be used with the cavity</a:t>
            </a:r>
          </a:p>
          <a:p>
            <a:r>
              <a:rPr lang="en-GB" sz="1400" dirty="0">
                <a:latin typeface="Calibri" panose="020F0502020204030204" pitchFamily="34" charset="0"/>
                <a:ea typeface="Calibri" panose="020F0502020204030204" pitchFamily="34" charset="0"/>
                <a:cs typeface="Calibri" panose="020F0502020204030204" pitchFamily="34" charset="0"/>
              </a:rPr>
              <a:t>The outer line is then not RF processed, this will have to be done with the final configuration</a:t>
            </a:r>
          </a:p>
          <a:p>
            <a:r>
              <a:rPr lang="en-GB" sz="1400" dirty="0">
                <a:latin typeface="Calibri" panose="020F0502020204030204" pitchFamily="34" charset="0"/>
                <a:ea typeface="Calibri" panose="020F0502020204030204" pitchFamily="34" charset="0"/>
                <a:cs typeface="Calibri" panose="020F0502020204030204" pitchFamily="34" charset="0"/>
              </a:rPr>
              <a:t>With the crab project we first constructed stainless steel test boxes, from bulk block, and we also successfully constructed Aluminium test boxes, also from bulk block, that is a great news as allowing to have several test boxes for a reasonable cost, and then keeping the FPCs under vacuum until the assembly on cavity</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8</a:t>
            </a:fld>
            <a:endParaRPr lang="fr-FR"/>
          </a:p>
        </p:txBody>
      </p:sp>
      <p:pic>
        <p:nvPicPr>
          <p:cNvPr id="9" name="Picture 8">
            <a:extLst>
              <a:ext uri="{FF2B5EF4-FFF2-40B4-BE49-F238E27FC236}">
                <a16:creationId xmlns:a16="http://schemas.microsoft.com/office/drawing/2014/main" id="{C26C0D86-8F54-1A96-5F7B-37E62488D68F}"/>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rot="5400000">
            <a:off x="6740205" y="3097682"/>
            <a:ext cx="1476000" cy="1341669"/>
          </a:xfrm>
          <a:prstGeom prst="rect">
            <a:avLst/>
          </a:prstGeom>
        </p:spPr>
      </p:pic>
      <p:pic>
        <p:nvPicPr>
          <p:cNvPr id="10" name="Content Placeholder 3" descr="image001">
            <a:extLst>
              <a:ext uri="{FF2B5EF4-FFF2-40B4-BE49-F238E27FC236}">
                <a16:creationId xmlns:a16="http://schemas.microsoft.com/office/drawing/2014/main" id="{C2A5CC7C-0865-2F43-8E75-245B715FD57F}"/>
              </a:ext>
            </a:extLst>
          </p:cNvPr>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5182783" y="911424"/>
            <a:ext cx="2966259" cy="1940576"/>
          </a:xfrm>
          <a:prstGeom prst="rect">
            <a:avLst/>
          </a:prstGeom>
        </p:spPr>
      </p:pic>
      <p:pic>
        <p:nvPicPr>
          <p:cNvPr id="11" name="Picture 10">
            <a:extLst>
              <a:ext uri="{FF2B5EF4-FFF2-40B4-BE49-F238E27FC236}">
                <a16:creationId xmlns:a16="http://schemas.microsoft.com/office/drawing/2014/main" id="{1FEF19B6-946B-1911-CFC2-75E978385684}"/>
              </a:ext>
            </a:extLst>
          </p:cNvPr>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179717" y="3030516"/>
            <a:ext cx="1525927" cy="1476000"/>
          </a:xfrm>
          <a:prstGeom prst="rect">
            <a:avLst/>
          </a:prstGeom>
        </p:spPr>
      </p:pic>
    </p:spTree>
    <p:extLst>
      <p:ext uri="{BB962C8B-B14F-4D97-AF65-F5344CB8AC3E}">
        <p14:creationId xmlns:p14="http://schemas.microsoft.com/office/powerpoint/2010/main" val="26659806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5A513C5E-4952-B6B2-79AF-073D7E163CEC}"/>
              </a:ext>
            </a:extLst>
          </p:cNvPr>
          <p:cNvSpPr>
            <a:spLocks noGrp="1"/>
          </p:cNvSpPr>
          <p:nvPr>
            <p:ph sz="half" idx="2"/>
          </p:nvPr>
        </p:nvSpPr>
        <p:spPr/>
        <p:txBody>
          <a:bodyPr>
            <a:normAutofit/>
          </a:bodyPr>
          <a:lstStyle/>
          <a:p>
            <a:r>
              <a:rPr lang="en-GB" sz="1400" dirty="0">
                <a:latin typeface="Calibri" panose="020F0502020204030204" pitchFamily="34" charset="0"/>
                <a:ea typeface="Calibri" panose="020F0502020204030204" pitchFamily="34" charset="0"/>
                <a:cs typeface="Calibri" panose="020F0502020204030204" pitchFamily="34" charset="0"/>
              </a:rPr>
              <a:t>Within the framework of Crab, the couplers are always assembled onto a test box to be RF processed (or RF conditioned)</a:t>
            </a:r>
          </a:p>
          <a:p>
            <a:r>
              <a:rPr lang="en-GB" sz="1400" dirty="0">
                <a:latin typeface="Calibri" panose="020F0502020204030204" pitchFamily="34" charset="0"/>
                <a:ea typeface="Calibri" panose="020F0502020204030204" pitchFamily="34" charset="0"/>
                <a:cs typeface="Calibri" panose="020F0502020204030204" pitchFamily="34" charset="0"/>
              </a:rPr>
              <a:t>Due to its coupling element, the hook, the length of the outer line of the test box cannot be the same as the one that will be used with the cavity</a:t>
            </a:r>
          </a:p>
          <a:p>
            <a:r>
              <a:rPr lang="en-GB" sz="1400" dirty="0">
                <a:latin typeface="Calibri" panose="020F0502020204030204" pitchFamily="34" charset="0"/>
                <a:ea typeface="Calibri" panose="020F0502020204030204" pitchFamily="34" charset="0"/>
                <a:cs typeface="Calibri" panose="020F0502020204030204" pitchFamily="34" charset="0"/>
              </a:rPr>
              <a:t>The outer line is then not RF processed, this will have to be done with the final configuration</a:t>
            </a:r>
          </a:p>
          <a:p>
            <a:r>
              <a:rPr lang="en-GB" sz="1400" dirty="0">
                <a:latin typeface="Calibri" panose="020F0502020204030204" pitchFamily="34" charset="0"/>
                <a:ea typeface="Calibri" panose="020F0502020204030204" pitchFamily="34" charset="0"/>
                <a:cs typeface="Calibri" panose="020F0502020204030204" pitchFamily="34" charset="0"/>
              </a:rPr>
              <a:t>With the crab project we first constructed stainless steel test boxes, from bulk block, and we also successfully constructed Aluminium test boxes, also from bulk block, that is a great news as allowing to have several test boxes for a reasonable cost, and then keeping the FPCs under vacuum until the assembly on cavity</a:t>
            </a:r>
          </a:p>
        </p:txBody>
      </p:sp>
      <p:sp>
        <p:nvSpPr>
          <p:cNvPr id="3" name="Title 2">
            <a:extLst>
              <a:ext uri="{FF2B5EF4-FFF2-40B4-BE49-F238E27FC236}">
                <a16:creationId xmlns:a16="http://schemas.microsoft.com/office/drawing/2014/main" id="{E3D14704-9570-22C7-A7C4-29948726F2CE}"/>
              </a:ext>
            </a:extLst>
          </p:cNvPr>
          <p:cNvSpPr>
            <a:spLocks noGrp="1"/>
          </p:cNvSpPr>
          <p:nvPr>
            <p:ph type="title"/>
          </p:nvPr>
        </p:nvSpPr>
        <p:spPr/>
        <p:txBody>
          <a:bodyPr/>
          <a:lstStyle/>
          <a:p>
            <a:r>
              <a:rPr lang="en-GB" sz="2800" kern="100" dirty="0">
                <a:effectLst/>
                <a:latin typeface="Calibri" panose="020F0502020204030204" pitchFamily="34" charset="0"/>
                <a:ea typeface="Calibri" panose="020F0502020204030204" pitchFamily="34" charset="0"/>
                <a:cs typeface="Calibri" panose="020F0502020204030204" pitchFamily="34" charset="0"/>
              </a:rPr>
              <a:t>Experience with FPCs </a:t>
            </a:r>
            <a:r>
              <a:rPr lang="en-GB" sz="2000" kern="100" dirty="0">
                <a:effectLst/>
                <a:latin typeface="Calibri" panose="020F0502020204030204" pitchFamily="34" charset="0"/>
                <a:ea typeface="Calibri" panose="020F0502020204030204" pitchFamily="34" charset="0"/>
                <a:cs typeface="Calibri" panose="020F0502020204030204" pitchFamily="34" charset="0"/>
              </a:rPr>
              <a:t>(including RF conditioning)</a:t>
            </a:r>
            <a:endParaRPr lang="en-GB" dirty="0">
              <a:latin typeface="Calibri" panose="020F0502020204030204" pitchFamily="34" charset="0"/>
              <a:ea typeface="Calibri" panose="020F0502020204030204" pitchFamily="34" charset="0"/>
              <a:cs typeface="Calibri" panose="020F0502020204030204" pitchFamily="34" charset="0"/>
            </a:endParaRPr>
          </a:p>
        </p:txBody>
      </p:sp>
      <p:sp>
        <p:nvSpPr>
          <p:cNvPr id="5" name="Footer Placeholder 4">
            <a:extLst>
              <a:ext uri="{FF2B5EF4-FFF2-40B4-BE49-F238E27FC236}">
                <a16:creationId xmlns:a16="http://schemas.microsoft.com/office/drawing/2014/main" id="{B45C4C97-1098-000C-D5EC-81B2EBD4FB75}"/>
              </a:ext>
            </a:extLst>
          </p:cNvPr>
          <p:cNvSpPr>
            <a:spLocks noGrp="1"/>
          </p:cNvSpPr>
          <p:nvPr>
            <p:ph type="ftr" sz="quarter" idx="11"/>
          </p:nvPr>
        </p:nvSpPr>
        <p:spPr/>
        <p:txBody>
          <a:bodyPr/>
          <a:lstStyle/>
          <a:p>
            <a:r>
              <a:rPr lang="en-GB" noProof="0"/>
              <a:t>14th HL-LHC Collaboration Meeting, Genoa (Italy), 7-10 October 2024, eric.montesinos@cern.ch, RF power for crab cavities &amp; challenges</a:t>
            </a:r>
          </a:p>
        </p:txBody>
      </p:sp>
      <p:sp>
        <p:nvSpPr>
          <p:cNvPr id="6" name="Slide Number Placeholder 5">
            <a:extLst>
              <a:ext uri="{FF2B5EF4-FFF2-40B4-BE49-F238E27FC236}">
                <a16:creationId xmlns:a16="http://schemas.microsoft.com/office/drawing/2014/main" id="{29364B87-D2FE-F748-E847-AE3F156221D5}"/>
              </a:ext>
            </a:extLst>
          </p:cNvPr>
          <p:cNvSpPr>
            <a:spLocks noGrp="1"/>
          </p:cNvSpPr>
          <p:nvPr>
            <p:ph type="sldNum" sz="quarter" idx="12"/>
          </p:nvPr>
        </p:nvSpPr>
        <p:spPr/>
        <p:txBody>
          <a:bodyPr/>
          <a:lstStyle/>
          <a:p>
            <a:fld id="{BFDCA1C4-9514-7B4F-976F-D92F7E296653}" type="slidenum">
              <a:rPr lang="fr-FR" smtClean="0"/>
              <a:pPr/>
              <a:t>9</a:t>
            </a:fld>
            <a:endParaRPr lang="fr-FR"/>
          </a:p>
        </p:txBody>
      </p:sp>
      <p:pic>
        <p:nvPicPr>
          <p:cNvPr id="4" name="Content Placeholder 3">
            <a:extLst>
              <a:ext uri="{FF2B5EF4-FFF2-40B4-BE49-F238E27FC236}">
                <a16:creationId xmlns:a16="http://schemas.microsoft.com/office/drawing/2014/main" id="{91BB5B5E-54C8-EC0E-615D-7EF7A4F6D547}"/>
              </a:ext>
            </a:extLst>
          </p:cNvPr>
          <p:cNvPicPr>
            <a:picLocks noGrp="1" noChangeAspect="1"/>
          </p:cNvPicPr>
          <p:nvPr/>
        </p:nvPicPr>
        <p:blipFill>
          <a:blip r:embed="rId2" cstate="print">
            <a:extLst>
              <a:ext uri="{28A0092B-C50C-407E-A947-70E740481C1C}">
                <a14:useLocalDpi xmlns:a14="http://schemas.microsoft.com/office/drawing/2010/main"/>
              </a:ext>
            </a:extLst>
          </a:blip>
          <a:stretch>
            <a:fillRect/>
          </a:stretch>
        </p:blipFill>
        <p:spPr>
          <a:xfrm>
            <a:off x="5199278" y="771750"/>
            <a:ext cx="2699999" cy="3600000"/>
          </a:xfrm>
          <a:prstGeom prst="rect">
            <a:avLst/>
          </a:prstGeom>
        </p:spPr>
      </p:pic>
    </p:spTree>
    <p:extLst>
      <p:ext uri="{BB962C8B-B14F-4D97-AF65-F5344CB8AC3E}">
        <p14:creationId xmlns:p14="http://schemas.microsoft.com/office/powerpoint/2010/main" val="1065986785"/>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HLU-Pres-test01.thmx</Template>
  <TotalTime>5128</TotalTime>
  <Words>6395</Words>
  <Application>Microsoft Office PowerPoint</Application>
  <PresentationFormat>On-screen Show (16:9)</PresentationFormat>
  <Paragraphs>435</Paragraphs>
  <Slides>55</Slides>
  <Notes>4</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55</vt:i4>
      </vt:variant>
    </vt:vector>
  </HeadingPairs>
  <TitlesOfParts>
    <vt:vector size="59" baseType="lpstr">
      <vt:lpstr>Arial</vt:lpstr>
      <vt:lpstr>Calibri</vt:lpstr>
      <vt:lpstr>Wingdings</vt:lpstr>
      <vt:lpstr>Thème Office</vt:lpstr>
      <vt:lpstr>RF power for crab cavities &amp; challenges</vt:lpstr>
      <vt:lpstr>Mandate for the talk of this meeting</vt:lpstr>
      <vt:lpstr>Experience with FPCs (including RF conditioning)</vt:lpstr>
      <vt:lpstr>Experience with FPCs (including RF conditioning)</vt:lpstr>
      <vt:lpstr>Experience with FPCs (including RF conditioning)</vt:lpstr>
      <vt:lpstr>Experience with FPCs (including RF conditioning)</vt:lpstr>
      <vt:lpstr>Experience with FPCs (including RF conditioning)</vt:lpstr>
      <vt:lpstr>Experience with FPCs (including RF conditioning)</vt:lpstr>
      <vt:lpstr>Experience with FPCs (including RF conditioning)</vt:lpstr>
      <vt:lpstr>Experience with FPCs (including RF conditioning)</vt:lpstr>
      <vt:lpstr>Experience with FPCs (including RF conditioning)</vt:lpstr>
      <vt:lpstr>Experience with FPCs (including RF conditioning)</vt:lpstr>
      <vt:lpstr>Experience with FPCs (including RF conditioning)</vt:lpstr>
      <vt:lpstr>Experience with FPCs (including RF conditioning)</vt:lpstr>
      <vt:lpstr>Experience with FPCs (including RF conditioning)</vt:lpstr>
      <vt:lpstr>Issues related to HOMC…</vt:lpstr>
      <vt:lpstr>Issues related to HOMC…</vt:lpstr>
      <vt:lpstr>Issues related to HOMC…</vt:lpstr>
      <vt:lpstr>Issues related to HOMC…</vt:lpstr>
      <vt:lpstr>Issues related to HOMC…</vt:lpstr>
      <vt:lpstr>Issues related to HOMC…</vt:lpstr>
      <vt:lpstr>PowerPoint Presentation</vt:lpstr>
      <vt:lpstr>PowerPoint Presentation</vt:lpstr>
      <vt:lpstr>PowerPoint Presentation</vt:lpstr>
      <vt:lpstr>Issues related to HOMC…</vt:lpstr>
      <vt:lpstr>PowerPoint Presentation</vt:lpstr>
      <vt:lpstr>PowerPoint Presentation</vt:lpstr>
      <vt:lpstr>PowerPoint Presentation</vt:lpstr>
      <vt:lpstr>PowerPoint Presentation</vt:lpstr>
      <vt:lpstr>Recent experience from RFD</vt:lpstr>
      <vt:lpstr>Recent experience from RFD</vt:lpstr>
      <vt:lpstr>Recent experience from RFD</vt:lpstr>
      <vt:lpstr>Recent experience from RFD</vt:lpstr>
      <vt:lpstr>Monotonous Driver</vt:lpstr>
      <vt:lpstr>PowerPoint Presentation</vt:lpstr>
      <vt:lpstr>U-shape in RF power lines</vt:lpstr>
      <vt:lpstr>Series production with industry</vt:lpstr>
      <vt:lpstr>Series production with industry</vt:lpstr>
      <vt:lpstr>Series production with industry</vt:lpstr>
      <vt:lpstr>Series production with industry</vt:lpstr>
      <vt:lpstr>PowerPoint Presentation</vt:lpstr>
      <vt:lpstr>Series production with industry</vt:lpstr>
      <vt:lpstr>Series production with industry</vt:lpstr>
      <vt:lpstr>Series production with industry</vt:lpstr>
      <vt:lpstr>Finally, is there a future for SSPA at 400 MHz?</vt:lpstr>
      <vt:lpstr>Finally, is there a future for SSPA at 400 MHz?</vt:lpstr>
      <vt:lpstr>Finally, is there a future for SSPA at 400 MHz?</vt:lpstr>
      <vt:lpstr>Finally, is there a future for SSPA at 400 MHz?</vt:lpstr>
      <vt:lpstr>Finally, is there a future for SSPA at 400 MHz?</vt:lpstr>
      <vt:lpstr>Finally, is there a future for SSPA at 400 MHz?</vt:lpstr>
      <vt:lpstr>Finally, is there a future for SSPA at 400 MHz?</vt:lpstr>
      <vt:lpstr>Conclusion</vt:lpstr>
      <vt:lpstr>Rama Calaga, a very special boss</vt:lpstr>
      <vt:lpstr>My sincere thanks to  HL management, always positive, always supportive, never micromanaging, which was really appreciated, thank you very much to Oliver and Markus for instilling such a good spirit  All WP4 members and all CERN community that helped us with the many difficulties that occurred all along the last decade working on the Crab project  The members of my team that worked hard to fix the many troubles that occurred when moving from power point to real life  A special Thank You to Ofelia and Rama for their constant support</vt:lpstr>
      <vt:lpstr>Simplicity is the ultimate sophistication Leonardo Da Vinci (500+ years ago)    They did not know it was impossible, so they did it Mark Twain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Eric Montesinos</cp:lastModifiedBy>
  <cp:revision>127</cp:revision>
  <dcterms:created xsi:type="dcterms:W3CDTF">2016-02-12T09:02:01Z</dcterms:created>
  <dcterms:modified xsi:type="dcterms:W3CDTF">2024-10-08T21:17:25Z</dcterms:modified>
</cp:coreProperties>
</file>