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355" r:id="rId6"/>
    <p:sldId id="365" r:id="rId7"/>
    <p:sldId id="358" r:id="rId8"/>
    <p:sldId id="586" r:id="rId9"/>
    <p:sldId id="598" r:id="rId10"/>
    <p:sldId id="599" r:id="rId11"/>
    <p:sldId id="601" r:id="rId12"/>
    <p:sldId id="591" r:id="rId13"/>
    <p:sldId id="595" r:id="rId14"/>
    <p:sldId id="354" r:id="rId15"/>
    <p:sldId id="597" r:id="rId16"/>
    <p:sldId id="588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 autoAdjust="0"/>
    <p:restoredTop sz="94082" autoAdjust="0"/>
  </p:normalViewPr>
  <p:slideViewPr>
    <p:cSldViewPr snapToObjects="1" showGuides="1">
      <p:cViewPr varScale="1">
        <p:scale>
          <a:sx n="74" d="100"/>
          <a:sy n="74" d="100"/>
        </p:scale>
        <p:origin x="1531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40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843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35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359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939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033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71600" y="6356350"/>
            <a:ext cx="4752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r>
              <a:rPr lang="fr-FR" dirty="0"/>
              <a:t>/9</a:t>
            </a: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r>
              <a:rPr lang="fr-FR" dirty="0"/>
              <a:t>/9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r>
              <a:rPr lang="fr-FR" dirty="0"/>
              <a:t>/9</a:t>
            </a: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04448" y="6356350"/>
            <a:ext cx="44235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r>
              <a:rPr lang="fr-FR" dirty="0"/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8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38726"/>
            <a:ext cx="7088832" cy="1166338"/>
          </a:xfrm>
        </p:spPr>
        <p:txBody>
          <a:bodyPr/>
          <a:lstStyle/>
          <a:p>
            <a:r>
              <a:rPr lang="en-GB" dirty="0"/>
              <a:t>Engineering Specifications for HL-LHC WP4: status and open discussion</a:t>
            </a:r>
            <a:endParaRPr lang="en-US" sz="1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Luca Dassa</a:t>
            </a:r>
          </a:p>
          <a:p>
            <a:r>
              <a:rPr lang="en-GB" dirty="0"/>
              <a:t>EDMS 3171436 V1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6536" y="5953074"/>
            <a:ext cx="5832648" cy="336960"/>
          </a:xfrm>
        </p:spPr>
        <p:txBody>
          <a:bodyPr>
            <a:normAutofit/>
          </a:bodyPr>
          <a:lstStyle/>
          <a:p>
            <a:r>
              <a:rPr lang="en-GB" dirty="0"/>
              <a:t>14th HL-LHC Collaboration Meeting, 7</a:t>
            </a:r>
            <a:r>
              <a:rPr lang="en-GB" baseline="30000" dirty="0"/>
              <a:t>th</a:t>
            </a:r>
            <a:r>
              <a:rPr lang="en-GB" dirty="0"/>
              <a:t> -10</a:t>
            </a:r>
            <a:r>
              <a:rPr lang="en-GB" baseline="30000" dirty="0"/>
              <a:t>th</a:t>
            </a:r>
            <a:r>
              <a:rPr lang="en-GB" dirty="0"/>
              <a:t>  2024 (Genova)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DD80A-3922-6A89-E477-A201D068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 for open discussion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8B71A6-D417-FA0A-F3F4-04C1E31B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C86F3C8-BA5F-B3A4-F5AC-098EB4AF258B}"/>
              </a:ext>
            </a:extLst>
          </p:cNvPr>
          <p:cNvSpPr txBox="1">
            <a:spLocks/>
          </p:cNvSpPr>
          <p:nvPr/>
        </p:nvSpPr>
        <p:spPr>
          <a:xfrm>
            <a:off x="740420" y="981737"/>
            <a:ext cx="8208472" cy="2722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Anything missed in the specs? What about a spec for the instrumentation?</a:t>
            </a:r>
          </a:p>
          <a:p>
            <a:endParaRPr lang="en-GB" sz="1600" dirty="0"/>
          </a:p>
          <a:p>
            <a:pPr marL="342900" lvl="1" indent="-342900"/>
            <a:endParaRPr lang="en-GB" sz="1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B30665-C961-9C42-6C0C-FBDEB727E32E}"/>
              </a:ext>
            </a:extLst>
          </p:cNvPr>
          <p:cNvSpPr txBox="1">
            <a:spLocks/>
          </p:cNvSpPr>
          <p:nvPr/>
        </p:nvSpPr>
        <p:spPr>
          <a:xfrm>
            <a:off x="740420" y="1614038"/>
            <a:ext cx="8208472" cy="5760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Drawing &amp; specifications? Any incoherence spotted?</a:t>
            </a:r>
          </a:p>
          <a:p>
            <a:endParaRPr lang="en-GB" sz="1600" dirty="0"/>
          </a:p>
          <a:p>
            <a:pPr marL="342900" lvl="1" indent="-342900"/>
            <a:endParaRPr lang="en-GB" sz="16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87B2076-7B85-DAC4-D62A-49DE6BA9C9DE}"/>
              </a:ext>
            </a:extLst>
          </p:cNvPr>
          <p:cNvSpPr txBox="1">
            <a:spLocks/>
          </p:cNvSpPr>
          <p:nvPr/>
        </p:nvSpPr>
        <p:spPr>
          <a:xfrm>
            <a:off x="728302" y="4817117"/>
            <a:ext cx="8208472" cy="379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Is the Deviation Request tool helping you?</a:t>
            </a:r>
          </a:p>
          <a:p>
            <a:endParaRPr lang="en-GB" sz="1600" dirty="0"/>
          </a:p>
          <a:p>
            <a:pPr marL="342900" lvl="1" indent="-342900"/>
            <a:endParaRPr lang="en-GB" sz="16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96904D3-E302-814E-2BF9-8B9AA9B1CE30}"/>
              </a:ext>
            </a:extLst>
          </p:cNvPr>
          <p:cNvSpPr txBox="1">
            <a:spLocks/>
          </p:cNvSpPr>
          <p:nvPr/>
        </p:nvSpPr>
        <p:spPr>
          <a:xfrm>
            <a:off x="728302" y="2278561"/>
            <a:ext cx="8208472" cy="6993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What about the feedback you receive day-by-day from CERN on spec use? </a:t>
            </a:r>
          </a:p>
          <a:p>
            <a:endParaRPr lang="en-GB" sz="1600" dirty="0"/>
          </a:p>
          <a:p>
            <a:pPr marL="342900" lvl="1" indent="-342900"/>
            <a:endParaRPr lang="en-GB" sz="16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1C94C9-EDC3-4C29-91DF-09353ABF748A}"/>
              </a:ext>
            </a:extLst>
          </p:cNvPr>
          <p:cNvSpPr txBox="1">
            <a:spLocks/>
          </p:cNvSpPr>
          <p:nvPr/>
        </p:nvSpPr>
        <p:spPr>
          <a:xfrm>
            <a:off x="728302" y="2611454"/>
            <a:ext cx="8208472" cy="7651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  <a:p>
            <a:r>
              <a:rPr lang="en-GB" sz="1600" dirty="0"/>
              <a:t>Any question on applicable safety policy?</a:t>
            </a:r>
          </a:p>
          <a:p>
            <a:pPr marL="342900" lvl="1" indent="-342900"/>
            <a:endParaRPr lang="en-GB" sz="16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956B53-1BBB-7A95-70F3-6FC2773819ED}"/>
              </a:ext>
            </a:extLst>
          </p:cNvPr>
          <p:cNvSpPr txBox="1">
            <a:spLocks/>
          </p:cNvSpPr>
          <p:nvPr/>
        </p:nvSpPr>
        <p:spPr>
          <a:xfrm>
            <a:off x="708494" y="3476484"/>
            <a:ext cx="8208472" cy="5982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Any difficulties on outsourcing? Which are the feedbacks from suppliers?</a:t>
            </a:r>
          </a:p>
          <a:p>
            <a:pPr marL="342900" lvl="1" indent="-342900"/>
            <a:endParaRPr lang="en-GB" sz="16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4416ACA-86C2-2192-3C96-642B38EC63B5}"/>
              </a:ext>
            </a:extLst>
          </p:cNvPr>
          <p:cNvSpPr txBox="1">
            <a:spLocks/>
          </p:cNvSpPr>
          <p:nvPr/>
        </p:nvSpPr>
        <p:spPr>
          <a:xfrm>
            <a:off x="700890" y="4052141"/>
            <a:ext cx="8208472" cy="2751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What about documentations? Is this preventing you from respecting deadlines? What about quality and quantity?</a:t>
            </a:r>
          </a:p>
          <a:p>
            <a:endParaRPr lang="en-GB" sz="1600" dirty="0"/>
          </a:p>
          <a:p>
            <a:pPr marL="342900" lvl="1" indent="-342900"/>
            <a:endParaRPr lang="en-GB" sz="1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C382F4C-0B1E-907B-954D-038C0315667F}"/>
              </a:ext>
            </a:extLst>
          </p:cNvPr>
          <p:cNvSpPr txBox="1">
            <a:spLocks/>
          </p:cNvSpPr>
          <p:nvPr/>
        </p:nvSpPr>
        <p:spPr>
          <a:xfrm>
            <a:off x="708494" y="5349319"/>
            <a:ext cx="8208472" cy="4505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Any comments on NCRs (use, approval…)?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449C09B-DE6B-68DA-6595-D82D2A66B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879407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…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B9BF6-E9E3-5704-7810-499270A4B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772900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2DD21CD-4F41-9D5C-AF42-A95BF2106759}"/>
              </a:ext>
            </a:extLst>
          </p:cNvPr>
          <p:cNvSpPr txBox="1">
            <a:spLocks/>
          </p:cNvSpPr>
          <p:nvPr/>
        </p:nvSpPr>
        <p:spPr>
          <a:xfrm>
            <a:off x="1250631" y="369580"/>
            <a:ext cx="6642738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Updates with respect to the previous versions (1)</a:t>
            </a:r>
            <a:endParaRPr lang="en-GB" sz="1800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7AD6FC3-163B-D638-FD5E-7EB6EA537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85980"/>
              </p:ext>
            </p:extLst>
          </p:nvPr>
        </p:nvGraphicFramePr>
        <p:xfrm>
          <a:off x="419957" y="1175924"/>
          <a:ext cx="8424936" cy="462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3963532347"/>
                    </a:ext>
                  </a:extLst>
                </a:gridCol>
                <a:gridCol w="767667">
                  <a:extLst>
                    <a:ext uri="{9D8B030D-6E8A-4147-A177-3AD203B41FA5}">
                      <a16:colId xmlns:a16="http://schemas.microsoft.com/office/drawing/2014/main" val="137653954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122687839"/>
                    </a:ext>
                  </a:extLst>
                </a:gridCol>
                <a:gridCol w="1477369">
                  <a:extLst>
                    <a:ext uri="{9D8B030D-6E8A-4147-A177-3AD203B41FA5}">
                      <a16:colId xmlns:a16="http://schemas.microsoft.com/office/drawing/2014/main" val="1922711475"/>
                    </a:ext>
                  </a:extLst>
                </a:gridCol>
                <a:gridCol w="3083556">
                  <a:extLst>
                    <a:ext uri="{9D8B030D-6E8A-4147-A177-3AD203B41FA5}">
                      <a16:colId xmlns:a16="http://schemas.microsoft.com/office/drawing/2014/main" val="4043747495"/>
                    </a:ext>
                  </a:extLst>
                </a:gridCol>
              </a:tblGrid>
              <a:tr h="1014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Name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ID code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Engineering Specification</a:t>
                      </a:r>
                      <a:endParaRPr lang="en-GB" sz="9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STATUS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Modifications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14326509"/>
                  </a:ext>
                </a:extLst>
              </a:tr>
              <a:tr h="96390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Cryomodule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ACFGA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2043014 v.2.0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New version released on 16/02/2024 after circulation and update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4.2: Table 3: simplified and clarified</a:t>
                      </a:r>
                      <a:endParaRPr lang="en-GB" sz="900" dirty="0">
                        <a:effectLst/>
                      </a:endParaRPr>
                    </a:p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4.3.4 and 4.3.5: Clarification on cryogenic cycles</a:t>
                      </a:r>
                      <a:endParaRPr lang="en-GB" sz="900" dirty="0">
                        <a:effectLst/>
                      </a:endParaRPr>
                    </a:p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Section 8 of the old version removed (sections renumbered)</a:t>
                      </a:r>
                      <a:endParaRPr lang="en-GB" sz="900" dirty="0">
                        <a:effectLst/>
                      </a:endParaRPr>
                    </a:p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Section 13.4.8: clarifications on pressure tests</a:t>
                      </a:r>
                      <a:endParaRPr lang="en-GB" sz="900" dirty="0">
                        <a:effectLst/>
                      </a:endParaRPr>
                    </a:p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Section 14.3: clarification on the cool-down tests at 77K</a:t>
                      </a:r>
                      <a:endParaRPr lang="en-GB" sz="900" dirty="0">
                        <a:effectLst/>
                      </a:endParaRPr>
                    </a:p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Minor modification on section 18 (incoterm removed)</a:t>
                      </a:r>
                      <a:endParaRPr lang="en-GB" sz="900" dirty="0">
                        <a:effectLst/>
                      </a:endParaRPr>
                    </a:p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Minor modification to the requirements for the High power RF conditioning in SM18  </a:t>
                      </a:r>
                      <a:endParaRPr lang="en-GB" sz="900" dirty="0">
                        <a:effectLst/>
                      </a:endParaRPr>
                    </a:p>
                    <a:p>
                      <a:pPr marL="92075" lvl="0" indent="-92075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Section related to the Installation in the HL-LHC machine removed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5578981"/>
                  </a:ext>
                </a:extLst>
              </a:tr>
              <a:tr h="26211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Cryogenic circuits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ACFQC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2093032 v.1.4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Minor modifications; new version released on 13/02/2024.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Clarification added to Section 3.3.5 on pressure test.</a:t>
                      </a:r>
                      <a:endParaRPr lang="en-GB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 3.2.3: reference [14] replaced with correct EDMS number.  </a:t>
                      </a:r>
                      <a:endParaRPr lang="en-GB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02902027"/>
                  </a:ext>
                </a:extLst>
              </a:tr>
              <a:tr h="1014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He guard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ACFQC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2806004 v.1.4 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Minor modifications; new version released on 13/02/2024.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Clarification added to Section 3.5.3 on pressure test.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89562310"/>
                  </a:ext>
                </a:extLst>
              </a:tr>
              <a:tr h="20292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Thermal shield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ACFTS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2101922 v.1.2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Minor modifications; new version released on 13/02/2024.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 3.2.8: material list for braids uploaded 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 3.2.10: bolt minimum strength reduced.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 3.3.4: clarification for pressure test procedure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93867606"/>
                  </a:ext>
                </a:extLst>
              </a:tr>
              <a:tr h="26211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Vacuum vessel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ACFVT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2101924 v.1.6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Minor modifications; new version released on 13/02/2024.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 2.4.8: bolt minimum strength reduced.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37424949"/>
                  </a:ext>
                </a:extLst>
              </a:tr>
              <a:tr h="26211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Warm Magnetic shield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ACFWM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2101926 v.1.4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Minor modifications; new version released on 13/02/202.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 2.6 (cleaning)  modified to be in agreement with specifications of other cryomodule components.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50249848"/>
                  </a:ext>
                </a:extLst>
              </a:tr>
              <a:tr h="26211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Fundamental Power Coupler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ACFMC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2101934 v.1.1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Minor modifications; new version released on 13/02/2024.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Pressure test removed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95845317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9501EE0-A081-C2F6-8FE4-130DD8B05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/>
              <a:t>Luca Dassa (EN-MME) - 08/10/2024</a:t>
            </a:r>
            <a:endParaRPr lang="en-GB" noProof="0"/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597BEFB7-C2E7-5F14-13D3-D4BE0197D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4091613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2DD21CD-4F41-9D5C-AF42-A95BF2106759}"/>
              </a:ext>
            </a:extLst>
          </p:cNvPr>
          <p:cNvSpPr txBox="1">
            <a:spLocks/>
          </p:cNvSpPr>
          <p:nvPr/>
        </p:nvSpPr>
        <p:spPr>
          <a:xfrm>
            <a:off x="1274979" y="253751"/>
            <a:ext cx="6642738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Updates with respect to the previous versions (2)</a:t>
            </a:r>
            <a:endParaRPr lang="en-GB" sz="1800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E8362A4-D641-5495-566C-F53F6E6D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413393"/>
              </p:ext>
            </p:extLst>
          </p:nvPr>
        </p:nvGraphicFramePr>
        <p:xfrm>
          <a:off x="419885" y="1773786"/>
          <a:ext cx="8352927" cy="2388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5852">
                  <a:extLst>
                    <a:ext uri="{9D8B030D-6E8A-4147-A177-3AD203B41FA5}">
                      <a16:colId xmlns:a16="http://schemas.microsoft.com/office/drawing/2014/main" val="396353234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37653954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827341484"/>
                    </a:ext>
                  </a:extLst>
                </a:gridCol>
                <a:gridCol w="1314580">
                  <a:extLst>
                    <a:ext uri="{9D8B030D-6E8A-4147-A177-3AD203B41FA5}">
                      <a16:colId xmlns:a16="http://schemas.microsoft.com/office/drawing/2014/main" val="3315821760"/>
                    </a:ext>
                  </a:extLst>
                </a:gridCol>
                <a:gridCol w="3174263">
                  <a:extLst>
                    <a:ext uri="{9D8B030D-6E8A-4147-A177-3AD203B41FA5}">
                      <a16:colId xmlns:a16="http://schemas.microsoft.com/office/drawing/2014/main" val="2577024128"/>
                    </a:ext>
                  </a:extLst>
                </a:gridCol>
              </a:tblGrid>
              <a:tr h="1014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Name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ID code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Guideline for </a:t>
                      </a:r>
                      <a:r>
                        <a:rPr lang="en-US" sz="900" dirty="0" err="1">
                          <a:solidFill>
                            <a:srgbClr val="FFFF00"/>
                          </a:solidFill>
                          <a:effectLst/>
                        </a:rPr>
                        <a:t>compl</a:t>
                      </a:r>
                      <a:r>
                        <a:rPr lang="en-US" sz="900" dirty="0">
                          <a:solidFill>
                            <a:srgbClr val="FFFF00"/>
                          </a:solidFill>
                          <a:effectLst/>
                        </a:rPr>
                        <a:t>. with CERN Safety Req.</a:t>
                      </a:r>
                      <a:endParaRPr lang="en-GB" sz="9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STATUS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Modifications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14326509"/>
                  </a:ext>
                </a:extLst>
              </a:tr>
              <a:tr h="31562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Cryomodule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ACFGA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2043016 v.1.0  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New document, released on 10/04/2024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lvl="0" indent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5578981"/>
                  </a:ext>
                </a:extLst>
              </a:tr>
              <a:tr h="26211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Cryogenic circuits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ACFQC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2101920 v.1.1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Minor modifications: new version released on 14/02/2024.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Minor modifications to Section 3.3 (relaxation of requirements for VT personnel)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 3.4: references for the unconventional welded joints updated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Flexible hoses requirements removed.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02902027"/>
                  </a:ext>
                </a:extLst>
              </a:tr>
              <a:tr h="24146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Thermal shield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ACFTS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2101923  v.1.0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New document, released on 10/04/2024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lvl="0" indent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93867606"/>
                  </a:ext>
                </a:extLst>
              </a:tr>
              <a:tr h="26211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Vacuum vessel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ACFVT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2101925  v.1.1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</a:rPr>
                        <a:t>Minor modifications: new version released on 14/02/2024.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Minor modifications to Section 3.1 (adapted to new material requirements)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2075" lvl="0" indent="-92075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Minor modifications to Section 3.2 (relaxation of requirements for VT personnel) 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37424949"/>
                  </a:ext>
                </a:extLst>
              </a:tr>
              <a:tr h="1014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Safety protecting devices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ACFGA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2101943</a:t>
                      </a:r>
                      <a:endParaRPr lang="en-GB" sz="9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2829" marR="22829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80115696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0A59E2-46F5-0635-65E9-B4772F6D6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/>
              <a:t>Luca Dassa (EN-MME) - 08/10/2024</a:t>
            </a:r>
            <a:endParaRPr lang="en-GB" noProof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87487EA-0907-3F71-F7B8-C13F7C3D0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356437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91680" y="1628800"/>
            <a:ext cx="6048672" cy="314590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Why the specifications? </a:t>
            </a:r>
          </a:p>
          <a:p>
            <a:r>
              <a:rPr lang="en-GB" dirty="0"/>
              <a:t>Strategy for HL-LHC WP4</a:t>
            </a:r>
          </a:p>
          <a:p>
            <a:r>
              <a:rPr lang="en-GB" dirty="0"/>
              <a:t>Status of the specifications</a:t>
            </a:r>
          </a:p>
          <a:p>
            <a:r>
              <a:rPr lang="en-GB" dirty="0"/>
              <a:t>Some feedbacks and remarks</a:t>
            </a:r>
          </a:p>
          <a:p>
            <a:r>
              <a:rPr lang="en-GB" dirty="0"/>
              <a:t>NCRs</a:t>
            </a:r>
          </a:p>
          <a:p>
            <a:r>
              <a:rPr lang="en-GB" dirty="0"/>
              <a:t>Documentation / Quality FU</a:t>
            </a:r>
          </a:p>
          <a:p>
            <a:r>
              <a:rPr lang="en-GB" dirty="0"/>
              <a:t>Open discussion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04448" y="630932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r>
              <a:rPr lang="fr-FR" dirty="0"/>
              <a:t>/11</a:t>
            </a:r>
          </a:p>
        </p:txBody>
      </p:sp>
      <p:sp>
        <p:nvSpPr>
          <p:cNvPr id="8" name="Rectangle 7"/>
          <p:cNvSpPr/>
          <p:nvPr/>
        </p:nvSpPr>
        <p:spPr>
          <a:xfrm>
            <a:off x="414249" y="-6639"/>
            <a:ext cx="8649354" cy="88940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192970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specifications?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75" y="2122450"/>
            <a:ext cx="1733177" cy="227739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461928" y="1440035"/>
            <a:ext cx="1512168" cy="649188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Technical requirements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954277" y="836712"/>
            <a:ext cx="1512168" cy="649188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Functional requirements</a:t>
            </a:r>
          </a:p>
        </p:txBody>
      </p:sp>
      <p:sp>
        <p:nvSpPr>
          <p:cNvPr id="21" name="Oval 20"/>
          <p:cNvSpPr/>
          <p:nvPr/>
        </p:nvSpPr>
        <p:spPr>
          <a:xfrm>
            <a:off x="4883753" y="898686"/>
            <a:ext cx="1512168" cy="389513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CERN rules</a:t>
            </a:r>
          </a:p>
        </p:txBody>
      </p:sp>
      <p:sp>
        <p:nvSpPr>
          <p:cNvPr id="22" name="Oval 21"/>
          <p:cNvSpPr/>
          <p:nvPr/>
        </p:nvSpPr>
        <p:spPr>
          <a:xfrm>
            <a:off x="6396017" y="1337332"/>
            <a:ext cx="1754662" cy="649188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ESRs (Safety requirements)</a:t>
            </a:r>
          </a:p>
        </p:txBody>
      </p:sp>
      <p:sp>
        <p:nvSpPr>
          <p:cNvPr id="23" name="Oval 22"/>
          <p:cNvSpPr/>
          <p:nvPr/>
        </p:nvSpPr>
        <p:spPr>
          <a:xfrm>
            <a:off x="6651253" y="2145423"/>
            <a:ext cx="1884776" cy="1168539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Safety file (technical documentation for compliance)</a:t>
            </a:r>
          </a:p>
        </p:txBody>
      </p:sp>
      <p:sp>
        <p:nvSpPr>
          <p:cNvPr id="24" name="Oval 23"/>
          <p:cNvSpPr/>
          <p:nvPr/>
        </p:nvSpPr>
        <p:spPr>
          <a:xfrm>
            <a:off x="6904083" y="3450674"/>
            <a:ext cx="1512168" cy="649188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Different actors </a:t>
            </a:r>
          </a:p>
        </p:txBody>
      </p:sp>
      <p:sp>
        <p:nvSpPr>
          <p:cNvPr id="25" name="Oval 24"/>
          <p:cNvSpPr/>
          <p:nvPr/>
        </p:nvSpPr>
        <p:spPr>
          <a:xfrm>
            <a:off x="6364265" y="4289354"/>
            <a:ext cx="1512168" cy="389513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Quality</a:t>
            </a:r>
          </a:p>
        </p:txBody>
      </p:sp>
      <p:sp>
        <p:nvSpPr>
          <p:cNvPr id="26" name="Oval 25"/>
          <p:cNvSpPr/>
          <p:nvPr/>
        </p:nvSpPr>
        <p:spPr>
          <a:xfrm>
            <a:off x="5519115" y="4824862"/>
            <a:ext cx="1512168" cy="389513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Traceability</a:t>
            </a:r>
          </a:p>
        </p:txBody>
      </p:sp>
      <p:sp>
        <p:nvSpPr>
          <p:cNvPr id="27" name="Oval 26"/>
          <p:cNvSpPr/>
          <p:nvPr/>
        </p:nvSpPr>
        <p:spPr>
          <a:xfrm>
            <a:off x="4287538" y="5309937"/>
            <a:ext cx="1512168" cy="389513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…</a:t>
            </a:r>
          </a:p>
        </p:txBody>
      </p:sp>
      <p:sp>
        <p:nvSpPr>
          <p:cNvPr id="28" name="Oval 27"/>
          <p:cNvSpPr/>
          <p:nvPr/>
        </p:nvSpPr>
        <p:spPr>
          <a:xfrm>
            <a:off x="2218012" y="4774088"/>
            <a:ext cx="1872208" cy="908864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Manufacturer is the responsible for safety</a:t>
            </a:r>
          </a:p>
        </p:txBody>
      </p:sp>
      <p:sp>
        <p:nvSpPr>
          <p:cNvPr id="29" name="Oval 28"/>
          <p:cNvSpPr/>
          <p:nvPr/>
        </p:nvSpPr>
        <p:spPr>
          <a:xfrm>
            <a:off x="1148916" y="4090290"/>
            <a:ext cx="1512168" cy="649188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Acceptance criteria</a:t>
            </a:r>
          </a:p>
        </p:txBody>
      </p:sp>
      <p:sp>
        <p:nvSpPr>
          <p:cNvPr id="30" name="Oval 29"/>
          <p:cNvSpPr/>
          <p:nvPr/>
        </p:nvSpPr>
        <p:spPr>
          <a:xfrm>
            <a:off x="695335" y="3260092"/>
            <a:ext cx="1512168" cy="649188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CERN Procedures</a:t>
            </a:r>
          </a:p>
        </p:txBody>
      </p:sp>
      <p:sp>
        <p:nvSpPr>
          <p:cNvPr id="31" name="Oval 30"/>
          <p:cNvSpPr/>
          <p:nvPr/>
        </p:nvSpPr>
        <p:spPr>
          <a:xfrm>
            <a:off x="634350" y="2375439"/>
            <a:ext cx="1573153" cy="649188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LHC compatibility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52EDCB-39A3-3783-8495-975D10A7244E}"/>
              </a:ext>
            </a:extLst>
          </p:cNvPr>
          <p:cNvSpPr/>
          <p:nvPr/>
        </p:nvSpPr>
        <p:spPr>
          <a:xfrm>
            <a:off x="994995" y="5820842"/>
            <a:ext cx="7366351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See my talk at the “</a:t>
            </a:r>
            <a:r>
              <a:rPr lang="en-GB" sz="1200" dirty="0">
                <a:solidFill>
                  <a:schemeClr val="accent5"/>
                </a:solidFill>
              </a:rPr>
              <a:t>International Review of the Crab Cavity system design and production plan for the HL-LHC’’  on June, 19th -21st  2019 (CERN)</a:t>
            </a:r>
            <a:endParaRPr lang="en-US" sz="1200" dirty="0">
              <a:solidFill>
                <a:schemeClr val="accent5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7E8262-661E-179A-93DE-43287D284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510" y="2163509"/>
            <a:ext cx="3448896" cy="199328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4755B57-2241-578B-A7B4-DCAF7DBD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333144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 for HL-LHC WP4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710168" y="2712669"/>
            <a:ext cx="3743518" cy="206338"/>
          </a:xfrm>
          <a:prstGeom prst="rect">
            <a:avLst/>
          </a:prstGeom>
          <a:solidFill>
            <a:srgbClr val="92D050">
              <a:alpha val="1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704909" y="3483908"/>
            <a:ext cx="3736521" cy="180386"/>
          </a:xfrm>
          <a:prstGeom prst="rect">
            <a:avLst/>
          </a:prstGeom>
          <a:solidFill>
            <a:srgbClr val="92D050">
              <a:alpha val="1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706050" y="2541607"/>
            <a:ext cx="2119574" cy="1583691"/>
          </a:xfrm>
          <a:prstGeom prst="rect">
            <a:avLst/>
          </a:prstGeom>
          <a:solidFill>
            <a:srgbClr val="92D050">
              <a:alpha val="1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accent5"/>
                </a:solidFill>
              </a:rPr>
              <a:t>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5"/>
                </a:solidFill>
              </a:rPr>
              <a:t>translates the HL-LHC needs into functional and technical requirements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5"/>
                </a:solidFill>
              </a:rPr>
              <a:t>lists the required documentation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complies with ESRs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99792" y="2919007"/>
            <a:ext cx="3743518" cy="206338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702050" y="3671077"/>
            <a:ext cx="3736521" cy="180386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00636" y="2086124"/>
            <a:ext cx="2119574" cy="2376264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accent5"/>
                </a:solidFill>
              </a:rPr>
              <a:t>CONTENT: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5"/>
                </a:solidFill>
              </a:rPr>
              <a:t>Refers to the corresponding Engineering Specification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5"/>
                </a:solidFill>
              </a:rPr>
              <a:t>Demonstrate the compliance with CERN Safety Rules, ESR by ESR</a:t>
            </a:r>
          </a:p>
          <a:p>
            <a:endParaRPr lang="en-US" sz="1200" dirty="0">
              <a:solidFill>
                <a:schemeClr val="accent5"/>
              </a:solidFill>
            </a:endParaRPr>
          </a:p>
          <a:p>
            <a:r>
              <a:rPr lang="en-US" sz="1200" dirty="0">
                <a:solidFill>
                  <a:schemeClr val="accent5"/>
                </a:solidFill>
              </a:rPr>
              <a:t>Intended for CERN internal use and for HSE, available for consultation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17625" y="5983379"/>
            <a:ext cx="5728603" cy="276999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Ad-hoc agreements with Collaborating Entities based on described strategy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746097" y="4496202"/>
            <a:ext cx="3733142" cy="147732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</a:rPr>
              <a:t>Respect of engineering specification </a:t>
            </a:r>
          </a:p>
          <a:p>
            <a:pPr algn="ctr"/>
            <a:r>
              <a:rPr lang="en-US" b="1" dirty="0">
                <a:solidFill>
                  <a:schemeClr val="accent5"/>
                </a:solidFill>
              </a:rPr>
              <a:t>= </a:t>
            </a:r>
          </a:p>
          <a:p>
            <a:pPr algn="ctr"/>
            <a:r>
              <a:rPr lang="en-US" b="1" dirty="0">
                <a:solidFill>
                  <a:schemeClr val="accent5"/>
                </a:solidFill>
              </a:rPr>
              <a:t>compliance with CERN requirements (</a:t>
            </a:r>
            <a:r>
              <a:rPr lang="en-US" b="1" dirty="0">
                <a:solidFill>
                  <a:srgbClr val="FF0000"/>
                </a:solidFill>
              </a:rPr>
              <a:t>safety included</a:t>
            </a:r>
            <a:r>
              <a:rPr lang="en-US" b="1" dirty="0">
                <a:solidFill>
                  <a:schemeClr val="accent5"/>
                </a:solidFill>
              </a:rPr>
              <a:t>)</a:t>
            </a:r>
          </a:p>
        </p:txBody>
      </p:sp>
      <p:sp>
        <p:nvSpPr>
          <p:cNvPr id="18" name="Right Arrow 17"/>
          <p:cNvSpPr/>
          <p:nvPr/>
        </p:nvSpPr>
        <p:spPr>
          <a:xfrm rot="5400000">
            <a:off x="4395885" y="3828886"/>
            <a:ext cx="322226" cy="752833"/>
          </a:xfrm>
          <a:prstGeom prst="rightArrow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700767" y="2495843"/>
            <a:ext cx="3737804" cy="138499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2 </a:t>
            </a:r>
            <a:r>
              <a:rPr lang="en-GB" sz="1200" b="1" dirty="0">
                <a:solidFill>
                  <a:schemeClr val="accent5"/>
                </a:solidFill>
              </a:rPr>
              <a:t>main</a:t>
            </a:r>
            <a:r>
              <a:rPr lang="en-GB" sz="1200" dirty="0">
                <a:solidFill>
                  <a:schemeClr val="accent5"/>
                </a:solidFill>
              </a:rPr>
              <a:t> documents for the cryomodule</a:t>
            </a:r>
            <a:endParaRPr lang="en-US" sz="1200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engineering specification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guideline for compliance with CERN safety rule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</a:rPr>
              <a:t>+</a:t>
            </a:r>
          </a:p>
          <a:p>
            <a:r>
              <a:rPr lang="en-GB" sz="1200" dirty="0">
                <a:solidFill>
                  <a:schemeClr val="accent5"/>
                </a:solidFill>
              </a:rPr>
              <a:t>2 </a:t>
            </a:r>
            <a:r>
              <a:rPr lang="en-GB" sz="1200" b="1" dirty="0">
                <a:solidFill>
                  <a:schemeClr val="accent5"/>
                </a:solidFill>
              </a:rPr>
              <a:t>main</a:t>
            </a:r>
            <a:r>
              <a:rPr lang="en-GB" sz="1200" dirty="0">
                <a:solidFill>
                  <a:schemeClr val="accent5"/>
                </a:solidFill>
              </a:rPr>
              <a:t> documents per relevant component: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engineering specification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5"/>
                </a:solidFill>
              </a:rPr>
              <a:t>guideline for compliance with CERN safety rule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257CFB-5557-0A6A-D28A-A7B8009E94FF}"/>
              </a:ext>
            </a:extLst>
          </p:cNvPr>
          <p:cNvSpPr/>
          <p:nvPr/>
        </p:nvSpPr>
        <p:spPr>
          <a:xfrm>
            <a:off x="2705429" y="927481"/>
            <a:ext cx="3733142" cy="101566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u="sng" dirty="0">
                <a:solidFill>
                  <a:schemeClr val="accent5"/>
                </a:solidFill>
              </a:rPr>
              <a:t>CERN WP4 is </a:t>
            </a:r>
            <a:r>
              <a:rPr lang="en-GB" sz="1200" u="sng" dirty="0">
                <a:solidFill>
                  <a:srgbClr val="FF0000"/>
                </a:solidFill>
              </a:rPr>
              <a:t>manufacturer</a:t>
            </a:r>
            <a:r>
              <a:rPr lang="en-GB" sz="1200" u="sng" dirty="0">
                <a:solidFill>
                  <a:schemeClr val="accent5"/>
                </a:solidFill>
              </a:rPr>
              <a:t> of the cryomodule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u="sng" dirty="0">
                <a:solidFill>
                  <a:schemeClr val="accent5"/>
                </a:solidFill>
              </a:rPr>
              <a:t>The cryomodule shall be designed and manufactured in accordance with the </a:t>
            </a:r>
            <a:r>
              <a:rPr lang="en-GB" sz="1200" u="sng" dirty="0">
                <a:solidFill>
                  <a:srgbClr val="FF0000"/>
                </a:solidFill>
              </a:rPr>
              <a:t>Essential Safety Requirements of PED 2014/68/EU</a:t>
            </a:r>
            <a:r>
              <a:rPr lang="en-GB" sz="1200" u="sng" dirty="0">
                <a:solidFill>
                  <a:schemeClr val="accent5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u="sng" dirty="0">
                <a:solidFill>
                  <a:schemeClr val="accent5"/>
                </a:solidFill>
              </a:rPr>
              <a:t>CERN establishes the </a:t>
            </a:r>
            <a:r>
              <a:rPr lang="en-GB" sz="1200" u="sng" dirty="0">
                <a:solidFill>
                  <a:srgbClr val="FF0000"/>
                </a:solidFill>
              </a:rPr>
              <a:t>technical documentation</a:t>
            </a:r>
            <a:endParaRPr lang="en-GB" sz="1200" u="sng" dirty="0">
              <a:solidFill>
                <a:schemeClr val="accent5"/>
              </a:solidFill>
            </a:endParaRPr>
          </a:p>
        </p:txBody>
      </p:sp>
      <p:sp>
        <p:nvSpPr>
          <p:cNvPr id="5" name="Right Arrow 17">
            <a:extLst>
              <a:ext uri="{FF2B5EF4-FFF2-40B4-BE49-F238E27FC236}">
                <a16:creationId xmlns:a16="http://schemas.microsoft.com/office/drawing/2014/main" id="{38AC7384-5F3F-18DC-D245-1AE35EE8D824}"/>
              </a:ext>
            </a:extLst>
          </p:cNvPr>
          <p:cNvSpPr/>
          <p:nvPr/>
        </p:nvSpPr>
        <p:spPr>
          <a:xfrm rot="5400000">
            <a:off x="4335210" y="1843077"/>
            <a:ext cx="322226" cy="752833"/>
          </a:xfrm>
          <a:prstGeom prst="rightArrow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B6A39A8-F4A3-09F6-EB02-189D9E9DB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75906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18" grpId="0" animBg="1"/>
      <p:bldP spid="7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708AA7B-82AD-49FF-B271-D223D6E57DEA}"/>
              </a:ext>
            </a:extLst>
          </p:cNvPr>
          <p:cNvSpPr txBox="1">
            <a:spLocks/>
          </p:cNvSpPr>
          <p:nvPr/>
        </p:nvSpPr>
        <p:spPr>
          <a:xfrm>
            <a:off x="728691" y="186858"/>
            <a:ext cx="7328484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Cryomodule &amp; Components Specifications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CBBCA7F-E3C6-44C0-9198-BAD4E23A7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96331"/>
              </p:ext>
            </p:extLst>
          </p:nvPr>
        </p:nvGraphicFramePr>
        <p:xfrm>
          <a:off x="1060064" y="836712"/>
          <a:ext cx="6084646" cy="1749567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2296310">
                  <a:extLst>
                    <a:ext uri="{9D8B030D-6E8A-4147-A177-3AD203B41FA5}">
                      <a16:colId xmlns:a16="http://schemas.microsoft.com/office/drawing/2014/main" val="1397844006"/>
                    </a:ext>
                  </a:extLst>
                </a:gridCol>
                <a:gridCol w="1153768">
                  <a:extLst>
                    <a:ext uri="{9D8B030D-6E8A-4147-A177-3AD203B41FA5}">
                      <a16:colId xmlns:a16="http://schemas.microsoft.com/office/drawing/2014/main" val="2681593696"/>
                    </a:ext>
                  </a:extLst>
                </a:gridCol>
                <a:gridCol w="1455836">
                  <a:extLst>
                    <a:ext uri="{9D8B030D-6E8A-4147-A177-3AD203B41FA5}">
                      <a16:colId xmlns:a16="http://schemas.microsoft.com/office/drawing/2014/main" val="3164571681"/>
                    </a:ext>
                  </a:extLst>
                </a:gridCol>
                <a:gridCol w="1178732">
                  <a:extLst>
                    <a:ext uri="{9D8B030D-6E8A-4147-A177-3AD203B41FA5}">
                      <a16:colId xmlns:a16="http://schemas.microsoft.com/office/drawing/2014/main" val="579635711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Scope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ID code</a:t>
                      </a:r>
                      <a:endParaRPr lang="en-GB" sz="8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Eng. Spec.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[EDMS nr]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Guideline for </a:t>
                      </a:r>
                      <a:r>
                        <a:rPr lang="en-GB" sz="800" b="1" i="1" u="sng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compl</a:t>
                      </a:r>
                      <a:r>
                        <a:rPr lang="en-GB" sz="800" b="1" i="1" u="sng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with CERN </a:t>
                      </a:r>
                      <a:r>
                        <a:rPr lang="en-GB" sz="800" b="1" i="1" u="sng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Saf</a:t>
                      </a:r>
                      <a:r>
                        <a:rPr lang="en-GB" sz="800" b="1" i="1" u="sng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Req. [EDMS nr]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7015431"/>
                  </a:ext>
                </a:extLst>
              </a:tr>
              <a:tr h="12001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20171"/>
                  </a:ext>
                </a:extLst>
              </a:tr>
              <a:tr h="40844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Full Cryomodule, including beam screens and references to requirements for vacuum components (Sector valves, Plug-in modules) 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2043014 v.2.0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2043016 v1..0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69808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indent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Request WP4 - Co CONTENT FOR THE DQW &amp; RFD CRYOMODULE FOR LHC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  <a:endParaRPr lang="en-GB" sz="8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2514225 v.2.0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42088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indent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HL-LHC LHC CRAB CAVITIES: welded joints for cryomodule assembly	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2706475 v.1.3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737698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0" indent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Minimum Material Requirements for Austenitic Stainless Steel and Aluminium Alloys to be employed in non-critical applications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2632333 v.1.0</a:t>
                      </a:r>
                      <a:endParaRPr lang="en-GB" sz="800" kern="14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9664431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B032ED36-CAE9-F0EA-0797-CC41DA434627}"/>
              </a:ext>
            </a:extLst>
          </p:cNvPr>
          <p:cNvGrpSpPr/>
          <p:nvPr/>
        </p:nvGrpSpPr>
        <p:grpSpPr>
          <a:xfrm>
            <a:off x="7446310" y="4118238"/>
            <a:ext cx="1230039" cy="877209"/>
            <a:chOff x="7446309" y="3260988"/>
            <a:chExt cx="1230039" cy="87720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B29878B-26EB-E6D2-CF68-DD83D12291EE}"/>
                </a:ext>
              </a:extLst>
            </p:cNvPr>
            <p:cNvSpPr/>
            <p:nvPr/>
          </p:nvSpPr>
          <p:spPr>
            <a:xfrm>
              <a:off x="7446309" y="3422542"/>
              <a:ext cx="1230039" cy="369332"/>
            </a:xfrm>
            <a:prstGeom prst="rect">
              <a:avLst/>
            </a:prstGeom>
            <a:ln w="25400">
              <a:solidFill>
                <a:schemeClr val="bg2"/>
              </a:solidFill>
            </a:ln>
          </p:spPr>
          <p:txBody>
            <a:bodyPr wrap="square">
              <a:spAutoFit/>
            </a:bodyPr>
            <a:lstStyle/>
            <a:p>
              <a:pPr marL="66675" indent="-66675">
                <a:buFont typeface="Arial" panose="020B0604020202020204" pitchFamily="34" charset="0"/>
                <a:buChar char="•"/>
              </a:pPr>
              <a:r>
                <a:rPr lang="en-GB" sz="900" b="1" u="sng" kern="1400" dirty="0">
                  <a:solidFill>
                    <a:srgbClr val="00B050"/>
                  </a:solidFill>
                </a:rPr>
                <a:t>Released</a:t>
              </a:r>
            </a:p>
            <a:p>
              <a:pPr marL="66675" indent="-66675">
                <a:buFont typeface="Arial" panose="020B0604020202020204" pitchFamily="34" charset="0"/>
                <a:buChar char="•"/>
              </a:pPr>
              <a:r>
                <a:rPr lang="en-US" sz="900" kern="1400" dirty="0">
                  <a:solidFill>
                    <a:srgbClr val="FF0000"/>
                  </a:solidFill>
                </a:rPr>
                <a:t>In Work</a:t>
              </a:r>
              <a:endParaRPr lang="en-GB" sz="900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4C3A24-BBDC-3CD4-EF67-18BDD3EA60A4}"/>
                </a:ext>
              </a:extLst>
            </p:cNvPr>
            <p:cNvSpPr/>
            <p:nvPr/>
          </p:nvSpPr>
          <p:spPr>
            <a:xfrm>
              <a:off x="7446309" y="3907365"/>
              <a:ext cx="1230039" cy="2308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5400">
              <a:solidFill>
                <a:schemeClr val="bg2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900" kern="1400" dirty="0"/>
                <a:t>Relevant for Safety</a:t>
              </a: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3B06D21F-3319-E4DD-A306-99ACA4F54361}"/>
                </a:ext>
              </a:extLst>
            </p:cNvPr>
            <p:cNvSpPr txBox="1">
              <a:spLocks/>
            </p:cNvSpPr>
            <p:nvPr/>
          </p:nvSpPr>
          <p:spPr>
            <a:xfrm>
              <a:off x="7446309" y="3260988"/>
              <a:ext cx="1221731" cy="138499"/>
            </a:xfrm>
            <a:prstGeom prst="rect">
              <a:avLst/>
            </a:prstGeom>
            <a:ln w="25400">
              <a:noFill/>
            </a:ln>
          </p:spPr>
          <p:txBody>
            <a:bodyPr vert="horz" wrap="square" lIns="0" tIns="0" rIns="0" bIns="0" rtlCol="0" anchor="ctr" anchorCtr="1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800" b="1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900" u="sng" kern="14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STATUS</a:t>
              </a:r>
              <a:endParaRPr lang="en-GB" sz="900" u="sng" kern="14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247FA20F-0CBB-AB57-A0BA-74C2E47B89AD}"/>
              </a:ext>
            </a:extLst>
          </p:cNvPr>
          <p:cNvSpPr txBox="1">
            <a:spLocks/>
          </p:cNvSpPr>
          <p:nvPr/>
        </p:nvSpPr>
        <p:spPr>
          <a:xfrm>
            <a:off x="7166413" y="851205"/>
            <a:ext cx="1052786" cy="138499"/>
          </a:xfrm>
          <a:prstGeom prst="rect">
            <a:avLst/>
          </a:prstGeom>
          <a:ln w="25400">
            <a:noFill/>
          </a:ln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u="sng" kern="14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CRYOMODULE</a:t>
            </a:r>
            <a:endParaRPr lang="en-GB" sz="900" u="sng" kern="14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4D39DCE-A463-E1D0-38A1-D91693F959E5}"/>
              </a:ext>
            </a:extLst>
          </p:cNvPr>
          <p:cNvSpPr txBox="1">
            <a:spLocks/>
          </p:cNvSpPr>
          <p:nvPr/>
        </p:nvSpPr>
        <p:spPr>
          <a:xfrm>
            <a:off x="7173199" y="2929932"/>
            <a:ext cx="1045999" cy="138499"/>
          </a:xfrm>
          <a:prstGeom prst="rect">
            <a:avLst/>
          </a:prstGeom>
          <a:ln w="25400">
            <a:noFill/>
          </a:ln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u="sng" kern="14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COMPONENTS</a:t>
            </a:r>
            <a:endParaRPr lang="en-GB" sz="900" u="sng" kern="14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4AC649D2-3125-2461-ED44-327035AEF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/>
              <a:t>Luca Dassa (EN-MME) - 08/10/2024</a:t>
            </a:r>
            <a:endParaRPr lang="en-GB" noProof="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44DA086-F1C2-3C80-1253-8E764362A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671796"/>
              </p:ext>
            </p:extLst>
          </p:nvPr>
        </p:nvGraphicFramePr>
        <p:xfrm>
          <a:off x="1082087" y="2850676"/>
          <a:ext cx="6084325" cy="3099605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2300323">
                  <a:extLst>
                    <a:ext uri="{9D8B030D-6E8A-4147-A177-3AD203B41FA5}">
                      <a16:colId xmlns:a16="http://schemas.microsoft.com/office/drawing/2014/main" val="139784400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8159369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164571681"/>
                    </a:ext>
                  </a:extLst>
                </a:gridCol>
                <a:gridCol w="1191714">
                  <a:extLst>
                    <a:ext uri="{9D8B030D-6E8A-4147-A177-3AD203B41FA5}">
                      <a16:colId xmlns:a16="http://schemas.microsoft.com/office/drawing/2014/main" val="579635711"/>
                    </a:ext>
                  </a:extLst>
                </a:gridCol>
              </a:tblGrid>
              <a:tr h="34931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Dressed cavities, HOMs couplers, Pick-up antennas, Cold magnetic shield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ACFDC,ACFHC, ACFPU, ACFCM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1389669 v.2.6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2058183 v.1.0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3071974"/>
                  </a:ext>
                </a:extLst>
              </a:tr>
              <a:tr h="146925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 circuits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ACFQC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2093032 v.1.4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2101920 v.1.1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186512"/>
                  </a:ext>
                </a:extLst>
              </a:tr>
              <a:tr h="124383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Thermal shield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ACFTS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2101922 v.1.2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2101923 v.1.0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339891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 guard</a:t>
                      </a:r>
                      <a:endParaRPr lang="en-GB" sz="8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800" kern="14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2806004 v.1.4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808197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MLI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ACFTS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2144140 v.1.3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-</a:t>
                      </a: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4451081"/>
                  </a:ext>
                </a:extLst>
              </a:tr>
              <a:tr h="129949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Vacuum vessel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ACFVT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2101924 v.1.6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2101925 v.1.1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1206479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Warm Magnetic shield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ACFWM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2101926 v.1.4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-</a:t>
                      </a: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0378783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Alignment monitoring system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ACFAM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-</a:t>
                      </a: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71442"/>
                  </a:ext>
                </a:extLst>
              </a:tr>
              <a:tr h="178042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 and alignment system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ACFAH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-</a:t>
                      </a: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476587"/>
                  </a:ext>
                </a:extLst>
              </a:tr>
              <a:tr h="314845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Instrumentation </a:t>
                      </a: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(ONLY FOR RFD SPS)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ACFIS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2450567 v.4 + </a:t>
                      </a: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CRNLSQLj0070 </a:t>
                      </a:r>
                      <a:r>
                        <a:rPr lang="en-GB" sz="800" b="1" u="sng" kern="140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v.AA</a:t>
                      </a: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(PID)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6336012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 Power Coupler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ACFMC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2101934 v.1.0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535758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RF internal lines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ACFRL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2605345 v.1.0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kern="1400" dirty="0">
                          <a:ln>
                            <a:noFill/>
                          </a:ln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8432870"/>
                  </a:ext>
                </a:extLst>
              </a:tr>
              <a:tr h="20989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Tuning system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ACFTU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2101938 v.0.1</a:t>
                      </a:r>
                      <a:endParaRPr lang="en-GB" sz="800" kern="14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kern="1400" dirty="0">
                          <a:ln>
                            <a:noFill/>
                          </a:ln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800" kern="1400" dirty="0">
                        <a:ln>
                          <a:noFill/>
                        </a:ln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092535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protecting devices</a:t>
                      </a:r>
                    </a:p>
                  </a:txBody>
                  <a:tcPr marL="33870" marR="338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2101940 </a:t>
                      </a: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v.1.0</a:t>
                      </a:r>
                      <a:endParaRPr lang="en-GB" sz="8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2101943 v.1.0</a:t>
                      </a:r>
                    </a:p>
                  </a:txBody>
                  <a:tcPr marL="33870" marR="338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10464"/>
                  </a:ext>
                </a:extLst>
              </a:tr>
              <a:tr h="300592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Sector Valves (beam line)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VVG (TBC)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§ 7.7 of  2043014 v.1.0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1" u="sng" kern="140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305291"/>
                  </a:ext>
                </a:extLst>
              </a:tr>
              <a:tr h="22926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Plug-in modules for Cold-Warm transition + </a:t>
                      </a:r>
                      <a:r>
                        <a:rPr lang="en-GB" sz="800" b="1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Intercavity</a:t>
                      </a: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bellow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ACFVW + ACFVC (TBC)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sng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§ 7.7 of  2043014 </a:t>
                      </a: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v.1.0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952709"/>
                  </a:ext>
                </a:extLst>
              </a:tr>
              <a:tr h="137727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screen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VSSC_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sng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§ 7.7 of  2043014 </a:t>
                      </a:r>
                      <a:r>
                        <a:rPr lang="en-GB" sz="800" b="1" u="sng" kern="140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v.1.0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40780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0CEA66F3-9F2D-8F73-0CCD-B4CF4E9668FA}"/>
              </a:ext>
            </a:extLst>
          </p:cNvPr>
          <p:cNvSpPr/>
          <p:nvPr/>
        </p:nvSpPr>
        <p:spPr>
          <a:xfrm>
            <a:off x="2280879" y="6067640"/>
            <a:ext cx="4183225" cy="36933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rgbClr val="FF0000"/>
                </a:solidFill>
              </a:rPr>
              <a:t>No further versions are expected!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F569A565-7CC1-2903-A881-03C5F1970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07211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9649E-21A7-7A39-6E71-8D3098F83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remarks on specifications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F4B2D-19EF-C41F-3A86-2C0A9F570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694" y="1200449"/>
            <a:ext cx="7452608" cy="29298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Actual version of specifications:</a:t>
            </a:r>
          </a:p>
          <a:p>
            <a:r>
              <a:rPr lang="en-US" sz="2000" dirty="0"/>
              <a:t>Implemented feedbacks from prototypes</a:t>
            </a:r>
          </a:p>
          <a:p>
            <a:r>
              <a:rPr lang="en-US" sz="2000" dirty="0"/>
              <a:t>Structured approach improved for cryomodule specification</a:t>
            </a:r>
          </a:p>
          <a:p>
            <a:r>
              <a:rPr lang="en-US" sz="2000" dirty="0"/>
              <a:t>Homogeneity improved for component specifications: materials; filler metals; leak test inspectors; NDT inspectors; non-standard welded joints…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Links between drawings and specifications updated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E9F0B-D452-7E98-D050-A8A6BC18F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FC60EAC-B8A7-E8DB-AE9D-FE881DB6D29E}"/>
              </a:ext>
            </a:extLst>
          </p:cNvPr>
          <p:cNvSpPr txBox="1">
            <a:spLocks/>
          </p:cNvSpPr>
          <p:nvPr/>
        </p:nvSpPr>
        <p:spPr>
          <a:xfrm>
            <a:off x="1834985" y="4651872"/>
            <a:ext cx="5474029" cy="92333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b="1">
                <a:solidFill>
                  <a:schemeClr val="accent5"/>
                </a:solidFill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Drawings + specifications: </a:t>
            </a:r>
          </a:p>
          <a:p>
            <a:r>
              <a:rPr lang="en-US" b="0" dirty="0"/>
              <a:t>exigent, however defined and proved framework for procurement and manufacturing</a:t>
            </a:r>
          </a:p>
        </p:txBody>
      </p:sp>
      <p:sp>
        <p:nvSpPr>
          <p:cNvPr id="7" name="Right Arrow 17">
            <a:extLst>
              <a:ext uri="{FF2B5EF4-FFF2-40B4-BE49-F238E27FC236}">
                <a16:creationId xmlns:a16="http://schemas.microsoft.com/office/drawing/2014/main" id="{3806C6AD-D5C6-59BD-B0FC-7B29603715AC}"/>
              </a:ext>
            </a:extLst>
          </p:cNvPr>
          <p:cNvSpPr/>
          <p:nvPr/>
        </p:nvSpPr>
        <p:spPr>
          <a:xfrm rot="5400000">
            <a:off x="4410885" y="3943115"/>
            <a:ext cx="322226" cy="752833"/>
          </a:xfrm>
          <a:prstGeom prst="rightArrow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966C8D2-C79A-584C-2609-C7A89A095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16039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68C90-26CD-FE19-0D4C-DE20AD070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general remarks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83C873-D9EA-55AE-D119-CEF25B107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DDEDC65-7525-3A33-E132-336262ECA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07895"/>
            <a:ext cx="7920000" cy="2039599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Cavities, some HOMs and cryogenic lines are </a:t>
            </a:r>
            <a:r>
              <a:rPr lang="en-GB" sz="2000" b="1" dirty="0">
                <a:solidFill>
                  <a:srgbClr val="FF0000"/>
                </a:solidFill>
              </a:rPr>
              <a:t>pressure equipment </a:t>
            </a:r>
          </a:p>
          <a:p>
            <a:r>
              <a:rPr lang="en-GB" sz="2000" dirty="0">
                <a:solidFill>
                  <a:srgbClr val="FF0000"/>
                </a:solidFill>
              </a:rPr>
              <a:t>Rules </a:t>
            </a:r>
            <a:r>
              <a:rPr lang="en-GB" sz="2000" b="1" dirty="0">
                <a:solidFill>
                  <a:srgbClr val="FF0000"/>
                </a:solidFill>
              </a:rPr>
              <a:t>independent from the WP4 </a:t>
            </a:r>
            <a:r>
              <a:rPr lang="en-GB" sz="2000" dirty="0">
                <a:solidFill>
                  <a:srgbClr val="FF0000"/>
                </a:solidFill>
              </a:rPr>
              <a:t>shall be respected (defined at CERN and within HL-LHC)</a:t>
            </a:r>
          </a:p>
          <a:p>
            <a:r>
              <a:rPr lang="en-GB" sz="2000" dirty="0">
                <a:solidFill>
                  <a:srgbClr val="FF0000"/>
                </a:solidFill>
              </a:rPr>
              <a:t>CERN remains the </a:t>
            </a:r>
            <a:r>
              <a:rPr lang="en-GB" sz="2000" b="1" dirty="0">
                <a:solidFill>
                  <a:srgbClr val="FF0000"/>
                </a:solidFill>
              </a:rPr>
              <a:t>manufacturer, </a:t>
            </a:r>
            <a:r>
              <a:rPr lang="en-GB" sz="2000" dirty="0">
                <a:solidFill>
                  <a:srgbClr val="FF0000"/>
                </a:solidFill>
              </a:rPr>
              <a:t>the responsible entity in term of safety</a:t>
            </a: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DA854-3A69-F5D9-0CF8-BF3CF5E936ED}"/>
              </a:ext>
            </a:extLst>
          </p:cNvPr>
          <p:cNvSpPr txBox="1">
            <a:spLocks/>
          </p:cNvSpPr>
          <p:nvPr/>
        </p:nvSpPr>
        <p:spPr>
          <a:xfrm>
            <a:off x="612000" y="4911970"/>
            <a:ext cx="7920000" cy="1037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Some </a:t>
            </a:r>
            <a:r>
              <a:rPr lang="en-US" sz="2000" b="1" dirty="0"/>
              <a:t>additional measurements/tests (i.e. for NCRs) may be needed </a:t>
            </a:r>
            <a:r>
              <a:rPr lang="en-US" sz="2000" dirty="0"/>
              <a:t>to confirm acceptability of an equipment: see thickness distribution on cavities =&gt; we expect comprehension and flexibility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A719C6-43C4-65B5-70CA-C24758B82058}"/>
              </a:ext>
            </a:extLst>
          </p:cNvPr>
          <p:cNvSpPr txBox="1">
            <a:spLocks/>
          </p:cNvSpPr>
          <p:nvPr/>
        </p:nvSpPr>
        <p:spPr>
          <a:xfrm>
            <a:off x="607630" y="3315669"/>
            <a:ext cx="7920000" cy="12155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Do not underestimate welded/brazed joints</a:t>
            </a:r>
            <a:r>
              <a:rPr lang="en-US" sz="2000" dirty="0"/>
              <a:t> and related qualifications, for the components and for the cryomodule assembly. </a:t>
            </a:r>
            <a:r>
              <a:rPr lang="en-GB" sz="2000" dirty="0"/>
              <a:t>Qualifications, tests, documentations are requiring a not negligeable effort.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4C4DAB29-F859-6F55-7819-174355033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137872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03DB8-6A44-1023-AA4E-3D401F3C6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NCRs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3621-7BA8-980C-4A4F-8B8D553F2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160" y="1695183"/>
            <a:ext cx="7704636" cy="386598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NCRs for RFD proto: about 50 (2x WMS, 4xOVC, 3xTS, 15xCryoL, 12xDrCav, 13x </a:t>
            </a:r>
            <a:r>
              <a:rPr lang="en-US" dirty="0" err="1"/>
              <a:t>CryomAsm</a:t>
            </a:r>
            <a:r>
              <a:rPr lang="en-US" dirty="0"/>
              <a:t>…)</a:t>
            </a:r>
          </a:p>
          <a:p>
            <a:endParaRPr lang="en-US" dirty="0"/>
          </a:p>
          <a:p>
            <a:r>
              <a:rPr lang="en-US" dirty="0"/>
              <a:t>NCRs cavities production: 86</a:t>
            </a:r>
          </a:p>
          <a:p>
            <a:r>
              <a:rPr lang="en-US" dirty="0"/>
              <a:t>NCRs for series CMs:</a:t>
            </a:r>
          </a:p>
          <a:p>
            <a:pPr lvl="1"/>
            <a:r>
              <a:rPr lang="en-US" dirty="0"/>
              <a:t>STFC: 1 (1xWMS)</a:t>
            </a:r>
          </a:p>
          <a:p>
            <a:pPr lvl="1"/>
            <a:r>
              <a:rPr lang="en-US" dirty="0"/>
              <a:t>TRIUMF: 8 (7xCryoL</a:t>
            </a:r>
            <a:r>
              <a:rPr lang="en-GB" dirty="0"/>
              <a:t> by CERN; 1xOVC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CERN: 11 (1xOVC; 6xCryoL; 1xWMS; 3xTS)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C222A3-6F32-8ECF-3A5C-8667882A0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305FBD9-6FAF-7389-31E0-4E0CB98200F8}"/>
              </a:ext>
            </a:extLst>
          </p:cNvPr>
          <p:cNvSpPr txBox="1">
            <a:spLocks/>
          </p:cNvSpPr>
          <p:nvPr/>
        </p:nvSpPr>
        <p:spPr>
          <a:xfrm>
            <a:off x="1547664" y="5715379"/>
            <a:ext cx="6048672" cy="526505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Privilege the Deviation Request tool</a:t>
            </a:r>
            <a:endParaRPr lang="en-GB" b="1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8D9BF75-A796-4EA5-D88D-CC50CDC3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r>
              <a:rPr lang="fr-FR" dirty="0"/>
              <a:t>/11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F6BB6F1-A3FD-08B9-4854-AE8ED45B32B5}"/>
              </a:ext>
            </a:extLst>
          </p:cNvPr>
          <p:cNvSpPr txBox="1">
            <a:spLocks/>
          </p:cNvSpPr>
          <p:nvPr/>
        </p:nvSpPr>
        <p:spPr>
          <a:xfrm>
            <a:off x="863588" y="885697"/>
            <a:ext cx="7416824" cy="7946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NCRs are meant to learn from the issue and determine corrective and preventive actions</a:t>
            </a:r>
          </a:p>
        </p:txBody>
      </p:sp>
    </p:spTree>
    <p:extLst>
      <p:ext uri="{BB962C8B-B14F-4D97-AF65-F5344CB8AC3E}">
        <p14:creationId xmlns:p14="http://schemas.microsoft.com/office/powerpoint/2010/main" val="228931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A864-C8DA-3865-3431-A8AC88AD4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/ Quality FU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D6F73-AA4E-F4C6-2C0D-0FCC2F97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Luca Dassa (EN-MME) - 08/10/2024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05A80D-CEAA-852C-EA20-B5D44972FF98}"/>
              </a:ext>
            </a:extLst>
          </p:cNvPr>
          <p:cNvSpPr txBox="1"/>
          <p:nvPr/>
        </p:nvSpPr>
        <p:spPr>
          <a:xfrm>
            <a:off x="3679161" y="5149377"/>
            <a:ext cx="38164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LS2 performed according to the principle of prioritising </a:t>
            </a:r>
            <a:r>
              <a:rPr lang="en-GB" sz="1400" b="1" i="1" dirty="0"/>
              <a:t>safety first, then quality and then the schedule</a:t>
            </a:r>
            <a:r>
              <a:rPr lang="en-GB" sz="1400" i="1" dirty="0"/>
              <a:t>, and all of these criteria were met. </a:t>
            </a:r>
            <a:r>
              <a:rPr lang="en-GB" sz="1400" dirty="0"/>
              <a:t>(Fabiola Giannotti, Annual Report 2019)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2DD453-EAC0-C9C4-9280-7A3DF620B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088" y="4776027"/>
            <a:ext cx="1840541" cy="170080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00B54-6713-C375-6C77-44C5CB0A9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456" y="1124744"/>
            <a:ext cx="7847992" cy="3634773"/>
          </a:xfrm>
        </p:spPr>
        <p:txBody>
          <a:bodyPr>
            <a:noAutofit/>
          </a:bodyPr>
          <a:lstStyle/>
          <a:p>
            <a:r>
              <a:rPr lang="en-GB" sz="2000" b="1" dirty="0"/>
              <a:t>Quantity of documentation</a:t>
            </a:r>
            <a:r>
              <a:rPr lang="en-GB" sz="2000" dirty="0"/>
              <a:t>: manpower shall be allocated to it</a:t>
            </a:r>
          </a:p>
          <a:p>
            <a:r>
              <a:rPr lang="en-GB" sz="2000" b="1" dirty="0"/>
              <a:t>Quality of documentation </a:t>
            </a:r>
            <a:r>
              <a:rPr lang="en-GB" sz="2000" dirty="0"/>
              <a:t>is important (date, author, status…)</a:t>
            </a:r>
          </a:p>
          <a:p>
            <a:r>
              <a:rPr lang="en-GB" sz="2000" dirty="0"/>
              <a:t>MTF shall be correctly prepared and regularly filled</a:t>
            </a:r>
          </a:p>
          <a:p>
            <a:r>
              <a:rPr lang="en-GB" sz="2000" dirty="0"/>
              <a:t>Documentation shall be reviewed and approved at the correct time</a:t>
            </a:r>
          </a:p>
          <a:p>
            <a:r>
              <a:rPr lang="en-GB" sz="2000" dirty="0"/>
              <a:t>Approval shall be tracked in EDMS (even after an email exchange)</a:t>
            </a:r>
          </a:p>
          <a:p>
            <a:r>
              <a:rPr lang="en-GB" sz="2000" dirty="0"/>
              <a:t>Hold points shall be respected. Some hold-points require the presence of CERN members: inform us in advance. </a:t>
            </a:r>
            <a:endParaRPr lang="en-GB" sz="2000" strike="sngStrike" dirty="0"/>
          </a:p>
          <a:p>
            <a:pPr marL="0" indent="0">
              <a:buNone/>
            </a:pPr>
            <a:endParaRPr lang="en-GB" sz="2000" strike="sngStrike" dirty="0"/>
          </a:p>
          <a:p>
            <a:pPr marL="0" indent="0">
              <a:buNone/>
            </a:pPr>
            <a:r>
              <a:rPr lang="en-GB" sz="2000" dirty="0"/>
              <a:t>STFC and AUP colleagues have already gained experience gained TRIUMF colleagues are at the beginning of the experience.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3196CE9-1D79-F232-8FA8-B5D0A6834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42352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r>
              <a:rPr lang="fr-FR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115332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5772</TotalTime>
  <Words>1612</Words>
  <Application>Microsoft Office PowerPoint</Application>
  <PresentationFormat>On-screen Show (4:3)</PresentationFormat>
  <Paragraphs>300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Wingdings</vt:lpstr>
      <vt:lpstr>Thème Office</vt:lpstr>
      <vt:lpstr>Engineering Specifications for HL-LHC WP4: status and open discussion</vt:lpstr>
      <vt:lpstr>PowerPoint Presentation</vt:lpstr>
      <vt:lpstr>Why specifications?</vt:lpstr>
      <vt:lpstr>Strategy for HL-LHC WP4</vt:lpstr>
      <vt:lpstr>PowerPoint Presentation</vt:lpstr>
      <vt:lpstr>Some remarks on specifications</vt:lpstr>
      <vt:lpstr>Some general remarks</vt:lpstr>
      <vt:lpstr>NCRs</vt:lpstr>
      <vt:lpstr>Documentation / Quality FU</vt:lpstr>
      <vt:lpstr>Time for open discussion</vt:lpstr>
      <vt:lpstr>Thank you…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Luca Dassa</cp:lastModifiedBy>
  <cp:revision>478</cp:revision>
  <dcterms:created xsi:type="dcterms:W3CDTF">2016-01-11T14:38:10Z</dcterms:created>
  <dcterms:modified xsi:type="dcterms:W3CDTF">2024-10-08T05:55:22Z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