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63" r:id="rId5"/>
    <p:sldId id="1596" r:id="rId6"/>
    <p:sldId id="1611" r:id="rId7"/>
    <p:sldId id="1610" r:id="rId8"/>
    <p:sldId id="1599" r:id="rId9"/>
    <p:sldId id="1601" r:id="rId10"/>
    <p:sldId id="1600" r:id="rId11"/>
    <p:sldId id="1602" r:id="rId12"/>
    <p:sldId id="1603" r:id="rId13"/>
    <p:sldId id="1605" r:id="rId14"/>
    <p:sldId id="1562" r:id="rId15"/>
    <p:sldId id="1557" r:id="rId16"/>
    <p:sldId id="1606" r:id="rId17"/>
    <p:sldId id="521" r:id="rId18"/>
    <p:sldId id="525" r:id="rId19"/>
    <p:sldId id="526" r:id="rId20"/>
    <p:sldId id="1556" r:id="rId21"/>
    <p:sldId id="527" r:id="rId22"/>
    <p:sldId id="1560" r:id="rId23"/>
    <p:sldId id="1609" r:id="rId24"/>
    <p:sldId id="1561" r:id="rId25"/>
    <p:sldId id="1566" r:id="rId26"/>
    <p:sldId id="1573" r:id="rId27"/>
    <p:sldId id="1604" r:id="rId28"/>
    <p:sldId id="1571" r:id="rId29"/>
    <p:sldId id="1570" r:id="rId30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CB44457C-E382-4474-AE66-18E63F60E5F2}">
          <p14:sldIdLst>
            <p14:sldId id="263"/>
            <p14:sldId id="1596"/>
          </p14:sldIdLst>
        </p14:section>
        <p14:section name="Manufacturing Challenges at ZRI" id="{FFA79E23-9D25-489E-92F1-7CD1742413F3}">
          <p14:sldIdLst>
            <p14:sldId id="1611"/>
            <p14:sldId id="1610"/>
            <p14:sldId id="1599"/>
          </p14:sldIdLst>
        </p14:section>
        <p14:section name="Processing Challenges at ZRI" id="{1C1DE059-0792-4421-95AD-16FEAC4AFD15}">
          <p14:sldIdLst>
            <p14:sldId id="1601"/>
            <p14:sldId id="1600"/>
            <p14:sldId id="1602"/>
            <p14:sldId id="1603"/>
          </p14:sldIdLst>
        </p14:section>
        <p14:section name="QA/QC Challenges" id="{D626C383-5B1F-C04C-B07D-4C081F1279CE}">
          <p14:sldIdLst>
            <p14:sldId id="1605"/>
          </p14:sldIdLst>
        </p14:section>
        <p14:section name="Fabrication &amp; QA/QC Status" id="{84FC8550-60FE-436D-84F0-4C94AC31CD85}">
          <p14:sldIdLst>
            <p14:sldId id="1562"/>
            <p14:sldId id="1557"/>
            <p14:sldId id="1606"/>
            <p14:sldId id="521"/>
            <p14:sldId id="525"/>
            <p14:sldId id="526"/>
            <p14:sldId id="1556"/>
            <p14:sldId id="527"/>
            <p14:sldId id="1560"/>
          </p14:sldIdLst>
        </p14:section>
        <p14:section name="Conclusion" id="{B245713F-26CC-4F92-B2CF-94EF9F30D4B5}">
          <p14:sldIdLst>
            <p14:sldId id="1609"/>
            <p14:sldId id="1561"/>
          </p14:sldIdLst>
        </p14:section>
        <p14:section name="Back-up" id="{D3C09F2F-A449-4B44-B1E3-105D65B30137}">
          <p14:sldIdLst>
            <p14:sldId id="1566"/>
            <p14:sldId id="1573"/>
            <p14:sldId id="1604"/>
            <p14:sldId id="1571"/>
            <p14:sldId id="15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 userDrawn="1">
          <p15:clr>
            <a:srgbClr val="A4A3A4"/>
          </p15:clr>
        </p15:guide>
        <p15:guide id="2" pos="3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uele Narduzzi" initials="MN" lastIdx="4" clrIdx="0">
    <p:extLst>
      <p:ext uri="{19B8F6BF-5375-455C-9EA6-DF929625EA0E}">
        <p15:presenceInfo xmlns:p15="http://schemas.microsoft.com/office/powerpoint/2012/main" userId="S::manuele@services.fnal.gov::1628c2cd-2faf-40d7-8c0f-ce2c354a91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  <a:srgbClr val="00FA00"/>
    <a:srgbClr val="0093BE"/>
    <a:srgbClr val="009051"/>
    <a:srgbClr val="FB963C"/>
    <a:srgbClr val="BDFFDB"/>
    <a:srgbClr val="4673C5"/>
    <a:srgbClr val="57ADCC"/>
    <a:srgbClr val="FF7E79"/>
    <a:srgbClr val="E6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42" autoAdjust="0"/>
    <p:restoredTop sz="95727" autoAdjust="0"/>
  </p:normalViewPr>
  <p:slideViewPr>
    <p:cSldViewPr snapToGrid="0">
      <p:cViewPr>
        <p:scale>
          <a:sx n="110" d="100"/>
          <a:sy n="110" d="100"/>
        </p:scale>
        <p:origin x="144" y="632"/>
      </p:cViewPr>
      <p:guideLst>
        <p:guide orient="horz" pos="4080"/>
        <p:guide pos="3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M. Narduzzi - FNAL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M. Narduzzi - FNAL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E024C2-61AA-25FF-DDD9-E10F478F3C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D359A6-D73A-5143-D857-0150AE48C1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ED6769-CC27-1CEE-634B-45F1D24A4F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2AEECF-CB67-EF5A-53A3-4B12BF2357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37130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95996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1184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B9F0DB-402B-627B-F294-0EAF98370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776871-6259-5709-1475-74632A42F7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0C5BAC-3A42-E61A-75CB-0F88C3CE62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398DDF-7419-6B06-9AE8-DAD9BD20A7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0156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7460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96164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65173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0D7B78-99BA-EACC-8E3A-168D6D50BA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64B33FF-7AD5-7098-71F4-D41F671148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B192C6-061C-3000-FEBF-1AA526E262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299CA7-A85A-51B3-CC5B-E26E7767F7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4350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Add Slide transition to production.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511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sure about this “old” slide. I can put in the back-ups.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9165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34764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51058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5B782-31D6-4968-9113-0262CE1A9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36E0A3-C7A2-265E-9392-F791A5B5CD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53A8AE-B2CC-4AFF-42C8-2A50FD4C20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679986-7A28-20C5-893C-293D677170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76631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89398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1990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9C336D-9EAB-7CAE-0916-42B7540E1E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EF93A5-A7D4-08AA-43A2-5691AF7EDF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CDD964-0126-1D34-C31A-8D530467C0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B1D6BF-2C79-4228-65F7-B9800CBE26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285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C63692-E926-9DCB-F56D-D8101AF57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B13BED-68B4-B439-3511-05439CFD05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F435D8-4DC4-D2AA-D720-5D111F2B75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5BBF82-7289-84E8-BC63-2D3524276B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760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10129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7618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60680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40176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0964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err="1"/>
              <a:t>Author(s</a:t>
            </a:r>
            <a:r>
              <a:rPr lang="en-GB" noProof="0"/>
              <a:t>)  - Arial 20 pt – </a:t>
            </a:r>
            <a:r>
              <a:rPr lang="en-GB" noProof="0" err="1"/>
              <a:t>HiLumi</a:t>
            </a:r>
            <a:r>
              <a:rPr lang="en-GB" noProof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4"/>
            <a:ext cx="8640000" cy="349251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99989" y="6388100"/>
            <a:ext cx="4223883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 HL-LHC Collaboration Meeting – Oct 9th, 2024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5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/>
              <a:t>Click to modify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 HL-LHC Collaboration Meeting – Oct 9th, 2024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7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73" y="1215237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73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 HL-LHC Collaboration Meeting – Oct 9th, 2024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 HL-LHC Collaboration Meeting – Oct 9th, 2024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 HL-LHC Collaboration Meeting – Oct 9th, 2024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8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 HL-LHC Collaboration Meeting – Oct 9th, 2024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 HL-LHC Collaboration Meeting – Oct 9th, 2024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E5C18C-4D28-0B38-EA4D-EA7BDCDFB4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1"/>
            <a:ext cx="1907704" cy="645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5.wdp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4.wdp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8.wdp"/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7.wdp"/><Relationship Id="rId5" Type="http://schemas.openxmlformats.org/officeDocument/2006/relationships/image" Target="../media/image34.png"/><Relationship Id="rId4" Type="http://schemas.microsoft.com/office/2007/relationships/hdphoto" Target="../media/hdphoto16.wdp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21.wdp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0.wdp"/><Relationship Id="rId5" Type="http://schemas.openxmlformats.org/officeDocument/2006/relationships/image" Target="../media/image37.png"/><Relationship Id="rId10" Type="http://schemas.microsoft.com/office/2007/relationships/hdphoto" Target="../media/hdphoto22.wdp"/><Relationship Id="rId4" Type="http://schemas.microsoft.com/office/2007/relationships/hdphoto" Target="../media/hdphoto19.wdp"/><Relationship Id="rId9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microsoft.com/office/2007/relationships/hdphoto" Target="../media/hdphoto23.wdp"/><Relationship Id="rId7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8.emf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24.wdp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6.emf"/><Relationship Id="rId5" Type="http://schemas.openxmlformats.org/officeDocument/2006/relationships/image" Target="../media/image52.png"/><Relationship Id="rId10" Type="http://schemas.microsoft.com/office/2007/relationships/hdphoto" Target="../media/hdphoto25.wdp"/><Relationship Id="rId4" Type="http://schemas.openxmlformats.org/officeDocument/2006/relationships/image" Target="../media/image51.png"/><Relationship Id="rId9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8.png"/><Relationship Id="rId7" Type="http://schemas.microsoft.com/office/2007/relationships/hdphoto" Target="../media/hdphoto26.wdp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10" Type="http://schemas.openxmlformats.org/officeDocument/2006/relationships/image" Target="../media/image63.emf"/><Relationship Id="rId4" Type="http://schemas.openxmlformats.org/officeDocument/2006/relationships/image" Target="../media/image59.png"/><Relationship Id="rId9" Type="http://schemas.microsoft.com/office/2007/relationships/hdphoto" Target="../media/hdphoto27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4.png"/><Relationship Id="rId7" Type="http://schemas.microsoft.com/office/2007/relationships/hdphoto" Target="../media/hdphoto29.wd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microsoft.com/office/2007/relationships/hdphoto" Target="../media/hdphoto28.wdp"/><Relationship Id="rId9" Type="http://schemas.microsoft.com/office/2007/relationships/hdphoto" Target="../media/hdphoto30.wdp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33.wdp"/><Relationship Id="rId3" Type="http://schemas.openxmlformats.org/officeDocument/2006/relationships/image" Target="../media/image68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2.wdp"/><Relationship Id="rId5" Type="http://schemas.openxmlformats.org/officeDocument/2006/relationships/image" Target="../media/image69.png"/><Relationship Id="rId4" Type="http://schemas.microsoft.com/office/2007/relationships/hdphoto" Target="../media/hdphoto3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5.wdp"/><Relationship Id="rId5" Type="http://schemas.openxmlformats.org/officeDocument/2006/relationships/image" Target="../media/image72.png"/><Relationship Id="rId4" Type="http://schemas.microsoft.com/office/2007/relationships/hdphoto" Target="../media/hdphoto34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896383/1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38.wdp"/><Relationship Id="rId3" Type="http://schemas.openxmlformats.org/officeDocument/2006/relationships/image" Target="../media/image75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7.wdp"/><Relationship Id="rId11" Type="http://schemas.openxmlformats.org/officeDocument/2006/relationships/image" Target="../media/image80.emf"/><Relationship Id="rId5" Type="http://schemas.openxmlformats.org/officeDocument/2006/relationships/image" Target="../media/image76.png"/><Relationship Id="rId10" Type="http://schemas.openxmlformats.org/officeDocument/2006/relationships/image" Target="../media/image79.emf"/><Relationship Id="rId4" Type="http://schemas.microsoft.com/office/2007/relationships/hdphoto" Target="../media/hdphoto36.wdp"/><Relationship Id="rId9" Type="http://schemas.openxmlformats.org/officeDocument/2006/relationships/image" Target="../media/image78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3" Type="http://schemas.openxmlformats.org/officeDocument/2006/relationships/image" Target="../media/image81.png"/><Relationship Id="rId7" Type="http://schemas.openxmlformats.org/officeDocument/2006/relationships/image" Target="../media/image8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microsoft.com/office/2007/relationships/hdphoto" Target="../media/hdphoto39.wdp"/><Relationship Id="rId9" Type="http://schemas.openxmlformats.org/officeDocument/2006/relationships/image" Target="../media/image86.png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hdphoto" Target="../media/hdphoto41.wdp"/><Relationship Id="rId3" Type="http://schemas.openxmlformats.org/officeDocument/2006/relationships/image" Target="../media/image87.pn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0.wdp"/><Relationship Id="rId5" Type="http://schemas.openxmlformats.org/officeDocument/2006/relationships/image" Target="../media/image89.png"/><Relationship Id="rId10" Type="http://schemas.microsoft.com/office/2007/relationships/hdphoto" Target="../media/hdphoto42.wdp"/><Relationship Id="rId4" Type="http://schemas.openxmlformats.org/officeDocument/2006/relationships/image" Target="../media/image88.png"/><Relationship Id="rId9" Type="http://schemas.openxmlformats.org/officeDocument/2006/relationships/image" Target="../media/image9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5.png"/><Relationship Id="rId10" Type="http://schemas.microsoft.com/office/2007/relationships/hdphoto" Target="../media/hdphoto3.wdp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19.png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.png"/><Relationship Id="rId7" Type="http://schemas.microsoft.com/office/2007/relationships/hdphoto" Target="../media/hdphoto8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microsoft.com/office/2007/relationships/hdphoto" Target="../media/hdphoto10.wdp"/><Relationship Id="rId5" Type="http://schemas.microsoft.com/office/2007/relationships/hdphoto" Target="../media/hdphoto7.wdp"/><Relationship Id="rId10" Type="http://schemas.openxmlformats.org/officeDocument/2006/relationships/image" Target="../media/image25.png"/><Relationship Id="rId4" Type="http://schemas.openxmlformats.org/officeDocument/2006/relationships/image" Target="../media/image22.png"/><Relationship Id="rId9" Type="http://schemas.microsoft.com/office/2007/relationships/hdphoto" Target="../media/hdphoto9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3.wdp"/><Relationship Id="rId5" Type="http://schemas.openxmlformats.org/officeDocument/2006/relationships/image" Target="../media/image28.png"/><Relationship Id="rId4" Type="http://schemas.microsoft.com/office/2007/relationships/hdphoto" Target="../media/hdphoto1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135317"/>
            <a:ext cx="9144000" cy="587366"/>
          </a:xfrm>
        </p:spPr>
        <p:txBody>
          <a:bodyPr/>
          <a:lstStyle/>
          <a:p>
            <a:pPr algn="ctr"/>
            <a:r>
              <a:rPr lang="en-US" sz="3600" dirty="0"/>
              <a:t>RFD Industrial Production Challenges</a:t>
            </a:r>
            <a:endParaRPr lang="en-GB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31010" y="5451377"/>
            <a:ext cx="6480000" cy="349250"/>
          </a:xfrm>
        </p:spPr>
        <p:txBody>
          <a:bodyPr>
            <a:normAutofit/>
          </a:bodyPr>
          <a:lstStyle/>
          <a:p>
            <a:r>
              <a:rPr lang="en-GB" dirty="0"/>
              <a:t>Manuele Narduzzi - FNAL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2231010" y="5877272"/>
            <a:ext cx="7144590" cy="349250"/>
          </a:xfrm>
        </p:spPr>
        <p:txBody>
          <a:bodyPr>
            <a:normAutofit/>
          </a:bodyPr>
          <a:lstStyle/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 – Oct 7</a:t>
            </a:r>
            <a:r>
              <a:rPr lang="en-US" baseline="30000" dirty="0"/>
              <a:t>th </a:t>
            </a:r>
            <a:r>
              <a:rPr lang="en-US" dirty="0"/>
              <a:t>– 10</a:t>
            </a:r>
            <a:r>
              <a:rPr lang="en-US" baseline="30000" dirty="0"/>
              <a:t>th</a:t>
            </a:r>
            <a:r>
              <a:rPr lang="en-US" dirty="0"/>
              <a:t>, 2024</a:t>
            </a:r>
            <a:endParaRPr lang="en-GB" dirty="0"/>
          </a:p>
          <a:p>
            <a:endParaRPr lang="en-GB" dirty="0"/>
          </a:p>
        </p:txBody>
      </p:sp>
      <p:sp>
        <p:nvSpPr>
          <p:cNvPr id="8" name="Freeform 7"/>
          <p:cNvSpPr/>
          <p:nvPr/>
        </p:nvSpPr>
        <p:spPr>
          <a:xfrm>
            <a:off x="2395679" y="908727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7288" y="585574"/>
            <a:ext cx="3714617" cy="16098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2929" y="585580"/>
            <a:ext cx="4057610" cy="169129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F37795-BD9D-E87C-4844-79A6E6EB8F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DB0B-642C-FAFE-728C-E8123CDE8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0000"/>
          </a:xfrm>
        </p:spPr>
        <p:txBody>
          <a:bodyPr/>
          <a:lstStyle/>
          <a:p>
            <a:r>
              <a:rPr lang="en-US" dirty="0"/>
              <a:t>Fabrication &amp; Processing Challenges at ZRI</a:t>
            </a:r>
            <a:br>
              <a:rPr lang="en-US" dirty="0"/>
            </a:br>
            <a:r>
              <a:rPr lang="en-US" sz="2400" i="1" dirty="0"/>
              <a:t>RFD Crab Cavities: QA/QC Approval Challenges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99DFE-8CE0-A3B5-F712-15D6B18FEA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183" y="831853"/>
            <a:ext cx="11514341" cy="1507310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The RFDs manufacturing at ZRI required continuous QA/QC follow-up and approval (AUP &amp; CERN):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QA requirements feedback from industry </a:t>
            </a:r>
            <a:r>
              <a:rPr lang="en-US" sz="2000" dirty="0">
                <a:sym typeface="Wingdings" pitchFamily="2" charset="2"/>
              </a:rPr>
              <a:t> uncommon requests for Pressure Equipment Cat 1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Feedback and approval on ZRI QCRs and NCRs </a:t>
            </a:r>
            <a:r>
              <a:rPr lang="en-US" sz="2000" dirty="0">
                <a:sym typeface="Wingdings" pitchFamily="2" charset="2"/>
              </a:rPr>
              <a:t> AUP &amp; CERN joint effort to minimize delays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Brazed Joints approval </a:t>
            </a:r>
            <a:r>
              <a:rPr lang="en-US" sz="2000" dirty="0">
                <a:sym typeface="Wingdings" pitchFamily="2" charset="2"/>
              </a:rPr>
              <a:t> Shear testing and UT of Ti/SS joints for He tanks is ongoing</a:t>
            </a:r>
            <a:endParaRPr lang="en-US" sz="2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629FF3-4EAB-2667-EA53-EF2031E62518}"/>
              </a:ext>
            </a:extLst>
          </p:cNvPr>
          <p:cNvSpPr txBox="1"/>
          <p:nvPr/>
        </p:nvSpPr>
        <p:spPr>
          <a:xfrm>
            <a:off x="2166395" y="6022321"/>
            <a:ext cx="7859210" cy="33855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</a:rPr>
              <a:t>QA/QC approval requires a significant effort from AUP and CERN to minimize delays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5970AE-B9FA-1218-6D12-67A58B60FB81}"/>
              </a:ext>
            </a:extLst>
          </p:cNvPr>
          <p:cNvSpPr txBox="1"/>
          <p:nvPr/>
        </p:nvSpPr>
        <p:spPr>
          <a:xfrm>
            <a:off x="1016626" y="5559358"/>
            <a:ext cx="5213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5A5A5A"/>
                </a:solidFill>
              </a:rPr>
              <a:t>NCR and QCR examples from ZRI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8C0BE7-AA33-4D3E-0319-5E88CC2CAF72}"/>
              </a:ext>
            </a:extLst>
          </p:cNvPr>
          <p:cNvSpPr txBox="1"/>
          <p:nvPr/>
        </p:nvSpPr>
        <p:spPr>
          <a:xfrm>
            <a:off x="6775894" y="5560019"/>
            <a:ext cx="4925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5A5A5A"/>
                </a:solidFill>
              </a:rPr>
              <a:t>Small and Big TI/SS transitions in qualification</a:t>
            </a:r>
          </a:p>
        </p:txBody>
      </p:sp>
      <p:pic>
        <p:nvPicPr>
          <p:cNvPr id="11" name="Picture 10" descr="A close-up of a form&#10;&#10;Description automatically generated">
            <a:extLst>
              <a:ext uri="{FF2B5EF4-FFF2-40B4-BE49-F238E27FC236}">
                <a16:creationId xmlns:a16="http://schemas.microsoft.com/office/drawing/2014/main" id="{8ED96A37-7E8B-EB57-D553-14706A4322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4893" y="2326184"/>
            <a:ext cx="5234489" cy="1293409"/>
          </a:xfrm>
          <a:prstGeom prst="rect">
            <a:avLst/>
          </a:prstGeom>
        </p:spPr>
      </p:pic>
      <p:pic>
        <p:nvPicPr>
          <p:cNvPr id="13" name="Picture 12" descr="A close-up of a document&#10;&#10;Description automatically generated">
            <a:extLst>
              <a:ext uri="{FF2B5EF4-FFF2-40B4-BE49-F238E27FC236}">
                <a16:creationId xmlns:a16="http://schemas.microsoft.com/office/drawing/2014/main" id="{84E6CE0A-88B6-FC39-6864-14935E02EA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470" y="3754542"/>
            <a:ext cx="5213335" cy="18269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5E0E1FE-6C92-A746-5E8D-4BEC630458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5894" y="2326184"/>
            <a:ext cx="2237211" cy="3255264"/>
          </a:xfrm>
          <a:prstGeom prst="rect">
            <a:avLst/>
          </a:prstGeom>
        </p:spPr>
      </p:pic>
      <p:pic>
        <p:nvPicPr>
          <p:cNvPr id="17" name="Picture 16" descr="A metal cylinder on a paper&#10;&#10;Description automatically generated">
            <a:extLst>
              <a:ext uri="{FF2B5EF4-FFF2-40B4-BE49-F238E27FC236}">
                <a16:creationId xmlns:a16="http://schemas.microsoft.com/office/drawing/2014/main" id="{E4E7493D-AF98-C3CA-6FEF-D789F709E96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59037" y="2327342"/>
            <a:ext cx="2141898" cy="325294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56F66D-8946-1611-B848-29A4519BF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74A1B36-2B17-7C21-4108-189AE7B35C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14th HL-LHC Collaboration Meeting – Oct 9th,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8467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D0838-BCC8-B8A4-561C-D94994E64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69"/>
            <a:ext cx="12192000" cy="720000"/>
          </a:xfrm>
        </p:spPr>
        <p:txBody>
          <a:bodyPr/>
          <a:lstStyle/>
          <a:p>
            <a:r>
              <a:rPr lang="en-US" dirty="0"/>
              <a:t>Production status</a:t>
            </a:r>
            <a:br>
              <a:rPr lang="en-US" dirty="0"/>
            </a:br>
            <a:r>
              <a:rPr lang="en-US" sz="2400" i="1" dirty="0"/>
              <a:t>Summary of contracts between AUP and industry (ZRI)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0D755-154B-993F-A768-4DDCED7154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005" y="820096"/>
            <a:ext cx="11441218" cy="3251020"/>
          </a:xfrm>
        </p:spPr>
        <p:txBody>
          <a:bodyPr>
            <a:normAutofit/>
          </a:bodyPr>
          <a:lstStyle/>
          <a:p>
            <a:r>
              <a:rPr lang="en-US" sz="2000" dirty="0"/>
              <a:t>12x AUP </a:t>
            </a:r>
            <a:r>
              <a:rPr lang="en-US" sz="2000" u="sng" dirty="0"/>
              <a:t>Pre-series</a:t>
            </a:r>
            <a:r>
              <a:rPr lang="en-US" sz="2000" dirty="0"/>
              <a:t> + </a:t>
            </a:r>
            <a:r>
              <a:rPr lang="en-US" sz="2000" u="sng" dirty="0"/>
              <a:t>Series Bare</a:t>
            </a:r>
            <a:r>
              <a:rPr lang="en-US" sz="2000" dirty="0"/>
              <a:t> RFDs manufacturing and processing:</a:t>
            </a:r>
          </a:p>
          <a:p>
            <a:pPr lvl="1"/>
            <a:r>
              <a:rPr lang="en-US" sz="1600" dirty="0"/>
              <a:t>NRFD01 has been re-processed to remove oxide layer at ZRI, qualification in VTS (FNAL) in Nov 2024</a:t>
            </a:r>
          </a:p>
          <a:p>
            <a:pPr lvl="1"/>
            <a:r>
              <a:rPr lang="en-US" sz="1600" dirty="0"/>
              <a:t>NRFD02 qualified via cold tests at both JLAB and FNAL, finalizing QA/QC</a:t>
            </a:r>
          </a:p>
          <a:p>
            <a:pPr lvl="1"/>
            <a:r>
              <a:rPr lang="en-US" sz="1600" dirty="0"/>
              <a:t>NRFD03/04 undergoing EBW/ trim-tuning at ZRI, NRFD05-12 subcomponents ready for welding, some QA pending</a:t>
            </a:r>
          </a:p>
          <a:p>
            <a:r>
              <a:rPr lang="en-US" sz="2000" dirty="0"/>
              <a:t>10x AUP </a:t>
            </a:r>
            <a:r>
              <a:rPr lang="en-US" sz="2000" u="sng" dirty="0"/>
              <a:t>Series Jacketed </a:t>
            </a:r>
            <a:r>
              <a:rPr lang="en-US" sz="2000" dirty="0"/>
              <a:t>RFDs production: </a:t>
            </a:r>
          </a:p>
          <a:p>
            <a:pPr lvl="1"/>
            <a:r>
              <a:rPr lang="en-US" sz="1600" dirty="0"/>
              <a:t>manufacturing of subcomponents ongoing, imminent installation of He Tank onto NRFD02, pending some QA approval</a:t>
            </a:r>
          </a:p>
          <a:p>
            <a:r>
              <a:rPr lang="en-US" sz="2000" dirty="0"/>
              <a:t>2x AUP </a:t>
            </a:r>
            <a:r>
              <a:rPr lang="en-US" sz="2000" u="sng" dirty="0"/>
              <a:t>Prototypes Bare</a:t>
            </a:r>
            <a:r>
              <a:rPr lang="en-US" sz="2000" dirty="0"/>
              <a:t> RFDs manufacturing and processing </a:t>
            </a:r>
          </a:p>
          <a:p>
            <a:pPr lvl="1"/>
            <a:r>
              <a:rPr lang="en-US" sz="1600" dirty="0"/>
              <a:t>NRFDP002 exceeded functional requirements, processed at ANL. NRFDP001 damaged after reprocessing at ZRI.</a:t>
            </a:r>
          </a:p>
          <a:p>
            <a:r>
              <a:rPr lang="en-US" sz="2000" dirty="0"/>
              <a:t>1x AUP </a:t>
            </a:r>
            <a:r>
              <a:rPr lang="en-US" sz="2000" u="sng" dirty="0"/>
              <a:t>Prototype Jacketed</a:t>
            </a:r>
            <a:r>
              <a:rPr lang="en-US" sz="2000" dirty="0"/>
              <a:t> RFD production: </a:t>
            </a:r>
          </a:p>
          <a:p>
            <a:pPr lvl="1"/>
            <a:r>
              <a:rPr lang="en-US" sz="1600" dirty="0"/>
              <a:t>RFDP002 has been successfully jacketed at ZRI, waiting for VTA qualification w/wo ancillaries at JLAB by beg. 2025</a:t>
            </a:r>
          </a:p>
        </p:txBody>
      </p:sp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E41ADF9B-F08D-2A57-70F4-125B8C74E2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1101" y="4019386"/>
            <a:ext cx="2627661" cy="21396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A machine on the counter&#10;&#10;Description automatically generated with low confidence">
            <a:extLst>
              <a:ext uri="{FF2B5EF4-FFF2-40B4-BE49-F238E27FC236}">
                <a16:creationId xmlns:a16="http://schemas.microsoft.com/office/drawing/2014/main" id="{BC4A30FD-62B9-DE37-9555-031A96E95DF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42662" y="4018249"/>
            <a:ext cx="2269079" cy="21419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 descr="A picture containing indoor, kitchen appliance&#10;&#10;Description automatically generated">
            <a:extLst>
              <a:ext uri="{FF2B5EF4-FFF2-40B4-BE49-F238E27FC236}">
                <a16:creationId xmlns:a16="http://schemas.microsoft.com/office/drawing/2014/main" id="{DCC113F7-891A-9F7D-BA7F-C7076D7AA10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6264" y="4019386"/>
            <a:ext cx="3429142" cy="21396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09A448D-006D-8004-CED2-129CB8E6ED06}"/>
              </a:ext>
            </a:extLst>
          </p:cNvPr>
          <p:cNvSpPr txBox="1"/>
          <p:nvPr/>
        </p:nvSpPr>
        <p:spPr>
          <a:xfrm>
            <a:off x="2273670" y="6207519"/>
            <a:ext cx="8201419" cy="33855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</a:rPr>
              <a:t>Production is challenging but under control, schedule is tight. QA/QC need to be finalized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43160C-A1C0-88F8-3EF8-201F83529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DD861EE-58D0-535A-298C-AA19AE5F9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661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9FF63AED-ED22-4B93-B96E-33723CF97B4B}"/>
              </a:ext>
            </a:extLst>
          </p:cNvPr>
          <p:cNvSpPr txBox="1"/>
          <p:nvPr/>
        </p:nvSpPr>
        <p:spPr>
          <a:xfrm>
            <a:off x="528236" y="1081482"/>
            <a:ext cx="11395540" cy="2246769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2 x Pre-series RFDs (PO 647590) manufactured and processed at ZRI: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NRFD01 recently reprocessed at ZRI to remove blue-</a:t>
            </a:r>
            <a:r>
              <a:rPr lang="en-US" sz="2000" dirty="0" err="1">
                <a:solidFill>
                  <a:schemeClr val="accent5"/>
                </a:solidFill>
                <a:sym typeface="Wingdings" pitchFamily="2" charset="2"/>
              </a:rPr>
              <a:t>ish</a:t>
            </a: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 oxide layer. VTS at FNAL in Nov 2024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NRFD02 qualified in JLAB/FNAL cold tests (see A. Castilla talk), imminent jacketing at ZRI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Finalizing QA/QC in MTF for final endorsement of bare cavities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NCR about excessive removal from BCP at ZRI has been approved by WP4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Both cavities need frequency ”correction” before Jacketing (to reach the update target)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71390E-2362-AB48-A30B-4E2C9109EA95}"/>
              </a:ext>
            </a:extLst>
          </p:cNvPr>
          <p:cNvSpPr txBox="1"/>
          <p:nvPr/>
        </p:nvSpPr>
        <p:spPr>
          <a:xfrm>
            <a:off x="1532813" y="6406861"/>
            <a:ext cx="18473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sz="800" i="1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AAE94D-C0F4-3EBA-A3DF-DB10F5C84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51398"/>
          </a:xfrm>
        </p:spPr>
        <p:txBody>
          <a:bodyPr/>
          <a:lstStyle/>
          <a:p>
            <a:r>
              <a:rPr lang="en-US" dirty="0"/>
              <a:t>Fabrication and QA/QC Status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lang="en-US" sz="2400" i="1" dirty="0"/>
              <a:t>AUP RFD bare pre-series production (ZRI)</a:t>
            </a:r>
          </a:p>
        </p:txBody>
      </p:sp>
      <p:pic>
        <p:nvPicPr>
          <p:cNvPr id="9" name="Picture 8" descr="A picture containing indoor, silver&#10;&#10;Description automatically generated">
            <a:extLst>
              <a:ext uri="{FF2B5EF4-FFF2-40B4-BE49-F238E27FC236}">
                <a16:creationId xmlns:a16="http://schemas.microsoft.com/office/drawing/2014/main" id="{2B2ABED9-0D9C-1B7F-B297-8A391133A5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7711" y="3379339"/>
            <a:ext cx="1983131" cy="2502195"/>
          </a:xfrm>
          <a:prstGeom prst="rect">
            <a:avLst/>
          </a:prstGeom>
        </p:spPr>
      </p:pic>
      <p:pic>
        <p:nvPicPr>
          <p:cNvPr id="19" name="Picture 18" descr="A close-up of a camera&#10;&#10;Description automatically generated with low confidence">
            <a:extLst>
              <a:ext uri="{FF2B5EF4-FFF2-40B4-BE49-F238E27FC236}">
                <a16:creationId xmlns:a16="http://schemas.microsoft.com/office/drawing/2014/main" id="{C4B418C7-C3AE-407E-7064-2434B8DD14E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8627" y="3379339"/>
            <a:ext cx="3043121" cy="2502195"/>
          </a:xfrm>
          <a:prstGeom prst="rect">
            <a:avLst/>
          </a:prstGeom>
        </p:spPr>
      </p:pic>
      <p:pic>
        <p:nvPicPr>
          <p:cNvPr id="21" name="Picture 20" descr="A metal faucet on a white surface&#10;&#10;Description automatically generated with low confidence">
            <a:extLst>
              <a:ext uri="{FF2B5EF4-FFF2-40B4-BE49-F238E27FC236}">
                <a16:creationId xmlns:a16="http://schemas.microsoft.com/office/drawing/2014/main" id="{092CE029-BDC6-A559-6221-E5049D501AE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725" y="3379339"/>
            <a:ext cx="2362201" cy="2502194"/>
          </a:xfrm>
          <a:prstGeom prst="rect">
            <a:avLst/>
          </a:prstGeom>
        </p:spPr>
      </p:pic>
      <p:pic>
        <p:nvPicPr>
          <p:cNvPr id="3" name="Picture 2" descr="A picture containing text, indoor, cluttered, messy&#10;&#10;Description automatically generated">
            <a:extLst>
              <a:ext uri="{FF2B5EF4-FFF2-40B4-BE49-F238E27FC236}">
                <a16:creationId xmlns:a16="http://schemas.microsoft.com/office/drawing/2014/main" id="{A7E77A0F-6FE5-4754-B3DF-7E17034281E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89533" y="3385400"/>
            <a:ext cx="3092867" cy="250545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49ED63-36E8-9330-DE8B-D80AE66FB5AF}"/>
              </a:ext>
            </a:extLst>
          </p:cNvPr>
          <p:cNvSpPr txBox="1"/>
          <p:nvPr/>
        </p:nvSpPr>
        <p:spPr>
          <a:xfrm>
            <a:off x="2751102" y="6085111"/>
            <a:ext cx="6689796" cy="33855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</a:rPr>
              <a:t>NRFD01: VTS in Nov 2024 at FNAL. NRFD02 imminent jacketing at ZRI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0A925-5B1E-1E3C-D996-ABA3653F1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B44D779-9AC0-E699-8103-A702609796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941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63A89C-F912-74A9-55B3-0E766063BD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4C77064C-BFE8-11BB-5A43-D014299F0F96}"/>
              </a:ext>
            </a:extLst>
          </p:cNvPr>
          <p:cNvSpPr txBox="1"/>
          <p:nvPr/>
        </p:nvSpPr>
        <p:spPr>
          <a:xfrm>
            <a:off x="528236" y="810013"/>
            <a:ext cx="8458602" cy="1138773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10 x Series bare cavity are undergoing manufacturing at ZRI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NRFD03 final EBW imminent.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NRFD04 in last stage of trimming, EBW will follow after NRFD03.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624E9B-7F86-B2F8-8270-9353D6BF9D1C}"/>
              </a:ext>
            </a:extLst>
          </p:cNvPr>
          <p:cNvSpPr txBox="1"/>
          <p:nvPr/>
        </p:nvSpPr>
        <p:spPr>
          <a:xfrm>
            <a:off x="1532813" y="6406861"/>
            <a:ext cx="18473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sz="800" i="1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B5B5E95-D698-315B-DF4F-97D24FCD7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51398"/>
          </a:xfrm>
        </p:spPr>
        <p:txBody>
          <a:bodyPr/>
          <a:lstStyle/>
          <a:p>
            <a:r>
              <a:rPr lang="en-US" dirty="0"/>
              <a:t>Fabrication and QA/QC Status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lang="en-US" sz="2400" i="1" dirty="0"/>
              <a:t>AUP RFD series production (ZRI)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A71B9C-1C5D-BF85-1887-EBCED0B76B07}"/>
              </a:ext>
            </a:extLst>
          </p:cNvPr>
          <p:cNvSpPr txBox="1"/>
          <p:nvPr/>
        </p:nvSpPr>
        <p:spPr>
          <a:xfrm>
            <a:off x="8872695" y="1521013"/>
            <a:ext cx="2627451" cy="30777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/>
                </a:solidFill>
              </a:rPr>
              <a:t>Theoretical status before EBW</a:t>
            </a:r>
          </a:p>
        </p:txBody>
      </p:sp>
      <p:pic>
        <p:nvPicPr>
          <p:cNvPr id="6" name="Picture 5" descr="A graph of a graph with a line graph&#10;&#10;Description automatically generated with medium confidence">
            <a:extLst>
              <a:ext uri="{FF2B5EF4-FFF2-40B4-BE49-F238E27FC236}">
                <a16:creationId xmlns:a16="http://schemas.microsoft.com/office/drawing/2014/main" id="{71F6B19B-F9EE-9116-B1A4-8201378D77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92" t="5122" r="7460"/>
          <a:stretch/>
        </p:blipFill>
        <p:spPr>
          <a:xfrm>
            <a:off x="5485975" y="1898240"/>
            <a:ext cx="6179257" cy="36753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72E87A3-2CF7-6A4C-91B6-5A0C5B8AE647}"/>
              </a:ext>
            </a:extLst>
          </p:cNvPr>
          <p:cNvSpPr txBox="1"/>
          <p:nvPr/>
        </p:nvSpPr>
        <p:spPr>
          <a:xfrm>
            <a:off x="528236" y="1883017"/>
            <a:ext cx="4915302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NRFD05 &amp; 06: </a:t>
            </a:r>
          </a:p>
          <a:p>
            <a:pPr marL="800100" lvl="1" indent="-34290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Ongoing CNC of main bodies to be ready for trim tuning</a:t>
            </a:r>
          </a:p>
          <a:p>
            <a:pPr marL="800100" lvl="1" indent="-34290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Imminent EBW of Waveguides Boxes onto End Caps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NRFD07– 12: </a:t>
            </a:r>
          </a:p>
          <a:p>
            <a:pPr marL="800100" lvl="1" indent="-34290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Subcomponents mostly ready to start welding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v"/>
            </a:pPr>
            <a:r>
              <a:rPr lang="en-US" sz="2000" u="sng" dirty="0">
                <a:solidFill>
                  <a:schemeClr val="accent5"/>
                </a:solidFill>
                <a:sym typeface="Wingdings" pitchFamily="2" charset="2"/>
              </a:rPr>
              <a:t>Automatic UT (C-scan) of brazed joints required to finalize QA docs</a:t>
            </a: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 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776BD20-1B10-E0BA-9134-C770F4F31DC1}"/>
              </a:ext>
            </a:extLst>
          </p:cNvPr>
          <p:cNvSpPr/>
          <p:nvPr/>
        </p:nvSpPr>
        <p:spPr>
          <a:xfrm>
            <a:off x="8706897" y="2488550"/>
            <a:ext cx="165798" cy="145701"/>
          </a:xfrm>
          <a:prstGeom prst="ellipse">
            <a:avLst/>
          </a:prstGeom>
          <a:noFill/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121D3D8-262C-6841-0FF9-08829C9669B0}"/>
              </a:ext>
            </a:extLst>
          </p:cNvPr>
          <p:cNvCxnSpPr>
            <a:cxnSpLocks/>
          </p:cNvCxnSpPr>
          <p:nvPr/>
        </p:nvCxnSpPr>
        <p:spPr>
          <a:xfrm flipH="1">
            <a:off x="8797308" y="1828790"/>
            <a:ext cx="82219" cy="65976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E660DF0-4BA2-296D-9411-282C25272C7C}"/>
              </a:ext>
            </a:extLst>
          </p:cNvPr>
          <p:cNvSpPr txBox="1"/>
          <p:nvPr/>
        </p:nvSpPr>
        <p:spPr>
          <a:xfrm>
            <a:off x="1717544" y="6098613"/>
            <a:ext cx="9533048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Series bare cavities is advancing. Priority on NRFD03-5. Tight schedule for QA/QC approval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EC35C4-3A69-D0DC-EBDB-B912694144B5}"/>
              </a:ext>
            </a:extLst>
          </p:cNvPr>
          <p:cNvSpPr txBox="1"/>
          <p:nvPr/>
        </p:nvSpPr>
        <p:spPr>
          <a:xfrm>
            <a:off x="5521209" y="5608334"/>
            <a:ext cx="3101932" cy="338554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</a:rPr>
              <a:t>Cavity length limits before EBW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9874F2-6221-8488-9848-811391F55CAF}"/>
              </a:ext>
            </a:extLst>
          </p:cNvPr>
          <p:cNvSpPr txBox="1"/>
          <p:nvPr/>
        </p:nvSpPr>
        <p:spPr>
          <a:xfrm>
            <a:off x="8723452" y="5608334"/>
            <a:ext cx="2862808" cy="33855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</a:rPr>
              <a:t>Cavity length limits after EBW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EEC76B-09FD-8CC9-22A8-368AF239D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7E51DFE-E387-F466-DA6B-3ECEE5AA1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340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FC2483-2458-477C-AFF7-A0047435F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9642" y="720001"/>
            <a:ext cx="5322170" cy="6244137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5192713" algn="l"/>
                <a:tab pos="6627813" algn="l"/>
              </a:tabLst>
            </a:pPr>
            <a:endParaRPr lang="en-US" sz="1400" u="sng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 marL="0" indent="0">
              <a:buNone/>
            </a:pPr>
            <a:endParaRPr lang="en-US" sz="1400" u="sng">
              <a:solidFill>
                <a:srgbClr val="5F5F5F"/>
              </a:solidFill>
              <a:latin typeface="Helvetica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B9C740C-5359-4E64-A091-E4468ADB5BFD}"/>
              </a:ext>
            </a:extLst>
          </p:cNvPr>
          <p:cNvSpPr txBox="1"/>
          <p:nvPr/>
        </p:nvSpPr>
        <p:spPr>
          <a:xfrm>
            <a:off x="7170376" y="5654378"/>
            <a:ext cx="3693191" cy="276999"/>
          </a:xfrm>
          <a:prstGeom prst="rect">
            <a:avLst/>
          </a:prstGeom>
          <a:solidFill>
            <a:schemeClr val="bg1"/>
          </a:solidFill>
          <a:ln>
            <a:solidFill>
              <a:srgbClr val="5A5A5A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5A5A5A"/>
                </a:solidFill>
              </a:rPr>
              <a:t>V-HOM, FPC and H-HOM waveguides, respectively</a:t>
            </a:r>
          </a:p>
        </p:txBody>
      </p:sp>
      <p:pic>
        <p:nvPicPr>
          <p:cNvPr id="23" name="Picture 22" descr="A picture containing indoor, wall, several&#10;&#10;Description automatically generated">
            <a:extLst>
              <a:ext uri="{FF2B5EF4-FFF2-40B4-BE49-F238E27FC236}">
                <a16:creationId xmlns:a16="http://schemas.microsoft.com/office/drawing/2014/main" id="{4CD20217-621E-46E6-B1A0-F24F20628B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3726" y="5073162"/>
            <a:ext cx="4910750" cy="14439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EABA431-77BE-FFD6-2121-C40573A2F28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4655" y="3817275"/>
            <a:ext cx="1143000" cy="10374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ED0C249-254D-603E-9B1B-E0D236CFAAE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8014">
            <a:off x="5785172" y="3794900"/>
            <a:ext cx="1247098" cy="10822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1B19B2-319A-46F6-FC2B-4F97592DF3C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891">
            <a:off x="3860014" y="3878320"/>
            <a:ext cx="1372799" cy="9153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FE7E4A3-2F67-0105-2E6D-44C84AA77A4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455426">
            <a:off x="7548350" y="3838216"/>
            <a:ext cx="1068160" cy="9956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957393-06AE-ADD2-9265-92C00574DF1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824351">
            <a:off x="10351797" y="3876107"/>
            <a:ext cx="1389224" cy="91981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D9265E8-869F-FD8C-BD5B-40D8D2F53C7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167042">
            <a:off x="8909778" y="3885239"/>
            <a:ext cx="1347176" cy="90155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C5D3ED6-EAC6-8817-A687-357257297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51398"/>
          </a:xfrm>
        </p:spPr>
        <p:txBody>
          <a:bodyPr/>
          <a:lstStyle/>
          <a:p>
            <a:r>
              <a:rPr lang="en-US" dirty="0"/>
              <a:t>Fabrication and QA/QC Status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lang="en-US" sz="2400" i="1" dirty="0"/>
              <a:t>AUP RFD series production (ZRI)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5B41C19-DB67-0FC4-A184-C70C779B4EC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0141" y="1110709"/>
            <a:ext cx="11411718" cy="246888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5E9867-E4A6-674F-E7F8-4F21AE553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47A3B-A751-060C-7A16-4044528FBB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7640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FC2483-2458-477C-AFF7-A0047435F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9642" y="720001"/>
            <a:ext cx="5322170" cy="6244137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5192713" algn="l"/>
                <a:tab pos="6627813" algn="l"/>
              </a:tabLst>
            </a:pPr>
            <a:endParaRPr lang="en-US" sz="1400" u="sng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 marL="0" indent="0">
              <a:buNone/>
            </a:pPr>
            <a:endParaRPr lang="en-US" sz="1400" u="sng">
              <a:solidFill>
                <a:srgbClr val="5F5F5F"/>
              </a:solidFill>
              <a:latin typeface="Helvetica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B9C740C-5359-4E64-A091-E4468ADB5BFD}"/>
              </a:ext>
            </a:extLst>
          </p:cNvPr>
          <p:cNvSpPr txBox="1"/>
          <p:nvPr/>
        </p:nvSpPr>
        <p:spPr>
          <a:xfrm>
            <a:off x="6358186" y="5550963"/>
            <a:ext cx="3981731" cy="461665"/>
          </a:xfrm>
          <a:prstGeom prst="rect">
            <a:avLst/>
          </a:prstGeom>
          <a:solidFill>
            <a:schemeClr val="bg1"/>
          </a:solidFill>
          <a:ln>
            <a:solidFill>
              <a:srgbClr val="5A5A5A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rgbClr val="5A5A5A"/>
                </a:solidFill>
              </a:defRPr>
            </a:lvl1pPr>
          </a:lstStyle>
          <a:p>
            <a:r>
              <a:rPr lang="en-US" dirty="0"/>
              <a:t>Example of CNC machined extremities. </a:t>
            </a:r>
          </a:p>
          <a:p>
            <a:r>
              <a:rPr lang="en-US" dirty="0"/>
              <a:t>Beam Axis tube ready for welding with pick-up extremity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D8715D5-9747-4386-9B09-AEE7C607BF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340812">
            <a:off x="1172032" y="1092144"/>
            <a:ext cx="875122" cy="86855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577EFA9-EFC2-427C-A12A-B267E0E82E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453144">
            <a:off x="2824015" y="1214118"/>
            <a:ext cx="1234143" cy="79388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A111E1B-200E-40CE-A2B5-2DE20323F4C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625824">
            <a:off x="4657131" y="1067639"/>
            <a:ext cx="1307624" cy="88812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3833155-6E0E-4BE5-ABD7-15EAECF5466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013527">
            <a:off x="9419148" y="1082225"/>
            <a:ext cx="1215734" cy="886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D7D6F7E-19B3-4BD4-93AC-7C25711006B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8146" y="991531"/>
            <a:ext cx="1342225" cy="117229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2081554-06CF-FF4C-9CA9-0C7E0FB7FAD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5834" y="4956904"/>
            <a:ext cx="1744980" cy="1649787"/>
          </a:xfrm>
          <a:prstGeom prst="rect">
            <a:avLst/>
          </a:prstGeom>
        </p:spPr>
      </p:pic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E29A6B58-1EDF-D91F-B6D5-5A88DB106A8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4"/>
          <a:stretch/>
        </p:blipFill>
        <p:spPr>
          <a:xfrm>
            <a:off x="2312314" y="4956903"/>
            <a:ext cx="2026148" cy="164978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C665A83-C323-30BA-D7A7-BF41AEF58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51398"/>
          </a:xfrm>
        </p:spPr>
        <p:txBody>
          <a:bodyPr/>
          <a:lstStyle/>
          <a:p>
            <a:r>
              <a:rPr lang="en-US" dirty="0"/>
              <a:t>Fabrication and QA/QC Status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lang="en-US" sz="2400" i="1" dirty="0"/>
              <a:t>AUP RFD series production (ZRI)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C50958F-6D82-D06A-8F3E-C9CEF78671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4634" y="2259806"/>
            <a:ext cx="10982732" cy="256174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312144-23AB-5602-5FB4-76A8904D9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E5231-A38C-11B1-9103-0F123802E7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44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FC2483-2458-477C-AFF7-A0047435F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9642" y="720001"/>
            <a:ext cx="5322170" cy="6244137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5192713" algn="l"/>
                <a:tab pos="6627813" algn="l"/>
              </a:tabLst>
            </a:pPr>
            <a:endParaRPr lang="en-US" sz="1400" u="sng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 marL="0" indent="0">
              <a:buNone/>
            </a:pPr>
            <a:endParaRPr lang="en-US" sz="1400" u="sng">
              <a:solidFill>
                <a:srgbClr val="5F5F5F"/>
              </a:solidFill>
              <a:latin typeface="Helvetica" panose="020B060402020202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AC73537-C11B-4EAE-9336-E956E5B04B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97622">
            <a:off x="470361" y="1409614"/>
            <a:ext cx="1554742" cy="98581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EC847E5-86E5-476E-83EE-7BABA600CC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6290" y="1166818"/>
            <a:ext cx="1513518" cy="147140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E4989FB-90FB-4571-B52F-01BED869A2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995" y="1165458"/>
            <a:ext cx="1786171" cy="147412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C5913F7-FAB9-418B-A19C-379878212B9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99091">
            <a:off x="6318354" y="1247815"/>
            <a:ext cx="1574480" cy="1309415"/>
          </a:xfrm>
          <a:prstGeom prst="rect">
            <a:avLst/>
          </a:prstGeom>
        </p:spPr>
      </p:pic>
      <p:pic>
        <p:nvPicPr>
          <p:cNvPr id="13" name="Picture 12" descr="A picture containing indoor, dirty, trash, gear&#10;&#10;Description automatically generated">
            <a:extLst>
              <a:ext uri="{FF2B5EF4-FFF2-40B4-BE49-F238E27FC236}">
                <a16:creationId xmlns:a16="http://schemas.microsoft.com/office/drawing/2014/main" id="{394982F2-9046-215E-2FD7-7054E97D5E2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85738" y="4703081"/>
            <a:ext cx="2878184" cy="1391780"/>
          </a:xfrm>
          <a:prstGeom prst="rect">
            <a:avLst/>
          </a:prstGeom>
        </p:spPr>
      </p:pic>
      <p:pic>
        <p:nvPicPr>
          <p:cNvPr id="15" name="Picture 14" descr="A picture containing indoor, kitchen, counter, dirty&#10;&#10;Description automatically generated">
            <a:extLst>
              <a:ext uri="{FF2B5EF4-FFF2-40B4-BE49-F238E27FC236}">
                <a16:creationId xmlns:a16="http://schemas.microsoft.com/office/drawing/2014/main" id="{355DD54B-C8C2-3AD2-F12C-84F333332BC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85739" y="1116672"/>
            <a:ext cx="2878184" cy="350111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41BFB11-75E3-5984-F272-798CC7E581E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51398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Fabrication and QA/QC Status</a:t>
            </a:r>
            <a:br>
              <a:rPr lang="en-US" dirty="0">
                <a:solidFill>
                  <a:srgbClr val="0093BE"/>
                </a:solidFill>
                <a:latin typeface="Arial"/>
              </a:rPr>
            </a:br>
            <a:r>
              <a:rPr lang="en-US" sz="2400" i="1" dirty="0"/>
              <a:t>AUP RFD series production (ZRI)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1A942B-797D-236C-AE6A-B46CEAA9DE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1039" y="3191691"/>
            <a:ext cx="7780496" cy="290317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C7039-A9D4-907D-63D8-5ED0598E8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67DCAF-F3EF-CB62-2F18-4415C8A457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7398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5E552-ADE8-4470-873B-3509A6BF2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577" y="856222"/>
            <a:ext cx="8321344" cy="35034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ym typeface="Wingdings" pitchFamily="2" charset="2"/>
              </a:rPr>
              <a:t>2 x RFD bare cavity prototypes (NRFDP001/002):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ym typeface="Wingdings" pitchFamily="2" charset="2"/>
              </a:rPr>
              <a:t>Manufactured at ZRI (PO 647590) according to HL-LHC WP4 specs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ym typeface="Wingdings" pitchFamily="2" charset="2"/>
              </a:rPr>
              <a:t>ZRI developed: fabrication </a:t>
            </a:r>
            <a:r>
              <a:rPr lang="en-US" sz="1800" dirty="0" err="1">
                <a:sym typeface="Wingdings" pitchFamily="2" charset="2"/>
              </a:rPr>
              <a:t>dwgs</a:t>
            </a:r>
            <a:r>
              <a:rPr lang="en-US" sz="1800" dirty="0">
                <a:sym typeface="Wingdings" pitchFamily="2" charset="2"/>
              </a:rPr>
              <a:t>, manufacturing &amp; EBW tooling, procedures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ym typeface="Wingdings" pitchFamily="2" charset="2"/>
              </a:rPr>
              <a:t>QA /QC exercised as series production on CERN </a:t>
            </a:r>
            <a:r>
              <a:rPr lang="en-US" sz="1800" dirty="0">
                <a:solidFill>
                  <a:srgbClr val="0070C0"/>
                </a:solidFill>
                <a:sym typeface="Wingdings" pitchFamily="2" charset="2"/>
              </a:rPr>
              <a:t>EDMS*</a:t>
            </a:r>
            <a:r>
              <a:rPr lang="en-US" sz="18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1800" dirty="0">
                <a:solidFill>
                  <a:srgbClr val="5A5A5A"/>
                </a:solidFill>
                <a:sym typeface="Wingdings" pitchFamily="2" charset="2"/>
              </a:rPr>
              <a:t>(MTF)</a:t>
            </a:r>
            <a:endParaRPr lang="en-US" sz="1800" dirty="0">
              <a:sym typeface="Wingdings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5F5F5F"/>
                </a:solidFill>
                <a:sym typeface="Wingdings" pitchFamily="2" charset="2"/>
              </a:rPr>
              <a:t>QCs, Inspections &amp; VTS tests procedures established at FNAL and JLAB</a:t>
            </a:r>
            <a:endParaRPr lang="en-US" sz="1800" dirty="0">
              <a:sym typeface="Wingdings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ym typeface="Wingdings" pitchFamily="2" charset="2"/>
              </a:rPr>
              <a:t>VTS qualification: exceeded functional requirements w/wo ancillaries</a:t>
            </a:r>
          </a:p>
          <a:p>
            <a:pPr marL="0" indent="0">
              <a:buNone/>
            </a:pPr>
            <a:r>
              <a:rPr lang="en-US" sz="1800" dirty="0">
                <a:sym typeface="Wingdings" pitchFamily="2" charset="2"/>
              </a:rPr>
              <a:t>	 </a:t>
            </a:r>
            <a:r>
              <a:rPr lang="en-US" sz="1800" u="sng" dirty="0">
                <a:sym typeface="Wingdings" pitchFamily="2" charset="2"/>
              </a:rPr>
              <a:t>see A. Castilla’s talk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u="sng" dirty="0">
                <a:sym typeface="Wingdings" pitchFamily="2" charset="2"/>
              </a:rPr>
              <a:t>NRFDP002 has been successfully jacketed as RFDP02</a:t>
            </a:r>
          </a:p>
          <a:p>
            <a:pPr>
              <a:buFont typeface="Wingdings" pitchFamily="2" charset="2"/>
              <a:buChar char="Ø"/>
            </a:pPr>
            <a:r>
              <a:rPr lang="en-US" sz="1800" u="sng" dirty="0">
                <a:sym typeface="Wingdings" pitchFamily="2" charset="2"/>
              </a:rPr>
              <a:t>NRFDP001 won’t be jacketed but used for testing the revised BCP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u="sng" dirty="0">
                <a:sym typeface="Wingdings" pitchFamily="2" charset="2"/>
              </a:rPr>
              <a:t>Rotational BCP and processing performed at ANL and ZRI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DB44C65-ED5F-4917-AB4C-09083E3E6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51398"/>
          </a:xfrm>
        </p:spPr>
        <p:txBody>
          <a:bodyPr/>
          <a:lstStyle/>
          <a:p>
            <a:r>
              <a:rPr lang="en-US" dirty="0"/>
              <a:t>Fabrication and QA/QC Status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lang="en-US" sz="2400" i="1" dirty="0"/>
              <a:t>AUP RFD Prototypes qualification (ZRI)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9E593D-049E-42C1-BA44-EE38E64DBC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6247" y="856222"/>
            <a:ext cx="3356761" cy="2517570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12" name="Picture 11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9DDCCEA9-9CB9-4CD2-B3E7-8B775490A9F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6420" y="4207109"/>
            <a:ext cx="2965861" cy="184008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86B7A1-8E64-4C0C-B632-6338CB906760}"/>
              </a:ext>
            </a:extLst>
          </p:cNvPr>
          <p:cNvSpPr txBox="1"/>
          <p:nvPr/>
        </p:nvSpPr>
        <p:spPr>
          <a:xfrm>
            <a:off x="4157291" y="4221156"/>
            <a:ext cx="958917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confidential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A picture containing indoor, kitchen appliance&#10;&#10;Description automatically generated">
            <a:extLst>
              <a:ext uri="{FF2B5EF4-FFF2-40B4-BE49-F238E27FC236}">
                <a16:creationId xmlns:a16="http://schemas.microsoft.com/office/drawing/2014/main" id="{B33D3094-297A-E56F-632B-160720FF248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78753" y="3718290"/>
            <a:ext cx="3740713" cy="2334107"/>
          </a:xfrm>
          <a:prstGeom prst="rect">
            <a:avLst/>
          </a:prstGeom>
        </p:spPr>
      </p:pic>
      <p:pic>
        <p:nvPicPr>
          <p:cNvPr id="6" name="Picture 5" descr="A drawing of a person&#10;&#10;Description automatically generated">
            <a:extLst>
              <a:ext uri="{FF2B5EF4-FFF2-40B4-BE49-F238E27FC236}">
                <a16:creationId xmlns:a16="http://schemas.microsoft.com/office/drawing/2014/main" id="{8B7F8F86-915B-F6DB-2238-404E53330C0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567" y="4207109"/>
            <a:ext cx="1977840" cy="1840088"/>
          </a:xfrm>
          <a:prstGeom prst="rect">
            <a:avLst/>
          </a:prstGeom>
          <a:effectLst/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9A49C93A-89CA-5639-1DEE-04749703F8BA}"/>
              </a:ext>
            </a:extLst>
          </p:cNvPr>
          <p:cNvSpPr/>
          <p:nvPr/>
        </p:nvSpPr>
        <p:spPr>
          <a:xfrm>
            <a:off x="8706897" y="2627450"/>
            <a:ext cx="165798" cy="145701"/>
          </a:xfrm>
          <a:prstGeom prst="ellipse">
            <a:avLst/>
          </a:prstGeom>
          <a:noFill/>
          <a:ln w="190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A2A22C4-FF15-A564-B165-41C6811E3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B6B39CE-2D76-DF0F-95F8-9B1E2628AD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657D69-87FD-C436-5EF6-45EA17F625FF}"/>
              </a:ext>
            </a:extLst>
          </p:cNvPr>
          <p:cNvSpPr txBox="1"/>
          <p:nvPr/>
        </p:nvSpPr>
        <p:spPr>
          <a:xfrm>
            <a:off x="2716193" y="6119152"/>
            <a:ext cx="6759614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>
            <a:defPPr>
              <a:defRPr lang="fr-FR"/>
            </a:defPPr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US" dirty="0">
                <a:sym typeface="Wingdings" pitchFamily="2" charset="2"/>
              </a:rPr>
              <a:t>Prototypes paved the way for Series manufacturing &amp; processing</a:t>
            </a:r>
          </a:p>
        </p:txBody>
      </p:sp>
    </p:spTree>
    <p:extLst>
      <p:ext uri="{BB962C8B-B14F-4D97-AF65-F5344CB8AC3E}">
        <p14:creationId xmlns:p14="http://schemas.microsoft.com/office/powerpoint/2010/main" val="4638648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5E552-ADE8-4470-873B-3509A6BF2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319" y="839483"/>
            <a:ext cx="10738044" cy="54024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ym typeface="Wingdings" pitchFamily="2" charset="2"/>
              </a:rPr>
              <a:t>PO 681514/ 705071 placed for jacketing and processing Series cavities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ym typeface="Wingdings" pitchFamily="2" charset="2"/>
              </a:rPr>
              <a:t>All materials available at ZRI (Br </a:t>
            </a:r>
            <a:r>
              <a:rPr lang="en-US" sz="2000" dirty="0" err="1">
                <a:sym typeface="Wingdings" pitchFamily="2" charset="2"/>
              </a:rPr>
              <a:t>Schnorr</a:t>
            </a:r>
            <a:r>
              <a:rPr lang="en-US" sz="2000" dirty="0">
                <a:sym typeface="Wingdings" pitchFamily="2" charset="2"/>
              </a:rPr>
              <a:t> washers required </a:t>
            </a:r>
            <a:r>
              <a:rPr lang="en-US" sz="2000" dirty="0" err="1">
                <a:sym typeface="Wingdings" pitchFamily="2" charset="2"/>
              </a:rPr>
              <a:t>loong</a:t>
            </a:r>
            <a:r>
              <a:rPr lang="en-US" sz="2000" dirty="0">
                <a:sym typeface="Wingdings" pitchFamily="2" charset="2"/>
              </a:rPr>
              <a:t> procurement)</a:t>
            </a:r>
          </a:p>
          <a:p>
            <a:pPr lvl="1">
              <a:buFont typeface="Wingdings" pitchFamily="2" charset="2"/>
              <a:buChar char="v"/>
            </a:pPr>
            <a:r>
              <a:rPr lang="en-US" sz="1800" dirty="0">
                <a:sym typeface="Wingdings" pitchFamily="2" charset="2"/>
              </a:rPr>
              <a:t>ZRI is finalizing the raw materials and bellows certificates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>
                <a:sym typeface="Wingdings" pitchFamily="2" charset="2"/>
              </a:rPr>
              <a:t>Fabrication drawings have been </a:t>
            </a: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approved, </a:t>
            </a:r>
            <a:r>
              <a:rPr lang="en-US" sz="2000" dirty="0">
                <a:sym typeface="Wingdings" pitchFamily="2" charset="2"/>
              </a:rPr>
              <a:t>QA documentation is </a:t>
            </a:r>
            <a:r>
              <a:rPr lang="en-US" sz="2000" dirty="0">
                <a:solidFill>
                  <a:schemeClr val="accent6"/>
                </a:solidFill>
                <a:sym typeface="Wingdings" pitchFamily="2" charset="2"/>
              </a:rPr>
              <a:t>undergoing revision at ZRI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>
                <a:sym typeface="Wingdings" pitchFamily="2" charset="2"/>
              </a:rPr>
              <a:t>Bi-metallic transition, brazed Ti/SS joints, </a:t>
            </a:r>
            <a:r>
              <a:rPr lang="en-US" sz="2000" dirty="0">
                <a:solidFill>
                  <a:schemeClr val="accent6"/>
                </a:solidFill>
                <a:sym typeface="Wingdings" pitchFamily="2" charset="2"/>
              </a:rPr>
              <a:t>in qualification at CERN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>
                <a:sym typeface="Wingdings" pitchFamily="2" charset="2"/>
              </a:rPr>
              <a:t>Complex assembly procedure with </a:t>
            </a:r>
            <a:r>
              <a:rPr lang="en-US" sz="2000" u="sng" dirty="0">
                <a:sym typeface="Wingdings" pitchFamily="2" charset="2"/>
              </a:rPr>
              <a:t>minimal forgiveness: no issues</a:t>
            </a:r>
            <a:endParaRPr lang="en-US" sz="2000" dirty="0"/>
          </a:p>
          <a:p>
            <a:pPr>
              <a:buFont typeface="Wingdings" pitchFamily="2" charset="2"/>
              <a:buChar char="ü"/>
            </a:pPr>
            <a:r>
              <a:rPr lang="en-US" sz="2000" dirty="0"/>
              <a:t>Glove box and internal rotating qualified after RFDP02: no frequency shift after welding!</a:t>
            </a:r>
          </a:p>
          <a:p>
            <a:pPr lvl="1">
              <a:buFont typeface="Wingdings" pitchFamily="2" charset="2"/>
              <a:buChar char="ü"/>
            </a:pPr>
            <a:endParaRPr lang="en-US" sz="1600" dirty="0">
              <a:sym typeface="Wingdings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000" dirty="0">
              <a:sym typeface="Wingdings" pitchFamily="2" charset="2"/>
            </a:endParaRPr>
          </a:p>
          <a:p>
            <a:pPr marL="914400" lvl="2" indent="0">
              <a:buNone/>
            </a:pPr>
            <a:endParaRPr lang="en-US" sz="1200" dirty="0">
              <a:sym typeface="Wingdings" pitchFamily="2" charset="2"/>
            </a:endParaRPr>
          </a:p>
          <a:p>
            <a:pPr lvl="1"/>
            <a:endParaRPr lang="en-US" sz="1200" dirty="0">
              <a:sym typeface="Wingdings" pitchFamily="2" charset="2"/>
            </a:endParaRPr>
          </a:p>
          <a:p>
            <a:pPr marL="457200" lvl="1" indent="0">
              <a:buNone/>
            </a:pPr>
            <a:endParaRPr lang="en-US" sz="1600" dirty="0">
              <a:sym typeface="Wingdings" pitchFamily="2" charset="2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DB44C65-ED5F-4917-AB4C-09083E3E6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-2880"/>
            <a:ext cx="9144000" cy="720000"/>
          </a:xfrm>
        </p:spPr>
        <p:txBody>
          <a:bodyPr/>
          <a:lstStyle/>
          <a:p>
            <a:r>
              <a:rPr lang="en-US" dirty="0"/>
              <a:t>Fabrication and QA/QC Status:</a:t>
            </a:r>
            <a:br>
              <a:rPr lang="en-US" dirty="0"/>
            </a:br>
            <a:r>
              <a:rPr lang="en-US" sz="2400" i="1" dirty="0"/>
              <a:t>AUP RFD Jacketed Series Cavities (ZRI)</a:t>
            </a:r>
            <a:endParaRPr lang="en-US" i="1" dirty="0"/>
          </a:p>
        </p:txBody>
      </p:sp>
      <p:pic>
        <p:nvPicPr>
          <p:cNvPr id="11" name="Picture 10" descr="A picture containing indoor, sitting, table, computer&#10;&#10;Description automatically generated">
            <a:extLst>
              <a:ext uri="{FF2B5EF4-FFF2-40B4-BE49-F238E27FC236}">
                <a16:creationId xmlns:a16="http://schemas.microsoft.com/office/drawing/2014/main" id="{DA52B46F-D6D8-A842-591B-BD208E9308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2440" y="3347978"/>
            <a:ext cx="2708639" cy="2531642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10" name="Picture 9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DDEC93FB-64D5-89B2-17B9-7C36E1F3C7C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3153" y="3347978"/>
            <a:ext cx="3427040" cy="2531642"/>
          </a:xfrm>
          <a:prstGeom prst="rect">
            <a:avLst/>
          </a:prstGeom>
        </p:spPr>
      </p:pic>
      <p:pic>
        <p:nvPicPr>
          <p:cNvPr id="13" name="Picture 12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097D7F4E-74AA-8B94-9ADF-D619B13D743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53" t="-316"/>
          <a:stretch/>
        </p:blipFill>
        <p:spPr>
          <a:xfrm>
            <a:off x="4718856" y="3347978"/>
            <a:ext cx="3384922" cy="253164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7A9E22-D049-37A9-7D8C-3A466C6EC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D77457F-7FC7-8528-B3FD-6AC9218948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37069-F8DD-94B0-8ADB-00FDB5F7DBB0}"/>
              </a:ext>
            </a:extLst>
          </p:cNvPr>
          <p:cNvSpPr txBox="1"/>
          <p:nvPr/>
        </p:nvSpPr>
        <p:spPr>
          <a:xfrm>
            <a:off x="1620456" y="6040736"/>
            <a:ext cx="9420623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Manufacturing of jacketed RFDs is advancing constrained by QA and qualification approval</a:t>
            </a:r>
          </a:p>
        </p:txBody>
      </p:sp>
    </p:spTree>
    <p:extLst>
      <p:ext uri="{BB962C8B-B14F-4D97-AF65-F5344CB8AC3E}">
        <p14:creationId xmlns:p14="http://schemas.microsoft.com/office/powerpoint/2010/main" val="12773498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FC2483-2458-477C-AFF7-A0047435F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4059" y="843906"/>
            <a:ext cx="10618909" cy="3209275"/>
          </a:xfrm>
        </p:spPr>
        <p:txBody>
          <a:bodyPr>
            <a:normAutofit/>
          </a:bodyPr>
          <a:lstStyle/>
          <a:p>
            <a:pPr marL="457200"/>
            <a:r>
              <a:rPr lang="en-US" sz="2000" dirty="0">
                <a:sym typeface="Wingdings" pitchFamily="2" charset="2"/>
              </a:rPr>
              <a:t>Series bare cavities manufacturing is bound by UT C-scans of brazed joints Nb/SS</a:t>
            </a:r>
          </a:p>
          <a:p>
            <a:pPr marL="857250" lvl="1"/>
            <a:r>
              <a:rPr lang="en-US" sz="1800" dirty="0">
                <a:sym typeface="Wingdings" pitchFamily="2" charset="2"/>
              </a:rPr>
              <a:t>Final review of QCRs, NCRs, cold tests reports by CERN</a:t>
            </a:r>
            <a:endParaRPr lang="en-US" sz="2000" dirty="0">
              <a:sym typeface="Wingdings" pitchFamily="2" charset="2"/>
            </a:endParaRPr>
          </a:p>
          <a:p>
            <a:pPr marL="457200"/>
            <a:r>
              <a:rPr lang="en-US" sz="2000" dirty="0">
                <a:sym typeface="Wingdings" pitchFamily="2" charset="2"/>
              </a:rPr>
              <a:t>Jacketing of series cavities is constrained to:</a:t>
            </a:r>
          </a:p>
          <a:p>
            <a:pPr marL="857250" lvl="1"/>
            <a:r>
              <a:rPr lang="en-US" sz="1800" dirty="0">
                <a:sym typeface="Wingdings" pitchFamily="2" charset="2"/>
              </a:rPr>
              <a:t>Approval of raw material certificates (such as magnetic shield screws material in 316F)</a:t>
            </a:r>
          </a:p>
          <a:p>
            <a:pPr marL="857250" lvl="1"/>
            <a:r>
              <a:rPr lang="en-US" sz="1800" dirty="0">
                <a:sym typeface="Wingdings" pitchFamily="2" charset="2"/>
              </a:rPr>
              <a:t>Approval of QA docs (welding and brazing book in particular)</a:t>
            </a:r>
          </a:p>
          <a:p>
            <a:pPr marL="857250" lvl="1"/>
            <a:r>
              <a:rPr lang="en-US" sz="1800" dirty="0">
                <a:sym typeface="Wingdings" pitchFamily="2" charset="2"/>
              </a:rPr>
              <a:t>Qualification of Ti/SS Brazed joints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 marL="0" indent="0">
              <a:buNone/>
            </a:pPr>
            <a:endParaRPr lang="en-US" sz="1400" u="sng" dirty="0">
              <a:solidFill>
                <a:srgbClr val="5F5F5F"/>
              </a:solidFill>
              <a:latin typeface="Helvetica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922FB3D-A347-46FE-B0D9-9425F1C9709D}"/>
              </a:ext>
            </a:extLst>
          </p:cNvPr>
          <p:cNvSpPr txBox="1">
            <a:spLocks/>
          </p:cNvSpPr>
          <p:nvPr/>
        </p:nvSpPr>
        <p:spPr>
          <a:xfrm>
            <a:off x="1524000" y="-2880"/>
            <a:ext cx="9144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Fabrication and QA/QC Status:</a:t>
            </a:r>
            <a:br>
              <a:rPr lang="en-US" dirty="0"/>
            </a:br>
            <a:r>
              <a:rPr lang="en-US" sz="2400" i="1" dirty="0"/>
              <a:t>Open QA/QC Issues</a:t>
            </a:r>
            <a:endParaRPr lang="en-US" i="1" dirty="0"/>
          </a:p>
        </p:txBody>
      </p:sp>
      <p:pic>
        <p:nvPicPr>
          <p:cNvPr id="15" name="Picture 14" descr="A large metal box with holes&#10;&#10;Description automatically generated">
            <a:extLst>
              <a:ext uri="{FF2B5EF4-FFF2-40B4-BE49-F238E27FC236}">
                <a16:creationId xmlns:a16="http://schemas.microsoft.com/office/drawing/2014/main" id="{B396FEFE-3474-B55E-F1E4-D4B0B8BD06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392963" y="3076866"/>
            <a:ext cx="2868510" cy="2560320"/>
          </a:xfrm>
          <a:prstGeom prst="rect">
            <a:avLst/>
          </a:prstGeom>
        </p:spPr>
      </p:pic>
      <p:pic>
        <p:nvPicPr>
          <p:cNvPr id="5" name="Picture 4" descr="A picture containing indoor, dirty, cluttered, miller&#10;&#10;Description automatically generated">
            <a:extLst>
              <a:ext uri="{FF2B5EF4-FFF2-40B4-BE49-F238E27FC236}">
                <a16:creationId xmlns:a16="http://schemas.microsoft.com/office/drawing/2014/main" id="{5AB9304E-A539-8FDB-7202-6F9185183D8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2851" y="3076866"/>
            <a:ext cx="3893350" cy="256032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C2469B-E250-08FC-3885-4ED7D2DE9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0BB146F-68E8-F858-BA15-7CC2177BB8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  <p:pic>
        <p:nvPicPr>
          <p:cNvPr id="11" name="Picture 10" descr="A hand holding a machine with a crab&#10;&#10;Description automatically generated">
            <a:extLst>
              <a:ext uri="{FF2B5EF4-FFF2-40B4-BE49-F238E27FC236}">
                <a16:creationId xmlns:a16="http://schemas.microsoft.com/office/drawing/2014/main" id="{824C3355-407E-B633-E70D-DEE5EB38573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4552" y="3076866"/>
            <a:ext cx="2830060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482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5704" y="1773500"/>
            <a:ext cx="7880593" cy="1563253"/>
          </a:xfrm>
        </p:spPr>
        <p:txBody>
          <a:bodyPr>
            <a:normAutofit/>
          </a:bodyPr>
          <a:lstStyle/>
          <a:p>
            <a:r>
              <a:rPr lang="en-US" dirty="0"/>
              <a:t>Fabrication &amp; Processing Challenges at ZRI</a:t>
            </a:r>
          </a:p>
          <a:p>
            <a:r>
              <a:rPr lang="en-US" dirty="0"/>
              <a:t>Production and QA/QC status</a:t>
            </a:r>
          </a:p>
          <a:p>
            <a:r>
              <a:rPr lang="en-US" dirty="0"/>
              <a:t>Summary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-4833"/>
            <a:ext cx="9144000" cy="720000"/>
          </a:xfrm>
        </p:spPr>
        <p:txBody>
          <a:bodyPr/>
          <a:lstStyle/>
          <a:p>
            <a:pPr algn="l"/>
            <a:r>
              <a:rPr lang="en-US" dirty="0"/>
              <a:t>Outline</a:t>
            </a:r>
            <a:endParaRPr lang="en-US" sz="2400" dirty="0"/>
          </a:p>
        </p:txBody>
      </p:sp>
      <p:pic>
        <p:nvPicPr>
          <p:cNvPr id="6" name="Picture 5" descr="A picture containing green, table, pink, purple&#10;&#10;Description automatically generated">
            <a:extLst>
              <a:ext uri="{FF2B5EF4-FFF2-40B4-BE49-F238E27FC236}">
                <a16:creationId xmlns:a16="http://schemas.microsoft.com/office/drawing/2014/main" id="{C6A82734-FE82-934B-A6A7-8938AFC4789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8833" y="3511229"/>
            <a:ext cx="3648675" cy="2514600"/>
          </a:xfrm>
          <a:prstGeom prst="rect">
            <a:avLst/>
          </a:prstGeom>
          <a:effectLst>
            <a:softEdge rad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2DF57C-76B0-4F6F-9A1D-6609AE455B3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9167" y="3166650"/>
            <a:ext cx="4157330" cy="320375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CA151447-2B2D-2786-E31C-9EB05F39F335}"/>
              </a:ext>
            </a:extLst>
          </p:cNvPr>
          <p:cNvSpPr/>
          <p:nvPr/>
        </p:nvSpPr>
        <p:spPr>
          <a:xfrm>
            <a:off x="10568763" y="3657600"/>
            <a:ext cx="276446" cy="255181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D2176C-0812-5DDA-DACD-AAF5345200BF}"/>
              </a:ext>
            </a:extLst>
          </p:cNvPr>
          <p:cNvSpPr/>
          <p:nvPr/>
        </p:nvSpPr>
        <p:spPr>
          <a:xfrm>
            <a:off x="10002843" y="3735659"/>
            <a:ext cx="222826" cy="41259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2ECE636-9BC5-B272-9745-FFC16021C14F}"/>
              </a:ext>
            </a:extLst>
          </p:cNvPr>
          <p:cNvSpPr/>
          <p:nvPr/>
        </p:nvSpPr>
        <p:spPr>
          <a:xfrm>
            <a:off x="10036297" y="3941956"/>
            <a:ext cx="189372" cy="20629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D2E308B-4811-F4C7-1465-27E80D16C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C73A0A1-46A8-83D5-7BF2-D1D9A6726E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9671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9D857-1A33-AFCC-ADF8-C19D2C02AE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E2AA1-9331-2D13-1C35-C7A731C6A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720000"/>
          </a:xfrm>
        </p:spPr>
        <p:txBody>
          <a:bodyPr/>
          <a:lstStyle/>
          <a:p>
            <a:r>
              <a:rPr lang="en-US" dirty="0"/>
              <a:t>Summary &amp; Conclusion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763F4A2-E473-0E1C-FC22-951CC08E0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159" y="1022503"/>
            <a:ext cx="11192719" cy="4812995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5A5A5A"/>
                </a:solidFill>
              </a:rPr>
              <a:t>The manufacturing and welding technologies are being pushed to their </a:t>
            </a:r>
            <a:r>
              <a:rPr lang="en-US" sz="2000" u="sng" dirty="0">
                <a:solidFill>
                  <a:srgbClr val="5A5A5A"/>
                </a:solidFill>
              </a:rPr>
              <a:t>limits</a:t>
            </a:r>
            <a:r>
              <a:rPr lang="en-US" sz="2000" dirty="0">
                <a:solidFill>
                  <a:srgbClr val="5A5A5A"/>
                </a:solidFill>
              </a:rPr>
              <a:t>.</a:t>
            </a:r>
          </a:p>
          <a:p>
            <a:r>
              <a:rPr lang="en-US" sz="2000" dirty="0">
                <a:solidFill>
                  <a:srgbClr val="5A5A5A"/>
                </a:solidFill>
              </a:rPr>
              <a:t>Significant effort is needed for </a:t>
            </a:r>
            <a:r>
              <a:rPr lang="en-US" sz="2000" u="sng" dirty="0">
                <a:solidFill>
                  <a:srgbClr val="5A5A5A"/>
                </a:solidFill>
              </a:rPr>
              <a:t>Processing</a:t>
            </a:r>
            <a:r>
              <a:rPr lang="en-US" sz="2000" dirty="0">
                <a:solidFill>
                  <a:srgbClr val="5A5A5A"/>
                </a:solidFill>
              </a:rPr>
              <a:t> at ZRI, with improvements in BCP and HPR expected to qualify in the next cold tests.</a:t>
            </a:r>
          </a:p>
          <a:p>
            <a:r>
              <a:rPr lang="en-US" sz="2000" dirty="0">
                <a:solidFill>
                  <a:srgbClr val="5A5A5A"/>
                </a:solidFill>
              </a:rPr>
              <a:t>Continuous </a:t>
            </a:r>
            <a:r>
              <a:rPr lang="en-US" sz="2000" u="sng" dirty="0">
                <a:solidFill>
                  <a:srgbClr val="5A5A5A"/>
                </a:solidFill>
              </a:rPr>
              <a:t>monitoring</a:t>
            </a:r>
            <a:r>
              <a:rPr lang="en-US" sz="2000" dirty="0">
                <a:solidFill>
                  <a:srgbClr val="5A5A5A"/>
                </a:solidFill>
              </a:rPr>
              <a:t> is essential to address technological challenges in manufacturing, processing, and QA/QC. </a:t>
            </a:r>
          </a:p>
          <a:p>
            <a:r>
              <a:rPr lang="en-US" sz="2000" u="sng" dirty="0">
                <a:solidFill>
                  <a:srgbClr val="5A5A5A"/>
                </a:solidFill>
              </a:rPr>
              <a:t>Logistics</a:t>
            </a:r>
            <a:r>
              <a:rPr lang="en-US" sz="2000" dirty="0">
                <a:solidFill>
                  <a:srgbClr val="5A5A5A"/>
                </a:solidFill>
              </a:rPr>
              <a:t> require careful coordination.</a:t>
            </a:r>
          </a:p>
          <a:p>
            <a:pPr marL="0" indent="0">
              <a:buNone/>
            </a:pPr>
            <a:endParaRPr lang="en-US" sz="2000" dirty="0">
              <a:solidFill>
                <a:srgbClr val="5A5A5A"/>
              </a:solidFill>
            </a:endParaRPr>
          </a:p>
          <a:p>
            <a:r>
              <a:rPr lang="en-US" sz="2000" dirty="0">
                <a:solidFill>
                  <a:srgbClr val="5A5A5A"/>
                </a:solidFill>
              </a:rPr>
              <a:t>All materials have been procured per approved specifications, though some certs need revision. </a:t>
            </a:r>
          </a:p>
          <a:p>
            <a:r>
              <a:rPr lang="en-US" sz="2000" dirty="0">
                <a:solidFill>
                  <a:srgbClr val="5A5A5A"/>
                </a:solidFill>
              </a:rPr>
              <a:t>Series bare cavity manufacturing is progressing well, with forming issues solved, while UT C-scans for Nb/SS brazed joints are still </a:t>
            </a:r>
            <a:r>
              <a:rPr lang="en-US" sz="2000" u="sng" dirty="0">
                <a:solidFill>
                  <a:srgbClr val="5A5A5A"/>
                </a:solidFill>
              </a:rPr>
              <a:t>pending</a:t>
            </a:r>
            <a:r>
              <a:rPr lang="en-US" sz="2000" dirty="0">
                <a:solidFill>
                  <a:srgbClr val="5A5A5A"/>
                </a:solidFill>
              </a:rPr>
              <a:t>. </a:t>
            </a:r>
          </a:p>
          <a:p>
            <a:r>
              <a:rPr lang="en-US" sz="2000" dirty="0">
                <a:solidFill>
                  <a:srgbClr val="5A5A5A"/>
                </a:solidFill>
              </a:rPr>
              <a:t>RFDP02 has successfully </a:t>
            </a:r>
            <a:r>
              <a:rPr lang="en-US" sz="2000" u="sng" dirty="0">
                <a:solidFill>
                  <a:srgbClr val="5A5A5A"/>
                </a:solidFill>
              </a:rPr>
              <a:t>validated</a:t>
            </a:r>
            <a:r>
              <a:rPr lang="en-US" sz="2000" dirty="0">
                <a:solidFill>
                  <a:srgbClr val="5A5A5A"/>
                </a:solidFill>
              </a:rPr>
              <a:t> glove box welding, showing no frequency shift during the welding of He Tank walls to the cavity. </a:t>
            </a:r>
          </a:p>
          <a:p>
            <a:r>
              <a:rPr lang="en-US" sz="2000" dirty="0">
                <a:solidFill>
                  <a:srgbClr val="5A5A5A"/>
                </a:solidFill>
              </a:rPr>
              <a:t>Final qualification of Ti/SS brazed joints and QA document </a:t>
            </a:r>
            <a:r>
              <a:rPr lang="en-US" sz="2000" u="sng" dirty="0">
                <a:solidFill>
                  <a:srgbClr val="5A5A5A"/>
                </a:solidFill>
              </a:rPr>
              <a:t>approval</a:t>
            </a:r>
            <a:r>
              <a:rPr lang="en-US" sz="2000" dirty="0">
                <a:solidFill>
                  <a:srgbClr val="5A5A5A"/>
                </a:solidFill>
              </a:rPr>
              <a:t> are needed to complete the jacketed cavities.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94E145-CBC8-617F-A86E-07FE8BE10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CC71A6-708B-363B-462E-D1A85D9944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5718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98F72-5E25-4CA9-AE8C-6975AD63B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496" y="0"/>
            <a:ext cx="9108504" cy="6525344"/>
          </a:xfrm>
        </p:spPr>
        <p:txBody>
          <a:bodyPr/>
          <a:lstStyle/>
          <a:p>
            <a:r>
              <a:rPr lang="en-US" sz="4000">
                <a:solidFill>
                  <a:srgbClr val="5A5A5A"/>
                </a:solidFill>
              </a:rPr>
              <a:t>Thanks for the attention!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7281E1-FAA8-E674-7B07-5916F2E13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6F12C-54A4-72E6-9501-A1968E8CE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107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197734-59FD-46A1-8489-BA867A115C4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080" y="760136"/>
            <a:ext cx="8794883" cy="413098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70DEDC4-93EF-4452-8871-4C11B9B3B67B}"/>
              </a:ext>
            </a:extLst>
          </p:cNvPr>
          <p:cNvCxnSpPr>
            <a:cxnSpLocks/>
          </p:cNvCxnSpPr>
          <p:nvPr/>
        </p:nvCxnSpPr>
        <p:spPr>
          <a:xfrm flipV="1">
            <a:off x="3562351" y="4258609"/>
            <a:ext cx="356544" cy="2036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8FF411B-60AF-412D-8150-2305E49895B4}"/>
              </a:ext>
            </a:extLst>
          </p:cNvPr>
          <p:cNvSpPr/>
          <p:nvPr/>
        </p:nvSpPr>
        <p:spPr>
          <a:xfrm>
            <a:off x="2951498" y="4393451"/>
            <a:ext cx="6543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Corner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CBBE06E-E495-4C9A-B6A5-281A123789FA}"/>
              </a:ext>
            </a:extLst>
          </p:cNvPr>
          <p:cNvCxnSpPr>
            <a:cxnSpLocks/>
          </p:cNvCxnSpPr>
          <p:nvPr/>
        </p:nvCxnSpPr>
        <p:spPr>
          <a:xfrm flipV="1">
            <a:off x="4587446" y="3749849"/>
            <a:ext cx="720180" cy="10565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27752BDC-F256-4DE1-A4E4-8FD91007EA66}"/>
              </a:ext>
            </a:extLst>
          </p:cNvPr>
          <p:cNvSpPr/>
          <p:nvPr/>
        </p:nvSpPr>
        <p:spPr>
          <a:xfrm rot="10800000" flipV="1">
            <a:off x="3907583" y="4786581"/>
            <a:ext cx="8687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Pole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4886168-F384-462E-B628-C3DAD1A31E6D}"/>
              </a:ext>
            </a:extLst>
          </p:cNvPr>
          <p:cNvCxnSpPr>
            <a:cxnSpLocks/>
          </p:cNvCxnSpPr>
          <p:nvPr/>
        </p:nvCxnSpPr>
        <p:spPr>
          <a:xfrm flipV="1">
            <a:off x="6337029" y="4521607"/>
            <a:ext cx="218341" cy="6640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58A9C432-FA53-4CDC-971A-6382882C94CB}"/>
              </a:ext>
            </a:extLst>
          </p:cNvPr>
          <p:cNvSpPr/>
          <p:nvPr/>
        </p:nvSpPr>
        <p:spPr>
          <a:xfrm>
            <a:off x="5116009" y="5130509"/>
            <a:ext cx="13881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Half Main Body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8F194B-CD65-4523-AECB-B5353F44A145}"/>
              </a:ext>
            </a:extLst>
          </p:cNvPr>
          <p:cNvSpPr/>
          <p:nvPr/>
        </p:nvSpPr>
        <p:spPr>
          <a:xfrm>
            <a:off x="7195510" y="5227384"/>
            <a:ext cx="7922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400" spc="-100" dirty="0">
                <a:solidFill>
                  <a:srgbClr val="0092BD"/>
                </a:solidFill>
              </a:rPr>
              <a:t>End Cap</a:t>
            </a:r>
            <a:endParaRPr lang="en-GB" sz="1400" spc="-100" dirty="0">
              <a:solidFill>
                <a:srgbClr val="0092BD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BBBD2D6-9BEA-45E2-82F9-85616ADF56CD}"/>
              </a:ext>
            </a:extLst>
          </p:cNvPr>
          <p:cNvCxnSpPr>
            <a:cxnSpLocks/>
          </p:cNvCxnSpPr>
          <p:nvPr/>
        </p:nvCxnSpPr>
        <p:spPr>
          <a:xfrm flipH="1" flipV="1">
            <a:off x="7270810" y="4772628"/>
            <a:ext cx="62388" cy="4646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3FD8259E-4958-4E68-868A-49B6FF4F9292}"/>
              </a:ext>
            </a:extLst>
          </p:cNvPr>
          <p:cNvSpPr/>
          <p:nvPr/>
        </p:nvSpPr>
        <p:spPr>
          <a:xfrm>
            <a:off x="1122083" y="1116042"/>
            <a:ext cx="9586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V-HOM</a:t>
            </a:r>
          </a:p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Waveguide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0FAB926-7FF8-4345-94E8-107B52001038}"/>
              </a:ext>
            </a:extLst>
          </p:cNvPr>
          <p:cNvSpPr/>
          <p:nvPr/>
        </p:nvSpPr>
        <p:spPr>
          <a:xfrm>
            <a:off x="10090726" y="2087935"/>
            <a:ext cx="9586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H-HOM</a:t>
            </a:r>
          </a:p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Waveguide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4F98AFE-FA57-46C2-B4F1-6896CD208E37}"/>
              </a:ext>
            </a:extLst>
          </p:cNvPr>
          <p:cNvSpPr/>
          <p:nvPr/>
        </p:nvSpPr>
        <p:spPr>
          <a:xfrm>
            <a:off x="9505417" y="4894784"/>
            <a:ext cx="10859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FPC</a:t>
            </a:r>
          </a:p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Waveguide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5420A5A-559F-4C25-8716-11A2FA08A972}"/>
              </a:ext>
            </a:extLst>
          </p:cNvPr>
          <p:cNvSpPr/>
          <p:nvPr/>
        </p:nvSpPr>
        <p:spPr>
          <a:xfrm>
            <a:off x="1733309" y="3888995"/>
            <a:ext cx="9082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Antenna</a:t>
            </a:r>
          </a:p>
          <a:p>
            <a:pPr algn="ctr"/>
            <a:r>
              <a:rPr lang="en-GB" sz="1400" spc="-100" dirty="0" err="1">
                <a:solidFill>
                  <a:srgbClr val="0092BD"/>
                </a:solidFill>
              </a:rPr>
              <a:t>Extr</a:t>
            </a:r>
            <a:r>
              <a:rPr lang="en-GB" sz="1400" spc="-100" dirty="0">
                <a:solidFill>
                  <a:srgbClr val="0092BD"/>
                </a:solidFill>
              </a:rPr>
              <a:t>.</a:t>
            </a:r>
            <a:endParaRPr lang="en-GB" sz="1400" spc="-100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DB8E863-CC5B-4DD6-99E3-8FB4D133A6F7}"/>
              </a:ext>
            </a:extLst>
          </p:cNvPr>
          <p:cNvCxnSpPr>
            <a:cxnSpLocks/>
          </p:cNvCxnSpPr>
          <p:nvPr/>
        </p:nvCxnSpPr>
        <p:spPr>
          <a:xfrm flipV="1">
            <a:off x="2525241" y="3773166"/>
            <a:ext cx="336550" cy="1905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F4E796F-354A-4269-B4A1-B1CCC28CB730}"/>
              </a:ext>
            </a:extLst>
          </p:cNvPr>
          <p:cNvCxnSpPr>
            <a:cxnSpLocks/>
          </p:cNvCxnSpPr>
          <p:nvPr/>
        </p:nvCxnSpPr>
        <p:spPr>
          <a:xfrm>
            <a:off x="2033499" y="1515956"/>
            <a:ext cx="241300" cy="1785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30A2CC97-9F16-47C4-A0E2-BD0A2E42D0E6}"/>
              </a:ext>
            </a:extLst>
          </p:cNvPr>
          <p:cNvSpPr/>
          <p:nvPr/>
        </p:nvSpPr>
        <p:spPr>
          <a:xfrm>
            <a:off x="3057244" y="669888"/>
            <a:ext cx="13898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Transition </a:t>
            </a:r>
          </a:p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V-HOM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5AF1665-245E-4C34-A125-7DC586273C0D}"/>
              </a:ext>
            </a:extLst>
          </p:cNvPr>
          <p:cNvCxnSpPr>
            <a:cxnSpLocks/>
          </p:cNvCxnSpPr>
          <p:nvPr/>
        </p:nvCxnSpPr>
        <p:spPr>
          <a:xfrm>
            <a:off x="3740623" y="1165990"/>
            <a:ext cx="12701" cy="4730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1D892727-D10D-4094-99A2-6D65731CFF4E}"/>
              </a:ext>
            </a:extLst>
          </p:cNvPr>
          <p:cNvSpPr/>
          <p:nvPr/>
        </p:nvSpPr>
        <p:spPr>
          <a:xfrm>
            <a:off x="8130122" y="5093541"/>
            <a:ext cx="11865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Transition </a:t>
            </a:r>
          </a:p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FPC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C649DBA-EC6D-42E0-9110-7E320A629BF0}"/>
              </a:ext>
            </a:extLst>
          </p:cNvPr>
          <p:cNvCxnSpPr>
            <a:cxnSpLocks/>
          </p:cNvCxnSpPr>
          <p:nvPr/>
        </p:nvCxnSpPr>
        <p:spPr>
          <a:xfrm flipH="1" flipV="1">
            <a:off x="7908007" y="4623389"/>
            <a:ext cx="444230" cy="507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5AA21B7-2AED-41DC-A7DB-8B46F5ED4D2F}"/>
              </a:ext>
            </a:extLst>
          </p:cNvPr>
          <p:cNvCxnSpPr>
            <a:cxnSpLocks/>
          </p:cNvCxnSpPr>
          <p:nvPr/>
        </p:nvCxnSpPr>
        <p:spPr>
          <a:xfrm flipH="1" flipV="1">
            <a:off x="9421604" y="4763411"/>
            <a:ext cx="363536" cy="2325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CB6BD9B-B6FD-41FE-8B9D-9DE13E9C42F2}"/>
              </a:ext>
            </a:extLst>
          </p:cNvPr>
          <p:cNvCxnSpPr>
            <a:cxnSpLocks/>
          </p:cNvCxnSpPr>
          <p:nvPr/>
        </p:nvCxnSpPr>
        <p:spPr>
          <a:xfrm flipH="1">
            <a:off x="9756295" y="2534384"/>
            <a:ext cx="411161" cy="3365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B099564-FA2F-4727-A986-CD33F52DFBC6}"/>
              </a:ext>
            </a:extLst>
          </p:cNvPr>
          <p:cNvCxnSpPr>
            <a:cxnSpLocks/>
          </p:cNvCxnSpPr>
          <p:nvPr/>
        </p:nvCxnSpPr>
        <p:spPr>
          <a:xfrm>
            <a:off x="8332913" y="1639065"/>
            <a:ext cx="19324" cy="9720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D9E150CB-E4DD-47A9-AF15-61B27CF72695}"/>
              </a:ext>
            </a:extLst>
          </p:cNvPr>
          <p:cNvSpPr/>
          <p:nvPr/>
        </p:nvSpPr>
        <p:spPr>
          <a:xfrm>
            <a:off x="5880869" y="833040"/>
            <a:ext cx="8755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Racetrack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1A4A37B-5DCF-4060-BE4F-9569E99D6936}"/>
              </a:ext>
            </a:extLst>
          </p:cNvPr>
          <p:cNvSpPr/>
          <p:nvPr/>
        </p:nvSpPr>
        <p:spPr>
          <a:xfrm>
            <a:off x="7391852" y="1128895"/>
            <a:ext cx="1409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Transition </a:t>
            </a:r>
          </a:p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H-HOM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9C2853E-1286-43EF-8B23-341A9EC8EA8A}"/>
              </a:ext>
            </a:extLst>
          </p:cNvPr>
          <p:cNvCxnSpPr>
            <a:cxnSpLocks/>
          </p:cNvCxnSpPr>
          <p:nvPr/>
        </p:nvCxnSpPr>
        <p:spPr>
          <a:xfrm flipH="1">
            <a:off x="6068929" y="1140817"/>
            <a:ext cx="202258" cy="5751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B9570050-8775-4FA3-AF77-887AD9E9AB37}"/>
              </a:ext>
            </a:extLst>
          </p:cNvPr>
          <p:cNvSpPr/>
          <p:nvPr/>
        </p:nvSpPr>
        <p:spPr>
          <a:xfrm>
            <a:off x="713253" y="3090798"/>
            <a:ext cx="9390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Beam Axis </a:t>
            </a:r>
            <a:r>
              <a:rPr lang="en-GB" sz="1400" spc="-100" dirty="0" err="1">
                <a:solidFill>
                  <a:srgbClr val="0092BD"/>
                </a:solidFill>
              </a:rPr>
              <a:t>Extr</a:t>
            </a:r>
            <a:r>
              <a:rPr lang="en-GB" sz="1400" spc="-100" dirty="0">
                <a:solidFill>
                  <a:srgbClr val="0092BD"/>
                </a:solidFill>
              </a:rPr>
              <a:t>.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BBB361B-FFB9-424E-86A5-755B04101142}"/>
              </a:ext>
            </a:extLst>
          </p:cNvPr>
          <p:cNvCxnSpPr>
            <a:cxnSpLocks/>
          </p:cNvCxnSpPr>
          <p:nvPr/>
        </p:nvCxnSpPr>
        <p:spPr>
          <a:xfrm flipV="1">
            <a:off x="1622292" y="2978940"/>
            <a:ext cx="297191" cy="2409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9" name="Title 1">
            <a:extLst>
              <a:ext uri="{FF2B5EF4-FFF2-40B4-BE49-F238E27FC236}">
                <a16:creationId xmlns:a16="http://schemas.microsoft.com/office/drawing/2014/main" id="{484A5296-4A5C-4624-9194-F3DB0CF8AFBA}"/>
              </a:ext>
            </a:extLst>
          </p:cNvPr>
          <p:cNvSpPr txBox="1">
            <a:spLocks/>
          </p:cNvSpPr>
          <p:nvPr/>
        </p:nvSpPr>
        <p:spPr>
          <a:xfrm>
            <a:off x="-1" y="-2880"/>
            <a:ext cx="12192001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Fabrication &amp; Processing Challenges at ZRI</a:t>
            </a:r>
          </a:p>
          <a:p>
            <a:r>
              <a:rPr lang="en-US" sz="2400" i="1" dirty="0"/>
              <a:t>Bare RFD Crab Cavity fabrication strategy at ZRI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4AAB8A-CB57-10A1-0473-FF356A700D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798" y="5599977"/>
            <a:ext cx="11169445" cy="644405"/>
          </a:xfrm>
        </p:spPr>
        <p:txBody>
          <a:bodyPr>
            <a:normAutofit/>
          </a:bodyPr>
          <a:lstStyle/>
          <a:p>
            <a:r>
              <a:rPr lang="en-US" sz="1800" dirty="0"/>
              <a:t>Deep drawing of thick Nb sheets (4mm to 6.35mm); CNC machining and EBW interfaces as ZRI know-how</a:t>
            </a:r>
          </a:p>
          <a:p>
            <a:r>
              <a:rPr lang="en-US" sz="1800" dirty="0"/>
              <a:t>CNC of transitions from Nb blocks &amp; beam pipes from Nb tubes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3B1725F-A0F3-61F1-3440-D0699FEC8485}"/>
              </a:ext>
            </a:extLst>
          </p:cNvPr>
          <p:cNvSpPr/>
          <p:nvPr/>
        </p:nvSpPr>
        <p:spPr>
          <a:xfrm>
            <a:off x="10723913" y="4015549"/>
            <a:ext cx="9390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 dirty="0">
                <a:solidFill>
                  <a:srgbClr val="0092BD"/>
                </a:solidFill>
              </a:rPr>
              <a:t>Beam Axis </a:t>
            </a:r>
            <a:r>
              <a:rPr lang="en-GB" sz="1400" spc="-100" dirty="0" err="1">
                <a:solidFill>
                  <a:srgbClr val="0092BD"/>
                </a:solidFill>
              </a:rPr>
              <a:t>Extr</a:t>
            </a:r>
            <a:r>
              <a:rPr lang="en-GB" sz="1400" spc="-100" dirty="0">
                <a:solidFill>
                  <a:srgbClr val="0092BD"/>
                </a:solidFill>
              </a:rPr>
              <a:t>.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F3F7AE2-667A-0DAA-850B-DA8D6C47A4B2}"/>
              </a:ext>
            </a:extLst>
          </p:cNvPr>
          <p:cNvCxnSpPr>
            <a:cxnSpLocks/>
          </p:cNvCxnSpPr>
          <p:nvPr/>
        </p:nvCxnSpPr>
        <p:spPr>
          <a:xfrm flipH="1" flipV="1">
            <a:off x="10375489" y="3981970"/>
            <a:ext cx="404580" cy="1186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2A6990-CE46-F9D7-5156-DA6622D5E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F1BC1-1A65-1E64-FDFF-288CCE2820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0634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FE86FA1-C373-4110-BC86-F1B4D3AE1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450" y="831835"/>
            <a:ext cx="11071853" cy="4781118"/>
          </a:xfrm>
        </p:spPr>
        <p:txBody>
          <a:bodyPr>
            <a:normAutofit/>
          </a:bodyPr>
          <a:lstStyle/>
          <a:p>
            <a:pPr lvl="2">
              <a:buFont typeface="Wingdings" panose="05000000000000000000" pitchFamily="2" charset="2"/>
              <a:buChar char="ü"/>
            </a:pPr>
            <a:endParaRPr lang="en-US" sz="600" dirty="0">
              <a:solidFill>
                <a:srgbClr val="00B050"/>
              </a:solidFill>
            </a:endParaRPr>
          </a:p>
          <a:p>
            <a:r>
              <a:rPr lang="en-US" sz="1900" dirty="0"/>
              <a:t>CERN is the “manufacturer” for AUP RFDs cavities (subject to PED) </a:t>
            </a:r>
          </a:p>
          <a:p>
            <a:r>
              <a:rPr lang="en-US" sz="1900" dirty="0"/>
              <a:t>More than 3,000 reports for 10x full dressed cavities.</a:t>
            </a:r>
          </a:p>
          <a:p>
            <a:endParaRPr lang="en-US" sz="1200" dirty="0"/>
          </a:p>
          <a:p>
            <a:pPr>
              <a:buFont typeface="+mj-lt"/>
              <a:buAutoNum type="arabicPeriod"/>
            </a:pPr>
            <a:r>
              <a:rPr lang="en-US" sz="1900" dirty="0">
                <a:solidFill>
                  <a:srgbClr val="00B0F0"/>
                </a:solidFill>
              </a:rPr>
              <a:t>CERN:</a:t>
            </a:r>
            <a:r>
              <a:rPr lang="en-US" sz="1900" dirty="0"/>
              <a:t> reviews and approves documentation prior to manufacturing: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700" u="sng" dirty="0"/>
              <a:t>Fabrication</a:t>
            </a:r>
            <a:r>
              <a:rPr lang="en-US" sz="1700" dirty="0"/>
              <a:t> </a:t>
            </a:r>
            <a:r>
              <a:rPr lang="en-US" sz="1700" u="sng" dirty="0"/>
              <a:t>drawings</a:t>
            </a:r>
            <a:r>
              <a:rPr lang="en-US" sz="1700" dirty="0"/>
              <a:t> and Manufacturing Procedures (</a:t>
            </a:r>
            <a:r>
              <a:rPr lang="en-US" sz="1700" u="sng" dirty="0"/>
              <a:t>MIPs, WPQRs, WPSs, BPQRs and BPSs)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700" u="sng" dirty="0"/>
              <a:t>NDTs</a:t>
            </a:r>
            <a:r>
              <a:rPr lang="en-US" sz="1700" dirty="0"/>
              <a:t>, </a:t>
            </a:r>
            <a:r>
              <a:rPr lang="en-US" sz="1700" u="sng" dirty="0"/>
              <a:t>welders</a:t>
            </a:r>
            <a:r>
              <a:rPr lang="en-US" sz="1700" dirty="0"/>
              <a:t> and </a:t>
            </a:r>
            <a:r>
              <a:rPr lang="en-US" sz="1700" u="sng" dirty="0"/>
              <a:t>brazing</a:t>
            </a:r>
            <a:r>
              <a:rPr lang="en-US" sz="1700" dirty="0"/>
              <a:t> operators' </a:t>
            </a:r>
            <a:r>
              <a:rPr lang="en-US" sz="1700" u="sng" dirty="0"/>
              <a:t>certificates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700" u="sng" dirty="0"/>
              <a:t>Raw material</a:t>
            </a:r>
            <a:r>
              <a:rPr lang="en-US" sz="1700" dirty="0"/>
              <a:t> certificates and UT reports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050" dirty="0"/>
          </a:p>
          <a:p>
            <a:pPr>
              <a:buFont typeface="+mj-lt"/>
              <a:buAutoNum type="arabicPeriod"/>
            </a:pPr>
            <a:r>
              <a:rPr lang="en-US" sz="1900" dirty="0">
                <a:solidFill>
                  <a:srgbClr val="7030A0"/>
                </a:solidFill>
              </a:rPr>
              <a:t>AUP:</a:t>
            </a:r>
            <a:r>
              <a:rPr lang="en-US" sz="1900" dirty="0"/>
              <a:t> uploads and </a:t>
            </a:r>
            <a:r>
              <a:rPr lang="en-US" sz="1900" u="sng" dirty="0"/>
              <a:t>releases</a:t>
            </a:r>
            <a:r>
              <a:rPr lang="en-US" sz="1900" dirty="0"/>
              <a:t> all QCRs in EDMS / MTF </a:t>
            </a:r>
            <a:r>
              <a:rPr lang="en-US" sz="1900" u="sng" dirty="0"/>
              <a:t>except</a:t>
            </a:r>
            <a:r>
              <a:rPr lang="en-US" sz="1900" dirty="0"/>
              <a:t> the ones in point 3.</a:t>
            </a:r>
          </a:p>
          <a:p>
            <a:pPr>
              <a:buFont typeface="+mj-lt"/>
              <a:buAutoNum type="arabicPeriod"/>
            </a:pPr>
            <a:endParaRPr lang="en-US" sz="1200" dirty="0"/>
          </a:p>
          <a:p>
            <a:pPr>
              <a:buFont typeface="+mj-lt"/>
              <a:buAutoNum type="arabicPeriod"/>
            </a:pPr>
            <a:r>
              <a:rPr lang="en-US" sz="1900" dirty="0">
                <a:solidFill>
                  <a:srgbClr val="00B0F0"/>
                </a:solidFill>
              </a:rPr>
              <a:t>CERN</a:t>
            </a:r>
            <a:r>
              <a:rPr lang="en-US" sz="1900" dirty="0"/>
              <a:t> reviews and </a:t>
            </a:r>
            <a:r>
              <a:rPr lang="en-US" sz="1900" u="sng" dirty="0"/>
              <a:t>releases</a:t>
            </a:r>
            <a:r>
              <a:rPr lang="en-US" sz="1900" dirty="0"/>
              <a:t> the following QCs:</a:t>
            </a:r>
            <a:endParaRPr lang="en-US" sz="1900" u="sng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700" dirty="0"/>
              <a:t>Bare Cavities: Freq. </a:t>
            </a:r>
            <a:r>
              <a:rPr lang="en-US" sz="1700" dirty="0">
                <a:solidFill>
                  <a:srgbClr val="0093BE"/>
                </a:solidFill>
              </a:rPr>
              <a:t>+</a:t>
            </a:r>
            <a:r>
              <a:rPr lang="en-US" sz="1700" dirty="0"/>
              <a:t> CMM after EBW (before BCP). UT thickness (after last BCP). Cold RF tests </a:t>
            </a:r>
            <a:r>
              <a:rPr lang="en-US" sz="1700" dirty="0">
                <a:solidFill>
                  <a:srgbClr val="0093BE"/>
                </a:solidFill>
              </a:rPr>
              <a:t>+ </a:t>
            </a:r>
            <a:r>
              <a:rPr lang="en-US" sz="1700" dirty="0"/>
              <a:t>RGA.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700" dirty="0"/>
              <a:t>Jacketed Cavities: </a:t>
            </a:r>
            <a:r>
              <a:rPr lang="en-US" sz="1700" u="sng" dirty="0"/>
              <a:t>PT</a:t>
            </a:r>
            <a:r>
              <a:rPr lang="en-US" sz="1700" dirty="0"/>
              <a:t> </a:t>
            </a:r>
            <a:r>
              <a:rPr lang="en-US" sz="1700" dirty="0">
                <a:solidFill>
                  <a:srgbClr val="0093BE"/>
                </a:solidFill>
              </a:rPr>
              <a:t>+</a:t>
            </a:r>
            <a:r>
              <a:rPr lang="en-US" sz="1700" dirty="0"/>
              <a:t> </a:t>
            </a:r>
            <a:r>
              <a:rPr lang="en-US" sz="1700" u="sng" dirty="0"/>
              <a:t>LT</a:t>
            </a:r>
            <a:r>
              <a:rPr lang="en-US" sz="1700" dirty="0"/>
              <a:t> of both He Tanks and 2</a:t>
            </a:r>
            <a:r>
              <a:rPr lang="en-US" sz="1700" baseline="30000" dirty="0"/>
              <a:t>nd</a:t>
            </a:r>
            <a:r>
              <a:rPr lang="en-US" sz="1700" dirty="0"/>
              <a:t> Beam Pipe </a:t>
            </a:r>
            <a:r>
              <a:rPr lang="en-US" sz="1700" dirty="0">
                <a:solidFill>
                  <a:srgbClr val="0093BE"/>
                </a:solidFill>
              </a:rPr>
              <a:t>+ </a:t>
            </a:r>
            <a:r>
              <a:rPr lang="en-US" sz="1700" u="sng" dirty="0"/>
              <a:t>Cold RF tests</a:t>
            </a:r>
            <a:r>
              <a:rPr lang="en-US" sz="1700" dirty="0"/>
              <a:t> </a:t>
            </a:r>
            <a:r>
              <a:rPr lang="en-US" sz="1700" dirty="0">
                <a:solidFill>
                  <a:srgbClr val="0093BE"/>
                </a:solidFill>
              </a:rPr>
              <a:t>+</a:t>
            </a:r>
            <a:r>
              <a:rPr lang="en-US" sz="1700" dirty="0"/>
              <a:t> </a:t>
            </a:r>
            <a:r>
              <a:rPr lang="en-US" sz="1700" u="sng" dirty="0"/>
              <a:t>Frequency at 2K</a:t>
            </a:r>
            <a:r>
              <a:rPr lang="en-US" sz="1700" dirty="0"/>
              <a:t> </a:t>
            </a:r>
            <a:r>
              <a:rPr lang="en-US" sz="1700" dirty="0">
                <a:solidFill>
                  <a:srgbClr val="0093BE"/>
                </a:solidFill>
              </a:rPr>
              <a:t>+ </a:t>
            </a:r>
            <a:r>
              <a:rPr lang="en-US" sz="1700" u="sng" dirty="0"/>
              <a:t>RGA.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700" dirty="0"/>
              <a:t>Dressed Cavities (JC + ancillaries): </a:t>
            </a:r>
            <a:r>
              <a:rPr lang="en-US" sz="1700" u="sng" dirty="0"/>
              <a:t>Cold RF tests</a:t>
            </a:r>
            <a:r>
              <a:rPr lang="en-US" sz="1700" dirty="0"/>
              <a:t> </a:t>
            </a:r>
            <a:r>
              <a:rPr lang="en-US" sz="1700" dirty="0">
                <a:solidFill>
                  <a:srgbClr val="0093BE"/>
                </a:solidFill>
              </a:rPr>
              <a:t>+</a:t>
            </a:r>
            <a:r>
              <a:rPr lang="en-US" sz="1700" dirty="0"/>
              <a:t> </a:t>
            </a:r>
            <a:r>
              <a:rPr lang="en-US" sz="1700" u="sng" dirty="0"/>
              <a:t>Frequency at 2K</a:t>
            </a:r>
            <a:r>
              <a:rPr lang="en-US" sz="1700" dirty="0">
                <a:solidFill>
                  <a:srgbClr val="0093BE"/>
                </a:solidFill>
              </a:rPr>
              <a:t>+ </a:t>
            </a:r>
            <a:r>
              <a:rPr lang="en-US" sz="1700" u="sng" dirty="0"/>
              <a:t>RGA after VTS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700" dirty="0">
                <a:solidFill>
                  <a:srgbClr val="5A5A5A"/>
                </a:solidFill>
              </a:rPr>
              <a:t>reviews and </a:t>
            </a:r>
            <a:r>
              <a:rPr lang="en-US" sz="1700" u="sng" dirty="0">
                <a:solidFill>
                  <a:srgbClr val="5A5A5A"/>
                </a:solidFill>
              </a:rPr>
              <a:t>closes all the critical NCRs</a:t>
            </a: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it-IT" sz="2000" dirty="0"/>
          </a:p>
          <a:p>
            <a:pPr marL="0" indent="0">
              <a:buNone/>
            </a:pPr>
            <a:endParaRPr lang="it-IT" sz="2000" dirty="0"/>
          </a:p>
          <a:p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322D2C-C8ED-3F52-7581-89BD85E5FA5C}"/>
              </a:ext>
            </a:extLst>
          </p:cNvPr>
          <p:cNvSpPr txBox="1"/>
          <p:nvPr/>
        </p:nvSpPr>
        <p:spPr>
          <a:xfrm>
            <a:off x="1506583" y="6240866"/>
            <a:ext cx="4929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endParaRPr lang="it-IT" sz="900" dirty="0"/>
          </a:p>
          <a:p>
            <a:pPr marL="0" indent="0">
              <a:buNone/>
            </a:pPr>
            <a:r>
              <a:rPr lang="en-US" sz="900" dirty="0"/>
              <a:t>“Approval Process MTF-EDMS for AUP RFD Crab Cavities and ancillaries” (</a:t>
            </a:r>
            <a:r>
              <a:rPr lang="en-US" sz="900" dirty="0">
                <a:hlinkClick r:id="rId3" tooltip="https://edms.cern.ch/document/2896383/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2896383</a:t>
            </a:r>
            <a:r>
              <a:rPr lang="en-US" sz="900" dirty="0"/>
              <a:t>)</a:t>
            </a:r>
          </a:p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5110FF4-7EBE-7FDA-7B02-6B47F6C38A70}"/>
              </a:ext>
            </a:extLst>
          </p:cNvPr>
          <p:cNvSpPr txBox="1">
            <a:spLocks/>
          </p:cNvSpPr>
          <p:nvPr/>
        </p:nvSpPr>
        <p:spPr>
          <a:xfrm>
            <a:off x="1524000" y="-2880"/>
            <a:ext cx="9144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QA/QCRs handling during fabrication (2): </a:t>
            </a:r>
            <a:br>
              <a:rPr lang="en-US" dirty="0"/>
            </a:br>
            <a:r>
              <a:rPr lang="en-US" sz="2400" i="1" dirty="0"/>
              <a:t>process between AUP &amp; CERN</a:t>
            </a:r>
            <a:endParaRPr lang="en-US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EC4A96-D2D3-6637-6AF0-E5C65A3A1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D2FAD3-833F-92CB-F879-0F20CD252F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5594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9A45FC-7F4F-0FB8-EE80-4C1438922E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EEFBD86-59D5-5558-953D-AE734E5FD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80"/>
            <a:ext cx="12192000" cy="720000"/>
          </a:xfrm>
        </p:spPr>
        <p:txBody>
          <a:bodyPr/>
          <a:lstStyle/>
          <a:p>
            <a:r>
              <a:rPr lang="en-US" dirty="0"/>
              <a:t>Fabrication &amp; Processing Challenges at ZRI</a:t>
            </a:r>
            <a:br>
              <a:rPr lang="en-US" dirty="0"/>
            </a:br>
            <a:r>
              <a:rPr lang="en-US" sz="2400" i="1" dirty="0"/>
              <a:t>1- Mechanical tolerances on stamped/coined subcomponents</a:t>
            </a:r>
            <a:endParaRPr lang="en-US" sz="2400" b="0" i="1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6DD2FDC-92DB-2122-6F05-4A6E55C91BBC}"/>
              </a:ext>
            </a:extLst>
          </p:cNvPr>
          <p:cNvSpPr txBox="1">
            <a:spLocks/>
          </p:cNvSpPr>
          <p:nvPr/>
        </p:nvSpPr>
        <p:spPr>
          <a:xfrm>
            <a:off x="641132" y="794421"/>
            <a:ext cx="11301909" cy="138476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sz="2000" dirty="0"/>
              <a:t>Poles and Waveguides, formed from the series Nb batch, showed non-repeatable results: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sz="1800" dirty="0"/>
              <a:t>Same Nb supplier, same Nb sheet, same tooling, operators and pressing machine…</a:t>
            </a:r>
            <a:r>
              <a:rPr lang="en-US" sz="1800" dirty="0">
                <a:sym typeface="Wingdings" pitchFamily="2" charset="2"/>
              </a:rPr>
              <a:t> </a:t>
            </a:r>
            <a:r>
              <a:rPr lang="en-US" sz="1800" dirty="0"/>
              <a:t>Different results</a:t>
            </a:r>
          </a:p>
          <a:p>
            <a:pPr marL="742950" lvl="2" indent="-342900">
              <a:buFont typeface="Wingdings" pitchFamily="2" charset="2"/>
              <a:buChar char="Ø"/>
            </a:pPr>
            <a:r>
              <a:rPr lang="en-US" sz="1800" dirty="0"/>
              <a:t>Ex: ZRI adopted a 2-step Pole forming: </a:t>
            </a:r>
            <a:r>
              <a:rPr lang="en-US" sz="1800" dirty="0">
                <a:solidFill>
                  <a:srgbClr val="00B050"/>
                </a:solidFill>
              </a:rPr>
              <a:t>better results due to friction reduction (confirmed by CERN sims)</a:t>
            </a:r>
          </a:p>
          <a:p>
            <a:pPr marL="742950" lvl="2" indent="-342900">
              <a:buFont typeface="Wingdings" pitchFamily="2" charset="2"/>
              <a:buChar char="§"/>
            </a:pPr>
            <a:r>
              <a:rPr lang="en-US" sz="1800" dirty="0"/>
              <a:t>Similarly, the waveguides required multiple coining steps to get to the shape and thickness requirements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36984FD-4117-5102-13D4-B948C1F879A7}"/>
              </a:ext>
            </a:extLst>
          </p:cNvPr>
          <p:cNvSpPr txBox="1"/>
          <p:nvPr/>
        </p:nvSpPr>
        <p:spPr>
          <a:xfrm>
            <a:off x="1257144" y="4245373"/>
            <a:ext cx="2211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5A5A5A"/>
                </a:solidFill>
              </a:rPr>
              <a:t>Unacceptable Poles</a:t>
            </a:r>
          </a:p>
        </p:txBody>
      </p:sp>
      <p:pic>
        <p:nvPicPr>
          <p:cNvPr id="4" name="Picture 3" descr="A picture containing indoor, sitting, leather, grill&#10;&#10;Description automatically generated">
            <a:extLst>
              <a:ext uri="{FF2B5EF4-FFF2-40B4-BE49-F238E27FC236}">
                <a16:creationId xmlns:a16="http://schemas.microsoft.com/office/drawing/2014/main" id="{E653EA12-F48E-12DF-1A29-5E7838348C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6616" y="2274045"/>
            <a:ext cx="1763576" cy="1979986"/>
          </a:xfrm>
          <a:prstGeom prst="rect">
            <a:avLst/>
          </a:prstGeom>
        </p:spPr>
      </p:pic>
      <p:pic>
        <p:nvPicPr>
          <p:cNvPr id="14" name="Picture 13" descr="A picture containing indoor, leather&#10;&#10;Description automatically generated">
            <a:extLst>
              <a:ext uri="{FF2B5EF4-FFF2-40B4-BE49-F238E27FC236}">
                <a16:creationId xmlns:a16="http://schemas.microsoft.com/office/drawing/2014/main" id="{BE376371-30F0-104E-B106-27F14683CB3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764" y="2274045"/>
            <a:ext cx="2586104" cy="1979986"/>
          </a:xfrm>
          <a:prstGeom prst="rect">
            <a:avLst/>
          </a:prstGeom>
        </p:spPr>
      </p:pic>
      <p:pic>
        <p:nvPicPr>
          <p:cNvPr id="1026" name="Immagine 8" descr="Immagine che contiene Ferramenta, argento, Alluminio, acciaio&#10;&#10;Descrizione generata automaticamente">
            <a:extLst>
              <a:ext uri="{FF2B5EF4-FFF2-40B4-BE49-F238E27FC236}">
                <a16:creationId xmlns:a16="http://schemas.microsoft.com/office/drawing/2014/main" id="{000FCB94-99BE-DE44-7726-CD54DD1747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6807940" y="2274045"/>
            <a:ext cx="1687752" cy="1979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435C1D-3508-88B8-C047-3E01027A1450}"/>
              </a:ext>
            </a:extLst>
          </p:cNvPr>
          <p:cNvSpPr txBox="1"/>
          <p:nvPr/>
        </p:nvSpPr>
        <p:spPr>
          <a:xfrm>
            <a:off x="3845069" y="4242220"/>
            <a:ext cx="2766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5A5A5A"/>
                </a:solidFill>
              </a:rPr>
              <a:t>Acceptable Poles </a:t>
            </a:r>
            <a:r>
              <a:rPr lang="en-US" sz="1400" u="sng" dirty="0">
                <a:solidFill>
                  <a:srgbClr val="5A5A5A"/>
                </a:solidFill>
              </a:rPr>
              <a:t>from same Nb</a:t>
            </a:r>
            <a:r>
              <a:rPr lang="en-US" sz="1400" dirty="0">
                <a:solidFill>
                  <a:srgbClr val="5A5A5A"/>
                </a:solidFill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0A7119-1504-3377-784A-FAE6B3A8362F}"/>
              </a:ext>
            </a:extLst>
          </p:cNvPr>
          <p:cNvSpPr txBox="1"/>
          <p:nvPr/>
        </p:nvSpPr>
        <p:spPr>
          <a:xfrm>
            <a:off x="6647947" y="4245373"/>
            <a:ext cx="2007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5A5A5A"/>
                </a:solidFill>
              </a:rPr>
              <a:t>Arduous WGs coining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5FEC08-B0A3-CA97-B2D1-FFE2050E7969}"/>
              </a:ext>
            </a:extLst>
          </p:cNvPr>
          <p:cNvSpPr txBox="1">
            <a:spLocks/>
          </p:cNvSpPr>
          <p:nvPr/>
        </p:nvSpPr>
        <p:spPr>
          <a:xfrm>
            <a:off x="9193439" y="2802373"/>
            <a:ext cx="2587752" cy="92333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5"/>
                </a:solidFill>
              </a:rPr>
              <a:t>All the sub-components are available at ZRI for series production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675C05-4A43-B5A5-D73D-3C353967E43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92552" y="4566147"/>
            <a:ext cx="1902887" cy="12618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E80A35-F0A4-F734-64B9-40E5E8C3B5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46271" y="4566147"/>
            <a:ext cx="2082089" cy="1261872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138F3177-1F60-3765-8E0A-DFCAB007B27F}"/>
              </a:ext>
            </a:extLst>
          </p:cNvPr>
          <p:cNvSpPr/>
          <p:nvPr/>
        </p:nvSpPr>
        <p:spPr>
          <a:xfrm>
            <a:off x="8914481" y="5074322"/>
            <a:ext cx="412750" cy="24552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1D7842-1545-89CA-5D37-12727A24680A}"/>
              </a:ext>
            </a:extLst>
          </p:cNvPr>
          <p:cNvSpPr txBox="1"/>
          <p:nvPr/>
        </p:nvSpPr>
        <p:spPr>
          <a:xfrm>
            <a:off x="4603874" y="5760702"/>
            <a:ext cx="1249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5A5A5A"/>
                </a:solidFill>
              </a:rPr>
              <a:t>Initial forming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531F12-842E-FF6C-5175-FCE0F89BC216}"/>
              </a:ext>
            </a:extLst>
          </p:cNvPr>
          <p:cNvSpPr txBox="1"/>
          <p:nvPr/>
        </p:nvSpPr>
        <p:spPr>
          <a:xfrm>
            <a:off x="6710639" y="5756997"/>
            <a:ext cx="2266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5A5A5A"/>
                </a:solidFill>
              </a:rPr>
              <a:t>Trimming “crown” wrinkles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0BCB80-44A5-DACF-40E6-6D0C83818BB0}"/>
              </a:ext>
            </a:extLst>
          </p:cNvPr>
          <p:cNvSpPr txBox="1"/>
          <p:nvPr/>
        </p:nvSpPr>
        <p:spPr>
          <a:xfrm>
            <a:off x="9407532" y="5756997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5A5A5A"/>
                </a:solidFill>
              </a:rPr>
              <a:t>Greasing + Final Coining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A8BA1C2-CBAE-D7B1-B6EE-F24FAD80006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06628" y="4565666"/>
            <a:ext cx="1935090" cy="1262835"/>
          </a:xfrm>
          <a:prstGeom prst="rect">
            <a:avLst/>
          </a:prstGeom>
        </p:spPr>
      </p:pic>
      <p:sp>
        <p:nvSpPr>
          <p:cNvPr id="18" name="Arrow: Right 17">
            <a:extLst>
              <a:ext uri="{FF2B5EF4-FFF2-40B4-BE49-F238E27FC236}">
                <a16:creationId xmlns:a16="http://schemas.microsoft.com/office/drawing/2014/main" id="{8E5CAB69-16FA-0E91-3FE1-59720473EE1B}"/>
              </a:ext>
            </a:extLst>
          </p:cNvPr>
          <p:cNvSpPr/>
          <p:nvPr/>
        </p:nvSpPr>
        <p:spPr>
          <a:xfrm>
            <a:off x="6360760" y="5074322"/>
            <a:ext cx="412750" cy="24552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FB45C0-1000-E07A-3BB0-FADEC0EC2366}"/>
              </a:ext>
            </a:extLst>
          </p:cNvPr>
          <p:cNvSpPr txBox="1">
            <a:spLocks/>
          </p:cNvSpPr>
          <p:nvPr/>
        </p:nvSpPr>
        <p:spPr>
          <a:xfrm>
            <a:off x="1069691" y="4596919"/>
            <a:ext cx="2586104" cy="1200329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A5A5A"/>
                </a:solidFill>
              </a:rPr>
              <a:t>Poles forming validated via Forming Limit Diagram failure criteria</a:t>
            </a:r>
          </a:p>
          <a:p>
            <a:pPr algn="ctr"/>
            <a:r>
              <a:rPr lang="en-US" i="1" u="sng" dirty="0">
                <a:solidFill>
                  <a:srgbClr val="5A5A5A"/>
                </a:solidFill>
              </a:rPr>
              <a:t>Courtesy of CERN</a:t>
            </a:r>
            <a:endParaRPr lang="en-US" i="1" dirty="0">
              <a:solidFill>
                <a:srgbClr val="5A5A5A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1B47FE-F38F-CC72-B232-0B1DA9927C4D}"/>
              </a:ext>
            </a:extLst>
          </p:cNvPr>
          <p:cNvSpPr txBox="1"/>
          <p:nvPr/>
        </p:nvSpPr>
        <p:spPr>
          <a:xfrm>
            <a:off x="2380417" y="6127461"/>
            <a:ext cx="6596934" cy="33855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0" lvl="1" indent="-57150"/>
            <a:r>
              <a:rPr lang="en-US" sz="1600" dirty="0">
                <a:solidFill>
                  <a:srgbClr val="5A5A5A"/>
                </a:solidFill>
              </a:rPr>
              <a:t>Forming of RFD subcomponents is approaching the technological limits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095D4B66-5DA1-A283-7364-4B4C427B6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11F5A40A-B9FD-2D54-351D-5777ED94D9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7217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picture containing indoor, silver&#10;&#10;Description automatically generated">
            <a:extLst>
              <a:ext uri="{FF2B5EF4-FFF2-40B4-BE49-F238E27FC236}">
                <a16:creationId xmlns:a16="http://schemas.microsoft.com/office/drawing/2014/main" id="{A87810B7-5016-0ECF-CC9E-5F5D3D49EA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4617" y="1660967"/>
            <a:ext cx="3023091" cy="2098066"/>
          </a:xfr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705BA51-3AC1-7AB6-DA32-4BAB951B5601}"/>
              </a:ext>
            </a:extLst>
          </p:cNvPr>
          <p:cNvSpPr txBox="1">
            <a:spLocks/>
          </p:cNvSpPr>
          <p:nvPr/>
        </p:nvSpPr>
        <p:spPr>
          <a:xfrm>
            <a:off x="0" y="-2880"/>
            <a:ext cx="12192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Fabrication &amp; Processing Challenges at ZRI </a:t>
            </a:r>
          </a:p>
          <a:p>
            <a:r>
              <a:rPr lang="en-US" sz="2400" i="1" dirty="0"/>
              <a:t>2a- Complex EBW between Half Main Body sub-components</a:t>
            </a:r>
          </a:p>
        </p:txBody>
      </p:sp>
      <p:pic>
        <p:nvPicPr>
          <p:cNvPr id="11" name="Picture 10" descr="Diagram, engineering drawing&#10;&#10;Description automatically generated">
            <a:extLst>
              <a:ext uri="{FF2B5EF4-FFF2-40B4-BE49-F238E27FC236}">
                <a16:creationId xmlns:a16="http://schemas.microsoft.com/office/drawing/2014/main" id="{29E4109B-DB0F-BAB5-DDA2-473516FA477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70507" y="1396318"/>
            <a:ext cx="1765595" cy="2294893"/>
          </a:xfrm>
          <a:prstGeom prst="rect">
            <a:avLst/>
          </a:prstGeom>
        </p:spPr>
      </p:pic>
      <p:pic>
        <p:nvPicPr>
          <p:cNvPr id="13" name="Picture 12" descr="Diagram, engineering drawing&#10;&#10;Description automatically generated">
            <a:extLst>
              <a:ext uri="{FF2B5EF4-FFF2-40B4-BE49-F238E27FC236}">
                <a16:creationId xmlns:a16="http://schemas.microsoft.com/office/drawing/2014/main" id="{21143C5C-6E2A-52BC-C875-8EBF6F150B1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24" t="22052" r="1978" b="5705"/>
          <a:stretch/>
        </p:blipFill>
        <p:spPr>
          <a:xfrm rot="5400000">
            <a:off x="3353775" y="1903925"/>
            <a:ext cx="1764792" cy="12788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B55E94D-2EDF-8AC0-5C54-EAF43678F6D0}"/>
              </a:ext>
            </a:extLst>
          </p:cNvPr>
          <p:cNvSpPr txBox="1">
            <a:spLocks/>
          </p:cNvSpPr>
          <p:nvPr/>
        </p:nvSpPr>
        <p:spPr>
          <a:xfrm>
            <a:off x="591504" y="812994"/>
            <a:ext cx="11230896" cy="71857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sz="2000" dirty="0"/>
              <a:t>Shape accuracy of whole inner surface is required to be &lt; 0.4mm after EBW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sz="2000" dirty="0"/>
              <a:t>Variable radii and thicknesses EBW required careful fixtures design, machining and assembly</a:t>
            </a:r>
            <a:endParaRPr lang="en-US" sz="2000" b="1" dirty="0"/>
          </a:p>
        </p:txBody>
      </p:sp>
      <p:pic>
        <p:nvPicPr>
          <p:cNvPr id="16" name="Picture 15" descr="A picture containing indoor, silver&#10;&#10;Description automatically generated">
            <a:extLst>
              <a:ext uri="{FF2B5EF4-FFF2-40B4-BE49-F238E27FC236}">
                <a16:creationId xmlns:a16="http://schemas.microsoft.com/office/drawing/2014/main" id="{7C9E9852-7F6F-5C76-E114-8B2FA9BC0B8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13"/>
          <a:stretch/>
        </p:blipFill>
        <p:spPr>
          <a:xfrm>
            <a:off x="8183859" y="1660967"/>
            <a:ext cx="3167126" cy="4188449"/>
          </a:xfrm>
          <a:prstGeom prst="rect">
            <a:avLst/>
          </a:prstGeom>
        </p:spPr>
      </p:pic>
      <p:pic>
        <p:nvPicPr>
          <p:cNvPr id="18" name="Picture 17" descr="A picture containing indoor, silver, close&#10;&#10;Description automatically generated">
            <a:extLst>
              <a:ext uri="{FF2B5EF4-FFF2-40B4-BE49-F238E27FC236}">
                <a16:creationId xmlns:a16="http://schemas.microsoft.com/office/drawing/2014/main" id="{99B5B27D-8E1F-EA93-B65D-574F2F6F008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6"/>
          <a:stretch/>
        </p:blipFill>
        <p:spPr>
          <a:xfrm>
            <a:off x="5083252" y="3815079"/>
            <a:ext cx="3023091" cy="2034337"/>
          </a:xfrm>
          <a:prstGeom prst="rect">
            <a:avLst/>
          </a:prstGeom>
        </p:spPr>
      </p:pic>
      <p:pic>
        <p:nvPicPr>
          <p:cNvPr id="9" name="Picture 8" descr="A drawing of a oval with lines and numbers&#10;&#10;Description automatically generated">
            <a:extLst>
              <a:ext uri="{FF2B5EF4-FFF2-40B4-BE49-F238E27FC236}">
                <a16:creationId xmlns:a16="http://schemas.microsoft.com/office/drawing/2014/main" id="{C9697C76-C3E7-BEDF-16C2-A6E006C3AB8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5858" y="3506057"/>
            <a:ext cx="3969751" cy="2343359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407121-039F-9E96-F4B6-ED08B3644EE1}"/>
              </a:ext>
            </a:extLst>
          </p:cNvPr>
          <p:cNvSpPr/>
          <p:nvPr/>
        </p:nvSpPr>
        <p:spPr>
          <a:xfrm>
            <a:off x="4348197" y="3987448"/>
            <a:ext cx="450273" cy="12258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8A3D37-9C91-15F5-B3F8-D803BD8CC9EF}"/>
              </a:ext>
            </a:extLst>
          </p:cNvPr>
          <p:cNvSpPr/>
          <p:nvPr/>
        </p:nvSpPr>
        <p:spPr>
          <a:xfrm>
            <a:off x="3596733" y="1653160"/>
            <a:ext cx="1278876" cy="176479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40C3BF-96DD-CD56-3972-B916B8B54D5C}"/>
              </a:ext>
            </a:extLst>
          </p:cNvPr>
          <p:cNvSpPr/>
          <p:nvPr/>
        </p:nvSpPr>
        <p:spPr>
          <a:xfrm>
            <a:off x="1826669" y="2726684"/>
            <a:ext cx="674255" cy="4670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Curved Up 19">
            <a:extLst>
              <a:ext uri="{FF2B5EF4-FFF2-40B4-BE49-F238E27FC236}">
                <a16:creationId xmlns:a16="http://schemas.microsoft.com/office/drawing/2014/main" id="{6238509C-C325-4FE4-75D8-2984B61DB7DE}"/>
              </a:ext>
            </a:extLst>
          </p:cNvPr>
          <p:cNvSpPr/>
          <p:nvPr/>
        </p:nvSpPr>
        <p:spPr>
          <a:xfrm rot="204641">
            <a:off x="1911321" y="3405966"/>
            <a:ext cx="2418773" cy="575694"/>
          </a:xfrm>
          <a:prstGeom prst="curvedUpArrow">
            <a:avLst>
              <a:gd name="adj1" fmla="val 12123"/>
              <a:gd name="adj2" fmla="val 50000"/>
              <a:gd name="adj3" fmla="val 25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52EBE9-95A2-AA2E-EA12-BF18DDDBEDD9}"/>
              </a:ext>
            </a:extLst>
          </p:cNvPr>
          <p:cNvSpPr txBox="1"/>
          <p:nvPr/>
        </p:nvSpPr>
        <p:spPr>
          <a:xfrm>
            <a:off x="2145323" y="5972689"/>
            <a:ext cx="7901354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0" lvl="1" indent="-57150"/>
            <a:r>
              <a:rPr lang="en-US" dirty="0">
                <a:solidFill>
                  <a:srgbClr val="5A5A5A"/>
                </a:solidFill>
              </a:rPr>
              <a:t>ZRI know-how, extensive R&amp;D and months of tests yield to improved results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718A9D4-8445-F2AB-6F3C-70A3F210D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511425F-44B8-488F-B0DF-A4A90DA0E2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2473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DB44C65-ED5F-4917-AB4C-09083E3E6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80"/>
            <a:ext cx="12192000" cy="720000"/>
          </a:xfrm>
        </p:spPr>
        <p:txBody>
          <a:bodyPr/>
          <a:lstStyle/>
          <a:p>
            <a:r>
              <a:rPr lang="en-US" dirty="0"/>
              <a:t>Fabrication &amp; Processing Challenges at ZRI</a:t>
            </a:r>
            <a:r>
              <a:rPr lang="en-US" dirty="0">
                <a:solidFill>
                  <a:srgbClr val="0093BE"/>
                </a:solidFill>
                <a:latin typeface="Arial"/>
              </a:rPr>
              <a:t> </a:t>
            </a:r>
            <a:br>
              <a:rPr lang="en-US" dirty="0">
                <a:solidFill>
                  <a:srgbClr val="0093BE"/>
                </a:solidFill>
                <a:latin typeface="Arial"/>
              </a:rPr>
            </a:br>
            <a:r>
              <a:rPr lang="en-US" sz="2400" i="1" dirty="0"/>
              <a:t>3- Alignment between End Groups-Main Body during final EBW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A6CCD3E-AF39-4F6D-844F-DD5DC4ABCB70}"/>
              </a:ext>
            </a:extLst>
          </p:cNvPr>
          <p:cNvSpPr txBox="1">
            <a:spLocks/>
          </p:cNvSpPr>
          <p:nvPr/>
        </p:nvSpPr>
        <p:spPr>
          <a:xfrm>
            <a:off x="578076" y="795619"/>
            <a:ext cx="11466769" cy="33855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sz="2000" dirty="0"/>
              <a:t>RFD required sub-mm alignment between End Caps and Main Body after final EBW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F263ED1-CFDE-C5BC-4E2B-84E7A4A97D91}"/>
              </a:ext>
            </a:extLst>
          </p:cNvPr>
          <p:cNvSpPr txBox="1">
            <a:spLocks/>
          </p:cNvSpPr>
          <p:nvPr/>
        </p:nvSpPr>
        <p:spPr>
          <a:xfrm>
            <a:off x="2200363" y="3294682"/>
            <a:ext cx="7513883" cy="12325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lvl="2" indent="-342900"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5A5A5A"/>
              </a:solidFill>
            </a:endParaRPr>
          </a:p>
        </p:txBody>
      </p:sp>
      <p:pic>
        <p:nvPicPr>
          <p:cNvPr id="15" name="Picture 14" descr="Diagram, engineering drawing&#10;&#10;Description automatically generated">
            <a:extLst>
              <a:ext uri="{FF2B5EF4-FFF2-40B4-BE49-F238E27FC236}">
                <a16:creationId xmlns:a16="http://schemas.microsoft.com/office/drawing/2014/main" id="{F0C5BE69-B246-C4F5-773F-1512265588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4331" y="1344450"/>
            <a:ext cx="6315455" cy="313639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9482942-6704-302A-6E05-2CFFB5F38425}"/>
              </a:ext>
            </a:extLst>
          </p:cNvPr>
          <p:cNvSpPr/>
          <p:nvPr/>
        </p:nvSpPr>
        <p:spPr>
          <a:xfrm>
            <a:off x="5222095" y="3429939"/>
            <a:ext cx="395230" cy="2530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Diagram, engineering drawing&#10;&#10;Description automatically generated">
            <a:extLst>
              <a:ext uri="{FF2B5EF4-FFF2-40B4-BE49-F238E27FC236}">
                <a16:creationId xmlns:a16="http://schemas.microsoft.com/office/drawing/2014/main" id="{C18A8381-1CDF-FD96-F151-36FB5BE00C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611" y="1161567"/>
            <a:ext cx="3513912" cy="313265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749F623-6D03-208C-A11C-87ABC40BD0F9}"/>
              </a:ext>
            </a:extLst>
          </p:cNvPr>
          <p:cNvSpPr/>
          <p:nvPr/>
        </p:nvSpPr>
        <p:spPr>
          <a:xfrm>
            <a:off x="3632588" y="2405658"/>
            <a:ext cx="459108" cy="2394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7750136-7149-96E3-4688-0F5E744262F4}"/>
              </a:ext>
            </a:extLst>
          </p:cNvPr>
          <p:cNvSpPr/>
          <p:nvPr/>
        </p:nvSpPr>
        <p:spPr>
          <a:xfrm>
            <a:off x="10906582" y="3150673"/>
            <a:ext cx="413397" cy="2597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0FCC8A5-3B22-A145-15BC-5989D76C27CE}"/>
              </a:ext>
            </a:extLst>
          </p:cNvPr>
          <p:cNvSpPr/>
          <p:nvPr/>
        </p:nvSpPr>
        <p:spPr>
          <a:xfrm>
            <a:off x="7748000" y="2704200"/>
            <a:ext cx="409077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A9D2C9D-3729-6F25-C7A8-5AE18AB12E49}"/>
              </a:ext>
            </a:extLst>
          </p:cNvPr>
          <p:cNvSpPr txBox="1"/>
          <p:nvPr/>
        </p:nvSpPr>
        <p:spPr>
          <a:xfrm>
            <a:off x="3690679" y="2078503"/>
            <a:ext cx="363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A1D2F82-A376-B4A4-9789-8C6C322FBF27}"/>
              </a:ext>
            </a:extLst>
          </p:cNvPr>
          <p:cNvSpPr txBox="1"/>
          <p:nvPr/>
        </p:nvSpPr>
        <p:spPr>
          <a:xfrm>
            <a:off x="4744369" y="2724577"/>
            <a:ext cx="363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H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357B5DB-23DD-FF38-5188-4F08C6E708EF}"/>
              </a:ext>
            </a:extLst>
          </p:cNvPr>
          <p:cNvSpPr txBox="1"/>
          <p:nvPr/>
        </p:nvSpPr>
        <p:spPr>
          <a:xfrm>
            <a:off x="6844731" y="2626376"/>
            <a:ext cx="363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5566A17-1B7C-1D62-A9D3-9DF0D3FEA4EA}"/>
              </a:ext>
            </a:extLst>
          </p:cNvPr>
          <p:cNvSpPr txBox="1"/>
          <p:nvPr/>
        </p:nvSpPr>
        <p:spPr>
          <a:xfrm>
            <a:off x="10887577" y="2718421"/>
            <a:ext cx="363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I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5628293-5086-F358-A559-7572B4C9A8BE}"/>
              </a:ext>
            </a:extLst>
          </p:cNvPr>
          <p:cNvSpPr txBox="1">
            <a:spLocks/>
          </p:cNvSpPr>
          <p:nvPr/>
        </p:nvSpPr>
        <p:spPr>
          <a:xfrm>
            <a:off x="578076" y="4522967"/>
            <a:ext cx="6870234" cy="128529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B0F0"/>
                </a:solidFill>
              </a:rPr>
              <a:t>Matching</a:t>
            </a:r>
            <a:r>
              <a:rPr lang="en-US" sz="2000" dirty="0">
                <a:solidFill>
                  <a:srgbClr val="5A5A5A"/>
                </a:solidFill>
              </a:rPr>
              <a:t> EBW interfaces </a:t>
            </a:r>
            <a:r>
              <a:rPr lang="en-US" sz="2000" dirty="0"/>
              <a:t>machined from CMM data: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sz="1800" dirty="0"/>
              <a:t>Concentricity between datums </a:t>
            </a:r>
            <a:r>
              <a:rPr lang="en-US" sz="1800" dirty="0">
                <a:solidFill>
                  <a:srgbClr val="FF0000"/>
                </a:solidFill>
              </a:rPr>
              <a:t>H</a:t>
            </a:r>
            <a:r>
              <a:rPr lang="en-US" sz="1800" dirty="0"/>
              <a:t>-</a:t>
            </a:r>
            <a:r>
              <a:rPr lang="en-US" sz="1800" dirty="0">
                <a:solidFill>
                  <a:srgbClr val="FF0000"/>
                </a:solidFill>
              </a:rPr>
              <a:t>A</a:t>
            </a:r>
            <a:r>
              <a:rPr lang="en-US" sz="1800" dirty="0"/>
              <a:t>-</a:t>
            </a:r>
            <a:r>
              <a:rPr lang="en-US" sz="1800" dirty="0">
                <a:solidFill>
                  <a:srgbClr val="FF0000"/>
                </a:solidFill>
              </a:rPr>
              <a:t>I </a:t>
            </a:r>
            <a:r>
              <a:rPr lang="en-US" sz="1800" dirty="0">
                <a:solidFill>
                  <a:srgbClr val="5A5A5A"/>
                </a:solidFill>
              </a:rPr>
              <a:t>(achieved 0.5-0.8mm)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sz="1800" dirty="0"/>
              <a:t>Rotational constraints provided by datum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endParaRPr lang="en-US" sz="1800" dirty="0">
              <a:solidFill>
                <a:srgbClr val="5A5A5A"/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BC96397-D223-F31C-6CB4-A79A880D8E27}"/>
              </a:ext>
            </a:extLst>
          </p:cNvPr>
          <p:cNvCxnSpPr>
            <a:cxnSpLocks/>
          </p:cNvCxnSpPr>
          <p:nvPr/>
        </p:nvCxnSpPr>
        <p:spPr>
          <a:xfrm>
            <a:off x="6735085" y="1946095"/>
            <a:ext cx="0" cy="1975518"/>
          </a:xfrm>
          <a:prstGeom prst="line">
            <a:avLst/>
          </a:prstGeom>
          <a:ln>
            <a:solidFill>
              <a:srgbClr val="00B0F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DB05B0B-1DFD-E298-D323-2157743562BC}"/>
              </a:ext>
            </a:extLst>
          </p:cNvPr>
          <p:cNvCxnSpPr>
            <a:cxnSpLocks/>
          </p:cNvCxnSpPr>
          <p:nvPr/>
        </p:nvCxnSpPr>
        <p:spPr>
          <a:xfrm>
            <a:off x="9028496" y="1946095"/>
            <a:ext cx="0" cy="1975518"/>
          </a:xfrm>
          <a:prstGeom prst="line">
            <a:avLst/>
          </a:prstGeom>
          <a:ln>
            <a:solidFill>
              <a:srgbClr val="00B0F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240EAF39-0C8C-608C-8628-D1A92448C8CB}"/>
              </a:ext>
            </a:extLst>
          </p:cNvPr>
          <p:cNvSpPr/>
          <p:nvPr/>
        </p:nvSpPr>
        <p:spPr>
          <a:xfrm>
            <a:off x="3629368" y="1182953"/>
            <a:ext cx="820513" cy="56731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786C29C-DC56-623F-7D7D-BBD03071D280}"/>
              </a:ext>
            </a:extLst>
          </p:cNvPr>
          <p:cNvSpPr/>
          <p:nvPr/>
        </p:nvSpPr>
        <p:spPr>
          <a:xfrm>
            <a:off x="10593876" y="1335476"/>
            <a:ext cx="775899" cy="5711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23DEC27-4063-56D9-D1D7-F288DC2DCAB7}"/>
              </a:ext>
            </a:extLst>
          </p:cNvPr>
          <p:cNvCxnSpPr>
            <a:cxnSpLocks/>
          </p:cNvCxnSpPr>
          <p:nvPr/>
        </p:nvCxnSpPr>
        <p:spPr>
          <a:xfrm>
            <a:off x="5035317" y="2882022"/>
            <a:ext cx="695516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173849-C012-8B05-54E3-0261A25B2FC5}"/>
              </a:ext>
            </a:extLst>
          </p:cNvPr>
          <p:cNvCxnSpPr>
            <a:cxnSpLocks/>
          </p:cNvCxnSpPr>
          <p:nvPr/>
        </p:nvCxnSpPr>
        <p:spPr>
          <a:xfrm>
            <a:off x="8157077" y="2880042"/>
            <a:ext cx="574431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AD4E35B-0584-E733-F9DB-D8FB4FA6C32E}"/>
              </a:ext>
            </a:extLst>
          </p:cNvPr>
          <p:cNvCxnSpPr>
            <a:cxnSpLocks/>
          </p:cNvCxnSpPr>
          <p:nvPr/>
        </p:nvCxnSpPr>
        <p:spPr>
          <a:xfrm>
            <a:off x="7111609" y="2879705"/>
            <a:ext cx="681235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75A4510-ADDD-79F2-9CA9-E10594A77F4F}"/>
              </a:ext>
            </a:extLst>
          </p:cNvPr>
          <p:cNvCxnSpPr>
            <a:cxnSpLocks/>
          </p:cNvCxnSpPr>
          <p:nvPr/>
        </p:nvCxnSpPr>
        <p:spPr>
          <a:xfrm>
            <a:off x="10229400" y="2877618"/>
            <a:ext cx="695516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6F59893C-7120-5745-BAD0-AA8007EF5034}"/>
              </a:ext>
            </a:extLst>
          </p:cNvPr>
          <p:cNvSpPr/>
          <p:nvPr/>
        </p:nvSpPr>
        <p:spPr>
          <a:xfrm rot="5400000">
            <a:off x="1218298" y="806513"/>
            <a:ext cx="957723" cy="1585232"/>
          </a:xfrm>
          <a:prstGeom prst="rt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C46AF86A-C895-CF38-36E7-8DB889F79662}"/>
              </a:ext>
            </a:extLst>
          </p:cNvPr>
          <p:cNvSpPr/>
          <p:nvPr/>
        </p:nvSpPr>
        <p:spPr>
          <a:xfrm rot="16200000">
            <a:off x="3172413" y="3251488"/>
            <a:ext cx="957723" cy="1585232"/>
          </a:xfrm>
          <a:prstGeom prst="rt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B3158D0-AD79-B201-9405-B6EDA852E739}"/>
              </a:ext>
            </a:extLst>
          </p:cNvPr>
          <p:cNvSpPr/>
          <p:nvPr/>
        </p:nvSpPr>
        <p:spPr>
          <a:xfrm>
            <a:off x="7448311" y="4474331"/>
            <a:ext cx="4275259" cy="13623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 descr="A close-up of a camera&#10;&#10;Description automatically generated with low confidence">
            <a:extLst>
              <a:ext uri="{FF2B5EF4-FFF2-40B4-BE49-F238E27FC236}">
                <a16:creationId xmlns:a16="http://schemas.microsoft.com/office/drawing/2014/main" id="{EAB6D2C9-D5A8-8B11-98B6-36B78FE1BCB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8312" y="4504974"/>
            <a:ext cx="1600874" cy="1316313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42" name="Picture 41" descr="A picture containing indoor, silver&#10;&#10;Description automatically generated">
            <a:extLst>
              <a:ext uri="{FF2B5EF4-FFF2-40B4-BE49-F238E27FC236}">
                <a16:creationId xmlns:a16="http://schemas.microsoft.com/office/drawing/2014/main" id="{BA0D51E2-835D-D9BA-C641-F28D7842547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1797" y="4504974"/>
            <a:ext cx="1043587" cy="1316736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43" name="Picture 42" descr="A metal faucet on a white surface&#10;&#10;Description automatically generated with low confidence">
            <a:extLst>
              <a:ext uri="{FF2B5EF4-FFF2-40B4-BE49-F238E27FC236}">
                <a16:creationId xmlns:a16="http://schemas.microsoft.com/office/drawing/2014/main" id="{4DEB8CBD-73C7-F43B-4DCC-4030B5E5115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97995" y="4504974"/>
            <a:ext cx="1413167" cy="1315527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C191B0-8559-89B0-3C41-3282B54A85BD}"/>
              </a:ext>
            </a:extLst>
          </p:cNvPr>
          <p:cNvSpPr txBox="1"/>
          <p:nvPr/>
        </p:nvSpPr>
        <p:spPr>
          <a:xfrm>
            <a:off x="2208031" y="5936640"/>
            <a:ext cx="7775938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5A5A5A"/>
                </a:solidFill>
              </a:rPr>
              <a:t>CNC machining and EBW required special fixtures, years of R&amp;D and trials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7B86DD-BCC5-077D-8C30-1D595527A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D84012-A8FB-4013-19DF-DD0D1BF254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699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AB5AA0-9B8B-D4BE-E749-2C7845D80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AEE5C-57C0-E10C-88A2-109C096DA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0000"/>
          </a:xfrm>
        </p:spPr>
        <p:txBody>
          <a:bodyPr/>
          <a:lstStyle/>
          <a:p>
            <a:r>
              <a:rPr lang="en-US" dirty="0"/>
              <a:t>Fabrication &amp; Processing Challenges at ZRI*</a:t>
            </a:r>
            <a:br>
              <a:rPr lang="en-US" dirty="0"/>
            </a:br>
            <a:r>
              <a:rPr lang="en-US" sz="2400" i="1" dirty="0"/>
              <a:t>Recap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A2B66-C7DF-6729-B2F0-BA58F1B2B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320" y="1928860"/>
            <a:ext cx="6435651" cy="3166283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2400" dirty="0"/>
              <a:t>Achieving the </a:t>
            </a:r>
            <a:r>
              <a:rPr lang="en-US" sz="2400" u="sng" dirty="0"/>
              <a:t>tight tolerances</a:t>
            </a:r>
            <a:r>
              <a:rPr lang="en-US" sz="2400" dirty="0"/>
              <a:t> remains an issue and it’s driving the schedule</a:t>
            </a:r>
          </a:p>
          <a:p>
            <a:r>
              <a:rPr lang="en-US" sz="2400" u="sng" dirty="0"/>
              <a:t>HPR</a:t>
            </a:r>
            <a:r>
              <a:rPr lang="en-US" sz="2400" dirty="0"/>
              <a:t> &amp; </a:t>
            </a:r>
            <a:r>
              <a:rPr lang="en-US" sz="2400" u="sng" dirty="0"/>
              <a:t>BCP</a:t>
            </a:r>
            <a:r>
              <a:rPr lang="en-US" sz="2400" dirty="0"/>
              <a:t> are challenging due to the Crab geometry</a:t>
            </a:r>
            <a:endParaRPr lang="en-US" sz="2400" dirty="0">
              <a:solidFill>
                <a:srgbClr val="5F5F5F"/>
              </a:solidFill>
            </a:endParaRPr>
          </a:p>
          <a:p>
            <a:r>
              <a:rPr lang="en-US" sz="2400" u="sng" dirty="0">
                <a:solidFill>
                  <a:srgbClr val="5F5F5F"/>
                </a:solidFill>
              </a:rPr>
              <a:t>QA documents</a:t>
            </a:r>
            <a:r>
              <a:rPr lang="en-US" sz="2400" dirty="0">
                <a:solidFill>
                  <a:srgbClr val="5F5F5F"/>
                </a:solidFill>
              </a:rPr>
              <a:t> are still not fully approved and contingent on qualifications</a:t>
            </a:r>
          </a:p>
          <a:p>
            <a:r>
              <a:rPr lang="en-US" sz="2400" u="sng" dirty="0"/>
              <a:t>Logistics</a:t>
            </a:r>
            <a:r>
              <a:rPr lang="en-US" sz="2400" dirty="0"/>
              <a:t> and international shipping requires considerable coordination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5D4211-3026-0CF5-FA9F-289D26DDDD85}"/>
              </a:ext>
            </a:extLst>
          </p:cNvPr>
          <p:cNvSpPr txBox="1"/>
          <p:nvPr/>
        </p:nvSpPr>
        <p:spPr>
          <a:xfrm>
            <a:off x="1517650" y="6459562"/>
            <a:ext cx="45783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5A5A5A"/>
                </a:solidFill>
              </a:rPr>
              <a:t>ZRI* as </a:t>
            </a:r>
            <a:r>
              <a:rPr lang="en-US" sz="1400" dirty="0" err="1">
                <a:solidFill>
                  <a:srgbClr val="5A5A5A"/>
                </a:solidFill>
              </a:rPr>
              <a:t>Zanon</a:t>
            </a:r>
            <a:r>
              <a:rPr lang="en-US" sz="1400" dirty="0">
                <a:solidFill>
                  <a:srgbClr val="5A5A5A"/>
                </a:solidFill>
              </a:rPr>
              <a:t> Research and Innovation </a:t>
            </a:r>
            <a:r>
              <a:rPr lang="en-US" sz="1400" dirty="0" err="1">
                <a:solidFill>
                  <a:srgbClr val="5A5A5A"/>
                </a:solidFill>
              </a:rPr>
              <a:t>srl</a:t>
            </a:r>
            <a:endParaRPr lang="en-US" sz="1400" dirty="0">
              <a:solidFill>
                <a:srgbClr val="5A5A5A"/>
              </a:solidFill>
            </a:endParaRPr>
          </a:p>
        </p:txBody>
      </p:sp>
      <p:pic>
        <p:nvPicPr>
          <p:cNvPr id="33" name="Picture 32" descr="A red puzzle bridge connecting two puzzle islands">
            <a:extLst>
              <a:ext uri="{FF2B5EF4-FFF2-40B4-BE49-F238E27FC236}">
                <a16:creationId xmlns:a16="http://schemas.microsoft.com/office/drawing/2014/main" id="{8864F576-A207-6D0F-D439-9146DCF7A2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4971" y="1660360"/>
            <a:ext cx="4937709" cy="3703282"/>
          </a:xfrm>
          <a:prstGeom prst="rect">
            <a:avLst/>
          </a:prstGeom>
          <a:effectLst/>
        </p:spPr>
      </p:pic>
      <p:pic>
        <p:nvPicPr>
          <p:cNvPr id="6" name="Picture 5" descr="A blue robot with a sign&#10;&#10;Description automatically generated">
            <a:extLst>
              <a:ext uri="{FF2B5EF4-FFF2-40B4-BE49-F238E27FC236}">
                <a16:creationId xmlns:a16="http://schemas.microsoft.com/office/drawing/2014/main" id="{699C4395-D79E-FFA2-F265-BAA0FA6C190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6589" y="3189441"/>
            <a:ext cx="1996091" cy="1132158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E26B26-4BF8-D1C7-0006-7C1137073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F999C2-40F9-F304-F075-37480A7EB0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700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C98B73-F4C2-7E5B-A93A-8F0759BF4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A5CE8-EA4E-2FFF-FB3C-0A0E75678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0000"/>
          </a:xfrm>
        </p:spPr>
        <p:txBody>
          <a:bodyPr/>
          <a:lstStyle/>
          <a:p>
            <a:r>
              <a:rPr lang="en-US" dirty="0"/>
              <a:t>Fabrication &amp; Processing Challenges at ZRI*</a:t>
            </a:r>
            <a:br>
              <a:rPr lang="en-US" dirty="0"/>
            </a:br>
            <a:r>
              <a:rPr lang="en-US" sz="2400" i="1" dirty="0"/>
              <a:t>RFD Bare Crab Cavities: Manufacturing Challenges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67C91-C902-BE8C-1F51-2E1A998D81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595" y="902845"/>
            <a:ext cx="11395845" cy="1973292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2400" dirty="0"/>
              <a:t>RFDs required sub-mm tolerances for manufacturing and EBW of complex parts:</a:t>
            </a:r>
            <a:endParaRPr lang="en-US" sz="2400" dirty="0">
              <a:cs typeface="Arial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Mechanical tolerances on stamped/coined subcomponents (poles &amp; waveguides)</a:t>
            </a:r>
            <a:endParaRPr lang="en-US" sz="2000" dirty="0">
              <a:cs typeface="Arial"/>
            </a:endParaRPr>
          </a:p>
          <a:p>
            <a:pPr marL="914400" lvl="1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000" dirty="0"/>
              <a:t>Complex EBW between </a:t>
            </a:r>
            <a:r>
              <a:rPr lang="en-US" sz="2000" i="1" u="sng" dirty="0"/>
              <a:t>Half Main Body</a:t>
            </a:r>
            <a:r>
              <a:rPr lang="en-US" sz="2000" dirty="0"/>
              <a:t> sub-components &amp; </a:t>
            </a:r>
            <a:r>
              <a:rPr lang="en-US" sz="2000" i="1" u="sng" dirty="0"/>
              <a:t>Waveguides Boxes - End Caps</a:t>
            </a:r>
          </a:p>
          <a:p>
            <a:pPr marL="914400" lvl="1" indent="-457200">
              <a:buClr>
                <a:srgbClr val="00B0F0"/>
              </a:buClr>
              <a:buFont typeface="+mj-lt"/>
              <a:buAutoNum type="arabicPeriod"/>
            </a:pPr>
            <a:r>
              <a:rPr lang="en-US" sz="2000" dirty="0"/>
              <a:t>Alignment between </a:t>
            </a:r>
            <a:r>
              <a:rPr lang="en-US" sz="2000" i="1" u="sng" dirty="0"/>
              <a:t>End Groups-Main Body</a:t>
            </a:r>
            <a:r>
              <a:rPr lang="en-US" sz="2000" dirty="0"/>
              <a:t> during final EBW</a:t>
            </a:r>
          </a:p>
        </p:txBody>
      </p:sp>
      <p:pic>
        <p:nvPicPr>
          <p:cNvPr id="8" name="Picture 7" descr="Diagram, engineering drawing&#10;&#10;Description automatically generated">
            <a:extLst>
              <a:ext uri="{FF2B5EF4-FFF2-40B4-BE49-F238E27FC236}">
                <a16:creationId xmlns:a16="http://schemas.microsoft.com/office/drawing/2014/main" id="{F2D3CC29-DB1D-CDA3-BFE9-FA49B312D3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9" t="1260" r="1453" b="2684"/>
          <a:stretch/>
        </p:blipFill>
        <p:spPr>
          <a:xfrm>
            <a:off x="1061145" y="2604505"/>
            <a:ext cx="6405311" cy="3127231"/>
          </a:xfrm>
          <a:prstGeom prst="rect">
            <a:avLst/>
          </a:prstGeom>
          <a:effectLst/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3C7286E-9ADA-064B-4462-8F99B23CE7E9}"/>
              </a:ext>
            </a:extLst>
          </p:cNvPr>
          <p:cNvSpPr/>
          <p:nvPr/>
        </p:nvSpPr>
        <p:spPr>
          <a:xfrm>
            <a:off x="3630481" y="4005872"/>
            <a:ext cx="792785" cy="436561"/>
          </a:xfrm>
          <a:prstGeom prst="roundRect">
            <a:avLst/>
          </a:prstGeom>
          <a:noFill/>
          <a:ln w="19050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B963C"/>
              </a:solidFill>
            </a:endParaRPr>
          </a:p>
        </p:txBody>
      </p:sp>
      <p:pic>
        <p:nvPicPr>
          <p:cNvPr id="11" name="Picture 10" descr="Diagram, engineering drawing&#10;&#10;Description automatically generated">
            <a:extLst>
              <a:ext uri="{FF2B5EF4-FFF2-40B4-BE49-F238E27FC236}">
                <a16:creationId xmlns:a16="http://schemas.microsoft.com/office/drawing/2014/main" id="{96F34926-DCAC-68DF-9E64-A3F2B63C10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324"/>
          <a:stretch/>
        </p:blipFill>
        <p:spPr>
          <a:xfrm rot="5400000">
            <a:off x="9436590" y="1181880"/>
            <a:ext cx="1665465" cy="3682086"/>
          </a:xfrm>
          <a:prstGeom prst="rect">
            <a:avLst/>
          </a:prstGeom>
        </p:spPr>
      </p:pic>
      <p:pic>
        <p:nvPicPr>
          <p:cNvPr id="13" name="Picture 12" descr="Diagram, engineering drawing&#10;&#10;Description automatically generated">
            <a:extLst>
              <a:ext uri="{FF2B5EF4-FFF2-40B4-BE49-F238E27FC236}">
                <a16:creationId xmlns:a16="http://schemas.microsoft.com/office/drawing/2014/main" id="{F3EB5953-923B-393C-723B-E19DAC08255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32252" y="4006783"/>
            <a:ext cx="3682086" cy="18290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84CB3B-6D1E-0488-0B6C-6A51900680AB}"/>
              </a:ext>
            </a:extLst>
          </p:cNvPr>
          <p:cNvSpPr txBox="1"/>
          <p:nvPr/>
        </p:nvSpPr>
        <p:spPr>
          <a:xfrm>
            <a:off x="4414890" y="404445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B963C"/>
                </a:solidFill>
              </a:rPr>
              <a:t>1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6F46A88-7266-3D72-26A0-ADE2EDA735BF}"/>
              </a:ext>
            </a:extLst>
          </p:cNvPr>
          <p:cNvSpPr/>
          <p:nvPr/>
        </p:nvSpPr>
        <p:spPr>
          <a:xfrm>
            <a:off x="1096432" y="4313279"/>
            <a:ext cx="529167" cy="401908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B963C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6CCC9F8-EC20-7735-2F8C-FE959B46C134}"/>
              </a:ext>
            </a:extLst>
          </p:cNvPr>
          <p:cNvSpPr/>
          <p:nvPr/>
        </p:nvSpPr>
        <p:spPr>
          <a:xfrm>
            <a:off x="6799145" y="4723691"/>
            <a:ext cx="646145" cy="401908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B963C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C4FE14-4073-7244-4A00-07684A4542BB}"/>
              </a:ext>
            </a:extLst>
          </p:cNvPr>
          <p:cNvSpPr txBox="1"/>
          <p:nvPr/>
        </p:nvSpPr>
        <p:spPr>
          <a:xfrm>
            <a:off x="845558" y="4314519"/>
            <a:ext cx="31290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629794-1371-5FF2-962F-20A765132C5F}"/>
              </a:ext>
            </a:extLst>
          </p:cNvPr>
          <p:cNvSpPr txBox="1"/>
          <p:nvPr/>
        </p:nvSpPr>
        <p:spPr>
          <a:xfrm>
            <a:off x="7405549" y="4984866"/>
            <a:ext cx="31290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3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8D10DEF-C716-C73D-1078-95FCED5B208F}"/>
              </a:ext>
            </a:extLst>
          </p:cNvPr>
          <p:cNvSpPr/>
          <p:nvPr/>
        </p:nvSpPr>
        <p:spPr>
          <a:xfrm>
            <a:off x="10867897" y="3346950"/>
            <a:ext cx="485577" cy="32319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0A24A36-BDF2-2B06-FAFC-8B7C42863C35}"/>
              </a:ext>
            </a:extLst>
          </p:cNvPr>
          <p:cNvSpPr txBox="1"/>
          <p:nvPr/>
        </p:nvSpPr>
        <p:spPr>
          <a:xfrm>
            <a:off x="11302622" y="34541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9ACCD43-BC41-95C9-9300-57712A80C2AA}"/>
              </a:ext>
            </a:extLst>
          </p:cNvPr>
          <p:cNvSpPr/>
          <p:nvPr/>
        </p:nvSpPr>
        <p:spPr>
          <a:xfrm>
            <a:off x="9073505" y="4071024"/>
            <a:ext cx="787812" cy="28959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B963C"/>
              </a:solidFill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1C7A7A0-761B-7794-388F-98E16771E560}"/>
              </a:ext>
            </a:extLst>
          </p:cNvPr>
          <p:cNvSpPr/>
          <p:nvPr/>
        </p:nvSpPr>
        <p:spPr>
          <a:xfrm>
            <a:off x="10238371" y="4057845"/>
            <a:ext cx="1004525" cy="688679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B963C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670712-9A09-BBF4-4DFA-E5A7AD033D02}"/>
              </a:ext>
            </a:extLst>
          </p:cNvPr>
          <p:cNvSpPr txBox="1"/>
          <p:nvPr/>
        </p:nvSpPr>
        <p:spPr>
          <a:xfrm>
            <a:off x="8833036" y="403682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AA7129-7DE9-C8F5-3F6E-DBD9DAA78963}"/>
              </a:ext>
            </a:extLst>
          </p:cNvPr>
          <p:cNvSpPr txBox="1"/>
          <p:nvPr/>
        </p:nvSpPr>
        <p:spPr>
          <a:xfrm>
            <a:off x="11211654" y="407136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105FD38-0274-8A8B-1005-C56CE8A25F65}"/>
              </a:ext>
            </a:extLst>
          </p:cNvPr>
          <p:cNvSpPr/>
          <p:nvPr/>
        </p:nvSpPr>
        <p:spPr>
          <a:xfrm>
            <a:off x="5759892" y="3411599"/>
            <a:ext cx="1039253" cy="439276"/>
          </a:xfrm>
          <a:prstGeom prst="roundRect">
            <a:avLst/>
          </a:prstGeom>
          <a:noFill/>
          <a:ln w="19050">
            <a:solidFill>
              <a:srgbClr val="FB96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B963C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4DB28F-ACF9-8F91-E75A-9DD40806F0CC}"/>
              </a:ext>
            </a:extLst>
          </p:cNvPr>
          <p:cNvSpPr txBox="1"/>
          <p:nvPr/>
        </p:nvSpPr>
        <p:spPr>
          <a:xfrm>
            <a:off x="6642692" y="310913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B963C"/>
                </a:solidFill>
              </a:rPr>
              <a:t>1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2470C30-725C-A429-3ABD-4ABD828B1C27}"/>
              </a:ext>
            </a:extLst>
          </p:cNvPr>
          <p:cNvSpPr/>
          <p:nvPr/>
        </p:nvSpPr>
        <p:spPr>
          <a:xfrm>
            <a:off x="11161983" y="4811102"/>
            <a:ext cx="312906" cy="58544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47F8CD-DAAB-EBA9-5448-BAE4009F704B}"/>
              </a:ext>
            </a:extLst>
          </p:cNvPr>
          <p:cNvSpPr txBox="1"/>
          <p:nvPr/>
        </p:nvSpPr>
        <p:spPr>
          <a:xfrm>
            <a:off x="11417294" y="491916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31673C0-4153-9587-3906-A24809C7BD68}"/>
              </a:ext>
            </a:extLst>
          </p:cNvPr>
          <p:cNvSpPr/>
          <p:nvPr/>
        </p:nvSpPr>
        <p:spPr>
          <a:xfrm>
            <a:off x="5317542" y="3603963"/>
            <a:ext cx="312906" cy="888675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B963C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24C19E-5789-E1B7-E82F-36EAD6350816}"/>
              </a:ext>
            </a:extLst>
          </p:cNvPr>
          <p:cNvSpPr txBox="1"/>
          <p:nvPr/>
        </p:nvSpPr>
        <p:spPr>
          <a:xfrm>
            <a:off x="1625600" y="5975692"/>
            <a:ext cx="8849489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5"/>
                </a:solidFill>
              </a:rPr>
              <a:t>Manufacturing is still facing difficulties for the technological limits/ available resources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CDED7D-4326-5294-47F8-02652704B7E9}"/>
              </a:ext>
            </a:extLst>
          </p:cNvPr>
          <p:cNvSpPr txBox="1"/>
          <p:nvPr/>
        </p:nvSpPr>
        <p:spPr>
          <a:xfrm>
            <a:off x="1517650" y="6459562"/>
            <a:ext cx="45783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5A5A5A"/>
                </a:solidFill>
              </a:rPr>
              <a:t>*</a:t>
            </a:r>
            <a:r>
              <a:rPr lang="en-US" sz="1400" dirty="0" err="1">
                <a:solidFill>
                  <a:srgbClr val="5A5A5A"/>
                </a:solidFill>
              </a:rPr>
              <a:t>Zanon</a:t>
            </a:r>
            <a:r>
              <a:rPr lang="en-US" sz="1400" dirty="0">
                <a:solidFill>
                  <a:srgbClr val="5A5A5A"/>
                </a:solidFill>
              </a:rPr>
              <a:t> Research and Innovation </a:t>
            </a:r>
            <a:r>
              <a:rPr lang="en-US" sz="1400" dirty="0" err="1">
                <a:solidFill>
                  <a:srgbClr val="5A5A5A"/>
                </a:solidFill>
              </a:rPr>
              <a:t>srl</a:t>
            </a:r>
            <a:endParaRPr lang="en-US" sz="1400" dirty="0">
              <a:solidFill>
                <a:srgbClr val="5A5A5A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FD9825-6C75-1250-6EDA-C0FE2941881C}"/>
              </a:ext>
            </a:extLst>
          </p:cNvPr>
          <p:cNvSpPr txBox="1"/>
          <p:nvPr/>
        </p:nvSpPr>
        <p:spPr>
          <a:xfrm>
            <a:off x="5597789" y="4025628"/>
            <a:ext cx="28420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3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E1607E6F-FCBA-94D4-0189-E1432D737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D260AE41-E3BF-D5E7-C37D-6C67F9E76F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381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705BA51-3AC1-7AB6-DA32-4BAB951B5601}"/>
              </a:ext>
            </a:extLst>
          </p:cNvPr>
          <p:cNvSpPr txBox="1">
            <a:spLocks/>
          </p:cNvSpPr>
          <p:nvPr/>
        </p:nvSpPr>
        <p:spPr>
          <a:xfrm>
            <a:off x="0" y="-2880"/>
            <a:ext cx="12192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Fabrication &amp; Processing Challenges at ZRI </a:t>
            </a:r>
          </a:p>
          <a:p>
            <a:r>
              <a:rPr lang="en-US" sz="2400" i="1" dirty="0"/>
              <a:t>2b- EBW between Waveguides Boxes - End Caps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B55E94D-2EDF-8AC0-5C54-EAF43678F6D0}"/>
              </a:ext>
            </a:extLst>
          </p:cNvPr>
          <p:cNvSpPr txBox="1">
            <a:spLocks/>
          </p:cNvSpPr>
          <p:nvPr/>
        </p:nvSpPr>
        <p:spPr>
          <a:xfrm>
            <a:off x="480678" y="900218"/>
            <a:ext cx="11341916" cy="129117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sz="2000" dirty="0"/>
              <a:t>Complex EBW between Waveguides boxes and End Caps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sz="1600" dirty="0"/>
              <a:t>parallelism better </a:t>
            </a:r>
            <a:r>
              <a:rPr lang="en-US" sz="1600" u="sng" dirty="0"/>
              <a:t>0.2mm</a:t>
            </a:r>
            <a:r>
              <a:rPr lang="en-US" sz="1600" dirty="0"/>
              <a:t> + positioning within </a:t>
            </a:r>
            <a:r>
              <a:rPr lang="en-US" sz="1600" u="sng" dirty="0"/>
              <a:t>0.3mm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sz="2000" dirty="0"/>
              <a:t>Variable radii welds to keep shape accuracy </a:t>
            </a:r>
            <a:r>
              <a:rPr lang="en-US" sz="2000" u="sng" dirty="0"/>
              <a:t>below 0.5mm</a:t>
            </a:r>
            <a:endParaRPr lang="en-US" sz="2000" b="1" u="sng" dirty="0"/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sz="2000" dirty="0"/>
              <a:t>ZRI refined the EBW and CNC tooling after numerous tests</a:t>
            </a:r>
          </a:p>
        </p:txBody>
      </p:sp>
      <p:pic>
        <p:nvPicPr>
          <p:cNvPr id="12" name="Picture 11" descr="A drawing of a mechanical device&#10;&#10;Description automatically generated">
            <a:extLst>
              <a:ext uri="{FF2B5EF4-FFF2-40B4-BE49-F238E27FC236}">
                <a16:creationId xmlns:a16="http://schemas.microsoft.com/office/drawing/2014/main" id="{4CFEC361-6B96-1DF6-D912-DB80579E67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227" y="1010412"/>
            <a:ext cx="4353857" cy="2660261"/>
          </a:xfrm>
          <a:prstGeom prst="rect">
            <a:avLst/>
          </a:prstGeom>
        </p:spPr>
      </p:pic>
      <p:pic>
        <p:nvPicPr>
          <p:cNvPr id="20" name="Picture 19" descr="A drawing of a circular object with a circle and a circle&#10;&#10;Description automatically generated">
            <a:extLst>
              <a:ext uri="{FF2B5EF4-FFF2-40B4-BE49-F238E27FC236}">
                <a16:creationId xmlns:a16="http://schemas.microsoft.com/office/drawing/2014/main" id="{C034A5DE-BAA8-6C4F-0977-FE2BAF07CE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5927" y="3050516"/>
            <a:ext cx="3300966" cy="2900363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9F371198-C8FB-5967-CAF5-E50B4D624559}"/>
              </a:ext>
            </a:extLst>
          </p:cNvPr>
          <p:cNvSpPr/>
          <p:nvPr/>
        </p:nvSpPr>
        <p:spPr>
          <a:xfrm>
            <a:off x="9061186" y="1339704"/>
            <a:ext cx="621072" cy="3809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2D21B8-5726-07F6-C29C-CDE03123A416}"/>
              </a:ext>
            </a:extLst>
          </p:cNvPr>
          <p:cNvSpPr/>
          <p:nvPr/>
        </p:nvSpPr>
        <p:spPr>
          <a:xfrm>
            <a:off x="10507328" y="3234272"/>
            <a:ext cx="430162" cy="4129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DC25D0E-FCA1-C226-26E6-2FF070A02075}"/>
              </a:ext>
            </a:extLst>
          </p:cNvPr>
          <p:cNvSpPr/>
          <p:nvPr/>
        </p:nvSpPr>
        <p:spPr>
          <a:xfrm>
            <a:off x="6942019" y="5608296"/>
            <a:ext cx="513737" cy="32003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1678F21-EF25-23AB-AC56-45DE7B8B9A0D}"/>
              </a:ext>
            </a:extLst>
          </p:cNvPr>
          <p:cNvSpPr/>
          <p:nvPr/>
        </p:nvSpPr>
        <p:spPr>
          <a:xfrm>
            <a:off x="8085585" y="5322546"/>
            <a:ext cx="636327" cy="55109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A close-up of a metal object&#10;&#10;Description automatically generated">
            <a:extLst>
              <a:ext uri="{FF2B5EF4-FFF2-40B4-BE49-F238E27FC236}">
                <a16:creationId xmlns:a16="http://schemas.microsoft.com/office/drawing/2014/main" id="{8469377C-CE42-1B34-97C0-35E58E4F380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487" y="2315119"/>
            <a:ext cx="3099390" cy="3657600"/>
          </a:xfrm>
          <a:prstGeom prst="rect">
            <a:avLst/>
          </a:prstGeom>
        </p:spPr>
      </p:pic>
      <p:pic>
        <p:nvPicPr>
          <p:cNvPr id="28" name="Picture 27" descr="A metal object with a round base&#10;&#10;Description automatically generated with medium confidence">
            <a:extLst>
              <a:ext uri="{FF2B5EF4-FFF2-40B4-BE49-F238E27FC236}">
                <a16:creationId xmlns:a16="http://schemas.microsoft.com/office/drawing/2014/main" id="{9F783D31-B3D2-8746-603C-D053EE8446D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9836" y="2315119"/>
            <a:ext cx="2012534" cy="1783080"/>
          </a:xfrm>
          <a:prstGeom prst="rect">
            <a:avLst/>
          </a:prstGeom>
        </p:spPr>
      </p:pic>
      <p:pic>
        <p:nvPicPr>
          <p:cNvPr id="30" name="Picture 29" descr="A close-up of a machine&#10;&#10;Description automatically generated">
            <a:extLst>
              <a:ext uri="{FF2B5EF4-FFF2-40B4-BE49-F238E27FC236}">
                <a16:creationId xmlns:a16="http://schemas.microsoft.com/office/drawing/2014/main" id="{E5CDC7FC-46E7-0003-B379-2865F2843AB2}"/>
              </a:ext>
            </a:extLst>
          </p:cNvPr>
          <p:cNvPicPr>
            <a:picLocks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2620" y="4185299"/>
            <a:ext cx="2011680" cy="17830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F9F188E-6A03-0BC7-99AC-5D547D5B340C}"/>
              </a:ext>
            </a:extLst>
          </p:cNvPr>
          <p:cNvSpPr txBox="1"/>
          <p:nvPr/>
        </p:nvSpPr>
        <p:spPr>
          <a:xfrm>
            <a:off x="1981200" y="6072604"/>
            <a:ext cx="8229601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0" lvl="1" indent="-57150"/>
            <a:r>
              <a:rPr lang="en-US" dirty="0">
                <a:solidFill>
                  <a:srgbClr val="5A5A5A"/>
                </a:solidFill>
              </a:rPr>
              <a:t>ZRI is still improving EBW results on series RFD, even after a lot of experience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099A61-D7B2-F279-4541-9670E24F0C2C}"/>
              </a:ext>
            </a:extLst>
          </p:cNvPr>
          <p:cNvSpPr/>
          <p:nvPr/>
        </p:nvSpPr>
        <p:spPr>
          <a:xfrm>
            <a:off x="9652268" y="5611699"/>
            <a:ext cx="513737" cy="32003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3A0B544-509B-C1EE-2659-E85FF0C2C78E}"/>
              </a:ext>
            </a:extLst>
          </p:cNvPr>
          <p:cNvSpPr/>
          <p:nvPr/>
        </p:nvSpPr>
        <p:spPr>
          <a:xfrm>
            <a:off x="9937045" y="1339837"/>
            <a:ext cx="769945" cy="3809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9996F-94F5-B1DD-C89E-A71E3B080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182E00-8702-DD51-71B9-964941E5C0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52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D0838-BCC8-B8A4-561C-D94994E64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0000"/>
          </a:xfrm>
        </p:spPr>
        <p:txBody>
          <a:bodyPr/>
          <a:lstStyle/>
          <a:p>
            <a:r>
              <a:rPr lang="en-US" dirty="0"/>
              <a:t>Fabrication &amp; Processing Challenges at ZRI</a:t>
            </a:r>
            <a:br>
              <a:rPr lang="en-US" dirty="0"/>
            </a:br>
            <a:r>
              <a:rPr lang="en-US" sz="2400" i="1" dirty="0"/>
              <a:t>RFD Bare Crab Cavities: Processing Challenges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0D755-154B-993F-A768-4DDCED7154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659" y="831853"/>
            <a:ext cx="11145746" cy="1507310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US" sz="2200" dirty="0"/>
              <a:t>The RFDs processing, due to the RFD Crab geometry, involved great effort at ZRI: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Updated rotational BCP machine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/>
              <a:t>after over-etching issues discovered on NRFDP001</a:t>
            </a:r>
          </a:p>
          <a:p>
            <a:pPr marL="514350" indent="-457200">
              <a:buFont typeface="+mj-lt"/>
              <a:buAutoNum type="arabicPeriod"/>
            </a:pPr>
            <a:r>
              <a:rPr lang="en-US" sz="2000" dirty="0"/>
              <a:t>Implementation of manual HPR on cavity ports </a:t>
            </a:r>
            <a:r>
              <a:rPr lang="en-US" sz="2000" dirty="0">
                <a:sym typeface="Wingdings" pitchFamily="2" charset="2"/>
              </a:rPr>
              <a:t></a:t>
            </a:r>
            <a:r>
              <a:rPr lang="en-US" sz="2000" dirty="0"/>
              <a:t> to improve the cavity performances</a:t>
            </a:r>
          </a:p>
          <a:p>
            <a:pPr marL="514350" indent="-457200">
              <a:buFont typeface="+mj-lt"/>
              <a:buAutoNum type="arabicPeriod"/>
            </a:pPr>
            <a:r>
              <a:rPr lang="en-US" sz="2000" dirty="0"/>
              <a:t>Optimization of automatic HPR parameters </a:t>
            </a:r>
            <a:r>
              <a:rPr lang="en-US" sz="2000" dirty="0">
                <a:sym typeface="Wingdings" pitchFamily="2" charset="2"/>
              </a:rPr>
              <a:t> t</a:t>
            </a:r>
            <a:r>
              <a:rPr lang="en-US" sz="2000" dirty="0"/>
              <a:t>o avoid oxidation on beam ports</a:t>
            </a:r>
          </a:p>
        </p:txBody>
      </p:sp>
      <p:pic>
        <p:nvPicPr>
          <p:cNvPr id="4" name="Picture 3" descr="A picture containing indoor, camera, close&#10;&#10;Description automatically generated">
            <a:extLst>
              <a:ext uri="{FF2B5EF4-FFF2-40B4-BE49-F238E27FC236}">
                <a16:creationId xmlns:a16="http://schemas.microsoft.com/office/drawing/2014/main" id="{C8DA1132-4849-778F-1772-04121B5F4B7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3395" y="2376604"/>
            <a:ext cx="3735880" cy="3246378"/>
          </a:xfrm>
          <a:prstGeom prst="rect">
            <a:avLst/>
          </a:prstGeom>
        </p:spPr>
      </p:pic>
      <p:pic>
        <p:nvPicPr>
          <p:cNvPr id="5" name="Picture 4" descr="A picture containing disk brake, indoor, black, silver&#10;&#10;Description automatically generated">
            <a:extLst>
              <a:ext uri="{FF2B5EF4-FFF2-40B4-BE49-F238E27FC236}">
                <a16:creationId xmlns:a16="http://schemas.microsoft.com/office/drawing/2014/main" id="{BD6B0289-8C00-35D7-9930-50290F1428B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3" b="-4"/>
          <a:stretch/>
        </p:blipFill>
        <p:spPr>
          <a:xfrm rot="5400000">
            <a:off x="8463362" y="3000024"/>
            <a:ext cx="3246376" cy="1999538"/>
          </a:xfrm>
          <a:prstGeom prst="rect">
            <a:avLst/>
          </a:prstGeom>
        </p:spPr>
      </p:pic>
      <p:pic>
        <p:nvPicPr>
          <p:cNvPr id="25" name="Picture 24" descr="A close-up of a machine&#10;&#10;Description automatically generated">
            <a:extLst>
              <a:ext uri="{FF2B5EF4-FFF2-40B4-BE49-F238E27FC236}">
                <a16:creationId xmlns:a16="http://schemas.microsoft.com/office/drawing/2014/main" id="{C2421012-7330-D044-0B4B-5143472E7AB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0637" y="2376605"/>
            <a:ext cx="2434783" cy="32463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2CBA11-6286-8639-85DF-B2DBD624EB1C}"/>
              </a:ext>
            </a:extLst>
          </p:cNvPr>
          <p:cNvSpPr txBox="1"/>
          <p:nvPr/>
        </p:nvSpPr>
        <p:spPr>
          <a:xfrm>
            <a:off x="2120591" y="6033896"/>
            <a:ext cx="7848600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HPR improvements and over-etching issues due to BCP are causing delays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1A6292-CBC2-BCA8-B862-B43A0B98B3CA}"/>
              </a:ext>
            </a:extLst>
          </p:cNvPr>
          <p:cNvSpPr txBox="1"/>
          <p:nvPr/>
        </p:nvSpPr>
        <p:spPr>
          <a:xfrm>
            <a:off x="1850988" y="5615939"/>
            <a:ext cx="25006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5A5A5A"/>
                </a:solidFill>
              </a:rPr>
              <a:t>Over-etching on NRFDP001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2B425C-2618-F334-06DF-C8E8AE104E94}"/>
              </a:ext>
            </a:extLst>
          </p:cNvPr>
          <p:cNvSpPr txBox="1"/>
          <p:nvPr/>
        </p:nvSpPr>
        <p:spPr>
          <a:xfrm>
            <a:off x="5777681" y="5615939"/>
            <a:ext cx="25006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5A5A5A"/>
                </a:solidFill>
              </a:rPr>
              <a:t>Manual HPR on RFD ports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CB157F-7AAB-4DAD-4C64-2C0AC5980624}"/>
              </a:ext>
            </a:extLst>
          </p:cNvPr>
          <p:cNvSpPr txBox="1"/>
          <p:nvPr/>
        </p:nvSpPr>
        <p:spPr>
          <a:xfrm>
            <a:off x="8734523" y="5615939"/>
            <a:ext cx="2704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5A5A5A"/>
                </a:solidFill>
              </a:rPr>
              <a:t>Oxidation after automatic HPR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D24D938-2E29-C377-6BF4-36AE19EBE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35CC7B62-8C34-4B4F-0373-A1AAA706EF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156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FE86FA1-C373-4110-BC86-F1B4D3AE1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876" y="847582"/>
            <a:ext cx="11594123" cy="195970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/>
              <a:t>Excessive etching on all ports, during the 3rd rotational BCP of NRFDP001 at ZRI, damaged the </a:t>
            </a:r>
          </a:p>
          <a:p>
            <a:pPr marL="0" indent="0">
              <a:buNone/>
            </a:pPr>
            <a:r>
              <a:rPr lang="en-US" sz="2000" dirty="0"/>
              <a:t>V-HOM &amp; Pick-Up ports (exposing the brazing alloy).</a:t>
            </a:r>
          </a:p>
          <a:p>
            <a:r>
              <a:rPr lang="en-US" sz="2000" dirty="0"/>
              <a:t>BCP procedure at ANL vs ZRI: </a:t>
            </a:r>
            <a:r>
              <a:rPr lang="en-US" sz="2000" dirty="0">
                <a:solidFill>
                  <a:srgbClr val="00B050"/>
                </a:solidFill>
              </a:rPr>
              <a:t>powerful waterjet cooling</a:t>
            </a:r>
            <a:r>
              <a:rPr lang="en-US" sz="2000" dirty="0"/>
              <a:t> at ANL while </a:t>
            </a:r>
            <a:r>
              <a:rPr lang="en-US" sz="2000" dirty="0">
                <a:solidFill>
                  <a:schemeClr val="accent6"/>
                </a:solidFill>
              </a:rPr>
              <a:t>water misting</a:t>
            </a:r>
            <a:r>
              <a:rPr lang="en-US" sz="2000" dirty="0"/>
              <a:t> at ZRI</a:t>
            </a:r>
          </a:p>
          <a:p>
            <a:r>
              <a:rPr lang="en-US" sz="2000" dirty="0"/>
              <a:t>CMM and Visual Inspection performed at JLAB to collect data on available cavities: </a:t>
            </a:r>
          </a:p>
          <a:p>
            <a:pPr lvl="1"/>
            <a:r>
              <a:rPr lang="en-US" sz="1800" dirty="0"/>
              <a:t>BCP at ANL 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/>
              <a:t>uniform removal; BCP at ZRI </a:t>
            </a:r>
            <a:r>
              <a:rPr lang="en-US" sz="1800" dirty="0">
                <a:sym typeface="Wingdings" panose="05000000000000000000" pitchFamily="2" charset="2"/>
              </a:rPr>
              <a:t> u</a:t>
            </a:r>
            <a:r>
              <a:rPr lang="en-US" sz="1800" dirty="0"/>
              <a:t>p to 435µm removed vs 220µm targeted</a:t>
            </a:r>
          </a:p>
          <a:p>
            <a:pPr lvl="1"/>
            <a:r>
              <a:rPr lang="en-US" sz="1800" dirty="0"/>
              <a:t>VT of inner ports’ surfaces: smoother for RFDP002 vs rougher on pre-series</a:t>
            </a:r>
          </a:p>
          <a:p>
            <a:pPr lvl="2"/>
            <a:endParaRPr lang="en-US" sz="1600" dirty="0"/>
          </a:p>
          <a:p>
            <a:pPr>
              <a:buFont typeface="Wingdings" panose="05000000000000000000" pitchFamily="2" charset="2"/>
              <a:buChar char="v"/>
            </a:pPr>
            <a:endParaRPr lang="en-US" sz="2000" dirty="0"/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endParaRPr lang="en-US" sz="1600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B30BA9AA-5758-4DBB-93F5-8CCAE29A56D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23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Fabrication &amp; Processing Challenges at ZRI</a:t>
            </a:r>
            <a:r>
              <a:rPr lang="en-US" dirty="0">
                <a:solidFill>
                  <a:srgbClr val="0093BE"/>
                </a:solidFill>
                <a:latin typeface="Arial"/>
              </a:rPr>
              <a:t> </a:t>
            </a:r>
            <a:br>
              <a:rPr lang="en-US" dirty="0">
                <a:solidFill>
                  <a:srgbClr val="0093BE"/>
                </a:solidFill>
                <a:latin typeface="Arial"/>
              </a:rPr>
            </a:br>
            <a:r>
              <a:rPr lang="en-US" sz="2400" i="1" dirty="0">
                <a:solidFill>
                  <a:srgbClr val="0093BE"/>
                </a:solidFill>
                <a:latin typeface="Arial"/>
              </a:rPr>
              <a:t>1</a:t>
            </a:r>
            <a:r>
              <a:rPr lang="en-US" sz="2400" i="1" dirty="0"/>
              <a:t>- Update Rotational BCP machine</a:t>
            </a:r>
            <a:r>
              <a:rPr lang="en-US" sz="2400" dirty="0"/>
              <a:t> </a:t>
            </a:r>
            <a:endParaRPr lang="en-US" sz="2400" dirty="0">
              <a:cs typeface="Arial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71ED6E67-BDD0-CAAA-B77D-1A23170A5D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72650" y="2816005"/>
            <a:ext cx="2397372" cy="306591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9BD85F-13DD-12CE-5017-F3A7F0289B9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94983" y="2816005"/>
            <a:ext cx="3022928" cy="13863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4FFA10-66AA-52BB-A81D-1BC1C16E2DF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94983" y="4289291"/>
            <a:ext cx="3022928" cy="159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 close up of a steering wheel&#10;&#10;Description automatically generated with low confidence">
            <a:extLst>
              <a:ext uri="{FF2B5EF4-FFF2-40B4-BE49-F238E27FC236}">
                <a16:creationId xmlns:a16="http://schemas.microsoft.com/office/drawing/2014/main" id="{F8152284-C8B0-CEEA-EB54-08AB4471871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8124760" y="2816005"/>
            <a:ext cx="3796470" cy="306591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80E680-84C1-84F5-7CD9-4B31D607DF8C}"/>
              </a:ext>
            </a:extLst>
          </p:cNvPr>
          <p:cNvSpPr txBox="1"/>
          <p:nvPr/>
        </p:nvSpPr>
        <p:spPr>
          <a:xfrm>
            <a:off x="2394982" y="5840269"/>
            <a:ext cx="3022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5A5A5A"/>
                </a:solidFill>
              </a:rPr>
              <a:t>ANL vs ZRI cooling during BCP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08B855-2828-3F1B-CF44-39070ABA53C9}"/>
              </a:ext>
            </a:extLst>
          </p:cNvPr>
          <p:cNvSpPr txBox="1"/>
          <p:nvPr/>
        </p:nvSpPr>
        <p:spPr>
          <a:xfrm>
            <a:off x="5501545" y="5840269"/>
            <a:ext cx="25139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5A5A5A"/>
                </a:solidFill>
              </a:rPr>
              <a:t>CMM data captured at JLAB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02AAE0-3CA4-9640-B63E-DB903883825D}"/>
              </a:ext>
            </a:extLst>
          </p:cNvPr>
          <p:cNvSpPr txBox="1"/>
          <p:nvPr/>
        </p:nvSpPr>
        <p:spPr>
          <a:xfrm>
            <a:off x="8124760" y="5840269"/>
            <a:ext cx="3796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5A5A5A"/>
                </a:solidFill>
              </a:rPr>
              <a:t>BCP streaks on inner surface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96D52E1-4DFE-FCF9-EAAB-B47300F0F9F8}"/>
              </a:ext>
            </a:extLst>
          </p:cNvPr>
          <p:cNvCxnSpPr>
            <a:cxnSpLocks/>
          </p:cNvCxnSpPr>
          <p:nvPr/>
        </p:nvCxnSpPr>
        <p:spPr>
          <a:xfrm>
            <a:off x="3239384" y="4558096"/>
            <a:ext cx="0" cy="438912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CA96889-1143-32FC-9001-0EFB4185B0FD}"/>
              </a:ext>
            </a:extLst>
          </p:cNvPr>
          <p:cNvCxnSpPr>
            <a:cxnSpLocks/>
          </p:cNvCxnSpPr>
          <p:nvPr/>
        </p:nvCxnSpPr>
        <p:spPr>
          <a:xfrm>
            <a:off x="3363461" y="4561271"/>
            <a:ext cx="0" cy="452654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A07A9FC-DEFC-6BA5-5B6A-DA65BEFE4580}"/>
              </a:ext>
            </a:extLst>
          </p:cNvPr>
          <p:cNvCxnSpPr>
            <a:cxnSpLocks/>
          </p:cNvCxnSpPr>
          <p:nvPr/>
        </p:nvCxnSpPr>
        <p:spPr>
          <a:xfrm>
            <a:off x="3487538" y="4564446"/>
            <a:ext cx="0" cy="466344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81F2597-E663-9E81-F012-8B77DD716FCF}"/>
              </a:ext>
            </a:extLst>
          </p:cNvPr>
          <p:cNvCxnSpPr>
            <a:cxnSpLocks/>
          </p:cNvCxnSpPr>
          <p:nvPr/>
        </p:nvCxnSpPr>
        <p:spPr>
          <a:xfrm>
            <a:off x="3611615" y="4564446"/>
            <a:ext cx="0" cy="475488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0ECB3A1-14FF-81FF-9EB1-F079D6C9D899}"/>
              </a:ext>
            </a:extLst>
          </p:cNvPr>
          <p:cNvCxnSpPr>
            <a:cxnSpLocks/>
          </p:cNvCxnSpPr>
          <p:nvPr/>
        </p:nvCxnSpPr>
        <p:spPr>
          <a:xfrm>
            <a:off x="3735692" y="4567621"/>
            <a:ext cx="0" cy="484632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4AE464E-00D5-BEE0-3261-CEDD59E08C31}"/>
              </a:ext>
            </a:extLst>
          </p:cNvPr>
          <p:cNvCxnSpPr>
            <a:cxnSpLocks/>
          </p:cNvCxnSpPr>
          <p:nvPr/>
        </p:nvCxnSpPr>
        <p:spPr>
          <a:xfrm>
            <a:off x="3859769" y="4567621"/>
            <a:ext cx="0" cy="493776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C1D1EA6-62BF-F02A-8D09-122CE1E5FDFB}"/>
              </a:ext>
            </a:extLst>
          </p:cNvPr>
          <p:cNvCxnSpPr>
            <a:cxnSpLocks/>
          </p:cNvCxnSpPr>
          <p:nvPr/>
        </p:nvCxnSpPr>
        <p:spPr>
          <a:xfrm>
            <a:off x="3983848" y="4567621"/>
            <a:ext cx="0" cy="50292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Freeform 32">
            <a:extLst>
              <a:ext uri="{FF2B5EF4-FFF2-40B4-BE49-F238E27FC236}">
                <a16:creationId xmlns:a16="http://schemas.microsoft.com/office/drawing/2014/main" id="{62E8A7E8-CE4A-FDDC-E648-18586BE3E074}"/>
              </a:ext>
            </a:extLst>
          </p:cNvPr>
          <p:cNvSpPr/>
          <p:nvPr/>
        </p:nvSpPr>
        <p:spPr>
          <a:xfrm>
            <a:off x="3289453" y="2847036"/>
            <a:ext cx="1258938" cy="387220"/>
          </a:xfrm>
          <a:custGeom>
            <a:avLst/>
            <a:gdLst>
              <a:gd name="connsiteX0" fmla="*/ 61274 w 1258478"/>
              <a:gd name="connsiteY0" fmla="*/ 174396 h 405353"/>
              <a:gd name="connsiteX1" fmla="*/ 0 w 1258478"/>
              <a:gd name="connsiteY1" fmla="*/ 273377 h 405353"/>
              <a:gd name="connsiteX2" fmla="*/ 61274 w 1258478"/>
              <a:gd name="connsiteY2" fmla="*/ 381786 h 405353"/>
              <a:gd name="connsiteX3" fmla="*/ 306371 w 1258478"/>
              <a:gd name="connsiteY3" fmla="*/ 367645 h 405353"/>
              <a:gd name="connsiteX4" fmla="*/ 612742 w 1258478"/>
              <a:gd name="connsiteY4" fmla="*/ 367645 h 405353"/>
              <a:gd name="connsiteX5" fmla="*/ 848412 w 1258478"/>
              <a:gd name="connsiteY5" fmla="*/ 405353 h 405353"/>
              <a:gd name="connsiteX6" fmla="*/ 1051088 w 1258478"/>
              <a:gd name="connsiteY6" fmla="*/ 367645 h 405353"/>
              <a:gd name="connsiteX7" fmla="*/ 1211344 w 1258478"/>
              <a:gd name="connsiteY7" fmla="*/ 287518 h 405353"/>
              <a:gd name="connsiteX8" fmla="*/ 1258478 w 1258478"/>
              <a:gd name="connsiteY8" fmla="*/ 127262 h 405353"/>
              <a:gd name="connsiteX9" fmla="*/ 1178350 w 1258478"/>
              <a:gd name="connsiteY9" fmla="*/ 61274 h 405353"/>
              <a:gd name="connsiteX10" fmla="*/ 947393 w 1258478"/>
              <a:gd name="connsiteY10" fmla="*/ 37707 h 405353"/>
              <a:gd name="connsiteX11" fmla="*/ 697583 w 1258478"/>
              <a:gd name="connsiteY11" fmla="*/ 23567 h 405353"/>
              <a:gd name="connsiteX12" fmla="*/ 476053 w 1258478"/>
              <a:gd name="connsiteY12" fmla="*/ 0 h 405353"/>
              <a:gd name="connsiteX13" fmla="*/ 263950 w 1258478"/>
              <a:gd name="connsiteY13" fmla="*/ 23567 h 405353"/>
              <a:gd name="connsiteX14" fmla="*/ 61274 w 1258478"/>
              <a:gd name="connsiteY14" fmla="*/ 174396 h 405353"/>
              <a:gd name="connsiteX0" fmla="*/ 98982 w 1258478"/>
              <a:gd name="connsiteY0" fmla="*/ 117835 h 405353"/>
              <a:gd name="connsiteX1" fmla="*/ 0 w 1258478"/>
              <a:gd name="connsiteY1" fmla="*/ 273377 h 405353"/>
              <a:gd name="connsiteX2" fmla="*/ 61274 w 1258478"/>
              <a:gd name="connsiteY2" fmla="*/ 381786 h 405353"/>
              <a:gd name="connsiteX3" fmla="*/ 306371 w 1258478"/>
              <a:gd name="connsiteY3" fmla="*/ 367645 h 405353"/>
              <a:gd name="connsiteX4" fmla="*/ 612742 w 1258478"/>
              <a:gd name="connsiteY4" fmla="*/ 367645 h 405353"/>
              <a:gd name="connsiteX5" fmla="*/ 848412 w 1258478"/>
              <a:gd name="connsiteY5" fmla="*/ 405353 h 405353"/>
              <a:gd name="connsiteX6" fmla="*/ 1051088 w 1258478"/>
              <a:gd name="connsiteY6" fmla="*/ 367645 h 405353"/>
              <a:gd name="connsiteX7" fmla="*/ 1211344 w 1258478"/>
              <a:gd name="connsiteY7" fmla="*/ 287518 h 405353"/>
              <a:gd name="connsiteX8" fmla="*/ 1258478 w 1258478"/>
              <a:gd name="connsiteY8" fmla="*/ 127262 h 405353"/>
              <a:gd name="connsiteX9" fmla="*/ 1178350 w 1258478"/>
              <a:gd name="connsiteY9" fmla="*/ 61274 h 405353"/>
              <a:gd name="connsiteX10" fmla="*/ 947393 w 1258478"/>
              <a:gd name="connsiteY10" fmla="*/ 37707 h 405353"/>
              <a:gd name="connsiteX11" fmla="*/ 697583 w 1258478"/>
              <a:gd name="connsiteY11" fmla="*/ 23567 h 405353"/>
              <a:gd name="connsiteX12" fmla="*/ 476053 w 1258478"/>
              <a:gd name="connsiteY12" fmla="*/ 0 h 405353"/>
              <a:gd name="connsiteX13" fmla="*/ 263950 w 1258478"/>
              <a:gd name="connsiteY13" fmla="*/ 23567 h 405353"/>
              <a:gd name="connsiteX14" fmla="*/ 98982 w 1258478"/>
              <a:gd name="connsiteY14" fmla="*/ 117835 h 405353"/>
              <a:gd name="connsiteX0" fmla="*/ 99141 w 1258637"/>
              <a:gd name="connsiteY0" fmla="*/ 117835 h 405353"/>
              <a:gd name="connsiteX1" fmla="*/ 159 w 1258637"/>
              <a:gd name="connsiteY1" fmla="*/ 273377 h 405353"/>
              <a:gd name="connsiteX2" fmla="*/ 61433 w 1258637"/>
              <a:gd name="connsiteY2" fmla="*/ 381786 h 405353"/>
              <a:gd name="connsiteX3" fmla="*/ 306530 w 1258637"/>
              <a:gd name="connsiteY3" fmla="*/ 367645 h 405353"/>
              <a:gd name="connsiteX4" fmla="*/ 612901 w 1258637"/>
              <a:gd name="connsiteY4" fmla="*/ 367645 h 405353"/>
              <a:gd name="connsiteX5" fmla="*/ 848571 w 1258637"/>
              <a:gd name="connsiteY5" fmla="*/ 405353 h 405353"/>
              <a:gd name="connsiteX6" fmla="*/ 1051247 w 1258637"/>
              <a:gd name="connsiteY6" fmla="*/ 367645 h 405353"/>
              <a:gd name="connsiteX7" fmla="*/ 1211503 w 1258637"/>
              <a:gd name="connsiteY7" fmla="*/ 287518 h 405353"/>
              <a:gd name="connsiteX8" fmla="*/ 1258637 w 1258637"/>
              <a:gd name="connsiteY8" fmla="*/ 127262 h 405353"/>
              <a:gd name="connsiteX9" fmla="*/ 1178509 w 1258637"/>
              <a:gd name="connsiteY9" fmla="*/ 61274 h 405353"/>
              <a:gd name="connsiteX10" fmla="*/ 947552 w 1258637"/>
              <a:gd name="connsiteY10" fmla="*/ 37707 h 405353"/>
              <a:gd name="connsiteX11" fmla="*/ 697742 w 1258637"/>
              <a:gd name="connsiteY11" fmla="*/ 23567 h 405353"/>
              <a:gd name="connsiteX12" fmla="*/ 476212 w 1258637"/>
              <a:gd name="connsiteY12" fmla="*/ 0 h 405353"/>
              <a:gd name="connsiteX13" fmla="*/ 264109 w 1258637"/>
              <a:gd name="connsiteY13" fmla="*/ 23567 h 405353"/>
              <a:gd name="connsiteX14" fmla="*/ 99141 w 1258637"/>
              <a:gd name="connsiteY14" fmla="*/ 117835 h 405353"/>
              <a:gd name="connsiteX0" fmla="*/ 99141 w 1258637"/>
              <a:gd name="connsiteY0" fmla="*/ 117835 h 405353"/>
              <a:gd name="connsiteX1" fmla="*/ 159 w 1258637"/>
              <a:gd name="connsiteY1" fmla="*/ 273377 h 405353"/>
              <a:gd name="connsiteX2" fmla="*/ 61433 w 1258637"/>
              <a:gd name="connsiteY2" fmla="*/ 381786 h 405353"/>
              <a:gd name="connsiteX3" fmla="*/ 306530 w 1258637"/>
              <a:gd name="connsiteY3" fmla="*/ 367645 h 405353"/>
              <a:gd name="connsiteX4" fmla="*/ 612901 w 1258637"/>
              <a:gd name="connsiteY4" fmla="*/ 367645 h 405353"/>
              <a:gd name="connsiteX5" fmla="*/ 848571 w 1258637"/>
              <a:gd name="connsiteY5" fmla="*/ 405353 h 405353"/>
              <a:gd name="connsiteX6" fmla="*/ 1051247 w 1258637"/>
              <a:gd name="connsiteY6" fmla="*/ 367645 h 405353"/>
              <a:gd name="connsiteX7" fmla="*/ 1211503 w 1258637"/>
              <a:gd name="connsiteY7" fmla="*/ 287518 h 405353"/>
              <a:gd name="connsiteX8" fmla="*/ 1258637 w 1258637"/>
              <a:gd name="connsiteY8" fmla="*/ 127262 h 405353"/>
              <a:gd name="connsiteX9" fmla="*/ 1178509 w 1258637"/>
              <a:gd name="connsiteY9" fmla="*/ 61274 h 405353"/>
              <a:gd name="connsiteX10" fmla="*/ 947552 w 1258637"/>
              <a:gd name="connsiteY10" fmla="*/ 37707 h 405353"/>
              <a:gd name="connsiteX11" fmla="*/ 697742 w 1258637"/>
              <a:gd name="connsiteY11" fmla="*/ 23567 h 405353"/>
              <a:gd name="connsiteX12" fmla="*/ 476212 w 1258637"/>
              <a:gd name="connsiteY12" fmla="*/ 0 h 405353"/>
              <a:gd name="connsiteX13" fmla="*/ 264109 w 1258637"/>
              <a:gd name="connsiteY13" fmla="*/ 23567 h 405353"/>
              <a:gd name="connsiteX14" fmla="*/ 99141 w 1258637"/>
              <a:gd name="connsiteY14" fmla="*/ 117835 h 405353"/>
              <a:gd name="connsiteX0" fmla="*/ 99141 w 1258637"/>
              <a:gd name="connsiteY0" fmla="*/ 117835 h 405353"/>
              <a:gd name="connsiteX1" fmla="*/ 159 w 1258637"/>
              <a:gd name="connsiteY1" fmla="*/ 273377 h 405353"/>
              <a:gd name="connsiteX2" fmla="*/ 61433 w 1258637"/>
              <a:gd name="connsiteY2" fmla="*/ 381786 h 405353"/>
              <a:gd name="connsiteX3" fmla="*/ 306530 w 1258637"/>
              <a:gd name="connsiteY3" fmla="*/ 367645 h 405353"/>
              <a:gd name="connsiteX4" fmla="*/ 612901 w 1258637"/>
              <a:gd name="connsiteY4" fmla="*/ 367645 h 405353"/>
              <a:gd name="connsiteX5" fmla="*/ 848571 w 1258637"/>
              <a:gd name="connsiteY5" fmla="*/ 405353 h 405353"/>
              <a:gd name="connsiteX6" fmla="*/ 1051247 w 1258637"/>
              <a:gd name="connsiteY6" fmla="*/ 367645 h 405353"/>
              <a:gd name="connsiteX7" fmla="*/ 1211503 w 1258637"/>
              <a:gd name="connsiteY7" fmla="*/ 287518 h 405353"/>
              <a:gd name="connsiteX8" fmla="*/ 1258637 w 1258637"/>
              <a:gd name="connsiteY8" fmla="*/ 127262 h 405353"/>
              <a:gd name="connsiteX9" fmla="*/ 1178509 w 1258637"/>
              <a:gd name="connsiteY9" fmla="*/ 61274 h 405353"/>
              <a:gd name="connsiteX10" fmla="*/ 947552 w 1258637"/>
              <a:gd name="connsiteY10" fmla="*/ 37707 h 405353"/>
              <a:gd name="connsiteX11" fmla="*/ 697742 w 1258637"/>
              <a:gd name="connsiteY11" fmla="*/ 23567 h 405353"/>
              <a:gd name="connsiteX12" fmla="*/ 476212 w 1258637"/>
              <a:gd name="connsiteY12" fmla="*/ 0 h 405353"/>
              <a:gd name="connsiteX13" fmla="*/ 276809 w 1258637"/>
              <a:gd name="connsiteY13" fmla="*/ 45792 h 405353"/>
              <a:gd name="connsiteX14" fmla="*/ 99141 w 1258637"/>
              <a:gd name="connsiteY14" fmla="*/ 117835 h 405353"/>
              <a:gd name="connsiteX0" fmla="*/ 99141 w 1258637"/>
              <a:gd name="connsiteY0" fmla="*/ 117835 h 405353"/>
              <a:gd name="connsiteX1" fmla="*/ 159 w 1258637"/>
              <a:gd name="connsiteY1" fmla="*/ 273377 h 405353"/>
              <a:gd name="connsiteX2" fmla="*/ 61433 w 1258637"/>
              <a:gd name="connsiteY2" fmla="*/ 381786 h 405353"/>
              <a:gd name="connsiteX3" fmla="*/ 306530 w 1258637"/>
              <a:gd name="connsiteY3" fmla="*/ 367645 h 405353"/>
              <a:gd name="connsiteX4" fmla="*/ 612901 w 1258637"/>
              <a:gd name="connsiteY4" fmla="*/ 367645 h 405353"/>
              <a:gd name="connsiteX5" fmla="*/ 848571 w 1258637"/>
              <a:gd name="connsiteY5" fmla="*/ 405353 h 405353"/>
              <a:gd name="connsiteX6" fmla="*/ 1051247 w 1258637"/>
              <a:gd name="connsiteY6" fmla="*/ 367645 h 405353"/>
              <a:gd name="connsiteX7" fmla="*/ 1211503 w 1258637"/>
              <a:gd name="connsiteY7" fmla="*/ 287518 h 405353"/>
              <a:gd name="connsiteX8" fmla="*/ 1258637 w 1258637"/>
              <a:gd name="connsiteY8" fmla="*/ 127262 h 405353"/>
              <a:gd name="connsiteX9" fmla="*/ 1178509 w 1258637"/>
              <a:gd name="connsiteY9" fmla="*/ 61274 h 405353"/>
              <a:gd name="connsiteX10" fmla="*/ 947552 w 1258637"/>
              <a:gd name="connsiteY10" fmla="*/ 37707 h 405353"/>
              <a:gd name="connsiteX11" fmla="*/ 697742 w 1258637"/>
              <a:gd name="connsiteY11" fmla="*/ 23567 h 405353"/>
              <a:gd name="connsiteX12" fmla="*/ 476212 w 1258637"/>
              <a:gd name="connsiteY12" fmla="*/ 0 h 405353"/>
              <a:gd name="connsiteX13" fmla="*/ 276809 w 1258637"/>
              <a:gd name="connsiteY13" fmla="*/ 45792 h 405353"/>
              <a:gd name="connsiteX14" fmla="*/ 99141 w 1258637"/>
              <a:gd name="connsiteY14" fmla="*/ 117835 h 405353"/>
              <a:gd name="connsiteX0" fmla="*/ 99141 w 1258637"/>
              <a:gd name="connsiteY0" fmla="*/ 118565 h 406083"/>
              <a:gd name="connsiteX1" fmla="*/ 159 w 1258637"/>
              <a:gd name="connsiteY1" fmla="*/ 274107 h 406083"/>
              <a:gd name="connsiteX2" fmla="*/ 61433 w 1258637"/>
              <a:gd name="connsiteY2" fmla="*/ 382516 h 406083"/>
              <a:gd name="connsiteX3" fmla="*/ 306530 w 1258637"/>
              <a:gd name="connsiteY3" fmla="*/ 368375 h 406083"/>
              <a:gd name="connsiteX4" fmla="*/ 612901 w 1258637"/>
              <a:gd name="connsiteY4" fmla="*/ 368375 h 406083"/>
              <a:gd name="connsiteX5" fmla="*/ 848571 w 1258637"/>
              <a:gd name="connsiteY5" fmla="*/ 406083 h 406083"/>
              <a:gd name="connsiteX6" fmla="*/ 1051247 w 1258637"/>
              <a:gd name="connsiteY6" fmla="*/ 368375 h 406083"/>
              <a:gd name="connsiteX7" fmla="*/ 1211503 w 1258637"/>
              <a:gd name="connsiteY7" fmla="*/ 288248 h 406083"/>
              <a:gd name="connsiteX8" fmla="*/ 1258637 w 1258637"/>
              <a:gd name="connsiteY8" fmla="*/ 127992 h 406083"/>
              <a:gd name="connsiteX9" fmla="*/ 1178509 w 1258637"/>
              <a:gd name="connsiteY9" fmla="*/ 62004 h 406083"/>
              <a:gd name="connsiteX10" fmla="*/ 947552 w 1258637"/>
              <a:gd name="connsiteY10" fmla="*/ 38437 h 406083"/>
              <a:gd name="connsiteX11" fmla="*/ 697742 w 1258637"/>
              <a:gd name="connsiteY11" fmla="*/ 24297 h 406083"/>
              <a:gd name="connsiteX12" fmla="*/ 476212 w 1258637"/>
              <a:gd name="connsiteY12" fmla="*/ 730 h 406083"/>
              <a:gd name="connsiteX13" fmla="*/ 276809 w 1258637"/>
              <a:gd name="connsiteY13" fmla="*/ 46522 h 406083"/>
              <a:gd name="connsiteX14" fmla="*/ 99141 w 1258637"/>
              <a:gd name="connsiteY14" fmla="*/ 118565 h 406083"/>
              <a:gd name="connsiteX0" fmla="*/ 99141 w 1258637"/>
              <a:gd name="connsiteY0" fmla="*/ 118819 h 406337"/>
              <a:gd name="connsiteX1" fmla="*/ 159 w 1258637"/>
              <a:gd name="connsiteY1" fmla="*/ 274361 h 406337"/>
              <a:gd name="connsiteX2" fmla="*/ 61433 w 1258637"/>
              <a:gd name="connsiteY2" fmla="*/ 382770 h 406337"/>
              <a:gd name="connsiteX3" fmla="*/ 306530 w 1258637"/>
              <a:gd name="connsiteY3" fmla="*/ 368629 h 406337"/>
              <a:gd name="connsiteX4" fmla="*/ 612901 w 1258637"/>
              <a:gd name="connsiteY4" fmla="*/ 368629 h 406337"/>
              <a:gd name="connsiteX5" fmla="*/ 848571 w 1258637"/>
              <a:gd name="connsiteY5" fmla="*/ 406337 h 406337"/>
              <a:gd name="connsiteX6" fmla="*/ 1051247 w 1258637"/>
              <a:gd name="connsiteY6" fmla="*/ 368629 h 406337"/>
              <a:gd name="connsiteX7" fmla="*/ 1211503 w 1258637"/>
              <a:gd name="connsiteY7" fmla="*/ 288502 h 406337"/>
              <a:gd name="connsiteX8" fmla="*/ 1258637 w 1258637"/>
              <a:gd name="connsiteY8" fmla="*/ 128246 h 406337"/>
              <a:gd name="connsiteX9" fmla="*/ 1178509 w 1258637"/>
              <a:gd name="connsiteY9" fmla="*/ 62258 h 406337"/>
              <a:gd name="connsiteX10" fmla="*/ 947552 w 1258637"/>
              <a:gd name="connsiteY10" fmla="*/ 38691 h 406337"/>
              <a:gd name="connsiteX11" fmla="*/ 751717 w 1258637"/>
              <a:gd name="connsiteY11" fmla="*/ 18201 h 406337"/>
              <a:gd name="connsiteX12" fmla="*/ 476212 w 1258637"/>
              <a:gd name="connsiteY12" fmla="*/ 984 h 406337"/>
              <a:gd name="connsiteX13" fmla="*/ 276809 w 1258637"/>
              <a:gd name="connsiteY13" fmla="*/ 46776 h 406337"/>
              <a:gd name="connsiteX14" fmla="*/ 99141 w 1258637"/>
              <a:gd name="connsiteY14" fmla="*/ 118819 h 406337"/>
              <a:gd name="connsiteX0" fmla="*/ 99141 w 1258637"/>
              <a:gd name="connsiteY0" fmla="*/ 121927 h 409445"/>
              <a:gd name="connsiteX1" fmla="*/ 159 w 1258637"/>
              <a:gd name="connsiteY1" fmla="*/ 277469 h 409445"/>
              <a:gd name="connsiteX2" fmla="*/ 61433 w 1258637"/>
              <a:gd name="connsiteY2" fmla="*/ 385878 h 409445"/>
              <a:gd name="connsiteX3" fmla="*/ 306530 w 1258637"/>
              <a:gd name="connsiteY3" fmla="*/ 371737 h 409445"/>
              <a:gd name="connsiteX4" fmla="*/ 612901 w 1258637"/>
              <a:gd name="connsiteY4" fmla="*/ 371737 h 409445"/>
              <a:gd name="connsiteX5" fmla="*/ 848571 w 1258637"/>
              <a:gd name="connsiteY5" fmla="*/ 409445 h 409445"/>
              <a:gd name="connsiteX6" fmla="*/ 1051247 w 1258637"/>
              <a:gd name="connsiteY6" fmla="*/ 371737 h 409445"/>
              <a:gd name="connsiteX7" fmla="*/ 1211503 w 1258637"/>
              <a:gd name="connsiteY7" fmla="*/ 291610 h 409445"/>
              <a:gd name="connsiteX8" fmla="*/ 1258637 w 1258637"/>
              <a:gd name="connsiteY8" fmla="*/ 131354 h 409445"/>
              <a:gd name="connsiteX9" fmla="*/ 1178509 w 1258637"/>
              <a:gd name="connsiteY9" fmla="*/ 65366 h 409445"/>
              <a:gd name="connsiteX10" fmla="*/ 947552 w 1258637"/>
              <a:gd name="connsiteY10" fmla="*/ 41799 h 409445"/>
              <a:gd name="connsiteX11" fmla="*/ 761242 w 1258637"/>
              <a:gd name="connsiteY11" fmla="*/ 5434 h 409445"/>
              <a:gd name="connsiteX12" fmla="*/ 476212 w 1258637"/>
              <a:gd name="connsiteY12" fmla="*/ 4092 h 409445"/>
              <a:gd name="connsiteX13" fmla="*/ 276809 w 1258637"/>
              <a:gd name="connsiteY13" fmla="*/ 49884 h 409445"/>
              <a:gd name="connsiteX14" fmla="*/ 99141 w 1258637"/>
              <a:gd name="connsiteY14" fmla="*/ 121927 h 409445"/>
              <a:gd name="connsiteX0" fmla="*/ 99141 w 1258637"/>
              <a:gd name="connsiteY0" fmla="*/ 121927 h 409445"/>
              <a:gd name="connsiteX1" fmla="*/ 159 w 1258637"/>
              <a:gd name="connsiteY1" fmla="*/ 277469 h 409445"/>
              <a:gd name="connsiteX2" fmla="*/ 61433 w 1258637"/>
              <a:gd name="connsiteY2" fmla="*/ 385878 h 409445"/>
              <a:gd name="connsiteX3" fmla="*/ 306530 w 1258637"/>
              <a:gd name="connsiteY3" fmla="*/ 371737 h 409445"/>
              <a:gd name="connsiteX4" fmla="*/ 612901 w 1258637"/>
              <a:gd name="connsiteY4" fmla="*/ 371737 h 409445"/>
              <a:gd name="connsiteX5" fmla="*/ 848571 w 1258637"/>
              <a:gd name="connsiteY5" fmla="*/ 409445 h 409445"/>
              <a:gd name="connsiteX6" fmla="*/ 1051247 w 1258637"/>
              <a:gd name="connsiteY6" fmla="*/ 371737 h 409445"/>
              <a:gd name="connsiteX7" fmla="*/ 1211503 w 1258637"/>
              <a:gd name="connsiteY7" fmla="*/ 291610 h 409445"/>
              <a:gd name="connsiteX8" fmla="*/ 1258637 w 1258637"/>
              <a:gd name="connsiteY8" fmla="*/ 131354 h 409445"/>
              <a:gd name="connsiteX9" fmla="*/ 1178509 w 1258637"/>
              <a:gd name="connsiteY9" fmla="*/ 65366 h 409445"/>
              <a:gd name="connsiteX10" fmla="*/ 988827 w 1258637"/>
              <a:gd name="connsiteY10" fmla="*/ 32274 h 409445"/>
              <a:gd name="connsiteX11" fmla="*/ 761242 w 1258637"/>
              <a:gd name="connsiteY11" fmla="*/ 5434 h 409445"/>
              <a:gd name="connsiteX12" fmla="*/ 476212 w 1258637"/>
              <a:gd name="connsiteY12" fmla="*/ 4092 h 409445"/>
              <a:gd name="connsiteX13" fmla="*/ 276809 w 1258637"/>
              <a:gd name="connsiteY13" fmla="*/ 49884 h 409445"/>
              <a:gd name="connsiteX14" fmla="*/ 99141 w 1258637"/>
              <a:gd name="connsiteY14" fmla="*/ 121927 h 409445"/>
              <a:gd name="connsiteX0" fmla="*/ 99141 w 1258637"/>
              <a:gd name="connsiteY0" fmla="*/ 121927 h 409445"/>
              <a:gd name="connsiteX1" fmla="*/ 159 w 1258637"/>
              <a:gd name="connsiteY1" fmla="*/ 277469 h 409445"/>
              <a:gd name="connsiteX2" fmla="*/ 61433 w 1258637"/>
              <a:gd name="connsiteY2" fmla="*/ 385878 h 409445"/>
              <a:gd name="connsiteX3" fmla="*/ 306530 w 1258637"/>
              <a:gd name="connsiteY3" fmla="*/ 371737 h 409445"/>
              <a:gd name="connsiteX4" fmla="*/ 612901 w 1258637"/>
              <a:gd name="connsiteY4" fmla="*/ 371737 h 409445"/>
              <a:gd name="connsiteX5" fmla="*/ 848571 w 1258637"/>
              <a:gd name="connsiteY5" fmla="*/ 409445 h 409445"/>
              <a:gd name="connsiteX6" fmla="*/ 1051247 w 1258637"/>
              <a:gd name="connsiteY6" fmla="*/ 371737 h 409445"/>
              <a:gd name="connsiteX7" fmla="*/ 1211503 w 1258637"/>
              <a:gd name="connsiteY7" fmla="*/ 291610 h 409445"/>
              <a:gd name="connsiteX8" fmla="*/ 1258637 w 1258637"/>
              <a:gd name="connsiteY8" fmla="*/ 131354 h 409445"/>
              <a:gd name="connsiteX9" fmla="*/ 1178509 w 1258637"/>
              <a:gd name="connsiteY9" fmla="*/ 65366 h 409445"/>
              <a:gd name="connsiteX10" fmla="*/ 988827 w 1258637"/>
              <a:gd name="connsiteY10" fmla="*/ 32274 h 409445"/>
              <a:gd name="connsiteX11" fmla="*/ 761242 w 1258637"/>
              <a:gd name="connsiteY11" fmla="*/ 5434 h 409445"/>
              <a:gd name="connsiteX12" fmla="*/ 476212 w 1258637"/>
              <a:gd name="connsiteY12" fmla="*/ 4092 h 409445"/>
              <a:gd name="connsiteX13" fmla="*/ 276809 w 1258637"/>
              <a:gd name="connsiteY13" fmla="*/ 49884 h 409445"/>
              <a:gd name="connsiteX14" fmla="*/ 99141 w 1258637"/>
              <a:gd name="connsiteY14" fmla="*/ 121927 h 409445"/>
              <a:gd name="connsiteX0" fmla="*/ 99141 w 1258637"/>
              <a:gd name="connsiteY0" fmla="*/ 121927 h 409445"/>
              <a:gd name="connsiteX1" fmla="*/ 159 w 1258637"/>
              <a:gd name="connsiteY1" fmla="*/ 277469 h 409445"/>
              <a:gd name="connsiteX2" fmla="*/ 61433 w 1258637"/>
              <a:gd name="connsiteY2" fmla="*/ 385878 h 409445"/>
              <a:gd name="connsiteX3" fmla="*/ 306530 w 1258637"/>
              <a:gd name="connsiteY3" fmla="*/ 371737 h 409445"/>
              <a:gd name="connsiteX4" fmla="*/ 612901 w 1258637"/>
              <a:gd name="connsiteY4" fmla="*/ 371737 h 409445"/>
              <a:gd name="connsiteX5" fmla="*/ 848571 w 1258637"/>
              <a:gd name="connsiteY5" fmla="*/ 409445 h 409445"/>
              <a:gd name="connsiteX6" fmla="*/ 1051247 w 1258637"/>
              <a:gd name="connsiteY6" fmla="*/ 371737 h 409445"/>
              <a:gd name="connsiteX7" fmla="*/ 1211503 w 1258637"/>
              <a:gd name="connsiteY7" fmla="*/ 291610 h 409445"/>
              <a:gd name="connsiteX8" fmla="*/ 1258637 w 1258637"/>
              <a:gd name="connsiteY8" fmla="*/ 169454 h 409445"/>
              <a:gd name="connsiteX9" fmla="*/ 1178509 w 1258637"/>
              <a:gd name="connsiteY9" fmla="*/ 65366 h 409445"/>
              <a:gd name="connsiteX10" fmla="*/ 988827 w 1258637"/>
              <a:gd name="connsiteY10" fmla="*/ 32274 h 409445"/>
              <a:gd name="connsiteX11" fmla="*/ 761242 w 1258637"/>
              <a:gd name="connsiteY11" fmla="*/ 5434 h 409445"/>
              <a:gd name="connsiteX12" fmla="*/ 476212 w 1258637"/>
              <a:gd name="connsiteY12" fmla="*/ 4092 h 409445"/>
              <a:gd name="connsiteX13" fmla="*/ 276809 w 1258637"/>
              <a:gd name="connsiteY13" fmla="*/ 49884 h 409445"/>
              <a:gd name="connsiteX14" fmla="*/ 99141 w 1258637"/>
              <a:gd name="connsiteY14" fmla="*/ 121927 h 409445"/>
              <a:gd name="connsiteX0" fmla="*/ 99141 w 1258637"/>
              <a:gd name="connsiteY0" fmla="*/ 121927 h 409445"/>
              <a:gd name="connsiteX1" fmla="*/ 159 w 1258637"/>
              <a:gd name="connsiteY1" fmla="*/ 277469 h 409445"/>
              <a:gd name="connsiteX2" fmla="*/ 61433 w 1258637"/>
              <a:gd name="connsiteY2" fmla="*/ 385878 h 409445"/>
              <a:gd name="connsiteX3" fmla="*/ 306530 w 1258637"/>
              <a:gd name="connsiteY3" fmla="*/ 371737 h 409445"/>
              <a:gd name="connsiteX4" fmla="*/ 612901 w 1258637"/>
              <a:gd name="connsiteY4" fmla="*/ 371737 h 409445"/>
              <a:gd name="connsiteX5" fmla="*/ 848571 w 1258637"/>
              <a:gd name="connsiteY5" fmla="*/ 409445 h 409445"/>
              <a:gd name="connsiteX6" fmla="*/ 1051247 w 1258637"/>
              <a:gd name="connsiteY6" fmla="*/ 371737 h 409445"/>
              <a:gd name="connsiteX7" fmla="*/ 1211503 w 1258637"/>
              <a:gd name="connsiteY7" fmla="*/ 291610 h 409445"/>
              <a:gd name="connsiteX8" fmla="*/ 1258637 w 1258637"/>
              <a:gd name="connsiteY8" fmla="*/ 169454 h 409445"/>
              <a:gd name="connsiteX9" fmla="*/ 1178509 w 1258637"/>
              <a:gd name="connsiteY9" fmla="*/ 65366 h 409445"/>
              <a:gd name="connsiteX10" fmla="*/ 988827 w 1258637"/>
              <a:gd name="connsiteY10" fmla="*/ 32274 h 409445"/>
              <a:gd name="connsiteX11" fmla="*/ 761242 w 1258637"/>
              <a:gd name="connsiteY11" fmla="*/ 5434 h 409445"/>
              <a:gd name="connsiteX12" fmla="*/ 476212 w 1258637"/>
              <a:gd name="connsiteY12" fmla="*/ 4092 h 409445"/>
              <a:gd name="connsiteX13" fmla="*/ 276809 w 1258637"/>
              <a:gd name="connsiteY13" fmla="*/ 49884 h 409445"/>
              <a:gd name="connsiteX14" fmla="*/ 99141 w 1258637"/>
              <a:gd name="connsiteY14" fmla="*/ 121927 h 409445"/>
              <a:gd name="connsiteX0" fmla="*/ 99141 w 1258637"/>
              <a:gd name="connsiteY0" fmla="*/ 121927 h 409445"/>
              <a:gd name="connsiteX1" fmla="*/ 159 w 1258637"/>
              <a:gd name="connsiteY1" fmla="*/ 277469 h 409445"/>
              <a:gd name="connsiteX2" fmla="*/ 61433 w 1258637"/>
              <a:gd name="connsiteY2" fmla="*/ 385878 h 409445"/>
              <a:gd name="connsiteX3" fmla="*/ 306530 w 1258637"/>
              <a:gd name="connsiteY3" fmla="*/ 371737 h 409445"/>
              <a:gd name="connsiteX4" fmla="*/ 612901 w 1258637"/>
              <a:gd name="connsiteY4" fmla="*/ 371737 h 409445"/>
              <a:gd name="connsiteX5" fmla="*/ 848571 w 1258637"/>
              <a:gd name="connsiteY5" fmla="*/ 409445 h 409445"/>
              <a:gd name="connsiteX6" fmla="*/ 1051247 w 1258637"/>
              <a:gd name="connsiteY6" fmla="*/ 371737 h 409445"/>
              <a:gd name="connsiteX7" fmla="*/ 1211503 w 1258637"/>
              <a:gd name="connsiteY7" fmla="*/ 291610 h 409445"/>
              <a:gd name="connsiteX8" fmla="*/ 1258637 w 1258637"/>
              <a:gd name="connsiteY8" fmla="*/ 169454 h 409445"/>
              <a:gd name="connsiteX9" fmla="*/ 1178509 w 1258637"/>
              <a:gd name="connsiteY9" fmla="*/ 65366 h 409445"/>
              <a:gd name="connsiteX10" fmla="*/ 988827 w 1258637"/>
              <a:gd name="connsiteY10" fmla="*/ 32274 h 409445"/>
              <a:gd name="connsiteX11" fmla="*/ 761242 w 1258637"/>
              <a:gd name="connsiteY11" fmla="*/ 5434 h 409445"/>
              <a:gd name="connsiteX12" fmla="*/ 476212 w 1258637"/>
              <a:gd name="connsiteY12" fmla="*/ 4092 h 409445"/>
              <a:gd name="connsiteX13" fmla="*/ 276809 w 1258637"/>
              <a:gd name="connsiteY13" fmla="*/ 49884 h 409445"/>
              <a:gd name="connsiteX14" fmla="*/ 99141 w 1258637"/>
              <a:gd name="connsiteY14" fmla="*/ 121927 h 409445"/>
              <a:gd name="connsiteX0" fmla="*/ 99141 w 1258637"/>
              <a:gd name="connsiteY0" fmla="*/ 121927 h 409445"/>
              <a:gd name="connsiteX1" fmla="*/ 159 w 1258637"/>
              <a:gd name="connsiteY1" fmla="*/ 277469 h 409445"/>
              <a:gd name="connsiteX2" fmla="*/ 61433 w 1258637"/>
              <a:gd name="connsiteY2" fmla="*/ 385878 h 409445"/>
              <a:gd name="connsiteX3" fmla="*/ 306530 w 1258637"/>
              <a:gd name="connsiteY3" fmla="*/ 371737 h 409445"/>
              <a:gd name="connsiteX4" fmla="*/ 612901 w 1258637"/>
              <a:gd name="connsiteY4" fmla="*/ 371737 h 409445"/>
              <a:gd name="connsiteX5" fmla="*/ 848571 w 1258637"/>
              <a:gd name="connsiteY5" fmla="*/ 409445 h 409445"/>
              <a:gd name="connsiteX6" fmla="*/ 1051247 w 1258637"/>
              <a:gd name="connsiteY6" fmla="*/ 371737 h 409445"/>
              <a:gd name="connsiteX7" fmla="*/ 1167053 w 1258637"/>
              <a:gd name="connsiteY7" fmla="*/ 332885 h 409445"/>
              <a:gd name="connsiteX8" fmla="*/ 1258637 w 1258637"/>
              <a:gd name="connsiteY8" fmla="*/ 169454 h 409445"/>
              <a:gd name="connsiteX9" fmla="*/ 1178509 w 1258637"/>
              <a:gd name="connsiteY9" fmla="*/ 65366 h 409445"/>
              <a:gd name="connsiteX10" fmla="*/ 988827 w 1258637"/>
              <a:gd name="connsiteY10" fmla="*/ 32274 h 409445"/>
              <a:gd name="connsiteX11" fmla="*/ 761242 w 1258637"/>
              <a:gd name="connsiteY11" fmla="*/ 5434 h 409445"/>
              <a:gd name="connsiteX12" fmla="*/ 476212 w 1258637"/>
              <a:gd name="connsiteY12" fmla="*/ 4092 h 409445"/>
              <a:gd name="connsiteX13" fmla="*/ 276809 w 1258637"/>
              <a:gd name="connsiteY13" fmla="*/ 49884 h 409445"/>
              <a:gd name="connsiteX14" fmla="*/ 99141 w 1258637"/>
              <a:gd name="connsiteY14" fmla="*/ 121927 h 409445"/>
              <a:gd name="connsiteX0" fmla="*/ 99141 w 1258637"/>
              <a:gd name="connsiteY0" fmla="*/ 121927 h 409445"/>
              <a:gd name="connsiteX1" fmla="*/ 159 w 1258637"/>
              <a:gd name="connsiteY1" fmla="*/ 277469 h 409445"/>
              <a:gd name="connsiteX2" fmla="*/ 61433 w 1258637"/>
              <a:gd name="connsiteY2" fmla="*/ 385878 h 409445"/>
              <a:gd name="connsiteX3" fmla="*/ 306530 w 1258637"/>
              <a:gd name="connsiteY3" fmla="*/ 371737 h 409445"/>
              <a:gd name="connsiteX4" fmla="*/ 612901 w 1258637"/>
              <a:gd name="connsiteY4" fmla="*/ 371737 h 409445"/>
              <a:gd name="connsiteX5" fmla="*/ 848571 w 1258637"/>
              <a:gd name="connsiteY5" fmla="*/ 409445 h 409445"/>
              <a:gd name="connsiteX6" fmla="*/ 1051247 w 1258637"/>
              <a:gd name="connsiteY6" fmla="*/ 371737 h 409445"/>
              <a:gd name="connsiteX7" fmla="*/ 1167053 w 1258637"/>
              <a:gd name="connsiteY7" fmla="*/ 332885 h 409445"/>
              <a:gd name="connsiteX8" fmla="*/ 1258637 w 1258637"/>
              <a:gd name="connsiteY8" fmla="*/ 169454 h 409445"/>
              <a:gd name="connsiteX9" fmla="*/ 1178509 w 1258637"/>
              <a:gd name="connsiteY9" fmla="*/ 65366 h 409445"/>
              <a:gd name="connsiteX10" fmla="*/ 988827 w 1258637"/>
              <a:gd name="connsiteY10" fmla="*/ 32274 h 409445"/>
              <a:gd name="connsiteX11" fmla="*/ 761242 w 1258637"/>
              <a:gd name="connsiteY11" fmla="*/ 5434 h 409445"/>
              <a:gd name="connsiteX12" fmla="*/ 476212 w 1258637"/>
              <a:gd name="connsiteY12" fmla="*/ 4092 h 409445"/>
              <a:gd name="connsiteX13" fmla="*/ 276809 w 1258637"/>
              <a:gd name="connsiteY13" fmla="*/ 49884 h 409445"/>
              <a:gd name="connsiteX14" fmla="*/ 99141 w 1258637"/>
              <a:gd name="connsiteY14" fmla="*/ 121927 h 409445"/>
              <a:gd name="connsiteX0" fmla="*/ 99141 w 1258637"/>
              <a:gd name="connsiteY0" fmla="*/ 121927 h 409445"/>
              <a:gd name="connsiteX1" fmla="*/ 159 w 1258637"/>
              <a:gd name="connsiteY1" fmla="*/ 277469 h 409445"/>
              <a:gd name="connsiteX2" fmla="*/ 61433 w 1258637"/>
              <a:gd name="connsiteY2" fmla="*/ 385878 h 409445"/>
              <a:gd name="connsiteX3" fmla="*/ 306530 w 1258637"/>
              <a:gd name="connsiteY3" fmla="*/ 371737 h 409445"/>
              <a:gd name="connsiteX4" fmla="*/ 612901 w 1258637"/>
              <a:gd name="connsiteY4" fmla="*/ 371737 h 409445"/>
              <a:gd name="connsiteX5" fmla="*/ 848571 w 1258637"/>
              <a:gd name="connsiteY5" fmla="*/ 409445 h 409445"/>
              <a:gd name="connsiteX6" fmla="*/ 1016322 w 1258637"/>
              <a:gd name="connsiteY6" fmla="*/ 384437 h 409445"/>
              <a:gd name="connsiteX7" fmla="*/ 1167053 w 1258637"/>
              <a:gd name="connsiteY7" fmla="*/ 332885 h 409445"/>
              <a:gd name="connsiteX8" fmla="*/ 1258637 w 1258637"/>
              <a:gd name="connsiteY8" fmla="*/ 169454 h 409445"/>
              <a:gd name="connsiteX9" fmla="*/ 1178509 w 1258637"/>
              <a:gd name="connsiteY9" fmla="*/ 65366 h 409445"/>
              <a:gd name="connsiteX10" fmla="*/ 988827 w 1258637"/>
              <a:gd name="connsiteY10" fmla="*/ 32274 h 409445"/>
              <a:gd name="connsiteX11" fmla="*/ 761242 w 1258637"/>
              <a:gd name="connsiteY11" fmla="*/ 5434 h 409445"/>
              <a:gd name="connsiteX12" fmla="*/ 476212 w 1258637"/>
              <a:gd name="connsiteY12" fmla="*/ 4092 h 409445"/>
              <a:gd name="connsiteX13" fmla="*/ 276809 w 1258637"/>
              <a:gd name="connsiteY13" fmla="*/ 49884 h 409445"/>
              <a:gd name="connsiteX14" fmla="*/ 99141 w 1258637"/>
              <a:gd name="connsiteY14" fmla="*/ 121927 h 409445"/>
              <a:gd name="connsiteX0" fmla="*/ 99141 w 1258637"/>
              <a:gd name="connsiteY0" fmla="*/ 121927 h 387220"/>
              <a:gd name="connsiteX1" fmla="*/ 159 w 1258637"/>
              <a:gd name="connsiteY1" fmla="*/ 277469 h 387220"/>
              <a:gd name="connsiteX2" fmla="*/ 61433 w 1258637"/>
              <a:gd name="connsiteY2" fmla="*/ 385878 h 387220"/>
              <a:gd name="connsiteX3" fmla="*/ 306530 w 1258637"/>
              <a:gd name="connsiteY3" fmla="*/ 371737 h 387220"/>
              <a:gd name="connsiteX4" fmla="*/ 612901 w 1258637"/>
              <a:gd name="connsiteY4" fmla="*/ 371737 h 387220"/>
              <a:gd name="connsiteX5" fmla="*/ 807296 w 1258637"/>
              <a:gd name="connsiteY5" fmla="*/ 387220 h 387220"/>
              <a:gd name="connsiteX6" fmla="*/ 1016322 w 1258637"/>
              <a:gd name="connsiteY6" fmla="*/ 384437 h 387220"/>
              <a:gd name="connsiteX7" fmla="*/ 1167053 w 1258637"/>
              <a:gd name="connsiteY7" fmla="*/ 332885 h 387220"/>
              <a:gd name="connsiteX8" fmla="*/ 1258637 w 1258637"/>
              <a:gd name="connsiteY8" fmla="*/ 169454 h 387220"/>
              <a:gd name="connsiteX9" fmla="*/ 1178509 w 1258637"/>
              <a:gd name="connsiteY9" fmla="*/ 65366 h 387220"/>
              <a:gd name="connsiteX10" fmla="*/ 988827 w 1258637"/>
              <a:gd name="connsiteY10" fmla="*/ 32274 h 387220"/>
              <a:gd name="connsiteX11" fmla="*/ 761242 w 1258637"/>
              <a:gd name="connsiteY11" fmla="*/ 5434 h 387220"/>
              <a:gd name="connsiteX12" fmla="*/ 476212 w 1258637"/>
              <a:gd name="connsiteY12" fmla="*/ 4092 h 387220"/>
              <a:gd name="connsiteX13" fmla="*/ 276809 w 1258637"/>
              <a:gd name="connsiteY13" fmla="*/ 49884 h 387220"/>
              <a:gd name="connsiteX14" fmla="*/ 99141 w 1258637"/>
              <a:gd name="connsiteY14" fmla="*/ 121927 h 387220"/>
              <a:gd name="connsiteX0" fmla="*/ 99141 w 1258637"/>
              <a:gd name="connsiteY0" fmla="*/ 121927 h 387220"/>
              <a:gd name="connsiteX1" fmla="*/ 159 w 1258637"/>
              <a:gd name="connsiteY1" fmla="*/ 277469 h 387220"/>
              <a:gd name="connsiteX2" fmla="*/ 61433 w 1258637"/>
              <a:gd name="connsiteY2" fmla="*/ 385878 h 387220"/>
              <a:gd name="connsiteX3" fmla="*/ 306530 w 1258637"/>
              <a:gd name="connsiteY3" fmla="*/ 371737 h 387220"/>
              <a:gd name="connsiteX4" fmla="*/ 593851 w 1258637"/>
              <a:gd name="connsiteY4" fmla="*/ 374912 h 387220"/>
              <a:gd name="connsiteX5" fmla="*/ 807296 w 1258637"/>
              <a:gd name="connsiteY5" fmla="*/ 387220 h 387220"/>
              <a:gd name="connsiteX6" fmla="*/ 1016322 w 1258637"/>
              <a:gd name="connsiteY6" fmla="*/ 384437 h 387220"/>
              <a:gd name="connsiteX7" fmla="*/ 1167053 w 1258637"/>
              <a:gd name="connsiteY7" fmla="*/ 332885 h 387220"/>
              <a:gd name="connsiteX8" fmla="*/ 1258637 w 1258637"/>
              <a:gd name="connsiteY8" fmla="*/ 169454 h 387220"/>
              <a:gd name="connsiteX9" fmla="*/ 1178509 w 1258637"/>
              <a:gd name="connsiteY9" fmla="*/ 65366 h 387220"/>
              <a:gd name="connsiteX10" fmla="*/ 988827 w 1258637"/>
              <a:gd name="connsiteY10" fmla="*/ 32274 h 387220"/>
              <a:gd name="connsiteX11" fmla="*/ 761242 w 1258637"/>
              <a:gd name="connsiteY11" fmla="*/ 5434 h 387220"/>
              <a:gd name="connsiteX12" fmla="*/ 476212 w 1258637"/>
              <a:gd name="connsiteY12" fmla="*/ 4092 h 387220"/>
              <a:gd name="connsiteX13" fmla="*/ 276809 w 1258637"/>
              <a:gd name="connsiteY13" fmla="*/ 49884 h 387220"/>
              <a:gd name="connsiteX14" fmla="*/ 99141 w 1258637"/>
              <a:gd name="connsiteY14" fmla="*/ 121927 h 387220"/>
              <a:gd name="connsiteX0" fmla="*/ 99153 w 1258649"/>
              <a:gd name="connsiteY0" fmla="*/ 121927 h 387220"/>
              <a:gd name="connsiteX1" fmla="*/ 171 w 1258649"/>
              <a:gd name="connsiteY1" fmla="*/ 277469 h 387220"/>
              <a:gd name="connsiteX2" fmla="*/ 58270 w 1258649"/>
              <a:gd name="connsiteY2" fmla="*/ 366828 h 387220"/>
              <a:gd name="connsiteX3" fmla="*/ 306542 w 1258649"/>
              <a:gd name="connsiteY3" fmla="*/ 371737 h 387220"/>
              <a:gd name="connsiteX4" fmla="*/ 593863 w 1258649"/>
              <a:gd name="connsiteY4" fmla="*/ 374912 h 387220"/>
              <a:gd name="connsiteX5" fmla="*/ 807308 w 1258649"/>
              <a:gd name="connsiteY5" fmla="*/ 387220 h 387220"/>
              <a:gd name="connsiteX6" fmla="*/ 1016334 w 1258649"/>
              <a:gd name="connsiteY6" fmla="*/ 384437 h 387220"/>
              <a:gd name="connsiteX7" fmla="*/ 1167065 w 1258649"/>
              <a:gd name="connsiteY7" fmla="*/ 332885 h 387220"/>
              <a:gd name="connsiteX8" fmla="*/ 1258649 w 1258649"/>
              <a:gd name="connsiteY8" fmla="*/ 169454 h 387220"/>
              <a:gd name="connsiteX9" fmla="*/ 1178521 w 1258649"/>
              <a:gd name="connsiteY9" fmla="*/ 65366 h 387220"/>
              <a:gd name="connsiteX10" fmla="*/ 988839 w 1258649"/>
              <a:gd name="connsiteY10" fmla="*/ 32274 h 387220"/>
              <a:gd name="connsiteX11" fmla="*/ 761254 w 1258649"/>
              <a:gd name="connsiteY11" fmla="*/ 5434 h 387220"/>
              <a:gd name="connsiteX12" fmla="*/ 476224 w 1258649"/>
              <a:gd name="connsiteY12" fmla="*/ 4092 h 387220"/>
              <a:gd name="connsiteX13" fmla="*/ 276821 w 1258649"/>
              <a:gd name="connsiteY13" fmla="*/ 49884 h 387220"/>
              <a:gd name="connsiteX14" fmla="*/ 99153 w 1258649"/>
              <a:gd name="connsiteY14" fmla="*/ 121927 h 387220"/>
              <a:gd name="connsiteX0" fmla="*/ 99442 w 1258938"/>
              <a:gd name="connsiteY0" fmla="*/ 121927 h 387220"/>
              <a:gd name="connsiteX1" fmla="*/ 460 w 1258938"/>
              <a:gd name="connsiteY1" fmla="*/ 277469 h 387220"/>
              <a:gd name="connsiteX2" fmla="*/ 58559 w 1258938"/>
              <a:gd name="connsiteY2" fmla="*/ 366828 h 387220"/>
              <a:gd name="connsiteX3" fmla="*/ 306831 w 1258938"/>
              <a:gd name="connsiteY3" fmla="*/ 371737 h 387220"/>
              <a:gd name="connsiteX4" fmla="*/ 594152 w 1258938"/>
              <a:gd name="connsiteY4" fmla="*/ 374912 h 387220"/>
              <a:gd name="connsiteX5" fmla="*/ 807597 w 1258938"/>
              <a:gd name="connsiteY5" fmla="*/ 387220 h 387220"/>
              <a:gd name="connsiteX6" fmla="*/ 1016623 w 1258938"/>
              <a:gd name="connsiteY6" fmla="*/ 384437 h 387220"/>
              <a:gd name="connsiteX7" fmla="*/ 1167354 w 1258938"/>
              <a:gd name="connsiteY7" fmla="*/ 332885 h 387220"/>
              <a:gd name="connsiteX8" fmla="*/ 1258938 w 1258938"/>
              <a:gd name="connsiteY8" fmla="*/ 169454 h 387220"/>
              <a:gd name="connsiteX9" fmla="*/ 1178810 w 1258938"/>
              <a:gd name="connsiteY9" fmla="*/ 65366 h 387220"/>
              <a:gd name="connsiteX10" fmla="*/ 989128 w 1258938"/>
              <a:gd name="connsiteY10" fmla="*/ 32274 h 387220"/>
              <a:gd name="connsiteX11" fmla="*/ 761543 w 1258938"/>
              <a:gd name="connsiteY11" fmla="*/ 5434 h 387220"/>
              <a:gd name="connsiteX12" fmla="*/ 476513 w 1258938"/>
              <a:gd name="connsiteY12" fmla="*/ 4092 h 387220"/>
              <a:gd name="connsiteX13" fmla="*/ 277110 w 1258938"/>
              <a:gd name="connsiteY13" fmla="*/ 49884 h 387220"/>
              <a:gd name="connsiteX14" fmla="*/ 99442 w 1258938"/>
              <a:gd name="connsiteY14" fmla="*/ 121927 h 387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58938" h="387220">
                <a:moveTo>
                  <a:pt x="99442" y="121927"/>
                </a:moveTo>
                <a:cubicBezTo>
                  <a:pt x="66448" y="173774"/>
                  <a:pt x="33454" y="173775"/>
                  <a:pt x="460" y="277469"/>
                </a:cubicBezTo>
                <a:cubicBezTo>
                  <a:pt x="-2682" y="384306"/>
                  <a:pt x="9559" y="343392"/>
                  <a:pt x="58559" y="366828"/>
                </a:cubicBezTo>
                <a:lnTo>
                  <a:pt x="306831" y="371737"/>
                </a:lnTo>
                <a:lnTo>
                  <a:pt x="594152" y="374912"/>
                </a:lnTo>
                <a:lnTo>
                  <a:pt x="807597" y="387220"/>
                </a:lnTo>
                <a:lnTo>
                  <a:pt x="1016623" y="384437"/>
                </a:lnTo>
                <a:lnTo>
                  <a:pt x="1167354" y="332885"/>
                </a:lnTo>
                <a:cubicBezTo>
                  <a:pt x="1224340" y="279466"/>
                  <a:pt x="1252752" y="251448"/>
                  <a:pt x="1258938" y="169454"/>
                </a:cubicBezTo>
                <a:cubicBezTo>
                  <a:pt x="1257629" y="147458"/>
                  <a:pt x="1246794" y="84187"/>
                  <a:pt x="1178810" y="65366"/>
                </a:cubicBezTo>
                <a:lnTo>
                  <a:pt x="989128" y="32274"/>
                </a:lnTo>
                <a:lnTo>
                  <a:pt x="761543" y="5434"/>
                </a:lnTo>
                <a:cubicBezTo>
                  <a:pt x="687700" y="-2422"/>
                  <a:pt x="575756" y="-752"/>
                  <a:pt x="476513" y="4092"/>
                </a:cubicBezTo>
                <a:cubicBezTo>
                  <a:pt x="365595" y="19356"/>
                  <a:pt x="343578" y="34620"/>
                  <a:pt x="277110" y="49884"/>
                </a:cubicBezTo>
                <a:lnTo>
                  <a:pt x="99442" y="121927"/>
                </a:lnTo>
                <a:close/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A close-up of a metal object&#10;&#10;Description automatically generated">
            <a:extLst>
              <a:ext uri="{FF2B5EF4-FFF2-40B4-BE49-F238E27FC236}">
                <a16:creationId xmlns:a16="http://schemas.microsoft.com/office/drawing/2014/main" id="{83CD3AF1-CE47-8557-6F9F-87ADF3DDE01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562" y="2816005"/>
            <a:ext cx="1620682" cy="3063240"/>
          </a:xfrm>
          <a:prstGeom prst="rect">
            <a:avLst/>
          </a:prstGeom>
        </p:spPr>
      </p:pic>
      <p:sp>
        <p:nvSpPr>
          <p:cNvPr id="35" name="Freeform 34">
            <a:extLst>
              <a:ext uri="{FF2B5EF4-FFF2-40B4-BE49-F238E27FC236}">
                <a16:creationId xmlns:a16="http://schemas.microsoft.com/office/drawing/2014/main" id="{EBADC3D6-E692-1121-44C5-638089465164}"/>
              </a:ext>
            </a:extLst>
          </p:cNvPr>
          <p:cNvSpPr/>
          <p:nvPr/>
        </p:nvSpPr>
        <p:spPr>
          <a:xfrm>
            <a:off x="644235" y="3601582"/>
            <a:ext cx="1022927" cy="1971836"/>
          </a:xfrm>
          <a:custGeom>
            <a:avLst/>
            <a:gdLst>
              <a:gd name="connsiteX0" fmla="*/ 423949 w 1022466"/>
              <a:gd name="connsiteY0" fmla="*/ 0 h 1936865"/>
              <a:gd name="connsiteX1" fmla="*/ 469669 w 1022466"/>
              <a:gd name="connsiteY1" fmla="*/ 99753 h 1936865"/>
              <a:gd name="connsiteX2" fmla="*/ 648393 w 1022466"/>
              <a:gd name="connsiteY2" fmla="*/ 236913 h 1936865"/>
              <a:gd name="connsiteX3" fmla="*/ 760615 w 1022466"/>
              <a:gd name="connsiteY3" fmla="*/ 399011 h 1936865"/>
              <a:gd name="connsiteX4" fmla="*/ 802179 w 1022466"/>
              <a:gd name="connsiteY4" fmla="*/ 777240 h 1936865"/>
              <a:gd name="connsiteX5" fmla="*/ 640080 w 1022466"/>
              <a:gd name="connsiteY5" fmla="*/ 1334193 h 1936865"/>
              <a:gd name="connsiteX6" fmla="*/ 369917 w 1022466"/>
              <a:gd name="connsiteY6" fmla="*/ 1720734 h 1936865"/>
              <a:gd name="connsiteX7" fmla="*/ 0 w 1022466"/>
              <a:gd name="connsiteY7" fmla="*/ 1791393 h 1936865"/>
              <a:gd name="connsiteX8" fmla="*/ 24939 w 1022466"/>
              <a:gd name="connsiteY8" fmla="*/ 1862051 h 1936865"/>
              <a:gd name="connsiteX9" fmla="*/ 216131 w 1022466"/>
              <a:gd name="connsiteY9" fmla="*/ 1936865 h 1936865"/>
              <a:gd name="connsiteX10" fmla="*/ 594360 w 1022466"/>
              <a:gd name="connsiteY10" fmla="*/ 1857894 h 1936865"/>
              <a:gd name="connsiteX11" fmla="*/ 818804 w 1022466"/>
              <a:gd name="connsiteY11" fmla="*/ 1591887 h 1936865"/>
              <a:gd name="connsiteX12" fmla="*/ 951808 w 1022466"/>
              <a:gd name="connsiteY12" fmla="*/ 1317567 h 1936865"/>
              <a:gd name="connsiteX13" fmla="*/ 1022466 w 1022466"/>
              <a:gd name="connsiteY13" fmla="*/ 889462 h 1936865"/>
              <a:gd name="connsiteX14" fmla="*/ 968433 w 1022466"/>
              <a:gd name="connsiteY14" fmla="*/ 494607 h 1936865"/>
              <a:gd name="connsiteX15" fmla="*/ 781397 w 1022466"/>
              <a:gd name="connsiteY15" fmla="*/ 157942 h 1936865"/>
              <a:gd name="connsiteX16" fmla="*/ 586048 w 1022466"/>
              <a:gd name="connsiteY16" fmla="*/ 4156 h 1936865"/>
              <a:gd name="connsiteX17" fmla="*/ 423949 w 1022466"/>
              <a:gd name="connsiteY17" fmla="*/ 0 h 1936865"/>
              <a:gd name="connsiteX0" fmla="*/ 423949 w 1022466"/>
              <a:gd name="connsiteY0" fmla="*/ 11594 h 1948459"/>
              <a:gd name="connsiteX1" fmla="*/ 469669 w 1022466"/>
              <a:gd name="connsiteY1" fmla="*/ 111347 h 1948459"/>
              <a:gd name="connsiteX2" fmla="*/ 648393 w 1022466"/>
              <a:gd name="connsiteY2" fmla="*/ 248507 h 1948459"/>
              <a:gd name="connsiteX3" fmla="*/ 760615 w 1022466"/>
              <a:gd name="connsiteY3" fmla="*/ 410605 h 1948459"/>
              <a:gd name="connsiteX4" fmla="*/ 802179 w 1022466"/>
              <a:gd name="connsiteY4" fmla="*/ 788834 h 1948459"/>
              <a:gd name="connsiteX5" fmla="*/ 640080 w 1022466"/>
              <a:gd name="connsiteY5" fmla="*/ 1345787 h 1948459"/>
              <a:gd name="connsiteX6" fmla="*/ 369917 w 1022466"/>
              <a:gd name="connsiteY6" fmla="*/ 1732328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469669 w 1022466"/>
              <a:gd name="connsiteY1" fmla="*/ 111347 h 1948459"/>
              <a:gd name="connsiteX2" fmla="*/ 648393 w 1022466"/>
              <a:gd name="connsiteY2" fmla="*/ 248507 h 1948459"/>
              <a:gd name="connsiteX3" fmla="*/ 760615 w 1022466"/>
              <a:gd name="connsiteY3" fmla="*/ 410605 h 1948459"/>
              <a:gd name="connsiteX4" fmla="*/ 802179 w 1022466"/>
              <a:gd name="connsiteY4" fmla="*/ 788834 h 1948459"/>
              <a:gd name="connsiteX5" fmla="*/ 640080 w 1022466"/>
              <a:gd name="connsiteY5" fmla="*/ 1345787 h 1948459"/>
              <a:gd name="connsiteX6" fmla="*/ 369917 w 1022466"/>
              <a:gd name="connsiteY6" fmla="*/ 1732328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515389 w 1022466"/>
              <a:gd name="connsiteY1" fmla="*/ 148754 h 1948459"/>
              <a:gd name="connsiteX2" fmla="*/ 648393 w 1022466"/>
              <a:gd name="connsiteY2" fmla="*/ 248507 h 1948459"/>
              <a:gd name="connsiteX3" fmla="*/ 760615 w 1022466"/>
              <a:gd name="connsiteY3" fmla="*/ 410605 h 1948459"/>
              <a:gd name="connsiteX4" fmla="*/ 802179 w 1022466"/>
              <a:gd name="connsiteY4" fmla="*/ 788834 h 1948459"/>
              <a:gd name="connsiteX5" fmla="*/ 640080 w 1022466"/>
              <a:gd name="connsiteY5" fmla="*/ 1345787 h 1948459"/>
              <a:gd name="connsiteX6" fmla="*/ 369917 w 1022466"/>
              <a:gd name="connsiteY6" fmla="*/ 1732328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515389 w 1022466"/>
              <a:gd name="connsiteY1" fmla="*/ 148754 h 1948459"/>
              <a:gd name="connsiteX2" fmla="*/ 681644 w 1022466"/>
              <a:gd name="connsiteY2" fmla="*/ 281758 h 1948459"/>
              <a:gd name="connsiteX3" fmla="*/ 760615 w 1022466"/>
              <a:gd name="connsiteY3" fmla="*/ 410605 h 1948459"/>
              <a:gd name="connsiteX4" fmla="*/ 802179 w 1022466"/>
              <a:gd name="connsiteY4" fmla="*/ 788834 h 1948459"/>
              <a:gd name="connsiteX5" fmla="*/ 640080 w 1022466"/>
              <a:gd name="connsiteY5" fmla="*/ 1345787 h 1948459"/>
              <a:gd name="connsiteX6" fmla="*/ 369917 w 1022466"/>
              <a:gd name="connsiteY6" fmla="*/ 1732328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515389 w 1022466"/>
              <a:gd name="connsiteY1" fmla="*/ 148754 h 1948459"/>
              <a:gd name="connsiteX2" fmla="*/ 681644 w 1022466"/>
              <a:gd name="connsiteY2" fmla="*/ 281758 h 1948459"/>
              <a:gd name="connsiteX3" fmla="*/ 798023 w 1022466"/>
              <a:gd name="connsiteY3" fmla="*/ 551921 h 1948459"/>
              <a:gd name="connsiteX4" fmla="*/ 802179 w 1022466"/>
              <a:gd name="connsiteY4" fmla="*/ 788834 h 1948459"/>
              <a:gd name="connsiteX5" fmla="*/ 640080 w 1022466"/>
              <a:gd name="connsiteY5" fmla="*/ 1345787 h 1948459"/>
              <a:gd name="connsiteX6" fmla="*/ 369917 w 1022466"/>
              <a:gd name="connsiteY6" fmla="*/ 1732328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515389 w 1022466"/>
              <a:gd name="connsiteY1" fmla="*/ 148754 h 1948459"/>
              <a:gd name="connsiteX2" fmla="*/ 681644 w 1022466"/>
              <a:gd name="connsiteY2" fmla="*/ 281758 h 1948459"/>
              <a:gd name="connsiteX3" fmla="*/ 798023 w 1022466"/>
              <a:gd name="connsiteY3" fmla="*/ 551921 h 1948459"/>
              <a:gd name="connsiteX4" fmla="*/ 802179 w 1022466"/>
              <a:gd name="connsiteY4" fmla="*/ 788834 h 1948459"/>
              <a:gd name="connsiteX5" fmla="*/ 640080 w 1022466"/>
              <a:gd name="connsiteY5" fmla="*/ 1345787 h 1948459"/>
              <a:gd name="connsiteX6" fmla="*/ 369917 w 1022466"/>
              <a:gd name="connsiteY6" fmla="*/ 1732328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515389 w 1022466"/>
              <a:gd name="connsiteY1" fmla="*/ 148754 h 1948459"/>
              <a:gd name="connsiteX2" fmla="*/ 681644 w 1022466"/>
              <a:gd name="connsiteY2" fmla="*/ 281758 h 1948459"/>
              <a:gd name="connsiteX3" fmla="*/ 798023 w 1022466"/>
              <a:gd name="connsiteY3" fmla="*/ 551921 h 1948459"/>
              <a:gd name="connsiteX4" fmla="*/ 802179 w 1022466"/>
              <a:gd name="connsiteY4" fmla="*/ 788834 h 1948459"/>
              <a:gd name="connsiteX5" fmla="*/ 640080 w 1022466"/>
              <a:gd name="connsiteY5" fmla="*/ 1345787 h 1948459"/>
              <a:gd name="connsiteX6" fmla="*/ 369917 w 1022466"/>
              <a:gd name="connsiteY6" fmla="*/ 1732328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515389 w 1022466"/>
              <a:gd name="connsiteY1" fmla="*/ 148754 h 1948459"/>
              <a:gd name="connsiteX2" fmla="*/ 648393 w 1022466"/>
              <a:gd name="connsiteY2" fmla="*/ 260976 h 1948459"/>
              <a:gd name="connsiteX3" fmla="*/ 798023 w 1022466"/>
              <a:gd name="connsiteY3" fmla="*/ 551921 h 1948459"/>
              <a:gd name="connsiteX4" fmla="*/ 802179 w 1022466"/>
              <a:gd name="connsiteY4" fmla="*/ 788834 h 1948459"/>
              <a:gd name="connsiteX5" fmla="*/ 640080 w 1022466"/>
              <a:gd name="connsiteY5" fmla="*/ 1345787 h 1948459"/>
              <a:gd name="connsiteX6" fmla="*/ 369917 w 1022466"/>
              <a:gd name="connsiteY6" fmla="*/ 1732328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515389 w 1022466"/>
              <a:gd name="connsiteY1" fmla="*/ 148754 h 1948459"/>
              <a:gd name="connsiteX2" fmla="*/ 648393 w 1022466"/>
              <a:gd name="connsiteY2" fmla="*/ 260976 h 1948459"/>
              <a:gd name="connsiteX3" fmla="*/ 798023 w 1022466"/>
              <a:gd name="connsiteY3" fmla="*/ 551921 h 1948459"/>
              <a:gd name="connsiteX4" fmla="*/ 802179 w 1022466"/>
              <a:gd name="connsiteY4" fmla="*/ 788834 h 1948459"/>
              <a:gd name="connsiteX5" fmla="*/ 640080 w 1022466"/>
              <a:gd name="connsiteY5" fmla="*/ 1345787 h 1948459"/>
              <a:gd name="connsiteX6" fmla="*/ 369917 w 1022466"/>
              <a:gd name="connsiteY6" fmla="*/ 1732328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461356 w 1022466"/>
              <a:gd name="connsiteY1" fmla="*/ 119659 h 1948459"/>
              <a:gd name="connsiteX2" fmla="*/ 648393 w 1022466"/>
              <a:gd name="connsiteY2" fmla="*/ 260976 h 1948459"/>
              <a:gd name="connsiteX3" fmla="*/ 798023 w 1022466"/>
              <a:gd name="connsiteY3" fmla="*/ 551921 h 1948459"/>
              <a:gd name="connsiteX4" fmla="*/ 802179 w 1022466"/>
              <a:gd name="connsiteY4" fmla="*/ 788834 h 1948459"/>
              <a:gd name="connsiteX5" fmla="*/ 640080 w 1022466"/>
              <a:gd name="connsiteY5" fmla="*/ 1345787 h 1948459"/>
              <a:gd name="connsiteX6" fmla="*/ 369917 w 1022466"/>
              <a:gd name="connsiteY6" fmla="*/ 1732328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461356 w 1022466"/>
              <a:gd name="connsiteY1" fmla="*/ 119659 h 1948459"/>
              <a:gd name="connsiteX2" fmla="*/ 648393 w 1022466"/>
              <a:gd name="connsiteY2" fmla="*/ 260976 h 1948459"/>
              <a:gd name="connsiteX3" fmla="*/ 798023 w 1022466"/>
              <a:gd name="connsiteY3" fmla="*/ 551921 h 1948459"/>
              <a:gd name="connsiteX4" fmla="*/ 773085 w 1022466"/>
              <a:gd name="connsiteY4" fmla="*/ 817929 h 1948459"/>
              <a:gd name="connsiteX5" fmla="*/ 640080 w 1022466"/>
              <a:gd name="connsiteY5" fmla="*/ 1345787 h 1948459"/>
              <a:gd name="connsiteX6" fmla="*/ 369917 w 1022466"/>
              <a:gd name="connsiteY6" fmla="*/ 1732328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461356 w 1022466"/>
              <a:gd name="connsiteY1" fmla="*/ 119659 h 1948459"/>
              <a:gd name="connsiteX2" fmla="*/ 648393 w 1022466"/>
              <a:gd name="connsiteY2" fmla="*/ 260976 h 1948459"/>
              <a:gd name="connsiteX3" fmla="*/ 798023 w 1022466"/>
              <a:gd name="connsiteY3" fmla="*/ 551921 h 1948459"/>
              <a:gd name="connsiteX4" fmla="*/ 773085 w 1022466"/>
              <a:gd name="connsiteY4" fmla="*/ 817929 h 1948459"/>
              <a:gd name="connsiteX5" fmla="*/ 640080 w 1022466"/>
              <a:gd name="connsiteY5" fmla="*/ 1345787 h 1948459"/>
              <a:gd name="connsiteX6" fmla="*/ 369917 w 1022466"/>
              <a:gd name="connsiteY6" fmla="*/ 1732328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461356 w 1022466"/>
              <a:gd name="connsiteY1" fmla="*/ 119659 h 1948459"/>
              <a:gd name="connsiteX2" fmla="*/ 648393 w 1022466"/>
              <a:gd name="connsiteY2" fmla="*/ 260976 h 1948459"/>
              <a:gd name="connsiteX3" fmla="*/ 798023 w 1022466"/>
              <a:gd name="connsiteY3" fmla="*/ 551921 h 1948459"/>
              <a:gd name="connsiteX4" fmla="*/ 773085 w 1022466"/>
              <a:gd name="connsiteY4" fmla="*/ 817929 h 1948459"/>
              <a:gd name="connsiteX5" fmla="*/ 640080 w 1022466"/>
              <a:gd name="connsiteY5" fmla="*/ 1345787 h 1948459"/>
              <a:gd name="connsiteX6" fmla="*/ 369917 w 1022466"/>
              <a:gd name="connsiteY6" fmla="*/ 1732328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461356 w 1022466"/>
              <a:gd name="connsiteY1" fmla="*/ 119659 h 1948459"/>
              <a:gd name="connsiteX2" fmla="*/ 648393 w 1022466"/>
              <a:gd name="connsiteY2" fmla="*/ 260976 h 1948459"/>
              <a:gd name="connsiteX3" fmla="*/ 798023 w 1022466"/>
              <a:gd name="connsiteY3" fmla="*/ 551921 h 1948459"/>
              <a:gd name="connsiteX4" fmla="*/ 773085 w 1022466"/>
              <a:gd name="connsiteY4" fmla="*/ 817929 h 1948459"/>
              <a:gd name="connsiteX5" fmla="*/ 586048 w 1022466"/>
              <a:gd name="connsiteY5" fmla="*/ 1408133 h 1948459"/>
              <a:gd name="connsiteX6" fmla="*/ 369917 w 1022466"/>
              <a:gd name="connsiteY6" fmla="*/ 1732328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461356 w 1022466"/>
              <a:gd name="connsiteY1" fmla="*/ 119659 h 1948459"/>
              <a:gd name="connsiteX2" fmla="*/ 648393 w 1022466"/>
              <a:gd name="connsiteY2" fmla="*/ 260976 h 1948459"/>
              <a:gd name="connsiteX3" fmla="*/ 798023 w 1022466"/>
              <a:gd name="connsiteY3" fmla="*/ 551921 h 1948459"/>
              <a:gd name="connsiteX4" fmla="*/ 773085 w 1022466"/>
              <a:gd name="connsiteY4" fmla="*/ 817929 h 1948459"/>
              <a:gd name="connsiteX5" fmla="*/ 586048 w 1022466"/>
              <a:gd name="connsiteY5" fmla="*/ 1408133 h 1948459"/>
              <a:gd name="connsiteX6" fmla="*/ 369917 w 1022466"/>
              <a:gd name="connsiteY6" fmla="*/ 1732328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461356 w 1022466"/>
              <a:gd name="connsiteY1" fmla="*/ 119659 h 1948459"/>
              <a:gd name="connsiteX2" fmla="*/ 648393 w 1022466"/>
              <a:gd name="connsiteY2" fmla="*/ 260976 h 1948459"/>
              <a:gd name="connsiteX3" fmla="*/ 798023 w 1022466"/>
              <a:gd name="connsiteY3" fmla="*/ 551921 h 1948459"/>
              <a:gd name="connsiteX4" fmla="*/ 773085 w 1022466"/>
              <a:gd name="connsiteY4" fmla="*/ 817929 h 1948459"/>
              <a:gd name="connsiteX5" fmla="*/ 586048 w 1022466"/>
              <a:gd name="connsiteY5" fmla="*/ 1408133 h 1948459"/>
              <a:gd name="connsiteX6" fmla="*/ 369917 w 1022466"/>
              <a:gd name="connsiteY6" fmla="*/ 1732328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461356 w 1022466"/>
              <a:gd name="connsiteY1" fmla="*/ 119659 h 1948459"/>
              <a:gd name="connsiteX2" fmla="*/ 648393 w 1022466"/>
              <a:gd name="connsiteY2" fmla="*/ 260976 h 1948459"/>
              <a:gd name="connsiteX3" fmla="*/ 798023 w 1022466"/>
              <a:gd name="connsiteY3" fmla="*/ 551921 h 1948459"/>
              <a:gd name="connsiteX4" fmla="*/ 773085 w 1022466"/>
              <a:gd name="connsiteY4" fmla="*/ 817929 h 1948459"/>
              <a:gd name="connsiteX5" fmla="*/ 586048 w 1022466"/>
              <a:gd name="connsiteY5" fmla="*/ 1408133 h 1948459"/>
              <a:gd name="connsiteX6" fmla="*/ 311728 w 1022466"/>
              <a:gd name="connsiteY6" fmla="*/ 1736485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461356 w 1022466"/>
              <a:gd name="connsiteY1" fmla="*/ 119659 h 1948459"/>
              <a:gd name="connsiteX2" fmla="*/ 648393 w 1022466"/>
              <a:gd name="connsiteY2" fmla="*/ 260976 h 1948459"/>
              <a:gd name="connsiteX3" fmla="*/ 798023 w 1022466"/>
              <a:gd name="connsiteY3" fmla="*/ 551921 h 1948459"/>
              <a:gd name="connsiteX4" fmla="*/ 773085 w 1022466"/>
              <a:gd name="connsiteY4" fmla="*/ 817929 h 1948459"/>
              <a:gd name="connsiteX5" fmla="*/ 586048 w 1022466"/>
              <a:gd name="connsiteY5" fmla="*/ 1408133 h 1948459"/>
              <a:gd name="connsiteX6" fmla="*/ 311728 w 1022466"/>
              <a:gd name="connsiteY6" fmla="*/ 1736485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461356 w 1022466"/>
              <a:gd name="connsiteY1" fmla="*/ 119659 h 1948459"/>
              <a:gd name="connsiteX2" fmla="*/ 648393 w 1022466"/>
              <a:gd name="connsiteY2" fmla="*/ 260976 h 1948459"/>
              <a:gd name="connsiteX3" fmla="*/ 798023 w 1022466"/>
              <a:gd name="connsiteY3" fmla="*/ 551921 h 1948459"/>
              <a:gd name="connsiteX4" fmla="*/ 773085 w 1022466"/>
              <a:gd name="connsiteY4" fmla="*/ 817929 h 1948459"/>
              <a:gd name="connsiteX5" fmla="*/ 586048 w 1022466"/>
              <a:gd name="connsiteY5" fmla="*/ 1408133 h 1948459"/>
              <a:gd name="connsiteX6" fmla="*/ 311728 w 1022466"/>
              <a:gd name="connsiteY6" fmla="*/ 1736485 h 1948459"/>
              <a:gd name="connsiteX7" fmla="*/ 0 w 1022466"/>
              <a:gd name="connsiteY7" fmla="*/ 1802987 h 1948459"/>
              <a:gd name="connsiteX8" fmla="*/ 24939 w 1022466"/>
              <a:gd name="connsiteY8" fmla="*/ 1873645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461356 w 1022466"/>
              <a:gd name="connsiteY1" fmla="*/ 119659 h 1948459"/>
              <a:gd name="connsiteX2" fmla="*/ 648393 w 1022466"/>
              <a:gd name="connsiteY2" fmla="*/ 260976 h 1948459"/>
              <a:gd name="connsiteX3" fmla="*/ 798023 w 1022466"/>
              <a:gd name="connsiteY3" fmla="*/ 551921 h 1948459"/>
              <a:gd name="connsiteX4" fmla="*/ 773085 w 1022466"/>
              <a:gd name="connsiteY4" fmla="*/ 817929 h 1948459"/>
              <a:gd name="connsiteX5" fmla="*/ 586048 w 1022466"/>
              <a:gd name="connsiteY5" fmla="*/ 1408133 h 1948459"/>
              <a:gd name="connsiteX6" fmla="*/ 311728 w 1022466"/>
              <a:gd name="connsiteY6" fmla="*/ 1736485 h 1948459"/>
              <a:gd name="connsiteX7" fmla="*/ 0 w 1022466"/>
              <a:gd name="connsiteY7" fmla="*/ 1802987 h 1948459"/>
              <a:gd name="connsiteX8" fmla="*/ 4157 w 1022466"/>
              <a:gd name="connsiteY8" fmla="*/ 1923521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461356 w 1022466"/>
              <a:gd name="connsiteY1" fmla="*/ 119659 h 1948459"/>
              <a:gd name="connsiteX2" fmla="*/ 648393 w 1022466"/>
              <a:gd name="connsiteY2" fmla="*/ 260976 h 1948459"/>
              <a:gd name="connsiteX3" fmla="*/ 798023 w 1022466"/>
              <a:gd name="connsiteY3" fmla="*/ 551921 h 1948459"/>
              <a:gd name="connsiteX4" fmla="*/ 773085 w 1022466"/>
              <a:gd name="connsiteY4" fmla="*/ 817929 h 1948459"/>
              <a:gd name="connsiteX5" fmla="*/ 586048 w 1022466"/>
              <a:gd name="connsiteY5" fmla="*/ 1408133 h 1948459"/>
              <a:gd name="connsiteX6" fmla="*/ 311728 w 1022466"/>
              <a:gd name="connsiteY6" fmla="*/ 1736485 h 1948459"/>
              <a:gd name="connsiteX7" fmla="*/ 0 w 1022466"/>
              <a:gd name="connsiteY7" fmla="*/ 1802987 h 1948459"/>
              <a:gd name="connsiteX8" fmla="*/ 29095 w 1022466"/>
              <a:gd name="connsiteY8" fmla="*/ 1911052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48459"/>
              <a:gd name="connsiteX1" fmla="*/ 461356 w 1022466"/>
              <a:gd name="connsiteY1" fmla="*/ 119659 h 1948459"/>
              <a:gd name="connsiteX2" fmla="*/ 648393 w 1022466"/>
              <a:gd name="connsiteY2" fmla="*/ 260976 h 1948459"/>
              <a:gd name="connsiteX3" fmla="*/ 798023 w 1022466"/>
              <a:gd name="connsiteY3" fmla="*/ 551921 h 1948459"/>
              <a:gd name="connsiteX4" fmla="*/ 773085 w 1022466"/>
              <a:gd name="connsiteY4" fmla="*/ 817929 h 1948459"/>
              <a:gd name="connsiteX5" fmla="*/ 586048 w 1022466"/>
              <a:gd name="connsiteY5" fmla="*/ 1408133 h 1948459"/>
              <a:gd name="connsiteX6" fmla="*/ 311728 w 1022466"/>
              <a:gd name="connsiteY6" fmla="*/ 1736485 h 1948459"/>
              <a:gd name="connsiteX7" fmla="*/ 0 w 1022466"/>
              <a:gd name="connsiteY7" fmla="*/ 1802987 h 1948459"/>
              <a:gd name="connsiteX8" fmla="*/ 29095 w 1022466"/>
              <a:gd name="connsiteY8" fmla="*/ 1911052 h 1948459"/>
              <a:gd name="connsiteX9" fmla="*/ 216131 w 1022466"/>
              <a:gd name="connsiteY9" fmla="*/ 1948459 h 1948459"/>
              <a:gd name="connsiteX10" fmla="*/ 594360 w 1022466"/>
              <a:gd name="connsiteY10" fmla="*/ 1869488 h 1948459"/>
              <a:gd name="connsiteX11" fmla="*/ 818804 w 1022466"/>
              <a:gd name="connsiteY11" fmla="*/ 1603481 h 1948459"/>
              <a:gd name="connsiteX12" fmla="*/ 951808 w 1022466"/>
              <a:gd name="connsiteY12" fmla="*/ 1329161 h 1948459"/>
              <a:gd name="connsiteX13" fmla="*/ 1022466 w 1022466"/>
              <a:gd name="connsiteY13" fmla="*/ 901056 h 1948459"/>
              <a:gd name="connsiteX14" fmla="*/ 968433 w 1022466"/>
              <a:gd name="connsiteY14" fmla="*/ 506201 h 1948459"/>
              <a:gd name="connsiteX15" fmla="*/ 781397 w 1022466"/>
              <a:gd name="connsiteY15" fmla="*/ 169536 h 1948459"/>
              <a:gd name="connsiteX16" fmla="*/ 586048 w 1022466"/>
              <a:gd name="connsiteY16" fmla="*/ 15750 h 1948459"/>
              <a:gd name="connsiteX17" fmla="*/ 423949 w 1022466"/>
              <a:gd name="connsiteY17" fmla="*/ 11594 h 1948459"/>
              <a:gd name="connsiteX0" fmla="*/ 423949 w 1022466"/>
              <a:gd name="connsiteY0" fmla="*/ 11594 h 1965084"/>
              <a:gd name="connsiteX1" fmla="*/ 461356 w 1022466"/>
              <a:gd name="connsiteY1" fmla="*/ 119659 h 1965084"/>
              <a:gd name="connsiteX2" fmla="*/ 648393 w 1022466"/>
              <a:gd name="connsiteY2" fmla="*/ 260976 h 1965084"/>
              <a:gd name="connsiteX3" fmla="*/ 798023 w 1022466"/>
              <a:gd name="connsiteY3" fmla="*/ 551921 h 1965084"/>
              <a:gd name="connsiteX4" fmla="*/ 773085 w 1022466"/>
              <a:gd name="connsiteY4" fmla="*/ 817929 h 1965084"/>
              <a:gd name="connsiteX5" fmla="*/ 586048 w 1022466"/>
              <a:gd name="connsiteY5" fmla="*/ 1408133 h 1965084"/>
              <a:gd name="connsiteX6" fmla="*/ 311728 w 1022466"/>
              <a:gd name="connsiteY6" fmla="*/ 1736485 h 1965084"/>
              <a:gd name="connsiteX7" fmla="*/ 0 w 1022466"/>
              <a:gd name="connsiteY7" fmla="*/ 1802987 h 1965084"/>
              <a:gd name="connsiteX8" fmla="*/ 29095 w 1022466"/>
              <a:gd name="connsiteY8" fmla="*/ 1911052 h 1965084"/>
              <a:gd name="connsiteX9" fmla="*/ 266008 w 1022466"/>
              <a:gd name="connsiteY9" fmla="*/ 1965084 h 1965084"/>
              <a:gd name="connsiteX10" fmla="*/ 594360 w 1022466"/>
              <a:gd name="connsiteY10" fmla="*/ 1869488 h 1965084"/>
              <a:gd name="connsiteX11" fmla="*/ 818804 w 1022466"/>
              <a:gd name="connsiteY11" fmla="*/ 1603481 h 1965084"/>
              <a:gd name="connsiteX12" fmla="*/ 951808 w 1022466"/>
              <a:gd name="connsiteY12" fmla="*/ 1329161 h 1965084"/>
              <a:gd name="connsiteX13" fmla="*/ 1022466 w 1022466"/>
              <a:gd name="connsiteY13" fmla="*/ 901056 h 1965084"/>
              <a:gd name="connsiteX14" fmla="*/ 968433 w 1022466"/>
              <a:gd name="connsiteY14" fmla="*/ 506201 h 1965084"/>
              <a:gd name="connsiteX15" fmla="*/ 781397 w 1022466"/>
              <a:gd name="connsiteY15" fmla="*/ 169536 h 1965084"/>
              <a:gd name="connsiteX16" fmla="*/ 586048 w 1022466"/>
              <a:gd name="connsiteY16" fmla="*/ 15750 h 1965084"/>
              <a:gd name="connsiteX17" fmla="*/ 423949 w 1022466"/>
              <a:gd name="connsiteY17" fmla="*/ 11594 h 1965084"/>
              <a:gd name="connsiteX0" fmla="*/ 423949 w 1022466"/>
              <a:gd name="connsiteY0" fmla="*/ 11594 h 1965084"/>
              <a:gd name="connsiteX1" fmla="*/ 461356 w 1022466"/>
              <a:gd name="connsiteY1" fmla="*/ 119659 h 1965084"/>
              <a:gd name="connsiteX2" fmla="*/ 648393 w 1022466"/>
              <a:gd name="connsiteY2" fmla="*/ 260976 h 1965084"/>
              <a:gd name="connsiteX3" fmla="*/ 798023 w 1022466"/>
              <a:gd name="connsiteY3" fmla="*/ 551921 h 1965084"/>
              <a:gd name="connsiteX4" fmla="*/ 773085 w 1022466"/>
              <a:gd name="connsiteY4" fmla="*/ 817929 h 1965084"/>
              <a:gd name="connsiteX5" fmla="*/ 586048 w 1022466"/>
              <a:gd name="connsiteY5" fmla="*/ 1408133 h 1965084"/>
              <a:gd name="connsiteX6" fmla="*/ 311728 w 1022466"/>
              <a:gd name="connsiteY6" fmla="*/ 1736485 h 1965084"/>
              <a:gd name="connsiteX7" fmla="*/ 0 w 1022466"/>
              <a:gd name="connsiteY7" fmla="*/ 1802987 h 1965084"/>
              <a:gd name="connsiteX8" fmla="*/ 29095 w 1022466"/>
              <a:gd name="connsiteY8" fmla="*/ 1911052 h 1965084"/>
              <a:gd name="connsiteX9" fmla="*/ 266008 w 1022466"/>
              <a:gd name="connsiteY9" fmla="*/ 1965084 h 1965084"/>
              <a:gd name="connsiteX10" fmla="*/ 594360 w 1022466"/>
              <a:gd name="connsiteY10" fmla="*/ 1869488 h 1965084"/>
              <a:gd name="connsiteX11" fmla="*/ 818804 w 1022466"/>
              <a:gd name="connsiteY11" fmla="*/ 1603481 h 1965084"/>
              <a:gd name="connsiteX12" fmla="*/ 951808 w 1022466"/>
              <a:gd name="connsiteY12" fmla="*/ 1329161 h 1965084"/>
              <a:gd name="connsiteX13" fmla="*/ 1022466 w 1022466"/>
              <a:gd name="connsiteY13" fmla="*/ 901056 h 1965084"/>
              <a:gd name="connsiteX14" fmla="*/ 968433 w 1022466"/>
              <a:gd name="connsiteY14" fmla="*/ 506201 h 1965084"/>
              <a:gd name="connsiteX15" fmla="*/ 781397 w 1022466"/>
              <a:gd name="connsiteY15" fmla="*/ 169536 h 1965084"/>
              <a:gd name="connsiteX16" fmla="*/ 586048 w 1022466"/>
              <a:gd name="connsiteY16" fmla="*/ 15750 h 1965084"/>
              <a:gd name="connsiteX17" fmla="*/ 423949 w 1022466"/>
              <a:gd name="connsiteY17" fmla="*/ 11594 h 1965084"/>
              <a:gd name="connsiteX0" fmla="*/ 423949 w 1022466"/>
              <a:gd name="connsiteY0" fmla="*/ 11594 h 1965084"/>
              <a:gd name="connsiteX1" fmla="*/ 461356 w 1022466"/>
              <a:gd name="connsiteY1" fmla="*/ 119659 h 1965084"/>
              <a:gd name="connsiteX2" fmla="*/ 648393 w 1022466"/>
              <a:gd name="connsiteY2" fmla="*/ 260976 h 1965084"/>
              <a:gd name="connsiteX3" fmla="*/ 798023 w 1022466"/>
              <a:gd name="connsiteY3" fmla="*/ 551921 h 1965084"/>
              <a:gd name="connsiteX4" fmla="*/ 773085 w 1022466"/>
              <a:gd name="connsiteY4" fmla="*/ 817929 h 1965084"/>
              <a:gd name="connsiteX5" fmla="*/ 586048 w 1022466"/>
              <a:gd name="connsiteY5" fmla="*/ 1408133 h 1965084"/>
              <a:gd name="connsiteX6" fmla="*/ 311728 w 1022466"/>
              <a:gd name="connsiteY6" fmla="*/ 1736485 h 1965084"/>
              <a:gd name="connsiteX7" fmla="*/ 0 w 1022466"/>
              <a:gd name="connsiteY7" fmla="*/ 1802987 h 1965084"/>
              <a:gd name="connsiteX8" fmla="*/ 29095 w 1022466"/>
              <a:gd name="connsiteY8" fmla="*/ 1911052 h 1965084"/>
              <a:gd name="connsiteX9" fmla="*/ 266008 w 1022466"/>
              <a:gd name="connsiteY9" fmla="*/ 1965084 h 1965084"/>
              <a:gd name="connsiteX10" fmla="*/ 594360 w 1022466"/>
              <a:gd name="connsiteY10" fmla="*/ 1869488 h 1965084"/>
              <a:gd name="connsiteX11" fmla="*/ 818804 w 1022466"/>
              <a:gd name="connsiteY11" fmla="*/ 1603481 h 1965084"/>
              <a:gd name="connsiteX12" fmla="*/ 951808 w 1022466"/>
              <a:gd name="connsiteY12" fmla="*/ 1329161 h 1965084"/>
              <a:gd name="connsiteX13" fmla="*/ 1022466 w 1022466"/>
              <a:gd name="connsiteY13" fmla="*/ 901056 h 1965084"/>
              <a:gd name="connsiteX14" fmla="*/ 968433 w 1022466"/>
              <a:gd name="connsiteY14" fmla="*/ 506201 h 1965084"/>
              <a:gd name="connsiteX15" fmla="*/ 781397 w 1022466"/>
              <a:gd name="connsiteY15" fmla="*/ 169536 h 1965084"/>
              <a:gd name="connsiteX16" fmla="*/ 586048 w 1022466"/>
              <a:gd name="connsiteY16" fmla="*/ 15750 h 1965084"/>
              <a:gd name="connsiteX17" fmla="*/ 423949 w 1022466"/>
              <a:gd name="connsiteY17" fmla="*/ 11594 h 1965084"/>
              <a:gd name="connsiteX0" fmla="*/ 423949 w 1022466"/>
              <a:gd name="connsiteY0" fmla="*/ 11594 h 1965084"/>
              <a:gd name="connsiteX1" fmla="*/ 461356 w 1022466"/>
              <a:gd name="connsiteY1" fmla="*/ 119659 h 1965084"/>
              <a:gd name="connsiteX2" fmla="*/ 648393 w 1022466"/>
              <a:gd name="connsiteY2" fmla="*/ 260976 h 1965084"/>
              <a:gd name="connsiteX3" fmla="*/ 798023 w 1022466"/>
              <a:gd name="connsiteY3" fmla="*/ 551921 h 1965084"/>
              <a:gd name="connsiteX4" fmla="*/ 773085 w 1022466"/>
              <a:gd name="connsiteY4" fmla="*/ 817929 h 1965084"/>
              <a:gd name="connsiteX5" fmla="*/ 586048 w 1022466"/>
              <a:gd name="connsiteY5" fmla="*/ 1408133 h 1965084"/>
              <a:gd name="connsiteX6" fmla="*/ 311728 w 1022466"/>
              <a:gd name="connsiteY6" fmla="*/ 1736485 h 1965084"/>
              <a:gd name="connsiteX7" fmla="*/ 0 w 1022466"/>
              <a:gd name="connsiteY7" fmla="*/ 1802987 h 1965084"/>
              <a:gd name="connsiteX8" fmla="*/ 29095 w 1022466"/>
              <a:gd name="connsiteY8" fmla="*/ 1911052 h 1965084"/>
              <a:gd name="connsiteX9" fmla="*/ 266008 w 1022466"/>
              <a:gd name="connsiteY9" fmla="*/ 1965084 h 1965084"/>
              <a:gd name="connsiteX10" fmla="*/ 631767 w 1022466"/>
              <a:gd name="connsiteY10" fmla="*/ 1848706 h 1965084"/>
              <a:gd name="connsiteX11" fmla="*/ 818804 w 1022466"/>
              <a:gd name="connsiteY11" fmla="*/ 1603481 h 1965084"/>
              <a:gd name="connsiteX12" fmla="*/ 951808 w 1022466"/>
              <a:gd name="connsiteY12" fmla="*/ 1329161 h 1965084"/>
              <a:gd name="connsiteX13" fmla="*/ 1022466 w 1022466"/>
              <a:gd name="connsiteY13" fmla="*/ 901056 h 1965084"/>
              <a:gd name="connsiteX14" fmla="*/ 968433 w 1022466"/>
              <a:gd name="connsiteY14" fmla="*/ 506201 h 1965084"/>
              <a:gd name="connsiteX15" fmla="*/ 781397 w 1022466"/>
              <a:gd name="connsiteY15" fmla="*/ 169536 h 1965084"/>
              <a:gd name="connsiteX16" fmla="*/ 586048 w 1022466"/>
              <a:gd name="connsiteY16" fmla="*/ 15750 h 1965084"/>
              <a:gd name="connsiteX17" fmla="*/ 423949 w 1022466"/>
              <a:gd name="connsiteY17" fmla="*/ 11594 h 1965084"/>
              <a:gd name="connsiteX0" fmla="*/ 423949 w 1022466"/>
              <a:gd name="connsiteY0" fmla="*/ 11594 h 1965084"/>
              <a:gd name="connsiteX1" fmla="*/ 461356 w 1022466"/>
              <a:gd name="connsiteY1" fmla="*/ 119659 h 1965084"/>
              <a:gd name="connsiteX2" fmla="*/ 648393 w 1022466"/>
              <a:gd name="connsiteY2" fmla="*/ 260976 h 1965084"/>
              <a:gd name="connsiteX3" fmla="*/ 798023 w 1022466"/>
              <a:gd name="connsiteY3" fmla="*/ 551921 h 1965084"/>
              <a:gd name="connsiteX4" fmla="*/ 773085 w 1022466"/>
              <a:gd name="connsiteY4" fmla="*/ 817929 h 1965084"/>
              <a:gd name="connsiteX5" fmla="*/ 586048 w 1022466"/>
              <a:gd name="connsiteY5" fmla="*/ 1408133 h 1965084"/>
              <a:gd name="connsiteX6" fmla="*/ 311728 w 1022466"/>
              <a:gd name="connsiteY6" fmla="*/ 1736485 h 1965084"/>
              <a:gd name="connsiteX7" fmla="*/ 0 w 1022466"/>
              <a:gd name="connsiteY7" fmla="*/ 1802987 h 1965084"/>
              <a:gd name="connsiteX8" fmla="*/ 29095 w 1022466"/>
              <a:gd name="connsiteY8" fmla="*/ 1911052 h 1965084"/>
              <a:gd name="connsiteX9" fmla="*/ 266008 w 1022466"/>
              <a:gd name="connsiteY9" fmla="*/ 1965084 h 1965084"/>
              <a:gd name="connsiteX10" fmla="*/ 631767 w 1022466"/>
              <a:gd name="connsiteY10" fmla="*/ 1848706 h 1965084"/>
              <a:gd name="connsiteX11" fmla="*/ 818804 w 1022466"/>
              <a:gd name="connsiteY11" fmla="*/ 1603481 h 1965084"/>
              <a:gd name="connsiteX12" fmla="*/ 951808 w 1022466"/>
              <a:gd name="connsiteY12" fmla="*/ 1329161 h 1965084"/>
              <a:gd name="connsiteX13" fmla="*/ 1022466 w 1022466"/>
              <a:gd name="connsiteY13" fmla="*/ 901056 h 1965084"/>
              <a:gd name="connsiteX14" fmla="*/ 968433 w 1022466"/>
              <a:gd name="connsiteY14" fmla="*/ 506201 h 1965084"/>
              <a:gd name="connsiteX15" fmla="*/ 781397 w 1022466"/>
              <a:gd name="connsiteY15" fmla="*/ 169536 h 1965084"/>
              <a:gd name="connsiteX16" fmla="*/ 586048 w 1022466"/>
              <a:gd name="connsiteY16" fmla="*/ 15750 h 1965084"/>
              <a:gd name="connsiteX17" fmla="*/ 423949 w 1022466"/>
              <a:gd name="connsiteY17" fmla="*/ 11594 h 1965084"/>
              <a:gd name="connsiteX0" fmla="*/ 423949 w 1022466"/>
              <a:gd name="connsiteY0" fmla="*/ 11594 h 1965084"/>
              <a:gd name="connsiteX1" fmla="*/ 461356 w 1022466"/>
              <a:gd name="connsiteY1" fmla="*/ 119659 h 1965084"/>
              <a:gd name="connsiteX2" fmla="*/ 648393 w 1022466"/>
              <a:gd name="connsiteY2" fmla="*/ 260976 h 1965084"/>
              <a:gd name="connsiteX3" fmla="*/ 798023 w 1022466"/>
              <a:gd name="connsiteY3" fmla="*/ 551921 h 1965084"/>
              <a:gd name="connsiteX4" fmla="*/ 773085 w 1022466"/>
              <a:gd name="connsiteY4" fmla="*/ 817929 h 1965084"/>
              <a:gd name="connsiteX5" fmla="*/ 586048 w 1022466"/>
              <a:gd name="connsiteY5" fmla="*/ 1408133 h 1965084"/>
              <a:gd name="connsiteX6" fmla="*/ 311728 w 1022466"/>
              <a:gd name="connsiteY6" fmla="*/ 1736485 h 1965084"/>
              <a:gd name="connsiteX7" fmla="*/ 0 w 1022466"/>
              <a:gd name="connsiteY7" fmla="*/ 1802987 h 1965084"/>
              <a:gd name="connsiteX8" fmla="*/ 29095 w 1022466"/>
              <a:gd name="connsiteY8" fmla="*/ 1911052 h 1965084"/>
              <a:gd name="connsiteX9" fmla="*/ 266008 w 1022466"/>
              <a:gd name="connsiteY9" fmla="*/ 1965084 h 1965084"/>
              <a:gd name="connsiteX10" fmla="*/ 594359 w 1022466"/>
              <a:gd name="connsiteY10" fmla="*/ 1873644 h 1965084"/>
              <a:gd name="connsiteX11" fmla="*/ 818804 w 1022466"/>
              <a:gd name="connsiteY11" fmla="*/ 1603481 h 1965084"/>
              <a:gd name="connsiteX12" fmla="*/ 951808 w 1022466"/>
              <a:gd name="connsiteY12" fmla="*/ 1329161 h 1965084"/>
              <a:gd name="connsiteX13" fmla="*/ 1022466 w 1022466"/>
              <a:gd name="connsiteY13" fmla="*/ 901056 h 1965084"/>
              <a:gd name="connsiteX14" fmla="*/ 968433 w 1022466"/>
              <a:gd name="connsiteY14" fmla="*/ 506201 h 1965084"/>
              <a:gd name="connsiteX15" fmla="*/ 781397 w 1022466"/>
              <a:gd name="connsiteY15" fmla="*/ 169536 h 1965084"/>
              <a:gd name="connsiteX16" fmla="*/ 586048 w 1022466"/>
              <a:gd name="connsiteY16" fmla="*/ 15750 h 1965084"/>
              <a:gd name="connsiteX17" fmla="*/ 423949 w 1022466"/>
              <a:gd name="connsiteY17" fmla="*/ 11594 h 1965084"/>
              <a:gd name="connsiteX0" fmla="*/ 423949 w 1022466"/>
              <a:gd name="connsiteY0" fmla="*/ 11594 h 1965084"/>
              <a:gd name="connsiteX1" fmla="*/ 461356 w 1022466"/>
              <a:gd name="connsiteY1" fmla="*/ 119659 h 1965084"/>
              <a:gd name="connsiteX2" fmla="*/ 648393 w 1022466"/>
              <a:gd name="connsiteY2" fmla="*/ 260976 h 1965084"/>
              <a:gd name="connsiteX3" fmla="*/ 798023 w 1022466"/>
              <a:gd name="connsiteY3" fmla="*/ 551921 h 1965084"/>
              <a:gd name="connsiteX4" fmla="*/ 773085 w 1022466"/>
              <a:gd name="connsiteY4" fmla="*/ 817929 h 1965084"/>
              <a:gd name="connsiteX5" fmla="*/ 586048 w 1022466"/>
              <a:gd name="connsiteY5" fmla="*/ 1408133 h 1965084"/>
              <a:gd name="connsiteX6" fmla="*/ 311728 w 1022466"/>
              <a:gd name="connsiteY6" fmla="*/ 1736485 h 1965084"/>
              <a:gd name="connsiteX7" fmla="*/ 0 w 1022466"/>
              <a:gd name="connsiteY7" fmla="*/ 1802987 h 1965084"/>
              <a:gd name="connsiteX8" fmla="*/ 29095 w 1022466"/>
              <a:gd name="connsiteY8" fmla="*/ 1911052 h 1965084"/>
              <a:gd name="connsiteX9" fmla="*/ 266008 w 1022466"/>
              <a:gd name="connsiteY9" fmla="*/ 1965084 h 1965084"/>
              <a:gd name="connsiteX10" fmla="*/ 594359 w 1022466"/>
              <a:gd name="connsiteY10" fmla="*/ 1873644 h 1965084"/>
              <a:gd name="connsiteX11" fmla="*/ 818804 w 1022466"/>
              <a:gd name="connsiteY11" fmla="*/ 1603481 h 1965084"/>
              <a:gd name="connsiteX12" fmla="*/ 951808 w 1022466"/>
              <a:gd name="connsiteY12" fmla="*/ 1329161 h 1965084"/>
              <a:gd name="connsiteX13" fmla="*/ 1022466 w 1022466"/>
              <a:gd name="connsiteY13" fmla="*/ 901056 h 1965084"/>
              <a:gd name="connsiteX14" fmla="*/ 968433 w 1022466"/>
              <a:gd name="connsiteY14" fmla="*/ 506201 h 1965084"/>
              <a:gd name="connsiteX15" fmla="*/ 781397 w 1022466"/>
              <a:gd name="connsiteY15" fmla="*/ 169536 h 1965084"/>
              <a:gd name="connsiteX16" fmla="*/ 586048 w 1022466"/>
              <a:gd name="connsiteY16" fmla="*/ 15750 h 1965084"/>
              <a:gd name="connsiteX17" fmla="*/ 423949 w 1022466"/>
              <a:gd name="connsiteY17" fmla="*/ 11594 h 1965084"/>
              <a:gd name="connsiteX0" fmla="*/ 423949 w 1022466"/>
              <a:gd name="connsiteY0" fmla="*/ 11594 h 1965084"/>
              <a:gd name="connsiteX1" fmla="*/ 461356 w 1022466"/>
              <a:gd name="connsiteY1" fmla="*/ 119659 h 1965084"/>
              <a:gd name="connsiteX2" fmla="*/ 648393 w 1022466"/>
              <a:gd name="connsiteY2" fmla="*/ 260976 h 1965084"/>
              <a:gd name="connsiteX3" fmla="*/ 798023 w 1022466"/>
              <a:gd name="connsiteY3" fmla="*/ 551921 h 1965084"/>
              <a:gd name="connsiteX4" fmla="*/ 773085 w 1022466"/>
              <a:gd name="connsiteY4" fmla="*/ 817929 h 1965084"/>
              <a:gd name="connsiteX5" fmla="*/ 586048 w 1022466"/>
              <a:gd name="connsiteY5" fmla="*/ 1408133 h 1965084"/>
              <a:gd name="connsiteX6" fmla="*/ 311728 w 1022466"/>
              <a:gd name="connsiteY6" fmla="*/ 1736485 h 1965084"/>
              <a:gd name="connsiteX7" fmla="*/ 0 w 1022466"/>
              <a:gd name="connsiteY7" fmla="*/ 1802987 h 1965084"/>
              <a:gd name="connsiteX8" fmla="*/ 29095 w 1022466"/>
              <a:gd name="connsiteY8" fmla="*/ 1911052 h 1965084"/>
              <a:gd name="connsiteX9" fmla="*/ 266008 w 1022466"/>
              <a:gd name="connsiteY9" fmla="*/ 1965084 h 1965084"/>
              <a:gd name="connsiteX10" fmla="*/ 594359 w 1022466"/>
              <a:gd name="connsiteY10" fmla="*/ 1873644 h 1965084"/>
              <a:gd name="connsiteX11" fmla="*/ 864524 w 1022466"/>
              <a:gd name="connsiteY11" fmla="*/ 1574386 h 1965084"/>
              <a:gd name="connsiteX12" fmla="*/ 951808 w 1022466"/>
              <a:gd name="connsiteY12" fmla="*/ 1329161 h 1965084"/>
              <a:gd name="connsiteX13" fmla="*/ 1022466 w 1022466"/>
              <a:gd name="connsiteY13" fmla="*/ 901056 h 1965084"/>
              <a:gd name="connsiteX14" fmla="*/ 968433 w 1022466"/>
              <a:gd name="connsiteY14" fmla="*/ 506201 h 1965084"/>
              <a:gd name="connsiteX15" fmla="*/ 781397 w 1022466"/>
              <a:gd name="connsiteY15" fmla="*/ 169536 h 1965084"/>
              <a:gd name="connsiteX16" fmla="*/ 586048 w 1022466"/>
              <a:gd name="connsiteY16" fmla="*/ 15750 h 1965084"/>
              <a:gd name="connsiteX17" fmla="*/ 423949 w 1022466"/>
              <a:gd name="connsiteY17" fmla="*/ 11594 h 1965084"/>
              <a:gd name="connsiteX0" fmla="*/ 423949 w 1022466"/>
              <a:gd name="connsiteY0" fmla="*/ 11594 h 1965084"/>
              <a:gd name="connsiteX1" fmla="*/ 461356 w 1022466"/>
              <a:gd name="connsiteY1" fmla="*/ 119659 h 1965084"/>
              <a:gd name="connsiteX2" fmla="*/ 648393 w 1022466"/>
              <a:gd name="connsiteY2" fmla="*/ 260976 h 1965084"/>
              <a:gd name="connsiteX3" fmla="*/ 798023 w 1022466"/>
              <a:gd name="connsiteY3" fmla="*/ 551921 h 1965084"/>
              <a:gd name="connsiteX4" fmla="*/ 773085 w 1022466"/>
              <a:gd name="connsiteY4" fmla="*/ 817929 h 1965084"/>
              <a:gd name="connsiteX5" fmla="*/ 586048 w 1022466"/>
              <a:gd name="connsiteY5" fmla="*/ 1408133 h 1965084"/>
              <a:gd name="connsiteX6" fmla="*/ 311728 w 1022466"/>
              <a:gd name="connsiteY6" fmla="*/ 1736485 h 1965084"/>
              <a:gd name="connsiteX7" fmla="*/ 0 w 1022466"/>
              <a:gd name="connsiteY7" fmla="*/ 1802987 h 1965084"/>
              <a:gd name="connsiteX8" fmla="*/ 29095 w 1022466"/>
              <a:gd name="connsiteY8" fmla="*/ 1911052 h 1965084"/>
              <a:gd name="connsiteX9" fmla="*/ 266008 w 1022466"/>
              <a:gd name="connsiteY9" fmla="*/ 1965084 h 1965084"/>
              <a:gd name="connsiteX10" fmla="*/ 594359 w 1022466"/>
              <a:gd name="connsiteY10" fmla="*/ 1873644 h 1965084"/>
              <a:gd name="connsiteX11" fmla="*/ 864524 w 1022466"/>
              <a:gd name="connsiteY11" fmla="*/ 1574386 h 1965084"/>
              <a:gd name="connsiteX12" fmla="*/ 951808 w 1022466"/>
              <a:gd name="connsiteY12" fmla="*/ 1329161 h 1965084"/>
              <a:gd name="connsiteX13" fmla="*/ 1022466 w 1022466"/>
              <a:gd name="connsiteY13" fmla="*/ 901056 h 1965084"/>
              <a:gd name="connsiteX14" fmla="*/ 968433 w 1022466"/>
              <a:gd name="connsiteY14" fmla="*/ 506201 h 1965084"/>
              <a:gd name="connsiteX15" fmla="*/ 781397 w 1022466"/>
              <a:gd name="connsiteY15" fmla="*/ 169536 h 1965084"/>
              <a:gd name="connsiteX16" fmla="*/ 586048 w 1022466"/>
              <a:gd name="connsiteY16" fmla="*/ 15750 h 1965084"/>
              <a:gd name="connsiteX17" fmla="*/ 423949 w 1022466"/>
              <a:gd name="connsiteY17" fmla="*/ 11594 h 1965084"/>
              <a:gd name="connsiteX0" fmla="*/ 423949 w 1022466"/>
              <a:gd name="connsiteY0" fmla="*/ 11594 h 1965084"/>
              <a:gd name="connsiteX1" fmla="*/ 461356 w 1022466"/>
              <a:gd name="connsiteY1" fmla="*/ 119659 h 1965084"/>
              <a:gd name="connsiteX2" fmla="*/ 648393 w 1022466"/>
              <a:gd name="connsiteY2" fmla="*/ 260976 h 1965084"/>
              <a:gd name="connsiteX3" fmla="*/ 798023 w 1022466"/>
              <a:gd name="connsiteY3" fmla="*/ 551921 h 1965084"/>
              <a:gd name="connsiteX4" fmla="*/ 773085 w 1022466"/>
              <a:gd name="connsiteY4" fmla="*/ 817929 h 1965084"/>
              <a:gd name="connsiteX5" fmla="*/ 586048 w 1022466"/>
              <a:gd name="connsiteY5" fmla="*/ 1408133 h 1965084"/>
              <a:gd name="connsiteX6" fmla="*/ 311728 w 1022466"/>
              <a:gd name="connsiteY6" fmla="*/ 1736485 h 1965084"/>
              <a:gd name="connsiteX7" fmla="*/ 0 w 1022466"/>
              <a:gd name="connsiteY7" fmla="*/ 1802987 h 1965084"/>
              <a:gd name="connsiteX8" fmla="*/ 29095 w 1022466"/>
              <a:gd name="connsiteY8" fmla="*/ 1911052 h 1965084"/>
              <a:gd name="connsiteX9" fmla="*/ 266008 w 1022466"/>
              <a:gd name="connsiteY9" fmla="*/ 1965084 h 1965084"/>
              <a:gd name="connsiteX10" fmla="*/ 594359 w 1022466"/>
              <a:gd name="connsiteY10" fmla="*/ 1873644 h 1965084"/>
              <a:gd name="connsiteX11" fmla="*/ 864524 w 1022466"/>
              <a:gd name="connsiteY11" fmla="*/ 1574386 h 1965084"/>
              <a:gd name="connsiteX12" fmla="*/ 951808 w 1022466"/>
              <a:gd name="connsiteY12" fmla="*/ 1329161 h 1965084"/>
              <a:gd name="connsiteX13" fmla="*/ 1022466 w 1022466"/>
              <a:gd name="connsiteY13" fmla="*/ 901056 h 1965084"/>
              <a:gd name="connsiteX14" fmla="*/ 968433 w 1022466"/>
              <a:gd name="connsiteY14" fmla="*/ 506201 h 1965084"/>
              <a:gd name="connsiteX15" fmla="*/ 781397 w 1022466"/>
              <a:gd name="connsiteY15" fmla="*/ 169536 h 1965084"/>
              <a:gd name="connsiteX16" fmla="*/ 586048 w 1022466"/>
              <a:gd name="connsiteY16" fmla="*/ 15750 h 1965084"/>
              <a:gd name="connsiteX17" fmla="*/ 423949 w 1022466"/>
              <a:gd name="connsiteY17" fmla="*/ 11594 h 1965084"/>
              <a:gd name="connsiteX0" fmla="*/ 423949 w 1022466"/>
              <a:gd name="connsiteY0" fmla="*/ 11594 h 1965084"/>
              <a:gd name="connsiteX1" fmla="*/ 461356 w 1022466"/>
              <a:gd name="connsiteY1" fmla="*/ 119659 h 1965084"/>
              <a:gd name="connsiteX2" fmla="*/ 648393 w 1022466"/>
              <a:gd name="connsiteY2" fmla="*/ 260976 h 1965084"/>
              <a:gd name="connsiteX3" fmla="*/ 798023 w 1022466"/>
              <a:gd name="connsiteY3" fmla="*/ 551921 h 1965084"/>
              <a:gd name="connsiteX4" fmla="*/ 773085 w 1022466"/>
              <a:gd name="connsiteY4" fmla="*/ 817929 h 1965084"/>
              <a:gd name="connsiteX5" fmla="*/ 586048 w 1022466"/>
              <a:gd name="connsiteY5" fmla="*/ 1408133 h 1965084"/>
              <a:gd name="connsiteX6" fmla="*/ 311728 w 1022466"/>
              <a:gd name="connsiteY6" fmla="*/ 1736485 h 1965084"/>
              <a:gd name="connsiteX7" fmla="*/ 0 w 1022466"/>
              <a:gd name="connsiteY7" fmla="*/ 1802987 h 1965084"/>
              <a:gd name="connsiteX8" fmla="*/ 29095 w 1022466"/>
              <a:gd name="connsiteY8" fmla="*/ 1911052 h 1965084"/>
              <a:gd name="connsiteX9" fmla="*/ 266008 w 1022466"/>
              <a:gd name="connsiteY9" fmla="*/ 1965084 h 1965084"/>
              <a:gd name="connsiteX10" fmla="*/ 594359 w 1022466"/>
              <a:gd name="connsiteY10" fmla="*/ 1873644 h 1965084"/>
              <a:gd name="connsiteX11" fmla="*/ 864524 w 1022466"/>
              <a:gd name="connsiteY11" fmla="*/ 1574386 h 1965084"/>
              <a:gd name="connsiteX12" fmla="*/ 1009997 w 1022466"/>
              <a:gd name="connsiteY12" fmla="*/ 1150437 h 1965084"/>
              <a:gd name="connsiteX13" fmla="*/ 1022466 w 1022466"/>
              <a:gd name="connsiteY13" fmla="*/ 901056 h 1965084"/>
              <a:gd name="connsiteX14" fmla="*/ 968433 w 1022466"/>
              <a:gd name="connsiteY14" fmla="*/ 506201 h 1965084"/>
              <a:gd name="connsiteX15" fmla="*/ 781397 w 1022466"/>
              <a:gd name="connsiteY15" fmla="*/ 169536 h 1965084"/>
              <a:gd name="connsiteX16" fmla="*/ 586048 w 1022466"/>
              <a:gd name="connsiteY16" fmla="*/ 15750 h 1965084"/>
              <a:gd name="connsiteX17" fmla="*/ 423949 w 1022466"/>
              <a:gd name="connsiteY17" fmla="*/ 11594 h 1965084"/>
              <a:gd name="connsiteX0" fmla="*/ 423949 w 1022466"/>
              <a:gd name="connsiteY0" fmla="*/ 11594 h 1965084"/>
              <a:gd name="connsiteX1" fmla="*/ 461356 w 1022466"/>
              <a:gd name="connsiteY1" fmla="*/ 119659 h 1965084"/>
              <a:gd name="connsiteX2" fmla="*/ 648393 w 1022466"/>
              <a:gd name="connsiteY2" fmla="*/ 260976 h 1965084"/>
              <a:gd name="connsiteX3" fmla="*/ 798023 w 1022466"/>
              <a:gd name="connsiteY3" fmla="*/ 551921 h 1965084"/>
              <a:gd name="connsiteX4" fmla="*/ 773085 w 1022466"/>
              <a:gd name="connsiteY4" fmla="*/ 817929 h 1965084"/>
              <a:gd name="connsiteX5" fmla="*/ 586048 w 1022466"/>
              <a:gd name="connsiteY5" fmla="*/ 1408133 h 1965084"/>
              <a:gd name="connsiteX6" fmla="*/ 311728 w 1022466"/>
              <a:gd name="connsiteY6" fmla="*/ 1736485 h 1965084"/>
              <a:gd name="connsiteX7" fmla="*/ 0 w 1022466"/>
              <a:gd name="connsiteY7" fmla="*/ 1802987 h 1965084"/>
              <a:gd name="connsiteX8" fmla="*/ 29095 w 1022466"/>
              <a:gd name="connsiteY8" fmla="*/ 1911052 h 1965084"/>
              <a:gd name="connsiteX9" fmla="*/ 266008 w 1022466"/>
              <a:gd name="connsiteY9" fmla="*/ 1965084 h 1965084"/>
              <a:gd name="connsiteX10" fmla="*/ 594359 w 1022466"/>
              <a:gd name="connsiteY10" fmla="*/ 1873644 h 1965084"/>
              <a:gd name="connsiteX11" fmla="*/ 864524 w 1022466"/>
              <a:gd name="connsiteY11" fmla="*/ 1574386 h 1965084"/>
              <a:gd name="connsiteX12" fmla="*/ 1009997 w 1022466"/>
              <a:gd name="connsiteY12" fmla="*/ 1150437 h 1965084"/>
              <a:gd name="connsiteX13" fmla="*/ 1022466 w 1022466"/>
              <a:gd name="connsiteY13" fmla="*/ 901056 h 1965084"/>
              <a:gd name="connsiteX14" fmla="*/ 968433 w 1022466"/>
              <a:gd name="connsiteY14" fmla="*/ 506201 h 1965084"/>
              <a:gd name="connsiteX15" fmla="*/ 781397 w 1022466"/>
              <a:gd name="connsiteY15" fmla="*/ 169536 h 1965084"/>
              <a:gd name="connsiteX16" fmla="*/ 586048 w 1022466"/>
              <a:gd name="connsiteY16" fmla="*/ 15750 h 1965084"/>
              <a:gd name="connsiteX17" fmla="*/ 423949 w 1022466"/>
              <a:gd name="connsiteY17" fmla="*/ 11594 h 1965084"/>
              <a:gd name="connsiteX0" fmla="*/ 423949 w 1022466"/>
              <a:gd name="connsiteY0" fmla="*/ 11594 h 1965084"/>
              <a:gd name="connsiteX1" fmla="*/ 461356 w 1022466"/>
              <a:gd name="connsiteY1" fmla="*/ 119659 h 1965084"/>
              <a:gd name="connsiteX2" fmla="*/ 648393 w 1022466"/>
              <a:gd name="connsiteY2" fmla="*/ 260976 h 1965084"/>
              <a:gd name="connsiteX3" fmla="*/ 798023 w 1022466"/>
              <a:gd name="connsiteY3" fmla="*/ 551921 h 1965084"/>
              <a:gd name="connsiteX4" fmla="*/ 773085 w 1022466"/>
              <a:gd name="connsiteY4" fmla="*/ 817929 h 1965084"/>
              <a:gd name="connsiteX5" fmla="*/ 586048 w 1022466"/>
              <a:gd name="connsiteY5" fmla="*/ 1408133 h 1965084"/>
              <a:gd name="connsiteX6" fmla="*/ 311728 w 1022466"/>
              <a:gd name="connsiteY6" fmla="*/ 1736485 h 1965084"/>
              <a:gd name="connsiteX7" fmla="*/ 0 w 1022466"/>
              <a:gd name="connsiteY7" fmla="*/ 1802987 h 1965084"/>
              <a:gd name="connsiteX8" fmla="*/ 29095 w 1022466"/>
              <a:gd name="connsiteY8" fmla="*/ 1911052 h 1965084"/>
              <a:gd name="connsiteX9" fmla="*/ 266008 w 1022466"/>
              <a:gd name="connsiteY9" fmla="*/ 1965084 h 1965084"/>
              <a:gd name="connsiteX10" fmla="*/ 594359 w 1022466"/>
              <a:gd name="connsiteY10" fmla="*/ 1873644 h 1965084"/>
              <a:gd name="connsiteX11" fmla="*/ 864524 w 1022466"/>
              <a:gd name="connsiteY11" fmla="*/ 1574386 h 1965084"/>
              <a:gd name="connsiteX12" fmla="*/ 1009997 w 1022466"/>
              <a:gd name="connsiteY12" fmla="*/ 1150437 h 1965084"/>
              <a:gd name="connsiteX13" fmla="*/ 1022466 w 1022466"/>
              <a:gd name="connsiteY13" fmla="*/ 901056 h 1965084"/>
              <a:gd name="connsiteX14" fmla="*/ 968433 w 1022466"/>
              <a:gd name="connsiteY14" fmla="*/ 506201 h 1965084"/>
              <a:gd name="connsiteX15" fmla="*/ 781397 w 1022466"/>
              <a:gd name="connsiteY15" fmla="*/ 169536 h 1965084"/>
              <a:gd name="connsiteX16" fmla="*/ 586048 w 1022466"/>
              <a:gd name="connsiteY16" fmla="*/ 15750 h 1965084"/>
              <a:gd name="connsiteX17" fmla="*/ 423949 w 1022466"/>
              <a:gd name="connsiteY17" fmla="*/ 11594 h 1965084"/>
              <a:gd name="connsiteX0" fmla="*/ 423949 w 1026622"/>
              <a:gd name="connsiteY0" fmla="*/ 11594 h 1965084"/>
              <a:gd name="connsiteX1" fmla="*/ 461356 w 1026622"/>
              <a:gd name="connsiteY1" fmla="*/ 119659 h 1965084"/>
              <a:gd name="connsiteX2" fmla="*/ 648393 w 1026622"/>
              <a:gd name="connsiteY2" fmla="*/ 260976 h 1965084"/>
              <a:gd name="connsiteX3" fmla="*/ 798023 w 1026622"/>
              <a:gd name="connsiteY3" fmla="*/ 551921 h 1965084"/>
              <a:gd name="connsiteX4" fmla="*/ 773085 w 1026622"/>
              <a:gd name="connsiteY4" fmla="*/ 817929 h 1965084"/>
              <a:gd name="connsiteX5" fmla="*/ 586048 w 1026622"/>
              <a:gd name="connsiteY5" fmla="*/ 1408133 h 1965084"/>
              <a:gd name="connsiteX6" fmla="*/ 311728 w 1026622"/>
              <a:gd name="connsiteY6" fmla="*/ 1736485 h 1965084"/>
              <a:gd name="connsiteX7" fmla="*/ 0 w 1026622"/>
              <a:gd name="connsiteY7" fmla="*/ 1802987 h 1965084"/>
              <a:gd name="connsiteX8" fmla="*/ 29095 w 1026622"/>
              <a:gd name="connsiteY8" fmla="*/ 1911052 h 1965084"/>
              <a:gd name="connsiteX9" fmla="*/ 266008 w 1026622"/>
              <a:gd name="connsiteY9" fmla="*/ 1965084 h 1965084"/>
              <a:gd name="connsiteX10" fmla="*/ 594359 w 1026622"/>
              <a:gd name="connsiteY10" fmla="*/ 1873644 h 1965084"/>
              <a:gd name="connsiteX11" fmla="*/ 864524 w 1026622"/>
              <a:gd name="connsiteY11" fmla="*/ 1574386 h 1965084"/>
              <a:gd name="connsiteX12" fmla="*/ 1009997 w 1026622"/>
              <a:gd name="connsiteY12" fmla="*/ 1150437 h 1965084"/>
              <a:gd name="connsiteX13" fmla="*/ 1026622 w 1026622"/>
              <a:gd name="connsiteY13" fmla="*/ 718176 h 1965084"/>
              <a:gd name="connsiteX14" fmla="*/ 968433 w 1026622"/>
              <a:gd name="connsiteY14" fmla="*/ 506201 h 1965084"/>
              <a:gd name="connsiteX15" fmla="*/ 781397 w 1026622"/>
              <a:gd name="connsiteY15" fmla="*/ 169536 h 1965084"/>
              <a:gd name="connsiteX16" fmla="*/ 586048 w 1026622"/>
              <a:gd name="connsiteY16" fmla="*/ 15750 h 1965084"/>
              <a:gd name="connsiteX17" fmla="*/ 423949 w 1026622"/>
              <a:gd name="connsiteY17" fmla="*/ 11594 h 1965084"/>
              <a:gd name="connsiteX0" fmla="*/ 423949 w 1026622"/>
              <a:gd name="connsiteY0" fmla="*/ 11594 h 1965084"/>
              <a:gd name="connsiteX1" fmla="*/ 461356 w 1026622"/>
              <a:gd name="connsiteY1" fmla="*/ 119659 h 1965084"/>
              <a:gd name="connsiteX2" fmla="*/ 648393 w 1026622"/>
              <a:gd name="connsiteY2" fmla="*/ 260976 h 1965084"/>
              <a:gd name="connsiteX3" fmla="*/ 798023 w 1026622"/>
              <a:gd name="connsiteY3" fmla="*/ 551921 h 1965084"/>
              <a:gd name="connsiteX4" fmla="*/ 773085 w 1026622"/>
              <a:gd name="connsiteY4" fmla="*/ 817929 h 1965084"/>
              <a:gd name="connsiteX5" fmla="*/ 586048 w 1026622"/>
              <a:gd name="connsiteY5" fmla="*/ 1408133 h 1965084"/>
              <a:gd name="connsiteX6" fmla="*/ 311728 w 1026622"/>
              <a:gd name="connsiteY6" fmla="*/ 1736485 h 1965084"/>
              <a:gd name="connsiteX7" fmla="*/ 0 w 1026622"/>
              <a:gd name="connsiteY7" fmla="*/ 1802987 h 1965084"/>
              <a:gd name="connsiteX8" fmla="*/ 29095 w 1026622"/>
              <a:gd name="connsiteY8" fmla="*/ 1911052 h 1965084"/>
              <a:gd name="connsiteX9" fmla="*/ 266008 w 1026622"/>
              <a:gd name="connsiteY9" fmla="*/ 1965084 h 1965084"/>
              <a:gd name="connsiteX10" fmla="*/ 594359 w 1026622"/>
              <a:gd name="connsiteY10" fmla="*/ 1873644 h 1965084"/>
              <a:gd name="connsiteX11" fmla="*/ 864524 w 1026622"/>
              <a:gd name="connsiteY11" fmla="*/ 1574386 h 1965084"/>
              <a:gd name="connsiteX12" fmla="*/ 1009997 w 1026622"/>
              <a:gd name="connsiteY12" fmla="*/ 1150437 h 1965084"/>
              <a:gd name="connsiteX13" fmla="*/ 1026622 w 1026622"/>
              <a:gd name="connsiteY13" fmla="*/ 718176 h 1965084"/>
              <a:gd name="connsiteX14" fmla="*/ 968433 w 1026622"/>
              <a:gd name="connsiteY14" fmla="*/ 506201 h 1965084"/>
              <a:gd name="connsiteX15" fmla="*/ 781397 w 1026622"/>
              <a:gd name="connsiteY15" fmla="*/ 169536 h 1965084"/>
              <a:gd name="connsiteX16" fmla="*/ 586048 w 1026622"/>
              <a:gd name="connsiteY16" fmla="*/ 15750 h 1965084"/>
              <a:gd name="connsiteX17" fmla="*/ 423949 w 1026622"/>
              <a:gd name="connsiteY17" fmla="*/ 11594 h 1965084"/>
              <a:gd name="connsiteX0" fmla="*/ 423949 w 1022927"/>
              <a:gd name="connsiteY0" fmla="*/ 11594 h 1965084"/>
              <a:gd name="connsiteX1" fmla="*/ 461356 w 1022927"/>
              <a:gd name="connsiteY1" fmla="*/ 119659 h 1965084"/>
              <a:gd name="connsiteX2" fmla="*/ 648393 w 1022927"/>
              <a:gd name="connsiteY2" fmla="*/ 260976 h 1965084"/>
              <a:gd name="connsiteX3" fmla="*/ 798023 w 1022927"/>
              <a:gd name="connsiteY3" fmla="*/ 551921 h 1965084"/>
              <a:gd name="connsiteX4" fmla="*/ 773085 w 1022927"/>
              <a:gd name="connsiteY4" fmla="*/ 817929 h 1965084"/>
              <a:gd name="connsiteX5" fmla="*/ 586048 w 1022927"/>
              <a:gd name="connsiteY5" fmla="*/ 1408133 h 1965084"/>
              <a:gd name="connsiteX6" fmla="*/ 311728 w 1022927"/>
              <a:gd name="connsiteY6" fmla="*/ 1736485 h 1965084"/>
              <a:gd name="connsiteX7" fmla="*/ 0 w 1022927"/>
              <a:gd name="connsiteY7" fmla="*/ 1802987 h 1965084"/>
              <a:gd name="connsiteX8" fmla="*/ 29095 w 1022927"/>
              <a:gd name="connsiteY8" fmla="*/ 1911052 h 1965084"/>
              <a:gd name="connsiteX9" fmla="*/ 266008 w 1022927"/>
              <a:gd name="connsiteY9" fmla="*/ 1965084 h 1965084"/>
              <a:gd name="connsiteX10" fmla="*/ 594359 w 1022927"/>
              <a:gd name="connsiteY10" fmla="*/ 1873644 h 1965084"/>
              <a:gd name="connsiteX11" fmla="*/ 864524 w 1022927"/>
              <a:gd name="connsiteY11" fmla="*/ 1574386 h 1965084"/>
              <a:gd name="connsiteX12" fmla="*/ 1009997 w 1022927"/>
              <a:gd name="connsiteY12" fmla="*/ 1150437 h 1965084"/>
              <a:gd name="connsiteX13" fmla="*/ 1022466 w 1022927"/>
              <a:gd name="connsiteY13" fmla="*/ 722332 h 1965084"/>
              <a:gd name="connsiteX14" fmla="*/ 968433 w 1022927"/>
              <a:gd name="connsiteY14" fmla="*/ 506201 h 1965084"/>
              <a:gd name="connsiteX15" fmla="*/ 781397 w 1022927"/>
              <a:gd name="connsiteY15" fmla="*/ 169536 h 1965084"/>
              <a:gd name="connsiteX16" fmla="*/ 586048 w 1022927"/>
              <a:gd name="connsiteY16" fmla="*/ 15750 h 1965084"/>
              <a:gd name="connsiteX17" fmla="*/ 423949 w 1022927"/>
              <a:gd name="connsiteY17" fmla="*/ 11594 h 1965084"/>
              <a:gd name="connsiteX0" fmla="*/ 423949 w 1022927"/>
              <a:gd name="connsiteY0" fmla="*/ 11594 h 1965084"/>
              <a:gd name="connsiteX1" fmla="*/ 461356 w 1022927"/>
              <a:gd name="connsiteY1" fmla="*/ 119659 h 1965084"/>
              <a:gd name="connsiteX2" fmla="*/ 648393 w 1022927"/>
              <a:gd name="connsiteY2" fmla="*/ 260976 h 1965084"/>
              <a:gd name="connsiteX3" fmla="*/ 798023 w 1022927"/>
              <a:gd name="connsiteY3" fmla="*/ 551921 h 1965084"/>
              <a:gd name="connsiteX4" fmla="*/ 773085 w 1022927"/>
              <a:gd name="connsiteY4" fmla="*/ 817929 h 1965084"/>
              <a:gd name="connsiteX5" fmla="*/ 586048 w 1022927"/>
              <a:gd name="connsiteY5" fmla="*/ 1408133 h 1965084"/>
              <a:gd name="connsiteX6" fmla="*/ 311728 w 1022927"/>
              <a:gd name="connsiteY6" fmla="*/ 1736485 h 1965084"/>
              <a:gd name="connsiteX7" fmla="*/ 0 w 1022927"/>
              <a:gd name="connsiteY7" fmla="*/ 1802987 h 1965084"/>
              <a:gd name="connsiteX8" fmla="*/ 29095 w 1022927"/>
              <a:gd name="connsiteY8" fmla="*/ 1911052 h 1965084"/>
              <a:gd name="connsiteX9" fmla="*/ 266008 w 1022927"/>
              <a:gd name="connsiteY9" fmla="*/ 1965084 h 1965084"/>
              <a:gd name="connsiteX10" fmla="*/ 594359 w 1022927"/>
              <a:gd name="connsiteY10" fmla="*/ 1873644 h 1965084"/>
              <a:gd name="connsiteX11" fmla="*/ 864524 w 1022927"/>
              <a:gd name="connsiteY11" fmla="*/ 1574386 h 1965084"/>
              <a:gd name="connsiteX12" fmla="*/ 1009997 w 1022927"/>
              <a:gd name="connsiteY12" fmla="*/ 1150437 h 1965084"/>
              <a:gd name="connsiteX13" fmla="*/ 1022466 w 1022927"/>
              <a:gd name="connsiteY13" fmla="*/ 722332 h 1965084"/>
              <a:gd name="connsiteX14" fmla="*/ 968433 w 1022927"/>
              <a:gd name="connsiteY14" fmla="*/ 506201 h 1965084"/>
              <a:gd name="connsiteX15" fmla="*/ 781397 w 1022927"/>
              <a:gd name="connsiteY15" fmla="*/ 169536 h 1965084"/>
              <a:gd name="connsiteX16" fmla="*/ 586048 w 1022927"/>
              <a:gd name="connsiteY16" fmla="*/ 15750 h 1965084"/>
              <a:gd name="connsiteX17" fmla="*/ 423949 w 1022927"/>
              <a:gd name="connsiteY17" fmla="*/ 11594 h 1965084"/>
              <a:gd name="connsiteX0" fmla="*/ 423949 w 1022927"/>
              <a:gd name="connsiteY0" fmla="*/ 11594 h 1965084"/>
              <a:gd name="connsiteX1" fmla="*/ 461356 w 1022927"/>
              <a:gd name="connsiteY1" fmla="*/ 119659 h 1965084"/>
              <a:gd name="connsiteX2" fmla="*/ 648393 w 1022927"/>
              <a:gd name="connsiteY2" fmla="*/ 260976 h 1965084"/>
              <a:gd name="connsiteX3" fmla="*/ 798023 w 1022927"/>
              <a:gd name="connsiteY3" fmla="*/ 551921 h 1965084"/>
              <a:gd name="connsiteX4" fmla="*/ 773085 w 1022927"/>
              <a:gd name="connsiteY4" fmla="*/ 817929 h 1965084"/>
              <a:gd name="connsiteX5" fmla="*/ 586048 w 1022927"/>
              <a:gd name="connsiteY5" fmla="*/ 1408133 h 1965084"/>
              <a:gd name="connsiteX6" fmla="*/ 311728 w 1022927"/>
              <a:gd name="connsiteY6" fmla="*/ 1736485 h 1965084"/>
              <a:gd name="connsiteX7" fmla="*/ 0 w 1022927"/>
              <a:gd name="connsiteY7" fmla="*/ 1802987 h 1965084"/>
              <a:gd name="connsiteX8" fmla="*/ 29095 w 1022927"/>
              <a:gd name="connsiteY8" fmla="*/ 1911052 h 1965084"/>
              <a:gd name="connsiteX9" fmla="*/ 266008 w 1022927"/>
              <a:gd name="connsiteY9" fmla="*/ 1965084 h 1965084"/>
              <a:gd name="connsiteX10" fmla="*/ 594359 w 1022927"/>
              <a:gd name="connsiteY10" fmla="*/ 1873644 h 1965084"/>
              <a:gd name="connsiteX11" fmla="*/ 864524 w 1022927"/>
              <a:gd name="connsiteY11" fmla="*/ 1574386 h 1965084"/>
              <a:gd name="connsiteX12" fmla="*/ 1009997 w 1022927"/>
              <a:gd name="connsiteY12" fmla="*/ 1150437 h 1965084"/>
              <a:gd name="connsiteX13" fmla="*/ 1022466 w 1022927"/>
              <a:gd name="connsiteY13" fmla="*/ 722332 h 1965084"/>
              <a:gd name="connsiteX14" fmla="*/ 935182 w 1022927"/>
              <a:gd name="connsiteY14" fmla="*/ 393979 h 1965084"/>
              <a:gd name="connsiteX15" fmla="*/ 781397 w 1022927"/>
              <a:gd name="connsiteY15" fmla="*/ 169536 h 1965084"/>
              <a:gd name="connsiteX16" fmla="*/ 586048 w 1022927"/>
              <a:gd name="connsiteY16" fmla="*/ 15750 h 1965084"/>
              <a:gd name="connsiteX17" fmla="*/ 423949 w 1022927"/>
              <a:gd name="connsiteY17" fmla="*/ 11594 h 1965084"/>
              <a:gd name="connsiteX0" fmla="*/ 423949 w 1022927"/>
              <a:gd name="connsiteY0" fmla="*/ 11594 h 1965084"/>
              <a:gd name="connsiteX1" fmla="*/ 461356 w 1022927"/>
              <a:gd name="connsiteY1" fmla="*/ 119659 h 1965084"/>
              <a:gd name="connsiteX2" fmla="*/ 648393 w 1022927"/>
              <a:gd name="connsiteY2" fmla="*/ 260976 h 1965084"/>
              <a:gd name="connsiteX3" fmla="*/ 798023 w 1022927"/>
              <a:gd name="connsiteY3" fmla="*/ 551921 h 1965084"/>
              <a:gd name="connsiteX4" fmla="*/ 773085 w 1022927"/>
              <a:gd name="connsiteY4" fmla="*/ 817929 h 1965084"/>
              <a:gd name="connsiteX5" fmla="*/ 586048 w 1022927"/>
              <a:gd name="connsiteY5" fmla="*/ 1408133 h 1965084"/>
              <a:gd name="connsiteX6" fmla="*/ 311728 w 1022927"/>
              <a:gd name="connsiteY6" fmla="*/ 1736485 h 1965084"/>
              <a:gd name="connsiteX7" fmla="*/ 0 w 1022927"/>
              <a:gd name="connsiteY7" fmla="*/ 1802987 h 1965084"/>
              <a:gd name="connsiteX8" fmla="*/ 29095 w 1022927"/>
              <a:gd name="connsiteY8" fmla="*/ 1911052 h 1965084"/>
              <a:gd name="connsiteX9" fmla="*/ 266008 w 1022927"/>
              <a:gd name="connsiteY9" fmla="*/ 1965084 h 1965084"/>
              <a:gd name="connsiteX10" fmla="*/ 594359 w 1022927"/>
              <a:gd name="connsiteY10" fmla="*/ 1873644 h 1965084"/>
              <a:gd name="connsiteX11" fmla="*/ 864524 w 1022927"/>
              <a:gd name="connsiteY11" fmla="*/ 1574386 h 1965084"/>
              <a:gd name="connsiteX12" fmla="*/ 1009997 w 1022927"/>
              <a:gd name="connsiteY12" fmla="*/ 1150437 h 1965084"/>
              <a:gd name="connsiteX13" fmla="*/ 1022466 w 1022927"/>
              <a:gd name="connsiteY13" fmla="*/ 722332 h 1965084"/>
              <a:gd name="connsiteX14" fmla="*/ 935182 w 1022927"/>
              <a:gd name="connsiteY14" fmla="*/ 393979 h 1965084"/>
              <a:gd name="connsiteX15" fmla="*/ 781397 w 1022927"/>
              <a:gd name="connsiteY15" fmla="*/ 169536 h 1965084"/>
              <a:gd name="connsiteX16" fmla="*/ 586048 w 1022927"/>
              <a:gd name="connsiteY16" fmla="*/ 15750 h 1965084"/>
              <a:gd name="connsiteX17" fmla="*/ 423949 w 1022927"/>
              <a:gd name="connsiteY17" fmla="*/ 11594 h 1965084"/>
              <a:gd name="connsiteX0" fmla="*/ 423949 w 1022927"/>
              <a:gd name="connsiteY0" fmla="*/ 11594 h 1965084"/>
              <a:gd name="connsiteX1" fmla="*/ 461356 w 1022927"/>
              <a:gd name="connsiteY1" fmla="*/ 119659 h 1965084"/>
              <a:gd name="connsiteX2" fmla="*/ 648393 w 1022927"/>
              <a:gd name="connsiteY2" fmla="*/ 260976 h 1965084"/>
              <a:gd name="connsiteX3" fmla="*/ 798023 w 1022927"/>
              <a:gd name="connsiteY3" fmla="*/ 551921 h 1965084"/>
              <a:gd name="connsiteX4" fmla="*/ 773085 w 1022927"/>
              <a:gd name="connsiteY4" fmla="*/ 817929 h 1965084"/>
              <a:gd name="connsiteX5" fmla="*/ 586048 w 1022927"/>
              <a:gd name="connsiteY5" fmla="*/ 1408133 h 1965084"/>
              <a:gd name="connsiteX6" fmla="*/ 311728 w 1022927"/>
              <a:gd name="connsiteY6" fmla="*/ 1736485 h 1965084"/>
              <a:gd name="connsiteX7" fmla="*/ 0 w 1022927"/>
              <a:gd name="connsiteY7" fmla="*/ 1802987 h 1965084"/>
              <a:gd name="connsiteX8" fmla="*/ 29095 w 1022927"/>
              <a:gd name="connsiteY8" fmla="*/ 1911052 h 1965084"/>
              <a:gd name="connsiteX9" fmla="*/ 266008 w 1022927"/>
              <a:gd name="connsiteY9" fmla="*/ 1965084 h 1965084"/>
              <a:gd name="connsiteX10" fmla="*/ 594359 w 1022927"/>
              <a:gd name="connsiteY10" fmla="*/ 1873644 h 1965084"/>
              <a:gd name="connsiteX11" fmla="*/ 864524 w 1022927"/>
              <a:gd name="connsiteY11" fmla="*/ 1574386 h 1965084"/>
              <a:gd name="connsiteX12" fmla="*/ 1009997 w 1022927"/>
              <a:gd name="connsiteY12" fmla="*/ 1150437 h 1965084"/>
              <a:gd name="connsiteX13" fmla="*/ 1022466 w 1022927"/>
              <a:gd name="connsiteY13" fmla="*/ 722332 h 1965084"/>
              <a:gd name="connsiteX14" fmla="*/ 935182 w 1022927"/>
              <a:gd name="connsiteY14" fmla="*/ 393979 h 1965084"/>
              <a:gd name="connsiteX15" fmla="*/ 760616 w 1022927"/>
              <a:gd name="connsiteY15" fmla="*/ 140442 h 1965084"/>
              <a:gd name="connsiteX16" fmla="*/ 586048 w 1022927"/>
              <a:gd name="connsiteY16" fmla="*/ 15750 h 1965084"/>
              <a:gd name="connsiteX17" fmla="*/ 423949 w 1022927"/>
              <a:gd name="connsiteY17" fmla="*/ 11594 h 1965084"/>
              <a:gd name="connsiteX0" fmla="*/ 423949 w 1022927"/>
              <a:gd name="connsiteY0" fmla="*/ 11594 h 1965084"/>
              <a:gd name="connsiteX1" fmla="*/ 461356 w 1022927"/>
              <a:gd name="connsiteY1" fmla="*/ 119659 h 1965084"/>
              <a:gd name="connsiteX2" fmla="*/ 648393 w 1022927"/>
              <a:gd name="connsiteY2" fmla="*/ 260976 h 1965084"/>
              <a:gd name="connsiteX3" fmla="*/ 798023 w 1022927"/>
              <a:gd name="connsiteY3" fmla="*/ 551921 h 1965084"/>
              <a:gd name="connsiteX4" fmla="*/ 773085 w 1022927"/>
              <a:gd name="connsiteY4" fmla="*/ 817929 h 1965084"/>
              <a:gd name="connsiteX5" fmla="*/ 586048 w 1022927"/>
              <a:gd name="connsiteY5" fmla="*/ 1408133 h 1965084"/>
              <a:gd name="connsiteX6" fmla="*/ 311728 w 1022927"/>
              <a:gd name="connsiteY6" fmla="*/ 1736485 h 1965084"/>
              <a:gd name="connsiteX7" fmla="*/ 0 w 1022927"/>
              <a:gd name="connsiteY7" fmla="*/ 1802987 h 1965084"/>
              <a:gd name="connsiteX8" fmla="*/ 29095 w 1022927"/>
              <a:gd name="connsiteY8" fmla="*/ 1911052 h 1965084"/>
              <a:gd name="connsiteX9" fmla="*/ 266008 w 1022927"/>
              <a:gd name="connsiteY9" fmla="*/ 1965084 h 1965084"/>
              <a:gd name="connsiteX10" fmla="*/ 594359 w 1022927"/>
              <a:gd name="connsiteY10" fmla="*/ 1873644 h 1965084"/>
              <a:gd name="connsiteX11" fmla="*/ 864524 w 1022927"/>
              <a:gd name="connsiteY11" fmla="*/ 1574386 h 1965084"/>
              <a:gd name="connsiteX12" fmla="*/ 1009997 w 1022927"/>
              <a:gd name="connsiteY12" fmla="*/ 1150437 h 1965084"/>
              <a:gd name="connsiteX13" fmla="*/ 1022466 w 1022927"/>
              <a:gd name="connsiteY13" fmla="*/ 722332 h 1965084"/>
              <a:gd name="connsiteX14" fmla="*/ 935182 w 1022927"/>
              <a:gd name="connsiteY14" fmla="*/ 393979 h 1965084"/>
              <a:gd name="connsiteX15" fmla="*/ 760616 w 1022927"/>
              <a:gd name="connsiteY15" fmla="*/ 140442 h 1965084"/>
              <a:gd name="connsiteX16" fmla="*/ 586048 w 1022927"/>
              <a:gd name="connsiteY16" fmla="*/ 15750 h 1965084"/>
              <a:gd name="connsiteX17" fmla="*/ 423949 w 1022927"/>
              <a:gd name="connsiteY17" fmla="*/ 11594 h 1965084"/>
              <a:gd name="connsiteX0" fmla="*/ 423949 w 1022927"/>
              <a:gd name="connsiteY0" fmla="*/ 11594 h 1965084"/>
              <a:gd name="connsiteX1" fmla="*/ 461356 w 1022927"/>
              <a:gd name="connsiteY1" fmla="*/ 119659 h 1965084"/>
              <a:gd name="connsiteX2" fmla="*/ 648393 w 1022927"/>
              <a:gd name="connsiteY2" fmla="*/ 260976 h 1965084"/>
              <a:gd name="connsiteX3" fmla="*/ 798023 w 1022927"/>
              <a:gd name="connsiteY3" fmla="*/ 551921 h 1965084"/>
              <a:gd name="connsiteX4" fmla="*/ 773085 w 1022927"/>
              <a:gd name="connsiteY4" fmla="*/ 817929 h 1965084"/>
              <a:gd name="connsiteX5" fmla="*/ 586048 w 1022927"/>
              <a:gd name="connsiteY5" fmla="*/ 1408133 h 1965084"/>
              <a:gd name="connsiteX6" fmla="*/ 311728 w 1022927"/>
              <a:gd name="connsiteY6" fmla="*/ 1736485 h 1965084"/>
              <a:gd name="connsiteX7" fmla="*/ 0 w 1022927"/>
              <a:gd name="connsiteY7" fmla="*/ 1802987 h 1965084"/>
              <a:gd name="connsiteX8" fmla="*/ 29095 w 1022927"/>
              <a:gd name="connsiteY8" fmla="*/ 1911052 h 1965084"/>
              <a:gd name="connsiteX9" fmla="*/ 266008 w 1022927"/>
              <a:gd name="connsiteY9" fmla="*/ 1965084 h 1965084"/>
              <a:gd name="connsiteX10" fmla="*/ 594359 w 1022927"/>
              <a:gd name="connsiteY10" fmla="*/ 1873644 h 1965084"/>
              <a:gd name="connsiteX11" fmla="*/ 864524 w 1022927"/>
              <a:gd name="connsiteY11" fmla="*/ 1574386 h 1965084"/>
              <a:gd name="connsiteX12" fmla="*/ 1009997 w 1022927"/>
              <a:gd name="connsiteY12" fmla="*/ 1150437 h 1965084"/>
              <a:gd name="connsiteX13" fmla="*/ 1022466 w 1022927"/>
              <a:gd name="connsiteY13" fmla="*/ 722332 h 1965084"/>
              <a:gd name="connsiteX14" fmla="*/ 935182 w 1022927"/>
              <a:gd name="connsiteY14" fmla="*/ 393979 h 1965084"/>
              <a:gd name="connsiteX15" fmla="*/ 760616 w 1022927"/>
              <a:gd name="connsiteY15" fmla="*/ 140442 h 1965084"/>
              <a:gd name="connsiteX16" fmla="*/ 586048 w 1022927"/>
              <a:gd name="connsiteY16" fmla="*/ 15750 h 1965084"/>
              <a:gd name="connsiteX17" fmla="*/ 423949 w 1022927"/>
              <a:gd name="connsiteY17" fmla="*/ 11594 h 1965084"/>
              <a:gd name="connsiteX0" fmla="*/ 423949 w 1022927"/>
              <a:gd name="connsiteY0" fmla="*/ 11594 h 1965084"/>
              <a:gd name="connsiteX1" fmla="*/ 461356 w 1022927"/>
              <a:gd name="connsiteY1" fmla="*/ 119659 h 1965084"/>
              <a:gd name="connsiteX2" fmla="*/ 648393 w 1022927"/>
              <a:gd name="connsiteY2" fmla="*/ 260976 h 1965084"/>
              <a:gd name="connsiteX3" fmla="*/ 798023 w 1022927"/>
              <a:gd name="connsiteY3" fmla="*/ 551921 h 1965084"/>
              <a:gd name="connsiteX4" fmla="*/ 773085 w 1022927"/>
              <a:gd name="connsiteY4" fmla="*/ 817929 h 1965084"/>
              <a:gd name="connsiteX5" fmla="*/ 586048 w 1022927"/>
              <a:gd name="connsiteY5" fmla="*/ 1408133 h 1965084"/>
              <a:gd name="connsiteX6" fmla="*/ 311728 w 1022927"/>
              <a:gd name="connsiteY6" fmla="*/ 1736485 h 1965084"/>
              <a:gd name="connsiteX7" fmla="*/ 0 w 1022927"/>
              <a:gd name="connsiteY7" fmla="*/ 1802987 h 1965084"/>
              <a:gd name="connsiteX8" fmla="*/ 29095 w 1022927"/>
              <a:gd name="connsiteY8" fmla="*/ 1911052 h 1965084"/>
              <a:gd name="connsiteX9" fmla="*/ 266008 w 1022927"/>
              <a:gd name="connsiteY9" fmla="*/ 1965084 h 1965084"/>
              <a:gd name="connsiteX10" fmla="*/ 594359 w 1022927"/>
              <a:gd name="connsiteY10" fmla="*/ 1873644 h 1965084"/>
              <a:gd name="connsiteX11" fmla="*/ 864524 w 1022927"/>
              <a:gd name="connsiteY11" fmla="*/ 1574386 h 1965084"/>
              <a:gd name="connsiteX12" fmla="*/ 1009997 w 1022927"/>
              <a:gd name="connsiteY12" fmla="*/ 1150437 h 1965084"/>
              <a:gd name="connsiteX13" fmla="*/ 1022466 w 1022927"/>
              <a:gd name="connsiteY13" fmla="*/ 722332 h 1965084"/>
              <a:gd name="connsiteX14" fmla="*/ 939338 w 1022927"/>
              <a:gd name="connsiteY14" fmla="*/ 414761 h 1965084"/>
              <a:gd name="connsiteX15" fmla="*/ 760616 w 1022927"/>
              <a:gd name="connsiteY15" fmla="*/ 140442 h 1965084"/>
              <a:gd name="connsiteX16" fmla="*/ 586048 w 1022927"/>
              <a:gd name="connsiteY16" fmla="*/ 15750 h 1965084"/>
              <a:gd name="connsiteX17" fmla="*/ 423949 w 1022927"/>
              <a:gd name="connsiteY17" fmla="*/ 11594 h 1965084"/>
              <a:gd name="connsiteX0" fmla="*/ 423949 w 1022927"/>
              <a:gd name="connsiteY0" fmla="*/ 11594 h 1965084"/>
              <a:gd name="connsiteX1" fmla="*/ 461356 w 1022927"/>
              <a:gd name="connsiteY1" fmla="*/ 119659 h 1965084"/>
              <a:gd name="connsiteX2" fmla="*/ 648393 w 1022927"/>
              <a:gd name="connsiteY2" fmla="*/ 260976 h 1965084"/>
              <a:gd name="connsiteX3" fmla="*/ 798023 w 1022927"/>
              <a:gd name="connsiteY3" fmla="*/ 551921 h 1965084"/>
              <a:gd name="connsiteX4" fmla="*/ 773085 w 1022927"/>
              <a:gd name="connsiteY4" fmla="*/ 817929 h 1965084"/>
              <a:gd name="connsiteX5" fmla="*/ 586048 w 1022927"/>
              <a:gd name="connsiteY5" fmla="*/ 1408133 h 1965084"/>
              <a:gd name="connsiteX6" fmla="*/ 311728 w 1022927"/>
              <a:gd name="connsiteY6" fmla="*/ 1736485 h 1965084"/>
              <a:gd name="connsiteX7" fmla="*/ 0 w 1022927"/>
              <a:gd name="connsiteY7" fmla="*/ 1802987 h 1965084"/>
              <a:gd name="connsiteX8" fmla="*/ 29095 w 1022927"/>
              <a:gd name="connsiteY8" fmla="*/ 1911052 h 1965084"/>
              <a:gd name="connsiteX9" fmla="*/ 266008 w 1022927"/>
              <a:gd name="connsiteY9" fmla="*/ 1965084 h 1965084"/>
              <a:gd name="connsiteX10" fmla="*/ 594359 w 1022927"/>
              <a:gd name="connsiteY10" fmla="*/ 1873644 h 1965084"/>
              <a:gd name="connsiteX11" fmla="*/ 864524 w 1022927"/>
              <a:gd name="connsiteY11" fmla="*/ 1574386 h 1965084"/>
              <a:gd name="connsiteX12" fmla="*/ 1009997 w 1022927"/>
              <a:gd name="connsiteY12" fmla="*/ 1150437 h 1965084"/>
              <a:gd name="connsiteX13" fmla="*/ 1022466 w 1022927"/>
              <a:gd name="connsiteY13" fmla="*/ 722332 h 1965084"/>
              <a:gd name="connsiteX14" fmla="*/ 939338 w 1022927"/>
              <a:gd name="connsiteY14" fmla="*/ 414761 h 1965084"/>
              <a:gd name="connsiteX15" fmla="*/ 760616 w 1022927"/>
              <a:gd name="connsiteY15" fmla="*/ 140442 h 1965084"/>
              <a:gd name="connsiteX16" fmla="*/ 586048 w 1022927"/>
              <a:gd name="connsiteY16" fmla="*/ 15750 h 1965084"/>
              <a:gd name="connsiteX17" fmla="*/ 423949 w 1022927"/>
              <a:gd name="connsiteY17" fmla="*/ 11594 h 1965084"/>
              <a:gd name="connsiteX0" fmla="*/ 423949 w 1022927"/>
              <a:gd name="connsiteY0" fmla="*/ 11594 h 1965084"/>
              <a:gd name="connsiteX1" fmla="*/ 461356 w 1022927"/>
              <a:gd name="connsiteY1" fmla="*/ 119659 h 1965084"/>
              <a:gd name="connsiteX2" fmla="*/ 648393 w 1022927"/>
              <a:gd name="connsiteY2" fmla="*/ 260976 h 1965084"/>
              <a:gd name="connsiteX3" fmla="*/ 798023 w 1022927"/>
              <a:gd name="connsiteY3" fmla="*/ 551921 h 1965084"/>
              <a:gd name="connsiteX4" fmla="*/ 773085 w 1022927"/>
              <a:gd name="connsiteY4" fmla="*/ 817929 h 1965084"/>
              <a:gd name="connsiteX5" fmla="*/ 586048 w 1022927"/>
              <a:gd name="connsiteY5" fmla="*/ 1408133 h 1965084"/>
              <a:gd name="connsiteX6" fmla="*/ 311728 w 1022927"/>
              <a:gd name="connsiteY6" fmla="*/ 1736485 h 1965084"/>
              <a:gd name="connsiteX7" fmla="*/ 0 w 1022927"/>
              <a:gd name="connsiteY7" fmla="*/ 1802987 h 1965084"/>
              <a:gd name="connsiteX8" fmla="*/ 29095 w 1022927"/>
              <a:gd name="connsiteY8" fmla="*/ 1911052 h 1965084"/>
              <a:gd name="connsiteX9" fmla="*/ 266008 w 1022927"/>
              <a:gd name="connsiteY9" fmla="*/ 1965084 h 1965084"/>
              <a:gd name="connsiteX10" fmla="*/ 594359 w 1022927"/>
              <a:gd name="connsiteY10" fmla="*/ 1873644 h 1965084"/>
              <a:gd name="connsiteX11" fmla="*/ 864524 w 1022927"/>
              <a:gd name="connsiteY11" fmla="*/ 1574386 h 1965084"/>
              <a:gd name="connsiteX12" fmla="*/ 1009997 w 1022927"/>
              <a:gd name="connsiteY12" fmla="*/ 1150437 h 1965084"/>
              <a:gd name="connsiteX13" fmla="*/ 1022466 w 1022927"/>
              <a:gd name="connsiteY13" fmla="*/ 722332 h 1965084"/>
              <a:gd name="connsiteX14" fmla="*/ 939338 w 1022927"/>
              <a:gd name="connsiteY14" fmla="*/ 414761 h 1965084"/>
              <a:gd name="connsiteX15" fmla="*/ 760616 w 1022927"/>
              <a:gd name="connsiteY15" fmla="*/ 140442 h 1965084"/>
              <a:gd name="connsiteX16" fmla="*/ 586048 w 1022927"/>
              <a:gd name="connsiteY16" fmla="*/ 15750 h 1965084"/>
              <a:gd name="connsiteX17" fmla="*/ 423949 w 1022927"/>
              <a:gd name="connsiteY17" fmla="*/ 11594 h 1965084"/>
              <a:gd name="connsiteX0" fmla="*/ 423949 w 1022927"/>
              <a:gd name="connsiteY0" fmla="*/ 18346 h 1971836"/>
              <a:gd name="connsiteX1" fmla="*/ 461356 w 1022927"/>
              <a:gd name="connsiteY1" fmla="*/ 126411 h 1971836"/>
              <a:gd name="connsiteX2" fmla="*/ 648393 w 1022927"/>
              <a:gd name="connsiteY2" fmla="*/ 267728 h 1971836"/>
              <a:gd name="connsiteX3" fmla="*/ 798023 w 1022927"/>
              <a:gd name="connsiteY3" fmla="*/ 558673 h 1971836"/>
              <a:gd name="connsiteX4" fmla="*/ 773085 w 1022927"/>
              <a:gd name="connsiteY4" fmla="*/ 824681 h 1971836"/>
              <a:gd name="connsiteX5" fmla="*/ 586048 w 1022927"/>
              <a:gd name="connsiteY5" fmla="*/ 1414885 h 1971836"/>
              <a:gd name="connsiteX6" fmla="*/ 311728 w 1022927"/>
              <a:gd name="connsiteY6" fmla="*/ 1743237 h 1971836"/>
              <a:gd name="connsiteX7" fmla="*/ 0 w 1022927"/>
              <a:gd name="connsiteY7" fmla="*/ 1809739 h 1971836"/>
              <a:gd name="connsiteX8" fmla="*/ 29095 w 1022927"/>
              <a:gd name="connsiteY8" fmla="*/ 1917804 h 1971836"/>
              <a:gd name="connsiteX9" fmla="*/ 266008 w 1022927"/>
              <a:gd name="connsiteY9" fmla="*/ 1971836 h 1971836"/>
              <a:gd name="connsiteX10" fmla="*/ 594359 w 1022927"/>
              <a:gd name="connsiteY10" fmla="*/ 1880396 h 1971836"/>
              <a:gd name="connsiteX11" fmla="*/ 864524 w 1022927"/>
              <a:gd name="connsiteY11" fmla="*/ 1581138 h 1971836"/>
              <a:gd name="connsiteX12" fmla="*/ 1009997 w 1022927"/>
              <a:gd name="connsiteY12" fmla="*/ 1157189 h 1971836"/>
              <a:gd name="connsiteX13" fmla="*/ 1022466 w 1022927"/>
              <a:gd name="connsiteY13" fmla="*/ 729084 h 1971836"/>
              <a:gd name="connsiteX14" fmla="*/ 939338 w 1022927"/>
              <a:gd name="connsiteY14" fmla="*/ 421513 h 1971836"/>
              <a:gd name="connsiteX15" fmla="*/ 760616 w 1022927"/>
              <a:gd name="connsiteY15" fmla="*/ 147194 h 1971836"/>
              <a:gd name="connsiteX16" fmla="*/ 586048 w 1022927"/>
              <a:gd name="connsiteY16" fmla="*/ 22502 h 1971836"/>
              <a:gd name="connsiteX17" fmla="*/ 423949 w 1022927"/>
              <a:gd name="connsiteY17" fmla="*/ 18346 h 1971836"/>
              <a:gd name="connsiteX0" fmla="*/ 423949 w 1022927"/>
              <a:gd name="connsiteY0" fmla="*/ 18346 h 1971836"/>
              <a:gd name="connsiteX1" fmla="*/ 461356 w 1022927"/>
              <a:gd name="connsiteY1" fmla="*/ 126411 h 1971836"/>
              <a:gd name="connsiteX2" fmla="*/ 648393 w 1022927"/>
              <a:gd name="connsiteY2" fmla="*/ 267728 h 1971836"/>
              <a:gd name="connsiteX3" fmla="*/ 798023 w 1022927"/>
              <a:gd name="connsiteY3" fmla="*/ 558673 h 1971836"/>
              <a:gd name="connsiteX4" fmla="*/ 773085 w 1022927"/>
              <a:gd name="connsiteY4" fmla="*/ 824681 h 1971836"/>
              <a:gd name="connsiteX5" fmla="*/ 586048 w 1022927"/>
              <a:gd name="connsiteY5" fmla="*/ 1414885 h 1971836"/>
              <a:gd name="connsiteX6" fmla="*/ 299258 w 1022927"/>
              <a:gd name="connsiteY6" fmla="*/ 1718299 h 1971836"/>
              <a:gd name="connsiteX7" fmla="*/ 0 w 1022927"/>
              <a:gd name="connsiteY7" fmla="*/ 1809739 h 1971836"/>
              <a:gd name="connsiteX8" fmla="*/ 29095 w 1022927"/>
              <a:gd name="connsiteY8" fmla="*/ 1917804 h 1971836"/>
              <a:gd name="connsiteX9" fmla="*/ 266008 w 1022927"/>
              <a:gd name="connsiteY9" fmla="*/ 1971836 h 1971836"/>
              <a:gd name="connsiteX10" fmla="*/ 594359 w 1022927"/>
              <a:gd name="connsiteY10" fmla="*/ 1880396 h 1971836"/>
              <a:gd name="connsiteX11" fmla="*/ 864524 w 1022927"/>
              <a:gd name="connsiteY11" fmla="*/ 1581138 h 1971836"/>
              <a:gd name="connsiteX12" fmla="*/ 1009997 w 1022927"/>
              <a:gd name="connsiteY12" fmla="*/ 1157189 h 1971836"/>
              <a:gd name="connsiteX13" fmla="*/ 1022466 w 1022927"/>
              <a:gd name="connsiteY13" fmla="*/ 729084 h 1971836"/>
              <a:gd name="connsiteX14" fmla="*/ 939338 w 1022927"/>
              <a:gd name="connsiteY14" fmla="*/ 421513 h 1971836"/>
              <a:gd name="connsiteX15" fmla="*/ 760616 w 1022927"/>
              <a:gd name="connsiteY15" fmla="*/ 147194 h 1971836"/>
              <a:gd name="connsiteX16" fmla="*/ 586048 w 1022927"/>
              <a:gd name="connsiteY16" fmla="*/ 22502 h 1971836"/>
              <a:gd name="connsiteX17" fmla="*/ 423949 w 1022927"/>
              <a:gd name="connsiteY17" fmla="*/ 18346 h 1971836"/>
              <a:gd name="connsiteX0" fmla="*/ 423949 w 1022927"/>
              <a:gd name="connsiteY0" fmla="*/ 18346 h 1971836"/>
              <a:gd name="connsiteX1" fmla="*/ 461356 w 1022927"/>
              <a:gd name="connsiteY1" fmla="*/ 126411 h 1971836"/>
              <a:gd name="connsiteX2" fmla="*/ 648393 w 1022927"/>
              <a:gd name="connsiteY2" fmla="*/ 267728 h 1971836"/>
              <a:gd name="connsiteX3" fmla="*/ 798023 w 1022927"/>
              <a:gd name="connsiteY3" fmla="*/ 558673 h 1971836"/>
              <a:gd name="connsiteX4" fmla="*/ 773085 w 1022927"/>
              <a:gd name="connsiteY4" fmla="*/ 824681 h 1971836"/>
              <a:gd name="connsiteX5" fmla="*/ 586048 w 1022927"/>
              <a:gd name="connsiteY5" fmla="*/ 1414885 h 1971836"/>
              <a:gd name="connsiteX6" fmla="*/ 299258 w 1022927"/>
              <a:gd name="connsiteY6" fmla="*/ 1718299 h 1971836"/>
              <a:gd name="connsiteX7" fmla="*/ 0 w 1022927"/>
              <a:gd name="connsiteY7" fmla="*/ 1809739 h 1971836"/>
              <a:gd name="connsiteX8" fmla="*/ 29095 w 1022927"/>
              <a:gd name="connsiteY8" fmla="*/ 1917804 h 1971836"/>
              <a:gd name="connsiteX9" fmla="*/ 266008 w 1022927"/>
              <a:gd name="connsiteY9" fmla="*/ 1971836 h 1971836"/>
              <a:gd name="connsiteX10" fmla="*/ 594359 w 1022927"/>
              <a:gd name="connsiteY10" fmla="*/ 1880396 h 1971836"/>
              <a:gd name="connsiteX11" fmla="*/ 864524 w 1022927"/>
              <a:gd name="connsiteY11" fmla="*/ 1581138 h 1971836"/>
              <a:gd name="connsiteX12" fmla="*/ 1009997 w 1022927"/>
              <a:gd name="connsiteY12" fmla="*/ 1157189 h 1971836"/>
              <a:gd name="connsiteX13" fmla="*/ 1022466 w 1022927"/>
              <a:gd name="connsiteY13" fmla="*/ 729084 h 1971836"/>
              <a:gd name="connsiteX14" fmla="*/ 939338 w 1022927"/>
              <a:gd name="connsiteY14" fmla="*/ 421513 h 1971836"/>
              <a:gd name="connsiteX15" fmla="*/ 760616 w 1022927"/>
              <a:gd name="connsiteY15" fmla="*/ 147194 h 1971836"/>
              <a:gd name="connsiteX16" fmla="*/ 586048 w 1022927"/>
              <a:gd name="connsiteY16" fmla="*/ 22502 h 1971836"/>
              <a:gd name="connsiteX17" fmla="*/ 423949 w 1022927"/>
              <a:gd name="connsiteY17" fmla="*/ 18346 h 1971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22927" h="1971836">
                <a:moveTo>
                  <a:pt x="423949" y="18346"/>
                </a:moveTo>
                <a:cubicBezTo>
                  <a:pt x="422563" y="68223"/>
                  <a:pt x="446116" y="93160"/>
                  <a:pt x="461356" y="126411"/>
                </a:cubicBezTo>
                <a:lnTo>
                  <a:pt x="648393" y="267728"/>
                </a:lnTo>
                <a:cubicBezTo>
                  <a:pt x="716280" y="361939"/>
                  <a:pt x="746761" y="402118"/>
                  <a:pt x="798023" y="558673"/>
                </a:cubicBezTo>
                <a:cubicBezTo>
                  <a:pt x="795251" y="675052"/>
                  <a:pt x="792482" y="695834"/>
                  <a:pt x="773085" y="824681"/>
                </a:cubicBezTo>
                <a:cubicBezTo>
                  <a:pt x="728750" y="1071292"/>
                  <a:pt x="667790" y="1209838"/>
                  <a:pt x="586048" y="1414885"/>
                </a:cubicBezTo>
                <a:cubicBezTo>
                  <a:pt x="497379" y="1572826"/>
                  <a:pt x="450273" y="1614390"/>
                  <a:pt x="299258" y="1718299"/>
                </a:cubicBezTo>
                <a:cubicBezTo>
                  <a:pt x="128847" y="1777874"/>
                  <a:pt x="99753" y="1779259"/>
                  <a:pt x="0" y="1809739"/>
                </a:cubicBezTo>
                <a:cubicBezTo>
                  <a:pt x="9698" y="1845761"/>
                  <a:pt x="-9698" y="1869313"/>
                  <a:pt x="29095" y="1917804"/>
                </a:cubicBezTo>
                <a:cubicBezTo>
                  <a:pt x="108066" y="1935815"/>
                  <a:pt x="137161" y="1970451"/>
                  <a:pt x="266008" y="1971836"/>
                </a:cubicBezTo>
                <a:cubicBezTo>
                  <a:pt x="429492" y="1956596"/>
                  <a:pt x="397625" y="1982919"/>
                  <a:pt x="594359" y="1880396"/>
                </a:cubicBezTo>
                <a:cubicBezTo>
                  <a:pt x="739832" y="1761248"/>
                  <a:pt x="764771" y="1733537"/>
                  <a:pt x="864524" y="1581138"/>
                </a:cubicBezTo>
                <a:cubicBezTo>
                  <a:pt x="926869" y="1461988"/>
                  <a:pt x="943495" y="1384404"/>
                  <a:pt x="1009997" y="1157189"/>
                </a:cubicBezTo>
                <a:cubicBezTo>
                  <a:pt x="1026623" y="1011717"/>
                  <a:pt x="1022466" y="953528"/>
                  <a:pt x="1022466" y="729084"/>
                </a:cubicBezTo>
                <a:cubicBezTo>
                  <a:pt x="1008612" y="607163"/>
                  <a:pt x="990600" y="568372"/>
                  <a:pt x="939338" y="421513"/>
                </a:cubicBezTo>
                <a:cubicBezTo>
                  <a:pt x="872837" y="291281"/>
                  <a:pt x="852056" y="260801"/>
                  <a:pt x="760616" y="147194"/>
                </a:cubicBezTo>
                <a:cubicBezTo>
                  <a:pt x="669176" y="84848"/>
                  <a:pt x="669176" y="68222"/>
                  <a:pt x="586048" y="22502"/>
                </a:cubicBezTo>
                <a:cubicBezTo>
                  <a:pt x="473826" y="-3821"/>
                  <a:pt x="444731" y="-9364"/>
                  <a:pt x="423949" y="18346"/>
                </a:cubicBezTo>
                <a:close/>
              </a:path>
            </a:pathLst>
          </a:cu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96C03D-573C-E406-5FFB-1506B0412943}"/>
              </a:ext>
            </a:extLst>
          </p:cNvPr>
          <p:cNvSpPr txBox="1"/>
          <p:nvPr/>
        </p:nvSpPr>
        <p:spPr>
          <a:xfrm>
            <a:off x="422474" y="5840269"/>
            <a:ext cx="1989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5A5A5A"/>
                </a:solidFill>
              </a:rPr>
              <a:t>Exposed Cu after BCP</a:t>
            </a: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8BAEF828-0735-B8C9-D979-A4072BAB867B}"/>
              </a:ext>
            </a:extLst>
          </p:cNvPr>
          <p:cNvSpPr/>
          <p:nvPr/>
        </p:nvSpPr>
        <p:spPr>
          <a:xfrm>
            <a:off x="2778114" y="2858277"/>
            <a:ext cx="496308" cy="31582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4CB0FF-06F1-A656-C0BE-FC15E69C742E}"/>
              </a:ext>
            </a:extLst>
          </p:cNvPr>
          <p:cNvSpPr txBox="1"/>
          <p:nvPr/>
        </p:nvSpPr>
        <p:spPr>
          <a:xfrm>
            <a:off x="2334228" y="6150323"/>
            <a:ext cx="7523545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5A5A5A"/>
                </a:solidFill>
              </a:rPr>
              <a:t>Rotation BCP at ZRI updated with improved cooling, successfully tested.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D50116E-EA70-C1EF-D675-7DC5351BF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7BB072DF-9716-CFFA-DAFD-C6AF766CB8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14th HL-LHC Collaboration Meeting – Oct 9th,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2314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FE86FA1-C373-4110-BC86-F1B4D3AE1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14" y="847582"/>
            <a:ext cx="11663485" cy="143782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HPR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performed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at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ZRI on NRFD01 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  <a:sym typeface="Wingdings" pitchFamily="2" charset="2"/>
              </a:rPr>
              <a:t>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poor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performances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during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VTA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at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JLAB</a:t>
            </a:r>
          </a:p>
          <a:p>
            <a:pPr>
              <a:buFont typeface="Wingdings" pitchFamily="2" charset="2"/>
              <a:buChar char="ü"/>
            </a:pP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HPR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at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JLAB on NRFD02 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  <a:sym typeface="Wingdings" pitchFamily="2" charset="2"/>
              </a:rPr>
              <a:t> </a:t>
            </a:r>
            <a:r>
              <a:rPr lang="it-IT" sz="2000" u="sng" dirty="0">
                <a:solidFill>
                  <a:srgbClr val="5F5F5F"/>
                </a:solidFill>
                <a:latin typeface="Helvetica" panose="020B0604020202020204" pitchFamily="34" charset="0"/>
                <a:sym typeface="Wingdings" pitchFamily="2" charset="2"/>
              </a:rPr>
              <a:t>success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  <a:sym typeface="Wingdings" pitchFamily="2" charset="2"/>
              </a:rPr>
              <a:t>,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using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manual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rinsing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of the ports (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before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automatic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HPR)</a:t>
            </a:r>
          </a:p>
          <a:p>
            <a:pPr>
              <a:buFont typeface="Wingdings" pitchFamily="2" charset="2"/>
              <a:buChar char="Ø"/>
            </a:pP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ZRI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reprocessed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NRFD01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using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manual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HPR of ports 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  <a:sym typeface="Wingdings" pitchFamily="2" charset="2"/>
              </a:rPr>
              <a:t>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Particle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count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decrease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considerably</a:t>
            </a:r>
            <a:endParaRPr lang="it-IT" sz="20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Imminent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cold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test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at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FNAL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will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provide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final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feedback on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updated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ZRI processing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B30BA9AA-5758-4DBB-93F5-8CCAE29A56D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23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Fabrication &amp; Processing Challenges at ZRI</a:t>
            </a:r>
            <a:r>
              <a:rPr lang="en-US" dirty="0">
                <a:solidFill>
                  <a:srgbClr val="0093BE"/>
                </a:solidFill>
                <a:latin typeface="Arial"/>
              </a:rPr>
              <a:t> </a:t>
            </a:r>
            <a:br>
              <a:rPr lang="en-US" dirty="0">
                <a:solidFill>
                  <a:srgbClr val="0093BE"/>
                </a:solidFill>
                <a:latin typeface="Arial"/>
              </a:rPr>
            </a:br>
            <a:r>
              <a:rPr lang="en-US" sz="2400" i="1" dirty="0">
                <a:solidFill>
                  <a:srgbClr val="0093BE"/>
                </a:solidFill>
                <a:latin typeface="Arial"/>
              </a:rPr>
              <a:t>2</a:t>
            </a:r>
            <a:r>
              <a:rPr lang="en-US" sz="2400" i="1" dirty="0"/>
              <a:t>- Implementation of manual HPR on cavity ports</a:t>
            </a:r>
            <a:endParaRPr lang="en-US" sz="2400" i="1" dirty="0">
              <a:cs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4CB0FF-06F1-A656-C0BE-FC15E69C742E}"/>
              </a:ext>
            </a:extLst>
          </p:cNvPr>
          <p:cNvSpPr txBox="1"/>
          <p:nvPr/>
        </p:nvSpPr>
        <p:spPr>
          <a:xfrm>
            <a:off x="1692705" y="6010418"/>
            <a:ext cx="8967579" cy="33855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</a:rPr>
              <a:t>Zanon updated the HPR procedure using manual HPR on all the ports following JLAB experience</a:t>
            </a:r>
          </a:p>
        </p:txBody>
      </p:sp>
      <p:pic>
        <p:nvPicPr>
          <p:cNvPr id="4" name="Picture 3" descr="A machine with a screwdriver&#10;&#10;Description automatically generated">
            <a:extLst>
              <a:ext uri="{FF2B5EF4-FFF2-40B4-BE49-F238E27FC236}">
                <a16:creationId xmlns:a16="http://schemas.microsoft.com/office/drawing/2014/main" id="{DFB16654-29B5-FDE0-BDF8-48CADB86361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9320" y="2410608"/>
            <a:ext cx="2604560" cy="347274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A21564-9ADD-C1AD-E19E-E9195E6A9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BA1079-C3A6-FB8D-27D7-2565ED36C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36B5D05-51F3-756C-08BF-19DCB95B4A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417006"/>
              </p:ext>
            </p:extLst>
          </p:nvPr>
        </p:nvGraphicFramePr>
        <p:xfrm>
          <a:off x="4413778" y="2430904"/>
          <a:ext cx="6246506" cy="3432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343">
                  <a:extLst>
                    <a:ext uri="{9D8B030D-6E8A-4147-A177-3AD203B41FA5}">
                      <a16:colId xmlns:a16="http://schemas.microsoft.com/office/drawing/2014/main" val="2834381839"/>
                    </a:ext>
                  </a:extLst>
                </a:gridCol>
                <a:gridCol w="2048719">
                  <a:extLst>
                    <a:ext uri="{9D8B030D-6E8A-4147-A177-3AD203B41FA5}">
                      <a16:colId xmlns:a16="http://schemas.microsoft.com/office/drawing/2014/main" val="3250000863"/>
                    </a:ext>
                  </a:extLst>
                </a:gridCol>
                <a:gridCol w="2083444">
                  <a:extLst>
                    <a:ext uri="{9D8B030D-6E8A-4147-A177-3AD203B41FA5}">
                      <a16:colId xmlns:a16="http://schemas.microsoft.com/office/drawing/2014/main" val="1212834364"/>
                    </a:ext>
                  </a:extLst>
                </a:gridCol>
              </a:tblGrid>
              <a:tr h="1042179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Position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Particle count (previous HPR)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Particle count (</a:t>
                      </a:r>
                      <a:r>
                        <a:rPr lang="en-US" u="sng" dirty="0"/>
                        <a:t>updated HPR</a:t>
                      </a:r>
                      <a:r>
                        <a:rPr lang="en-US" dirty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8948732"/>
                  </a:ext>
                </a:extLst>
              </a:tr>
              <a:tr h="398329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V-HOM Beam tube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190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8869376"/>
                  </a:ext>
                </a:extLst>
              </a:tr>
              <a:tr h="398329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Pick-Up Flange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3181611"/>
                  </a:ext>
                </a:extLst>
              </a:tr>
              <a:tr h="398329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V-HOM Flange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722910"/>
                  </a:ext>
                </a:extLst>
              </a:tr>
              <a:tr h="39832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H-HOM Flange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6415782"/>
                  </a:ext>
                </a:extLst>
              </a:tr>
              <a:tr h="398329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FPC Flange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98954"/>
                  </a:ext>
                </a:extLst>
              </a:tr>
              <a:tr h="398329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FPC Beam Tube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222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5A5A5A"/>
                          </a:solidFill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6442435"/>
                  </a:ext>
                </a:extLst>
              </a:tr>
            </a:tbl>
          </a:graphicData>
        </a:graphic>
      </p:graphicFrame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EE8C051-65CF-EF54-D424-0630D4F5E4E8}"/>
              </a:ext>
            </a:extLst>
          </p:cNvPr>
          <p:cNvSpPr/>
          <p:nvPr/>
        </p:nvSpPr>
        <p:spPr>
          <a:xfrm>
            <a:off x="9387065" y="3485153"/>
            <a:ext cx="466072" cy="2354754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77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FE86FA1-C373-4110-BC86-F1B4D3AE1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011" y="847582"/>
            <a:ext cx="11435786" cy="147031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A blue-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ish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oxide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layer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on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Beam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Ports of NRFD01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noticed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at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JLAB (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HPRed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only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at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ZRI)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ZRI HPR procedure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was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targeted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for an upgrade after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tests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on JLAB (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only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)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HPRed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cavities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Upward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/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downward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constant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speed: </a:t>
            </a:r>
            <a:r>
              <a:rPr lang="it-IT" sz="2000" u="sng" dirty="0">
                <a:solidFill>
                  <a:srgbClr val="5F5F5F"/>
                </a:solidFill>
                <a:latin typeface="Helvetica" panose="020B0604020202020204" pitchFamily="34" charset="0"/>
              </a:rPr>
              <a:t>benefits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?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Avoid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stationary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waterjet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&amp;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increase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rinsing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time</a:t>
            </a:r>
          </a:p>
          <a:p>
            <a:pPr>
              <a:buFont typeface="Wingdings" pitchFamily="2" charset="2"/>
              <a:buChar char="v"/>
            </a:pP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Updated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HPR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paramenter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+ port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manual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HPR 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  <a:sym typeface="Wingdings" pitchFamily="2" charset="2"/>
              </a:rPr>
              <a:t>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expecting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to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increase</a:t>
            </a:r>
            <a:r>
              <a:rPr lang="it-IT" sz="2000" dirty="0">
                <a:solidFill>
                  <a:srgbClr val="5F5F5F"/>
                </a:solidFill>
                <a:latin typeface="Helvetica" panose="020B0604020202020204" pitchFamily="34" charset="0"/>
              </a:rPr>
              <a:t> NRFD01 VTS </a:t>
            </a:r>
            <a:r>
              <a:rPr lang="it-IT" sz="2000" dirty="0" err="1">
                <a:solidFill>
                  <a:srgbClr val="5F5F5F"/>
                </a:solidFill>
                <a:latin typeface="Helvetica" panose="020B0604020202020204" pitchFamily="34" charset="0"/>
              </a:rPr>
              <a:t>results</a:t>
            </a:r>
            <a:endParaRPr lang="it-IT" sz="2000" dirty="0">
              <a:solidFill>
                <a:srgbClr val="5F5F5F"/>
              </a:solidFill>
              <a:latin typeface="Helvetica" panose="020B060402020202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B30BA9AA-5758-4DBB-93F5-8CCAE29A56D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23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Fabrication &amp; Processing Challenges at ZRI</a:t>
            </a:r>
            <a:r>
              <a:rPr lang="en-US" dirty="0">
                <a:solidFill>
                  <a:srgbClr val="0093BE"/>
                </a:solidFill>
                <a:latin typeface="Arial"/>
              </a:rPr>
              <a:t> </a:t>
            </a:r>
            <a:br>
              <a:rPr lang="en-US" dirty="0">
                <a:solidFill>
                  <a:srgbClr val="0093BE"/>
                </a:solidFill>
                <a:latin typeface="Arial"/>
              </a:rPr>
            </a:br>
            <a:r>
              <a:rPr lang="en-US" sz="2400" i="1" dirty="0">
                <a:solidFill>
                  <a:srgbClr val="0093BE"/>
                </a:solidFill>
                <a:latin typeface="Arial"/>
              </a:rPr>
              <a:t>3</a:t>
            </a:r>
            <a:r>
              <a:rPr lang="en-US" sz="2400" i="1" dirty="0"/>
              <a:t>- Optimization of automatic HPR parameters </a:t>
            </a:r>
            <a:endParaRPr lang="en-US" sz="2400" i="1" dirty="0">
              <a:cs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4CB0FF-06F1-A656-C0BE-FC15E69C742E}"/>
              </a:ext>
            </a:extLst>
          </p:cNvPr>
          <p:cNvSpPr txBox="1"/>
          <p:nvPr/>
        </p:nvSpPr>
        <p:spPr>
          <a:xfrm>
            <a:off x="1736206" y="6021993"/>
            <a:ext cx="9414074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5A5A5A"/>
                </a:solidFill>
              </a:rPr>
              <a:t>ZRI updated the automatic HPR parameter, driven by JLAB positive results. Imminent VTS</a:t>
            </a:r>
          </a:p>
        </p:txBody>
      </p:sp>
      <p:pic>
        <p:nvPicPr>
          <p:cNvPr id="2" name="Picture 1" descr="A close up of a camera lens&#10;&#10;Description automatically generated with medium confidence">
            <a:extLst>
              <a:ext uri="{FF2B5EF4-FFF2-40B4-BE49-F238E27FC236}">
                <a16:creationId xmlns:a16="http://schemas.microsoft.com/office/drawing/2014/main" id="{304689D9-C701-23B2-DBC5-FCFA18017A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0781" y="2422073"/>
            <a:ext cx="3813813" cy="3180733"/>
          </a:xfrm>
          <a:prstGeom prst="rect">
            <a:avLst/>
          </a:prstGeom>
        </p:spPr>
      </p:pic>
      <p:pic>
        <p:nvPicPr>
          <p:cNvPr id="5" name="Picture 4" descr="A close-up of a metal object&#10;&#10;Description automatically generated">
            <a:extLst>
              <a:ext uri="{FF2B5EF4-FFF2-40B4-BE49-F238E27FC236}">
                <a16:creationId xmlns:a16="http://schemas.microsoft.com/office/drawing/2014/main" id="{8C7B884D-28AB-2270-A376-4EEF3F8DBF1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7686" y="2422074"/>
            <a:ext cx="4070903" cy="31807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D51A232-736A-5D08-6585-88A4C6FB8D46}"/>
              </a:ext>
            </a:extLst>
          </p:cNvPr>
          <p:cNvSpPr txBox="1"/>
          <p:nvPr/>
        </p:nvSpPr>
        <p:spPr>
          <a:xfrm>
            <a:off x="2134463" y="5609339"/>
            <a:ext cx="35401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 err="1">
                <a:solidFill>
                  <a:srgbClr val="5F5F5F"/>
                </a:solidFill>
                <a:latin typeface="Helvetica" panose="020B0604020202020204" pitchFamily="34" charset="0"/>
              </a:rPr>
              <a:t>Oxidation</a:t>
            </a:r>
            <a:r>
              <a:rPr lang="it-IT" dirty="0">
                <a:solidFill>
                  <a:srgbClr val="5F5F5F"/>
                </a:solidFill>
                <a:latin typeface="Helvetica" panose="020B0604020202020204" pitchFamily="34" charset="0"/>
              </a:rPr>
              <a:t> after first HPR </a:t>
            </a:r>
            <a:r>
              <a:rPr lang="it-IT" dirty="0" err="1">
                <a:solidFill>
                  <a:srgbClr val="5F5F5F"/>
                </a:solidFill>
                <a:latin typeface="Helvetica" panose="020B0604020202020204" pitchFamily="34" charset="0"/>
              </a:rPr>
              <a:t>at</a:t>
            </a:r>
            <a:r>
              <a:rPr lang="it-IT" dirty="0">
                <a:solidFill>
                  <a:srgbClr val="5F5F5F"/>
                </a:solidFill>
                <a:latin typeface="Helvetica" panose="020B0604020202020204" pitchFamily="34" charset="0"/>
              </a:rPr>
              <a:t> ZRI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FC9CF5-8434-9E31-B202-D4BDB7914683}"/>
              </a:ext>
            </a:extLst>
          </p:cNvPr>
          <p:cNvSpPr txBox="1"/>
          <p:nvPr/>
        </p:nvSpPr>
        <p:spPr>
          <a:xfrm>
            <a:off x="5895164" y="5609339"/>
            <a:ext cx="46725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u="sng" dirty="0">
                <a:solidFill>
                  <a:srgbClr val="5F5F5F"/>
                </a:solidFill>
                <a:latin typeface="Helvetica" panose="020B0604020202020204" pitchFamily="34" charset="0"/>
              </a:rPr>
              <a:t>No </a:t>
            </a:r>
            <a:r>
              <a:rPr lang="it-IT" u="sng" dirty="0" err="1">
                <a:solidFill>
                  <a:srgbClr val="5F5F5F"/>
                </a:solidFill>
                <a:latin typeface="Helvetica" panose="020B0604020202020204" pitchFamily="34" charset="0"/>
              </a:rPr>
              <a:t>oxidation</a:t>
            </a:r>
            <a:r>
              <a:rPr lang="it-IT" dirty="0">
                <a:solidFill>
                  <a:srgbClr val="5F5F5F"/>
                </a:solidFill>
                <a:latin typeface="Helvetica" panose="020B0604020202020204" pitchFamily="34" charset="0"/>
              </a:rPr>
              <a:t> after </a:t>
            </a:r>
            <a:r>
              <a:rPr lang="it-IT" dirty="0" err="1">
                <a:solidFill>
                  <a:srgbClr val="5F5F5F"/>
                </a:solidFill>
                <a:latin typeface="Helvetica" panose="020B0604020202020204" pitchFamily="34" charset="0"/>
              </a:rPr>
              <a:t>improved</a:t>
            </a:r>
            <a:r>
              <a:rPr lang="it-IT" dirty="0">
                <a:solidFill>
                  <a:srgbClr val="5F5F5F"/>
                </a:solidFill>
                <a:latin typeface="Helvetica" panose="020B0604020202020204" pitchFamily="34" charset="0"/>
              </a:rPr>
              <a:t> HPR procedure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DC3FB6-2D91-BF40-EC0C-B10C9D8A9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78A56D-EDDC-869C-5332-8AA239819D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 9th,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4838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UP Template" id="{C2E3FE87-98D8-3448-850C-6566A8A4C5AE}" vid="{31735EF6-F891-A64E-BD7F-875B125D66C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metadata/properties"/>
    <ds:schemaRef ds:uri="http://schemas.microsoft.com/office/infopath/2007/PartnerControls"/>
    <ds:schemaRef ds:uri="8946e33d-fd2f-4ae4-8ee9-d90c129cdf9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8946e33d-fd2f-4ae4-8ee9-d90c129cdf9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37268</TotalTime>
  <Words>2590</Words>
  <Application>Microsoft Macintosh PowerPoint</Application>
  <PresentationFormat>Widescreen</PresentationFormat>
  <Paragraphs>342</Paragraphs>
  <Slides>26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Helvetica</vt:lpstr>
      <vt:lpstr>Wingdings</vt:lpstr>
      <vt:lpstr>Thème Office</vt:lpstr>
      <vt:lpstr>RFD Industrial Production Challenges</vt:lpstr>
      <vt:lpstr>Outline</vt:lpstr>
      <vt:lpstr>Fabrication &amp; Processing Challenges at ZRI* Recap</vt:lpstr>
      <vt:lpstr>Fabrication &amp; Processing Challenges at ZRI* RFD Bare Crab Cavities: Manufacturing Challenges</vt:lpstr>
      <vt:lpstr>PowerPoint Presentation</vt:lpstr>
      <vt:lpstr>Fabrication &amp; Processing Challenges at ZRI RFD Bare Crab Cavities: Processing Challenges</vt:lpstr>
      <vt:lpstr>PowerPoint Presentation</vt:lpstr>
      <vt:lpstr>PowerPoint Presentation</vt:lpstr>
      <vt:lpstr>PowerPoint Presentation</vt:lpstr>
      <vt:lpstr>Fabrication &amp; Processing Challenges at ZRI RFD Crab Cavities: QA/QC Approval Challenges</vt:lpstr>
      <vt:lpstr>Production status Summary of contracts between AUP and industry (ZRI)</vt:lpstr>
      <vt:lpstr>Fabrication and QA/QC Status AUP RFD bare pre-series production (ZRI)</vt:lpstr>
      <vt:lpstr>Fabrication and QA/QC Status AUP RFD series production (ZRI)</vt:lpstr>
      <vt:lpstr>Fabrication and QA/QC Status AUP RFD series production (ZRI)</vt:lpstr>
      <vt:lpstr>Fabrication and QA/QC Status AUP RFD series production (ZRI)</vt:lpstr>
      <vt:lpstr>PowerPoint Presentation</vt:lpstr>
      <vt:lpstr>Fabrication and QA/QC Status AUP RFD Prototypes qualification (ZRI)</vt:lpstr>
      <vt:lpstr>Fabrication and QA/QC Status: AUP RFD Jacketed Series Cavities (ZRI)</vt:lpstr>
      <vt:lpstr>PowerPoint Presentation</vt:lpstr>
      <vt:lpstr>Summary &amp; Conclusion</vt:lpstr>
      <vt:lpstr>Thanks for the attention!</vt:lpstr>
      <vt:lpstr>PowerPoint Presentation</vt:lpstr>
      <vt:lpstr>PowerPoint Presentation</vt:lpstr>
      <vt:lpstr>Fabrication &amp; Processing Challenges at ZRI 1- Mechanical tolerances on stamped/coined subcomponents</vt:lpstr>
      <vt:lpstr>PowerPoint Presentation</vt:lpstr>
      <vt:lpstr>Fabrication &amp; Processing Challenges at ZRI  3- Alignment between End Groups-Main Body during final EBW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Manuele Narduzzi</cp:lastModifiedBy>
  <cp:revision>263</cp:revision>
  <cp:lastPrinted>2018-05-26T23:25:07Z</cp:lastPrinted>
  <dcterms:created xsi:type="dcterms:W3CDTF">2016-03-23T12:58:39Z</dcterms:created>
  <dcterms:modified xsi:type="dcterms:W3CDTF">2024-10-09T01:28:52Z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