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63" r:id="rId5"/>
    <p:sldId id="264" r:id="rId6"/>
    <p:sldId id="265" r:id="rId7"/>
    <p:sldId id="266" r:id="rId8"/>
    <p:sldId id="454" r:id="rId9"/>
    <p:sldId id="455" r:id="rId10"/>
    <p:sldId id="456" r:id="rId11"/>
    <p:sldId id="458" r:id="rId12"/>
    <p:sldId id="286" r:id="rId13"/>
    <p:sldId id="452" r:id="rId14"/>
    <p:sldId id="296" r:id="rId15"/>
    <p:sldId id="303" r:id="rId16"/>
    <p:sldId id="453" r:id="rId17"/>
    <p:sldId id="459" r:id="rId18"/>
    <p:sldId id="275" r:id="rId19"/>
    <p:sldId id="436" r:id="rId2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CC00"/>
    <a:srgbClr val="FFE699"/>
    <a:srgbClr val="B4C6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6407" autoAdjust="0"/>
  </p:normalViewPr>
  <p:slideViewPr>
    <p:cSldViewPr snapToObjects="1" showGuides="1">
      <p:cViewPr varScale="1">
        <p:scale>
          <a:sx n="96" d="100"/>
          <a:sy n="96" d="100"/>
        </p:scale>
        <p:origin x="883" y="72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Objects="1">
      <p:cViewPr varScale="1">
        <p:scale>
          <a:sx n="86" d="100"/>
          <a:sy n="86" d="100"/>
        </p:scale>
        <p:origin x="39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9332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6C81D83-D392-484C-A88E-6AB33035C9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14th HL-LHC Collaboration Meeting – Oct. 7th–10th 2023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81C0938-3010-8148-8020-61B47D4AFEA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14th HL-LHC Collaboration Meeting – Oct. 7th–10th 2023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3B0F276-C90F-EE40-A60D-12B4AA5B14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14th HL-LHC Collaboration Meeting – Oct. 7th–10th 2023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A76FA-4A0F-E24B-9298-03D0C02081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14th HL-LHC Collaboration Meeting – Oct. 7th–10th 2023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12CC318-7D30-5748-B35B-E093CE3500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14th HL-LHC Collaboration Meeting – Oct. 7th–10th 2023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14th HL-LHC Collaboration Meeting – Oct. 7th–10th 2023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image" Target="../media/image20.jpg"/><Relationship Id="rId7" Type="http://schemas.openxmlformats.org/officeDocument/2006/relationships/image" Target="../media/image23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22.jp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98915" y="2634657"/>
            <a:ext cx="7200000" cy="578320"/>
          </a:xfrm>
        </p:spPr>
        <p:txBody>
          <a:bodyPr/>
          <a:lstStyle/>
          <a:p>
            <a:r>
              <a:rPr lang="en-US" sz="3600" dirty="0"/>
              <a:t>RFD HOM Coupler Challenges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Naeem Huque – Jefferson Lab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877272"/>
            <a:ext cx="6480000" cy="349250"/>
          </a:xfrm>
        </p:spPr>
        <p:txBody>
          <a:bodyPr>
            <a:normAutofit/>
          </a:bodyPr>
          <a:lstStyle/>
          <a:p>
            <a:r>
              <a:rPr lang="en-US" dirty="0"/>
              <a:t>14th HL-LHC Collaboration Meeting.  – Oct. 7</a:t>
            </a:r>
            <a:r>
              <a:rPr lang="en-US" baseline="30000" dirty="0"/>
              <a:t>th</a:t>
            </a:r>
            <a:r>
              <a:rPr lang="en-US" dirty="0"/>
              <a:t>–10</a:t>
            </a:r>
            <a:r>
              <a:rPr lang="en-US" baseline="30000" dirty="0"/>
              <a:t>th</a:t>
            </a:r>
            <a:r>
              <a:rPr lang="en-US" dirty="0"/>
              <a:t> 2024</a:t>
            </a:r>
            <a:endParaRPr lang="en-GB" dirty="0"/>
          </a:p>
        </p:txBody>
      </p:sp>
      <p:sp>
        <p:nvSpPr>
          <p:cNvPr id="8" name="Freeform 7"/>
          <p:cNvSpPr/>
          <p:nvPr/>
        </p:nvSpPr>
        <p:spPr>
          <a:xfrm>
            <a:off x="871672" y="908720"/>
            <a:ext cx="604431" cy="1286727"/>
          </a:xfrm>
          <a:custGeom>
            <a:avLst/>
            <a:gdLst>
              <a:gd name="connsiteX0" fmla="*/ 460739 w 604431"/>
              <a:gd name="connsiteY0" fmla="*/ 0 h 1286727"/>
              <a:gd name="connsiteX1" fmla="*/ 460739 w 604431"/>
              <a:gd name="connsiteY1" fmla="*/ 0 h 1286727"/>
              <a:gd name="connsiteX2" fmla="*/ 447677 w 604431"/>
              <a:gd name="connsiteY2" fmla="*/ 117566 h 1286727"/>
              <a:gd name="connsiteX3" fmla="*/ 421551 w 604431"/>
              <a:gd name="connsiteY3" fmla="*/ 156754 h 1286727"/>
              <a:gd name="connsiteX4" fmla="*/ 356237 w 604431"/>
              <a:gd name="connsiteY4" fmla="*/ 274320 h 1286727"/>
              <a:gd name="connsiteX5" fmla="*/ 330111 w 604431"/>
              <a:gd name="connsiteY5" fmla="*/ 313509 h 1286727"/>
              <a:gd name="connsiteX6" fmla="*/ 251734 w 604431"/>
              <a:gd name="connsiteY6" fmla="*/ 378823 h 1286727"/>
              <a:gd name="connsiteX7" fmla="*/ 225608 w 604431"/>
              <a:gd name="connsiteY7" fmla="*/ 418011 h 1286727"/>
              <a:gd name="connsiteX8" fmla="*/ 186419 w 604431"/>
              <a:gd name="connsiteY8" fmla="*/ 444137 h 1286727"/>
              <a:gd name="connsiteX9" fmla="*/ 134168 w 604431"/>
              <a:gd name="connsiteY9" fmla="*/ 522514 h 1286727"/>
              <a:gd name="connsiteX10" fmla="*/ 108042 w 604431"/>
              <a:gd name="connsiteY10" fmla="*/ 561703 h 1286727"/>
              <a:gd name="connsiteX11" fmla="*/ 68854 w 604431"/>
              <a:gd name="connsiteY11" fmla="*/ 679269 h 1286727"/>
              <a:gd name="connsiteX12" fmla="*/ 55791 w 604431"/>
              <a:gd name="connsiteY12" fmla="*/ 718457 h 1286727"/>
              <a:gd name="connsiteX13" fmla="*/ 42728 w 604431"/>
              <a:gd name="connsiteY13" fmla="*/ 757646 h 1286727"/>
              <a:gd name="connsiteX14" fmla="*/ 16602 w 604431"/>
              <a:gd name="connsiteY14" fmla="*/ 809897 h 1286727"/>
              <a:gd name="connsiteX15" fmla="*/ 16602 w 604431"/>
              <a:gd name="connsiteY15" fmla="*/ 1045029 h 1286727"/>
              <a:gd name="connsiteX16" fmla="*/ 55791 w 604431"/>
              <a:gd name="connsiteY16" fmla="*/ 1084217 h 1286727"/>
              <a:gd name="connsiteX17" fmla="*/ 121105 w 604431"/>
              <a:gd name="connsiteY17" fmla="*/ 1162594 h 1286727"/>
              <a:gd name="connsiteX18" fmla="*/ 173357 w 604431"/>
              <a:gd name="connsiteY18" fmla="*/ 1175657 h 1286727"/>
              <a:gd name="connsiteX19" fmla="*/ 199482 w 604431"/>
              <a:gd name="connsiteY19" fmla="*/ 1214846 h 1286727"/>
              <a:gd name="connsiteX20" fmla="*/ 238671 w 604431"/>
              <a:gd name="connsiteY20" fmla="*/ 1227909 h 1286727"/>
              <a:gd name="connsiteX21" fmla="*/ 277859 w 604431"/>
              <a:gd name="connsiteY21" fmla="*/ 1254034 h 1286727"/>
              <a:gd name="connsiteX22" fmla="*/ 369299 w 604431"/>
              <a:gd name="connsiteY22" fmla="*/ 1280160 h 1286727"/>
              <a:gd name="connsiteX23" fmla="*/ 591368 w 604431"/>
              <a:gd name="connsiteY23" fmla="*/ 1227909 h 1286727"/>
              <a:gd name="connsiteX24" fmla="*/ 604431 w 604431"/>
              <a:gd name="connsiteY24" fmla="*/ 1136469 h 1286727"/>
              <a:gd name="connsiteX25" fmla="*/ 578305 w 604431"/>
              <a:gd name="connsiteY25" fmla="*/ 757646 h 1286727"/>
              <a:gd name="connsiteX26" fmla="*/ 565242 w 604431"/>
              <a:gd name="connsiteY26" fmla="*/ 718457 h 1286727"/>
              <a:gd name="connsiteX27" fmla="*/ 578305 w 604431"/>
              <a:gd name="connsiteY27" fmla="*/ 235131 h 1286727"/>
              <a:gd name="connsiteX28" fmla="*/ 486865 w 604431"/>
              <a:gd name="connsiteY28" fmla="*/ 0 h 1286727"/>
              <a:gd name="connsiteX29" fmla="*/ 460739 w 604431"/>
              <a:gd name="connsiteY29" fmla="*/ 0 h 128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4431" h="1286727">
                <a:moveTo>
                  <a:pt x="460739" y="0"/>
                </a:moveTo>
                <a:lnTo>
                  <a:pt x="460739" y="0"/>
                </a:lnTo>
                <a:cubicBezTo>
                  <a:pt x="456385" y="39189"/>
                  <a:pt x="457240" y="79313"/>
                  <a:pt x="447677" y="117566"/>
                </a:cubicBezTo>
                <a:cubicBezTo>
                  <a:pt x="443869" y="132797"/>
                  <a:pt x="429340" y="143123"/>
                  <a:pt x="421551" y="156754"/>
                </a:cubicBezTo>
                <a:cubicBezTo>
                  <a:pt x="338365" y="302328"/>
                  <a:pt x="465035" y="100242"/>
                  <a:pt x="356237" y="274320"/>
                </a:cubicBezTo>
                <a:cubicBezTo>
                  <a:pt x="347916" y="287633"/>
                  <a:pt x="340162" y="301448"/>
                  <a:pt x="330111" y="313509"/>
                </a:cubicBezTo>
                <a:cubicBezTo>
                  <a:pt x="298682" y="351224"/>
                  <a:pt x="290264" y="353136"/>
                  <a:pt x="251734" y="378823"/>
                </a:cubicBezTo>
                <a:cubicBezTo>
                  <a:pt x="243025" y="391886"/>
                  <a:pt x="236709" y="406910"/>
                  <a:pt x="225608" y="418011"/>
                </a:cubicBezTo>
                <a:cubicBezTo>
                  <a:pt x="214506" y="429112"/>
                  <a:pt x="196757" y="432322"/>
                  <a:pt x="186419" y="444137"/>
                </a:cubicBezTo>
                <a:cubicBezTo>
                  <a:pt x="165743" y="467767"/>
                  <a:pt x="151585" y="496388"/>
                  <a:pt x="134168" y="522514"/>
                </a:cubicBezTo>
                <a:cubicBezTo>
                  <a:pt x="125459" y="535577"/>
                  <a:pt x="113007" y="546809"/>
                  <a:pt x="108042" y="561703"/>
                </a:cubicBezTo>
                <a:lnTo>
                  <a:pt x="68854" y="679269"/>
                </a:lnTo>
                <a:lnTo>
                  <a:pt x="55791" y="718457"/>
                </a:lnTo>
                <a:cubicBezTo>
                  <a:pt x="51437" y="731520"/>
                  <a:pt x="48886" y="745330"/>
                  <a:pt x="42728" y="757646"/>
                </a:cubicBezTo>
                <a:lnTo>
                  <a:pt x="16602" y="809897"/>
                </a:lnTo>
                <a:cubicBezTo>
                  <a:pt x="1443" y="900852"/>
                  <a:pt x="-11575" y="939366"/>
                  <a:pt x="16602" y="1045029"/>
                </a:cubicBezTo>
                <a:cubicBezTo>
                  <a:pt x="21362" y="1062879"/>
                  <a:pt x="43964" y="1070025"/>
                  <a:pt x="55791" y="1084217"/>
                </a:cubicBezTo>
                <a:cubicBezTo>
                  <a:pt x="80384" y="1113729"/>
                  <a:pt x="84677" y="1141778"/>
                  <a:pt x="121105" y="1162594"/>
                </a:cubicBezTo>
                <a:cubicBezTo>
                  <a:pt x="136693" y="1171501"/>
                  <a:pt x="155940" y="1171303"/>
                  <a:pt x="173357" y="1175657"/>
                </a:cubicBezTo>
                <a:cubicBezTo>
                  <a:pt x="182065" y="1188720"/>
                  <a:pt x="187223" y="1205038"/>
                  <a:pt x="199482" y="1214846"/>
                </a:cubicBezTo>
                <a:cubicBezTo>
                  <a:pt x="210234" y="1223448"/>
                  <a:pt x="226355" y="1221751"/>
                  <a:pt x="238671" y="1227909"/>
                </a:cubicBezTo>
                <a:cubicBezTo>
                  <a:pt x="252713" y="1234930"/>
                  <a:pt x="263817" y="1247013"/>
                  <a:pt x="277859" y="1254034"/>
                </a:cubicBezTo>
                <a:cubicBezTo>
                  <a:pt x="296599" y="1263404"/>
                  <a:pt x="352558" y="1275975"/>
                  <a:pt x="369299" y="1280160"/>
                </a:cubicBezTo>
                <a:cubicBezTo>
                  <a:pt x="434801" y="1275793"/>
                  <a:pt x="563973" y="1319226"/>
                  <a:pt x="591368" y="1227909"/>
                </a:cubicBezTo>
                <a:cubicBezTo>
                  <a:pt x="600215" y="1198418"/>
                  <a:pt x="600077" y="1166949"/>
                  <a:pt x="604431" y="1136469"/>
                </a:cubicBezTo>
                <a:cubicBezTo>
                  <a:pt x="598352" y="990576"/>
                  <a:pt x="610202" y="885233"/>
                  <a:pt x="578305" y="757646"/>
                </a:cubicBezTo>
                <a:cubicBezTo>
                  <a:pt x="574965" y="744288"/>
                  <a:pt x="569596" y="731520"/>
                  <a:pt x="565242" y="718457"/>
                </a:cubicBezTo>
                <a:cubicBezTo>
                  <a:pt x="569596" y="557348"/>
                  <a:pt x="578305" y="396298"/>
                  <a:pt x="578305" y="235131"/>
                </a:cubicBezTo>
                <a:cubicBezTo>
                  <a:pt x="578305" y="188617"/>
                  <a:pt x="608232" y="0"/>
                  <a:pt x="486865" y="0"/>
                </a:cubicBezTo>
                <a:lnTo>
                  <a:pt x="46073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2050" y="585575"/>
            <a:ext cx="3540430" cy="1534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7690" y="585575"/>
            <a:ext cx="4057610" cy="16912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DB111-D493-4ECA-8910-666B80EAB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Ceramic Testing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6C49C-8F01-4E9A-9D83-A178AD32D2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8280480" cy="3537112"/>
          </a:xfrm>
        </p:spPr>
        <p:txBody>
          <a:bodyPr>
            <a:normAutofit fontScale="92500" lnSpcReduction="10000"/>
          </a:bodyPr>
          <a:lstStyle/>
          <a:p>
            <a:r>
              <a:rPr lang="en-US" sz="2100" dirty="0"/>
              <a:t>Ceramic braze qualifications and testing have been ongoing for three years</a:t>
            </a:r>
          </a:p>
          <a:p>
            <a:r>
              <a:rPr lang="en-US" sz="2100" dirty="0"/>
              <a:t>The presence of internal micro-cracks in the ceramic after brazing/mounting could not be measured with confidence.</a:t>
            </a:r>
          </a:p>
          <a:p>
            <a:r>
              <a:rPr lang="en-US" sz="2100" dirty="0"/>
              <a:t>A setback was a batch of ceramics, bought from the same vendor and the same specifications as others, which had unknown inherent defects and failed upon mounting</a:t>
            </a:r>
          </a:p>
          <a:p>
            <a:r>
              <a:rPr lang="en-US" sz="2100" dirty="0"/>
              <a:t>A final qualification run was held in January 2024</a:t>
            </a:r>
          </a:p>
          <a:p>
            <a:r>
              <a:rPr lang="en-US" sz="2100" dirty="0"/>
              <a:t>The JLab design met the qualification goals, but was found to crack if the torque was raised from the spec of 10 Nm to 12 Nm</a:t>
            </a:r>
          </a:p>
          <a:p>
            <a:r>
              <a:rPr lang="en-US" sz="2100" dirty="0"/>
              <a:t>Due to the risk of over-torquing occurring during the installation process, the CERN design was down-selected </a:t>
            </a:r>
            <a:endParaRPr lang="en-US" sz="11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D65C50-0E2F-40DD-8DAC-4A8F06329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67060C-0F2D-4936-8C77-2A339EC444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Oct. 7th–10th 2023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BB6FCB-FA22-4D01-8C26-9D64632DCF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  <p:pic>
        <p:nvPicPr>
          <p:cNvPr id="7" name="Picture 6" descr="A close up of a tube&#10;&#10;Description automatically generated">
            <a:extLst>
              <a:ext uri="{FF2B5EF4-FFF2-40B4-BE49-F238E27FC236}">
                <a16:creationId xmlns:a16="http://schemas.microsoft.com/office/drawing/2014/main" id="{740A620F-9053-4389-8358-6643EC278B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4395780"/>
            <a:ext cx="7200800" cy="1812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498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Challenges – Helium Line Issue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Oct. 7th–10th 2023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2000" y="899999"/>
            <a:ext cx="4993858" cy="5268463"/>
          </a:xfrm>
        </p:spPr>
        <p:txBody>
          <a:bodyPr>
            <a:normAutofit/>
          </a:bodyPr>
          <a:lstStyle/>
          <a:p>
            <a:r>
              <a:rPr lang="en-US" sz="2000" dirty="0"/>
              <a:t>Helium line on HHOM damper’s SS jacket (left image) in the wrong position</a:t>
            </a:r>
          </a:p>
          <a:p>
            <a:r>
              <a:rPr lang="en-US" sz="2000" dirty="0"/>
              <a:t>Using this new position would result in changes to the cryomodule design</a:t>
            </a:r>
          </a:p>
          <a:p>
            <a:r>
              <a:rPr lang="en-US" sz="2000" dirty="0"/>
              <a:t>Issue was not discovered during CAD model and drawing approval process at CERN</a:t>
            </a:r>
          </a:p>
          <a:p>
            <a:r>
              <a:rPr lang="en-US" sz="2000" dirty="0"/>
              <a:t>Different design is possibly an artifact from an old LARP prototype (right image)</a:t>
            </a:r>
          </a:p>
          <a:p>
            <a:r>
              <a:rPr lang="en-US" sz="2000" dirty="0"/>
              <a:t>Modifying existing dampers is not practical</a:t>
            </a:r>
          </a:p>
          <a:p>
            <a:pPr lvl="1"/>
            <a:r>
              <a:rPr lang="en-US" sz="1400" dirty="0"/>
              <a:t>The helium jacket is a pressure boundary and weld repairs would be subject to additional rules</a:t>
            </a:r>
          </a:p>
          <a:p>
            <a:pPr lvl="1"/>
            <a:r>
              <a:rPr lang="en-US" sz="1400" dirty="0"/>
              <a:t>The proximity of the Nb can inside the SS jacket makes any cuts risky</a:t>
            </a:r>
          </a:p>
          <a:p>
            <a:pPr lvl="1"/>
            <a:r>
              <a:rPr lang="en-US" sz="1400" dirty="0"/>
              <a:t>Additional welds on the part would cause distortion, bringing the dimensions out of tolerance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17E984-7FFF-4037-905D-35A17464F6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BD5E61-CF8D-4977-82DB-180D9C69AF2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201" r="35825"/>
          <a:stretch/>
        </p:blipFill>
        <p:spPr>
          <a:xfrm>
            <a:off x="6148102" y="812765"/>
            <a:ext cx="2666558" cy="27361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859FD5A-5D49-47DD-81F9-2C546AB37D1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195" t="44750" r="14993" b="9475"/>
          <a:stretch/>
        </p:blipFill>
        <p:spPr>
          <a:xfrm>
            <a:off x="6443978" y="4378696"/>
            <a:ext cx="2089185" cy="193788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2CA0424-393A-4685-AC23-1DF704143D40}"/>
              </a:ext>
            </a:extLst>
          </p:cNvPr>
          <p:cNvSpPr txBox="1"/>
          <p:nvPr/>
        </p:nvSpPr>
        <p:spPr>
          <a:xfrm>
            <a:off x="7091840" y="3648291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Outlet should be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E2F374A-7F9F-45A5-89FD-2D237A087FFE}"/>
              </a:ext>
            </a:extLst>
          </p:cNvPr>
          <p:cNvSpPr/>
          <p:nvPr/>
        </p:nvSpPr>
        <p:spPr>
          <a:xfrm>
            <a:off x="7439717" y="2396289"/>
            <a:ext cx="246368" cy="6289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3863BE4-820D-4018-908B-48BEB04C1A0A}"/>
              </a:ext>
            </a:extLst>
          </p:cNvPr>
          <p:cNvCxnSpPr>
            <a:cxnSpLocks/>
            <a:stCxn id="12" idx="0"/>
            <a:endCxn id="13" idx="2"/>
          </p:cNvCxnSpPr>
          <p:nvPr/>
        </p:nvCxnSpPr>
        <p:spPr>
          <a:xfrm flipH="1" flipV="1">
            <a:off x="7562901" y="3025197"/>
            <a:ext cx="249019" cy="6230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9776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F03CB-B96F-4023-8567-E274938A6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Reduced Scope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D37C9B-D6C9-46D2-B564-3CB785199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D9060E-44A6-47C0-A13E-FFADD97776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Oct. 7th–10th 2023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6D83A4A-F057-416D-B658-676887E31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328" y="902519"/>
            <a:ext cx="8208472" cy="2094433"/>
          </a:xfrm>
        </p:spPr>
        <p:txBody>
          <a:bodyPr>
            <a:normAutofit/>
          </a:bodyPr>
          <a:lstStyle/>
          <a:p>
            <a:r>
              <a:rPr lang="en-US" sz="2400" dirty="0"/>
              <a:t>Feedthroughs will be delivered to JLab for installation on jacketed cavities</a:t>
            </a:r>
          </a:p>
          <a:p>
            <a:r>
              <a:rPr lang="en-US" sz="2400" dirty="0"/>
              <a:t>HHOM Dampers will be produced in advance of jacketed cavity delivery to JLab</a:t>
            </a:r>
          </a:p>
          <a:p>
            <a:endParaRPr lang="en-US" sz="2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BE28143-A24C-4BD2-8DC2-C2418686B0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4A16E01-13E7-4D9D-9814-FD70E25205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756911"/>
              </p:ext>
            </p:extLst>
          </p:nvPr>
        </p:nvGraphicFramePr>
        <p:xfrm>
          <a:off x="1115616" y="3471370"/>
          <a:ext cx="7296032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>
                  <a:extLst>
                    <a:ext uri="{9D8B030D-6E8A-4147-A177-3AD203B41FA5}">
                      <a16:colId xmlns:a16="http://schemas.microsoft.com/office/drawing/2014/main" val="3602973655"/>
                    </a:ext>
                  </a:extLst>
                </a:gridCol>
                <a:gridCol w="1751856">
                  <a:extLst>
                    <a:ext uri="{9D8B030D-6E8A-4147-A177-3AD203B41FA5}">
                      <a16:colId xmlns:a16="http://schemas.microsoft.com/office/drawing/2014/main" val="2581081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4231470949"/>
                    </a:ext>
                  </a:extLst>
                </a:gridCol>
                <a:gridCol w="2879880">
                  <a:extLst>
                    <a:ext uri="{9D8B030D-6E8A-4147-A177-3AD203B41FA5}">
                      <a16:colId xmlns:a16="http://schemas.microsoft.com/office/drawing/2014/main" val="33328310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Feedthroughs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HHOM Dampers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59705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 sets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At JLab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7235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 sets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Due Q1 FY25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1461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Due Q2 FY25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915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Due Q3 FY25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222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 sets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Due Q3 FY25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4603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2000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87CB2-A7A4-4098-B0AF-8C4E768F2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CC305B-C3C7-4D60-BACD-BF97FF0A8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D00EC8-D39B-4C96-ABA0-E258EE088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Oct. 7th–10th 2023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A5CF9A0-4707-45AF-9224-5BBB693494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151" r="5900"/>
          <a:stretch/>
        </p:blipFill>
        <p:spPr>
          <a:xfrm rot="16200000">
            <a:off x="7033283" y="981171"/>
            <a:ext cx="1848000" cy="22278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5FC99EA-4B52-4690-B713-C029D27DF3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1882" y="1253182"/>
            <a:ext cx="3516779" cy="1683857"/>
          </a:xfrm>
          <a:prstGeom prst="rect">
            <a:avLst/>
          </a:prstGeom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57E37B-CB14-46A2-AE74-770472CD7C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7154" r="67385" b="15283"/>
          <a:stretch/>
        </p:blipFill>
        <p:spPr>
          <a:xfrm>
            <a:off x="3994187" y="3212976"/>
            <a:ext cx="1512168" cy="294032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8D8803C-FD65-4012-B8A4-B44EA8B8B3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2160" y="3429000"/>
            <a:ext cx="2902393" cy="217679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B699891-A296-432D-B5EE-7B45D3EE63CD}"/>
              </a:ext>
            </a:extLst>
          </p:cNvPr>
          <p:cNvSpPr txBox="1"/>
          <p:nvPr/>
        </p:nvSpPr>
        <p:spPr>
          <a:xfrm>
            <a:off x="71939" y="3475584"/>
            <a:ext cx="10801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DN100 </a:t>
            </a:r>
            <a:r>
              <a:rPr lang="en-US" sz="1200" b="1" dirty="0" err="1"/>
              <a:t>Brazements</a:t>
            </a:r>
            <a:endParaRPr lang="en-US" sz="1200" b="1" dirty="0"/>
          </a:p>
          <a:p>
            <a:r>
              <a:rPr lang="en-US" sz="1200" dirty="0"/>
              <a:t>5 out of 10 complete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E9E1E4-71B6-41E7-9A7F-9D4A37A288C9}"/>
              </a:ext>
            </a:extLst>
          </p:cNvPr>
          <p:cNvSpPr txBox="1"/>
          <p:nvPr/>
        </p:nvSpPr>
        <p:spPr>
          <a:xfrm>
            <a:off x="117461" y="5184164"/>
            <a:ext cx="1128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/>
              <a:t>DN40 </a:t>
            </a:r>
            <a:r>
              <a:rPr lang="en-US" sz="1200" b="1" dirty="0" err="1"/>
              <a:t>Brazements</a:t>
            </a:r>
            <a:endParaRPr lang="en-US" sz="1200" b="1" dirty="0"/>
          </a:p>
          <a:p>
            <a:pPr algn="r"/>
            <a:r>
              <a:rPr lang="en-US" sz="1200" dirty="0"/>
              <a:t>8 out of 10 complete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2807789-8D4A-4305-AC8A-EBFC062656CF}"/>
              </a:ext>
            </a:extLst>
          </p:cNvPr>
          <p:cNvSpPr txBox="1"/>
          <p:nvPr/>
        </p:nvSpPr>
        <p:spPr>
          <a:xfrm>
            <a:off x="7117702" y="635392"/>
            <a:ext cx="1679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Hooks/Tees</a:t>
            </a:r>
          </a:p>
          <a:p>
            <a:pPr algn="ctr"/>
            <a:r>
              <a:rPr lang="en-US" sz="1200" dirty="0"/>
              <a:t>7 out of 10 complete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D2B283-E786-4637-8E03-833C4E1D5EA7}"/>
              </a:ext>
            </a:extLst>
          </p:cNvPr>
          <p:cNvSpPr txBox="1"/>
          <p:nvPr/>
        </p:nvSpPr>
        <p:spPr>
          <a:xfrm>
            <a:off x="5506355" y="5710377"/>
            <a:ext cx="1402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Inner Can Assembly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5E2E4C-0D7F-409B-93C0-70507501F748}"/>
              </a:ext>
            </a:extLst>
          </p:cNvPr>
          <p:cNvSpPr txBox="1"/>
          <p:nvPr/>
        </p:nvSpPr>
        <p:spPr>
          <a:xfrm>
            <a:off x="3170215" y="980728"/>
            <a:ext cx="3160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Hook and Tee Weldment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03A711B-8A6B-4893-8DE7-09D76423C06E}"/>
              </a:ext>
            </a:extLst>
          </p:cNvPr>
          <p:cNvSpPr txBox="1"/>
          <p:nvPr/>
        </p:nvSpPr>
        <p:spPr>
          <a:xfrm>
            <a:off x="6187732" y="5583521"/>
            <a:ext cx="25791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Final Assembly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0DDAEC7-93E4-49BD-9941-6EB440C7668E}"/>
              </a:ext>
            </a:extLst>
          </p:cNvPr>
          <p:cNvCxnSpPr>
            <a:cxnSpLocks/>
          </p:cNvCxnSpPr>
          <p:nvPr/>
        </p:nvCxnSpPr>
        <p:spPr>
          <a:xfrm flipV="1">
            <a:off x="2663332" y="2090474"/>
            <a:ext cx="328550" cy="9272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411B57FC-6273-44F8-BCD4-3E178133D1FC}"/>
              </a:ext>
            </a:extLst>
          </p:cNvPr>
          <p:cNvCxnSpPr>
            <a:cxnSpLocks/>
            <a:stCxn id="13" idx="0"/>
            <a:endCxn id="11" idx="1"/>
          </p:cNvCxnSpPr>
          <p:nvPr/>
        </p:nvCxnSpPr>
        <p:spPr>
          <a:xfrm flipV="1">
            <a:off x="3214021" y="4683140"/>
            <a:ext cx="780166" cy="227340"/>
          </a:xfrm>
          <a:prstGeom prst="bentConnector3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BAC1AEC8-9A0F-47D4-929C-6908B0A50D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42487E4-0043-4DE7-9AC1-91513ADAEC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933900" y="3933285"/>
            <a:ext cx="2605852" cy="1954389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9BAFC832-A4F6-4F31-82A3-3385258E16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329025" y="1094693"/>
            <a:ext cx="2667779" cy="2000834"/>
          </a:xfrm>
          <a:prstGeom prst="rect">
            <a:avLst/>
          </a:prstGeom>
        </p:spPr>
      </p:pic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3EB0D523-9712-4F29-81E3-AD650A218DBD}"/>
              </a:ext>
            </a:extLst>
          </p:cNvPr>
          <p:cNvCxnSpPr>
            <a:cxnSpLocks/>
            <a:stCxn id="11" idx="3"/>
            <a:endCxn id="14" idx="1"/>
          </p:cNvCxnSpPr>
          <p:nvPr/>
        </p:nvCxnSpPr>
        <p:spPr>
          <a:xfrm flipV="1">
            <a:off x="5506355" y="4517398"/>
            <a:ext cx="505805" cy="165742"/>
          </a:xfrm>
          <a:prstGeom prst="bentConnector3">
            <a:avLst>
              <a:gd name="adj1" fmla="val 50000"/>
            </a:avLst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93F8FC57-E861-40C3-A002-52799F46DA23}"/>
              </a:ext>
            </a:extLst>
          </p:cNvPr>
          <p:cNvCxnSpPr>
            <a:cxnSpLocks/>
          </p:cNvCxnSpPr>
          <p:nvPr/>
        </p:nvCxnSpPr>
        <p:spPr>
          <a:xfrm flipH="1">
            <a:off x="6508661" y="2095110"/>
            <a:ext cx="334683" cy="0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E30A03F-BB1C-4048-8892-2B7F17C61747}"/>
              </a:ext>
            </a:extLst>
          </p:cNvPr>
          <p:cNvCxnSpPr>
            <a:cxnSpLocks/>
            <a:stCxn id="10" idx="2"/>
            <a:endCxn id="11" idx="0"/>
          </p:cNvCxnSpPr>
          <p:nvPr/>
        </p:nvCxnSpPr>
        <p:spPr>
          <a:xfrm flipH="1">
            <a:off x="4750271" y="2937039"/>
            <a:ext cx="1" cy="275937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8157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DE0C8-B631-4151-ABB1-E8FE31D03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Schedule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02267F-231E-4234-8ECC-76273130F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BA59E3-E2A7-481F-B0EB-808940744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Oct. 7th–10th 2023</a:t>
            </a:r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D47DD5-6AE1-4594-9ED2-C89DDBC1E6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077743"/>
              </p:ext>
            </p:extLst>
          </p:nvPr>
        </p:nvGraphicFramePr>
        <p:xfrm>
          <a:off x="303060" y="1188950"/>
          <a:ext cx="8537879" cy="45245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4564">
                  <a:extLst>
                    <a:ext uri="{9D8B030D-6E8A-4147-A177-3AD203B41FA5}">
                      <a16:colId xmlns:a16="http://schemas.microsoft.com/office/drawing/2014/main" val="1859781507"/>
                    </a:ext>
                  </a:extLst>
                </a:gridCol>
                <a:gridCol w="2420418">
                  <a:extLst>
                    <a:ext uri="{9D8B030D-6E8A-4147-A177-3AD203B41FA5}">
                      <a16:colId xmlns:a16="http://schemas.microsoft.com/office/drawing/2014/main" val="1901180194"/>
                    </a:ext>
                  </a:extLst>
                </a:gridCol>
                <a:gridCol w="581433">
                  <a:extLst>
                    <a:ext uri="{9D8B030D-6E8A-4147-A177-3AD203B41FA5}">
                      <a16:colId xmlns:a16="http://schemas.microsoft.com/office/drawing/2014/main" val="172616851"/>
                    </a:ext>
                  </a:extLst>
                </a:gridCol>
                <a:gridCol w="581433">
                  <a:extLst>
                    <a:ext uri="{9D8B030D-6E8A-4147-A177-3AD203B41FA5}">
                      <a16:colId xmlns:a16="http://schemas.microsoft.com/office/drawing/2014/main" val="2307695453"/>
                    </a:ext>
                  </a:extLst>
                </a:gridCol>
                <a:gridCol w="581433">
                  <a:extLst>
                    <a:ext uri="{9D8B030D-6E8A-4147-A177-3AD203B41FA5}">
                      <a16:colId xmlns:a16="http://schemas.microsoft.com/office/drawing/2014/main" val="3735896498"/>
                    </a:ext>
                  </a:extLst>
                </a:gridCol>
                <a:gridCol w="581433">
                  <a:extLst>
                    <a:ext uri="{9D8B030D-6E8A-4147-A177-3AD203B41FA5}">
                      <a16:colId xmlns:a16="http://schemas.microsoft.com/office/drawing/2014/main" val="4028152107"/>
                    </a:ext>
                  </a:extLst>
                </a:gridCol>
                <a:gridCol w="581433">
                  <a:extLst>
                    <a:ext uri="{9D8B030D-6E8A-4147-A177-3AD203B41FA5}">
                      <a16:colId xmlns:a16="http://schemas.microsoft.com/office/drawing/2014/main" val="1713422658"/>
                    </a:ext>
                  </a:extLst>
                </a:gridCol>
                <a:gridCol w="581433">
                  <a:extLst>
                    <a:ext uri="{9D8B030D-6E8A-4147-A177-3AD203B41FA5}">
                      <a16:colId xmlns:a16="http://schemas.microsoft.com/office/drawing/2014/main" val="2405668711"/>
                    </a:ext>
                  </a:extLst>
                </a:gridCol>
                <a:gridCol w="581433">
                  <a:extLst>
                    <a:ext uri="{9D8B030D-6E8A-4147-A177-3AD203B41FA5}">
                      <a16:colId xmlns:a16="http://schemas.microsoft.com/office/drawing/2014/main" val="105526285"/>
                    </a:ext>
                  </a:extLst>
                </a:gridCol>
                <a:gridCol w="581433">
                  <a:extLst>
                    <a:ext uri="{9D8B030D-6E8A-4147-A177-3AD203B41FA5}">
                      <a16:colId xmlns:a16="http://schemas.microsoft.com/office/drawing/2014/main" val="3282261611"/>
                    </a:ext>
                  </a:extLst>
                </a:gridCol>
                <a:gridCol w="581433">
                  <a:extLst>
                    <a:ext uri="{9D8B030D-6E8A-4147-A177-3AD203B41FA5}">
                      <a16:colId xmlns:a16="http://schemas.microsoft.com/office/drawing/2014/main" val="577135900"/>
                    </a:ext>
                  </a:extLst>
                </a:gridCol>
              </a:tblGrid>
              <a:tr h="348045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2025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1800884"/>
                  </a:ext>
                </a:extLst>
              </a:tr>
              <a:tr h="348045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Oct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Nov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Dec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Jan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Feb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Mar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Apr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May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Jun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929362"/>
                  </a:ext>
                </a:extLst>
              </a:tr>
              <a:tr h="348045">
                <a:tc rowSpan="3">
                  <a:txBody>
                    <a:bodyPr/>
                    <a:lstStyle/>
                    <a:p>
                      <a:r>
                        <a:rPr lang="en-US" sz="1400" b="1" dirty="0"/>
                        <a:t>HHOM </a:t>
                      </a:r>
                    </a:p>
                    <a:p>
                      <a:r>
                        <a:rPr lang="en-US" sz="1400" b="1" dirty="0"/>
                        <a:t>01 - 04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Assembly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614757"/>
                  </a:ext>
                </a:extLst>
              </a:tr>
              <a:tr h="348045">
                <a:tc vMerge="1"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Testing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5814834"/>
                  </a:ext>
                </a:extLst>
              </a:tr>
              <a:tr h="348045">
                <a:tc vMerge="1"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Acceptance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757274"/>
                  </a:ext>
                </a:extLst>
              </a:tr>
              <a:tr h="348045">
                <a:tc rowSpan="3">
                  <a:txBody>
                    <a:bodyPr/>
                    <a:lstStyle/>
                    <a:p>
                      <a:r>
                        <a:rPr lang="en-US" sz="1400" b="1" dirty="0"/>
                        <a:t>HHOM 05 - 07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Assembly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3025244"/>
                  </a:ext>
                </a:extLst>
              </a:tr>
              <a:tr h="348045">
                <a:tc vMerge="1"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Testing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0745232"/>
                  </a:ext>
                </a:extLst>
              </a:tr>
              <a:tr h="348045">
                <a:tc vMerge="1"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Acceptance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6413735"/>
                  </a:ext>
                </a:extLst>
              </a:tr>
              <a:tr h="348045">
                <a:tc rowSpan="5">
                  <a:txBody>
                    <a:bodyPr/>
                    <a:lstStyle/>
                    <a:p>
                      <a:r>
                        <a:rPr lang="en-US" sz="1400" b="1" dirty="0"/>
                        <a:t>HHOM</a:t>
                      </a:r>
                    </a:p>
                    <a:p>
                      <a:r>
                        <a:rPr lang="en-US" sz="1400" b="1" dirty="0"/>
                        <a:t>08 - 010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Raw Material Procurement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8730733"/>
                  </a:ext>
                </a:extLst>
              </a:tr>
              <a:tr h="348045">
                <a:tc vMerge="1"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Part Fabrication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9171084"/>
                  </a:ext>
                </a:extLst>
              </a:tr>
              <a:tr h="348045">
                <a:tc vMerge="1"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Assembly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912832"/>
                  </a:ext>
                </a:extLst>
              </a:tr>
              <a:tr h="348045">
                <a:tc vMerge="1"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Testing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4574400"/>
                  </a:ext>
                </a:extLst>
              </a:tr>
              <a:tr h="348045">
                <a:tc vMerge="1">
                  <a:txBody>
                    <a:bodyPr/>
                    <a:lstStyle/>
                    <a:p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Acceptance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105298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3E53E2F-0642-4617-94E7-757B9C1F9F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4138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0000"/>
            <a:ext cx="4824096" cy="5308234"/>
          </a:xfrm>
        </p:spPr>
        <p:txBody>
          <a:bodyPr>
            <a:normAutofit/>
          </a:bodyPr>
          <a:lstStyle/>
          <a:p>
            <a:r>
              <a:rPr lang="en-US" sz="2000" dirty="0"/>
              <a:t>JLab scope now includes only fabrication of HHOM Dampers</a:t>
            </a:r>
          </a:p>
          <a:p>
            <a:pPr lvl="1"/>
            <a:r>
              <a:rPr lang="en-US" sz="1800" dirty="0"/>
              <a:t>Three fabricated HHOM dampers are not usable due to interface issue.</a:t>
            </a:r>
          </a:p>
          <a:p>
            <a:r>
              <a:rPr lang="en-US" sz="2000" dirty="0"/>
              <a:t>Material tests on Nb have validated JLab furnaces and brazing run effects on properties</a:t>
            </a:r>
          </a:p>
          <a:p>
            <a:r>
              <a:rPr lang="en-US" sz="2000" dirty="0"/>
              <a:t>Ceramic brazing qualification was successful but CERN design will be used to reduce risk</a:t>
            </a:r>
          </a:p>
          <a:p>
            <a:pPr lvl="1"/>
            <a:r>
              <a:rPr lang="en-US" sz="1800" dirty="0"/>
              <a:t>Ceramic feedthroughs will be provided by CERN</a:t>
            </a:r>
          </a:p>
          <a:p>
            <a:r>
              <a:rPr lang="en-US" sz="2000" dirty="0"/>
              <a:t>Procurement and assembly plans are in place at JLab to produce HHOM Dampers in time for installation on jacketed cavities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Oct. 7th–10th 2023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BA24ED-ED4F-46CD-B9BB-626BDA332C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F50BB6-8CE1-4E45-8FBC-F01F53E98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8B3EE2-7880-4E7C-B921-3E46D10BA1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956676" y="1819089"/>
            <a:ext cx="4293096" cy="3219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7902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E2393-1782-4D20-AD96-E35D4FF7D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 to the RFD Ancillary Team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99CA8-8213-4496-8722-D5973A02F7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Fermilab</a:t>
            </a:r>
            <a:r>
              <a:rPr lang="en-US" dirty="0"/>
              <a:t> – </a:t>
            </a:r>
            <a:r>
              <a:rPr lang="en-US" dirty="0" err="1"/>
              <a:t>Manuele</a:t>
            </a:r>
            <a:r>
              <a:rPr lang="en-US" dirty="0"/>
              <a:t> Narduzzi, Colin </a:t>
            </a:r>
            <a:r>
              <a:rPr lang="en-US" dirty="0" err="1"/>
              <a:t>Narug</a:t>
            </a:r>
            <a:r>
              <a:rPr lang="en-US" dirty="0"/>
              <a:t>, Leonardo </a:t>
            </a:r>
            <a:r>
              <a:rPr lang="en-US" dirty="0" err="1"/>
              <a:t>Ristori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ODU</a:t>
            </a:r>
            <a:r>
              <a:rPr lang="en-US" dirty="0"/>
              <a:t> – Suba De Silva, Jean </a:t>
            </a:r>
            <a:r>
              <a:rPr lang="en-US" dirty="0" err="1"/>
              <a:t>Delayen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SLAC</a:t>
            </a:r>
            <a:r>
              <a:rPr lang="en-US" dirty="0"/>
              <a:t> – </a:t>
            </a:r>
            <a:r>
              <a:rPr lang="en-US" dirty="0" err="1"/>
              <a:t>Zenghai</a:t>
            </a:r>
            <a:r>
              <a:rPr lang="en-US" dirty="0"/>
              <a:t> Li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CERN</a:t>
            </a:r>
            <a:r>
              <a:rPr lang="en-US" dirty="0"/>
              <a:t> – Nuria Valverde Alonso, Adria </a:t>
            </a:r>
            <a:r>
              <a:rPr lang="en-US" dirty="0" err="1"/>
              <a:t>Gallifa</a:t>
            </a:r>
            <a:r>
              <a:rPr lang="en-US" dirty="0"/>
              <a:t> </a:t>
            </a:r>
            <a:r>
              <a:rPr lang="en-US" dirty="0" err="1"/>
              <a:t>Terricabras</a:t>
            </a:r>
            <a:r>
              <a:rPr lang="en-US" dirty="0"/>
              <a:t>, Sara Domingo Gomez, </a:t>
            </a:r>
            <a:r>
              <a:rPr lang="en-US"/>
              <a:t>Eric Montesinos, Simon Barre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EF8138-4D0F-4580-8246-8C239C335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864DCC-14A4-45DD-9A29-5DF0595E2E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Oct. 7th–10th 2023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F2121B-64F6-412E-B54A-E7EA09B900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519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Oct. 7th–10th 2023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7920000" cy="4740888"/>
          </a:xfrm>
        </p:spPr>
        <p:txBody>
          <a:bodyPr>
            <a:normAutofit/>
          </a:bodyPr>
          <a:lstStyle/>
          <a:p>
            <a:r>
              <a:rPr lang="en-US" dirty="0"/>
              <a:t>Scope</a:t>
            </a:r>
          </a:p>
          <a:p>
            <a:r>
              <a:rPr lang="en-US" dirty="0"/>
              <a:t>Interfaces</a:t>
            </a:r>
          </a:p>
          <a:p>
            <a:r>
              <a:rPr lang="en-US" dirty="0"/>
              <a:t>Current Challenges</a:t>
            </a:r>
          </a:p>
          <a:p>
            <a:pPr lvl="1"/>
            <a:r>
              <a:rPr lang="en-US" dirty="0"/>
              <a:t>Niobium Material Testing</a:t>
            </a:r>
          </a:p>
          <a:p>
            <a:pPr lvl="1"/>
            <a:r>
              <a:rPr lang="en-US" dirty="0"/>
              <a:t>Ceramic Brazes</a:t>
            </a:r>
          </a:p>
          <a:p>
            <a:pPr lvl="1"/>
            <a:r>
              <a:rPr lang="en-US" dirty="0"/>
              <a:t>Helium Line Configuration</a:t>
            </a:r>
          </a:p>
          <a:p>
            <a:r>
              <a:rPr lang="en-US" dirty="0"/>
              <a:t>Series Production Status</a:t>
            </a:r>
          </a:p>
          <a:p>
            <a:r>
              <a:rPr lang="en-US" dirty="0"/>
              <a:t>Summary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745344-2BB6-4007-A5DE-D30F2C160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30C737-D23A-4AD0-A69F-88136826E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1340768"/>
            <a:ext cx="3767161" cy="347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192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JLab Scope of Work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Oct. 7th–10th 2023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266538-F160-46D4-AE9C-76FBA84566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F1CD57-C28A-44DF-8529-99716408D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6232A9-EB44-4AEF-BB98-1376D2ED23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075" r="31100"/>
          <a:stretch/>
        </p:blipFill>
        <p:spPr>
          <a:xfrm>
            <a:off x="323528" y="985312"/>
            <a:ext cx="3387615" cy="4625584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F0F7BCF-7298-4F50-9AEF-EEA8722CFEAD}"/>
              </a:ext>
            </a:extLst>
          </p:cNvPr>
          <p:cNvSpPr txBox="1">
            <a:spLocks/>
          </p:cNvSpPr>
          <p:nvPr/>
        </p:nvSpPr>
        <p:spPr>
          <a:xfrm>
            <a:off x="3923928" y="900000"/>
            <a:ext cx="4680080" cy="5553336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Fabricate sets of RFD Cavity Ancillaries</a:t>
            </a:r>
          </a:p>
          <a:p>
            <a:pPr lvl="1"/>
            <a:r>
              <a:rPr lang="en-US" sz="1800" dirty="0"/>
              <a:t>Prototype: 3 sets (FY21/FY22) </a:t>
            </a:r>
            <a:r>
              <a:rPr lang="en-US" sz="1800" b="1" dirty="0">
                <a:solidFill>
                  <a:srgbClr val="009900"/>
                </a:solidFill>
              </a:rPr>
              <a:t>Complete</a:t>
            </a:r>
          </a:p>
          <a:p>
            <a:pPr lvl="1"/>
            <a:r>
              <a:rPr lang="en-US" sz="1800" dirty="0"/>
              <a:t>Pre-Series: 3 sets of HHOM Dampers (FY23/FY24) </a:t>
            </a:r>
            <a:r>
              <a:rPr lang="en-US" sz="1800" b="1" dirty="0">
                <a:solidFill>
                  <a:srgbClr val="009900"/>
                </a:solidFill>
              </a:rPr>
              <a:t>Complete</a:t>
            </a:r>
          </a:p>
          <a:p>
            <a:pPr lvl="1"/>
            <a:r>
              <a:rPr lang="en-US" sz="1800" dirty="0"/>
              <a:t>Series: 10 sets of HHOM Dampers (FY24/FY25)</a:t>
            </a:r>
          </a:p>
          <a:p>
            <a:r>
              <a:rPr lang="en-US" sz="2000" dirty="0"/>
              <a:t>RF design is provided by AUP; mechanical design proposed by JLab with CERN as the design authority</a:t>
            </a:r>
          </a:p>
          <a:p>
            <a:r>
              <a:rPr lang="en-US" sz="2000" dirty="0"/>
              <a:t>All activities are in full compliance with CERN Engineering Specification Document (EDMS 1389669 v2.6)</a:t>
            </a:r>
          </a:p>
          <a:p>
            <a:r>
              <a:rPr lang="en-US" sz="2000" dirty="0"/>
              <a:t>Develop manufacturing drawings and strategy</a:t>
            </a:r>
          </a:p>
          <a:p>
            <a:r>
              <a:rPr lang="en-US" sz="2000" dirty="0"/>
              <a:t>Develop brazing and welding processes and formal documents</a:t>
            </a:r>
          </a:p>
          <a:p>
            <a:r>
              <a:rPr lang="en-US" sz="2000" dirty="0"/>
              <a:t>Share production information with the CERN MTF</a:t>
            </a:r>
          </a:p>
        </p:txBody>
      </p:sp>
    </p:spTree>
    <p:extLst>
      <p:ext uri="{BB962C8B-B14F-4D97-AF65-F5344CB8AC3E}">
        <p14:creationId xmlns:p14="http://schemas.microsoft.com/office/powerpoint/2010/main" val="2625181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1200" y="6381368"/>
            <a:ext cx="6550800" cy="360000"/>
          </a:xfrm>
        </p:spPr>
        <p:txBody>
          <a:bodyPr/>
          <a:lstStyle/>
          <a:p>
            <a:r>
              <a:rPr lang="en-US"/>
              <a:t>14th HL-LHC Collaboration Meeting – Oct. 7th–10th 2023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JLab Scope of Work: Interfaces</a:t>
            </a:r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F5B1FFC-6888-46CB-B26E-E12E452FBC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30CB05-DAF8-4A43-9491-23DA43F9D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85B7871-481D-4FD7-9070-2C71AF26F9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88" t="14361" r="31100" b="19930"/>
          <a:stretch/>
        </p:blipFill>
        <p:spPr>
          <a:xfrm>
            <a:off x="1475656" y="2982374"/>
            <a:ext cx="2349414" cy="2520280"/>
          </a:xfrm>
          <a:prstGeom prst="rect">
            <a:avLst/>
          </a:prstGeom>
          <a:ln w="28575">
            <a:solidFill>
              <a:srgbClr val="00FF00"/>
            </a:solidFill>
          </a:ln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D6E81807-23BE-4C34-9096-9CE9016C96CD}"/>
              </a:ext>
            </a:extLst>
          </p:cNvPr>
          <p:cNvGrpSpPr/>
          <p:nvPr/>
        </p:nvGrpSpPr>
        <p:grpSpPr>
          <a:xfrm>
            <a:off x="3980591" y="2381070"/>
            <a:ext cx="4263817" cy="3096344"/>
            <a:chOff x="2657952" y="1772816"/>
            <a:chExt cx="4263817" cy="3096344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DB69B39E-E31B-43FE-9D4F-1A863B5CA8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75" t="13247" r="20075" b="18816"/>
            <a:stretch/>
          </p:blipFill>
          <p:spPr>
            <a:xfrm>
              <a:off x="2657952" y="1772816"/>
              <a:ext cx="4263817" cy="3096344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891E5B1-DC71-4DA3-8FC5-66E049C0A13F}"/>
                </a:ext>
              </a:extLst>
            </p:cNvPr>
            <p:cNvSpPr/>
            <p:nvPr/>
          </p:nvSpPr>
          <p:spPr>
            <a:xfrm>
              <a:off x="2843808" y="1916832"/>
              <a:ext cx="936104" cy="1296144"/>
            </a:xfrm>
            <a:prstGeom prst="rect">
              <a:avLst/>
            </a:prstGeom>
            <a:noFill/>
            <a:ln w="19050">
              <a:solidFill>
                <a:srgbClr val="00FF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560216F5-8244-4E01-9768-38871CAE982B}"/>
              </a:ext>
            </a:extLst>
          </p:cNvPr>
          <p:cNvSpPr txBox="1"/>
          <p:nvPr/>
        </p:nvSpPr>
        <p:spPr>
          <a:xfrm>
            <a:off x="1714259" y="2372359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HHOM-FT</a:t>
            </a:r>
          </a:p>
          <a:p>
            <a:pPr algn="ctr"/>
            <a:r>
              <a:rPr lang="en-US" sz="1600" dirty="0"/>
              <a:t>DN40 CF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B88185B-1D0F-4A4F-ADB4-5011F32B9BF4}"/>
              </a:ext>
            </a:extLst>
          </p:cNvPr>
          <p:cNvSpPr txBox="1"/>
          <p:nvPr/>
        </p:nvSpPr>
        <p:spPr>
          <a:xfrm>
            <a:off x="1714259" y="5570908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HHOM</a:t>
            </a:r>
          </a:p>
          <a:p>
            <a:pPr algn="ctr"/>
            <a:r>
              <a:rPr lang="en-US" sz="1600" dirty="0"/>
              <a:t>DN100 CF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52843FF-E32C-444F-861B-8C402BD75AE6}"/>
              </a:ext>
            </a:extLst>
          </p:cNvPr>
          <p:cNvSpPr txBox="1"/>
          <p:nvPr/>
        </p:nvSpPr>
        <p:spPr>
          <a:xfrm>
            <a:off x="5004048" y="5723425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/>
              <a:t>RFD Cavity</a:t>
            </a: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115A0F21-F74A-4F9B-9599-5F73E17D9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826" y="956882"/>
            <a:ext cx="7473557" cy="1586747"/>
          </a:xfrm>
        </p:spPr>
        <p:txBody>
          <a:bodyPr>
            <a:normAutofit/>
          </a:bodyPr>
          <a:lstStyle/>
          <a:p>
            <a:r>
              <a:rPr lang="en-US" sz="2000" dirty="0"/>
              <a:t>Interfaces are defined in LHCACFDC0001 - CERN EDMS 2420659</a:t>
            </a:r>
          </a:p>
          <a:p>
            <a:r>
              <a:rPr lang="en-US" sz="2000" dirty="0"/>
              <a:t>Drawings for JLab scope have been approved by CERN</a:t>
            </a:r>
          </a:p>
        </p:txBody>
      </p:sp>
    </p:spTree>
    <p:extLst>
      <p:ext uri="{BB962C8B-B14F-4D97-AF65-F5344CB8AC3E}">
        <p14:creationId xmlns:p14="http://schemas.microsoft.com/office/powerpoint/2010/main" val="3730909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8DC9C-1CC0-426C-9FDD-637771DD7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Challenges: Heat Treatment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A4B836-53F0-47F4-8F77-5611BEFB8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900000"/>
            <a:ext cx="5256144" cy="5308234"/>
          </a:xfrm>
        </p:spPr>
        <p:txBody>
          <a:bodyPr>
            <a:normAutofit/>
          </a:bodyPr>
          <a:lstStyle/>
          <a:p>
            <a:r>
              <a:rPr lang="en-US" sz="2000" dirty="0"/>
              <a:t>In early 2024, several Nb parts were inadvertently heat treated.</a:t>
            </a:r>
          </a:p>
          <a:p>
            <a:pPr lvl="1"/>
            <a:r>
              <a:rPr lang="en-US" sz="1800" dirty="0"/>
              <a:t>Inner can lids went through 950C for two hours (stress relief heat treatment for SS)</a:t>
            </a:r>
          </a:p>
          <a:p>
            <a:pPr lvl="1"/>
            <a:r>
              <a:rPr lang="en-US" sz="1800" dirty="0"/>
              <a:t>The material properties would need to be tested to ensure mechanical and RRR compliance</a:t>
            </a:r>
          </a:p>
          <a:p>
            <a:r>
              <a:rPr lang="en-US" sz="2000" dirty="0"/>
              <a:t>Additional studies were carried out in reference to the two-step brazing process for the DN100 flange</a:t>
            </a:r>
          </a:p>
          <a:p>
            <a:r>
              <a:rPr lang="en-US" sz="2000" dirty="0"/>
              <a:t>The following was to be verified:</a:t>
            </a:r>
          </a:p>
          <a:p>
            <a:pPr lvl="1"/>
            <a:r>
              <a:rPr lang="en-US" sz="1800" dirty="0"/>
              <a:t>The accidental heat treatment does not overly reduce the Nb RRR and yield strength</a:t>
            </a:r>
          </a:p>
          <a:p>
            <a:pPr lvl="1"/>
            <a:r>
              <a:rPr lang="en-US" sz="1800" dirty="0"/>
              <a:t>The second step of the two-step braze does not overly reduce the Nb RRR and yield strength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B84947-A2F3-43FF-987E-9916C2994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CB8250-0FC6-456E-9181-2168D76D7C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Oct. 7th–10th 2023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707279-C563-40F1-BDE2-38B0AB1777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26946F-DB6A-4348-9A9A-6CE409F2A5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24" r="7315"/>
          <a:stretch/>
        </p:blipFill>
        <p:spPr>
          <a:xfrm rot="5400000">
            <a:off x="6097756" y="3455041"/>
            <a:ext cx="2421096" cy="2016224"/>
          </a:xfrm>
          <a:prstGeom prst="rect">
            <a:avLst/>
          </a:prstGeom>
        </p:spPr>
      </p:pic>
      <p:pic>
        <p:nvPicPr>
          <p:cNvPr id="10" name="Content Placeholder 6">
            <a:extLst>
              <a:ext uri="{FF2B5EF4-FFF2-40B4-BE49-F238E27FC236}">
                <a16:creationId xmlns:a16="http://schemas.microsoft.com/office/drawing/2014/main" id="{75EFC274-3835-470C-8026-073688033B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190218" y="876430"/>
            <a:ext cx="2236172" cy="223617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FC50244-886B-4919-A8C5-B98D487A997E}"/>
              </a:ext>
            </a:extLst>
          </p:cNvPr>
          <p:cNvSpPr txBox="1"/>
          <p:nvPr/>
        </p:nvSpPr>
        <p:spPr>
          <a:xfrm>
            <a:off x="6012160" y="5733256"/>
            <a:ext cx="25922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Nb can lids (top) and DN100 braze assemblies which use 2-step brazing (bottom)</a:t>
            </a:r>
          </a:p>
        </p:txBody>
      </p:sp>
    </p:spTree>
    <p:extLst>
      <p:ext uri="{BB962C8B-B14F-4D97-AF65-F5344CB8AC3E}">
        <p14:creationId xmlns:p14="http://schemas.microsoft.com/office/powerpoint/2010/main" val="3656058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9C867-73B7-4228-A6E0-15AA36410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RRR Tests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DB8E61F-18A7-455B-A050-4B67FAA991F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235268"/>
              </p:ext>
            </p:extLst>
          </p:nvPr>
        </p:nvGraphicFramePr>
        <p:xfrm>
          <a:off x="647822" y="836712"/>
          <a:ext cx="7918452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194676507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3379533698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val="3904310121"/>
                    </a:ext>
                  </a:extLst>
                </a:gridCol>
                <a:gridCol w="1293716">
                  <a:extLst>
                    <a:ext uri="{9D8B030D-6E8A-4147-A177-3AD203B41FA5}">
                      <a16:colId xmlns:a16="http://schemas.microsoft.com/office/drawing/2014/main" val="3771995288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Off-Normal 950C Heat Treatment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3893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Sample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Temperature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Description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RRR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92423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Baseline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24215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1X 950 C</a:t>
                      </a:r>
                    </a:p>
                    <a:p>
                      <a:r>
                        <a:rPr lang="en-US" dirty="0"/>
                        <a:t>1X 1040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 hours dwell (same as SS HT)</a:t>
                      </a:r>
                    </a:p>
                    <a:p>
                      <a:r>
                        <a:rPr lang="en-US" dirty="0"/>
                        <a:t>Same as brazing run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29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1040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Same as brazing run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2845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9900"/>
                          </a:solidFill>
                        </a:rPr>
                        <a:t>RRR Spec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9900"/>
                          </a:solidFill>
                        </a:rPr>
                        <a:t>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6698688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7EDF9-333A-46CA-9EA8-6FB3E1619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367F7E-6D84-4CE1-8660-F126ECAC43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Oct. 7th–10th 2023</a:t>
            </a:r>
            <a:endParaRPr lang="en-GB" dirty="0"/>
          </a:p>
        </p:txBody>
      </p:sp>
      <p:graphicFrame>
        <p:nvGraphicFramePr>
          <p:cNvPr id="7" name="Content Placeholder 5">
            <a:extLst>
              <a:ext uri="{FF2B5EF4-FFF2-40B4-BE49-F238E27FC236}">
                <a16:creationId xmlns:a16="http://schemas.microsoft.com/office/drawing/2014/main" id="{DD3FD155-89A2-4E86-A458-C4D2347A4AD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609584"/>
              </p:ext>
            </p:extLst>
          </p:nvPr>
        </p:nvGraphicFramePr>
        <p:xfrm>
          <a:off x="647822" y="3356992"/>
          <a:ext cx="791845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194676507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3379533698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val="3904310121"/>
                    </a:ext>
                  </a:extLst>
                </a:gridCol>
                <a:gridCol w="1293716">
                  <a:extLst>
                    <a:ext uri="{9D8B030D-6E8A-4147-A177-3AD203B41FA5}">
                      <a16:colId xmlns:a16="http://schemas.microsoft.com/office/drawing/2014/main" val="3771995288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Effect of Second Brazing Run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3893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Sample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Temperature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Description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RRR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92423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Baseline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24215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1040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Same as brazing run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29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2X 1040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Same as brazing run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286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2845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009900"/>
                          </a:solidFill>
                        </a:rPr>
                        <a:t>RRR Spec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9900"/>
                          </a:solidFill>
                        </a:rPr>
                        <a:t>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6698688"/>
                  </a:ext>
                </a:extLst>
              </a:tr>
            </a:tbl>
          </a:graphicData>
        </a:graphic>
      </p:graphicFrame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107CF2B-8BBC-43F8-9467-B592668C3153}"/>
              </a:ext>
            </a:extLst>
          </p:cNvPr>
          <p:cNvSpPr txBox="1">
            <a:spLocks/>
          </p:cNvSpPr>
          <p:nvPr/>
        </p:nvSpPr>
        <p:spPr>
          <a:xfrm>
            <a:off x="612000" y="5628381"/>
            <a:ext cx="7920000" cy="536923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RRR values are acceptable to CERN</a:t>
            </a:r>
          </a:p>
          <a:p>
            <a:r>
              <a:rPr lang="en-US" sz="1800" dirty="0"/>
              <a:t>Furnace runs do not lower RRR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CFEF967-B1F6-46B0-87A9-AB0F5EC69F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774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121C2-FDFB-4A1E-AD6A-DE502D6E1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Tensile Testing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0E4FE2-361E-4A99-AFE4-24F42BBF0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319F5B-02CB-4F0E-B2C1-1CA5509913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Oct. 7th–10th 2023</a:t>
            </a:r>
            <a:endParaRPr lang="en-GB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EA55669-1A3D-4D32-81E7-0476E5A2A0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4351869"/>
              </p:ext>
            </p:extLst>
          </p:nvPr>
        </p:nvGraphicFramePr>
        <p:xfrm>
          <a:off x="441864" y="1052736"/>
          <a:ext cx="8424936" cy="233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9736">
                  <a:extLst>
                    <a:ext uri="{9D8B030D-6E8A-4147-A177-3AD203B41FA5}">
                      <a16:colId xmlns:a16="http://schemas.microsoft.com/office/drawing/2014/main" val="194676507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379533698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390431012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53127234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945381813"/>
                    </a:ext>
                  </a:extLst>
                </a:gridCol>
                <a:gridCol w="784410">
                  <a:extLst>
                    <a:ext uri="{9D8B030D-6E8A-4147-A177-3AD203B41FA5}">
                      <a16:colId xmlns:a16="http://schemas.microsoft.com/office/drawing/2014/main" val="1846210546"/>
                    </a:ext>
                  </a:extLst>
                </a:gridCol>
                <a:gridCol w="990110">
                  <a:extLst>
                    <a:ext uri="{9D8B030D-6E8A-4147-A177-3AD203B41FA5}">
                      <a16:colId xmlns:a16="http://schemas.microsoft.com/office/drawing/2014/main" val="3771995288"/>
                    </a:ext>
                  </a:extLst>
                </a:gridCol>
              </a:tblGrid>
              <a:tr h="370840">
                <a:tc gridSpan="7"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Off-Normal 950C Heat Treatment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3893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Temp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Description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R</a:t>
                      </a:r>
                      <a:r>
                        <a:rPr lang="en-US" sz="1800" b="1" baseline="-25000" dirty="0"/>
                        <a:t>P 0.2</a:t>
                      </a:r>
                      <a:r>
                        <a:rPr lang="en-US" sz="1800" b="1" baseline="0" dirty="0"/>
                        <a:t> (MPa)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en-US" sz="1800" b="1" kern="1200" baseline="-25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(MPa)</a:t>
                      </a:r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US" sz="1800" b="1" kern="1200" baseline="-25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 </a:t>
                      </a:r>
                      <a:endParaRPr lang="en-US" sz="1800" b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(%)</a:t>
                      </a:r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US" sz="1800" b="1" kern="1200" baseline="-25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BREAK </a:t>
                      </a:r>
                      <a:endParaRPr lang="en-US" sz="1800" b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(%)</a:t>
                      </a:r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92423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Baseline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79.5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157.5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63.0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24215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1X 950 C</a:t>
                      </a:r>
                    </a:p>
                    <a:p>
                      <a:r>
                        <a:rPr lang="en-US" sz="1600" dirty="0"/>
                        <a:t>1X 1040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 hours dwell (same as SS HT)</a:t>
                      </a:r>
                    </a:p>
                    <a:p>
                      <a:r>
                        <a:rPr lang="en-US" sz="1600" dirty="0"/>
                        <a:t>Same as brazing run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37.6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130.2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29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1040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Same as brazing run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37.3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29.3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41.2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284506"/>
                  </a:ext>
                </a:extLst>
              </a:tr>
            </a:tbl>
          </a:graphicData>
        </a:graphic>
      </p:graphicFrame>
      <p:graphicFrame>
        <p:nvGraphicFramePr>
          <p:cNvPr id="9" name="Content Placeholder 5">
            <a:extLst>
              <a:ext uri="{FF2B5EF4-FFF2-40B4-BE49-F238E27FC236}">
                <a16:creationId xmlns:a16="http://schemas.microsoft.com/office/drawing/2014/main" id="{54A010B5-A4BC-4FB8-BAD9-30EF2D35C74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0709240"/>
              </p:ext>
            </p:extLst>
          </p:nvPr>
        </p:nvGraphicFramePr>
        <p:xfrm>
          <a:off x="446773" y="3681824"/>
          <a:ext cx="8424936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9736">
                  <a:extLst>
                    <a:ext uri="{9D8B030D-6E8A-4147-A177-3AD203B41FA5}">
                      <a16:colId xmlns:a16="http://schemas.microsoft.com/office/drawing/2014/main" val="194676507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379533698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390431012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53127234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945381813"/>
                    </a:ext>
                  </a:extLst>
                </a:gridCol>
                <a:gridCol w="784410">
                  <a:extLst>
                    <a:ext uri="{9D8B030D-6E8A-4147-A177-3AD203B41FA5}">
                      <a16:colId xmlns:a16="http://schemas.microsoft.com/office/drawing/2014/main" val="1846210546"/>
                    </a:ext>
                  </a:extLst>
                </a:gridCol>
                <a:gridCol w="990110">
                  <a:extLst>
                    <a:ext uri="{9D8B030D-6E8A-4147-A177-3AD203B41FA5}">
                      <a16:colId xmlns:a16="http://schemas.microsoft.com/office/drawing/2014/main" val="3771995288"/>
                    </a:ext>
                  </a:extLst>
                </a:gridCol>
              </a:tblGrid>
              <a:tr h="370840">
                <a:tc gridSpan="7"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Effect of Second Brazing Run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3893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Temp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Description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R</a:t>
                      </a:r>
                      <a:r>
                        <a:rPr lang="en-US" sz="1800" b="1" baseline="-25000" dirty="0"/>
                        <a:t>P 0.2</a:t>
                      </a:r>
                      <a:r>
                        <a:rPr lang="en-US" sz="1800" b="1" baseline="0" dirty="0"/>
                        <a:t> (MPa)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en-US" sz="1800" b="1" kern="1200" baseline="-25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(MPa)</a:t>
                      </a:r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US" sz="1800" b="1" kern="1200" baseline="-25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 </a:t>
                      </a:r>
                      <a:endParaRPr lang="en-US" sz="1800" b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(%)</a:t>
                      </a:r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US" sz="1800" b="1" kern="1200" baseline="-25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BREAK </a:t>
                      </a:r>
                      <a:endParaRPr lang="en-US" sz="1800" b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(%)</a:t>
                      </a:r>
                      <a:endParaRPr 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92423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Baseline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158.8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37.2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67.4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24215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1X 1040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Same as brazing run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48.3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136.0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27.8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35.6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29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2X 1040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Same as brazing run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45.9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22.7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32.9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284506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F948EEDD-33B4-406A-AA57-C1B40BA56D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950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3039A-FBE1-4239-BA03-E4F7DFD2B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Properties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0B83E6-943C-4FF1-B8DC-E0D9D489A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AA59BE-44FA-4400-B863-CF4CA3F78F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Oct. 7th–10th 2023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02E5AAE-D809-45B3-9679-5CA968095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4608072" cy="4874096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The accidental heat treatment of the Nb did not affect the final yield stress (beyond the effect of the regular brazing run)</a:t>
            </a:r>
          </a:p>
          <a:p>
            <a:r>
              <a:rPr lang="en-US" sz="2400" dirty="0"/>
              <a:t>The second furnace run of the DN100 two-step brazing process did not deteriorate the mechanical properties of the Nb</a:t>
            </a:r>
          </a:p>
          <a:p>
            <a:r>
              <a:rPr lang="en-US" sz="2400" dirty="0"/>
              <a:t>The strength analysis was carried out using the lowest yield strength (EDMS 3086558) and was acceptable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851D2F9-06BB-4473-8006-99A513AF96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1214656"/>
            <a:ext cx="3191282" cy="2790407"/>
          </a:xfrm>
          <a:prstGeom prst="rect">
            <a:avLst/>
          </a:prstGeom>
        </p:spPr>
      </p:pic>
      <p:sp>
        <p:nvSpPr>
          <p:cNvPr id="13" name="TextBox 8">
            <a:extLst>
              <a:ext uri="{FF2B5EF4-FFF2-40B4-BE49-F238E27FC236}">
                <a16:creationId xmlns:a16="http://schemas.microsoft.com/office/drawing/2014/main" id="{5B7D8E03-23D4-45B6-B311-2AD1A4974820}"/>
              </a:ext>
            </a:extLst>
          </p:cNvPr>
          <p:cNvSpPr txBox="1"/>
          <p:nvPr/>
        </p:nvSpPr>
        <p:spPr>
          <a:xfrm>
            <a:off x="5940152" y="3861048"/>
            <a:ext cx="219673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Niobium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B050"/>
                </a:solidFill>
              </a:rPr>
              <a:t>P</a:t>
            </a:r>
            <a:r>
              <a:rPr lang="en-US" sz="1100" baseline="-25000" dirty="0">
                <a:solidFill>
                  <a:srgbClr val="00B050"/>
                </a:solidFill>
              </a:rPr>
              <a:t>m</a:t>
            </a:r>
            <a:r>
              <a:rPr lang="en-US" sz="1100" dirty="0">
                <a:solidFill>
                  <a:srgbClr val="00B050"/>
                </a:solidFill>
              </a:rPr>
              <a:t> &lt; 150 MPa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B050"/>
                </a:solidFill>
              </a:rPr>
              <a:t>P</a:t>
            </a:r>
            <a:r>
              <a:rPr lang="en-US" sz="1100" baseline="-25000" dirty="0">
                <a:solidFill>
                  <a:srgbClr val="00B050"/>
                </a:solidFill>
              </a:rPr>
              <a:t>m+b </a:t>
            </a:r>
            <a:r>
              <a:rPr lang="en-US" sz="1100" dirty="0">
                <a:solidFill>
                  <a:srgbClr val="00B050"/>
                </a:solidFill>
              </a:rPr>
              <a:t>&lt; 225 MPa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41C5753D-B90E-403C-B752-367341583317}"/>
              </a:ext>
            </a:extLst>
          </p:cNvPr>
          <p:cNvSpPr txBox="1"/>
          <p:nvPr/>
        </p:nvSpPr>
        <p:spPr>
          <a:xfrm>
            <a:off x="5781202" y="4412765"/>
            <a:ext cx="1945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B050"/>
                </a:solidFill>
              </a:rPr>
              <a:t>No stress above 29 MPa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424A1FB-5F99-42C6-AE24-E347DF1F33A9}"/>
              </a:ext>
            </a:extLst>
          </p:cNvPr>
          <p:cNvSpPr txBox="1"/>
          <p:nvPr/>
        </p:nvSpPr>
        <p:spPr>
          <a:xfrm>
            <a:off x="6058015" y="4789689"/>
            <a:ext cx="26287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/>
              <a:t>Eduardo Cano-</a:t>
            </a:r>
            <a:r>
              <a:rPr lang="fr-FR" sz="1400" i="1" dirty="0" err="1"/>
              <a:t>Pleite</a:t>
            </a:r>
            <a:r>
              <a:rPr lang="fr-FR" sz="1400" i="1" dirty="0"/>
              <a:t>, CERN</a:t>
            </a:r>
            <a:endParaRPr lang="en-US" sz="1400" i="1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406DBCE-3A50-4139-B16E-BF4134A163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887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F03CB-B96F-4023-8567-E274938A6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Challenges: Ceramic Brazes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D9060E-44A6-47C0-A13E-FFADD97776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14th HL-LHC Collaboration Meeting – Oct. 7th–10th 2023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6D83A4A-F057-416D-B658-676887E31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048116"/>
            <a:ext cx="8208472" cy="2845114"/>
          </a:xfrm>
        </p:spPr>
        <p:txBody>
          <a:bodyPr>
            <a:normAutofit/>
          </a:bodyPr>
          <a:lstStyle/>
          <a:p>
            <a:r>
              <a:rPr lang="en-US" sz="1800" dirty="0"/>
              <a:t>CERN uses a rotatable titanium flange on the ceramic feedthroughs (below right)</a:t>
            </a:r>
          </a:p>
          <a:p>
            <a:r>
              <a:rPr lang="en-US" sz="1800" dirty="0"/>
              <a:t>JLab uses a copper interface ring between the ceramic and a 316LN non-rotatable flange (below left)</a:t>
            </a:r>
          </a:p>
          <a:p>
            <a:r>
              <a:rPr lang="en-US" sz="1800" dirty="0"/>
              <a:t>In particular, the concern is that the brazing/installation process will form cracks within the ceramic which will propagate over time</a:t>
            </a:r>
          </a:p>
          <a:p>
            <a:pPr lvl="1"/>
            <a:r>
              <a:rPr lang="en-US" sz="1500" dirty="0"/>
              <a:t>Destructive section is the only way to identify cracks</a:t>
            </a:r>
          </a:p>
          <a:p>
            <a:r>
              <a:rPr lang="en-US" sz="1800" dirty="0"/>
              <a:t>The JLab design has been implemented on prototypes and has been included in a number of VTA cycles without failure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992247-9F54-4036-B865-301EC46F4377}"/>
              </a:ext>
            </a:extLst>
          </p:cNvPr>
          <p:cNvSpPr txBox="1"/>
          <p:nvPr/>
        </p:nvSpPr>
        <p:spPr>
          <a:xfrm>
            <a:off x="1672350" y="3792457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/>
              <a:t>JLab Design</a:t>
            </a:r>
            <a:endParaRPr lang="en-US" sz="1400" b="1" u="sng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2ADC01-9408-4BE6-9641-5629744051A6}"/>
              </a:ext>
            </a:extLst>
          </p:cNvPr>
          <p:cNvSpPr txBox="1"/>
          <p:nvPr/>
        </p:nvSpPr>
        <p:spPr>
          <a:xfrm>
            <a:off x="6022094" y="3798360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/>
              <a:t>CERN Design</a:t>
            </a:r>
            <a:endParaRPr lang="en-US" sz="1400" b="1" u="sng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AB7B71-F61F-4639-AFD8-0276E98F11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665" y="4136914"/>
            <a:ext cx="3347864" cy="19945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15939C3-47F4-42B4-8D2F-A1486B8060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066" y="4131011"/>
            <a:ext cx="2304256" cy="198755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E1E2ED2-D6F3-471D-AD6E-6A16081EFB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8234"/>
            <a:ext cx="2520280" cy="54788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569304-28FE-4D22-9A41-97D6310C5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35923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8EF391-2BAD-45F4-B22E-736040720C99}">
  <ds:schemaRefs>
    <ds:schemaRef ds:uri="http://schemas.microsoft.com/office/infopath/2007/PartnerControls"/>
    <ds:schemaRef ds:uri="http://purl.org/dc/terms/"/>
    <ds:schemaRef ds:uri="http://purl.org/dc/dcmitype/"/>
    <ds:schemaRef ds:uri="http://schemas.microsoft.com/office/2006/documentManagement/types"/>
    <ds:schemaRef ds:uri="http://www.w3.org/XML/1998/namespace"/>
    <ds:schemaRef ds:uri="http://purl.org/dc/elements/1.1/"/>
    <ds:schemaRef ds:uri="http://schemas.openxmlformats.org/package/2006/metadata/core-properties"/>
    <ds:schemaRef ds:uri="8946e33d-fd2f-4ae4-8ee9-d90c129cdf9e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75431</TotalTime>
  <Words>1344</Words>
  <Application>Microsoft Office PowerPoint</Application>
  <PresentationFormat>On-screen Show (4:3)</PresentationFormat>
  <Paragraphs>296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Thème Office</vt:lpstr>
      <vt:lpstr>RFD HOM Coupler Challenges</vt:lpstr>
      <vt:lpstr>Outline</vt:lpstr>
      <vt:lpstr>JLab Scope of Work</vt:lpstr>
      <vt:lpstr>JLab Scope of Work: Interfaces</vt:lpstr>
      <vt:lpstr>Current Challenges: Heat Treatment</vt:lpstr>
      <vt:lpstr>RRR Tests</vt:lpstr>
      <vt:lpstr>Tensile Testing</vt:lpstr>
      <vt:lpstr>Mechanical Properties</vt:lpstr>
      <vt:lpstr>Current Challenges: Ceramic Brazes</vt:lpstr>
      <vt:lpstr>Ceramic Testing Conclusion</vt:lpstr>
      <vt:lpstr>Current Challenges – Helium Line Issue</vt:lpstr>
      <vt:lpstr>Reduced Scope</vt:lpstr>
      <vt:lpstr>Production Status</vt:lpstr>
      <vt:lpstr>Production Schedule</vt:lpstr>
      <vt:lpstr>Summary</vt:lpstr>
      <vt:lpstr>Thanks to the RFD Ancillary Team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Naeem Huque</cp:lastModifiedBy>
  <cp:revision>987</cp:revision>
  <cp:lastPrinted>2022-07-27T16:38:01Z</cp:lastPrinted>
  <dcterms:created xsi:type="dcterms:W3CDTF">2016-03-23T12:58:39Z</dcterms:created>
  <dcterms:modified xsi:type="dcterms:W3CDTF">2024-10-07T16:04:00Z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