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63" r:id="rId2"/>
    <p:sldId id="321" r:id="rId3"/>
    <p:sldId id="631" r:id="rId4"/>
    <p:sldId id="611" r:id="rId5"/>
    <p:sldId id="345" r:id="rId6"/>
    <p:sldId id="608" r:id="rId7"/>
    <p:sldId id="353" r:id="rId8"/>
    <p:sldId id="617" r:id="rId9"/>
    <p:sldId id="618" r:id="rId10"/>
    <p:sldId id="627" r:id="rId11"/>
    <p:sldId id="619" r:id="rId12"/>
    <p:sldId id="639" r:id="rId13"/>
    <p:sldId id="622" r:id="rId14"/>
    <p:sldId id="634" r:id="rId15"/>
    <p:sldId id="623" r:id="rId16"/>
    <p:sldId id="373" r:id="rId17"/>
    <p:sldId id="640" r:id="rId18"/>
    <p:sldId id="624" r:id="rId19"/>
    <p:sldId id="635" r:id="rId20"/>
    <p:sldId id="626" r:id="rId21"/>
    <p:sldId id="632" r:id="rId22"/>
    <p:sldId id="630" r:id="rId23"/>
    <p:sldId id="625" r:id="rId24"/>
    <p:sldId id="629" r:id="rId25"/>
    <p:sldId id="633" r:id="rId26"/>
    <p:sldId id="284" r:id="rId27"/>
    <p:sldId id="637" r:id="rId28"/>
    <p:sldId id="636" r:id="rId29"/>
    <p:sldId id="638" r:id="rId30"/>
    <p:sldId id="612" r:id="rId31"/>
    <p:sldId id="358" r:id="rId3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teu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C74A"/>
    <a:srgbClr val="83ABD7"/>
    <a:srgbClr val="4CAB80"/>
    <a:srgbClr val="746652"/>
    <a:srgbClr val="F57D02"/>
    <a:srgbClr val="CACACA"/>
    <a:srgbClr val="E9E9A2"/>
    <a:srgbClr val="FFFF00"/>
    <a:srgbClr val="CCCC00"/>
    <a:srgbClr val="D9A4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1" autoAdjust="0"/>
    <p:restoredTop sz="95033" autoAdjust="0"/>
  </p:normalViewPr>
  <p:slideViewPr>
    <p:cSldViewPr snapToObjects="1" showGuides="1">
      <p:cViewPr varScale="1">
        <p:scale>
          <a:sx n="79" d="100"/>
          <a:sy n="79" d="100"/>
        </p:scale>
        <p:origin x="1560" y="72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-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455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724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0483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727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826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5940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771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3425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7575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0324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609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62942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0927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5517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8288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5346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140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1837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3835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491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805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977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346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1790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304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657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212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105930"/>
            <a:ext cx="4040188" cy="49027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105930"/>
            <a:ext cx="4041775" cy="49027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8074800" cy="360000"/>
          </a:xfrm>
        </p:spPr>
        <p:txBody>
          <a:bodyPr/>
          <a:lstStyle/>
          <a:p>
            <a:r>
              <a:rPr lang="en-GB" noProof="0"/>
              <a:t>eric.montesinos@cern.ch, 12th HL-LHC Collaboration Meeting, Uppsala (Sweden), 19-22 September 2022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94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4.jpe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10" Type="http://schemas.openxmlformats.org/officeDocument/2006/relationships/image" Target="../media/image42.png"/><Relationship Id="rId4" Type="http://schemas.openxmlformats.org/officeDocument/2006/relationships/image" Target="../media/image36.JP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5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g"/><Relationship Id="rId3" Type="http://schemas.openxmlformats.org/officeDocument/2006/relationships/image" Target="../media/image4.jpe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g"/><Relationship Id="rId5" Type="http://schemas.openxmlformats.org/officeDocument/2006/relationships/image" Target="../media/image54.jpeg"/><Relationship Id="rId4" Type="http://schemas.openxmlformats.org/officeDocument/2006/relationships/image" Target="../media/image53.jpeg"/><Relationship Id="rId9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4.jpe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g"/><Relationship Id="rId5" Type="http://schemas.openxmlformats.org/officeDocument/2006/relationships/image" Target="../media/image67.jpg"/><Relationship Id="rId4" Type="http://schemas.openxmlformats.org/officeDocument/2006/relationships/image" Target="../media/image6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jpg"/><Relationship Id="rId4" Type="http://schemas.openxmlformats.org/officeDocument/2006/relationships/image" Target="../media/image7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4.jpe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11" Type="http://schemas.openxmlformats.org/officeDocument/2006/relationships/image" Target="../media/image31.png"/><Relationship Id="rId5" Type="http://schemas.openxmlformats.org/officeDocument/2006/relationships/image" Target="../media/image25.jpg"/><Relationship Id="rId10" Type="http://schemas.openxmlformats.org/officeDocument/2006/relationships/image" Target="../media/image30.pn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768454"/>
            <a:ext cx="1654431" cy="1627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8260" y="3479431"/>
            <a:ext cx="7999352" cy="825624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HL-LHC Crab Cavities: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DQW &amp; RFD HOM couplers fabrication challenges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br>
              <a:rPr lang="en-GB" sz="2000" dirty="0">
                <a:solidFill>
                  <a:schemeClr val="tx1"/>
                </a:solidFill>
              </a:rPr>
            </a:b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17913" y="4830893"/>
            <a:ext cx="5061852" cy="101016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Simon Barrière, CERN</a:t>
            </a:r>
          </a:p>
          <a:p>
            <a:r>
              <a:rPr lang="en-GB" dirty="0">
                <a:solidFill>
                  <a:schemeClr val="tx1"/>
                </a:solidFill>
              </a:rPr>
              <a:t>on behalf of the HL-WP4 team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9552" y="6377381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14</a:t>
            </a:r>
            <a:r>
              <a:rPr lang="en-GB" baseline="30000" dirty="0"/>
              <a:t>th</a:t>
            </a:r>
            <a:r>
              <a:rPr lang="en-GB" dirty="0"/>
              <a:t> HL-LHC Collaboration Meeting – Genoa, Italy – 09</a:t>
            </a:r>
            <a:r>
              <a:rPr lang="en-GB" baseline="30000" dirty="0"/>
              <a:t>th</a:t>
            </a:r>
            <a:r>
              <a:rPr lang="en-GB" dirty="0"/>
              <a:t> October 2024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1D6371A1-07C9-2985-BB3E-F450656A95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901" b="97682" l="8837" r="91977">
                        <a14:foregroundMark x1="33837" y1="7376" x2="28721" y2="5901"/>
                        <a14:foregroundMark x1="47791" y1="92202" x2="44651" y2="93467"/>
                        <a14:foregroundMark x1="46395" y1="97682" x2="43256" y2="95680"/>
                        <a14:foregroundMark x1="8953" y1="53530" x2="9302" y2="50685"/>
                        <a14:foregroundMark x1="91628" y1="46259" x2="91977" y2="5005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72200" y="4260031"/>
            <a:ext cx="1560118" cy="1721572"/>
          </a:xfrm>
          <a:prstGeom prst="rect">
            <a:avLst/>
          </a:prstGeom>
        </p:spPr>
      </p:pic>
      <p:pic>
        <p:nvPicPr>
          <p:cNvPr id="10" name="Image 9" descr="Une image contenant Pièce auto, machine&#10;&#10;Description générée automatiquement">
            <a:extLst>
              <a:ext uri="{FF2B5EF4-FFF2-40B4-BE49-F238E27FC236}">
                <a16:creationId xmlns:a16="http://schemas.microsoft.com/office/drawing/2014/main" id="{F862D12F-A568-7CE0-D8A1-4283B0E7B15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134" t="8975" r="20075" b="10494"/>
          <a:stretch/>
        </p:blipFill>
        <p:spPr>
          <a:xfrm>
            <a:off x="4499992" y="4733523"/>
            <a:ext cx="1872208" cy="153847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8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11" name="Image 10" descr="Une image contenant intérieur, Modèle réduit&#10;&#10;Description générée automatiquement">
            <a:extLst>
              <a:ext uri="{FF2B5EF4-FFF2-40B4-BE49-F238E27FC236}">
                <a16:creationId xmlns:a16="http://schemas.microsoft.com/office/drawing/2014/main" id="{C5831916-956D-1D43-F291-736FFD0A27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555" t="20210" r="43086" b="50595"/>
          <a:stretch/>
        </p:blipFill>
        <p:spPr>
          <a:xfrm>
            <a:off x="202824" y="621088"/>
            <a:ext cx="2517372" cy="2173494"/>
          </a:xfrm>
          <a:prstGeom prst="rect">
            <a:avLst/>
          </a:prstGeom>
        </p:spPr>
      </p:pic>
      <p:pic>
        <p:nvPicPr>
          <p:cNvPr id="18" name="Image 17" descr="Une image contenant personne, transport, roue, intérieur&#10;&#10;Description générée automatiquement">
            <a:extLst>
              <a:ext uri="{FF2B5EF4-FFF2-40B4-BE49-F238E27FC236}">
                <a16:creationId xmlns:a16="http://schemas.microsoft.com/office/drawing/2014/main" id="{60AFE508-E673-7505-93B5-9A3D913814E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882" t="18620" r="11447"/>
          <a:stretch/>
        </p:blipFill>
        <p:spPr>
          <a:xfrm rot="5400000">
            <a:off x="2410839" y="978023"/>
            <a:ext cx="2808312" cy="208639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84124D2-9D62-2FA4-68B3-30C5DF380EF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255" t="13716" r="24872" b="19231"/>
          <a:stretch/>
        </p:blipFill>
        <p:spPr>
          <a:xfrm>
            <a:off x="4915504" y="597705"/>
            <a:ext cx="1849300" cy="2808312"/>
          </a:xfrm>
          <a:prstGeom prst="rect">
            <a:avLst/>
          </a:prstGeom>
        </p:spPr>
      </p:pic>
      <p:pic>
        <p:nvPicPr>
          <p:cNvPr id="23" name="Image 22" descr="Une image contenant machine, intérieur&#10;&#10;Description générée automatiquement avec une confiance moyenne">
            <a:extLst>
              <a:ext uri="{FF2B5EF4-FFF2-40B4-BE49-F238E27FC236}">
                <a16:creationId xmlns:a16="http://schemas.microsoft.com/office/drawing/2014/main" id="{89C401EE-F251-4AC8-D958-32455645AC0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9817" b="15632"/>
          <a:stretch/>
        </p:blipFill>
        <p:spPr>
          <a:xfrm>
            <a:off x="2771800" y="3452397"/>
            <a:ext cx="2750751" cy="2734274"/>
          </a:xfrm>
          <a:prstGeom prst="rect">
            <a:avLst/>
          </a:prstGeom>
        </p:spPr>
      </p:pic>
      <p:pic>
        <p:nvPicPr>
          <p:cNvPr id="26" name="Image 25" descr="Une image contenant cylindre, métal, argent&#10;&#10;Description générée automatiquement">
            <a:extLst>
              <a:ext uri="{FF2B5EF4-FFF2-40B4-BE49-F238E27FC236}">
                <a16:creationId xmlns:a16="http://schemas.microsoft.com/office/drawing/2014/main" id="{514CA311-9AAA-AFD6-9BBD-3C0788F06A9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736" t="7458" r="3503"/>
          <a:stretch/>
        </p:blipFill>
        <p:spPr>
          <a:xfrm>
            <a:off x="202822" y="2839268"/>
            <a:ext cx="2517373" cy="334859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4D37FC75-58CA-BD94-3C34-C817DB5B6E8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759" r="2643"/>
          <a:stretch/>
        </p:blipFill>
        <p:spPr>
          <a:xfrm>
            <a:off x="5622000" y="3915338"/>
            <a:ext cx="3278909" cy="2393661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EEBC9A66-1E27-51D2-7907-F4069E4D0F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25091" y="567155"/>
            <a:ext cx="1662562" cy="278633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672901D-81DA-08D2-8622-F7F7770D0D6B}"/>
              </a:ext>
            </a:extLst>
          </p:cNvPr>
          <p:cNvSpPr txBox="1">
            <a:spLocks/>
          </p:cNvSpPr>
          <p:nvPr/>
        </p:nvSpPr>
        <p:spPr>
          <a:xfrm>
            <a:off x="354600" y="0"/>
            <a:ext cx="84348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RFD </a:t>
            </a:r>
            <a:r>
              <a:rPr lang="en-GB" b="0" dirty="0"/>
              <a:t>– HOMC and Antennas (1</a:t>
            </a:r>
            <a:r>
              <a:rPr lang="en-GB" b="0" baseline="30000" dirty="0"/>
              <a:t>st</a:t>
            </a:r>
            <a:r>
              <a:rPr lang="en-GB" b="0" dirty="0"/>
              <a:t> set)</a:t>
            </a:r>
          </a:p>
        </p:txBody>
      </p:sp>
      <p:sp>
        <p:nvSpPr>
          <p:cNvPr id="2" name="TextBox 25">
            <a:extLst>
              <a:ext uri="{FF2B5EF4-FFF2-40B4-BE49-F238E27FC236}">
                <a16:creationId xmlns:a16="http://schemas.microsoft.com/office/drawing/2014/main" id="{02283C45-A0DB-E00F-AF74-F2D89B2CC5CA}"/>
              </a:ext>
            </a:extLst>
          </p:cNvPr>
          <p:cNvSpPr txBox="1"/>
          <p:nvPr/>
        </p:nvSpPr>
        <p:spPr>
          <a:xfrm>
            <a:off x="201077" y="2517583"/>
            <a:ext cx="2208689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H-HOM Feedthrough brazed</a:t>
            </a:r>
            <a:endParaRPr lang="en-US" sz="1200" dirty="0"/>
          </a:p>
        </p:txBody>
      </p:sp>
      <p:sp>
        <p:nvSpPr>
          <p:cNvPr id="4" name="TextBox 25">
            <a:extLst>
              <a:ext uri="{FF2B5EF4-FFF2-40B4-BE49-F238E27FC236}">
                <a16:creationId xmlns:a16="http://schemas.microsoft.com/office/drawing/2014/main" id="{5E8D215F-5630-9525-D5AC-4C3343CBD4DF}"/>
              </a:ext>
            </a:extLst>
          </p:cNvPr>
          <p:cNvSpPr txBox="1"/>
          <p:nvPr/>
        </p:nvSpPr>
        <p:spPr>
          <a:xfrm>
            <a:off x="179527" y="5732214"/>
            <a:ext cx="1202571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V-HOM Final Assembly</a:t>
            </a:r>
            <a:endParaRPr lang="en-US" sz="1200" dirty="0"/>
          </a:p>
        </p:txBody>
      </p:sp>
      <p:sp>
        <p:nvSpPr>
          <p:cNvPr id="5" name="TextBox 25">
            <a:extLst>
              <a:ext uri="{FF2B5EF4-FFF2-40B4-BE49-F238E27FC236}">
                <a16:creationId xmlns:a16="http://schemas.microsoft.com/office/drawing/2014/main" id="{662809D6-48D3-55FB-D16E-3C7C3C4EC11C}"/>
              </a:ext>
            </a:extLst>
          </p:cNvPr>
          <p:cNvSpPr txBox="1"/>
          <p:nvPr/>
        </p:nvSpPr>
        <p:spPr>
          <a:xfrm>
            <a:off x="4909794" y="2954696"/>
            <a:ext cx="1297986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Field Antenna</a:t>
            </a:r>
          </a:p>
          <a:p>
            <a:pPr marL="0" lvl="1"/>
            <a:r>
              <a:rPr lang="en-US" sz="1200" b="1" dirty="0"/>
              <a:t>Final Assembly</a:t>
            </a:r>
            <a:endParaRPr lang="en-US" sz="1200" dirty="0"/>
          </a:p>
        </p:txBody>
      </p:sp>
      <p:sp>
        <p:nvSpPr>
          <p:cNvPr id="9" name="TextBox 25">
            <a:extLst>
              <a:ext uri="{FF2B5EF4-FFF2-40B4-BE49-F238E27FC236}">
                <a16:creationId xmlns:a16="http://schemas.microsoft.com/office/drawing/2014/main" id="{9D1180A0-32A9-FCDF-DC1A-519395226456}"/>
              </a:ext>
            </a:extLst>
          </p:cNvPr>
          <p:cNvSpPr txBox="1"/>
          <p:nvPr/>
        </p:nvSpPr>
        <p:spPr>
          <a:xfrm>
            <a:off x="2754149" y="2963709"/>
            <a:ext cx="953755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RF Clamp EB weld</a:t>
            </a:r>
            <a:endParaRPr lang="en-US" sz="1200" dirty="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E61CA8CA-AB78-9724-2C9F-E9037100A3D8}"/>
              </a:ext>
            </a:extLst>
          </p:cNvPr>
          <p:cNvSpPr txBox="1"/>
          <p:nvPr/>
        </p:nvSpPr>
        <p:spPr>
          <a:xfrm>
            <a:off x="2768583" y="3453673"/>
            <a:ext cx="1227353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Field Antenna</a:t>
            </a:r>
          </a:p>
          <a:p>
            <a:pPr marL="0" lvl="1"/>
            <a:r>
              <a:rPr lang="en-US" sz="1200" b="1" dirty="0"/>
              <a:t>Final Weld</a:t>
            </a:r>
            <a:endParaRPr lang="en-US" sz="1200" dirty="0"/>
          </a:p>
        </p:txBody>
      </p:sp>
      <p:sp>
        <p:nvSpPr>
          <p:cNvPr id="12" name="TextBox 25">
            <a:extLst>
              <a:ext uri="{FF2B5EF4-FFF2-40B4-BE49-F238E27FC236}">
                <a16:creationId xmlns:a16="http://schemas.microsoft.com/office/drawing/2014/main" id="{E35294F6-4E60-5E1E-17A2-E02FE8CCE0D3}"/>
              </a:ext>
            </a:extLst>
          </p:cNvPr>
          <p:cNvSpPr txBox="1"/>
          <p:nvPr/>
        </p:nvSpPr>
        <p:spPr>
          <a:xfrm>
            <a:off x="5590315" y="6048342"/>
            <a:ext cx="2017737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V-HOM Metrology</a:t>
            </a:r>
            <a:endParaRPr lang="en-US" sz="1200" dirty="0"/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D2885230-E0B3-9D41-0985-ACA2EAE2993B}"/>
              </a:ext>
            </a:extLst>
          </p:cNvPr>
          <p:cNvSpPr txBox="1"/>
          <p:nvPr/>
        </p:nvSpPr>
        <p:spPr>
          <a:xfrm>
            <a:off x="7125091" y="3333942"/>
            <a:ext cx="1580969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200" b="1" dirty="0"/>
              <a:t>Field Antenna Metrology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36571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RFD </a:t>
            </a:r>
            <a:r>
              <a:rPr lang="en-GB" b="0" dirty="0"/>
              <a:t>– HOMC and Antennas (2</a:t>
            </a:r>
            <a:r>
              <a:rPr lang="en-GB" b="0" baseline="30000" dirty="0"/>
              <a:t>nd</a:t>
            </a:r>
            <a:r>
              <a:rPr lang="en-GB" b="0" dirty="0"/>
              <a:t> set)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9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80245BA-A874-FEA6-ACCE-C3099990D6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021" y="3163831"/>
            <a:ext cx="1168975" cy="2654025"/>
          </a:xfrm>
          <a:prstGeom prst="rect">
            <a:avLst/>
          </a:prstGeom>
        </p:spPr>
      </p:pic>
      <p:pic>
        <p:nvPicPr>
          <p:cNvPr id="5" name="Image 4" descr="Une image contenant cercle&#10;&#10;Description générée automatiquement">
            <a:extLst>
              <a:ext uri="{FF2B5EF4-FFF2-40B4-BE49-F238E27FC236}">
                <a16:creationId xmlns:a16="http://schemas.microsoft.com/office/drawing/2014/main" id="{F4922CC3-96E0-3158-F87B-73ADB16C21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980728"/>
            <a:ext cx="1016299" cy="1735605"/>
          </a:xfrm>
          <a:prstGeom prst="rect">
            <a:avLst/>
          </a:prstGeom>
        </p:spPr>
      </p:pic>
      <p:pic>
        <p:nvPicPr>
          <p:cNvPr id="12" name="Image 11" descr="Une image contenant bouteille, plastique&#10;&#10;Description générée automatiquement">
            <a:extLst>
              <a:ext uri="{FF2B5EF4-FFF2-40B4-BE49-F238E27FC236}">
                <a16:creationId xmlns:a16="http://schemas.microsoft.com/office/drawing/2014/main" id="{E31B322B-DDF6-5F27-080A-35A11002237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45"/>
          <a:stretch/>
        </p:blipFill>
        <p:spPr>
          <a:xfrm>
            <a:off x="5769819" y="3136161"/>
            <a:ext cx="1058613" cy="2722294"/>
          </a:xfrm>
          <a:prstGeom prst="rect">
            <a:avLst/>
          </a:prstGeom>
        </p:spPr>
      </p:pic>
      <p:graphicFrame>
        <p:nvGraphicFramePr>
          <p:cNvPr id="8" name="Tableau 11">
            <a:extLst>
              <a:ext uri="{FF2B5EF4-FFF2-40B4-BE49-F238E27FC236}">
                <a16:creationId xmlns:a16="http://schemas.microsoft.com/office/drawing/2014/main" id="{69706DE6-6C0A-E42C-7611-F08A9B1CB0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424681"/>
              </p:ext>
            </p:extLst>
          </p:nvPr>
        </p:nvGraphicFramePr>
        <p:xfrm>
          <a:off x="605133" y="1448193"/>
          <a:ext cx="4696159" cy="3642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653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202576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920930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1213077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6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requested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878985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H-HOM Feedthrough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8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>
                          <a:highlight>
                            <a:srgbClr val="F4C74A"/>
                          </a:highlight>
                        </a:rPr>
                        <a:t>8 </a:t>
                      </a:r>
                      <a:r>
                        <a:rPr lang="fr-FR" sz="1600" noProof="0" dirty="0" err="1">
                          <a:highlight>
                            <a:srgbClr val="F4C74A"/>
                          </a:highlight>
                        </a:rPr>
                        <a:t>ongoing</a:t>
                      </a:r>
                      <a:endParaRPr lang="en-GB" sz="1600" noProof="0" dirty="0">
                        <a:highlight>
                          <a:srgbClr val="F4C74A"/>
                        </a:highlight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788991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V-HOM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8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>
                          <a:highlight>
                            <a:srgbClr val="F4C74A"/>
                          </a:highlight>
                        </a:rPr>
                        <a:t>8 </a:t>
                      </a:r>
                      <a:r>
                        <a:rPr lang="fr-FR" sz="1600" noProof="0" dirty="0" err="1">
                          <a:highlight>
                            <a:srgbClr val="F4C74A"/>
                          </a:highlight>
                        </a:rPr>
                        <a:t>ongoing</a:t>
                      </a:r>
                      <a:endParaRPr lang="en-GB" sz="1600" noProof="0" dirty="0">
                        <a:highlight>
                          <a:srgbClr val="F4C74A"/>
                        </a:highlight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966280341"/>
                  </a:ext>
                </a:extLst>
              </a:tr>
              <a:tr h="761768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Field Antenna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8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>
                          <a:highlight>
                            <a:srgbClr val="F4C74A"/>
                          </a:highlight>
                        </a:rPr>
                        <a:t>8 </a:t>
                      </a:r>
                      <a:r>
                        <a:rPr lang="fr-FR" sz="1600" noProof="0" dirty="0" err="1">
                          <a:highlight>
                            <a:srgbClr val="F4C74A"/>
                          </a:highlight>
                        </a:rPr>
                        <a:t>ongoing</a:t>
                      </a:r>
                      <a:endParaRPr lang="en-GB" sz="1600" noProof="0" dirty="0">
                        <a:highlight>
                          <a:srgbClr val="F4C74A"/>
                        </a:highlight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1824771498"/>
                  </a:ext>
                </a:extLst>
              </a:tr>
            </a:tbl>
          </a:graphicData>
        </a:graphic>
      </p:graphicFrame>
      <p:sp>
        <p:nvSpPr>
          <p:cNvPr id="16" name="TextBox 32">
            <a:extLst>
              <a:ext uri="{FF2B5EF4-FFF2-40B4-BE49-F238E27FC236}">
                <a16:creationId xmlns:a16="http://schemas.microsoft.com/office/drawing/2014/main" id="{2DF9D36A-2977-B01E-DA9E-AEC444486F84}"/>
              </a:ext>
            </a:extLst>
          </p:cNvPr>
          <p:cNvSpPr txBox="1"/>
          <p:nvPr/>
        </p:nvSpPr>
        <p:spPr>
          <a:xfrm>
            <a:off x="5236377" y="5607695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V-HOM Coupler</a:t>
            </a:r>
          </a:p>
        </p:txBody>
      </p:sp>
      <p:sp>
        <p:nvSpPr>
          <p:cNvPr id="17" name="TextBox 32">
            <a:extLst>
              <a:ext uri="{FF2B5EF4-FFF2-40B4-BE49-F238E27FC236}">
                <a16:creationId xmlns:a16="http://schemas.microsoft.com/office/drawing/2014/main" id="{D55798E4-5761-2687-4407-9BDB8FABC412}"/>
              </a:ext>
            </a:extLst>
          </p:cNvPr>
          <p:cNvSpPr txBox="1"/>
          <p:nvPr/>
        </p:nvSpPr>
        <p:spPr>
          <a:xfrm>
            <a:off x="8092072" y="2948404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Field Antenna</a:t>
            </a: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id="{47CE7E33-9DDE-18FC-FF04-62A56E607C84}"/>
              </a:ext>
            </a:extLst>
          </p:cNvPr>
          <p:cNvSpPr txBox="1"/>
          <p:nvPr/>
        </p:nvSpPr>
        <p:spPr>
          <a:xfrm>
            <a:off x="7462702" y="864097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H-HOM FT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DAB46F-FA99-E06B-B6FD-20B829B01A68}"/>
              </a:ext>
            </a:extLst>
          </p:cNvPr>
          <p:cNvSpPr/>
          <p:nvPr/>
        </p:nvSpPr>
        <p:spPr>
          <a:xfrm>
            <a:off x="286105" y="5420107"/>
            <a:ext cx="49002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>
              <a:tabLst>
                <a:tab pos="177800" algn="l"/>
              </a:tabLst>
            </a:pPr>
            <a:r>
              <a:rPr lang="en-US" sz="1600" dirty="0">
                <a:highlight>
                  <a:srgbClr val="00FF00"/>
                </a:highlight>
              </a:rPr>
              <a:t>All raw materials received including ceramics, brazing and machining ongoing</a:t>
            </a:r>
            <a:endParaRPr lang="en-US" sz="1400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0570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DC2FFFC0-BC0E-AD33-5F28-E46F64627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515296-20E1-CB42-AD5B-B6761CFD384D}"/>
              </a:ext>
            </a:extLst>
          </p:cNvPr>
          <p:cNvSpPr/>
          <p:nvPr/>
        </p:nvSpPr>
        <p:spPr>
          <a:xfrm>
            <a:off x="-612576" y="2276872"/>
            <a:ext cx="967548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6950" lvl="1" algn="ctr"/>
            <a:r>
              <a:rPr lang="en-GB" sz="40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Manufacturing Status</a:t>
            </a:r>
          </a:p>
          <a:p>
            <a:pPr marL="526950" lvl="1" algn="ctr"/>
            <a:endParaRPr lang="en-GB" sz="32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1098450" lvl="1" indent="-571500" algn="ctr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FPC</a:t>
            </a:r>
          </a:p>
        </p:txBody>
      </p:sp>
    </p:spTree>
    <p:extLst>
      <p:ext uri="{BB962C8B-B14F-4D97-AF65-F5344CB8AC3E}">
        <p14:creationId xmlns:p14="http://schemas.microsoft.com/office/powerpoint/2010/main" val="3801189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DQW &amp; RFD </a:t>
            </a:r>
            <a:r>
              <a:rPr lang="en-GB" b="0" dirty="0"/>
              <a:t>– FPC Air Side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10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graphicFrame>
        <p:nvGraphicFramePr>
          <p:cNvPr id="11" name="Tableau 11">
            <a:extLst>
              <a:ext uri="{FF2B5EF4-FFF2-40B4-BE49-F238E27FC236}">
                <a16:creationId xmlns:a16="http://schemas.microsoft.com/office/drawing/2014/main" id="{E6D3B335-A3B2-ABD6-BF2C-1408790BC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805332"/>
              </p:ext>
            </p:extLst>
          </p:nvPr>
        </p:nvGraphicFramePr>
        <p:xfrm>
          <a:off x="354600" y="1294021"/>
          <a:ext cx="4696159" cy="3937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653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202576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920930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1213077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6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requested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787179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Water Antenna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28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28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878985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Water Flanges In/Out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30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788991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T</a:t>
                      </a:r>
                      <a:r>
                        <a:rPr lang="en-GB" sz="1600" noProof="0" dirty="0" err="1"/>
                        <a:t>ransmission</a:t>
                      </a:r>
                      <a:r>
                        <a:rPr lang="en-GB" sz="1600" noProof="0" dirty="0"/>
                        <a:t> Line (</a:t>
                      </a:r>
                      <a:r>
                        <a:rPr lang="en-GB" sz="1600" noProof="0" dirty="0" err="1"/>
                        <a:t>wevaguide</a:t>
                      </a:r>
                      <a:r>
                        <a:rPr lang="en-GB" sz="1600" noProof="0" dirty="0"/>
                        <a:t>, body)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30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966280341"/>
                  </a:ext>
                </a:extLst>
              </a:tr>
            </a:tbl>
          </a:graphicData>
        </a:graphic>
      </p:graphicFrame>
      <p:pic>
        <p:nvPicPr>
          <p:cNvPr id="13" name="Image 12" descr="Une image contenant capture d’écran, conception&#10;&#10;Description générée automatiquement">
            <a:extLst>
              <a:ext uri="{FF2B5EF4-FFF2-40B4-BE49-F238E27FC236}">
                <a16:creationId xmlns:a16="http://schemas.microsoft.com/office/drawing/2014/main" id="{59EB2504-BC68-BDD6-86A5-A169FAC5F4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7" r="36387"/>
          <a:stretch/>
        </p:blipFill>
        <p:spPr>
          <a:xfrm>
            <a:off x="5796136" y="1484784"/>
            <a:ext cx="2473470" cy="461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390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E88A17A7-1BC5-1CD2-3411-6E823CE45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9" y="1598668"/>
            <a:ext cx="2706449" cy="40193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DQW &amp; RFD </a:t>
            </a:r>
            <a:r>
              <a:rPr lang="en-GB" b="0" dirty="0"/>
              <a:t>– FPC Air Side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11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D33DD25D-D337-6D7B-C8E4-98DE278AA58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2582" t="17801" r="16990" b="10801"/>
          <a:stretch/>
        </p:blipFill>
        <p:spPr>
          <a:xfrm>
            <a:off x="5724128" y="3596534"/>
            <a:ext cx="3240360" cy="2463757"/>
          </a:xfrm>
          <a:prstGeom prst="rect">
            <a:avLst/>
          </a:prstGeom>
        </p:spPr>
      </p:pic>
      <p:pic>
        <p:nvPicPr>
          <p:cNvPr id="5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89483FED-93A3-49BB-F0D0-52E61AE26EA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079" r="4725" b="9136"/>
          <a:stretch/>
        </p:blipFill>
        <p:spPr>
          <a:xfrm>
            <a:off x="5724128" y="1017505"/>
            <a:ext cx="3240360" cy="2448272"/>
          </a:xfrm>
          <a:prstGeom prst="rect">
            <a:avLst/>
          </a:prstGeom>
        </p:spPr>
      </p:pic>
      <p:sp>
        <p:nvSpPr>
          <p:cNvPr id="8" name="TextBox 25">
            <a:extLst>
              <a:ext uri="{FF2B5EF4-FFF2-40B4-BE49-F238E27FC236}">
                <a16:creationId xmlns:a16="http://schemas.microsoft.com/office/drawing/2014/main" id="{6A69F70B-5516-F0DF-AAD9-07FAF4052AEA}"/>
              </a:ext>
            </a:extLst>
          </p:cNvPr>
          <p:cNvSpPr txBox="1"/>
          <p:nvPr/>
        </p:nvSpPr>
        <p:spPr>
          <a:xfrm>
            <a:off x="7653330" y="3198515"/>
            <a:ext cx="1356996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Water Antennas</a:t>
            </a:r>
            <a:endParaRPr lang="en-US" sz="1200" dirty="0"/>
          </a:p>
        </p:txBody>
      </p:sp>
      <p:sp>
        <p:nvSpPr>
          <p:cNvPr id="9" name="TextBox 25">
            <a:extLst>
              <a:ext uri="{FF2B5EF4-FFF2-40B4-BE49-F238E27FC236}">
                <a16:creationId xmlns:a16="http://schemas.microsoft.com/office/drawing/2014/main" id="{D162FF2E-0C23-6DEC-65C4-EB244A74F6C7}"/>
              </a:ext>
            </a:extLst>
          </p:cNvPr>
          <p:cNvSpPr txBox="1"/>
          <p:nvPr/>
        </p:nvSpPr>
        <p:spPr>
          <a:xfrm>
            <a:off x="5652120" y="5800309"/>
            <a:ext cx="2679708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Central Body and Cooling Collars</a:t>
            </a:r>
            <a:endParaRPr lang="en-US" sz="1200" dirty="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7A4D7C24-5D91-CFA1-2C00-2CB69ACA33A9}"/>
              </a:ext>
            </a:extLst>
          </p:cNvPr>
          <p:cNvSpPr txBox="1"/>
          <p:nvPr/>
        </p:nvSpPr>
        <p:spPr>
          <a:xfrm>
            <a:off x="48475" y="5362708"/>
            <a:ext cx="2016224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Aluminum Waveguides</a:t>
            </a:r>
            <a:endParaRPr lang="en-US" sz="12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C0E6DAA-F2C8-2300-D021-54E2E204C7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6858" y="1582747"/>
            <a:ext cx="2788810" cy="405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91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DQW &amp; RFD </a:t>
            </a:r>
            <a:r>
              <a:rPr lang="en-GB" b="0" dirty="0"/>
              <a:t>– FPC Antenna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12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graphicFrame>
        <p:nvGraphicFramePr>
          <p:cNvPr id="11" name="Tableau 11">
            <a:extLst>
              <a:ext uri="{FF2B5EF4-FFF2-40B4-BE49-F238E27FC236}">
                <a16:creationId xmlns:a16="http://schemas.microsoft.com/office/drawing/2014/main" id="{E6D3B335-A3B2-ABD6-BF2C-1408790BC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096029"/>
              </p:ext>
            </p:extLst>
          </p:nvPr>
        </p:nvGraphicFramePr>
        <p:xfrm>
          <a:off x="588321" y="654403"/>
          <a:ext cx="5369528" cy="5275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8151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375010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2196367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750149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6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requested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787179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DQW Antenna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14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6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fr-FR" sz="1600" kern="1200" noProof="0" dirty="0">
                        <a:solidFill>
                          <a:schemeClr val="dk1"/>
                        </a:solidFill>
                        <a:highlight>
                          <a:srgbClr val="F4C74A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878985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DQW Double Tube</a:t>
                      </a:r>
                    </a:p>
                  </a:txBody>
                  <a:tcPr marT="41564" marB="41564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14</a:t>
                      </a:r>
                    </a:p>
                  </a:txBody>
                  <a:tcPr marT="41564" marB="41564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6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highlight>
                          <a:srgbClr val="F4C74A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114060"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T="41564" marB="415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T="41564" marB="415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600" kern="1200" noProof="0" dirty="0">
                        <a:solidFill>
                          <a:schemeClr val="dk1"/>
                        </a:solidFill>
                        <a:highlight>
                          <a:srgbClr val="FF00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083014"/>
                  </a:ext>
                </a:extLst>
              </a:tr>
              <a:tr h="788991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RFD Antenna</a:t>
                      </a:r>
                    </a:p>
                  </a:txBody>
                  <a:tcPr marT="41564" marB="41564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14</a:t>
                      </a:r>
                      <a:endParaRPr lang="en-GB" sz="1600" noProof="0" dirty="0"/>
                    </a:p>
                  </a:txBody>
                  <a:tcPr marT="41564" marB="41564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6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fr-FR" sz="1600" kern="1200" noProof="0" dirty="0">
                        <a:solidFill>
                          <a:schemeClr val="dk1"/>
                        </a:solidFill>
                        <a:highlight>
                          <a:srgbClr val="F4C74A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28105288"/>
                  </a:ext>
                </a:extLst>
              </a:tr>
              <a:tr h="788991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RFD Double Tube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14</a:t>
                      </a:r>
                      <a:endParaRPr lang="en-GB" sz="1600" noProof="0" dirty="0"/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6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highlight>
                          <a:srgbClr val="F4C74A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14744889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769793"/>
                  </a:ext>
                </a:extLst>
              </a:tr>
              <a:tr h="627235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Vacuum Body</a:t>
                      </a:r>
                      <a:endParaRPr lang="en-GB" sz="1600" noProof="0" dirty="0"/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28</a:t>
                      </a:r>
                      <a:endParaRPr lang="en-GB" sz="1600" noProof="0" dirty="0"/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28 </a:t>
                      </a:r>
                      <a:r>
                        <a:rPr lang="fr-FR" sz="1600" kern="1200" noProof="0" dirty="0" err="1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600" kern="1200" noProof="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3983782508"/>
                  </a:ext>
                </a:extLst>
              </a:tr>
            </a:tbl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8522C27E-76A8-0BA8-3E91-A1965F1707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4" r="37570"/>
          <a:stretch/>
        </p:blipFill>
        <p:spPr>
          <a:xfrm>
            <a:off x="7526200" y="2934918"/>
            <a:ext cx="901123" cy="190716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CE9957C-C8C4-B74A-B6B1-631377D02C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6" t="729" r="36387"/>
          <a:stretch/>
        </p:blipFill>
        <p:spPr>
          <a:xfrm>
            <a:off x="6773324" y="3526163"/>
            <a:ext cx="689426" cy="135242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9935B76-3750-2B89-77AD-400B9C36CFA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1" r="36681"/>
          <a:stretch/>
        </p:blipFill>
        <p:spPr>
          <a:xfrm>
            <a:off x="7487254" y="655344"/>
            <a:ext cx="901123" cy="190716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2041ED0-5D84-5EF7-C4E1-1D015803FC9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0" r="35636"/>
          <a:stretch/>
        </p:blipFill>
        <p:spPr>
          <a:xfrm>
            <a:off x="6695818" y="1362718"/>
            <a:ext cx="689425" cy="1218160"/>
          </a:xfrm>
          <a:prstGeom prst="rect">
            <a:avLst/>
          </a:prstGeom>
        </p:spPr>
      </p:pic>
      <p:pic>
        <p:nvPicPr>
          <p:cNvPr id="15" name="Image 14" descr="Une image contenant plastique, toilettes&#10;&#10;Description générée automatiquement">
            <a:extLst>
              <a:ext uri="{FF2B5EF4-FFF2-40B4-BE49-F238E27FC236}">
                <a16:creationId xmlns:a16="http://schemas.microsoft.com/office/drawing/2014/main" id="{0B4DAC98-783E-46F6-9D34-AD999ABDBB8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7" t="2750" r="23564" b="6951"/>
          <a:stretch/>
        </p:blipFill>
        <p:spPr>
          <a:xfrm>
            <a:off x="6526641" y="5387005"/>
            <a:ext cx="1043111" cy="957755"/>
          </a:xfrm>
          <a:prstGeom prst="rect">
            <a:avLst/>
          </a:prstGeom>
        </p:spPr>
      </p:pic>
      <p:sp>
        <p:nvSpPr>
          <p:cNvPr id="9" name="TextBox 32">
            <a:extLst>
              <a:ext uri="{FF2B5EF4-FFF2-40B4-BE49-F238E27FC236}">
                <a16:creationId xmlns:a16="http://schemas.microsoft.com/office/drawing/2014/main" id="{24D09C28-1585-6851-462F-F284FB1039F2}"/>
              </a:ext>
            </a:extLst>
          </p:cNvPr>
          <p:cNvSpPr txBox="1"/>
          <p:nvPr/>
        </p:nvSpPr>
        <p:spPr>
          <a:xfrm>
            <a:off x="8078545" y="4007282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FPC Antenna</a:t>
            </a:r>
          </a:p>
        </p:txBody>
      </p:sp>
      <p:sp>
        <p:nvSpPr>
          <p:cNvPr id="12" name="TextBox 32">
            <a:extLst>
              <a:ext uri="{FF2B5EF4-FFF2-40B4-BE49-F238E27FC236}">
                <a16:creationId xmlns:a16="http://schemas.microsoft.com/office/drawing/2014/main" id="{903D7A88-2BF4-D064-F82B-0CDC0F4D14E4}"/>
              </a:ext>
            </a:extLst>
          </p:cNvPr>
          <p:cNvSpPr txBox="1"/>
          <p:nvPr/>
        </p:nvSpPr>
        <p:spPr>
          <a:xfrm>
            <a:off x="7652145" y="5645816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 / DQW</a:t>
            </a:r>
          </a:p>
          <a:p>
            <a:r>
              <a:rPr lang="en-GB" sz="1100" dirty="0"/>
              <a:t>Vacuum Body</a:t>
            </a:r>
          </a:p>
        </p:txBody>
      </p:sp>
      <p:sp>
        <p:nvSpPr>
          <p:cNvPr id="13" name="TextBox 32">
            <a:extLst>
              <a:ext uri="{FF2B5EF4-FFF2-40B4-BE49-F238E27FC236}">
                <a16:creationId xmlns:a16="http://schemas.microsoft.com/office/drawing/2014/main" id="{A71F2193-C312-9B3E-4CCD-056110A6A785}"/>
              </a:ext>
            </a:extLst>
          </p:cNvPr>
          <p:cNvSpPr txBox="1"/>
          <p:nvPr/>
        </p:nvSpPr>
        <p:spPr>
          <a:xfrm>
            <a:off x="8078545" y="1628895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FPC Antenna</a:t>
            </a:r>
          </a:p>
        </p:txBody>
      </p:sp>
      <p:sp>
        <p:nvSpPr>
          <p:cNvPr id="14" name="TextBox 32">
            <a:extLst>
              <a:ext uri="{FF2B5EF4-FFF2-40B4-BE49-F238E27FC236}">
                <a16:creationId xmlns:a16="http://schemas.microsoft.com/office/drawing/2014/main" id="{EA969434-52E7-9770-C484-3417517C3446}"/>
              </a:ext>
            </a:extLst>
          </p:cNvPr>
          <p:cNvSpPr txBox="1"/>
          <p:nvPr/>
        </p:nvSpPr>
        <p:spPr>
          <a:xfrm>
            <a:off x="6234021" y="2439828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Double Tube</a:t>
            </a:r>
          </a:p>
        </p:txBody>
      </p:sp>
      <p:sp>
        <p:nvSpPr>
          <p:cNvPr id="16" name="TextBox 32">
            <a:extLst>
              <a:ext uri="{FF2B5EF4-FFF2-40B4-BE49-F238E27FC236}">
                <a16:creationId xmlns:a16="http://schemas.microsoft.com/office/drawing/2014/main" id="{DE10EB8F-C47D-869D-A673-F4A1E17245D8}"/>
              </a:ext>
            </a:extLst>
          </p:cNvPr>
          <p:cNvSpPr txBox="1"/>
          <p:nvPr/>
        </p:nvSpPr>
        <p:spPr>
          <a:xfrm>
            <a:off x="6343202" y="4647912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Double Tube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92DC72-8DF3-E4A3-65E4-5350963C2180}"/>
              </a:ext>
            </a:extLst>
          </p:cNvPr>
          <p:cNvSpPr/>
          <p:nvPr/>
        </p:nvSpPr>
        <p:spPr>
          <a:xfrm>
            <a:off x="244769" y="5929869"/>
            <a:ext cx="60566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>
              <a:tabLst>
                <a:tab pos="177800" algn="l"/>
              </a:tabLst>
            </a:pPr>
            <a:r>
              <a:rPr lang="en-US" sz="1600" dirty="0">
                <a:highlight>
                  <a:srgbClr val="00FF00"/>
                </a:highlight>
              </a:rPr>
              <a:t>All missing assemblies are at very latest steps of production</a:t>
            </a:r>
            <a:endParaRPr lang="en-US" sz="1400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076819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98A75A66-1539-BD87-F488-7BE0A8D39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Slide Number Placeholder 14">
            <a:extLst>
              <a:ext uri="{FF2B5EF4-FFF2-40B4-BE49-F238E27FC236}">
                <a16:creationId xmlns:a16="http://schemas.microsoft.com/office/drawing/2014/main" id="{7FE8E979-005D-8111-8178-5B743EF3A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13</a:t>
            </a:r>
          </a:p>
        </p:txBody>
      </p:sp>
      <p:pic>
        <p:nvPicPr>
          <p:cNvPr id="34" name="Picture 33" descr="A copper pipe on a white surface&#10;&#10;Description automatically generated">
            <a:extLst>
              <a:ext uri="{FF2B5EF4-FFF2-40B4-BE49-F238E27FC236}">
                <a16:creationId xmlns:a16="http://schemas.microsoft.com/office/drawing/2014/main" id="{99EA9697-B618-AFC2-15C9-6E8DAB4101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1567" y="3038761"/>
            <a:ext cx="1321693" cy="3292638"/>
          </a:xfrm>
          <a:prstGeom prst="rect">
            <a:avLst/>
          </a:prstGeom>
        </p:spPr>
      </p:pic>
      <p:pic>
        <p:nvPicPr>
          <p:cNvPr id="35" name="Picture 34" descr="A close-up of a metal object&#10;&#10;Description automatically generated">
            <a:extLst>
              <a:ext uri="{FF2B5EF4-FFF2-40B4-BE49-F238E27FC236}">
                <a16:creationId xmlns:a16="http://schemas.microsoft.com/office/drawing/2014/main" id="{3EF37584-3252-AA81-03D2-77DE25429B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23450" y="3031426"/>
            <a:ext cx="2144067" cy="3301655"/>
          </a:xfrm>
          <a:prstGeom prst="rect">
            <a:avLst/>
          </a:prstGeom>
        </p:spPr>
      </p:pic>
      <p:sp>
        <p:nvSpPr>
          <p:cNvPr id="11" name="Espace réservé du pied de page 3">
            <a:extLst>
              <a:ext uri="{FF2B5EF4-FFF2-40B4-BE49-F238E27FC236}">
                <a16:creationId xmlns:a16="http://schemas.microsoft.com/office/drawing/2014/main" id="{3FDB8821-284A-E83F-0E93-43B114A84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5" name="Picture 4" descr="A picture containing indoor, kitchen appliance, stove&#10;&#10;Description automatically generated">
            <a:extLst>
              <a:ext uri="{FF2B5EF4-FFF2-40B4-BE49-F238E27FC236}">
                <a16:creationId xmlns:a16="http://schemas.microsoft.com/office/drawing/2014/main" id="{F7A5A9AE-DFED-C756-F2F6-6DD4E6BE67C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400"/>
          <a:stretch/>
        </p:blipFill>
        <p:spPr>
          <a:xfrm>
            <a:off x="1884499" y="616348"/>
            <a:ext cx="3119549" cy="2372883"/>
          </a:xfrm>
          <a:prstGeom prst="rect">
            <a:avLst/>
          </a:prstGeom>
        </p:spPr>
      </p:pic>
      <p:pic>
        <p:nvPicPr>
          <p:cNvPr id="12" name="Picture 9">
            <a:extLst>
              <a:ext uri="{FF2B5EF4-FFF2-40B4-BE49-F238E27FC236}">
                <a16:creationId xmlns:a16="http://schemas.microsoft.com/office/drawing/2014/main" id="{7B3CAC2F-BB85-EACB-7666-C6A21D5875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2869" y="612991"/>
            <a:ext cx="3759358" cy="2664736"/>
          </a:xfrm>
          <a:prstGeom prst="rect">
            <a:avLst/>
          </a:prstGeom>
        </p:spPr>
      </p:pic>
      <p:pic>
        <p:nvPicPr>
          <p:cNvPr id="32" name="Image 31" descr="Une image contenant intérieur, Électroménager, machine, appareil de cuisine&#10;&#10;Description générée automatiquement">
            <a:extLst>
              <a:ext uri="{FF2B5EF4-FFF2-40B4-BE49-F238E27FC236}">
                <a16:creationId xmlns:a16="http://schemas.microsoft.com/office/drawing/2014/main" id="{78F89FC3-4BC5-A661-967B-E04AB7C8D5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938" y="616348"/>
            <a:ext cx="1779662" cy="2372883"/>
          </a:xfrm>
          <a:prstGeom prst="rect">
            <a:avLst/>
          </a:prstGeom>
        </p:spPr>
      </p:pic>
      <p:pic>
        <p:nvPicPr>
          <p:cNvPr id="6" name="Picture 13">
            <a:extLst>
              <a:ext uri="{FF2B5EF4-FFF2-40B4-BE49-F238E27FC236}">
                <a16:creationId xmlns:a16="http://schemas.microsoft.com/office/drawing/2014/main" id="{3666790E-5D3F-4223-289C-B92FEE92DB3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832" r="3352" b="2174"/>
          <a:stretch/>
        </p:blipFill>
        <p:spPr>
          <a:xfrm>
            <a:off x="4572000" y="3744627"/>
            <a:ext cx="3529803" cy="214482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9894B53-4EDD-6CD4-A4F0-D5FFD991C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DQW &amp; RFD </a:t>
            </a:r>
            <a:r>
              <a:rPr lang="en-GB" b="0" dirty="0"/>
              <a:t>– FPC Antenna</a:t>
            </a:r>
          </a:p>
        </p:txBody>
      </p:sp>
      <p:sp>
        <p:nvSpPr>
          <p:cNvPr id="2" name="TextBox 25">
            <a:extLst>
              <a:ext uri="{FF2B5EF4-FFF2-40B4-BE49-F238E27FC236}">
                <a16:creationId xmlns:a16="http://schemas.microsoft.com/office/drawing/2014/main" id="{7AEA0CC6-CDCE-45D6-BEAE-99F484241372}"/>
              </a:ext>
            </a:extLst>
          </p:cNvPr>
          <p:cNvSpPr txBox="1"/>
          <p:nvPr/>
        </p:nvSpPr>
        <p:spPr>
          <a:xfrm>
            <a:off x="2987824" y="6056082"/>
            <a:ext cx="1379692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Assembled FPC</a:t>
            </a:r>
            <a:endParaRPr lang="en-US" sz="1200" dirty="0"/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9880524-1B01-4E94-7B9B-DFA2868A6303}"/>
              </a:ext>
            </a:extLst>
          </p:cNvPr>
          <p:cNvSpPr txBox="1"/>
          <p:nvPr/>
        </p:nvSpPr>
        <p:spPr>
          <a:xfrm>
            <a:off x="6021346" y="5948882"/>
            <a:ext cx="1798407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FPC Final Metrology</a:t>
            </a:r>
            <a:endParaRPr lang="en-US" sz="1200" dirty="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242EAEF9-210F-DB41-2061-F12314DF84BD}"/>
              </a:ext>
            </a:extLst>
          </p:cNvPr>
          <p:cNvSpPr txBox="1"/>
          <p:nvPr/>
        </p:nvSpPr>
        <p:spPr>
          <a:xfrm>
            <a:off x="5102869" y="3006212"/>
            <a:ext cx="1457698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3D Laser Scans</a:t>
            </a:r>
            <a:endParaRPr lang="en-US" sz="1200" dirty="0"/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1118D262-2AEA-395A-0F61-38C80AFF8072}"/>
              </a:ext>
            </a:extLst>
          </p:cNvPr>
          <p:cNvSpPr txBox="1"/>
          <p:nvPr/>
        </p:nvSpPr>
        <p:spPr>
          <a:xfrm>
            <a:off x="3707904" y="2712232"/>
            <a:ext cx="1296144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Final EB Weld</a:t>
            </a:r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CA156B67-1D53-CC38-01C3-85F9C8C7E278}"/>
              </a:ext>
            </a:extLst>
          </p:cNvPr>
          <p:cNvSpPr txBox="1"/>
          <p:nvPr/>
        </p:nvSpPr>
        <p:spPr>
          <a:xfrm>
            <a:off x="47938" y="2712232"/>
            <a:ext cx="1440160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Hook Machining</a:t>
            </a:r>
          </a:p>
        </p:txBody>
      </p:sp>
    </p:spTree>
    <p:extLst>
      <p:ext uri="{BB962C8B-B14F-4D97-AF65-F5344CB8AC3E}">
        <p14:creationId xmlns:p14="http://schemas.microsoft.com/office/powerpoint/2010/main" val="2160078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DC2FFFC0-BC0E-AD33-5F28-E46F64627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515296-20E1-CB42-AD5B-B6761CFD384D}"/>
              </a:ext>
            </a:extLst>
          </p:cNvPr>
          <p:cNvSpPr/>
          <p:nvPr/>
        </p:nvSpPr>
        <p:spPr>
          <a:xfrm>
            <a:off x="-612576" y="2276872"/>
            <a:ext cx="967548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6950" lvl="1" algn="ctr"/>
            <a:r>
              <a:rPr lang="en-GB" sz="40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Manufacturing Status</a:t>
            </a:r>
          </a:p>
          <a:p>
            <a:pPr marL="526950" lvl="1" algn="ctr"/>
            <a:endParaRPr lang="en-GB" sz="32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1098450" lvl="1" indent="-571500" algn="ctr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Coaxial Lines</a:t>
            </a:r>
          </a:p>
        </p:txBody>
      </p:sp>
    </p:spTree>
    <p:extLst>
      <p:ext uri="{BB962C8B-B14F-4D97-AF65-F5344CB8AC3E}">
        <p14:creationId xmlns:p14="http://schemas.microsoft.com/office/powerpoint/2010/main" val="368783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DQW &amp; RFD </a:t>
            </a:r>
            <a:r>
              <a:rPr lang="en-GB" b="0" dirty="0"/>
              <a:t>– Coaxial RF Internal Lines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14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graphicFrame>
        <p:nvGraphicFramePr>
          <p:cNvPr id="11" name="Tableau 11">
            <a:extLst>
              <a:ext uri="{FF2B5EF4-FFF2-40B4-BE49-F238E27FC236}">
                <a16:creationId xmlns:a16="http://schemas.microsoft.com/office/drawing/2014/main" id="{E6D3B335-A3B2-ABD6-BF2C-1408790BC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199041"/>
              </p:ext>
            </p:extLst>
          </p:nvPr>
        </p:nvGraphicFramePr>
        <p:xfrm>
          <a:off x="366336" y="832093"/>
          <a:ext cx="5369528" cy="4433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192897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656351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1213077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6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requested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1130105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LHCACFRL0195</a:t>
                      </a:r>
                    </a:p>
                    <a:p>
                      <a:pPr algn="ctr"/>
                      <a:r>
                        <a:rPr lang="en-GB" sz="1600" noProof="0" dirty="0"/>
                        <a:t>x2 for 1 CM RFD</a:t>
                      </a:r>
                    </a:p>
                    <a:p>
                      <a:pPr algn="ctr"/>
                      <a:r>
                        <a:rPr lang="en-GB" sz="1600" noProof="0" dirty="0"/>
                        <a:t>x1 for 1 CM DQW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36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noProof="0" dirty="0">
                          <a:highlight>
                            <a:srgbClr val="F4C74A"/>
                          </a:highlight>
                        </a:rPr>
                        <a:t>36 </a:t>
                      </a:r>
                      <a:r>
                        <a:rPr lang="fr-CH" sz="1600" noProof="0" dirty="0" err="1">
                          <a:highlight>
                            <a:srgbClr val="F4C74A"/>
                          </a:highlight>
                        </a:rPr>
                        <a:t>ongoing</a:t>
                      </a:r>
                      <a:endParaRPr lang="en-GB" sz="1600" noProof="0" dirty="0">
                        <a:highlight>
                          <a:srgbClr val="F4C74A"/>
                        </a:highlight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1107589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LHCACFRL0198</a:t>
                      </a:r>
                    </a:p>
                    <a:p>
                      <a:pPr algn="ctr"/>
                      <a:r>
                        <a:rPr lang="en-GB" sz="1600" noProof="0" dirty="0"/>
                        <a:t>x1 for 1 CM RFD</a:t>
                      </a:r>
                    </a:p>
                    <a:p>
                      <a:pPr algn="ctr"/>
                      <a:r>
                        <a:rPr lang="en-GB" sz="1600" noProof="0" dirty="0"/>
                        <a:t>x2 for 1 CM DQW</a:t>
                      </a:r>
                    </a:p>
                  </a:txBody>
                  <a:tcPr marT="41564" marB="41564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36</a:t>
                      </a:r>
                    </a:p>
                  </a:txBody>
                  <a:tcPr marT="41564" marB="41564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noProof="0" dirty="0">
                          <a:highlight>
                            <a:srgbClr val="F4C74A"/>
                          </a:highlight>
                        </a:rPr>
                        <a:t>36 </a:t>
                      </a:r>
                      <a:r>
                        <a:rPr lang="fr-CH" sz="1600" noProof="0" dirty="0" err="1">
                          <a:highlight>
                            <a:srgbClr val="F4C74A"/>
                          </a:highlight>
                        </a:rPr>
                        <a:t>ongoing</a:t>
                      </a:r>
                      <a:endParaRPr lang="en-GB" sz="1600" noProof="0" dirty="0">
                        <a:highlight>
                          <a:srgbClr val="F4C74A"/>
                        </a:highlight>
                      </a:endParaRPr>
                    </a:p>
                  </a:txBody>
                  <a:tcPr marT="41564" marB="41564" anchor="ctr"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982455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LHCACFRL0261</a:t>
                      </a:r>
                    </a:p>
                    <a:p>
                      <a:pPr algn="ctr"/>
                      <a:r>
                        <a:rPr lang="en-GB" sz="1600" noProof="0" dirty="0"/>
                        <a:t>x2 for 1 CM DQW</a:t>
                      </a:r>
                    </a:p>
                  </a:txBody>
                  <a:tcPr marT="41564" marB="41564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24</a:t>
                      </a:r>
                    </a:p>
                  </a:txBody>
                  <a:tcPr marT="41564" marB="41564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noProof="0" dirty="0">
                          <a:highlight>
                            <a:srgbClr val="F4C74A"/>
                          </a:highlight>
                        </a:rPr>
                        <a:t>24 </a:t>
                      </a:r>
                      <a:r>
                        <a:rPr lang="fr-CH" sz="1600" noProof="0" dirty="0" err="1">
                          <a:highlight>
                            <a:srgbClr val="F4C74A"/>
                          </a:highlight>
                        </a:rPr>
                        <a:t>ongoing</a:t>
                      </a:r>
                      <a:endParaRPr lang="en-GB" sz="1600" noProof="0" dirty="0">
                        <a:highlight>
                          <a:srgbClr val="F4C74A"/>
                        </a:highlight>
                      </a:endParaRPr>
                    </a:p>
                  </a:txBody>
                  <a:tcPr marT="41564" marB="41564" anchor="ctr"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28105288"/>
                  </a:ext>
                </a:extLst>
              </a:tr>
            </a:tbl>
          </a:graphicData>
        </a:graphic>
      </p:graphicFrame>
      <p:pic>
        <p:nvPicPr>
          <p:cNvPr id="14" name="Image 13" descr="Une image contenant terrain de jeux, capture d’écran&#10;&#10;Description générée automatiquement">
            <a:extLst>
              <a:ext uri="{FF2B5EF4-FFF2-40B4-BE49-F238E27FC236}">
                <a16:creationId xmlns:a16="http://schemas.microsoft.com/office/drawing/2014/main" id="{90D908AE-6A8F-06D0-2E4F-BE38C711F1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866" y="2914425"/>
            <a:ext cx="2631534" cy="2715115"/>
          </a:xfrm>
          <a:prstGeom prst="rect">
            <a:avLst/>
          </a:prstGeom>
        </p:spPr>
      </p:pic>
      <p:pic>
        <p:nvPicPr>
          <p:cNvPr id="15" name="Image 14" descr="Une image contenant capture d’écran, conception&#10;&#10;Description générée automatiquement">
            <a:extLst>
              <a:ext uri="{FF2B5EF4-FFF2-40B4-BE49-F238E27FC236}">
                <a16:creationId xmlns:a16="http://schemas.microsoft.com/office/drawing/2014/main" id="{66EAA2E0-F260-CE8B-068D-9003BEB517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159449" y="1038573"/>
            <a:ext cx="1707351" cy="2592288"/>
          </a:xfrm>
          <a:prstGeom prst="rect">
            <a:avLst/>
          </a:prstGeom>
        </p:spPr>
      </p:pic>
      <p:pic>
        <p:nvPicPr>
          <p:cNvPr id="16" name="Image 15" descr="Une image contenant capture d’écran, pixel&#10;&#10;Description générée automatiquement">
            <a:extLst>
              <a:ext uri="{FF2B5EF4-FFF2-40B4-BE49-F238E27FC236}">
                <a16:creationId xmlns:a16="http://schemas.microsoft.com/office/drawing/2014/main" id="{34B544C6-2134-BA2C-E23F-EE76964925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74401" y="2785893"/>
            <a:ext cx="2398463" cy="841346"/>
          </a:xfrm>
          <a:prstGeom prst="rect">
            <a:avLst/>
          </a:prstGeom>
        </p:spPr>
      </p:pic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40E03E3F-BBFD-B726-488A-C7E6222CED0B}"/>
              </a:ext>
            </a:extLst>
          </p:cNvPr>
          <p:cNvSpPr txBox="1">
            <a:spLocks/>
          </p:cNvSpPr>
          <p:nvPr/>
        </p:nvSpPr>
        <p:spPr>
          <a:xfrm>
            <a:off x="6440891" y="5579652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050" b="1" dirty="0">
                <a:solidFill>
                  <a:schemeClr val="tx1"/>
                </a:solidFill>
              </a:rPr>
              <a:t>DQW / RFD</a:t>
            </a:r>
          </a:p>
          <a:p>
            <a:pPr algn="l"/>
            <a:r>
              <a:rPr lang="fr-FR" sz="1050" dirty="0">
                <a:solidFill>
                  <a:schemeClr val="tx1"/>
                </a:solidFill>
              </a:rPr>
              <a:t>LHCACFRL0195</a:t>
            </a:r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02CBE221-EB1B-3558-5E56-5E2F18FD2673}"/>
              </a:ext>
            </a:extLst>
          </p:cNvPr>
          <p:cNvSpPr txBox="1">
            <a:spLocks/>
          </p:cNvSpPr>
          <p:nvPr/>
        </p:nvSpPr>
        <p:spPr>
          <a:xfrm>
            <a:off x="7454102" y="649530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050" b="1" dirty="0">
                <a:solidFill>
                  <a:schemeClr val="tx1"/>
                </a:solidFill>
              </a:rPr>
              <a:t>DQW / RFD</a:t>
            </a:r>
          </a:p>
          <a:p>
            <a:pPr algn="l"/>
            <a:r>
              <a:rPr lang="fr-FR" sz="1050" dirty="0">
                <a:solidFill>
                  <a:schemeClr val="tx1"/>
                </a:solidFill>
              </a:rPr>
              <a:t>LHCACFRL0261</a:t>
            </a:r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6D9A37CB-EE10-1358-94EC-5BFBCDBA3B24}"/>
              </a:ext>
            </a:extLst>
          </p:cNvPr>
          <p:cNvSpPr txBox="1">
            <a:spLocks/>
          </p:cNvSpPr>
          <p:nvPr/>
        </p:nvSpPr>
        <p:spPr>
          <a:xfrm>
            <a:off x="6058102" y="1891721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050" b="1" dirty="0">
                <a:solidFill>
                  <a:schemeClr val="tx1"/>
                </a:solidFill>
              </a:rPr>
              <a:t>DQW / RFD</a:t>
            </a:r>
          </a:p>
          <a:p>
            <a:pPr algn="l"/>
            <a:r>
              <a:rPr lang="fr-FR" sz="1050" dirty="0">
                <a:solidFill>
                  <a:schemeClr val="tx1"/>
                </a:solidFill>
              </a:rPr>
              <a:t>LHCACFRL0198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6A0CA7-8AF6-284F-86FB-D071E2D58E98}"/>
              </a:ext>
            </a:extLst>
          </p:cNvPr>
          <p:cNvSpPr/>
          <p:nvPr/>
        </p:nvSpPr>
        <p:spPr>
          <a:xfrm>
            <a:off x="138742" y="5439050"/>
            <a:ext cx="62138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>
              <a:tabLst>
                <a:tab pos="177800" algn="l"/>
              </a:tabLst>
            </a:pPr>
            <a:r>
              <a:rPr lang="en-US" dirty="0"/>
              <a:t>All pieces needed for 2x DQW cryomodules and 2x RFD cryomodules will be ready in Dec 2024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3899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DQW &amp; RFD </a:t>
            </a:r>
            <a:r>
              <a:rPr lang="en-GB" b="0" dirty="0"/>
              <a:t>– Coaxial RF Internal Lines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15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4" name="Picture 14">
            <a:extLst>
              <a:ext uri="{FF2B5EF4-FFF2-40B4-BE49-F238E27FC236}">
                <a16:creationId xmlns:a16="http://schemas.microsoft.com/office/drawing/2014/main" id="{6AE03C0F-296D-77C0-732B-66B26C8D4B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4537307" cy="3154942"/>
          </a:xfrm>
          <a:prstGeom prst="rect">
            <a:avLst/>
          </a:prstGeom>
        </p:spPr>
      </p:pic>
      <p:pic>
        <p:nvPicPr>
          <p:cNvPr id="5" name="Picture 15">
            <a:extLst>
              <a:ext uri="{FF2B5EF4-FFF2-40B4-BE49-F238E27FC236}">
                <a16:creationId xmlns:a16="http://schemas.microsoft.com/office/drawing/2014/main" id="{C4F23F82-CBB2-C4B2-4BD9-56994D40B0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44" y="980728"/>
            <a:ext cx="3002256" cy="4758133"/>
          </a:xfrm>
          <a:prstGeom prst="rect">
            <a:avLst/>
          </a:prstGeom>
        </p:spPr>
      </p:pic>
      <p:pic>
        <p:nvPicPr>
          <p:cNvPr id="8" name="Picture 16">
            <a:extLst>
              <a:ext uri="{FF2B5EF4-FFF2-40B4-BE49-F238E27FC236}">
                <a16:creationId xmlns:a16="http://schemas.microsoft.com/office/drawing/2014/main" id="{401E27E3-7233-F309-C825-BDC7CE8C4F9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16" b="11912"/>
          <a:stretch/>
        </p:blipFill>
        <p:spPr>
          <a:xfrm>
            <a:off x="1080253" y="4244360"/>
            <a:ext cx="2160000" cy="1604080"/>
          </a:xfrm>
          <a:prstGeom prst="rect">
            <a:avLst/>
          </a:prstGeom>
        </p:spPr>
      </p:pic>
      <p:pic>
        <p:nvPicPr>
          <p:cNvPr id="9" name="Picture 17">
            <a:extLst>
              <a:ext uri="{FF2B5EF4-FFF2-40B4-BE49-F238E27FC236}">
                <a16:creationId xmlns:a16="http://schemas.microsoft.com/office/drawing/2014/main" id="{352CF763-ECB2-DEF6-5CE8-EE9A5E96F87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907" y="4244360"/>
            <a:ext cx="2160000" cy="2183580"/>
          </a:xfrm>
          <a:prstGeom prst="rect">
            <a:avLst/>
          </a:prstGeom>
        </p:spPr>
      </p:pic>
      <p:sp>
        <p:nvSpPr>
          <p:cNvPr id="10" name="TextBox 25">
            <a:extLst>
              <a:ext uri="{FF2B5EF4-FFF2-40B4-BE49-F238E27FC236}">
                <a16:creationId xmlns:a16="http://schemas.microsoft.com/office/drawing/2014/main" id="{29B6910C-438F-308E-BAB9-FF35329E4146}"/>
              </a:ext>
            </a:extLst>
          </p:cNvPr>
          <p:cNvSpPr txBox="1"/>
          <p:nvPr/>
        </p:nvSpPr>
        <p:spPr>
          <a:xfrm>
            <a:off x="5655757" y="5768756"/>
            <a:ext cx="2855209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Assembled Lines &amp; Subcomponents for RFD Prototypes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59896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24560"/>
            <a:ext cx="7920000" cy="7200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67544" y="2564904"/>
            <a:ext cx="6419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Scope of Production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Manufacturing Status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Latest Challenges &amp; Lessons Learned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4488D33-FB59-46FF-8787-28AA58C9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6DB31425-3C24-48B6-9B37-1A4226EE6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3F98DA21-3A84-F716-9A00-9E367D3FD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DF4FB27C-97B0-56B5-53CA-5524A6CED1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9397" y="980728"/>
            <a:ext cx="3888432" cy="478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98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755112"/>
            <a:ext cx="7920000" cy="720000"/>
          </a:xfrm>
        </p:spPr>
        <p:txBody>
          <a:bodyPr/>
          <a:lstStyle/>
          <a:p>
            <a:r>
              <a:rPr lang="en-GB" sz="3600" dirty="0"/>
              <a:t>Latest Challenges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DC2FFFC0-BC0E-AD33-5F28-E46F64627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892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81426"/>
            <a:ext cx="8502251" cy="512696"/>
          </a:xfrm>
        </p:spPr>
        <p:txBody>
          <a:bodyPr/>
          <a:lstStyle/>
          <a:p>
            <a:r>
              <a:rPr lang="en-GB" dirty="0"/>
              <a:t>Stains</a:t>
            </a:r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CA6436-1F6F-3CA1-5932-CC9E5E1F6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26" name="Image 25" descr="Une image contenant Appareil sanitaire, robinet, évier, plomberie&#10;&#10;Description générée automatiquement">
            <a:extLst>
              <a:ext uri="{FF2B5EF4-FFF2-40B4-BE49-F238E27FC236}">
                <a16:creationId xmlns:a16="http://schemas.microsoft.com/office/drawing/2014/main" id="{10D22601-8C15-6455-DBC4-A96F42EBDA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86" t="18212" r="28176" b="16905"/>
          <a:stretch/>
        </p:blipFill>
        <p:spPr>
          <a:xfrm rot="5400000">
            <a:off x="4666703" y="1736408"/>
            <a:ext cx="2539478" cy="2058277"/>
          </a:xfrm>
          <a:prstGeom prst="rect">
            <a:avLst/>
          </a:prstGeom>
        </p:spPr>
      </p:pic>
      <p:pic>
        <p:nvPicPr>
          <p:cNvPr id="28" name="Image 27" descr="Une image contenant intérieur, Rouleau à pâtisserie, évier, cuisine&#10;&#10;Description générée automatiquement">
            <a:extLst>
              <a:ext uri="{FF2B5EF4-FFF2-40B4-BE49-F238E27FC236}">
                <a16:creationId xmlns:a16="http://schemas.microsoft.com/office/drawing/2014/main" id="{64C16AEE-238A-0F5E-B2F8-6BB400B5A0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071" b="18212"/>
          <a:stretch/>
        </p:blipFill>
        <p:spPr>
          <a:xfrm rot="5400000">
            <a:off x="2455823" y="1679897"/>
            <a:ext cx="2546808" cy="2171912"/>
          </a:xfrm>
          <a:prstGeom prst="rect">
            <a:avLst/>
          </a:prstGeom>
        </p:spPr>
      </p:pic>
      <p:pic>
        <p:nvPicPr>
          <p:cNvPr id="30" name="Image 29" descr="Une image contenant intérieur, évier, tuyau, Appareil sanitaire&#10;&#10;Description générée automatiquement">
            <a:extLst>
              <a:ext uri="{FF2B5EF4-FFF2-40B4-BE49-F238E27FC236}">
                <a16:creationId xmlns:a16="http://schemas.microsoft.com/office/drawing/2014/main" id="{A28609D7-A478-0325-7D7C-2D1CA2646EE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6745" r="28071"/>
          <a:stretch/>
        </p:blipFill>
        <p:spPr>
          <a:xfrm rot="5400000">
            <a:off x="140237" y="1660416"/>
            <a:ext cx="2546805" cy="221087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9F28F49C-90E4-F474-DCCA-E034F917A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795" y="4116349"/>
            <a:ext cx="2757219" cy="2081333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6064CB12-E20B-3372-F857-94931CE787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1620" y="4112887"/>
            <a:ext cx="2757219" cy="2081410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333E4403-ECB5-944C-4B03-3A31E7E0D6B4}"/>
              </a:ext>
            </a:extLst>
          </p:cNvPr>
          <p:cNvSpPr txBox="1"/>
          <p:nvPr/>
        </p:nvSpPr>
        <p:spPr>
          <a:xfrm>
            <a:off x="344400" y="545197"/>
            <a:ext cx="8799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noProof="0" dirty="0"/>
              <a:t>We have been chasing stains (and their origin) the past few months</a:t>
            </a:r>
          </a:p>
          <a:p>
            <a:pPr algn="ctr"/>
            <a:r>
              <a:rPr lang="en-GB" dirty="0"/>
              <a:t>We have upgraded our procedures with more visual checks, systematic replacement of gloves after touching other objects, extended care and protections for transport</a:t>
            </a:r>
            <a:endParaRPr lang="en-GB" sz="1800" noProof="0" dirty="0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5C618E65-22F9-3708-39FE-26B84D3DF25B}"/>
              </a:ext>
            </a:extLst>
          </p:cNvPr>
          <p:cNvSpPr txBox="1"/>
          <p:nvPr/>
        </p:nvSpPr>
        <p:spPr>
          <a:xfrm>
            <a:off x="6771045" y="2047567"/>
            <a:ext cx="237295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noProof="0" dirty="0"/>
              <a:t>Fingerprints (!)</a:t>
            </a:r>
          </a:p>
          <a:p>
            <a:pPr algn="ctr"/>
            <a:r>
              <a:rPr lang="en-GB" sz="1600" b="1" dirty="0"/>
              <a:t>Old gloves</a:t>
            </a:r>
            <a:endParaRPr lang="en-GB" sz="1600" b="1" noProof="0" dirty="0"/>
          </a:p>
          <a:p>
            <a:pPr algn="ctr"/>
            <a:r>
              <a:rPr lang="en-GB" sz="1600" b="1" dirty="0"/>
              <a:t>Chemistry</a:t>
            </a:r>
          </a:p>
          <a:p>
            <a:pPr algn="ctr"/>
            <a:r>
              <a:rPr lang="en-GB" sz="1600" b="1" dirty="0"/>
              <a:t>Drying</a:t>
            </a:r>
          </a:p>
          <a:p>
            <a:pPr algn="ctr"/>
            <a:r>
              <a:rPr lang="en-GB" sz="1600" b="1" dirty="0"/>
              <a:t>Long storage</a:t>
            </a:r>
          </a:p>
          <a:p>
            <a:pPr algn="ctr"/>
            <a:r>
              <a:rPr lang="en-GB" sz="1600" b="1" dirty="0"/>
              <a:t>…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86831F54-1D8B-4C26-67AC-9B125648DF8B}"/>
              </a:ext>
            </a:extLst>
          </p:cNvPr>
          <p:cNvSpPr txBox="1"/>
          <p:nvPr/>
        </p:nvSpPr>
        <p:spPr>
          <a:xfrm>
            <a:off x="5685005" y="5270967"/>
            <a:ext cx="29194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W</a:t>
            </a:r>
            <a:r>
              <a:rPr lang="en-GB" dirty="0"/>
              <a:t>e are questioning ourselves if this is really a problem for RF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3AFA245-59BA-8023-C051-F8B563D599DE}"/>
              </a:ext>
            </a:extLst>
          </p:cNvPr>
          <p:cNvSpPr txBox="1"/>
          <p:nvPr/>
        </p:nvSpPr>
        <p:spPr>
          <a:xfrm>
            <a:off x="5721837" y="4183671"/>
            <a:ext cx="31854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noProof="0" dirty="0"/>
              <a:t>Most of the traces appear after the cleanroom processing</a:t>
            </a:r>
            <a:endParaRPr lang="en-GB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63496B6B-C398-E7D7-6090-6FAF1B683AC7}"/>
              </a:ext>
            </a:extLst>
          </p:cNvPr>
          <p:cNvSpPr/>
          <p:nvPr/>
        </p:nvSpPr>
        <p:spPr>
          <a:xfrm>
            <a:off x="5235728" y="2495608"/>
            <a:ext cx="576064" cy="673578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A84901B-1C10-8676-1CB2-E2197EB7B1E8}"/>
              </a:ext>
            </a:extLst>
          </p:cNvPr>
          <p:cNvSpPr/>
          <p:nvPr/>
        </p:nvSpPr>
        <p:spPr>
          <a:xfrm rot="2709582">
            <a:off x="4417983" y="4878800"/>
            <a:ext cx="476406" cy="966784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3DF93CD-AC56-059A-DE3B-BA48D2825DA6}"/>
              </a:ext>
            </a:extLst>
          </p:cNvPr>
          <p:cNvSpPr/>
          <p:nvPr/>
        </p:nvSpPr>
        <p:spPr>
          <a:xfrm rot="2709582">
            <a:off x="700031" y="4929661"/>
            <a:ext cx="1203994" cy="966784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6D43B48D-AA12-ABB4-B9BE-37516DD84F12}"/>
              </a:ext>
            </a:extLst>
          </p:cNvPr>
          <p:cNvSpPr/>
          <p:nvPr/>
        </p:nvSpPr>
        <p:spPr>
          <a:xfrm rot="4555639">
            <a:off x="3163642" y="2521583"/>
            <a:ext cx="844788" cy="458113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0240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17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CA6436-1F6F-3CA1-5932-CC9E5E1F6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20178325-F027-99C4-FBC3-FDE020EA7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3527701"/>
            <a:ext cx="2152291" cy="293102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996239F-B72B-2F66-1D32-F460C9DE7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3527700"/>
            <a:ext cx="2151203" cy="292305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BC17069-C536-6B50-AA15-45CE324441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992" y="565902"/>
            <a:ext cx="3236061" cy="2883893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A6748F8B-FE96-7C66-584C-F66A40BCA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7155" y="118641"/>
            <a:ext cx="3527952" cy="307433"/>
          </a:xfrm>
        </p:spPr>
        <p:txBody>
          <a:bodyPr/>
          <a:lstStyle/>
          <a:p>
            <a:r>
              <a:rPr lang="fr-FR" dirty="0"/>
              <a:t>Scratches</a:t>
            </a:r>
            <a:endParaRPr lang="en-GB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537F181-3A6E-A873-96D8-24F98922FE80}"/>
              </a:ext>
            </a:extLst>
          </p:cNvPr>
          <p:cNvSpPr txBox="1"/>
          <p:nvPr/>
        </p:nvSpPr>
        <p:spPr>
          <a:xfrm>
            <a:off x="608888" y="774962"/>
            <a:ext cx="367196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noProof="0" dirty="0"/>
              <a:t>Mostly caused by insufficient care during </a:t>
            </a:r>
            <a:r>
              <a:rPr lang="en-GB" sz="1800" noProof="0" dirty="0" err="1"/>
              <a:t>handli</a:t>
            </a:r>
            <a:r>
              <a:rPr lang="en-GB" dirty="0"/>
              <a:t>ng &amp; transport between all fabrication steps</a:t>
            </a:r>
            <a:endParaRPr lang="en-GB" sz="1800" noProof="0" dirty="0"/>
          </a:p>
          <a:p>
            <a:endParaRPr lang="en-GB" dirty="0"/>
          </a:p>
          <a:p>
            <a:r>
              <a:rPr lang="en-GB" dirty="0"/>
              <a:t>New standardized process using silk paper + foam reduces the risk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Visual control between all critical steps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C10771D-A037-1192-4396-8EED1669C19A}"/>
              </a:ext>
            </a:extLst>
          </p:cNvPr>
          <p:cNvSpPr txBox="1"/>
          <p:nvPr/>
        </p:nvSpPr>
        <p:spPr>
          <a:xfrm>
            <a:off x="109690" y="3957670"/>
            <a:ext cx="288032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/>
              <a:t>Repair is possible:</a:t>
            </a:r>
          </a:p>
          <a:p>
            <a:endParaRPr lang="en-US" dirty="0"/>
          </a:p>
          <a:p>
            <a:r>
              <a:rPr lang="en-US" dirty="0"/>
              <a:t>When identified after final steps, polishing process defined for removal (polishing stone grit 8000 with isopropyl alcohol)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077289B6-BB05-310A-D490-F4E8C2B588DC}"/>
              </a:ext>
            </a:extLst>
          </p:cNvPr>
          <p:cNvSpPr/>
          <p:nvPr/>
        </p:nvSpPr>
        <p:spPr>
          <a:xfrm rot="4555639">
            <a:off x="6490718" y="1505116"/>
            <a:ext cx="844788" cy="458113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49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80" y="-15808"/>
            <a:ext cx="8502251" cy="512696"/>
          </a:xfrm>
        </p:spPr>
        <p:txBody>
          <a:bodyPr/>
          <a:lstStyle/>
          <a:p>
            <a:r>
              <a:rPr lang="en-GB" dirty="0"/>
              <a:t>Devil is in the Details</a:t>
            </a:r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CA6436-1F6F-3CA1-5932-CC9E5E1F6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12" name="Image 11" descr="Une image contenant capture d’écran, roue, argent&#10;&#10;Description générée automatiquement">
            <a:extLst>
              <a:ext uri="{FF2B5EF4-FFF2-40B4-BE49-F238E27FC236}">
                <a16:creationId xmlns:a16="http://schemas.microsoft.com/office/drawing/2014/main" id="{4572CA91-D6D4-7905-DB12-ECBACA1AF6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7" t="7064" r="18402" b="9926"/>
          <a:stretch/>
        </p:blipFill>
        <p:spPr>
          <a:xfrm>
            <a:off x="622429" y="3194524"/>
            <a:ext cx="4018660" cy="3096344"/>
          </a:xfrm>
          <a:prstGeom prst="rect">
            <a:avLst/>
          </a:prstGeom>
        </p:spPr>
      </p:pic>
      <p:pic>
        <p:nvPicPr>
          <p:cNvPr id="32" name="Image 31" descr="Une image contenant Pièce auto, roue, transport&#10;&#10;Description générée automatiquement">
            <a:extLst>
              <a:ext uri="{FF2B5EF4-FFF2-40B4-BE49-F238E27FC236}">
                <a16:creationId xmlns:a16="http://schemas.microsoft.com/office/drawing/2014/main" id="{51960FF4-3651-E3CB-4205-C8E1F58AF3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566" t="19281" r="17426" b="7637"/>
          <a:stretch/>
        </p:blipFill>
        <p:spPr>
          <a:xfrm>
            <a:off x="4716016" y="3194127"/>
            <a:ext cx="4018660" cy="310212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6FB9ADF-B77C-3828-DB45-C9461F667C4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6693"/>
          <a:stretch/>
        </p:blipFill>
        <p:spPr>
          <a:xfrm>
            <a:off x="5939467" y="1514366"/>
            <a:ext cx="2795209" cy="1619662"/>
          </a:xfrm>
          <a:prstGeom prst="rect">
            <a:avLst/>
          </a:prstGeom>
        </p:spPr>
      </p:pic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E5EFBD20-D4D4-CD48-1673-53FD28F64AB9}"/>
              </a:ext>
            </a:extLst>
          </p:cNvPr>
          <p:cNvSpPr txBox="1">
            <a:spLocks/>
          </p:cNvSpPr>
          <p:nvPr/>
        </p:nvSpPr>
        <p:spPr>
          <a:xfrm>
            <a:off x="3461470" y="3235674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tx1"/>
                </a:solidFill>
              </a:rPr>
              <a:t>x70</a:t>
            </a: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E159CECF-5D07-4356-31DF-18F3BA4BBB43}"/>
              </a:ext>
            </a:extLst>
          </p:cNvPr>
          <p:cNvSpPr txBox="1">
            <a:spLocks/>
          </p:cNvSpPr>
          <p:nvPr/>
        </p:nvSpPr>
        <p:spPr>
          <a:xfrm>
            <a:off x="7550520" y="3205511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tx1"/>
                </a:solidFill>
              </a:rPr>
              <a:t>x70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04E63565-6382-3070-169D-32A140201421}"/>
              </a:ext>
            </a:extLst>
          </p:cNvPr>
          <p:cNvSpPr/>
          <p:nvPr/>
        </p:nvSpPr>
        <p:spPr>
          <a:xfrm>
            <a:off x="7511311" y="2603414"/>
            <a:ext cx="443725" cy="30218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93F4337-956C-8F41-A91A-7272B45AE2C1}"/>
              </a:ext>
            </a:extLst>
          </p:cNvPr>
          <p:cNvSpPr/>
          <p:nvPr/>
        </p:nvSpPr>
        <p:spPr>
          <a:xfrm>
            <a:off x="1835756" y="4319817"/>
            <a:ext cx="1095076" cy="9361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E2DCE7A3-E12F-FE5E-EBA7-6A89108B0D3B}"/>
              </a:ext>
            </a:extLst>
          </p:cNvPr>
          <p:cNvSpPr/>
          <p:nvPr/>
        </p:nvSpPr>
        <p:spPr>
          <a:xfrm>
            <a:off x="6167087" y="4472217"/>
            <a:ext cx="1095076" cy="9361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A3F79D-6B79-112C-E17E-87D1997BFC58}"/>
              </a:ext>
            </a:extLst>
          </p:cNvPr>
          <p:cNvSpPr/>
          <p:nvPr/>
        </p:nvSpPr>
        <p:spPr>
          <a:xfrm>
            <a:off x="-72202" y="728057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Stainless steel and titanium knives are key element to ensure light tightness in operation and for validation tests at 2 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Cold leaks (at 2 K with superfluid helium) are impossible</a:t>
            </a:r>
          </a:p>
          <a:p>
            <a:pPr lvl="1"/>
            <a:r>
              <a:rPr lang="en-GB" sz="1600" dirty="0"/>
              <a:t>     to locate at warm         root cause very difficult to assess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/>
              <a:t>All knives are inspected,</a:t>
            </a:r>
          </a:p>
          <a:p>
            <a:pPr lvl="1"/>
            <a:r>
              <a:rPr lang="en-GB" sz="1600" b="1" dirty="0"/>
              <a:t>     defects or bumps systematically removed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highlight>
                <a:srgbClr val="FFFF00"/>
              </a:highlight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9A0EA786-D7BF-1117-0A2E-1085378C5382}"/>
              </a:ext>
            </a:extLst>
          </p:cNvPr>
          <p:cNvSpPr/>
          <p:nvPr/>
        </p:nvSpPr>
        <p:spPr>
          <a:xfrm>
            <a:off x="2383294" y="1826310"/>
            <a:ext cx="401995" cy="138301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25">
            <a:extLst>
              <a:ext uri="{FF2B5EF4-FFF2-40B4-BE49-F238E27FC236}">
                <a16:creationId xmlns:a16="http://schemas.microsoft.com/office/drawing/2014/main" id="{D9E6C0AD-D4C0-1BB0-8386-72659F9E0B96}"/>
              </a:ext>
            </a:extLst>
          </p:cNvPr>
          <p:cNvSpPr txBox="1"/>
          <p:nvPr/>
        </p:nvSpPr>
        <p:spPr>
          <a:xfrm>
            <a:off x="5934091" y="2857766"/>
            <a:ext cx="1529174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DQW HOM Flange</a:t>
            </a:r>
            <a:endParaRPr lang="en-US" sz="1200" dirty="0"/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664A397F-503C-2DBD-98C3-84A4DE837A0F}"/>
              </a:ext>
            </a:extLst>
          </p:cNvPr>
          <p:cNvSpPr txBox="1"/>
          <p:nvPr/>
        </p:nvSpPr>
        <p:spPr>
          <a:xfrm>
            <a:off x="1970221" y="3934068"/>
            <a:ext cx="2276987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Bump (depth 0,05 – 0,1 mm)</a:t>
            </a:r>
            <a:endParaRPr lang="en-US" sz="1200" dirty="0"/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F43B70EE-19D3-B8EF-ECAF-1C95AA1CEB05}"/>
              </a:ext>
            </a:extLst>
          </p:cNvPr>
          <p:cNvSpPr/>
          <p:nvPr/>
        </p:nvSpPr>
        <p:spPr>
          <a:xfrm>
            <a:off x="3795117" y="4568432"/>
            <a:ext cx="1766871" cy="626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Repair</a:t>
            </a:r>
          </a:p>
        </p:txBody>
      </p:sp>
    </p:spTree>
    <p:extLst>
      <p:ext uri="{BB962C8B-B14F-4D97-AF65-F5344CB8AC3E}">
        <p14:creationId xmlns:p14="http://schemas.microsoft.com/office/powerpoint/2010/main" val="15592117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19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CA6436-1F6F-3CA1-5932-CC9E5E1F6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382EA5CB-E060-62A6-5E9F-AA6094F167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170" y="1503898"/>
            <a:ext cx="3492831" cy="4700587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61FBCC1-0113-4F5E-45FD-9F5006EC46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0373" y="1506725"/>
            <a:ext cx="3492831" cy="469776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65B22A8-5999-8F32-CCB9-EE0DD8BA2553}"/>
              </a:ext>
            </a:extLst>
          </p:cNvPr>
          <p:cNvSpPr txBox="1"/>
          <p:nvPr/>
        </p:nvSpPr>
        <p:spPr>
          <a:xfrm>
            <a:off x="1187626" y="975701"/>
            <a:ext cx="4320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Abrasive blocks with different grits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625068E-3DF2-A583-6A97-06409B2EB9EF}"/>
              </a:ext>
            </a:extLst>
          </p:cNvPr>
          <p:cNvSpPr txBox="1"/>
          <p:nvPr/>
        </p:nvSpPr>
        <p:spPr>
          <a:xfrm>
            <a:off x="1187625" y="623843"/>
            <a:ext cx="59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Polishing stone grit 8000 with isopropyl alcohol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525E611-9FB6-13DD-26C1-68CE72E7C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94964"/>
            <a:ext cx="8434800" cy="566065"/>
          </a:xfrm>
        </p:spPr>
        <p:txBody>
          <a:bodyPr/>
          <a:lstStyle/>
          <a:p>
            <a:r>
              <a:rPr lang="en-GB" dirty="0"/>
              <a:t>Knives repair</a:t>
            </a:r>
          </a:p>
        </p:txBody>
      </p:sp>
    </p:spTree>
    <p:extLst>
      <p:ext uri="{BB962C8B-B14F-4D97-AF65-F5344CB8AC3E}">
        <p14:creationId xmlns:p14="http://schemas.microsoft.com/office/powerpoint/2010/main" val="34470442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82B63B8-CAE0-1558-335C-5CF2D5648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0" y="32497"/>
            <a:ext cx="5960553" cy="720000"/>
          </a:xfrm>
        </p:spPr>
        <p:txBody>
          <a:bodyPr/>
          <a:lstStyle/>
          <a:p>
            <a:r>
              <a:rPr lang="en-GB" dirty="0"/>
              <a:t>Conclusions &amp; Lessons Learned</a:t>
            </a:r>
          </a:p>
        </p:txBody>
      </p:sp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D72E361B-CC61-AE9E-D468-22B4DEFDB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13" name="Slide Number Placeholder 14">
            <a:extLst>
              <a:ext uri="{FF2B5EF4-FFF2-40B4-BE49-F238E27FC236}">
                <a16:creationId xmlns:a16="http://schemas.microsoft.com/office/drawing/2014/main" id="{8A9033CA-A9B0-2E91-1275-D63B45F24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20</a:t>
            </a: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79EAA68B-8B35-A443-5BD8-A9205503B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3CB2DA-D2F2-DC0D-D358-7A6A5FFAE7F0}"/>
              </a:ext>
            </a:extLst>
          </p:cNvPr>
          <p:cNvSpPr/>
          <p:nvPr/>
        </p:nvSpPr>
        <p:spPr>
          <a:xfrm>
            <a:off x="-117303" y="4044588"/>
            <a:ext cx="85669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94DBE3-6B7F-EE90-1C83-AAB91DF44760}"/>
              </a:ext>
            </a:extLst>
          </p:cNvPr>
          <p:cNvSpPr/>
          <p:nvPr/>
        </p:nvSpPr>
        <p:spPr>
          <a:xfrm>
            <a:off x="-143388" y="2387923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/>
              <a:t>Level of attention and care should remain the same in prototyping phase and series production, until the last object is built. </a:t>
            </a:r>
            <a:r>
              <a:rPr lang="en-GB" sz="1600" dirty="0"/>
              <a:t>While many eyes are put on prototypes (= low quantity of items), keeping the same level of attention in series production has proven to be challenging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61B223-E259-D8E6-C106-9040F59E4DBD}"/>
              </a:ext>
            </a:extLst>
          </p:cNvPr>
          <p:cNvSpPr/>
          <p:nvPr/>
        </p:nvSpPr>
        <p:spPr>
          <a:xfrm>
            <a:off x="-143388" y="1420232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Fabrication of RF couplers &amp; antennas in CERN scope is currently on track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5DC70D-1536-F2C8-2892-041C6DEE535E}"/>
              </a:ext>
            </a:extLst>
          </p:cNvPr>
          <p:cNvSpPr/>
          <p:nvPr/>
        </p:nvSpPr>
        <p:spPr>
          <a:xfrm>
            <a:off x="-117303" y="390468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Manufacturing </a:t>
            </a:r>
            <a:r>
              <a:rPr lang="en-GB" sz="1600" b="1" dirty="0"/>
              <a:t>and delivery </a:t>
            </a:r>
            <a:r>
              <a:rPr lang="en-GB" sz="1600" dirty="0"/>
              <a:t>of high-quality (S)RF couplers requires extended care on all handling and transport operations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F6310B-97ED-BE93-EF09-15E4AB8BFB8E}"/>
              </a:ext>
            </a:extLst>
          </p:cNvPr>
          <p:cNvSpPr/>
          <p:nvPr/>
        </p:nvSpPr>
        <p:spPr>
          <a:xfrm>
            <a:off x="-111373" y="515719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Understand criteria linked to </a:t>
            </a:r>
            <a:r>
              <a:rPr lang="en-GB" sz="1600" b="1" dirty="0"/>
              <a:t>chemistry processes on multi-material objects </a:t>
            </a:r>
            <a:r>
              <a:rPr lang="en-GB" sz="1600" dirty="0"/>
              <a:t>is of paramount importance: is beautiful the best?</a:t>
            </a:r>
          </a:p>
        </p:txBody>
      </p:sp>
    </p:spTree>
    <p:extLst>
      <p:ext uri="{BB962C8B-B14F-4D97-AF65-F5344CB8AC3E}">
        <p14:creationId xmlns:p14="http://schemas.microsoft.com/office/powerpoint/2010/main" val="176928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p"/>
      <p:bldP spid="7" grpId="0" uiExpand="1" build="p"/>
      <p:bldP spid="9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C5A68496-6BD0-8B39-7FB8-356C2EE2C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222" y="226441"/>
            <a:ext cx="1224136" cy="1203862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4F929462-454A-1348-8B3A-1795D7D87B02}"/>
              </a:ext>
            </a:extLst>
          </p:cNvPr>
          <p:cNvSpPr txBox="1">
            <a:spLocks/>
          </p:cNvSpPr>
          <p:nvPr/>
        </p:nvSpPr>
        <p:spPr>
          <a:xfrm>
            <a:off x="1547664" y="2852936"/>
            <a:ext cx="6300447" cy="6883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chemeClr val="tx1"/>
                </a:solidFill>
              </a:rPr>
              <a:t>Special thanks to the EN-MME Manufacturing Team,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</a:rPr>
              <a:t>and Sébastien, Francesco, Nuria &amp; Eric (SY-RF)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C08E4D2-07F5-2801-F77B-2757B524A9E2}"/>
              </a:ext>
            </a:extLst>
          </p:cNvPr>
          <p:cNvSpPr/>
          <p:nvPr/>
        </p:nvSpPr>
        <p:spPr>
          <a:xfrm>
            <a:off x="1287619" y="476672"/>
            <a:ext cx="4047158" cy="19169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49D424-3DA7-270F-B23A-5AF82E0C6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274" y="137465"/>
            <a:ext cx="2945080" cy="13818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1264C2-351E-3F2E-4092-AF42C5E19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519280"/>
            <a:ext cx="7632341" cy="1508233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Many thanks to all the colleagues involved in the production of such beautiful objects!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A9F8992-E9DE-4B7E-8F98-62A36B673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747" y="3930332"/>
            <a:ext cx="2915816" cy="21638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935297-4081-AE4A-D447-7245FC9D0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6039" y="3930332"/>
            <a:ext cx="2678595" cy="2163806"/>
          </a:xfrm>
          <a:prstGeom prst="rect">
            <a:avLst/>
          </a:prstGeom>
        </p:spPr>
      </p:pic>
      <p:pic>
        <p:nvPicPr>
          <p:cNvPr id="9" name="Picture 16">
            <a:extLst>
              <a:ext uri="{FF2B5EF4-FFF2-40B4-BE49-F238E27FC236}">
                <a16:creationId xmlns:a16="http://schemas.microsoft.com/office/drawing/2014/main" id="{E90557C3-EF7C-9060-DD0E-9D47E761DB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82" t="14113" r="7580" b="17758"/>
          <a:stretch/>
        </p:blipFill>
        <p:spPr>
          <a:xfrm>
            <a:off x="5254315" y="3927609"/>
            <a:ext cx="3755017" cy="216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865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5" descr="CERN-logo_outline.jpg">
            <a:extLst>
              <a:ext uri="{FF2B5EF4-FFF2-40B4-BE49-F238E27FC236}">
                <a16:creationId xmlns:a16="http://schemas.microsoft.com/office/drawing/2014/main" id="{DC67123D-0BF7-85AA-D794-D0BCDF3C8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2481540"/>
            <a:ext cx="2016224" cy="1982832"/>
          </a:xfrm>
          <a:prstGeom prst="rect">
            <a:avLst/>
          </a:prstGeom>
        </p:spPr>
      </p:pic>
      <p:pic>
        <p:nvPicPr>
          <p:cNvPr id="13" name="Picture 9">
            <a:extLst>
              <a:ext uri="{FF2B5EF4-FFF2-40B4-BE49-F238E27FC236}">
                <a16:creationId xmlns:a16="http://schemas.microsoft.com/office/drawing/2014/main" id="{133E45BF-E063-9262-3BCE-374828763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160" y="2202916"/>
            <a:ext cx="4850722" cy="227593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A0B8F4-FEEE-ED9D-6678-CB0E8996199A}"/>
              </a:ext>
            </a:extLst>
          </p:cNvPr>
          <p:cNvSpPr/>
          <p:nvPr/>
        </p:nvSpPr>
        <p:spPr>
          <a:xfrm>
            <a:off x="1287619" y="332656"/>
            <a:ext cx="4047158" cy="19169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1867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82B63B8-CAE0-1558-335C-5CF2D5648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2780928"/>
            <a:ext cx="5960553" cy="720000"/>
          </a:xfrm>
        </p:spPr>
        <p:txBody>
          <a:bodyPr/>
          <a:lstStyle/>
          <a:p>
            <a:r>
              <a:rPr lang="en-GB" dirty="0"/>
              <a:t>Spare slides</a:t>
            </a:r>
          </a:p>
        </p:txBody>
      </p:sp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D72E361B-CC61-AE9E-D468-22B4DEFDB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53CB2DA-D2F2-DC0D-D358-7A6A5FFAE7F0}"/>
              </a:ext>
            </a:extLst>
          </p:cNvPr>
          <p:cNvSpPr/>
          <p:nvPr/>
        </p:nvSpPr>
        <p:spPr>
          <a:xfrm>
            <a:off x="-133194" y="3789040"/>
            <a:ext cx="85669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43728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CA6436-1F6F-3CA1-5932-CC9E5E1F6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525E611-9FB6-13DD-26C1-68CE72E7C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94964"/>
            <a:ext cx="8434800" cy="957772"/>
          </a:xfrm>
        </p:spPr>
        <p:txBody>
          <a:bodyPr/>
          <a:lstStyle/>
          <a:p>
            <a:r>
              <a:rPr lang="en-GB" dirty="0"/>
              <a:t>Surface treatment of assembled heterogenous materials is a challenge</a:t>
            </a:r>
          </a:p>
        </p:txBody>
      </p:sp>
      <p:sp>
        <p:nvSpPr>
          <p:cNvPr id="7" name="Arrow: Curved Up 53">
            <a:extLst>
              <a:ext uri="{FF2B5EF4-FFF2-40B4-BE49-F238E27FC236}">
                <a16:creationId xmlns:a16="http://schemas.microsoft.com/office/drawing/2014/main" id="{E50DABAB-D70E-2581-2FD5-E8348F2A57D9}"/>
              </a:ext>
            </a:extLst>
          </p:cNvPr>
          <p:cNvSpPr/>
          <p:nvPr/>
        </p:nvSpPr>
        <p:spPr>
          <a:xfrm rot="1115501">
            <a:off x="7056698" y="3583273"/>
            <a:ext cx="1568787" cy="381639"/>
          </a:xfrm>
          <a:prstGeom prst="curvedUpArrow">
            <a:avLst/>
          </a:prstGeom>
          <a:solidFill>
            <a:schemeClr val="tx1">
              <a:alpha val="31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100">
              <a:solidFill>
                <a:schemeClr val="tx1"/>
              </a:solidFill>
            </a:endParaRP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D8D11813-7F82-054C-1719-A187F111188D}"/>
              </a:ext>
            </a:extLst>
          </p:cNvPr>
          <p:cNvSpPr txBox="1"/>
          <p:nvPr/>
        </p:nvSpPr>
        <p:spPr>
          <a:xfrm>
            <a:off x="7271742" y="590222"/>
            <a:ext cx="18647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dirty="0">
                <a:effectLst/>
                <a:highlight>
                  <a:srgbClr val="FFFFFF"/>
                </a:highlight>
              </a:rPr>
              <a:t>Courtesy Leonel Ferreira (CERN)</a:t>
            </a:r>
            <a:endParaRPr lang="LID4096" dirty="0"/>
          </a:p>
        </p:txBody>
      </p:sp>
      <p:pic>
        <p:nvPicPr>
          <p:cNvPr id="12" name="Picture 6" descr="A close-up of a copper tube&#10;&#10;Description automatically generated">
            <a:extLst>
              <a:ext uri="{FF2B5EF4-FFF2-40B4-BE49-F238E27FC236}">
                <a16:creationId xmlns:a16="http://schemas.microsoft.com/office/drawing/2014/main" id="{5B56DC64-7B93-21FA-F66C-7EA3AB2455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75440" y="3540160"/>
            <a:ext cx="2034208" cy="15256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7">
            <a:extLst>
              <a:ext uri="{FF2B5EF4-FFF2-40B4-BE49-F238E27FC236}">
                <a16:creationId xmlns:a16="http://schemas.microsoft.com/office/drawing/2014/main" id="{DB24DDCF-2C11-2285-8A72-3A793BF8234E}"/>
              </a:ext>
            </a:extLst>
          </p:cNvPr>
          <p:cNvSpPr txBox="1"/>
          <p:nvPr/>
        </p:nvSpPr>
        <p:spPr>
          <a:xfrm>
            <a:off x="10394" y="2069896"/>
            <a:ext cx="17360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Pre-processing</a:t>
            </a:r>
          </a:p>
        </p:txBody>
      </p:sp>
      <p:cxnSp>
        <p:nvCxnSpPr>
          <p:cNvPr id="15" name="Straight Arrow Connector 9">
            <a:extLst>
              <a:ext uri="{FF2B5EF4-FFF2-40B4-BE49-F238E27FC236}">
                <a16:creationId xmlns:a16="http://schemas.microsoft.com/office/drawing/2014/main" id="{BD1CD3B5-2550-66D0-65CB-D3CB5D4A933C}"/>
              </a:ext>
            </a:extLst>
          </p:cNvPr>
          <p:cNvCxnSpPr>
            <a:cxnSpLocks/>
          </p:cNvCxnSpPr>
          <p:nvPr/>
        </p:nvCxnSpPr>
        <p:spPr>
          <a:xfrm flipH="1" flipV="1">
            <a:off x="1450013" y="3624558"/>
            <a:ext cx="559904" cy="927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0">
            <a:extLst>
              <a:ext uri="{FF2B5EF4-FFF2-40B4-BE49-F238E27FC236}">
                <a16:creationId xmlns:a16="http://schemas.microsoft.com/office/drawing/2014/main" id="{222D4B05-364D-BB1B-143D-55000CE1882B}"/>
              </a:ext>
            </a:extLst>
          </p:cNvPr>
          <p:cNvSpPr txBox="1"/>
          <p:nvPr/>
        </p:nvSpPr>
        <p:spPr>
          <a:xfrm>
            <a:off x="1512631" y="2049306"/>
            <a:ext cx="17360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Brazing</a:t>
            </a:r>
          </a:p>
        </p:txBody>
      </p:sp>
      <p:cxnSp>
        <p:nvCxnSpPr>
          <p:cNvPr id="17" name="Straight Arrow Connector 12">
            <a:extLst>
              <a:ext uri="{FF2B5EF4-FFF2-40B4-BE49-F238E27FC236}">
                <a16:creationId xmlns:a16="http://schemas.microsoft.com/office/drawing/2014/main" id="{75665BE9-2E95-5066-5C2D-D376E3427780}"/>
              </a:ext>
            </a:extLst>
          </p:cNvPr>
          <p:cNvCxnSpPr>
            <a:cxnSpLocks/>
          </p:cNvCxnSpPr>
          <p:nvPr/>
        </p:nvCxnSpPr>
        <p:spPr>
          <a:xfrm>
            <a:off x="1456759" y="2231451"/>
            <a:ext cx="2944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3">
            <a:extLst>
              <a:ext uri="{FF2B5EF4-FFF2-40B4-BE49-F238E27FC236}">
                <a16:creationId xmlns:a16="http://schemas.microsoft.com/office/drawing/2014/main" id="{ED5727FC-D082-AD75-4FFA-B88D6DCF5772}"/>
              </a:ext>
            </a:extLst>
          </p:cNvPr>
          <p:cNvCxnSpPr/>
          <p:nvPr/>
        </p:nvCxnSpPr>
        <p:spPr>
          <a:xfrm>
            <a:off x="3081582" y="2231451"/>
            <a:ext cx="2944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14">
            <a:extLst>
              <a:ext uri="{FF2B5EF4-FFF2-40B4-BE49-F238E27FC236}">
                <a16:creationId xmlns:a16="http://schemas.microsoft.com/office/drawing/2014/main" id="{409CDE5D-4AC8-FD97-5C8C-C2E76B1DA217}"/>
              </a:ext>
            </a:extLst>
          </p:cNvPr>
          <p:cNvSpPr txBox="1"/>
          <p:nvPr/>
        </p:nvSpPr>
        <p:spPr>
          <a:xfrm>
            <a:off x="5248606" y="2163839"/>
            <a:ext cx="18647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Post -processing</a:t>
            </a:r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id="{2F88AFCF-82C8-B1A2-CAEF-32C94819BEFF}"/>
              </a:ext>
            </a:extLst>
          </p:cNvPr>
          <p:cNvSpPr txBox="1"/>
          <p:nvPr/>
        </p:nvSpPr>
        <p:spPr>
          <a:xfrm>
            <a:off x="-21156" y="3198422"/>
            <a:ext cx="18209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Degreasing / Chemical polishing /</a:t>
            </a:r>
          </a:p>
          <a:p>
            <a:pPr algn="ctr"/>
            <a:r>
              <a:rPr lang="en-GB" sz="1000" dirty="0"/>
              <a:t>Passivation</a:t>
            </a:r>
          </a:p>
        </p:txBody>
      </p:sp>
      <p:sp>
        <p:nvSpPr>
          <p:cNvPr id="23" name="TextBox 17">
            <a:extLst>
              <a:ext uri="{FF2B5EF4-FFF2-40B4-BE49-F238E27FC236}">
                <a16:creationId xmlns:a16="http://schemas.microsoft.com/office/drawing/2014/main" id="{4C8B5569-F72F-002F-22FA-1BBF4C646CD3}"/>
              </a:ext>
            </a:extLst>
          </p:cNvPr>
          <p:cNvSpPr txBox="1"/>
          <p:nvPr/>
        </p:nvSpPr>
        <p:spPr>
          <a:xfrm>
            <a:off x="20785" y="4444614"/>
            <a:ext cx="1820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Degreasing</a:t>
            </a:r>
          </a:p>
        </p:txBody>
      </p:sp>
      <p:cxnSp>
        <p:nvCxnSpPr>
          <p:cNvPr id="24" name="Straight Arrow Connector 18">
            <a:extLst>
              <a:ext uri="{FF2B5EF4-FFF2-40B4-BE49-F238E27FC236}">
                <a16:creationId xmlns:a16="http://schemas.microsoft.com/office/drawing/2014/main" id="{F2C74691-BE21-516D-9CEA-A442DE53CFAC}"/>
              </a:ext>
            </a:extLst>
          </p:cNvPr>
          <p:cNvCxnSpPr>
            <a:cxnSpLocks/>
          </p:cNvCxnSpPr>
          <p:nvPr/>
        </p:nvCxnSpPr>
        <p:spPr>
          <a:xfrm flipH="1" flipV="1">
            <a:off x="1450013" y="4632300"/>
            <a:ext cx="708991" cy="927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2">
            <a:extLst>
              <a:ext uri="{FF2B5EF4-FFF2-40B4-BE49-F238E27FC236}">
                <a16:creationId xmlns:a16="http://schemas.microsoft.com/office/drawing/2014/main" id="{2062ED49-1D18-5465-A015-8B3BE8A6D8F9}"/>
              </a:ext>
            </a:extLst>
          </p:cNvPr>
          <p:cNvSpPr txBox="1"/>
          <p:nvPr/>
        </p:nvSpPr>
        <p:spPr>
          <a:xfrm>
            <a:off x="-12087" y="5311062"/>
            <a:ext cx="1820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Degreasing / </a:t>
            </a:r>
          </a:p>
          <a:p>
            <a:pPr algn="ctr"/>
            <a:r>
              <a:rPr lang="en-GB" sz="1000" dirty="0"/>
              <a:t>Nickel plating</a:t>
            </a:r>
          </a:p>
        </p:txBody>
      </p:sp>
      <p:cxnSp>
        <p:nvCxnSpPr>
          <p:cNvPr id="26" name="Straight Arrow Connector 26">
            <a:extLst>
              <a:ext uri="{FF2B5EF4-FFF2-40B4-BE49-F238E27FC236}">
                <a16:creationId xmlns:a16="http://schemas.microsoft.com/office/drawing/2014/main" id="{23A7CF80-C84D-FF72-02A7-C725D00B6E9D}"/>
              </a:ext>
            </a:extLst>
          </p:cNvPr>
          <p:cNvCxnSpPr>
            <a:cxnSpLocks/>
          </p:cNvCxnSpPr>
          <p:nvPr/>
        </p:nvCxnSpPr>
        <p:spPr>
          <a:xfrm flipH="1">
            <a:off x="1450013" y="4862295"/>
            <a:ext cx="708991" cy="5717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8">
            <a:extLst>
              <a:ext uri="{FF2B5EF4-FFF2-40B4-BE49-F238E27FC236}">
                <a16:creationId xmlns:a16="http://schemas.microsoft.com/office/drawing/2014/main" id="{A7F56A89-F56D-B081-3C04-D8B1E620CEE0}"/>
              </a:ext>
            </a:extLst>
          </p:cNvPr>
          <p:cNvSpPr txBox="1"/>
          <p:nvPr/>
        </p:nvSpPr>
        <p:spPr>
          <a:xfrm>
            <a:off x="1509294" y="2489106"/>
            <a:ext cx="1820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Copper loses its passivation</a:t>
            </a:r>
          </a:p>
        </p:txBody>
      </p:sp>
      <p:sp>
        <p:nvSpPr>
          <p:cNvPr id="28" name="TextBox 29">
            <a:extLst>
              <a:ext uri="{FF2B5EF4-FFF2-40B4-BE49-F238E27FC236}">
                <a16:creationId xmlns:a16="http://schemas.microsoft.com/office/drawing/2014/main" id="{88FC56FC-AA25-43D3-EE5B-9F4FFDE06B55}"/>
              </a:ext>
            </a:extLst>
          </p:cNvPr>
          <p:cNvSpPr txBox="1"/>
          <p:nvPr/>
        </p:nvSpPr>
        <p:spPr>
          <a:xfrm>
            <a:off x="5347584" y="4863698"/>
            <a:ext cx="1024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Specific solvent degreasing with pickling effect</a:t>
            </a:r>
          </a:p>
          <a:p>
            <a:pPr algn="ctr"/>
            <a:r>
              <a:rPr lang="en-GB" sz="1000" dirty="0"/>
              <a:t>(copper remains non-passivated)</a:t>
            </a:r>
          </a:p>
        </p:txBody>
      </p:sp>
      <p:cxnSp>
        <p:nvCxnSpPr>
          <p:cNvPr id="29" name="Straight Arrow Connector 31">
            <a:extLst>
              <a:ext uri="{FF2B5EF4-FFF2-40B4-BE49-F238E27FC236}">
                <a16:creationId xmlns:a16="http://schemas.microsoft.com/office/drawing/2014/main" id="{69275035-25C1-5519-5C04-891DD27AC514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6372199" y="5434054"/>
            <a:ext cx="470288" cy="913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33">
            <a:extLst>
              <a:ext uri="{FF2B5EF4-FFF2-40B4-BE49-F238E27FC236}">
                <a16:creationId xmlns:a16="http://schemas.microsoft.com/office/drawing/2014/main" id="{F3C5F8EB-7790-26C8-AFCA-33D28BD60935}"/>
              </a:ext>
            </a:extLst>
          </p:cNvPr>
          <p:cNvCxnSpPr/>
          <p:nvPr/>
        </p:nvCxnSpPr>
        <p:spPr>
          <a:xfrm>
            <a:off x="1577717" y="2001249"/>
            <a:ext cx="0" cy="428707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4">
            <a:extLst>
              <a:ext uri="{FF2B5EF4-FFF2-40B4-BE49-F238E27FC236}">
                <a16:creationId xmlns:a16="http://schemas.microsoft.com/office/drawing/2014/main" id="{F57255D6-C3B8-AE8F-535F-3FD33E7246CA}"/>
              </a:ext>
            </a:extLst>
          </p:cNvPr>
          <p:cNvCxnSpPr/>
          <p:nvPr/>
        </p:nvCxnSpPr>
        <p:spPr>
          <a:xfrm>
            <a:off x="3243491" y="1994308"/>
            <a:ext cx="0" cy="428707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5">
            <a:extLst>
              <a:ext uri="{FF2B5EF4-FFF2-40B4-BE49-F238E27FC236}">
                <a16:creationId xmlns:a16="http://schemas.microsoft.com/office/drawing/2014/main" id="{0DBE0002-B5A0-0E18-FA22-661608C23381}"/>
              </a:ext>
            </a:extLst>
          </p:cNvPr>
          <p:cNvSpPr txBox="1"/>
          <p:nvPr/>
        </p:nvSpPr>
        <p:spPr>
          <a:xfrm>
            <a:off x="3298322" y="2076597"/>
            <a:ext cx="18647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Reoxidation</a:t>
            </a:r>
          </a:p>
        </p:txBody>
      </p:sp>
      <p:sp>
        <p:nvSpPr>
          <p:cNvPr id="33" name="TextBox 36">
            <a:extLst>
              <a:ext uri="{FF2B5EF4-FFF2-40B4-BE49-F238E27FC236}">
                <a16:creationId xmlns:a16="http://schemas.microsoft.com/office/drawing/2014/main" id="{CF993FCE-8279-914B-B29B-A600228A09C6}"/>
              </a:ext>
            </a:extLst>
          </p:cNvPr>
          <p:cNvSpPr txBox="1"/>
          <p:nvPr/>
        </p:nvSpPr>
        <p:spPr>
          <a:xfrm>
            <a:off x="3297874" y="2975205"/>
            <a:ext cx="19575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Rinsing with water or even ethanol without a fast-drying step</a:t>
            </a:r>
          </a:p>
        </p:txBody>
      </p:sp>
      <p:sp>
        <p:nvSpPr>
          <p:cNvPr id="34" name="TextBox 37">
            <a:extLst>
              <a:ext uri="{FF2B5EF4-FFF2-40B4-BE49-F238E27FC236}">
                <a16:creationId xmlns:a16="http://schemas.microsoft.com/office/drawing/2014/main" id="{8AE023E1-9BA0-E199-540A-F516C8723646}"/>
              </a:ext>
            </a:extLst>
          </p:cNvPr>
          <p:cNvSpPr txBox="1"/>
          <p:nvPr/>
        </p:nvSpPr>
        <p:spPr>
          <a:xfrm>
            <a:off x="3297874" y="4435551"/>
            <a:ext cx="19575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Imperfections at the brazing interfaces leading to unspotted chemicals/water retention</a:t>
            </a:r>
          </a:p>
        </p:txBody>
      </p:sp>
      <p:sp>
        <p:nvSpPr>
          <p:cNvPr id="35" name="TextBox 38">
            <a:extLst>
              <a:ext uri="{FF2B5EF4-FFF2-40B4-BE49-F238E27FC236}">
                <a16:creationId xmlns:a16="http://schemas.microsoft.com/office/drawing/2014/main" id="{666CF7AD-2E3A-93A0-C5BA-C3305DA586EC}"/>
              </a:ext>
            </a:extLst>
          </p:cNvPr>
          <p:cNvSpPr txBox="1"/>
          <p:nvPr/>
        </p:nvSpPr>
        <p:spPr>
          <a:xfrm>
            <a:off x="5270515" y="3123418"/>
            <a:ext cx="1211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Use pre-processing chemicals is challenging and can make things worse</a:t>
            </a:r>
          </a:p>
        </p:txBody>
      </p:sp>
      <p:sp>
        <p:nvSpPr>
          <p:cNvPr id="36" name="TextBox 39">
            <a:extLst>
              <a:ext uri="{FF2B5EF4-FFF2-40B4-BE49-F238E27FC236}">
                <a16:creationId xmlns:a16="http://schemas.microsoft.com/office/drawing/2014/main" id="{E2CCF48C-00EE-2348-CE24-CE6D03285524}"/>
              </a:ext>
            </a:extLst>
          </p:cNvPr>
          <p:cNvSpPr txBox="1"/>
          <p:nvPr/>
        </p:nvSpPr>
        <p:spPr>
          <a:xfrm>
            <a:off x="6930607" y="5017586"/>
            <a:ext cx="18209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/>
              <a:t>Mainly effective on copper-based oxidations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/>
              <a:t>Treatment limited to relatively small components size</a:t>
            </a:r>
          </a:p>
        </p:txBody>
      </p:sp>
      <p:cxnSp>
        <p:nvCxnSpPr>
          <p:cNvPr id="38" name="Straight Connector 46">
            <a:extLst>
              <a:ext uri="{FF2B5EF4-FFF2-40B4-BE49-F238E27FC236}">
                <a16:creationId xmlns:a16="http://schemas.microsoft.com/office/drawing/2014/main" id="{245689EF-61DB-B977-1586-417AEAB4F252}"/>
              </a:ext>
            </a:extLst>
          </p:cNvPr>
          <p:cNvCxnSpPr/>
          <p:nvPr/>
        </p:nvCxnSpPr>
        <p:spPr>
          <a:xfrm>
            <a:off x="5264833" y="2069272"/>
            <a:ext cx="0" cy="428707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47">
            <a:extLst>
              <a:ext uri="{FF2B5EF4-FFF2-40B4-BE49-F238E27FC236}">
                <a16:creationId xmlns:a16="http://schemas.microsoft.com/office/drawing/2014/main" id="{0FB85FF1-AF16-B077-6935-805C3926A644}"/>
              </a:ext>
            </a:extLst>
          </p:cNvPr>
          <p:cNvCxnSpPr>
            <a:cxnSpLocks/>
          </p:cNvCxnSpPr>
          <p:nvPr/>
        </p:nvCxnSpPr>
        <p:spPr>
          <a:xfrm flipV="1">
            <a:off x="5884403" y="2906077"/>
            <a:ext cx="448828" cy="2022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49">
            <a:extLst>
              <a:ext uri="{FF2B5EF4-FFF2-40B4-BE49-F238E27FC236}">
                <a16:creationId xmlns:a16="http://schemas.microsoft.com/office/drawing/2014/main" id="{CC3F1ABA-13F9-5B7B-937E-F7985DA9F7EC}"/>
              </a:ext>
            </a:extLst>
          </p:cNvPr>
          <p:cNvSpPr txBox="1"/>
          <p:nvPr/>
        </p:nvSpPr>
        <p:spPr>
          <a:xfrm>
            <a:off x="6368340" y="2657711"/>
            <a:ext cx="18209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/>
              <a:t>Case by case choice of surface treatment and sequence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/>
              <a:t>Experienced personnel</a:t>
            </a:r>
          </a:p>
        </p:txBody>
      </p:sp>
      <p:sp>
        <p:nvSpPr>
          <p:cNvPr id="41" name="TextBox 54">
            <a:extLst>
              <a:ext uri="{FF2B5EF4-FFF2-40B4-BE49-F238E27FC236}">
                <a16:creationId xmlns:a16="http://schemas.microsoft.com/office/drawing/2014/main" id="{7D5F959F-E659-3406-93B6-5B1B835C72BA}"/>
              </a:ext>
            </a:extLst>
          </p:cNvPr>
          <p:cNvSpPr txBox="1"/>
          <p:nvPr/>
        </p:nvSpPr>
        <p:spPr>
          <a:xfrm>
            <a:off x="7996646" y="3215405"/>
            <a:ext cx="12893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Dry processing (PVD) to be considered</a:t>
            </a:r>
          </a:p>
        </p:txBody>
      </p:sp>
    </p:spTree>
    <p:extLst>
      <p:ext uri="{BB962C8B-B14F-4D97-AF65-F5344CB8AC3E}">
        <p14:creationId xmlns:p14="http://schemas.microsoft.com/office/powerpoint/2010/main" val="155649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81426"/>
            <a:ext cx="8502251" cy="512696"/>
          </a:xfrm>
        </p:spPr>
        <p:txBody>
          <a:bodyPr/>
          <a:lstStyle/>
          <a:p>
            <a:r>
              <a:rPr lang="en-GB" dirty="0"/>
              <a:t>Production Scope: DQW series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4FB27C-97B0-56B5-53CA-5524A6CED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376" y="1501167"/>
            <a:ext cx="3672408" cy="4519887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B9C7AC4-33E4-223D-6E71-3BE0C9E81289}"/>
              </a:ext>
            </a:extLst>
          </p:cNvPr>
          <p:cNvCxnSpPr>
            <a:cxnSpLocks/>
          </p:cNvCxnSpPr>
          <p:nvPr/>
        </p:nvCxnSpPr>
        <p:spPr>
          <a:xfrm>
            <a:off x="2932800" y="2030117"/>
            <a:ext cx="902629" cy="7446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BE4EDFA-7222-21A8-DD2C-4D2DBB129B4A}"/>
              </a:ext>
            </a:extLst>
          </p:cNvPr>
          <p:cNvCxnSpPr>
            <a:cxnSpLocks/>
          </p:cNvCxnSpPr>
          <p:nvPr/>
        </p:nvCxnSpPr>
        <p:spPr>
          <a:xfrm flipV="1">
            <a:off x="2123969" y="4500797"/>
            <a:ext cx="1082524" cy="4043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33E1024-0E0B-AFB8-460C-C60E0DDBE993}"/>
              </a:ext>
            </a:extLst>
          </p:cNvPr>
          <p:cNvCxnSpPr>
            <a:cxnSpLocks/>
          </p:cNvCxnSpPr>
          <p:nvPr/>
        </p:nvCxnSpPr>
        <p:spPr>
          <a:xfrm flipH="1" flipV="1">
            <a:off x="5192502" y="4689086"/>
            <a:ext cx="1340698" cy="1400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glow rad="101600">
              <a:schemeClr val="bg1">
                <a:lumMod val="75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DC62FBD8-0F00-CE9B-40F5-5F89E8A7E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540" y="2030117"/>
            <a:ext cx="1082524" cy="176002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19513A6-CA8C-2379-806E-F3B7E30BB9E4}"/>
              </a:ext>
            </a:extLst>
          </p:cNvPr>
          <p:cNvSpPr txBox="1"/>
          <p:nvPr/>
        </p:nvSpPr>
        <p:spPr>
          <a:xfrm>
            <a:off x="301859" y="1693490"/>
            <a:ext cx="2865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HOM Coupler + Feedthrough</a:t>
            </a:r>
          </a:p>
          <a:p>
            <a:r>
              <a:rPr lang="en-GB" sz="1400" dirty="0"/>
              <a:t>x 36 units*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9315B6-CB14-317C-D6B2-30E6F6BE2D43}"/>
              </a:ext>
            </a:extLst>
          </p:cNvPr>
          <p:cNvSpPr txBox="1"/>
          <p:nvPr/>
        </p:nvSpPr>
        <p:spPr>
          <a:xfrm>
            <a:off x="491093" y="4815540"/>
            <a:ext cx="1721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RF Field Antenna</a:t>
            </a:r>
          </a:p>
          <a:p>
            <a:r>
              <a:rPr lang="en-GB" sz="1400" dirty="0"/>
              <a:t>x 12 units*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4C796D-2991-3A0B-7828-FFB412F33860}"/>
              </a:ext>
            </a:extLst>
          </p:cNvPr>
          <p:cNvSpPr txBox="1"/>
          <p:nvPr/>
        </p:nvSpPr>
        <p:spPr>
          <a:xfrm>
            <a:off x="3491880" y="6103541"/>
            <a:ext cx="5007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*initial scope, quantities for 8 cavities including spares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DEA2F47-D73A-3D01-AA05-6E7B7B97CD95}"/>
              </a:ext>
            </a:extLst>
          </p:cNvPr>
          <p:cNvSpPr txBox="1"/>
          <p:nvPr/>
        </p:nvSpPr>
        <p:spPr>
          <a:xfrm>
            <a:off x="6622157" y="4500797"/>
            <a:ext cx="2098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HF-HOM Coupler</a:t>
            </a:r>
          </a:p>
          <a:p>
            <a:r>
              <a:rPr lang="en-GB" sz="1400" dirty="0"/>
              <a:t>x 12 units*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050B41C-7CDD-C535-ADA1-8F0FAC49E5E9}"/>
              </a:ext>
            </a:extLst>
          </p:cNvPr>
          <p:cNvSpPr/>
          <p:nvPr/>
        </p:nvSpPr>
        <p:spPr>
          <a:xfrm>
            <a:off x="7013381" y="2961762"/>
            <a:ext cx="1353010" cy="203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BA7429E-4C86-0E98-9C50-CA472FF29F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591" y="5290437"/>
            <a:ext cx="2092943" cy="96699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A96FFE4-288B-526A-DE98-24A7F0AA24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9660" y="4953031"/>
            <a:ext cx="2219294" cy="1012689"/>
          </a:xfrm>
          <a:prstGeom prst="rect">
            <a:avLst/>
          </a:prstGeom>
        </p:spPr>
      </p:pic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9A2D01-C9D8-B377-0DB3-5F6A61DE7159}"/>
              </a:ext>
            </a:extLst>
          </p:cNvPr>
          <p:cNvSpPr txBox="1"/>
          <p:nvPr/>
        </p:nvSpPr>
        <p:spPr>
          <a:xfrm>
            <a:off x="6298141" y="2990701"/>
            <a:ext cx="2746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Fundamental Power Coupler</a:t>
            </a:r>
          </a:p>
          <a:p>
            <a:r>
              <a:rPr lang="en-GB" sz="1400" dirty="0"/>
              <a:t>x 14 units*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18673F-593F-2A67-55D9-19CD9B7D8335}"/>
              </a:ext>
            </a:extLst>
          </p:cNvPr>
          <p:cNvCxnSpPr>
            <a:cxnSpLocks/>
          </p:cNvCxnSpPr>
          <p:nvPr/>
        </p:nvCxnSpPr>
        <p:spPr>
          <a:xfrm flipH="1" flipV="1">
            <a:off x="5669826" y="2774003"/>
            <a:ext cx="582178" cy="2897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C90073F-44EA-9611-8155-86C2BE207FA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68557" y="1107341"/>
            <a:ext cx="1421418" cy="1841396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CA6436-1F6F-3CA1-5932-CC9E5E1F6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sp>
        <p:nvSpPr>
          <p:cNvPr id="6" name="TextBox 20">
            <a:extLst>
              <a:ext uri="{FF2B5EF4-FFF2-40B4-BE49-F238E27FC236}">
                <a16:creationId xmlns:a16="http://schemas.microsoft.com/office/drawing/2014/main" id="{7354866B-FE4A-CE8E-072B-EA1F1487B58B}"/>
              </a:ext>
            </a:extLst>
          </p:cNvPr>
          <p:cNvSpPr txBox="1"/>
          <p:nvPr/>
        </p:nvSpPr>
        <p:spPr>
          <a:xfrm>
            <a:off x="107504" y="612354"/>
            <a:ext cx="849895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H</a:t>
            </a:r>
            <a:r>
              <a:rPr lang="en-GB" sz="1600" dirty="0"/>
              <a:t>OM Couplers, HOM Feedthroughs, HF-HOM Couplers and Field Antennas for LHC-series DQW Crab Cavities are being produced at CERN Main Workshop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0384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4964"/>
            <a:ext cx="8434800" cy="720000"/>
          </a:xfrm>
        </p:spPr>
        <p:txBody>
          <a:bodyPr/>
          <a:lstStyle/>
          <a:p>
            <a:r>
              <a:rPr lang="en-GB" dirty="0"/>
              <a:t>Quality &amp; Documentation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40874654-6DC5-2950-968B-CF9DA033E7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9E31BB05-8BC4-ECE6-785E-19DB58AFA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89483644-6BB6-A8E5-BF61-C86F1C67BE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869087"/>
              </p:ext>
            </p:extLst>
          </p:nvPr>
        </p:nvGraphicFramePr>
        <p:xfrm>
          <a:off x="510084" y="723381"/>
          <a:ext cx="8291461" cy="5494370"/>
        </p:xfrm>
        <a:graphic>
          <a:graphicData uri="http://schemas.openxmlformats.org/drawingml/2006/table">
            <a:tbl>
              <a:tblPr/>
              <a:tblGrid>
                <a:gridCol w="2562635">
                  <a:extLst>
                    <a:ext uri="{9D8B030D-6E8A-4147-A177-3AD203B41FA5}">
                      <a16:colId xmlns:a16="http://schemas.microsoft.com/office/drawing/2014/main" val="3782875737"/>
                    </a:ext>
                  </a:extLst>
                </a:gridCol>
                <a:gridCol w="900386">
                  <a:extLst>
                    <a:ext uri="{9D8B030D-6E8A-4147-A177-3AD203B41FA5}">
                      <a16:colId xmlns:a16="http://schemas.microsoft.com/office/drawing/2014/main" val="3351187173"/>
                    </a:ext>
                  </a:extLst>
                </a:gridCol>
                <a:gridCol w="296831">
                  <a:extLst>
                    <a:ext uri="{9D8B030D-6E8A-4147-A177-3AD203B41FA5}">
                      <a16:colId xmlns:a16="http://schemas.microsoft.com/office/drawing/2014/main" val="279658720"/>
                    </a:ext>
                  </a:extLst>
                </a:gridCol>
                <a:gridCol w="821231">
                  <a:extLst>
                    <a:ext uri="{9D8B030D-6E8A-4147-A177-3AD203B41FA5}">
                      <a16:colId xmlns:a16="http://schemas.microsoft.com/office/drawing/2014/main" val="2863474747"/>
                    </a:ext>
                  </a:extLst>
                </a:gridCol>
                <a:gridCol w="816283">
                  <a:extLst>
                    <a:ext uri="{9D8B030D-6E8A-4147-A177-3AD203B41FA5}">
                      <a16:colId xmlns:a16="http://schemas.microsoft.com/office/drawing/2014/main" val="1022764359"/>
                    </a:ext>
                  </a:extLst>
                </a:gridCol>
                <a:gridCol w="586239">
                  <a:extLst>
                    <a:ext uri="{9D8B030D-6E8A-4147-A177-3AD203B41FA5}">
                      <a16:colId xmlns:a16="http://schemas.microsoft.com/office/drawing/2014/main" val="3823191039"/>
                    </a:ext>
                  </a:extLst>
                </a:gridCol>
                <a:gridCol w="2307856">
                  <a:extLst>
                    <a:ext uri="{9D8B030D-6E8A-4147-A177-3AD203B41FA5}">
                      <a16:colId xmlns:a16="http://schemas.microsoft.com/office/drawing/2014/main" val="1245532679"/>
                    </a:ext>
                  </a:extLst>
                </a:gridCol>
              </a:tblGrid>
              <a:tr h="35125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effectLst/>
                          <a:highlight>
                            <a:srgbClr val="DAEEF3"/>
                          </a:highlight>
                          <a:latin typeface="Arial" panose="020B0604020202020204" pitchFamily="34" charset="0"/>
                        </a:rPr>
                        <a:t>TRAVELLER HOM COUPLERS &amp; FEEDTHROUGHS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effectLst/>
                          <a:highlight>
                            <a:srgbClr val="8DB4E2"/>
                          </a:highlight>
                          <a:latin typeface="Arial" panose="020B0604020202020204" pitchFamily="34" charset="0"/>
                        </a:rPr>
                        <a:t>N°WB - 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460994"/>
                  </a:ext>
                </a:extLst>
              </a:tr>
              <a:tr h="3805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</a:rPr>
                        <a:t>CDD Number / </a:t>
                      </a:r>
                      <a:r>
                        <a:rPr lang="en-GB" sz="900" b="0" i="0" u="none" strike="noStrike" dirty="0" err="1">
                          <a:effectLst/>
                          <a:latin typeface="Arial" panose="020B0604020202020204" pitchFamily="34" charset="0"/>
                        </a:rPr>
                        <a:t>Numéro</a:t>
                      </a:r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</a:rPr>
                        <a:t> CDD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</a:rPr>
                        <a:t>Bld./ Lieu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</a:rPr>
                        <a:t>Collaborator / </a:t>
                      </a:r>
                      <a:r>
                        <a:rPr lang="en-GB" sz="900" b="0" i="0" u="none" strike="noStrike" dirty="0" err="1">
                          <a:effectLst/>
                          <a:latin typeface="Arial" panose="020B0604020202020204" pitchFamily="34" charset="0"/>
                        </a:rPr>
                        <a:t>Responsable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</a:rPr>
                        <a:t>Signature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effectLst/>
                          <a:latin typeface="Arial" panose="020B0604020202020204" pitchFamily="34" charset="0"/>
                        </a:rPr>
                        <a:t>Date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effectLst/>
                          <a:latin typeface="Arial" panose="020B0604020202020204" pitchFamily="34" charset="0"/>
                        </a:rPr>
                        <a:t>Comments / Observations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8604420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Ceamic</a:t>
                      </a:r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order number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493390"/>
                  </a:ext>
                </a:extLst>
              </a:tr>
              <a:tr h="372811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Visual inspection of </a:t>
                      </a:r>
                      <a:r>
                        <a:rPr lang="fr-FR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ceramic</a:t>
                      </a:r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discs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269173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Degreasing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088118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Metalization</a:t>
                      </a:r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/ Mo/Mn 20-45 µm + Ni 5-10 µm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448176"/>
                  </a:ext>
                </a:extLst>
              </a:tr>
              <a:tr h="372811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Visual inspection of </a:t>
                      </a:r>
                      <a:r>
                        <a:rPr lang="fr-FR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ceramic</a:t>
                      </a:r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discs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421819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Metrology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5728036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Machining Titanium flange (rough)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8640382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Machining</a:t>
                      </a:r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Copper part (</a:t>
                      </a:r>
                      <a:r>
                        <a:rPr lang="fr-FR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finishing</a:t>
                      </a:r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7166894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Thermal stress relief treatment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8282238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Machining final Titanium flange (finishing)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8343816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Etching</a:t>
                      </a:r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flange</a:t>
                      </a:r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+ tube </a:t>
                      </a:r>
                      <a:r>
                        <a:rPr lang="fr-FR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before</a:t>
                      </a:r>
                      <a:r>
                        <a:rPr lang="fr-F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brazing</a:t>
                      </a:r>
                      <a:endParaRPr lang="fr-FR" sz="900" b="0" i="0" u="none" strike="noStrike" dirty="0">
                        <a:solidFill>
                          <a:srgbClr val="4F81B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6207129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Visual control </a:t>
                      </a:r>
                      <a:r>
                        <a:rPr lang="fr-FR" sz="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before</a:t>
                      </a: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brazing</a:t>
                      </a:r>
                      <a:endParaRPr lang="fr-FR" sz="9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6619572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kern="1200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Vacuum brazing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7471159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Visual control </a:t>
                      </a:r>
                      <a:r>
                        <a:rPr lang="fr-FR" sz="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after</a:t>
                      </a: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brazing</a:t>
                      </a:r>
                      <a:endParaRPr lang="fr-FR" sz="9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512684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Ceramic n° engraving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705814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Leak test</a:t>
                      </a:r>
                      <a:endParaRPr lang="en-GB" sz="900" b="0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864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4591102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Sandblasting of ceramic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864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2743406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Metrology of antenna’s height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8718691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EB Welding of back pieces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4539043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Visual control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917015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Metrology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7478218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Inspection finale SY-RF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864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3995910"/>
                  </a:ext>
                </a:extLst>
              </a:tr>
              <a:tr h="1912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Leak test / </a:t>
                      </a:r>
                      <a:r>
                        <a:rPr lang="en-GB" sz="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Contrôle</a:t>
                      </a:r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d'étanchéité</a:t>
                      </a:r>
                      <a:endParaRPr lang="en-GB" sz="9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864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53" marR="6553" marT="65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5929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6702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4964"/>
            <a:ext cx="8434800" cy="720000"/>
          </a:xfrm>
        </p:spPr>
        <p:txBody>
          <a:bodyPr/>
          <a:lstStyle/>
          <a:p>
            <a:r>
              <a:rPr lang="en-GB" dirty="0"/>
              <a:t>Quality &amp; Documentation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C1537-366D-1269-38DD-EA2A5E5E4D54}"/>
              </a:ext>
            </a:extLst>
          </p:cNvPr>
          <p:cNvSpPr txBox="1"/>
          <p:nvPr/>
        </p:nvSpPr>
        <p:spPr>
          <a:xfrm>
            <a:off x="418060" y="914074"/>
            <a:ext cx="8596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Strong commitment from WP4 teams to fulfil HL-LHC quality standards</a:t>
            </a:r>
          </a:p>
          <a:p>
            <a:pPr marL="742950" lvl="1" indent="-285750" algn="ctr">
              <a:buFont typeface="Courier New" panose="02070309020205020404" pitchFamily="49" charset="0"/>
              <a:buChar char="o"/>
            </a:pPr>
            <a:r>
              <a:rPr lang="en-GB" i="1" dirty="0"/>
              <a:t>MTF, EDMS, Non-Conformities Reports… but also technical documentation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67740E-CF17-3329-5EA8-F1B50A5AD6B2}"/>
              </a:ext>
            </a:extLst>
          </p:cNvPr>
          <p:cNvSpPr txBox="1"/>
          <p:nvPr/>
        </p:nvSpPr>
        <p:spPr>
          <a:xfrm>
            <a:off x="418060" y="1913155"/>
            <a:ext cx="8506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90+ assets to be followed-up, from materials traceability to all inspections and controls up to last steps. </a:t>
            </a:r>
            <a:r>
              <a:rPr lang="en-GB" b="1" dirty="0"/>
              <a:t>Challenging but of paramount importance!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01198DE-0331-47D5-8110-227201A4B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717" y="2852936"/>
            <a:ext cx="4336082" cy="30909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3C25D2-77AC-B96B-09BA-526CCCBFD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0942" y="3429000"/>
            <a:ext cx="3846341" cy="30304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40874654-6DC5-2950-968B-CF9DA033E7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9E31BB05-8BC4-ECE6-785E-19DB58AFA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522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>
            <a:extLst>
              <a:ext uri="{FF2B5EF4-FFF2-40B4-BE49-F238E27FC236}">
                <a16:creationId xmlns:a16="http://schemas.microsoft.com/office/drawing/2014/main" id="{A459F10C-60D8-7C5D-EC48-B7150ED57F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42" t="1" b="4340"/>
          <a:stretch/>
        </p:blipFill>
        <p:spPr>
          <a:xfrm rot="241293">
            <a:off x="271080" y="2873142"/>
            <a:ext cx="1598740" cy="85106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DB8E318-1CF8-FCDF-AF4F-5A3DF9A5B4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423"/>
          <a:stretch/>
        </p:blipFill>
        <p:spPr>
          <a:xfrm>
            <a:off x="2434233" y="1900049"/>
            <a:ext cx="4103562" cy="42064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81426"/>
            <a:ext cx="8502251" cy="512696"/>
          </a:xfrm>
        </p:spPr>
        <p:txBody>
          <a:bodyPr/>
          <a:lstStyle/>
          <a:p>
            <a:r>
              <a:rPr lang="en-GB" dirty="0"/>
              <a:t>Production Scope: RFD series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0197" y="787730"/>
            <a:ext cx="93370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June 2024: </a:t>
            </a:r>
            <a:r>
              <a:rPr lang="fr-FR" sz="1600" b="1" dirty="0" err="1"/>
              <a:t>Request</a:t>
            </a:r>
            <a:r>
              <a:rPr lang="fr-FR" sz="1600" b="1" dirty="0"/>
              <a:t> </a:t>
            </a:r>
            <a:r>
              <a:rPr lang="fr-FR" sz="1600" b="1" dirty="0" err="1"/>
              <a:t>from</a:t>
            </a:r>
            <a:r>
              <a:rPr lang="fr-FR" sz="1600" b="1" dirty="0"/>
              <a:t> US-AUP to </a:t>
            </a:r>
            <a:r>
              <a:rPr lang="fr-FR" sz="1600" b="1" dirty="0" err="1"/>
              <a:t>produce</a:t>
            </a:r>
            <a:r>
              <a:rPr lang="fr-FR" sz="1600" b="1" dirty="0"/>
              <a:t> at CERN: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600" dirty="0"/>
              <a:t>V</a:t>
            </a:r>
            <a:r>
              <a:rPr lang="en-GB" sz="1600" dirty="0"/>
              <a:t>-HOM Couplers, H-HOM Feedthroughs and Field Antennas for LHC RFD Crab Cavities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H-HOM Coupler still under US-AUP scope (see presentation by N. Huque)</a:t>
            </a:r>
            <a:endParaRPr lang="fr-F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B9C7AC4-33E4-223D-6E71-3BE0C9E81289}"/>
              </a:ext>
            </a:extLst>
          </p:cNvPr>
          <p:cNvCxnSpPr>
            <a:cxnSpLocks/>
          </p:cNvCxnSpPr>
          <p:nvPr/>
        </p:nvCxnSpPr>
        <p:spPr>
          <a:xfrm>
            <a:off x="2691986" y="3111189"/>
            <a:ext cx="1007987" cy="10599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BE4EDFA-7222-21A8-DD2C-4D2DBB129B4A}"/>
              </a:ext>
            </a:extLst>
          </p:cNvPr>
          <p:cNvCxnSpPr>
            <a:cxnSpLocks/>
          </p:cNvCxnSpPr>
          <p:nvPr/>
        </p:nvCxnSpPr>
        <p:spPr>
          <a:xfrm>
            <a:off x="1886665" y="5404447"/>
            <a:ext cx="1557327" cy="1089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33E1024-0E0B-AFB8-460C-C60E0DDBE993}"/>
              </a:ext>
            </a:extLst>
          </p:cNvPr>
          <p:cNvCxnSpPr>
            <a:cxnSpLocks/>
          </p:cNvCxnSpPr>
          <p:nvPr/>
        </p:nvCxnSpPr>
        <p:spPr>
          <a:xfrm flipH="1">
            <a:off x="5404157" y="3094339"/>
            <a:ext cx="1437439" cy="4140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glow rad="101600">
              <a:schemeClr val="bg1">
                <a:lumMod val="75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19513A6-CA8C-2379-806E-F3B7E30BB9E4}"/>
              </a:ext>
            </a:extLst>
          </p:cNvPr>
          <p:cNvSpPr txBox="1"/>
          <p:nvPr/>
        </p:nvSpPr>
        <p:spPr>
          <a:xfrm>
            <a:off x="1530488" y="2642293"/>
            <a:ext cx="1910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V-HOM Coupler</a:t>
            </a:r>
          </a:p>
          <a:p>
            <a:r>
              <a:rPr lang="en-GB" sz="1400" dirty="0"/>
              <a:t>x 12 units*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9315B6-CB14-317C-D6B2-30E6F6BE2D43}"/>
              </a:ext>
            </a:extLst>
          </p:cNvPr>
          <p:cNvSpPr txBox="1"/>
          <p:nvPr/>
        </p:nvSpPr>
        <p:spPr>
          <a:xfrm>
            <a:off x="300197" y="4592622"/>
            <a:ext cx="1721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RF Field Antenna</a:t>
            </a:r>
          </a:p>
          <a:p>
            <a:r>
              <a:rPr lang="en-GB" sz="1400" dirty="0"/>
              <a:t>x 12 units*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DEA2F47-D73A-3D01-AA05-6E7B7B97CD95}"/>
              </a:ext>
            </a:extLst>
          </p:cNvPr>
          <p:cNvSpPr txBox="1"/>
          <p:nvPr/>
        </p:nvSpPr>
        <p:spPr>
          <a:xfrm>
            <a:off x="6833282" y="2445806"/>
            <a:ext cx="2098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H-HOM Feedthrough</a:t>
            </a:r>
          </a:p>
          <a:p>
            <a:r>
              <a:rPr lang="en-GB" sz="1400" dirty="0"/>
              <a:t>x 12 units*</a:t>
            </a:r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9A2D01-C9D8-B377-0DB3-5F6A61DE7159}"/>
              </a:ext>
            </a:extLst>
          </p:cNvPr>
          <p:cNvSpPr txBox="1"/>
          <p:nvPr/>
        </p:nvSpPr>
        <p:spPr>
          <a:xfrm>
            <a:off x="6503358" y="4490824"/>
            <a:ext cx="2746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Fundamental Power Coupler</a:t>
            </a:r>
          </a:p>
          <a:p>
            <a:r>
              <a:rPr lang="en-GB" sz="1400" dirty="0"/>
              <a:t>x 14 units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18673F-593F-2A67-55D9-19CD9B7D8335}"/>
              </a:ext>
            </a:extLst>
          </p:cNvPr>
          <p:cNvCxnSpPr>
            <a:cxnSpLocks/>
          </p:cNvCxnSpPr>
          <p:nvPr/>
        </p:nvCxnSpPr>
        <p:spPr>
          <a:xfrm flipH="1" flipV="1">
            <a:off x="5955617" y="4415840"/>
            <a:ext cx="582178" cy="2897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CA6436-1F6F-3CA1-5932-CC9E5E1F6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0330B816-258D-018A-71B2-308E91DA928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446617" flipV="1">
            <a:off x="1082677" y="4820303"/>
            <a:ext cx="607196" cy="1451311"/>
          </a:xfrm>
          <a:prstGeom prst="rect">
            <a:avLst/>
          </a:prstGeom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B6585124-04E1-7A81-BD25-78793D1F36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7286" y="2969026"/>
            <a:ext cx="1273112" cy="66900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9157B44-A498-B223-6A3A-11794FA764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1978" y="4829869"/>
            <a:ext cx="593363" cy="1628800"/>
          </a:xfrm>
          <a:prstGeom prst="rect">
            <a:avLst/>
          </a:prstGeom>
        </p:spPr>
      </p:pic>
      <p:sp>
        <p:nvSpPr>
          <p:cNvPr id="6" name="TextBox 34">
            <a:extLst>
              <a:ext uri="{FF2B5EF4-FFF2-40B4-BE49-F238E27FC236}">
                <a16:creationId xmlns:a16="http://schemas.microsoft.com/office/drawing/2014/main" id="{411F4B05-F655-9003-2AEF-F0AA3DAC1C87}"/>
              </a:ext>
            </a:extLst>
          </p:cNvPr>
          <p:cNvSpPr txBox="1"/>
          <p:nvPr/>
        </p:nvSpPr>
        <p:spPr>
          <a:xfrm>
            <a:off x="1851845" y="6091764"/>
            <a:ext cx="43590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*in several batches</a:t>
            </a:r>
          </a:p>
        </p:txBody>
      </p:sp>
    </p:spTree>
    <p:extLst>
      <p:ext uri="{BB962C8B-B14F-4D97-AF65-F5344CB8AC3E}">
        <p14:creationId xmlns:p14="http://schemas.microsoft.com/office/powerpoint/2010/main" val="96056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3" grpId="0"/>
      <p:bldP spid="34" grpId="0"/>
      <p:bldP spid="36" grpId="0"/>
      <p:bldP spid="8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5CC4E3-7181-47B7-A3C0-8E7B81B26B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23"/>
          <a:stretch/>
        </p:blipFill>
        <p:spPr>
          <a:xfrm>
            <a:off x="402280" y="2324911"/>
            <a:ext cx="4673776" cy="262967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DAC791B-2FA2-40DF-849B-0D297637A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2352342"/>
            <a:ext cx="2408317" cy="1151452"/>
          </a:xfrm>
          <a:prstGeom prst="rect">
            <a:avLst/>
          </a:prstGeom>
        </p:spPr>
      </p:pic>
      <p:pic>
        <p:nvPicPr>
          <p:cNvPr id="17" name="Image 5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-161762" y="1406193"/>
            <a:ext cx="967548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6950" lvl="1"/>
            <a:r>
              <a:rPr lang="en-GB" b="1" dirty="0"/>
              <a:t>(S)RF performance highly dependent on geometry and surface quality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Final tolerances in </a:t>
            </a:r>
            <a:r>
              <a:rPr lang="en-GB" sz="1600" dirty="0">
                <a:highlight>
                  <a:srgbClr val="E9E9A2"/>
                </a:highlight>
              </a:rPr>
              <a:t>few tenths of millimetres</a:t>
            </a:r>
            <a:r>
              <a:rPr lang="en-GB" sz="1600" dirty="0"/>
              <a:t> after many assembly (welding!) steps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Machined and welded RF surfaces = specific parameters </a:t>
            </a:r>
          </a:p>
        </p:txBody>
      </p:sp>
      <p:sp>
        <p:nvSpPr>
          <p:cNvPr id="23" name="Titre 1"/>
          <p:cNvSpPr>
            <a:spLocks noGrp="1"/>
          </p:cNvSpPr>
          <p:nvPr>
            <p:ph type="title"/>
          </p:nvPr>
        </p:nvSpPr>
        <p:spPr>
          <a:xfrm>
            <a:off x="481630" y="-27863"/>
            <a:ext cx="8747449" cy="778596"/>
          </a:xfrm>
        </p:spPr>
        <p:txBody>
          <a:bodyPr/>
          <a:lstStyle/>
          <a:p>
            <a:r>
              <a:rPr lang="en-GB" sz="2400" dirty="0"/>
              <a:t>Why are these Objects a Manufacturing Challenge?	</a:t>
            </a:r>
            <a:endParaRPr lang="en-GB" sz="2400" b="0" dirty="0"/>
          </a:p>
        </p:txBody>
      </p:sp>
      <p:sp>
        <p:nvSpPr>
          <p:cNvPr id="9" name="Rectangle 8"/>
          <p:cNvSpPr/>
          <p:nvPr/>
        </p:nvSpPr>
        <p:spPr>
          <a:xfrm>
            <a:off x="-134930" y="670635"/>
            <a:ext cx="949311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6950" lvl="1"/>
            <a:r>
              <a:rPr lang="en-GB" b="1" dirty="0"/>
              <a:t>Specific (and expensive!) materials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4CAB80"/>
                </a:solidFill>
              </a:rPr>
              <a:t>Extra-pure niobium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F57D02"/>
                </a:solidFill>
              </a:rPr>
              <a:t>OFE copper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83ABD7"/>
                </a:solidFill>
              </a:rPr>
              <a:t>titanium grade 23 (TA6V ELI)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746652"/>
                </a:solidFill>
              </a:rPr>
              <a:t>stainless steel 316LN</a:t>
            </a:r>
            <a:endParaRPr lang="en-GB" sz="1600" i="1" dirty="0">
              <a:solidFill>
                <a:srgbClr val="74665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7707E3-A3F3-4C91-B1D1-EE1E2AB2DB74}"/>
              </a:ext>
            </a:extLst>
          </p:cNvPr>
          <p:cNvSpPr/>
          <p:nvPr/>
        </p:nvSpPr>
        <p:spPr>
          <a:xfrm>
            <a:off x="-203530" y="5085835"/>
            <a:ext cx="927893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6950" lvl="1"/>
            <a:r>
              <a:rPr lang="en-GB" b="1" dirty="0"/>
              <a:t>Multi-Technology components with pressure joints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~13 technologies involved and intertwined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Multiple </a:t>
            </a:r>
            <a:r>
              <a:rPr lang="en-GB" sz="1600" u="sng" dirty="0"/>
              <a:t>activities</a:t>
            </a:r>
            <a:r>
              <a:rPr lang="en-GB" sz="1600" dirty="0"/>
              <a:t> and </a:t>
            </a:r>
            <a:r>
              <a:rPr lang="en-GB" sz="1600" u="sng" dirty="0"/>
              <a:t>actors</a:t>
            </a:r>
            <a:r>
              <a:rPr lang="en-GB" sz="1600" dirty="0"/>
              <a:t> in parallel in different groups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Advanced follow-up to fulfil HL-LHC quality standards </a:t>
            </a:r>
            <a:r>
              <a:rPr lang="en-GB" sz="1100" i="1" dirty="0"/>
              <a:t>(PED-related normative, MTF steps, traceability)</a:t>
            </a:r>
            <a:endParaRPr lang="en-GB" sz="16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FA98D6F-CC44-46F9-9D25-A1C33D7708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6738" y="3581221"/>
            <a:ext cx="3439718" cy="1323597"/>
          </a:xfrm>
          <a:prstGeom prst="rect">
            <a:avLst/>
          </a:prstGeom>
        </p:spPr>
      </p:pic>
      <p:sp>
        <p:nvSpPr>
          <p:cNvPr id="2" name="Slide Number Placeholder 14">
            <a:extLst>
              <a:ext uri="{FF2B5EF4-FFF2-40B4-BE49-F238E27FC236}">
                <a16:creationId xmlns:a16="http://schemas.microsoft.com/office/drawing/2014/main" id="{B545863D-CCBE-3477-1C0C-E271C5ED3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4</a:t>
            </a:r>
          </a:p>
        </p:txBody>
      </p:sp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EB7D2D86-F276-67D6-0DFC-909E13619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10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DC2FFFC0-BC0E-AD33-5F28-E46F64627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515296-20E1-CB42-AD5B-B6761CFD384D}"/>
              </a:ext>
            </a:extLst>
          </p:cNvPr>
          <p:cNvSpPr/>
          <p:nvPr/>
        </p:nvSpPr>
        <p:spPr>
          <a:xfrm>
            <a:off x="-531482" y="2276872"/>
            <a:ext cx="967548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6950" lvl="1" algn="ctr"/>
            <a:r>
              <a:rPr lang="en-GB" sz="40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Manufacturing Status</a:t>
            </a:r>
          </a:p>
          <a:p>
            <a:pPr marL="526950" lvl="1" algn="ctr"/>
            <a:endParaRPr lang="en-GB" sz="32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1098450" lvl="1" indent="-571500" algn="ctr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HOM Couplers &amp; Antennas</a:t>
            </a:r>
          </a:p>
        </p:txBody>
      </p:sp>
    </p:spTree>
    <p:extLst>
      <p:ext uri="{BB962C8B-B14F-4D97-AF65-F5344CB8AC3E}">
        <p14:creationId xmlns:p14="http://schemas.microsoft.com/office/powerpoint/2010/main" val="1896109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DQW </a:t>
            </a:r>
            <a:r>
              <a:rPr lang="en-GB" b="0" dirty="0"/>
              <a:t>– HOMC and Antennas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5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8" name="Image 7" descr="Une image contenant plastique&#10;&#10;Description générée automatiquement">
            <a:extLst>
              <a:ext uri="{FF2B5EF4-FFF2-40B4-BE49-F238E27FC236}">
                <a16:creationId xmlns:a16="http://schemas.microsoft.com/office/drawing/2014/main" id="{BFCFAC9B-87AC-37DC-2857-6A7D0CC90B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144" y="2527087"/>
            <a:ext cx="976565" cy="3185687"/>
          </a:xfrm>
          <a:prstGeom prst="rect">
            <a:avLst/>
          </a:prstGeom>
        </p:spPr>
      </p:pic>
      <p:pic>
        <p:nvPicPr>
          <p:cNvPr id="9" name="Image 8" descr="Une image contenant plastique, bouteille&#10;&#10;Description générée automatiquement">
            <a:extLst>
              <a:ext uri="{FF2B5EF4-FFF2-40B4-BE49-F238E27FC236}">
                <a16:creationId xmlns:a16="http://schemas.microsoft.com/office/drawing/2014/main" id="{4A368FF4-7EC6-07F0-96D2-26270CBC24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11383">
            <a:off x="6077399" y="1102049"/>
            <a:ext cx="794982" cy="1260965"/>
          </a:xfrm>
          <a:prstGeom prst="rect">
            <a:avLst/>
          </a:prstGeom>
        </p:spPr>
      </p:pic>
      <p:pic>
        <p:nvPicPr>
          <p:cNvPr id="10" name="Image 9" descr="Une image contenant Poubelle, plastique, poubelle&#10;&#10;Description générée automatiquement">
            <a:extLst>
              <a:ext uri="{FF2B5EF4-FFF2-40B4-BE49-F238E27FC236}">
                <a16:creationId xmlns:a16="http://schemas.microsoft.com/office/drawing/2014/main" id="{40A9BD73-ACDE-7358-D1A5-C63FE9620E4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027" y="2809709"/>
            <a:ext cx="863439" cy="3546641"/>
          </a:xfrm>
          <a:prstGeom prst="rect">
            <a:avLst/>
          </a:prstGeom>
        </p:spPr>
      </p:pic>
      <p:pic>
        <p:nvPicPr>
          <p:cNvPr id="11" name="Image 10" descr="Une image contenant cylindre&#10;&#10;Description générée automatiquement">
            <a:extLst>
              <a:ext uri="{FF2B5EF4-FFF2-40B4-BE49-F238E27FC236}">
                <a16:creationId xmlns:a16="http://schemas.microsoft.com/office/drawing/2014/main" id="{45E46AE5-E02B-538D-1D6A-512955AB7C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865" y="118641"/>
            <a:ext cx="2236975" cy="3421451"/>
          </a:xfrm>
          <a:prstGeom prst="rect">
            <a:avLst/>
          </a:prstGeom>
        </p:spPr>
      </p:pic>
      <p:graphicFrame>
        <p:nvGraphicFramePr>
          <p:cNvPr id="13" name="Tableau 11">
            <a:extLst>
              <a:ext uri="{FF2B5EF4-FFF2-40B4-BE49-F238E27FC236}">
                <a16:creationId xmlns:a16="http://schemas.microsoft.com/office/drawing/2014/main" id="{394E4C2A-DB2B-B37A-2ED0-CAB068121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178740"/>
              </p:ext>
            </p:extLst>
          </p:nvPr>
        </p:nvGraphicFramePr>
        <p:xfrm>
          <a:off x="569109" y="681898"/>
          <a:ext cx="4606240" cy="4638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1447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265839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658954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1191902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6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requested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1387897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36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highlight>
                            <a:srgbClr val="00FF00"/>
                          </a:highlight>
                        </a:rPr>
                        <a:t>15 done</a:t>
                      </a:r>
                    </a:p>
                    <a:p>
                      <a:pPr algn="ctr"/>
                      <a:r>
                        <a:rPr lang="en-GB" sz="1600" noProof="0" dirty="0">
                          <a:highlight>
                            <a:srgbClr val="FF0000"/>
                          </a:highlight>
                        </a:rPr>
                        <a:t>1 not conform</a:t>
                      </a:r>
                    </a:p>
                    <a:p>
                      <a:pPr algn="ctr"/>
                      <a:r>
                        <a:rPr lang="en-GB" sz="1600" noProof="0" dirty="0">
                          <a:highlight>
                            <a:srgbClr val="F4C74A"/>
                          </a:highlight>
                        </a:rPr>
                        <a:t>21 ongoing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917329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HOM Feedthrough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36 + 12*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noProof="0" dirty="0">
                          <a:highlight>
                            <a:srgbClr val="00FF00"/>
                          </a:highlight>
                        </a:rPr>
                        <a:t>2</a:t>
                      </a:r>
                      <a:r>
                        <a:rPr lang="en-GB" sz="1600" noProof="0" dirty="0">
                          <a:highlight>
                            <a:srgbClr val="00FF00"/>
                          </a:highlight>
                        </a:rPr>
                        <a:t>0 done</a:t>
                      </a:r>
                    </a:p>
                    <a:p>
                      <a:pPr algn="ctr"/>
                      <a:r>
                        <a:rPr lang="en-GB" sz="1600" noProof="0" dirty="0">
                          <a:highlight>
                            <a:srgbClr val="F4C74A"/>
                          </a:highlight>
                        </a:rPr>
                        <a:t>16 ongoing</a:t>
                      </a:r>
                    </a:p>
                    <a:p>
                      <a:pPr algn="ctr"/>
                      <a:r>
                        <a:rPr lang="en-GB" sz="1600" noProof="0" dirty="0">
                          <a:highlight>
                            <a:srgbClr val="00FFFF"/>
                          </a:highlight>
                        </a:rPr>
                        <a:t>12*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368179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HF-HOM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12 + 4*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highlight>
                            <a:srgbClr val="00FF00"/>
                          </a:highlight>
                        </a:rPr>
                        <a:t>12 done</a:t>
                      </a:r>
                    </a:p>
                    <a:p>
                      <a:pPr algn="ctr"/>
                      <a:r>
                        <a:rPr lang="en-GB" sz="1600" kern="1200" noProof="0" dirty="0">
                          <a:solidFill>
                            <a:schemeClr val="dk1"/>
                          </a:solidFill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4*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1859654234"/>
                  </a:ext>
                </a:extLst>
              </a:tr>
              <a:tr h="368179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Field Antenna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12 + 4*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noProof="0" dirty="0">
                          <a:highlight>
                            <a:srgbClr val="00FF00"/>
                          </a:highlight>
                        </a:rPr>
                        <a:t>1</a:t>
                      </a:r>
                      <a:r>
                        <a:rPr lang="en-GB" sz="1600" noProof="0" dirty="0">
                          <a:highlight>
                            <a:srgbClr val="00FF00"/>
                          </a:highlight>
                        </a:rPr>
                        <a:t>2 done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noProof="0" dirty="0">
                          <a:solidFill>
                            <a:schemeClr val="dk1"/>
                          </a:solidFill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4*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83781028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90468B78-F2F5-5FCF-EECC-A97A568AF70C}"/>
              </a:ext>
            </a:extLst>
          </p:cNvPr>
          <p:cNvSpPr/>
          <p:nvPr/>
        </p:nvSpPr>
        <p:spPr>
          <a:xfrm>
            <a:off x="426196" y="5529771"/>
            <a:ext cx="52057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5475" lvl="1" indent="-263525">
              <a:tabLst>
                <a:tab pos="177800" algn="l"/>
              </a:tabLst>
            </a:pPr>
            <a:r>
              <a:rPr lang="en-GB" sz="1600" dirty="0"/>
              <a:t>* : additional quantities to be produced following last PSM in Sept 2024 (spares)</a:t>
            </a:r>
            <a:endParaRPr lang="en-GB" sz="1400" dirty="0"/>
          </a:p>
        </p:txBody>
      </p:sp>
      <p:sp>
        <p:nvSpPr>
          <p:cNvPr id="4" name="TextBox 32">
            <a:extLst>
              <a:ext uri="{FF2B5EF4-FFF2-40B4-BE49-F238E27FC236}">
                <a16:creationId xmlns:a16="http://schemas.microsoft.com/office/drawing/2014/main" id="{DE1EFFBC-5780-BF58-5250-E4307D1541BB}"/>
              </a:ext>
            </a:extLst>
          </p:cNvPr>
          <p:cNvSpPr txBox="1"/>
          <p:nvPr/>
        </p:nvSpPr>
        <p:spPr>
          <a:xfrm>
            <a:off x="7749345" y="3589568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HOM Coupler</a:t>
            </a:r>
          </a:p>
        </p:txBody>
      </p:sp>
      <p:sp>
        <p:nvSpPr>
          <p:cNvPr id="5" name="TextBox 32">
            <a:extLst>
              <a:ext uri="{FF2B5EF4-FFF2-40B4-BE49-F238E27FC236}">
                <a16:creationId xmlns:a16="http://schemas.microsoft.com/office/drawing/2014/main" id="{BD805531-6FDC-E90B-D240-ACD9AB0281E3}"/>
              </a:ext>
            </a:extLst>
          </p:cNvPr>
          <p:cNvSpPr txBox="1"/>
          <p:nvPr/>
        </p:nvSpPr>
        <p:spPr>
          <a:xfrm>
            <a:off x="5654147" y="1057263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HOM FT</a:t>
            </a:r>
          </a:p>
        </p:txBody>
      </p:sp>
      <p:sp>
        <p:nvSpPr>
          <p:cNvPr id="12" name="TextBox 32">
            <a:extLst>
              <a:ext uri="{FF2B5EF4-FFF2-40B4-BE49-F238E27FC236}">
                <a16:creationId xmlns:a16="http://schemas.microsoft.com/office/drawing/2014/main" id="{65BF85C3-74A8-6CD3-2F45-DEE172F5EAD4}"/>
              </a:ext>
            </a:extLst>
          </p:cNvPr>
          <p:cNvSpPr txBox="1"/>
          <p:nvPr/>
        </p:nvSpPr>
        <p:spPr>
          <a:xfrm>
            <a:off x="6008240" y="6015603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HF-HOM Coupler</a:t>
            </a:r>
          </a:p>
        </p:txBody>
      </p:sp>
      <p:sp>
        <p:nvSpPr>
          <p:cNvPr id="14" name="TextBox 32">
            <a:extLst>
              <a:ext uri="{FF2B5EF4-FFF2-40B4-BE49-F238E27FC236}">
                <a16:creationId xmlns:a16="http://schemas.microsoft.com/office/drawing/2014/main" id="{EC2B9336-AB46-1D98-DD52-E73BAF44A04E}"/>
              </a:ext>
            </a:extLst>
          </p:cNvPr>
          <p:cNvSpPr txBox="1"/>
          <p:nvPr/>
        </p:nvSpPr>
        <p:spPr>
          <a:xfrm>
            <a:off x="7078452" y="5221537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Field Antenna</a:t>
            </a:r>
          </a:p>
        </p:txBody>
      </p:sp>
    </p:spTree>
    <p:extLst>
      <p:ext uri="{BB962C8B-B14F-4D97-AF65-F5344CB8AC3E}">
        <p14:creationId xmlns:p14="http://schemas.microsoft.com/office/powerpoint/2010/main" val="3808681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DQW </a:t>
            </a:r>
            <a:r>
              <a:rPr lang="en-GB" b="0" dirty="0"/>
              <a:t>– HOMC and Antennas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6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pic>
        <p:nvPicPr>
          <p:cNvPr id="14" name="Picture 9">
            <a:extLst>
              <a:ext uri="{FF2B5EF4-FFF2-40B4-BE49-F238E27FC236}">
                <a16:creationId xmlns:a16="http://schemas.microsoft.com/office/drawing/2014/main" id="{FB6D2896-410F-EED9-B7E0-1F9F340C6E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720" y="756536"/>
            <a:ext cx="3273775" cy="2455331"/>
          </a:xfrm>
          <a:prstGeom prst="rect">
            <a:avLst/>
          </a:prstGeom>
        </p:spPr>
      </p:pic>
      <p:pic>
        <p:nvPicPr>
          <p:cNvPr id="15" name="Picture 11" descr="A picture containing floor, stone&#10;&#10;Description automatically generated">
            <a:extLst>
              <a:ext uri="{FF2B5EF4-FFF2-40B4-BE49-F238E27FC236}">
                <a16:creationId xmlns:a16="http://schemas.microsoft.com/office/drawing/2014/main" id="{6AFD08A1-2E5F-F3E5-F246-BF661B043D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5628" y="3355883"/>
            <a:ext cx="2048977" cy="2731969"/>
          </a:xfrm>
          <a:prstGeom prst="rect">
            <a:avLst/>
          </a:prstGeom>
        </p:spPr>
      </p:pic>
      <p:pic>
        <p:nvPicPr>
          <p:cNvPr id="17" name="Picture 3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3EF593C0-2D59-DB2B-C1EB-ED47906277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7655" y="3355883"/>
            <a:ext cx="2048977" cy="2731969"/>
          </a:xfrm>
          <a:prstGeom prst="rect">
            <a:avLst/>
          </a:prstGeom>
        </p:spPr>
      </p:pic>
      <p:pic>
        <p:nvPicPr>
          <p:cNvPr id="18" name="Picture 9">
            <a:extLst>
              <a:ext uri="{FF2B5EF4-FFF2-40B4-BE49-F238E27FC236}">
                <a16:creationId xmlns:a16="http://schemas.microsoft.com/office/drawing/2014/main" id="{60C95306-9FFE-1DEC-75A4-A19F66DEBA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709" y="755222"/>
            <a:ext cx="1717088" cy="245664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B941DAB-75A7-73C7-8F68-7825BB4926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84772" y="756536"/>
            <a:ext cx="1821993" cy="2455331"/>
          </a:xfrm>
          <a:prstGeom prst="rect">
            <a:avLst/>
          </a:prstGeom>
        </p:spPr>
      </p:pic>
      <p:pic>
        <p:nvPicPr>
          <p:cNvPr id="11" name="Image 10" descr="Une image contenant cylindre, plastique, vert&#10;&#10;Description générée automatiquement">
            <a:extLst>
              <a:ext uri="{FF2B5EF4-FFF2-40B4-BE49-F238E27FC236}">
                <a16:creationId xmlns:a16="http://schemas.microsoft.com/office/drawing/2014/main" id="{733F763A-5E44-F014-8A5F-7FD9DC3E6E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81989" y="726156"/>
            <a:ext cx="1988058" cy="248571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D1E1B3-CE40-F52A-1C06-D0B790F15A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214" y="3355883"/>
            <a:ext cx="2589678" cy="273196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B1704CF-A313-2F9C-69A1-AA5A10934AB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5909"/>
          <a:stretch/>
        </p:blipFill>
        <p:spPr>
          <a:xfrm>
            <a:off x="7080020" y="3541252"/>
            <a:ext cx="1633675" cy="2485712"/>
          </a:xfrm>
          <a:prstGeom prst="rect">
            <a:avLst/>
          </a:prstGeom>
        </p:spPr>
      </p:pic>
      <p:sp>
        <p:nvSpPr>
          <p:cNvPr id="4" name="TextBox 25">
            <a:extLst>
              <a:ext uri="{FF2B5EF4-FFF2-40B4-BE49-F238E27FC236}">
                <a16:creationId xmlns:a16="http://schemas.microsoft.com/office/drawing/2014/main" id="{7FFF64F4-21C8-977C-5669-1D3B01F93090}"/>
              </a:ext>
            </a:extLst>
          </p:cNvPr>
          <p:cNvSpPr txBox="1"/>
          <p:nvPr/>
        </p:nvSpPr>
        <p:spPr>
          <a:xfrm>
            <a:off x="113709" y="2957110"/>
            <a:ext cx="1672787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Nb Hook Machining</a:t>
            </a:r>
            <a:endParaRPr lang="en-US" sz="1200" dirty="0"/>
          </a:p>
        </p:txBody>
      </p:sp>
      <p:sp>
        <p:nvSpPr>
          <p:cNvPr id="5" name="TextBox 25">
            <a:extLst>
              <a:ext uri="{FF2B5EF4-FFF2-40B4-BE49-F238E27FC236}">
                <a16:creationId xmlns:a16="http://schemas.microsoft.com/office/drawing/2014/main" id="{53A7CEE0-977A-B827-CC8A-F420906676F2}"/>
              </a:ext>
            </a:extLst>
          </p:cNvPr>
          <p:cNvSpPr txBox="1"/>
          <p:nvPr/>
        </p:nvSpPr>
        <p:spPr>
          <a:xfrm>
            <a:off x="3328605" y="2924583"/>
            <a:ext cx="1821992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Welded Hooks Series</a:t>
            </a:r>
            <a:endParaRPr lang="en-US" sz="1200" dirty="0"/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1AD6374C-9C13-D9EC-F8FE-C267C4364098}"/>
              </a:ext>
            </a:extLst>
          </p:cNvPr>
          <p:cNvSpPr txBox="1"/>
          <p:nvPr/>
        </p:nvSpPr>
        <p:spPr>
          <a:xfrm>
            <a:off x="7081989" y="3217383"/>
            <a:ext cx="1883432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Metrologies (3D Scans)</a:t>
            </a:r>
            <a:endParaRPr lang="en-US" sz="1200" dirty="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58CDCB0C-E1BE-3BE1-C1D4-05256C5BF9F8}"/>
              </a:ext>
            </a:extLst>
          </p:cNvPr>
          <p:cNvSpPr txBox="1"/>
          <p:nvPr/>
        </p:nvSpPr>
        <p:spPr>
          <a:xfrm>
            <a:off x="5229854" y="5813338"/>
            <a:ext cx="1649828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HF-HOM Final Weld</a:t>
            </a:r>
            <a:endParaRPr lang="en-US" sz="1200" dirty="0"/>
          </a:p>
        </p:txBody>
      </p:sp>
      <p:sp>
        <p:nvSpPr>
          <p:cNvPr id="12" name="TextBox 25">
            <a:extLst>
              <a:ext uri="{FF2B5EF4-FFF2-40B4-BE49-F238E27FC236}">
                <a16:creationId xmlns:a16="http://schemas.microsoft.com/office/drawing/2014/main" id="{0F20B944-7F7D-BBBA-70FF-2BA85D3C00DF}"/>
              </a:ext>
            </a:extLst>
          </p:cNvPr>
          <p:cNvSpPr txBox="1"/>
          <p:nvPr/>
        </p:nvSpPr>
        <p:spPr>
          <a:xfrm>
            <a:off x="58478" y="5810852"/>
            <a:ext cx="1649828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HF-HOM Final Weld</a:t>
            </a:r>
            <a:endParaRPr lang="en-US" sz="1200" dirty="0"/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2E61E1A3-A87F-E086-169B-13924C16EB20}"/>
              </a:ext>
            </a:extLst>
          </p:cNvPr>
          <p:cNvSpPr txBox="1"/>
          <p:nvPr/>
        </p:nvSpPr>
        <p:spPr>
          <a:xfrm>
            <a:off x="2698760" y="5813338"/>
            <a:ext cx="1945248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Field Antenna Assembly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80033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32786B92-75BD-7FEB-6E1D-A7AA3DF6D5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176" y="634686"/>
            <a:ext cx="1563441" cy="3193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RFD </a:t>
            </a:r>
            <a:r>
              <a:rPr lang="en-GB" b="0" dirty="0"/>
              <a:t>– HOMC and Antennas (1</a:t>
            </a:r>
            <a:r>
              <a:rPr lang="en-GB" b="0" baseline="30000" dirty="0"/>
              <a:t>st</a:t>
            </a:r>
            <a:r>
              <a:rPr lang="en-GB" b="0" dirty="0"/>
              <a:t> set)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5DE80CD6-E2E7-3397-7BAB-37DB4363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14th HL-LHC Collaboration Meeting – 09/10/2024</a:t>
            </a:r>
            <a:endParaRPr lang="en-GB" dirty="0"/>
          </a:p>
        </p:txBody>
      </p:sp>
      <p:graphicFrame>
        <p:nvGraphicFramePr>
          <p:cNvPr id="13" name="Tableau 11">
            <a:extLst>
              <a:ext uri="{FF2B5EF4-FFF2-40B4-BE49-F238E27FC236}">
                <a16:creationId xmlns:a16="http://schemas.microsoft.com/office/drawing/2014/main" id="{394E4C2A-DB2B-B37A-2ED0-CAB068121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120208"/>
              </p:ext>
            </p:extLst>
          </p:nvPr>
        </p:nvGraphicFramePr>
        <p:xfrm>
          <a:off x="517756" y="883590"/>
          <a:ext cx="4696159" cy="4365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653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202576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920930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1118418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6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requested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725754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H-HOM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2**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6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2** </a:t>
                      </a:r>
                      <a:r>
                        <a:rPr lang="fr-FR" sz="16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shipped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810396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H-HOM Feedthrough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2** + 4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>
                          <a:highlight>
                            <a:srgbClr val="00FF00"/>
                          </a:highlight>
                        </a:rPr>
                        <a:t>2** + 4 </a:t>
                      </a:r>
                      <a:r>
                        <a:rPr lang="fr-FR" sz="1600" noProof="0" dirty="0" err="1">
                          <a:highlight>
                            <a:srgbClr val="00FF00"/>
                          </a:highlight>
                        </a:rPr>
                        <a:t>shipped</a:t>
                      </a:r>
                      <a:endParaRPr lang="en-GB" sz="1600" noProof="0" dirty="0">
                        <a:highlight>
                          <a:srgbClr val="00FF00"/>
                        </a:highlight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799144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V-HOM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2** + 4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>
                          <a:highlight>
                            <a:srgbClr val="00FF00"/>
                          </a:highlight>
                        </a:rPr>
                        <a:t>2** + 4 </a:t>
                      </a:r>
                      <a:r>
                        <a:rPr lang="fr-FR" sz="1600" noProof="0" dirty="0" err="1">
                          <a:highlight>
                            <a:srgbClr val="00FF00"/>
                          </a:highlight>
                        </a:rPr>
                        <a:t>shipped</a:t>
                      </a:r>
                      <a:endParaRPr lang="en-GB" sz="1600" noProof="0" dirty="0">
                        <a:highlight>
                          <a:srgbClr val="00FF00"/>
                        </a:highlight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966280341"/>
                  </a:ext>
                </a:extLst>
              </a:tr>
              <a:tr h="912126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Field Antenna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2** + 4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>
                          <a:highlight>
                            <a:srgbClr val="00FF00"/>
                          </a:highlight>
                        </a:rPr>
                        <a:t>2** + 4 </a:t>
                      </a:r>
                      <a:r>
                        <a:rPr lang="fr-FR" sz="1600" noProof="0" dirty="0" err="1">
                          <a:highlight>
                            <a:srgbClr val="00FF00"/>
                          </a:highlight>
                        </a:rPr>
                        <a:t>shipped</a:t>
                      </a:r>
                      <a:endParaRPr lang="en-GB" sz="1600" noProof="0" dirty="0">
                        <a:highlight>
                          <a:srgbClr val="00FF00"/>
                        </a:highlight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1824771498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90468B78-F2F5-5FCF-EECC-A97A568AF70C}"/>
              </a:ext>
            </a:extLst>
          </p:cNvPr>
          <p:cNvSpPr/>
          <p:nvPr/>
        </p:nvSpPr>
        <p:spPr>
          <a:xfrm>
            <a:off x="510067" y="5384535"/>
            <a:ext cx="4565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9138" lvl="1" indent="-357188">
              <a:tabLst>
                <a:tab pos="177800" algn="l"/>
              </a:tabLst>
            </a:pPr>
            <a:r>
              <a:rPr lang="en-GB" dirty="0"/>
              <a:t>** : prototypes built at CERN for         RFD-SPS cryomodule</a:t>
            </a:r>
            <a:endParaRPr lang="en-GB" sz="1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80245BA-A874-FEA6-ACCE-C3099990D6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07" y="2576652"/>
            <a:ext cx="1168975" cy="2654025"/>
          </a:xfrm>
          <a:prstGeom prst="rect">
            <a:avLst/>
          </a:prstGeom>
        </p:spPr>
      </p:pic>
      <p:pic>
        <p:nvPicPr>
          <p:cNvPr id="5" name="Image 4" descr="Une image contenant cercle&#10;&#10;Description générée automatiquement">
            <a:extLst>
              <a:ext uri="{FF2B5EF4-FFF2-40B4-BE49-F238E27FC236}">
                <a16:creationId xmlns:a16="http://schemas.microsoft.com/office/drawing/2014/main" id="{F4922CC3-96E0-3158-F87B-73ADB16C21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860" y="705972"/>
            <a:ext cx="1016299" cy="1735605"/>
          </a:xfrm>
          <a:prstGeom prst="rect">
            <a:avLst/>
          </a:prstGeom>
        </p:spPr>
      </p:pic>
      <p:pic>
        <p:nvPicPr>
          <p:cNvPr id="12" name="Image 11" descr="Une image contenant bouteille, plastique&#10;&#10;Description générée automatiquement">
            <a:extLst>
              <a:ext uri="{FF2B5EF4-FFF2-40B4-BE49-F238E27FC236}">
                <a16:creationId xmlns:a16="http://schemas.microsoft.com/office/drawing/2014/main" id="{E31B322B-DDF6-5F27-080A-35A11002237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45"/>
          <a:stretch/>
        </p:blipFill>
        <p:spPr>
          <a:xfrm>
            <a:off x="6590380" y="3609105"/>
            <a:ext cx="1058613" cy="2722294"/>
          </a:xfrm>
          <a:prstGeom prst="rect">
            <a:avLst/>
          </a:prstGeom>
        </p:spPr>
      </p:pic>
      <p:sp>
        <p:nvSpPr>
          <p:cNvPr id="8" name="TextBox 32">
            <a:extLst>
              <a:ext uri="{FF2B5EF4-FFF2-40B4-BE49-F238E27FC236}">
                <a16:creationId xmlns:a16="http://schemas.microsoft.com/office/drawing/2014/main" id="{6E2207F4-4473-175F-65D6-5463613BACFD}"/>
              </a:ext>
            </a:extLst>
          </p:cNvPr>
          <p:cNvSpPr txBox="1"/>
          <p:nvPr/>
        </p:nvSpPr>
        <p:spPr>
          <a:xfrm>
            <a:off x="5859873" y="6003128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V-HOM Coupler</a:t>
            </a:r>
          </a:p>
        </p:txBody>
      </p:sp>
      <p:sp>
        <p:nvSpPr>
          <p:cNvPr id="9" name="TextBox 32">
            <a:extLst>
              <a:ext uri="{FF2B5EF4-FFF2-40B4-BE49-F238E27FC236}">
                <a16:creationId xmlns:a16="http://schemas.microsoft.com/office/drawing/2014/main" id="{3956CCE3-BBA1-9494-3096-75EF4BD0AD08}"/>
              </a:ext>
            </a:extLst>
          </p:cNvPr>
          <p:cNvSpPr txBox="1"/>
          <p:nvPr/>
        </p:nvSpPr>
        <p:spPr>
          <a:xfrm>
            <a:off x="7776155" y="5247908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Field Antenna</a:t>
            </a:r>
          </a:p>
        </p:txBody>
      </p:sp>
      <p:sp>
        <p:nvSpPr>
          <p:cNvPr id="10" name="TextBox 32">
            <a:extLst>
              <a:ext uri="{FF2B5EF4-FFF2-40B4-BE49-F238E27FC236}">
                <a16:creationId xmlns:a16="http://schemas.microsoft.com/office/drawing/2014/main" id="{602DC82F-3D73-C197-79F2-B3E37FDDB3C9}"/>
              </a:ext>
            </a:extLst>
          </p:cNvPr>
          <p:cNvSpPr txBox="1"/>
          <p:nvPr/>
        </p:nvSpPr>
        <p:spPr>
          <a:xfrm>
            <a:off x="6466293" y="2568940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  <a:endParaRPr lang="en-GB" sz="1100" dirty="0"/>
          </a:p>
          <a:p>
            <a:r>
              <a:rPr lang="en-GB" sz="1100" dirty="0"/>
              <a:t>H-HOM Coupler</a:t>
            </a:r>
          </a:p>
        </p:txBody>
      </p:sp>
      <p:sp>
        <p:nvSpPr>
          <p:cNvPr id="11" name="TextBox 32">
            <a:extLst>
              <a:ext uri="{FF2B5EF4-FFF2-40B4-BE49-F238E27FC236}">
                <a16:creationId xmlns:a16="http://schemas.microsoft.com/office/drawing/2014/main" id="{6FF58F8C-89BB-3AC4-2814-BBD10339BAD7}"/>
              </a:ext>
            </a:extLst>
          </p:cNvPr>
          <p:cNvSpPr txBox="1"/>
          <p:nvPr/>
        </p:nvSpPr>
        <p:spPr>
          <a:xfrm>
            <a:off x="7891121" y="306344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H-HOM FT</a:t>
            </a:r>
          </a:p>
        </p:txBody>
      </p:sp>
    </p:spTree>
    <p:extLst>
      <p:ext uri="{BB962C8B-B14F-4D97-AF65-F5344CB8AC3E}">
        <p14:creationId xmlns:p14="http://schemas.microsoft.com/office/powerpoint/2010/main" val="28349516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1961</Words>
  <Application>Microsoft Office PowerPoint</Application>
  <PresentationFormat>Affichage à l'écran (4:3)</PresentationFormat>
  <Paragraphs>544</Paragraphs>
  <Slides>31</Slides>
  <Notes>27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Courier New</vt:lpstr>
      <vt:lpstr>Wingdings</vt:lpstr>
      <vt:lpstr>Thème Office</vt:lpstr>
      <vt:lpstr>HL-LHC Crab Cavities: DQW &amp; RFD HOM couplers fabrication challenges  </vt:lpstr>
      <vt:lpstr>Outline</vt:lpstr>
      <vt:lpstr>Production Scope: DQW series</vt:lpstr>
      <vt:lpstr>Production Scope: RFD series</vt:lpstr>
      <vt:lpstr>Why are these Objects a Manufacturing Challenge? </vt:lpstr>
      <vt:lpstr>Présentation PowerPoint</vt:lpstr>
      <vt:lpstr>DQW – HOMC and Antennas</vt:lpstr>
      <vt:lpstr>DQW – HOMC and Antennas</vt:lpstr>
      <vt:lpstr>RFD – HOMC and Antennas (1st set)</vt:lpstr>
      <vt:lpstr>Présentation PowerPoint</vt:lpstr>
      <vt:lpstr>RFD – HOMC and Antennas (2nd set)</vt:lpstr>
      <vt:lpstr>Présentation PowerPoint</vt:lpstr>
      <vt:lpstr>DQW &amp; RFD – FPC Air Side</vt:lpstr>
      <vt:lpstr>DQW &amp; RFD – FPC Air Side</vt:lpstr>
      <vt:lpstr>DQW &amp; RFD – FPC Antenna</vt:lpstr>
      <vt:lpstr>DQW &amp; RFD – FPC Antenna</vt:lpstr>
      <vt:lpstr>Présentation PowerPoint</vt:lpstr>
      <vt:lpstr>DQW &amp; RFD – Coaxial RF Internal Lines</vt:lpstr>
      <vt:lpstr>DQW &amp; RFD – Coaxial RF Internal Lines</vt:lpstr>
      <vt:lpstr>Latest Challenges</vt:lpstr>
      <vt:lpstr>Stains</vt:lpstr>
      <vt:lpstr>Scratches</vt:lpstr>
      <vt:lpstr>Devil is in the Details</vt:lpstr>
      <vt:lpstr>Knives repair</vt:lpstr>
      <vt:lpstr>Conclusions &amp; Lessons Learned</vt:lpstr>
      <vt:lpstr>Many thanks to all the colleagues involved in the production of such beautiful objects!</vt:lpstr>
      <vt:lpstr>Présentation PowerPoint</vt:lpstr>
      <vt:lpstr>Spare slides</vt:lpstr>
      <vt:lpstr>Surface treatment of assembled heterogenous materials is a challenge</vt:lpstr>
      <vt:lpstr>Quality &amp; Documentation</vt:lpstr>
      <vt:lpstr>Quality &amp; Documentation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2018-11-29T12:35:25Z</dcterms:created>
  <dcterms:modified xsi:type="dcterms:W3CDTF">2024-10-09T10:11:12Z</dcterms:modified>
</cp:coreProperties>
</file>