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9"/>
  </p:notesMasterIdLst>
  <p:handoutMasterIdLst>
    <p:handoutMasterId r:id="rId30"/>
  </p:handoutMasterIdLst>
  <p:sldIdLst>
    <p:sldId id="263" r:id="rId5"/>
    <p:sldId id="322" r:id="rId6"/>
    <p:sldId id="334" r:id="rId7"/>
    <p:sldId id="353" r:id="rId8"/>
    <p:sldId id="295" r:id="rId9"/>
    <p:sldId id="352" r:id="rId10"/>
    <p:sldId id="325" r:id="rId11"/>
    <p:sldId id="354" r:id="rId12"/>
    <p:sldId id="332" r:id="rId13"/>
    <p:sldId id="355" r:id="rId14"/>
    <p:sldId id="341" r:id="rId15"/>
    <p:sldId id="356" r:id="rId16"/>
    <p:sldId id="357" r:id="rId17"/>
    <p:sldId id="342" r:id="rId18"/>
    <p:sldId id="358" r:id="rId19"/>
    <p:sldId id="359" r:id="rId20"/>
    <p:sldId id="360" r:id="rId21"/>
    <p:sldId id="362" r:id="rId22"/>
    <p:sldId id="361" r:id="rId23"/>
    <p:sldId id="363" r:id="rId24"/>
    <p:sldId id="350" r:id="rId25"/>
    <p:sldId id="340" r:id="rId26"/>
    <p:sldId id="339" r:id="rId27"/>
    <p:sldId id="343" r:id="rId28"/>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471" autoAdjust="0"/>
    <p:restoredTop sz="86467" autoAdjust="0"/>
  </p:normalViewPr>
  <p:slideViewPr>
    <p:cSldViewPr snapToObjects="1" showGuides="1">
      <p:cViewPr varScale="1">
        <p:scale>
          <a:sx n="58" d="100"/>
          <a:sy n="58" d="100"/>
        </p:scale>
        <p:origin x="1832" y="44"/>
      </p:cViewPr>
      <p:guideLst>
        <p:guide orient="horz" pos="4080"/>
        <p:guide pos="288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09/10/2024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09/10/2024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21249197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From</a:t>
            </a:r>
            <a:r>
              <a:rPr lang="fr-CH" dirty="0"/>
              <a:t> </a:t>
            </a:r>
            <a:r>
              <a:rPr lang="fr-CH" dirty="0" err="1"/>
              <a:t>experience</a:t>
            </a:r>
            <a:r>
              <a:rPr lang="fr-CH" dirty="0"/>
              <a:t> </a:t>
            </a:r>
            <a:r>
              <a:rPr lang="fr-CH" dirty="0" err="1"/>
              <a:t>during</a:t>
            </a:r>
            <a:r>
              <a:rPr lang="fr-CH" dirty="0"/>
              <a:t> the tests, the noise </a:t>
            </a:r>
            <a:r>
              <a:rPr lang="fr-CH" dirty="0" err="1"/>
              <a:t>is</a:t>
            </a:r>
            <a:r>
              <a:rPr lang="fr-CH" dirty="0"/>
              <a:t> </a:t>
            </a:r>
            <a:r>
              <a:rPr lang="fr-CH" dirty="0" err="1"/>
              <a:t>probably</a:t>
            </a:r>
            <a:r>
              <a:rPr lang="fr-CH" dirty="0"/>
              <a:t> due to the </a:t>
            </a:r>
            <a:r>
              <a:rPr lang="fr-CH" dirty="0" err="1"/>
              <a:t>cryogenics</a:t>
            </a:r>
            <a:r>
              <a:rPr lang="fr-CH" dirty="0"/>
              <a:t>, </a:t>
            </a:r>
            <a:r>
              <a:rPr lang="fr-CH" dirty="0" err="1"/>
              <a:t>with</a:t>
            </a:r>
            <a:r>
              <a:rPr lang="fr-CH" dirty="0"/>
              <a:t> phases </a:t>
            </a:r>
            <a:r>
              <a:rPr lang="fr-CH" dirty="0" err="1"/>
              <a:t>very</a:t>
            </a:r>
            <a:r>
              <a:rPr lang="fr-CH" dirty="0"/>
              <a:t> quiet </a:t>
            </a:r>
            <a:r>
              <a:rPr lang="fr-CH" dirty="0" err="1"/>
              <a:t>followed</a:t>
            </a:r>
            <a:r>
              <a:rPr lang="fr-CH" dirty="0"/>
              <a:t> by </a:t>
            </a:r>
            <a:r>
              <a:rPr lang="fr-CH" dirty="0" err="1"/>
              <a:t>noisier</a:t>
            </a:r>
            <a:r>
              <a:rPr lang="fr-CH" dirty="0"/>
              <a:t> phases</a:t>
            </a:r>
          </a:p>
        </p:txBody>
      </p:sp>
      <p:sp>
        <p:nvSpPr>
          <p:cNvPr id="4" name="Slide Number Placeholder 3"/>
          <p:cNvSpPr>
            <a:spLocks noGrp="1"/>
          </p:cNvSpPr>
          <p:nvPr>
            <p:ph type="sldNum" sz="quarter" idx="5"/>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4239557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Tuning fundamental mode by a deformation of the cavity, symmetrical </a:t>
            </a:r>
            <a:r>
              <a:rPr lang="en-US" dirty="0" err="1"/>
              <a:t>wrt</a:t>
            </a:r>
            <a:r>
              <a:rPr lang="en-US" dirty="0"/>
              <a:t> the beam axis. On RFD it is an inductive part of the cavity that is deformed, on the DQW it is the poles (capacitive). Tuning rods are attached to a </a:t>
            </a:r>
            <a:r>
              <a:rPr lang="en-US" dirty="0" err="1"/>
              <a:t>NbTi</a:t>
            </a:r>
            <a:r>
              <a:rPr lang="en-US" dirty="0"/>
              <a:t> part welded to the cavity. Two concentric tubes are moved with respect to each other by an actuator installed outside of the vacuum vessel. The inner tube is connected to the top tuning rod, the outer tube is connected to the tuner frame surrounding the cavity , that is connected to the bottom tuning rod. The two tuner operate in the same way and have the same components, with some differences in shape or size for the frame.</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4099507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Tuning fundamental mode by a deformation of the cavity, symmetrical </a:t>
            </a:r>
            <a:r>
              <a:rPr lang="en-US" dirty="0" err="1"/>
              <a:t>wrt</a:t>
            </a:r>
            <a:r>
              <a:rPr lang="en-US" dirty="0"/>
              <a:t> the beam axis. On RFD it is an inductive part of the cavity that is deformed, on the DQW it is the poles (capacitive). Tuning rods are attached to a </a:t>
            </a:r>
            <a:r>
              <a:rPr lang="en-US" dirty="0" err="1"/>
              <a:t>NbTi</a:t>
            </a:r>
            <a:r>
              <a:rPr lang="en-US" dirty="0"/>
              <a:t> part welded to the cavity. Two concentric tubes are moved with respect to each other by an actuator installed outside of the vacuum vessel. The inner tube is connected to the top tuning rod, the outer tube is connected to the tuner frame surrounding the cavity , that is connected to the bottom tuning rod. The two tuner operate in the same way and have the same components, with some differences in shape or size for the frame.</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1135445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523622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1318423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The tuner design of the </a:t>
            </a:r>
            <a:r>
              <a:rPr lang="fr-CH" dirty="0" err="1"/>
              <a:t>inside</a:t>
            </a:r>
            <a:r>
              <a:rPr lang="fr-CH" dirty="0"/>
              <a:t> of the </a:t>
            </a:r>
            <a:r>
              <a:rPr lang="fr-CH" dirty="0" err="1"/>
              <a:t>inside</a:t>
            </a:r>
            <a:r>
              <a:rPr lang="fr-CH" dirty="0"/>
              <a:t> of the vacuum tank </a:t>
            </a:r>
            <a:r>
              <a:rPr lang="fr-CH" dirty="0" err="1"/>
              <a:t>is</a:t>
            </a:r>
            <a:r>
              <a:rPr lang="fr-CH" dirty="0"/>
              <a:t> </a:t>
            </a:r>
            <a:r>
              <a:rPr lang="fr-CH" dirty="0" err="1"/>
              <a:t>mainly</a:t>
            </a:r>
            <a:r>
              <a:rPr lang="fr-CH" dirty="0"/>
              <a:t> </a:t>
            </a:r>
            <a:r>
              <a:rPr lang="fr-CH" dirty="0" err="1"/>
              <a:t>based</a:t>
            </a:r>
            <a:r>
              <a:rPr lang="fr-CH" dirty="0"/>
              <a:t> on </a:t>
            </a:r>
            <a:r>
              <a:rPr lang="fr-CH" dirty="0" err="1"/>
              <a:t>stiffness</a:t>
            </a:r>
            <a:r>
              <a:rPr lang="fr-CH" dirty="0"/>
              <a:t>, absence of friction, thermal design, high </a:t>
            </a:r>
            <a:r>
              <a:rPr lang="fr-CH" dirty="0" err="1"/>
              <a:t>vibrational</a:t>
            </a:r>
            <a:r>
              <a:rPr lang="fr-CH" dirty="0"/>
              <a:t> and </a:t>
            </a:r>
            <a:r>
              <a:rPr lang="fr-CH" dirty="0" err="1"/>
              <a:t>buckling</a:t>
            </a:r>
            <a:r>
              <a:rPr lang="fr-CH" dirty="0"/>
              <a:t> modes.</a:t>
            </a:r>
          </a:p>
          <a:p>
            <a:r>
              <a:rPr lang="fr-CH" dirty="0"/>
              <a:t>The main challenge </a:t>
            </a:r>
            <a:r>
              <a:rPr lang="fr-CH" dirty="0" err="1"/>
              <a:t>is</a:t>
            </a:r>
            <a:r>
              <a:rPr lang="fr-CH" dirty="0"/>
              <a:t> to </a:t>
            </a:r>
            <a:r>
              <a:rPr lang="fr-CH" dirty="0" err="1"/>
              <a:t>adapt</a:t>
            </a:r>
            <a:r>
              <a:rPr lang="fr-CH" dirty="0"/>
              <a:t> to the </a:t>
            </a:r>
            <a:r>
              <a:rPr lang="fr-CH" dirty="0" err="1"/>
              <a:t>actual</a:t>
            </a:r>
            <a:r>
              <a:rPr lang="fr-CH" dirty="0"/>
              <a:t> </a:t>
            </a:r>
            <a:r>
              <a:rPr lang="fr-CH" dirty="0" err="1"/>
              <a:t>geometry</a:t>
            </a:r>
            <a:r>
              <a:rPr lang="fr-CH" dirty="0"/>
              <a:t> and dimensions of the </a:t>
            </a:r>
            <a:r>
              <a:rPr lang="fr-CH" dirty="0" err="1"/>
              <a:t>cavity</a:t>
            </a:r>
            <a:r>
              <a:rPr lang="fr-CH" dirty="0"/>
              <a:t> and to </a:t>
            </a:r>
            <a:r>
              <a:rPr lang="fr-CH" dirty="0" err="1"/>
              <a:t>connect</a:t>
            </a:r>
            <a:r>
              <a:rPr lang="fr-CH" dirty="0"/>
              <a:t> to the </a:t>
            </a:r>
            <a:r>
              <a:rPr lang="fr-CH" dirty="0" err="1"/>
              <a:t>cavity</a:t>
            </a:r>
            <a:r>
              <a:rPr lang="fr-CH" dirty="0"/>
              <a:t> </a:t>
            </a:r>
            <a:r>
              <a:rPr lang="fr-CH" dirty="0" err="1"/>
              <a:t>without</a:t>
            </a:r>
            <a:r>
              <a:rPr lang="fr-CH" dirty="0"/>
              <a:t> </a:t>
            </a:r>
            <a:r>
              <a:rPr lang="fr-CH" dirty="0" err="1"/>
              <a:t>deforming</a:t>
            </a:r>
            <a:r>
              <a:rPr lang="fr-CH" dirty="0"/>
              <a:t> </a:t>
            </a:r>
            <a:r>
              <a:rPr lang="fr-CH" dirty="0" err="1"/>
              <a:t>it</a:t>
            </a:r>
            <a:r>
              <a:rPr lang="fr-CH" dirty="0"/>
              <a:t> , and to </a:t>
            </a:r>
            <a:r>
              <a:rPr lang="fr-CH" dirty="0" err="1"/>
              <a:t>align</a:t>
            </a:r>
            <a:r>
              <a:rPr lang="fr-CH" dirty="0"/>
              <a:t> </a:t>
            </a:r>
            <a:r>
              <a:rPr lang="fr-CH" dirty="0" err="1"/>
              <a:t>lower</a:t>
            </a:r>
            <a:r>
              <a:rPr lang="fr-CH" dirty="0"/>
              <a:t> </a:t>
            </a:r>
            <a:r>
              <a:rPr lang="fr-CH" dirty="0" err="1"/>
              <a:t>connection</a:t>
            </a:r>
            <a:r>
              <a:rPr lang="fr-CH" dirty="0"/>
              <a:t>, top </a:t>
            </a:r>
            <a:r>
              <a:rPr lang="fr-CH" dirty="0" err="1"/>
              <a:t>connection</a:t>
            </a:r>
            <a:r>
              <a:rPr lang="fr-CH" dirty="0"/>
              <a:t> and vacuum </a:t>
            </a:r>
            <a:r>
              <a:rPr lang="fr-CH" dirty="0" err="1"/>
              <a:t>feedthrough</a:t>
            </a:r>
            <a:r>
              <a:rPr lang="fr-CH" dirty="0"/>
              <a:t> </a:t>
            </a:r>
            <a:r>
              <a:rPr lang="fr-CH" dirty="0" err="1"/>
              <a:t>with</a:t>
            </a:r>
            <a:r>
              <a:rPr lang="fr-CH" dirty="0"/>
              <a:t> the </a:t>
            </a:r>
            <a:r>
              <a:rPr lang="fr-CH" dirty="0" err="1"/>
              <a:t>different</a:t>
            </a:r>
            <a:r>
              <a:rPr lang="fr-CH" dirty="0"/>
              <a:t> offsets and few mm </a:t>
            </a:r>
            <a:r>
              <a:rPr lang="fr-CH" dirty="0" err="1"/>
              <a:t>adjustment</a:t>
            </a:r>
            <a:r>
              <a:rPr lang="fr-CH" dirty="0"/>
              <a:t> </a:t>
            </a:r>
            <a:r>
              <a:rPr lang="fr-CH" dirty="0" err="1"/>
              <a:t>available</a:t>
            </a:r>
            <a:r>
              <a:rPr lang="fr-CH" dirty="0"/>
              <a:t> and large lever </a:t>
            </a:r>
            <a:r>
              <a:rPr lang="fr-CH" dirty="0" err="1"/>
              <a:t>arms</a:t>
            </a:r>
            <a:r>
              <a:rPr lang="fr-CH" dirty="0"/>
              <a:t>. Access for </a:t>
            </a:r>
            <a:r>
              <a:rPr lang="fr-CH" dirty="0" err="1"/>
              <a:t>making</a:t>
            </a:r>
            <a:r>
              <a:rPr lang="fr-CH" dirty="0"/>
              <a:t> the connections </a:t>
            </a:r>
            <a:r>
              <a:rPr lang="fr-CH" dirty="0" err="1"/>
              <a:t>is</a:t>
            </a:r>
            <a:r>
              <a:rPr lang="fr-CH" dirty="0"/>
              <a:t> </a:t>
            </a:r>
            <a:r>
              <a:rPr lang="fr-CH" dirty="0" err="1"/>
              <a:t>limited</a:t>
            </a:r>
            <a:r>
              <a:rPr lang="fr-CH" dirty="0"/>
              <a:t>. Torque </a:t>
            </a:r>
            <a:r>
              <a:rPr lang="fr-CH" dirty="0" err="1"/>
              <a:t>tightening</a:t>
            </a:r>
            <a:r>
              <a:rPr lang="fr-CH" dirty="0"/>
              <a:t> </a:t>
            </a:r>
            <a:r>
              <a:rPr lang="fr-CH" dirty="0" err="1"/>
              <a:t>with</a:t>
            </a:r>
            <a:r>
              <a:rPr lang="fr-CH" dirty="0"/>
              <a:t> </a:t>
            </a:r>
            <a:r>
              <a:rPr lang="fr-CH" dirty="0" err="1"/>
              <a:t>adapted</a:t>
            </a:r>
            <a:r>
              <a:rPr lang="fr-CH" dirty="0"/>
              <a:t> </a:t>
            </a:r>
            <a:r>
              <a:rPr lang="fr-CH" dirty="0" err="1"/>
              <a:t>tools</a:t>
            </a:r>
            <a:r>
              <a:rPr lang="fr-CH" dirty="0"/>
              <a:t> + </a:t>
            </a:r>
            <a:r>
              <a:rPr lang="fr-CH" dirty="0" err="1"/>
              <a:t>securing</a:t>
            </a:r>
            <a:r>
              <a:rPr lang="fr-CH" dirty="0"/>
              <a:t> all connections.</a:t>
            </a:r>
          </a:p>
        </p:txBody>
      </p:sp>
      <p:sp>
        <p:nvSpPr>
          <p:cNvPr id="4" name="Slide Number Placeholder 3"/>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2108889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STFC RFD </a:t>
            </a:r>
            <a:r>
              <a:rPr lang="fr-CH" dirty="0" err="1"/>
              <a:t>assembly</a:t>
            </a:r>
            <a:r>
              <a:rPr lang="fr-CH" dirty="0"/>
              <a:t>: The design for the </a:t>
            </a:r>
            <a:r>
              <a:rPr lang="fr-CH" dirty="0" err="1"/>
              <a:t>inside</a:t>
            </a:r>
            <a:r>
              <a:rPr lang="fr-CH" dirty="0"/>
              <a:t> </a:t>
            </a:r>
            <a:r>
              <a:rPr lang="fr-CH" dirty="0" err="1"/>
              <a:t>was</a:t>
            </a:r>
            <a:r>
              <a:rPr lang="fr-CH" dirty="0"/>
              <a:t> </a:t>
            </a:r>
            <a:r>
              <a:rPr lang="fr-CH" dirty="0" err="1"/>
              <a:t>generally</a:t>
            </a:r>
            <a:r>
              <a:rPr lang="fr-CH" dirty="0"/>
              <a:t> </a:t>
            </a:r>
            <a:r>
              <a:rPr lang="fr-CH" dirty="0" err="1"/>
              <a:t>confirmed</a:t>
            </a:r>
            <a:r>
              <a:rPr lang="fr-CH" dirty="0"/>
              <a:t> </a:t>
            </a:r>
            <a:r>
              <a:rPr lang="fr-CH" dirty="0" err="1"/>
              <a:t>with</a:t>
            </a:r>
            <a:r>
              <a:rPr lang="fr-CH" dirty="0"/>
              <a:t> </a:t>
            </a:r>
            <a:r>
              <a:rPr lang="fr-CH" dirty="0" err="1"/>
              <a:t>some</a:t>
            </a:r>
            <a:r>
              <a:rPr lang="fr-CH" dirty="0"/>
              <a:t> minor </a:t>
            </a:r>
            <a:r>
              <a:rPr lang="fr-CH" dirty="0" err="1"/>
              <a:t>adjustments</a:t>
            </a:r>
            <a:r>
              <a:rPr lang="fr-CH" dirty="0"/>
              <a:t> e.g. for the </a:t>
            </a:r>
            <a:r>
              <a:rPr lang="fr-CH" dirty="0" err="1"/>
              <a:t>lip</a:t>
            </a:r>
            <a:r>
              <a:rPr lang="fr-CH" dirty="0"/>
              <a:t> </a:t>
            </a:r>
            <a:r>
              <a:rPr lang="fr-CH" dirty="0" err="1"/>
              <a:t>washers</a:t>
            </a:r>
            <a:r>
              <a:rPr lang="fr-CH" dirty="0"/>
              <a:t> , the </a:t>
            </a:r>
            <a:r>
              <a:rPr lang="fr-CH" dirty="0" err="1"/>
              <a:t>assembly</a:t>
            </a:r>
            <a:r>
              <a:rPr lang="fr-CH" dirty="0"/>
              <a:t> </a:t>
            </a:r>
            <a:r>
              <a:rPr lang="fr-CH" dirty="0" err="1"/>
              <a:t>sequence</a:t>
            </a:r>
            <a:r>
              <a:rPr lang="fr-CH" dirty="0"/>
              <a:t> </a:t>
            </a:r>
            <a:r>
              <a:rPr lang="fr-CH" dirty="0" err="1"/>
              <a:t>with</a:t>
            </a:r>
            <a:r>
              <a:rPr lang="fr-CH" dirty="0"/>
              <a:t> respect to the tuner </a:t>
            </a:r>
            <a:r>
              <a:rPr lang="fr-CH" dirty="0" err="1"/>
              <a:t>alignment</a:t>
            </a:r>
            <a:r>
              <a:rPr lang="fr-CH" dirty="0"/>
              <a:t>, </a:t>
            </a:r>
            <a:r>
              <a:rPr lang="fr-CH" dirty="0" err="1"/>
              <a:t>still</a:t>
            </a:r>
            <a:r>
              <a:rPr lang="fr-CH" dirty="0"/>
              <a:t> </a:t>
            </a:r>
            <a:r>
              <a:rPr lang="fr-CH" dirty="0" err="1"/>
              <a:t>increased</a:t>
            </a:r>
            <a:r>
              <a:rPr lang="fr-CH" dirty="0"/>
              <a:t> </a:t>
            </a:r>
            <a:r>
              <a:rPr lang="fr-CH" dirty="0" err="1"/>
              <a:t>some</a:t>
            </a:r>
            <a:r>
              <a:rPr lang="fr-CH" dirty="0"/>
              <a:t> clearances</a:t>
            </a:r>
          </a:p>
        </p:txBody>
      </p:sp>
      <p:sp>
        <p:nvSpPr>
          <p:cNvPr id="4" name="Slide Number Placeholder 3"/>
          <p:cNvSpPr>
            <a:spLocks noGrp="1"/>
          </p:cNvSpPr>
          <p:nvPr>
            <p:ph type="sldNum" sz="quarter" idx="5"/>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35998901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4081048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24440094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a:t>CERN</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a:t>CERN</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a:t>CERN</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a:t>CERN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a:t>CERN</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a:t>CERN</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a:t>CERN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a:t>CERN</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ft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1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jpg"/></Relationships>
</file>

<file path=ppt/slides/_rels/slide1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1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7.png"/></Relationships>
</file>

<file path=ppt/slides/_rels/slide2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png"/><Relationship Id="rId4" Type="http://schemas.openxmlformats.org/officeDocument/2006/relationships/image" Target="../media/image3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3815" y="2819400"/>
            <a:ext cx="7200000" cy="1800000"/>
          </a:xfrm>
        </p:spPr>
        <p:txBody>
          <a:bodyPr/>
          <a:lstStyle/>
          <a:p>
            <a:pPr algn="ctr"/>
            <a:r>
              <a:rPr lang="en-GB" sz="3200" dirty="0"/>
              <a:t>Crab cavity Frequency tuner</a:t>
            </a:r>
            <a:br>
              <a:rPr lang="en-GB" sz="3200" dirty="0"/>
            </a:br>
            <a:endParaRPr lang="en-GB" sz="3200" dirty="0"/>
          </a:p>
        </p:txBody>
      </p:sp>
      <p:sp>
        <p:nvSpPr>
          <p:cNvPr id="4" name="Espace réservé du texte 3"/>
          <p:cNvSpPr>
            <a:spLocks noGrp="1"/>
          </p:cNvSpPr>
          <p:nvPr>
            <p:ph type="body" sz="quarter" idx="14"/>
          </p:nvPr>
        </p:nvSpPr>
        <p:spPr>
          <a:xfrm>
            <a:off x="1280434" y="6508750"/>
            <a:ext cx="6480000" cy="349250"/>
          </a:xfrm>
        </p:spPr>
        <p:txBody>
          <a:bodyPr>
            <a:normAutofit/>
          </a:bodyPr>
          <a:lstStyle/>
          <a:p>
            <a:r>
              <a:rPr lang="en-GB" dirty="0"/>
              <a:t>09.10.2024	HL-LHC Collaboration meeting</a:t>
            </a:r>
          </a:p>
        </p:txBody>
      </p:sp>
      <p:pic>
        <p:nvPicPr>
          <p:cNvPr id="5" name="Image 4" descr="CERN-logo_outline.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
        <p:nvSpPr>
          <p:cNvPr id="8" name="Sous-titre 2">
            <a:extLst>
              <a:ext uri="{FF2B5EF4-FFF2-40B4-BE49-F238E27FC236}">
                <a16:creationId xmlns:a16="http://schemas.microsoft.com/office/drawing/2014/main" id="{7C75294D-4B9D-420F-ABF4-5DF2F4A85342}"/>
              </a:ext>
            </a:extLst>
          </p:cNvPr>
          <p:cNvSpPr>
            <a:spLocks noGrp="1"/>
          </p:cNvSpPr>
          <p:nvPr>
            <p:ph type="subTitle" idx="1"/>
          </p:nvPr>
        </p:nvSpPr>
        <p:spPr>
          <a:xfrm>
            <a:off x="827584" y="3789040"/>
            <a:ext cx="7652850" cy="1426096"/>
          </a:xfrm>
        </p:spPr>
        <p:txBody>
          <a:bodyPr>
            <a:normAutofit fontScale="92500" lnSpcReduction="20000"/>
          </a:bodyPr>
          <a:lstStyle/>
          <a:p>
            <a:pPr algn="ctr"/>
            <a:endParaRPr lang="en-GB" dirty="0"/>
          </a:p>
          <a:p>
            <a:pPr algn="ctr"/>
            <a:r>
              <a:rPr lang="en-GB" b="1" dirty="0"/>
              <a:t>K. Artoos for WP4</a:t>
            </a:r>
          </a:p>
          <a:p>
            <a:pPr algn="ctr"/>
            <a:r>
              <a:rPr lang="en-GB" dirty="0"/>
              <a:t>Thanks to WP4 team!</a:t>
            </a:r>
          </a:p>
          <a:p>
            <a:pPr algn="ctr"/>
            <a:br>
              <a:rPr lang="en-GB" dirty="0"/>
            </a:b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FA1CAEF-2040-8E1C-B360-6D3AF5A0E8E3}"/>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7" name="Picture 6">
            <a:extLst>
              <a:ext uri="{FF2B5EF4-FFF2-40B4-BE49-F238E27FC236}">
                <a16:creationId xmlns:a16="http://schemas.microsoft.com/office/drawing/2014/main" id="{501E31BA-511C-29D3-FA93-55F5AC399227}"/>
              </a:ext>
            </a:extLst>
          </p:cNvPr>
          <p:cNvPicPr>
            <a:picLocks noChangeAspect="1"/>
          </p:cNvPicPr>
          <p:nvPr/>
        </p:nvPicPr>
        <p:blipFill>
          <a:blip r:embed="rId2"/>
          <a:stretch>
            <a:fillRect/>
          </a:stretch>
        </p:blipFill>
        <p:spPr>
          <a:xfrm>
            <a:off x="697156" y="1043465"/>
            <a:ext cx="4162876" cy="4796359"/>
          </a:xfrm>
          <a:prstGeom prst="rect">
            <a:avLst/>
          </a:prstGeom>
        </p:spPr>
      </p:pic>
      <p:pic>
        <p:nvPicPr>
          <p:cNvPr id="10" name="Picture 9" descr="A machine with a green top&#10;&#10;Description automatically generated">
            <a:extLst>
              <a:ext uri="{FF2B5EF4-FFF2-40B4-BE49-F238E27FC236}">
                <a16:creationId xmlns:a16="http://schemas.microsoft.com/office/drawing/2014/main" id="{0EFD0129-2DCC-FB33-EDAA-98939442587D}"/>
              </a:ext>
            </a:extLst>
          </p:cNvPr>
          <p:cNvPicPr>
            <a:picLocks noChangeAspect="1"/>
          </p:cNvPicPr>
          <p:nvPr/>
        </p:nvPicPr>
        <p:blipFill rotWithShape="1">
          <a:blip r:embed="rId3"/>
          <a:srcRect l="48425" r="14563" b="3912"/>
          <a:stretch/>
        </p:blipFill>
        <p:spPr>
          <a:xfrm>
            <a:off x="4860031" y="1191628"/>
            <a:ext cx="4032449" cy="4829660"/>
          </a:xfrm>
          <a:prstGeom prst="rect">
            <a:avLst/>
          </a:prstGeom>
        </p:spPr>
      </p:pic>
      <p:sp>
        <p:nvSpPr>
          <p:cNvPr id="11" name="TextBox 10">
            <a:extLst>
              <a:ext uri="{FF2B5EF4-FFF2-40B4-BE49-F238E27FC236}">
                <a16:creationId xmlns:a16="http://schemas.microsoft.com/office/drawing/2014/main" id="{A4CFADDA-ADE8-92FF-0F6A-4D6904792F2D}"/>
              </a:ext>
            </a:extLst>
          </p:cNvPr>
          <p:cNvSpPr txBox="1"/>
          <p:nvPr/>
        </p:nvSpPr>
        <p:spPr>
          <a:xfrm>
            <a:off x="2490562" y="184554"/>
            <a:ext cx="4162876" cy="523220"/>
          </a:xfrm>
          <a:prstGeom prst="rect">
            <a:avLst/>
          </a:prstGeom>
          <a:noFill/>
        </p:spPr>
        <p:txBody>
          <a:bodyPr wrap="square" rtlCol="0">
            <a:spAutoFit/>
          </a:bodyPr>
          <a:lstStyle/>
          <a:p>
            <a:pPr algn="ctr">
              <a:spcBef>
                <a:spcPct val="0"/>
              </a:spcBef>
            </a:pPr>
            <a:r>
              <a:rPr lang="fr-CH" sz="2800" b="1" dirty="0" err="1">
                <a:solidFill>
                  <a:schemeClr val="bg2"/>
                </a:solidFill>
                <a:latin typeface="+mj-lt"/>
                <a:ea typeface="+mj-ea"/>
                <a:cs typeface="+mj-cs"/>
              </a:rPr>
              <a:t>Actuator</a:t>
            </a:r>
            <a:r>
              <a:rPr lang="fr-CH" sz="2800" b="1" dirty="0">
                <a:solidFill>
                  <a:schemeClr val="bg2"/>
                </a:solidFill>
                <a:latin typeface="+mj-lt"/>
                <a:ea typeface="+mj-ea"/>
                <a:cs typeface="+mj-cs"/>
              </a:rPr>
              <a:t> «</a:t>
            </a:r>
            <a:r>
              <a:rPr lang="fr-CH" sz="2800" b="1" dirty="0" err="1">
                <a:solidFill>
                  <a:schemeClr val="bg2"/>
                </a:solidFill>
                <a:latin typeface="+mj-lt"/>
                <a:ea typeface="+mj-ea"/>
                <a:cs typeface="+mj-cs"/>
              </a:rPr>
              <a:t>re-looking</a:t>
            </a:r>
            <a:r>
              <a:rPr lang="fr-CH" sz="2800" b="1" dirty="0">
                <a:solidFill>
                  <a:schemeClr val="bg2"/>
                </a:solidFill>
                <a:latin typeface="+mj-lt"/>
                <a:ea typeface="+mj-ea"/>
                <a:cs typeface="+mj-cs"/>
              </a:rPr>
              <a:t>»</a:t>
            </a:r>
          </a:p>
        </p:txBody>
      </p:sp>
    </p:spTree>
    <p:extLst>
      <p:ext uri="{BB962C8B-B14F-4D97-AF65-F5344CB8AC3E}">
        <p14:creationId xmlns:p14="http://schemas.microsoft.com/office/powerpoint/2010/main" val="2370565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1CD70-4DD3-9FD1-E212-3C370B823FFC}"/>
              </a:ext>
            </a:extLst>
          </p:cNvPr>
          <p:cNvSpPr>
            <a:spLocks noGrp="1"/>
          </p:cNvSpPr>
          <p:nvPr>
            <p:ph type="title"/>
          </p:nvPr>
        </p:nvSpPr>
        <p:spPr>
          <a:xfrm>
            <a:off x="539552" y="-24771"/>
            <a:ext cx="7920000" cy="720000"/>
          </a:xfrm>
        </p:spPr>
        <p:txBody>
          <a:bodyPr/>
          <a:lstStyle/>
          <a:p>
            <a:r>
              <a:rPr lang="fr-FR" dirty="0"/>
              <a:t>SPS RFD </a:t>
            </a:r>
            <a:r>
              <a:rPr lang="fr-FR" dirty="0" err="1"/>
              <a:t>Assembly</a:t>
            </a:r>
            <a:r>
              <a:rPr lang="fr-FR" dirty="0"/>
              <a:t> </a:t>
            </a:r>
            <a:r>
              <a:rPr lang="fr-FR" dirty="0" err="1"/>
              <a:t>Actuators</a:t>
            </a:r>
            <a:r>
              <a:rPr lang="fr-FR" dirty="0"/>
              <a:t> + CD1</a:t>
            </a:r>
            <a:endParaRPr lang="en-GB" dirty="0"/>
          </a:p>
        </p:txBody>
      </p:sp>
      <p:sp>
        <p:nvSpPr>
          <p:cNvPr id="4" name="Slide Number Placeholder 3">
            <a:extLst>
              <a:ext uri="{FF2B5EF4-FFF2-40B4-BE49-F238E27FC236}">
                <a16:creationId xmlns:a16="http://schemas.microsoft.com/office/drawing/2014/main" id="{447A83DF-4397-93C1-D21B-C6D3E17D1E39}"/>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5" name="Picture 4">
            <a:extLst>
              <a:ext uri="{FF2B5EF4-FFF2-40B4-BE49-F238E27FC236}">
                <a16:creationId xmlns:a16="http://schemas.microsoft.com/office/drawing/2014/main" id="{266FCDF7-F8E6-BD02-386E-514FB75F9B29}"/>
              </a:ext>
            </a:extLst>
          </p:cNvPr>
          <p:cNvPicPr>
            <a:picLocks noChangeAspect="1"/>
          </p:cNvPicPr>
          <p:nvPr/>
        </p:nvPicPr>
        <p:blipFill>
          <a:blip r:embed="rId2"/>
          <a:stretch>
            <a:fillRect/>
          </a:stretch>
        </p:blipFill>
        <p:spPr>
          <a:xfrm>
            <a:off x="6153370" y="3573661"/>
            <a:ext cx="2378630" cy="3167951"/>
          </a:xfrm>
          <a:prstGeom prst="rect">
            <a:avLst/>
          </a:prstGeom>
        </p:spPr>
      </p:pic>
      <p:sp>
        <p:nvSpPr>
          <p:cNvPr id="6" name="TextBox 5">
            <a:extLst>
              <a:ext uri="{FF2B5EF4-FFF2-40B4-BE49-F238E27FC236}">
                <a16:creationId xmlns:a16="http://schemas.microsoft.com/office/drawing/2014/main" id="{25B54FB0-D823-7267-7D37-77569FFC1333}"/>
              </a:ext>
            </a:extLst>
          </p:cNvPr>
          <p:cNvSpPr txBox="1"/>
          <p:nvPr/>
        </p:nvSpPr>
        <p:spPr>
          <a:xfrm>
            <a:off x="247109" y="647258"/>
            <a:ext cx="5112568" cy="2677656"/>
          </a:xfrm>
          <a:prstGeom prst="rect">
            <a:avLst/>
          </a:prstGeom>
          <a:noFill/>
        </p:spPr>
        <p:txBody>
          <a:bodyPr wrap="square" rtlCol="0">
            <a:spAutoFit/>
          </a:bodyPr>
          <a:lstStyle/>
          <a:p>
            <a:pPr marL="285750" indent="-285750">
              <a:buFont typeface="Arial" panose="020B0604020202020204" pitchFamily="34" charset="0"/>
              <a:buChar char="•"/>
            </a:pPr>
            <a:r>
              <a:rPr lang="en-GB" sz="2400" u="sng" dirty="0"/>
              <a:t>“Hard points” in guides actuator</a:t>
            </a:r>
          </a:p>
          <a:p>
            <a:pPr marL="285750" indent="-285750">
              <a:buFont typeface="Arial" panose="020B0604020202020204" pitchFamily="34" charset="0"/>
              <a:buChar char="•"/>
            </a:pPr>
            <a:r>
              <a:rPr lang="en-GB" sz="2400" u="sng" dirty="0"/>
              <a:t>Assembly bearings over determined, planarity tolerances</a:t>
            </a:r>
          </a:p>
          <a:p>
            <a:pPr marL="285750" indent="-285750">
              <a:buFont typeface="Arial" panose="020B0604020202020204" pitchFamily="34" charset="0"/>
              <a:buChar char="•"/>
            </a:pPr>
            <a:r>
              <a:rPr lang="en-GB" sz="2400" u="sng" dirty="0"/>
              <a:t>Buttressing in actuator support</a:t>
            </a:r>
          </a:p>
          <a:p>
            <a:pPr marL="285750" indent="-285750">
              <a:buFont typeface="Arial" panose="020B0604020202020204" pitchFamily="34" charset="0"/>
              <a:buChar char="•"/>
            </a:pPr>
            <a:r>
              <a:rPr lang="en-GB" sz="2400" u="sng" dirty="0"/>
              <a:t>Precision 80Hz not reached for CD1</a:t>
            </a:r>
          </a:p>
          <a:p>
            <a:endParaRPr lang="en-GB" sz="2400" u="sng" dirty="0"/>
          </a:p>
        </p:txBody>
      </p:sp>
      <p:sp>
        <p:nvSpPr>
          <p:cNvPr id="7" name="TextBox 6">
            <a:extLst>
              <a:ext uri="{FF2B5EF4-FFF2-40B4-BE49-F238E27FC236}">
                <a16:creationId xmlns:a16="http://schemas.microsoft.com/office/drawing/2014/main" id="{08219D1B-C689-1077-FADD-EEF29A8A05F5}"/>
              </a:ext>
            </a:extLst>
          </p:cNvPr>
          <p:cNvSpPr txBox="1"/>
          <p:nvPr/>
        </p:nvSpPr>
        <p:spPr>
          <a:xfrm>
            <a:off x="277632" y="3417473"/>
            <a:ext cx="4949512" cy="2215991"/>
          </a:xfrm>
          <a:prstGeom prst="rect">
            <a:avLst/>
          </a:prstGeom>
          <a:noFill/>
        </p:spPr>
        <p:txBody>
          <a:bodyPr wrap="square" rtlCol="0">
            <a:spAutoFit/>
          </a:bodyPr>
          <a:lstStyle/>
          <a:p>
            <a:pPr marL="285750" indent="-285750">
              <a:buFont typeface="Arial" panose="020B0604020202020204" pitchFamily="34" charset="0"/>
              <a:buChar char="•"/>
            </a:pPr>
            <a:r>
              <a:rPr lang="en-GB" sz="2400" dirty="0"/>
              <a:t>Interference actuator springs with turned and tilted waveguide (before repair)</a:t>
            </a:r>
          </a:p>
          <a:p>
            <a:pPr marL="285750" indent="-285750">
              <a:buFont typeface="Arial" panose="020B0604020202020204" pitchFamily="34" charset="0"/>
              <a:buChar char="•"/>
            </a:pPr>
            <a:r>
              <a:rPr lang="en-GB" sz="2400" dirty="0"/>
              <a:t>Interference between cable gauge FPC with actuator support</a:t>
            </a:r>
          </a:p>
          <a:p>
            <a:endParaRPr lang="fr-CH" dirty="0"/>
          </a:p>
        </p:txBody>
      </p:sp>
      <p:pic>
        <p:nvPicPr>
          <p:cNvPr id="9" name="Picture 8">
            <a:extLst>
              <a:ext uri="{FF2B5EF4-FFF2-40B4-BE49-F238E27FC236}">
                <a16:creationId xmlns:a16="http://schemas.microsoft.com/office/drawing/2014/main" id="{9CCA392D-BD15-8ABA-B6A0-EDB4E1FE7F33}"/>
              </a:ext>
            </a:extLst>
          </p:cNvPr>
          <p:cNvPicPr>
            <a:picLocks noChangeAspect="1"/>
          </p:cNvPicPr>
          <p:nvPr/>
        </p:nvPicPr>
        <p:blipFill>
          <a:blip r:embed="rId3"/>
          <a:stretch>
            <a:fillRect/>
          </a:stretch>
        </p:blipFill>
        <p:spPr>
          <a:xfrm>
            <a:off x="5072083" y="741600"/>
            <a:ext cx="3974717" cy="2600601"/>
          </a:xfrm>
          <a:prstGeom prst="rect">
            <a:avLst/>
          </a:prstGeom>
        </p:spPr>
      </p:pic>
      <p:sp>
        <p:nvSpPr>
          <p:cNvPr id="10" name="TextBox 9">
            <a:extLst>
              <a:ext uri="{FF2B5EF4-FFF2-40B4-BE49-F238E27FC236}">
                <a16:creationId xmlns:a16="http://schemas.microsoft.com/office/drawing/2014/main" id="{BAC3DBA6-387A-6124-B71A-3AC75CA9AEBF}"/>
              </a:ext>
            </a:extLst>
          </p:cNvPr>
          <p:cNvSpPr txBox="1"/>
          <p:nvPr/>
        </p:nvSpPr>
        <p:spPr>
          <a:xfrm>
            <a:off x="2974037" y="6078033"/>
            <a:ext cx="1672253" cy="461665"/>
          </a:xfrm>
          <a:prstGeom prst="rect">
            <a:avLst/>
          </a:prstGeom>
          <a:noFill/>
          <a:ln>
            <a:solidFill>
              <a:schemeClr val="tx1"/>
            </a:solidFill>
          </a:ln>
        </p:spPr>
        <p:txBody>
          <a:bodyPr wrap="none" rtlCol="0">
            <a:spAutoFit/>
          </a:bodyPr>
          <a:lstStyle/>
          <a:p>
            <a:r>
              <a:rPr lang="fr-CH" sz="2400" b="1" dirty="0" err="1"/>
              <a:t>Problem</a:t>
            </a:r>
            <a:r>
              <a:rPr lang="fr-CH" sz="2400" b="1" dirty="0"/>
              <a:t> 1</a:t>
            </a:r>
          </a:p>
        </p:txBody>
      </p:sp>
    </p:spTree>
    <p:extLst>
      <p:ext uri="{BB962C8B-B14F-4D97-AF65-F5344CB8AC3E}">
        <p14:creationId xmlns:p14="http://schemas.microsoft.com/office/powerpoint/2010/main" val="1949680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05091FB-8C01-F561-10BC-5D3548AA2E40}"/>
              </a:ext>
            </a:extLst>
          </p:cNvPr>
          <p:cNvSpPr>
            <a:spLocks noGrp="1"/>
          </p:cNvSpPr>
          <p:nvPr>
            <p:ph type="sldNum" sz="quarter" idx="12"/>
          </p:nvPr>
        </p:nvSpPr>
        <p:spPr/>
        <p:txBody>
          <a:bodyPr/>
          <a:lstStyle/>
          <a:p>
            <a:fld id="{BFDCA1C4-9514-7B4F-976F-D92F7E296653}" type="slidenum">
              <a:rPr lang="fr-FR" smtClean="0"/>
              <a:pPr/>
              <a:t>12</a:t>
            </a:fld>
            <a:endParaRPr lang="fr-FR"/>
          </a:p>
        </p:txBody>
      </p:sp>
      <p:pic>
        <p:nvPicPr>
          <p:cNvPr id="5" name="Picture 4">
            <a:extLst>
              <a:ext uri="{FF2B5EF4-FFF2-40B4-BE49-F238E27FC236}">
                <a16:creationId xmlns:a16="http://schemas.microsoft.com/office/drawing/2014/main" id="{4D7A6B5D-D607-A589-4C40-9222C14B2183}"/>
              </a:ext>
            </a:extLst>
          </p:cNvPr>
          <p:cNvPicPr>
            <a:picLocks noChangeAspect="1"/>
          </p:cNvPicPr>
          <p:nvPr/>
        </p:nvPicPr>
        <p:blipFill>
          <a:blip r:embed="rId3"/>
          <a:stretch>
            <a:fillRect/>
          </a:stretch>
        </p:blipFill>
        <p:spPr>
          <a:xfrm>
            <a:off x="611560" y="21239"/>
            <a:ext cx="2544999" cy="2932525"/>
          </a:xfrm>
          <a:prstGeom prst="rect">
            <a:avLst/>
          </a:prstGeom>
        </p:spPr>
      </p:pic>
      <p:pic>
        <p:nvPicPr>
          <p:cNvPr id="6" name="Picture 5">
            <a:extLst>
              <a:ext uri="{FF2B5EF4-FFF2-40B4-BE49-F238E27FC236}">
                <a16:creationId xmlns:a16="http://schemas.microsoft.com/office/drawing/2014/main" id="{20EE4069-6B73-0121-93CC-60AD39F93180}"/>
              </a:ext>
            </a:extLst>
          </p:cNvPr>
          <p:cNvPicPr>
            <a:picLocks noChangeAspect="1"/>
          </p:cNvPicPr>
          <p:nvPr/>
        </p:nvPicPr>
        <p:blipFill>
          <a:blip r:embed="rId4"/>
          <a:stretch>
            <a:fillRect/>
          </a:stretch>
        </p:blipFill>
        <p:spPr>
          <a:xfrm>
            <a:off x="15990" y="3232885"/>
            <a:ext cx="3060457" cy="3066554"/>
          </a:xfrm>
          <a:prstGeom prst="rect">
            <a:avLst/>
          </a:prstGeom>
        </p:spPr>
      </p:pic>
      <p:pic>
        <p:nvPicPr>
          <p:cNvPr id="7" name="Picture 6">
            <a:extLst>
              <a:ext uri="{FF2B5EF4-FFF2-40B4-BE49-F238E27FC236}">
                <a16:creationId xmlns:a16="http://schemas.microsoft.com/office/drawing/2014/main" id="{B734E0EA-F3AA-1EB3-3003-316FD2999969}"/>
              </a:ext>
            </a:extLst>
          </p:cNvPr>
          <p:cNvPicPr>
            <a:picLocks noChangeAspect="1"/>
          </p:cNvPicPr>
          <p:nvPr/>
        </p:nvPicPr>
        <p:blipFill>
          <a:blip r:embed="rId5"/>
          <a:stretch>
            <a:fillRect/>
          </a:stretch>
        </p:blipFill>
        <p:spPr>
          <a:xfrm>
            <a:off x="2843808" y="4200120"/>
            <a:ext cx="3060457" cy="1674296"/>
          </a:xfrm>
          <a:prstGeom prst="rect">
            <a:avLst/>
          </a:prstGeom>
        </p:spPr>
      </p:pic>
      <p:cxnSp>
        <p:nvCxnSpPr>
          <p:cNvPr id="9" name="Straight Arrow Connector 8">
            <a:extLst>
              <a:ext uri="{FF2B5EF4-FFF2-40B4-BE49-F238E27FC236}">
                <a16:creationId xmlns:a16="http://schemas.microsoft.com/office/drawing/2014/main" id="{BFDEBDEF-64F6-CBDE-8BAC-7C73F84AA49E}"/>
              </a:ext>
            </a:extLst>
          </p:cNvPr>
          <p:cNvCxnSpPr>
            <a:cxnSpLocks/>
          </p:cNvCxnSpPr>
          <p:nvPr/>
        </p:nvCxnSpPr>
        <p:spPr>
          <a:xfrm flipH="1" flipV="1">
            <a:off x="2123728" y="4639932"/>
            <a:ext cx="720080" cy="1092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3A6C17E8-C1D8-27A1-A4F6-76BD08923C4A}"/>
              </a:ext>
            </a:extLst>
          </p:cNvPr>
          <p:cNvPicPr>
            <a:picLocks noChangeAspect="1"/>
          </p:cNvPicPr>
          <p:nvPr/>
        </p:nvPicPr>
        <p:blipFill>
          <a:blip r:embed="rId6"/>
          <a:stretch>
            <a:fillRect/>
          </a:stretch>
        </p:blipFill>
        <p:spPr>
          <a:xfrm>
            <a:off x="6022053" y="3469440"/>
            <a:ext cx="2664747" cy="3135656"/>
          </a:xfrm>
          <a:prstGeom prst="rect">
            <a:avLst/>
          </a:prstGeom>
        </p:spPr>
      </p:pic>
      <p:sp>
        <p:nvSpPr>
          <p:cNvPr id="11" name="TextBox 10">
            <a:extLst>
              <a:ext uri="{FF2B5EF4-FFF2-40B4-BE49-F238E27FC236}">
                <a16:creationId xmlns:a16="http://schemas.microsoft.com/office/drawing/2014/main" id="{B160580F-AC43-B04F-C0CE-8EFAFBE09F8E}"/>
              </a:ext>
            </a:extLst>
          </p:cNvPr>
          <p:cNvSpPr txBox="1"/>
          <p:nvPr/>
        </p:nvSpPr>
        <p:spPr>
          <a:xfrm>
            <a:off x="3779912" y="5893704"/>
            <a:ext cx="889987" cy="369332"/>
          </a:xfrm>
          <a:prstGeom prst="rect">
            <a:avLst/>
          </a:prstGeom>
          <a:noFill/>
        </p:spPr>
        <p:txBody>
          <a:bodyPr wrap="none" rtlCol="0">
            <a:spAutoFit/>
          </a:bodyPr>
          <a:lstStyle/>
          <a:p>
            <a:r>
              <a:rPr lang="fr-CH" dirty="0"/>
              <a:t>3 </a:t>
            </a:r>
            <a:r>
              <a:rPr lang="fr-CH" dirty="0" err="1"/>
              <a:t>d.o.f</a:t>
            </a:r>
            <a:r>
              <a:rPr lang="fr-CH" dirty="0"/>
              <a:t>.</a:t>
            </a:r>
          </a:p>
        </p:txBody>
      </p:sp>
      <p:pic>
        <p:nvPicPr>
          <p:cNvPr id="13" name="Picture 12">
            <a:extLst>
              <a:ext uri="{FF2B5EF4-FFF2-40B4-BE49-F238E27FC236}">
                <a16:creationId xmlns:a16="http://schemas.microsoft.com/office/drawing/2014/main" id="{57941BAD-1555-0746-7F26-E78F428A7A6C}"/>
              </a:ext>
            </a:extLst>
          </p:cNvPr>
          <p:cNvPicPr>
            <a:picLocks noChangeAspect="1"/>
          </p:cNvPicPr>
          <p:nvPr/>
        </p:nvPicPr>
        <p:blipFill>
          <a:blip r:embed="rId7"/>
          <a:stretch>
            <a:fillRect/>
          </a:stretch>
        </p:blipFill>
        <p:spPr>
          <a:xfrm>
            <a:off x="3562152" y="237935"/>
            <a:ext cx="2619244" cy="3137553"/>
          </a:xfrm>
          <a:prstGeom prst="rect">
            <a:avLst/>
          </a:prstGeom>
        </p:spPr>
      </p:pic>
      <p:pic>
        <p:nvPicPr>
          <p:cNvPr id="14" name="Picture 13">
            <a:extLst>
              <a:ext uri="{FF2B5EF4-FFF2-40B4-BE49-F238E27FC236}">
                <a16:creationId xmlns:a16="http://schemas.microsoft.com/office/drawing/2014/main" id="{4CCF1EC6-20CB-5881-0429-024E25A12B36}"/>
              </a:ext>
            </a:extLst>
          </p:cNvPr>
          <p:cNvPicPr>
            <a:picLocks noChangeAspect="1"/>
          </p:cNvPicPr>
          <p:nvPr/>
        </p:nvPicPr>
        <p:blipFill rotWithShape="1">
          <a:blip r:embed="rId8"/>
          <a:srcRect l="24013" t="16741" r="31887" b="14293"/>
          <a:stretch/>
        </p:blipFill>
        <p:spPr>
          <a:xfrm>
            <a:off x="6044167" y="618898"/>
            <a:ext cx="3002633" cy="2334866"/>
          </a:xfrm>
          <a:prstGeom prst="rect">
            <a:avLst/>
          </a:prstGeom>
        </p:spPr>
      </p:pic>
    </p:spTree>
    <p:extLst>
      <p:ext uri="{BB962C8B-B14F-4D97-AF65-F5344CB8AC3E}">
        <p14:creationId xmlns:p14="http://schemas.microsoft.com/office/powerpoint/2010/main" val="292594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CC010FD-177F-8C3F-8537-A4D3E184070E}"/>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5" name="Picture 4">
            <a:extLst>
              <a:ext uri="{FF2B5EF4-FFF2-40B4-BE49-F238E27FC236}">
                <a16:creationId xmlns:a16="http://schemas.microsoft.com/office/drawing/2014/main" id="{D529FBA4-C16A-07A8-85A2-71A4DCEAB8F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3740" y="1209397"/>
            <a:ext cx="3723878" cy="4965171"/>
          </a:xfrm>
          <a:prstGeom prst="rect">
            <a:avLst/>
          </a:prstGeom>
        </p:spPr>
      </p:pic>
      <p:sp>
        <p:nvSpPr>
          <p:cNvPr id="9" name="TextBox 8">
            <a:extLst>
              <a:ext uri="{FF2B5EF4-FFF2-40B4-BE49-F238E27FC236}">
                <a16:creationId xmlns:a16="http://schemas.microsoft.com/office/drawing/2014/main" id="{1F87D77C-1BF0-B31D-975F-B679AE477881}"/>
              </a:ext>
            </a:extLst>
          </p:cNvPr>
          <p:cNvSpPr txBox="1"/>
          <p:nvPr/>
        </p:nvSpPr>
        <p:spPr>
          <a:xfrm>
            <a:off x="1995679" y="206567"/>
            <a:ext cx="6662054" cy="523220"/>
          </a:xfrm>
          <a:prstGeom prst="rect">
            <a:avLst/>
          </a:prstGeom>
          <a:noFill/>
        </p:spPr>
        <p:txBody>
          <a:bodyPr wrap="square">
            <a:spAutoFit/>
          </a:bodyPr>
          <a:lstStyle/>
          <a:p>
            <a:r>
              <a:rPr kumimoji="0" lang="fr-FR" sz="2800" b="1" i="0" u="none" strike="noStrike" kern="1200" cap="none" spc="0" normalizeH="0" baseline="0" noProof="0" dirty="0">
                <a:ln>
                  <a:noFill/>
                </a:ln>
                <a:solidFill>
                  <a:srgbClr val="0093BE"/>
                </a:solidFill>
                <a:effectLst/>
                <a:uLnTx/>
                <a:uFillTx/>
                <a:latin typeface="Arial"/>
                <a:ea typeface="+mj-ea"/>
                <a:cs typeface="+mj-cs"/>
              </a:rPr>
              <a:t>« </a:t>
            </a:r>
            <a:r>
              <a:rPr kumimoji="0" lang="fr-FR" sz="2800" b="1" i="0" u="none" strike="noStrike" kern="1200" cap="none" spc="0" normalizeH="0" baseline="0" noProof="0" dirty="0" err="1">
                <a:ln>
                  <a:noFill/>
                </a:ln>
                <a:solidFill>
                  <a:srgbClr val="0093BE"/>
                </a:solidFill>
                <a:effectLst/>
                <a:uLnTx/>
                <a:uFillTx/>
                <a:latin typeface="Arial"/>
                <a:ea typeface="+mj-ea"/>
                <a:cs typeface="+mj-cs"/>
              </a:rPr>
              <a:t>Tested</a:t>
            </a:r>
            <a:r>
              <a:rPr kumimoji="0" lang="fr-FR" sz="2800" b="1" i="0" u="none" strike="noStrike" kern="1200" cap="none" spc="0" normalizeH="0" baseline="0" noProof="0" dirty="0">
                <a:ln>
                  <a:noFill/>
                </a:ln>
                <a:solidFill>
                  <a:srgbClr val="0093BE"/>
                </a:solidFill>
                <a:effectLst/>
                <a:uLnTx/>
                <a:uFillTx/>
                <a:latin typeface="Arial"/>
                <a:ea typeface="+mj-ea"/>
                <a:cs typeface="+mj-cs"/>
              </a:rPr>
              <a:t>" for CD2 tuner tests</a:t>
            </a:r>
            <a:endParaRPr lang="fr-CH" dirty="0"/>
          </a:p>
        </p:txBody>
      </p:sp>
      <p:pic>
        <p:nvPicPr>
          <p:cNvPr id="10" name="Picture 9">
            <a:extLst>
              <a:ext uri="{FF2B5EF4-FFF2-40B4-BE49-F238E27FC236}">
                <a16:creationId xmlns:a16="http://schemas.microsoft.com/office/drawing/2014/main" id="{D8D413A7-71B8-E147-E82F-A0CB86764ECC}"/>
              </a:ext>
            </a:extLst>
          </p:cNvPr>
          <p:cNvPicPr>
            <a:picLocks noChangeAspect="1"/>
          </p:cNvPicPr>
          <p:nvPr/>
        </p:nvPicPr>
        <p:blipFill>
          <a:blip r:embed="rId4"/>
          <a:stretch>
            <a:fillRect/>
          </a:stretch>
        </p:blipFill>
        <p:spPr>
          <a:xfrm>
            <a:off x="3986090" y="2123500"/>
            <a:ext cx="5123678" cy="3168352"/>
          </a:xfrm>
          <a:prstGeom prst="rect">
            <a:avLst/>
          </a:prstGeom>
        </p:spPr>
      </p:pic>
      <p:pic>
        <p:nvPicPr>
          <p:cNvPr id="11" name="Picture 10">
            <a:extLst>
              <a:ext uri="{FF2B5EF4-FFF2-40B4-BE49-F238E27FC236}">
                <a16:creationId xmlns:a16="http://schemas.microsoft.com/office/drawing/2014/main" id="{924F2482-AE23-382C-BAB3-35F0011A0751}"/>
              </a:ext>
            </a:extLst>
          </p:cNvPr>
          <p:cNvPicPr>
            <a:picLocks noChangeAspect="1"/>
          </p:cNvPicPr>
          <p:nvPr/>
        </p:nvPicPr>
        <p:blipFill>
          <a:blip r:embed="rId5"/>
          <a:stretch>
            <a:fillRect/>
          </a:stretch>
        </p:blipFill>
        <p:spPr>
          <a:xfrm>
            <a:off x="5795757" y="1209397"/>
            <a:ext cx="1542422" cy="810838"/>
          </a:xfrm>
          <a:prstGeom prst="rect">
            <a:avLst/>
          </a:prstGeom>
        </p:spPr>
      </p:pic>
      <p:sp>
        <p:nvSpPr>
          <p:cNvPr id="12" name="TextBox 11">
            <a:extLst>
              <a:ext uri="{FF2B5EF4-FFF2-40B4-BE49-F238E27FC236}">
                <a16:creationId xmlns:a16="http://schemas.microsoft.com/office/drawing/2014/main" id="{F0D87B2D-18D2-E9FA-BFF5-E3A312C2B76F}"/>
              </a:ext>
            </a:extLst>
          </p:cNvPr>
          <p:cNvSpPr txBox="1"/>
          <p:nvPr/>
        </p:nvSpPr>
        <p:spPr>
          <a:xfrm>
            <a:off x="3966117" y="5395117"/>
            <a:ext cx="4176464" cy="1200329"/>
          </a:xfrm>
          <a:prstGeom prst="rect">
            <a:avLst/>
          </a:prstGeom>
          <a:noFill/>
        </p:spPr>
        <p:txBody>
          <a:bodyPr wrap="square" rtlCol="0">
            <a:spAutoFit/>
          </a:bodyPr>
          <a:lstStyle/>
          <a:p>
            <a:r>
              <a:rPr lang="en-GB" dirty="0"/>
              <a:t>Acceptance testing tuner precision is long and difficult because of drifting frequency during tests + “noise” on frequency and force measurement</a:t>
            </a:r>
          </a:p>
        </p:txBody>
      </p:sp>
    </p:spTree>
    <p:extLst>
      <p:ext uri="{BB962C8B-B14F-4D97-AF65-F5344CB8AC3E}">
        <p14:creationId xmlns:p14="http://schemas.microsoft.com/office/powerpoint/2010/main" val="2746908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84396-76EB-C670-5F51-C9AD5CBD87F3}"/>
              </a:ext>
            </a:extLst>
          </p:cNvPr>
          <p:cNvSpPr>
            <a:spLocks noGrp="1"/>
          </p:cNvSpPr>
          <p:nvPr>
            <p:ph type="title"/>
          </p:nvPr>
        </p:nvSpPr>
        <p:spPr>
          <a:xfrm>
            <a:off x="612000" y="0"/>
            <a:ext cx="7920000" cy="476672"/>
          </a:xfrm>
        </p:spPr>
        <p:txBody>
          <a:bodyPr/>
          <a:lstStyle/>
          <a:p>
            <a:r>
              <a:rPr lang="fr-FR" dirty="0"/>
              <a:t>CD1 </a:t>
            </a:r>
            <a:r>
              <a:rPr lang="fr-FR" dirty="0" err="1"/>
              <a:t>Backlash</a:t>
            </a:r>
            <a:r>
              <a:rPr lang="fr-FR" dirty="0"/>
              <a:t> </a:t>
            </a:r>
            <a:r>
              <a:rPr lang="fr-FR" dirty="0" err="1"/>
              <a:t>with</a:t>
            </a:r>
            <a:r>
              <a:rPr lang="fr-FR" dirty="0"/>
              <a:t> a twist</a:t>
            </a:r>
            <a:endParaRPr lang="en-GB" dirty="0"/>
          </a:p>
        </p:txBody>
      </p:sp>
      <p:sp>
        <p:nvSpPr>
          <p:cNvPr id="4" name="Slide Number Placeholder 3">
            <a:extLst>
              <a:ext uri="{FF2B5EF4-FFF2-40B4-BE49-F238E27FC236}">
                <a16:creationId xmlns:a16="http://schemas.microsoft.com/office/drawing/2014/main" id="{737B4DC1-2E5F-9824-E137-C91261CBCD88}"/>
              </a:ext>
            </a:extLst>
          </p:cNvPr>
          <p:cNvSpPr>
            <a:spLocks noGrp="1"/>
          </p:cNvSpPr>
          <p:nvPr>
            <p:ph type="sldNum" sz="quarter" idx="12"/>
          </p:nvPr>
        </p:nvSpPr>
        <p:spPr/>
        <p:txBody>
          <a:bodyPr/>
          <a:lstStyle/>
          <a:p>
            <a:fld id="{BFDCA1C4-9514-7B4F-976F-D92F7E296653}" type="slidenum">
              <a:rPr lang="fr-FR" smtClean="0"/>
              <a:pPr/>
              <a:t>14</a:t>
            </a:fld>
            <a:endParaRPr lang="fr-FR"/>
          </a:p>
        </p:txBody>
      </p:sp>
      <p:pic>
        <p:nvPicPr>
          <p:cNvPr id="5" name="Picture 4">
            <a:extLst>
              <a:ext uri="{FF2B5EF4-FFF2-40B4-BE49-F238E27FC236}">
                <a16:creationId xmlns:a16="http://schemas.microsoft.com/office/drawing/2014/main" id="{4D3633A8-D82C-465E-C7E8-E47DFAA2517E}"/>
              </a:ext>
            </a:extLst>
          </p:cNvPr>
          <p:cNvPicPr>
            <a:picLocks noChangeAspect="1"/>
          </p:cNvPicPr>
          <p:nvPr/>
        </p:nvPicPr>
        <p:blipFill>
          <a:blip r:embed="rId2"/>
          <a:stretch>
            <a:fillRect/>
          </a:stretch>
        </p:blipFill>
        <p:spPr>
          <a:xfrm>
            <a:off x="179512" y="836712"/>
            <a:ext cx="6552728" cy="4285277"/>
          </a:xfrm>
          <a:prstGeom prst="rect">
            <a:avLst/>
          </a:prstGeom>
        </p:spPr>
      </p:pic>
      <p:sp>
        <p:nvSpPr>
          <p:cNvPr id="9" name="TextBox 8">
            <a:extLst>
              <a:ext uri="{FF2B5EF4-FFF2-40B4-BE49-F238E27FC236}">
                <a16:creationId xmlns:a16="http://schemas.microsoft.com/office/drawing/2014/main" id="{0FD9B4A8-50F1-EFE6-E357-2B291A2162EC}"/>
              </a:ext>
            </a:extLst>
          </p:cNvPr>
          <p:cNvSpPr txBox="1"/>
          <p:nvPr/>
        </p:nvSpPr>
        <p:spPr>
          <a:xfrm>
            <a:off x="5392058" y="6217313"/>
            <a:ext cx="1672253" cy="461665"/>
          </a:xfrm>
          <a:prstGeom prst="rect">
            <a:avLst/>
          </a:prstGeom>
          <a:noFill/>
          <a:ln>
            <a:solidFill>
              <a:schemeClr val="tx1"/>
            </a:solidFill>
          </a:ln>
        </p:spPr>
        <p:txBody>
          <a:bodyPr wrap="none" rtlCol="0">
            <a:spAutoFit/>
          </a:bodyPr>
          <a:lstStyle/>
          <a:p>
            <a:r>
              <a:rPr lang="fr-CH" sz="2400" b="1" dirty="0" err="1"/>
              <a:t>Problem</a:t>
            </a:r>
            <a:r>
              <a:rPr lang="fr-CH" sz="2400" b="1" dirty="0"/>
              <a:t> 2</a:t>
            </a:r>
          </a:p>
        </p:txBody>
      </p:sp>
      <p:pic>
        <p:nvPicPr>
          <p:cNvPr id="10" name="Picture 9">
            <a:extLst>
              <a:ext uri="{FF2B5EF4-FFF2-40B4-BE49-F238E27FC236}">
                <a16:creationId xmlns:a16="http://schemas.microsoft.com/office/drawing/2014/main" id="{4B3D06B7-9C3F-07E6-3AA2-E91C76FB8D21}"/>
              </a:ext>
            </a:extLst>
          </p:cNvPr>
          <p:cNvPicPr>
            <a:picLocks noChangeAspect="1"/>
          </p:cNvPicPr>
          <p:nvPr/>
        </p:nvPicPr>
        <p:blipFill>
          <a:blip r:embed="rId3"/>
          <a:stretch>
            <a:fillRect/>
          </a:stretch>
        </p:blipFill>
        <p:spPr>
          <a:xfrm>
            <a:off x="7052427" y="249717"/>
            <a:ext cx="1814374" cy="3210591"/>
          </a:xfrm>
          <a:prstGeom prst="rect">
            <a:avLst/>
          </a:prstGeom>
        </p:spPr>
      </p:pic>
      <p:pic>
        <p:nvPicPr>
          <p:cNvPr id="11" name="Picture 10">
            <a:extLst>
              <a:ext uri="{FF2B5EF4-FFF2-40B4-BE49-F238E27FC236}">
                <a16:creationId xmlns:a16="http://schemas.microsoft.com/office/drawing/2014/main" id="{B6453070-7910-C505-DA35-B3E86B3A83AA}"/>
              </a:ext>
            </a:extLst>
          </p:cNvPr>
          <p:cNvPicPr>
            <a:picLocks noChangeAspect="1"/>
          </p:cNvPicPr>
          <p:nvPr/>
        </p:nvPicPr>
        <p:blipFill>
          <a:blip r:embed="rId4"/>
          <a:stretch>
            <a:fillRect/>
          </a:stretch>
        </p:blipFill>
        <p:spPr>
          <a:xfrm>
            <a:off x="8052721" y="2276872"/>
            <a:ext cx="1091279" cy="1871634"/>
          </a:xfrm>
          <a:prstGeom prst="rect">
            <a:avLst/>
          </a:prstGeom>
        </p:spPr>
      </p:pic>
      <p:sp>
        <p:nvSpPr>
          <p:cNvPr id="12" name="TextBox 11">
            <a:extLst>
              <a:ext uri="{FF2B5EF4-FFF2-40B4-BE49-F238E27FC236}">
                <a16:creationId xmlns:a16="http://schemas.microsoft.com/office/drawing/2014/main" id="{6F663300-D4EA-FB84-4FC1-AE68B44FC957}"/>
              </a:ext>
            </a:extLst>
          </p:cNvPr>
          <p:cNvSpPr txBox="1"/>
          <p:nvPr/>
        </p:nvSpPr>
        <p:spPr>
          <a:xfrm>
            <a:off x="3167865" y="5205045"/>
            <a:ext cx="5698936" cy="923330"/>
          </a:xfrm>
          <a:prstGeom prst="rect">
            <a:avLst/>
          </a:prstGeom>
          <a:noFill/>
        </p:spPr>
        <p:txBody>
          <a:bodyPr wrap="square" rtlCol="0">
            <a:spAutoFit/>
          </a:bodyPr>
          <a:lstStyle/>
          <a:p>
            <a:r>
              <a:rPr lang="en-GB" dirty="0"/>
              <a:t>Clearance with friction in actuator clamp due to tolerances</a:t>
            </a:r>
          </a:p>
          <a:p>
            <a:r>
              <a:rPr lang="en-GB" dirty="0"/>
              <a:t>Easily solved, but asked for design improvement</a:t>
            </a:r>
          </a:p>
        </p:txBody>
      </p:sp>
    </p:spTree>
    <p:extLst>
      <p:ext uri="{BB962C8B-B14F-4D97-AF65-F5344CB8AC3E}">
        <p14:creationId xmlns:p14="http://schemas.microsoft.com/office/powerpoint/2010/main" val="3859320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924ED2-2667-673F-F2BA-3288FCE63DCE}"/>
              </a:ext>
            </a:extLst>
          </p:cNvPr>
          <p:cNvSpPr>
            <a:spLocks noGrp="1"/>
          </p:cNvSpPr>
          <p:nvPr>
            <p:ph type="sldNum" sz="quarter" idx="12"/>
          </p:nvPr>
        </p:nvSpPr>
        <p:spPr/>
        <p:txBody>
          <a:bodyPr/>
          <a:lstStyle/>
          <a:p>
            <a:fld id="{BFDCA1C4-9514-7B4F-976F-D92F7E296653}" type="slidenum">
              <a:rPr lang="fr-FR" smtClean="0"/>
              <a:pPr/>
              <a:t>15</a:t>
            </a:fld>
            <a:endParaRPr lang="fr-FR"/>
          </a:p>
        </p:txBody>
      </p:sp>
      <p:pic>
        <p:nvPicPr>
          <p:cNvPr id="5" name="Picture 4">
            <a:extLst>
              <a:ext uri="{FF2B5EF4-FFF2-40B4-BE49-F238E27FC236}">
                <a16:creationId xmlns:a16="http://schemas.microsoft.com/office/drawing/2014/main" id="{65336FE1-CD99-8CF5-256E-BA0AC5958D37}"/>
              </a:ext>
            </a:extLst>
          </p:cNvPr>
          <p:cNvPicPr>
            <a:picLocks noChangeAspect="1"/>
          </p:cNvPicPr>
          <p:nvPr/>
        </p:nvPicPr>
        <p:blipFill>
          <a:blip r:embed="rId2"/>
          <a:stretch>
            <a:fillRect/>
          </a:stretch>
        </p:blipFill>
        <p:spPr>
          <a:xfrm>
            <a:off x="899592" y="1155312"/>
            <a:ext cx="6947571" cy="4547376"/>
          </a:xfrm>
          <a:prstGeom prst="rect">
            <a:avLst/>
          </a:prstGeom>
        </p:spPr>
      </p:pic>
      <p:pic>
        <p:nvPicPr>
          <p:cNvPr id="7" name="Picture 6">
            <a:extLst>
              <a:ext uri="{FF2B5EF4-FFF2-40B4-BE49-F238E27FC236}">
                <a16:creationId xmlns:a16="http://schemas.microsoft.com/office/drawing/2014/main" id="{B7701301-601E-6100-81EC-BCA81D28AF34}"/>
              </a:ext>
            </a:extLst>
          </p:cNvPr>
          <p:cNvPicPr>
            <a:picLocks noChangeAspect="1"/>
          </p:cNvPicPr>
          <p:nvPr/>
        </p:nvPicPr>
        <p:blipFill>
          <a:blip r:embed="rId3"/>
          <a:stretch>
            <a:fillRect/>
          </a:stretch>
        </p:blipFill>
        <p:spPr>
          <a:xfrm>
            <a:off x="1099541" y="44624"/>
            <a:ext cx="6547671" cy="749873"/>
          </a:xfrm>
          <a:prstGeom prst="rect">
            <a:avLst/>
          </a:prstGeom>
        </p:spPr>
      </p:pic>
    </p:spTree>
    <p:extLst>
      <p:ext uri="{BB962C8B-B14F-4D97-AF65-F5344CB8AC3E}">
        <p14:creationId xmlns:p14="http://schemas.microsoft.com/office/powerpoint/2010/main" val="1746302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49341B8-407C-5D79-77AE-17613044AD1A}"/>
              </a:ext>
            </a:extLst>
          </p:cNvPr>
          <p:cNvSpPr>
            <a:spLocks noGrp="1"/>
          </p:cNvSpPr>
          <p:nvPr>
            <p:ph type="title"/>
          </p:nvPr>
        </p:nvSpPr>
        <p:spPr>
          <a:xfrm>
            <a:off x="604967" y="35533"/>
            <a:ext cx="7920000" cy="720000"/>
          </a:xfrm>
        </p:spPr>
        <p:txBody>
          <a:bodyPr anchor="ctr">
            <a:normAutofit/>
          </a:bodyPr>
          <a:lstStyle/>
          <a:p>
            <a:r>
              <a:rPr lang="fr-FR" dirty="0"/>
              <a:t>Tuner </a:t>
            </a:r>
            <a:r>
              <a:rPr lang="fr-FR" dirty="0" err="1"/>
              <a:t>heater</a:t>
            </a:r>
            <a:r>
              <a:rPr lang="fr-FR" dirty="0"/>
              <a:t> </a:t>
            </a:r>
            <a:r>
              <a:rPr lang="fr-FR" dirty="0" err="1"/>
              <a:t>problem</a:t>
            </a:r>
            <a:r>
              <a:rPr lang="fr-FR" dirty="0"/>
              <a:t>/ ICE </a:t>
            </a:r>
            <a:r>
              <a:rPr lang="fr-FR" dirty="0" err="1"/>
              <a:t>inner</a:t>
            </a:r>
            <a:r>
              <a:rPr lang="fr-FR" dirty="0"/>
              <a:t> </a:t>
            </a:r>
            <a:r>
              <a:rPr lang="fr-FR" dirty="0" err="1"/>
              <a:t>connection</a:t>
            </a:r>
            <a:endParaRPr lang="en-GB" dirty="0"/>
          </a:p>
        </p:txBody>
      </p:sp>
      <p:sp>
        <p:nvSpPr>
          <p:cNvPr id="6" name="TextBox 5">
            <a:extLst>
              <a:ext uri="{FF2B5EF4-FFF2-40B4-BE49-F238E27FC236}">
                <a16:creationId xmlns:a16="http://schemas.microsoft.com/office/drawing/2014/main" id="{46683D62-07CF-3C3D-AB89-80916A692DB8}"/>
              </a:ext>
            </a:extLst>
          </p:cNvPr>
          <p:cNvSpPr txBox="1"/>
          <p:nvPr/>
        </p:nvSpPr>
        <p:spPr>
          <a:xfrm>
            <a:off x="2267744" y="6151550"/>
            <a:ext cx="3864750" cy="409600"/>
          </a:xfrm>
          <a:prstGeom prst="rect">
            <a:avLst/>
          </a:prstGeom>
          <a:noFill/>
          <a:ln>
            <a:solidFill>
              <a:schemeClr val="tx1"/>
            </a:solidFill>
          </a:ln>
        </p:spPr>
        <p:txBody>
          <a:bodyPr wrap="none" rtlCol="0">
            <a:spAutoFit/>
          </a:bodyPr>
          <a:lstStyle>
            <a:defPPr>
              <a:defRPr lang="fr-FR"/>
            </a:defPPr>
            <a:lvl1pPr>
              <a:defRPr sz="2400" b="1"/>
            </a:lvl1pPr>
          </a:lstStyle>
          <a:p>
            <a:r>
              <a:rPr lang="en-US" dirty="0"/>
              <a:t>Problem 3</a:t>
            </a:r>
          </a:p>
        </p:txBody>
      </p:sp>
      <p:sp>
        <p:nvSpPr>
          <p:cNvPr id="4" name="Slide Number Placeholder 3">
            <a:extLst>
              <a:ext uri="{FF2B5EF4-FFF2-40B4-BE49-F238E27FC236}">
                <a16:creationId xmlns:a16="http://schemas.microsoft.com/office/drawing/2014/main" id="{17517B83-5CA5-4ED0-DAB7-8398132EDDE3}"/>
              </a:ext>
            </a:extLst>
          </p:cNvPr>
          <p:cNvSpPr>
            <a:spLocks noGrp="1"/>
          </p:cNvSpPr>
          <p:nvPr>
            <p:ph type="sldNum" sz="quarter" idx="12"/>
          </p:nvPr>
        </p:nvSpPr>
        <p:spPr>
          <a:xfrm>
            <a:off x="8686800" y="6356350"/>
            <a:ext cx="360000" cy="360000"/>
          </a:xfrm>
        </p:spPr>
        <p:txBody>
          <a:bodyPr vert="horz" lIns="0" tIns="0" rIns="0" bIns="0" rtlCol="0" anchor="b">
            <a:normAutofit/>
          </a:bodyPr>
          <a:lstStyle/>
          <a:p>
            <a:pPr>
              <a:spcAft>
                <a:spcPts val="600"/>
              </a:spcAft>
            </a:pPr>
            <a:fld id="{BFDCA1C4-9514-7B4F-976F-D92F7E296653}" type="slidenum">
              <a:rPr lang="fr-FR" smtClean="0"/>
              <a:pPr>
                <a:spcAft>
                  <a:spcPts val="600"/>
                </a:spcAft>
              </a:pPr>
              <a:t>16</a:t>
            </a:fld>
            <a:endParaRPr lang="fr-FR"/>
          </a:p>
        </p:txBody>
      </p:sp>
      <p:pic>
        <p:nvPicPr>
          <p:cNvPr id="5" name="Picture 4" descr="A machine with metal parts&#10;&#10;Description automatically generated">
            <a:extLst>
              <a:ext uri="{FF2B5EF4-FFF2-40B4-BE49-F238E27FC236}">
                <a16:creationId xmlns:a16="http://schemas.microsoft.com/office/drawing/2014/main" id="{9EFA9107-4923-D50B-03ED-AD54AFE77ED8}"/>
              </a:ext>
            </a:extLst>
          </p:cNvPr>
          <p:cNvPicPr>
            <a:picLocks noChangeAspect="1"/>
          </p:cNvPicPr>
          <p:nvPr/>
        </p:nvPicPr>
        <p:blipFill>
          <a:blip r:embed="rId2"/>
          <a:srcRect l="23121" r="21354" b="2"/>
          <a:stretch/>
        </p:blipFill>
        <p:spPr>
          <a:xfrm>
            <a:off x="179512" y="918551"/>
            <a:ext cx="3864750" cy="4906963"/>
          </a:xfrm>
          <a:prstGeom prst="rect">
            <a:avLst/>
          </a:prstGeom>
          <a:noFill/>
        </p:spPr>
      </p:pic>
      <p:pic>
        <p:nvPicPr>
          <p:cNvPr id="10" name="Picture 9" descr="A close-up of a machine&#10;&#10;Description automatically generated">
            <a:extLst>
              <a:ext uri="{FF2B5EF4-FFF2-40B4-BE49-F238E27FC236}">
                <a16:creationId xmlns:a16="http://schemas.microsoft.com/office/drawing/2014/main" id="{5D79FFB9-36B0-9511-E01F-23BE229BE2B8}"/>
              </a:ext>
            </a:extLst>
          </p:cNvPr>
          <p:cNvPicPr>
            <a:picLocks noChangeAspect="1"/>
          </p:cNvPicPr>
          <p:nvPr/>
        </p:nvPicPr>
        <p:blipFill rotWithShape="1">
          <a:blip r:embed="rId3"/>
          <a:srcRect l="24800" r="24800" b="12285"/>
          <a:stretch/>
        </p:blipFill>
        <p:spPr>
          <a:xfrm>
            <a:off x="4145584" y="918551"/>
            <a:ext cx="2730672" cy="2679215"/>
          </a:xfrm>
          <a:prstGeom prst="rect">
            <a:avLst/>
          </a:prstGeom>
        </p:spPr>
      </p:pic>
      <p:pic>
        <p:nvPicPr>
          <p:cNvPr id="12" name="Picture 11" descr="A metal object with a wire&#10;&#10;Description automatically generated">
            <a:extLst>
              <a:ext uri="{FF2B5EF4-FFF2-40B4-BE49-F238E27FC236}">
                <a16:creationId xmlns:a16="http://schemas.microsoft.com/office/drawing/2014/main" id="{5F16CEA8-746E-F018-7C92-5EB797028273}"/>
              </a:ext>
            </a:extLst>
          </p:cNvPr>
          <p:cNvPicPr>
            <a:picLocks noChangeAspect="1"/>
          </p:cNvPicPr>
          <p:nvPr/>
        </p:nvPicPr>
        <p:blipFill rotWithShape="1">
          <a:blip r:embed="rId4"/>
          <a:srcRect l="15056" t="33201" r="31099" b="9401"/>
          <a:stretch/>
        </p:blipFill>
        <p:spPr>
          <a:xfrm rot="5400000">
            <a:off x="6634423" y="1179952"/>
            <a:ext cx="2687189" cy="2148442"/>
          </a:xfrm>
          <a:prstGeom prst="rect">
            <a:avLst/>
          </a:prstGeom>
        </p:spPr>
      </p:pic>
      <p:sp>
        <p:nvSpPr>
          <p:cNvPr id="16" name="TextBox 15">
            <a:extLst>
              <a:ext uri="{FF2B5EF4-FFF2-40B4-BE49-F238E27FC236}">
                <a16:creationId xmlns:a16="http://schemas.microsoft.com/office/drawing/2014/main" id="{C825C8E2-CEA5-340B-DE9D-7AE3441CD578}"/>
              </a:ext>
            </a:extLst>
          </p:cNvPr>
          <p:cNvSpPr txBox="1"/>
          <p:nvPr/>
        </p:nvSpPr>
        <p:spPr>
          <a:xfrm>
            <a:off x="4208086" y="3692969"/>
            <a:ext cx="4572000" cy="2677656"/>
          </a:xfrm>
          <a:prstGeom prst="rect">
            <a:avLst/>
          </a:prstGeom>
          <a:noFill/>
        </p:spPr>
        <p:txBody>
          <a:bodyPr wrap="square">
            <a:spAutoFit/>
          </a:bodyPr>
          <a:lstStyle/>
          <a:p>
            <a:pPr marL="342900" indent="-342900">
              <a:buFont typeface="Arial" panose="020B0604020202020204" pitchFamily="34" charset="0"/>
              <a:buChar char="•"/>
            </a:pPr>
            <a:r>
              <a:rPr kumimoji="0" lang="en-GB" sz="2400" b="0" i="0" u="none" strike="noStrike" kern="1200" cap="none" spc="0" normalizeH="0" baseline="0" noProof="0" dirty="0">
                <a:ln>
                  <a:noFill/>
                </a:ln>
                <a:solidFill>
                  <a:prstClr val="black"/>
                </a:solidFill>
                <a:effectLst/>
                <a:uLnTx/>
                <a:uFillTx/>
                <a:latin typeface="Arial"/>
                <a:ea typeface="+mn-ea"/>
                <a:cs typeface="+mn-cs"/>
              </a:rPr>
              <a:t>Heaters keep breaking or sometimes switched off, reason not sure</a:t>
            </a:r>
          </a:p>
          <a:p>
            <a:pPr marL="342900" indent="-342900">
              <a:buFont typeface="Arial" panose="020B0604020202020204" pitchFamily="34" charset="0"/>
              <a:buChar char="•"/>
            </a:pPr>
            <a:r>
              <a:rPr lang="en-GB" sz="2400" dirty="0">
                <a:solidFill>
                  <a:prstClr val="black"/>
                </a:solidFill>
                <a:latin typeface="Arial"/>
              </a:rPr>
              <a:t>No place for a temperature gauge</a:t>
            </a:r>
          </a:p>
          <a:p>
            <a:pPr marL="342900" indent="-342900">
              <a:buFont typeface="Arial" panose="020B0604020202020204" pitchFamily="34" charset="0"/>
              <a:buChar char="•"/>
            </a:pPr>
            <a:r>
              <a:rPr lang="en-GB" sz="2400" dirty="0">
                <a:solidFill>
                  <a:prstClr val="black"/>
                </a:solidFill>
                <a:latin typeface="Arial"/>
              </a:rPr>
              <a:t>Heaters difficult to replace (remove fully actuator)</a:t>
            </a:r>
            <a:endParaRPr lang="fr-CH" dirty="0"/>
          </a:p>
        </p:txBody>
      </p:sp>
    </p:spTree>
    <p:extLst>
      <p:ext uri="{BB962C8B-B14F-4D97-AF65-F5344CB8AC3E}">
        <p14:creationId xmlns:p14="http://schemas.microsoft.com/office/powerpoint/2010/main" val="36568843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0E83B-3E89-286E-255B-9E351556A544}"/>
              </a:ext>
            </a:extLst>
          </p:cNvPr>
          <p:cNvSpPr>
            <a:spLocks noGrp="1"/>
          </p:cNvSpPr>
          <p:nvPr>
            <p:ph type="title"/>
          </p:nvPr>
        </p:nvSpPr>
        <p:spPr>
          <a:xfrm>
            <a:off x="612000" y="11837"/>
            <a:ext cx="7920000" cy="720000"/>
          </a:xfrm>
        </p:spPr>
        <p:txBody>
          <a:bodyPr/>
          <a:lstStyle/>
          <a:p>
            <a:r>
              <a:rPr lang="fr-CH" dirty="0"/>
              <a:t>New </a:t>
            </a:r>
            <a:r>
              <a:rPr lang="fr-CH" dirty="0" err="1"/>
              <a:t>Integration</a:t>
            </a:r>
            <a:r>
              <a:rPr lang="fr-CH" dirty="0"/>
              <a:t> </a:t>
            </a:r>
            <a:r>
              <a:rPr lang="fr-CH" dirty="0" err="1"/>
              <a:t>heater</a:t>
            </a:r>
            <a:r>
              <a:rPr lang="fr-CH" dirty="0"/>
              <a:t> and </a:t>
            </a:r>
            <a:r>
              <a:rPr lang="fr-CH" dirty="0" err="1"/>
              <a:t>temperature</a:t>
            </a:r>
            <a:r>
              <a:rPr lang="fr-CH" dirty="0"/>
              <a:t> gauge</a:t>
            </a:r>
          </a:p>
        </p:txBody>
      </p:sp>
      <p:sp>
        <p:nvSpPr>
          <p:cNvPr id="4" name="Slide Number Placeholder 3">
            <a:extLst>
              <a:ext uri="{FF2B5EF4-FFF2-40B4-BE49-F238E27FC236}">
                <a16:creationId xmlns:a16="http://schemas.microsoft.com/office/drawing/2014/main" id="{D3851263-1693-67EA-50DB-20751A4A7409}"/>
              </a:ext>
            </a:extLst>
          </p:cNvPr>
          <p:cNvSpPr>
            <a:spLocks noGrp="1"/>
          </p:cNvSpPr>
          <p:nvPr>
            <p:ph type="sldNum" sz="quarter" idx="12"/>
          </p:nvPr>
        </p:nvSpPr>
        <p:spPr/>
        <p:txBody>
          <a:bodyPr/>
          <a:lstStyle/>
          <a:p>
            <a:fld id="{BFDCA1C4-9514-7B4F-976F-D92F7E296653}" type="slidenum">
              <a:rPr lang="fr-FR" smtClean="0"/>
              <a:pPr/>
              <a:t>17</a:t>
            </a:fld>
            <a:endParaRPr lang="fr-FR"/>
          </a:p>
        </p:txBody>
      </p:sp>
      <p:pic>
        <p:nvPicPr>
          <p:cNvPr id="5" name="Picture 4">
            <a:extLst>
              <a:ext uri="{FF2B5EF4-FFF2-40B4-BE49-F238E27FC236}">
                <a16:creationId xmlns:a16="http://schemas.microsoft.com/office/drawing/2014/main" id="{BE29C861-7609-5DF7-3812-3556212759AE}"/>
              </a:ext>
            </a:extLst>
          </p:cNvPr>
          <p:cNvPicPr>
            <a:picLocks noChangeAspect="1"/>
          </p:cNvPicPr>
          <p:nvPr/>
        </p:nvPicPr>
        <p:blipFill>
          <a:blip r:embed="rId2"/>
          <a:stretch>
            <a:fillRect/>
          </a:stretch>
        </p:blipFill>
        <p:spPr>
          <a:xfrm>
            <a:off x="539553" y="696568"/>
            <a:ext cx="2232248" cy="2503970"/>
          </a:xfrm>
          <a:prstGeom prst="rect">
            <a:avLst/>
          </a:prstGeom>
        </p:spPr>
      </p:pic>
      <p:sp>
        <p:nvSpPr>
          <p:cNvPr id="6" name="TextBox 5">
            <a:extLst>
              <a:ext uri="{FF2B5EF4-FFF2-40B4-BE49-F238E27FC236}">
                <a16:creationId xmlns:a16="http://schemas.microsoft.com/office/drawing/2014/main" id="{47433403-6AF0-0334-9B2E-F7F902B320C8}"/>
              </a:ext>
            </a:extLst>
          </p:cNvPr>
          <p:cNvSpPr txBox="1"/>
          <p:nvPr/>
        </p:nvSpPr>
        <p:spPr>
          <a:xfrm>
            <a:off x="3203848" y="609725"/>
            <a:ext cx="4572000" cy="2677656"/>
          </a:xfrm>
          <a:prstGeom prst="rect">
            <a:avLst/>
          </a:prstGeom>
          <a:noFill/>
        </p:spPr>
        <p:txBody>
          <a:bodyPr wrap="square">
            <a:spAutoFit/>
          </a:bodyPr>
          <a:lstStyle/>
          <a:p>
            <a:pPr marL="342900" indent="-342900">
              <a:buFont typeface="Arial" panose="020B0604020202020204" pitchFamily="34" charset="0"/>
              <a:buChar char="•"/>
            </a:pPr>
            <a:r>
              <a:rPr kumimoji="0" lang="en-GB" sz="2400" b="0" i="0" u="none" strike="noStrike" kern="1200" cap="none" spc="0" normalizeH="0" baseline="0" noProof="0" dirty="0">
                <a:ln>
                  <a:noFill/>
                </a:ln>
                <a:solidFill>
                  <a:prstClr val="black"/>
                </a:solidFill>
                <a:effectLst/>
                <a:uLnTx/>
                <a:uFillTx/>
                <a:latin typeface="Arial"/>
                <a:ea typeface="+mn-ea"/>
                <a:cs typeface="+mn-cs"/>
              </a:rPr>
              <a:t>Place heater in tuner clamp</a:t>
            </a:r>
          </a:p>
          <a:p>
            <a:pPr marL="342900" indent="-342900">
              <a:buFont typeface="Arial" panose="020B0604020202020204" pitchFamily="34" charset="0"/>
              <a:buChar char="•"/>
            </a:pPr>
            <a:r>
              <a:rPr lang="en-GB" sz="2400" dirty="0">
                <a:solidFill>
                  <a:prstClr val="black"/>
                </a:solidFill>
                <a:latin typeface="Arial"/>
              </a:rPr>
              <a:t>Temperature gauge M3 (commercial part) on inner connection part (ICP)</a:t>
            </a:r>
          </a:p>
          <a:p>
            <a:pPr marL="342900" indent="-342900">
              <a:buFont typeface="Arial" panose="020B0604020202020204" pitchFamily="34" charset="0"/>
              <a:buChar char="•"/>
            </a:pPr>
            <a:r>
              <a:rPr lang="en-GB" sz="2400" dirty="0">
                <a:solidFill>
                  <a:prstClr val="black"/>
                </a:solidFill>
                <a:latin typeface="Arial"/>
              </a:rPr>
              <a:t>Clamps, screws and ICP in Cu Sn 8</a:t>
            </a:r>
          </a:p>
          <a:p>
            <a:pPr marL="342900" indent="-342900">
              <a:buFont typeface="Arial" panose="020B0604020202020204" pitchFamily="34" charset="0"/>
              <a:buChar char="•"/>
            </a:pPr>
            <a:r>
              <a:rPr lang="en-GB" sz="2400" dirty="0">
                <a:solidFill>
                  <a:prstClr val="black"/>
                </a:solidFill>
                <a:latin typeface="Arial"/>
              </a:rPr>
              <a:t>2 to 4 W </a:t>
            </a:r>
            <a:endParaRPr lang="fr-CH" dirty="0"/>
          </a:p>
        </p:txBody>
      </p:sp>
      <p:pic>
        <p:nvPicPr>
          <p:cNvPr id="7" name="Picture 6">
            <a:extLst>
              <a:ext uri="{FF2B5EF4-FFF2-40B4-BE49-F238E27FC236}">
                <a16:creationId xmlns:a16="http://schemas.microsoft.com/office/drawing/2014/main" id="{76E79BD3-B8CB-5A95-3459-F8C85DA65BE7}"/>
              </a:ext>
            </a:extLst>
          </p:cNvPr>
          <p:cNvPicPr>
            <a:picLocks noChangeAspect="1"/>
          </p:cNvPicPr>
          <p:nvPr/>
        </p:nvPicPr>
        <p:blipFill>
          <a:blip r:embed="rId3"/>
          <a:stretch>
            <a:fillRect/>
          </a:stretch>
        </p:blipFill>
        <p:spPr>
          <a:xfrm>
            <a:off x="5076056" y="2801362"/>
            <a:ext cx="3455944" cy="3755876"/>
          </a:xfrm>
          <a:prstGeom prst="rect">
            <a:avLst/>
          </a:prstGeom>
        </p:spPr>
      </p:pic>
    </p:spTree>
    <p:extLst>
      <p:ext uri="{BB962C8B-B14F-4D97-AF65-F5344CB8AC3E}">
        <p14:creationId xmlns:p14="http://schemas.microsoft.com/office/powerpoint/2010/main" val="14242761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0E83B-3E89-286E-255B-9E351556A544}"/>
              </a:ext>
            </a:extLst>
          </p:cNvPr>
          <p:cNvSpPr>
            <a:spLocks noGrp="1"/>
          </p:cNvSpPr>
          <p:nvPr>
            <p:ph type="title"/>
          </p:nvPr>
        </p:nvSpPr>
        <p:spPr>
          <a:xfrm>
            <a:off x="612000" y="11837"/>
            <a:ext cx="7920000" cy="720000"/>
          </a:xfrm>
        </p:spPr>
        <p:txBody>
          <a:bodyPr/>
          <a:lstStyle/>
          <a:p>
            <a:r>
              <a:rPr lang="fr-CH" dirty="0"/>
              <a:t>Possible </a:t>
            </a:r>
            <a:r>
              <a:rPr lang="fr-CH" dirty="0" err="1"/>
              <a:t>ice</a:t>
            </a:r>
            <a:r>
              <a:rPr lang="fr-CH" dirty="0"/>
              <a:t> </a:t>
            </a:r>
            <a:r>
              <a:rPr lang="fr-CH" dirty="0" err="1"/>
              <a:t>inside</a:t>
            </a:r>
            <a:r>
              <a:rPr lang="fr-CH" dirty="0"/>
              <a:t> </a:t>
            </a:r>
            <a:r>
              <a:rPr lang="fr-CH" dirty="0" err="1"/>
              <a:t>bellows</a:t>
            </a:r>
            <a:endParaRPr lang="fr-CH" dirty="0"/>
          </a:p>
        </p:txBody>
      </p:sp>
      <p:sp>
        <p:nvSpPr>
          <p:cNvPr id="4" name="Slide Number Placeholder 3">
            <a:extLst>
              <a:ext uri="{FF2B5EF4-FFF2-40B4-BE49-F238E27FC236}">
                <a16:creationId xmlns:a16="http://schemas.microsoft.com/office/drawing/2014/main" id="{D3851263-1693-67EA-50DB-20751A4A7409}"/>
              </a:ext>
            </a:extLst>
          </p:cNvPr>
          <p:cNvSpPr>
            <a:spLocks noGrp="1"/>
          </p:cNvSpPr>
          <p:nvPr>
            <p:ph type="sldNum" sz="quarter" idx="12"/>
          </p:nvPr>
        </p:nvSpPr>
        <p:spPr/>
        <p:txBody>
          <a:bodyPr/>
          <a:lstStyle/>
          <a:p>
            <a:fld id="{BFDCA1C4-9514-7B4F-976F-D92F7E296653}" type="slidenum">
              <a:rPr lang="fr-FR" smtClean="0"/>
              <a:pPr/>
              <a:t>18</a:t>
            </a:fld>
            <a:endParaRPr lang="fr-FR"/>
          </a:p>
        </p:txBody>
      </p:sp>
      <p:pic>
        <p:nvPicPr>
          <p:cNvPr id="8" name="Picture 7">
            <a:extLst>
              <a:ext uri="{FF2B5EF4-FFF2-40B4-BE49-F238E27FC236}">
                <a16:creationId xmlns:a16="http://schemas.microsoft.com/office/drawing/2014/main" id="{F7365CDB-C6CF-B2BC-5D2A-ED0EB821B99D}"/>
              </a:ext>
            </a:extLst>
          </p:cNvPr>
          <p:cNvPicPr>
            <a:picLocks noChangeAspect="1"/>
          </p:cNvPicPr>
          <p:nvPr/>
        </p:nvPicPr>
        <p:blipFill>
          <a:blip r:embed="rId2"/>
          <a:stretch>
            <a:fillRect/>
          </a:stretch>
        </p:blipFill>
        <p:spPr>
          <a:xfrm>
            <a:off x="612001" y="731837"/>
            <a:ext cx="3027318" cy="3421550"/>
          </a:xfrm>
          <a:prstGeom prst="rect">
            <a:avLst/>
          </a:prstGeom>
        </p:spPr>
      </p:pic>
      <p:pic>
        <p:nvPicPr>
          <p:cNvPr id="9" name="Picture 8">
            <a:extLst>
              <a:ext uri="{FF2B5EF4-FFF2-40B4-BE49-F238E27FC236}">
                <a16:creationId xmlns:a16="http://schemas.microsoft.com/office/drawing/2014/main" id="{E5036454-3404-A9D8-A7FD-9693A1FA105B}"/>
              </a:ext>
            </a:extLst>
          </p:cNvPr>
          <p:cNvPicPr>
            <a:picLocks noChangeAspect="1"/>
          </p:cNvPicPr>
          <p:nvPr/>
        </p:nvPicPr>
        <p:blipFill>
          <a:blip r:embed="rId3"/>
          <a:stretch>
            <a:fillRect/>
          </a:stretch>
        </p:blipFill>
        <p:spPr>
          <a:xfrm>
            <a:off x="4355976" y="753108"/>
            <a:ext cx="3084746" cy="3251956"/>
          </a:xfrm>
          <a:prstGeom prst="rect">
            <a:avLst/>
          </a:prstGeom>
        </p:spPr>
      </p:pic>
      <p:pic>
        <p:nvPicPr>
          <p:cNvPr id="10" name="Picture 9">
            <a:extLst>
              <a:ext uri="{FF2B5EF4-FFF2-40B4-BE49-F238E27FC236}">
                <a16:creationId xmlns:a16="http://schemas.microsoft.com/office/drawing/2014/main" id="{DDF93EDC-FC7D-0829-EA79-7B8774387750}"/>
              </a:ext>
            </a:extLst>
          </p:cNvPr>
          <p:cNvPicPr>
            <a:picLocks noChangeAspect="1"/>
          </p:cNvPicPr>
          <p:nvPr/>
        </p:nvPicPr>
        <p:blipFill>
          <a:blip r:embed="rId4"/>
          <a:stretch>
            <a:fillRect/>
          </a:stretch>
        </p:blipFill>
        <p:spPr>
          <a:xfrm>
            <a:off x="624144" y="4222324"/>
            <a:ext cx="4056762" cy="2139308"/>
          </a:xfrm>
          <a:prstGeom prst="rect">
            <a:avLst/>
          </a:prstGeom>
        </p:spPr>
      </p:pic>
      <p:sp>
        <p:nvSpPr>
          <p:cNvPr id="11" name="TextBox 10">
            <a:extLst>
              <a:ext uri="{FF2B5EF4-FFF2-40B4-BE49-F238E27FC236}">
                <a16:creationId xmlns:a16="http://schemas.microsoft.com/office/drawing/2014/main" id="{4B096A7E-AA1B-4932-992D-15B514E685AF}"/>
              </a:ext>
            </a:extLst>
          </p:cNvPr>
          <p:cNvSpPr txBox="1"/>
          <p:nvPr/>
        </p:nvSpPr>
        <p:spPr>
          <a:xfrm>
            <a:off x="4214487" y="4369862"/>
            <a:ext cx="4566956" cy="646331"/>
          </a:xfrm>
          <a:prstGeom prst="rect">
            <a:avLst/>
          </a:prstGeom>
          <a:noFill/>
        </p:spPr>
        <p:txBody>
          <a:bodyPr wrap="square" rtlCol="0">
            <a:spAutoFit/>
          </a:bodyPr>
          <a:lstStyle/>
          <a:p>
            <a:r>
              <a:rPr lang="fr-CH" dirty="0"/>
              <a:t>Work on </a:t>
            </a:r>
            <a:r>
              <a:rPr lang="fr-CH" dirty="0" err="1"/>
              <a:t>adding</a:t>
            </a:r>
            <a:r>
              <a:rPr lang="fr-CH" dirty="0"/>
              <a:t> </a:t>
            </a:r>
            <a:r>
              <a:rPr lang="fr-CH" dirty="0" err="1"/>
              <a:t>heater</a:t>
            </a:r>
            <a:r>
              <a:rPr lang="fr-CH" dirty="0"/>
              <a:t> patch on </a:t>
            </a:r>
            <a:r>
              <a:rPr lang="fr-CH" dirty="0" err="1"/>
              <a:t>outer</a:t>
            </a:r>
            <a:r>
              <a:rPr lang="fr-CH" dirty="0"/>
              <a:t> </a:t>
            </a:r>
            <a:r>
              <a:rPr lang="fr-CH" dirty="0" err="1"/>
              <a:t>connection</a:t>
            </a:r>
            <a:r>
              <a:rPr lang="fr-CH" dirty="0"/>
              <a:t>  </a:t>
            </a:r>
            <a:r>
              <a:rPr lang="fr-CH" dirty="0" err="1"/>
              <a:t>flange</a:t>
            </a:r>
            <a:r>
              <a:rPr lang="fr-CH" dirty="0"/>
              <a:t> (</a:t>
            </a:r>
            <a:r>
              <a:rPr lang="fr-CH" dirty="0" err="1"/>
              <a:t>cryo</a:t>
            </a:r>
            <a:r>
              <a:rPr lang="fr-CH" dirty="0"/>
              <a:t> group)</a:t>
            </a:r>
          </a:p>
        </p:txBody>
      </p:sp>
    </p:spTree>
    <p:extLst>
      <p:ext uri="{BB962C8B-B14F-4D97-AF65-F5344CB8AC3E}">
        <p14:creationId xmlns:p14="http://schemas.microsoft.com/office/powerpoint/2010/main" val="41663043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3A2CC-48E7-2E99-FE84-3E6BD8E7EB9D}"/>
              </a:ext>
            </a:extLst>
          </p:cNvPr>
          <p:cNvSpPr>
            <a:spLocks noGrp="1"/>
          </p:cNvSpPr>
          <p:nvPr>
            <p:ph type="title"/>
          </p:nvPr>
        </p:nvSpPr>
        <p:spPr/>
        <p:txBody>
          <a:bodyPr/>
          <a:lstStyle/>
          <a:p>
            <a:r>
              <a:rPr lang="fr-CH" dirty="0" err="1"/>
              <a:t>Other</a:t>
            </a:r>
            <a:r>
              <a:rPr lang="fr-CH" dirty="0"/>
              <a:t> </a:t>
            </a:r>
            <a:r>
              <a:rPr lang="fr-CH" dirty="0" err="1"/>
              <a:t>ongoing</a:t>
            </a:r>
            <a:r>
              <a:rPr lang="fr-CH" dirty="0"/>
              <a:t> </a:t>
            </a:r>
            <a:r>
              <a:rPr lang="fr-CH" dirty="0" err="1"/>
              <a:t>work</a:t>
            </a:r>
            <a:r>
              <a:rPr lang="fr-CH" dirty="0"/>
              <a:t> for </a:t>
            </a:r>
            <a:r>
              <a:rPr lang="fr-CH" dirty="0" err="1"/>
              <a:t>actuator</a:t>
            </a:r>
            <a:endParaRPr lang="fr-CH" dirty="0"/>
          </a:p>
        </p:txBody>
      </p:sp>
      <p:sp>
        <p:nvSpPr>
          <p:cNvPr id="4" name="Slide Number Placeholder 3">
            <a:extLst>
              <a:ext uri="{FF2B5EF4-FFF2-40B4-BE49-F238E27FC236}">
                <a16:creationId xmlns:a16="http://schemas.microsoft.com/office/drawing/2014/main" id="{F103922E-42E8-AA01-3AEE-F5DBD183A1C1}"/>
              </a:ext>
            </a:extLst>
          </p:cNvPr>
          <p:cNvSpPr>
            <a:spLocks noGrp="1"/>
          </p:cNvSpPr>
          <p:nvPr>
            <p:ph type="sldNum" sz="quarter" idx="12"/>
          </p:nvPr>
        </p:nvSpPr>
        <p:spPr/>
        <p:txBody>
          <a:bodyPr/>
          <a:lstStyle/>
          <a:p>
            <a:fld id="{BFDCA1C4-9514-7B4F-976F-D92F7E296653}" type="slidenum">
              <a:rPr lang="fr-FR" smtClean="0"/>
              <a:pPr/>
              <a:t>19</a:t>
            </a:fld>
            <a:endParaRPr lang="fr-FR"/>
          </a:p>
        </p:txBody>
      </p:sp>
      <p:sp>
        <p:nvSpPr>
          <p:cNvPr id="6" name="TextBox 5">
            <a:extLst>
              <a:ext uri="{FF2B5EF4-FFF2-40B4-BE49-F238E27FC236}">
                <a16:creationId xmlns:a16="http://schemas.microsoft.com/office/drawing/2014/main" id="{A0395CF1-9D35-7107-F5A6-FDEA98001486}"/>
              </a:ext>
            </a:extLst>
          </p:cNvPr>
          <p:cNvSpPr txBox="1"/>
          <p:nvPr/>
        </p:nvSpPr>
        <p:spPr>
          <a:xfrm>
            <a:off x="612000" y="1196752"/>
            <a:ext cx="7272368" cy="3170099"/>
          </a:xfrm>
          <a:prstGeom prst="rect">
            <a:avLst/>
          </a:prstGeom>
          <a:noFill/>
        </p:spPr>
        <p:txBody>
          <a:bodyPr wrap="square">
            <a:spAutoFit/>
          </a:bodyPr>
          <a:lstStyle/>
          <a:p>
            <a:pPr marL="285750" indent="-285750">
              <a:buFont typeface="Arial" panose="020B0604020202020204" pitchFamily="34" charset="0"/>
              <a:buChar char="•"/>
            </a:pPr>
            <a:r>
              <a:rPr lang="en-GB" sz="2000" dirty="0"/>
              <a:t>Limit switches + mechanical stops: improve reliability + easier setting: on-going, looking for simple solution</a:t>
            </a:r>
          </a:p>
          <a:p>
            <a:pPr marL="285750" indent="-285750">
              <a:buFont typeface="Arial" panose="020B0604020202020204" pitchFamily="34" charset="0"/>
              <a:buChar char="•"/>
            </a:pPr>
            <a:r>
              <a:rPr lang="en-GB" sz="2000" dirty="0"/>
              <a:t>Rad-hardness, lubrication and material adaptation commercial components: contacts and discussions with providers, preparation of technical specs for call for tender</a:t>
            </a:r>
          </a:p>
          <a:p>
            <a:pPr marL="285750" indent="-285750">
              <a:buFont typeface="Arial" panose="020B0604020202020204" pitchFamily="34" charset="0"/>
              <a:buChar char="•"/>
            </a:pPr>
            <a:r>
              <a:rPr lang="en-GB" sz="2000" dirty="0"/>
              <a:t>Fast </a:t>
            </a:r>
            <a:r>
              <a:rPr lang="en-GB" sz="2000" dirty="0" err="1"/>
              <a:t>dismountability</a:t>
            </a:r>
            <a:r>
              <a:rPr lang="en-GB" sz="2000" dirty="0"/>
              <a:t> in situ + preventive maintenance scenarios</a:t>
            </a:r>
          </a:p>
          <a:p>
            <a:pPr marL="285750" indent="-285750">
              <a:buFont typeface="Arial" panose="020B0604020202020204" pitchFamily="34" charset="0"/>
              <a:buChar char="•"/>
            </a:pPr>
            <a:r>
              <a:rPr lang="en-GB" sz="2000" dirty="0"/>
              <a:t>Adding of grease reservoirs </a:t>
            </a:r>
          </a:p>
          <a:p>
            <a:pPr marL="285750" indent="-285750">
              <a:buFont typeface="Arial" panose="020B0604020202020204" pitchFamily="34" charset="0"/>
              <a:buChar char="•"/>
            </a:pPr>
            <a:r>
              <a:rPr lang="en-GB" sz="2000" dirty="0"/>
              <a:t>Improving the load cell + rad –hardness: in house CERN design</a:t>
            </a:r>
          </a:p>
        </p:txBody>
      </p:sp>
      <p:pic>
        <p:nvPicPr>
          <p:cNvPr id="7" name="Picture 6">
            <a:extLst>
              <a:ext uri="{FF2B5EF4-FFF2-40B4-BE49-F238E27FC236}">
                <a16:creationId xmlns:a16="http://schemas.microsoft.com/office/drawing/2014/main" id="{F323BAA8-4A25-873F-64EF-32785939B7F7}"/>
              </a:ext>
            </a:extLst>
          </p:cNvPr>
          <p:cNvPicPr>
            <a:picLocks noChangeAspect="1"/>
          </p:cNvPicPr>
          <p:nvPr/>
        </p:nvPicPr>
        <p:blipFill>
          <a:blip r:embed="rId2"/>
          <a:stretch>
            <a:fillRect/>
          </a:stretch>
        </p:blipFill>
        <p:spPr>
          <a:xfrm>
            <a:off x="5220072" y="4373251"/>
            <a:ext cx="3127882" cy="2031325"/>
          </a:xfrm>
          <a:prstGeom prst="rect">
            <a:avLst/>
          </a:prstGeom>
        </p:spPr>
      </p:pic>
    </p:spTree>
    <p:extLst>
      <p:ext uri="{BB962C8B-B14F-4D97-AF65-F5344CB8AC3E}">
        <p14:creationId xmlns:p14="http://schemas.microsoft.com/office/powerpoint/2010/main" val="3932518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AF062-3E50-403B-B99C-995FABAB5B20}"/>
              </a:ext>
            </a:extLst>
          </p:cNvPr>
          <p:cNvSpPr>
            <a:spLocks noGrp="1"/>
          </p:cNvSpPr>
          <p:nvPr>
            <p:ph type="title"/>
          </p:nvPr>
        </p:nvSpPr>
        <p:spPr>
          <a:xfrm>
            <a:off x="607307" y="-35721"/>
            <a:ext cx="7920000" cy="609552"/>
          </a:xfrm>
        </p:spPr>
        <p:txBody>
          <a:bodyPr/>
          <a:lstStyle/>
          <a:p>
            <a:r>
              <a:rPr lang="en-US" dirty="0"/>
              <a:t>Reminder Tuning HL LHC Crab</a:t>
            </a:r>
            <a:endParaRPr lang="en-GB" dirty="0"/>
          </a:p>
        </p:txBody>
      </p:sp>
      <p:sp>
        <p:nvSpPr>
          <p:cNvPr id="5" name="Slide Number Placeholder 4">
            <a:extLst>
              <a:ext uri="{FF2B5EF4-FFF2-40B4-BE49-F238E27FC236}">
                <a16:creationId xmlns:a16="http://schemas.microsoft.com/office/drawing/2014/main" id="{3DA92B16-B72A-4C0B-A54E-BFD6DFA9439E}"/>
              </a:ext>
            </a:extLst>
          </p:cNvPr>
          <p:cNvSpPr>
            <a:spLocks noGrp="1"/>
          </p:cNvSpPr>
          <p:nvPr>
            <p:ph type="sldNum" sz="quarter" idx="12"/>
          </p:nvPr>
        </p:nvSpPr>
        <p:spPr>
          <a:xfrm>
            <a:off x="8676456" y="116672"/>
            <a:ext cx="360000" cy="360000"/>
          </a:xfrm>
        </p:spPr>
        <p:txBody>
          <a:bodyPr/>
          <a:lstStyle/>
          <a:p>
            <a:fld id="{BFDCA1C4-9514-7B4F-976F-D92F7E296653}" type="slidenum">
              <a:rPr lang="fr-FR" smtClean="0"/>
              <a:pPr/>
              <a:t>2</a:t>
            </a:fld>
            <a:endParaRPr lang="fr-FR" dirty="0"/>
          </a:p>
        </p:txBody>
      </p:sp>
      <p:pic>
        <p:nvPicPr>
          <p:cNvPr id="6" name="Picture 5">
            <a:extLst>
              <a:ext uri="{FF2B5EF4-FFF2-40B4-BE49-F238E27FC236}">
                <a16:creationId xmlns:a16="http://schemas.microsoft.com/office/drawing/2014/main" id="{C75819B3-139C-C427-0B02-DEC4E457748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376550" y="490886"/>
            <a:ext cx="3399205" cy="5779732"/>
          </a:xfrm>
          <a:prstGeom prst="rect">
            <a:avLst/>
          </a:prstGeom>
        </p:spPr>
      </p:pic>
      <p:sp>
        <p:nvSpPr>
          <p:cNvPr id="7" name="TextBox 6">
            <a:extLst>
              <a:ext uri="{FF2B5EF4-FFF2-40B4-BE49-F238E27FC236}">
                <a16:creationId xmlns:a16="http://schemas.microsoft.com/office/drawing/2014/main" id="{084856CF-0F88-0BC4-4523-357DB8796E67}"/>
              </a:ext>
            </a:extLst>
          </p:cNvPr>
          <p:cNvSpPr txBox="1"/>
          <p:nvPr/>
        </p:nvSpPr>
        <p:spPr>
          <a:xfrm>
            <a:off x="696150" y="764704"/>
            <a:ext cx="936475" cy="461665"/>
          </a:xfrm>
          <a:prstGeom prst="rect">
            <a:avLst/>
          </a:prstGeom>
          <a:noFill/>
        </p:spPr>
        <p:txBody>
          <a:bodyPr wrap="none" rtlCol="0">
            <a:spAutoFit/>
          </a:bodyPr>
          <a:lstStyle/>
          <a:p>
            <a:r>
              <a:rPr lang="en-US" sz="2400" dirty="0"/>
              <a:t>DQW</a:t>
            </a:r>
            <a:endParaRPr lang="en-GB" sz="2400" dirty="0"/>
          </a:p>
        </p:txBody>
      </p:sp>
      <p:pic>
        <p:nvPicPr>
          <p:cNvPr id="12" name="Picture 11" descr="A blue object with a rainbow spectrum&#10;&#10;Description automatically generated">
            <a:extLst>
              <a:ext uri="{FF2B5EF4-FFF2-40B4-BE49-F238E27FC236}">
                <a16:creationId xmlns:a16="http://schemas.microsoft.com/office/drawing/2014/main" id="{5CF34263-D122-A55E-BD53-098C35BDEB1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271985" y="1143422"/>
            <a:ext cx="3522225" cy="2437946"/>
          </a:xfrm>
          <a:prstGeom prst="rect">
            <a:avLst/>
          </a:prstGeom>
        </p:spPr>
      </p:pic>
      <p:sp>
        <p:nvSpPr>
          <p:cNvPr id="3" name="TextBox 2">
            <a:extLst>
              <a:ext uri="{FF2B5EF4-FFF2-40B4-BE49-F238E27FC236}">
                <a16:creationId xmlns:a16="http://schemas.microsoft.com/office/drawing/2014/main" id="{2536C6E6-C2F4-7D76-A45F-58DDC77F8DC4}"/>
              </a:ext>
            </a:extLst>
          </p:cNvPr>
          <p:cNvSpPr txBox="1"/>
          <p:nvPr/>
        </p:nvSpPr>
        <p:spPr>
          <a:xfrm>
            <a:off x="4924904" y="4248118"/>
            <a:ext cx="4104417" cy="1754326"/>
          </a:xfrm>
          <a:prstGeom prst="rect">
            <a:avLst/>
          </a:prstGeom>
          <a:noFill/>
        </p:spPr>
        <p:txBody>
          <a:bodyPr wrap="square" rtlCol="0">
            <a:spAutoFit/>
          </a:bodyPr>
          <a:lstStyle/>
          <a:p>
            <a:r>
              <a:rPr lang="en-GB" dirty="0"/>
              <a:t>Two vertical, concentric tubes moved in opposite direction by actuator</a:t>
            </a:r>
          </a:p>
          <a:p>
            <a:endParaRPr lang="en-GB" dirty="0"/>
          </a:p>
          <a:p>
            <a:r>
              <a:rPr lang="en-GB" dirty="0"/>
              <a:t>Inner deforms top cavity</a:t>
            </a:r>
          </a:p>
          <a:p>
            <a:r>
              <a:rPr lang="en-GB" dirty="0"/>
              <a:t>Outer deforms bottom through tuning frame</a:t>
            </a:r>
          </a:p>
        </p:txBody>
      </p:sp>
    </p:spTree>
    <p:extLst>
      <p:ext uri="{BB962C8B-B14F-4D97-AF65-F5344CB8AC3E}">
        <p14:creationId xmlns:p14="http://schemas.microsoft.com/office/powerpoint/2010/main" val="1887076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ACB93-6DA6-457F-1269-2DFCCFDB8377}"/>
              </a:ext>
            </a:extLst>
          </p:cNvPr>
          <p:cNvSpPr>
            <a:spLocks noGrp="1"/>
          </p:cNvSpPr>
          <p:nvPr>
            <p:ph type="title"/>
          </p:nvPr>
        </p:nvSpPr>
        <p:spPr>
          <a:xfrm>
            <a:off x="639748" y="0"/>
            <a:ext cx="7920000" cy="720000"/>
          </a:xfrm>
        </p:spPr>
        <p:txBody>
          <a:bodyPr/>
          <a:lstStyle/>
          <a:p>
            <a:r>
              <a:rPr lang="fr-CH" dirty="0"/>
              <a:t>Conclusions</a:t>
            </a:r>
          </a:p>
        </p:txBody>
      </p:sp>
      <p:sp>
        <p:nvSpPr>
          <p:cNvPr id="3" name="Content Placeholder 2">
            <a:extLst>
              <a:ext uri="{FF2B5EF4-FFF2-40B4-BE49-F238E27FC236}">
                <a16:creationId xmlns:a16="http://schemas.microsoft.com/office/drawing/2014/main" id="{44A31BE7-25E6-7FE2-22C1-6726BC5E3BEF}"/>
              </a:ext>
            </a:extLst>
          </p:cNvPr>
          <p:cNvSpPr>
            <a:spLocks noGrp="1"/>
          </p:cNvSpPr>
          <p:nvPr>
            <p:ph idx="1"/>
          </p:nvPr>
        </p:nvSpPr>
        <p:spPr>
          <a:xfrm>
            <a:off x="639748" y="760395"/>
            <a:ext cx="7920000" cy="4906963"/>
          </a:xfrm>
        </p:spPr>
        <p:txBody>
          <a:bodyPr>
            <a:normAutofit lnSpcReduction="10000"/>
          </a:bodyPr>
          <a:lstStyle/>
          <a:p>
            <a:r>
              <a:rPr lang="en-GB" dirty="0"/>
              <a:t>The SPS RFD cryomodule preparation and testing gave input for tuner improvements</a:t>
            </a:r>
          </a:p>
          <a:p>
            <a:r>
              <a:rPr lang="en-GB" dirty="0"/>
              <a:t>The inside OVC tuner part design LHC DQW and RFD released Q1 2024 and in fabrication</a:t>
            </a:r>
          </a:p>
          <a:p>
            <a:r>
              <a:rPr lang="en-GB" dirty="0"/>
              <a:t>For DQW the parts for 2 CM coming available</a:t>
            </a:r>
          </a:p>
          <a:p>
            <a:r>
              <a:rPr lang="en-GB" dirty="0"/>
              <a:t>Tuner actuator part redesign 3D under last review, first drawings were already made.</a:t>
            </a:r>
          </a:p>
          <a:p>
            <a:r>
              <a:rPr lang="en-GB" dirty="0"/>
              <a:t>Priority is for releasing drawings for TRIUMF provided parts for financial reasons.</a:t>
            </a:r>
          </a:p>
          <a:p>
            <a:r>
              <a:rPr lang="en-GB" dirty="0"/>
              <a:t>Preparation of tendering gears, lead screw, motors, bearings is ongoing.</a:t>
            </a:r>
          </a:p>
          <a:p>
            <a:endParaRPr lang="fr-CH" dirty="0"/>
          </a:p>
          <a:p>
            <a:endParaRPr lang="fr-CH" dirty="0"/>
          </a:p>
        </p:txBody>
      </p:sp>
      <p:sp>
        <p:nvSpPr>
          <p:cNvPr id="4" name="Slide Number Placeholder 3">
            <a:extLst>
              <a:ext uri="{FF2B5EF4-FFF2-40B4-BE49-F238E27FC236}">
                <a16:creationId xmlns:a16="http://schemas.microsoft.com/office/drawing/2014/main" id="{A08DCBA7-5DF8-035F-15C1-8EFB1B7C4132}"/>
              </a:ext>
            </a:extLst>
          </p:cNvPr>
          <p:cNvSpPr>
            <a:spLocks noGrp="1"/>
          </p:cNvSpPr>
          <p:nvPr>
            <p:ph type="sldNum" sz="quarter" idx="12"/>
          </p:nvPr>
        </p:nvSpPr>
        <p:spPr/>
        <p:txBody>
          <a:bodyPr/>
          <a:lstStyle/>
          <a:p>
            <a:fld id="{BFDCA1C4-9514-7B4F-976F-D92F7E296653}" type="slidenum">
              <a:rPr lang="fr-FR" smtClean="0"/>
              <a:pPr/>
              <a:t>20</a:t>
            </a:fld>
            <a:endParaRPr lang="fr-FR"/>
          </a:p>
        </p:txBody>
      </p:sp>
    </p:spTree>
    <p:extLst>
      <p:ext uri="{BB962C8B-B14F-4D97-AF65-F5344CB8AC3E}">
        <p14:creationId xmlns:p14="http://schemas.microsoft.com/office/powerpoint/2010/main" val="14456595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77BC8-8C9B-0551-3EFE-961254032CF4}"/>
              </a:ext>
            </a:extLst>
          </p:cNvPr>
          <p:cNvSpPr>
            <a:spLocks noGrp="1"/>
          </p:cNvSpPr>
          <p:nvPr>
            <p:ph type="title"/>
          </p:nvPr>
        </p:nvSpPr>
        <p:spPr/>
        <p:txBody>
          <a:bodyPr/>
          <a:lstStyle/>
          <a:p>
            <a:r>
              <a:rPr lang="fr-CH" dirty="0" err="1"/>
              <a:t>References</a:t>
            </a:r>
            <a:endParaRPr lang="fr-CH" dirty="0"/>
          </a:p>
        </p:txBody>
      </p:sp>
      <p:sp>
        <p:nvSpPr>
          <p:cNvPr id="3" name="Content Placeholder 2">
            <a:extLst>
              <a:ext uri="{FF2B5EF4-FFF2-40B4-BE49-F238E27FC236}">
                <a16:creationId xmlns:a16="http://schemas.microsoft.com/office/drawing/2014/main" id="{22C84C77-7CEF-C453-2B07-31A0766B6E5A}"/>
              </a:ext>
            </a:extLst>
          </p:cNvPr>
          <p:cNvSpPr>
            <a:spLocks noGrp="1"/>
          </p:cNvSpPr>
          <p:nvPr>
            <p:ph idx="1"/>
          </p:nvPr>
        </p:nvSpPr>
        <p:spPr/>
        <p:txBody>
          <a:bodyPr/>
          <a:lstStyle/>
          <a:p>
            <a:r>
              <a:rPr lang="en-GB" sz="2800" dirty="0" err="1"/>
              <a:t>Comsol</a:t>
            </a:r>
            <a:r>
              <a:rPr lang="en-GB" sz="2800" dirty="0"/>
              <a:t> RF calculations:</a:t>
            </a:r>
          </a:p>
          <a:p>
            <a:pPr marL="285750" indent="-285750">
              <a:buFont typeface="Arial" panose="020B0604020202020204" pitchFamily="34" charset="0"/>
              <a:buChar char="•"/>
            </a:pPr>
            <a:r>
              <a:rPr lang="en-GB" sz="2800" dirty="0"/>
              <a:t>E. Cano Pleite et al.; Numerical evaluation of the tuning frequency, pressure sensitivity and Lorentz Force detuning of RF superconducting crab cavities, Proceedings 2018 COMSOL Conference, Lausanne</a:t>
            </a:r>
          </a:p>
          <a:p>
            <a:pPr marL="285750" indent="-285750">
              <a:buFont typeface="Arial" panose="020B0604020202020204" pitchFamily="34" charset="0"/>
              <a:buChar char="•"/>
            </a:pPr>
            <a:r>
              <a:rPr lang="en-GB" sz="2800" dirty="0"/>
              <a:t>T. Guillen Hernandez et al., Numerical calculation of the Lorentz Force Detuning and the pressure sensitivity for the HL-LHC CRAB Cavity, IPAC 2023</a:t>
            </a:r>
          </a:p>
          <a:p>
            <a:endParaRPr lang="fr-CH" dirty="0"/>
          </a:p>
        </p:txBody>
      </p:sp>
      <p:sp>
        <p:nvSpPr>
          <p:cNvPr id="4" name="Slide Number Placeholder 3">
            <a:extLst>
              <a:ext uri="{FF2B5EF4-FFF2-40B4-BE49-F238E27FC236}">
                <a16:creationId xmlns:a16="http://schemas.microsoft.com/office/drawing/2014/main" id="{0E46887A-87EB-F614-5F16-680259F03F21}"/>
              </a:ext>
            </a:extLst>
          </p:cNvPr>
          <p:cNvSpPr>
            <a:spLocks noGrp="1"/>
          </p:cNvSpPr>
          <p:nvPr>
            <p:ph type="sldNum" sz="quarter" idx="12"/>
          </p:nvPr>
        </p:nvSpPr>
        <p:spPr/>
        <p:txBody>
          <a:bodyPr/>
          <a:lstStyle/>
          <a:p>
            <a:fld id="{BFDCA1C4-9514-7B4F-976F-D92F7E296653}" type="slidenum">
              <a:rPr lang="fr-FR" smtClean="0"/>
              <a:pPr/>
              <a:t>21</a:t>
            </a:fld>
            <a:endParaRPr lang="fr-FR"/>
          </a:p>
        </p:txBody>
      </p:sp>
    </p:spTree>
    <p:extLst>
      <p:ext uri="{BB962C8B-B14F-4D97-AF65-F5344CB8AC3E}">
        <p14:creationId xmlns:p14="http://schemas.microsoft.com/office/powerpoint/2010/main" val="24476341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6968D-E198-5D3E-31E9-0E09E465B3AF}"/>
              </a:ext>
            </a:extLst>
          </p:cNvPr>
          <p:cNvSpPr>
            <a:spLocks noGrp="1"/>
          </p:cNvSpPr>
          <p:nvPr>
            <p:ph type="title"/>
          </p:nvPr>
        </p:nvSpPr>
        <p:spPr>
          <a:xfrm>
            <a:off x="612000" y="39323"/>
            <a:ext cx="7920000" cy="720000"/>
          </a:xfrm>
        </p:spPr>
        <p:txBody>
          <a:bodyPr/>
          <a:lstStyle/>
          <a:p>
            <a:r>
              <a:rPr lang="fr-FR" dirty="0"/>
              <a:t>RT </a:t>
            </a:r>
            <a:r>
              <a:rPr lang="fr-FR" dirty="0" err="1"/>
              <a:t>before</a:t>
            </a:r>
            <a:r>
              <a:rPr lang="fr-FR" dirty="0"/>
              <a:t> CD 1, OVC open</a:t>
            </a:r>
            <a:endParaRPr lang="en-GB" dirty="0"/>
          </a:p>
        </p:txBody>
      </p:sp>
      <p:sp>
        <p:nvSpPr>
          <p:cNvPr id="4" name="Slide Number Placeholder 3">
            <a:extLst>
              <a:ext uri="{FF2B5EF4-FFF2-40B4-BE49-F238E27FC236}">
                <a16:creationId xmlns:a16="http://schemas.microsoft.com/office/drawing/2014/main" id="{CE14F76D-ECE6-DE57-F1A8-334590D265C7}"/>
              </a:ext>
            </a:extLst>
          </p:cNvPr>
          <p:cNvSpPr>
            <a:spLocks noGrp="1"/>
          </p:cNvSpPr>
          <p:nvPr>
            <p:ph type="sldNum" sz="quarter" idx="12"/>
          </p:nvPr>
        </p:nvSpPr>
        <p:spPr/>
        <p:txBody>
          <a:bodyPr/>
          <a:lstStyle/>
          <a:p>
            <a:fld id="{BFDCA1C4-9514-7B4F-976F-D92F7E296653}" type="slidenum">
              <a:rPr lang="fr-FR" smtClean="0"/>
              <a:pPr/>
              <a:t>22</a:t>
            </a:fld>
            <a:endParaRPr lang="fr-FR"/>
          </a:p>
        </p:txBody>
      </p:sp>
      <p:pic>
        <p:nvPicPr>
          <p:cNvPr id="5" name="Picture 4">
            <a:extLst>
              <a:ext uri="{FF2B5EF4-FFF2-40B4-BE49-F238E27FC236}">
                <a16:creationId xmlns:a16="http://schemas.microsoft.com/office/drawing/2014/main" id="{F1ABE1D0-FF88-9D3E-7F07-9F02AF19EA8E}"/>
              </a:ext>
            </a:extLst>
          </p:cNvPr>
          <p:cNvPicPr>
            <a:picLocks noChangeAspect="1"/>
          </p:cNvPicPr>
          <p:nvPr/>
        </p:nvPicPr>
        <p:blipFill>
          <a:blip r:embed="rId2"/>
          <a:stretch>
            <a:fillRect/>
          </a:stretch>
        </p:blipFill>
        <p:spPr>
          <a:xfrm>
            <a:off x="801297" y="757635"/>
            <a:ext cx="7541406" cy="4932091"/>
          </a:xfrm>
          <a:prstGeom prst="rect">
            <a:avLst/>
          </a:prstGeom>
        </p:spPr>
      </p:pic>
      <p:sp>
        <p:nvSpPr>
          <p:cNvPr id="7" name="TextBox 6">
            <a:extLst>
              <a:ext uri="{FF2B5EF4-FFF2-40B4-BE49-F238E27FC236}">
                <a16:creationId xmlns:a16="http://schemas.microsoft.com/office/drawing/2014/main" id="{CC44CCF3-0104-6D5E-E2BA-3285F963EBEE}"/>
              </a:ext>
            </a:extLst>
          </p:cNvPr>
          <p:cNvSpPr txBox="1"/>
          <p:nvPr/>
        </p:nvSpPr>
        <p:spPr>
          <a:xfrm>
            <a:off x="1242937" y="5731033"/>
            <a:ext cx="6696744" cy="369332"/>
          </a:xfrm>
          <a:prstGeom prst="rect">
            <a:avLst/>
          </a:prstGeom>
          <a:noFill/>
        </p:spPr>
        <p:txBody>
          <a:bodyPr wrap="square">
            <a:spAutoFit/>
          </a:bodyPr>
          <a:lstStyle/>
          <a:p>
            <a:r>
              <a:rPr lang="en-GB" sz="1800" dirty="0"/>
              <a:t>Additional: 14/11/23 Tuner and HOM measurements at RT</a:t>
            </a:r>
            <a:endParaRPr lang="en-GB" dirty="0"/>
          </a:p>
        </p:txBody>
      </p:sp>
    </p:spTree>
    <p:extLst>
      <p:ext uri="{BB962C8B-B14F-4D97-AF65-F5344CB8AC3E}">
        <p14:creationId xmlns:p14="http://schemas.microsoft.com/office/powerpoint/2010/main" val="9648608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2BBC1-C010-048B-C716-3A492FE7081A}"/>
              </a:ext>
            </a:extLst>
          </p:cNvPr>
          <p:cNvSpPr>
            <a:spLocks noGrp="1"/>
          </p:cNvSpPr>
          <p:nvPr>
            <p:ph type="title"/>
          </p:nvPr>
        </p:nvSpPr>
        <p:spPr>
          <a:xfrm>
            <a:off x="612000" y="0"/>
            <a:ext cx="7920000" cy="720000"/>
          </a:xfrm>
        </p:spPr>
        <p:txBody>
          <a:bodyPr/>
          <a:lstStyle/>
          <a:p>
            <a:r>
              <a:rPr lang="fr-FR" dirty="0"/>
              <a:t>Thermal contraction </a:t>
            </a:r>
            <a:r>
              <a:rPr lang="fr-FR" dirty="0" err="1"/>
              <a:t>Cavity</a:t>
            </a:r>
            <a:r>
              <a:rPr lang="fr-FR" dirty="0"/>
              <a:t> support</a:t>
            </a:r>
            <a:endParaRPr lang="en-GB" dirty="0"/>
          </a:p>
        </p:txBody>
      </p:sp>
      <p:sp>
        <p:nvSpPr>
          <p:cNvPr id="4" name="Slide Number Placeholder 3">
            <a:extLst>
              <a:ext uri="{FF2B5EF4-FFF2-40B4-BE49-F238E27FC236}">
                <a16:creationId xmlns:a16="http://schemas.microsoft.com/office/drawing/2014/main" id="{DC0AAE5B-EBE4-8929-AC8E-AC66C248E6EE}"/>
              </a:ext>
            </a:extLst>
          </p:cNvPr>
          <p:cNvSpPr>
            <a:spLocks noGrp="1"/>
          </p:cNvSpPr>
          <p:nvPr>
            <p:ph type="sldNum" sz="quarter" idx="12"/>
          </p:nvPr>
        </p:nvSpPr>
        <p:spPr/>
        <p:txBody>
          <a:bodyPr/>
          <a:lstStyle/>
          <a:p>
            <a:fld id="{BFDCA1C4-9514-7B4F-976F-D92F7E296653}" type="slidenum">
              <a:rPr lang="fr-FR" smtClean="0"/>
              <a:pPr/>
              <a:t>23</a:t>
            </a:fld>
            <a:endParaRPr lang="fr-FR"/>
          </a:p>
        </p:txBody>
      </p:sp>
      <p:pic>
        <p:nvPicPr>
          <p:cNvPr id="5" name="Picture 4">
            <a:extLst>
              <a:ext uri="{FF2B5EF4-FFF2-40B4-BE49-F238E27FC236}">
                <a16:creationId xmlns:a16="http://schemas.microsoft.com/office/drawing/2014/main" id="{CF545BEB-5B86-825A-FE1E-C1DD168F455B}"/>
              </a:ext>
            </a:extLst>
          </p:cNvPr>
          <p:cNvPicPr>
            <a:picLocks noChangeAspect="1"/>
          </p:cNvPicPr>
          <p:nvPr/>
        </p:nvPicPr>
        <p:blipFill rotWithShape="1">
          <a:blip r:embed="rId2"/>
          <a:srcRect r="72050" b="30325"/>
          <a:stretch/>
        </p:blipFill>
        <p:spPr>
          <a:xfrm>
            <a:off x="496283" y="800114"/>
            <a:ext cx="3236750" cy="3552401"/>
          </a:xfrm>
          <a:prstGeom prst="rect">
            <a:avLst/>
          </a:prstGeom>
        </p:spPr>
      </p:pic>
      <p:pic>
        <p:nvPicPr>
          <p:cNvPr id="6" name="Picture 5">
            <a:extLst>
              <a:ext uri="{FF2B5EF4-FFF2-40B4-BE49-F238E27FC236}">
                <a16:creationId xmlns:a16="http://schemas.microsoft.com/office/drawing/2014/main" id="{C21DFD0F-008C-3EDF-13C7-E90873F12B72}"/>
              </a:ext>
            </a:extLst>
          </p:cNvPr>
          <p:cNvPicPr>
            <a:picLocks noChangeAspect="1"/>
          </p:cNvPicPr>
          <p:nvPr/>
        </p:nvPicPr>
        <p:blipFill rotWithShape="1">
          <a:blip r:embed="rId3"/>
          <a:srcRect r="40676" b="35691"/>
          <a:stretch/>
        </p:blipFill>
        <p:spPr>
          <a:xfrm>
            <a:off x="3995936" y="720000"/>
            <a:ext cx="3889431" cy="1856315"/>
          </a:xfrm>
          <a:prstGeom prst="rect">
            <a:avLst/>
          </a:prstGeom>
        </p:spPr>
      </p:pic>
      <p:pic>
        <p:nvPicPr>
          <p:cNvPr id="7" name="Picture 6">
            <a:extLst>
              <a:ext uri="{FF2B5EF4-FFF2-40B4-BE49-F238E27FC236}">
                <a16:creationId xmlns:a16="http://schemas.microsoft.com/office/drawing/2014/main" id="{AA344886-D800-159D-56EE-CD799F88741E}"/>
              </a:ext>
            </a:extLst>
          </p:cNvPr>
          <p:cNvPicPr>
            <a:picLocks noChangeAspect="1"/>
          </p:cNvPicPr>
          <p:nvPr/>
        </p:nvPicPr>
        <p:blipFill rotWithShape="1">
          <a:blip r:embed="rId4"/>
          <a:srcRect r="50787" b="24959"/>
          <a:stretch/>
        </p:blipFill>
        <p:spPr>
          <a:xfrm>
            <a:off x="1115616" y="4126025"/>
            <a:ext cx="3051839" cy="2048832"/>
          </a:xfrm>
          <a:prstGeom prst="rect">
            <a:avLst/>
          </a:prstGeom>
        </p:spPr>
      </p:pic>
      <p:pic>
        <p:nvPicPr>
          <p:cNvPr id="8" name="Picture 7">
            <a:extLst>
              <a:ext uri="{FF2B5EF4-FFF2-40B4-BE49-F238E27FC236}">
                <a16:creationId xmlns:a16="http://schemas.microsoft.com/office/drawing/2014/main" id="{A91B3B39-E641-5FC7-388F-049E046EF067}"/>
              </a:ext>
            </a:extLst>
          </p:cNvPr>
          <p:cNvPicPr>
            <a:picLocks noChangeAspect="1"/>
          </p:cNvPicPr>
          <p:nvPr/>
        </p:nvPicPr>
        <p:blipFill rotWithShape="1">
          <a:blip r:embed="rId5"/>
          <a:srcRect r="48425" b="23669"/>
          <a:stretch/>
        </p:blipFill>
        <p:spPr>
          <a:xfrm>
            <a:off x="5103559" y="2566912"/>
            <a:ext cx="3779912" cy="2463003"/>
          </a:xfrm>
          <a:prstGeom prst="rect">
            <a:avLst/>
          </a:prstGeom>
        </p:spPr>
      </p:pic>
    </p:spTree>
    <p:extLst>
      <p:ext uri="{BB962C8B-B14F-4D97-AF65-F5344CB8AC3E}">
        <p14:creationId xmlns:p14="http://schemas.microsoft.com/office/powerpoint/2010/main" val="38476716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C367B-84CD-6299-4C9B-1BDF8C17629A}"/>
              </a:ext>
            </a:extLst>
          </p:cNvPr>
          <p:cNvSpPr>
            <a:spLocks noGrp="1"/>
          </p:cNvSpPr>
          <p:nvPr>
            <p:ph type="title"/>
          </p:nvPr>
        </p:nvSpPr>
        <p:spPr>
          <a:xfrm>
            <a:off x="612000" y="0"/>
            <a:ext cx="7920000" cy="720000"/>
          </a:xfrm>
        </p:spPr>
        <p:txBody>
          <a:bodyPr/>
          <a:lstStyle/>
          <a:p>
            <a:r>
              <a:rPr lang="en-GB" dirty="0"/>
              <a:t>Cav 1 + 2, CD1 several cycles</a:t>
            </a:r>
          </a:p>
        </p:txBody>
      </p:sp>
      <p:sp>
        <p:nvSpPr>
          <p:cNvPr id="4" name="Slide Number Placeholder 3">
            <a:extLst>
              <a:ext uri="{FF2B5EF4-FFF2-40B4-BE49-F238E27FC236}">
                <a16:creationId xmlns:a16="http://schemas.microsoft.com/office/drawing/2014/main" id="{7414BA2D-D9C8-9E19-5703-D424B11CD48C}"/>
              </a:ext>
            </a:extLst>
          </p:cNvPr>
          <p:cNvSpPr>
            <a:spLocks noGrp="1"/>
          </p:cNvSpPr>
          <p:nvPr>
            <p:ph type="sldNum" sz="quarter" idx="12"/>
          </p:nvPr>
        </p:nvSpPr>
        <p:spPr/>
        <p:txBody>
          <a:bodyPr/>
          <a:lstStyle/>
          <a:p>
            <a:fld id="{BFDCA1C4-9514-7B4F-976F-D92F7E296653}" type="slidenum">
              <a:rPr lang="fr-FR" smtClean="0"/>
              <a:pPr/>
              <a:t>24</a:t>
            </a:fld>
            <a:endParaRPr lang="fr-FR"/>
          </a:p>
        </p:txBody>
      </p:sp>
      <p:pic>
        <p:nvPicPr>
          <p:cNvPr id="5" name="Picture 4">
            <a:extLst>
              <a:ext uri="{FF2B5EF4-FFF2-40B4-BE49-F238E27FC236}">
                <a16:creationId xmlns:a16="http://schemas.microsoft.com/office/drawing/2014/main" id="{6FBAE289-8E85-AA3B-4895-92EFCC34EEF7}"/>
              </a:ext>
            </a:extLst>
          </p:cNvPr>
          <p:cNvPicPr>
            <a:picLocks noChangeAspect="1"/>
          </p:cNvPicPr>
          <p:nvPr/>
        </p:nvPicPr>
        <p:blipFill>
          <a:blip r:embed="rId2"/>
          <a:stretch>
            <a:fillRect/>
          </a:stretch>
        </p:blipFill>
        <p:spPr>
          <a:xfrm>
            <a:off x="631940" y="908085"/>
            <a:ext cx="7925159" cy="5185211"/>
          </a:xfrm>
          <a:prstGeom prst="rect">
            <a:avLst/>
          </a:prstGeom>
        </p:spPr>
      </p:pic>
    </p:spTree>
    <p:extLst>
      <p:ext uri="{BB962C8B-B14F-4D97-AF65-F5344CB8AC3E}">
        <p14:creationId xmlns:p14="http://schemas.microsoft.com/office/powerpoint/2010/main" val="4259443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AF062-3E50-403B-B99C-995FABAB5B20}"/>
              </a:ext>
            </a:extLst>
          </p:cNvPr>
          <p:cNvSpPr>
            <a:spLocks noGrp="1"/>
          </p:cNvSpPr>
          <p:nvPr>
            <p:ph type="title"/>
          </p:nvPr>
        </p:nvSpPr>
        <p:spPr>
          <a:xfrm>
            <a:off x="607307" y="-35721"/>
            <a:ext cx="7920000" cy="609552"/>
          </a:xfrm>
        </p:spPr>
        <p:txBody>
          <a:bodyPr/>
          <a:lstStyle/>
          <a:p>
            <a:r>
              <a:rPr lang="en-US" dirty="0"/>
              <a:t>Reminder Tuning HL LHC Crab</a:t>
            </a:r>
            <a:endParaRPr lang="en-GB" dirty="0"/>
          </a:p>
        </p:txBody>
      </p:sp>
      <p:sp>
        <p:nvSpPr>
          <p:cNvPr id="5" name="Slide Number Placeholder 4">
            <a:extLst>
              <a:ext uri="{FF2B5EF4-FFF2-40B4-BE49-F238E27FC236}">
                <a16:creationId xmlns:a16="http://schemas.microsoft.com/office/drawing/2014/main" id="{3DA92B16-B72A-4C0B-A54E-BFD6DFA9439E}"/>
              </a:ext>
            </a:extLst>
          </p:cNvPr>
          <p:cNvSpPr>
            <a:spLocks noGrp="1"/>
          </p:cNvSpPr>
          <p:nvPr>
            <p:ph type="sldNum" sz="quarter" idx="12"/>
          </p:nvPr>
        </p:nvSpPr>
        <p:spPr>
          <a:xfrm>
            <a:off x="8676456" y="116672"/>
            <a:ext cx="360000" cy="360000"/>
          </a:xfrm>
        </p:spPr>
        <p:txBody>
          <a:bodyPr/>
          <a:lstStyle/>
          <a:p>
            <a:fld id="{BFDCA1C4-9514-7B4F-976F-D92F7E296653}" type="slidenum">
              <a:rPr lang="fr-FR" smtClean="0"/>
              <a:pPr/>
              <a:t>3</a:t>
            </a:fld>
            <a:endParaRPr lang="fr-FR" dirty="0"/>
          </a:p>
        </p:txBody>
      </p:sp>
      <p:pic>
        <p:nvPicPr>
          <p:cNvPr id="3" name="Picture 2">
            <a:extLst>
              <a:ext uri="{FF2B5EF4-FFF2-40B4-BE49-F238E27FC236}">
                <a16:creationId xmlns:a16="http://schemas.microsoft.com/office/drawing/2014/main" id="{721F401B-D13E-09E6-DF5B-8C4A734030F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07306" y="764704"/>
            <a:ext cx="3964693" cy="5236838"/>
          </a:xfrm>
          <a:prstGeom prst="rect">
            <a:avLst/>
          </a:prstGeom>
        </p:spPr>
      </p:pic>
      <p:pic>
        <p:nvPicPr>
          <p:cNvPr id="4" name="Picture 3">
            <a:extLst>
              <a:ext uri="{FF2B5EF4-FFF2-40B4-BE49-F238E27FC236}">
                <a16:creationId xmlns:a16="http://schemas.microsoft.com/office/drawing/2014/main" id="{1D8A4C49-269B-5B6E-7004-B1DBA2B712BC}"/>
              </a:ext>
            </a:extLst>
          </p:cNvPr>
          <p:cNvPicPr>
            <a:picLocks noChangeAspect="1"/>
          </p:cNvPicPr>
          <p:nvPr/>
        </p:nvPicPr>
        <p:blipFill>
          <a:blip r:embed="rId4"/>
          <a:stretch>
            <a:fillRect/>
          </a:stretch>
        </p:blipFill>
        <p:spPr>
          <a:xfrm>
            <a:off x="4932040" y="1061142"/>
            <a:ext cx="3768753" cy="2223842"/>
          </a:xfrm>
          <a:prstGeom prst="rect">
            <a:avLst/>
          </a:prstGeom>
        </p:spPr>
      </p:pic>
      <p:sp>
        <p:nvSpPr>
          <p:cNvPr id="8" name="TextBox 7">
            <a:extLst>
              <a:ext uri="{FF2B5EF4-FFF2-40B4-BE49-F238E27FC236}">
                <a16:creationId xmlns:a16="http://schemas.microsoft.com/office/drawing/2014/main" id="{2A1A7A26-1A1A-B383-7F05-04CDB978165B}"/>
              </a:ext>
            </a:extLst>
          </p:cNvPr>
          <p:cNvSpPr txBox="1"/>
          <p:nvPr/>
        </p:nvSpPr>
        <p:spPr>
          <a:xfrm>
            <a:off x="899592" y="671792"/>
            <a:ext cx="817853" cy="461665"/>
          </a:xfrm>
          <a:prstGeom prst="rect">
            <a:avLst/>
          </a:prstGeom>
          <a:noFill/>
        </p:spPr>
        <p:txBody>
          <a:bodyPr wrap="none" rtlCol="0">
            <a:spAutoFit/>
          </a:bodyPr>
          <a:lstStyle/>
          <a:p>
            <a:r>
              <a:rPr lang="en-US" sz="2400" dirty="0"/>
              <a:t>RFD</a:t>
            </a:r>
            <a:endParaRPr lang="en-GB" sz="2400" dirty="0"/>
          </a:p>
        </p:txBody>
      </p:sp>
      <p:sp>
        <p:nvSpPr>
          <p:cNvPr id="6" name="TextBox 5">
            <a:extLst>
              <a:ext uri="{FF2B5EF4-FFF2-40B4-BE49-F238E27FC236}">
                <a16:creationId xmlns:a16="http://schemas.microsoft.com/office/drawing/2014/main" id="{CD0697B8-5D3E-9239-2618-64CED31B1492}"/>
              </a:ext>
            </a:extLst>
          </p:cNvPr>
          <p:cNvSpPr txBox="1"/>
          <p:nvPr/>
        </p:nvSpPr>
        <p:spPr>
          <a:xfrm>
            <a:off x="4962617" y="4437112"/>
            <a:ext cx="3771225" cy="1200329"/>
          </a:xfrm>
          <a:prstGeom prst="rect">
            <a:avLst/>
          </a:prstGeom>
          <a:noFill/>
        </p:spPr>
        <p:txBody>
          <a:bodyPr wrap="none" rtlCol="0">
            <a:spAutoFit/>
          </a:bodyPr>
          <a:lstStyle/>
          <a:p>
            <a:r>
              <a:rPr lang="en-GB" dirty="0"/>
              <a:t>Both tuners very similar</a:t>
            </a:r>
          </a:p>
          <a:p>
            <a:r>
              <a:rPr lang="en-GB" dirty="0"/>
              <a:t>Differences only due to dimensions</a:t>
            </a:r>
          </a:p>
          <a:p>
            <a:r>
              <a:rPr lang="en-GB" dirty="0"/>
              <a:t>And geometry</a:t>
            </a:r>
          </a:p>
          <a:p>
            <a:r>
              <a:rPr lang="en-GB" dirty="0"/>
              <a:t>Same actuator</a:t>
            </a:r>
          </a:p>
        </p:txBody>
      </p:sp>
    </p:spTree>
    <p:extLst>
      <p:ext uri="{BB962C8B-B14F-4D97-AF65-F5344CB8AC3E}">
        <p14:creationId xmlns:p14="http://schemas.microsoft.com/office/powerpoint/2010/main" val="1288514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856" y="26292"/>
            <a:ext cx="7454796" cy="404664"/>
          </a:xfrm>
        </p:spPr>
        <p:txBody>
          <a:bodyPr/>
          <a:lstStyle/>
          <a:p>
            <a:r>
              <a:rPr lang="en-GB" dirty="0"/>
              <a:t>Tuning sensitivity and range (</a:t>
            </a:r>
            <a:r>
              <a:rPr lang="en-GB" sz="2000" dirty="0"/>
              <a:t>COMSOL+ ANSYS)</a:t>
            </a:r>
          </a:p>
        </p:txBody>
      </p:sp>
      <p:sp>
        <p:nvSpPr>
          <p:cNvPr id="5" name="Slide Number Placeholder 4"/>
          <p:cNvSpPr>
            <a:spLocks noGrp="1"/>
          </p:cNvSpPr>
          <p:nvPr>
            <p:ph type="sldNum" sz="quarter" idx="12"/>
          </p:nvPr>
        </p:nvSpPr>
        <p:spPr>
          <a:xfrm>
            <a:off x="8676456" y="116672"/>
            <a:ext cx="360000" cy="360000"/>
          </a:xfrm>
        </p:spPr>
        <p:txBody>
          <a:bodyPr/>
          <a:lstStyle/>
          <a:p>
            <a:fld id="{BFDCA1C4-9514-7B4F-976F-D92F7E296653}" type="slidenum">
              <a:rPr lang="en-GB" smtClean="0"/>
              <a:pPr/>
              <a:t>4</a:t>
            </a:fld>
            <a:endParaRPr lang="en-GB" dirty="0"/>
          </a:p>
        </p:txBody>
      </p:sp>
      <p:pic>
        <p:nvPicPr>
          <p:cNvPr id="19" name="Picture 1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81216" y="882003"/>
            <a:ext cx="1918575" cy="31066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44212" y="937326"/>
            <a:ext cx="2445620" cy="3110592"/>
          </a:xfrm>
          <a:prstGeom prst="rect">
            <a:avLst/>
          </a:prstGeom>
        </p:spPr>
      </p:pic>
      <p:sp>
        <p:nvSpPr>
          <p:cNvPr id="18" name="Rectangle 17"/>
          <p:cNvSpPr/>
          <p:nvPr/>
        </p:nvSpPr>
        <p:spPr>
          <a:xfrm>
            <a:off x="3487344" y="422347"/>
            <a:ext cx="5913736" cy="276999"/>
          </a:xfrm>
          <a:prstGeom prst="rect">
            <a:avLst/>
          </a:prstGeom>
        </p:spPr>
        <p:txBody>
          <a:bodyPr wrap="square">
            <a:spAutoFit/>
          </a:bodyPr>
          <a:lstStyle/>
          <a:p>
            <a:r>
              <a:rPr lang="en-GB" sz="1200" b="1" dirty="0"/>
              <a:t>*</a:t>
            </a:r>
            <a:r>
              <a:rPr lang="en-GB" sz="1200" dirty="0"/>
              <a:t>Measured as change distance between 2 plates (≠ tuner actuator displacement)</a:t>
            </a:r>
          </a:p>
        </p:txBody>
      </p:sp>
      <p:sp>
        <p:nvSpPr>
          <p:cNvPr id="4" name="Rectangle 3">
            <a:extLst>
              <a:ext uri="{FF2B5EF4-FFF2-40B4-BE49-F238E27FC236}">
                <a16:creationId xmlns:a16="http://schemas.microsoft.com/office/drawing/2014/main" id="{FA57CEF2-34E6-212E-78AE-C3F236FE54D2}"/>
              </a:ext>
            </a:extLst>
          </p:cNvPr>
          <p:cNvSpPr/>
          <p:nvPr/>
        </p:nvSpPr>
        <p:spPr>
          <a:xfrm>
            <a:off x="430697" y="667622"/>
            <a:ext cx="8568952" cy="3482632"/>
          </a:xfrm>
          <a:prstGeom prst="rect">
            <a:avLst/>
          </a:prstGeom>
          <a:no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2" name="Table 11">
            <a:extLst>
              <a:ext uri="{FF2B5EF4-FFF2-40B4-BE49-F238E27FC236}">
                <a16:creationId xmlns:a16="http://schemas.microsoft.com/office/drawing/2014/main" id="{891F038A-D30C-7D22-1750-CF8F9D6F4225}"/>
              </a:ext>
            </a:extLst>
          </p:cNvPr>
          <p:cNvGraphicFramePr>
            <a:graphicFrameLocks noGrp="1"/>
          </p:cNvGraphicFramePr>
          <p:nvPr/>
        </p:nvGraphicFramePr>
        <p:xfrm>
          <a:off x="1524000" y="689083"/>
          <a:ext cx="6096000" cy="3490851"/>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90533969"/>
                    </a:ext>
                  </a:extLst>
                </a:gridCol>
                <a:gridCol w="3048000">
                  <a:extLst>
                    <a:ext uri="{9D8B030D-6E8A-4147-A177-3AD203B41FA5}">
                      <a16:colId xmlns:a16="http://schemas.microsoft.com/office/drawing/2014/main" val="97878180"/>
                    </a:ext>
                  </a:extLst>
                </a:gridCol>
              </a:tblGrid>
              <a:tr h="370840">
                <a:tc>
                  <a:txBody>
                    <a:bodyPr/>
                    <a:lstStyle/>
                    <a:p>
                      <a:pPr algn="r"/>
                      <a:r>
                        <a:rPr lang="en-GB" sz="1800" noProof="0" dirty="0">
                          <a:solidFill>
                            <a:schemeClr val="bg2"/>
                          </a:solidFill>
                        </a:rPr>
                        <a:t>DQW</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800" b="1" noProof="0" dirty="0">
                          <a:solidFill>
                            <a:schemeClr val="accent1">
                              <a:lumMod val="75000"/>
                            </a:schemeClr>
                          </a:solidFill>
                        </a:rPr>
                        <a:t>RFD</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64358491"/>
                  </a:ext>
                </a:extLst>
              </a:tr>
              <a:tr h="310771">
                <a:tc gridSpan="2">
                  <a:txBody>
                    <a:bodyPr/>
                    <a:lstStyle/>
                    <a:p>
                      <a:pPr algn="ctr"/>
                      <a:r>
                        <a:rPr lang="en-GB" sz="1400" noProof="0" dirty="0"/>
                        <a:t>Tuning Sensitivity: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40867152"/>
                  </a:ext>
                </a:extLst>
              </a:tr>
              <a:tr h="299971">
                <a:tc>
                  <a:txBody>
                    <a:bodyPr/>
                    <a:lstStyle/>
                    <a:p>
                      <a:pPr algn="r"/>
                      <a:r>
                        <a:rPr lang="en-GB" sz="1400" noProof="0" dirty="0"/>
                        <a:t>318 kHz/mm*</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noProof="0" dirty="0"/>
                        <a:t>512 kHz/mm*</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26553777"/>
                  </a:ext>
                </a:extLst>
              </a:tr>
              <a:tr h="271264">
                <a:tc gridSpan="2">
                  <a:txBody>
                    <a:bodyPr/>
                    <a:lstStyle/>
                    <a:p>
                      <a:pPr marL="0" algn="ctr" defTabSz="457200" rtl="0" eaLnBrk="1" latinLnBrk="0" hangingPunct="1"/>
                      <a:r>
                        <a:rPr lang="en-GB" sz="1400" kern="1200" noProof="0" dirty="0">
                          <a:solidFill>
                            <a:schemeClr val="dk1"/>
                          </a:solidFill>
                          <a:latin typeface="+mn-lt"/>
                          <a:ea typeface="+mn-ea"/>
                          <a:cs typeface="+mn-cs"/>
                        </a:rPr>
                        <a:t>Cavity tuning stiffness: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34024734"/>
                  </a:ext>
                </a:extLst>
              </a:tr>
              <a:tr h="301184">
                <a:tc>
                  <a:txBody>
                    <a:bodyPr/>
                    <a:lstStyle/>
                    <a:p>
                      <a:pPr algn="r"/>
                      <a:r>
                        <a:rPr lang="en-GB" sz="1400" noProof="0" dirty="0"/>
                        <a:t>2.6 </a:t>
                      </a:r>
                      <a:r>
                        <a:rPr lang="en-GB" sz="1400" noProof="0" dirty="0" err="1"/>
                        <a:t>kN</a:t>
                      </a:r>
                      <a:r>
                        <a:rPr lang="en-GB" sz="1400" noProof="0" dirty="0"/>
                        <a:t>/mm*</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noProof="0" dirty="0"/>
                        <a:t>2.8 </a:t>
                      </a:r>
                      <a:r>
                        <a:rPr lang="en-GB" sz="1400" noProof="0" dirty="0" err="1"/>
                        <a:t>kN</a:t>
                      </a:r>
                      <a:r>
                        <a:rPr lang="en-GB" sz="1400" noProof="0" dirty="0"/>
                        <a:t>/mm*</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02939813"/>
                  </a:ext>
                </a:extLst>
              </a:tr>
              <a:tr h="284416">
                <a:tc gridSpan="2">
                  <a:txBody>
                    <a:bodyPr/>
                    <a:lstStyle/>
                    <a:p>
                      <a:pPr algn="ctr"/>
                      <a:r>
                        <a:rPr lang="en-GB" sz="1400" noProof="0" dirty="0"/>
                        <a:t>Specified tuning range at 2 K:</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8014998"/>
                  </a:ext>
                </a:extLst>
              </a:tr>
              <a:tr h="267648">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GB" sz="1400" noProof="0" dirty="0">
                          <a:solidFill>
                            <a:schemeClr val="dk1"/>
                          </a:solidFill>
                        </a:rPr>
                        <a:t>± </a:t>
                      </a:r>
                      <a:r>
                        <a:rPr lang="en-GB" sz="1400" noProof="0" dirty="0"/>
                        <a:t>150 kHz</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noProof="0" dirty="0">
                          <a:solidFill>
                            <a:schemeClr val="dk1"/>
                          </a:solidFill>
                        </a:rPr>
                        <a:t>± </a:t>
                      </a:r>
                      <a:r>
                        <a:rPr lang="en-GB" sz="1400" noProof="0" dirty="0"/>
                        <a:t>150 kHz</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3016606"/>
                  </a:ext>
                </a:extLst>
              </a:tr>
              <a:tr h="250880">
                <a:tc gridSpan="2">
                  <a:txBody>
                    <a:bodyPr/>
                    <a:lstStyle/>
                    <a:p>
                      <a:pPr algn="ctr"/>
                      <a:r>
                        <a:rPr lang="en-GB" sz="1400" noProof="0" dirty="0"/>
                        <a:t>Elastic limit range at 2 K:</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21727034"/>
                  </a:ext>
                </a:extLst>
              </a:tr>
              <a:tr h="0">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GB" sz="1400" noProof="0" dirty="0">
                          <a:solidFill>
                            <a:schemeClr val="dk1"/>
                          </a:solidFill>
                        </a:rPr>
                        <a:t>± 454 kHz </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noProof="0" dirty="0">
                          <a:solidFill>
                            <a:schemeClr val="dk1"/>
                          </a:solidFill>
                        </a:rPr>
                        <a:t>± 1.22 MHz </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3096422"/>
                  </a:ext>
                </a:extLst>
              </a:tr>
              <a:tr h="288032">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GB" sz="1400" noProof="0" dirty="0">
                          <a:solidFill>
                            <a:schemeClr val="dk1"/>
                          </a:solidFill>
                        </a:rPr>
                        <a:t>±1.44 mm</a:t>
                      </a:r>
                      <a:r>
                        <a:rPr lang="en-GB" sz="1400" b="1" noProof="0" dirty="0">
                          <a:solidFill>
                            <a:schemeClr val="dk1"/>
                          </a:solidFill>
                        </a:rPr>
                        <a:t>*</a:t>
                      </a:r>
                      <a:r>
                        <a:rPr lang="en-GB" sz="1400" noProof="0" dirty="0">
                          <a:solidFill>
                            <a:schemeClr val="dk1"/>
                          </a:solidFill>
                        </a:rPr>
                        <a:t> </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noProof="0" dirty="0">
                          <a:solidFill>
                            <a:schemeClr val="dk1"/>
                          </a:solidFill>
                        </a:rPr>
                        <a:t>± 2.38 mm</a:t>
                      </a:r>
                      <a:r>
                        <a:rPr lang="en-GB" sz="1400" b="1" noProof="0" dirty="0">
                          <a:solidFill>
                            <a:schemeClr val="dk1"/>
                          </a:solidFill>
                        </a:rPr>
                        <a:t>*</a:t>
                      </a:r>
                      <a:endParaRPr lang="en-GB" sz="1400" noProof="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38745832"/>
                  </a:ext>
                </a:extLst>
              </a:tr>
              <a:tr h="370840">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GB" sz="1400" noProof="0" dirty="0">
                          <a:solidFill>
                            <a:schemeClr val="dk1"/>
                          </a:solidFill>
                        </a:rPr>
                        <a:t>±  3.6 </a:t>
                      </a:r>
                      <a:r>
                        <a:rPr lang="en-GB" sz="1400" noProof="0" dirty="0" err="1">
                          <a:solidFill>
                            <a:schemeClr val="dk1"/>
                          </a:solidFill>
                        </a:rPr>
                        <a:t>kN</a:t>
                      </a:r>
                      <a:endParaRPr lang="en-GB" sz="1400" noProof="0" dirty="0">
                        <a:solidFill>
                          <a:schemeClr val="dk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noProof="0" dirty="0">
                          <a:solidFill>
                            <a:schemeClr val="dk1"/>
                          </a:solidFill>
                        </a:rPr>
                        <a:t>±  </a:t>
                      </a:r>
                      <a:r>
                        <a:rPr lang="en-GB" sz="1400" noProof="0" dirty="0">
                          <a:solidFill>
                            <a:schemeClr val="tx1">
                              <a:lumMod val="95000"/>
                              <a:lumOff val="5000"/>
                            </a:schemeClr>
                          </a:solidFill>
                        </a:rPr>
                        <a:t>6.7</a:t>
                      </a:r>
                      <a:r>
                        <a:rPr lang="en-GB" sz="1400" noProof="0" dirty="0">
                          <a:solidFill>
                            <a:schemeClr val="dk1"/>
                          </a:solidFill>
                        </a:rPr>
                        <a:t> </a:t>
                      </a:r>
                      <a:r>
                        <a:rPr lang="en-GB" sz="1400" noProof="0" dirty="0" err="1">
                          <a:solidFill>
                            <a:schemeClr val="dk1"/>
                          </a:solidFill>
                        </a:rPr>
                        <a:t>kN</a:t>
                      </a:r>
                      <a:endParaRPr lang="en-GB" sz="1400" noProof="0" dirty="0">
                        <a:solidFill>
                          <a:schemeClr val="dk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4318469"/>
                  </a:ext>
                </a:extLst>
              </a:tr>
            </a:tbl>
          </a:graphicData>
        </a:graphic>
      </p:graphicFrame>
      <p:sp>
        <p:nvSpPr>
          <p:cNvPr id="14" name="TextBox 13">
            <a:extLst>
              <a:ext uri="{FF2B5EF4-FFF2-40B4-BE49-F238E27FC236}">
                <a16:creationId xmlns:a16="http://schemas.microsoft.com/office/drawing/2014/main" id="{3DAE6657-5CC0-738C-F248-C6D4C4BF1D4D}"/>
              </a:ext>
            </a:extLst>
          </p:cNvPr>
          <p:cNvSpPr txBox="1"/>
          <p:nvPr/>
        </p:nvSpPr>
        <p:spPr>
          <a:xfrm>
            <a:off x="3131840" y="4759368"/>
            <a:ext cx="3498683" cy="1323439"/>
          </a:xfrm>
          <a:prstGeom prst="rect">
            <a:avLst/>
          </a:prstGeom>
          <a:noFill/>
        </p:spPr>
        <p:txBody>
          <a:bodyPr wrap="square" rtlCol="0">
            <a:spAutoFit/>
          </a:bodyPr>
          <a:lstStyle/>
          <a:p>
            <a:pPr algn="ctr"/>
            <a:r>
              <a:rPr lang="en-GB" sz="1600" dirty="0"/>
              <a:t>The elastic limit range are for both cavities determined by the welds between the cavity and the </a:t>
            </a:r>
            <a:r>
              <a:rPr lang="en-GB" sz="1600" dirty="0" err="1"/>
              <a:t>NbTi</a:t>
            </a:r>
            <a:r>
              <a:rPr lang="en-GB" sz="1600" dirty="0"/>
              <a:t> connection part and in second place by stresses in cavity</a:t>
            </a:r>
          </a:p>
        </p:txBody>
      </p:sp>
      <p:pic>
        <p:nvPicPr>
          <p:cNvPr id="15" name="Picture 14">
            <a:extLst>
              <a:ext uri="{FF2B5EF4-FFF2-40B4-BE49-F238E27FC236}">
                <a16:creationId xmlns:a16="http://schemas.microsoft.com/office/drawing/2014/main" id="{7DA4813E-7AA2-0554-9CB5-0527210E0CCF}"/>
              </a:ext>
            </a:extLst>
          </p:cNvPr>
          <p:cNvPicPr>
            <a:picLocks noChangeAspect="1"/>
          </p:cNvPicPr>
          <p:nvPr/>
        </p:nvPicPr>
        <p:blipFill>
          <a:blip r:embed="rId5"/>
          <a:stretch>
            <a:fillRect/>
          </a:stretch>
        </p:blipFill>
        <p:spPr>
          <a:xfrm>
            <a:off x="6800903" y="4788244"/>
            <a:ext cx="1638194" cy="1264074"/>
          </a:xfrm>
          <a:prstGeom prst="rect">
            <a:avLst/>
          </a:prstGeom>
        </p:spPr>
      </p:pic>
      <p:pic>
        <p:nvPicPr>
          <p:cNvPr id="20" name="Picture 19">
            <a:extLst>
              <a:ext uri="{FF2B5EF4-FFF2-40B4-BE49-F238E27FC236}">
                <a16:creationId xmlns:a16="http://schemas.microsoft.com/office/drawing/2014/main" id="{DE8DC6D8-4645-DA5A-02F1-E787ED0277FC}"/>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42786" y="4841893"/>
            <a:ext cx="1679895" cy="1169510"/>
          </a:xfrm>
          <a:prstGeom prst="rect">
            <a:avLst/>
          </a:prstGeom>
        </p:spPr>
      </p:pic>
      <p:sp>
        <p:nvSpPr>
          <p:cNvPr id="3" name="TextBox 2">
            <a:extLst>
              <a:ext uri="{FF2B5EF4-FFF2-40B4-BE49-F238E27FC236}">
                <a16:creationId xmlns:a16="http://schemas.microsoft.com/office/drawing/2014/main" id="{72275444-14BA-2C91-D8F2-285C7D0114AE}"/>
              </a:ext>
            </a:extLst>
          </p:cNvPr>
          <p:cNvSpPr txBox="1"/>
          <p:nvPr/>
        </p:nvSpPr>
        <p:spPr>
          <a:xfrm>
            <a:off x="2195736" y="6168917"/>
            <a:ext cx="6480720" cy="646331"/>
          </a:xfrm>
          <a:prstGeom prst="rect">
            <a:avLst/>
          </a:prstGeom>
          <a:noFill/>
        </p:spPr>
        <p:txBody>
          <a:bodyPr wrap="square" rtlCol="0">
            <a:spAutoFit/>
          </a:bodyPr>
          <a:lstStyle/>
          <a:p>
            <a:r>
              <a:rPr lang="en-GB" dirty="0"/>
              <a:t>Important: tuner is a structural part of the cavity and adds to strength and stiffness, e.g. pressure test, PS, LFD</a:t>
            </a:r>
          </a:p>
        </p:txBody>
      </p:sp>
      <p:sp>
        <p:nvSpPr>
          <p:cNvPr id="6" name="TextBox 5">
            <a:extLst>
              <a:ext uri="{FF2B5EF4-FFF2-40B4-BE49-F238E27FC236}">
                <a16:creationId xmlns:a16="http://schemas.microsoft.com/office/drawing/2014/main" id="{9D034FEE-308D-A1C5-4060-22E0EC956D11}"/>
              </a:ext>
            </a:extLst>
          </p:cNvPr>
          <p:cNvSpPr txBox="1"/>
          <p:nvPr/>
        </p:nvSpPr>
        <p:spPr>
          <a:xfrm>
            <a:off x="1544370" y="4244840"/>
            <a:ext cx="6070893" cy="369332"/>
          </a:xfrm>
          <a:prstGeom prst="rect">
            <a:avLst/>
          </a:prstGeom>
          <a:noFill/>
        </p:spPr>
        <p:txBody>
          <a:bodyPr wrap="none" rtlCol="0">
            <a:spAutoFit/>
          </a:bodyPr>
          <a:lstStyle/>
          <a:p>
            <a:r>
              <a:rPr lang="en-GB" b="1" dirty="0"/>
              <a:t>Required unidirectional precision:  ~80 Hz  (~100 nm) </a:t>
            </a:r>
          </a:p>
        </p:txBody>
      </p:sp>
    </p:spTree>
    <p:extLst>
      <p:ext uri="{BB962C8B-B14F-4D97-AF65-F5344CB8AC3E}">
        <p14:creationId xmlns:p14="http://schemas.microsoft.com/office/powerpoint/2010/main" val="2767525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8676456" y="116672"/>
            <a:ext cx="360000" cy="360000"/>
          </a:xfrm>
        </p:spPr>
        <p:txBody>
          <a:bodyPr/>
          <a:lstStyle/>
          <a:p>
            <a:fld id="{BFDCA1C4-9514-7B4F-976F-D92F7E296653}" type="slidenum">
              <a:rPr lang="en-GB" smtClean="0"/>
              <a:pPr/>
              <a:t>5</a:t>
            </a:fld>
            <a:endParaRPr lang="en-GB" dirty="0"/>
          </a:p>
        </p:txBody>
      </p:sp>
      <p:sp>
        <p:nvSpPr>
          <p:cNvPr id="10" name="Rectangle 9"/>
          <p:cNvSpPr/>
          <p:nvPr/>
        </p:nvSpPr>
        <p:spPr>
          <a:xfrm>
            <a:off x="4529497" y="2752114"/>
            <a:ext cx="3642903" cy="73866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400" dirty="0"/>
              <a:t>Pre-tuning sensitivity: 1046 kHz/mm*</a:t>
            </a:r>
            <a:br>
              <a:rPr lang="en-GB" sz="1200" dirty="0"/>
            </a:br>
            <a:r>
              <a:rPr lang="en-GB" sz="1400" dirty="0"/>
              <a:t>Pre-tuning range ± 300 kHz</a:t>
            </a:r>
          </a:p>
          <a:p>
            <a:r>
              <a:rPr lang="en-GB" sz="1400" dirty="0"/>
              <a:t>Is limited by welds to </a:t>
            </a:r>
            <a:r>
              <a:rPr lang="en-GB" sz="1400" dirty="0" err="1"/>
              <a:t>NbTi</a:t>
            </a:r>
            <a:r>
              <a:rPr lang="en-GB" sz="1400" dirty="0"/>
              <a:t> connectors</a:t>
            </a:r>
          </a:p>
        </p:txBody>
      </p:sp>
      <p:pic>
        <p:nvPicPr>
          <p:cNvPr id="15" name="Picture 1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9152" y="373830"/>
            <a:ext cx="3794816" cy="3278682"/>
          </a:xfrm>
          <a:prstGeom prst="rect">
            <a:avLst/>
          </a:prstGeom>
        </p:spPr>
      </p:pic>
      <p:sp>
        <p:nvSpPr>
          <p:cNvPr id="9" name="Title 1">
            <a:extLst>
              <a:ext uri="{FF2B5EF4-FFF2-40B4-BE49-F238E27FC236}">
                <a16:creationId xmlns:a16="http://schemas.microsoft.com/office/drawing/2014/main" id="{9797FE00-3422-2745-99A2-80F4F997EC18}"/>
              </a:ext>
            </a:extLst>
          </p:cNvPr>
          <p:cNvSpPr>
            <a:spLocks noGrp="1"/>
          </p:cNvSpPr>
          <p:nvPr>
            <p:ph type="title"/>
          </p:nvPr>
        </p:nvSpPr>
        <p:spPr>
          <a:xfrm>
            <a:off x="766800" y="13830"/>
            <a:ext cx="7920000" cy="360000"/>
          </a:xfrm>
        </p:spPr>
        <p:txBody>
          <a:bodyPr/>
          <a:lstStyle/>
          <a:p>
            <a:r>
              <a:rPr lang="en-US" dirty="0"/>
              <a:t>DQW </a:t>
            </a:r>
            <a:r>
              <a:rPr lang="en-US" dirty="0" err="1"/>
              <a:t>Pretuner</a:t>
            </a:r>
            <a:endParaRPr lang="en-GB" sz="1400" dirty="0"/>
          </a:p>
        </p:txBody>
      </p:sp>
      <p:pic>
        <p:nvPicPr>
          <p:cNvPr id="19" name="Picture 18" descr="A person working on a machine&#10;&#10;Description automatically generated">
            <a:extLst>
              <a:ext uri="{FF2B5EF4-FFF2-40B4-BE49-F238E27FC236}">
                <a16:creationId xmlns:a16="http://schemas.microsoft.com/office/drawing/2014/main" id="{A7CF32D5-4D3A-2FAF-7E69-643582689E3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4287643" y="848854"/>
            <a:ext cx="1934835" cy="1451126"/>
          </a:xfrm>
          <a:prstGeom prst="rect">
            <a:avLst/>
          </a:prstGeom>
        </p:spPr>
      </p:pic>
      <p:pic>
        <p:nvPicPr>
          <p:cNvPr id="21" name="Picture 20" descr="A person working on a machine&#10;&#10;Description automatically generated">
            <a:extLst>
              <a:ext uri="{FF2B5EF4-FFF2-40B4-BE49-F238E27FC236}">
                <a16:creationId xmlns:a16="http://schemas.microsoft.com/office/drawing/2014/main" id="{D7D1F2D0-EC81-CDC4-8FE8-E0801043733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5400000">
            <a:off x="5842313" y="874504"/>
            <a:ext cx="1934838" cy="1451129"/>
          </a:xfrm>
          <a:prstGeom prst="rect">
            <a:avLst/>
          </a:prstGeom>
        </p:spPr>
      </p:pic>
      <p:pic>
        <p:nvPicPr>
          <p:cNvPr id="23" name="Picture 22" descr="A close-up of a metal object&#10;&#10;Description automatically generated">
            <a:extLst>
              <a:ext uri="{FF2B5EF4-FFF2-40B4-BE49-F238E27FC236}">
                <a16:creationId xmlns:a16="http://schemas.microsoft.com/office/drawing/2014/main" id="{15DA5DBE-FD08-C95A-216E-218CE46D153F}"/>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l="11450" r="25444"/>
          <a:stretch/>
        </p:blipFill>
        <p:spPr>
          <a:xfrm rot="5400000">
            <a:off x="6477191" y="3908517"/>
            <a:ext cx="1878249" cy="2232248"/>
          </a:xfrm>
          <a:prstGeom prst="rect">
            <a:avLst/>
          </a:prstGeom>
        </p:spPr>
      </p:pic>
      <p:pic>
        <p:nvPicPr>
          <p:cNvPr id="24" name="Picture 23">
            <a:extLst>
              <a:ext uri="{FF2B5EF4-FFF2-40B4-BE49-F238E27FC236}">
                <a16:creationId xmlns:a16="http://schemas.microsoft.com/office/drawing/2014/main" id="{8133E649-6814-F4EB-ED33-FA78EAAA14E8}"/>
              </a:ext>
            </a:extLst>
          </p:cNvPr>
          <p:cNvPicPr>
            <a:picLocks noChangeAspect="1"/>
          </p:cNvPicPr>
          <p:nvPr/>
        </p:nvPicPr>
        <p:blipFill>
          <a:blip r:embed="rId7"/>
          <a:stretch>
            <a:fillRect/>
          </a:stretch>
        </p:blipFill>
        <p:spPr>
          <a:xfrm>
            <a:off x="107504" y="3723032"/>
            <a:ext cx="1394090" cy="1517098"/>
          </a:xfrm>
          <a:prstGeom prst="rect">
            <a:avLst/>
          </a:prstGeom>
        </p:spPr>
      </p:pic>
      <p:pic>
        <p:nvPicPr>
          <p:cNvPr id="25" name="Picture 24">
            <a:extLst>
              <a:ext uri="{FF2B5EF4-FFF2-40B4-BE49-F238E27FC236}">
                <a16:creationId xmlns:a16="http://schemas.microsoft.com/office/drawing/2014/main" id="{B1C24351-D73C-C886-6C27-EE60F6115A0C}"/>
              </a:ext>
            </a:extLst>
          </p:cNvPr>
          <p:cNvPicPr>
            <a:picLocks noChangeAspect="1"/>
          </p:cNvPicPr>
          <p:nvPr/>
        </p:nvPicPr>
        <p:blipFill>
          <a:blip r:embed="rId8"/>
          <a:stretch>
            <a:fillRect/>
          </a:stretch>
        </p:blipFill>
        <p:spPr>
          <a:xfrm>
            <a:off x="1547664" y="3723032"/>
            <a:ext cx="4340728" cy="2603218"/>
          </a:xfrm>
          <a:prstGeom prst="rect">
            <a:avLst/>
          </a:prstGeom>
        </p:spPr>
      </p:pic>
      <p:sp>
        <p:nvSpPr>
          <p:cNvPr id="26" name="TextBox 25">
            <a:extLst>
              <a:ext uri="{FF2B5EF4-FFF2-40B4-BE49-F238E27FC236}">
                <a16:creationId xmlns:a16="http://schemas.microsoft.com/office/drawing/2014/main" id="{2AB71806-4381-6511-F9C6-8B835FF449F5}"/>
              </a:ext>
            </a:extLst>
          </p:cNvPr>
          <p:cNvSpPr txBox="1"/>
          <p:nvPr/>
        </p:nvSpPr>
        <p:spPr>
          <a:xfrm>
            <a:off x="6247396" y="6071462"/>
            <a:ext cx="2533066" cy="307777"/>
          </a:xfrm>
          <a:prstGeom prst="rect">
            <a:avLst/>
          </a:prstGeom>
          <a:noFill/>
        </p:spPr>
        <p:txBody>
          <a:bodyPr wrap="none" rtlCol="0">
            <a:spAutoFit/>
          </a:bodyPr>
          <a:lstStyle/>
          <a:p>
            <a:r>
              <a:rPr lang="en-GB" sz="1400" dirty="0"/>
              <a:t>Screws are cable locked after</a:t>
            </a:r>
          </a:p>
        </p:txBody>
      </p:sp>
    </p:spTree>
    <p:extLst>
      <p:ext uri="{BB962C8B-B14F-4D97-AF65-F5344CB8AC3E}">
        <p14:creationId xmlns:p14="http://schemas.microsoft.com/office/powerpoint/2010/main" val="1021262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B3ACC-DE56-03E5-675B-68FD046B3D69}"/>
              </a:ext>
            </a:extLst>
          </p:cNvPr>
          <p:cNvSpPr>
            <a:spLocks noGrp="1"/>
          </p:cNvSpPr>
          <p:nvPr>
            <p:ph type="title"/>
          </p:nvPr>
        </p:nvSpPr>
        <p:spPr>
          <a:xfrm>
            <a:off x="612000" y="0"/>
            <a:ext cx="7920000" cy="720000"/>
          </a:xfrm>
        </p:spPr>
        <p:txBody>
          <a:bodyPr/>
          <a:lstStyle/>
          <a:p>
            <a:r>
              <a:rPr lang="fr-CH" dirty="0"/>
              <a:t>Tuner design/ </a:t>
            </a:r>
            <a:r>
              <a:rPr lang="fr-CH" dirty="0" err="1"/>
              <a:t>assembly</a:t>
            </a:r>
            <a:r>
              <a:rPr lang="fr-CH" dirty="0"/>
              <a:t> </a:t>
            </a:r>
            <a:r>
              <a:rPr lang="fr-CH" dirty="0" err="1"/>
              <a:t>inside</a:t>
            </a:r>
            <a:r>
              <a:rPr lang="fr-CH" dirty="0"/>
              <a:t> OVC</a:t>
            </a:r>
          </a:p>
        </p:txBody>
      </p:sp>
      <p:sp>
        <p:nvSpPr>
          <p:cNvPr id="4" name="Slide Number Placeholder 3">
            <a:extLst>
              <a:ext uri="{FF2B5EF4-FFF2-40B4-BE49-F238E27FC236}">
                <a16:creationId xmlns:a16="http://schemas.microsoft.com/office/drawing/2014/main" id="{3724DAC8-4E9C-6319-F9C0-4D23B51C2DD7}"/>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5" name="Picture 4">
            <a:extLst>
              <a:ext uri="{FF2B5EF4-FFF2-40B4-BE49-F238E27FC236}">
                <a16:creationId xmlns:a16="http://schemas.microsoft.com/office/drawing/2014/main" id="{838CA54C-5BAB-8616-B258-AB84F2514038}"/>
              </a:ext>
            </a:extLst>
          </p:cNvPr>
          <p:cNvPicPr>
            <a:picLocks noChangeAspect="1"/>
          </p:cNvPicPr>
          <p:nvPr/>
        </p:nvPicPr>
        <p:blipFill>
          <a:blip r:embed="rId3"/>
          <a:stretch>
            <a:fillRect/>
          </a:stretch>
        </p:blipFill>
        <p:spPr>
          <a:xfrm>
            <a:off x="511895" y="809307"/>
            <a:ext cx="2566638" cy="1902117"/>
          </a:xfrm>
          <a:prstGeom prst="rect">
            <a:avLst/>
          </a:prstGeom>
        </p:spPr>
      </p:pic>
      <p:pic>
        <p:nvPicPr>
          <p:cNvPr id="6" name="Picture 5">
            <a:extLst>
              <a:ext uri="{FF2B5EF4-FFF2-40B4-BE49-F238E27FC236}">
                <a16:creationId xmlns:a16="http://schemas.microsoft.com/office/drawing/2014/main" id="{10F94C49-7A92-D7E2-09B7-F773AED98BD1}"/>
              </a:ext>
            </a:extLst>
          </p:cNvPr>
          <p:cNvPicPr>
            <a:picLocks noChangeAspect="1"/>
          </p:cNvPicPr>
          <p:nvPr/>
        </p:nvPicPr>
        <p:blipFill>
          <a:blip r:embed="rId4"/>
          <a:stretch>
            <a:fillRect/>
          </a:stretch>
        </p:blipFill>
        <p:spPr>
          <a:xfrm>
            <a:off x="495330" y="2868195"/>
            <a:ext cx="2914436" cy="3369117"/>
          </a:xfrm>
          <a:prstGeom prst="rect">
            <a:avLst/>
          </a:prstGeom>
        </p:spPr>
      </p:pic>
      <p:pic>
        <p:nvPicPr>
          <p:cNvPr id="3" name="Picture 2">
            <a:extLst>
              <a:ext uri="{FF2B5EF4-FFF2-40B4-BE49-F238E27FC236}">
                <a16:creationId xmlns:a16="http://schemas.microsoft.com/office/drawing/2014/main" id="{B846AD85-E842-F2CB-16FE-667EDC2A57DB}"/>
              </a:ext>
            </a:extLst>
          </p:cNvPr>
          <p:cNvPicPr>
            <a:picLocks noChangeAspect="1"/>
          </p:cNvPicPr>
          <p:nvPr/>
        </p:nvPicPr>
        <p:blipFill>
          <a:blip r:embed="rId5"/>
          <a:stretch>
            <a:fillRect/>
          </a:stretch>
        </p:blipFill>
        <p:spPr>
          <a:xfrm>
            <a:off x="3708580" y="823095"/>
            <a:ext cx="2811020" cy="3625871"/>
          </a:xfrm>
          <a:prstGeom prst="rect">
            <a:avLst/>
          </a:prstGeom>
        </p:spPr>
      </p:pic>
      <p:pic>
        <p:nvPicPr>
          <p:cNvPr id="7" name="Picture 6">
            <a:extLst>
              <a:ext uri="{FF2B5EF4-FFF2-40B4-BE49-F238E27FC236}">
                <a16:creationId xmlns:a16="http://schemas.microsoft.com/office/drawing/2014/main" id="{F085AE84-1E71-0407-0C25-B7853C614EBE}"/>
              </a:ext>
            </a:extLst>
          </p:cNvPr>
          <p:cNvPicPr>
            <a:picLocks noChangeAspect="1"/>
          </p:cNvPicPr>
          <p:nvPr/>
        </p:nvPicPr>
        <p:blipFill>
          <a:blip r:embed="rId6"/>
          <a:stretch>
            <a:fillRect/>
          </a:stretch>
        </p:blipFill>
        <p:spPr>
          <a:xfrm>
            <a:off x="4068579" y="4528710"/>
            <a:ext cx="1923517" cy="1938313"/>
          </a:xfrm>
          <a:prstGeom prst="rect">
            <a:avLst/>
          </a:prstGeom>
        </p:spPr>
      </p:pic>
      <p:pic>
        <p:nvPicPr>
          <p:cNvPr id="9" name="Picture 8" descr="A close-up of an object&#10;&#10;Description automatically generated">
            <a:extLst>
              <a:ext uri="{FF2B5EF4-FFF2-40B4-BE49-F238E27FC236}">
                <a16:creationId xmlns:a16="http://schemas.microsoft.com/office/drawing/2014/main" id="{39B2EEC1-842E-D5B4-D3AD-23AD40523358}"/>
              </a:ext>
            </a:extLst>
          </p:cNvPr>
          <p:cNvPicPr>
            <a:picLocks noChangeAspect="1"/>
          </p:cNvPicPr>
          <p:nvPr/>
        </p:nvPicPr>
        <p:blipFill rotWithShape="1">
          <a:blip r:embed="rId7"/>
          <a:srcRect l="50000" r="35038" b="3912"/>
          <a:stretch/>
        </p:blipFill>
        <p:spPr>
          <a:xfrm>
            <a:off x="6850832" y="550764"/>
            <a:ext cx="1797838" cy="5326507"/>
          </a:xfrm>
          <a:prstGeom prst="rect">
            <a:avLst/>
          </a:prstGeom>
        </p:spPr>
      </p:pic>
    </p:spTree>
    <p:extLst>
      <p:ext uri="{BB962C8B-B14F-4D97-AF65-F5344CB8AC3E}">
        <p14:creationId xmlns:p14="http://schemas.microsoft.com/office/powerpoint/2010/main" val="2553484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toy, gear&#10;&#10;Description automatically generated">
            <a:extLst>
              <a:ext uri="{FF2B5EF4-FFF2-40B4-BE49-F238E27FC236}">
                <a16:creationId xmlns:a16="http://schemas.microsoft.com/office/drawing/2014/main" id="{225E2533-68AE-453D-B320-C25E1C580060}"/>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279186" y="1518006"/>
            <a:ext cx="2207063" cy="4519199"/>
          </a:xfrm>
        </p:spPr>
      </p:pic>
      <p:sp>
        <p:nvSpPr>
          <p:cNvPr id="5" name="Slide Number Placeholder 4">
            <a:extLst>
              <a:ext uri="{FF2B5EF4-FFF2-40B4-BE49-F238E27FC236}">
                <a16:creationId xmlns:a16="http://schemas.microsoft.com/office/drawing/2014/main" id="{CF02DABE-8820-4DBA-8267-EB8E2E3140A0}"/>
              </a:ext>
            </a:extLst>
          </p:cNvPr>
          <p:cNvSpPr>
            <a:spLocks noGrp="1"/>
          </p:cNvSpPr>
          <p:nvPr>
            <p:ph type="sldNum" sz="quarter" idx="12"/>
          </p:nvPr>
        </p:nvSpPr>
        <p:spPr>
          <a:xfrm>
            <a:off x="8638176" y="37907"/>
            <a:ext cx="360000" cy="360000"/>
          </a:xfrm>
        </p:spPr>
        <p:txBody>
          <a:bodyPr/>
          <a:lstStyle/>
          <a:p>
            <a:fld id="{BFDCA1C4-9514-7B4F-976F-D92F7E296653}" type="slidenum">
              <a:rPr lang="fr-FR" smtClean="0"/>
              <a:pPr/>
              <a:t>7</a:t>
            </a:fld>
            <a:endParaRPr lang="fr-FR" dirty="0"/>
          </a:p>
        </p:txBody>
      </p:sp>
      <p:pic>
        <p:nvPicPr>
          <p:cNvPr id="19" name="Picture 18" descr="A picture containing graphical user interface&#10;&#10;Description automatically generated">
            <a:extLst>
              <a:ext uri="{FF2B5EF4-FFF2-40B4-BE49-F238E27FC236}">
                <a16:creationId xmlns:a16="http://schemas.microsoft.com/office/drawing/2014/main" id="{D74E39D7-6DF7-46B3-A280-E3E7A3A7557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748907" y="1591087"/>
            <a:ext cx="1871242" cy="4718233"/>
          </a:xfrm>
          <a:prstGeom prst="rect">
            <a:avLst/>
          </a:prstGeom>
        </p:spPr>
      </p:pic>
      <p:sp>
        <p:nvSpPr>
          <p:cNvPr id="3" name="Title 1">
            <a:extLst>
              <a:ext uri="{FF2B5EF4-FFF2-40B4-BE49-F238E27FC236}">
                <a16:creationId xmlns:a16="http://schemas.microsoft.com/office/drawing/2014/main" id="{816C83FD-D864-8DC8-E16C-2A5A59E0C6D7}"/>
              </a:ext>
            </a:extLst>
          </p:cNvPr>
          <p:cNvSpPr txBox="1">
            <a:spLocks/>
          </p:cNvSpPr>
          <p:nvPr/>
        </p:nvSpPr>
        <p:spPr>
          <a:xfrm>
            <a:off x="505824" y="-10099"/>
            <a:ext cx="7920000" cy="40800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Tuner assembly inside vacuum tank (OVC)</a:t>
            </a:r>
            <a:endParaRPr lang="en-GB" dirty="0"/>
          </a:p>
        </p:txBody>
      </p:sp>
      <p:sp>
        <p:nvSpPr>
          <p:cNvPr id="6" name="TextBox 5">
            <a:extLst>
              <a:ext uri="{FF2B5EF4-FFF2-40B4-BE49-F238E27FC236}">
                <a16:creationId xmlns:a16="http://schemas.microsoft.com/office/drawing/2014/main" id="{02A1669F-7CF1-40F6-776A-8D003C3F25EB}"/>
              </a:ext>
            </a:extLst>
          </p:cNvPr>
          <p:cNvSpPr txBox="1"/>
          <p:nvPr/>
        </p:nvSpPr>
        <p:spPr>
          <a:xfrm>
            <a:off x="2986380" y="337605"/>
            <a:ext cx="3001656" cy="369332"/>
          </a:xfrm>
          <a:prstGeom prst="rect">
            <a:avLst/>
          </a:prstGeom>
          <a:noFill/>
        </p:spPr>
        <p:txBody>
          <a:bodyPr wrap="none" rtlCol="0">
            <a:spAutoFit/>
          </a:bodyPr>
          <a:lstStyle/>
          <a:p>
            <a:r>
              <a:rPr lang="en-US" b="1" dirty="0">
                <a:solidFill>
                  <a:schemeClr val="bg2"/>
                </a:solidFill>
              </a:rPr>
              <a:t>Couplings Tuner to cavity</a:t>
            </a:r>
            <a:endParaRPr lang="en-GB" b="1" dirty="0">
              <a:solidFill>
                <a:schemeClr val="bg2"/>
              </a:solidFill>
            </a:endParaRPr>
          </a:p>
        </p:txBody>
      </p:sp>
      <p:pic>
        <p:nvPicPr>
          <p:cNvPr id="12" name="Picture 11">
            <a:extLst>
              <a:ext uri="{FF2B5EF4-FFF2-40B4-BE49-F238E27FC236}">
                <a16:creationId xmlns:a16="http://schemas.microsoft.com/office/drawing/2014/main" id="{7922CF59-0B8E-62BC-5D7C-CC5C096F954D}"/>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084168" y="363605"/>
            <a:ext cx="2713442" cy="2652393"/>
          </a:xfrm>
          <a:prstGeom prst="rect">
            <a:avLst/>
          </a:prstGeom>
        </p:spPr>
      </p:pic>
      <p:sp>
        <p:nvSpPr>
          <p:cNvPr id="2" name="TextBox 1">
            <a:extLst>
              <a:ext uri="{FF2B5EF4-FFF2-40B4-BE49-F238E27FC236}">
                <a16:creationId xmlns:a16="http://schemas.microsoft.com/office/drawing/2014/main" id="{85DCE075-D5C8-A76E-C0E4-FFAD6FA4FCCD}"/>
              </a:ext>
            </a:extLst>
          </p:cNvPr>
          <p:cNvSpPr txBox="1"/>
          <p:nvPr/>
        </p:nvSpPr>
        <p:spPr>
          <a:xfrm>
            <a:off x="418289" y="633210"/>
            <a:ext cx="4584397" cy="1206484"/>
          </a:xfrm>
          <a:prstGeom prst="rect">
            <a:avLst/>
          </a:prstGeom>
          <a:noFill/>
        </p:spPr>
        <p:txBody>
          <a:bodyPr wrap="none" rtlCol="0">
            <a:spAutoFit/>
          </a:bodyPr>
          <a:lstStyle/>
          <a:p>
            <a:pPr marL="342900" indent="-342900">
              <a:spcBef>
                <a:spcPct val="20000"/>
              </a:spcBef>
              <a:buClr>
                <a:schemeClr val="accent6"/>
              </a:buClr>
              <a:buFont typeface="Wingdings" charset="2"/>
              <a:buChar char="§"/>
            </a:pPr>
            <a:r>
              <a:rPr lang="en-GB" sz="1600" dirty="0">
                <a:solidFill>
                  <a:schemeClr val="accent5"/>
                </a:solidFill>
              </a:rPr>
              <a:t>Deals with offsets nominal dimensions cavity</a:t>
            </a:r>
          </a:p>
          <a:p>
            <a:pPr marL="342900" indent="-342900">
              <a:spcBef>
                <a:spcPct val="20000"/>
              </a:spcBef>
              <a:buClr>
                <a:schemeClr val="accent6"/>
              </a:buClr>
              <a:buFont typeface="Wingdings" charset="2"/>
              <a:buChar char="§"/>
            </a:pPr>
            <a:r>
              <a:rPr lang="en-GB" sz="1600" dirty="0">
                <a:solidFill>
                  <a:schemeClr val="accent5"/>
                </a:solidFill>
              </a:rPr>
              <a:t>Connects tuner to cavity without deforming it</a:t>
            </a:r>
          </a:p>
          <a:p>
            <a:pPr marL="342900" indent="-342900">
              <a:spcBef>
                <a:spcPct val="20000"/>
              </a:spcBef>
              <a:buClr>
                <a:schemeClr val="accent6"/>
              </a:buClr>
              <a:buFont typeface="Wingdings" charset="2"/>
              <a:buChar char="§"/>
            </a:pPr>
            <a:endParaRPr lang="fr-FR" sz="1600" dirty="0">
              <a:solidFill>
                <a:schemeClr val="accent5"/>
              </a:solidFill>
            </a:endParaRPr>
          </a:p>
          <a:p>
            <a:r>
              <a:rPr lang="fr-FR" dirty="0"/>
              <a:t> </a:t>
            </a:r>
            <a:endParaRPr lang="en-GB" dirty="0"/>
          </a:p>
        </p:txBody>
      </p:sp>
      <p:sp>
        <p:nvSpPr>
          <p:cNvPr id="8" name="TextBox 7">
            <a:extLst>
              <a:ext uri="{FF2B5EF4-FFF2-40B4-BE49-F238E27FC236}">
                <a16:creationId xmlns:a16="http://schemas.microsoft.com/office/drawing/2014/main" id="{076E03C9-DA62-CF38-FE2D-177556298ADC}"/>
              </a:ext>
            </a:extLst>
          </p:cNvPr>
          <p:cNvSpPr txBox="1"/>
          <p:nvPr/>
        </p:nvSpPr>
        <p:spPr>
          <a:xfrm>
            <a:off x="4316961" y="5050732"/>
            <a:ext cx="4572000" cy="1865126"/>
          </a:xfrm>
          <a:prstGeom prst="rect">
            <a:avLst/>
          </a:prstGeom>
          <a:noFill/>
        </p:spPr>
        <p:txBody>
          <a:bodyPr wrap="square">
            <a:spAutoFit/>
          </a:bodyPr>
          <a:lstStyle/>
          <a:p>
            <a:pPr marL="342900" indent="-342900">
              <a:spcBef>
                <a:spcPct val="20000"/>
              </a:spcBef>
              <a:buClr>
                <a:schemeClr val="accent6"/>
              </a:buClr>
              <a:buFont typeface="Wingdings" charset="2"/>
              <a:buChar char="§"/>
            </a:pPr>
            <a:r>
              <a:rPr lang="en-GB" sz="1800" dirty="0">
                <a:solidFill>
                  <a:schemeClr val="accent5"/>
                </a:solidFill>
              </a:rPr>
              <a:t>Torque tightening + custom lip washers(locking) </a:t>
            </a:r>
          </a:p>
          <a:p>
            <a:pPr marL="342900" indent="-342900">
              <a:spcBef>
                <a:spcPct val="20000"/>
              </a:spcBef>
              <a:buClr>
                <a:schemeClr val="accent6"/>
              </a:buClr>
              <a:buFont typeface="Wingdings" charset="2"/>
              <a:buChar char="§"/>
            </a:pPr>
            <a:r>
              <a:rPr lang="en-GB" dirty="0" err="1">
                <a:solidFill>
                  <a:schemeClr val="accent5"/>
                </a:solidFill>
              </a:rPr>
              <a:t>Heico</a:t>
            </a:r>
            <a:r>
              <a:rPr lang="en-GB" dirty="0">
                <a:solidFill>
                  <a:schemeClr val="accent5"/>
                </a:solidFill>
              </a:rPr>
              <a:t> locking washers instead of </a:t>
            </a:r>
            <a:r>
              <a:rPr lang="en-GB" dirty="0" err="1">
                <a:solidFill>
                  <a:schemeClr val="accent5"/>
                </a:solidFill>
              </a:rPr>
              <a:t>SChnorr</a:t>
            </a:r>
            <a:endParaRPr lang="en-GB" sz="1800" dirty="0">
              <a:solidFill>
                <a:schemeClr val="accent5"/>
              </a:solidFill>
            </a:endParaRPr>
          </a:p>
          <a:p>
            <a:pPr marL="342900" indent="-342900">
              <a:spcBef>
                <a:spcPct val="20000"/>
              </a:spcBef>
              <a:buClr>
                <a:schemeClr val="accent6"/>
              </a:buClr>
              <a:buFont typeface="Wingdings" charset="2"/>
              <a:buChar char="§"/>
            </a:pPr>
            <a:r>
              <a:rPr lang="en-GB" dirty="0">
                <a:solidFill>
                  <a:schemeClr val="accent5"/>
                </a:solidFill>
              </a:rPr>
              <a:t>Design considers also access for torque tools</a:t>
            </a:r>
            <a:endParaRPr lang="en-GB" sz="1800" dirty="0">
              <a:solidFill>
                <a:schemeClr val="accent5"/>
              </a:solidFill>
            </a:endParaRPr>
          </a:p>
        </p:txBody>
      </p:sp>
      <p:pic>
        <p:nvPicPr>
          <p:cNvPr id="11" name="Picture 10" descr="A hand in blue gloves holding a tool&#10;&#10;Description automatically generated">
            <a:extLst>
              <a:ext uri="{FF2B5EF4-FFF2-40B4-BE49-F238E27FC236}">
                <a16:creationId xmlns:a16="http://schemas.microsoft.com/office/drawing/2014/main" id="{D5204097-52D3-040B-F1E3-C119C13D07C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5400000">
            <a:off x="7254733" y="3274878"/>
            <a:ext cx="1974361" cy="1480771"/>
          </a:xfrm>
          <a:prstGeom prst="rect">
            <a:avLst/>
          </a:prstGeom>
        </p:spPr>
      </p:pic>
      <p:pic>
        <p:nvPicPr>
          <p:cNvPr id="15" name="Picture 14" descr="A person working on a machine&#10;&#10;Description automatically generated">
            <a:extLst>
              <a:ext uri="{FF2B5EF4-FFF2-40B4-BE49-F238E27FC236}">
                <a16:creationId xmlns:a16="http://schemas.microsoft.com/office/drawing/2014/main" id="{D5E84AE5-CA37-FCB6-6447-D329D20F1722}"/>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587458" y="3028084"/>
            <a:ext cx="2592288" cy="1974361"/>
          </a:xfrm>
          <a:prstGeom prst="rect">
            <a:avLst/>
          </a:prstGeom>
        </p:spPr>
      </p:pic>
    </p:spTree>
    <p:extLst>
      <p:ext uri="{BB962C8B-B14F-4D97-AF65-F5344CB8AC3E}">
        <p14:creationId xmlns:p14="http://schemas.microsoft.com/office/powerpoint/2010/main" val="2890991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64EB217-1287-51D7-79B4-C7766C8FE767}"/>
              </a:ext>
            </a:extLst>
          </p:cNvPr>
          <p:cNvSpPr>
            <a:spLocks noGrp="1"/>
          </p:cNvSpPr>
          <p:nvPr>
            <p:ph type="sldNum" sz="quarter" idx="12"/>
          </p:nvPr>
        </p:nvSpPr>
        <p:spPr/>
        <p:txBody>
          <a:bodyPr/>
          <a:lstStyle/>
          <a:p>
            <a:fld id="{BFDCA1C4-9514-7B4F-976F-D92F7E296653}" type="slidenum">
              <a:rPr lang="fr-FR" smtClean="0"/>
              <a:pPr/>
              <a:t>8</a:t>
            </a:fld>
            <a:endParaRPr lang="fr-FR"/>
          </a:p>
        </p:txBody>
      </p:sp>
      <p:pic>
        <p:nvPicPr>
          <p:cNvPr id="6" name="Picture 5" descr="A close up of a machine&#10;&#10;Description automatically generated">
            <a:extLst>
              <a:ext uri="{FF2B5EF4-FFF2-40B4-BE49-F238E27FC236}">
                <a16:creationId xmlns:a16="http://schemas.microsoft.com/office/drawing/2014/main" id="{1014F591-53D7-D1E0-346D-4D1D15CE78A0}"/>
              </a:ext>
            </a:extLst>
          </p:cNvPr>
          <p:cNvPicPr>
            <a:picLocks noChangeAspect="1"/>
          </p:cNvPicPr>
          <p:nvPr/>
        </p:nvPicPr>
        <p:blipFill rotWithShape="1">
          <a:blip r:embed="rId3"/>
          <a:srcRect l="13250" r="9051"/>
          <a:stretch/>
        </p:blipFill>
        <p:spPr>
          <a:xfrm rot="5400000">
            <a:off x="395358" y="562959"/>
            <a:ext cx="4156281" cy="4011910"/>
          </a:xfrm>
          <a:prstGeom prst="rect">
            <a:avLst/>
          </a:prstGeom>
        </p:spPr>
      </p:pic>
      <p:sp>
        <p:nvSpPr>
          <p:cNvPr id="7" name="TextBox 6">
            <a:extLst>
              <a:ext uri="{FF2B5EF4-FFF2-40B4-BE49-F238E27FC236}">
                <a16:creationId xmlns:a16="http://schemas.microsoft.com/office/drawing/2014/main" id="{52DB967C-D259-C9F9-52AB-4B0F71DD1D68}"/>
              </a:ext>
            </a:extLst>
          </p:cNvPr>
          <p:cNvSpPr txBox="1"/>
          <p:nvPr/>
        </p:nvSpPr>
        <p:spPr>
          <a:xfrm>
            <a:off x="4664548" y="1484784"/>
            <a:ext cx="4175438" cy="4093428"/>
          </a:xfrm>
          <a:prstGeom prst="rect">
            <a:avLst/>
          </a:prstGeom>
          <a:noFill/>
        </p:spPr>
        <p:txBody>
          <a:bodyPr wrap="square" rtlCol="0">
            <a:spAutoFit/>
          </a:bodyPr>
          <a:lstStyle/>
          <a:p>
            <a:r>
              <a:rPr lang="en-GB" sz="2000" dirty="0"/>
              <a:t>Status for LHC:</a:t>
            </a:r>
          </a:p>
          <a:p>
            <a:pPr marL="342900" indent="-342900">
              <a:buFont typeface="Arial" panose="020B0604020202020204" pitchFamily="34" charset="0"/>
              <a:buChar char="•"/>
            </a:pPr>
            <a:r>
              <a:rPr lang="en-GB" sz="2000" dirty="0"/>
              <a:t>Design tuner inside OVC released for DQW and RFD in 2024</a:t>
            </a:r>
          </a:p>
          <a:p>
            <a:pPr marL="342900" indent="-342900">
              <a:buFont typeface="Arial" panose="020B0604020202020204" pitchFamily="34" charset="0"/>
              <a:buChar char="•"/>
            </a:pPr>
            <a:r>
              <a:rPr lang="en-GB" sz="2000" dirty="0"/>
              <a:t>This has improvements inside from SPS RFD lessons learnt</a:t>
            </a:r>
          </a:p>
          <a:p>
            <a:pPr marL="342900" indent="-342900">
              <a:buFont typeface="Arial" panose="020B0604020202020204" pitchFamily="34" charset="0"/>
              <a:buChar char="•"/>
            </a:pPr>
            <a:r>
              <a:rPr lang="en-GB" sz="2000" dirty="0"/>
              <a:t>Where possible, RFD and DQW parts are the same</a:t>
            </a:r>
          </a:p>
          <a:p>
            <a:pPr marL="342900" indent="-342900">
              <a:buFont typeface="Arial" panose="020B0604020202020204" pitchFamily="34" charset="0"/>
              <a:buChar char="•"/>
            </a:pPr>
            <a:r>
              <a:rPr lang="en-GB" sz="2000" dirty="0"/>
              <a:t>Fabrication ongoing both for DQW (CERN) and RFD (TRIUMF) </a:t>
            </a:r>
          </a:p>
          <a:p>
            <a:pPr marL="342900" indent="-342900">
              <a:buFont typeface="Arial" panose="020B0604020202020204" pitchFamily="34" charset="0"/>
              <a:buChar char="•"/>
            </a:pPr>
            <a:r>
              <a:rPr lang="en-GB" sz="2000" dirty="0"/>
              <a:t>Installation procedure + tooling finalised</a:t>
            </a:r>
          </a:p>
        </p:txBody>
      </p:sp>
      <p:sp>
        <p:nvSpPr>
          <p:cNvPr id="8" name="TextBox 7">
            <a:extLst>
              <a:ext uri="{FF2B5EF4-FFF2-40B4-BE49-F238E27FC236}">
                <a16:creationId xmlns:a16="http://schemas.microsoft.com/office/drawing/2014/main" id="{4FE69C1B-610F-FAE7-3CE8-AA7CCE8819DD}"/>
              </a:ext>
            </a:extLst>
          </p:cNvPr>
          <p:cNvSpPr txBox="1"/>
          <p:nvPr/>
        </p:nvSpPr>
        <p:spPr>
          <a:xfrm>
            <a:off x="4572000" y="296963"/>
            <a:ext cx="4572000" cy="954107"/>
          </a:xfrm>
          <a:prstGeom prst="rect">
            <a:avLst/>
          </a:prstGeom>
          <a:noFill/>
        </p:spPr>
        <p:txBody>
          <a:bodyPr wrap="square">
            <a:spAutoFit/>
          </a:bodyPr>
          <a:lstStyle/>
          <a:p>
            <a:r>
              <a:rPr kumimoji="0" lang="fr-CH" sz="2800" b="1" i="0" u="none" strike="noStrike" kern="1200" cap="none" spc="0" normalizeH="0" baseline="0" noProof="0" dirty="0">
                <a:ln>
                  <a:noFill/>
                </a:ln>
                <a:solidFill>
                  <a:srgbClr val="0093BE"/>
                </a:solidFill>
                <a:effectLst/>
                <a:uLnTx/>
                <a:uFillTx/>
                <a:latin typeface="Arial"/>
                <a:ea typeface="+mj-ea"/>
                <a:cs typeface="+mj-cs"/>
              </a:rPr>
              <a:t>Tuner </a:t>
            </a:r>
            <a:r>
              <a:rPr kumimoji="0" lang="fr-CH" sz="2800" b="1" i="0" u="none" strike="noStrike" kern="1200" cap="none" spc="0" normalizeH="0" baseline="0" noProof="0" dirty="0" err="1">
                <a:ln>
                  <a:noFill/>
                </a:ln>
                <a:solidFill>
                  <a:srgbClr val="0093BE"/>
                </a:solidFill>
                <a:effectLst/>
                <a:uLnTx/>
                <a:uFillTx/>
                <a:latin typeface="Arial"/>
                <a:ea typeface="+mj-ea"/>
                <a:cs typeface="+mj-cs"/>
              </a:rPr>
              <a:t>assembly</a:t>
            </a:r>
            <a:r>
              <a:rPr kumimoji="0" lang="fr-CH" sz="2800" b="1" i="0" u="none" strike="noStrike" kern="1200" cap="none" spc="0" normalizeH="0" baseline="0" noProof="0" dirty="0">
                <a:ln>
                  <a:noFill/>
                </a:ln>
                <a:solidFill>
                  <a:srgbClr val="0093BE"/>
                </a:solidFill>
                <a:effectLst/>
                <a:uLnTx/>
                <a:uFillTx/>
                <a:latin typeface="Arial"/>
                <a:ea typeface="+mj-ea"/>
                <a:cs typeface="+mj-cs"/>
              </a:rPr>
              <a:t> </a:t>
            </a:r>
            <a:r>
              <a:rPr kumimoji="0" lang="fr-CH" sz="2800" b="1" i="0" u="none" strike="noStrike" kern="1200" cap="none" spc="0" normalizeH="0" baseline="0" noProof="0" dirty="0" err="1">
                <a:ln>
                  <a:noFill/>
                </a:ln>
                <a:solidFill>
                  <a:srgbClr val="0093BE"/>
                </a:solidFill>
                <a:effectLst/>
                <a:uLnTx/>
                <a:uFillTx/>
                <a:latin typeface="Arial"/>
                <a:ea typeface="+mj-ea"/>
                <a:cs typeface="+mj-cs"/>
              </a:rPr>
              <a:t>inside</a:t>
            </a:r>
            <a:r>
              <a:rPr kumimoji="0" lang="fr-CH" sz="2800" b="1" i="0" u="none" strike="noStrike" kern="1200" cap="none" spc="0" normalizeH="0" baseline="0" noProof="0" dirty="0">
                <a:ln>
                  <a:noFill/>
                </a:ln>
                <a:solidFill>
                  <a:srgbClr val="0093BE"/>
                </a:solidFill>
                <a:effectLst/>
                <a:uLnTx/>
                <a:uFillTx/>
                <a:latin typeface="Arial"/>
                <a:ea typeface="+mj-ea"/>
                <a:cs typeface="+mj-cs"/>
              </a:rPr>
              <a:t> OVC</a:t>
            </a:r>
            <a:endParaRPr lang="fr-CH" dirty="0"/>
          </a:p>
        </p:txBody>
      </p:sp>
    </p:spTree>
    <p:extLst>
      <p:ext uri="{BB962C8B-B14F-4D97-AF65-F5344CB8AC3E}">
        <p14:creationId xmlns:p14="http://schemas.microsoft.com/office/powerpoint/2010/main" val="2099612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B88DF-E94A-A2A3-AC44-7961686F8FD4}"/>
              </a:ext>
            </a:extLst>
          </p:cNvPr>
          <p:cNvSpPr>
            <a:spLocks noGrp="1"/>
          </p:cNvSpPr>
          <p:nvPr>
            <p:ph type="title"/>
          </p:nvPr>
        </p:nvSpPr>
        <p:spPr>
          <a:xfrm>
            <a:off x="604922" y="-13942"/>
            <a:ext cx="7920000" cy="418606"/>
          </a:xfrm>
        </p:spPr>
        <p:txBody>
          <a:bodyPr/>
          <a:lstStyle/>
          <a:p>
            <a:r>
              <a:rPr lang="en-US" dirty="0"/>
              <a:t>Overview components</a:t>
            </a:r>
            <a:endParaRPr lang="en-GB" dirty="0"/>
          </a:p>
        </p:txBody>
      </p:sp>
      <p:sp>
        <p:nvSpPr>
          <p:cNvPr id="5" name="Slide Number Placeholder 4">
            <a:extLst>
              <a:ext uri="{FF2B5EF4-FFF2-40B4-BE49-F238E27FC236}">
                <a16:creationId xmlns:a16="http://schemas.microsoft.com/office/drawing/2014/main" id="{F9A2DCEC-31F2-38D8-B251-5FD72B8D0FA2}"/>
              </a:ext>
            </a:extLst>
          </p:cNvPr>
          <p:cNvSpPr>
            <a:spLocks noGrp="1"/>
          </p:cNvSpPr>
          <p:nvPr>
            <p:ph type="sldNum" sz="quarter" idx="12"/>
          </p:nvPr>
        </p:nvSpPr>
        <p:spPr>
          <a:xfrm>
            <a:off x="8676456" y="116672"/>
            <a:ext cx="360000" cy="360000"/>
          </a:xfrm>
        </p:spPr>
        <p:txBody>
          <a:bodyPr/>
          <a:lstStyle/>
          <a:p>
            <a:fld id="{BFDCA1C4-9514-7B4F-976F-D92F7E296653}" type="slidenum">
              <a:rPr lang="fr-FR" smtClean="0"/>
              <a:pPr/>
              <a:t>9</a:t>
            </a:fld>
            <a:endParaRPr lang="fr-FR" dirty="0"/>
          </a:p>
        </p:txBody>
      </p:sp>
      <p:sp>
        <p:nvSpPr>
          <p:cNvPr id="6" name="TextBox 5">
            <a:extLst>
              <a:ext uri="{FF2B5EF4-FFF2-40B4-BE49-F238E27FC236}">
                <a16:creationId xmlns:a16="http://schemas.microsoft.com/office/drawing/2014/main" id="{4EA78EAA-EA44-B90A-4B48-7DA5C1CE7680}"/>
              </a:ext>
            </a:extLst>
          </p:cNvPr>
          <p:cNvSpPr txBox="1"/>
          <p:nvPr/>
        </p:nvSpPr>
        <p:spPr>
          <a:xfrm>
            <a:off x="3050731" y="336663"/>
            <a:ext cx="3177024" cy="369332"/>
          </a:xfrm>
          <a:prstGeom prst="rect">
            <a:avLst/>
          </a:prstGeom>
          <a:noFill/>
        </p:spPr>
        <p:txBody>
          <a:bodyPr wrap="none" rtlCol="0">
            <a:spAutoFit/>
          </a:bodyPr>
          <a:lstStyle/>
          <a:p>
            <a:r>
              <a:rPr lang="en-US" b="1" dirty="0">
                <a:solidFill>
                  <a:schemeClr val="bg2"/>
                </a:solidFill>
                <a:latin typeface="+mj-lt"/>
                <a:ea typeface="+mj-ea"/>
                <a:cs typeface="+mj-cs"/>
              </a:rPr>
              <a:t>ACTUATOR SPS RFD proto</a:t>
            </a:r>
            <a:endParaRPr lang="en-GB" b="1" dirty="0">
              <a:solidFill>
                <a:schemeClr val="bg2"/>
              </a:solidFill>
              <a:latin typeface="+mj-lt"/>
              <a:ea typeface="+mj-ea"/>
              <a:cs typeface="+mj-cs"/>
            </a:endParaRPr>
          </a:p>
        </p:txBody>
      </p:sp>
      <p:pic>
        <p:nvPicPr>
          <p:cNvPr id="7" name="Picture 6">
            <a:extLst>
              <a:ext uri="{FF2B5EF4-FFF2-40B4-BE49-F238E27FC236}">
                <a16:creationId xmlns:a16="http://schemas.microsoft.com/office/drawing/2014/main" id="{574EC0D4-0C65-3704-34C0-74162B81DE3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948264" y="367413"/>
            <a:ext cx="1813987" cy="2715724"/>
          </a:xfrm>
          <a:prstGeom prst="rect">
            <a:avLst/>
          </a:prstGeom>
        </p:spPr>
      </p:pic>
      <p:pic>
        <p:nvPicPr>
          <p:cNvPr id="11" name="Picture 10" descr="A white machine with colorful parts&#10;&#10;Description automatically generated with medium confidence">
            <a:extLst>
              <a:ext uri="{FF2B5EF4-FFF2-40B4-BE49-F238E27FC236}">
                <a16:creationId xmlns:a16="http://schemas.microsoft.com/office/drawing/2014/main" id="{F3D1BA2B-FA7C-39A5-841B-1BCF33A0F69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5496" y="728398"/>
            <a:ext cx="2736304" cy="4849322"/>
          </a:xfrm>
          <a:prstGeom prst="rect">
            <a:avLst/>
          </a:prstGeom>
        </p:spPr>
      </p:pic>
      <p:sp>
        <p:nvSpPr>
          <p:cNvPr id="19" name="TextBox 18">
            <a:extLst>
              <a:ext uri="{FF2B5EF4-FFF2-40B4-BE49-F238E27FC236}">
                <a16:creationId xmlns:a16="http://schemas.microsoft.com/office/drawing/2014/main" id="{2601B02E-7D38-A177-764B-03E2ADB9C518}"/>
              </a:ext>
            </a:extLst>
          </p:cNvPr>
          <p:cNvSpPr txBox="1"/>
          <p:nvPr/>
        </p:nvSpPr>
        <p:spPr>
          <a:xfrm>
            <a:off x="2930745" y="4869160"/>
            <a:ext cx="3626911" cy="461665"/>
          </a:xfrm>
          <a:prstGeom prst="rect">
            <a:avLst/>
          </a:prstGeom>
          <a:noFill/>
          <a:ln w="19050"/>
        </p:spPr>
        <p:style>
          <a:lnRef idx="2">
            <a:schemeClr val="accent6"/>
          </a:lnRef>
          <a:fillRef idx="1">
            <a:schemeClr val="lt1"/>
          </a:fillRef>
          <a:effectRef idx="0">
            <a:schemeClr val="accent6"/>
          </a:effectRef>
          <a:fontRef idx="minor">
            <a:schemeClr val="dk1"/>
          </a:fontRef>
        </p:style>
        <p:txBody>
          <a:bodyPr wrap="square">
            <a:spAutoFit/>
          </a:bodyPr>
          <a:lstStyle>
            <a:defPPr>
              <a:defRPr lang="fr-FR"/>
            </a:defPPr>
            <a:lvl1pPr>
              <a:defRPr sz="1200" b="1"/>
            </a:lvl1pPr>
          </a:lstStyle>
          <a:p>
            <a:r>
              <a:rPr lang="en-GB" dirty="0"/>
              <a:t>Limit switches</a:t>
            </a:r>
          </a:p>
          <a:p>
            <a:r>
              <a:rPr lang="en-GB" b="0" dirty="0"/>
              <a:t>Difficult to set, not so reliable</a:t>
            </a:r>
          </a:p>
        </p:txBody>
      </p:sp>
      <p:sp>
        <p:nvSpPr>
          <p:cNvPr id="20" name="TextBox 19">
            <a:extLst>
              <a:ext uri="{FF2B5EF4-FFF2-40B4-BE49-F238E27FC236}">
                <a16:creationId xmlns:a16="http://schemas.microsoft.com/office/drawing/2014/main" id="{9B51FD96-EA90-A1A9-35A2-C017E082E111}"/>
              </a:ext>
            </a:extLst>
          </p:cNvPr>
          <p:cNvSpPr txBox="1"/>
          <p:nvPr/>
        </p:nvSpPr>
        <p:spPr>
          <a:xfrm>
            <a:off x="2935604" y="5392764"/>
            <a:ext cx="3622055" cy="438582"/>
          </a:xfrm>
          <a:prstGeom prst="rect">
            <a:avLst/>
          </a:prstGeom>
          <a:noFill/>
          <a:ln w="19050">
            <a:solidFill>
              <a:srgbClr val="0070C0"/>
            </a:solidFill>
          </a:ln>
        </p:spPr>
        <p:style>
          <a:lnRef idx="2">
            <a:schemeClr val="accent6"/>
          </a:lnRef>
          <a:fillRef idx="1">
            <a:schemeClr val="lt1"/>
          </a:fillRef>
          <a:effectRef idx="0">
            <a:schemeClr val="accent6"/>
          </a:effectRef>
          <a:fontRef idx="minor">
            <a:schemeClr val="dk1"/>
          </a:fontRef>
        </p:style>
        <p:txBody>
          <a:bodyPr wrap="square">
            <a:spAutoFit/>
          </a:bodyPr>
          <a:lstStyle>
            <a:defPPr>
              <a:defRPr lang="fr-FR"/>
            </a:defPPr>
            <a:lvl1pPr>
              <a:defRPr sz="1200" b="1"/>
            </a:lvl1pPr>
          </a:lstStyle>
          <a:p>
            <a:r>
              <a:rPr lang="en-GB" dirty="0"/>
              <a:t>Mechanical end stops </a:t>
            </a:r>
            <a:r>
              <a:rPr lang="en-GB" sz="1050" b="0" dirty="0"/>
              <a:t>with max load interlock on load cell conditioner</a:t>
            </a:r>
          </a:p>
        </p:txBody>
      </p:sp>
      <p:sp>
        <p:nvSpPr>
          <p:cNvPr id="13" name="TextBox 12">
            <a:extLst>
              <a:ext uri="{FF2B5EF4-FFF2-40B4-BE49-F238E27FC236}">
                <a16:creationId xmlns:a16="http://schemas.microsoft.com/office/drawing/2014/main" id="{3C5F7B50-03AF-5F38-4029-42883DF4900D}"/>
              </a:ext>
            </a:extLst>
          </p:cNvPr>
          <p:cNvSpPr txBox="1"/>
          <p:nvPr/>
        </p:nvSpPr>
        <p:spPr>
          <a:xfrm>
            <a:off x="2935604" y="1383150"/>
            <a:ext cx="3624134" cy="761747"/>
          </a:xfrm>
          <a:prstGeom prst="rect">
            <a:avLst/>
          </a:prstGeom>
          <a:noFill/>
          <a:ln w="19050"/>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200" b="1" dirty="0"/>
              <a:t>Stepper motor</a:t>
            </a:r>
          </a:p>
          <a:p>
            <a:r>
              <a:rPr lang="en-GB" sz="1050" dirty="0"/>
              <a:t>1.3 Nm bipolar, motor step 1.8 </a:t>
            </a:r>
            <a:r>
              <a:rPr lang="en-GB" sz="1050" dirty="0" err="1"/>
              <a:t>deg</a:t>
            </a:r>
            <a:r>
              <a:rPr lang="en-GB" sz="1050" dirty="0"/>
              <a:t>, micro stepping 8000/360 , not ramped open loop, limited to 2000 steps/sec</a:t>
            </a:r>
          </a:p>
        </p:txBody>
      </p:sp>
      <p:sp>
        <p:nvSpPr>
          <p:cNvPr id="14" name="Rectangle 13">
            <a:extLst>
              <a:ext uri="{FF2B5EF4-FFF2-40B4-BE49-F238E27FC236}">
                <a16:creationId xmlns:a16="http://schemas.microsoft.com/office/drawing/2014/main" id="{802AFBF6-B3E5-04AE-A6F8-8139CB86F2C2}"/>
              </a:ext>
            </a:extLst>
          </p:cNvPr>
          <p:cNvSpPr/>
          <p:nvPr/>
        </p:nvSpPr>
        <p:spPr>
          <a:xfrm>
            <a:off x="2929129" y="2113203"/>
            <a:ext cx="3622055" cy="761747"/>
          </a:xfrm>
          <a:prstGeom prst="rect">
            <a:avLst/>
          </a:prstGeom>
          <a:noFill/>
          <a:ln w="19050"/>
        </p:spPr>
        <p:style>
          <a:lnRef idx="2">
            <a:schemeClr val="accent6"/>
          </a:lnRef>
          <a:fillRef idx="1">
            <a:schemeClr val="lt1"/>
          </a:fillRef>
          <a:effectRef idx="0">
            <a:schemeClr val="accent6"/>
          </a:effectRef>
          <a:fontRef idx="minor">
            <a:schemeClr val="dk1"/>
          </a:fontRef>
        </p:style>
        <p:txBody>
          <a:bodyPr wrap="square">
            <a:spAutoFit/>
          </a:bodyPr>
          <a:lstStyle/>
          <a:p>
            <a:r>
              <a:rPr lang="en-GB" sz="1200" b="1" dirty="0"/>
              <a:t>Harmonic drive HFUS-20-100-2SO </a:t>
            </a:r>
            <a:br>
              <a:rPr lang="en-GB" sz="1200" dirty="0"/>
            </a:br>
            <a:r>
              <a:rPr lang="en-GB" sz="1050" dirty="0"/>
              <a:t>Ratio 100, Accuracy &lt; 1 </a:t>
            </a:r>
            <a:r>
              <a:rPr lang="en-GB" sz="1050" dirty="0" err="1"/>
              <a:t>arcmin</a:t>
            </a:r>
            <a:r>
              <a:rPr lang="en-GB" sz="1050" dirty="0"/>
              <a:t>, precision &lt;0.1 </a:t>
            </a:r>
            <a:r>
              <a:rPr lang="en-GB" sz="1050" dirty="0" err="1"/>
              <a:t>arcmin</a:t>
            </a:r>
            <a:r>
              <a:rPr lang="en-GB" sz="1050" dirty="0"/>
              <a:t> (5 nm)</a:t>
            </a:r>
          </a:p>
          <a:p>
            <a:r>
              <a:rPr lang="en-GB" sz="1050" dirty="0"/>
              <a:t>Fa Dyn 7.7 kN</a:t>
            </a:r>
          </a:p>
        </p:txBody>
      </p:sp>
      <p:sp>
        <p:nvSpPr>
          <p:cNvPr id="15" name="Rectangle 14">
            <a:extLst>
              <a:ext uri="{FF2B5EF4-FFF2-40B4-BE49-F238E27FC236}">
                <a16:creationId xmlns:a16="http://schemas.microsoft.com/office/drawing/2014/main" id="{A3CBD529-D11F-DD65-63AB-FEC709D2D5D2}"/>
              </a:ext>
            </a:extLst>
          </p:cNvPr>
          <p:cNvSpPr/>
          <p:nvPr/>
        </p:nvSpPr>
        <p:spPr>
          <a:xfrm>
            <a:off x="2927050" y="2967474"/>
            <a:ext cx="3615580" cy="438582"/>
          </a:xfrm>
          <a:prstGeom prst="rect">
            <a:avLst/>
          </a:prstGeom>
          <a:noFill/>
          <a:ln w="19050"/>
        </p:spPr>
        <p:style>
          <a:lnRef idx="2">
            <a:schemeClr val="accent6"/>
          </a:lnRef>
          <a:fillRef idx="1">
            <a:schemeClr val="lt1"/>
          </a:fillRef>
          <a:effectRef idx="0">
            <a:schemeClr val="accent6"/>
          </a:effectRef>
          <a:fontRef idx="minor">
            <a:schemeClr val="dk1"/>
          </a:fontRef>
        </p:style>
        <p:txBody>
          <a:bodyPr wrap="square">
            <a:spAutoFit/>
          </a:bodyPr>
          <a:lstStyle/>
          <a:p>
            <a:r>
              <a:rPr lang="en-GB" sz="1200" b="1" dirty="0"/>
              <a:t>Roller screw</a:t>
            </a:r>
            <a:br>
              <a:rPr lang="en-GB" sz="1200" dirty="0"/>
            </a:br>
            <a:r>
              <a:rPr lang="en-GB" sz="1050" dirty="0" err="1"/>
              <a:t>Rollvis</a:t>
            </a:r>
            <a:r>
              <a:rPr lang="en-GB" sz="1050" dirty="0"/>
              <a:t> RV 12 x 1 static load capacity 17 kN</a:t>
            </a:r>
          </a:p>
        </p:txBody>
      </p:sp>
      <p:sp>
        <p:nvSpPr>
          <p:cNvPr id="16" name="Rectangle 15">
            <a:extLst>
              <a:ext uri="{FF2B5EF4-FFF2-40B4-BE49-F238E27FC236}">
                <a16:creationId xmlns:a16="http://schemas.microsoft.com/office/drawing/2014/main" id="{0DD3ED80-6F54-1F49-4BB8-F57D21FEE24F}"/>
              </a:ext>
            </a:extLst>
          </p:cNvPr>
          <p:cNvSpPr/>
          <p:nvPr/>
        </p:nvSpPr>
        <p:spPr>
          <a:xfrm>
            <a:off x="2935604" y="3818733"/>
            <a:ext cx="3615580" cy="461665"/>
          </a:xfrm>
          <a:prstGeom prst="rect">
            <a:avLst/>
          </a:prstGeom>
          <a:noFill/>
          <a:ln w="19050"/>
        </p:spPr>
        <p:style>
          <a:lnRef idx="2">
            <a:schemeClr val="accent6"/>
          </a:lnRef>
          <a:fillRef idx="1">
            <a:schemeClr val="lt1"/>
          </a:fillRef>
          <a:effectRef idx="0">
            <a:schemeClr val="accent6"/>
          </a:effectRef>
          <a:fontRef idx="minor">
            <a:schemeClr val="dk1"/>
          </a:fontRef>
        </p:style>
        <p:txBody>
          <a:bodyPr wrap="square">
            <a:spAutoFit/>
          </a:bodyPr>
          <a:lstStyle/>
          <a:p>
            <a:r>
              <a:rPr lang="en-GB" sz="1200" b="1" dirty="0"/>
              <a:t>Sferax Compact GBL 1219 bearings XA +A </a:t>
            </a:r>
            <a:r>
              <a:rPr lang="en-GB" sz="1200" b="1" dirty="0">
                <a:solidFill>
                  <a:srgbClr val="7030A0"/>
                </a:solidFill>
              </a:rPr>
              <a:t>(all metal) and guides</a:t>
            </a:r>
          </a:p>
        </p:txBody>
      </p:sp>
      <p:sp>
        <p:nvSpPr>
          <p:cNvPr id="3" name="TextBox 2">
            <a:extLst>
              <a:ext uri="{FF2B5EF4-FFF2-40B4-BE49-F238E27FC236}">
                <a16:creationId xmlns:a16="http://schemas.microsoft.com/office/drawing/2014/main" id="{3923CE09-3A0B-EF8B-0272-D2B9B60BCE3F}"/>
              </a:ext>
            </a:extLst>
          </p:cNvPr>
          <p:cNvSpPr txBox="1"/>
          <p:nvPr/>
        </p:nvSpPr>
        <p:spPr>
          <a:xfrm>
            <a:off x="4080096" y="2798005"/>
            <a:ext cx="2462534" cy="276999"/>
          </a:xfrm>
          <a:prstGeom prst="rect">
            <a:avLst/>
          </a:prstGeom>
          <a:solidFill>
            <a:schemeClr val="bg1"/>
          </a:solidFill>
          <a:ln w="28575">
            <a:solidFill>
              <a:srgbClr val="7030A0"/>
            </a:solidFill>
          </a:ln>
        </p:spPr>
        <p:txBody>
          <a:bodyPr wrap="none" rtlCol="0">
            <a:spAutoFit/>
          </a:bodyPr>
          <a:lstStyle/>
          <a:p>
            <a:r>
              <a:rPr lang="en-GB" sz="1200" b="1" dirty="0" err="1">
                <a:solidFill>
                  <a:srgbClr val="7030A0"/>
                </a:solidFill>
              </a:rPr>
              <a:t>Radhard</a:t>
            </a:r>
            <a:r>
              <a:rPr lang="en-GB" sz="1200" b="1" dirty="0">
                <a:solidFill>
                  <a:srgbClr val="7030A0"/>
                </a:solidFill>
              </a:rPr>
              <a:t> grease SYNRAD 1252 </a:t>
            </a:r>
          </a:p>
        </p:txBody>
      </p:sp>
      <p:pic>
        <p:nvPicPr>
          <p:cNvPr id="8" name="Picture 7">
            <a:extLst>
              <a:ext uri="{FF2B5EF4-FFF2-40B4-BE49-F238E27FC236}">
                <a16:creationId xmlns:a16="http://schemas.microsoft.com/office/drawing/2014/main" id="{46E96BA5-E6D7-206B-5C0C-E7231A5E8228}"/>
              </a:ext>
            </a:extLst>
          </p:cNvPr>
          <p:cNvPicPr>
            <a:picLocks noChangeAspect="1"/>
          </p:cNvPicPr>
          <p:nvPr/>
        </p:nvPicPr>
        <p:blipFill>
          <a:blip r:embed="rId5"/>
          <a:stretch>
            <a:fillRect/>
          </a:stretch>
        </p:blipFill>
        <p:spPr>
          <a:xfrm>
            <a:off x="6643978" y="3152942"/>
            <a:ext cx="1115001" cy="554883"/>
          </a:xfrm>
          <a:prstGeom prst="rect">
            <a:avLst/>
          </a:prstGeom>
        </p:spPr>
      </p:pic>
      <p:sp>
        <p:nvSpPr>
          <p:cNvPr id="18" name="TextBox 17">
            <a:extLst>
              <a:ext uri="{FF2B5EF4-FFF2-40B4-BE49-F238E27FC236}">
                <a16:creationId xmlns:a16="http://schemas.microsoft.com/office/drawing/2014/main" id="{8D3B7CE3-0666-6A71-669F-3EC6F8117372}"/>
              </a:ext>
            </a:extLst>
          </p:cNvPr>
          <p:cNvSpPr txBox="1"/>
          <p:nvPr/>
        </p:nvSpPr>
        <p:spPr>
          <a:xfrm>
            <a:off x="2935604" y="4350032"/>
            <a:ext cx="3610724" cy="438582"/>
          </a:xfrm>
          <a:prstGeom prst="rect">
            <a:avLst/>
          </a:prstGeom>
          <a:noFill/>
          <a:ln w="19050"/>
        </p:spPr>
        <p:style>
          <a:lnRef idx="2">
            <a:schemeClr val="accent6"/>
          </a:lnRef>
          <a:fillRef idx="1">
            <a:schemeClr val="lt1"/>
          </a:fillRef>
          <a:effectRef idx="0">
            <a:schemeClr val="accent6"/>
          </a:effectRef>
          <a:fontRef idx="minor">
            <a:schemeClr val="dk1"/>
          </a:fontRef>
        </p:style>
        <p:txBody>
          <a:bodyPr wrap="square">
            <a:spAutoFit/>
          </a:bodyPr>
          <a:lstStyle>
            <a:defPPr>
              <a:defRPr lang="fr-FR"/>
            </a:defPPr>
            <a:lvl1pPr>
              <a:defRPr sz="1200" b="1"/>
            </a:lvl1pPr>
          </a:lstStyle>
          <a:p>
            <a:r>
              <a:rPr lang="en-GB" dirty="0"/>
              <a:t>Loadcell</a:t>
            </a:r>
          </a:p>
          <a:p>
            <a:r>
              <a:rPr lang="en-GB" sz="1050" b="0" dirty="0"/>
              <a:t>So far:  Kistler 10 kN 4576A55C1 class 0.1</a:t>
            </a:r>
          </a:p>
        </p:txBody>
      </p:sp>
      <p:cxnSp>
        <p:nvCxnSpPr>
          <p:cNvPr id="17" name="Straight Arrow Connector 16">
            <a:extLst>
              <a:ext uri="{FF2B5EF4-FFF2-40B4-BE49-F238E27FC236}">
                <a16:creationId xmlns:a16="http://schemas.microsoft.com/office/drawing/2014/main" id="{40C9F76D-CBC1-076D-A503-1AB1329BF792}"/>
              </a:ext>
            </a:extLst>
          </p:cNvPr>
          <p:cNvCxnSpPr>
            <a:cxnSpLocks/>
            <a:stCxn id="13" idx="1"/>
          </p:cNvCxnSpPr>
          <p:nvPr/>
        </p:nvCxnSpPr>
        <p:spPr>
          <a:xfrm flipH="1" flipV="1">
            <a:off x="1026518" y="1621949"/>
            <a:ext cx="1909086" cy="142075"/>
          </a:xfrm>
          <a:prstGeom prst="straightConnector1">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21" name="Straight Arrow Connector 20">
            <a:extLst>
              <a:ext uri="{FF2B5EF4-FFF2-40B4-BE49-F238E27FC236}">
                <a16:creationId xmlns:a16="http://schemas.microsoft.com/office/drawing/2014/main" id="{EF313342-4553-B040-8ACF-CC5AE8E2C850}"/>
              </a:ext>
            </a:extLst>
          </p:cNvPr>
          <p:cNvCxnSpPr>
            <a:cxnSpLocks/>
            <a:stCxn id="14" idx="1"/>
          </p:cNvCxnSpPr>
          <p:nvPr/>
        </p:nvCxnSpPr>
        <p:spPr>
          <a:xfrm flipH="1">
            <a:off x="1017964" y="2494077"/>
            <a:ext cx="1911165" cy="7843"/>
          </a:xfrm>
          <a:prstGeom prst="straightConnector1">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22" name="Straight Arrow Connector 21">
            <a:extLst>
              <a:ext uri="{FF2B5EF4-FFF2-40B4-BE49-F238E27FC236}">
                <a16:creationId xmlns:a16="http://schemas.microsoft.com/office/drawing/2014/main" id="{E6891C14-2EB2-BEB0-629E-2B2B77B22A2E}"/>
              </a:ext>
            </a:extLst>
          </p:cNvPr>
          <p:cNvCxnSpPr>
            <a:cxnSpLocks/>
            <a:stCxn id="15" idx="1"/>
          </p:cNvCxnSpPr>
          <p:nvPr/>
        </p:nvCxnSpPr>
        <p:spPr>
          <a:xfrm flipH="1" flipV="1">
            <a:off x="1017964" y="3114052"/>
            <a:ext cx="1909086" cy="72713"/>
          </a:xfrm>
          <a:prstGeom prst="straightConnector1">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23" name="Straight Arrow Connector 22">
            <a:extLst>
              <a:ext uri="{FF2B5EF4-FFF2-40B4-BE49-F238E27FC236}">
                <a16:creationId xmlns:a16="http://schemas.microsoft.com/office/drawing/2014/main" id="{2388CB16-24AC-DA60-8AEB-950C00B07093}"/>
              </a:ext>
            </a:extLst>
          </p:cNvPr>
          <p:cNvCxnSpPr>
            <a:cxnSpLocks/>
            <a:stCxn id="16" idx="1"/>
          </p:cNvCxnSpPr>
          <p:nvPr/>
        </p:nvCxnSpPr>
        <p:spPr>
          <a:xfrm flipH="1" flipV="1">
            <a:off x="574634" y="3454866"/>
            <a:ext cx="2360970" cy="594700"/>
          </a:xfrm>
          <a:prstGeom prst="straightConnector1">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27" name="Straight Connector 26">
            <a:extLst>
              <a:ext uri="{FF2B5EF4-FFF2-40B4-BE49-F238E27FC236}">
                <a16:creationId xmlns:a16="http://schemas.microsoft.com/office/drawing/2014/main" id="{0B37E203-E4A6-6741-D407-8BDF954DBE2F}"/>
              </a:ext>
            </a:extLst>
          </p:cNvPr>
          <p:cNvCxnSpPr>
            <a:cxnSpLocks/>
            <a:stCxn id="18" idx="1"/>
          </p:cNvCxnSpPr>
          <p:nvPr/>
        </p:nvCxnSpPr>
        <p:spPr>
          <a:xfrm flipH="1" flipV="1">
            <a:off x="1264491" y="3804939"/>
            <a:ext cx="1671113" cy="764384"/>
          </a:xfrm>
          <a:prstGeom prst="line">
            <a:avLst/>
          </a:prstGeom>
        </p:spPr>
        <p:style>
          <a:lnRef idx="2">
            <a:schemeClr val="accent6"/>
          </a:lnRef>
          <a:fillRef idx="0">
            <a:schemeClr val="accent6"/>
          </a:fillRef>
          <a:effectRef idx="1">
            <a:schemeClr val="accent6"/>
          </a:effectRef>
          <a:fontRef idx="minor">
            <a:schemeClr val="tx1"/>
          </a:fontRef>
        </p:style>
      </p:cxnSp>
      <p:pic>
        <p:nvPicPr>
          <p:cNvPr id="31" name="Picture 30">
            <a:extLst>
              <a:ext uri="{FF2B5EF4-FFF2-40B4-BE49-F238E27FC236}">
                <a16:creationId xmlns:a16="http://schemas.microsoft.com/office/drawing/2014/main" id="{B267B675-494B-2FF3-52BD-F0E4A5250A59}"/>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837946" y="3684981"/>
            <a:ext cx="1891224" cy="1994507"/>
          </a:xfrm>
          <a:prstGeom prst="rect">
            <a:avLst/>
          </a:prstGeom>
        </p:spPr>
      </p:pic>
      <p:cxnSp>
        <p:nvCxnSpPr>
          <p:cNvPr id="33" name="Straight Connector 32">
            <a:extLst>
              <a:ext uri="{FF2B5EF4-FFF2-40B4-BE49-F238E27FC236}">
                <a16:creationId xmlns:a16="http://schemas.microsoft.com/office/drawing/2014/main" id="{B11DCB81-169D-17DE-950E-860DE2CF79B4}"/>
              </a:ext>
            </a:extLst>
          </p:cNvPr>
          <p:cNvCxnSpPr>
            <a:cxnSpLocks/>
          </p:cNvCxnSpPr>
          <p:nvPr/>
        </p:nvCxnSpPr>
        <p:spPr>
          <a:xfrm flipV="1">
            <a:off x="6227755" y="4465446"/>
            <a:ext cx="1308985" cy="697710"/>
          </a:xfrm>
          <a:prstGeom prst="line">
            <a:avLst/>
          </a:prstGeom>
        </p:spPr>
        <p:style>
          <a:lnRef idx="2">
            <a:schemeClr val="accent6"/>
          </a:lnRef>
          <a:fillRef idx="0">
            <a:schemeClr val="accent6"/>
          </a:fillRef>
          <a:effectRef idx="1">
            <a:schemeClr val="accent6"/>
          </a:effectRef>
          <a:fontRef idx="minor">
            <a:schemeClr val="tx1"/>
          </a:fontRef>
        </p:style>
      </p:cxnSp>
      <p:cxnSp>
        <p:nvCxnSpPr>
          <p:cNvPr id="38" name="Straight Connector 37">
            <a:extLst>
              <a:ext uri="{FF2B5EF4-FFF2-40B4-BE49-F238E27FC236}">
                <a16:creationId xmlns:a16="http://schemas.microsoft.com/office/drawing/2014/main" id="{1E7F58E7-16E6-BE06-58B4-4320502E9229}"/>
              </a:ext>
            </a:extLst>
          </p:cNvPr>
          <p:cNvCxnSpPr>
            <a:cxnSpLocks/>
          </p:cNvCxnSpPr>
          <p:nvPr/>
        </p:nvCxnSpPr>
        <p:spPr>
          <a:xfrm flipV="1">
            <a:off x="6227755" y="5072761"/>
            <a:ext cx="1295958" cy="115438"/>
          </a:xfrm>
          <a:prstGeom prst="line">
            <a:avLst/>
          </a:prstGeom>
        </p:spPr>
        <p:style>
          <a:lnRef idx="2">
            <a:schemeClr val="accent6"/>
          </a:lnRef>
          <a:fillRef idx="0">
            <a:schemeClr val="accent6"/>
          </a:fillRef>
          <a:effectRef idx="1">
            <a:schemeClr val="accent6"/>
          </a:effectRef>
          <a:fontRef idx="minor">
            <a:schemeClr val="tx1"/>
          </a:fontRef>
        </p:style>
      </p:cxnSp>
      <p:cxnSp>
        <p:nvCxnSpPr>
          <p:cNvPr id="41" name="Straight Connector 40">
            <a:extLst>
              <a:ext uri="{FF2B5EF4-FFF2-40B4-BE49-F238E27FC236}">
                <a16:creationId xmlns:a16="http://schemas.microsoft.com/office/drawing/2014/main" id="{9FF6B7C9-C303-2524-BD11-E31E6E618A6F}"/>
              </a:ext>
            </a:extLst>
          </p:cNvPr>
          <p:cNvCxnSpPr>
            <a:cxnSpLocks/>
          </p:cNvCxnSpPr>
          <p:nvPr/>
        </p:nvCxnSpPr>
        <p:spPr>
          <a:xfrm flipV="1">
            <a:off x="6372202" y="5445224"/>
            <a:ext cx="1800198" cy="181557"/>
          </a:xfrm>
          <a:prstGeom prst="line">
            <a:avLst/>
          </a:prstGeom>
        </p:spPr>
        <p:style>
          <a:lnRef idx="2">
            <a:schemeClr val="accent6"/>
          </a:lnRef>
          <a:fillRef idx="0">
            <a:schemeClr val="accent6"/>
          </a:fillRef>
          <a:effectRef idx="1">
            <a:schemeClr val="accent6"/>
          </a:effectRef>
          <a:fontRef idx="minor">
            <a:schemeClr val="tx1"/>
          </a:fontRef>
        </p:style>
      </p:cxnSp>
      <p:pic>
        <p:nvPicPr>
          <p:cNvPr id="43" name="Picture 42">
            <a:extLst>
              <a:ext uri="{FF2B5EF4-FFF2-40B4-BE49-F238E27FC236}">
                <a16:creationId xmlns:a16="http://schemas.microsoft.com/office/drawing/2014/main" id="{6447C862-74F3-A3DC-36EB-2992A786B655}"/>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837946" y="5755460"/>
            <a:ext cx="1891224" cy="527783"/>
          </a:xfrm>
          <a:prstGeom prst="rect">
            <a:avLst/>
          </a:prstGeom>
        </p:spPr>
      </p:pic>
      <p:sp>
        <p:nvSpPr>
          <p:cNvPr id="46" name="TextBox 45">
            <a:extLst>
              <a:ext uri="{FF2B5EF4-FFF2-40B4-BE49-F238E27FC236}">
                <a16:creationId xmlns:a16="http://schemas.microsoft.com/office/drawing/2014/main" id="{AFCAA629-8AF5-5E16-831A-E5AC1A26C594}"/>
              </a:ext>
            </a:extLst>
          </p:cNvPr>
          <p:cNvSpPr txBox="1"/>
          <p:nvPr/>
        </p:nvSpPr>
        <p:spPr>
          <a:xfrm>
            <a:off x="2935604" y="5933505"/>
            <a:ext cx="3622055" cy="761747"/>
          </a:xfrm>
          <a:prstGeom prst="rect">
            <a:avLst/>
          </a:prstGeom>
          <a:noFill/>
          <a:ln w="19050">
            <a:solidFill>
              <a:srgbClr val="0070C0"/>
            </a:solidFill>
          </a:ln>
        </p:spPr>
        <p:style>
          <a:lnRef idx="2">
            <a:schemeClr val="accent6"/>
          </a:lnRef>
          <a:fillRef idx="1">
            <a:schemeClr val="lt1"/>
          </a:fillRef>
          <a:effectRef idx="0">
            <a:schemeClr val="accent6"/>
          </a:effectRef>
          <a:fontRef idx="minor">
            <a:schemeClr val="dk1"/>
          </a:fontRef>
        </p:style>
        <p:txBody>
          <a:bodyPr wrap="square">
            <a:spAutoFit/>
          </a:bodyPr>
          <a:lstStyle>
            <a:defPPr>
              <a:defRPr lang="fr-FR"/>
            </a:defPPr>
            <a:lvl1pPr>
              <a:defRPr sz="1200" b="1"/>
            </a:lvl1pPr>
          </a:lstStyle>
          <a:p>
            <a:r>
              <a:rPr lang="en-GB" dirty="0"/>
              <a:t>Actuator coupling</a:t>
            </a:r>
          </a:p>
          <a:p>
            <a:r>
              <a:rPr lang="en-GB" sz="1050" b="0" dirty="0"/>
              <a:t>Allows quick change of actuator + connection without frequency change</a:t>
            </a:r>
          </a:p>
          <a:p>
            <a:r>
              <a:rPr lang="en-GB" sz="1050" b="0" dirty="0"/>
              <a:t>Incorporates heater</a:t>
            </a:r>
          </a:p>
        </p:txBody>
      </p:sp>
      <p:cxnSp>
        <p:nvCxnSpPr>
          <p:cNvPr id="48" name="Straight Connector 47">
            <a:extLst>
              <a:ext uri="{FF2B5EF4-FFF2-40B4-BE49-F238E27FC236}">
                <a16:creationId xmlns:a16="http://schemas.microsoft.com/office/drawing/2014/main" id="{8CDFDDDB-9C55-AF70-FBC9-060988A1B9C1}"/>
              </a:ext>
            </a:extLst>
          </p:cNvPr>
          <p:cNvCxnSpPr>
            <a:cxnSpLocks/>
          </p:cNvCxnSpPr>
          <p:nvPr/>
        </p:nvCxnSpPr>
        <p:spPr>
          <a:xfrm flipH="1" flipV="1">
            <a:off x="1259632" y="4171898"/>
            <a:ext cx="1977912" cy="1761607"/>
          </a:xfrm>
          <a:prstGeom prst="line">
            <a:avLst/>
          </a:prstGeom>
        </p:spPr>
        <p:style>
          <a:lnRef idx="2">
            <a:schemeClr val="accent6"/>
          </a:lnRef>
          <a:fillRef idx="0">
            <a:schemeClr val="accent6"/>
          </a:fillRef>
          <a:effectRef idx="1">
            <a:schemeClr val="accent6"/>
          </a:effectRef>
          <a:fontRef idx="minor">
            <a:schemeClr val="tx1"/>
          </a:fontRef>
        </p:style>
      </p:cxnSp>
      <p:pic>
        <p:nvPicPr>
          <p:cNvPr id="51" name="Picture 50">
            <a:extLst>
              <a:ext uri="{FF2B5EF4-FFF2-40B4-BE49-F238E27FC236}">
                <a16:creationId xmlns:a16="http://schemas.microsoft.com/office/drawing/2014/main" id="{47F3B500-16EB-1B4C-0199-FCBDC901318E}"/>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1428429" y="5294504"/>
            <a:ext cx="1187600" cy="980374"/>
          </a:xfrm>
          <a:prstGeom prst="rect">
            <a:avLst/>
          </a:prstGeom>
        </p:spPr>
      </p:pic>
      <p:sp>
        <p:nvSpPr>
          <p:cNvPr id="28" name="Rectangle 27">
            <a:extLst>
              <a:ext uri="{FF2B5EF4-FFF2-40B4-BE49-F238E27FC236}">
                <a16:creationId xmlns:a16="http://schemas.microsoft.com/office/drawing/2014/main" id="{7F934A26-6B53-AD81-69EB-084A0804B0E5}"/>
              </a:ext>
            </a:extLst>
          </p:cNvPr>
          <p:cNvSpPr/>
          <p:nvPr/>
        </p:nvSpPr>
        <p:spPr>
          <a:xfrm>
            <a:off x="2927050" y="3466691"/>
            <a:ext cx="3615580" cy="276999"/>
          </a:xfrm>
          <a:prstGeom prst="rect">
            <a:avLst/>
          </a:prstGeom>
          <a:noFill/>
          <a:ln w="19050"/>
        </p:spPr>
        <p:style>
          <a:lnRef idx="2">
            <a:schemeClr val="accent6"/>
          </a:lnRef>
          <a:fillRef idx="1">
            <a:schemeClr val="lt1"/>
          </a:fillRef>
          <a:effectRef idx="0">
            <a:schemeClr val="accent6"/>
          </a:effectRef>
          <a:fontRef idx="minor">
            <a:schemeClr val="dk1"/>
          </a:fontRef>
        </p:style>
        <p:txBody>
          <a:bodyPr wrap="square">
            <a:spAutoFit/>
          </a:bodyPr>
          <a:lstStyle/>
          <a:p>
            <a:r>
              <a:rPr lang="en-GB" sz="1200" b="1" dirty="0"/>
              <a:t>coupling</a:t>
            </a:r>
            <a:endParaRPr lang="en-GB" sz="1050" dirty="0"/>
          </a:p>
        </p:txBody>
      </p:sp>
      <p:cxnSp>
        <p:nvCxnSpPr>
          <p:cNvPr id="29" name="Straight Arrow Connector 28">
            <a:extLst>
              <a:ext uri="{FF2B5EF4-FFF2-40B4-BE49-F238E27FC236}">
                <a16:creationId xmlns:a16="http://schemas.microsoft.com/office/drawing/2014/main" id="{E8DB5C60-B297-E07C-6975-4B20FFE84380}"/>
              </a:ext>
            </a:extLst>
          </p:cNvPr>
          <p:cNvCxnSpPr>
            <a:cxnSpLocks/>
            <a:stCxn id="28" idx="1"/>
          </p:cNvCxnSpPr>
          <p:nvPr/>
        </p:nvCxnSpPr>
        <p:spPr>
          <a:xfrm flipH="1" flipV="1">
            <a:off x="1017964" y="2729685"/>
            <a:ext cx="1909086" cy="875506"/>
          </a:xfrm>
          <a:prstGeom prst="straightConnector1">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sp>
        <p:nvSpPr>
          <p:cNvPr id="37" name="TextBox 36">
            <a:extLst>
              <a:ext uri="{FF2B5EF4-FFF2-40B4-BE49-F238E27FC236}">
                <a16:creationId xmlns:a16="http://schemas.microsoft.com/office/drawing/2014/main" id="{A16D1CFB-605F-73AF-2D25-4BC3D476E249}"/>
              </a:ext>
            </a:extLst>
          </p:cNvPr>
          <p:cNvSpPr txBox="1"/>
          <p:nvPr/>
        </p:nvSpPr>
        <p:spPr>
          <a:xfrm>
            <a:off x="2935604" y="760955"/>
            <a:ext cx="3624134" cy="276999"/>
          </a:xfrm>
          <a:prstGeom prst="rect">
            <a:avLst/>
          </a:prstGeom>
          <a:noFill/>
          <a:ln w="19050"/>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200" b="1" dirty="0"/>
              <a:t>Vertical Spring pre-load from alignment plate</a:t>
            </a:r>
          </a:p>
        </p:txBody>
      </p:sp>
      <p:cxnSp>
        <p:nvCxnSpPr>
          <p:cNvPr id="39" name="Straight Arrow Connector 38">
            <a:extLst>
              <a:ext uri="{FF2B5EF4-FFF2-40B4-BE49-F238E27FC236}">
                <a16:creationId xmlns:a16="http://schemas.microsoft.com/office/drawing/2014/main" id="{5D339451-9EC3-CCB6-88E6-A8E3D5941016}"/>
              </a:ext>
            </a:extLst>
          </p:cNvPr>
          <p:cNvCxnSpPr>
            <a:cxnSpLocks/>
          </p:cNvCxnSpPr>
          <p:nvPr/>
        </p:nvCxnSpPr>
        <p:spPr>
          <a:xfrm flipH="1">
            <a:off x="1778244" y="829053"/>
            <a:ext cx="1130659" cy="660643"/>
          </a:xfrm>
          <a:prstGeom prst="straightConnector1">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42" name="Straight Arrow Connector 41">
            <a:extLst>
              <a:ext uri="{FF2B5EF4-FFF2-40B4-BE49-F238E27FC236}">
                <a16:creationId xmlns:a16="http://schemas.microsoft.com/office/drawing/2014/main" id="{F8286BE2-492C-2DEA-BA7D-E82BAD3325D0}"/>
              </a:ext>
            </a:extLst>
          </p:cNvPr>
          <p:cNvCxnSpPr>
            <a:cxnSpLocks/>
            <a:endCxn id="37" idx="3"/>
          </p:cNvCxnSpPr>
          <p:nvPr/>
        </p:nvCxnSpPr>
        <p:spPr>
          <a:xfrm flipH="1" flipV="1">
            <a:off x="6559738" y="899455"/>
            <a:ext cx="751039" cy="240658"/>
          </a:xfrm>
          <a:prstGeom prst="straightConnector1">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45" name="Straight Arrow Connector 44">
            <a:extLst>
              <a:ext uri="{FF2B5EF4-FFF2-40B4-BE49-F238E27FC236}">
                <a16:creationId xmlns:a16="http://schemas.microsoft.com/office/drawing/2014/main" id="{985CC3B7-7F5A-DBE7-7719-0FDC520C59B8}"/>
              </a:ext>
            </a:extLst>
          </p:cNvPr>
          <p:cNvCxnSpPr>
            <a:cxnSpLocks/>
            <a:endCxn id="37" idx="3"/>
          </p:cNvCxnSpPr>
          <p:nvPr/>
        </p:nvCxnSpPr>
        <p:spPr>
          <a:xfrm flipH="1" flipV="1">
            <a:off x="6559738" y="899455"/>
            <a:ext cx="1102072" cy="1694351"/>
          </a:xfrm>
          <a:prstGeom prst="straightConnector1">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1244856141"/>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4:3 format</Description0>
    <Note xmlns="8946e33d-fd2f-4ae4-8ee9-d90c129cdf9e">For external collaborators: you may replace the CERN logo by your home institute logo if needed
https://edms.cern.ch/document/1586452/</Note>
  </documentManagement>
</p:properties>
</file>

<file path=customXml/itemProps1.xml><?xml version="1.0" encoding="utf-8"?>
<ds:datastoreItem xmlns:ds="http://schemas.openxmlformats.org/officeDocument/2006/customXml" ds:itemID="{1B3DAAED-59EA-473F-8797-807F21F6E6D6}">
  <ds:schemaRefs>
    <ds:schemaRef ds:uri="http://schemas.microsoft.com/sharepoint/v3/contenttype/forms"/>
  </ds:schemaRefs>
</ds:datastoreItem>
</file>

<file path=customXml/itemProps2.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DA649C1-7B00-4ECC-98F2-E673362ECA3E}">
  <ds:schemaRefs>
    <ds:schemaRef ds:uri="http://purl.org/dc/terms/"/>
    <ds:schemaRef ds:uri="http://schemas.microsoft.com/office/2006/documentManagement/types"/>
    <ds:schemaRef ds:uri="http://schemas.openxmlformats.org/package/2006/metadata/core-properties"/>
    <ds:schemaRef ds:uri="http://purl.org/dc/elements/1.1/"/>
    <ds:schemaRef ds:uri="http://purl.org/dc/dcmitype/"/>
    <ds:schemaRef ds:uri="http://schemas.microsoft.com/office/infopath/2007/PartnerControls"/>
    <ds:schemaRef ds:uri="8946e33d-fd2f-4ae4-8ee9-d90c129cdf9e"/>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62293</TotalTime>
  <Words>1407</Words>
  <Application>Microsoft Office PowerPoint</Application>
  <PresentationFormat>On-screen Show (4:3)</PresentationFormat>
  <Paragraphs>169</Paragraphs>
  <Slides>24</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Wingdings</vt:lpstr>
      <vt:lpstr>Thème Office</vt:lpstr>
      <vt:lpstr>Crab cavity Frequency tuner </vt:lpstr>
      <vt:lpstr>Reminder Tuning HL LHC Crab</vt:lpstr>
      <vt:lpstr>Reminder Tuning HL LHC Crab</vt:lpstr>
      <vt:lpstr>Tuning sensitivity and range (COMSOL+ ANSYS)</vt:lpstr>
      <vt:lpstr>DQW Pretuner</vt:lpstr>
      <vt:lpstr>Tuner design/ assembly inside OVC</vt:lpstr>
      <vt:lpstr>PowerPoint Presentation</vt:lpstr>
      <vt:lpstr>PowerPoint Presentation</vt:lpstr>
      <vt:lpstr>Overview components</vt:lpstr>
      <vt:lpstr>PowerPoint Presentation</vt:lpstr>
      <vt:lpstr>SPS RFD Assembly Actuators + CD1</vt:lpstr>
      <vt:lpstr>PowerPoint Presentation</vt:lpstr>
      <vt:lpstr>PowerPoint Presentation</vt:lpstr>
      <vt:lpstr>CD1 Backlash with a twist</vt:lpstr>
      <vt:lpstr>PowerPoint Presentation</vt:lpstr>
      <vt:lpstr>Tuner heater problem/ ICE inner connection</vt:lpstr>
      <vt:lpstr>New Integration heater and temperature gauge</vt:lpstr>
      <vt:lpstr>Possible ice inside bellows</vt:lpstr>
      <vt:lpstr>Other ongoing work for actuator</vt:lpstr>
      <vt:lpstr>Conclusions</vt:lpstr>
      <vt:lpstr>References</vt:lpstr>
      <vt:lpstr>RT before CD 1, OVC open</vt:lpstr>
      <vt:lpstr>Thermal contraction Cavity support</vt:lpstr>
      <vt:lpstr>Cav 1 + 2, CD1 several cycles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HiLumi-Pres-Template-4-3-2logo-v2</dc:title>
  <dc:creator>André-Pierre OLIVIER</dc:creator>
  <cp:lastModifiedBy>Kurt Artoos</cp:lastModifiedBy>
  <cp:revision>694</cp:revision>
  <dcterms:created xsi:type="dcterms:W3CDTF">2016-02-12T10:02:27Z</dcterms:created>
  <dcterms:modified xsi:type="dcterms:W3CDTF">2024-10-09T12:36:30Z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