
<file path=[Content_Types].xml><?xml version="1.0" encoding="utf-8"?>
<Types xmlns="http://schemas.openxmlformats.org/package/2006/content-types">
  <Default Extension="glb" ContentType="model/gltf.binary"/>
  <Default Extension="jpeg" ContentType="image/jpeg"/>
  <Default Extension="png" ContentType="image/png"/>
  <Default Extension="rels" ContentType="application/vnd.openxmlformats-package.relationships+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26"/>
  </p:notesMasterIdLst>
  <p:handoutMasterIdLst>
    <p:handoutMasterId r:id="rId27"/>
  </p:handoutMasterIdLst>
  <p:sldIdLst>
    <p:sldId id="263" r:id="rId5"/>
    <p:sldId id="358" r:id="rId6"/>
    <p:sldId id="320" r:id="rId7"/>
    <p:sldId id="340" r:id="rId8"/>
    <p:sldId id="330" r:id="rId9"/>
    <p:sldId id="338" r:id="rId10"/>
    <p:sldId id="334" r:id="rId11"/>
    <p:sldId id="347" r:id="rId12"/>
    <p:sldId id="318" r:id="rId13"/>
    <p:sldId id="345" r:id="rId14"/>
    <p:sldId id="344" r:id="rId15"/>
    <p:sldId id="350" r:id="rId16"/>
    <p:sldId id="349" r:id="rId17"/>
    <p:sldId id="359" r:id="rId18"/>
    <p:sldId id="266" r:id="rId19"/>
    <p:sldId id="335" r:id="rId20"/>
    <p:sldId id="325" r:id="rId21"/>
    <p:sldId id="353" r:id="rId22"/>
    <p:sldId id="313" r:id="rId23"/>
    <p:sldId id="322" r:id="rId24"/>
    <p:sldId id="357" r:id="rId25"/>
  </p:sldIdLst>
  <p:sldSz cx="9144000" cy="6858000" type="screen4x3"/>
  <p:notesSz cx="6797675" cy="987425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198B6"/>
  </p:clrMru>
  <p:extLst>
    <p:ext uri="{E76CE94A-603C-4142-B9EB-6D1370010A27}">
      <p14:discardImageEditData xmlns:p14="http://schemas.microsoft.com/office/powerpoint/2010/main" val="0"/>
    </p:ext>
    <p:ext uri="{D31A062A-798A-4329-ABDD-BBA856620510}">
      <p14:defaultImageDpi xmlns:p14="http://schemas.microsoft.com/office/powerpoint/2010/main" val="33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34" autoAdjust="0"/>
    <p:restoredTop sz="95441" autoAdjust="0"/>
  </p:normalViewPr>
  <p:slideViewPr>
    <p:cSldViewPr snapToGrid="0" snapToObjects="1" showGuides="1">
      <p:cViewPr>
        <p:scale>
          <a:sx n="115" d="100"/>
          <a:sy n="115" d="100"/>
        </p:scale>
        <p:origin x="320" y="14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1" y="1"/>
            <a:ext cx="2945659" cy="493712"/>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sz="quarter" idx="1"/>
          </p:nvPr>
        </p:nvSpPr>
        <p:spPr>
          <a:xfrm>
            <a:off x="3850444" y="1"/>
            <a:ext cx="2945659" cy="493712"/>
          </a:xfrm>
          <a:prstGeom prst="rect">
            <a:avLst/>
          </a:prstGeom>
        </p:spPr>
        <p:txBody>
          <a:bodyPr vert="horz" lIns="91440" tIns="45720" rIns="91440" bIns="45720" rtlCol="0"/>
          <a:lstStyle>
            <a:lvl1pPr algn="r">
              <a:defRPr sz="1200"/>
            </a:lvl1pPr>
          </a:lstStyle>
          <a:p>
            <a:fld id="{B3F5CDDF-3246-6843-A314-FDDEB3F3DF8E}" type="datetimeFigureOut">
              <a:rPr lang="fr-FR" smtClean="0"/>
              <a:pPr/>
              <a:t>07/10/2024</a:t>
            </a:fld>
            <a:endParaRPr lang="fr-FR" dirty="0"/>
          </a:p>
        </p:txBody>
      </p:sp>
      <p:sp>
        <p:nvSpPr>
          <p:cNvPr id="4" name="Espace réservé du pied de page 3"/>
          <p:cNvSpPr>
            <a:spLocks noGrp="1"/>
          </p:cNvSpPr>
          <p:nvPr>
            <p:ph type="ftr" sz="quarter" idx="2"/>
          </p:nvPr>
        </p:nvSpPr>
        <p:spPr>
          <a:xfrm>
            <a:off x="1" y="9378825"/>
            <a:ext cx="2945659" cy="493712"/>
          </a:xfrm>
          <a:prstGeom prst="rect">
            <a:avLst/>
          </a:prstGeom>
        </p:spPr>
        <p:txBody>
          <a:bodyPr vert="horz" lIns="91440" tIns="45720" rIns="91440" bIns="45720" rtlCol="0" anchor="b"/>
          <a:lstStyle>
            <a:lvl1pPr algn="l">
              <a:defRPr sz="1200"/>
            </a:lvl1pPr>
          </a:lstStyle>
          <a:p>
            <a:endParaRPr lang="fr-FR" dirty="0"/>
          </a:p>
        </p:txBody>
      </p:sp>
      <p:sp>
        <p:nvSpPr>
          <p:cNvPr id="5" name="Espace réservé du numéro de diapositive 4"/>
          <p:cNvSpPr>
            <a:spLocks noGrp="1"/>
          </p:cNvSpPr>
          <p:nvPr>
            <p:ph type="sldNum" sz="quarter" idx="3"/>
          </p:nvPr>
        </p:nvSpPr>
        <p:spPr>
          <a:xfrm>
            <a:off x="3850444" y="9378825"/>
            <a:ext cx="2945659" cy="493712"/>
          </a:xfrm>
          <a:prstGeom prst="rect">
            <a:avLst/>
          </a:prstGeom>
        </p:spPr>
        <p:txBody>
          <a:bodyPr vert="horz" lIns="91440" tIns="45720" rIns="91440" bIns="45720" rtlCol="0" anchor="b"/>
          <a:lstStyle>
            <a:lvl1pPr algn="r">
              <a:defRPr sz="1200"/>
            </a:lvl1pPr>
          </a:lstStyle>
          <a:p>
            <a:fld id="{5C405983-79D5-E84D-A19B-6B5F52179104}" type="slidenum">
              <a:rPr lang="fr-FR" smtClean="0"/>
              <a:pPr/>
              <a:t>‹N°›</a:t>
            </a:fld>
            <a:endParaRPr lang="fr-FR" dirty="0"/>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1" y="1"/>
            <a:ext cx="2945659" cy="493712"/>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idx="1"/>
          </p:nvPr>
        </p:nvSpPr>
        <p:spPr>
          <a:xfrm>
            <a:off x="3850444" y="1"/>
            <a:ext cx="2945659" cy="493712"/>
          </a:xfrm>
          <a:prstGeom prst="rect">
            <a:avLst/>
          </a:prstGeom>
        </p:spPr>
        <p:txBody>
          <a:bodyPr vert="horz" lIns="91440" tIns="45720" rIns="91440" bIns="45720" rtlCol="0"/>
          <a:lstStyle>
            <a:lvl1pPr algn="r">
              <a:defRPr sz="1200"/>
            </a:lvl1pPr>
          </a:lstStyle>
          <a:p>
            <a:fld id="{781D8F6D-3354-BF4D-834B-467E3215D30A}" type="datetimeFigureOut">
              <a:rPr lang="fr-FR" smtClean="0"/>
              <a:pPr/>
              <a:t>07/10/2024</a:t>
            </a:fld>
            <a:endParaRPr lang="fr-FR" dirty="0"/>
          </a:p>
        </p:txBody>
      </p:sp>
      <p:sp>
        <p:nvSpPr>
          <p:cNvPr id="4" name="Espace réservé de l'image des diapositives 3"/>
          <p:cNvSpPr>
            <a:spLocks noGrp="1" noRot="1" noChangeAspect="1"/>
          </p:cNvSpPr>
          <p:nvPr>
            <p:ph type="sldImg" idx="2"/>
          </p:nvPr>
        </p:nvSpPr>
        <p:spPr>
          <a:xfrm>
            <a:off x="930275" y="739775"/>
            <a:ext cx="4937125" cy="3703638"/>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79768" y="4690269"/>
            <a:ext cx="5438140" cy="4443412"/>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1" y="9378825"/>
            <a:ext cx="2945659" cy="493712"/>
          </a:xfrm>
          <a:prstGeom prst="rect">
            <a:avLst/>
          </a:prstGeom>
        </p:spPr>
        <p:txBody>
          <a:bodyPr vert="horz" lIns="91440" tIns="45720" rIns="91440" bIns="45720" rtlCol="0" anchor="b"/>
          <a:lstStyle>
            <a:lvl1pPr algn="l">
              <a:defRPr sz="1200"/>
            </a:lvl1pPr>
          </a:lstStyle>
          <a:p>
            <a:endParaRPr lang="fr-FR" dirty="0"/>
          </a:p>
        </p:txBody>
      </p:sp>
      <p:sp>
        <p:nvSpPr>
          <p:cNvPr id="7" name="Espace réservé du numéro de diapositive 6"/>
          <p:cNvSpPr>
            <a:spLocks noGrp="1"/>
          </p:cNvSpPr>
          <p:nvPr>
            <p:ph type="sldNum" sz="quarter" idx="5"/>
          </p:nvPr>
        </p:nvSpPr>
        <p:spPr>
          <a:xfrm>
            <a:off x="3850444" y="9378825"/>
            <a:ext cx="2945659" cy="493712"/>
          </a:xfrm>
          <a:prstGeom prst="rect">
            <a:avLst/>
          </a:prstGeom>
        </p:spPr>
        <p:txBody>
          <a:bodyPr vert="horz" lIns="91440" tIns="45720" rIns="91440" bIns="45720" rtlCol="0" anchor="b"/>
          <a:lstStyle>
            <a:lvl1pPr algn="r">
              <a:defRPr sz="1200"/>
            </a:lvl1pPr>
          </a:lstStyle>
          <a:p>
            <a:fld id="{624B141A-D04E-DD49-88DC-EFA90428BA41}" type="slidenum">
              <a:rPr lang="fr-FR" smtClean="0"/>
              <a:pPr/>
              <a:t>‹N°›</a:t>
            </a:fld>
            <a:endParaRPr lang="fr-FR" dirty="0"/>
          </a:p>
        </p:txBody>
      </p:sp>
    </p:spTree>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2819400"/>
            <a:ext cx="7200000" cy="1800000"/>
          </a:xfrm>
        </p:spPr>
        <p:txBody>
          <a:bodyPr lIns="0" tIns="0" rIns="0" bIns="0" anchor="t" anchorCtr="0">
            <a:noAutofit/>
          </a:bodyPr>
          <a:lstStyle>
            <a:lvl1pPr algn="l">
              <a:defRPr sz="2800" b="1" baseline="0">
                <a:solidFill>
                  <a:schemeClr val="accent5"/>
                </a:solidFill>
              </a:defRPr>
            </a:lvl1pPr>
          </a:lstStyle>
          <a:p>
            <a:r>
              <a:rPr lang="en-GB" noProof="0"/>
              <a:t>Presentation title - line 1 - Arial 30pt - bold HiLumi dark grey - line 2</a:t>
            </a:r>
            <a:br>
              <a:rPr lang="en-GB" noProof="0"/>
            </a:br>
            <a:r>
              <a:rPr lang="en-GB" noProof="0"/>
              <a:t>line 3</a:t>
            </a:r>
            <a:br>
              <a:rPr lang="en-GB" noProof="0"/>
            </a:br>
            <a:r>
              <a:rPr lang="en-GB" noProof="0"/>
              <a:t>line 4   </a:t>
            </a:r>
          </a:p>
        </p:txBody>
      </p:sp>
      <p:sp>
        <p:nvSpPr>
          <p:cNvPr id="3" name="Sous-titre 2"/>
          <p:cNvSpPr>
            <a:spLocks noGrp="1"/>
          </p:cNvSpPr>
          <p:nvPr>
            <p:ph type="subTitle" idx="1" hasCustomPrompt="1"/>
          </p:nvPr>
        </p:nvSpPr>
        <p:spPr>
          <a:xfrm>
            <a:off x="1371600" y="4800600"/>
            <a:ext cx="6480000" cy="99060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5" name="Espace réservé du pied de page 4"/>
          <p:cNvSpPr>
            <a:spLocks noGrp="1"/>
          </p:cNvSpPr>
          <p:nvPr>
            <p:ph type="ftr" sz="quarter" idx="11"/>
          </p:nvPr>
        </p:nvSpPr>
        <p:spPr>
          <a:xfrm>
            <a:off x="990600" y="6356350"/>
            <a:ext cx="6690000" cy="360000"/>
          </a:xfrm>
        </p:spPr>
        <p:txBody>
          <a:bodyPr lIns="0" tIns="0" rIns="0" bIns="0" anchor="b" anchorCtr="0"/>
          <a:lstStyle>
            <a:lvl1pPr algn="r">
              <a:defRPr>
                <a:solidFill>
                  <a:schemeClr val="accent1"/>
                </a:solidFill>
              </a:defRPr>
            </a:lvl1pPr>
          </a:lstStyle>
          <a:p>
            <a:r>
              <a:rPr lang="en-GB" dirty="0"/>
              <a:t>HL-LHC Collaboration meeting 26-09-2023 – WP04 - Teddy Capelli EN-MME </a:t>
            </a:r>
            <a:endParaRPr lang="en-GB" noProof="0" dirty="0"/>
          </a:p>
        </p:txBody>
      </p:sp>
      <p:sp>
        <p:nvSpPr>
          <p:cNvPr id="6" name="Espace réservé du numéro de diapositive 5"/>
          <p:cNvSpPr>
            <a:spLocks noGrp="1"/>
          </p:cNvSpPr>
          <p:nvPr>
            <p:ph type="sldNum" sz="quarter" idx="12"/>
          </p:nvPr>
        </p:nvSpPr>
        <p:spPr>
          <a:xfrm>
            <a:off x="8686800" y="6356350"/>
            <a:ext cx="36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‹N°›</a:t>
            </a:fld>
            <a:endParaRPr lang="fr-FR" dirty="0"/>
          </a:p>
        </p:txBody>
      </p:sp>
      <p:pic>
        <p:nvPicPr>
          <p:cNvPr id="12" name="Image 11" descr="HLU-logoN-title.png"/>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371600" y="673710"/>
            <a:ext cx="3785364" cy="1534388"/>
          </a:xfrm>
          <a:prstGeom prst="rect">
            <a:avLst/>
          </a:prstGeom>
        </p:spPr>
      </p:pic>
      <p:sp>
        <p:nvSpPr>
          <p:cNvPr id="15" name="Espace réservé du texte 14"/>
          <p:cNvSpPr>
            <a:spLocks noGrp="1"/>
          </p:cNvSpPr>
          <p:nvPr>
            <p:ph type="body" sz="quarter" idx="14" hasCustomPrompt="1"/>
          </p:nvPr>
        </p:nvSpPr>
        <p:spPr>
          <a:xfrm>
            <a:off x="1371600" y="5899150"/>
            <a:ext cx="6480000" cy="349250"/>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600">
                <a:solidFill>
                  <a:schemeClr val="bg2"/>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a:ln>
                  <a:noFill/>
                </a:ln>
                <a:solidFill>
                  <a:schemeClr val="bg2"/>
                </a:solidFill>
                <a:effectLst/>
                <a:uLnTx/>
                <a:uFillTx/>
                <a:latin typeface="+mn-lt"/>
                <a:ea typeface="+mn-ea"/>
                <a:cs typeface="+mn-cs"/>
              </a:rPr>
              <a:t>Conference - Location - Date</a:t>
            </a:r>
          </a:p>
          <a:p>
            <a:pPr lvl="0"/>
            <a:endParaRPr lang="en-GB" noProof="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612000" y="1219200"/>
            <a:ext cx="7920000" cy="4906963"/>
          </a:xfrm>
        </p:spPr>
        <p:txBody>
          <a:bodyPr lIns="0" tIns="0" rIns="0" bIns="0"/>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pied de page 4"/>
          <p:cNvSpPr>
            <a:spLocks noGrp="1"/>
          </p:cNvSpPr>
          <p:nvPr>
            <p:ph type="ftr" sz="quarter" idx="11"/>
          </p:nvPr>
        </p:nvSpPr>
        <p:spPr>
          <a:xfrm>
            <a:off x="1905000" y="6356350"/>
            <a:ext cx="6627000" cy="360000"/>
          </a:xfrm>
        </p:spPr>
        <p:txBody>
          <a:bodyPr/>
          <a:lstStyle/>
          <a:p>
            <a:r>
              <a:rPr lang="en-GB" dirty="0"/>
              <a:t>HL-LHC Collaboration meeting 26-09-2023 – WP04 - Teddy Capelli EN-MME </a:t>
            </a:r>
            <a:endParaRPr lang="en-GB" noProof="0" dirty="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‹N°›</a:t>
            </a:fld>
            <a:endParaRPr lang="fr-F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hasCustomPrompt="1"/>
          </p:nvPr>
        </p:nvSpPr>
        <p:spPr>
          <a:xfrm>
            <a:off x="457200" y="1215232"/>
            <a:ext cx="4040188"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 </a:t>
            </a:r>
          </a:p>
        </p:txBody>
      </p:sp>
      <p:sp>
        <p:nvSpPr>
          <p:cNvPr id="4" name="Espace réservé du contenu 3"/>
          <p:cNvSpPr>
            <a:spLocks noGrp="1"/>
          </p:cNvSpPr>
          <p:nvPr>
            <p:ph sz="half" idx="2" hasCustomPrompt="1"/>
          </p:nvPr>
        </p:nvSpPr>
        <p:spPr>
          <a:xfrm>
            <a:off x="457200" y="20574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texte 4"/>
          <p:cNvSpPr>
            <a:spLocks noGrp="1"/>
          </p:cNvSpPr>
          <p:nvPr>
            <p:ph type="body" sz="quarter" idx="3" hasCustomPrompt="1"/>
          </p:nvPr>
        </p:nvSpPr>
        <p:spPr>
          <a:xfrm>
            <a:off x="4645025" y="1215232"/>
            <a:ext cx="4041775"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a:t>
            </a:r>
          </a:p>
        </p:txBody>
      </p:sp>
      <p:sp>
        <p:nvSpPr>
          <p:cNvPr id="6" name="Espace réservé du contenu 5"/>
          <p:cNvSpPr>
            <a:spLocks noGrp="1"/>
          </p:cNvSpPr>
          <p:nvPr>
            <p:ph sz="quarter" idx="4" hasCustomPrompt="1"/>
          </p:nvPr>
        </p:nvSpPr>
        <p:spPr>
          <a:xfrm>
            <a:off x="4645025" y="2057400"/>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Espace réservé du pied de page 7"/>
          <p:cNvSpPr>
            <a:spLocks noGrp="1"/>
          </p:cNvSpPr>
          <p:nvPr>
            <p:ph type="ftr" sz="quarter" idx="11"/>
          </p:nvPr>
        </p:nvSpPr>
        <p:spPr>
          <a:xfrm>
            <a:off x="1905000" y="6356350"/>
            <a:ext cx="6627000" cy="360000"/>
          </a:xfrm>
        </p:spPr>
        <p:txBody>
          <a:bodyPr/>
          <a:lstStyle/>
          <a:p>
            <a:r>
              <a:rPr lang="en-GB" dirty="0"/>
              <a:t>HL-LHC Collaboration meeting 26-09-2023 – WP04 - Teddy Capelli EN-MME </a:t>
            </a:r>
            <a:endParaRPr lang="en-GB" noProof="0" dirty="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‹N°›</a:t>
            </a:fld>
            <a:endParaRPr lang="fr-F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4" name="Espace réservé du pied de page 3"/>
          <p:cNvSpPr>
            <a:spLocks noGrp="1"/>
          </p:cNvSpPr>
          <p:nvPr>
            <p:ph type="ftr" sz="quarter" idx="11"/>
          </p:nvPr>
        </p:nvSpPr>
        <p:spPr>
          <a:xfrm>
            <a:off x="1905000" y="6356350"/>
            <a:ext cx="6627000" cy="360000"/>
          </a:xfrm>
        </p:spPr>
        <p:txBody>
          <a:bodyPr/>
          <a:lstStyle/>
          <a:p>
            <a:r>
              <a:rPr lang="en-GB" dirty="0"/>
              <a:t>HL-LHC Collaboration meeting 26-09-2023 – WP04 - Teddy Capelli EN-MME </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‹N°›</a:t>
            </a:fld>
            <a:endParaRPr lang="fr-F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6356350"/>
            <a:ext cx="6553200" cy="360000"/>
          </a:xfrm>
        </p:spPr>
        <p:txBody>
          <a:bodyPr/>
          <a:lstStyle/>
          <a:p>
            <a:r>
              <a:rPr lang="en-GB" dirty="0"/>
              <a:t>HL-LHC Collaboration meeting 26-09-2023 – WP04 - Teddy Capelli EN-MME </a:t>
            </a:r>
            <a:endParaRPr lang="en-GB" noProof="0" dirty="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‹N°›</a:t>
            </a:fld>
            <a:endParaRPr lang="fr-F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457200"/>
            <a:ext cx="7920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dirty="0"/>
          </a:p>
        </p:txBody>
      </p:sp>
      <p:sp>
        <p:nvSpPr>
          <p:cNvPr id="4" name="Espace réservé du texte 3"/>
          <p:cNvSpPr>
            <a:spLocks noGrp="1"/>
          </p:cNvSpPr>
          <p:nvPr>
            <p:ph type="body" sz="half" idx="2" hasCustomPrompt="1"/>
          </p:nvPr>
        </p:nvSpPr>
        <p:spPr>
          <a:xfrm>
            <a:off x="612000" y="5105400"/>
            <a:ext cx="7920000" cy="990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a:t>Text – image caption – comments ....</a:t>
            </a:r>
          </a:p>
        </p:txBody>
      </p:sp>
      <p:sp>
        <p:nvSpPr>
          <p:cNvPr id="6" name="Espace réservé du pied de page 5"/>
          <p:cNvSpPr>
            <a:spLocks noGrp="1"/>
          </p:cNvSpPr>
          <p:nvPr>
            <p:ph type="ftr" sz="quarter" idx="11"/>
          </p:nvPr>
        </p:nvSpPr>
        <p:spPr>
          <a:xfrm>
            <a:off x="1981200" y="6356350"/>
            <a:ext cx="6550800" cy="360000"/>
          </a:xfrm>
        </p:spPr>
        <p:txBody>
          <a:bodyPr/>
          <a:lstStyle/>
          <a:p>
            <a:r>
              <a:rPr lang="en-GB" dirty="0"/>
              <a:t>HL-LHC Collaboration meeting 26-09-2023 – WP04 - Teddy Capelli EN-MME </a:t>
            </a:r>
            <a:endParaRPr lang="en-GB" noProof="0" dirty="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‹N°›</a:t>
            </a:fld>
            <a:endParaRPr lang="fr-FR" dirty="0"/>
          </a:p>
        </p:txBody>
      </p:sp>
      <p:sp>
        <p:nvSpPr>
          <p:cNvPr id="9" name="Espace réservé du contenu 8"/>
          <p:cNvSpPr>
            <a:spLocks noGrp="1"/>
          </p:cNvSpPr>
          <p:nvPr>
            <p:ph sz="quarter" idx="14" hasCustomPrompt="1"/>
          </p:nvPr>
        </p:nvSpPr>
        <p:spPr>
          <a:xfrm>
            <a:off x="613550" y="4648200"/>
            <a:ext cx="7918450" cy="381000"/>
          </a:xfrm>
        </p:spPr>
        <p:txBody>
          <a:bodyPr/>
          <a:lstStyle>
            <a:lvl1pPr>
              <a:buFontTx/>
              <a:buNone/>
              <a:defRPr sz="1800">
                <a:solidFill>
                  <a:schemeClr val="bg2"/>
                </a:solidFill>
              </a:defRPr>
            </a:lvl1pPr>
          </a:lstStyle>
          <a:p>
            <a:pPr lvl="0"/>
            <a:r>
              <a:rPr lang="en-GB" dirty="0"/>
              <a:t>Image title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709000"/>
            <a:ext cx="6440400" cy="1634400"/>
          </a:xfrm>
        </p:spPr>
        <p:txBody>
          <a:bodyPr/>
          <a:lstStyle>
            <a:lvl1pPr>
              <a:defRPr b="1" i="1">
                <a:solidFill>
                  <a:schemeClr val="tx2"/>
                </a:solidFill>
              </a:defRPr>
            </a:lvl1pPr>
          </a:lstStyle>
          <a:p>
            <a:r>
              <a:rPr lang="en-GB" noProof="0"/>
              <a:t>Thank you message....</a:t>
            </a:r>
          </a:p>
        </p:txBody>
      </p:sp>
      <p:sp>
        <p:nvSpPr>
          <p:cNvPr id="4" name="Espace réservé du pied de page 3"/>
          <p:cNvSpPr>
            <a:spLocks noGrp="1"/>
          </p:cNvSpPr>
          <p:nvPr>
            <p:ph type="ftr" sz="quarter" idx="11"/>
          </p:nvPr>
        </p:nvSpPr>
        <p:spPr>
          <a:xfrm>
            <a:off x="1219200" y="6356350"/>
            <a:ext cx="6573000" cy="360000"/>
          </a:xfrm>
        </p:spPr>
        <p:txBody>
          <a:bodyPr/>
          <a:lstStyle/>
          <a:p>
            <a:r>
              <a:rPr lang="en-GB" dirty="0"/>
              <a:t>HL-LHC Collaboration meeting 26-09-2023 – WP04 - Teddy Capelli EN-MME </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‹N°›</a:t>
            </a:fld>
            <a:endParaRPr lang="fr-FR" dirty="0"/>
          </a:p>
        </p:txBody>
      </p:sp>
      <p:pic>
        <p:nvPicPr>
          <p:cNvPr id="12" name="Image 11" descr="HLU-logoN-title.png"/>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371600" y="673710"/>
            <a:ext cx="3785364" cy="1534388"/>
          </a:xfrm>
          <a:prstGeom prst="rect">
            <a:avLst/>
          </a:prstGeom>
        </p:spPr>
      </p:pic>
      <p:sp>
        <p:nvSpPr>
          <p:cNvPr id="8" name="Espace réservé du texte 7"/>
          <p:cNvSpPr>
            <a:spLocks noGrp="1"/>
          </p:cNvSpPr>
          <p:nvPr>
            <p:ph type="body" sz="quarter" idx="14" hasCustomPrompt="1"/>
          </p:nvPr>
        </p:nvSpPr>
        <p:spPr>
          <a:xfrm>
            <a:off x="1351800" y="4953000"/>
            <a:ext cx="6440400" cy="12192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a:t>Credits if needed: reference 1, reference 2 ...</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80000"/>
            <a:ext cx="7920000" cy="720000"/>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612000" y="1371600"/>
            <a:ext cx="7920000" cy="4754563"/>
          </a:xfrm>
          <a:prstGeom prst="rect">
            <a:avLst/>
          </a:prstGeom>
        </p:spPr>
        <p:txBody>
          <a:bodyPr vert="horz" lIns="0" tIns="0" rIns="0" bIns="0" rtlCol="0">
            <a:normAutofit/>
          </a:bodyPr>
          <a:lstStyle/>
          <a:p>
            <a:pPr lvl="0"/>
            <a:r>
              <a:rPr lang="en-GB" noProof="0"/>
              <a:t>Click to edit Master texts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Espace réservé du pied de page 4"/>
          <p:cNvSpPr>
            <a:spLocks noGrp="1"/>
          </p:cNvSpPr>
          <p:nvPr>
            <p:ph type="ftr" sz="quarter" idx="3"/>
          </p:nvPr>
        </p:nvSpPr>
        <p:spPr>
          <a:xfrm>
            <a:off x="1981200" y="6356350"/>
            <a:ext cx="6550800" cy="360000"/>
          </a:xfrm>
          <a:prstGeom prst="rect">
            <a:avLst/>
          </a:prstGeom>
        </p:spPr>
        <p:txBody>
          <a:bodyPr vert="horz" lIns="0" tIns="0" rIns="0" bIns="0" rtlCol="0" anchor="b"/>
          <a:lstStyle>
            <a:lvl1pPr algn="r">
              <a:defRPr sz="1200">
                <a:solidFill>
                  <a:schemeClr val="accent1"/>
                </a:solidFill>
              </a:defRPr>
            </a:lvl1pPr>
          </a:lstStyle>
          <a:p>
            <a:r>
              <a:rPr lang="en-GB" dirty="0"/>
              <a:t>HL-LHC Collaboration meeting 26-09-2023 – WP04 - Teddy Capelli EN-MME </a:t>
            </a:r>
            <a:endParaRPr lang="en-GB" noProof="0" dirty="0"/>
          </a:p>
        </p:txBody>
      </p:sp>
      <p:sp>
        <p:nvSpPr>
          <p:cNvPr id="6" name="Espace réservé du numéro de diapositive 5"/>
          <p:cNvSpPr>
            <a:spLocks noGrp="1"/>
          </p:cNvSpPr>
          <p:nvPr>
            <p:ph type="sldNum" sz="quarter" idx="4"/>
          </p:nvPr>
        </p:nvSpPr>
        <p:spPr>
          <a:xfrm>
            <a:off x="8686800" y="6356350"/>
            <a:ext cx="360000" cy="36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‹N°›</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65.png"/><Relationship Id="rId3" Type="http://schemas.microsoft.com/office/2007/relationships/hdphoto" Target="../media/hdphoto1.wdp"/><Relationship Id="rId7" Type="http://schemas.openxmlformats.org/officeDocument/2006/relationships/hyperlink" Target="https://edms.cern.ch/document/3167444" TargetMode="External"/><Relationship Id="rId2" Type="http://schemas.openxmlformats.org/officeDocument/2006/relationships/image" Target="../media/image4.png"/><Relationship Id="rId1" Type="http://schemas.openxmlformats.org/officeDocument/2006/relationships/slideLayout" Target="../slideLayouts/slideLayout3.xml"/><Relationship Id="rId6" Type="http://schemas.openxmlformats.org/officeDocument/2006/relationships/hyperlink" Target="https://edms.cern.ch/project/CERN-0000181671" TargetMode="External"/><Relationship Id="rId5" Type="http://schemas.openxmlformats.org/officeDocument/2006/relationships/hyperlink" Target="https://edms.cern.ch/document/3161276" TargetMode="External"/><Relationship Id="rId10" Type="http://schemas.openxmlformats.org/officeDocument/2006/relationships/image" Target="../media/image67.png"/><Relationship Id="rId4" Type="http://schemas.openxmlformats.org/officeDocument/2006/relationships/hyperlink" Target="https://edms.cern.ch/project/CERN-0000181755" TargetMode="External"/><Relationship Id="rId9" Type="http://schemas.openxmlformats.org/officeDocument/2006/relationships/image" Target="../media/image6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image" Target="../media/image73.png"/><Relationship Id="rId2" Type="http://schemas.openxmlformats.org/officeDocument/2006/relationships/image" Target="../media/image4.png"/><Relationship Id="rId1" Type="http://schemas.openxmlformats.org/officeDocument/2006/relationships/slideLayout" Target="../slideLayouts/slideLayout3.xml"/><Relationship Id="rId6" Type="http://schemas.openxmlformats.org/officeDocument/2006/relationships/image" Target="../media/image72.png"/><Relationship Id="rId5" Type="http://schemas.openxmlformats.org/officeDocument/2006/relationships/image" Target="../media/image71.png"/><Relationship Id="rId4" Type="http://schemas.openxmlformats.org/officeDocument/2006/relationships/image" Target="../media/image70.png"/></Relationships>
</file>

<file path=ppt/slides/_rels/slide15.xml.rels><?xml version="1.0" encoding="UTF-8" standalone="yes"?>
<Relationships xmlns="http://schemas.openxmlformats.org/package/2006/relationships"><Relationship Id="rId2" Type="http://schemas.openxmlformats.org/officeDocument/2006/relationships/image" Target="../media/image74.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hyperlink" Target="https://edms.cern.ch/document/2977959" TargetMode="External"/><Relationship Id="rId1" Type="http://schemas.openxmlformats.org/officeDocument/2006/relationships/slideLayout" Target="../slideLayouts/slideLayout2.xml"/><Relationship Id="rId6" Type="http://schemas.openxmlformats.org/officeDocument/2006/relationships/image" Target="../media/image78.png"/><Relationship Id="rId5" Type="http://schemas.openxmlformats.org/officeDocument/2006/relationships/image" Target="../media/image77.png"/><Relationship Id="rId4" Type="http://schemas.openxmlformats.org/officeDocument/2006/relationships/image" Target="../media/image76.png"/></Relationships>
</file>

<file path=ppt/slides/_rels/slide17.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png"/><Relationship Id="rId1" Type="http://schemas.openxmlformats.org/officeDocument/2006/relationships/slideLayout" Target="../slideLayouts/slideLayout2.xml"/><Relationship Id="rId4" Type="http://schemas.openxmlformats.org/officeDocument/2006/relationships/image" Target="../media/image81.png"/></Relationships>
</file>

<file path=ppt/slides/_rels/slide18.xml.rels><?xml version="1.0" encoding="UTF-8" standalone="yes"?>
<Relationships xmlns="http://schemas.openxmlformats.org/package/2006/relationships"><Relationship Id="rId8" Type="http://schemas.openxmlformats.org/officeDocument/2006/relationships/image" Target="../media/image88.png"/><Relationship Id="rId3" Type="http://schemas.openxmlformats.org/officeDocument/2006/relationships/image" Target="../media/image83.jpeg"/><Relationship Id="rId7" Type="http://schemas.openxmlformats.org/officeDocument/2006/relationships/image" Target="../media/image87.png"/><Relationship Id="rId2" Type="http://schemas.openxmlformats.org/officeDocument/2006/relationships/image" Target="../media/image82.tiff"/><Relationship Id="rId1" Type="http://schemas.openxmlformats.org/officeDocument/2006/relationships/slideLayout" Target="../slideLayouts/slideLayout2.xml"/><Relationship Id="rId6" Type="http://schemas.openxmlformats.org/officeDocument/2006/relationships/image" Target="../media/image86.png"/><Relationship Id="rId5" Type="http://schemas.openxmlformats.org/officeDocument/2006/relationships/image" Target="../media/image85.jpeg"/><Relationship Id="rId10" Type="http://schemas.openxmlformats.org/officeDocument/2006/relationships/image" Target="../media/image90.tiff"/><Relationship Id="rId4" Type="http://schemas.openxmlformats.org/officeDocument/2006/relationships/image" Target="../media/image84.png"/><Relationship Id="rId9" Type="http://schemas.openxmlformats.org/officeDocument/2006/relationships/image" Target="../media/image89.tiff"/></Relationships>
</file>

<file path=ppt/slides/_rels/slide19.xml.rels><?xml version="1.0" encoding="UTF-8" standalone="yes"?>
<Relationships xmlns="http://schemas.openxmlformats.org/package/2006/relationships"><Relationship Id="rId3" Type="http://schemas.openxmlformats.org/officeDocument/2006/relationships/image" Target="../media/image92.jpeg"/><Relationship Id="rId2" Type="http://schemas.openxmlformats.org/officeDocument/2006/relationships/image" Target="../media/image91.png"/><Relationship Id="rId1" Type="http://schemas.openxmlformats.org/officeDocument/2006/relationships/slideLayout" Target="../slideLayouts/slideLayout2.xml"/><Relationship Id="rId5" Type="http://schemas.openxmlformats.org/officeDocument/2006/relationships/image" Target="../media/image94.jpeg"/><Relationship Id="rId4" Type="http://schemas.openxmlformats.org/officeDocument/2006/relationships/image" Target="../media/image93.jpeg"/></Relationships>
</file>

<file path=ppt/slides/_rels/slide2.xml.rels><?xml version="1.0" encoding="UTF-8" standalone="yes"?>
<Relationships xmlns="http://schemas.openxmlformats.org/package/2006/relationships"><Relationship Id="rId8" Type="http://schemas.openxmlformats.org/officeDocument/2006/relationships/image" Target="../media/image9.jpeg"/><Relationship Id="rId13" Type="http://schemas.openxmlformats.org/officeDocument/2006/relationships/image" Target="../media/image14.jpeg"/><Relationship Id="rId18" Type="http://schemas.openxmlformats.org/officeDocument/2006/relationships/image" Target="../media/image19.png"/><Relationship Id="rId3" Type="http://schemas.microsoft.com/office/2007/relationships/hdphoto" Target="../media/hdphoto1.wdp"/><Relationship Id="rId7" Type="http://schemas.openxmlformats.org/officeDocument/2006/relationships/image" Target="../media/image8.jpeg"/><Relationship Id="rId12" Type="http://schemas.openxmlformats.org/officeDocument/2006/relationships/image" Target="../media/image13.jpeg"/><Relationship Id="rId17" Type="http://schemas.openxmlformats.org/officeDocument/2006/relationships/image" Target="../media/image18.jpeg"/><Relationship Id="rId2" Type="http://schemas.openxmlformats.org/officeDocument/2006/relationships/image" Target="../media/image4.png"/><Relationship Id="rId16" Type="http://schemas.openxmlformats.org/officeDocument/2006/relationships/image" Target="../media/image17.png"/><Relationship Id="rId20" Type="http://schemas.openxmlformats.org/officeDocument/2006/relationships/image" Target="../media/image21.jpeg"/><Relationship Id="rId1" Type="http://schemas.openxmlformats.org/officeDocument/2006/relationships/slideLayout" Target="../slideLayouts/slideLayout2.xml"/><Relationship Id="rId6" Type="http://schemas.openxmlformats.org/officeDocument/2006/relationships/image" Target="../media/image7.jpeg"/><Relationship Id="rId11" Type="http://schemas.openxmlformats.org/officeDocument/2006/relationships/image" Target="../media/image12.jpeg"/><Relationship Id="rId5" Type="http://schemas.openxmlformats.org/officeDocument/2006/relationships/image" Target="../media/image6.jpeg"/><Relationship Id="rId15" Type="http://schemas.openxmlformats.org/officeDocument/2006/relationships/image" Target="../media/image16.jpeg"/><Relationship Id="rId10" Type="http://schemas.openxmlformats.org/officeDocument/2006/relationships/image" Target="../media/image11.jpeg"/><Relationship Id="rId19" Type="http://schemas.openxmlformats.org/officeDocument/2006/relationships/image" Target="../media/image20.png"/><Relationship Id="rId4" Type="http://schemas.openxmlformats.org/officeDocument/2006/relationships/image" Target="../media/image5.png"/><Relationship Id="rId9" Type="http://schemas.openxmlformats.org/officeDocument/2006/relationships/image" Target="../media/image10.png"/><Relationship Id="rId14" Type="http://schemas.openxmlformats.org/officeDocument/2006/relationships/image" Target="../media/image15.jpeg"/></Relationships>
</file>

<file path=ppt/slides/_rels/slide20.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image" Target="../media/image95.png"/><Relationship Id="rId1" Type="http://schemas.openxmlformats.org/officeDocument/2006/relationships/slideLayout" Target="../slideLayouts/slideLayout3.xml"/><Relationship Id="rId5" Type="http://schemas.openxmlformats.org/officeDocument/2006/relationships/image" Target="../media/image98.png"/><Relationship Id="rId4" Type="http://schemas.openxmlformats.org/officeDocument/2006/relationships/image" Target="../media/image97.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26.jpeg"/><Relationship Id="rId13" Type="http://schemas.openxmlformats.org/officeDocument/2006/relationships/image" Target="../media/image31.tiff"/><Relationship Id="rId18" Type="http://schemas.openxmlformats.org/officeDocument/2006/relationships/image" Target="../media/image36.tiff"/><Relationship Id="rId3" Type="http://schemas.microsoft.com/office/2007/relationships/hdphoto" Target="../media/hdphoto1.wdp"/><Relationship Id="rId21" Type="http://schemas.openxmlformats.org/officeDocument/2006/relationships/image" Target="../media/image39.png"/><Relationship Id="rId7" Type="http://schemas.openxmlformats.org/officeDocument/2006/relationships/image" Target="../media/image25.jpeg"/><Relationship Id="rId12" Type="http://schemas.openxmlformats.org/officeDocument/2006/relationships/image" Target="../media/image30.tiff"/><Relationship Id="rId17" Type="http://schemas.openxmlformats.org/officeDocument/2006/relationships/image" Target="../media/image35.png"/><Relationship Id="rId2" Type="http://schemas.openxmlformats.org/officeDocument/2006/relationships/image" Target="../media/image4.png"/><Relationship Id="rId16" Type="http://schemas.openxmlformats.org/officeDocument/2006/relationships/image" Target="../media/image34.jpeg"/><Relationship Id="rId20" Type="http://schemas.openxmlformats.org/officeDocument/2006/relationships/image" Target="../media/image38.tiff"/><Relationship Id="rId1" Type="http://schemas.openxmlformats.org/officeDocument/2006/relationships/slideLayout" Target="../slideLayouts/slideLayout2.xml"/><Relationship Id="rId6" Type="http://schemas.openxmlformats.org/officeDocument/2006/relationships/image" Target="../media/image24.jpeg"/><Relationship Id="rId11" Type="http://schemas.openxmlformats.org/officeDocument/2006/relationships/image" Target="../media/image29.jpeg"/><Relationship Id="rId5" Type="http://schemas.openxmlformats.org/officeDocument/2006/relationships/image" Target="../media/image23.png"/><Relationship Id="rId15" Type="http://schemas.openxmlformats.org/officeDocument/2006/relationships/image" Target="../media/image33.jpeg"/><Relationship Id="rId10" Type="http://schemas.openxmlformats.org/officeDocument/2006/relationships/image" Target="../media/image28.jpeg"/><Relationship Id="rId19" Type="http://schemas.openxmlformats.org/officeDocument/2006/relationships/image" Target="../media/image37.tiff"/><Relationship Id="rId4" Type="http://schemas.openxmlformats.org/officeDocument/2006/relationships/image" Target="../media/image22.jpeg"/><Relationship Id="rId9" Type="http://schemas.openxmlformats.org/officeDocument/2006/relationships/image" Target="../media/image27.png"/><Relationship Id="rId14" Type="http://schemas.openxmlformats.org/officeDocument/2006/relationships/image" Target="../media/image32.png"/></Relationships>
</file>

<file path=ppt/slides/_rels/slide4.xml.rels><?xml version="1.0" encoding="UTF-8" standalone="yes"?>
<Relationships xmlns="http://schemas.openxmlformats.org/package/2006/relationships"><Relationship Id="rId8" Type="http://schemas.openxmlformats.org/officeDocument/2006/relationships/hyperlink" Target="https://edms.cern.ch/document/2873730" TargetMode="External"/><Relationship Id="rId3" Type="http://schemas.microsoft.com/office/2007/relationships/hdphoto" Target="../media/hdphoto1.wdp"/><Relationship Id="rId7" Type="http://schemas.openxmlformats.org/officeDocument/2006/relationships/image" Target="../media/image41.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hyperlink" Target="https://edms.cern.ch/document/3020997/1" TargetMode="External"/><Relationship Id="rId5" Type="http://schemas.openxmlformats.org/officeDocument/2006/relationships/hyperlink" Target="https://edms.cern.ch/document/3086385/" TargetMode="External"/><Relationship Id="rId4" Type="http://schemas.openxmlformats.org/officeDocument/2006/relationships/image" Target="../media/image40.png"/></Relationships>
</file>

<file path=ppt/slides/_rels/slide5.xml.rels><?xml version="1.0" encoding="UTF-8" standalone="yes"?>
<Relationships xmlns="http://schemas.openxmlformats.org/package/2006/relationships"><Relationship Id="rId3" Type="http://schemas.openxmlformats.org/officeDocument/2006/relationships/image" Target="../media/image43.png"/><Relationship Id="rId7" Type="http://schemas.openxmlformats.org/officeDocument/2006/relationships/image" Target="../media/image46.png"/><Relationship Id="rId2" Type="http://schemas.openxmlformats.org/officeDocument/2006/relationships/image" Target="../media/image42.jpeg"/><Relationship Id="rId1" Type="http://schemas.openxmlformats.org/officeDocument/2006/relationships/slideLayout" Target="../slideLayouts/slideLayout3.xml"/><Relationship Id="rId6" Type="http://schemas.openxmlformats.org/officeDocument/2006/relationships/image" Target="../media/image45.png"/><Relationship Id="rId5" Type="http://schemas.microsoft.com/office/2017/06/relationships/model3d" Target="../media/model3d1.glb"/><Relationship Id="rId4" Type="http://schemas.openxmlformats.org/officeDocument/2006/relationships/image" Target="../media/image44.png"/></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image" Target="../media/image50.png"/><Relationship Id="rId2" Type="http://schemas.openxmlformats.org/officeDocument/2006/relationships/image" Target="../media/image4.png"/><Relationship Id="rId1" Type="http://schemas.openxmlformats.org/officeDocument/2006/relationships/slideLayout" Target="../slideLayouts/slideLayout3.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png"/></Relationships>
</file>

<file path=ppt/slides/_rels/slide7.xml.rels><?xml version="1.0" encoding="UTF-8" standalone="yes"?>
<Relationships xmlns="http://schemas.openxmlformats.org/package/2006/relationships"><Relationship Id="rId8" Type="http://schemas.openxmlformats.org/officeDocument/2006/relationships/image" Target="../media/image55.png"/><Relationship Id="rId3" Type="http://schemas.microsoft.com/office/2007/relationships/hdphoto" Target="../media/hdphoto1.wdp"/><Relationship Id="rId7" Type="http://schemas.openxmlformats.org/officeDocument/2006/relationships/image" Target="../media/image54.png"/><Relationship Id="rId2" Type="http://schemas.openxmlformats.org/officeDocument/2006/relationships/image" Target="../media/image4.png"/><Relationship Id="rId1" Type="http://schemas.openxmlformats.org/officeDocument/2006/relationships/slideLayout" Target="../slideLayouts/slideLayout3.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51.png"/></Relationships>
</file>

<file path=ppt/slides/_rels/slide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3.xml"/><Relationship Id="rId5" Type="http://schemas.openxmlformats.org/officeDocument/2006/relationships/image" Target="../media/image57.png"/><Relationship Id="rId4" Type="http://schemas.openxmlformats.org/officeDocument/2006/relationships/image" Target="../media/image56.png"/></Relationships>
</file>

<file path=ppt/slides/_rels/slide9.xml.rels><?xml version="1.0" encoding="UTF-8" standalone="yes"?>
<Relationships xmlns="http://schemas.openxmlformats.org/package/2006/relationships"><Relationship Id="rId8" Type="http://schemas.openxmlformats.org/officeDocument/2006/relationships/image" Target="../media/image62.png"/><Relationship Id="rId3" Type="http://schemas.microsoft.com/office/2007/relationships/hdphoto" Target="../media/hdphoto1.wdp"/><Relationship Id="rId7" Type="http://schemas.openxmlformats.org/officeDocument/2006/relationships/image" Target="../media/image61.png"/><Relationship Id="rId2" Type="http://schemas.openxmlformats.org/officeDocument/2006/relationships/image" Target="../media/image4.png"/><Relationship Id="rId1" Type="http://schemas.openxmlformats.org/officeDocument/2006/relationships/slideLayout" Target="../slideLayouts/slideLayout3.xml"/><Relationship Id="rId6" Type="http://schemas.openxmlformats.org/officeDocument/2006/relationships/image" Target="../media/image60.png"/><Relationship Id="rId5" Type="http://schemas.openxmlformats.org/officeDocument/2006/relationships/image" Target="../media/image59.png"/><Relationship Id="rId10" Type="http://schemas.openxmlformats.org/officeDocument/2006/relationships/image" Target="../media/image64.png"/><Relationship Id="rId4" Type="http://schemas.openxmlformats.org/officeDocument/2006/relationships/image" Target="../media/image58.png"/><Relationship Id="rId9" Type="http://schemas.openxmlformats.org/officeDocument/2006/relationships/image" Target="../media/image6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786384" y="2658465"/>
            <a:ext cx="7785216" cy="1341120"/>
          </a:xfrm>
        </p:spPr>
        <p:txBody>
          <a:bodyPr/>
          <a:lstStyle/>
          <a:p>
            <a:r>
              <a:rPr lang="en-GB" noProof="0" dirty="0"/>
              <a:t>WP4-Series cryomodules design</a:t>
            </a:r>
            <a:br>
              <a:rPr lang="en-GB" noProof="0" dirty="0"/>
            </a:br>
            <a:r>
              <a:rPr lang="en-GB" sz="1800" b="0" noProof="0" dirty="0">
                <a:solidFill>
                  <a:schemeClr val="accent1"/>
                </a:solidFill>
              </a:rPr>
              <a:t>14th HL-LHC Collaboration Meeting, CERN – 7-10 October 2024</a:t>
            </a:r>
          </a:p>
        </p:txBody>
      </p:sp>
      <p:sp>
        <p:nvSpPr>
          <p:cNvPr id="4" name="Titre 1"/>
          <p:cNvSpPr txBox="1">
            <a:spLocks/>
          </p:cNvSpPr>
          <p:nvPr/>
        </p:nvSpPr>
        <p:spPr>
          <a:xfrm>
            <a:off x="786384" y="3763193"/>
            <a:ext cx="8372246" cy="1800000"/>
          </a:xfrm>
          <a:prstGeom prst="rect">
            <a:avLst/>
          </a:prstGeom>
        </p:spPr>
        <p:txBody>
          <a:bodyPr vert="horz" lIns="0" tIns="0" rIns="0" bIns="0" rtlCol="0" anchor="t" anchorCtr="0">
            <a:noAutofit/>
          </a:bodyPr>
          <a:lstStyle>
            <a:lvl1pPr algn="l" defTabSz="457200" rtl="0" eaLnBrk="1" latinLnBrk="0" hangingPunct="1">
              <a:spcBef>
                <a:spcPct val="0"/>
              </a:spcBef>
              <a:buNone/>
              <a:defRPr sz="2800" b="1" kern="1200" baseline="0">
                <a:solidFill>
                  <a:schemeClr val="accent5"/>
                </a:solidFill>
                <a:latin typeface="+mj-lt"/>
                <a:ea typeface="+mj-ea"/>
                <a:cs typeface="+mj-cs"/>
              </a:defRPr>
            </a:lvl1pPr>
          </a:lstStyle>
          <a:p>
            <a:r>
              <a:rPr lang="en-GB" sz="1400" b="0" noProof="0" dirty="0"/>
              <a:t>Teddy Capelli on behalf of the WP4 collaboration</a:t>
            </a:r>
            <a:endParaRPr lang="en-GB" sz="1100" noProof="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4" descr="A close-up of a computer&#10;&#10;Description automatically generated with medium confidence">
            <a:extLst>
              <a:ext uri="{FF2B5EF4-FFF2-40B4-BE49-F238E27FC236}">
                <a16:creationId xmlns:a16="http://schemas.microsoft.com/office/drawing/2014/main" id="{72B6F46C-2F47-D80F-5483-2D291907538E}"/>
              </a:ext>
            </a:extLst>
          </p:cNvPr>
          <p:cNvPicPr>
            <a:picLocks noChangeAspect="1"/>
          </p:cNvPicPr>
          <p:nvPr/>
        </p:nvPicPr>
        <p:blipFill rotWithShape="1">
          <a:blip r:embed="rId2" cstate="hqprint">
            <a:alphaModFix amt="5000"/>
            <a:extLst>
              <a:ext uri="{BEBA8EAE-BF5A-486C-A8C5-ECC9F3942E4B}">
                <a14:imgProps xmlns:a14="http://schemas.microsoft.com/office/drawing/2010/main">
                  <a14:imgLayer r:embed="rId3">
                    <a14:imgEffect>
                      <a14:backgroundRemoval t="4177" b="95380" l="0" r="98864">
                        <a14:foregroundMark x1="2635" y1="38165" x2="2862" y2="35380"/>
                        <a14:foregroundMark x1="2862" y1="33291" x2="4134" y2="32848"/>
                        <a14:foregroundMark x1="3680" y1="31203" x2="4725" y2="31519"/>
                        <a14:foregroundMark x1="1908" y1="32848" x2="2544" y2="32848"/>
                        <a14:foregroundMark x1="5588" y1="36835" x2="5634" y2="39620"/>
                        <a14:foregroundMark x1="6906" y1="35949" x2="6906" y2="39367"/>
                        <a14:foregroundMark x1="182" y1="59937" x2="0" y2="63101"/>
                        <a14:foregroundMark x1="3180" y1="87152" x2="1590" y2="85886"/>
                        <a14:foregroundMark x1="1590" y1="85886" x2="1136" y2="84494"/>
                        <a14:foregroundMark x1="12631" y1="93797" x2="13812" y2="95443"/>
                        <a14:foregroundMark x1="13812" y1="95443" x2="15311" y2="95633"/>
                        <a14:foregroundMark x1="15311" y1="95633" x2="16992" y2="95443"/>
                        <a14:foregroundMark x1="16992" y1="95443" x2="18582" y2="93987"/>
                        <a14:foregroundMark x1="5725" y1="71013" x2="6633" y2="72215"/>
                        <a14:foregroundMark x1="6633" y1="72215" x2="7769" y2="71392"/>
                        <a14:foregroundMark x1="7769" y1="71392" x2="7769" y2="71266"/>
                        <a14:foregroundMark x1="0" y1="58354" x2="91" y2="58354"/>
                        <a14:foregroundMark x1="909" y1="56013" x2="727" y2="54684"/>
                        <a14:foregroundMark x1="7678" y1="60190" x2="7951" y2="59177"/>
                        <a14:foregroundMark x1="40891" y1="84873" x2="41481" y2="83544"/>
                        <a14:foregroundMark x1="69468" y1="84873" x2="68333" y2="82468"/>
                        <a14:foregroundMark x1="68333" y1="82468" x2="67560" y2="82848"/>
                        <a14:foregroundMark x1="57746" y1="81772" x2="58428" y2="81772"/>
                        <a14:foregroundMark x1="59246" y1="81772" x2="60518" y2="81962"/>
                        <a14:foregroundMark x1="60518" y1="81962" x2="60745" y2="81835"/>
                        <a14:foregroundMark x1="26942" y1="81772" x2="29078" y2="81835"/>
                        <a14:foregroundMark x1="94003" y1="82975" x2="95411" y2="84304"/>
                        <a14:foregroundMark x1="95411" y1="84304" x2="95184" y2="84620"/>
                        <a14:foregroundMark x1="95729" y1="82405" x2="95820" y2="83671"/>
                        <a14:foregroundMark x1="98364" y1="44684" x2="98364" y2="45443"/>
                        <a14:foregroundMark x1="87597" y1="17152" x2="87733" y2="21709"/>
                        <a14:foregroundMark x1="88142" y1="22911" x2="88142" y2="25886"/>
                        <a14:foregroundMark x1="87415" y1="15886" x2="88369" y2="16329"/>
                        <a14:foregroundMark x1="81963" y1="20823" x2="82372" y2="21329"/>
                        <a14:foregroundMark x1="70014" y1="7848" x2="73285" y2="7532"/>
                        <a14:foregroundMark x1="73285" y1="7532" x2="74057" y2="9241"/>
                        <a14:foregroundMark x1="74057" y1="9241" x2="72831" y2="9367"/>
                        <a14:foregroundMark x1="41209" y1="9177" x2="44025" y2="7342"/>
                        <a14:foregroundMark x1="44025" y1="7342" x2="46115" y2="8481"/>
                        <a14:foregroundMark x1="46115" y1="8481" x2="43344" y2="9367"/>
                        <a14:foregroundMark x1="35984" y1="6962" x2="44389" y2="4430"/>
                        <a14:foregroundMark x1="44389" y1="4430" x2="50250" y2="7278"/>
                        <a14:foregroundMark x1="58610" y1="15696" x2="58019" y2="13797"/>
                        <a14:foregroundMark x1="58019" y1="13797" x2="57792" y2="10190"/>
                        <a14:foregroundMark x1="57792" y1="10190" x2="58428" y2="8291"/>
                        <a14:foregroundMark x1="58428" y1="8291" x2="59609" y2="8165"/>
                        <a14:foregroundMark x1="56565" y1="8291" x2="57338" y2="8418"/>
                        <a14:foregroundMark x1="48296" y1="4873" x2="53612" y2="5570"/>
                        <a14:foregroundMark x1="53612" y1="5570" x2="54294" y2="7405"/>
                        <a14:foregroundMark x1="54294" y1="7405" x2="54203" y2="11076"/>
                        <a14:foregroundMark x1="53339" y1="5316" x2="54839" y2="6013"/>
                        <a14:foregroundMark x1="54839" y1="6013" x2="54702" y2="7089"/>
                        <a14:foregroundMark x1="36938" y1="12848" x2="34166" y2="12975"/>
                        <a14:foregroundMark x1="34166" y1="12975" x2="33803" y2="6582"/>
                        <a14:foregroundMark x1="33803" y1="6582" x2="35893" y2="5633"/>
                        <a14:foregroundMark x1="35893" y1="5633" x2="38255" y2="5633"/>
                        <a14:foregroundMark x1="38255" y1="5633" x2="40209" y2="5443"/>
                        <a14:foregroundMark x1="33985" y1="5127" x2="39709" y2="5380"/>
                        <a14:foregroundMark x1="39709" y1="5380" x2="38164" y2="4747"/>
                        <a14:foregroundMark x1="38164" y1="4747" x2="37392" y2="5000"/>
                        <a14:foregroundMark x1="33348" y1="8861" x2="33803" y2="12975"/>
                        <a14:foregroundMark x1="33576" y1="4747" x2="33576" y2="5316"/>
                        <a14:foregroundMark x1="34484" y1="4684" x2="40981" y2="4873"/>
                        <a14:foregroundMark x1="35938" y1="17025" x2="34711" y2="16519"/>
                        <a14:foregroundMark x1="34711" y1="16519" x2="34621" y2="14304"/>
                        <a14:foregroundMark x1="34621" y1="14304" x2="34666" y2="13924"/>
                        <a14:foregroundMark x1="50023" y1="4747" x2="53567" y2="4747"/>
                        <a14:foregroundMark x1="53567" y1="4747" x2="54702" y2="5443"/>
                        <a14:foregroundMark x1="54702" y1="5443" x2="54702" y2="5759"/>
                        <a14:foregroundMark x1="54157" y1="4810" x2="54612" y2="4557"/>
                        <a14:foregroundMark x1="54793" y1="4747" x2="54793" y2="5823"/>
                        <a14:foregroundMark x1="65107" y1="16772" x2="63607" y2="16203"/>
                        <a14:foregroundMark x1="63607" y1="16203" x2="63153" y2="11203"/>
                        <a14:foregroundMark x1="63153" y1="11203" x2="63199" y2="9177"/>
                        <a14:foregroundMark x1="63199" y1="9177" x2="64062" y2="7911"/>
                        <a14:foregroundMark x1="64062" y1="7911" x2="64062" y2="7911"/>
                        <a14:foregroundMark x1="64289" y1="7405" x2="64289" y2="5253"/>
                        <a14:foregroundMark x1="64289" y1="5253" x2="65970" y2="4620"/>
                        <a14:foregroundMark x1="65970" y1="4620" x2="70968" y2="4873"/>
                        <a14:foregroundMark x1="70968" y1="4873" x2="71831" y2="4747"/>
                        <a14:foregroundMark x1="64244" y1="4684" x2="65016" y2="4747"/>
                        <a14:foregroundMark x1="73194" y1="4241" x2="75102" y2="4051"/>
                        <a14:foregroundMark x1="75102" y1="4051" x2="76511" y2="4241"/>
                        <a14:foregroundMark x1="76511" y1="4241" x2="76965" y2="4747"/>
                        <a14:foregroundMark x1="74375" y1="6709" x2="75511" y2="8165"/>
                        <a14:foregroundMark x1="75511" y1="8165" x2="80191" y2="8481"/>
                        <a14:foregroundMark x1="80191" y1="8481" x2="79464" y2="5759"/>
                        <a14:foregroundMark x1="77328" y1="4747" x2="85234" y2="5000"/>
                        <a14:foregroundMark x1="85552" y1="5253" x2="85507" y2="12975"/>
                        <a14:foregroundMark x1="50522" y1="25443" x2="51704" y2="24494"/>
                        <a14:foregroundMark x1="27760" y1="21899" x2="28987" y2="21772"/>
                        <a14:foregroundMark x1="28987" y1="21772" x2="30940" y2="22152"/>
                        <a14:foregroundMark x1="13267" y1="12975" x2="13676" y2="9494"/>
                        <a14:foregroundMark x1="11404" y1="10506" x2="11495" y2="9367"/>
                        <a14:foregroundMark x1="9405" y1="15253" x2="10495" y2="15063"/>
                        <a14:foregroundMark x1="8405" y1="16266" x2="8814" y2="16013"/>
                        <a14:foregroundMark x1="36938" y1="20759" x2="36938" y2="21203"/>
                        <a14:foregroundMark x1="36983" y1="23101" x2="37119" y2="23861"/>
                        <a14:foregroundMark x1="51749" y1="24367" x2="52113" y2="24114"/>
                        <a14:foregroundMark x1="66652" y1="20949" x2="66652" y2="22911"/>
                        <a14:foregroundMark x1="66652" y1="22911" x2="66652" y2="22911"/>
                        <a14:foregroundMark x1="1772" y1="44747" x2="1772" y2="45570"/>
                        <a14:backgroundMark x1="29714" y1="11203" x2="30032" y2="15063"/>
                        <a14:backgroundMark x1="52067" y1="19241" x2="52294" y2="19747"/>
                        <a14:backgroundMark x1="62653" y1="18544" x2="63244" y2="20506"/>
                        <a14:backgroundMark x1="61881" y1="11962" x2="62017" y2="13228"/>
                        <a14:backgroundMark x1="30668" y1="17658" x2="31259" y2="19177"/>
                      </a14:backgroundRemoval>
                    </a14:imgEffect>
                    <a14:imgEffect>
                      <a14:saturation sat="0"/>
                    </a14:imgEffect>
                  </a14:imgLayer>
                </a14:imgProps>
              </a:ext>
              <a:ext uri="{28A0092B-C50C-407E-A947-70E740481C1C}">
                <a14:useLocalDpi xmlns:a14="http://schemas.microsoft.com/office/drawing/2010/main"/>
              </a:ext>
            </a:extLst>
          </a:blip>
          <a:srcRect/>
          <a:stretch/>
        </p:blipFill>
        <p:spPr>
          <a:xfrm>
            <a:off x="-6974" y="295611"/>
            <a:ext cx="9144000" cy="6562389"/>
          </a:xfrm>
          <a:prstGeom prst="rect">
            <a:avLst/>
          </a:prstGeom>
        </p:spPr>
      </p:pic>
      <p:sp>
        <p:nvSpPr>
          <p:cNvPr id="2" name="Title 1">
            <a:extLst>
              <a:ext uri="{FF2B5EF4-FFF2-40B4-BE49-F238E27FC236}">
                <a16:creationId xmlns:a16="http://schemas.microsoft.com/office/drawing/2014/main" id="{D671CA6D-1BBD-0E84-28B3-3848597D27A5}"/>
              </a:ext>
            </a:extLst>
          </p:cNvPr>
          <p:cNvSpPr>
            <a:spLocks noGrp="1"/>
          </p:cNvSpPr>
          <p:nvPr>
            <p:ph type="title"/>
          </p:nvPr>
        </p:nvSpPr>
        <p:spPr/>
        <p:txBody>
          <a:bodyPr/>
          <a:lstStyle/>
          <a:p>
            <a:r>
              <a:rPr lang="en-GB" noProof="0" dirty="0"/>
              <a:t>Cryogenic instrumentation</a:t>
            </a:r>
          </a:p>
        </p:txBody>
      </p:sp>
      <p:sp>
        <p:nvSpPr>
          <p:cNvPr id="8" name="Slide Number Placeholder 7">
            <a:extLst>
              <a:ext uri="{FF2B5EF4-FFF2-40B4-BE49-F238E27FC236}">
                <a16:creationId xmlns:a16="http://schemas.microsoft.com/office/drawing/2014/main" id="{E1EC0CD1-4862-9053-D3C5-23292C297E16}"/>
              </a:ext>
            </a:extLst>
          </p:cNvPr>
          <p:cNvSpPr>
            <a:spLocks noGrp="1"/>
          </p:cNvSpPr>
          <p:nvPr>
            <p:ph type="sldNum" sz="quarter" idx="12"/>
          </p:nvPr>
        </p:nvSpPr>
        <p:spPr/>
        <p:txBody>
          <a:bodyPr/>
          <a:lstStyle/>
          <a:p>
            <a:fld id="{BFDCA1C4-9514-7B4F-976F-D92F7E296653}" type="slidenum">
              <a:rPr lang="en-GB" noProof="0" smtClean="0"/>
              <a:pPr/>
              <a:t>10</a:t>
            </a:fld>
            <a:endParaRPr lang="en-GB" noProof="0" dirty="0"/>
          </a:p>
        </p:txBody>
      </p:sp>
      <p:sp>
        <p:nvSpPr>
          <p:cNvPr id="11" name="Content Placeholder 2">
            <a:extLst>
              <a:ext uri="{FF2B5EF4-FFF2-40B4-BE49-F238E27FC236}">
                <a16:creationId xmlns:a16="http://schemas.microsoft.com/office/drawing/2014/main" id="{290A6506-44EA-C703-C9B3-F4BEDB28BDBE}"/>
              </a:ext>
            </a:extLst>
          </p:cNvPr>
          <p:cNvSpPr txBox="1">
            <a:spLocks/>
          </p:cNvSpPr>
          <p:nvPr/>
        </p:nvSpPr>
        <p:spPr>
          <a:xfrm>
            <a:off x="218948" y="894425"/>
            <a:ext cx="7968817" cy="2330799"/>
          </a:xfrm>
          <a:prstGeom prst="rect">
            <a:avLst/>
          </a:prstGeom>
          <a:noFill/>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1400" noProof="0" dirty="0"/>
              <a:t>RFD cryogenic instrumentation : </a:t>
            </a:r>
            <a:r>
              <a:rPr lang="en-GB" sz="1400" noProof="0" dirty="0">
                <a:hlinkClick r:id="rId4"/>
              </a:rPr>
              <a:t>https://edms.cern.ch/project/CERN-0000181755</a:t>
            </a:r>
            <a:endParaRPr lang="en-GB" sz="1400" noProof="0" dirty="0"/>
          </a:p>
          <a:p>
            <a:pPr lvl="1"/>
            <a:r>
              <a:rPr lang="en-GB" sz="1200" noProof="0" dirty="0">
                <a:hlinkClick r:id="rId5"/>
              </a:rPr>
              <a:t>https://edms.cern.ch/document/3161276</a:t>
            </a:r>
            <a:endParaRPr lang="en-GB" sz="1400" noProof="0" dirty="0"/>
          </a:p>
          <a:p>
            <a:r>
              <a:rPr lang="en-GB" sz="1400" noProof="0" dirty="0"/>
              <a:t>DQW cryogenic instrumentation : </a:t>
            </a:r>
            <a:r>
              <a:rPr lang="en-GB" sz="1400" noProof="0" dirty="0">
                <a:hlinkClick r:id="rId6"/>
              </a:rPr>
              <a:t>https://edms.cern.ch/project/CERN-0000181671</a:t>
            </a:r>
            <a:endParaRPr lang="en-GB" sz="1400" noProof="0" dirty="0"/>
          </a:p>
          <a:p>
            <a:pPr lvl="1"/>
            <a:r>
              <a:rPr lang="en-GB" sz="1200" noProof="0" dirty="0">
                <a:hlinkClick r:id="rId7"/>
              </a:rPr>
              <a:t>https://edms.cern.ch/document/3167444</a:t>
            </a:r>
            <a:endParaRPr lang="en-GB" sz="1200" noProof="0" dirty="0"/>
          </a:p>
          <a:p>
            <a:pPr algn="r"/>
            <a:endParaRPr lang="en-GB" sz="2000" noProof="0" dirty="0"/>
          </a:p>
        </p:txBody>
      </p:sp>
      <p:pic>
        <p:nvPicPr>
          <p:cNvPr id="9" name="Picture 8">
            <a:extLst>
              <a:ext uri="{FF2B5EF4-FFF2-40B4-BE49-F238E27FC236}">
                <a16:creationId xmlns:a16="http://schemas.microsoft.com/office/drawing/2014/main" id="{116A61AA-6FF3-7EFB-DE94-B1C105A92639}"/>
              </a:ext>
            </a:extLst>
          </p:cNvPr>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538569" y="2075248"/>
            <a:ext cx="3736754" cy="2114756"/>
          </a:xfrm>
          <a:prstGeom prst="rect">
            <a:avLst/>
          </a:prstGeom>
        </p:spPr>
      </p:pic>
      <p:pic>
        <p:nvPicPr>
          <p:cNvPr id="14" name="Picture 13">
            <a:extLst>
              <a:ext uri="{FF2B5EF4-FFF2-40B4-BE49-F238E27FC236}">
                <a16:creationId xmlns:a16="http://schemas.microsoft.com/office/drawing/2014/main" id="{D908C47A-9227-1604-B983-3FF95234124A}"/>
              </a:ext>
            </a:extLst>
          </p:cNvPr>
          <p:cNvPicPr>
            <a:picLocks noChangeAspect="1"/>
          </p:cNvPicPr>
          <p:nvPr/>
        </p:nvPicPr>
        <p:blipFill>
          <a:blip r:embed="rId9" cstate="print">
            <a:extLst>
              <a:ext uri="{28A0092B-C50C-407E-A947-70E740481C1C}">
                <a14:useLocalDpi xmlns:a14="http://schemas.microsoft.com/office/drawing/2010/main"/>
              </a:ext>
            </a:extLst>
          </a:blip>
          <a:stretch>
            <a:fillRect/>
          </a:stretch>
        </p:blipFill>
        <p:spPr>
          <a:xfrm>
            <a:off x="4868678" y="1967226"/>
            <a:ext cx="3998122" cy="2232311"/>
          </a:xfrm>
          <a:prstGeom prst="rect">
            <a:avLst/>
          </a:prstGeom>
        </p:spPr>
      </p:pic>
      <p:pic>
        <p:nvPicPr>
          <p:cNvPr id="4" name="Image 3">
            <a:extLst>
              <a:ext uri="{FF2B5EF4-FFF2-40B4-BE49-F238E27FC236}">
                <a16:creationId xmlns:a16="http://schemas.microsoft.com/office/drawing/2014/main" id="{6E5CD7B3-466C-4C1A-DB13-FFE0B3524D85}"/>
              </a:ext>
            </a:extLst>
          </p:cNvPr>
          <p:cNvPicPr>
            <a:picLocks noChangeAspect="1"/>
          </p:cNvPicPr>
          <p:nvPr/>
        </p:nvPicPr>
        <p:blipFill>
          <a:blip r:embed="rId10" cstate="print">
            <a:extLst>
              <a:ext uri="{28A0092B-C50C-407E-A947-70E740481C1C}">
                <a14:useLocalDpi xmlns:a14="http://schemas.microsoft.com/office/drawing/2010/main"/>
              </a:ext>
            </a:extLst>
          </a:blip>
          <a:srcRect/>
          <a:stretch/>
        </p:blipFill>
        <p:spPr>
          <a:xfrm>
            <a:off x="712194" y="4413774"/>
            <a:ext cx="7772400" cy="2232312"/>
          </a:xfrm>
          <a:prstGeom prst="rect">
            <a:avLst/>
          </a:prstGeom>
        </p:spPr>
      </p:pic>
      <p:sp>
        <p:nvSpPr>
          <p:cNvPr id="5" name="TextBox 25">
            <a:extLst>
              <a:ext uri="{FF2B5EF4-FFF2-40B4-BE49-F238E27FC236}">
                <a16:creationId xmlns:a16="http://schemas.microsoft.com/office/drawing/2014/main" id="{EAAF0DE6-5C7D-F01F-773A-2DE9B01016FE}"/>
              </a:ext>
            </a:extLst>
          </p:cNvPr>
          <p:cNvSpPr txBox="1"/>
          <p:nvPr/>
        </p:nvSpPr>
        <p:spPr>
          <a:xfrm>
            <a:off x="7056703" y="325617"/>
            <a:ext cx="1990097" cy="738664"/>
          </a:xfrm>
          <a:prstGeom prst="rect">
            <a:avLst/>
          </a:prstGeom>
          <a:noFill/>
        </p:spPr>
        <p:txBody>
          <a:bodyPr wrap="none" rtlCol="0">
            <a:spAutoFit/>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200" i="1" noProof="0" dirty="0"/>
              <a:t>Design released </a:t>
            </a:r>
            <a:r>
              <a:rPr lang="en-GB" b="1" i="1" noProof="0" dirty="0">
                <a:solidFill>
                  <a:srgbClr val="00B050"/>
                </a:solidFill>
              </a:rPr>
              <a:t>✓</a:t>
            </a:r>
          </a:p>
          <a:p>
            <a:r>
              <a:rPr lang="en-GB" sz="1200" i="1" noProof="0" dirty="0"/>
              <a:t>List under review</a:t>
            </a:r>
          </a:p>
          <a:p>
            <a:r>
              <a:rPr lang="en-GB" sz="1200" i="1" dirty="0">
                <a:solidFill>
                  <a:srgbClr val="FFC000"/>
                </a:solidFill>
              </a:rPr>
              <a:t>Waiting for CRG validation</a:t>
            </a:r>
            <a:endParaRPr lang="en-GB" sz="1200" i="1" noProof="0" dirty="0">
              <a:solidFill>
                <a:srgbClr val="FFC000"/>
              </a:solidFill>
            </a:endParaRPr>
          </a:p>
        </p:txBody>
      </p:sp>
    </p:spTree>
    <p:extLst>
      <p:ext uri="{BB962C8B-B14F-4D97-AF65-F5344CB8AC3E}">
        <p14:creationId xmlns:p14="http://schemas.microsoft.com/office/powerpoint/2010/main" val="24751883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725AB5B7-5474-0ABB-1CC6-007B504D97CE}"/>
              </a:ext>
            </a:extLst>
          </p:cNvPr>
          <p:cNvSpPr>
            <a:spLocks noGrp="1"/>
          </p:cNvSpPr>
          <p:nvPr>
            <p:ph type="sldNum" sz="quarter" idx="12"/>
          </p:nvPr>
        </p:nvSpPr>
        <p:spPr/>
        <p:txBody>
          <a:bodyPr/>
          <a:lstStyle/>
          <a:p>
            <a:fld id="{BFDCA1C4-9514-7B4F-976F-D92F7E296653}" type="slidenum">
              <a:rPr lang="en-GB" noProof="0" smtClean="0"/>
              <a:pPr/>
              <a:t>11</a:t>
            </a:fld>
            <a:endParaRPr lang="en-GB" noProof="0" dirty="0"/>
          </a:p>
        </p:txBody>
      </p:sp>
      <p:sp>
        <p:nvSpPr>
          <p:cNvPr id="25" name="Title 1">
            <a:extLst>
              <a:ext uri="{FF2B5EF4-FFF2-40B4-BE49-F238E27FC236}">
                <a16:creationId xmlns:a16="http://schemas.microsoft.com/office/drawing/2014/main" id="{0BCD6232-3BA9-312C-FB30-258598025CE5}"/>
              </a:ext>
            </a:extLst>
          </p:cNvPr>
          <p:cNvSpPr txBox="1">
            <a:spLocks/>
          </p:cNvSpPr>
          <p:nvPr/>
        </p:nvSpPr>
        <p:spPr>
          <a:xfrm>
            <a:off x="766800" y="206895"/>
            <a:ext cx="7920000" cy="720000"/>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noProof="0" dirty="0"/>
              <a:t>Other design activities  </a:t>
            </a:r>
          </a:p>
        </p:txBody>
      </p:sp>
      <p:graphicFrame>
        <p:nvGraphicFramePr>
          <p:cNvPr id="26" name="Content Placeholder 5">
            <a:extLst>
              <a:ext uri="{FF2B5EF4-FFF2-40B4-BE49-F238E27FC236}">
                <a16:creationId xmlns:a16="http://schemas.microsoft.com/office/drawing/2014/main" id="{C02B37AF-29B3-13FB-0EC0-D091F737FB08}"/>
              </a:ext>
            </a:extLst>
          </p:cNvPr>
          <p:cNvGraphicFramePr>
            <a:graphicFrameLocks noGrp="1"/>
          </p:cNvGraphicFramePr>
          <p:nvPr>
            <p:ph idx="1"/>
            <p:extLst>
              <p:ext uri="{D42A27DB-BD31-4B8C-83A1-F6EECF244321}">
                <p14:modId xmlns:p14="http://schemas.microsoft.com/office/powerpoint/2010/main" val="3536742708"/>
              </p:ext>
            </p:extLst>
          </p:nvPr>
        </p:nvGraphicFramePr>
        <p:xfrm>
          <a:off x="680069" y="1851946"/>
          <a:ext cx="7543556" cy="2381733"/>
        </p:xfrm>
        <a:graphic>
          <a:graphicData uri="http://schemas.openxmlformats.org/drawingml/2006/table">
            <a:tbl>
              <a:tblPr firstRow="1" firstCol="1" bandRow="1">
                <a:tableStyleId>{B301B821-A1FF-4177-AEE7-76D212191A09}</a:tableStyleId>
              </a:tblPr>
              <a:tblGrid>
                <a:gridCol w="2944740">
                  <a:extLst>
                    <a:ext uri="{9D8B030D-6E8A-4147-A177-3AD203B41FA5}">
                      <a16:colId xmlns:a16="http://schemas.microsoft.com/office/drawing/2014/main" val="1927045668"/>
                    </a:ext>
                  </a:extLst>
                </a:gridCol>
                <a:gridCol w="4598816">
                  <a:extLst>
                    <a:ext uri="{9D8B030D-6E8A-4147-A177-3AD203B41FA5}">
                      <a16:colId xmlns:a16="http://schemas.microsoft.com/office/drawing/2014/main" val="1843100706"/>
                    </a:ext>
                  </a:extLst>
                </a:gridCol>
              </a:tblGrid>
              <a:tr h="240988">
                <a:tc>
                  <a:txBody>
                    <a:bodyPr/>
                    <a:lstStyle/>
                    <a:p>
                      <a:pPr marL="0" marR="0">
                        <a:spcBef>
                          <a:spcPts val="0"/>
                        </a:spcBef>
                        <a:spcAft>
                          <a:spcPts val="0"/>
                        </a:spcAft>
                      </a:pPr>
                      <a:r>
                        <a:rPr lang="en-GB" sz="1000" noProof="0" dirty="0">
                          <a:effectLst/>
                        </a:rPr>
                        <a:t>Component</a:t>
                      </a:r>
                      <a:endParaRPr lang="en-GB" sz="1100" noProof="0" dirty="0">
                        <a:effectLst/>
                        <a:latin typeface="Calibri" panose="020F0502020204030204" pitchFamily="34" charset="0"/>
                        <a:ea typeface="Calibri" panose="020F0502020204030204" pitchFamily="34" charset="0"/>
                      </a:endParaRPr>
                    </a:p>
                  </a:txBody>
                  <a:tcPr marL="0" marR="0" marT="0" marB="0"/>
                </a:tc>
                <a:tc>
                  <a:txBody>
                    <a:bodyPr/>
                    <a:lstStyle/>
                    <a:p>
                      <a:pPr marL="0" marR="0">
                        <a:spcBef>
                          <a:spcPts val="0"/>
                        </a:spcBef>
                        <a:spcAft>
                          <a:spcPts val="0"/>
                        </a:spcAft>
                      </a:pPr>
                      <a:r>
                        <a:rPr lang="en-GB" sz="1000" noProof="0" dirty="0">
                          <a:effectLst/>
                        </a:rPr>
                        <a:t>Material spec</a:t>
                      </a:r>
                      <a:endParaRPr lang="en-GB" sz="1100" noProof="0" dirty="0">
                        <a:effectLst/>
                        <a:latin typeface="Calibri" panose="020F0502020204030204" pitchFamily="34" charset="0"/>
                        <a:ea typeface="Calibri" panose="020F0502020204030204" pitchFamily="34" charset="0"/>
                      </a:endParaRPr>
                    </a:p>
                  </a:txBody>
                  <a:tcPr marL="0" marR="0" marT="0" marB="0"/>
                </a:tc>
                <a:extLst>
                  <a:ext uri="{0D108BD9-81ED-4DB2-BD59-A6C34878D82A}">
                    <a16:rowId xmlns:a16="http://schemas.microsoft.com/office/drawing/2014/main" val="1123882719"/>
                  </a:ext>
                </a:extLst>
              </a:tr>
              <a:tr h="243361">
                <a:tc>
                  <a:txBody>
                    <a:bodyPr/>
                    <a:lstStyle/>
                    <a:p>
                      <a:pPr marL="228600" marR="0">
                        <a:spcBef>
                          <a:spcPts val="0"/>
                        </a:spcBef>
                        <a:spcAft>
                          <a:spcPts val="0"/>
                        </a:spcAft>
                      </a:pPr>
                      <a:r>
                        <a:rPr lang="en-GB" sz="1000" b="0" noProof="0" dirty="0">
                          <a:effectLst/>
                        </a:rPr>
                        <a:t>Jumper support (LHCACFQC0310)</a:t>
                      </a:r>
                      <a:endParaRPr lang="en-GB" sz="1000" b="0" noProof="0" dirty="0">
                        <a:effectLst/>
                        <a:latin typeface="Calibri" panose="020F0502020204030204" pitchFamily="34" charset="0"/>
                        <a:ea typeface="Calibri" panose="020F0502020204030204" pitchFamily="34" charset="0"/>
                      </a:endParaRPr>
                    </a:p>
                  </a:txBody>
                  <a:tcPr marL="0" marR="0" marT="0" marB="0" anchor="ctr"/>
                </a:tc>
                <a:tc>
                  <a:txBody>
                    <a:bodyPr/>
                    <a:lstStyle/>
                    <a:p>
                      <a:pPr marL="0" marR="0">
                        <a:spcBef>
                          <a:spcPts val="0"/>
                        </a:spcBef>
                        <a:spcAft>
                          <a:spcPts val="0"/>
                        </a:spcAft>
                      </a:pPr>
                      <a:r>
                        <a:rPr lang="en-GB" sz="1000" noProof="0" dirty="0">
                          <a:effectLst/>
                        </a:rPr>
                        <a:t>Cryoline spec EDMS 2093032</a:t>
                      </a:r>
                      <a:endParaRPr lang="en-GB" sz="1000" noProof="0" dirty="0">
                        <a:effectLst/>
                        <a:latin typeface="Calibri" panose="020F0502020204030204" pitchFamily="34" charset="0"/>
                        <a:ea typeface="Calibri" panose="020F0502020204030204" pitchFamily="34" charset="0"/>
                      </a:endParaRPr>
                    </a:p>
                  </a:txBody>
                  <a:tcPr marL="0" marR="0" marT="0" marB="0" anchor="ctr"/>
                </a:tc>
                <a:extLst>
                  <a:ext uri="{0D108BD9-81ED-4DB2-BD59-A6C34878D82A}">
                    <a16:rowId xmlns:a16="http://schemas.microsoft.com/office/drawing/2014/main" val="1448875925"/>
                  </a:ext>
                </a:extLst>
              </a:tr>
              <a:tr h="365432">
                <a:tc>
                  <a:txBody>
                    <a:bodyPr/>
                    <a:lstStyle/>
                    <a:p>
                      <a:pPr marL="228600" marR="0">
                        <a:spcBef>
                          <a:spcPts val="0"/>
                        </a:spcBef>
                        <a:spcAft>
                          <a:spcPts val="0"/>
                        </a:spcAft>
                      </a:pPr>
                      <a:r>
                        <a:rPr lang="en-GB" sz="1000" b="0" noProof="0" dirty="0">
                          <a:effectLst/>
                        </a:rPr>
                        <a:t>4-20k cooling line support </a:t>
                      </a:r>
                    </a:p>
                    <a:p>
                      <a:pPr marL="228600" marR="0">
                        <a:spcBef>
                          <a:spcPts val="0"/>
                        </a:spcBef>
                        <a:spcAft>
                          <a:spcPts val="0"/>
                        </a:spcAft>
                      </a:pPr>
                      <a:r>
                        <a:rPr lang="en-GB" sz="1000" b="0" noProof="0" dirty="0">
                          <a:effectLst/>
                        </a:rPr>
                        <a:t>LHCACFQC0519 </a:t>
                      </a:r>
                      <a:endParaRPr lang="en-GB" sz="1000" b="0" noProof="0" dirty="0">
                        <a:effectLst/>
                        <a:latin typeface="Calibri" panose="020F0502020204030204" pitchFamily="34" charset="0"/>
                        <a:ea typeface="Calibri" panose="020F0502020204030204" pitchFamily="34" charset="0"/>
                      </a:endParaRPr>
                    </a:p>
                  </a:txBody>
                  <a:tcPr marL="0" marR="0" marT="0" marB="0" anchor="ctr"/>
                </a:tc>
                <a:tc>
                  <a:txBody>
                    <a:bodyPr/>
                    <a:lstStyle/>
                    <a:p>
                      <a:pPr marL="0" marR="0">
                        <a:spcBef>
                          <a:spcPts val="0"/>
                        </a:spcBef>
                        <a:spcAft>
                          <a:spcPts val="0"/>
                        </a:spcAft>
                      </a:pPr>
                      <a:r>
                        <a:rPr lang="en-GB" sz="1000" noProof="0" dirty="0">
                          <a:effectLst/>
                        </a:rPr>
                        <a:t>Cryoline spec EDMS 2093032</a:t>
                      </a:r>
                      <a:endParaRPr lang="en-GB" sz="1000" noProof="0" dirty="0">
                        <a:effectLst/>
                        <a:latin typeface="Calibri" panose="020F0502020204030204" pitchFamily="34" charset="0"/>
                        <a:ea typeface="Calibri" panose="020F0502020204030204" pitchFamily="34" charset="0"/>
                      </a:endParaRPr>
                    </a:p>
                  </a:txBody>
                  <a:tcPr marL="0" marR="0" marT="0" marB="0" anchor="ctr"/>
                </a:tc>
                <a:extLst>
                  <a:ext uri="{0D108BD9-81ED-4DB2-BD59-A6C34878D82A}">
                    <a16:rowId xmlns:a16="http://schemas.microsoft.com/office/drawing/2014/main" val="536729695"/>
                  </a:ext>
                </a:extLst>
              </a:tr>
              <a:tr h="420680">
                <a:tc>
                  <a:txBody>
                    <a:bodyPr/>
                    <a:lstStyle/>
                    <a:p>
                      <a:pPr marL="228600" marR="0">
                        <a:spcBef>
                          <a:spcPts val="0"/>
                        </a:spcBef>
                        <a:spcAft>
                          <a:spcPts val="0"/>
                        </a:spcAft>
                      </a:pPr>
                      <a:r>
                        <a:rPr lang="en-GB" sz="1000" b="0" noProof="0" dirty="0">
                          <a:effectLst/>
                        </a:rPr>
                        <a:t>Thermal screen ancillaries for thermal screen </a:t>
                      </a:r>
                    </a:p>
                    <a:p>
                      <a:pPr marL="228600" marR="0">
                        <a:spcBef>
                          <a:spcPts val="0"/>
                        </a:spcBef>
                        <a:spcAft>
                          <a:spcPts val="0"/>
                        </a:spcAft>
                      </a:pPr>
                      <a:r>
                        <a:rPr lang="en-GB" sz="1000" b="0" noProof="0" dirty="0">
                          <a:effectLst/>
                        </a:rPr>
                        <a:t>LHCACFTS0460 + LHCACFTS0425</a:t>
                      </a:r>
                      <a:endParaRPr lang="en-GB" sz="1000" b="0" noProof="0" dirty="0">
                        <a:effectLst/>
                        <a:latin typeface="Calibri" panose="020F0502020204030204" pitchFamily="34" charset="0"/>
                        <a:ea typeface="Calibri" panose="020F0502020204030204" pitchFamily="34" charset="0"/>
                      </a:endParaRPr>
                    </a:p>
                  </a:txBody>
                  <a:tcPr marL="0" marR="0" marT="0" marB="0" anchor="ctr"/>
                </a:tc>
                <a:tc>
                  <a:txBody>
                    <a:bodyPr/>
                    <a:lstStyle/>
                    <a:p>
                      <a:pPr marL="0" marR="0">
                        <a:spcBef>
                          <a:spcPts val="0"/>
                        </a:spcBef>
                        <a:spcAft>
                          <a:spcPts val="0"/>
                        </a:spcAft>
                      </a:pPr>
                      <a:r>
                        <a:rPr lang="en-GB" sz="1000" noProof="0" dirty="0">
                          <a:effectLst/>
                        </a:rPr>
                        <a:t>Thermal screen spec EDMS 2101922+ only for plate: spec EDMS 790774 (1002)</a:t>
                      </a:r>
                      <a:endParaRPr lang="en-GB" sz="1000" noProof="0" dirty="0">
                        <a:effectLst/>
                        <a:latin typeface="Calibri" panose="020F0502020204030204" pitchFamily="34" charset="0"/>
                        <a:ea typeface="Calibri" panose="020F0502020204030204" pitchFamily="34" charset="0"/>
                      </a:endParaRPr>
                    </a:p>
                  </a:txBody>
                  <a:tcPr marL="0" marR="0" marT="0" marB="0" anchor="ctr"/>
                </a:tc>
                <a:extLst>
                  <a:ext uri="{0D108BD9-81ED-4DB2-BD59-A6C34878D82A}">
                    <a16:rowId xmlns:a16="http://schemas.microsoft.com/office/drawing/2014/main" val="1625499748"/>
                  </a:ext>
                </a:extLst>
              </a:tr>
              <a:tr h="480252">
                <a:tc>
                  <a:txBody>
                    <a:bodyPr/>
                    <a:lstStyle/>
                    <a:p>
                      <a:pPr marL="228600" marR="0">
                        <a:spcBef>
                          <a:spcPts val="0"/>
                        </a:spcBef>
                        <a:spcAft>
                          <a:spcPts val="0"/>
                        </a:spcAft>
                      </a:pPr>
                      <a:r>
                        <a:rPr lang="en-GB" sz="1000" b="0" noProof="0" dirty="0">
                          <a:effectLst/>
                        </a:rPr>
                        <a:t>Cavity support system </a:t>
                      </a:r>
                    </a:p>
                    <a:p>
                      <a:pPr marL="228600" marR="0">
                        <a:spcBef>
                          <a:spcPts val="0"/>
                        </a:spcBef>
                        <a:spcAft>
                          <a:spcPts val="0"/>
                        </a:spcAft>
                      </a:pPr>
                      <a:r>
                        <a:rPr lang="en-GB" sz="1000" b="0" noProof="0" dirty="0">
                          <a:effectLst/>
                        </a:rPr>
                        <a:t>LHCACFAH0095 &amp; 0101 </a:t>
                      </a:r>
                      <a:endParaRPr lang="en-GB" sz="1000" b="0" noProof="0" dirty="0">
                        <a:effectLst/>
                        <a:latin typeface="Calibri" panose="020F0502020204030204" pitchFamily="34" charset="0"/>
                        <a:ea typeface="Calibri" panose="020F0502020204030204" pitchFamily="34" charset="0"/>
                      </a:endParaRPr>
                    </a:p>
                  </a:txBody>
                  <a:tcPr marL="0" marR="0" marT="0" marB="0" anchor="ctr"/>
                </a:tc>
                <a:tc>
                  <a:txBody>
                    <a:bodyPr/>
                    <a:lstStyle/>
                    <a:p>
                      <a:pPr marL="0" marR="0">
                        <a:spcBef>
                          <a:spcPts val="0"/>
                        </a:spcBef>
                        <a:spcAft>
                          <a:spcPts val="0"/>
                        </a:spcAft>
                      </a:pPr>
                      <a:r>
                        <a:rPr lang="en-GB" sz="1000" noProof="0" dirty="0">
                          <a:effectLst/>
                        </a:rPr>
                        <a:t>Vac vessel spec EDMS 2101924 + Cryoline spec EDMS 2093032</a:t>
                      </a:r>
                    </a:p>
                    <a:p>
                      <a:pPr marL="0" marR="0">
                        <a:spcBef>
                          <a:spcPts val="0"/>
                        </a:spcBef>
                        <a:spcAft>
                          <a:spcPts val="0"/>
                        </a:spcAft>
                      </a:pPr>
                      <a:r>
                        <a:rPr lang="en-GB" sz="1000" noProof="0" dirty="0">
                          <a:effectLst/>
                        </a:rPr>
                        <a:t>Fasteners in Stainless steel whenever possible </a:t>
                      </a:r>
                      <a:endParaRPr lang="en-GB" sz="1000" noProof="0" dirty="0">
                        <a:effectLst/>
                        <a:latin typeface="Calibri" panose="020F0502020204030204" pitchFamily="34" charset="0"/>
                        <a:ea typeface="Calibri" panose="020F0502020204030204" pitchFamily="34" charset="0"/>
                      </a:endParaRPr>
                    </a:p>
                  </a:txBody>
                  <a:tcPr marL="0" marR="0" marT="0" marB="0" anchor="ctr"/>
                </a:tc>
                <a:extLst>
                  <a:ext uri="{0D108BD9-81ED-4DB2-BD59-A6C34878D82A}">
                    <a16:rowId xmlns:a16="http://schemas.microsoft.com/office/drawing/2014/main" val="2463678717"/>
                  </a:ext>
                </a:extLst>
              </a:tr>
              <a:tr h="420680">
                <a:tc>
                  <a:txBody>
                    <a:bodyPr/>
                    <a:lstStyle/>
                    <a:p>
                      <a:pPr marL="228600" marR="0">
                        <a:spcBef>
                          <a:spcPts val="0"/>
                        </a:spcBef>
                        <a:spcAft>
                          <a:spcPts val="0"/>
                        </a:spcAft>
                      </a:pPr>
                      <a:r>
                        <a:rPr lang="en-GB" sz="1000" b="0" noProof="0" dirty="0">
                          <a:effectLst/>
                        </a:rPr>
                        <a:t>Jumper for LHC</a:t>
                      </a:r>
                    </a:p>
                    <a:p>
                      <a:pPr marL="228600" marR="0">
                        <a:spcBef>
                          <a:spcPts val="0"/>
                        </a:spcBef>
                        <a:spcAft>
                          <a:spcPts val="0"/>
                        </a:spcAft>
                      </a:pPr>
                      <a:r>
                        <a:rPr lang="en-GB" sz="1000" b="0" noProof="0" dirty="0">
                          <a:effectLst/>
                        </a:rPr>
                        <a:t>LHCACFQC0621</a:t>
                      </a:r>
                      <a:endParaRPr lang="en-GB" sz="1000" b="0" noProof="0" dirty="0">
                        <a:effectLst/>
                        <a:latin typeface="Calibri" panose="020F0502020204030204" pitchFamily="34" charset="0"/>
                        <a:ea typeface="Calibri" panose="020F0502020204030204" pitchFamily="34" charset="0"/>
                      </a:endParaRPr>
                    </a:p>
                  </a:txBody>
                  <a:tcPr marL="0" marR="0" marT="0" marB="0" anchor="ctr"/>
                </a:tc>
                <a:tc>
                  <a:txBody>
                    <a:bodyPr/>
                    <a:lstStyle/>
                    <a:p>
                      <a:pPr marL="0" marR="0">
                        <a:spcBef>
                          <a:spcPts val="0"/>
                        </a:spcBef>
                        <a:spcAft>
                          <a:spcPts val="0"/>
                        </a:spcAft>
                      </a:pPr>
                      <a:r>
                        <a:rPr lang="en-GB" sz="1000" noProof="0" dirty="0">
                          <a:effectLst/>
                        </a:rPr>
                        <a:t>No UK or Triumf production / CERN spec ONLY for internal use: EDMS 3055177</a:t>
                      </a:r>
                      <a:endParaRPr lang="en-GB" sz="1000" noProof="0" dirty="0">
                        <a:effectLst/>
                        <a:latin typeface="Calibri" panose="020F0502020204030204" pitchFamily="34" charset="0"/>
                        <a:ea typeface="Calibri" panose="020F0502020204030204" pitchFamily="34" charset="0"/>
                      </a:endParaRPr>
                    </a:p>
                  </a:txBody>
                  <a:tcPr marL="0" marR="0" marT="0" marB="0" anchor="ctr"/>
                </a:tc>
                <a:extLst>
                  <a:ext uri="{0D108BD9-81ED-4DB2-BD59-A6C34878D82A}">
                    <a16:rowId xmlns:a16="http://schemas.microsoft.com/office/drawing/2014/main" val="2131469313"/>
                  </a:ext>
                </a:extLst>
              </a:tr>
              <a:tr h="210340">
                <a:tc>
                  <a:txBody>
                    <a:bodyPr/>
                    <a:lstStyle/>
                    <a:p>
                      <a:pPr marL="228600" marR="0">
                        <a:spcBef>
                          <a:spcPts val="0"/>
                        </a:spcBef>
                        <a:spcAft>
                          <a:spcPts val="0"/>
                        </a:spcAft>
                      </a:pPr>
                      <a:r>
                        <a:rPr lang="en-GB" sz="1000" b="0" noProof="0" dirty="0">
                          <a:effectLst/>
                        </a:rPr>
                        <a:t>CWT Supports (LHCACFAH0055)</a:t>
                      </a:r>
                      <a:endParaRPr lang="en-GB" sz="1000" b="0" noProof="0" dirty="0">
                        <a:effectLst/>
                        <a:latin typeface="Calibri" panose="020F0502020204030204" pitchFamily="34" charset="0"/>
                        <a:ea typeface="Calibri" panose="020F0502020204030204" pitchFamily="34" charset="0"/>
                      </a:endParaRPr>
                    </a:p>
                  </a:txBody>
                  <a:tcPr marL="0" marR="0" marT="0" marB="0" anchor="ctr"/>
                </a:tc>
                <a:tc>
                  <a:txBody>
                    <a:bodyPr/>
                    <a:lstStyle/>
                    <a:p>
                      <a:pPr marL="0" marR="0">
                        <a:spcBef>
                          <a:spcPts val="0"/>
                        </a:spcBef>
                        <a:spcAft>
                          <a:spcPts val="0"/>
                        </a:spcAft>
                      </a:pPr>
                      <a:r>
                        <a:rPr lang="en-GB" sz="1000" noProof="0" dirty="0">
                          <a:effectLst/>
                        </a:rPr>
                        <a:t>Vac vessel spec EDMS 2101924</a:t>
                      </a:r>
                      <a:endParaRPr lang="en-GB" sz="1000" noProof="0" dirty="0">
                        <a:effectLst/>
                        <a:latin typeface="Calibri" panose="020F0502020204030204" pitchFamily="34" charset="0"/>
                        <a:ea typeface="Calibri" panose="020F0502020204030204" pitchFamily="34" charset="0"/>
                      </a:endParaRPr>
                    </a:p>
                  </a:txBody>
                  <a:tcPr marL="0" marR="0" marT="0" marB="0" anchor="ctr"/>
                </a:tc>
                <a:extLst>
                  <a:ext uri="{0D108BD9-81ED-4DB2-BD59-A6C34878D82A}">
                    <a16:rowId xmlns:a16="http://schemas.microsoft.com/office/drawing/2014/main" val="3594305777"/>
                  </a:ext>
                </a:extLst>
              </a:tr>
            </a:tbl>
          </a:graphicData>
        </a:graphic>
      </p:graphicFrame>
      <p:sp>
        <p:nvSpPr>
          <p:cNvPr id="27" name="Content Placeholder 2">
            <a:extLst>
              <a:ext uri="{FF2B5EF4-FFF2-40B4-BE49-F238E27FC236}">
                <a16:creationId xmlns:a16="http://schemas.microsoft.com/office/drawing/2014/main" id="{205E9A02-AE73-3A69-BC58-F6A08016F14D}"/>
              </a:ext>
            </a:extLst>
          </p:cNvPr>
          <p:cNvSpPr txBox="1">
            <a:spLocks/>
          </p:cNvSpPr>
          <p:nvPr/>
        </p:nvSpPr>
        <p:spPr>
          <a:xfrm>
            <a:off x="612775" y="978701"/>
            <a:ext cx="8387790" cy="794870"/>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1600" noProof="0" dirty="0"/>
              <a:t>Modification of material requirements</a:t>
            </a:r>
          </a:p>
          <a:p>
            <a:pPr lvl="1"/>
            <a:r>
              <a:rPr lang="en-GB" sz="1200" noProof="0" dirty="0"/>
              <a:t>Lower grades requirement on some components</a:t>
            </a:r>
          </a:p>
          <a:p>
            <a:pPr lvl="1"/>
            <a:r>
              <a:rPr lang="en-GB" sz="1200" noProof="0" dirty="0"/>
              <a:t>Change of material for a better coherence between drawing packages</a:t>
            </a:r>
          </a:p>
          <a:p>
            <a:pPr lvl="1"/>
            <a:endParaRPr lang="en-GB" sz="1400" noProof="0" dirty="0"/>
          </a:p>
        </p:txBody>
      </p:sp>
      <p:sp>
        <p:nvSpPr>
          <p:cNvPr id="28" name="Content Placeholder 2">
            <a:extLst>
              <a:ext uri="{FF2B5EF4-FFF2-40B4-BE49-F238E27FC236}">
                <a16:creationId xmlns:a16="http://schemas.microsoft.com/office/drawing/2014/main" id="{E3422C2E-947D-48C4-52FC-9DD6342E699C}"/>
              </a:ext>
            </a:extLst>
          </p:cNvPr>
          <p:cNvSpPr txBox="1">
            <a:spLocks/>
          </p:cNvSpPr>
          <p:nvPr/>
        </p:nvSpPr>
        <p:spPr>
          <a:xfrm>
            <a:off x="511175" y="4399144"/>
            <a:ext cx="8489390" cy="1526958"/>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1600" noProof="0" dirty="0"/>
              <a:t>Follow up NCRs &amp; change request coming from the collaboration</a:t>
            </a:r>
          </a:p>
          <a:p>
            <a:r>
              <a:rPr lang="en-GB" sz="1600" noProof="0" dirty="0"/>
              <a:t>Design of tooling for repairs &amp; assembly</a:t>
            </a:r>
          </a:p>
          <a:p>
            <a:r>
              <a:rPr lang="en-GB" sz="1600" noProof="0" dirty="0"/>
              <a:t>Check report from suppliers &amp; collaboration (metrology, material properties, ISO GPS drawing checks…)</a:t>
            </a:r>
          </a:p>
          <a:p>
            <a:r>
              <a:rPr lang="en-GB" sz="1600" noProof="0" dirty="0"/>
              <a:t>Follow up test and get feedback for potential improvement for series</a:t>
            </a:r>
          </a:p>
          <a:p>
            <a:pPr lvl="1"/>
            <a:endParaRPr lang="en-GB" sz="1400" noProof="0" dirty="0"/>
          </a:p>
        </p:txBody>
      </p:sp>
      <p:sp>
        <p:nvSpPr>
          <p:cNvPr id="2" name="Footer Placeholder 3">
            <a:extLst>
              <a:ext uri="{FF2B5EF4-FFF2-40B4-BE49-F238E27FC236}">
                <a16:creationId xmlns:a16="http://schemas.microsoft.com/office/drawing/2014/main" id="{3F9F7697-A70D-C1A9-816A-2FDDF875ABAF}"/>
              </a:ext>
            </a:extLst>
          </p:cNvPr>
          <p:cNvSpPr>
            <a:spLocks noGrp="1"/>
          </p:cNvSpPr>
          <p:nvPr>
            <p:ph type="ftr" sz="quarter" idx="11"/>
          </p:nvPr>
        </p:nvSpPr>
        <p:spPr>
          <a:xfrm>
            <a:off x="1905000" y="6356350"/>
            <a:ext cx="6627000" cy="360000"/>
          </a:xfrm>
        </p:spPr>
        <p:txBody>
          <a:bodyPr/>
          <a:lstStyle/>
          <a:p>
            <a:r>
              <a:rPr lang="en-GB" noProof="0" dirty="0"/>
              <a:t> 14</a:t>
            </a:r>
            <a:r>
              <a:rPr lang="en-GB" baseline="30000" noProof="0" dirty="0"/>
              <a:t>th</a:t>
            </a:r>
            <a:r>
              <a:rPr lang="en-GB" noProof="0" dirty="0"/>
              <a:t> HL-LHC Collaboration meeting 2024 – WP04 - Teddy Capelli EN-MME </a:t>
            </a:r>
          </a:p>
        </p:txBody>
      </p:sp>
    </p:spTree>
    <p:extLst>
      <p:ext uri="{BB962C8B-B14F-4D97-AF65-F5344CB8AC3E}">
        <p14:creationId xmlns:p14="http://schemas.microsoft.com/office/powerpoint/2010/main" val="28949911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a:extLst>
              <a:ext uri="{FF2B5EF4-FFF2-40B4-BE49-F238E27FC236}">
                <a16:creationId xmlns:a16="http://schemas.microsoft.com/office/drawing/2014/main" id="{D167316A-3785-16EE-AC6E-EA503FACAEE8}"/>
              </a:ext>
            </a:extLst>
          </p:cNvPr>
          <p:cNvSpPr>
            <a:spLocks noGrp="1"/>
          </p:cNvSpPr>
          <p:nvPr>
            <p:ph type="sldNum" sz="quarter" idx="12"/>
          </p:nvPr>
        </p:nvSpPr>
        <p:spPr/>
        <p:txBody>
          <a:bodyPr/>
          <a:lstStyle/>
          <a:p>
            <a:fld id="{BFDCA1C4-9514-7B4F-976F-D92F7E296653}" type="slidenum">
              <a:rPr lang="en-GB" noProof="0" smtClean="0"/>
              <a:pPr/>
              <a:t>12</a:t>
            </a:fld>
            <a:endParaRPr lang="en-GB" noProof="0" dirty="0"/>
          </a:p>
        </p:txBody>
      </p:sp>
      <p:sp>
        <p:nvSpPr>
          <p:cNvPr id="9" name="Title 1">
            <a:extLst>
              <a:ext uri="{FF2B5EF4-FFF2-40B4-BE49-F238E27FC236}">
                <a16:creationId xmlns:a16="http://schemas.microsoft.com/office/drawing/2014/main" id="{12E89759-CB1F-7AA3-53FC-93595F46E4CF}"/>
              </a:ext>
            </a:extLst>
          </p:cNvPr>
          <p:cNvSpPr txBox="1">
            <a:spLocks/>
          </p:cNvSpPr>
          <p:nvPr/>
        </p:nvSpPr>
        <p:spPr>
          <a:xfrm>
            <a:off x="612000" y="180000"/>
            <a:ext cx="7920000" cy="720000"/>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noProof="0" dirty="0"/>
              <a:t>Cold test – static heat load @2K measurement</a:t>
            </a:r>
          </a:p>
        </p:txBody>
      </p:sp>
      <p:grpSp>
        <p:nvGrpSpPr>
          <p:cNvPr id="15" name="Group 14">
            <a:extLst>
              <a:ext uri="{FF2B5EF4-FFF2-40B4-BE49-F238E27FC236}">
                <a16:creationId xmlns:a16="http://schemas.microsoft.com/office/drawing/2014/main" id="{404E715E-638D-1FEA-548A-DD6382A873FC}"/>
              </a:ext>
            </a:extLst>
          </p:cNvPr>
          <p:cNvGrpSpPr/>
          <p:nvPr/>
        </p:nvGrpSpPr>
        <p:grpSpPr>
          <a:xfrm>
            <a:off x="4379261" y="2759532"/>
            <a:ext cx="4541747" cy="3788513"/>
            <a:chOff x="4445000" y="2831244"/>
            <a:chExt cx="4541747" cy="3788513"/>
          </a:xfrm>
        </p:grpSpPr>
        <p:pic>
          <p:nvPicPr>
            <p:cNvPr id="10" name="Picture 9">
              <a:extLst>
                <a:ext uri="{FF2B5EF4-FFF2-40B4-BE49-F238E27FC236}">
                  <a16:creationId xmlns:a16="http://schemas.microsoft.com/office/drawing/2014/main" id="{BC081640-C65B-9341-2621-1EE703447893}"/>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4445000" y="2831244"/>
              <a:ext cx="4541747" cy="3788513"/>
            </a:xfrm>
            <a:prstGeom prst="rect">
              <a:avLst/>
            </a:prstGeom>
          </p:spPr>
        </p:pic>
        <p:cxnSp>
          <p:nvCxnSpPr>
            <p:cNvPr id="11" name="Straight Arrow Connector 10">
              <a:extLst>
                <a:ext uri="{FF2B5EF4-FFF2-40B4-BE49-F238E27FC236}">
                  <a16:creationId xmlns:a16="http://schemas.microsoft.com/office/drawing/2014/main" id="{7FFD42ED-9F61-7C5F-5B9A-A7DA57FBA93F}"/>
                </a:ext>
              </a:extLst>
            </p:cNvPr>
            <p:cNvCxnSpPr>
              <a:cxnSpLocks/>
            </p:cNvCxnSpPr>
            <p:nvPr/>
          </p:nvCxnSpPr>
          <p:spPr>
            <a:xfrm flipH="1">
              <a:off x="5585411" y="4059470"/>
              <a:ext cx="81539" cy="256264"/>
            </a:xfrm>
            <a:prstGeom prst="straightConnector1">
              <a:avLst/>
            </a:prstGeom>
            <a:ln>
              <a:solidFill>
                <a:schemeClr val="accent2">
                  <a:lumMod val="60000"/>
                  <a:lumOff val="40000"/>
                </a:schemeClr>
              </a:solidFill>
              <a:tailEnd type="triangle"/>
            </a:ln>
          </p:spPr>
          <p:style>
            <a:lnRef idx="2">
              <a:schemeClr val="accent3"/>
            </a:lnRef>
            <a:fillRef idx="0">
              <a:schemeClr val="accent3"/>
            </a:fillRef>
            <a:effectRef idx="1">
              <a:schemeClr val="accent3"/>
            </a:effectRef>
            <a:fontRef idx="minor">
              <a:schemeClr val="tx1"/>
            </a:fontRef>
          </p:style>
        </p:cxnSp>
        <p:sp>
          <p:nvSpPr>
            <p:cNvPr id="12" name="Content Placeholder 3">
              <a:extLst>
                <a:ext uri="{FF2B5EF4-FFF2-40B4-BE49-F238E27FC236}">
                  <a16:creationId xmlns:a16="http://schemas.microsoft.com/office/drawing/2014/main" id="{8C3D6F62-6F03-DC5E-B6B1-4F3667A9A4B3}"/>
                </a:ext>
              </a:extLst>
            </p:cNvPr>
            <p:cNvSpPr txBox="1">
              <a:spLocks/>
            </p:cNvSpPr>
            <p:nvPr/>
          </p:nvSpPr>
          <p:spPr>
            <a:xfrm>
              <a:off x="5666951" y="3889296"/>
              <a:ext cx="1310446" cy="256265"/>
            </a:xfrm>
            <a:prstGeom prst="rect">
              <a:avLst/>
            </a:prstGeom>
          </p:spPr>
          <p:txBody>
            <a:bodyPr>
              <a:normAutofit lnSpcReduction="1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GB" sz="1100" noProof="0" dirty="0"/>
                <a:t>Lhe level in%</a:t>
              </a:r>
            </a:p>
            <a:p>
              <a:endParaRPr lang="en-GB" sz="1100" noProof="0" dirty="0">
                <a:solidFill>
                  <a:srgbClr val="00B050"/>
                </a:solidFill>
              </a:endParaRPr>
            </a:p>
            <a:p>
              <a:endParaRPr lang="en-GB" sz="1100" noProof="0" dirty="0">
                <a:solidFill>
                  <a:srgbClr val="00B050"/>
                </a:solidFill>
              </a:endParaRPr>
            </a:p>
            <a:p>
              <a:endParaRPr lang="en-GB" sz="1100" noProof="0" dirty="0"/>
            </a:p>
            <a:p>
              <a:pPr marL="0" indent="0">
                <a:buFont typeface="Wingdings" charset="2"/>
                <a:buNone/>
              </a:pPr>
              <a:endParaRPr lang="en-GB" sz="1100" noProof="0" dirty="0"/>
            </a:p>
            <a:p>
              <a:pPr marL="0" indent="0">
                <a:buFont typeface="Wingdings" charset="2"/>
                <a:buNone/>
              </a:pPr>
              <a:endParaRPr lang="en-GB" sz="1100" noProof="0" dirty="0"/>
            </a:p>
          </p:txBody>
        </p:sp>
      </p:grpSp>
      <p:sp>
        <p:nvSpPr>
          <p:cNvPr id="13" name="Content Placeholder 2">
            <a:extLst>
              <a:ext uri="{FF2B5EF4-FFF2-40B4-BE49-F238E27FC236}">
                <a16:creationId xmlns:a16="http://schemas.microsoft.com/office/drawing/2014/main" id="{231074D8-7579-602C-7250-1938033F6DB8}"/>
              </a:ext>
            </a:extLst>
          </p:cNvPr>
          <p:cNvSpPr txBox="1">
            <a:spLocks/>
          </p:cNvSpPr>
          <p:nvPr/>
        </p:nvSpPr>
        <p:spPr>
          <a:xfrm>
            <a:off x="547934" y="1002874"/>
            <a:ext cx="7920000" cy="2426126"/>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1800" noProof="0" dirty="0"/>
              <a:t>The static heat load at cold can be evaluated by stopping the liquid helium supply when all the temperatures are stabilized and checking the variation of the level in the cavities (the 4-20K and 50K thermalization line are kept in circulation)</a:t>
            </a:r>
            <a:endParaRPr lang="en-GB" sz="1800" i="1" noProof="0" dirty="0"/>
          </a:p>
          <a:p>
            <a:r>
              <a:rPr lang="en-GB" sz="1800" noProof="0" dirty="0"/>
              <a:t>In our case the level was at 68% when the 2K liquid helium supply was stopped and went down to 34% 105min later</a:t>
            </a:r>
          </a:p>
          <a:p>
            <a:endParaRPr lang="en-GB" sz="1400" noProof="0" dirty="0"/>
          </a:p>
          <a:p>
            <a:r>
              <a:rPr lang="en-GB" sz="1800" noProof="0" dirty="0"/>
              <a:t>These measurement gives us :</a:t>
            </a:r>
          </a:p>
        </p:txBody>
      </p:sp>
      <p:sp>
        <p:nvSpPr>
          <p:cNvPr id="14" name="Content Placeholder 2">
            <a:extLst>
              <a:ext uri="{FF2B5EF4-FFF2-40B4-BE49-F238E27FC236}">
                <a16:creationId xmlns:a16="http://schemas.microsoft.com/office/drawing/2014/main" id="{968F1EFF-B61E-AFA6-94EB-59411B69B0F5}"/>
              </a:ext>
            </a:extLst>
          </p:cNvPr>
          <p:cNvSpPr txBox="1">
            <a:spLocks/>
          </p:cNvSpPr>
          <p:nvPr/>
        </p:nvSpPr>
        <p:spPr>
          <a:xfrm>
            <a:off x="547934" y="3701624"/>
            <a:ext cx="3319337" cy="2426126"/>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1800" noProof="0" dirty="0"/>
              <a:t>68 to 34% : ~52.5L</a:t>
            </a:r>
          </a:p>
          <a:p>
            <a:r>
              <a:rPr lang="en-GB" sz="1800" noProof="0" dirty="0"/>
              <a:t>Time : 105min</a:t>
            </a:r>
          </a:p>
          <a:p>
            <a:r>
              <a:rPr lang="en-GB" sz="1800" noProof="0" dirty="0"/>
              <a:t>Load on 2K : ~21W</a:t>
            </a:r>
          </a:p>
          <a:p>
            <a:r>
              <a:rPr lang="en-GB" sz="1800" noProof="0" dirty="0"/>
              <a:t>Load estimated : 23.7W</a:t>
            </a:r>
          </a:p>
          <a:p>
            <a:pPr marL="0" indent="0">
              <a:buNone/>
            </a:pPr>
            <a:r>
              <a:rPr lang="en-GB" sz="1200" i="1" noProof="0" dirty="0"/>
              <a:t>(See EDMS 2310389)</a:t>
            </a:r>
          </a:p>
        </p:txBody>
      </p:sp>
      <p:sp>
        <p:nvSpPr>
          <p:cNvPr id="2" name="Content Placeholder 2">
            <a:extLst>
              <a:ext uri="{FF2B5EF4-FFF2-40B4-BE49-F238E27FC236}">
                <a16:creationId xmlns:a16="http://schemas.microsoft.com/office/drawing/2014/main" id="{C5BF7DC6-01A1-A1A9-2177-1CE8FF20F984}"/>
              </a:ext>
            </a:extLst>
          </p:cNvPr>
          <p:cNvSpPr txBox="1">
            <a:spLocks/>
          </p:cNvSpPr>
          <p:nvPr/>
        </p:nvSpPr>
        <p:spPr>
          <a:xfrm rot="20129087">
            <a:off x="3918457" y="1816455"/>
            <a:ext cx="7739804" cy="745787"/>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GB" sz="1400" b="1" noProof="0" dirty="0">
                <a:solidFill>
                  <a:srgbClr val="FF0000"/>
                </a:solidFill>
              </a:rPr>
              <a:t>See the presentation by K. Turaj</a:t>
            </a:r>
          </a:p>
          <a:p>
            <a:pPr lvl="1"/>
            <a:endParaRPr lang="en-GB" sz="1100" b="1" noProof="0" dirty="0">
              <a:solidFill>
                <a:srgbClr val="FF0000"/>
              </a:solidFill>
            </a:endParaRPr>
          </a:p>
        </p:txBody>
      </p:sp>
      <p:sp>
        <p:nvSpPr>
          <p:cNvPr id="3" name="Footer Placeholder 3">
            <a:extLst>
              <a:ext uri="{FF2B5EF4-FFF2-40B4-BE49-F238E27FC236}">
                <a16:creationId xmlns:a16="http://schemas.microsoft.com/office/drawing/2014/main" id="{D8341C06-0E45-6C8A-5195-ECAC33B86657}"/>
              </a:ext>
            </a:extLst>
          </p:cNvPr>
          <p:cNvSpPr>
            <a:spLocks noGrp="1"/>
          </p:cNvSpPr>
          <p:nvPr>
            <p:ph type="ftr" sz="quarter" idx="11"/>
          </p:nvPr>
        </p:nvSpPr>
        <p:spPr>
          <a:xfrm>
            <a:off x="1905000" y="6356350"/>
            <a:ext cx="6627000" cy="360000"/>
          </a:xfrm>
        </p:spPr>
        <p:txBody>
          <a:bodyPr/>
          <a:lstStyle/>
          <a:p>
            <a:r>
              <a:rPr lang="en-GB" noProof="0" dirty="0"/>
              <a:t> 14</a:t>
            </a:r>
            <a:r>
              <a:rPr lang="en-GB" baseline="30000" noProof="0" dirty="0"/>
              <a:t>th</a:t>
            </a:r>
            <a:r>
              <a:rPr lang="en-GB" noProof="0" dirty="0"/>
              <a:t> HL-LHC Collaboration meeting 2024 – WP04 - Teddy Capelli EN-MME </a:t>
            </a:r>
          </a:p>
        </p:txBody>
      </p:sp>
    </p:spTree>
    <p:extLst>
      <p:ext uri="{BB962C8B-B14F-4D97-AF65-F5344CB8AC3E}">
        <p14:creationId xmlns:p14="http://schemas.microsoft.com/office/powerpoint/2010/main" val="28189435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FB6B5E-6B6E-B450-009D-E9F38E0FDD73}"/>
              </a:ext>
            </a:extLst>
          </p:cNvPr>
          <p:cNvSpPr>
            <a:spLocks noGrp="1"/>
          </p:cNvSpPr>
          <p:nvPr>
            <p:ph type="title"/>
          </p:nvPr>
        </p:nvSpPr>
        <p:spPr>
          <a:xfrm>
            <a:off x="528329" y="180000"/>
            <a:ext cx="7920000" cy="720000"/>
          </a:xfrm>
        </p:spPr>
        <p:txBody>
          <a:bodyPr/>
          <a:lstStyle/>
          <a:p>
            <a:r>
              <a:rPr lang="en-GB" noProof="0" dirty="0"/>
              <a:t>SM18 – M7 test T° measurement feedback</a:t>
            </a:r>
          </a:p>
        </p:txBody>
      </p:sp>
      <p:sp>
        <p:nvSpPr>
          <p:cNvPr id="8" name="Slide Number Placeholder 7">
            <a:extLst>
              <a:ext uri="{FF2B5EF4-FFF2-40B4-BE49-F238E27FC236}">
                <a16:creationId xmlns:a16="http://schemas.microsoft.com/office/drawing/2014/main" id="{12B5564C-1271-3BEB-1816-F3B7B2A711FF}"/>
              </a:ext>
            </a:extLst>
          </p:cNvPr>
          <p:cNvSpPr>
            <a:spLocks noGrp="1"/>
          </p:cNvSpPr>
          <p:nvPr>
            <p:ph type="sldNum" sz="quarter" idx="12"/>
          </p:nvPr>
        </p:nvSpPr>
        <p:spPr/>
        <p:txBody>
          <a:bodyPr/>
          <a:lstStyle/>
          <a:p>
            <a:fld id="{BFDCA1C4-9514-7B4F-976F-D92F7E296653}" type="slidenum">
              <a:rPr lang="en-GB" noProof="0" smtClean="0"/>
              <a:pPr/>
              <a:t>13</a:t>
            </a:fld>
            <a:endParaRPr lang="en-GB" noProof="0" dirty="0"/>
          </a:p>
        </p:txBody>
      </p:sp>
      <p:pic>
        <p:nvPicPr>
          <p:cNvPr id="10" name="Picture 9">
            <a:extLst>
              <a:ext uri="{FF2B5EF4-FFF2-40B4-BE49-F238E27FC236}">
                <a16:creationId xmlns:a16="http://schemas.microsoft.com/office/drawing/2014/main" id="{9F0A6BA0-1B1D-BA9D-D0B1-9F6F20BA5BA5}"/>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203201" y="875782"/>
            <a:ext cx="8761506" cy="4414654"/>
          </a:xfrm>
          <a:prstGeom prst="rect">
            <a:avLst/>
          </a:prstGeom>
        </p:spPr>
      </p:pic>
      <p:sp>
        <p:nvSpPr>
          <p:cNvPr id="11" name="Content Placeholder 2">
            <a:extLst>
              <a:ext uri="{FF2B5EF4-FFF2-40B4-BE49-F238E27FC236}">
                <a16:creationId xmlns:a16="http://schemas.microsoft.com/office/drawing/2014/main" id="{903AC80E-F804-7363-3C62-CE28A6AFDCE2}"/>
              </a:ext>
            </a:extLst>
          </p:cNvPr>
          <p:cNvSpPr txBox="1">
            <a:spLocks/>
          </p:cNvSpPr>
          <p:nvPr/>
        </p:nvSpPr>
        <p:spPr>
          <a:xfrm>
            <a:off x="410476" y="5530424"/>
            <a:ext cx="8554231" cy="825926"/>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1800" noProof="0" dirty="0"/>
              <a:t>Good matching of the temp measured WRT simulation</a:t>
            </a:r>
          </a:p>
          <a:p>
            <a:r>
              <a:rPr lang="en-GB" sz="1800" noProof="0" dirty="0"/>
              <a:t>Robustness of the simulation performed -&gt; validation of design for LHC CMs</a:t>
            </a:r>
          </a:p>
          <a:p>
            <a:endParaRPr lang="en-GB" sz="1800" noProof="0" dirty="0"/>
          </a:p>
          <a:p>
            <a:endParaRPr lang="en-GB" sz="1200" i="1" noProof="0" dirty="0"/>
          </a:p>
        </p:txBody>
      </p:sp>
      <p:sp>
        <p:nvSpPr>
          <p:cNvPr id="3" name="Footer Placeholder 3">
            <a:extLst>
              <a:ext uri="{FF2B5EF4-FFF2-40B4-BE49-F238E27FC236}">
                <a16:creationId xmlns:a16="http://schemas.microsoft.com/office/drawing/2014/main" id="{BC9268FB-D2D7-81DB-1DDA-13C9DABF3591}"/>
              </a:ext>
            </a:extLst>
          </p:cNvPr>
          <p:cNvSpPr>
            <a:spLocks noGrp="1"/>
          </p:cNvSpPr>
          <p:nvPr>
            <p:ph type="ftr" sz="quarter" idx="11"/>
          </p:nvPr>
        </p:nvSpPr>
        <p:spPr>
          <a:xfrm>
            <a:off x="1905000" y="6356350"/>
            <a:ext cx="6627000" cy="360000"/>
          </a:xfrm>
        </p:spPr>
        <p:txBody>
          <a:bodyPr/>
          <a:lstStyle/>
          <a:p>
            <a:r>
              <a:rPr lang="en-GB" noProof="0" dirty="0"/>
              <a:t> 14</a:t>
            </a:r>
            <a:r>
              <a:rPr lang="en-GB" baseline="30000" noProof="0" dirty="0"/>
              <a:t>th</a:t>
            </a:r>
            <a:r>
              <a:rPr lang="en-GB" noProof="0" dirty="0"/>
              <a:t> HL-LHC Collaboration meeting 2024 – WP04 - Teddy Capelli EN-MME </a:t>
            </a:r>
          </a:p>
        </p:txBody>
      </p:sp>
    </p:spTree>
    <p:extLst>
      <p:ext uri="{BB962C8B-B14F-4D97-AF65-F5344CB8AC3E}">
        <p14:creationId xmlns:p14="http://schemas.microsoft.com/office/powerpoint/2010/main" val="13934347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4" descr="A close-up of a computer&#10;&#10;Description automatically generated with medium confidence">
            <a:extLst>
              <a:ext uri="{FF2B5EF4-FFF2-40B4-BE49-F238E27FC236}">
                <a16:creationId xmlns:a16="http://schemas.microsoft.com/office/drawing/2014/main" id="{1F2F2D21-A17E-306F-E4E4-18B08B39AB57}"/>
              </a:ext>
            </a:extLst>
          </p:cNvPr>
          <p:cNvPicPr>
            <a:picLocks noChangeAspect="1"/>
          </p:cNvPicPr>
          <p:nvPr/>
        </p:nvPicPr>
        <p:blipFill rotWithShape="1">
          <a:blip r:embed="rId2" cstate="hqprint">
            <a:alphaModFix amt="5000"/>
            <a:extLst>
              <a:ext uri="{BEBA8EAE-BF5A-486C-A8C5-ECC9F3942E4B}">
                <a14:imgProps xmlns:a14="http://schemas.microsoft.com/office/drawing/2010/main">
                  <a14:imgLayer r:embed="rId3">
                    <a14:imgEffect>
                      <a14:backgroundRemoval t="4177" b="95380" l="0" r="98864">
                        <a14:foregroundMark x1="2635" y1="38165" x2="2862" y2="35380"/>
                        <a14:foregroundMark x1="2862" y1="33291" x2="4134" y2="32848"/>
                        <a14:foregroundMark x1="3680" y1="31203" x2="4725" y2="31519"/>
                        <a14:foregroundMark x1="1908" y1="32848" x2="2544" y2="32848"/>
                        <a14:foregroundMark x1="5588" y1="36835" x2="5634" y2="39620"/>
                        <a14:foregroundMark x1="6906" y1="35949" x2="6906" y2="39367"/>
                        <a14:foregroundMark x1="182" y1="59937" x2="0" y2="63101"/>
                        <a14:foregroundMark x1="3180" y1="87152" x2="1590" y2="85886"/>
                        <a14:foregroundMark x1="1590" y1="85886" x2="1136" y2="84494"/>
                        <a14:foregroundMark x1="12631" y1="93797" x2="13812" y2="95443"/>
                        <a14:foregroundMark x1="13812" y1="95443" x2="15311" y2="95633"/>
                        <a14:foregroundMark x1="15311" y1="95633" x2="16992" y2="95443"/>
                        <a14:foregroundMark x1="16992" y1="95443" x2="18582" y2="93987"/>
                        <a14:foregroundMark x1="5725" y1="71013" x2="6633" y2="72215"/>
                        <a14:foregroundMark x1="6633" y1="72215" x2="7769" y2="71392"/>
                        <a14:foregroundMark x1="7769" y1="71392" x2="7769" y2="71266"/>
                        <a14:foregroundMark x1="0" y1="58354" x2="91" y2="58354"/>
                        <a14:foregroundMark x1="909" y1="56013" x2="727" y2="54684"/>
                        <a14:foregroundMark x1="7678" y1="60190" x2="7951" y2="59177"/>
                        <a14:foregroundMark x1="40891" y1="84873" x2="41481" y2="83544"/>
                        <a14:foregroundMark x1="69468" y1="84873" x2="68333" y2="82468"/>
                        <a14:foregroundMark x1="68333" y1="82468" x2="67560" y2="82848"/>
                        <a14:foregroundMark x1="57746" y1="81772" x2="58428" y2="81772"/>
                        <a14:foregroundMark x1="59246" y1="81772" x2="60518" y2="81962"/>
                        <a14:foregroundMark x1="60518" y1="81962" x2="60745" y2="81835"/>
                        <a14:foregroundMark x1="26942" y1="81772" x2="29078" y2="81835"/>
                        <a14:foregroundMark x1="94003" y1="82975" x2="95411" y2="84304"/>
                        <a14:foregroundMark x1="95411" y1="84304" x2="95184" y2="84620"/>
                        <a14:foregroundMark x1="95729" y1="82405" x2="95820" y2="83671"/>
                        <a14:foregroundMark x1="98364" y1="44684" x2="98364" y2="45443"/>
                        <a14:foregroundMark x1="87597" y1="17152" x2="87733" y2="21709"/>
                        <a14:foregroundMark x1="88142" y1="22911" x2="88142" y2="25886"/>
                        <a14:foregroundMark x1="87415" y1="15886" x2="88369" y2="16329"/>
                        <a14:foregroundMark x1="81963" y1="20823" x2="82372" y2="21329"/>
                        <a14:foregroundMark x1="70014" y1="7848" x2="73285" y2="7532"/>
                        <a14:foregroundMark x1="73285" y1="7532" x2="74057" y2="9241"/>
                        <a14:foregroundMark x1="74057" y1="9241" x2="72831" y2="9367"/>
                        <a14:foregroundMark x1="41209" y1="9177" x2="44025" y2="7342"/>
                        <a14:foregroundMark x1="44025" y1="7342" x2="46115" y2="8481"/>
                        <a14:foregroundMark x1="46115" y1="8481" x2="43344" y2="9367"/>
                        <a14:foregroundMark x1="35984" y1="6962" x2="44389" y2="4430"/>
                        <a14:foregroundMark x1="44389" y1="4430" x2="50250" y2="7278"/>
                        <a14:foregroundMark x1="58610" y1="15696" x2="58019" y2="13797"/>
                        <a14:foregroundMark x1="58019" y1="13797" x2="57792" y2="10190"/>
                        <a14:foregroundMark x1="57792" y1="10190" x2="58428" y2="8291"/>
                        <a14:foregroundMark x1="58428" y1="8291" x2="59609" y2="8165"/>
                        <a14:foregroundMark x1="56565" y1="8291" x2="57338" y2="8418"/>
                        <a14:foregroundMark x1="48296" y1="4873" x2="53612" y2="5570"/>
                        <a14:foregroundMark x1="53612" y1="5570" x2="54294" y2="7405"/>
                        <a14:foregroundMark x1="54294" y1="7405" x2="54203" y2="11076"/>
                        <a14:foregroundMark x1="53339" y1="5316" x2="54839" y2="6013"/>
                        <a14:foregroundMark x1="54839" y1="6013" x2="54702" y2="7089"/>
                        <a14:foregroundMark x1="36938" y1="12848" x2="34166" y2="12975"/>
                        <a14:foregroundMark x1="34166" y1="12975" x2="33803" y2="6582"/>
                        <a14:foregroundMark x1="33803" y1="6582" x2="35893" y2="5633"/>
                        <a14:foregroundMark x1="35893" y1="5633" x2="38255" y2="5633"/>
                        <a14:foregroundMark x1="38255" y1="5633" x2="40209" y2="5443"/>
                        <a14:foregroundMark x1="33985" y1="5127" x2="39709" y2="5380"/>
                        <a14:foregroundMark x1="39709" y1="5380" x2="38164" y2="4747"/>
                        <a14:foregroundMark x1="38164" y1="4747" x2="37392" y2="5000"/>
                        <a14:foregroundMark x1="33348" y1="8861" x2="33803" y2="12975"/>
                        <a14:foregroundMark x1="33576" y1="4747" x2="33576" y2="5316"/>
                        <a14:foregroundMark x1="34484" y1="4684" x2="40981" y2="4873"/>
                        <a14:foregroundMark x1="35938" y1="17025" x2="34711" y2="16519"/>
                        <a14:foregroundMark x1="34711" y1="16519" x2="34621" y2="14304"/>
                        <a14:foregroundMark x1="34621" y1="14304" x2="34666" y2="13924"/>
                        <a14:foregroundMark x1="50023" y1="4747" x2="53567" y2="4747"/>
                        <a14:foregroundMark x1="53567" y1="4747" x2="54702" y2="5443"/>
                        <a14:foregroundMark x1="54702" y1="5443" x2="54702" y2="5759"/>
                        <a14:foregroundMark x1="54157" y1="4810" x2="54612" y2="4557"/>
                        <a14:foregroundMark x1="54793" y1="4747" x2="54793" y2="5823"/>
                        <a14:foregroundMark x1="65107" y1="16772" x2="63607" y2="16203"/>
                        <a14:foregroundMark x1="63607" y1="16203" x2="63153" y2="11203"/>
                        <a14:foregroundMark x1="63153" y1="11203" x2="63199" y2="9177"/>
                        <a14:foregroundMark x1="63199" y1="9177" x2="64062" y2="7911"/>
                        <a14:foregroundMark x1="64062" y1="7911" x2="64062" y2="7911"/>
                        <a14:foregroundMark x1="64289" y1="7405" x2="64289" y2="5253"/>
                        <a14:foregroundMark x1="64289" y1="5253" x2="65970" y2="4620"/>
                        <a14:foregroundMark x1="65970" y1="4620" x2="70968" y2="4873"/>
                        <a14:foregroundMark x1="70968" y1="4873" x2="71831" y2="4747"/>
                        <a14:foregroundMark x1="64244" y1="4684" x2="65016" y2="4747"/>
                        <a14:foregroundMark x1="73194" y1="4241" x2="75102" y2="4051"/>
                        <a14:foregroundMark x1="75102" y1="4051" x2="76511" y2="4241"/>
                        <a14:foregroundMark x1="76511" y1="4241" x2="76965" y2="4747"/>
                        <a14:foregroundMark x1="74375" y1="6709" x2="75511" y2="8165"/>
                        <a14:foregroundMark x1="75511" y1="8165" x2="80191" y2="8481"/>
                        <a14:foregroundMark x1="80191" y1="8481" x2="79464" y2="5759"/>
                        <a14:foregroundMark x1="77328" y1="4747" x2="85234" y2="5000"/>
                        <a14:foregroundMark x1="85552" y1="5253" x2="85507" y2="12975"/>
                        <a14:foregroundMark x1="50522" y1="25443" x2="51704" y2="24494"/>
                        <a14:foregroundMark x1="27760" y1="21899" x2="28987" y2="21772"/>
                        <a14:foregroundMark x1="28987" y1="21772" x2="30940" y2="22152"/>
                        <a14:foregroundMark x1="13267" y1="12975" x2="13676" y2="9494"/>
                        <a14:foregroundMark x1="11404" y1="10506" x2="11495" y2="9367"/>
                        <a14:foregroundMark x1="9405" y1="15253" x2="10495" y2="15063"/>
                        <a14:foregroundMark x1="8405" y1="16266" x2="8814" y2="16013"/>
                        <a14:foregroundMark x1="36938" y1="20759" x2="36938" y2="21203"/>
                        <a14:foregroundMark x1="36983" y1="23101" x2="37119" y2="23861"/>
                        <a14:foregroundMark x1="51749" y1="24367" x2="52113" y2="24114"/>
                        <a14:foregroundMark x1="66652" y1="20949" x2="66652" y2="22911"/>
                        <a14:foregroundMark x1="66652" y1="22911" x2="66652" y2="22911"/>
                        <a14:foregroundMark x1="1772" y1="44747" x2="1772" y2="45570"/>
                        <a14:backgroundMark x1="29714" y1="11203" x2="30032" y2="15063"/>
                        <a14:backgroundMark x1="52067" y1="19241" x2="52294" y2="19747"/>
                        <a14:backgroundMark x1="62653" y1="18544" x2="63244" y2="20506"/>
                        <a14:backgroundMark x1="61881" y1="11962" x2="62017" y2="13228"/>
                        <a14:backgroundMark x1="30668" y1="17658" x2="31259" y2="19177"/>
                      </a14:backgroundRemoval>
                    </a14:imgEffect>
                    <a14:imgEffect>
                      <a14:saturation sat="0"/>
                    </a14:imgEffect>
                  </a14:imgLayer>
                </a14:imgProps>
              </a:ext>
              <a:ext uri="{28A0092B-C50C-407E-A947-70E740481C1C}">
                <a14:useLocalDpi xmlns:a14="http://schemas.microsoft.com/office/drawing/2010/main"/>
              </a:ext>
            </a:extLst>
          </a:blip>
          <a:srcRect/>
          <a:stretch/>
        </p:blipFill>
        <p:spPr>
          <a:xfrm>
            <a:off x="0" y="353599"/>
            <a:ext cx="9144000" cy="6562389"/>
          </a:xfrm>
          <a:prstGeom prst="rect">
            <a:avLst/>
          </a:prstGeom>
        </p:spPr>
      </p:pic>
      <p:sp>
        <p:nvSpPr>
          <p:cNvPr id="2" name="Titre 1">
            <a:extLst>
              <a:ext uri="{FF2B5EF4-FFF2-40B4-BE49-F238E27FC236}">
                <a16:creationId xmlns:a16="http://schemas.microsoft.com/office/drawing/2014/main" id="{782F4315-2344-561C-D144-0FB6356BEC6F}"/>
              </a:ext>
            </a:extLst>
          </p:cNvPr>
          <p:cNvSpPr>
            <a:spLocks noGrp="1"/>
          </p:cNvSpPr>
          <p:nvPr>
            <p:ph type="title"/>
          </p:nvPr>
        </p:nvSpPr>
        <p:spPr>
          <a:xfrm>
            <a:off x="612000" y="295611"/>
            <a:ext cx="7920000" cy="720000"/>
          </a:xfrm>
        </p:spPr>
        <p:txBody>
          <a:bodyPr/>
          <a:lstStyle/>
          <a:p>
            <a:r>
              <a:rPr lang="en-GB" noProof="0" dirty="0"/>
              <a:t>Conclusions</a:t>
            </a:r>
          </a:p>
        </p:txBody>
      </p:sp>
      <p:sp>
        <p:nvSpPr>
          <p:cNvPr id="4" name="Espace réservé du contenu 3">
            <a:extLst>
              <a:ext uri="{FF2B5EF4-FFF2-40B4-BE49-F238E27FC236}">
                <a16:creationId xmlns:a16="http://schemas.microsoft.com/office/drawing/2014/main" id="{CAD0E6C0-9EED-2ECA-241F-BB43E02470AD}"/>
              </a:ext>
            </a:extLst>
          </p:cNvPr>
          <p:cNvSpPr>
            <a:spLocks noGrp="1"/>
          </p:cNvSpPr>
          <p:nvPr>
            <p:ph sz="half" idx="2"/>
          </p:nvPr>
        </p:nvSpPr>
        <p:spPr>
          <a:xfrm>
            <a:off x="457200" y="900000"/>
            <a:ext cx="8229600" cy="5108688"/>
          </a:xfrm>
        </p:spPr>
        <p:txBody>
          <a:bodyPr/>
          <a:lstStyle/>
          <a:p>
            <a:r>
              <a:rPr lang="en-GB" noProof="0" dirty="0"/>
              <a:t>Engineering activities both cryomodules enter final phase</a:t>
            </a:r>
          </a:p>
          <a:p>
            <a:pPr lvl="1"/>
            <a:r>
              <a:rPr lang="en-GB" noProof="0" dirty="0"/>
              <a:t>Assembly BOMs &amp; steps 6-12 -&gt; adaptation for STFC and Triumf</a:t>
            </a:r>
          </a:p>
          <a:p>
            <a:pPr lvl="1"/>
            <a:r>
              <a:rPr lang="en-GB" noProof="0" dirty="0"/>
              <a:t>Follow up manufacturing and evaluation impact of CRs and NCRs</a:t>
            </a:r>
          </a:p>
          <a:p>
            <a:pPr lvl="1"/>
            <a:r>
              <a:rPr lang="en-GB" noProof="0" dirty="0"/>
              <a:t>Definition of missing design for LHC integration (cable rooting, transport, interfaces with surrounding equipment)</a:t>
            </a:r>
          </a:p>
          <a:p>
            <a:r>
              <a:rPr lang="en-GB" noProof="0" dirty="0"/>
              <a:t>Preparation of CERN cryomodule assembly procedures</a:t>
            </a:r>
          </a:p>
          <a:p>
            <a:pPr lvl="1"/>
            <a:r>
              <a:rPr lang="en-GB" noProof="0" dirty="0"/>
              <a:t>Step 1-3 done </a:t>
            </a:r>
            <a:r>
              <a:rPr lang="en-GB" noProof="0"/>
              <a:t>– further </a:t>
            </a:r>
            <a:r>
              <a:rPr lang="en-GB" noProof="0" dirty="0"/>
              <a:t>steps are on-going</a:t>
            </a:r>
          </a:p>
          <a:p>
            <a:r>
              <a:rPr lang="en-GB" noProof="0" dirty="0"/>
              <a:t>Update thermal budget evaluation for both cryomodule</a:t>
            </a:r>
          </a:p>
          <a:p>
            <a:endParaRPr lang="en-GB" noProof="0" dirty="0"/>
          </a:p>
        </p:txBody>
      </p:sp>
      <p:sp>
        <p:nvSpPr>
          <p:cNvPr id="8" name="Espace réservé du numéro de diapositive 7">
            <a:extLst>
              <a:ext uri="{FF2B5EF4-FFF2-40B4-BE49-F238E27FC236}">
                <a16:creationId xmlns:a16="http://schemas.microsoft.com/office/drawing/2014/main" id="{15CE3767-407F-4D25-B389-108E44738D16}"/>
              </a:ext>
            </a:extLst>
          </p:cNvPr>
          <p:cNvSpPr>
            <a:spLocks noGrp="1"/>
          </p:cNvSpPr>
          <p:nvPr>
            <p:ph type="sldNum" sz="quarter" idx="12"/>
          </p:nvPr>
        </p:nvSpPr>
        <p:spPr/>
        <p:txBody>
          <a:bodyPr/>
          <a:lstStyle/>
          <a:p>
            <a:fld id="{BFDCA1C4-9514-7B4F-976F-D92F7E296653}" type="slidenum">
              <a:rPr lang="en-GB" noProof="0" smtClean="0"/>
              <a:pPr/>
              <a:t>14</a:t>
            </a:fld>
            <a:endParaRPr lang="en-GB" noProof="0" dirty="0"/>
          </a:p>
        </p:txBody>
      </p:sp>
      <p:pic>
        <p:nvPicPr>
          <p:cNvPr id="12" name="Image 11">
            <a:extLst>
              <a:ext uri="{FF2B5EF4-FFF2-40B4-BE49-F238E27FC236}">
                <a16:creationId xmlns:a16="http://schemas.microsoft.com/office/drawing/2014/main" id="{E7FB3E0D-632B-0444-8321-B487EAB6E884}"/>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482272" y="4673395"/>
            <a:ext cx="1499793" cy="1501868"/>
          </a:xfrm>
          <a:prstGeom prst="rect">
            <a:avLst/>
          </a:prstGeom>
        </p:spPr>
      </p:pic>
      <p:pic>
        <p:nvPicPr>
          <p:cNvPr id="13" name="Image 12">
            <a:extLst>
              <a:ext uri="{FF2B5EF4-FFF2-40B4-BE49-F238E27FC236}">
                <a16:creationId xmlns:a16="http://schemas.microsoft.com/office/drawing/2014/main" id="{22265536-7861-3B14-ADBE-936AEB707EE9}"/>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3092737" y="3979499"/>
            <a:ext cx="1351973" cy="1353843"/>
          </a:xfrm>
          <a:prstGeom prst="rect">
            <a:avLst/>
          </a:prstGeom>
        </p:spPr>
      </p:pic>
      <p:pic>
        <p:nvPicPr>
          <p:cNvPr id="14" name="Image 13">
            <a:extLst>
              <a:ext uri="{FF2B5EF4-FFF2-40B4-BE49-F238E27FC236}">
                <a16:creationId xmlns:a16="http://schemas.microsoft.com/office/drawing/2014/main" id="{8CFC1BA6-DC8F-3F66-1AC9-519559746CAD}"/>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3084888" y="5431587"/>
            <a:ext cx="1351974" cy="1353844"/>
          </a:xfrm>
          <a:prstGeom prst="rect">
            <a:avLst/>
          </a:prstGeom>
        </p:spPr>
      </p:pic>
      <p:sp>
        <p:nvSpPr>
          <p:cNvPr id="15" name="Chevron 14">
            <a:extLst>
              <a:ext uri="{FF2B5EF4-FFF2-40B4-BE49-F238E27FC236}">
                <a16:creationId xmlns:a16="http://schemas.microsoft.com/office/drawing/2014/main" id="{043113BE-4FF3-0F6E-E799-4A90305C5225}"/>
              </a:ext>
            </a:extLst>
          </p:cNvPr>
          <p:cNvSpPr/>
          <p:nvPr/>
        </p:nvSpPr>
        <p:spPr>
          <a:xfrm>
            <a:off x="4572000" y="3979499"/>
            <a:ext cx="657922" cy="2805932"/>
          </a:xfrm>
          <a:prstGeom prst="chevr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chemeClr val="tx1"/>
              </a:solidFill>
            </a:endParaRPr>
          </a:p>
        </p:txBody>
      </p:sp>
      <p:pic>
        <p:nvPicPr>
          <p:cNvPr id="16" name="Image 15">
            <a:extLst>
              <a:ext uri="{FF2B5EF4-FFF2-40B4-BE49-F238E27FC236}">
                <a16:creationId xmlns:a16="http://schemas.microsoft.com/office/drawing/2014/main" id="{54891D8B-D3C6-C191-70B5-AA1346190D48}"/>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5600921" y="4220714"/>
            <a:ext cx="2320293" cy="2323502"/>
          </a:xfrm>
          <a:prstGeom prst="rect">
            <a:avLst/>
          </a:prstGeom>
        </p:spPr>
      </p:pic>
    </p:spTree>
    <p:extLst>
      <p:ext uri="{BB962C8B-B14F-4D97-AF65-F5344CB8AC3E}">
        <p14:creationId xmlns:p14="http://schemas.microsoft.com/office/powerpoint/2010/main" val="12958655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354380" y="1161928"/>
            <a:ext cx="6440400" cy="1634400"/>
          </a:xfrm>
        </p:spPr>
        <p:txBody>
          <a:bodyPr/>
          <a:lstStyle/>
          <a:p>
            <a:r>
              <a:rPr lang="en-GB" sz="2400" noProof="0" dirty="0"/>
              <a:t>Thank you for your attention</a:t>
            </a:r>
          </a:p>
        </p:txBody>
      </p:sp>
      <p:sp>
        <p:nvSpPr>
          <p:cNvPr id="4" name="Slide Number Placeholder 3"/>
          <p:cNvSpPr>
            <a:spLocks noGrp="1"/>
          </p:cNvSpPr>
          <p:nvPr>
            <p:ph type="sldNum" sz="quarter" idx="12"/>
          </p:nvPr>
        </p:nvSpPr>
        <p:spPr/>
        <p:txBody>
          <a:bodyPr/>
          <a:lstStyle/>
          <a:p>
            <a:fld id="{BFDCA1C4-9514-7B4F-976F-D92F7E296653}" type="slidenum">
              <a:rPr lang="en-GB" noProof="0" smtClean="0"/>
              <a:pPr/>
              <a:t>15</a:t>
            </a:fld>
            <a:endParaRPr lang="en-GB" noProof="0" dirty="0"/>
          </a:p>
        </p:txBody>
      </p:sp>
      <p:pic>
        <p:nvPicPr>
          <p:cNvPr id="3" name="Picture 19">
            <a:extLst>
              <a:ext uri="{FF2B5EF4-FFF2-40B4-BE49-F238E27FC236}">
                <a16:creationId xmlns:a16="http://schemas.microsoft.com/office/drawing/2014/main" id="{A46E5099-0B8A-1813-CCA7-A4B3FE484EAB}"/>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1187532" y="2313830"/>
            <a:ext cx="6543304" cy="4525019"/>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BCF63ED9-67A9-EA7D-1A8B-ED02725CE318}"/>
              </a:ext>
            </a:extLst>
          </p:cNvPr>
          <p:cNvSpPr>
            <a:spLocks noGrp="1"/>
          </p:cNvSpPr>
          <p:nvPr>
            <p:ph type="sldNum" sz="quarter" idx="12"/>
          </p:nvPr>
        </p:nvSpPr>
        <p:spPr/>
        <p:txBody>
          <a:bodyPr/>
          <a:lstStyle/>
          <a:p>
            <a:fld id="{BFDCA1C4-9514-7B4F-976F-D92F7E296653}" type="slidenum">
              <a:rPr lang="en-GB" noProof="0" smtClean="0"/>
              <a:pPr/>
              <a:t>16</a:t>
            </a:fld>
            <a:endParaRPr lang="en-GB" noProof="0" dirty="0"/>
          </a:p>
        </p:txBody>
      </p:sp>
      <p:sp>
        <p:nvSpPr>
          <p:cNvPr id="6" name="Title 1">
            <a:extLst>
              <a:ext uri="{FF2B5EF4-FFF2-40B4-BE49-F238E27FC236}">
                <a16:creationId xmlns:a16="http://schemas.microsoft.com/office/drawing/2014/main" id="{BC4C7833-D06C-F21F-F40C-F73A560164D4}"/>
              </a:ext>
            </a:extLst>
          </p:cNvPr>
          <p:cNvSpPr txBox="1">
            <a:spLocks/>
          </p:cNvSpPr>
          <p:nvPr/>
        </p:nvSpPr>
        <p:spPr>
          <a:xfrm>
            <a:off x="-78284" y="105294"/>
            <a:ext cx="7920000" cy="720000"/>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noProof="0" dirty="0"/>
              <a:t>Design and Sim. Activities for FPC repair</a:t>
            </a:r>
          </a:p>
        </p:txBody>
      </p:sp>
      <p:sp>
        <p:nvSpPr>
          <p:cNvPr id="8" name="Content Placeholder 2">
            <a:extLst>
              <a:ext uri="{FF2B5EF4-FFF2-40B4-BE49-F238E27FC236}">
                <a16:creationId xmlns:a16="http://schemas.microsoft.com/office/drawing/2014/main" id="{684395E1-A296-46D0-BF21-670EFB317C8E}"/>
              </a:ext>
            </a:extLst>
          </p:cNvPr>
          <p:cNvSpPr>
            <a:spLocks noGrp="1"/>
          </p:cNvSpPr>
          <p:nvPr>
            <p:ph idx="1"/>
          </p:nvPr>
        </p:nvSpPr>
        <p:spPr>
          <a:xfrm>
            <a:off x="456612" y="882071"/>
            <a:ext cx="8334776" cy="534353"/>
          </a:xfrm>
        </p:spPr>
        <p:txBody>
          <a:bodyPr>
            <a:normAutofit lnSpcReduction="10000"/>
          </a:bodyPr>
          <a:lstStyle/>
          <a:p>
            <a:r>
              <a:rPr lang="en-GB" sz="1600" noProof="0" dirty="0"/>
              <a:t>Mechanical simulation : </a:t>
            </a:r>
            <a:r>
              <a:rPr lang="en-GB" sz="1600" noProof="0" dirty="0">
                <a:hlinkClick r:id="rId2"/>
              </a:rPr>
              <a:t>EDMS 2977959 </a:t>
            </a:r>
            <a:r>
              <a:rPr lang="en-GB" sz="1200" noProof="0" dirty="0"/>
              <a:t>– J.SWIESZEK</a:t>
            </a:r>
          </a:p>
          <a:p>
            <a:r>
              <a:rPr lang="en-GB" sz="1600" noProof="0" dirty="0"/>
              <a:t>Tooling design to repair both cavities : </a:t>
            </a:r>
            <a:r>
              <a:rPr lang="en-GB" sz="1600" noProof="0" dirty="0">
                <a:hlinkClick r:id="rId2"/>
              </a:rPr>
              <a:t>EDMS 2977959 </a:t>
            </a:r>
            <a:r>
              <a:rPr lang="en-GB" sz="1200" noProof="0" dirty="0"/>
              <a:t>– P.MINGINETTE</a:t>
            </a:r>
            <a:endParaRPr lang="en-GB" sz="1600" noProof="0" dirty="0"/>
          </a:p>
          <a:p>
            <a:pPr lvl="1"/>
            <a:endParaRPr lang="en-GB" sz="1200" noProof="0" dirty="0"/>
          </a:p>
        </p:txBody>
      </p:sp>
      <p:pic>
        <p:nvPicPr>
          <p:cNvPr id="10" name="Picture 9">
            <a:extLst>
              <a:ext uri="{FF2B5EF4-FFF2-40B4-BE49-F238E27FC236}">
                <a16:creationId xmlns:a16="http://schemas.microsoft.com/office/drawing/2014/main" id="{F88257FA-9AAD-49FF-A5DB-D417941E5D03}"/>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43059" y="1660841"/>
            <a:ext cx="4965290" cy="3508805"/>
          </a:xfrm>
          <a:prstGeom prst="rect">
            <a:avLst/>
          </a:prstGeom>
        </p:spPr>
      </p:pic>
      <p:pic>
        <p:nvPicPr>
          <p:cNvPr id="12" name="Picture 11">
            <a:extLst>
              <a:ext uri="{FF2B5EF4-FFF2-40B4-BE49-F238E27FC236}">
                <a16:creationId xmlns:a16="http://schemas.microsoft.com/office/drawing/2014/main" id="{965C07E1-839D-A597-A7A4-845BCE9A4729}"/>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7270099" y="495661"/>
            <a:ext cx="1776701" cy="2145610"/>
          </a:xfrm>
          <a:prstGeom prst="rect">
            <a:avLst/>
          </a:prstGeom>
        </p:spPr>
      </p:pic>
      <p:pic>
        <p:nvPicPr>
          <p:cNvPr id="14" name="Picture 13">
            <a:extLst>
              <a:ext uri="{FF2B5EF4-FFF2-40B4-BE49-F238E27FC236}">
                <a16:creationId xmlns:a16="http://schemas.microsoft.com/office/drawing/2014/main" id="{A71E9952-751C-5C5A-4C9F-5192CBF86F82}"/>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6486535" y="2641271"/>
            <a:ext cx="2129959" cy="1421981"/>
          </a:xfrm>
          <a:prstGeom prst="rect">
            <a:avLst/>
          </a:prstGeom>
        </p:spPr>
      </p:pic>
      <p:pic>
        <p:nvPicPr>
          <p:cNvPr id="16" name="Picture 15">
            <a:extLst>
              <a:ext uri="{FF2B5EF4-FFF2-40B4-BE49-F238E27FC236}">
                <a16:creationId xmlns:a16="http://schemas.microsoft.com/office/drawing/2014/main" id="{8E44C3FB-9F10-4AC5-AFF4-9B756ACC9EB8}"/>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5691199" y="4165953"/>
            <a:ext cx="2233601" cy="2638258"/>
          </a:xfrm>
          <a:prstGeom prst="rect">
            <a:avLst/>
          </a:prstGeom>
        </p:spPr>
      </p:pic>
      <p:sp>
        <p:nvSpPr>
          <p:cNvPr id="18" name="TextBox 17">
            <a:extLst>
              <a:ext uri="{FF2B5EF4-FFF2-40B4-BE49-F238E27FC236}">
                <a16:creationId xmlns:a16="http://schemas.microsoft.com/office/drawing/2014/main" id="{B731A847-AFDB-0602-4438-3A976282C876}"/>
              </a:ext>
            </a:extLst>
          </p:cNvPr>
          <p:cNvSpPr txBox="1"/>
          <p:nvPr/>
        </p:nvSpPr>
        <p:spPr>
          <a:xfrm>
            <a:off x="456612" y="5241363"/>
            <a:ext cx="4572000" cy="253916"/>
          </a:xfrm>
          <a:prstGeom prst="rect">
            <a:avLst/>
          </a:prstGeom>
          <a:noFill/>
        </p:spPr>
        <p:txBody>
          <a:bodyPr wrap="square">
            <a:spAutoFit/>
          </a:bodyPr>
          <a:lstStyle/>
          <a:p>
            <a:r>
              <a:rPr lang="en-GB" sz="1050" noProof="0" dirty="0"/>
              <a:t>courtesy J.SWIESZEK</a:t>
            </a:r>
          </a:p>
        </p:txBody>
      </p:sp>
      <p:sp>
        <p:nvSpPr>
          <p:cNvPr id="19" name="TextBox 18">
            <a:extLst>
              <a:ext uri="{FF2B5EF4-FFF2-40B4-BE49-F238E27FC236}">
                <a16:creationId xmlns:a16="http://schemas.microsoft.com/office/drawing/2014/main" id="{0E4C441F-AA5B-3735-8C3E-2609E2986CB8}"/>
              </a:ext>
            </a:extLst>
          </p:cNvPr>
          <p:cNvSpPr txBox="1"/>
          <p:nvPr/>
        </p:nvSpPr>
        <p:spPr>
          <a:xfrm>
            <a:off x="5751764" y="3986304"/>
            <a:ext cx="4572000" cy="253916"/>
          </a:xfrm>
          <a:prstGeom prst="rect">
            <a:avLst/>
          </a:prstGeom>
          <a:noFill/>
        </p:spPr>
        <p:txBody>
          <a:bodyPr wrap="square">
            <a:spAutoFit/>
          </a:bodyPr>
          <a:lstStyle/>
          <a:p>
            <a:r>
              <a:rPr lang="en-GB" sz="1050" noProof="0" dirty="0"/>
              <a:t>courtesy P.Minginette</a:t>
            </a:r>
          </a:p>
        </p:txBody>
      </p:sp>
      <p:sp>
        <p:nvSpPr>
          <p:cNvPr id="20" name="Content Placeholder 2">
            <a:extLst>
              <a:ext uri="{FF2B5EF4-FFF2-40B4-BE49-F238E27FC236}">
                <a16:creationId xmlns:a16="http://schemas.microsoft.com/office/drawing/2014/main" id="{FAEDF69F-CCA0-836D-DF25-B3234D8C5222}"/>
              </a:ext>
            </a:extLst>
          </p:cNvPr>
          <p:cNvSpPr txBox="1">
            <a:spLocks/>
          </p:cNvSpPr>
          <p:nvPr/>
        </p:nvSpPr>
        <p:spPr>
          <a:xfrm>
            <a:off x="867435" y="5708752"/>
            <a:ext cx="3177082" cy="534353"/>
          </a:xfrm>
          <a:prstGeom prst="rect">
            <a:avLst/>
          </a:prstGeom>
        </p:spPr>
        <p:txBody>
          <a:bodyPr vert="horz" lIns="0" tIns="0" rIns="0" bIns="0" rtlCol="0">
            <a:normAutofit fontScale="925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GB" sz="1100" b="1" noProof="0" dirty="0"/>
              <a:t>The calculation and the design were iterative and includes the inputs from S.Barrière, L.Prever Loiri and SY/RF (S.Calvo, E.Montesinos) </a:t>
            </a:r>
          </a:p>
          <a:p>
            <a:pPr lvl="1"/>
            <a:endParaRPr lang="en-GB" sz="1000" b="1" noProof="0" dirty="0"/>
          </a:p>
        </p:txBody>
      </p:sp>
      <p:sp>
        <p:nvSpPr>
          <p:cNvPr id="2" name="Content Placeholder 2">
            <a:extLst>
              <a:ext uri="{FF2B5EF4-FFF2-40B4-BE49-F238E27FC236}">
                <a16:creationId xmlns:a16="http://schemas.microsoft.com/office/drawing/2014/main" id="{8C2C9993-C78E-195C-8224-61BA6215AB49}"/>
              </a:ext>
            </a:extLst>
          </p:cNvPr>
          <p:cNvSpPr txBox="1">
            <a:spLocks/>
          </p:cNvSpPr>
          <p:nvPr/>
        </p:nvSpPr>
        <p:spPr>
          <a:xfrm rot="20129087">
            <a:off x="761928" y="3209807"/>
            <a:ext cx="7739804" cy="745787"/>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GB" sz="1400" b="1" noProof="0" dirty="0">
                <a:solidFill>
                  <a:srgbClr val="FF0000"/>
                </a:solidFill>
              </a:rPr>
              <a:t>See the dedicated presentation by Simon Barrières, Joanna Swieszek &amp; Edward Jordan  </a:t>
            </a:r>
          </a:p>
          <a:p>
            <a:pPr lvl="1"/>
            <a:endParaRPr lang="en-GB" sz="1100" b="1" noProof="0" dirty="0">
              <a:solidFill>
                <a:srgbClr val="FF0000"/>
              </a:solidFill>
            </a:endParaRPr>
          </a:p>
        </p:txBody>
      </p:sp>
    </p:spTree>
    <p:extLst>
      <p:ext uri="{BB962C8B-B14F-4D97-AF65-F5344CB8AC3E}">
        <p14:creationId xmlns:p14="http://schemas.microsoft.com/office/powerpoint/2010/main" val="22988663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C1459D-A58C-6D25-C0A2-33460E5A9D29}"/>
              </a:ext>
            </a:extLst>
          </p:cNvPr>
          <p:cNvSpPr>
            <a:spLocks noGrp="1"/>
          </p:cNvSpPr>
          <p:nvPr>
            <p:ph type="title"/>
          </p:nvPr>
        </p:nvSpPr>
        <p:spPr>
          <a:xfrm>
            <a:off x="984873" y="166649"/>
            <a:ext cx="6813860" cy="720000"/>
          </a:xfrm>
        </p:spPr>
        <p:txBody>
          <a:bodyPr/>
          <a:lstStyle/>
          <a:p>
            <a:r>
              <a:rPr lang="en-GB" noProof="0" dirty="0"/>
              <a:t>Virtual evaluation of deformation</a:t>
            </a:r>
            <a:br>
              <a:rPr lang="en-GB" noProof="0" dirty="0"/>
            </a:br>
            <a:r>
              <a:rPr lang="en-GB" noProof="0" dirty="0"/>
              <a:t>FSI Measures – V.Rude</a:t>
            </a:r>
          </a:p>
        </p:txBody>
      </p:sp>
      <p:sp>
        <p:nvSpPr>
          <p:cNvPr id="3" name="Content Placeholder 2">
            <a:extLst>
              <a:ext uri="{FF2B5EF4-FFF2-40B4-BE49-F238E27FC236}">
                <a16:creationId xmlns:a16="http://schemas.microsoft.com/office/drawing/2014/main" id="{025F3B5B-2C07-EEDE-A8C4-B136F317A068}"/>
              </a:ext>
            </a:extLst>
          </p:cNvPr>
          <p:cNvSpPr>
            <a:spLocks noGrp="1"/>
          </p:cNvSpPr>
          <p:nvPr>
            <p:ph idx="1"/>
          </p:nvPr>
        </p:nvSpPr>
        <p:spPr>
          <a:xfrm>
            <a:off x="612000" y="1128603"/>
            <a:ext cx="8074800" cy="1049137"/>
          </a:xfrm>
        </p:spPr>
        <p:txBody>
          <a:bodyPr>
            <a:normAutofit/>
          </a:bodyPr>
          <a:lstStyle/>
          <a:p>
            <a:r>
              <a:rPr lang="en-GB" sz="1800" noProof="0" dirty="0"/>
              <a:t>A measure of both the top FPC flange and the lower FPC outer pipe flange (Plane + axis for both) show a deviation as described on the sketches bellow : </a:t>
            </a:r>
          </a:p>
          <a:p>
            <a:endParaRPr lang="en-GB" sz="1800" noProof="0" dirty="0"/>
          </a:p>
        </p:txBody>
      </p:sp>
      <p:sp>
        <p:nvSpPr>
          <p:cNvPr id="5" name="Slide Number Placeholder 4">
            <a:extLst>
              <a:ext uri="{FF2B5EF4-FFF2-40B4-BE49-F238E27FC236}">
                <a16:creationId xmlns:a16="http://schemas.microsoft.com/office/drawing/2014/main" id="{51AE2C17-07E4-C289-5227-954857B853FC}"/>
              </a:ext>
            </a:extLst>
          </p:cNvPr>
          <p:cNvSpPr>
            <a:spLocks noGrp="1"/>
          </p:cNvSpPr>
          <p:nvPr>
            <p:ph type="sldNum" sz="quarter" idx="12"/>
          </p:nvPr>
        </p:nvSpPr>
        <p:spPr/>
        <p:txBody>
          <a:bodyPr/>
          <a:lstStyle/>
          <a:p>
            <a:fld id="{BFDCA1C4-9514-7B4F-976F-D92F7E296653}" type="slidenum">
              <a:rPr lang="en-GB" noProof="0" smtClean="0"/>
              <a:pPr/>
              <a:t>17</a:t>
            </a:fld>
            <a:endParaRPr lang="en-GB" noProof="0" dirty="0"/>
          </a:p>
        </p:txBody>
      </p:sp>
      <p:pic>
        <p:nvPicPr>
          <p:cNvPr id="7" name="Picture 6">
            <a:extLst>
              <a:ext uri="{FF2B5EF4-FFF2-40B4-BE49-F238E27FC236}">
                <a16:creationId xmlns:a16="http://schemas.microsoft.com/office/drawing/2014/main" id="{0FBA041B-B966-5947-C2F2-8F31EE4DAC87}"/>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593087" y="2662211"/>
            <a:ext cx="1877672" cy="2280176"/>
          </a:xfrm>
          <a:prstGeom prst="rect">
            <a:avLst/>
          </a:prstGeom>
        </p:spPr>
      </p:pic>
      <p:cxnSp>
        <p:nvCxnSpPr>
          <p:cNvPr id="9" name="Straight Arrow Connector 8">
            <a:extLst>
              <a:ext uri="{FF2B5EF4-FFF2-40B4-BE49-F238E27FC236}">
                <a16:creationId xmlns:a16="http://schemas.microsoft.com/office/drawing/2014/main" id="{647FE8D4-17E8-F2BB-43F7-DB1D9B216980}"/>
              </a:ext>
            </a:extLst>
          </p:cNvPr>
          <p:cNvCxnSpPr>
            <a:cxnSpLocks/>
          </p:cNvCxnSpPr>
          <p:nvPr/>
        </p:nvCxnSpPr>
        <p:spPr>
          <a:xfrm flipH="1">
            <a:off x="1925791" y="2589409"/>
            <a:ext cx="81539" cy="256264"/>
          </a:xfrm>
          <a:prstGeom prst="straightConnector1">
            <a:avLst/>
          </a:prstGeom>
          <a:ln>
            <a:solidFill>
              <a:schemeClr val="accent2">
                <a:lumMod val="60000"/>
                <a:lumOff val="40000"/>
              </a:schemeClr>
            </a:solidFill>
            <a:tailEnd type="triangle"/>
          </a:ln>
        </p:spPr>
        <p:style>
          <a:lnRef idx="2">
            <a:schemeClr val="accent3"/>
          </a:lnRef>
          <a:fillRef idx="0">
            <a:schemeClr val="accent3"/>
          </a:fillRef>
          <a:effectRef idx="1">
            <a:schemeClr val="accent3"/>
          </a:effectRef>
          <a:fontRef idx="minor">
            <a:schemeClr val="tx1"/>
          </a:fontRef>
        </p:style>
      </p:cxnSp>
      <p:sp>
        <p:nvSpPr>
          <p:cNvPr id="15" name="Content Placeholder 3">
            <a:extLst>
              <a:ext uri="{FF2B5EF4-FFF2-40B4-BE49-F238E27FC236}">
                <a16:creationId xmlns:a16="http://schemas.microsoft.com/office/drawing/2014/main" id="{1D780A0C-7711-4151-35B1-7C50B925C8CB}"/>
              </a:ext>
            </a:extLst>
          </p:cNvPr>
          <p:cNvSpPr txBox="1">
            <a:spLocks/>
          </p:cNvSpPr>
          <p:nvPr/>
        </p:nvSpPr>
        <p:spPr>
          <a:xfrm>
            <a:off x="2007331" y="2419235"/>
            <a:ext cx="1310446" cy="256265"/>
          </a:xfrm>
          <a:prstGeom prst="rect">
            <a:avLst/>
          </a:prstGeom>
        </p:spPr>
        <p:txBody>
          <a:bodyPr>
            <a:normAutofit lnSpcReduction="1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GB" sz="1100" noProof="0" dirty="0"/>
              <a:t>Top flange plane</a:t>
            </a:r>
          </a:p>
          <a:p>
            <a:endParaRPr lang="en-GB" sz="1100" noProof="0" dirty="0">
              <a:solidFill>
                <a:srgbClr val="00B050"/>
              </a:solidFill>
            </a:endParaRPr>
          </a:p>
          <a:p>
            <a:endParaRPr lang="en-GB" sz="1100" noProof="0" dirty="0">
              <a:solidFill>
                <a:srgbClr val="00B050"/>
              </a:solidFill>
            </a:endParaRPr>
          </a:p>
          <a:p>
            <a:endParaRPr lang="en-GB" sz="1100" noProof="0" dirty="0"/>
          </a:p>
          <a:p>
            <a:pPr marL="0" indent="0">
              <a:buFont typeface="Wingdings" charset="2"/>
              <a:buNone/>
            </a:pPr>
            <a:endParaRPr lang="en-GB" sz="1100" noProof="0" dirty="0"/>
          </a:p>
          <a:p>
            <a:pPr marL="0" indent="0">
              <a:buFont typeface="Wingdings" charset="2"/>
              <a:buNone/>
            </a:pPr>
            <a:endParaRPr lang="en-GB" sz="1100" noProof="0" dirty="0"/>
          </a:p>
        </p:txBody>
      </p:sp>
      <p:sp>
        <p:nvSpPr>
          <p:cNvPr id="19" name="Content Placeholder 3">
            <a:extLst>
              <a:ext uri="{FF2B5EF4-FFF2-40B4-BE49-F238E27FC236}">
                <a16:creationId xmlns:a16="http://schemas.microsoft.com/office/drawing/2014/main" id="{60C59CE7-5827-CFD6-38BA-46C1B44E3687}"/>
              </a:ext>
            </a:extLst>
          </p:cNvPr>
          <p:cNvSpPr txBox="1">
            <a:spLocks/>
          </p:cNvSpPr>
          <p:nvPr/>
        </p:nvSpPr>
        <p:spPr>
          <a:xfrm>
            <a:off x="2205758" y="2784137"/>
            <a:ext cx="2329276" cy="330329"/>
          </a:xfrm>
          <a:prstGeom prst="rect">
            <a:avLst/>
          </a:prstGeom>
        </p:spPr>
        <p:txBody>
          <a:bodyPr>
            <a:normAutofit fontScale="925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GB" sz="1100" noProof="0" dirty="0"/>
              <a:t>Top flange cylinder used to build axis</a:t>
            </a:r>
          </a:p>
          <a:p>
            <a:endParaRPr lang="en-GB" sz="1100" noProof="0" dirty="0">
              <a:solidFill>
                <a:srgbClr val="00B050"/>
              </a:solidFill>
            </a:endParaRPr>
          </a:p>
          <a:p>
            <a:endParaRPr lang="en-GB" sz="1100" noProof="0" dirty="0">
              <a:solidFill>
                <a:srgbClr val="00B050"/>
              </a:solidFill>
            </a:endParaRPr>
          </a:p>
          <a:p>
            <a:endParaRPr lang="en-GB" sz="1100" noProof="0" dirty="0"/>
          </a:p>
          <a:p>
            <a:pPr marL="0" indent="0">
              <a:buFont typeface="Wingdings" charset="2"/>
              <a:buNone/>
            </a:pPr>
            <a:endParaRPr lang="en-GB" sz="1100" noProof="0" dirty="0"/>
          </a:p>
          <a:p>
            <a:pPr marL="0" indent="0">
              <a:buFont typeface="Wingdings" charset="2"/>
              <a:buNone/>
            </a:pPr>
            <a:endParaRPr lang="en-GB" sz="1100" noProof="0" dirty="0"/>
          </a:p>
        </p:txBody>
      </p:sp>
      <p:cxnSp>
        <p:nvCxnSpPr>
          <p:cNvPr id="20" name="Straight Arrow Connector 19">
            <a:extLst>
              <a:ext uri="{FF2B5EF4-FFF2-40B4-BE49-F238E27FC236}">
                <a16:creationId xmlns:a16="http://schemas.microsoft.com/office/drawing/2014/main" id="{C5860299-EBA7-30DD-1DC8-036F86D74888}"/>
              </a:ext>
            </a:extLst>
          </p:cNvPr>
          <p:cNvCxnSpPr>
            <a:cxnSpLocks/>
          </p:cNvCxnSpPr>
          <p:nvPr/>
        </p:nvCxnSpPr>
        <p:spPr>
          <a:xfrm flipH="1">
            <a:off x="1996668" y="2912269"/>
            <a:ext cx="252483" cy="30768"/>
          </a:xfrm>
          <a:prstGeom prst="straightConnector1">
            <a:avLst/>
          </a:prstGeom>
          <a:ln>
            <a:solidFill>
              <a:schemeClr val="accent2">
                <a:lumMod val="60000"/>
                <a:lumOff val="40000"/>
              </a:schemeClr>
            </a:solidFill>
            <a:tailEnd type="triangle"/>
          </a:ln>
        </p:spPr>
        <p:style>
          <a:lnRef idx="2">
            <a:schemeClr val="accent3"/>
          </a:lnRef>
          <a:fillRef idx="0">
            <a:schemeClr val="accent3"/>
          </a:fillRef>
          <a:effectRef idx="1">
            <a:schemeClr val="accent3"/>
          </a:effectRef>
          <a:fontRef idx="minor">
            <a:schemeClr val="tx1"/>
          </a:fontRef>
        </p:style>
      </p:cxnSp>
      <p:sp>
        <p:nvSpPr>
          <p:cNvPr id="23" name="Content Placeholder 3">
            <a:extLst>
              <a:ext uri="{FF2B5EF4-FFF2-40B4-BE49-F238E27FC236}">
                <a16:creationId xmlns:a16="http://schemas.microsoft.com/office/drawing/2014/main" id="{205CF76A-F197-DE1D-7FC0-F2CA4435D9FB}"/>
              </a:ext>
            </a:extLst>
          </p:cNvPr>
          <p:cNvSpPr txBox="1">
            <a:spLocks/>
          </p:cNvSpPr>
          <p:nvPr/>
        </p:nvSpPr>
        <p:spPr>
          <a:xfrm>
            <a:off x="1983856" y="4255849"/>
            <a:ext cx="2039053" cy="253071"/>
          </a:xfrm>
          <a:prstGeom prst="rect">
            <a:avLst/>
          </a:prstGeom>
        </p:spPr>
        <p:txBody>
          <a:bodyPr>
            <a:normAutofit fontScale="85000" lnSpcReduction="1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GB" sz="1100" noProof="0" dirty="0"/>
              <a:t>Lower plane FPC outer pipe flange</a:t>
            </a:r>
          </a:p>
          <a:p>
            <a:endParaRPr lang="en-GB" sz="1100" noProof="0" dirty="0">
              <a:solidFill>
                <a:srgbClr val="00B050"/>
              </a:solidFill>
            </a:endParaRPr>
          </a:p>
          <a:p>
            <a:endParaRPr lang="en-GB" sz="1100" noProof="0" dirty="0">
              <a:solidFill>
                <a:srgbClr val="00B050"/>
              </a:solidFill>
            </a:endParaRPr>
          </a:p>
          <a:p>
            <a:endParaRPr lang="en-GB" sz="1100" noProof="0" dirty="0"/>
          </a:p>
          <a:p>
            <a:pPr marL="0" indent="0">
              <a:buFont typeface="Wingdings" charset="2"/>
              <a:buNone/>
            </a:pPr>
            <a:endParaRPr lang="en-GB" sz="1100" noProof="0" dirty="0"/>
          </a:p>
          <a:p>
            <a:pPr marL="0" indent="0">
              <a:buFont typeface="Wingdings" charset="2"/>
              <a:buNone/>
            </a:pPr>
            <a:endParaRPr lang="en-GB" sz="1100" noProof="0" dirty="0"/>
          </a:p>
        </p:txBody>
      </p:sp>
      <p:cxnSp>
        <p:nvCxnSpPr>
          <p:cNvPr id="24" name="Straight Arrow Connector 23">
            <a:extLst>
              <a:ext uri="{FF2B5EF4-FFF2-40B4-BE49-F238E27FC236}">
                <a16:creationId xmlns:a16="http://schemas.microsoft.com/office/drawing/2014/main" id="{F98EA77F-27BD-1A38-0C65-725D68B0DE71}"/>
              </a:ext>
            </a:extLst>
          </p:cNvPr>
          <p:cNvCxnSpPr>
            <a:cxnSpLocks/>
          </p:cNvCxnSpPr>
          <p:nvPr/>
        </p:nvCxnSpPr>
        <p:spPr>
          <a:xfrm flipH="1">
            <a:off x="1768538" y="4400736"/>
            <a:ext cx="238792" cy="183462"/>
          </a:xfrm>
          <a:prstGeom prst="straightConnector1">
            <a:avLst/>
          </a:prstGeom>
          <a:ln>
            <a:solidFill>
              <a:schemeClr val="accent2">
                <a:lumMod val="60000"/>
                <a:lumOff val="40000"/>
              </a:schemeClr>
            </a:solidFill>
            <a:tailEnd type="triangle"/>
          </a:ln>
        </p:spPr>
        <p:style>
          <a:lnRef idx="2">
            <a:schemeClr val="accent3"/>
          </a:lnRef>
          <a:fillRef idx="0">
            <a:schemeClr val="accent3"/>
          </a:fillRef>
          <a:effectRef idx="1">
            <a:schemeClr val="accent3"/>
          </a:effectRef>
          <a:fontRef idx="minor">
            <a:schemeClr val="tx1"/>
          </a:fontRef>
        </p:style>
      </p:cxnSp>
      <p:sp>
        <p:nvSpPr>
          <p:cNvPr id="27" name="Content Placeholder 3">
            <a:extLst>
              <a:ext uri="{FF2B5EF4-FFF2-40B4-BE49-F238E27FC236}">
                <a16:creationId xmlns:a16="http://schemas.microsoft.com/office/drawing/2014/main" id="{62C748CC-4180-1BFB-208A-E2FC43C8AB07}"/>
              </a:ext>
            </a:extLst>
          </p:cNvPr>
          <p:cNvSpPr txBox="1">
            <a:spLocks/>
          </p:cNvSpPr>
          <p:nvPr/>
        </p:nvSpPr>
        <p:spPr>
          <a:xfrm>
            <a:off x="1977624" y="4469996"/>
            <a:ext cx="2557410" cy="330329"/>
          </a:xfrm>
          <a:prstGeom prst="rect">
            <a:avLst/>
          </a:prstGeom>
        </p:spPr>
        <p:txBody>
          <a:bodyPr>
            <a:normAutofit fontScale="925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GB" sz="1100" noProof="0" dirty="0"/>
              <a:t>Lower flange cylinder used to build axis</a:t>
            </a:r>
          </a:p>
          <a:p>
            <a:endParaRPr lang="en-GB" sz="1100" noProof="0" dirty="0">
              <a:solidFill>
                <a:srgbClr val="00B050"/>
              </a:solidFill>
            </a:endParaRPr>
          </a:p>
          <a:p>
            <a:endParaRPr lang="en-GB" sz="1100" noProof="0" dirty="0">
              <a:solidFill>
                <a:srgbClr val="00B050"/>
              </a:solidFill>
            </a:endParaRPr>
          </a:p>
          <a:p>
            <a:endParaRPr lang="en-GB" sz="1100" noProof="0" dirty="0"/>
          </a:p>
          <a:p>
            <a:pPr marL="0" indent="0">
              <a:buFont typeface="Wingdings" charset="2"/>
              <a:buNone/>
            </a:pPr>
            <a:endParaRPr lang="en-GB" sz="1100" noProof="0" dirty="0"/>
          </a:p>
          <a:p>
            <a:pPr marL="0" indent="0">
              <a:buFont typeface="Wingdings" charset="2"/>
              <a:buNone/>
            </a:pPr>
            <a:endParaRPr lang="en-GB" sz="1100" noProof="0" dirty="0"/>
          </a:p>
        </p:txBody>
      </p:sp>
      <p:cxnSp>
        <p:nvCxnSpPr>
          <p:cNvPr id="28" name="Straight Arrow Connector 27">
            <a:extLst>
              <a:ext uri="{FF2B5EF4-FFF2-40B4-BE49-F238E27FC236}">
                <a16:creationId xmlns:a16="http://schemas.microsoft.com/office/drawing/2014/main" id="{318F420F-86D0-0E20-0D7D-B5B546E33A02}"/>
              </a:ext>
            </a:extLst>
          </p:cNvPr>
          <p:cNvCxnSpPr>
            <a:cxnSpLocks/>
          </p:cNvCxnSpPr>
          <p:nvPr/>
        </p:nvCxnSpPr>
        <p:spPr>
          <a:xfrm flipH="1">
            <a:off x="1768534" y="4598128"/>
            <a:ext cx="252483" cy="30768"/>
          </a:xfrm>
          <a:prstGeom prst="straightConnector1">
            <a:avLst/>
          </a:prstGeom>
          <a:ln>
            <a:solidFill>
              <a:schemeClr val="accent2">
                <a:lumMod val="60000"/>
                <a:lumOff val="40000"/>
              </a:schemeClr>
            </a:solidFill>
            <a:tailEnd type="triangle"/>
          </a:ln>
        </p:spPr>
        <p:style>
          <a:lnRef idx="2">
            <a:schemeClr val="accent3"/>
          </a:lnRef>
          <a:fillRef idx="0">
            <a:schemeClr val="accent3"/>
          </a:fillRef>
          <a:effectRef idx="1">
            <a:schemeClr val="accent3"/>
          </a:effectRef>
          <a:fontRef idx="minor">
            <a:schemeClr val="tx1"/>
          </a:fontRef>
        </p:style>
      </p:cxnSp>
      <p:grpSp>
        <p:nvGrpSpPr>
          <p:cNvPr id="43" name="Group 42">
            <a:extLst>
              <a:ext uri="{FF2B5EF4-FFF2-40B4-BE49-F238E27FC236}">
                <a16:creationId xmlns:a16="http://schemas.microsoft.com/office/drawing/2014/main" id="{53573D21-0ED1-710C-2CE4-96301F88D356}"/>
              </a:ext>
            </a:extLst>
          </p:cNvPr>
          <p:cNvGrpSpPr/>
          <p:nvPr/>
        </p:nvGrpSpPr>
        <p:grpSpPr>
          <a:xfrm>
            <a:off x="4631160" y="1964412"/>
            <a:ext cx="3485910" cy="1735765"/>
            <a:chOff x="4482162" y="2023723"/>
            <a:chExt cx="3447288" cy="1735765"/>
          </a:xfrm>
        </p:grpSpPr>
        <p:pic>
          <p:nvPicPr>
            <p:cNvPr id="40" name="Picture 39">
              <a:extLst>
                <a:ext uri="{FF2B5EF4-FFF2-40B4-BE49-F238E27FC236}">
                  <a16:creationId xmlns:a16="http://schemas.microsoft.com/office/drawing/2014/main" id="{09D663E2-F69C-8A9F-70F5-3937860527F9}"/>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4482162" y="2023723"/>
              <a:ext cx="3248025" cy="1506258"/>
            </a:xfrm>
            <a:prstGeom prst="rect">
              <a:avLst/>
            </a:prstGeom>
            <a:ln>
              <a:solidFill>
                <a:schemeClr val="accent3">
                  <a:lumMod val="20000"/>
                  <a:lumOff val="80000"/>
                </a:schemeClr>
              </a:solidFill>
            </a:ln>
          </p:spPr>
        </p:pic>
        <p:sp>
          <p:nvSpPr>
            <p:cNvPr id="41" name="Content Placeholder 3">
              <a:extLst>
                <a:ext uri="{FF2B5EF4-FFF2-40B4-BE49-F238E27FC236}">
                  <a16:creationId xmlns:a16="http://schemas.microsoft.com/office/drawing/2014/main" id="{CCDE5742-C2DE-3582-237D-26AFD543B5EB}"/>
                </a:ext>
              </a:extLst>
            </p:cNvPr>
            <p:cNvSpPr txBox="1">
              <a:spLocks/>
            </p:cNvSpPr>
            <p:nvPr/>
          </p:nvSpPr>
          <p:spPr>
            <a:xfrm>
              <a:off x="4715451" y="3544044"/>
              <a:ext cx="2899188" cy="215444"/>
            </a:xfrm>
            <a:prstGeom prst="rect">
              <a:avLst/>
            </a:prstGeom>
          </p:spPr>
          <p:txBody>
            <a:bodyPr>
              <a:normAutofit fontScale="92500" lnSpcReduction="2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GB" sz="1100" i="1" noProof="0" dirty="0"/>
                <a:t>Measured using laser tracker – courtesy V.Rude</a:t>
              </a:r>
              <a:endParaRPr lang="en-GB" sz="1100" i="1" noProof="0" dirty="0">
                <a:solidFill>
                  <a:srgbClr val="00B050"/>
                </a:solidFill>
              </a:endParaRPr>
            </a:p>
            <a:p>
              <a:endParaRPr lang="en-GB" sz="1100" i="1" noProof="0" dirty="0">
                <a:solidFill>
                  <a:srgbClr val="00B050"/>
                </a:solidFill>
              </a:endParaRPr>
            </a:p>
            <a:p>
              <a:endParaRPr lang="en-GB" sz="1100" i="1" noProof="0" dirty="0"/>
            </a:p>
            <a:p>
              <a:pPr marL="0" indent="0">
                <a:buFont typeface="Wingdings" charset="2"/>
                <a:buNone/>
              </a:pPr>
              <a:endParaRPr lang="en-GB" sz="1100" i="1" noProof="0" dirty="0"/>
            </a:p>
            <a:p>
              <a:pPr marL="0" indent="0">
                <a:buFont typeface="Wingdings" charset="2"/>
                <a:buNone/>
              </a:pPr>
              <a:endParaRPr lang="en-GB" sz="1100" i="1" noProof="0" dirty="0"/>
            </a:p>
          </p:txBody>
        </p:sp>
        <p:sp>
          <p:nvSpPr>
            <p:cNvPr id="42" name="Content Placeholder 3">
              <a:extLst>
                <a:ext uri="{FF2B5EF4-FFF2-40B4-BE49-F238E27FC236}">
                  <a16:creationId xmlns:a16="http://schemas.microsoft.com/office/drawing/2014/main" id="{857359C9-26C3-578F-0790-189D2E752F21}"/>
                </a:ext>
              </a:extLst>
            </p:cNvPr>
            <p:cNvSpPr txBox="1">
              <a:spLocks/>
            </p:cNvSpPr>
            <p:nvPr/>
          </p:nvSpPr>
          <p:spPr>
            <a:xfrm>
              <a:off x="5600174" y="2276349"/>
              <a:ext cx="2329276" cy="330329"/>
            </a:xfrm>
            <a:prstGeom prst="rect">
              <a:avLst/>
            </a:prstGeom>
          </p:spPr>
          <p:txBody>
            <a:bodyPr>
              <a:normAutofit fontScale="925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GB" sz="800" b="1" i="1" noProof="0" dirty="0">
                  <a:solidFill>
                    <a:srgbClr val="FF0000"/>
                  </a:solidFill>
                </a:rPr>
                <a:t>CAVITY 1</a:t>
              </a:r>
            </a:p>
            <a:p>
              <a:pPr marL="0" indent="0">
                <a:buNone/>
              </a:pPr>
              <a:r>
                <a:rPr lang="en-GB" sz="800" i="1" noProof="0" dirty="0">
                  <a:solidFill>
                    <a:srgbClr val="FF0000"/>
                  </a:solidFill>
                </a:rPr>
                <a:t>Equivalent total angle = ~1.6°</a:t>
              </a:r>
            </a:p>
            <a:p>
              <a:endParaRPr lang="en-GB" sz="800" i="1" noProof="0" dirty="0">
                <a:solidFill>
                  <a:srgbClr val="FF0000"/>
                </a:solidFill>
              </a:endParaRPr>
            </a:p>
            <a:p>
              <a:endParaRPr lang="en-GB" sz="800" i="1" noProof="0" dirty="0">
                <a:solidFill>
                  <a:srgbClr val="FF0000"/>
                </a:solidFill>
              </a:endParaRPr>
            </a:p>
            <a:p>
              <a:endParaRPr lang="en-GB" sz="800" i="1" noProof="0" dirty="0">
                <a:solidFill>
                  <a:srgbClr val="FF0000"/>
                </a:solidFill>
              </a:endParaRPr>
            </a:p>
            <a:p>
              <a:pPr marL="0" indent="0">
                <a:buFont typeface="Wingdings" charset="2"/>
                <a:buNone/>
              </a:pPr>
              <a:endParaRPr lang="en-GB" sz="800" i="1" noProof="0" dirty="0">
                <a:solidFill>
                  <a:srgbClr val="FF0000"/>
                </a:solidFill>
              </a:endParaRPr>
            </a:p>
            <a:p>
              <a:pPr marL="0" indent="0">
                <a:buFont typeface="Wingdings" charset="2"/>
                <a:buNone/>
              </a:pPr>
              <a:endParaRPr lang="en-GB" sz="800" i="1" noProof="0" dirty="0">
                <a:solidFill>
                  <a:srgbClr val="FF0000"/>
                </a:solidFill>
              </a:endParaRPr>
            </a:p>
          </p:txBody>
        </p:sp>
      </p:grpSp>
      <p:grpSp>
        <p:nvGrpSpPr>
          <p:cNvPr id="50" name="Group 49">
            <a:extLst>
              <a:ext uri="{FF2B5EF4-FFF2-40B4-BE49-F238E27FC236}">
                <a16:creationId xmlns:a16="http://schemas.microsoft.com/office/drawing/2014/main" id="{34D0BAB7-EC28-8DE2-8FE1-9494D747FA86}"/>
              </a:ext>
            </a:extLst>
          </p:cNvPr>
          <p:cNvGrpSpPr/>
          <p:nvPr/>
        </p:nvGrpSpPr>
        <p:grpSpPr>
          <a:xfrm>
            <a:off x="4668097" y="3810523"/>
            <a:ext cx="3448974" cy="1849659"/>
            <a:chOff x="4518688" y="3445960"/>
            <a:chExt cx="3448974" cy="1849659"/>
          </a:xfrm>
        </p:grpSpPr>
        <p:pic>
          <p:nvPicPr>
            <p:cNvPr id="49" name="Picture 48">
              <a:extLst>
                <a:ext uri="{FF2B5EF4-FFF2-40B4-BE49-F238E27FC236}">
                  <a16:creationId xmlns:a16="http://schemas.microsoft.com/office/drawing/2014/main" id="{60B83463-56F7-A8BD-8964-5AFE983645A3}"/>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4518688" y="3445960"/>
              <a:ext cx="3247478" cy="1604123"/>
            </a:xfrm>
            <a:prstGeom prst="rect">
              <a:avLst/>
            </a:prstGeom>
            <a:ln>
              <a:solidFill>
                <a:schemeClr val="accent4">
                  <a:lumMod val="40000"/>
                  <a:lumOff val="60000"/>
                </a:schemeClr>
              </a:solidFill>
            </a:ln>
          </p:spPr>
        </p:pic>
        <p:grpSp>
          <p:nvGrpSpPr>
            <p:cNvPr id="44" name="Group 43">
              <a:extLst>
                <a:ext uri="{FF2B5EF4-FFF2-40B4-BE49-F238E27FC236}">
                  <a16:creationId xmlns:a16="http://schemas.microsoft.com/office/drawing/2014/main" id="{8F6E4FB7-AEE1-33E0-A445-4C8C7A62A3DC}"/>
                </a:ext>
              </a:extLst>
            </p:cNvPr>
            <p:cNvGrpSpPr/>
            <p:nvPr/>
          </p:nvGrpSpPr>
          <p:grpSpPr>
            <a:xfrm>
              <a:off x="4717654" y="3691496"/>
              <a:ext cx="3250008" cy="1604123"/>
              <a:chOff x="4715451" y="2276349"/>
              <a:chExt cx="3213999" cy="1604123"/>
            </a:xfrm>
          </p:grpSpPr>
          <p:sp>
            <p:nvSpPr>
              <p:cNvPr id="46" name="Content Placeholder 3">
                <a:extLst>
                  <a:ext uri="{FF2B5EF4-FFF2-40B4-BE49-F238E27FC236}">
                    <a16:creationId xmlns:a16="http://schemas.microsoft.com/office/drawing/2014/main" id="{EFF01B9D-3ECE-C0D1-2147-E291B3237BEF}"/>
                  </a:ext>
                </a:extLst>
              </p:cNvPr>
              <p:cNvSpPr txBox="1">
                <a:spLocks/>
              </p:cNvSpPr>
              <p:nvPr/>
            </p:nvSpPr>
            <p:spPr>
              <a:xfrm>
                <a:off x="4715451" y="3661390"/>
                <a:ext cx="3046942" cy="219082"/>
              </a:xfrm>
              <a:prstGeom prst="rect">
                <a:avLst/>
              </a:prstGeom>
            </p:spPr>
            <p:txBody>
              <a:bodyPr>
                <a:normAutofit fontScale="92500" lnSpcReduction="2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GB" sz="1100" i="1" noProof="0" dirty="0"/>
                  <a:t>Measured using laser tracker – courtesy V.Rude</a:t>
                </a:r>
                <a:endParaRPr lang="en-GB" sz="1100" i="1" noProof="0" dirty="0">
                  <a:solidFill>
                    <a:srgbClr val="00B050"/>
                  </a:solidFill>
                </a:endParaRPr>
              </a:p>
              <a:p>
                <a:endParaRPr lang="en-GB" sz="1100" i="1" noProof="0" dirty="0">
                  <a:solidFill>
                    <a:srgbClr val="00B050"/>
                  </a:solidFill>
                </a:endParaRPr>
              </a:p>
              <a:p>
                <a:endParaRPr lang="en-GB" sz="1100" i="1" noProof="0" dirty="0"/>
              </a:p>
              <a:p>
                <a:pPr marL="0" indent="0">
                  <a:buFont typeface="Wingdings" charset="2"/>
                  <a:buNone/>
                </a:pPr>
                <a:endParaRPr lang="en-GB" sz="1100" i="1" noProof="0" dirty="0"/>
              </a:p>
              <a:p>
                <a:pPr marL="0" indent="0">
                  <a:buFont typeface="Wingdings" charset="2"/>
                  <a:buNone/>
                </a:pPr>
                <a:endParaRPr lang="en-GB" sz="1100" i="1" noProof="0" dirty="0"/>
              </a:p>
            </p:txBody>
          </p:sp>
          <p:sp>
            <p:nvSpPr>
              <p:cNvPr id="47" name="Content Placeholder 3">
                <a:extLst>
                  <a:ext uri="{FF2B5EF4-FFF2-40B4-BE49-F238E27FC236}">
                    <a16:creationId xmlns:a16="http://schemas.microsoft.com/office/drawing/2014/main" id="{77F1B2A2-2A65-166A-8066-7CEE12C92F5D}"/>
                  </a:ext>
                </a:extLst>
              </p:cNvPr>
              <p:cNvSpPr txBox="1">
                <a:spLocks/>
              </p:cNvSpPr>
              <p:nvPr/>
            </p:nvSpPr>
            <p:spPr>
              <a:xfrm>
                <a:off x="5600174" y="2276349"/>
                <a:ext cx="2329276" cy="330329"/>
              </a:xfrm>
              <a:prstGeom prst="rect">
                <a:avLst/>
              </a:prstGeom>
            </p:spPr>
            <p:txBody>
              <a:bodyPr>
                <a:normAutofit fontScale="925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GB" sz="800" b="1" i="1" noProof="0" dirty="0">
                    <a:solidFill>
                      <a:srgbClr val="FF0000"/>
                    </a:solidFill>
                  </a:rPr>
                  <a:t>CAVITY 2</a:t>
                </a:r>
              </a:p>
              <a:p>
                <a:pPr marL="0" indent="0">
                  <a:buNone/>
                </a:pPr>
                <a:r>
                  <a:rPr lang="en-GB" sz="800" i="1" noProof="0" dirty="0">
                    <a:solidFill>
                      <a:srgbClr val="FF0000"/>
                    </a:solidFill>
                  </a:rPr>
                  <a:t>Equivalent total angle = ~0.7°</a:t>
                </a:r>
              </a:p>
              <a:p>
                <a:endParaRPr lang="en-GB" sz="800" i="1" noProof="0" dirty="0">
                  <a:solidFill>
                    <a:srgbClr val="FF0000"/>
                  </a:solidFill>
                </a:endParaRPr>
              </a:p>
              <a:p>
                <a:endParaRPr lang="en-GB" sz="800" i="1" noProof="0" dirty="0">
                  <a:solidFill>
                    <a:srgbClr val="FF0000"/>
                  </a:solidFill>
                </a:endParaRPr>
              </a:p>
              <a:p>
                <a:endParaRPr lang="en-GB" sz="800" i="1" noProof="0" dirty="0">
                  <a:solidFill>
                    <a:srgbClr val="FF0000"/>
                  </a:solidFill>
                </a:endParaRPr>
              </a:p>
              <a:p>
                <a:pPr marL="0" indent="0">
                  <a:buFont typeface="Wingdings" charset="2"/>
                  <a:buNone/>
                </a:pPr>
                <a:endParaRPr lang="en-GB" sz="800" i="1" noProof="0" dirty="0">
                  <a:solidFill>
                    <a:srgbClr val="FF0000"/>
                  </a:solidFill>
                </a:endParaRPr>
              </a:p>
              <a:p>
                <a:pPr marL="0" indent="0">
                  <a:buFont typeface="Wingdings" charset="2"/>
                  <a:buNone/>
                </a:pPr>
                <a:endParaRPr lang="en-GB" sz="800" i="1" noProof="0" dirty="0">
                  <a:solidFill>
                    <a:srgbClr val="FF0000"/>
                  </a:solidFill>
                </a:endParaRPr>
              </a:p>
            </p:txBody>
          </p:sp>
        </p:grpSp>
      </p:grpSp>
      <p:sp>
        <p:nvSpPr>
          <p:cNvPr id="6" name="TextBox 5">
            <a:extLst>
              <a:ext uri="{FF2B5EF4-FFF2-40B4-BE49-F238E27FC236}">
                <a16:creationId xmlns:a16="http://schemas.microsoft.com/office/drawing/2014/main" id="{561F2909-A300-C8D2-3027-81F2614B8013}"/>
              </a:ext>
            </a:extLst>
          </p:cNvPr>
          <p:cNvSpPr txBox="1"/>
          <p:nvPr/>
        </p:nvSpPr>
        <p:spPr>
          <a:xfrm>
            <a:off x="4466601" y="3491534"/>
            <a:ext cx="575764" cy="215444"/>
          </a:xfrm>
          <a:prstGeom prst="rect">
            <a:avLst/>
          </a:prstGeom>
          <a:noFill/>
        </p:spPr>
        <p:txBody>
          <a:bodyPr wrap="square" rtlCol="0">
            <a:spAutoFit/>
          </a:bodyPr>
          <a:lstStyle/>
          <a:p>
            <a:pPr algn="ctr"/>
            <a:r>
              <a:rPr lang="en-GB" sz="800" b="1" noProof="0" dirty="0"/>
              <a:t>Fig .5 </a:t>
            </a:r>
            <a:endParaRPr lang="en-GB" sz="800" noProof="0" dirty="0">
              <a:solidFill>
                <a:srgbClr val="00B050"/>
              </a:solidFill>
            </a:endParaRPr>
          </a:p>
        </p:txBody>
      </p:sp>
      <p:sp>
        <p:nvSpPr>
          <p:cNvPr id="8" name="TextBox 7">
            <a:extLst>
              <a:ext uri="{FF2B5EF4-FFF2-40B4-BE49-F238E27FC236}">
                <a16:creationId xmlns:a16="http://schemas.microsoft.com/office/drawing/2014/main" id="{241D9E52-6DF9-057C-28ED-B4E53AAA4E8A}"/>
              </a:ext>
            </a:extLst>
          </p:cNvPr>
          <p:cNvSpPr txBox="1"/>
          <p:nvPr/>
        </p:nvSpPr>
        <p:spPr>
          <a:xfrm>
            <a:off x="4466601" y="5431137"/>
            <a:ext cx="575764" cy="215444"/>
          </a:xfrm>
          <a:prstGeom prst="rect">
            <a:avLst/>
          </a:prstGeom>
          <a:noFill/>
        </p:spPr>
        <p:txBody>
          <a:bodyPr wrap="square" rtlCol="0">
            <a:spAutoFit/>
          </a:bodyPr>
          <a:lstStyle/>
          <a:p>
            <a:pPr algn="ctr"/>
            <a:r>
              <a:rPr lang="en-GB" sz="800" b="1" noProof="0" dirty="0"/>
              <a:t>Fig .6 </a:t>
            </a:r>
            <a:endParaRPr lang="en-GB" sz="800" noProof="0" dirty="0">
              <a:solidFill>
                <a:srgbClr val="00B050"/>
              </a:solidFill>
            </a:endParaRPr>
          </a:p>
        </p:txBody>
      </p:sp>
    </p:spTree>
    <p:extLst>
      <p:ext uri="{BB962C8B-B14F-4D97-AF65-F5344CB8AC3E}">
        <p14:creationId xmlns:p14="http://schemas.microsoft.com/office/powerpoint/2010/main" val="17877941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5265D10A-C7BC-6F4D-49D0-B81632EB6644}"/>
              </a:ext>
            </a:extLst>
          </p:cNvPr>
          <p:cNvPicPr>
            <a:picLocks noChangeAspect="1"/>
          </p:cNvPicPr>
          <p:nvPr/>
        </p:nvPicPr>
        <p:blipFill>
          <a:blip r:embed="rId2"/>
          <a:stretch>
            <a:fillRect/>
          </a:stretch>
        </p:blipFill>
        <p:spPr>
          <a:xfrm>
            <a:off x="4719171" y="2071487"/>
            <a:ext cx="3967629" cy="1919225"/>
          </a:xfrm>
          <a:prstGeom prst="rect">
            <a:avLst/>
          </a:prstGeom>
          <a:ln>
            <a:solidFill>
              <a:schemeClr val="tx1"/>
            </a:solidFill>
          </a:ln>
        </p:spPr>
      </p:pic>
      <p:sp>
        <p:nvSpPr>
          <p:cNvPr id="2" name="Title 1">
            <a:extLst>
              <a:ext uri="{FF2B5EF4-FFF2-40B4-BE49-F238E27FC236}">
                <a16:creationId xmlns:a16="http://schemas.microsoft.com/office/drawing/2014/main" id="{4AEA3730-727C-D214-F1C3-F1938EA5DA37}"/>
              </a:ext>
            </a:extLst>
          </p:cNvPr>
          <p:cNvSpPr>
            <a:spLocks noGrp="1"/>
          </p:cNvSpPr>
          <p:nvPr>
            <p:ph type="title"/>
          </p:nvPr>
        </p:nvSpPr>
        <p:spPr/>
        <p:txBody>
          <a:bodyPr/>
          <a:lstStyle/>
          <a:p>
            <a:r>
              <a:rPr lang="en-GB" noProof="0" dirty="0"/>
              <a:t>Virtual evaluation of deformation</a:t>
            </a:r>
            <a:br>
              <a:rPr lang="en-GB" noProof="0" dirty="0"/>
            </a:br>
            <a:r>
              <a:rPr lang="en-GB" noProof="0" dirty="0"/>
              <a:t>Radiographic measures – A.Porret  </a:t>
            </a:r>
          </a:p>
        </p:txBody>
      </p:sp>
      <p:sp>
        <p:nvSpPr>
          <p:cNvPr id="5" name="Slide Number Placeholder 4">
            <a:extLst>
              <a:ext uri="{FF2B5EF4-FFF2-40B4-BE49-F238E27FC236}">
                <a16:creationId xmlns:a16="http://schemas.microsoft.com/office/drawing/2014/main" id="{A3B9A336-73EA-319E-E2A2-500AAC56E4DC}"/>
              </a:ext>
            </a:extLst>
          </p:cNvPr>
          <p:cNvSpPr>
            <a:spLocks noGrp="1"/>
          </p:cNvSpPr>
          <p:nvPr>
            <p:ph type="sldNum" sz="quarter" idx="12"/>
          </p:nvPr>
        </p:nvSpPr>
        <p:spPr/>
        <p:txBody>
          <a:bodyPr/>
          <a:lstStyle/>
          <a:p>
            <a:fld id="{BFDCA1C4-9514-7B4F-976F-D92F7E296653}" type="slidenum">
              <a:rPr lang="en-GB" noProof="0" smtClean="0"/>
              <a:pPr/>
              <a:t>18</a:t>
            </a:fld>
            <a:endParaRPr lang="en-GB" noProof="0" dirty="0"/>
          </a:p>
        </p:txBody>
      </p:sp>
      <p:pic>
        <p:nvPicPr>
          <p:cNvPr id="7" name="Picture 6">
            <a:extLst>
              <a:ext uri="{FF2B5EF4-FFF2-40B4-BE49-F238E27FC236}">
                <a16:creationId xmlns:a16="http://schemas.microsoft.com/office/drawing/2014/main" id="{54EEDD39-7F7F-B589-8015-E84E97DB0A9D}"/>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45059" y="1102054"/>
            <a:ext cx="2545901" cy="1143306"/>
          </a:xfrm>
          <a:prstGeom prst="rect">
            <a:avLst/>
          </a:prstGeom>
        </p:spPr>
      </p:pic>
      <p:sp>
        <p:nvSpPr>
          <p:cNvPr id="8" name="Content Placeholder 3">
            <a:extLst>
              <a:ext uri="{FF2B5EF4-FFF2-40B4-BE49-F238E27FC236}">
                <a16:creationId xmlns:a16="http://schemas.microsoft.com/office/drawing/2014/main" id="{9CB01514-4B5F-064A-0606-0F16F871F0F0}"/>
              </a:ext>
            </a:extLst>
          </p:cNvPr>
          <p:cNvSpPr txBox="1">
            <a:spLocks/>
          </p:cNvSpPr>
          <p:nvPr/>
        </p:nvSpPr>
        <p:spPr>
          <a:xfrm>
            <a:off x="235298" y="2245360"/>
            <a:ext cx="3081079" cy="219082"/>
          </a:xfrm>
          <a:prstGeom prst="rect">
            <a:avLst/>
          </a:prstGeom>
        </p:spPr>
        <p:txBody>
          <a:bodyPr>
            <a:normAutofit fontScale="92500" lnSpcReduction="2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GB" sz="1100" i="1" noProof="0" dirty="0"/>
              <a:t>Set up preview - courtesy A.Porret</a:t>
            </a:r>
            <a:endParaRPr lang="en-GB" sz="1100" i="1" noProof="0" dirty="0">
              <a:solidFill>
                <a:srgbClr val="00B050"/>
              </a:solidFill>
            </a:endParaRPr>
          </a:p>
          <a:p>
            <a:endParaRPr lang="en-GB" sz="1100" i="1" noProof="0" dirty="0">
              <a:solidFill>
                <a:srgbClr val="00B050"/>
              </a:solidFill>
            </a:endParaRPr>
          </a:p>
          <a:p>
            <a:endParaRPr lang="en-GB" sz="1100" i="1" noProof="0" dirty="0"/>
          </a:p>
          <a:p>
            <a:pPr marL="0" indent="0">
              <a:buFont typeface="Wingdings" charset="2"/>
              <a:buNone/>
            </a:pPr>
            <a:endParaRPr lang="en-GB" sz="1100" i="1" noProof="0" dirty="0"/>
          </a:p>
          <a:p>
            <a:pPr marL="0" indent="0">
              <a:buFont typeface="Wingdings" charset="2"/>
              <a:buNone/>
            </a:pPr>
            <a:endParaRPr lang="en-GB" sz="1100" i="1" noProof="0" dirty="0"/>
          </a:p>
        </p:txBody>
      </p:sp>
      <p:pic>
        <p:nvPicPr>
          <p:cNvPr id="10" name="Picture 9">
            <a:extLst>
              <a:ext uri="{FF2B5EF4-FFF2-40B4-BE49-F238E27FC236}">
                <a16:creationId xmlns:a16="http://schemas.microsoft.com/office/drawing/2014/main" id="{3E82CC51-86BE-7B13-04F5-45818B4E80BB}"/>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83694" y="2657738"/>
            <a:ext cx="1866235" cy="1625382"/>
          </a:xfrm>
          <a:prstGeom prst="rect">
            <a:avLst/>
          </a:prstGeom>
        </p:spPr>
      </p:pic>
      <p:pic>
        <p:nvPicPr>
          <p:cNvPr id="12" name="Picture 11">
            <a:extLst>
              <a:ext uri="{FF2B5EF4-FFF2-40B4-BE49-F238E27FC236}">
                <a16:creationId xmlns:a16="http://schemas.microsoft.com/office/drawing/2014/main" id="{7F672D7D-DEDE-3DE3-28BB-C6AD578619A6}"/>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2123654" y="2600774"/>
            <a:ext cx="1866235" cy="1753423"/>
          </a:xfrm>
          <a:prstGeom prst="rect">
            <a:avLst/>
          </a:prstGeom>
        </p:spPr>
      </p:pic>
      <p:grpSp>
        <p:nvGrpSpPr>
          <p:cNvPr id="24" name="Group 23">
            <a:extLst>
              <a:ext uri="{FF2B5EF4-FFF2-40B4-BE49-F238E27FC236}">
                <a16:creationId xmlns:a16="http://schemas.microsoft.com/office/drawing/2014/main" id="{52F9EB52-929A-DAC7-6F1A-3379C945DC16}"/>
              </a:ext>
            </a:extLst>
          </p:cNvPr>
          <p:cNvGrpSpPr/>
          <p:nvPr/>
        </p:nvGrpSpPr>
        <p:grpSpPr>
          <a:xfrm>
            <a:off x="3089438" y="4072717"/>
            <a:ext cx="5705370" cy="2590234"/>
            <a:chOff x="800450" y="2829536"/>
            <a:chExt cx="8440108" cy="4135474"/>
          </a:xfrm>
        </p:grpSpPr>
        <p:pic>
          <p:nvPicPr>
            <p:cNvPr id="14" name="Picture 13">
              <a:extLst>
                <a:ext uri="{FF2B5EF4-FFF2-40B4-BE49-F238E27FC236}">
                  <a16:creationId xmlns:a16="http://schemas.microsoft.com/office/drawing/2014/main" id="{4CCA4B46-4088-88A8-F4EB-26F86F48AEF8}"/>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4464723" y="3734648"/>
              <a:ext cx="2228172" cy="2181225"/>
            </a:xfrm>
            <a:prstGeom prst="rect">
              <a:avLst/>
            </a:prstGeom>
          </p:spPr>
        </p:pic>
        <p:pic>
          <p:nvPicPr>
            <p:cNvPr id="15" name="Picture 14">
              <a:extLst>
                <a:ext uri="{FF2B5EF4-FFF2-40B4-BE49-F238E27FC236}">
                  <a16:creationId xmlns:a16="http://schemas.microsoft.com/office/drawing/2014/main" id="{43DFE333-6436-BFCB-93B7-7E3788A2FE26}"/>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6505820" y="2829536"/>
              <a:ext cx="2734738" cy="2254878"/>
            </a:xfrm>
            <a:prstGeom prst="rect">
              <a:avLst/>
            </a:prstGeom>
            <a:ln>
              <a:solidFill>
                <a:schemeClr val="accent3">
                  <a:lumMod val="60000"/>
                  <a:lumOff val="40000"/>
                </a:schemeClr>
              </a:solidFill>
            </a:ln>
          </p:spPr>
        </p:pic>
        <p:pic>
          <p:nvPicPr>
            <p:cNvPr id="16" name="Picture 15">
              <a:extLst>
                <a:ext uri="{FF2B5EF4-FFF2-40B4-BE49-F238E27FC236}">
                  <a16:creationId xmlns:a16="http://schemas.microsoft.com/office/drawing/2014/main" id="{136F6555-D4BF-62D5-44D7-B8A8CAE9577D}"/>
                </a:ext>
              </a:extLst>
            </p:cNvPr>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800450" y="3388373"/>
              <a:ext cx="3774830" cy="3576637"/>
            </a:xfrm>
            <a:prstGeom prst="rect">
              <a:avLst/>
            </a:prstGeom>
          </p:spPr>
        </p:pic>
        <p:sp>
          <p:nvSpPr>
            <p:cNvPr id="17" name="TextBox 16">
              <a:extLst>
                <a:ext uri="{FF2B5EF4-FFF2-40B4-BE49-F238E27FC236}">
                  <a16:creationId xmlns:a16="http://schemas.microsoft.com/office/drawing/2014/main" id="{23936E57-4CDA-EBC9-3DD6-DFDC4B9F3387}"/>
                </a:ext>
              </a:extLst>
            </p:cNvPr>
            <p:cNvSpPr txBox="1"/>
            <p:nvPr/>
          </p:nvSpPr>
          <p:spPr>
            <a:xfrm>
              <a:off x="6622041" y="5546541"/>
              <a:ext cx="2458738" cy="1105616"/>
            </a:xfrm>
            <a:prstGeom prst="rect">
              <a:avLst/>
            </a:prstGeom>
            <a:solidFill>
              <a:schemeClr val="bg2">
                <a:lumMod val="60000"/>
                <a:lumOff val="40000"/>
              </a:schemeClr>
            </a:solidFill>
          </p:spPr>
          <p:txBody>
            <a:bodyPr wrap="square" rtlCol="0">
              <a:spAutoFit/>
            </a:bodyPr>
            <a:lstStyle/>
            <a:p>
              <a:pPr algn="ctr"/>
              <a:r>
                <a:rPr lang="en-GB" sz="1400" noProof="0" dirty="0">
                  <a:solidFill>
                    <a:srgbClr val="FF0000"/>
                  </a:solidFill>
                </a:rPr>
                <a:t>Theoretical clash =  0.5mm</a:t>
              </a:r>
            </a:p>
            <a:p>
              <a:pPr algn="ctr"/>
              <a:r>
                <a:rPr lang="en-GB" sz="1100" i="1" noProof="0" dirty="0">
                  <a:solidFill>
                    <a:srgbClr val="FF0000"/>
                  </a:solidFill>
                </a:rPr>
                <a:t>(Hook/cavity wall)</a:t>
              </a:r>
            </a:p>
          </p:txBody>
        </p:sp>
        <p:cxnSp>
          <p:nvCxnSpPr>
            <p:cNvPr id="18" name="Straight Arrow Connector 17">
              <a:extLst>
                <a:ext uri="{FF2B5EF4-FFF2-40B4-BE49-F238E27FC236}">
                  <a16:creationId xmlns:a16="http://schemas.microsoft.com/office/drawing/2014/main" id="{DACA702E-9F8E-9865-A26D-4BFCBB94EC58}"/>
                </a:ext>
              </a:extLst>
            </p:cNvPr>
            <p:cNvCxnSpPr>
              <a:cxnSpLocks/>
              <a:stCxn id="17" idx="0"/>
            </p:cNvCxnSpPr>
            <p:nvPr/>
          </p:nvCxnSpPr>
          <p:spPr>
            <a:xfrm flipV="1">
              <a:off x="7851411" y="4633564"/>
              <a:ext cx="292328" cy="912977"/>
            </a:xfrm>
            <a:prstGeom prst="straightConnector1">
              <a:avLst/>
            </a:prstGeom>
            <a:ln>
              <a:solidFill>
                <a:srgbClr val="0070C0"/>
              </a:solidFill>
              <a:tailEnd type="triangle"/>
            </a:ln>
          </p:spPr>
          <p:style>
            <a:lnRef idx="2">
              <a:schemeClr val="accent3"/>
            </a:lnRef>
            <a:fillRef idx="0">
              <a:schemeClr val="accent3"/>
            </a:fillRef>
            <a:effectRef idx="1">
              <a:schemeClr val="accent3"/>
            </a:effectRef>
            <a:fontRef idx="minor">
              <a:schemeClr val="tx1"/>
            </a:fontRef>
          </p:style>
        </p:cxnSp>
        <p:sp>
          <p:nvSpPr>
            <p:cNvPr id="19" name="Rectangle 18">
              <a:extLst>
                <a:ext uri="{FF2B5EF4-FFF2-40B4-BE49-F238E27FC236}">
                  <a16:creationId xmlns:a16="http://schemas.microsoft.com/office/drawing/2014/main" id="{C992EAFE-FB73-44DC-F6C2-7A508FE3499C}"/>
                </a:ext>
              </a:extLst>
            </p:cNvPr>
            <p:cNvSpPr/>
            <p:nvPr/>
          </p:nvSpPr>
          <p:spPr>
            <a:xfrm>
              <a:off x="5778124" y="5247925"/>
              <a:ext cx="503477" cy="447675"/>
            </a:xfrm>
            <a:prstGeom prst="rect">
              <a:avLst/>
            </a:prstGeom>
            <a:noFill/>
            <a:ln w="28575">
              <a:solidFill>
                <a:schemeClr val="accent3">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noProof="0" dirty="0"/>
            </a:p>
          </p:txBody>
        </p:sp>
        <p:cxnSp>
          <p:nvCxnSpPr>
            <p:cNvPr id="20" name="Straight Arrow Connector 19">
              <a:extLst>
                <a:ext uri="{FF2B5EF4-FFF2-40B4-BE49-F238E27FC236}">
                  <a16:creationId xmlns:a16="http://schemas.microsoft.com/office/drawing/2014/main" id="{D94EAA2C-3530-23D9-4E04-3D891766294E}"/>
                </a:ext>
              </a:extLst>
            </p:cNvPr>
            <p:cNvCxnSpPr>
              <a:cxnSpLocks/>
            </p:cNvCxnSpPr>
            <p:nvPr/>
          </p:nvCxnSpPr>
          <p:spPr>
            <a:xfrm flipV="1">
              <a:off x="6067289" y="4993463"/>
              <a:ext cx="438531" cy="221878"/>
            </a:xfrm>
            <a:prstGeom prst="straightConnector1">
              <a:avLst/>
            </a:prstGeom>
            <a:ln>
              <a:solidFill>
                <a:schemeClr val="accent3">
                  <a:lumMod val="60000"/>
                  <a:lumOff val="40000"/>
                </a:schemeClr>
              </a:solidFill>
              <a:tailEnd type="triangle"/>
            </a:ln>
          </p:spPr>
          <p:style>
            <a:lnRef idx="2">
              <a:schemeClr val="accent3"/>
            </a:lnRef>
            <a:fillRef idx="0">
              <a:schemeClr val="accent3"/>
            </a:fillRef>
            <a:effectRef idx="1">
              <a:schemeClr val="accent3"/>
            </a:effectRef>
            <a:fontRef idx="minor">
              <a:schemeClr val="tx1"/>
            </a:fontRef>
          </p:style>
        </p:cxnSp>
        <p:cxnSp>
          <p:nvCxnSpPr>
            <p:cNvPr id="21" name="Straight Connector 20">
              <a:extLst>
                <a:ext uri="{FF2B5EF4-FFF2-40B4-BE49-F238E27FC236}">
                  <a16:creationId xmlns:a16="http://schemas.microsoft.com/office/drawing/2014/main" id="{9027FA1D-FBE3-8733-9D07-5443F3C499D2}"/>
                </a:ext>
              </a:extLst>
            </p:cNvPr>
            <p:cNvCxnSpPr>
              <a:cxnSpLocks/>
            </p:cNvCxnSpPr>
            <p:nvPr/>
          </p:nvCxnSpPr>
          <p:spPr>
            <a:xfrm>
              <a:off x="3710425" y="3338163"/>
              <a:ext cx="85151" cy="2176462"/>
            </a:xfrm>
            <a:prstGeom prst="line">
              <a:avLst/>
            </a:prstGeom>
            <a:ln w="9525">
              <a:solidFill>
                <a:srgbClr val="FFFF00"/>
              </a:solidFill>
              <a:prstDash val="sysDash"/>
            </a:ln>
          </p:spPr>
          <p:style>
            <a:lnRef idx="2">
              <a:schemeClr val="accent3"/>
            </a:lnRef>
            <a:fillRef idx="0">
              <a:schemeClr val="accent3"/>
            </a:fillRef>
            <a:effectRef idx="1">
              <a:schemeClr val="accent3"/>
            </a:effectRef>
            <a:fontRef idx="minor">
              <a:schemeClr val="tx1"/>
            </a:fontRef>
          </p:style>
        </p:cxnSp>
        <p:cxnSp>
          <p:nvCxnSpPr>
            <p:cNvPr id="22" name="Straight Connector 21">
              <a:extLst>
                <a:ext uri="{FF2B5EF4-FFF2-40B4-BE49-F238E27FC236}">
                  <a16:creationId xmlns:a16="http://schemas.microsoft.com/office/drawing/2014/main" id="{AECC58AF-52E7-78C7-0E56-3D0B3DB834AC}"/>
                </a:ext>
              </a:extLst>
            </p:cNvPr>
            <p:cNvCxnSpPr>
              <a:cxnSpLocks/>
            </p:cNvCxnSpPr>
            <p:nvPr/>
          </p:nvCxnSpPr>
          <p:spPr>
            <a:xfrm flipV="1">
              <a:off x="3740034" y="3338163"/>
              <a:ext cx="55542" cy="2767012"/>
            </a:xfrm>
            <a:prstGeom prst="line">
              <a:avLst/>
            </a:prstGeom>
            <a:ln w="9525">
              <a:prstDash val="sysDash"/>
            </a:ln>
          </p:spPr>
          <p:style>
            <a:lnRef idx="2">
              <a:schemeClr val="accent1"/>
            </a:lnRef>
            <a:fillRef idx="0">
              <a:schemeClr val="accent1"/>
            </a:fillRef>
            <a:effectRef idx="1">
              <a:schemeClr val="accent1"/>
            </a:effectRef>
            <a:fontRef idx="minor">
              <a:schemeClr val="tx1"/>
            </a:fontRef>
          </p:style>
        </p:cxnSp>
      </p:grpSp>
      <p:cxnSp>
        <p:nvCxnSpPr>
          <p:cNvPr id="26" name="Straight Arrow Connector 25">
            <a:extLst>
              <a:ext uri="{FF2B5EF4-FFF2-40B4-BE49-F238E27FC236}">
                <a16:creationId xmlns:a16="http://schemas.microsoft.com/office/drawing/2014/main" id="{1B6B7D3B-F86B-F934-8E3E-973B8140B235}"/>
              </a:ext>
            </a:extLst>
          </p:cNvPr>
          <p:cNvCxnSpPr/>
          <p:nvPr/>
        </p:nvCxnSpPr>
        <p:spPr>
          <a:xfrm>
            <a:off x="4069976" y="3416749"/>
            <a:ext cx="1739153" cy="86637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9" name="Content Placeholder 3">
            <a:extLst>
              <a:ext uri="{FF2B5EF4-FFF2-40B4-BE49-F238E27FC236}">
                <a16:creationId xmlns:a16="http://schemas.microsoft.com/office/drawing/2014/main" id="{1A7C1806-3510-70EA-C91F-5B02BD0EAD7C}"/>
              </a:ext>
            </a:extLst>
          </p:cNvPr>
          <p:cNvSpPr txBox="1">
            <a:spLocks/>
          </p:cNvSpPr>
          <p:nvPr/>
        </p:nvSpPr>
        <p:spPr>
          <a:xfrm rot="1579424">
            <a:off x="4341839" y="3690039"/>
            <a:ext cx="1310446" cy="256265"/>
          </a:xfrm>
          <a:prstGeom prst="rect">
            <a:avLst/>
          </a:prstGeom>
        </p:spPr>
        <p:txBody>
          <a:bodyPr>
            <a:normAutofit fontScale="55000" lnSpcReduction="2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GB" sz="1100" noProof="0" dirty="0"/>
              <a:t>3D modelling of the deviation</a:t>
            </a:r>
          </a:p>
          <a:p>
            <a:endParaRPr lang="en-GB" sz="1100" noProof="0" dirty="0">
              <a:solidFill>
                <a:srgbClr val="00B050"/>
              </a:solidFill>
            </a:endParaRPr>
          </a:p>
          <a:p>
            <a:endParaRPr lang="en-GB" sz="1100" noProof="0" dirty="0">
              <a:solidFill>
                <a:srgbClr val="00B050"/>
              </a:solidFill>
            </a:endParaRPr>
          </a:p>
          <a:p>
            <a:endParaRPr lang="en-GB" sz="1100" noProof="0" dirty="0"/>
          </a:p>
          <a:p>
            <a:pPr marL="0" indent="0">
              <a:buFont typeface="Wingdings" charset="2"/>
              <a:buNone/>
            </a:pPr>
            <a:endParaRPr lang="en-GB" sz="1100" noProof="0" dirty="0"/>
          </a:p>
          <a:p>
            <a:pPr marL="0" indent="0">
              <a:buFont typeface="Wingdings" charset="2"/>
              <a:buNone/>
            </a:pPr>
            <a:endParaRPr lang="en-GB" sz="1100" noProof="0" dirty="0"/>
          </a:p>
        </p:txBody>
      </p:sp>
      <p:sp>
        <p:nvSpPr>
          <p:cNvPr id="30" name="Content Placeholder 2">
            <a:extLst>
              <a:ext uri="{FF2B5EF4-FFF2-40B4-BE49-F238E27FC236}">
                <a16:creationId xmlns:a16="http://schemas.microsoft.com/office/drawing/2014/main" id="{C0355120-3B38-17EE-9C2B-ECA0E5F3C767}"/>
              </a:ext>
            </a:extLst>
          </p:cNvPr>
          <p:cNvSpPr>
            <a:spLocks noGrp="1"/>
          </p:cNvSpPr>
          <p:nvPr>
            <p:ph idx="1"/>
          </p:nvPr>
        </p:nvSpPr>
        <p:spPr>
          <a:xfrm>
            <a:off x="3089438" y="1173125"/>
            <a:ext cx="5957362" cy="1049137"/>
          </a:xfrm>
        </p:spPr>
        <p:txBody>
          <a:bodyPr>
            <a:normAutofit/>
          </a:bodyPr>
          <a:lstStyle/>
          <a:p>
            <a:r>
              <a:rPr lang="en-GB" sz="1800" noProof="0" dirty="0"/>
              <a:t>X-ray confirms our preliminary observations :</a:t>
            </a:r>
          </a:p>
          <a:p>
            <a:pPr lvl="1"/>
            <a:r>
              <a:rPr lang="en-GB" sz="1400" noProof="0" dirty="0"/>
              <a:t>The hook isn’t bended</a:t>
            </a:r>
          </a:p>
          <a:p>
            <a:pPr lvl="1"/>
            <a:r>
              <a:rPr lang="en-GB" sz="1400" noProof="0" dirty="0"/>
              <a:t>The deviation starts from the top</a:t>
            </a:r>
          </a:p>
          <a:p>
            <a:endParaRPr lang="en-GB" sz="1800" noProof="0" dirty="0"/>
          </a:p>
        </p:txBody>
      </p:sp>
      <p:sp>
        <p:nvSpPr>
          <p:cNvPr id="13" name="Content Placeholder 3">
            <a:extLst>
              <a:ext uri="{FF2B5EF4-FFF2-40B4-BE49-F238E27FC236}">
                <a16:creationId xmlns:a16="http://schemas.microsoft.com/office/drawing/2014/main" id="{E1041199-3DBF-0241-E0B3-926945A8A5C1}"/>
              </a:ext>
            </a:extLst>
          </p:cNvPr>
          <p:cNvSpPr txBox="1">
            <a:spLocks/>
          </p:cNvSpPr>
          <p:nvPr/>
        </p:nvSpPr>
        <p:spPr>
          <a:xfrm>
            <a:off x="125506" y="4362211"/>
            <a:ext cx="4818612" cy="219082"/>
          </a:xfrm>
          <a:prstGeom prst="rect">
            <a:avLst/>
          </a:prstGeom>
        </p:spPr>
        <p:txBody>
          <a:bodyPr>
            <a:normAutofit fontScale="85000" lnSpcReduction="1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GB" sz="1100" i="1" noProof="0" dirty="0"/>
              <a:t>Result of radiographic measure (see full results in EDMS 2995980)- courtesy A.Porret</a:t>
            </a:r>
            <a:endParaRPr lang="en-GB" sz="1100" i="1" noProof="0" dirty="0">
              <a:solidFill>
                <a:srgbClr val="00B050"/>
              </a:solidFill>
            </a:endParaRPr>
          </a:p>
          <a:p>
            <a:endParaRPr lang="en-GB" sz="1100" i="1" noProof="0" dirty="0">
              <a:solidFill>
                <a:srgbClr val="00B050"/>
              </a:solidFill>
            </a:endParaRPr>
          </a:p>
          <a:p>
            <a:endParaRPr lang="en-GB" sz="1100" i="1" noProof="0" dirty="0"/>
          </a:p>
          <a:p>
            <a:pPr marL="0" indent="0">
              <a:buFont typeface="Wingdings" charset="2"/>
              <a:buNone/>
            </a:pPr>
            <a:endParaRPr lang="en-GB" sz="1100" i="1" noProof="0" dirty="0"/>
          </a:p>
          <a:p>
            <a:pPr marL="0" indent="0">
              <a:buFont typeface="Wingdings" charset="2"/>
              <a:buNone/>
            </a:pPr>
            <a:endParaRPr lang="en-GB" sz="1100" i="1" noProof="0" dirty="0"/>
          </a:p>
        </p:txBody>
      </p:sp>
      <p:pic>
        <p:nvPicPr>
          <p:cNvPr id="6" name="Image 5">
            <a:extLst>
              <a:ext uri="{FF2B5EF4-FFF2-40B4-BE49-F238E27FC236}">
                <a16:creationId xmlns:a16="http://schemas.microsoft.com/office/drawing/2014/main" id="{DAA63754-7D16-BFFE-1277-2B9C6EFC1264}"/>
              </a:ext>
            </a:extLst>
          </p:cNvPr>
          <p:cNvPicPr>
            <a:picLocks noChangeAspect="1"/>
          </p:cNvPicPr>
          <p:nvPr/>
        </p:nvPicPr>
        <p:blipFill>
          <a:blip r:embed="rId9"/>
          <a:stretch>
            <a:fillRect/>
          </a:stretch>
        </p:blipFill>
        <p:spPr>
          <a:xfrm>
            <a:off x="5809129" y="2541742"/>
            <a:ext cx="2311400" cy="1092200"/>
          </a:xfrm>
          <a:prstGeom prst="rect">
            <a:avLst/>
          </a:prstGeom>
        </p:spPr>
      </p:pic>
      <p:pic>
        <p:nvPicPr>
          <p:cNvPr id="9" name="Image 8">
            <a:extLst>
              <a:ext uri="{FF2B5EF4-FFF2-40B4-BE49-F238E27FC236}">
                <a16:creationId xmlns:a16="http://schemas.microsoft.com/office/drawing/2014/main" id="{93988E94-1FF0-10D3-BA71-0480F2789739}"/>
              </a:ext>
            </a:extLst>
          </p:cNvPr>
          <p:cNvPicPr>
            <a:picLocks noChangeAspect="1"/>
          </p:cNvPicPr>
          <p:nvPr/>
        </p:nvPicPr>
        <p:blipFill>
          <a:blip r:embed="rId10"/>
          <a:stretch>
            <a:fillRect/>
          </a:stretch>
        </p:blipFill>
        <p:spPr>
          <a:xfrm>
            <a:off x="7016893" y="2436180"/>
            <a:ext cx="508000" cy="1460500"/>
          </a:xfrm>
          <a:prstGeom prst="rect">
            <a:avLst/>
          </a:prstGeom>
        </p:spPr>
      </p:pic>
    </p:spTree>
    <p:extLst>
      <p:ext uri="{BB962C8B-B14F-4D97-AF65-F5344CB8AC3E}">
        <p14:creationId xmlns:p14="http://schemas.microsoft.com/office/powerpoint/2010/main" val="207495733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3C84A2-51F5-40A6-B209-7DBFDC6385AD}"/>
              </a:ext>
            </a:extLst>
          </p:cNvPr>
          <p:cNvSpPr>
            <a:spLocks noGrp="1"/>
          </p:cNvSpPr>
          <p:nvPr>
            <p:ph type="title"/>
          </p:nvPr>
        </p:nvSpPr>
        <p:spPr>
          <a:xfrm>
            <a:off x="612000" y="0"/>
            <a:ext cx="7920000" cy="720000"/>
          </a:xfrm>
        </p:spPr>
        <p:txBody>
          <a:bodyPr/>
          <a:lstStyle/>
          <a:p>
            <a:r>
              <a:rPr lang="en-GB" noProof="0" dirty="0"/>
              <a:t>Bonus : Test of material for clean room tooling</a:t>
            </a:r>
          </a:p>
        </p:txBody>
      </p:sp>
      <p:sp>
        <p:nvSpPr>
          <p:cNvPr id="5" name="Slide Number Placeholder 4">
            <a:extLst>
              <a:ext uri="{FF2B5EF4-FFF2-40B4-BE49-F238E27FC236}">
                <a16:creationId xmlns:a16="http://schemas.microsoft.com/office/drawing/2014/main" id="{C74B6A8C-D370-4396-8C24-1F1E77F5ED86}"/>
              </a:ext>
            </a:extLst>
          </p:cNvPr>
          <p:cNvSpPr>
            <a:spLocks noGrp="1"/>
          </p:cNvSpPr>
          <p:nvPr>
            <p:ph type="sldNum" sz="quarter" idx="12"/>
          </p:nvPr>
        </p:nvSpPr>
        <p:spPr/>
        <p:txBody>
          <a:bodyPr/>
          <a:lstStyle/>
          <a:p>
            <a:fld id="{BFDCA1C4-9514-7B4F-976F-D92F7E296653}" type="slidenum">
              <a:rPr lang="en-GB" noProof="0" smtClean="0"/>
              <a:pPr/>
              <a:t>19</a:t>
            </a:fld>
            <a:endParaRPr lang="en-GB" noProof="0" dirty="0"/>
          </a:p>
        </p:txBody>
      </p:sp>
      <p:pic>
        <p:nvPicPr>
          <p:cNvPr id="6" name="Image 5">
            <a:extLst>
              <a:ext uri="{FF2B5EF4-FFF2-40B4-BE49-F238E27FC236}">
                <a16:creationId xmlns:a16="http://schemas.microsoft.com/office/drawing/2014/main" id="{7A741D97-B135-84F1-24A3-EFC243E5F5A8}"/>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4678911" y="4062773"/>
            <a:ext cx="3853089" cy="1470454"/>
          </a:xfrm>
          <a:prstGeom prst="rect">
            <a:avLst/>
          </a:prstGeom>
        </p:spPr>
      </p:pic>
      <p:sp>
        <p:nvSpPr>
          <p:cNvPr id="8" name="Content Placeholder 11">
            <a:extLst>
              <a:ext uri="{FF2B5EF4-FFF2-40B4-BE49-F238E27FC236}">
                <a16:creationId xmlns:a16="http://schemas.microsoft.com/office/drawing/2014/main" id="{74FCA91F-B8B5-ECD8-F7D9-41A449130801}"/>
              </a:ext>
            </a:extLst>
          </p:cNvPr>
          <p:cNvSpPr txBox="1">
            <a:spLocks/>
          </p:cNvSpPr>
          <p:nvPr/>
        </p:nvSpPr>
        <p:spPr>
          <a:xfrm>
            <a:off x="70024" y="5553490"/>
            <a:ext cx="8461976" cy="639326"/>
          </a:xfrm>
          <a:prstGeom prst="rect">
            <a:avLst/>
          </a:prstGeom>
          <a:solidFill>
            <a:schemeClr val="bg1">
              <a:alpha val="66000"/>
            </a:schemeClr>
          </a:solidFill>
        </p:spPr>
        <p:txBody>
          <a:bodyPr vert="horz" lIns="0" tIns="0" rIns="0" bIns="0" rtlCol="0" anchor="t">
            <a:normAutofit/>
          </a:bodyPr>
          <a:lstStyle>
            <a:lvl1pPr marL="0" indent="0" algn="l" defTabSz="457200" rtl="0" eaLnBrk="1" latinLnBrk="0" hangingPunct="1">
              <a:spcBef>
                <a:spcPct val="20000"/>
              </a:spcBef>
              <a:buClr>
                <a:schemeClr val="accent6"/>
              </a:buClr>
              <a:buFont typeface="Wingdings" charset="2"/>
              <a:buNone/>
              <a:defRPr sz="2000" b="1" kern="1200" baseline="0">
                <a:solidFill>
                  <a:schemeClr val="accent5"/>
                </a:solidFill>
                <a:latin typeface="+mn-lt"/>
                <a:ea typeface="+mn-ea"/>
                <a:cs typeface="+mn-cs"/>
              </a:defRPr>
            </a:lvl1pPr>
            <a:lvl2pPr marL="457200" indent="0" algn="l" defTabSz="457200" rtl="0" eaLnBrk="1" latinLnBrk="0" hangingPunct="1">
              <a:spcBef>
                <a:spcPct val="20000"/>
              </a:spcBef>
              <a:buClr>
                <a:schemeClr val="accent6"/>
              </a:buClr>
              <a:buFont typeface="Wingdings" charset="2"/>
              <a:buNone/>
              <a:defRPr sz="2000" b="1" kern="1200">
                <a:solidFill>
                  <a:schemeClr val="accent5"/>
                </a:solidFill>
                <a:latin typeface="+mn-lt"/>
                <a:ea typeface="+mn-ea"/>
                <a:cs typeface="+mn-cs"/>
              </a:defRPr>
            </a:lvl2pPr>
            <a:lvl3pPr marL="914400" indent="0" algn="l" defTabSz="457200" rtl="0" eaLnBrk="1" latinLnBrk="0" hangingPunct="1">
              <a:spcBef>
                <a:spcPct val="20000"/>
              </a:spcBef>
              <a:buClr>
                <a:schemeClr val="accent6"/>
              </a:buClr>
              <a:buFont typeface="Wingdings" charset="2"/>
              <a:buNone/>
              <a:defRPr sz="1800" b="1" kern="1200">
                <a:solidFill>
                  <a:schemeClr val="accent5"/>
                </a:solidFill>
                <a:latin typeface="+mn-lt"/>
                <a:ea typeface="+mn-ea"/>
                <a:cs typeface="+mn-cs"/>
              </a:defRPr>
            </a:lvl3pPr>
            <a:lvl4pPr marL="1371600" indent="0" algn="l" defTabSz="457200" rtl="0" eaLnBrk="1" latinLnBrk="0" hangingPunct="1">
              <a:spcBef>
                <a:spcPct val="20000"/>
              </a:spcBef>
              <a:buClr>
                <a:schemeClr val="accent6"/>
              </a:buClr>
              <a:buFont typeface="Wingdings" charset="2"/>
              <a:buNone/>
              <a:defRPr sz="1600" b="1" kern="1200">
                <a:solidFill>
                  <a:schemeClr val="accent5"/>
                </a:solidFill>
                <a:latin typeface="+mn-lt"/>
                <a:ea typeface="+mn-ea"/>
                <a:cs typeface="+mn-cs"/>
              </a:defRPr>
            </a:lvl4pPr>
            <a:lvl5pPr marL="1828800" indent="0" algn="l" defTabSz="457200" rtl="0" eaLnBrk="1" latinLnBrk="0" hangingPunct="1">
              <a:spcBef>
                <a:spcPct val="20000"/>
              </a:spcBef>
              <a:buClr>
                <a:schemeClr val="accent6"/>
              </a:buClr>
              <a:buFont typeface="Wingdings" charset="2"/>
              <a:buNone/>
              <a:defRPr sz="1600" b="1" kern="1200">
                <a:solidFill>
                  <a:schemeClr val="accent5"/>
                </a:solidFill>
                <a:latin typeface="+mn-lt"/>
                <a:ea typeface="+mn-ea"/>
                <a:cs typeface="+mn-cs"/>
              </a:defRPr>
            </a:lvl5pPr>
            <a:lvl6pPr marL="2286000" indent="0" algn="l" defTabSz="457200" rtl="0" eaLnBrk="1" latinLnBrk="0" hangingPunct="1">
              <a:spcBef>
                <a:spcPct val="20000"/>
              </a:spcBef>
              <a:buFont typeface="Arial"/>
              <a:buNone/>
              <a:defRPr sz="1600" b="1" kern="1200">
                <a:solidFill>
                  <a:schemeClr val="tx1"/>
                </a:solidFill>
                <a:latin typeface="+mn-lt"/>
                <a:ea typeface="+mn-ea"/>
                <a:cs typeface="+mn-cs"/>
              </a:defRPr>
            </a:lvl6pPr>
            <a:lvl7pPr marL="2743200" indent="0" algn="l" defTabSz="457200" rtl="0" eaLnBrk="1" latinLnBrk="0" hangingPunct="1">
              <a:spcBef>
                <a:spcPct val="20000"/>
              </a:spcBef>
              <a:buFont typeface="Arial"/>
              <a:buNone/>
              <a:defRPr sz="1600" b="1" kern="1200">
                <a:solidFill>
                  <a:schemeClr val="tx1"/>
                </a:solidFill>
                <a:latin typeface="+mn-lt"/>
                <a:ea typeface="+mn-ea"/>
                <a:cs typeface="+mn-cs"/>
              </a:defRPr>
            </a:lvl7pPr>
            <a:lvl8pPr marL="3200400" indent="0" algn="l" defTabSz="457200" rtl="0" eaLnBrk="1" latinLnBrk="0" hangingPunct="1">
              <a:spcBef>
                <a:spcPct val="20000"/>
              </a:spcBef>
              <a:buFont typeface="Arial"/>
              <a:buNone/>
              <a:defRPr sz="1600" b="1" kern="1200">
                <a:solidFill>
                  <a:schemeClr val="tx1"/>
                </a:solidFill>
                <a:latin typeface="+mn-lt"/>
                <a:ea typeface="+mn-ea"/>
                <a:cs typeface="+mn-cs"/>
              </a:defRPr>
            </a:lvl8pPr>
            <a:lvl9pPr marL="3657600" indent="0" algn="l" defTabSz="457200" rtl="0" eaLnBrk="1" latinLnBrk="0" hangingPunct="1">
              <a:spcBef>
                <a:spcPct val="20000"/>
              </a:spcBef>
              <a:buFont typeface="Arial"/>
              <a:buNone/>
              <a:defRPr sz="1600" b="1" kern="1200">
                <a:solidFill>
                  <a:schemeClr val="tx1"/>
                </a:solidFill>
                <a:latin typeface="+mn-lt"/>
                <a:ea typeface="+mn-ea"/>
                <a:cs typeface="+mn-cs"/>
              </a:defRPr>
            </a:lvl9pPr>
          </a:lstStyle>
          <a:p>
            <a:pPr lvl="1"/>
            <a:r>
              <a:rPr lang="en-GB" sz="1200" noProof="0" dirty="0"/>
              <a:t>Extracted from report EDMS 3141216 </a:t>
            </a:r>
          </a:p>
          <a:p>
            <a:pPr lvl="1"/>
            <a:r>
              <a:rPr lang="en-GB" sz="1200" noProof="0" dirty="0"/>
              <a:t>(courtesy Micaela Battista – Nuria Valverde)</a:t>
            </a:r>
            <a:endParaRPr lang="en-GB" sz="1800" noProof="0" dirty="0"/>
          </a:p>
        </p:txBody>
      </p:sp>
      <p:pic>
        <p:nvPicPr>
          <p:cNvPr id="13" name="Imagen 9">
            <a:extLst>
              <a:ext uri="{FF2B5EF4-FFF2-40B4-BE49-F238E27FC236}">
                <a16:creationId xmlns:a16="http://schemas.microsoft.com/office/drawing/2014/main" id="{03090058-3DBC-3E8A-5E22-35CBFC4261CB}"/>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rot="16200000">
            <a:off x="3829295" y="498928"/>
            <a:ext cx="1475309" cy="196707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4" name="Imagen 12">
            <a:extLst>
              <a:ext uri="{FF2B5EF4-FFF2-40B4-BE49-F238E27FC236}">
                <a16:creationId xmlns:a16="http://schemas.microsoft.com/office/drawing/2014/main" id="{CD61976E-4003-E5E0-F981-DAC0AFB65578}"/>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rot="16200000">
            <a:off x="857885" y="498928"/>
            <a:ext cx="1475309" cy="196707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7" name="Imagen 18">
            <a:extLst>
              <a:ext uri="{FF2B5EF4-FFF2-40B4-BE49-F238E27FC236}">
                <a16:creationId xmlns:a16="http://schemas.microsoft.com/office/drawing/2014/main" id="{817B0C91-96D5-0F77-5396-50EB9181D0FD}"/>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rot="16200000">
            <a:off x="6810808" y="498928"/>
            <a:ext cx="1475309" cy="196707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aphicFrame>
        <p:nvGraphicFramePr>
          <p:cNvPr id="18" name="Tabla 16">
            <a:extLst>
              <a:ext uri="{FF2B5EF4-FFF2-40B4-BE49-F238E27FC236}">
                <a16:creationId xmlns:a16="http://schemas.microsoft.com/office/drawing/2014/main" id="{8CCA4296-9124-A474-FFE8-4F50ED1C90C3}"/>
              </a:ext>
            </a:extLst>
          </p:cNvPr>
          <p:cNvGraphicFramePr>
            <a:graphicFrameLocks noGrp="1"/>
          </p:cNvGraphicFramePr>
          <p:nvPr>
            <p:extLst>
              <p:ext uri="{D42A27DB-BD31-4B8C-83A1-F6EECF244321}">
                <p14:modId xmlns:p14="http://schemas.microsoft.com/office/powerpoint/2010/main" val="3758601368"/>
              </p:ext>
            </p:extLst>
          </p:nvPr>
        </p:nvGraphicFramePr>
        <p:xfrm>
          <a:off x="495857" y="4249826"/>
          <a:ext cx="3962907" cy="1207556"/>
        </p:xfrm>
        <a:graphic>
          <a:graphicData uri="http://schemas.openxmlformats.org/drawingml/2006/table">
            <a:tbl>
              <a:tblPr firstRow="1" bandRow="1">
                <a:effectLst>
                  <a:outerShdw blurRad="50800" dist="38100" dir="5400000" algn="t" rotWithShape="0">
                    <a:prstClr val="black">
                      <a:alpha val="40000"/>
                    </a:prstClr>
                  </a:outerShdw>
                </a:effectLst>
                <a:tableStyleId>{5C22544A-7EE6-4342-B048-85BDC9FD1C3A}</a:tableStyleId>
              </a:tblPr>
              <a:tblGrid>
                <a:gridCol w="1017563">
                  <a:extLst>
                    <a:ext uri="{9D8B030D-6E8A-4147-A177-3AD203B41FA5}">
                      <a16:colId xmlns:a16="http://schemas.microsoft.com/office/drawing/2014/main" val="2812345972"/>
                    </a:ext>
                  </a:extLst>
                </a:gridCol>
                <a:gridCol w="678151">
                  <a:extLst>
                    <a:ext uri="{9D8B030D-6E8A-4147-A177-3AD203B41FA5}">
                      <a16:colId xmlns:a16="http://schemas.microsoft.com/office/drawing/2014/main" val="1477704680"/>
                    </a:ext>
                  </a:extLst>
                </a:gridCol>
                <a:gridCol w="678151">
                  <a:extLst>
                    <a:ext uri="{9D8B030D-6E8A-4147-A177-3AD203B41FA5}">
                      <a16:colId xmlns:a16="http://schemas.microsoft.com/office/drawing/2014/main" val="929952364"/>
                    </a:ext>
                  </a:extLst>
                </a:gridCol>
                <a:gridCol w="542837">
                  <a:extLst>
                    <a:ext uri="{9D8B030D-6E8A-4147-A177-3AD203B41FA5}">
                      <a16:colId xmlns:a16="http://schemas.microsoft.com/office/drawing/2014/main" val="1458144502"/>
                    </a:ext>
                  </a:extLst>
                </a:gridCol>
                <a:gridCol w="542836">
                  <a:extLst>
                    <a:ext uri="{9D8B030D-6E8A-4147-A177-3AD203B41FA5}">
                      <a16:colId xmlns:a16="http://schemas.microsoft.com/office/drawing/2014/main" val="3757617099"/>
                    </a:ext>
                  </a:extLst>
                </a:gridCol>
                <a:gridCol w="503369">
                  <a:extLst>
                    <a:ext uri="{9D8B030D-6E8A-4147-A177-3AD203B41FA5}">
                      <a16:colId xmlns:a16="http://schemas.microsoft.com/office/drawing/2014/main" val="2338017759"/>
                    </a:ext>
                  </a:extLst>
                </a:gridCol>
              </a:tblGrid>
              <a:tr h="301889">
                <a:tc>
                  <a:txBody>
                    <a:bodyPr/>
                    <a:lstStyle/>
                    <a:p>
                      <a:pPr algn="ctr"/>
                      <a:endParaRPr lang="en-GB" sz="1100" noProof="0" dirty="0"/>
                    </a:p>
                  </a:txBody>
                  <a:tcPr marL="90520" marR="90520" marT="45260" marB="45260">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38100" cmpd="sng">
                      <a:noFill/>
                    </a:lnB>
                    <a:lnTlToBr w="12700" cmpd="sng">
                      <a:noFill/>
                      <a:prstDash val="solid"/>
                    </a:lnTlToBr>
                    <a:lnBlToTr w="12700" cmpd="sng">
                      <a:noFill/>
                      <a:prstDash val="solid"/>
                    </a:lnBlToTr>
                  </a:tcPr>
                </a:tc>
                <a:tc>
                  <a:txBody>
                    <a:bodyPr/>
                    <a:lstStyle/>
                    <a:p>
                      <a:pPr algn="ctr"/>
                      <a:r>
                        <a:rPr lang="en-GB" sz="1100" noProof="0" dirty="0"/>
                        <a:t>0,3µm</a:t>
                      </a:r>
                    </a:p>
                  </a:txBody>
                  <a:tcPr marL="90520" marR="90520" marT="45260" marB="45260">
                    <a:lnL w="12700" cmpd="sng">
                      <a:noFill/>
                    </a:lnL>
                    <a:lnR w="12700" cmpd="sng">
                      <a:noFill/>
                    </a:lnR>
                    <a:lnT w="12700" cap="flat" cmpd="sng" algn="ctr">
                      <a:noFill/>
                      <a:prstDash val="solid"/>
                      <a:round/>
                      <a:headEnd type="none" w="med" len="med"/>
                      <a:tailEnd type="none" w="med" len="med"/>
                    </a:lnT>
                    <a:lnB w="38100" cmpd="sng">
                      <a:noFill/>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noProof="0" dirty="0"/>
                        <a:t>0,5µm</a:t>
                      </a:r>
                    </a:p>
                  </a:txBody>
                  <a:tcPr marL="90520" marR="90520" marT="45260" marB="45260">
                    <a:lnL w="12700" cmpd="sng">
                      <a:noFill/>
                    </a:lnL>
                    <a:lnR w="12700" cmpd="sng">
                      <a:noFill/>
                    </a:lnR>
                    <a:lnT w="12700" cap="flat" cmpd="sng" algn="ctr">
                      <a:noFill/>
                      <a:prstDash val="solid"/>
                      <a:round/>
                      <a:headEnd type="none" w="med" len="med"/>
                      <a:tailEnd type="none" w="med" len="med"/>
                    </a:lnT>
                    <a:lnB w="38100" cmpd="sng">
                      <a:noFill/>
                    </a:lnB>
                    <a:lnTlToBr w="12700" cmpd="sng">
                      <a:noFill/>
                      <a:prstDash val="solid"/>
                    </a:lnTlToBr>
                    <a:lnBlToTr w="12700" cmpd="sng">
                      <a:noFill/>
                      <a:prstDash val="solid"/>
                    </a:lnBlToTr>
                  </a:tcPr>
                </a:tc>
                <a:tc>
                  <a:txBody>
                    <a:bodyPr/>
                    <a:lstStyle/>
                    <a:p>
                      <a:pPr algn="ctr"/>
                      <a:r>
                        <a:rPr lang="en-GB" sz="1100" noProof="0" dirty="0"/>
                        <a:t>1µm</a:t>
                      </a:r>
                    </a:p>
                  </a:txBody>
                  <a:tcPr marL="90520" marR="90520" marT="45260" marB="45260">
                    <a:lnL w="12700" cmpd="sng">
                      <a:noFill/>
                    </a:lnL>
                    <a:lnR w="12700" cmpd="sng">
                      <a:noFill/>
                    </a:lnR>
                    <a:lnT w="12700" cap="flat" cmpd="sng" algn="ctr">
                      <a:noFill/>
                      <a:prstDash val="solid"/>
                      <a:round/>
                      <a:headEnd type="none" w="med" len="med"/>
                      <a:tailEnd type="none" w="med" len="med"/>
                    </a:lnT>
                    <a:lnB w="38100" cmpd="sng">
                      <a:noFill/>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noProof="0" dirty="0"/>
                        <a:t>5µm</a:t>
                      </a:r>
                    </a:p>
                  </a:txBody>
                  <a:tcPr marL="90520" marR="90520" marT="45260" marB="45260">
                    <a:lnL w="12700" cmpd="sng">
                      <a:noFill/>
                    </a:lnL>
                    <a:lnR w="12700" cmpd="sng">
                      <a:noFill/>
                    </a:lnR>
                    <a:lnT w="12700" cap="flat" cmpd="sng" algn="ctr">
                      <a:noFill/>
                      <a:prstDash val="solid"/>
                      <a:round/>
                      <a:headEnd type="none" w="med" len="med"/>
                      <a:tailEnd type="none" w="med" len="med"/>
                    </a:lnT>
                    <a:lnB w="38100" cmpd="sng">
                      <a:noFill/>
                    </a:lnB>
                    <a:lnTlToBr w="12700" cmpd="sng">
                      <a:noFill/>
                      <a:prstDash val="solid"/>
                    </a:lnTlToBr>
                    <a:lnBlToTr w="12700" cmpd="sng">
                      <a:noFill/>
                      <a:prstDash val="solid"/>
                    </a:lnBlToTr>
                  </a:tcPr>
                </a:tc>
                <a:tc>
                  <a:txBody>
                    <a:bodyPr/>
                    <a:lstStyle/>
                    <a:p>
                      <a:pPr algn="ctr"/>
                      <a:r>
                        <a:rPr lang="en-GB" sz="1100" noProof="0" dirty="0"/>
                        <a:t>ISO</a:t>
                      </a:r>
                    </a:p>
                  </a:txBody>
                  <a:tcPr marL="90520" marR="90520" marT="45260" marB="45260">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8100" cmpd="sng">
                      <a:noFill/>
                    </a:lnB>
                    <a:lnTlToBr w="12700" cmpd="sng">
                      <a:noFill/>
                      <a:prstDash val="solid"/>
                    </a:lnTlToBr>
                    <a:lnBlToTr w="12700" cmpd="sng">
                      <a:noFill/>
                      <a:prstDash val="solid"/>
                    </a:lnBlToTr>
                  </a:tcPr>
                </a:tc>
                <a:extLst>
                  <a:ext uri="{0D108BD9-81ED-4DB2-BD59-A6C34878D82A}">
                    <a16:rowId xmlns:a16="http://schemas.microsoft.com/office/drawing/2014/main" val="807477458"/>
                  </a:ext>
                </a:extLst>
              </a:tr>
              <a:tr h="301889">
                <a:tc>
                  <a:txBody>
                    <a:bodyPr/>
                    <a:lstStyle/>
                    <a:p>
                      <a:pPr algn="ctr"/>
                      <a:r>
                        <a:rPr lang="en-GB" sz="1100" b="1" noProof="0" dirty="0"/>
                        <a:t>Aluminum</a:t>
                      </a:r>
                      <a:endParaRPr lang="en-GB" sz="1100" noProof="0" dirty="0"/>
                    </a:p>
                  </a:txBody>
                  <a:tcPr marL="90520" marR="90520" marT="45260" marB="45260">
                    <a:lnL w="12700" cap="flat" cmpd="sng" algn="ctr">
                      <a:noFill/>
                      <a:prstDash val="solid"/>
                      <a:round/>
                      <a:headEnd type="none" w="med" len="med"/>
                      <a:tailEnd type="none" w="med" len="med"/>
                    </a:lnL>
                    <a:lnR w="12700" cmpd="sng">
                      <a:noFill/>
                    </a:lnR>
                    <a:lnT w="38100" cmpd="sng">
                      <a:noFill/>
                    </a:lnT>
                    <a:lnB w="12700" cmpd="sng">
                      <a:noFill/>
                    </a:lnB>
                    <a:lnTlToBr w="12700" cmpd="sng">
                      <a:noFill/>
                      <a:prstDash val="solid"/>
                    </a:lnTlToBr>
                    <a:lnBlToTr w="12700" cmpd="sng">
                      <a:noFill/>
                      <a:prstDash val="solid"/>
                    </a:lnBlToTr>
                  </a:tcPr>
                </a:tc>
                <a:tc>
                  <a:txBody>
                    <a:bodyPr/>
                    <a:lstStyle/>
                    <a:p>
                      <a:pPr algn="ctr"/>
                      <a:r>
                        <a:rPr lang="en-GB" sz="1100" noProof="0" dirty="0"/>
                        <a:t>0</a:t>
                      </a:r>
                    </a:p>
                  </a:txBody>
                  <a:tcPr marL="90520" marR="90520" marT="45260" marB="45260">
                    <a:lnL w="12700" cmpd="sng">
                      <a:noFill/>
                    </a:lnL>
                    <a:lnR w="12700" cmpd="sng">
                      <a:noFill/>
                    </a:lnR>
                    <a:lnT w="38100" cmpd="sng">
                      <a:noFill/>
                    </a:lnT>
                    <a:lnB w="12700" cmpd="sng">
                      <a:noFill/>
                    </a:lnB>
                    <a:lnTlToBr w="12700" cmpd="sng">
                      <a:noFill/>
                      <a:prstDash val="solid"/>
                    </a:lnTlToBr>
                    <a:lnBlToTr w="12700" cmpd="sng">
                      <a:noFill/>
                      <a:prstDash val="solid"/>
                    </a:lnBlToTr>
                  </a:tcPr>
                </a:tc>
                <a:tc>
                  <a:txBody>
                    <a:bodyPr/>
                    <a:lstStyle/>
                    <a:p>
                      <a:pPr algn="ctr"/>
                      <a:r>
                        <a:rPr lang="en-GB" sz="1100" noProof="0" dirty="0"/>
                        <a:t>0</a:t>
                      </a:r>
                    </a:p>
                  </a:txBody>
                  <a:tcPr marL="90520" marR="90520" marT="45260" marB="45260">
                    <a:lnL w="12700" cmpd="sng">
                      <a:noFill/>
                    </a:lnL>
                    <a:lnR w="12700" cmpd="sng">
                      <a:noFill/>
                    </a:lnR>
                    <a:lnT w="38100" cmpd="sng">
                      <a:noFill/>
                    </a:lnT>
                    <a:lnB w="12700" cmpd="sng">
                      <a:noFill/>
                    </a:lnB>
                    <a:lnTlToBr w="12700" cmpd="sng">
                      <a:noFill/>
                      <a:prstDash val="solid"/>
                    </a:lnTlToBr>
                    <a:lnBlToTr w="12700" cmpd="sng">
                      <a:noFill/>
                      <a:prstDash val="solid"/>
                    </a:lnBlToTr>
                  </a:tcPr>
                </a:tc>
                <a:tc>
                  <a:txBody>
                    <a:bodyPr/>
                    <a:lstStyle/>
                    <a:p>
                      <a:pPr algn="ctr"/>
                      <a:r>
                        <a:rPr lang="en-GB" sz="1100" noProof="0" dirty="0"/>
                        <a:t>0</a:t>
                      </a:r>
                    </a:p>
                  </a:txBody>
                  <a:tcPr marL="90520" marR="90520" marT="45260" marB="45260">
                    <a:lnL w="12700" cmpd="sng">
                      <a:noFill/>
                    </a:lnL>
                    <a:lnR w="12700" cmpd="sng">
                      <a:noFill/>
                    </a:lnR>
                    <a:lnT w="38100" cmpd="sng">
                      <a:noFill/>
                    </a:lnT>
                    <a:lnB w="12700" cmpd="sng">
                      <a:noFill/>
                    </a:lnB>
                    <a:lnTlToBr w="12700" cmpd="sng">
                      <a:noFill/>
                      <a:prstDash val="solid"/>
                    </a:lnTlToBr>
                    <a:lnBlToTr w="12700" cmpd="sng">
                      <a:noFill/>
                      <a:prstDash val="solid"/>
                    </a:lnBlToTr>
                  </a:tcPr>
                </a:tc>
                <a:tc>
                  <a:txBody>
                    <a:bodyPr/>
                    <a:lstStyle/>
                    <a:p>
                      <a:pPr algn="ctr"/>
                      <a:r>
                        <a:rPr lang="en-GB" sz="1100" noProof="0" dirty="0"/>
                        <a:t>0</a:t>
                      </a:r>
                    </a:p>
                  </a:txBody>
                  <a:tcPr marL="90520" marR="90520" marT="45260" marB="45260">
                    <a:lnL w="12700" cmpd="sng">
                      <a:noFill/>
                    </a:lnL>
                    <a:lnR w="12700" cmpd="sng">
                      <a:noFill/>
                    </a:lnR>
                    <a:lnT w="38100" cmpd="sng">
                      <a:noFill/>
                    </a:lnT>
                    <a:lnB w="12700" cmpd="sng">
                      <a:noFill/>
                    </a:lnB>
                    <a:lnTlToBr w="12700" cmpd="sng">
                      <a:noFill/>
                      <a:prstDash val="solid"/>
                    </a:lnTlToBr>
                    <a:lnBlToTr w="12700" cmpd="sng">
                      <a:noFill/>
                      <a:prstDash val="solid"/>
                    </a:lnBlToTr>
                  </a:tcPr>
                </a:tc>
                <a:tc>
                  <a:txBody>
                    <a:bodyPr/>
                    <a:lstStyle/>
                    <a:p>
                      <a:pPr algn="ctr"/>
                      <a:r>
                        <a:rPr lang="en-GB" sz="1100" noProof="0" dirty="0"/>
                        <a:t>1</a:t>
                      </a:r>
                    </a:p>
                  </a:txBody>
                  <a:tcPr marL="90520" marR="90520" marT="45260" marB="45260">
                    <a:lnL w="12700" cmpd="sng">
                      <a:noFill/>
                    </a:lnL>
                    <a:lnR w="12700" cap="flat" cmpd="sng" algn="ctr">
                      <a:no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702478967"/>
                  </a:ext>
                </a:extLst>
              </a:tr>
              <a:tr h="301889">
                <a:tc>
                  <a:txBody>
                    <a:bodyPr/>
                    <a:lstStyle/>
                    <a:p>
                      <a:pPr algn="ctr"/>
                      <a:r>
                        <a:rPr lang="en-GB" sz="1100" b="1" noProof="0" dirty="0"/>
                        <a:t>Accura25</a:t>
                      </a:r>
                      <a:endParaRPr lang="en-GB" sz="1100" noProof="0" dirty="0"/>
                    </a:p>
                  </a:txBody>
                  <a:tcPr marL="90520" marR="90520" marT="45260" marB="45260">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noProof="0" dirty="0"/>
                        <a:t>211</a:t>
                      </a:r>
                    </a:p>
                  </a:txBody>
                  <a:tcPr marL="90520" marR="90520" marT="45260" marB="4526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noProof="0" dirty="0"/>
                        <a:t>194</a:t>
                      </a:r>
                    </a:p>
                  </a:txBody>
                  <a:tcPr marL="90520" marR="90520" marT="45260" marB="4526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noProof="0" dirty="0"/>
                        <a:t>158</a:t>
                      </a:r>
                    </a:p>
                  </a:txBody>
                  <a:tcPr marL="90520" marR="90520" marT="45260" marB="4526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noProof="0" dirty="0"/>
                        <a:t>17</a:t>
                      </a:r>
                    </a:p>
                  </a:txBody>
                  <a:tcPr marL="90520" marR="90520" marT="45260" marB="4526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noProof="0" dirty="0"/>
                        <a:t>5</a:t>
                      </a:r>
                    </a:p>
                  </a:txBody>
                  <a:tcPr marL="90520" marR="90520" marT="45260" marB="45260">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3185319"/>
                  </a:ext>
                </a:extLst>
              </a:tr>
              <a:tr h="301889">
                <a:tc>
                  <a:txBody>
                    <a:bodyPr/>
                    <a:lstStyle/>
                    <a:p>
                      <a:pPr algn="ctr"/>
                      <a:r>
                        <a:rPr lang="en-GB" sz="1100" b="1" noProof="0" dirty="0"/>
                        <a:t>PLA</a:t>
                      </a:r>
                      <a:endParaRPr lang="en-GB" sz="1100" noProof="0" dirty="0"/>
                    </a:p>
                  </a:txBody>
                  <a:tcPr marL="90520" marR="90520" marT="45260" marB="45260">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1100" noProof="0" dirty="0"/>
                        <a:t>2818</a:t>
                      </a:r>
                    </a:p>
                  </a:txBody>
                  <a:tcPr marL="90520" marR="90520" marT="45260" marB="45260">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1100" noProof="0" dirty="0"/>
                        <a:t>741</a:t>
                      </a:r>
                    </a:p>
                  </a:txBody>
                  <a:tcPr marL="90520" marR="90520" marT="45260" marB="45260">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1100" noProof="0" dirty="0"/>
                        <a:t>194</a:t>
                      </a:r>
                    </a:p>
                  </a:txBody>
                  <a:tcPr marL="90520" marR="90520" marT="45260" marB="45260">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1100" noProof="0" dirty="0"/>
                        <a:t>0</a:t>
                      </a:r>
                    </a:p>
                  </a:txBody>
                  <a:tcPr marL="90520" marR="90520" marT="45260" marB="45260">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1100" noProof="0" dirty="0"/>
                        <a:t>5</a:t>
                      </a:r>
                    </a:p>
                  </a:txBody>
                  <a:tcPr marL="90520" marR="90520" marT="45260" marB="45260">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95889339"/>
                  </a:ext>
                </a:extLst>
              </a:tr>
            </a:tbl>
          </a:graphicData>
        </a:graphic>
      </p:graphicFrame>
      <p:sp>
        <p:nvSpPr>
          <p:cNvPr id="19" name="CuadroTexto 9">
            <a:extLst>
              <a:ext uri="{FF2B5EF4-FFF2-40B4-BE49-F238E27FC236}">
                <a16:creationId xmlns:a16="http://schemas.microsoft.com/office/drawing/2014/main" id="{5CA338CA-891E-CE8A-D39A-5790E0FAB7CD}"/>
              </a:ext>
            </a:extLst>
          </p:cNvPr>
          <p:cNvSpPr txBox="1"/>
          <p:nvPr/>
        </p:nvSpPr>
        <p:spPr>
          <a:xfrm>
            <a:off x="390208" y="3888674"/>
            <a:ext cx="1285782" cy="369332"/>
          </a:xfrm>
          <a:prstGeom prst="rect">
            <a:avLst/>
          </a:prstGeom>
          <a:noFill/>
        </p:spPr>
        <p:txBody>
          <a:bodyPr wrap="square">
            <a:spAutoFit/>
          </a:bodyPr>
          <a:lstStyle/>
          <a:p>
            <a:r>
              <a:rPr lang="en-GB" b="1" noProof="0" dirty="0">
                <a:solidFill>
                  <a:schemeClr val="tx1">
                    <a:lumMod val="75000"/>
                    <a:lumOff val="25000"/>
                  </a:schemeClr>
                </a:solidFill>
                <a:latin typeface="Arial" panose="020B0604020202020204" pitchFamily="34" charset="0"/>
                <a:cs typeface="Arial" panose="020B0604020202020204" pitchFamily="34" charset="0"/>
              </a:rPr>
              <a:t> Results</a:t>
            </a:r>
            <a:endParaRPr lang="en-GB" b="1" noProof="0" dirty="0">
              <a:latin typeface="+mj-lt"/>
              <a:ea typeface="+mj-ea"/>
              <a:cs typeface="+mj-cs"/>
            </a:endParaRPr>
          </a:p>
        </p:txBody>
      </p:sp>
      <p:sp>
        <p:nvSpPr>
          <p:cNvPr id="9" name="CuadroTexto 4">
            <a:extLst>
              <a:ext uri="{FF2B5EF4-FFF2-40B4-BE49-F238E27FC236}">
                <a16:creationId xmlns:a16="http://schemas.microsoft.com/office/drawing/2014/main" id="{7D09B8C1-F7D1-FE0B-C429-EC87814A65C8}"/>
              </a:ext>
            </a:extLst>
          </p:cNvPr>
          <p:cNvSpPr txBox="1"/>
          <p:nvPr/>
        </p:nvSpPr>
        <p:spPr>
          <a:xfrm>
            <a:off x="2960523" y="2123466"/>
            <a:ext cx="3320143" cy="376593"/>
          </a:xfrm>
          <a:prstGeom prst="rect">
            <a:avLst/>
          </a:prstGeom>
          <a:noFill/>
        </p:spPr>
        <p:txBody>
          <a:bodyPr wrap="square">
            <a:spAutoFit/>
          </a:bodyPr>
          <a:lstStyle/>
          <a:p>
            <a:pPr algn="ctr">
              <a:lnSpc>
                <a:spcPct val="150000"/>
              </a:lnSpc>
            </a:pPr>
            <a:r>
              <a:rPr lang="en-GB" noProof="0" dirty="0">
                <a:solidFill>
                  <a:schemeClr val="bg2">
                    <a:lumMod val="25000"/>
                  </a:schemeClr>
                </a:solidFill>
              </a:rPr>
              <a:t>Accura25</a:t>
            </a:r>
            <a:r>
              <a:rPr lang="en-GB" sz="2200" noProof="0" dirty="0">
                <a:solidFill>
                  <a:schemeClr val="bg2">
                    <a:lumMod val="25000"/>
                  </a:schemeClr>
                </a:solidFill>
              </a:rPr>
              <a:t> </a:t>
            </a:r>
            <a:r>
              <a:rPr lang="en-GB" noProof="0" dirty="0">
                <a:solidFill>
                  <a:schemeClr val="bg2">
                    <a:lumMod val="25000"/>
                  </a:schemeClr>
                </a:solidFill>
              </a:rPr>
              <a:t>(Polycarbonate)</a:t>
            </a:r>
            <a:endParaRPr lang="en-GB" sz="2200" noProof="0" dirty="0">
              <a:solidFill>
                <a:schemeClr val="bg2">
                  <a:lumMod val="25000"/>
                </a:schemeClr>
              </a:solidFill>
            </a:endParaRPr>
          </a:p>
        </p:txBody>
      </p:sp>
      <p:sp>
        <p:nvSpPr>
          <p:cNvPr id="11" name="CuadroTexto 5">
            <a:extLst>
              <a:ext uri="{FF2B5EF4-FFF2-40B4-BE49-F238E27FC236}">
                <a16:creationId xmlns:a16="http://schemas.microsoft.com/office/drawing/2014/main" id="{3C0F251F-D979-6FF0-2AFB-8C3B42A071CE}"/>
              </a:ext>
            </a:extLst>
          </p:cNvPr>
          <p:cNvSpPr txBox="1"/>
          <p:nvPr/>
        </p:nvSpPr>
        <p:spPr>
          <a:xfrm>
            <a:off x="230312" y="2098654"/>
            <a:ext cx="2880002" cy="537391"/>
          </a:xfrm>
          <a:prstGeom prst="rect">
            <a:avLst/>
          </a:prstGeom>
          <a:noFill/>
        </p:spPr>
        <p:txBody>
          <a:bodyPr wrap="square">
            <a:spAutoFit/>
          </a:bodyPr>
          <a:lstStyle/>
          <a:p>
            <a:pPr>
              <a:lnSpc>
                <a:spcPct val="150000"/>
              </a:lnSpc>
            </a:pPr>
            <a:r>
              <a:rPr lang="en-GB" noProof="0" dirty="0">
                <a:solidFill>
                  <a:schemeClr val="bg2">
                    <a:lumMod val="25000"/>
                  </a:schemeClr>
                </a:solidFill>
              </a:rPr>
              <a:t>Non-anodized</a:t>
            </a:r>
            <a:r>
              <a:rPr lang="en-GB" sz="2200" noProof="0" dirty="0">
                <a:solidFill>
                  <a:schemeClr val="bg2">
                    <a:lumMod val="25000"/>
                  </a:schemeClr>
                </a:solidFill>
              </a:rPr>
              <a:t> </a:t>
            </a:r>
            <a:r>
              <a:rPr lang="en-GB" noProof="0" dirty="0">
                <a:solidFill>
                  <a:schemeClr val="bg2">
                    <a:lumMod val="25000"/>
                  </a:schemeClr>
                </a:solidFill>
              </a:rPr>
              <a:t>Aluminum</a:t>
            </a:r>
          </a:p>
        </p:txBody>
      </p:sp>
      <p:sp>
        <p:nvSpPr>
          <p:cNvPr id="12" name="CuadroTexto 7">
            <a:extLst>
              <a:ext uri="{FF2B5EF4-FFF2-40B4-BE49-F238E27FC236}">
                <a16:creationId xmlns:a16="http://schemas.microsoft.com/office/drawing/2014/main" id="{09BCBB67-D141-EC8D-0ADD-E50574C614BB}"/>
              </a:ext>
            </a:extLst>
          </p:cNvPr>
          <p:cNvSpPr txBox="1"/>
          <p:nvPr/>
        </p:nvSpPr>
        <p:spPr>
          <a:xfrm>
            <a:off x="5931933" y="2161894"/>
            <a:ext cx="3233058" cy="456472"/>
          </a:xfrm>
          <a:prstGeom prst="rect">
            <a:avLst/>
          </a:prstGeom>
          <a:noFill/>
        </p:spPr>
        <p:txBody>
          <a:bodyPr wrap="square">
            <a:spAutoFit/>
          </a:bodyPr>
          <a:lstStyle/>
          <a:p>
            <a:pPr algn="ctr">
              <a:lnSpc>
                <a:spcPct val="150000"/>
              </a:lnSpc>
            </a:pPr>
            <a:r>
              <a:rPr lang="en-GB" noProof="0" dirty="0">
                <a:solidFill>
                  <a:schemeClr val="bg2">
                    <a:lumMod val="25000"/>
                  </a:schemeClr>
                </a:solidFill>
              </a:rPr>
              <a:t>PLA (Polylactic acid)</a:t>
            </a:r>
          </a:p>
        </p:txBody>
      </p:sp>
      <p:sp>
        <p:nvSpPr>
          <p:cNvPr id="22" name="Content Placeholder 2">
            <a:extLst>
              <a:ext uri="{FF2B5EF4-FFF2-40B4-BE49-F238E27FC236}">
                <a16:creationId xmlns:a16="http://schemas.microsoft.com/office/drawing/2014/main" id="{9E6D191F-EC96-7326-D8E7-272B1C34AC6B}"/>
              </a:ext>
            </a:extLst>
          </p:cNvPr>
          <p:cNvSpPr txBox="1">
            <a:spLocks/>
          </p:cNvSpPr>
          <p:nvPr/>
        </p:nvSpPr>
        <p:spPr>
          <a:xfrm>
            <a:off x="275506" y="2804415"/>
            <a:ext cx="8132607" cy="2426126"/>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1800" noProof="0" dirty="0"/>
              <a:t>Cost of manufacturing :</a:t>
            </a:r>
          </a:p>
          <a:p>
            <a:pPr lvl="1"/>
            <a:r>
              <a:rPr lang="en-GB" sz="1800" noProof="0" dirty="0"/>
              <a:t>the Accura cost of manufacturing is 2 times the cost of the PLA</a:t>
            </a:r>
          </a:p>
          <a:p>
            <a:pPr lvl="1"/>
            <a:r>
              <a:rPr lang="en-GB" sz="1800" noProof="0" dirty="0"/>
              <a:t>Aluminium parts  costs 4 times the PLA part</a:t>
            </a:r>
            <a:endParaRPr lang="en-GB" sz="1000" i="1" noProof="0" dirty="0"/>
          </a:p>
        </p:txBody>
      </p:sp>
      <p:sp>
        <p:nvSpPr>
          <p:cNvPr id="23" name="CuadroTexto 5">
            <a:extLst>
              <a:ext uri="{FF2B5EF4-FFF2-40B4-BE49-F238E27FC236}">
                <a16:creationId xmlns:a16="http://schemas.microsoft.com/office/drawing/2014/main" id="{6C5ABEF0-4802-0FCB-3414-D267CC33B234}"/>
              </a:ext>
            </a:extLst>
          </p:cNvPr>
          <p:cNvSpPr txBox="1"/>
          <p:nvPr/>
        </p:nvSpPr>
        <p:spPr>
          <a:xfrm>
            <a:off x="1033099" y="645940"/>
            <a:ext cx="2880002" cy="456472"/>
          </a:xfrm>
          <a:prstGeom prst="rect">
            <a:avLst/>
          </a:prstGeom>
          <a:noFill/>
        </p:spPr>
        <p:txBody>
          <a:bodyPr wrap="square">
            <a:spAutoFit/>
          </a:bodyPr>
          <a:lstStyle/>
          <a:p>
            <a:pPr>
              <a:lnSpc>
                <a:spcPct val="150000"/>
              </a:lnSpc>
            </a:pPr>
            <a:r>
              <a:rPr lang="en-GB" noProof="0" dirty="0">
                <a:solidFill>
                  <a:schemeClr val="bg2">
                    <a:lumMod val="25000"/>
                  </a:schemeClr>
                </a:solidFill>
              </a:rPr>
              <a:t>Machining</a:t>
            </a:r>
          </a:p>
        </p:txBody>
      </p:sp>
      <p:sp>
        <p:nvSpPr>
          <p:cNvPr id="24" name="CuadroTexto 5">
            <a:extLst>
              <a:ext uri="{FF2B5EF4-FFF2-40B4-BE49-F238E27FC236}">
                <a16:creationId xmlns:a16="http://schemas.microsoft.com/office/drawing/2014/main" id="{9105E353-814C-33D2-7AC7-8213325A826E}"/>
              </a:ext>
            </a:extLst>
          </p:cNvPr>
          <p:cNvSpPr txBox="1"/>
          <p:nvPr/>
        </p:nvSpPr>
        <p:spPr>
          <a:xfrm>
            <a:off x="4927535" y="631194"/>
            <a:ext cx="2880002" cy="456472"/>
          </a:xfrm>
          <a:prstGeom prst="rect">
            <a:avLst/>
          </a:prstGeom>
          <a:noFill/>
        </p:spPr>
        <p:txBody>
          <a:bodyPr wrap="square">
            <a:spAutoFit/>
          </a:bodyPr>
          <a:lstStyle/>
          <a:p>
            <a:pPr>
              <a:lnSpc>
                <a:spcPct val="150000"/>
              </a:lnSpc>
            </a:pPr>
            <a:r>
              <a:rPr lang="en-GB" noProof="0" dirty="0">
                <a:solidFill>
                  <a:schemeClr val="bg2">
                    <a:lumMod val="25000"/>
                  </a:schemeClr>
                </a:solidFill>
              </a:rPr>
              <a:t>Additive manufacturing</a:t>
            </a:r>
          </a:p>
        </p:txBody>
      </p:sp>
      <p:sp>
        <p:nvSpPr>
          <p:cNvPr id="25" name="Rectangle 24">
            <a:extLst>
              <a:ext uri="{FF2B5EF4-FFF2-40B4-BE49-F238E27FC236}">
                <a16:creationId xmlns:a16="http://schemas.microsoft.com/office/drawing/2014/main" id="{778F7B9F-DA13-2372-7247-678D143572FB}"/>
              </a:ext>
            </a:extLst>
          </p:cNvPr>
          <p:cNvSpPr/>
          <p:nvPr/>
        </p:nvSpPr>
        <p:spPr>
          <a:xfrm>
            <a:off x="4001984" y="4249826"/>
            <a:ext cx="456780" cy="1207556"/>
          </a:xfrm>
          <a:prstGeom prst="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noProof="0" dirty="0"/>
          </a:p>
        </p:txBody>
      </p:sp>
      <p:sp>
        <p:nvSpPr>
          <p:cNvPr id="27" name="Flèche vers le bas 26">
            <a:extLst>
              <a:ext uri="{FF2B5EF4-FFF2-40B4-BE49-F238E27FC236}">
                <a16:creationId xmlns:a16="http://schemas.microsoft.com/office/drawing/2014/main" id="{B8E7429C-CB01-9A1A-8DC7-65824990A1CD}"/>
              </a:ext>
            </a:extLst>
          </p:cNvPr>
          <p:cNvSpPr/>
          <p:nvPr/>
        </p:nvSpPr>
        <p:spPr>
          <a:xfrm rot="8943264">
            <a:off x="4434380" y="4935297"/>
            <a:ext cx="165438" cy="874981"/>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noProof="0" dirty="0"/>
          </a:p>
        </p:txBody>
      </p:sp>
      <p:sp>
        <p:nvSpPr>
          <p:cNvPr id="28" name="Content Placeholder 2">
            <a:extLst>
              <a:ext uri="{FF2B5EF4-FFF2-40B4-BE49-F238E27FC236}">
                <a16:creationId xmlns:a16="http://schemas.microsoft.com/office/drawing/2014/main" id="{CE8AA4CC-4FBA-AE0B-D770-A327DFA5BC84}"/>
              </a:ext>
            </a:extLst>
          </p:cNvPr>
          <p:cNvSpPr txBox="1">
            <a:spLocks/>
          </p:cNvSpPr>
          <p:nvPr/>
        </p:nvSpPr>
        <p:spPr>
          <a:xfrm>
            <a:off x="4650207" y="5794436"/>
            <a:ext cx="4036593" cy="890742"/>
          </a:xfrm>
          <a:prstGeom prst="rect">
            <a:avLst/>
          </a:prstGeom>
        </p:spPr>
        <p:txBody>
          <a:bodyPr vert="horz" lIns="0" tIns="0" rIns="0" bIns="0" rtlCol="0">
            <a:normAutofit fontScale="925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GB" sz="1600" noProof="0" dirty="0"/>
              <a:t>Discussion about the possibility to use Accura if the part is not close to the working area</a:t>
            </a:r>
          </a:p>
          <a:p>
            <a:pPr marL="0" indent="0">
              <a:buNone/>
            </a:pPr>
            <a:r>
              <a:rPr lang="en-GB" sz="1600" noProof="0" dirty="0"/>
              <a:t>(i.e. : close to open SRF/UHV volume)</a:t>
            </a:r>
            <a:endParaRPr lang="en-GB" sz="900" i="1" noProof="0" dirty="0"/>
          </a:p>
        </p:txBody>
      </p:sp>
    </p:spTree>
    <p:extLst>
      <p:ext uri="{BB962C8B-B14F-4D97-AF65-F5344CB8AC3E}">
        <p14:creationId xmlns:p14="http://schemas.microsoft.com/office/powerpoint/2010/main" val="26128284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A close-up of a computer&#10;&#10;Description automatically generated with medium confidence">
            <a:extLst>
              <a:ext uri="{FF2B5EF4-FFF2-40B4-BE49-F238E27FC236}">
                <a16:creationId xmlns:a16="http://schemas.microsoft.com/office/drawing/2014/main" id="{09C91179-4920-1195-9C3E-B3A835D94568}"/>
              </a:ext>
            </a:extLst>
          </p:cNvPr>
          <p:cNvPicPr>
            <a:picLocks noChangeAspect="1"/>
          </p:cNvPicPr>
          <p:nvPr/>
        </p:nvPicPr>
        <p:blipFill rotWithShape="1">
          <a:blip r:embed="rId2" cstate="hqprint">
            <a:alphaModFix amt="5000"/>
            <a:extLst>
              <a:ext uri="{BEBA8EAE-BF5A-486C-A8C5-ECC9F3942E4B}">
                <a14:imgProps xmlns:a14="http://schemas.microsoft.com/office/drawing/2010/main">
                  <a14:imgLayer r:embed="rId3">
                    <a14:imgEffect>
                      <a14:backgroundRemoval t="4177" b="95380" l="0" r="98864">
                        <a14:foregroundMark x1="2635" y1="38165" x2="2862" y2="35380"/>
                        <a14:foregroundMark x1="2862" y1="33291" x2="4134" y2="32848"/>
                        <a14:foregroundMark x1="3680" y1="31203" x2="4725" y2="31519"/>
                        <a14:foregroundMark x1="1908" y1="32848" x2="2544" y2="32848"/>
                        <a14:foregroundMark x1="5588" y1="36835" x2="5634" y2="39620"/>
                        <a14:foregroundMark x1="6906" y1="35949" x2="6906" y2="39367"/>
                        <a14:foregroundMark x1="182" y1="59937" x2="0" y2="63101"/>
                        <a14:foregroundMark x1="3180" y1="87152" x2="1590" y2="85886"/>
                        <a14:foregroundMark x1="1590" y1="85886" x2="1136" y2="84494"/>
                        <a14:foregroundMark x1="12631" y1="93797" x2="13812" y2="95443"/>
                        <a14:foregroundMark x1="13812" y1="95443" x2="15311" y2="95633"/>
                        <a14:foregroundMark x1="15311" y1="95633" x2="16992" y2="95443"/>
                        <a14:foregroundMark x1="16992" y1="95443" x2="18582" y2="93987"/>
                        <a14:foregroundMark x1="5725" y1="71013" x2="6633" y2="72215"/>
                        <a14:foregroundMark x1="6633" y1="72215" x2="7769" y2="71392"/>
                        <a14:foregroundMark x1="7769" y1="71392" x2="7769" y2="71266"/>
                        <a14:foregroundMark x1="0" y1="58354" x2="91" y2="58354"/>
                        <a14:foregroundMark x1="909" y1="56013" x2="727" y2="54684"/>
                        <a14:foregroundMark x1="7678" y1="60190" x2="7951" y2="59177"/>
                        <a14:foregroundMark x1="40891" y1="84873" x2="41481" y2="83544"/>
                        <a14:foregroundMark x1="69468" y1="84873" x2="68333" y2="82468"/>
                        <a14:foregroundMark x1="68333" y1="82468" x2="67560" y2="82848"/>
                        <a14:foregroundMark x1="57746" y1="81772" x2="58428" y2="81772"/>
                        <a14:foregroundMark x1="59246" y1="81772" x2="60518" y2="81962"/>
                        <a14:foregroundMark x1="60518" y1="81962" x2="60745" y2="81835"/>
                        <a14:foregroundMark x1="26942" y1="81772" x2="29078" y2="81835"/>
                        <a14:foregroundMark x1="94003" y1="82975" x2="95411" y2="84304"/>
                        <a14:foregroundMark x1="95411" y1="84304" x2="95184" y2="84620"/>
                        <a14:foregroundMark x1="95729" y1="82405" x2="95820" y2="83671"/>
                        <a14:foregroundMark x1="98364" y1="44684" x2="98364" y2="45443"/>
                        <a14:foregroundMark x1="87597" y1="17152" x2="87733" y2="21709"/>
                        <a14:foregroundMark x1="88142" y1="22911" x2="88142" y2="25886"/>
                        <a14:foregroundMark x1="87415" y1="15886" x2="88369" y2="16329"/>
                        <a14:foregroundMark x1="81963" y1="20823" x2="82372" y2="21329"/>
                        <a14:foregroundMark x1="70014" y1="7848" x2="73285" y2="7532"/>
                        <a14:foregroundMark x1="73285" y1="7532" x2="74057" y2="9241"/>
                        <a14:foregroundMark x1="74057" y1="9241" x2="72831" y2="9367"/>
                        <a14:foregroundMark x1="41209" y1="9177" x2="44025" y2="7342"/>
                        <a14:foregroundMark x1="44025" y1="7342" x2="46115" y2="8481"/>
                        <a14:foregroundMark x1="46115" y1="8481" x2="43344" y2="9367"/>
                        <a14:foregroundMark x1="35984" y1="6962" x2="44389" y2="4430"/>
                        <a14:foregroundMark x1="44389" y1="4430" x2="50250" y2="7278"/>
                        <a14:foregroundMark x1="58610" y1="15696" x2="58019" y2="13797"/>
                        <a14:foregroundMark x1="58019" y1="13797" x2="57792" y2="10190"/>
                        <a14:foregroundMark x1="57792" y1="10190" x2="58428" y2="8291"/>
                        <a14:foregroundMark x1="58428" y1="8291" x2="59609" y2="8165"/>
                        <a14:foregroundMark x1="56565" y1="8291" x2="57338" y2="8418"/>
                        <a14:foregroundMark x1="48296" y1="4873" x2="53612" y2="5570"/>
                        <a14:foregroundMark x1="53612" y1="5570" x2="54294" y2="7405"/>
                        <a14:foregroundMark x1="54294" y1="7405" x2="54203" y2="11076"/>
                        <a14:foregroundMark x1="53339" y1="5316" x2="54839" y2="6013"/>
                        <a14:foregroundMark x1="54839" y1="6013" x2="54702" y2="7089"/>
                        <a14:foregroundMark x1="36938" y1="12848" x2="34166" y2="12975"/>
                        <a14:foregroundMark x1="34166" y1="12975" x2="33803" y2="6582"/>
                        <a14:foregroundMark x1="33803" y1="6582" x2="35893" y2="5633"/>
                        <a14:foregroundMark x1="35893" y1="5633" x2="38255" y2="5633"/>
                        <a14:foregroundMark x1="38255" y1="5633" x2="40209" y2="5443"/>
                        <a14:foregroundMark x1="33985" y1="5127" x2="39709" y2="5380"/>
                        <a14:foregroundMark x1="39709" y1="5380" x2="38164" y2="4747"/>
                        <a14:foregroundMark x1="38164" y1="4747" x2="37392" y2="5000"/>
                        <a14:foregroundMark x1="33348" y1="8861" x2="33803" y2="12975"/>
                        <a14:foregroundMark x1="33576" y1="4747" x2="33576" y2="5316"/>
                        <a14:foregroundMark x1="34484" y1="4684" x2="40981" y2="4873"/>
                        <a14:foregroundMark x1="35938" y1="17025" x2="34711" y2="16519"/>
                        <a14:foregroundMark x1="34711" y1="16519" x2="34621" y2="14304"/>
                        <a14:foregroundMark x1="34621" y1="14304" x2="34666" y2="13924"/>
                        <a14:foregroundMark x1="50023" y1="4747" x2="53567" y2="4747"/>
                        <a14:foregroundMark x1="53567" y1="4747" x2="54702" y2="5443"/>
                        <a14:foregroundMark x1="54702" y1="5443" x2="54702" y2="5759"/>
                        <a14:foregroundMark x1="54157" y1="4810" x2="54612" y2="4557"/>
                        <a14:foregroundMark x1="54793" y1="4747" x2="54793" y2="5823"/>
                        <a14:foregroundMark x1="65107" y1="16772" x2="63607" y2="16203"/>
                        <a14:foregroundMark x1="63607" y1="16203" x2="63153" y2="11203"/>
                        <a14:foregroundMark x1="63153" y1="11203" x2="63199" y2="9177"/>
                        <a14:foregroundMark x1="63199" y1="9177" x2="64062" y2="7911"/>
                        <a14:foregroundMark x1="64062" y1="7911" x2="64062" y2="7911"/>
                        <a14:foregroundMark x1="64289" y1="7405" x2="64289" y2="5253"/>
                        <a14:foregroundMark x1="64289" y1="5253" x2="65970" y2="4620"/>
                        <a14:foregroundMark x1="65970" y1="4620" x2="70968" y2="4873"/>
                        <a14:foregroundMark x1="70968" y1="4873" x2="71831" y2="4747"/>
                        <a14:foregroundMark x1="64244" y1="4684" x2="65016" y2="4747"/>
                        <a14:foregroundMark x1="73194" y1="4241" x2="75102" y2="4051"/>
                        <a14:foregroundMark x1="75102" y1="4051" x2="76511" y2="4241"/>
                        <a14:foregroundMark x1="76511" y1="4241" x2="76965" y2="4747"/>
                        <a14:foregroundMark x1="74375" y1="6709" x2="75511" y2="8165"/>
                        <a14:foregroundMark x1="75511" y1="8165" x2="80191" y2="8481"/>
                        <a14:foregroundMark x1="80191" y1="8481" x2="79464" y2="5759"/>
                        <a14:foregroundMark x1="77328" y1="4747" x2="85234" y2="5000"/>
                        <a14:foregroundMark x1="85552" y1="5253" x2="85507" y2="12975"/>
                        <a14:foregroundMark x1="50522" y1="25443" x2="51704" y2="24494"/>
                        <a14:foregroundMark x1="27760" y1="21899" x2="28987" y2="21772"/>
                        <a14:foregroundMark x1="28987" y1="21772" x2="30940" y2="22152"/>
                        <a14:foregroundMark x1="13267" y1="12975" x2="13676" y2="9494"/>
                        <a14:foregroundMark x1="11404" y1="10506" x2="11495" y2="9367"/>
                        <a14:foregroundMark x1="9405" y1="15253" x2="10495" y2="15063"/>
                        <a14:foregroundMark x1="8405" y1="16266" x2="8814" y2="16013"/>
                        <a14:foregroundMark x1="36938" y1="20759" x2="36938" y2="21203"/>
                        <a14:foregroundMark x1="36983" y1="23101" x2="37119" y2="23861"/>
                        <a14:foregroundMark x1="51749" y1="24367" x2="52113" y2="24114"/>
                        <a14:foregroundMark x1="66652" y1="20949" x2="66652" y2="22911"/>
                        <a14:foregroundMark x1="66652" y1="22911" x2="66652" y2="22911"/>
                        <a14:foregroundMark x1="1772" y1="44747" x2="1772" y2="45570"/>
                        <a14:backgroundMark x1="29714" y1="11203" x2="30032" y2="15063"/>
                        <a14:backgroundMark x1="52067" y1="19241" x2="52294" y2="19747"/>
                        <a14:backgroundMark x1="62653" y1="18544" x2="63244" y2="20506"/>
                        <a14:backgroundMark x1="61881" y1="11962" x2="62017" y2="13228"/>
                        <a14:backgroundMark x1="30668" y1="17658" x2="31259" y2="19177"/>
                      </a14:backgroundRemoval>
                    </a14:imgEffect>
                    <a14:imgEffect>
                      <a14:saturation sat="0"/>
                    </a14:imgEffect>
                  </a14:imgLayer>
                </a14:imgProps>
              </a:ext>
              <a:ext uri="{28A0092B-C50C-407E-A947-70E740481C1C}">
                <a14:useLocalDpi xmlns:a14="http://schemas.microsoft.com/office/drawing/2010/main"/>
              </a:ext>
            </a:extLst>
          </a:blip>
          <a:srcRect/>
          <a:stretch/>
        </p:blipFill>
        <p:spPr>
          <a:xfrm>
            <a:off x="0" y="311592"/>
            <a:ext cx="9144000" cy="6562389"/>
          </a:xfrm>
          <a:prstGeom prst="rect">
            <a:avLst/>
          </a:prstGeom>
        </p:spPr>
      </p:pic>
      <p:sp>
        <p:nvSpPr>
          <p:cNvPr id="2" name="Title 1">
            <a:extLst>
              <a:ext uri="{FF2B5EF4-FFF2-40B4-BE49-F238E27FC236}">
                <a16:creationId xmlns:a16="http://schemas.microsoft.com/office/drawing/2014/main" id="{0E53E750-2B3F-9CD8-9C4F-A1EE4EAFC6C7}"/>
              </a:ext>
            </a:extLst>
          </p:cNvPr>
          <p:cNvSpPr>
            <a:spLocks noGrp="1"/>
          </p:cNvSpPr>
          <p:nvPr>
            <p:ph type="title"/>
          </p:nvPr>
        </p:nvSpPr>
        <p:spPr/>
        <p:txBody>
          <a:bodyPr/>
          <a:lstStyle/>
          <a:p>
            <a:r>
              <a:rPr lang="en-GB" noProof="0" dirty="0"/>
              <a:t>Status of drawing packages</a:t>
            </a:r>
            <a:br>
              <a:rPr lang="en-GB" noProof="0" dirty="0"/>
            </a:br>
            <a:r>
              <a:rPr lang="en-GB" noProof="0" dirty="0"/>
              <a:t>RFD &amp; DQW – Series</a:t>
            </a:r>
          </a:p>
        </p:txBody>
      </p:sp>
      <p:sp>
        <p:nvSpPr>
          <p:cNvPr id="5" name="Slide Number Placeholder 4">
            <a:extLst>
              <a:ext uri="{FF2B5EF4-FFF2-40B4-BE49-F238E27FC236}">
                <a16:creationId xmlns:a16="http://schemas.microsoft.com/office/drawing/2014/main" id="{A9A216A8-E942-F692-3468-651A2CF8A56A}"/>
              </a:ext>
            </a:extLst>
          </p:cNvPr>
          <p:cNvSpPr>
            <a:spLocks noGrp="1"/>
          </p:cNvSpPr>
          <p:nvPr>
            <p:ph type="sldNum" sz="quarter" idx="12"/>
          </p:nvPr>
        </p:nvSpPr>
        <p:spPr/>
        <p:txBody>
          <a:bodyPr/>
          <a:lstStyle/>
          <a:p>
            <a:fld id="{BFDCA1C4-9514-7B4F-976F-D92F7E296653}" type="slidenum">
              <a:rPr lang="en-GB" noProof="0" smtClean="0"/>
              <a:pPr/>
              <a:t>2</a:t>
            </a:fld>
            <a:endParaRPr lang="en-GB" noProof="0" dirty="0"/>
          </a:p>
        </p:txBody>
      </p:sp>
      <p:pic>
        <p:nvPicPr>
          <p:cNvPr id="6" name="table">
            <a:extLst>
              <a:ext uri="{FF2B5EF4-FFF2-40B4-BE49-F238E27FC236}">
                <a16:creationId xmlns:a16="http://schemas.microsoft.com/office/drawing/2014/main" id="{7DC8963A-3AE7-840F-4E9C-B8DE16F3B6E8}"/>
              </a:ext>
            </a:extLst>
          </p:cNvPr>
          <p:cNvPicPr>
            <a:picLocks noChangeAspect="1"/>
          </p:cNvPicPr>
          <p:nvPr/>
        </p:nvPicPr>
        <p:blipFill>
          <a:blip r:embed="rId4"/>
          <a:stretch>
            <a:fillRect/>
          </a:stretch>
        </p:blipFill>
        <p:spPr>
          <a:xfrm>
            <a:off x="1479071" y="1775159"/>
            <a:ext cx="5729260" cy="1568378"/>
          </a:xfrm>
          <a:prstGeom prst="rect">
            <a:avLst/>
          </a:prstGeom>
        </p:spPr>
      </p:pic>
      <p:sp>
        <p:nvSpPr>
          <p:cNvPr id="7" name="TextBox 7">
            <a:extLst>
              <a:ext uri="{FF2B5EF4-FFF2-40B4-BE49-F238E27FC236}">
                <a16:creationId xmlns:a16="http://schemas.microsoft.com/office/drawing/2014/main" id="{BEA026BE-187F-0BD5-D879-522D15BE1EA8}"/>
              </a:ext>
            </a:extLst>
          </p:cNvPr>
          <p:cNvSpPr txBox="1"/>
          <p:nvPr/>
        </p:nvSpPr>
        <p:spPr>
          <a:xfrm>
            <a:off x="323298" y="1186225"/>
            <a:ext cx="6949338" cy="406265"/>
          </a:xfrm>
          <a:prstGeom prst="rect">
            <a:avLst/>
          </a:prstGeom>
          <a:noFill/>
        </p:spPr>
        <p:txBody>
          <a:bodyPr wrap="none" rtlCol="0">
            <a:spAutoFit/>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GB" noProof="0" dirty="0"/>
              <a:t>Status of drawing folders for cryomodule </a:t>
            </a:r>
            <a:r>
              <a:rPr lang="en-GB" b="1" u="sng" noProof="0" dirty="0"/>
              <a:t>internal</a:t>
            </a:r>
            <a:r>
              <a:rPr lang="en-GB" noProof="0" dirty="0"/>
              <a:t> components : </a:t>
            </a:r>
          </a:p>
        </p:txBody>
      </p:sp>
      <p:pic>
        <p:nvPicPr>
          <p:cNvPr id="9" name="Picture 8">
            <a:extLst>
              <a:ext uri="{FF2B5EF4-FFF2-40B4-BE49-F238E27FC236}">
                <a16:creationId xmlns:a16="http://schemas.microsoft.com/office/drawing/2014/main" id="{DB097987-33CB-4262-A7DE-B64B0B2CBF57}"/>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5131262" y="2199669"/>
            <a:ext cx="144016" cy="108197"/>
          </a:xfrm>
          <a:prstGeom prst="rect">
            <a:avLst/>
          </a:prstGeom>
          <a:ln>
            <a:solidFill>
              <a:schemeClr val="tx1"/>
            </a:solidFill>
          </a:ln>
        </p:spPr>
      </p:pic>
      <p:pic>
        <p:nvPicPr>
          <p:cNvPr id="10" name="Picture 9">
            <a:extLst>
              <a:ext uri="{FF2B5EF4-FFF2-40B4-BE49-F238E27FC236}">
                <a16:creationId xmlns:a16="http://schemas.microsoft.com/office/drawing/2014/main" id="{005A5FA3-94CB-4773-8FBA-E280FBC7C245}"/>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4087690" y="2622697"/>
            <a:ext cx="156716" cy="128965"/>
          </a:xfrm>
          <a:prstGeom prst="rect">
            <a:avLst/>
          </a:prstGeom>
          <a:ln>
            <a:solidFill>
              <a:schemeClr val="tx1"/>
            </a:solidFill>
          </a:ln>
        </p:spPr>
      </p:pic>
      <p:pic>
        <p:nvPicPr>
          <p:cNvPr id="11" name="Picture 10">
            <a:extLst>
              <a:ext uri="{FF2B5EF4-FFF2-40B4-BE49-F238E27FC236}">
                <a16:creationId xmlns:a16="http://schemas.microsoft.com/office/drawing/2014/main" id="{8AF1C9EC-E089-40AE-913B-632A27D2E2F3}"/>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3334246" y="2001695"/>
            <a:ext cx="151086" cy="132677"/>
          </a:xfrm>
          <a:prstGeom prst="rect">
            <a:avLst/>
          </a:prstGeom>
          <a:ln>
            <a:solidFill>
              <a:schemeClr val="tx1"/>
            </a:solidFill>
          </a:ln>
        </p:spPr>
      </p:pic>
      <p:pic>
        <p:nvPicPr>
          <p:cNvPr id="12" name="Picture 11">
            <a:extLst>
              <a:ext uri="{FF2B5EF4-FFF2-40B4-BE49-F238E27FC236}">
                <a16:creationId xmlns:a16="http://schemas.microsoft.com/office/drawing/2014/main" id="{6862D63F-1631-4E81-9C52-D59FC1D298B1}"/>
              </a:ext>
            </a:extLst>
          </p:cNvPr>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4882667" y="2192452"/>
            <a:ext cx="211645" cy="125668"/>
          </a:xfrm>
          <a:prstGeom prst="rect">
            <a:avLst/>
          </a:prstGeom>
          <a:ln>
            <a:solidFill>
              <a:schemeClr val="tx1"/>
            </a:solidFill>
          </a:ln>
        </p:spPr>
      </p:pic>
      <p:pic>
        <p:nvPicPr>
          <p:cNvPr id="13" name="Picture 12">
            <a:extLst>
              <a:ext uri="{FF2B5EF4-FFF2-40B4-BE49-F238E27FC236}">
                <a16:creationId xmlns:a16="http://schemas.microsoft.com/office/drawing/2014/main" id="{95E468D9-98A6-43DF-BB4D-15239C8F51ED}"/>
              </a:ext>
            </a:extLst>
          </p:cNvPr>
          <p:cNvPicPr>
            <a:picLocks noChangeAspect="1"/>
          </p:cNvPicPr>
          <p:nvPr/>
        </p:nvPicPr>
        <p:blipFill>
          <a:blip r:embed="rId9" cstate="print">
            <a:extLst>
              <a:ext uri="{28A0092B-C50C-407E-A947-70E740481C1C}">
                <a14:useLocalDpi xmlns:a14="http://schemas.microsoft.com/office/drawing/2010/main"/>
              </a:ext>
            </a:extLst>
          </a:blip>
          <a:stretch>
            <a:fillRect/>
          </a:stretch>
        </p:blipFill>
        <p:spPr>
          <a:xfrm>
            <a:off x="5634387" y="2199669"/>
            <a:ext cx="166603" cy="108197"/>
          </a:xfrm>
          <a:prstGeom prst="rect">
            <a:avLst/>
          </a:prstGeom>
          <a:ln>
            <a:solidFill>
              <a:schemeClr val="tx1"/>
            </a:solidFill>
          </a:ln>
        </p:spPr>
      </p:pic>
      <p:pic>
        <p:nvPicPr>
          <p:cNvPr id="14" name="Picture 13">
            <a:extLst>
              <a:ext uri="{FF2B5EF4-FFF2-40B4-BE49-F238E27FC236}">
                <a16:creationId xmlns:a16="http://schemas.microsoft.com/office/drawing/2014/main" id="{8E48208F-A1A1-4A3E-812B-500CED9E8803}"/>
              </a:ext>
            </a:extLst>
          </p:cNvPr>
          <p:cNvPicPr>
            <a:picLocks noChangeAspect="1"/>
          </p:cNvPicPr>
          <p:nvPr/>
        </p:nvPicPr>
        <p:blipFill>
          <a:blip r:embed="rId10" cstate="print">
            <a:extLst>
              <a:ext uri="{28A0092B-C50C-407E-A947-70E740481C1C}">
                <a14:useLocalDpi xmlns:a14="http://schemas.microsoft.com/office/drawing/2010/main"/>
              </a:ext>
            </a:extLst>
          </a:blip>
          <a:stretch>
            <a:fillRect/>
          </a:stretch>
        </p:blipFill>
        <p:spPr>
          <a:xfrm>
            <a:off x="3334245" y="2831773"/>
            <a:ext cx="212423" cy="107125"/>
          </a:xfrm>
          <a:prstGeom prst="rect">
            <a:avLst/>
          </a:prstGeom>
          <a:ln>
            <a:solidFill>
              <a:schemeClr val="tx1"/>
            </a:solidFill>
          </a:ln>
        </p:spPr>
      </p:pic>
      <p:pic>
        <p:nvPicPr>
          <p:cNvPr id="15" name="Picture 14">
            <a:extLst>
              <a:ext uri="{FF2B5EF4-FFF2-40B4-BE49-F238E27FC236}">
                <a16:creationId xmlns:a16="http://schemas.microsoft.com/office/drawing/2014/main" id="{30565B38-E611-420B-86D7-9D5A324BF06C}"/>
              </a:ext>
            </a:extLst>
          </p:cNvPr>
          <p:cNvPicPr>
            <a:picLocks noChangeAspect="1"/>
          </p:cNvPicPr>
          <p:nvPr/>
        </p:nvPicPr>
        <p:blipFill>
          <a:blip r:embed="rId11" cstate="print">
            <a:extLst>
              <a:ext uri="{28A0092B-C50C-407E-A947-70E740481C1C}">
                <a14:useLocalDpi xmlns:a14="http://schemas.microsoft.com/office/drawing/2010/main"/>
              </a:ext>
            </a:extLst>
          </a:blip>
          <a:stretch>
            <a:fillRect/>
          </a:stretch>
        </p:blipFill>
        <p:spPr>
          <a:xfrm>
            <a:off x="3193600" y="2831773"/>
            <a:ext cx="100512" cy="107125"/>
          </a:xfrm>
          <a:prstGeom prst="rect">
            <a:avLst/>
          </a:prstGeom>
          <a:ln>
            <a:solidFill>
              <a:schemeClr val="tx1"/>
            </a:solidFill>
          </a:ln>
        </p:spPr>
      </p:pic>
      <p:pic>
        <p:nvPicPr>
          <p:cNvPr id="16" name="Picture 15">
            <a:extLst>
              <a:ext uri="{FF2B5EF4-FFF2-40B4-BE49-F238E27FC236}">
                <a16:creationId xmlns:a16="http://schemas.microsoft.com/office/drawing/2014/main" id="{E05208D4-E4FF-44E4-A046-91CE3F0C055F}"/>
              </a:ext>
            </a:extLst>
          </p:cNvPr>
          <p:cNvPicPr>
            <a:picLocks noChangeAspect="1"/>
          </p:cNvPicPr>
          <p:nvPr/>
        </p:nvPicPr>
        <p:blipFill>
          <a:blip r:embed="rId12" cstate="print">
            <a:extLst>
              <a:ext uri="{28A0092B-C50C-407E-A947-70E740481C1C}">
                <a14:useLocalDpi xmlns:a14="http://schemas.microsoft.com/office/drawing/2010/main"/>
              </a:ext>
            </a:extLst>
          </a:blip>
          <a:stretch>
            <a:fillRect/>
          </a:stretch>
        </p:blipFill>
        <p:spPr>
          <a:xfrm>
            <a:off x="3583161" y="2823248"/>
            <a:ext cx="148651" cy="115650"/>
          </a:xfrm>
          <a:prstGeom prst="rect">
            <a:avLst/>
          </a:prstGeom>
          <a:ln>
            <a:solidFill>
              <a:schemeClr val="tx1"/>
            </a:solidFill>
          </a:ln>
        </p:spPr>
      </p:pic>
      <p:pic>
        <p:nvPicPr>
          <p:cNvPr id="17" name="Picture 16">
            <a:extLst>
              <a:ext uri="{FF2B5EF4-FFF2-40B4-BE49-F238E27FC236}">
                <a16:creationId xmlns:a16="http://schemas.microsoft.com/office/drawing/2014/main" id="{C91DF968-F356-442C-A6B2-BAD62EBCC449}"/>
              </a:ext>
            </a:extLst>
          </p:cNvPr>
          <p:cNvPicPr>
            <a:picLocks noChangeAspect="1"/>
          </p:cNvPicPr>
          <p:nvPr/>
        </p:nvPicPr>
        <p:blipFill>
          <a:blip r:embed="rId13" cstate="print">
            <a:extLst>
              <a:ext uri="{28A0092B-C50C-407E-A947-70E740481C1C}">
                <a14:useLocalDpi xmlns:a14="http://schemas.microsoft.com/office/drawing/2010/main"/>
              </a:ext>
            </a:extLst>
          </a:blip>
          <a:stretch>
            <a:fillRect/>
          </a:stretch>
        </p:blipFill>
        <p:spPr>
          <a:xfrm>
            <a:off x="5312859" y="2199668"/>
            <a:ext cx="288128" cy="108197"/>
          </a:xfrm>
          <a:prstGeom prst="rect">
            <a:avLst/>
          </a:prstGeom>
          <a:ln>
            <a:solidFill>
              <a:schemeClr val="tx1"/>
            </a:solidFill>
          </a:ln>
        </p:spPr>
      </p:pic>
      <p:pic>
        <p:nvPicPr>
          <p:cNvPr id="18" name="Picture 17">
            <a:extLst>
              <a:ext uri="{FF2B5EF4-FFF2-40B4-BE49-F238E27FC236}">
                <a16:creationId xmlns:a16="http://schemas.microsoft.com/office/drawing/2014/main" id="{6C6049AD-9C91-45DA-9406-F6EF659D9D43}"/>
              </a:ext>
            </a:extLst>
          </p:cNvPr>
          <p:cNvPicPr>
            <a:picLocks noChangeAspect="1"/>
          </p:cNvPicPr>
          <p:nvPr/>
        </p:nvPicPr>
        <p:blipFill>
          <a:blip r:embed="rId14" cstate="print">
            <a:extLst>
              <a:ext uri="{28A0092B-C50C-407E-A947-70E740481C1C}">
                <a14:useLocalDpi xmlns:a14="http://schemas.microsoft.com/office/drawing/2010/main"/>
              </a:ext>
            </a:extLst>
          </a:blip>
          <a:stretch>
            <a:fillRect/>
          </a:stretch>
        </p:blipFill>
        <p:spPr>
          <a:xfrm>
            <a:off x="3150096" y="2001695"/>
            <a:ext cx="144016" cy="132677"/>
          </a:xfrm>
          <a:prstGeom prst="rect">
            <a:avLst/>
          </a:prstGeom>
          <a:ln>
            <a:solidFill>
              <a:schemeClr val="tx1"/>
            </a:solidFill>
          </a:ln>
        </p:spPr>
      </p:pic>
      <p:pic>
        <p:nvPicPr>
          <p:cNvPr id="19" name="Picture 18">
            <a:extLst>
              <a:ext uri="{FF2B5EF4-FFF2-40B4-BE49-F238E27FC236}">
                <a16:creationId xmlns:a16="http://schemas.microsoft.com/office/drawing/2014/main" id="{3BCE6A54-E0B9-4D92-B757-1ECC02654AFD}"/>
              </a:ext>
            </a:extLst>
          </p:cNvPr>
          <p:cNvPicPr>
            <a:picLocks noChangeAspect="1"/>
          </p:cNvPicPr>
          <p:nvPr/>
        </p:nvPicPr>
        <p:blipFill>
          <a:blip r:embed="rId15" cstate="print">
            <a:extLst>
              <a:ext uri="{28A0092B-C50C-407E-A947-70E740481C1C}">
                <a14:useLocalDpi xmlns:a14="http://schemas.microsoft.com/office/drawing/2010/main"/>
              </a:ext>
            </a:extLst>
          </a:blip>
          <a:stretch>
            <a:fillRect/>
          </a:stretch>
        </p:blipFill>
        <p:spPr>
          <a:xfrm>
            <a:off x="2650715" y="3004789"/>
            <a:ext cx="186675" cy="109885"/>
          </a:xfrm>
          <a:prstGeom prst="rect">
            <a:avLst/>
          </a:prstGeom>
          <a:ln>
            <a:solidFill>
              <a:schemeClr val="tx1"/>
            </a:solidFill>
          </a:ln>
        </p:spPr>
      </p:pic>
      <p:pic>
        <p:nvPicPr>
          <p:cNvPr id="20" name="Picture 19">
            <a:extLst>
              <a:ext uri="{FF2B5EF4-FFF2-40B4-BE49-F238E27FC236}">
                <a16:creationId xmlns:a16="http://schemas.microsoft.com/office/drawing/2014/main" id="{D3750DE4-48E0-4C28-AAD6-9EA8FC93850D}"/>
              </a:ext>
            </a:extLst>
          </p:cNvPr>
          <p:cNvPicPr>
            <a:picLocks noChangeAspect="1"/>
          </p:cNvPicPr>
          <p:nvPr/>
        </p:nvPicPr>
        <p:blipFill>
          <a:blip r:embed="rId16" cstate="print">
            <a:extLst>
              <a:ext uri="{28A0092B-C50C-407E-A947-70E740481C1C}">
                <a14:useLocalDpi xmlns:a14="http://schemas.microsoft.com/office/drawing/2010/main"/>
              </a:ext>
            </a:extLst>
          </a:blip>
          <a:stretch>
            <a:fillRect/>
          </a:stretch>
        </p:blipFill>
        <p:spPr>
          <a:xfrm>
            <a:off x="5275278" y="2397633"/>
            <a:ext cx="180842" cy="119212"/>
          </a:xfrm>
          <a:prstGeom prst="rect">
            <a:avLst/>
          </a:prstGeom>
          <a:ln>
            <a:solidFill>
              <a:schemeClr val="tx1"/>
            </a:solidFill>
          </a:ln>
        </p:spPr>
      </p:pic>
      <p:sp>
        <p:nvSpPr>
          <p:cNvPr id="21" name="TextBox 25">
            <a:extLst>
              <a:ext uri="{FF2B5EF4-FFF2-40B4-BE49-F238E27FC236}">
                <a16:creationId xmlns:a16="http://schemas.microsoft.com/office/drawing/2014/main" id="{0B713A58-C25E-0A45-0170-AC40B5AA18CF}"/>
              </a:ext>
            </a:extLst>
          </p:cNvPr>
          <p:cNvSpPr txBox="1"/>
          <p:nvPr/>
        </p:nvSpPr>
        <p:spPr>
          <a:xfrm>
            <a:off x="5312859" y="3304077"/>
            <a:ext cx="3486852" cy="276999"/>
          </a:xfrm>
          <a:prstGeom prst="rect">
            <a:avLst/>
          </a:prstGeom>
          <a:noFill/>
        </p:spPr>
        <p:txBody>
          <a:bodyPr wrap="none" rtlCol="0">
            <a:spAutoFit/>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200" i="1" noProof="0" dirty="0"/>
              <a:t>Extracted from EDMS Docs 2730814 &amp; 2801330</a:t>
            </a:r>
          </a:p>
        </p:txBody>
      </p:sp>
      <p:sp>
        <p:nvSpPr>
          <p:cNvPr id="22" name="TextBox 26">
            <a:extLst>
              <a:ext uri="{FF2B5EF4-FFF2-40B4-BE49-F238E27FC236}">
                <a16:creationId xmlns:a16="http://schemas.microsoft.com/office/drawing/2014/main" id="{FC9B6E68-2D2D-E92E-F5DE-B8CBAE3B4BF0}"/>
              </a:ext>
            </a:extLst>
          </p:cNvPr>
          <p:cNvSpPr txBox="1"/>
          <p:nvPr/>
        </p:nvSpPr>
        <p:spPr>
          <a:xfrm>
            <a:off x="318595" y="3851343"/>
            <a:ext cx="6949338" cy="369332"/>
          </a:xfrm>
          <a:prstGeom prst="rect">
            <a:avLst/>
          </a:prstGeom>
          <a:noFill/>
        </p:spPr>
        <p:txBody>
          <a:bodyPr wrap="none" rtlCol="0">
            <a:spAutoFit/>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GB" noProof="0" dirty="0"/>
              <a:t>Status drawing folders for cryomodule </a:t>
            </a:r>
            <a:r>
              <a:rPr lang="en-GB" b="1" u="sng" noProof="0" dirty="0"/>
              <a:t>external</a:t>
            </a:r>
            <a:r>
              <a:rPr lang="en-GB" noProof="0" dirty="0"/>
              <a:t> components : </a:t>
            </a:r>
          </a:p>
        </p:txBody>
      </p:sp>
      <p:pic>
        <p:nvPicPr>
          <p:cNvPr id="23" name="Picture 22">
            <a:extLst>
              <a:ext uri="{FF2B5EF4-FFF2-40B4-BE49-F238E27FC236}">
                <a16:creationId xmlns:a16="http://schemas.microsoft.com/office/drawing/2014/main" id="{042E0E15-CAEB-4EE3-88C3-720DA31C35C6}"/>
              </a:ext>
            </a:extLst>
          </p:cNvPr>
          <p:cNvPicPr>
            <a:picLocks noChangeAspect="1"/>
          </p:cNvPicPr>
          <p:nvPr/>
        </p:nvPicPr>
        <p:blipFill>
          <a:blip r:embed="rId17" cstate="print">
            <a:extLst>
              <a:ext uri="{28A0092B-C50C-407E-A947-70E740481C1C}">
                <a14:useLocalDpi xmlns:a14="http://schemas.microsoft.com/office/drawing/2010/main"/>
              </a:ext>
            </a:extLst>
          </a:blip>
          <a:stretch>
            <a:fillRect/>
          </a:stretch>
        </p:blipFill>
        <p:spPr>
          <a:xfrm>
            <a:off x="5505741" y="2419030"/>
            <a:ext cx="190492" cy="97815"/>
          </a:xfrm>
          <a:prstGeom prst="rect">
            <a:avLst/>
          </a:prstGeom>
          <a:ln>
            <a:solidFill>
              <a:schemeClr val="tx1"/>
            </a:solidFill>
          </a:ln>
        </p:spPr>
      </p:pic>
      <p:pic>
        <p:nvPicPr>
          <p:cNvPr id="24" name="Picture 23">
            <a:extLst>
              <a:ext uri="{FF2B5EF4-FFF2-40B4-BE49-F238E27FC236}">
                <a16:creationId xmlns:a16="http://schemas.microsoft.com/office/drawing/2014/main" id="{FD8C0BF7-0C12-47C0-AD3D-A5F891F33EF0}"/>
              </a:ext>
            </a:extLst>
          </p:cNvPr>
          <p:cNvPicPr>
            <a:picLocks noChangeAspect="1"/>
          </p:cNvPicPr>
          <p:nvPr/>
        </p:nvPicPr>
        <p:blipFill>
          <a:blip r:embed="rId18" cstate="print">
            <a:extLst>
              <a:ext uri="{28A0092B-C50C-407E-A947-70E740481C1C}">
                <a14:useLocalDpi xmlns:a14="http://schemas.microsoft.com/office/drawing/2010/main"/>
              </a:ext>
            </a:extLst>
          </a:blip>
          <a:stretch>
            <a:fillRect/>
          </a:stretch>
        </p:blipFill>
        <p:spPr>
          <a:xfrm>
            <a:off x="4432837" y="3145157"/>
            <a:ext cx="164410" cy="111112"/>
          </a:xfrm>
          <a:prstGeom prst="rect">
            <a:avLst/>
          </a:prstGeom>
          <a:ln>
            <a:solidFill>
              <a:schemeClr val="tx1"/>
            </a:solidFill>
          </a:ln>
        </p:spPr>
      </p:pic>
      <p:pic>
        <p:nvPicPr>
          <p:cNvPr id="25" name="table">
            <a:extLst>
              <a:ext uri="{FF2B5EF4-FFF2-40B4-BE49-F238E27FC236}">
                <a16:creationId xmlns:a16="http://schemas.microsoft.com/office/drawing/2014/main" id="{BECA40C0-DFC7-2706-78CA-BA1EB570EDC5}"/>
              </a:ext>
            </a:extLst>
          </p:cNvPr>
          <p:cNvPicPr>
            <a:picLocks noChangeAspect="1"/>
          </p:cNvPicPr>
          <p:nvPr/>
        </p:nvPicPr>
        <p:blipFill>
          <a:blip r:embed="rId19"/>
          <a:stretch>
            <a:fillRect/>
          </a:stretch>
        </p:blipFill>
        <p:spPr>
          <a:xfrm>
            <a:off x="1479071" y="4252480"/>
            <a:ext cx="5729260" cy="1530123"/>
          </a:xfrm>
          <a:prstGeom prst="rect">
            <a:avLst/>
          </a:prstGeom>
        </p:spPr>
      </p:pic>
      <p:pic>
        <p:nvPicPr>
          <p:cNvPr id="26" name="Picture 25">
            <a:extLst>
              <a:ext uri="{FF2B5EF4-FFF2-40B4-BE49-F238E27FC236}">
                <a16:creationId xmlns:a16="http://schemas.microsoft.com/office/drawing/2014/main" id="{8A398029-DC2E-4A0B-AE33-1ACCE2D51CBB}"/>
              </a:ext>
            </a:extLst>
          </p:cNvPr>
          <p:cNvPicPr>
            <a:picLocks noChangeAspect="1"/>
          </p:cNvPicPr>
          <p:nvPr/>
        </p:nvPicPr>
        <p:blipFill>
          <a:blip r:embed="rId20" cstate="print">
            <a:extLst>
              <a:ext uri="{28A0092B-C50C-407E-A947-70E740481C1C}">
                <a14:useLocalDpi xmlns:a14="http://schemas.microsoft.com/office/drawing/2010/main"/>
              </a:ext>
            </a:extLst>
          </a:blip>
          <a:stretch>
            <a:fillRect/>
          </a:stretch>
        </p:blipFill>
        <p:spPr>
          <a:xfrm>
            <a:off x="2741202" y="4660759"/>
            <a:ext cx="109031" cy="121313"/>
          </a:xfrm>
          <a:prstGeom prst="rect">
            <a:avLst/>
          </a:prstGeom>
          <a:ln>
            <a:solidFill>
              <a:schemeClr val="tx1"/>
            </a:solidFill>
          </a:ln>
        </p:spPr>
      </p:pic>
      <p:sp>
        <p:nvSpPr>
          <p:cNvPr id="27" name="TextBox 50">
            <a:extLst>
              <a:ext uri="{FF2B5EF4-FFF2-40B4-BE49-F238E27FC236}">
                <a16:creationId xmlns:a16="http://schemas.microsoft.com/office/drawing/2014/main" id="{08B38704-EA92-DA35-A731-5182DD9E6539}"/>
              </a:ext>
            </a:extLst>
          </p:cNvPr>
          <p:cNvSpPr txBox="1"/>
          <p:nvPr/>
        </p:nvSpPr>
        <p:spPr>
          <a:xfrm>
            <a:off x="4820485" y="5739226"/>
            <a:ext cx="2640466" cy="276999"/>
          </a:xfrm>
          <a:prstGeom prst="rect">
            <a:avLst/>
          </a:prstGeom>
          <a:noFill/>
        </p:spPr>
        <p:txBody>
          <a:bodyPr wrap="none" rtlCol="0">
            <a:spAutoFit/>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200" i="1" noProof="0" dirty="0"/>
              <a:t>* Improvement of the original design</a:t>
            </a:r>
          </a:p>
        </p:txBody>
      </p:sp>
      <p:sp>
        <p:nvSpPr>
          <p:cNvPr id="3" name="Footer Placeholder 3">
            <a:extLst>
              <a:ext uri="{FF2B5EF4-FFF2-40B4-BE49-F238E27FC236}">
                <a16:creationId xmlns:a16="http://schemas.microsoft.com/office/drawing/2014/main" id="{9D10B697-C934-58DC-470E-EB6797D30B07}"/>
              </a:ext>
            </a:extLst>
          </p:cNvPr>
          <p:cNvSpPr>
            <a:spLocks noGrp="1"/>
          </p:cNvSpPr>
          <p:nvPr>
            <p:ph type="ftr" sz="quarter" idx="11"/>
          </p:nvPr>
        </p:nvSpPr>
        <p:spPr>
          <a:xfrm>
            <a:off x="1905000" y="6356350"/>
            <a:ext cx="6627000" cy="360000"/>
          </a:xfrm>
        </p:spPr>
        <p:txBody>
          <a:bodyPr/>
          <a:lstStyle/>
          <a:p>
            <a:r>
              <a:rPr lang="en-GB" noProof="0" dirty="0"/>
              <a:t> 14</a:t>
            </a:r>
            <a:r>
              <a:rPr lang="en-GB" baseline="30000" noProof="0" dirty="0"/>
              <a:t>th</a:t>
            </a:r>
            <a:r>
              <a:rPr lang="en-GB" noProof="0" dirty="0"/>
              <a:t> HL-LHC Collaboration meeting 2024 – WP04 - Teddy Capelli EN-MME </a:t>
            </a:r>
          </a:p>
        </p:txBody>
      </p:sp>
      <p:sp>
        <p:nvSpPr>
          <p:cNvPr id="28" name="TextBox 50">
            <a:extLst>
              <a:ext uri="{FF2B5EF4-FFF2-40B4-BE49-F238E27FC236}">
                <a16:creationId xmlns:a16="http://schemas.microsoft.com/office/drawing/2014/main" id="{AFF17754-BF35-A82A-2453-DA2E9A72051F}"/>
              </a:ext>
            </a:extLst>
          </p:cNvPr>
          <p:cNvSpPr txBox="1"/>
          <p:nvPr/>
        </p:nvSpPr>
        <p:spPr>
          <a:xfrm>
            <a:off x="3562257" y="4422626"/>
            <a:ext cx="1382110" cy="246221"/>
          </a:xfrm>
          <a:prstGeom prst="rect">
            <a:avLst/>
          </a:prstGeom>
          <a:noFill/>
        </p:spPr>
        <p:txBody>
          <a:bodyPr wrap="none" rtlCol="0">
            <a:spAutoFit/>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000" i="1" noProof="0" dirty="0"/>
              <a:t>Only needed for LHC</a:t>
            </a:r>
          </a:p>
        </p:txBody>
      </p:sp>
      <p:sp>
        <p:nvSpPr>
          <p:cNvPr id="29" name="TextBox 50">
            <a:extLst>
              <a:ext uri="{FF2B5EF4-FFF2-40B4-BE49-F238E27FC236}">
                <a16:creationId xmlns:a16="http://schemas.microsoft.com/office/drawing/2014/main" id="{0709E59D-6179-74D2-9738-688AE0BAC933}"/>
              </a:ext>
            </a:extLst>
          </p:cNvPr>
          <p:cNvSpPr txBox="1"/>
          <p:nvPr/>
        </p:nvSpPr>
        <p:spPr>
          <a:xfrm>
            <a:off x="4343701" y="5169008"/>
            <a:ext cx="1446230" cy="246221"/>
          </a:xfrm>
          <a:prstGeom prst="rect">
            <a:avLst/>
          </a:prstGeom>
          <a:noFill/>
        </p:spPr>
        <p:txBody>
          <a:bodyPr wrap="none" rtlCol="0">
            <a:spAutoFit/>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000" i="1" noProof="0" dirty="0"/>
              <a:t>Only needed at CERN</a:t>
            </a:r>
          </a:p>
        </p:txBody>
      </p:sp>
    </p:spTree>
    <p:extLst>
      <p:ext uri="{BB962C8B-B14F-4D97-AF65-F5344CB8AC3E}">
        <p14:creationId xmlns:p14="http://schemas.microsoft.com/office/powerpoint/2010/main" val="7648125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a:extLst>
              <a:ext uri="{FF2B5EF4-FFF2-40B4-BE49-F238E27FC236}">
                <a16:creationId xmlns:a16="http://schemas.microsoft.com/office/drawing/2014/main" id="{DDA2E5B7-38C7-3C5F-D1A8-F866D1F563E7}"/>
              </a:ext>
            </a:extLst>
          </p:cNvPr>
          <p:cNvSpPr>
            <a:spLocks noGrp="1"/>
          </p:cNvSpPr>
          <p:nvPr>
            <p:ph type="sldNum" sz="quarter" idx="12"/>
          </p:nvPr>
        </p:nvSpPr>
        <p:spPr/>
        <p:txBody>
          <a:bodyPr/>
          <a:lstStyle/>
          <a:p>
            <a:fld id="{BFDCA1C4-9514-7B4F-976F-D92F7E296653}" type="slidenum">
              <a:rPr lang="en-GB" noProof="0" smtClean="0"/>
              <a:pPr/>
              <a:t>20</a:t>
            </a:fld>
            <a:endParaRPr lang="en-GB" noProof="0" dirty="0"/>
          </a:p>
        </p:txBody>
      </p:sp>
      <p:sp>
        <p:nvSpPr>
          <p:cNvPr id="11" name="Title 1">
            <a:extLst>
              <a:ext uri="{FF2B5EF4-FFF2-40B4-BE49-F238E27FC236}">
                <a16:creationId xmlns:a16="http://schemas.microsoft.com/office/drawing/2014/main" id="{0DA2EE3B-F2D2-DA56-61D7-2603EC3506B1}"/>
              </a:ext>
            </a:extLst>
          </p:cNvPr>
          <p:cNvSpPr>
            <a:spLocks noGrp="1"/>
          </p:cNvSpPr>
          <p:nvPr>
            <p:ph type="title"/>
          </p:nvPr>
        </p:nvSpPr>
        <p:spPr>
          <a:xfrm>
            <a:off x="-1780657" y="-127887"/>
            <a:ext cx="7920000" cy="720000"/>
          </a:xfrm>
        </p:spPr>
        <p:txBody>
          <a:bodyPr/>
          <a:lstStyle/>
          <a:p>
            <a:r>
              <a:rPr lang="en-GB" noProof="0" dirty="0"/>
              <a:t>Thermal budget RFD</a:t>
            </a:r>
          </a:p>
        </p:txBody>
      </p:sp>
      <p:sp>
        <p:nvSpPr>
          <p:cNvPr id="12" name="Footer Placeholder 3">
            <a:extLst>
              <a:ext uri="{FF2B5EF4-FFF2-40B4-BE49-F238E27FC236}">
                <a16:creationId xmlns:a16="http://schemas.microsoft.com/office/drawing/2014/main" id="{F6F8EE09-DC22-CE59-C299-33D113D4A6ED}"/>
              </a:ext>
            </a:extLst>
          </p:cNvPr>
          <p:cNvSpPr>
            <a:spLocks noGrp="1"/>
          </p:cNvSpPr>
          <p:nvPr>
            <p:ph type="ftr" sz="quarter" idx="11"/>
          </p:nvPr>
        </p:nvSpPr>
        <p:spPr>
          <a:xfrm>
            <a:off x="1905000" y="6356350"/>
            <a:ext cx="6627000" cy="360000"/>
          </a:xfrm>
        </p:spPr>
        <p:txBody>
          <a:bodyPr/>
          <a:lstStyle/>
          <a:p>
            <a:r>
              <a:rPr lang="en-GB" noProof="0" dirty="0"/>
              <a:t>HL-LHC Collaboration meeting 26-09-2023</a:t>
            </a:r>
          </a:p>
        </p:txBody>
      </p:sp>
      <p:sp>
        <p:nvSpPr>
          <p:cNvPr id="13" name="Footer Placeholder 3">
            <a:extLst>
              <a:ext uri="{FF2B5EF4-FFF2-40B4-BE49-F238E27FC236}">
                <a16:creationId xmlns:a16="http://schemas.microsoft.com/office/drawing/2014/main" id="{AE586563-5044-8366-F54F-35C224A8CF70}"/>
              </a:ext>
            </a:extLst>
          </p:cNvPr>
          <p:cNvSpPr txBox="1">
            <a:spLocks/>
          </p:cNvSpPr>
          <p:nvPr/>
        </p:nvSpPr>
        <p:spPr>
          <a:xfrm>
            <a:off x="-1489252" y="6356350"/>
            <a:ext cx="6627000" cy="360000"/>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noProof="0" dirty="0"/>
              <a:t>Teddy Capelli CERN/EN-MME </a:t>
            </a:r>
          </a:p>
        </p:txBody>
      </p:sp>
      <p:sp>
        <p:nvSpPr>
          <p:cNvPr id="2" name="TextBox 4">
            <a:extLst>
              <a:ext uri="{FF2B5EF4-FFF2-40B4-BE49-F238E27FC236}">
                <a16:creationId xmlns:a16="http://schemas.microsoft.com/office/drawing/2014/main" id="{1B5254D8-60AF-BA69-81BE-C4EA4CAAA7E1}"/>
              </a:ext>
            </a:extLst>
          </p:cNvPr>
          <p:cNvSpPr txBox="1"/>
          <p:nvPr/>
        </p:nvSpPr>
        <p:spPr>
          <a:xfrm>
            <a:off x="249722" y="5854686"/>
            <a:ext cx="3918418" cy="600164"/>
          </a:xfrm>
          <a:prstGeom prst="rect">
            <a:avLst/>
          </a:prstGeom>
          <a:solidFill>
            <a:schemeClr val="bg1">
              <a:alpha val="86000"/>
            </a:schemeClr>
          </a:solidFill>
        </p:spPr>
        <p:txBody>
          <a:bodyPr wrap="square" rtlCol="0">
            <a:spAutoFit/>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100" b="1" noProof="0" dirty="0"/>
              <a:t>Thermal budget report for RFD:</a:t>
            </a:r>
          </a:p>
          <a:p>
            <a:r>
              <a:rPr lang="en-GB" sz="1100" noProof="0" dirty="0"/>
              <a:t>See EDMS 2310389  -  Thermal budget RFD cryomodule</a:t>
            </a:r>
          </a:p>
          <a:p>
            <a:r>
              <a:rPr lang="en-GB" sz="1100" noProof="0" dirty="0"/>
              <a:t>Courtesy J.Swieszek – L.Giordanino</a:t>
            </a:r>
          </a:p>
        </p:txBody>
      </p:sp>
      <p:pic>
        <p:nvPicPr>
          <p:cNvPr id="4" name="Picture 3">
            <a:extLst>
              <a:ext uri="{FF2B5EF4-FFF2-40B4-BE49-F238E27FC236}">
                <a16:creationId xmlns:a16="http://schemas.microsoft.com/office/drawing/2014/main" id="{FF188EC6-3A5C-C58C-A6E5-84299C2EE415}"/>
              </a:ext>
            </a:extLst>
          </p:cNvPr>
          <p:cNvPicPr>
            <a:picLocks noChangeAspect="1"/>
          </p:cNvPicPr>
          <p:nvPr/>
        </p:nvPicPr>
        <p:blipFill>
          <a:blip r:embed="rId2"/>
          <a:stretch>
            <a:fillRect/>
          </a:stretch>
        </p:blipFill>
        <p:spPr>
          <a:xfrm>
            <a:off x="646510" y="589209"/>
            <a:ext cx="2959579" cy="5262354"/>
          </a:xfrm>
          <a:prstGeom prst="rect">
            <a:avLst/>
          </a:prstGeom>
        </p:spPr>
      </p:pic>
      <p:sp>
        <p:nvSpPr>
          <p:cNvPr id="9" name="Title 1">
            <a:extLst>
              <a:ext uri="{FF2B5EF4-FFF2-40B4-BE49-F238E27FC236}">
                <a16:creationId xmlns:a16="http://schemas.microsoft.com/office/drawing/2014/main" id="{422704DB-2563-0710-F680-299ECB183793}"/>
              </a:ext>
            </a:extLst>
          </p:cNvPr>
          <p:cNvSpPr txBox="1">
            <a:spLocks/>
          </p:cNvSpPr>
          <p:nvPr/>
        </p:nvSpPr>
        <p:spPr>
          <a:xfrm>
            <a:off x="2208931" y="-113710"/>
            <a:ext cx="7920000" cy="720000"/>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noProof="0" dirty="0"/>
              <a:t>Thermal budget DQW</a:t>
            </a:r>
          </a:p>
        </p:txBody>
      </p:sp>
      <p:sp>
        <p:nvSpPr>
          <p:cNvPr id="15" name="TextBox 4">
            <a:extLst>
              <a:ext uri="{FF2B5EF4-FFF2-40B4-BE49-F238E27FC236}">
                <a16:creationId xmlns:a16="http://schemas.microsoft.com/office/drawing/2014/main" id="{3344BB19-7098-D6B7-4A94-DC1027E17E3C}"/>
              </a:ext>
            </a:extLst>
          </p:cNvPr>
          <p:cNvSpPr txBox="1"/>
          <p:nvPr/>
        </p:nvSpPr>
        <p:spPr>
          <a:xfrm>
            <a:off x="4348337" y="5920337"/>
            <a:ext cx="3582011" cy="338554"/>
          </a:xfrm>
          <a:prstGeom prst="rect">
            <a:avLst/>
          </a:prstGeom>
          <a:solidFill>
            <a:schemeClr val="bg1">
              <a:alpha val="86000"/>
            </a:schemeClr>
          </a:solidFill>
        </p:spPr>
        <p:txBody>
          <a:bodyPr wrap="square" rtlCol="0">
            <a:spAutoFit/>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b="1" noProof="0" dirty="0"/>
              <a:t>Thermal budget report for DQW to be updated</a:t>
            </a:r>
          </a:p>
          <a:p>
            <a:endParaRPr lang="en-GB" sz="800" b="1" noProof="0" dirty="0"/>
          </a:p>
        </p:txBody>
      </p:sp>
      <p:pic>
        <p:nvPicPr>
          <p:cNvPr id="21" name="Picture 20">
            <a:extLst>
              <a:ext uri="{FF2B5EF4-FFF2-40B4-BE49-F238E27FC236}">
                <a16:creationId xmlns:a16="http://schemas.microsoft.com/office/drawing/2014/main" id="{92A15971-96E9-6B89-1253-8B43B2C24818}"/>
              </a:ext>
            </a:extLst>
          </p:cNvPr>
          <p:cNvPicPr>
            <a:picLocks noChangeAspect="1"/>
          </p:cNvPicPr>
          <p:nvPr/>
        </p:nvPicPr>
        <p:blipFill>
          <a:blip r:embed="rId3"/>
          <a:stretch>
            <a:fillRect/>
          </a:stretch>
        </p:blipFill>
        <p:spPr>
          <a:xfrm>
            <a:off x="4409409" y="722037"/>
            <a:ext cx="2375291" cy="5157584"/>
          </a:xfrm>
          <a:prstGeom prst="rect">
            <a:avLst/>
          </a:prstGeom>
        </p:spPr>
      </p:pic>
      <p:sp>
        <p:nvSpPr>
          <p:cNvPr id="16" name="Rectangle 15">
            <a:extLst>
              <a:ext uri="{FF2B5EF4-FFF2-40B4-BE49-F238E27FC236}">
                <a16:creationId xmlns:a16="http://schemas.microsoft.com/office/drawing/2014/main" id="{5B29985B-49EA-3E05-7E9B-5021877B1633}"/>
              </a:ext>
            </a:extLst>
          </p:cNvPr>
          <p:cNvSpPr/>
          <p:nvPr/>
        </p:nvSpPr>
        <p:spPr>
          <a:xfrm>
            <a:off x="4440510" y="2258808"/>
            <a:ext cx="2375291" cy="304800"/>
          </a:xfrm>
          <a:prstGeom prst="rect">
            <a:avLst/>
          </a:prstGeom>
          <a:noFill/>
          <a:ln w="38100">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noProof="0" dirty="0"/>
          </a:p>
        </p:txBody>
      </p:sp>
      <p:sp>
        <p:nvSpPr>
          <p:cNvPr id="17" name="Rectangle 16">
            <a:extLst>
              <a:ext uri="{FF2B5EF4-FFF2-40B4-BE49-F238E27FC236}">
                <a16:creationId xmlns:a16="http://schemas.microsoft.com/office/drawing/2014/main" id="{8C36C1C8-AD45-AA62-C9F7-4FFFDF289FB1}"/>
              </a:ext>
            </a:extLst>
          </p:cNvPr>
          <p:cNvSpPr/>
          <p:nvPr/>
        </p:nvSpPr>
        <p:spPr>
          <a:xfrm>
            <a:off x="4440510" y="2563608"/>
            <a:ext cx="2375291" cy="1310640"/>
          </a:xfrm>
          <a:prstGeom prst="rect">
            <a:avLst/>
          </a:prstGeom>
          <a:noFill/>
          <a:ln w="38100">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noProof="0" dirty="0"/>
          </a:p>
        </p:txBody>
      </p:sp>
      <p:sp>
        <p:nvSpPr>
          <p:cNvPr id="18" name="Rectangle 17">
            <a:extLst>
              <a:ext uri="{FF2B5EF4-FFF2-40B4-BE49-F238E27FC236}">
                <a16:creationId xmlns:a16="http://schemas.microsoft.com/office/drawing/2014/main" id="{5A7F7193-1045-6591-CC55-D068C416C4AD}"/>
              </a:ext>
            </a:extLst>
          </p:cNvPr>
          <p:cNvSpPr/>
          <p:nvPr/>
        </p:nvSpPr>
        <p:spPr>
          <a:xfrm>
            <a:off x="4440510" y="1448420"/>
            <a:ext cx="1217926" cy="304800"/>
          </a:xfrm>
          <a:prstGeom prst="rect">
            <a:avLst/>
          </a:prstGeom>
          <a:noFill/>
          <a:ln w="38100">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noProof="0" dirty="0"/>
          </a:p>
        </p:txBody>
      </p:sp>
      <p:sp>
        <p:nvSpPr>
          <p:cNvPr id="19" name="Rectangle 18">
            <a:extLst>
              <a:ext uri="{FF2B5EF4-FFF2-40B4-BE49-F238E27FC236}">
                <a16:creationId xmlns:a16="http://schemas.microsoft.com/office/drawing/2014/main" id="{08FCF6E3-4DC2-E1FF-9E81-1FFF41DCF7D2}"/>
              </a:ext>
            </a:extLst>
          </p:cNvPr>
          <p:cNvSpPr/>
          <p:nvPr/>
        </p:nvSpPr>
        <p:spPr>
          <a:xfrm>
            <a:off x="5130125" y="1971376"/>
            <a:ext cx="1683784" cy="270064"/>
          </a:xfrm>
          <a:prstGeom prst="rect">
            <a:avLst/>
          </a:prstGeom>
          <a:noFill/>
          <a:ln w="38100">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noProof="0" dirty="0"/>
          </a:p>
        </p:txBody>
      </p:sp>
      <p:sp>
        <p:nvSpPr>
          <p:cNvPr id="38" name="Rectangle 37">
            <a:extLst>
              <a:ext uri="{FF2B5EF4-FFF2-40B4-BE49-F238E27FC236}">
                <a16:creationId xmlns:a16="http://schemas.microsoft.com/office/drawing/2014/main" id="{22F739F6-3677-46DA-D44E-8754F01DE5BD}"/>
              </a:ext>
            </a:extLst>
          </p:cNvPr>
          <p:cNvSpPr/>
          <p:nvPr/>
        </p:nvSpPr>
        <p:spPr>
          <a:xfrm>
            <a:off x="7082315" y="3289962"/>
            <a:ext cx="1981807" cy="258666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noProof="0" dirty="0"/>
          </a:p>
        </p:txBody>
      </p:sp>
      <p:sp>
        <p:nvSpPr>
          <p:cNvPr id="39" name="TextBox 4">
            <a:extLst>
              <a:ext uri="{FF2B5EF4-FFF2-40B4-BE49-F238E27FC236}">
                <a16:creationId xmlns:a16="http://schemas.microsoft.com/office/drawing/2014/main" id="{CFFF7CC3-A3FB-F6AC-6D53-5226BA4DD2B8}"/>
              </a:ext>
            </a:extLst>
          </p:cNvPr>
          <p:cNvSpPr txBox="1"/>
          <p:nvPr/>
        </p:nvSpPr>
        <p:spPr>
          <a:xfrm>
            <a:off x="7082061" y="3301087"/>
            <a:ext cx="1964484" cy="769441"/>
          </a:xfrm>
          <a:prstGeom prst="rect">
            <a:avLst/>
          </a:prstGeom>
          <a:solidFill>
            <a:schemeClr val="bg1">
              <a:alpha val="86000"/>
            </a:schemeClr>
          </a:solidFill>
        </p:spPr>
        <p:txBody>
          <a:bodyPr wrap="square" rtlCol="0">
            <a:spAutoFit/>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100" b="1" noProof="0" dirty="0"/>
              <a:t>Revised estimation using measurements taken during cold tests</a:t>
            </a:r>
          </a:p>
          <a:p>
            <a:r>
              <a:rPr lang="en-GB" sz="1100" b="1" noProof="0" dirty="0"/>
              <a:t>DQW/SPS – 2017/2018</a:t>
            </a:r>
          </a:p>
        </p:txBody>
      </p:sp>
      <p:sp>
        <p:nvSpPr>
          <p:cNvPr id="40" name="Rectangle 39">
            <a:extLst>
              <a:ext uri="{FF2B5EF4-FFF2-40B4-BE49-F238E27FC236}">
                <a16:creationId xmlns:a16="http://schemas.microsoft.com/office/drawing/2014/main" id="{8BDB27F7-05F9-5A5A-DF62-D6ADA7781EF9}"/>
              </a:ext>
            </a:extLst>
          </p:cNvPr>
          <p:cNvSpPr/>
          <p:nvPr/>
        </p:nvSpPr>
        <p:spPr>
          <a:xfrm>
            <a:off x="7099639" y="856374"/>
            <a:ext cx="1964484" cy="206657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noProof="0" dirty="0"/>
          </a:p>
        </p:txBody>
      </p:sp>
      <p:sp>
        <p:nvSpPr>
          <p:cNvPr id="41" name="TextBox 4">
            <a:extLst>
              <a:ext uri="{FF2B5EF4-FFF2-40B4-BE49-F238E27FC236}">
                <a16:creationId xmlns:a16="http://schemas.microsoft.com/office/drawing/2014/main" id="{152666CD-67E5-9BF6-2AF2-9D26342FEDF2}"/>
              </a:ext>
            </a:extLst>
          </p:cNvPr>
          <p:cNvSpPr txBox="1"/>
          <p:nvPr/>
        </p:nvSpPr>
        <p:spPr>
          <a:xfrm>
            <a:off x="7126503" y="862708"/>
            <a:ext cx="1875600" cy="430887"/>
          </a:xfrm>
          <a:prstGeom prst="rect">
            <a:avLst/>
          </a:prstGeom>
          <a:solidFill>
            <a:schemeClr val="bg1">
              <a:alpha val="86000"/>
            </a:schemeClr>
          </a:solidFill>
        </p:spPr>
        <p:txBody>
          <a:bodyPr wrap="square" rtlCol="0">
            <a:spAutoFit/>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100" b="1" noProof="0" dirty="0"/>
              <a:t>Thermal budget estimate </a:t>
            </a:r>
          </a:p>
          <a:p>
            <a:r>
              <a:rPr lang="en-GB" sz="1100" b="1" noProof="0" dirty="0"/>
              <a:t>DQW/SPS - 2016</a:t>
            </a:r>
          </a:p>
        </p:txBody>
      </p:sp>
      <p:pic>
        <p:nvPicPr>
          <p:cNvPr id="42" name="Picture 41">
            <a:extLst>
              <a:ext uri="{FF2B5EF4-FFF2-40B4-BE49-F238E27FC236}">
                <a16:creationId xmlns:a16="http://schemas.microsoft.com/office/drawing/2014/main" id="{0C8D8152-1638-226D-72A2-B460B92F4F5F}"/>
              </a:ext>
            </a:extLst>
          </p:cNvPr>
          <p:cNvPicPr>
            <a:picLocks noChangeAspect="1"/>
          </p:cNvPicPr>
          <p:nvPr/>
        </p:nvPicPr>
        <p:blipFill>
          <a:blip r:embed="rId4"/>
          <a:stretch>
            <a:fillRect/>
          </a:stretch>
        </p:blipFill>
        <p:spPr>
          <a:xfrm>
            <a:off x="7132232" y="1315284"/>
            <a:ext cx="1686569" cy="1589079"/>
          </a:xfrm>
          <a:prstGeom prst="rect">
            <a:avLst/>
          </a:prstGeom>
        </p:spPr>
      </p:pic>
      <p:sp>
        <p:nvSpPr>
          <p:cNvPr id="43" name="TextBox 4">
            <a:extLst>
              <a:ext uri="{FF2B5EF4-FFF2-40B4-BE49-F238E27FC236}">
                <a16:creationId xmlns:a16="http://schemas.microsoft.com/office/drawing/2014/main" id="{BFF5D9BF-4216-C407-A1CA-EE66B7F8938B}"/>
              </a:ext>
            </a:extLst>
          </p:cNvPr>
          <p:cNvSpPr txBox="1"/>
          <p:nvPr/>
        </p:nvSpPr>
        <p:spPr>
          <a:xfrm>
            <a:off x="7126503" y="1241675"/>
            <a:ext cx="856638" cy="200055"/>
          </a:xfrm>
          <a:prstGeom prst="rect">
            <a:avLst/>
          </a:prstGeom>
          <a:solidFill>
            <a:schemeClr val="bg1">
              <a:alpha val="86000"/>
            </a:schemeClr>
          </a:solidFill>
        </p:spPr>
        <p:txBody>
          <a:bodyPr wrap="square" rtlCol="0">
            <a:spAutoFit/>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700" b="1" i="1" noProof="0" dirty="0"/>
              <a:t>EDMS 1729079</a:t>
            </a:r>
          </a:p>
        </p:txBody>
      </p:sp>
      <p:sp>
        <p:nvSpPr>
          <p:cNvPr id="44" name="Rectangle 43">
            <a:extLst>
              <a:ext uri="{FF2B5EF4-FFF2-40B4-BE49-F238E27FC236}">
                <a16:creationId xmlns:a16="http://schemas.microsoft.com/office/drawing/2014/main" id="{706EC10F-FB01-B1F8-BB37-1F49BE8B3DF7}"/>
              </a:ext>
            </a:extLst>
          </p:cNvPr>
          <p:cNvSpPr/>
          <p:nvPr/>
        </p:nvSpPr>
        <p:spPr>
          <a:xfrm>
            <a:off x="7165498" y="2715587"/>
            <a:ext cx="1659128" cy="207358"/>
          </a:xfrm>
          <a:prstGeom prst="rect">
            <a:avLst/>
          </a:prstGeom>
          <a:noFill/>
          <a:ln w="38100">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noProof="0" dirty="0"/>
          </a:p>
        </p:txBody>
      </p:sp>
      <p:pic>
        <p:nvPicPr>
          <p:cNvPr id="45" name="Picture 44">
            <a:extLst>
              <a:ext uri="{FF2B5EF4-FFF2-40B4-BE49-F238E27FC236}">
                <a16:creationId xmlns:a16="http://schemas.microsoft.com/office/drawing/2014/main" id="{E9BBA466-9F81-F3AE-F1CC-AFB7C8E89DDE}"/>
              </a:ext>
            </a:extLst>
          </p:cNvPr>
          <p:cNvPicPr>
            <a:picLocks noChangeAspect="1"/>
          </p:cNvPicPr>
          <p:nvPr/>
        </p:nvPicPr>
        <p:blipFill>
          <a:blip r:embed="rId5"/>
          <a:stretch>
            <a:fillRect/>
          </a:stretch>
        </p:blipFill>
        <p:spPr>
          <a:xfrm>
            <a:off x="7082060" y="4089516"/>
            <a:ext cx="1733333" cy="1688506"/>
          </a:xfrm>
          <a:prstGeom prst="rect">
            <a:avLst/>
          </a:prstGeom>
        </p:spPr>
      </p:pic>
      <p:sp>
        <p:nvSpPr>
          <p:cNvPr id="46" name="Rectangle 45">
            <a:extLst>
              <a:ext uri="{FF2B5EF4-FFF2-40B4-BE49-F238E27FC236}">
                <a16:creationId xmlns:a16="http://schemas.microsoft.com/office/drawing/2014/main" id="{81669BC9-1E50-3022-B710-462A4B029EA0}"/>
              </a:ext>
            </a:extLst>
          </p:cNvPr>
          <p:cNvSpPr/>
          <p:nvPr/>
        </p:nvSpPr>
        <p:spPr>
          <a:xfrm>
            <a:off x="7145083" y="5570664"/>
            <a:ext cx="1659128" cy="207358"/>
          </a:xfrm>
          <a:prstGeom prst="rect">
            <a:avLst/>
          </a:prstGeom>
          <a:noFill/>
          <a:ln w="38100">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noProof="0" dirty="0"/>
          </a:p>
        </p:txBody>
      </p:sp>
      <p:sp>
        <p:nvSpPr>
          <p:cNvPr id="47" name="Rectangle 46">
            <a:extLst>
              <a:ext uri="{FF2B5EF4-FFF2-40B4-BE49-F238E27FC236}">
                <a16:creationId xmlns:a16="http://schemas.microsoft.com/office/drawing/2014/main" id="{3536371C-97D2-BA01-8AC4-F1CFB09E437F}"/>
              </a:ext>
            </a:extLst>
          </p:cNvPr>
          <p:cNvSpPr/>
          <p:nvPr/>
        </p:nvSpPr>
        <p:spPr>
          <a:xfrm>
            <a:off x="4568852" y="549641"/>
            <a:ext cx="2623752" cy="323985"/>
          </a:xfrm>
          <a:prstGeom prst="rect">
            <a:avLst/>
          </a:prstGeom>
          <a:solidFill>
            <a:srgbClr val="FF0000"/>
          </a:solidFill>
          <a:ln w="38100">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noProof="0" dirty="0"/>
              <a:t>Static loads (estimates)</a:t>
            </a:r>
          </a:p>
        </p:txBody>
      </p:sp>
      <p:sp>
        <p:nvSpPr>
          <p:cNvPr id="48" name="Rectangle 47">
            <a:extLst>
              <a:ext uri="{FF2B5EF4-FFF2-40B4-BE49-F238E27FC236}">
                <a16:creationId xmlns:a16="http://schemas.microsoft.com/office/drawing/2014/main" id="{B696E839-0D3F-2BA1-761E-9CD32664EA4F}"/>
              </a:ext>
            </a:extLst>
          </p:cNvPr>
          <p:cNvSpPr/>
          <p:nvPr/>
        </p:nvSpPr>
        <p:spPr>
          <a:xfrm>
            <a:off x="1951396" y="577619"/>
            <a:ext cx="1589631" cy="270064"/>
          </a:xfrm>
          <a:prstGeom prst="rect">
            <a:avLst/>
          </a:prstGeom>
          <a:solidFill>
            <a:srgbClr val="FF0000"/>
          </a:solidFill>
          <a:ln w="38100">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noProof="0" dirty="0"/>
              <a:t>Static loads</a:t>
            </a:r>
          </a:p>
        </p:txBody>
      </p:sp>
    </p:spTree>
    <p:extLst>
      <p:ext uri="{BB962C8B-B14F-4D97-AF65-F5344CB8AC3E}">
        <p14:creationId xmlns:p14="http://schemas.microsoft.com/office/powerpoint/2010/main" val="190659483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ABFFEC-F1A9-485E-D9D0-3BE18A912266}"/>
              </a:ext>
            </a:extLst>
          </p:cNvPr>
          <p:cNvSpPr>
            <a:spLocks noGrp="1"/>
          </p:cNvSpPr>
          <p:nvPr>
            <p:ph type="title"/>
          </p:nvPr>
        </p:nvSpPr>
        <p:spPr/>
        <p:txBody>
          <a:bodyPr/>
          <a:lstStyle/>
          <a:p>
            <a:r>
              <a:rPr lang="en-GB" noProof="0" dirty="0"/>
              <a:t>Alignment / Survey activities during CM build</a:t>
            </a:r>
          </a:p>
        </p:txBody>
      </p:sp>
      <p:sp>
        <p:nvSpPr>
          <p:cNvPr id="4" name="Footer Placeholder 3">
            <a:extLst>
              <a:ext uri="{FF2B5EF4-FFF2-40B4-BE49-F238E27FC236}">
                <a16:creationId xmlns:a16="http://schemas.microsoft.com/office/drawing/2014/main" id="{7D1ACF8D-DF08-6772-3F57-016C0C71E95D}"/>
              </a:ext>
            </a:extLst>
          </p:cNvPr>
          <p:cNvSpPr>
            <a:spLocks noGrp="1"/>
          </p:cNvSpPr>
          <p:nvPr>
            <p:ph type="ftr" sz="quarter" idx="11"/>
          </p:nvPr>
        </p:nvSpPr>
        <p:spPr/>
        <p:txBody>
          <a:bodyPr/>
          <a:lstStyle/>
          <a:p>
            <a:r>
              <a:rPr lang="en-GB" noProof="0" dirty="0"/>
              <a:t>HL-LHC Collaboration meeting 26-09-2023 – WP04 - Teddy Capelli EN-MME </a:t>
            </a:r>
          </a:p>
        </p:txBody>
      </p:sp>
      <p:sp>
        <p:nvSpPr>
          <p:cNvPr id="5" name="Slide Number Placeholder 4">
            <a:extLst>
              <a:ext uri="{FF2B5EF4-FFF2-40B4-BE49-F238E27FC236}">
                <a16:creationId xmlns:a16="http://schemas.microsoft.com/office/drawing/2014/main" id="{6322328E-4AB3-139F-838D-8F5DCE15E9EE}"/>
              </a:ext>
            </a:extLst>
          </p:cNvPr>
          <p:cNvSpPr>
            <a:spLocks noGrp="1"/>
          </p:cNvSpPr>
          <p:nvPr>
            <p:ph type="sldNum" sz="quarter" idx="12"/>
          </p:nvPr>
        </p:nvSpPr>
        <p:spPr/>
        <p:txBody>
          <a:bodyPr/>
          <a:lstStyle/>
          <a:p>
            <a:fld id="{BFDCA1C4-9514-7B4F-976F-D92F7E296653}" type="slidenum">
              <a:rPr lang="en-GB" noProof="0" smtClean="0"/>
              <a:pPr/>
              <a:t>21</a:t>
            </a:fld>
            <a:endParaRPr lang="en-GB" noProof="0" dirty="0"/>
          </a:p>
        </p:txBody>
      </p:sp>
      <p:graphicFrame>
        <p:nvGraphicFramePr>
          <p:cNvPr id="8" name="Table 7">
            <a:extLst>
              <a:ext uri="{FF2B5EF4-FFF2-40B4-BE49-F238E27FC236}">
                <a16:creationId xmlns:a16="http://schemas.microsoft.com/office/drawing/2014/main" id="{4E1693EE-E37F-6B08-9B6B-526BA95EFBC5}"/>
              </a:ext>
            </a:extLst>
          </p:cNvPr>
          <p:cNvGraphicFramePr>
            <a:graphicFrameLocks noGrp="1"/>
          </p:cNvGraphicFramePr>
          <p:nvPr>
            <p:extLst>
              <p:ext uri="{D42A27DB-BD31-4B8C-83A1-F6EECF244321}">
                <p14:modId xmlns:p14="http://schemas.microsoft.com/office/powerpoint/2010/main" val="2033317263"/>
              </p:ext>
            </p:extLst>
          </p:nvPr>
        </p:nvGraphicFramePr>
        <p:xfrm>
          <a:off x="1820836" y="1371600"/>
          <a:ext cx="5502328" cy="4754562"/>
        </p:xfrm>
        <a:graphic>
          <a:graphicData uri="http://schemas.openxmlformats.org/drawingml/2006/table">
            <a:tbl>
              <a:tblPr/>
              <a:tblGrid>
                <a:gridCol w="489776">
                  <a:extLst>
                    <a:ext uri="{9D8B030D-6E8A-4147-A177-3AD203B41FA5}">
                      <a16:colId xmlns:a16="http://schemas.microsoft.com/office/drawing/2014/main" val="434494998"/>
                    </a:ext>
                  </a:extLst>
                </a:gridCol>
                <a:gridCol w="5012552">
                  <a:extLst>
                    <a:ext uri="{9D8B030D-6E8A-4147-A177-3AD203B41FA5}">
                      <a16:colId xmlns:a16="http://schemas.microsoft.com/office/drawing/2014/main" val="2235617631"/>
                    </a:ext>
                  </a:extLst>
                </a:gridCol>
              </a:tblGrid>
              <a:tr h="153126">
                <a:tc>
                  <a:txBody>
                    <a:bodyPr/>
                    <a:lstStyle/>
                    <a:p>
                      <a:pPr algn="l" fontAlgn="b"/>
                      <a:r>
                        <a:rPr lang="en-GB" sz="900" b="1" i="0" u="none" strike="noStrike" noProof="0" dirty="0">
                          <a:solidFill>
                            <a:srgbClr val="FFFFFF"/>
                          </a:solidFill>
                          <a:effectLst/>
                          <a:highlight>
                            <a:srgbClr val="000000"/>
                          </a:highlight>
                          <a:latin typeface="Aptos Narrow" panose="020B0004020202020204" pitchFamily="34" charset="0"/>
                        </a:rPr>
                        <a:t>#</a:t>
                      </a:r>
                    </a:p>
                  </a:txBody>
                  <a:tcPr marL="7656" marR="7656" marT="76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tc>
                  <a:txBody>
                    <a:bodyPr/>
                    <a:lstStyle/>
                    <a:p>
                      <a:pPr algn="l" fontAlgn="b"/>
                      <a:r>
                        <a:rPr lang="en-GB" sz="900" b="1" i="0" u="none" strike="noStrike" noProof="0" dirty="0">
                          <a:solidFill>
                            <a:srgbClr val="FFFFFF"/>
                          </a:solidFill>
                          <a:effectLst/>
                          <a:highlight>
                            <a:srgbClr val="000000"/>
                          </a:highlight>
                          <a:latin typeface="Aptos Narrow" panose="020B0004020202020204" pitchFamily="34" charset="0"/>
                        </a:rPr>
                        <a:t>Task Name</a:t>
                      </a:r>
                    </a:p>
                  </a:txBody>
                  <a:tcPr marL="7656" marR="7656" marT="76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extLst>
                  <a:ext uri="{0D108BD9-81ED-4DB2-BD59-A6C34878D82A}">
                    <a16:rowId xmlns:a16="http://schemas.microsoft.com/office/drawing/2014/main" val="845908954"/>
                  </a:ext>
                </a:extLst>
              </a:tr>
              <a:tr h="160782">
                <a:tc>
                  <a:txBody>
                    <a:bodyPr/>
                    <a:lstStyle/>
                    <a:p>
                      <a:pPr algn="r" fontAlgn="b"/>
                      <a:r>
                        <a:rPr lang="en-GB" sz="1000" b="1" i="0" u="none" strike="noStrike" noProof="0" dirty="0">
                          <a:solidFill>
                            <a:srgbClr val="000000"/>
                          </a:solidFill>
                          <a:effectLst/>
                          <a:highlight>
                            <a:srgbClr val="D9D9D9"/>
                          </a:highlight>
                          <a:latin typeface="Aptos Narrow" panose="020B0004020202020204" pitchFamily="34" charset="0"/>
                        </a:rPr>
                        <a:t>0</a:t>
                      </a:r>
                    </a:p>
                  </a:txBody>
                  <a:tcPr marL="7656" marR="7656" marT="76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GB" sz="1000" b="1" i="0" u="none" strike="noStrike" noProof="0" dirty="0">
                          <a:solidFill>
                            <a:srgbClr val="000000"/>
                          </a:solidFill>
                          <a:effectLst/>
                          <a:highlight>
                            <a:srgbClr val="D9D9D9"/>
                          </a:highlight>
                          <a:latin typeface="Aptos Narrow" panose="020B0004020202020204" pitchFamily="34" charset="0"/>
                        </a:rPr>
                        <a:t>CM2</a:t>
                      </a:r>
                    </a:p>
                  </a:txBody>
                  <a:tcPr marL="7656" marR="7656" marT="76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479871629"/>
                  </a:ext>
                </a:extLst>
              </a:tr>
              <a:tr h="153126">
                <a:tc>
                  <a:txBody>
                    <a:bodyPr/>
                    <a:lstStyle/>
                    <a:p>
                      <a:pPr algn="r" fontAlgn="b"/>
                      <a:r>
                        <a:rPr lang="en-GB" sz="900" b="0" i="0" u="none" strike="noStrike" noProof="0" dirty="0">
                          <a:solidFill>
                            <a:srgbClr val="000000"/>
                          </a:solidFill>
                          <a:effectLst/>
                          <a:latin typeface="Aptos Narrow" panose="020B0004020202020204" pitchFamily="34" charset="0"/>
                        </a:rPr>
                        <a:t>1</a:t>
                      </a:r>
                    </a:p>
                  </a:txBody>
                  <a:tcPr marL="7656" marR="7656" marT="76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900" b="1" i="0" u="none" strike="noStrike" noProof="0" dirty="0">
                          <a:solidFill>
                            <a:srgbClr val="000000"/>
                          </a:solidFill>
                          <a:effectLst/>
                          <a:latin typeface="Aptos Narrow" panose="020B0004020202020204" pitchFamily="34" charset="0"/>
                        </a:rPr>
                        <a:t>   Step Aux.A - Pre-Cleanroom</a:t>
                      </a:r>
                    </a:p>
                  </a:txBody>
                  <a:tcPr marL="7656" marR="7656" marT="76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764031531"/>
                  </a:ext>
                </a:extLst>
              </a:tr>
              <a:tr h="153126">
                <a:tc>
                  <a:txBody>
                    <a:bodyPr/>
                    <a:lstStyle/>
                    <a:p>
                      <a:pPr algn="r" fontAlgn="b"/>
                      <a:r>
                        <a:rPr lang="en-GB" sz="900" b="0" i="0" u="none" strike="noStrike" noProof="0" dirty="0">
                          <a:solidFill>
                            <a:srgbClr val="000000"/>
                          </a:solidFill>
                          <a:effectLst/>
                          <a:highlight>
                            <a:srgbClr val="FFFF00"/>
                          </a:highlight>
                          <a:latin typeface="Aptos Narrow" panose="020B0004020202020204" pitchFamily="34" charset="0"/>
                        </a:rPr>
                        <a:t>4</a:t>
                      </a:r>
                    </a:p>
                  </a:txBody>
                  <a:tcPr marL="7656" marR="7656" marT="76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en-GB" sz="900" b="0" i="0" u="none" strike="noStrike" noProof="0" dirty="0">
                          <a:solidFill>
                            <a:srgbClr val="000000"/>
                          </a:solidFill>
                          <a:effectLst/>
                          <a:highlight>
                            <a:srgbClr val="FFFF00"/>
                          </a:highlight>
                          <a:latin typeface="Aptos Narrow" panose="020B0004020202020204" pitchFamily="34" charset="0"/>
                        </a:rPr>
                        <a:t>        Alignment of components on the trolley</a:t>
                      </a:r>
                    </a:p>
                  </a:txBody>
                  <a:tcPr marL="7656" marR="7656" marT="76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2616551117"/>
                  </a:ext>
                </a:extLst>
              </a:tr>
              <a:tr h="153126">
                <a:tc>
                  <a:txBody>
                    <a:bodyPr/>
                    <a:lstStyle/>
                    <a:p>
                      <a:pPr algn="r" fontAlgn="b"/>
                      <a:r>
                        <a:rPr lang="en-GB" sz="900" b="0" i="0" u="none" strike="noStrike" noProof="0" dirty="0">
                          <a:solidFill>
                            <a:srgbClr val="000000"/>
                          </a:solidFill>
                          <a:effectLst/>
                          <a:latin typeface="Aptos Narrow" panose="020B0004020202020204" pitchFamily="34" charset="0"/>
                        </a:rPr>
                        <a:t>6</a:t>
                      </a:r>
                    </a:p>
                  </a:txBody>
                  <a:tcPr marL="7656" marR="7656" marT="76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900" b="1" i="0" u="none" strike="noStrike" noProof="0" dirty="0">
                          <a:solidFill>
                            <a:srgbClr val="000000"/>
                          </a:solidFill>
                          <a:effectLst/>
                          <a:latin typeface="Aptos Narrow" panose="020B0004020202020204" pitchFamily="34" charset="0"/>
                        </a:rPr>
                        <a:t>   Step1 - Cleanroom String Assembly</a:t>
                      </a:r>
                    </a:p>
                  </a:txBody>
                  <a:tcPr marL="7656" marR="7656" marT="76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6977531"/>
                  </a:ext>
                </a:extLst>
              </a:tr>
              <a:tr h="153126">
                <a:tc>
                  <a:txBody>
                    <a:bodyPr/>
                    <a:lstStyle/>
                    <a:p>
                      <a:pPr algn="r" fontAlgn="b"/>
                      <a:r>
                        <a:rPr lang="en-GB" sz="900" b="0" i="0" u="none" strike="noStrike" noProof="0" dirty="0">
                          <a:solidFill>
                            <a:srgbClr val="000000"/>
                          </a:solidFill>
                          <a:effectLst/>
                          <a:highlight>
                            <a:srgbClr val="D9D9D9"/>
                          </a:highlight>
                          <a:latin typeface="Aptos Narrow" panose="020B0004020202020204" pitchFamily="34" charset="0"/>
                        </a:rPr>
                        <a:t>22</a:t>
                      </a:r>
                    </a:p>
                  </a:txBody>
                  <a:tcPr marL="7656" marR="7656" marT="76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GB" sz="900" b="1" i="0" u="none" strike="noStrike" noProof="0" dirty="0">
                          <a:solidFill>
                            <a:srgbClr val="000000"/>
                          </a:solidFill>
                          <a:effectLst/>
                          <a:highlight>
                            <a:srgbClr val="D9D9D9"/>
                          </a:highlight>
                          <a:latin typeface="Aptos Narrow" panose="020B0004020202020204" pitchFamily="34" charset="0"/>
                        </a:rPr>
                        <a:t>   Step Aux.F Top Plate Equipped</a:t>
                      </a:r>
                    </a:p>
                  </a:txBody>
                  <a:tcPr marL="7656" marR="7656" marT="76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972910970"/>
                  </a:ext>
                </a:extLst>
              </a:tr>
              <a:tr h="153126">
                <a:tc>
                  <a:txBody>
                    <a:bodyPr/>
                    <a:lstStyle/>
                    <a:p>
                      <a:pPr algn="r" fontAlgn="b"/>
                      <a:r>
                        <a:rPr lang="en-GB" sz="900" b="0" i="0" u="none" strike="noStrike" noProof="0" dirty="0">
                          <a:solidFill>
                            <a:srgbClr val="000000"/>
                          </a:solidFill>
                          <a:effectLst/>
                          <a:highlight>
                            <a:srgbClr val="FFFF00"/>
                          </a:highlight>
                          <a:latin typeface="Aptos Narrow" panose="020B0004020202020204" pitchFamily="34" charset="0"/>
                        </a:rPr>
                        <a:t>23</a:t>
                      </a:r>
                    </a:p>
                  </a:txBody>
                  <a:tcPr marL="7656" marR="7656" marT="76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en-GB" sz="900" b="0" i="0" u="none" strike="noStrike" noProof="0" dirty="0">
                          <a:solidFill>
                            <a:srgbClr val="000000"/>
                          </a:solidFill>
                          <a:effectLst/>
                          <a:highlight>
                            <a:srgbClr val="FFFF00"/>
                          </a:highlight>
                          <a:latin typeface="Aptos Narrow" panose="020B0004020202020204" pitchFamily="34" charset="0"/>
                        </a:rPr>
                        <a:t>        Attach fiducials to Top Plate</a:t>
                      </a:r>
                    </a:p>
                  </a:txBody>
                  <a:tcPr marL="7656" marR="7656" marT="76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3261960789"/>
                  </a:ext>
                </a:extLst>
              </a:tr>
              <a:tr h="153126">
                <a:tc>
                  <a:txBody>
                    <a:bodyPr/>
                    <a:lstStyle/>
                    <a:p>
                      <a:pPr algn="r" fontAlgn="b"/>
                      <a:r>
                        <a:rPr lang="en-GB" sz="900" b="0" i="0" u="none" strike="noStrike" noProof="0" dirty="0">
                          <a:solidFill>
                            <a:srgbClr val="000000"/>
                          </a:solidFill>
                          <a:effectLst/>
                          <a:highlight>
                            <a:srgbClr val="FFFF00"/>
                          </a:highlight>
                          <a:latin typeface="Aptos Narrow" panose="020B0004020202020204" pitchFamily="34" charset="0"/>
                        </a:rPr>
                        <a:t>24</a:t>
                      </a:r>
                    </a:p>
                  </a:txBody>
                  <a:tcPr marL="7656" marR="7656" marT="76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en-GB" sz="900" b="0" i="0" u="none" strike="noStrike" noProof="0" dirty="0">
                          <a:solidFill>
                            <a:srgbClr val="000000"/>
                          </a:solidFill>
                          <a:effectLst/>
                          <a:highlight>
                            <a:srgbClr val="FFFF00"/>
                          </a:highlight>
                          <a:latin typeface="Aptos Narrow" panose="020B0004020202020204" pitchFamily="34" charset="0"/>
                        </a:rPr>
                        <a:t>        Install FSI heads</a:t>
                      </a:r>
                    </a:p>
                  </a:txBody>
                  <a:tcPr marL="7656" marR="7656" marT="76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2729752995"/>
                  </a:ext>
                </a:extLst>
              </a:tr>
              <a:tr h="153126">
                <a:tc>
                  <a:txBody>
                    <a:bodyPr/>
                    <a:lstStyle/>
                    <a:p>
                      <a:pPr algn="r" fontAlgn="b"/>
                      <a:r>
                        <a:rPr lang="en-GB" sz="900" b="0" i="0" u="none" strike="noStrike" noProof="0" dirty="0">
                          <a:solidFill>
                            <a:srgbClr val="000000"/>
                          </a:solidFill>
                          <a:effectLst/>
                          <a:highlight>
                            <a:srgbClr val="FFFF00"/>
                          </a:highlight>
                          <a:latin typeface="Aptos Narrow" panose="020B0004020202020204" pitchFamily="34" charset="0"/>
                        </a:rPr>
                        <a:t>25</a:t>
                      </a:r>
                    </a:p>
                  </a:txBody>
                  <a:tcPr marL="7656" marR="7656" marT="76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en-GB" sz="900" b="0" i="0" u="none" strike="noStrike" noProof="0" dirty="0">
                          <a:solidFill>
                            <a:srgbClr val="000000"/>
                          </a:solidFill>
                          <a:effectLst/>
                          <a:highlight>
                            <a:srgbClr val="FFFF00"/>
                          </a:highlight>
                          <a:latin typeface="Aptos Narrow" panose="020B0004020202020204" pitchFamily="34" charset="0"/>
                        </a:rPr>
                        <a:t>        Fiducialization of top plate</a:t>
                      </a:r>
                    </a:p>
                  </a:txBody>
                  <a:tcPr marL="7656" marR="7656" marT="76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2479634458"/>
                  </a:ext>
                </a:extLst>
              </a:tr>
              <a:tr h="153126">
                <a:tc>
                  <a:txBody>
                    <a:bodyPr/>
                    <a:lstStyle/>
                    <a:p>
                      <a:pPr algn="r" fontAlgn="b"/>
                      <a:r>
                        <a:rPr lang="en-GB" sz="900" b="0" i="0" u="none" strike="noStrike" noProof="0" dirty="0">
                          <a:solidFill>
                            <a:srgbClr val="000000"/>
                          </a:solidFill>
                          <a:effectLst/>
                          <a:highlight>
                            <a:srgbClr val="D9D9D9"/>
                          </a:highlight>
                          <a:latin typeface="Aptos Narrow" panose="020B0004020202020204" pitchFamily="34" charset="0"/>
                        </a:rPr>
                        <a:t>33</a:t>
                      </a:r>
                    </a:p>
                  </a:txBody>
                  <a:tcPr marL="7656" marR="7656" marT="76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GB" sz="900" b="1" i="0" u="none" strike="noStrike" noProof="0" dirty="0">
                          <a:solidFill>
                            <a:srgbClr val="000000"/>
                          </a:solidFill>
                          <a:effectLst/>
                          <a:highlight>
                            <a:srgbClr val="D9D9D9"/>
                          </a:highlight>
                          <a:latin typeface="Aptos Narrow" panose="020B0004020202020204" pitchFamily="34" charset="0"/>
                        </a:rPr>
                        <a:t>   Step Aux.*G* Lower OVC</a:t>
                      </a:r>
                    </a:p>
                  </a:txBody>
                  <a:tcPr marL="7656" marR="7656" marT="76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167926746"/>
                  </a:ext>
                </a:extLst>
              </a:tr>
              <a:tr h="153126">
                <a:tc>
                  <a:txBody>
                    <a:bodyPr/>
                    <a:lstStyle/>
                    <a:p>
                      <a:pPr algn="r" fontAlgn="b"/>
                      <a:r>
                        <a:rPr lang="en-GB" sz="900" b="0" i="0" u="none" strike="noStrike" noProof="0" dirty="0">
                          <a:solidFill>
                            <a:srgbClr val="000000"/>
                          </a:solidFill>
                          <a:effectLst/>
                          <a:highlight>
                            <a:srgbClr val="FFFF00"/>
                          </a:highlight>
                          <a:latin typeface="Aptos Narrow" panose="020B0004020202020204" pitchFamily="34" charset="0"/>
                        </a:rPr>
                        <a:t>34</a:t>
                      </a:r>
                    </a:p>
                  </a:txBody>
                  <a:tcPr marL="7656" marR="7656" marT="76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en-GB" sz="900" b="0" i="0" u="none" strike="noStrike" noProof="0" dirty="0">
                          <a:solidFill>
                            <a:srgbClr val="000000"/>
                          </a:solidFill>
                          <a:effectLst/>
                          <a:highlight>
                            <a:srgbClr val="FFFF00"/>
                          </a:highlight>
                          <a:latin typeface="Aptos Narrow" panose="020B0004020202020204" pitchFamily="34" charset="0"/>
                        </a:rPr>
                        <a:t>        Attach fiducials to lower OVC</a:t>
                      </a:r>
                    </a:p>
                  </a:txBody>
                  <a:tcPr marL="7656" marR="7656" marT="76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2569820257"/>
                  </a:ext>
                </a:extLst>
              </a:tr>
              <a:tr h="153126">
                <a:tc>
                  <a:txBody>
                    <a:bodyPr/>
                    <a:lstStyle/>
                    <a:p>
                      <a:pPr algn="r" fontAlgn="b"/>
                      <a:r>
                        <a:rPr lang="en-GB" sz="900" b="0" i="0" u="none" strike="noStrike" noProof="0" dirty="0">
                          <a:solidFill>
                            <a:srgbClr val="000000"/>
                          </a:solidFill>
                          <a:effectLst/>
                          <a:highlight>
                            <a:srgbClr val="FFFF00"/>
                          </a:highlight>
                          <a:latin typeface="Aptos Narrow" panose="020B0004020202020204" pitchFamily="34" charset="0"/>
                        </a:rPr>
                        <a:t>35</a:t>
                      </a:r>
                    </a:p>
                  </a:txBody>
                  <a:tcPr marL="7656" marR="7656" marT="76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en-GB" sz="900" b="0" i="0" u="none" strike="noStrike" noProof="0" dirty="0">
                          <a:solidFill>
                            <a:srgbClr val="000000"/>
                          </a:solidFill>
                          <a:effectLst/>
                          <a:highlight>
                            <a:srgbClr val="FFFF00"/>
                          </a:highlight>
                          <a:latin typeface="Aptos Narrow" panose="020B0004020202020204" pitchFamily="34" charset="0"/>
                        </a:rPr>
                        <a:t>        Install FSI heads</a:t>
                      </a:r>
                    </a:p>
                  </a:txBody>
                  <a:tcPr marL="7656" marR="7656" marT="76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2422878379"/>
                  </a:ext>
                </a:extLst>
              </a:tr>
              <a:tr h="153126">
                <a:tc>
                  <a:txBody>
                    <a:bodyPr/>
                    <a:lstStyle/>
                    <a:p>
                      <a:pPr algn="r" fontAlgn="b"/>
                      <a:r>
                        <a:rPr lang="en-GB" sz="900" b="0" i="0" u="none" strike="noStrike" noProof="0" dirty="0">
                          <a:solidFill>
                            <a:srgbClr val="000000"/>
                          </a:solidFill>
                          <a:effectLst/>
                          <a:highlight>
                            <a:srgbClr val="FFFF00"/>
                          </a:highlight>
                          <a:latin typeface="Aptos Narrow" panose="020B0004020202020204" pitchFamily="34" charset="0"/>
                        </a:rPr>
                        <a:t>36</a:t>
                      </a:r>
                    </a:p>
                  </a:txBody>
                  <a:tcPr marL="7656" marR="7656" marT="76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en-GB" sz="900" b="0" i="0" u="none" strike="noStrike" noProof="0" dirty="0">
                          <a:solidFill>
                            <a:srgbClr val="000000"/>
                          </a:solidFill>
                          <a:effectLst/>
                          <a:highlight>
                            <a:srgbClr val="FFFF00"/>
                          </a:highlight>
                          <a:latin typeface="Aptos Narrow" panose="020B0004020202020204" pitchFamily="34" charset="0"/>
                        </a:rPr>
                        <a:t>        Fiducialization of lower OVC</a:t>
                      </a:r>
                    </a:p>
                  </a:txBody>
                  <a:tcPr marL="7656" marR="7656" marT="76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4048866242"/>
                  </a:ext>
                </a:extLst>
              </a:tr>
              <a:tr h="153126">
                <a:tc>
                  <a:txBody>
                    <a:bodyPr/>
                    <a:lstStyle/>
                    <a:p>
                      <a:pPr algn="r" fontAlgn="b"/>
                      <a:r>
                        <a:rPr lang="en-GB" sz="900" b="0" i="0" u="none" strike="noStrike" noProof="0" dirty="0">
                          <a:solidFill>
                            <a:srgbClr val="000000"/>
                          </a:solidFill>
                          <a:effectLst/>
                          <a:highlight>
                            <a:srgbClr val="D9D9D9"/>
                          </a:highlight>
                          <a:latin typeface="Aptos Narrow" panose="020B0004020202020204" pitchFamily="34" charset="0"/>
                        </a:rPr>
                        <a:t>38</a:t>
                      </a:r>
                    </a:p>
                  </a:txBody>
                  <a:tcPr marL="7656" marR="7656" marT="76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GB" sz="900" b="1" i="0" u="none" strike="noStrike" noProof="0" dirty="0">
                          <a:solidFill>
                            <a:srgbClr val="000000"/>
                          </a:solidFill>
                          <a:effectLst/>
                          <a:highlight>
                            <a:srgbClr val="D9D9D9"/>
                          </a:highlight>
                          <a:latin typeface="Aptos Narrow" panose="020B0004020202020204" pitchFamily="34" charset="0"/>
                        </a:rPr>
                        <a:t>   Step3 </a:t>
                      </a:r>
                      <a:r>
                        <a:rPr lang="en-GB" sz="900" b="1" i="0" u="none" strike="noStrike" noProof="0" dirty="0" err="1">
                          <a:solidFill>
                            <a:srgbClr val="000000"/>
                          </a:solidFill>
                          <a:effectLst/>
                          <a:highlight>
                            <a:srgbClr val="D9D9D9"/>
                          </a:highlight>
                          <a:latin typeface="Aptos Narrow" panose="020B0004020202020204" pitchFamily="34" charset="0"/>
                        </a:rPr>
                        <a:t>BiPhase</a:t>
                      </a:r>
                      <a:r>
                        <a:rPr lang="en-GB" sz="900" b="1" i="0" u="none" strike="noStrike" noProof="0" dirty="0">
                          <a:solidFill>
                            <a:srgbClr val="000000"/>
                          </a:solidFill>
                          <a:effectLst/>
                          <a:highlight>
                            <a:srgbClr val="D9D9D9"/>
                          </a:highlight>
                          <a:latin typeface="Aptos Narrow" panose="020B0004020202020204" pitchFamily="34" charset="0"/>
                        </a:rPr>
                        <a:t> &amp; Tuner Frame Assy &amp; FPC Plate Weld</a:t>
                      </a:r>
                    </a:p>
                  </a:txBody>
                  <a:tcPr marL="7656" marR="7656" marT="76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4074903450"/>
                  </a:ext>
                </a:extLst>
              </a:tr>
              <a:tr h="153126">
                <a:tc>
                  <a:txBody>
                    <a:bodyPr/>
                    <a:lstStyle/>
                    <a:p>
                      <a:pPr algn="r" fontAlgn="b"/>
                      <a:r>
                        <a:rPr lang="en-GB" sz="900" b="0" i="0" u="none" strike="noStrike" noProof="0" dirty="0">
                          <a:solidFill>
                            <a:srgbClr val="000000"/>
                          </a:solidFill>
                          <a:effectLst/>
                          <a:highlight>
                            <a:srgbClr val="FFFF00"/>
                          </a:highlight>
                          <a:latin typeface="Aptos Narrow" panose="020B0004020202020204" pitchFamily="34" charset="0"/>
                        </a:rPr>
                        <a:t>40</a:t>
                      </a:r>
                    </a:p>
                  </a:txBody>
                  <a:tcPr marL="7656" marR="7656" marT="76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en-GB" sz="900" b="0" i="0" u="none" strike="noStrike" noProof="0" dirty="0">
                          <a:solidFill>
                            <a:srgbClr val="000000"/>
                          </a:solidFill>
                          <a:effectLst/>
                          <a:highlight>
                            <a:srgbClr val="FFFF00"/>
                          </a:highlight>
                          <a:latin typeface="Aptos Narrow" panose="020B0004020202020204" pitchFamily="34" charset="0"/>
                        </a:rPr>
                        <a:t>        Alignment of FPC plate</a:t>
                      </a:r>
                    </a:p>
                  </a:txBody>
                  <a:tcPr marL="7656" marR="7656" marT="76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2519778"/>
                  </a:ext>
                </a:extLst>
              </a:tr>
              <a:tr h="153126">
                <a:tc>
                  <a:txBody>
                    <a:bodyPr/>
                    <a:lstStyle/>
                    <a:p>
                      <a:pPr algn="r" fontAlgn="b"/>
                      <a:r>
                        <a:rPr lang="en-GB" sz="900" b="0" i="0" u="none" strike="noStrike" noProof="0" dirty="0">
                          <a:solidFill>
                            <a:srgbClr val="000000"/>
                          </a:solidFill>
                          <a:effectLst/>
                          <a:highlight>
                            <a:srgbClr val="D9D9D9"/>
                          </a:highlight>
                          <a:latin typeface="Aptos Narrow" panose="020B0004020202020204" pitchFamily="34" charset="0"/>
                        </a:rPr>
                        <a:t>60</a:t>
                      </a:r>
                    </a:p>
                  </a:txBody>
                  <a:tcPr marL="7656" marR="7656" marT="76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GB" sz="900" b="1" i="0" u="none" strike="noStrike" noProof="0" dirty="0">
                          <a:solidFill>
                            <a:srgbClr val="000000"/>
                          </a:solidFill>
                          <a:effectLst/>
                          <a:highlight>
                            <a:srgbClr val="D9D9D9"/>
                          </a:highlight>
                          <a:latin typeface="Aptos Narrow" panose="020B0004020202020204" pitchFamily="34" charset="0"/>
                        </a:rPr>
                        <a:t>   Step 5 Top Plate Assy &amp; Interfaces</a:t>
                      </a:r>
                    </a:p>
                  </a:txBody>
                  <a:tcPr marL="7656" marR="7656" marT="76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2364370223"/>
                  </a:ext>
                </a:extLst>
              </a:tr>
              <a:tr h="153126">
                <a:tc>
                  <a:txBody>
                    <a:bodyPr/>
                    <a:lstStyle/>
                    <a:p>
                      <a:pPr algn="r" fontAlgn="b"/>
                      <a:r>
                        <a:rPr lang="en-GB" sz="900" b="0" i="0" u="none" strike="noStrike" noProof="0" dirty="0">
                          <a:solidFill>
                            <a:srgbClr val="000000"/>
                          </a:solidFill>
                          <a:effectLst/>
                          <a:highlight>
                            <a:srgbClr val="FFFF00"/>
                          </a:highlight>
                          <a:latin typeface="Aptos Narrow" panose="020B0004020202020204" pitchFamily="34" charset="0"/>
                        </a:rPr>
                        <a:t>64</a:t>
                      </a:r>
                    </a:p>
                  </a:txBody>
                  <a:tcPr marL="7656" marR="7656" marT="76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en-GB" sz="900" b="0" i="0" u="none" strike="noStrike" noProof="0" dirty="0">
                          <a:solidFill>
                            <a:srgbClr val="000000"/>
                          </a:solidFill>
                          <a:effectLst/>
                          <a:highlight>
                            <a:srgbClr val="FFFF00"/>
                          </a:highlight>
                          <a:latin typeface="Aptos Narrow" panose="020B0004020202020204" pitchFamily="34" charset="0"/>
                        </a:rPr>
                        <a:t>        Alignment of top plate WRT string</a:t>
                      </a:r>
                    </a:p>
                  </a:txBody>
                  <a:tcPr marL="7656" marR="7656" marT="76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590856397"/>
                  </a:ext>
                </a:extLst>
              </a:tr>
              <a:tr h="153126">
                <a:tc>
                  <a:txBody>
                    <a:bodyPr/>
                    <a:lstStyle/>
                    <a:p>
                      <a:pPr algn="r" fontAlgn="b"/>
                      <a:r>
                        <a:rPr lang="en-GB" sz="900" b="0" i="0" u="none" strike="noStrike" noProof="0" dirty="0">
                          <a:solidFill>
                            <a:srgbClr val="000000"/>
                          </a:solidFill>
                          <a:effectLst/>
                          <a:highlight>
                            <a:srgbClr val="D9D9D9"/>
                          </a:highlight>
                          <a:latin typeface="Aptos Narrow" panose="020B0004020202020204" pitchFamily="34" charset="0"/>
                        </a:rPr>
                        <a:t>72</a:t>
                      </a:r>
                    </a:p>
                  </a:txBody>
                  <a:tcPr marL="7656" marR="7656" marT="76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GB" sz="900" b="1" i="0" u="none" strike="noStrike" noProof="0" dirty="0">
                          <a:solidFill>
                            <a:srgbClr val="000000"/>
                          </a:solidFill>
                          <a:effectLst/>
                          <a:highlight>
                            <a:srgbClr val="D9D9D9"/>
                          </a:highlight>
                          <a:latin typeface="Aptos Narrow" panose="020B0004020202020204" pitchFamily="34" charset="0"/>
                        </a:rPr>
                        <a:t>   Step 6 Load Transfer</a:t>
                      </a:r>
                    </a:p>
                  </a:txBody>
                  <a:tcPr marL="7656" marR="7656" marT="76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2761557546"/>
                  </a:ext>
                </a:extLst>
              </a:tr>
              <a:tr h="153126">
                <a:tc>
                  <a:txBody>
                    <a:bodyPr/>
                    <a:lstStyle/>
                    <a:p>
                      <a:pPr algn="r" fontAlgn="b"/>
                      <a:r>
                        <a:rPr lang="en-GB" sz="900" b="0" i="0" u="none" strike="noStrike" noProof="0" dirty="0">
                          <a:solidFill>
                            <a:srgbClr val="000000"/>
                          </a:solidFill>
                          <a:effectLst/>
                          <a:highlight>
                            <a:srgbClr val="FFFF00"/>
                          </a:highlight>
                          <a:latin typeface="Aptos Narrow" panose="020B0004020202020204" pitchFamily="34" charset="0"/>
                        </a:rPr>
                        <a:t>76</a:t>
                      </a:r>
                    </a:p>
                  </a:txBody>
                  <a:tcPr marL="7656" marR="7656" marT="76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en-GB" sz="900" b="0" i="0" u="none" strike="noStrike" noProof="0" dirty="0">
                          <a:solidFill>
                            <a:srgbClr val="000000"/>
                          </a:solidFill>
                          <a:effectLst/>
                          <a:highlight>
                            <a:srgbClr val="FFFF00"/>
                          </a:highlight>
                          <a:latin typeface="Aptos Narrow" panose="020B0004020202020204" pitchFamily="34" charset="0"/>
                        </a:rPr>
                        <a:t>        Install FSI targets on cavity flanges</a:t>
                      </a:r>
                    </a:p>
                  </a:txBody>
                  <a:tcPr marL="7656" marR="7656" marT="76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965095128"/>
                  </a:ext>
                </a:extLst>
              </a:tr>
              <a:tr h="153126">
                <a:tc>
                  <a:txBody>
                    <a:bodyPr/>
                    <a:lstStyle/>
                    <a:p>
                      <a:pPr algn="r" fontAlgn="b"/>
                      <a:r>
                        <a:rPr lang="en-GB" sz="900" b="0" i="0" u="none" strike="noStrike" noProof="0" dirty="0">
                          <a:solidFill>
                            <a:srgbClr val="000000"/>
                          </a:solidFill>
                          <a:effectLst/>
                          <a:highlight>
                            <a:srgbClr val="D9D9D9"/>
                          </a:highlight>
                          <a:latin typeface="Aptos Narrow" panose="020B0004020202020204" pitchFamily="34" charset="0"/>
                        </a:rPr>
                        <a:t>98</a:t>
                      </a:r>
                    </a:p>
                  </a:txBody>
                  <a:tcPr marL="7656" marR="7656" marT="76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GB" sz="900" b="1" i="0" u="none" strike="noStrike" noProof="0" dirty="0">
                          <a:solidFill>
                            <a:srgbClr val="000000"/>
                          </a:solidFill>
                          <a:effectLst/>
                          <a:highlight>
                            <a:srgbClr val="D9D9D9"/>
                          </a:highlight>
                          <a:latin typeface="Aptos Narrow" panose="020B0004020202020204" pitchFamily="34" charset="0"/>
                        </a:rPr>
                        <a:t>   Step 10 Lower OVC Integration</a:t>
                      </a:r>
                    </a:p>
                  </a:txBody>
                  <a:tcPr marL="7656" marR="7656" marT="76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926075161"/>
                  </a:ext>
                </a:extLst>
              </a:tr>
              <a:tr h="153126">
                <a:tc>
                  <a:txBody>
                    <a:bodyPr/>
                    <a:lstStyle/>
                    <a:p>
                      <a:pPr algn="r" fontAlgn="b"/>
                      <a:r>
                        <a:rPr lang="en-GB" sz="900" b="0" i="0" u="none" strike="noStrike" noProof="0" dirty="0">
                          <a:solidFill>
                            <a:srgbClr val="000000"/>
                          </a:solidFill>
                          <a:effectLst/>
                          <a:highlight>
                            <a:srgbClr val="FFFF00"/>
                          </a:highlight>
                          <a:latin typeface="Aptos Narrow" panose="020B0004020202020204" pitchFamily="34" charset="0"/>
                        </a:rPr>
                        <a:t>101</a:t>
                      </a:r>
                    </a:p>
                  </a:txBody>
                  <a:tcPr marL="7656" marR="7656" marT="76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en-GB" sz="900" b="0" i="0" u="none" strike="noStrike" noProof="0" dirty="0">
                          <a:solidFill>
                            <a:srgbClr val="000000"/>
                          </a:solidFill>
                          <a:effectLst/>
                          <a:highlight>
                            <a:srgbClr val="FFFF00"/>
                          </a:highlight>
                          <a:latin typeface="Aptos Narrow" panose="020B0004020202020204" pitchFamily="34" charset="0"/>
                        </a:rPr>
                        <a:t>        Alignment between lower vessel and top assembly</a:t>
                      </a:r>
                    </a:p>
                  </a:txBody>
                  <a:tcPr marL="7656" marR="7656" marT="76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595146009"/>
                  </a:ext>
                </a:extLst>
              </a:tr>
              <a:tr h="153126">
                <a:tc>
                  <a:txBody>
                    <a:bodyPr/>
                    <a:lstStyle/>
                    <a:p>
                      <a:pPr algn="r" fontAlgn="b"/>
                      <a:r>
                        <a:rPr lang="en-GB" sz="900" b="0" i="0" u="none" strike="noStrike" noProof="0" dirty="0">
                          <a:solidFill>
                            <a:srgbClr val="000000"/>
                          </a:solidFill>
                          <a:effectLst/>
                          <a:highlight>
                            <a:srgbClr val="FFFF00"/>
                          </a:highlight>
                          <a:latin typeface="Aptos Narrow" panose="020B0004020202020204" pitchFamily="34" charset="0"/>
                        </a:rPr>
                        <a:t>105</a:t>
                      </a:r>
                    </a:p>
                  </a:txBody>
                  <a:tcPr marL="7656" marR="7656" marT="76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en-GB" sz="900" b="0" i="0" u="none" strike="noStrike" noProof="0" dirty="0">
                          <a:solidFill>
                            <a:srgbClr val="000000"/>
                          </a:solidFill>
                          <a:effectLst/>
                          <a:highlight>
                            <a:srgbClr val="FFFF00"/>
                          </a:highlight>
                          <a:latin typeface="Aptos Narrow" panose="020B0004020202020204" pitchFamily="34" charset="0"/>
                        </a:rPr>
                        <a:t>        Check alignment of cavities --&gt;Model for the movement of the cavities caused by vacuum and cooling</a:t>
                      </a:r>
                    </a:p>
                  </a:txBody>
                  <a:tcPr marL="7656" marR="7656" marT="76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1262982494"/>
                  </a:ext>
                </a:extLst>
              </a:tr>
              <a:tr h="153126">
                <a:tc>
                  <a:txBody>
                    <a:bodyPr/>
                    <a:lstStyle/>
                    <a:p>
                      <a:pPr algn="l" fontAlgn="b"/>
                      <a:r>
                        <a:rPr lang="en-GB" sz="900" b="0" i="0" u="none" strike="noStrike" noProof="0" dirty="0">
                          <a:solidFill>
                            <a:srgbClr val="000000"/>
                          </a:solidFill>
                          <a:effectLst/>
                          <a:highlight>
                            <a:srgbClr val="FFFF00"/>
                          </a:highlight>
                          <a:latin typeface="Aptos Narrow" panose="020B0004020202020204" pitchFamily="34" charset="0"/>
                        </a:rPr>
                        <a:t> </a:t>
                      </a:r>
                    </a:p>
                  </a:txBody>
                  <a:tcPr marL="7656" marR="7656" marT="76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en-GB" sz="900" b="0" i="0" u="none" strike="noStrike" noProof="0" dirty="0">
                          <a:solidFill>
                            <a:srgbClr val="000000"/>
                          </a:solidFill>
                          <a:effectLst/>
                          <a:highlight>
                            <a:srgbClr val="FFFF00"/>
                          </a:highlight>
                          <a:latin typeface="Aptos Narrow" panose="020B0004020202020204" pitchFamily="34" charset="0"/>
                        </a:rPr>
                        <a:t>Installation FSI system + Optcal fibers</a:t>
                      </a:r>
                    </a:p>
                  </a:txBody>
                  <a:tcPr marL="7656" marR="7656" marT="76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753043273"/>
                  </a:ext>
                </a:extLst>
              </a:tr>
              <a:tr h="153126">
                <a:tc>
                  <a:txBody>
                    <a:bodyPr/>
                    <a:lstStyle/>
                    <a:p>
                      <a:pPr algn="l" fontAlgn="b"/>
                      <a:r>
                        <a:rPr lang="en-GB" sz="900" b="0" i="0" u="none" strike="noStrike" noProof="0" dirty="0">
                          <a:solidFill>
                            <a:srgbClr val="000000"/>
                          </a:solidFill>
                          <a:effectLst/>
                          <a:highlight>
                            <a:srgbClr val="FFFF00"/>
                          </a:highlight>
                          <a:latin typeface="Aptos Narrow" panose="020B0004020202020204" pitchFamily="34" charset="0"/>
                        </a:rPr>
                        <a:t> </a:t>
                      </a:r>
                    </a:p>
                  </a:txBody>
                  <a:tcPr marL="7656" marR="7656" marT="76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en-GB" sz="900" b="0" i="0" u="none" strike="noStrike" noProof="0" dirty="0">
                          <a:solidFill>
                            <a:srgbClr val="000000"/>
                          </a:solidFill>
                          <a:effectLst/>
                          <a:highlight>
                            <a:srgbClr val="FFFF00"/>
                          </a:highlight>
                          <a:latin typeface="Aptos Narrow" panose="020B0004020202020204" pitchFamily="34" charset="0"/>
                        </a:rPr>
                        <a:t>Measurement of the cryomodule + FSI Heads at ambient pressure</a:t>
                      </a:r>
                    </a:p>
                  </a:txBody>
                  <a:tcPr marL="7656" marR="7656" marT="76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749567697"/>
                  </a:ext>
                </a:extLst>
              </a:tr>
              <a:tr h="153126">
                <a:tc>
                  <a:txBody>
                    <a:bodyPr/>
                    <a:lstStyle/>
                    <a:p>
                      <a:pPr algn="l" fontAlgn="b"/>
                      <a:r>
                        <a:rPr lang="en-GB" sz="900" b="0" i="0" u="none" strike="noStrike" noProof="0" dirty="0">
                          <a:solidFill>
                            <a:srgbClr val="000000"/>
                          </a:solidFill>
                          <a:effectLst/>
                          <a:highlight>
                            <a:srgbClr val="FFFF00"/>
                          </a:highlight>
                          <a:latin typeface="Aptos Narrow" panose="020B0004020202020204" pitchFamily="34" charset="0"/>
                        </a:rPr>
                        <a:t> </a:t>
                      </a:r>
                    </a:p>
                  </a:txBody>
                  <a:tcPr marL="7656" marR="7656" marT="76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en-GB" sz="900" b="0" i="0" u="none" strike="noStrike" noProof="0" dirty="0">
                          <a:solidFill>
                            <a:srgbClr val="000000"/>
                          </a:solidFill>
                          <a:effectLst/>
                          <a:highlight>
                            <a:srgbClr val="FFFF00"/>
                          </a:highlight>
                          <a:latin typeface="Aptos Narrow" panose="020B0004020202020204" pitchFamily="34" charset="0"/>
                        </a:rPr>
                        <a:t>Intercomparison FSI versus laser tracker</a:t>
                      </a:r>
                    </a:p>
                  </a:txBody>
                  <a:tcPr marL="7656" marR="7656" marT="76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822425596"/>
                  </a:ext>
                </a:extLst>
              </a:tr>
              <a:tr h="153126">
                <a:tc>
                  <a:txBody>
                    <a:bodyPr/>
                    <a:lstStyle/>
                    <a:p>
                      <a:pPr algn="r" fontAlgn="b"/>
                      <a:r>
                        <a:rPr lang="en-GB" sz="900" b="0" i="0" u="none" strike="noStrike" noProof="0" dirty="0">
                          <a:solidFill>
                            <a:srgbClr val="000000"/>
                          </a:solidFill>
                          <a:effectLst/>
                          <a:highlight>
                            <a:srgbClr val="D9D9D9"/>
                          </a:highlight>
                          <a:latin typeface="Aptos Narrow" panose="020B0004020202020204" pitchFamily="34" charset="0"/>
                        </a:rPr>
                        <a:t>106</a:t>
                      </a:r>
                    </a:p>
                  </a:txBody>
                  <a:tcPr marL="7656" marR="7656" marT="76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GB" sz="900" b="1" i="0" u="none" strike="noStrike" noProof="0" dirty="0">
                          <a:solidFill>
                            <a:srgbClr val="000000"/>
                          </a:solidFill>
                          <a:effectLst/>
                          <a:highlight>
                            <a:srgbClr val="D9D9D9"/>
                          </a:highlight>
                          <a:latin typeface="Aptos Narrow" panose="020B0004020202020204" pitchFamily="34" charset="0"/>
                        </a:rPr>
                        <a:t>   Step 11 OVC Welding &amp; CM Ancillaries</a:t>
                      </a:r>
                    </a:p>
                  </a:txBody>
                  <a:tcPr marL="7656" marR="7656" marT="76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316579443"/>
                  </a:ext>
                </a:extLst>
              </a:tr>
              <a:tr h="153126">
                <a:tc>
                  <a:txBody>
                    <a:bodyPr/>
                    <a:lstStyle/>
                    <a:p>
                      <a:pPr algn="r" fontAlgn="b"/>
                      <a:r>
                        <a:rPr lang="en-GB" sz="900" b="0" i="0" u="none" strike="noStrike" noProof="0" dirty="0">
                          <a:solidFill>
                            <a:srgbClr val="000000"/>
                          </a:solidFill>
                          <a:effectLst/>
                          <a:latin typeface="Aptos Narrow" panose="020B0004020202020204" pitchFamily="34" charset="0"/>
                        </a:rPr>
                        <a:t>118</a:t>
                      </a:r>
                    </a:p>
                  </a:txBody>
                  <a:tcPr marL="7656" marR="7656" marT="76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900" b="1" i="0" u="none" strike="noStrike" noProof="0" dirty="0">
                          <a:solidFill>
                            <a:srgbClr val="000000"/>
                          </a:solidFill>
                          <a:effectLst/>
                          <a:latin typeface="Aptos Narrow" panose="020B0004020202020204" pitchFamily="34" charset="0"/>
                        </a:rPr>
                        <a:t>   CM2 Acceptance Tests</a:t>
                      </a:r>
                    </a:p>
                  </a:txBody>
                  <a:tcPr marL="7656" marR="7656" marT="76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167322437"/>
                  </a:ext>
                </a:extLst>
              </a:tr>
              <a:tr h="153126">
                <a:tc>
                  <a:txBody>
                    <a:bodyPr/>
                    <a:lstStyle/>
                    <a:p>
                      <a:pPr algn="r" fontAlgn="b"/>
                      <a:r>
                        <a:rPr lang="en-GB" sz="900" b="0" i="0" u="none" strike="noStrike" noProof="0" dirty="0">
                          <a:solidFill>
                            <a:srgbClr val="000000"/>
                          </a:solidFill>
                          <a:effectLst/>
                          <a:highlight>
                            <a:srgbClr val="FFFF00"/>
                          </a:highlight>
                          <a:latin typeface="Aptos Narrow" panose="020B0004020202020204" pitchFamily="34" charset="0"/>
                        </a:rPr>
                        <a:t>119</a:t>
                      </a:r>
                    </a:p>
                  </a:txBody>
                  <a:tcPr marL="7656" marR="7656" marT="76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en-GB" sz="900" b="0" i="0" u="none" strike="noStrike" noProof="0" dirty="0">
                          <a:solidFill>
                            <a:srgbClr val="000000"/>
                          </a:solidFill>
                          <a:effectLst/>
                          <a:highlight>
                            <a:srgbClr val="FFFF00"/>
                          </a:highlight>
                          <a:latin typeface="Aptos Narrow" panose="020B0004020202020204" pitchFamily="34" charset="0"/>
                        </a:rPr>
                        <a:t>      Pressure Tests</a:t>
                      </a:r>
                    </a:p>
                  </a:txBody>
                  <a:tcPr marL="7656" marR="7656" marT="76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2163135043"/>
                  </a:ext>
                </a:extLst>
              </a:tr>
              <a:tr h="153126">
                <a:tc>
                  <a:txBody>
                    <a:bodyPr/>
                    <a:lstStyle/>
                    <a:p>
                      <a:pPr algn="l" fontAlgn="b"/>
                      <a:r>
                        <a:rPr lang="en-GB" sz="900" b="0" i="0" u="none" strike="noStrike" noProof="0" dirty="0">
                          <a:solidFill>
                            <a:srgbClr val="000000"/>
                          </a:solidFill>
                          <a:effectLst/>
                          <a:highlight>
                            <a:srgbClr val="FFFF00"/>
                          </a:highlight>
                          <a:latin typeface="Aptos Narrow" panose="020B0004020202020204" pitchFamily="34" charset="0"/>
                        </a:rPr>
                        <a:t> </a:t>
                      </a:r>
                    </a:p>
                  </a:txBody>
                  <a:tcPr marL="7656" marR="7656" marT="76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en-GB" sz="900" b="0" i="0" u="none" strike="noStrike" noProof="0" dirty="0">
                          <a:solidFill>
                            <a:srgbClr val="000000"/>
                          </a:solidFill>
                          <a:effectLst/>
                          <a:highlight>
                            <a:srgbClr val="FFFF00"/>
                          </a:highlight>
                          <a:latin typeface="Aptos Narrow" panose="020B0004020202020204" pitchFamily="34" charset="0"/>
                        </a:rPr>
                        <a:t>Measurement of the cryomodule + FSI Heads under vacuum</a:t>
                      </a:r>
                    </a:p>
                  </a:txBody>
                  <a:tcPr marL="7656" marR="7656" marT="76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1088399765"/>
                  </a:ext>
                </a:extLst>
              </a:tr>
              <a:tr h="153126">
                <a:tc>
                  <a:txBody>
                    <a:bodyPr/>
                    <a:lstStyle/>
                    <a:p>
                      <a:pPr algn="r" fontAlgn="b"/>
                      <a:r>
                        <a:rPr lang="en-GB" sz="900" b="0" i="0" u="none" strike="noStrike" noProof="0" dirty="0">
                          <a:solidFill>
                            <a:srgbClr val="000000"/>
                          </a:solidFill>
                          <a:effectLst/>
                          <a:highlight>
                            <a:srgbClr val="FFFF00"/>
                          </a:highlight>
                          <a:latin typeface="Aptos Narrow" panose="020B0004020202020204" pitchFamily="34" charset="0"/>
                        </a:rPr>
                        <a:t>120</a:t>
                      </a:r>
                    </a:p>
                  </a:txBody>
                  <a:tcPr marL="7656" marR="7656" marT="76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en-GB" sz="900" b="0" i="0" u="none" strike="noStrike" noProof="0" dirty="0">
                          <a:solidFill>
                            <a:srgbClr val="000000"/>
                          </a:solidFill>
                          <a:effectLst/>
                          <a:highlight>
                            <a:srgbClr val="FFFF00"/>
                          </a:highlight>
                          <a:latin typeface="Aptos Narrow" panose="020B0004020202020204" pitchFamily="34" charset="0"/>
                        </a:rPr>
                        <a:t>      Cold Cycling + Tuner Check</a:t>
                      </a:r>
                    </a:p>
                  </a:txBody>
                  <a:tcPr marL="7656" marR="7656" marT="76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2052100032"/>
                  </a:ext>
                </a:extLst>
              </a:tr>
              <a:tr h="153126">
                <a:tc>
                  <a:txBody>
                    <a:bodyPr/>
                    <a:lstStyle/>
                    <a:p>
                      <a:pPr algn="l" fontAlgn="b"/>
                      <a:r>
                        <a:rPr lang="en-GB" sz="900" b="0" i="0" u="none" strike="noStrike" noProof="0" dirty="0">
                          <a:solidFill>
                            <a:srgbClr val="000000"/>
                          </a:solidFill>
                          <a:effectLst/>
                          <a:highlight>
                            <a:srgbClr val="FFFF00"/>
                          </a:highlight>
                          <a:latin typeface="Aptos Narrow" panose="020B0004020202020204" pitchFamily="34" charset="0"/>
                        </a:rPr>
                        <a:t> </a:t>
                      </a:r>
                    </a:p>
                  </a:txBody>
                  <a:tcPr marL="7656" marR="7656" marT="76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en-GB" sz="900" b="0" i="0" u="none" strike="noStrike" noProof="0" dirty="0">
                          <a:solidFill>
                            <a:srgbClr val="000000"/>
                          </a:solidFill>
                          <a:effectLst/>
                          <a:highlight>
                            <a:srgbClr val="FFFF00"/>
                          </a:highlight>
                          <a:latin typeface="Aptos Narrow" panose="020B0004020202020204" pitchFamily="34" charset="0"/>
                        </a:rPr>
                        <a:t>Measurement of the cryomodule + FSI Heads at cold</a:t>
                      </a:r>
                    </a:p>
                  </a:txBody>
                  <a:tcPr marL="7656" marR="7656" marT="76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3529558756"/>
                  </a:ext>
                </a:extLst>
              </a:tr>
            </a:tbl>
          </a:graphicData>
        </a:graphic>
      </p:graphicFrame>
    </p:spTree>
    <p:extLst>
      <p:ext uri="{BB962C8B-B14F-4D97-AF65-F5344CB8AC3E}">
        <p14:creationId xmlns:p14="http://schemas.microsoft.com/office/powerpoint/2010/main" val="4365187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4" descr="A close-up of a computer&#10;&#10;Description automatically generated with medium confidence">
            <a:extLst>
              <a:ext uri="{FF2B5EF4-FFF2-40B4-BE49-F238E27FC236}">
                <a16:creationId xmlns:a16="http://schemas.microsoft.com/office/drawing/2014/main" id="{39B6DDE6-24BD-3E14-220D-06CC01666636}"/>
              </a:ext>
            </a:extLst>
          </p:cNvPr>
          <p:cNvPicPr>
            <a:picLocks noChangeAspect="1"/>
          </p:cNvPicPr>
          <p:nvPr/>
        </p:nvPicPr>
        <p:blipFill rotWithShape="1">
          <a:blip r:embed="rId2" cstate="hqprint">
            <a:alphaModFix amt="5000"/>
            <a:extLst>
              <a:ext uri="{BEBA8EAE-BF5A-486C-A8C5-ECC9F3942E4B}">
                <a14:imgProps xmlns:a14="http://schemas.microsoft.com/office/drawing/2010/main">
                  <a14:imgLayer r:embed="rId3">
                    <a14:imgEffect>
                      <a14:backgroundRemoval t="4177" b="95380" l="0" r="98864">
                        <a14:foregroundMark x1="2635" y1="38165" x2="2862" y2="35380"/>
                        <a14:foregroundMark x1="2862" y1="33291" x2="4134" y2="32848"/>
                        <a14:foregroundMark x1="3680" y1="31203" x2="4725" y2="31519"/>
                        <a14:foregroundMark x1="1908" y1="32848" x2="2544" y2="32848"/>
                        <a14:foregroundMark x1="5588" y1="36835" x2="5634" y2="39620"/>
                        <a14:foregroundMark x1="6906" y1="35949" x2="6906" y2="39367"/>
                        <a14:foregroundMark x1="182" y1="59937" x2="0" y2="63101"/>
                        <a14:foregroundMark x1="3180" y1="87152" x2="1590" y2="85886"/>
                        <a14:foregroundMark x1="1590" y1="85886" x2="1136" y2="84494"/>
                        <a14:foregroundMark x1="12631" y1="93797" x2="13812" y2="95443"/>
                        <a14:foregroundMark x1="13812" y1="95443" x2="15311" y2="95633"/>
                        <a14:foregroundMark x1="15311" y1="95633" x2="16992" y2="95443"/>
                        <a14:foregroundMark x1="16992" y1="95443" x2="18582" y2="93987"/>
                        <a14:foregroundMark x1="5725" y1="71013" x2="6633" y2="72215"/>
                        <a14:foregroundMark x1="6633" y1="72215" x2="7769" y2="71392"/>
                        <a14:foregroundMark x1="7769" y1="71392" x2="7769" y2="71266"/>
                        <a14:foregroundMark x1="0" y1="58354" x2="91" y2="58354"/>
                        <a14:foregroundMark x1="909" y1="56013" x2="727" y2="54684"/>
                        <a14:foregroundMark x1="7678" y1="60190" x2="7951" y2="59177"/>
                        <a14:foregroundMark x1="40891" y1="84873" x2="41481" y2="83544"/>
                        <a14:foregroundMark x1="69468" y1="84873" x2="68333" y2="82468"/>
                        <a14:foregroundMark x1="68333" y1="82468" x2="67560" y2="82848"/>
                        <a14:foregroundMark x1="57746" y1="81772" x2="58428" y2="81772"/>
                        <a14:foregroundMark x1="59246" y1="81772" x2="60518" y2="81962"/>
                        <a14:foregroundMark x1="60518" y1="81962" x2="60745" y2="81835"/>
                        <a14:foregroundMark x1="26942" y1="81772" x2="29078" y2="81835"/>
                        <a14:foregroundMark x1="94003" y1="82975" x2="95411" y2="84304"/>
                        <a14:foregroundMark x1="95411" y1="84304" x2="95184" y2="84620"/>
                        <a14:foregroundMark x1="95729" y1="82405" x2="95820" y2="83671"/>
                        <a14:foregroundMark x1="98364" y1="44684" x2="98364" y2="45443"/>
                        <a14:foregroundMark x1="87597" y1="17152" x2="87733" y2="21709"/>
                        <a14:foregroundMark x1="88142" y1="22911" x2="88142" y2="25886"/>
                        <a14:foregroundMark x1="87415" y1="15886" x2="88369" y2="16329"/>
                        <a14:foregroundMark x1="81963" y1="20823" x2="82372" y2="21329"/>
                        <a14:foregroundMark x1="70014" y1="7848" x2="73285" y2="7532"/>
                        <a14:foregroundMark x1="73285" y1="7532" x2="74057" y2="9241"/>
                        <a14:foregroundMark x1="74057" y1="9241" x2="72831" y2="9367"/>
                        <a14:foregroundMark x1="41209" y1="9177" x2="44025" y2="7342"/>
                        <a14:foregroundMark x1="44025" y1="7342" x2="46115" y2="8481"/>
                        <a14:foregroundMark x1="46115" y1="8481" x2="43344" y2="9367"/>
                        <a14:foregroundMark x1="35984" y1="6962" x2="44389" y2="4430"/>
                        <a14:foregroundMark x1="44389" y1="4430" x2="50250" y2="7278"/>
                        <a14:foregroundMark x1="58610" y1="15696" x2="58019" y2="13797"/>
                        <a14:foregroundMark x1="58019" y1="13797" x2="57792" y2="10190"/>
                        <a14:foregroundMark x1="57792" y1="10190" x2="58428" y2="8291"/>
                        <a14:foregroundMark x1="58428" y1="8291" x2="59609" y2="8165"/>
                        <a14:foregroundMark x1="56565" y1="8291" x2="57338" y2="8418"/>
                        <a14:foregroundMark x1="48296" y1="4873" x2="53612" y2="5570"/>
                        <a14:foregroundMark x1="53612" y1="5570" x2="54294" y2="7405"/>
                        <a14:foregroundMark x1="54294" y1="7405" x2="54203" y2="11076"/>
                        <a14:foregroundMark x1="53339" y1="5316" x2="54839" y2="6013"/>
                        <a14:foregroundMark x1="54839" y1="6013" x2="54702" y2="7089"/>
                        <a14:foregroundMark x1="36938" y1="12848" x2="34166" y2="12975"/>
                        <a14:foregroundMark x1="34166" y1="12975" x2="33803" y2="6582"/>
                        <a14:foregroundMark x1="33803" y1="6582" x2="35893" y2="5633"/>
                        <a14:foregroundMark x1="35893" y1="5633" x2="38255" y2="5633"/>
                        <a14:foregroundMark x1="38255" y1="5633" x2="40209" y2="5443"/>
                        <a14:foregroundMark x1="33985" y1="5127" x2="39709" y2="5380"/>
                        <a14:foregroundMark x1="39709" y1="5380" x2="38164" y2="4747"/>
                        <a14:foregroundMark x1="38164" y1="4747" x2="37392" y2="5000"/>
                        <a14:foregroundMark x1="33348" y1="8861" x2="33803" y2="12975"/>
                        <a14:foregroundMark x1="33576" y1="4747" x2="33576" y2="5316"/>
                        <a14:foregroundMark x1="34484" y1="4684" x2="40981" y2="4873"/>
                        <a14:foregroundMark x1="35938" y1="17025" x2="34711" y2="16519"/>
                        <a14:foregroundMark x1="34711" y1="16519" x2="34621" y2="14304"/>
                        <a14:foregroundMark x1="34621" y1="14304" x2="34666" y2="13924"/>
                        <a14:foregroundMark x1="50023" y1="4747" x2="53567" y2="4747"/>
                        <a14:foregroundMark x1="53567" y1="4747" x2="54702" y2="5443"/>
                        <a14:foregroundMark x1="54702" y1="5443" x2="54702" y2="5759"/>
                        <a14:foregroundMark x1="54157" y1="4810" x2="54612" y2="4557"/>
                        <a14:foregroundMark x1="54793" y1="4747" x2="54793" y2="5823"/>
                        <a14:foregroundMark x1="65107" y1="16772" x2="63607" y2="16203"/>
                        <a14:foregroundMark x1="63607" y1="16203" x2="63153" y2="11203"/>
                        <a14:foregroundMark x1="63153" y1="11203" x2="63199" y2="9177"/>
                        <a14:foregroundMark x1="63199" y1="9177" x2="64062" y2="7911"/>
                        <a14:foregroundMark x1="64062" y1="7911" x2="64062" y2="7911"/>
                        <a14:foregroundMark x1="64289" y1="7405" x2="64289" y2="5253"/>
                        <a14:foregroundMark x1="64289" y1="5253" x2="65970" y2="4620"/>
                        <a14:foregroundMark x1="65970" y1="4620" x2="70968" y2="4873"/>
                        <a14:foregroundMark x1="70968" y1="4873" x2="71831" y2="4747"/>
                        <a14:foregroundMark x1="64244" y1="4684" x2="65016" y2="4747"/>
                        <a14:foregroundMark x1="73194" y1="4241" x2="75102" y2="4051"/>
                        <a14:foregroundMark x1="75102" y1="4051" x2="76511" y2="4241"/>
                        <a14:foregroundMark x1="76511" y1="4241" x2="76965" y2="4747"/>
                        <a14:foregroundMark x1="74375" y1="6709" x2="75511" y2="8165"/>
                        <a14:foregroundMark x1="75511" y1="8165" x2="80191" y2="8481"/>
                        <a14:foregroundMark x1="80191" y1="8481" x2="79464" y2="5759"/>
                        <a14:foregroundMark x1="77328" y1="4747" x2="85234" y2="5000"/>
                        <a14:foregroundMark x1="85552" y1="5253" x2="85507" y2="12975"/>
                        <a14:foregroundMark x1="50522" y1="25443" x2="51704" y2="24494"/>
                        <a14:foregroundMark x1="27760" y1="21899" x2="28987" y2="21772"/>
                        <a14:foregroundMark x1="28987" y1="21772" x2="30940" y2="22152"/>
                        <a14:foregroundMark x1="13267" y1="12975" x2="13676" y2="9494"/>
                        <a14:foregroundMark x1="11404" y1="10506" x2="11495" y2="9367"/>
                        <a14:foregroundMark x1="9405" y1="15253" x2="10495" y2="15063"/>
                        <a14:foregroundMark x1="8405" y1="16266" x2="8814" y2="16013"/>
                        <a14:foregroundMark x1="36938" y1="20759" x2="36938" y2="21203"/>
                        <a14:foregroundMark x1="36983" y1="23101" x2="37119" y2="23861"/>
                        <a14:foregroundMark x1="51749" y1="24367" x2="52113" y2="24114"/>
                        <a14:foregroundMark x1="66652" y1="20949" x2="66652" y2="22911"/>
                        <a14:foregroundMark x1="66652" y1="22911" x2="66652" y2="22911"/>
                        <a14:foregroundMark x1="1772" y1="44747" x2="1772" y2="45570"/>
                        <a14:backgroundMark x1="29714" y1="11203" x2="30032" y2="15063"/>
                        <a14:backgroundMark x1="52067" y1="19241" x2="52294" y2="19747"/>
                        <a14:backgroundMark x1="62653" y1="18544" x2="63244" y2="20506"/>
                        <a14:backgroundMark x1="61881" y1="11962" x2="62017" y2="13228"/>
                        <a14:backgroundMark x1="30668" y1="17658" x2="31259" y2="19177"/>
                      </a14:backgroundRemoval>
                    </a14:imgEffect>
                    <a14:imgEffect>
                      <a14:saturation sat="0"/>
                    </a14:imgEffect>
                  </a14:imgLayer>
                </a14:imgProps>
              </a:ext>
              <a:ext uri="{28A0092B-C50C-407E-A947-70E740481C1C}">
                <a14:useLocalDpi xmlns:a14="http://schemas.microsoft.com/office/drawing/2010/main"/>
              </a:ext>
            </a:extLst>
          </a:blip>
          <a:srcRect/>
          <a:stretch/>
        </p:blipFill>
        <p:spPr>
          <a:xfrm>
            <a:off x="-6974" y="295611"/>
            <a:ext cx="9144000" cy="6562389"/>
          </a:xfrm>
          <a:prstGeom prst="rect">
            <a:avLst/>
          </a:prstGeom>
        </p:spPr>
      </p:pic>
      <p:sp>
        <p:nvSpPr>
          <p:cNvPr id="2" name="Title 1">
            <a:extLst>
              <a:ext uri="{FF2B5EF4-FFF2-40B4-BE49-F238E27FC236}">
                <a16:creationId xmlns:a16="http://schemas.microsoft.com/office/drawing/2014/main" id="{BAB654DE-A9E0-4456-BD5A-75B431F75AA6}"/>
              </a:ext>
            </a:extLst>
          </p:cNvPr>
          <p:cNvSpPr>
            <a:spLocks noGrp="1"/>
          </p:cNvSpPr>
          <p:nvPr>
            <p:ph type="title"/>
          </p:nvPr>
        </p:nvSpPr>
        <p:spPr>
          <a:xfrm>
            <a:off x="612000" y="180000"/>
            <a:ext cx="8212686" cy="720000"/>
          </a:xfrm>
        </p:spPr>
        <p:txBody>
          <a:bodyPr/>
          <a:lstStyle/>
          <a:p>
            <a:r>
              <a:rPr lang="en-GB" noProof="0" dirty="0"/>
              <a:t>Summary of drawing status</a:t>
            </a:r>
          </a:p>
        </p:txBody>
      </p:sp>
      <p:sp>
        <p:nvSpPr>
          <p:cNvPr id="5" name="Slide Number Placeholder 4">
            <a:extLst>
              <a:ext uri="{FF2B5EF4-FFF2-40B4-BE49-F238E27FC236}">
                <a16:creationId xmlns:a16="http://schemas.microsoft.com/office/drawing/2014/main" id="{163F4213-0104-B7A9-A097-80B009495E9A}"/>
              </a:ext>
            </a:extLst>
          </p:cNvPr>
          <p:cNvSpPr>
            <a:spLocks noGrp="1"/>
          </p:cNvSpPr>
          <p:nvPr>
            <p:ph type="sldNum" sz="quarter" idx="12"/>
          </p:nvPr>
        </p:nvSpPr>
        <p:spPr/>
        <p:txBody>
          <a:bodyPr/>
          <a:lstStyle/>
          <a:p>
            <a:fld id="{BFDCA1C4-9514-7B4F-976F-D92F7E296653}" type="slidenum">
              <a:rPr lang="en-GB" noProof="0" smtClean="0"/>
              <a:pPr/>
              <a:t>3</a:t>
            </a:fld>
            <a:endParaRPr lang="en-GB" noProof="0" dirty="0"/>
          </a:p>
        </p:txBody>
      </p:sp>
      <p:pic>
        <p:nvPicPr>
          <p:cNvPr id="6" name="Picture 5">
            <a:extLst>
              <a:ext uri="{FF2B5EF4-FFF2-40B4-BE49-F238E27FC236}">
                <a16:creationId xmlns:a16="http://schemas.microsoft.com/office/drawing/2014/main" id="{6862D63F-1631-4E81-9C52-D59FC1D298B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370283" y="836702"/>
            <a:ext cx="1129327" cy="670560"/>
          </a:xfrm>
          <a:prstGeom prst="rect">
            <a:avLst/>
          </a:prstGeom>
        </p:spPr>
      </p:pic>
      <p:pic>
        <p:nvPicPr>
          <p:cNvPr id="8" name="Picture 7">
            <a:extLst>
              <a:ext uri="{FF2B5EF4-FFF2-40B4-BE49-F238E27FC236}">
                <a16:creationId xmlns:a16="http://schemas.microsoft.com/office/drawing/2014/main" id="{95E468D9-98A6-43DF-BB4D-15239C8F51ED}"/>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499884" y="1453300"/>
            <a:ext cx="1006136" cy="653415"/>
          </a:xfrm>
          <a:prstGeom prst="rect">
            <a:avLst/>
          </a:prstGeom>
        </p:spPr>
      </p:pic>
      <p:pic>
        <p:nvPicPr>
          <p:cNvPr id="9" name="Picture 8">
            <a:extLst>
              <a:ext uri="{FF2B5EF4-FFF2-40B4-BE49-F238E27FC236}">
                <a16:creationId xmlns:a16="http://schemas.microsoft.com/office/drawing/2014/main" id="{8AF1C9EC-E089-40AE-913B-632A27D2E2F3}"/>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499884" y="3460411"/>
            <a:ext cx="891537" cy="785188"/>
          </a:xfrm>
          <a:prstGeom prst="rect">
            <a:avLst/>
          </a:prstGeom>
        </p:spPr>
      </p:pic>
      <p:pic>
        <p:nvPicPr>
          <p:cNvPr id="11" name="Picture 10">
            <a:extLst>
              <a:ext uri="{FF2B5EF4-FFF2-40B4-BE49-F238E27FC236}">
                <a16:creationId xmlns:a16="http://schemas.microsoft.com/office/drawing/2014/main" id="{30565B38-E611-420B-86D7-9D5A324BF06C}"/>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405320" y="2316467"/>
            <a:ext cx="506485" cy="539810"/>
          </a:xfrm>
          <a:prstGeom prst="rect">
            <a:avLst/>
          </a:prstGeom>
        </p:spPr>
      </p:pic>
      <p:pic>
        <p:nvPicPr>
          <p:cNvPr id="12" name="Picture 11">
            <a:extLst>
              <a:ext uri="{FF2B5EF4-FFF2-40B4-BE49-F238E27FC236}">
                <a16:creationId xmlns:a16="http://schemas.microsoft.com/office/drawing/2014/main" id="{E05208D4-E4FF-44E4-A046-91CE3F0C055F}"/>
              </a:ext>
            </a:extLst>
          </p:cNvPr>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911805" y="2334908"/>
            <a:ext cx="506485" cy="392542"/>
          </a:xfrm>
          <a:prstGeom prst="rect">
            <a:avLst/>
          </a:prstGeom>
        </p:spPr>
      </p:pic>
      <p:pic>
        <p:nvPicPr>
          <p:cNvPr id="13" name="Picture 12">
            <a:extLst>
              <a:ext uri="{FF2B5EF4-FFF2-40B4-BE49-F238E27FC236}">
                <a16:creationId xmlns:a16="http://schemas.microsoft.com/office/drawing/2014/main" id="{D3750DE4-48E0-4C28-AAD6-9EA8FC93850D}"/>
              </a:ext>
            </a:extLst>
          </p:cNvPr>
          <p:cNvPicPr>
            <a:picLocks noChangeAspect="1"/>
          </p:cNvPicPr>
          <p:nvPr/>
        </p:nvPicPr>
        <p:blipFill>
          <a:blip r:embed="rId9" cstate="print">
            <a:extLst>
              <a:ext uri="{28A0092B-C50C-407E-A947-70E740481C1C}">
                <a14:useLocalDpi xmlns:a14="http://schemas.microsoft.com/office/drawing/2010/main"/>
              </a:ext>
            </a:extLst>
          </a:blip>
          <a:stretch>
            <a:fillRect/>
          </a:stretch>
        </p:blipFill>
        <p:spPr>
          <a:xfrm>
            <a:off x="457411" y="4470122"/>
            <a:ext cx="930528" cy="613410"/>
          </a:xfrm>
          <a:prstGeom prst="rect">
            <a:avLst/>
          </a:prstGeom>
        </p:spPr>
      </p:pic>
      <p:pic>
        <p:nvPicPr>
          <p:cNvPr id="14" name="Picture 13">
            <a:extLst>
              <a:ext uri="{FF2B5EF4-FFF2-40B4-BE49-F238E27FC236}">
                <a16:creationId xmlns:a16="http://schemas.microsoft.com/office/drawing/2014/main" id="{3BCE6A54-E0B9-4D92-B757-1ECC02654AFD}"/>
              </a:ext>
            </a:extLst>
          </p:cNvPr>
          <p:cNvPicPr>
            <a:picLocks noChangeAspect="1"/>
          </p:cNvPicPr>
          <p:nvPr/>
        </p:nvPicPr>
        <p:blipFill>
          <a:blip r:embed="rId10" cstate="print">
            <a:extLst>
              <a:ext uri="{28A0092B-C50C-407E-A947-70E740481C1C}">
                <a14:useLocalDpi xmlns:a14="http://schemas.microsoft.com/office/drawing/2010/main"/>
              </a:ext>
            </a:extLst>
          </a:blip>
          <a:stretch>
            <a:fillRect/>
          </a:stretch>
        </p:blipFill>
        <p:spPr>
          <a:xfrm>
            <a:off x="370283" y="5279015"/>
            <a:ext cx="1110040" cy="653416"/>
          </a:xfrm>
          <a:prstGeom prst="rect">
            <a:avLst/>
          </a:prstGeom>
        </p:spPr>
      </p:pic>
      <p:pic>
        <p:nvPicPr>
          <p:cNvPr id="15" name="Picture 14">
            <a:extLst>
              <a:ext uri="{FF2B5EF4-FFF2-40B4-BE49-F238E27FC236}">
                <a16:creationId xmlns:a16="http://schemas.microsoft.com/office/drawing/2014/main" id="{6C6049AD-9C91-45DA-9406-F6EF659D9D43}"/>
              </a:ext>
            </a:extLst>
          </p:cNvPr>
          <p:cNvPicPr>
            <a:picLocks noChangeAspect="1"/>
          </p:cNvPicPr>
          <p:nvPr/>
        </p:nvPicPr>
        <p:blipFill>
          <a:blip r:embed="rId11" cstate="print">
            <a:extLst>
              <a:ext uri="{28A0092B-C50C-407E-A947-70E740481C1C}">
                <a14:useLocalDpi xmlns:a14="http://schemas.microsoft.com/office/drawing/2010/main"/>
              </a:ext>
            </a:extLst>
          </a:blip>
          <a:stretch>
            <a:fillRect/>
          </a:stretch>
        </p:blipFill>
        <p:spPr>
          <a:xfrm>
            <a:off x="4766402" y="1034650"/>
            <a:ext cx="621992" cy="573021"/>
          </a:xfrm>
          <a:prstGeom prst="rect">
            <a:avLst/>
          </a:prstGeom>
        </p:spPr>
      </p:pic>
      <p:grpSp>
        <p:nvGrpSpPr>
          <p:cNvPr id="7" name="Groupe 6">
            <a:extLst>
              <a:ext uri="{FF2B5EF4-FFF2-40B4-BE49-F238E27FC236}">
                <a16:creationId xmlns:a16="http://schemas.microsoft.com/office/drawing/2014/main" id="{AEBFE073-89B7-AD75-239B-9A3CE23035C1}"/>
              </a:ext>
            </a:extLst>
          </p:cNvPr>
          <p:cNvGrpSpPr/>
          <p:nvPr/>
        </p:nvGrpSpPr>
        <p:grpSpPr>
          <a:xfrm>
            <a:off x="4645951" y="5029183"/>
            <a:ext cx="1801368" cy="1504217"/>
            <a:chOff x="4237064" y="4437247"/>
            <a:chExt cx="1801368" cy="1504217"/>
          </a:xfrm>
        </p:grpSpPr>
        <p:pic>
          <p:nvPicPr>
            <p:cNvPr id="17" name="Image 9">
              <a:extLst>
                <a:ext uri="{FF2B5EF4-FFF2-40B4-BE49-F238E27FC236}">
                  <a16:creationId xmlns:a16="http://schemas.microsoft.com/office/drawing/2014/main" id="{C750F206-65B2-966F-9F5E-7F432FA216C1}"/>
                </a:ext>
              </a:extLst>
            </p:cNvPr>
            <p:cNvPicPr>
              <a:picLocks noChangeAspect="1"/>
            </p:cNvPicPr>
            <p:nvPr/>
          </p:nvPicPr>
          <p:blipFill>
            <a:blip r:embed="rId12" cstate="print">
              <a:extLst>
                <a:ext uri="{28A0092B-C50C-407E-A947-70E740481C1C}">
                  <a14:useLocalDpi xmlns:a14="http://schemas.microsoft.com/office/drawing/2010/main"/>
                </a:ext>
              </a:extLst>
            </a:blip>
            <a:stretch>
              <a:fillRect/>
            </a:stretch>
          </p:blipFill>
          <p:spPr>
            <a:xfrm>
              <a:off x="4522797" y="5093128"/>
              <a:ext cx="1371600" cy="848336"/>
            </a:xfrm>
            <a:prstGeom prst="rect">
              <a:avLst/>
            </a:prstGeom>
          </p:spPr>
        </p:pic>
        <p:pic>
          <p:nvPicPr>
            <p:cNvPr id="18" name="Image 18">
              <a:extLst>
                <a:ext uri="{FF2B5EF4-FFF2-40B4-BE49-F238E27FC236}">
                  <a16:creationId xmlns:a16="http://schemas.microsoft.com/office/drawing/2014/main" id="{02E726E6-9BF1-D667-31B2-AB1AD01879B4}"/>
                </a:ext>
              </a:extLst>
            </p:cNvPr>
            <p:cNvPicPr>
              <a:picLocks noChangeAspect="1"/>
            </p:cNvPicPr>
            <p:nvPr/>
          </p:nvPicPr>
          <p:blipFill>
            <a:blip r:embed="rId13" cstate="print">
              <a:extLst>
                <a:ext uri="{28A0092B-C50C-407E-A947-70E740481C1C}">
                  <a14:useLocalDpi xmlns:a14="http://schemas.microsoft.com/office/drawing/2010/main"/>
                </a:ext>
              </a:extLst>
            </a:blip>
            <a:stretch>
              <a:fillRect/>
            </a:stretch>
          </p:blipFill>
          <p:spPr>
            <a:xfrm>
              <a:off x="4237064" y="4437247"/>
              <a:ext cx="1801368" cy="1137147"/>
            </a:xfrm>
            <a:prstGeom prst="rect">
              <a:avLst/>
            </a:prstGeom>
          </p:spPr>
        </p:pic>
      </p:grpSp>
      <p:pic>
        <p:nvPicPr>
          <p:cNvPr id="19" name="Picture 18">
            <a:extLst>
              <a:ext uri="{FF2B5EF4-FFF2-40B4-BE49-F238E27FC236}">
                <a16:creationId xmlns:a16="http://schemas.microsoft.com/office/drawing/2014/main" id="{E25B7F22-C71A-DD45-485D-F3B4E8B5AD82}"/>
              </a:ext>
            </a:extLst>
          </p:cNvPr>
          <p:cNvPicPr>
            <a:picLocks noChangeAspect="1"/>
          </p:cNvPicPr>
          <p:nvPr/>
        </p:nvPicPr>
        <p:blipFill>
          <a:blip r:embed="rId14" cstate="print">
            <a:extLst>
              <a:ext uri="{28A0092B-C50C-407E-A947-70E740481C1C}">
                <a14:useLocalDpi xmlns:a14="http://schemas.microsoft.com/office/drawing/2010/main"/>
              </a:ext>
            </a:extLst>
          </a:blip>
          <a:stretch>
            <a:fillRect/>
          </a:stretch>
        </p:blipFill>
        <p:spPr>
          <a:xfrm>
            <a:off x="473017" y="2815842"/>
            <a:ext cx="945273" cy="480000"/>
          </a:xfrm>
          <a:prstGeom prst="rect">
            <a:avLst/>
          </a:prstGeom>
        </p:spPr>
      </p:pic>
      <p:pic>
        <p:nvPicPr>
          <p:cNvPr id="20" name="Picture 19">
            <a:extLst>
              <a:ext uri="{FF2B5EF4-FFF2-40B4-BE49-F238E27FC236}">
                <a16:creationId xmlns:a16="http://schemas.microsoft.com/office/drawing/2014/main" id="{C91DF968-F356-442C-A6B2-BAD62EBCC449}"/>
              </a:ext>
            </a:extLst>
          </p:cNvPr>
          <p:cNvPicPr>
            <a:picLocks noChangeAspect="1"/>
          </p:cNvPicPr>
          <p:nvPr/>
        </p:nvPicPr>
        <p:blipFill>
          <a:blip r:embed="rId15" cstate="print">
            <a:extLst>
              <a:ext uri="{28A0092B-C50C-407E-A947-70E740481C1C}">
                <a14:useLocalDpi xmlns:a14="http://schemas.microsoft.com/office/drawing/2010/main"/>
              </a:ext>
            </a:extLst>
          </a:blip>
          <a:stretch>
            <a:fillRect/>
          </a:stretch>
        </p:blipFill>
        <p:spPr>
          <a:xfrm>
            <a:off x="4710807" y="2052669"/>
            <a:ext cx="698941" cy="262464"/>
          </a:xfrm>
          <a:prstGeom prst="rect">
            <a:avLst/>
          </a:prstGeom>
        </p:spPr>
      </p:pic>
      <p:pic>
        <p:nvPicPr>
          <p:cNvPr id="21" name="Picture 20">
            <a:extLst>
              <a:ext uri="{FF2B5EF4-FFF2-40B4-BE49-F238E27FC236}">
                <a16:creationId xmlns:a16="http://schemas.microsoft.com/office/drawing/2014/main" id="{DB097987-33CB-4262-A7DE-B64B0B2CBF57}"/>
              </a:ext>
            </a:extLst>
          </p:cNvPr>
          <p:cNvPicPr>
            <a:picLocks noChangeAspect="1"/>
          </p:cNvPicPr>
          <p:nvPr/>
        </p:nvPicPr>
        <p:blipFill>
          <a:blip r:embed="rId16" cstate="print">
            <a:extLst>
              <a:ext uri="{28A0092B-C50C-407E-A947-70E740481C1C}">
                <a14:useLocalDpi xmlns:a14="http://schemas.microsoft.com/office/drawing/2010/main"/>
              </a:ext>
            </a:extLst>
          </a:blip>
          <a:stretch>
            <a:fillRect/>
          </a:stretch>
        </p:blipFill>
        <p:spPr>
          <a:xfrm>
            <a:off x="4790078" y="2497264"/>
            <a:ext cx="499180" cy="369774"/>
          </a:xfrm>
          <a:prstGeom prst="rect">
            <a:avLst/>
          </a:prstGeom>
        </p:spPr>
      </p:pic>
      <p:pic>
        <p:nvPicPr>
          <p:cNvPr id="22" name="Picture 21">
            <a:extLst>
              <a:ext uri="{FF2B5EF4-FFF2-40B4-BE49-F238E27FC236}">
                <a16:creationId xmlns:a16="http://schemas.microsoft.com/office/drawing/2014/main" id="{EF218841-7FBE-4796-980F-68BD48039D1A}"/>
              </a:ext>
            </a:extLst>
          </p:cNvPr>
          <p:cNvPicPr>
            <a:picLocks noChangeAspect="1"/>
          </p:cNvPicPr>
          <p:nvPr/>
        </p:nvPicPr>
        <p:blipFill>
          <a:blip r:embed="rId17" cstate="print">
            <a:extLst>
              <a:ext uri="{28A0092B-C50C-407E-A947-70E740481C1C}">
                <a14:useLocalDpi xmlns:a14="http://schemas.microsoft.com/office/drawing/2010/main"/>
              </a:ext>
            </a:extLst>
          </a:blip>
          <a:stretch>
            <a:fillRect/>
          </a:stretch>
        </p:blipFill>
        <p:spPr>
          <a:xfrm>
            <a:off x="4720168" y="1567601"/>
            <a:ext cx="698942" cy="415439"/>
          </a:xfrm>
          <a:prstGeom prst="rect">
            <a:avLst/>
          </a:prstGeom>
        </p:spPr>
      </p:pic>
      <p:sp>
        <p:nvSpPr>
          <p:cNvPr id="23" name="Content Placeholder 3">
            <a:extLst>
              <a:ext uri="{FF2B5EF4-FFF2-40B4-BE49-F238E27FC236}">
                <a16:creationId xmlns:a16="http://schemas.microsoft.com/office/drawing/2014/main" id="{013CB447-3874-26FB-1D0C-BBEB76C8FB83}"/>
              </a:ext>
            </a:extLst>
          </p:cNvPr>
          <p:cNvSpPr txBox="1">
            <a:spLocks/>
          </p:cNvSpPr>
          <p:nvPr/>
        </p:nvSpPr>
        <p:spPr>
          <a:xfrm>
            <a:off x="1564292" y="1155512"/>
            <a:ext cx="2767127" cy="941591"/>
          </a:xfrm>
          <a:prstGeom prst="rect">
            <a:avLst/>
          </a:prstGeom>
        </p:spPr>
        <p:txBody>
          <a:bodyPr>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1200" noProof="0" dirty="0"/>
              <a:t>Cryogenic lines : </a:t>
            </a:r>
          </a:p>
          <a:p>
            <a:pPr lvl="1"/>
            <a:r>
              <a:rPr lang="en-GB" sz="1200" noProof="0" dirty="0"/>
              <a:t>All drawing are </a:t>
            </a:r>
            <a:r>
              <a:rPr lang="en-GB" sz="1200" noProof="0" dirty="0">
                <a:solidFill>
                  <a:srgbClr val="00B050"/>
                </a:solidFill>
              </a:rPr>
              <a:t>released</a:t>
            </a:r>
          </a:p>
          <a:p>
            <a:pPr marL="457200" lvl="1" indent="0">
              <a:buNone/>
            </a:pPr>
            <a:endParaRPr lang="en-GB" sz="1000" noProof="0" dirty="0"/>
          </a:p>
          <a:p>
            <a:pPr lvl="1"/>
            <a:endParaRPr lang="en-GB" sz="1400" noProof="0" dirty="0"/>
          </a:p>
          <a:p>
            <a:endParaRPr lang="en-GB" sz="1800" noProof="0" dirty="0"/>
          </a:p>
          <a:p>
            <a:pPr marL="0" indent="0">
              <a:buFont typeface="Wingdings" charset="2"/>
              <a:buNone/>
            </a:pPr>
            <a:endParaRPr lang="en-GB" noProof="0" dirty="0"/>
          </a:p>
          <a:p>
            <a:pPr marL="0" indent="0">
              <a:buFont typeface="Wingdings" charset="2"/>
              <a:buNone/>
            </a:pPr>
            <a:endParaRPr lang="en-GB" sz="1800" noProof="0" dirty="0"/>
          </a:p>
        </p:txBody>
      </p:sp>
      <p:sp>
        <p:nvSpPr>
          <p:cNvPr id="24" name="Content Placeholder 3">
            <a:extLst>
              <a:ext uri="{FF2B5EF4-FFF2-40B4-BE49-F238E27FC236}">
                <a16:creationId xmlns:a16="http://schemas.microsoft.com/office/drawing/2014/main" id="{4A665171-B8E2-D111-9067-57E7B8D15B54}"/>
              </a:ext>
            </a:extLst>
          </p:cNvPr>
          <p:cNvSpPr txBox="1">
            <a:spLocks/>
          </p:cNvSpPr>
          <p:nvPr/>
        </p:nvSpPr>
        <p:spPr>
          <a:xfrm>
            <a:off x="1554362" y="2218796"/>
            <a:ext cx="2900326" cy="941591"/>
          </a:xfrm>
          <a:prstGeom prst="rect">
            <a:avLst/>
          </a:prstGeom>
        </p:spPr>
        <p:txBody>
          <a:bodyPr>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1200" noProof="0" dirty="0"/>
              <a:t>Beam vacuum equipment: </a:t>
            </a:r>
          </a:p>
          <a:p>
            <a:pPr lvl="1"/>
            <a:r>
              <a:rPr lang="en-GB" sz="1200" noProof="0" dirty="0"/>
              <a:t>All drawing are </a:t>
            </a:r>
            <a:r>
              <a:rPr lang="en-GB" sz="1200" noProof="0" dirty="0">
                <a:solidFill>
                  <a:srgbClr val="00B050"/>
                </a:solidFill>
              </a:rPr>
              <a:t>released</a:t>
            </a:r>
          </a:p>
          <a:p>
            <a:pPr marL="457200" lvl="1" indent="0">
              <a:buNone/>
            </a:pPr>
            <a:endParaRPr lang="en-GB" sz="1000" noProof="0" dirty="0"/>
          </a:p>
          <a:p>
            <a:pPr lvl="1"/>
            <a:endParaRPr lang="en-GB" sz="1400" noProof="0" dirty="0"/>
          </a:p>
          <a:p>
            <a:endParaRPr lang="en-GB" sz="1800" noProof="0" dirty="0"/>
          </a:p>
          <a:p>
            <a:pPr marL="0" indent="0">
              <a:buFont typeface="Wingdings" charset="2"/>
              <a:buNone/>
            </a:pPr>
            <a:endParaRPr lang="en-GB" noProof="0" dirty="0"/>
          </a:p>
          <a:p>
            <a:pPr marL="0" indent="0">
              <a:buFont typeface="Wingdings" charset="2"/>
              <a:buNone/>
            </a:pPr>
            <a:endParaRPr lang="en-GB" sz="1800" noProof="0" dirty="0"/>
          </a:p>
        </p:txBody>
      </p:sp>
      <p:sp>
        <p:nvSpPr>
          <p:cNvPr id="27" name="Content Placeholder 3">
            <a:extLst>
              <a:ext uri="{FF2B5EF4-FFF2-40B4-BE49-F238E27FC236}">
                <a16:creationId xmlns:a16="http://schemas.microsoft.com/office/drawing/2014/main" id="{B868FBF4-6440-3AED-3662-3BE654332B23}"/>
              </a:ext>
            </a:extLst>
          </p:cNvPr>
          <p:cNvSpPr txBox="1">
            <a:spLocks/>
          </p:cNvSpPr>
          <p:nvPr/>
        </p:nvSpPr>
        <p:spPr>
          <a:xfrm>
            <a:off x="1554362" y="3366248"/>
            <a:ext cx="3235716" cy="941591"/>
          </a:xfrm>
          <a:prstGeom prst="rect">
            <a:avLst/>
          </a:prstGeom>
        </p:spPr>
        <p:txBody>
          <a:bodyPr>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1300" noProof="0" dirty="0"/>
              <a:t>Outer Vacuum Chamber: </a:t>
            </a:r>
          </a:p>
          <a:p>
            <a:pPr lvl="1"/>
            <a:r>
              <a:rPr lang="en-GB" sz="1300" noProof="0" dirty="0"/>
              <a:t>All drawing are </a:t>
            </a:r>
            <a:r>
              <a:rPr lang="en-GB" sz="1300" noProof="0" dirty="0">
                <a:solidFill>
                  <a:srgbClr val="00B050"/>
                </a:solidFill>
              </a:rPr>
              <a:t>released</a:t>
            </a:r>
          </a:p>
        </p:txBody>
      </p:sp>
      <p:sp>
        <p:nvSpPr>
          <p:cNvPr id="28" name="Content Placeholder 3">
            <a:extLst>
              <a:ext uri="{FF2B5EF4-FFF2-40B4-BE49-F238E27FC236}">
                <a16:creationId xmlns:a16="http://schemas.microsoft.com/office/drawing/2014/main" id="{69C21CBD-1585-1477-AE01-E4BE1ABEBA98}"/>
              </a:ext>
            </a:extLst>
          </p:cNvPr>
          <p:cNvSpPr txBox="1">
            <a:spLocks/>
          </p:cNvSpPr>
          <p:nvPr/>
        </p:nvSpPr>
        <p:spPr>
          <a:xfrm>
            <a:off x="1553119" y="4346894"/>
            <a:ext cx="3278118" cy="1137147"/>
          </a:xfrm>
          <a:prstGeom prst="rect">
            <a:avLst/>
          </a:prstGeom>
        </p:spPr>
        <p:txBody>
          <a:bodyPr>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1200" noProof="0" dirty="0"/>
              <a:t>Thermal screen, thermal intercept</a:t>
            </a:r>
          </a:p>
          <a:p>
            <a:pPr marL="0" indent="0">
              <a:buNone/>
            </a:pPr>
            <a:r>
              <a:rPr lang="en-GB" sz="1200" noProof="0" dirty="0"/>
              <a:t>&amp; Multi Layer Insulation :</a:t>
            </a:r>
          </a:p>
          <a:p>
            <a:pPr lvl="1"/>
            <a:r>
              <a:rPr lang="en-GB" sz="1200" noProof="0" dirty="0"/>
              <a:t>All drawing are </a:t>
            </a:r>
            <a:r>
              <a:rPr lang="en-GB" sz="1200" noProof="0" dirty="0">
                <a:solidFill>
                  <a:srgbClr val="00B050"/>
                </a:solidFill>
              </a:rPr>
              <a:t>released</a:t>
            </a:r>
          </a:p>
          <a:p>
            <a:endParaRPr lang="en-GB" sz="1800" noProof="0" dirty="0"/>
          </a:p>
          <a:p>
            <a:pPr marL="0" indent="0">
              <a:buFont typeface="Wingdings" charset="2"/>
              <a:buNone/>
            </a:pPr>
            <a:endParaRPr lang="en-GB" noProof="0" dirty="0"/>
          </a:p>
          <a:p>
            <a:pPr marL="0" indent="0">
              <a:buFont typeface="Wingdings" charset="2"/>
              <a:buNone/>
            </a:pPr>
            <a:endParaRPr lang="en-GB" sz="1800" noProof="0" dirty="0"/>
          </a:p>
        </p:txBody>
      </p:sp>
      <p:sp>
        <p:nvSpPr>
          <p:cNvPr id="29" name="Content Placeholder 3">
            <a:extLst>
              <a:ext uri="{FF2B5EF4-FFF2-40B4-BE49-F238E27FC236}">
                <a16:creationId xmlns:a16="http://schemas.microsoft.com/office/drawing/2014/main" id="{E3138E64-3D5E-4638-A7C9-D8B6738CEC63}"/>
              </a:ext>
            </a:extLst>
          </p:cNvPr>
          <p:cNvSpPr txBox="1">
            <a:spLocks/>
          </p:cNvSpPr>
          <p:nvPr/>
        </p:nvSpPr>
        <p:spPr>
          <a:xfrm>
            <a:off x="1580770" y="5301832"/>
            <a:ext cx="3350914" cy="1455497"/>
          </a:xfrm>
          <a:prstGeom prst="rect">
            <a:avLst/>
          </a:prstGeom>
        </p:spPr>
        <p:txBody>
          <a:bodyPr>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1200" noProof="0" dirty="0"/>
              <a:t>Magnetic shield :</a:t>
            </a:r>
          </a:p>
          <a:p>
            <a:pPr lvl="1"/>
            <a:r>
              <a:rPr lang="en-GB" sz="1200" noProof="0" dirty="0"/>
              <a:t>All drawing are </a:t>
            </a:r>
            <a:r>
              <a:rPr lang="en-GB" sz="1200" noProof="0" dirty="0">
                <a:solidFill>
                  <a:srgbClr val="00B050"/>
                </a:solidFill>
              </a:rPr>
              <a:t>released</a:t>
            </a:r>
          </a:p>
          <a:p>
            <a:pPr marL="0" indent="0">
              <a:buNone/>
            </a:pPr>
            <a:endParaRPr lang="en-GB" sz="1800" noProof="0" dirty="0"/>
          </a:p>
          <a:p>
            <a:pPr marL="0" indent="0">
              <a:buFont typeface="Wingdings" charset="2"/>
              <a:buNone/>
            </a:pPr>
            <a:endParaRPr lang="en-GB" noProof="0" dirty="0"/>
          </a:p>
          <a:p>
            <a:pPr marL="0" indent="0">
              <a:buFont typeface="Wingdings" charset="2"/>
              <a:buNone/>
            </a:pPr>
            <a:endParaRPr lang="en-GB" sz="1800" noProof="0" dirty="0"/>
          </a:p>
        </p:txBody>
      </p:sp>
      <p:sp>
        <p:nvSpPr>
          <p:cNvPr id="30" name="Content Placeholder 3">
            <a:extLst>
              <a:ext uri="{FF2B5EF4-FFF2-40B4-BE49-F238E27FC236}">
                <a16:creationId xmlns:a16="http://schemas.microsoft.com/office/drawing/2014/main" id="{2E4FAF85-81DD-57B3-0EF5-E3FD7AC4A301}"/>
              </a:ext>
            </a:extLst>
          </p:cNvPr>
          <p:cNvSpPr txBox="1">
            <a:spLocks/>
          </p:cNvSpPr>
          <p:nvPr/>
        </p:nvSpPr>
        <p:spPr>
          <a:xfrm>
            <a:off x="5393241" y="979799"/>
            <a:ext cx="3881835" cy="1192833"/>
          </a:xfrm>
          <a:prstGeom prst="rect">
            <a:avLst/>
          </a:prstGeom>
        </p:spPr>
        <p:txBody>
          <a:bodyPr>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1200" noProof="0" dirty="0"/>
              <a:t>Cavity support system:</a:t>
            </a:r>
          </a:p>
          <a:p>
            <a:pPr lvl="1"/>
            <a:r>
              <a:rPr lang="en-GB" sz="1200" noProof="0" dirty="0"/>
              <a:t>All drawing are </a:t>
            </a:r>
            <a:r>
              <a:rPr lang="en-GB" sz="1200" noProof="0" dirty="0">
                <a:solidFill>
                  <a:srgbClr val="00B050"/>
                </a:solidFill>
              </a:rPr>
              <a:t>released</a:t>
            </a:r>
          </a:p>
          <a:p>
            <a:pPr marL="0" indent="0">
              <a:buNone/>
            </a:pPr>
            <a:endParaRPr lang="en-GB" sz="1800" noProof="0" dirty="0"/>
          </a:p>
          <a:p>
            <a:pPr marL="0" indent="0">
              <a:buFont typeface="Wingdings" charset="2"/>
              <a:buNone/>
            </a:pPr>
            <a:endParaRPr lang="en-GB" noProof="0" dirty="0"/>
          </a:p>
          <a:p>
            <a:pPr marL="0" indent="0">
              <a:buFont typeface="Wingdings" charset="2"/>
              <a:buNone/>
            </a:pPr>
            <a:endParaRPr lang="en-GB" sz="1800" noProof="0" dirty="0"/>
          </a:p>
        </p:txBody>
      </p:sp>
      <p:sp>
        <p:nvSpPr>
          <p:cNvPr id="31" name="Content Placeholder 3">
            <a:extLst>
              <a:ext uri="{FF2B5EF4-FFF2-40B4-BE49-F238E27FC236}">
                <a16:creationId xmlns:a16="http://schemas.microsoft.com/office/drawing/2014/main" id="{B98CA5B6-C043-D774-51A9-2D7F83C4CB24}"/>
              </a:ext>
            </a:extLst>
          </p:cNvPr>
          <p:cNvSpPr txBox="1">
            <a:spLocks/>
          </p:cNvSpPr>
          <p:nvPr/>
        </p:nvSpPr>
        <p:spPr>
          <a:xfrm>
            <a:off x="5435370" y="1878370"/>
            <a:ext cx="3881835" cy="1192833"/>
          </a:xfrm>
          <a:prstGeom prst="rect">
            <a:avLst/>
          </a:prstGeom>
        </p:spPr>
        <p:txBody>
          <a:bodyPr>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1200" noProof="0" dirty="0"/>
              <a:t>Internal cryogenic support :</a:t>
            </a:r>
          </a:p>
          <a:p>
            <a:pPr lvl="1"/>
            <a:r>
              <a:rPr lang="en-GB" sz="1200" noProof="0" dirty="0"/>
              <a:t>All drawing </a:t>
            </a:r>
            <a:r>
              <a:rPr lang="en-GB" sz="1200" noProof="0" dirty="0">
                <a:solidFill>
                  <a:srgbClr val="00B050"/>
                </a:solidFill>
              </a:rPr>
              <a:t>released</a:t>
            </a:r>
            <a:endParaRPr lang="en-GB" sz="1800" noProof="0" dirty="0"/>
          </a:p>
          <a:p>
            <a:pPr marL="0" indent="0">
              <a:buFont typeface="Wingdings" charset="2"/>
              <a:buNone/>
            </a:pPr>
            <a:endParaRPr lang="en-GB" noProof="0" dirty="0"/>
          </a:p>
          <a:p>
            <a:pPr marL="0" indent="0">
              <a:buFont typeface="Wingdings" charset="2"/>
              <a:buNone/>
            </a:pPr>
            <a:endParaRPr lang="en-GB" sz="1800" noProof="0" dirty="0"/>
          </a:p>
        </p:txBody>
      </p:sp>
      <p:pic>
        <p:nvPicPr>
          <p:cNvPr id="33" name="Image 32">
            <a:extLst>
              <a:ext uri="{FF2B5EF4-FFF2-40B4-BE49-F238E27FC236}">
                <a16:creationId xmlns:a16="http://schemas.microsoft.com/office/drawing/2014/main" id="{E33D426A-1EAB-5008-66B5-4F2988675254}"/>
              </a:ext>
            </a:extLst>
          </p:cNvPr>
          <p:cNvPicPr>
            <a:picLocks noChangeAspect="1"/>
          </p:cNvPicPr>
          <p:nvPr/>
        </p:nvPicPr>
        <p:blipFill>
          <a:blip r:embed="rId18" cstate="print">
            <a:extLst>
              <a:ext uri="{28A0092B-C50C-407E-A947-70E740481C1C}">
                <a14:useLocalDpi xmlns:a14="http://schemas.microsoft.com/office/drawing/2010/main"/>
              </a:ext>
            </a:extLst>
          </a:blip>
          <a:stretch>
            <a:fillRect/>
          </a:stretch>
        </p:blipFill>
        <p:spPr>
          <a:xfrm>
            <a:off x="4538323" y="3042255"/>
            <a:ext cx="596610" cy="590054"/>
          </a:xfrm>
          <a:prstGeom prst="rect">
            <a:avLst/>
          </a:prstGeom>
        </p:spPr>
      </p:pic>
      <p:pic>
        <p:nvPicPr>
          <p:cNvPr id="34" name="Image 33">
            <a:extLst>
              <a:ext uri="{FF2B5EF4-FFF2-40B4-BE49-F238E27FC236}">
                <a16:creationId xmlns:a16="http://schemas.microsoft.com/office/drawing/2014/main" id="{BE36AF19-50E4-6F16-CC25-B354DCD054E7}"/>
              </a:ext>
            </a:extLst>
          </p:cNvPr>
          <p:cNvPicPr>
            <a:picLocks noChangeAspect="1"/>
          </p:cNvPicPr>
          <p:nvPr/>
        </p:nvPicPr>
        <p:blipFill>
          <a:blip r:embed="rId19" cstate="print">
            <a:extLst>
              <a:ext uri="{28A0092B-C50C-407E-A947-70E740481C1C}">
                <a14:useLocalDpi xmlns:a14="http://schemas.microsoft.com/office/drawing/2010/main"/>
              </a:ext>
            </a:extLst>
          </a:blip>
          <a:stretch>
            <a:fillRect/>
          </a:stretch>
        </p:blipFill>
        <p:spPr>
          <a:xfrm>
            <a:off x="4522720" y="3666330"/>
            <a:ext cx="287698" cy="637602"/>
          </a:xfrm>
          <a:prstGeom prst="rect">
            <a:avLst/>
          </a:prstGeom>
        </p:spPr>
      </p:pic>
      <p:pic>
        <p:nvPicPr>
          <p:cNvPr id="35" name="Image 34">
            <a:extLst>
              <a:ext uri="{FF2B5EF4-FFF2-40B4-BE49-F238E27FC236}">
                <a16:creationId xmlns:a16="http://schemas.microsoft.com/office/drawing/2014/main" id="{514EF10B-2E71-3153-9019-24B71507EDAB}"/>
              </a:ext>
            </a:extLst>
          </p:cNvPr>
          <p:cNvPicPr>
            <a:picLocks noChangeAspect="1"/>
          </p:cNvPicPr>
          <p:nvPr/>
        </p:nvPicPr>
        <p:blipFill>
          <a:blip r:embed="rId20" cstate="print">
            <a:extLst>
              <a:ext uri="{28A0092B-C50C-407E-A947-70E740481C1C}">
                <a14:useLocalDpi xmlns:a14="http://schemas.microsoft.com/office/drawing/2010/main"/>
              </a:ext>
            </a:extLst>
          </a:blip>
          <a:stretch>
            <a:fillRect/>
          </a:stretch>
        </p:blipFill>
        <p:spPr>
          <a:xfrm>
            <a:off x="4943009" y="3616756"/>
            <a:ext cx="517688" cy="590164"/>
          </a:xfrm>
          <a:prstGeom prst="rect">
            <a:avLst/>
          </a:prstGeom>
        </p:spPr>
      </p:pic>
      <p:sp>
        <p:nvSpPr>
          <p:cNvPr id="36" name="Content Placeholder 3">
            <a:extLst>
              <a:ext uri="{FF2B5EF4-FFF2-40B4-BE49-F238E27FC236}">
                <a16:creationId xmlns:a16="http://schemas.microsoft.com/office/drawing/2014/main" id="{46D0DE3C-20E0-5BB6-E166-0B91D70A8C91}"/>
              </a:ext>
            </a:extLst>
          </p:cNvPr>
          <p:cNvSpPr txBox="1">
            <a:spLocks/>
          </p:cNvSpPr>
          <p:nvPr/>
        </p:nvSpPr>
        <p:spPr>
          <a:xfrm>
            <a:off x="5440358" y="2930399"/>
            <a:ext cx="3606441" cy="1550057"/>
          </a:xfrm>
          <a:prstGeom prst="rect">
            <a:avLst/>
          </a:prstGeom>
        </p:spPr>
        <p:txBody>
          <a:bodyPr>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1200" noProof="0" dirty="0"/>
              <a:t>Tuner:</a:t>
            </a:r>
          </a:p>
          <a:p>
            <a:pPr lvl="1"/>
            <a:r>
              <a:rPr lang="en-GB" sz="1200" noProof="0" dirty="0"/>
              <a:t>Improvement for external actuation</a:t>
            </a:r>
          </a:p>
          <a:p>
            <a:pPr lvl="1"/>
            <a:r>
              <a:rPr lang="en-GB" sz="1200" noProof="0" dirty="0"/>
              <a:t>Internal component </a:t>
            </a:r>
            <a:r>
              <a:rPr lang="en-GB" sz="1200" noProof="0" dirty="0">
                <a:solidFill>
                  <a:srgbClr val="00B050"/>
                </a:solidFill>
              </a:rPr>
              <a:t>released</a:t>
            </a:r>
          </a:p>
          <a:p>
            <a:pPr lvl="1"/>
            <a:r>
              <a:rPr lang="en-GB" sz="1200" noProof="0" dirty="0">
                <a:solidFill>
                  <a:schemeClr val="accent2">
                    <a:lumMod val="60000"/>
                    <a:lumOff val="40000"/>
                  </a:schemeClr>
                </a:solidFill>
              </a:rPr>
              <a:t>See presentation K.Artoos</a:t>
            </a:r>
          </a:p>
          <a:p>
            <a:endParaRPr lang="en-GB" sz="1800" noProof="0" dirty="0"/>
          </a:p>
          <a:p>
            <a:pPr marL="0" indent="0">
              <a:buFont typeface="Wingdings" charset="2"/>
              <a:buNone/>
            </a:pPr>
            <a:endParaRPr lang="en-GB" noProof="0" dirty="0"/>
          </a:p>
          <a:p>
            <a:pPr marL="0" indent="0">
              <a:buFont typeface="Wingdings" charset="2"/>
              <a:buNone/>
            </a:pPr>
            <a:endParaRPr lang="en-GB" sz="1800" noProof="0" dirty="0"/>
          </a:p>
        </p:txBody>
      </p:sp>
      <p:sp>
        <p:nvSpPr>
          <p:cNvPr id="37" name="Content Placeholder 3">
            <a:extLst>
              <a:ext uri="{FF2B5EF4-FFF2-40B4-BE49-F238E27FC236}">
                <a16:creationId xmlns:a16="http://schemas.microsoft.com/office/drawing/2014/main" id="{8DC8DB55-E965-194C-1740-15F1A3903508}"/>
              </a:ext>
            </a:extLst>
          </p:cNvPr>
          <p:cNvSpPr txBox="1">
            <a:spLocks/>
          </p:cNvSpPr>
          <p:nvPr/>
        </p:nvSpPr>
        <p:spPr>
          <a:xfrm>
            <a:off x="6248549" y="5334203"/>
            <a:ext cx="3559942" cy="1550057"/>
          </a:xfrm>
          <a:prstGeom prst="rect">
            <a:avLst/>
          </a:prstGeom>
        </p:spPr>
        <p:txBody>
          <a:bodyPr>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1200" noProof="0" dirty="0"/>
              <a:t>Cryomodule assembly:</a:t>
            </a:r>
          </a:p>
          <a:p>
            <a:pPr lvl="1"/>
            <a:r>
              <a:rPr lang="en-GB" sz="1200" noProof="0" dirty="0"/>
              <a:t>Iterative updates</a:t>
            </a:r>
          </a:p>
          <a:p>
            <a:pPr lvl="1"/>
            <a:r>
              <a:rPr lang="en-GB" sz="1200" noProof="0" dirty="0"/>
              <a:t>Design freeze step by step</a:t>
            </a:r>
          </a:p>
          <a:p>
            <a:pPr lvl="1"/>
            <a:r>
              <a:rPr lang="en-GB" sz="1200" noProof="0" dirty="0"/>
              <a:t>Step 1-6 </a:t>
            </a:r>
            <a:r>
              <a:rPr lang="en-GB" sz="1200" noProof="0" dirty="0">
                <a:solidFill>
                  <a:srgbClr val="00B050"/>
                </a:solidFill>
              </a:rPr>
              <a:t>done</a:t>
            </a:r>
          </a:p>
          <a:p>
            <a:pPr lvl="1"/>
            <a:r>
              <a:rPr lang="en-GB" sz="1200" noProof="0" dirty="0"/>
              <a:t>Step 7-12 </a:t>
            </a:r>
            <a:r>
              <a:rPr lang="en-GB" sz="1200" b="1" noProof="0" dirty="0">
                <a:solidFill>
                  <a:srgbClr val="FF0000"/>
                </a:solidFill>
              </a:rPr>
              <a:t>on-going</a:t>
            </a:r>
            <a:r>
              <a:rPr lang="en-GB" sz="1200" noProof="0" dirty="0"/>
              <a:t> </a:t>
            </a:r>
            <a:endParaRPr lang="en-GB" sz="1800" noProof="0" dirty="0"/>
          </a:p>
          <a:p>
            <a:pPr marL="0" indent="0">
              <a:buFont typeface="Wingdings" charset="2"/>
              <a:buNone/>
            </a:pPr>
            <a:endParaRPr lang="en-GB" noProof="0" dirty="0"/>
          </a:p>
          <a:p>
            <a:pPr marL="0" indent="0">
              <a:buFont typeface="Wingdings" charset="2"/>
              <a:buNone/>
            </a:pPr>
            <a:endParaRPr lang="en-GB" sz="1800" noProof="0" dirty="0"/>
          </a:p>
        </p:txBody>
      </p:sp>
      <p:pic>
        <p:nvPicPr>
          <p:cNvPr id="3" name="Picture 8">
            <a:extLst>
              <a:ext uri="{FF2B5EF4-FFF2-40B4-BE49-F238E27FC236}">
                <a16:creationId xmlns:a16="http://schemas.microsoft.com/office/drawing/2014/main" id="{3A978DF3-7B1F-838B-2173-F1964B404D2C}"/>
              </a:ext>
            </a:extLst>
          </p:cNvPr>
          <p:cNvPicPr>
            <a:picLocks noChangeAspect="1"/>
          </p:cNvPicPr>
          <p:nvPr/>
        </p:nvPicPr>
        <p:blipFill>
          <a:blip r:embed="rId21" cstate="print">
            <a:extLst>
              <a:ext uri="{28A0092B-C50C-407E-A947-70E740481C1C}">
                <a14:useLocalDpi xmlns:a14="http://schemas.microsoft.com/office/drawing/2010/main"/>
              </a:ext>
            </a:extLst>
          </a:blip>
          <a:stretch>
            <a:fillRect/>
          </a:stretch>
        </p:blipFill>
        <p:spPr>
          <a:xfrm>
            <a:off x="4402055" y="4453747"/>
            <a:ext cx="1085572" cy="614362"/>
          </a:xfrm>
          <a:prstGeom prst="rect">
            <a:avLst/>
          </a:prstGeom>
        </p:spPr>
      </p:pic>
      <p:sp>
        <p:nvSpPr>
          <p:cNvPr id="4" name="Content Placeholder 3">
            <a:extLst>
              <a:ext uri="{FF2B5EF4-FFF2-40B4-BE49-F238E27FC236}">
                <a16:creationId xmlns:a16="http://schemas.microsoft.com/office/drawing/2014/main" id="{DF60C76E-9A8E-2FA9-2A45-BB42BACCF080}"/>
              </a:ext>
            </a:extLst>
          </p:cNvPr>
          <p:cNvSpPr txBox="1">
            <a:spLocks/>
          </p:cNvSpPr>
          <p:nvPr/>
        </p:nvSpPr>
        <p:spPr>
          <a:xfrm>
            <a:off x="5500526" y="4408796"/>
            <a:ext cx="3606441" cy="735388"/>
          </a:xfrm>
          <a:prstGeom prst="rect">
            <a:avLst/>
          </a:prstGeom>
        </p:spPr>
        <p:txBody>
          <a:bodyPr>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1200" noProof="0" dirty="0"/>
              <a:t>Cryogenic instrumentations:</a:t>
            </a:r>
          </a:p>
          <a:p>
            <a:pPr lvl="1"/>
            <a:r>
              <a:rPr lang="en-GB" sz="1200" noProof="0" dirty="0">
                <a:solidFill>
                  <a:schemeClr val="accent2">
                    <a:lumMod val="60000"/>
                    <a:lumOff val="40000"/>
                  </a:schemeClr>
                </a:solidFill>
              </a:rPr>
              <a:t>Design done and doc. Under review</a:t>
            </a:r>
          </a:p>
          <a:p>
            <a:pPr marL="0" indent="0">
              <a:buNone/>
            </a:pPr>
            <a:endParaRPr lang="en-GB" sz="1800" noProof="0" dirty="0"/>
          </a:p>
          <a:p>
            <a:pPr marL="0" indent="0">
              <a:buFont typeface="Wingdings" charset="2"/>
              <a:buNone/>
            </a:pPr>
            <a:endParaRPr lang="en-GB" noProof="0" dirty="0"/>
          </a:p>
          <a:p>
            <a:pPr marL="0" indent="0">
              <a:buFont typeface="Wingdings" charset="2"/>
              <a:buNone/>
            </a:pPr>
            <a:endParaRPr lang="en-GB" sz="1800" noProof="0" dirty="0"/>
          </a:p>
        </p:txBody>
      </p:sp>
      <p:sp>
        <p:nvSpPr>
          <p:cNvPr id="10" name="Footer Placeholder 3">
            <a:extLst>
              <a:ext uri="{FF2B5EF4-FFF2-40B4-BE49-F238E27FC236}">
                <a16:creationId xmlns:a16="http://schemas.microsoft.com/office/drawing/2014/main" id="{3624C79D-3A7A-9713-9416-C88168CEFF35}"/>
              </a:ext>
            </a:extLst>
          </p:cNvPr>
          <p:cNvSpPr>
            <a:spLocks noGrp="1"/>
          </p:cNvSpPr>
          <p:nvPr>
            <p:ph type="ftr" sz="quarter" idx="11"/>
          </p:nvPr>
        </p:nvSpPr>
        <p:spPr>
          <a:xfrm>
            <a:off x="1905000" y="6356350"/>
            <a:ext cx="6627000" cy="360000"/>
          </a:xfrm>
        </p:spPr>
        <p:txBody>
          <a:bodyPr/>
          <a:lstStyle/>
          <a:p>
            <a:r>
              <a:rPr lang="en-GB" noProof="0" dirty="0"/>
              <a:t> 14</a:t>
            </a:r>
            <a:r>
              <a:rPr lang="en-GB" baseline="30000" noProof="0" dirty="0"/>
              <a:t>th</a:t>
            </a:r>
            <a:r>
              <a:rPr lang="en-GB" noProof="0" dirty="0"/>
              <a:t> HL-LHC Collaboration meeting 2024 – WP04 - Teddy Capelli EN-MME </a:t>
            </a:r>
          </a:p>
        </p:txBody>
      </p:sp>
    </p:spTree>
    <p:extLst>
      <p:ext uri="{BB962C8B-B14F-4D97-AF65-F5344CB8AC3E}">
        <p14:creationId xmlns:p14="http://schemas.microsoft.com/office/powerpoint/2010/main" val="12266954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4" descr="A close-up of a computer&#10;&#10;Description automatically generated with medium confidence">
            <a:extLst>
              <a:ext uri="{FF2B5EF4-FFF2-40B4-BE49-F238E27FC236}">
                <a16:creationId xmlns:a16="http://schemas.microsoft.com/office/drawing/2014/main" id="{A70FEB8C-BF27-4DB6-E85D-8B8AE43FBE00}"/>
              </a:ext>
            </a:extLst>
          </p:cNvPr>
          <p:cNvPicPr>
            <a:picLocks noChangeAspect="1"/>
          </p:cNvPicPr>
          <p:nvPr/>
        </p:nvPicPr>
        <p:blipFill rotWithShape="1">
          <a:blip r:embed="rId2" cstate="hqprint">
            <a:alphaModFix amt="5000"/>
            <a:extLst>
              <a:ext uri="{BEBA8EAE-BF5A-486C-A8C5-ECC9F3942E4B}">
                <a14:imgProps xmlns:a14="http://schemas.microsoft.com/office/drawing/2010/main">
                  <a14:imgLayer r:embed="rId3">
                    <a14:imgEffect>
                      <a14:backgroundRemoval t="4177" b="95380" l="0" r="98864">
                        <a14:foregroundMark x1="2635" y1="38165" x2="2862" y2="35380"/>
                        <a14:foregroundMark x1="2862" y1="33291" x2="4134" y2="32848"/>
                        <a14:foregroundMark x1="3680" y1="31203" x2="4725" y2="31519"/>
                        <a14:foregroundMark x1="1908" y1="32848" x2="2544" y2="32848"/>
                        <a14:foregroundMark x1="5588" y1="36835" x2="5634" y2="39620"/>
                        <a14:foregroundMark x1="6906" y1="35949" x2="6906" y2="39367"/>
                        <a14:foregroundMark x1="182" y1="59937" x2="0" y2="63101"/>
                        <a14:foregroundMark x1="3180" y1="87152" x2="1590" y2="85886"/>
                        <a14:foregroundMark x1="1590" y1="85886" x2="1136" y2="84494"/>
                        <a14:foregroundMark x1="12631" y1="93797" x2="13812" y2="95443"/>
                        <a14:foregroundMark x1="13812" y1="95443" x2="15311" y2="95633"/>
                        <a14:foregroundMark x1="15311" y1="95633" x2="16992" y2="95443"/>
                        <a14:foregroundMark x1="16992" y1="95443" x2="18582" y2="93987"/>
                        <a14:foregroundMark x1="5725" y1="71013" x2="6633" y2="72215"/>
                        <a14:foregroundMark x1="6633" y1="72215" x2="7769" y2="71392"/>
                        <a14:foregroundMark x1="7769" y1="71392" x2="7769" y2="71266"/>
                        <a14:foregroundMark x1="0" y1="58354" x2="91" y2="58354"/>
                        <a14:foregroundMark x1="909" y1="56013" x2="727" y2="54684"/>
                        <a14:foregroundMark x1="7678" y1="60190" x2="7951" y2="59177"/>
                        <a14:foregroundMark x1="40891" y1="84873" x2="41481" y2="83544"/>
                        <a14:foregroundMark x1="69468" y1="84873" x2="68333" y2="82468"/>
                        <a14:foregroundMark x1="68333" y1="82468" x2="67560" y2="82848"/>
                        <a14:foregroundMark x1="57746" y1="81772" x2="58428" y2="81772"/>
                        <a14:foregroundMark x1="59246" y1="81772" x2="60518" y2="81962"/>
                        <a14:foregroundMark x1="60518" y1="81962" x2="60745" y2="81835"/>
                        <a14:foregroundMark x1="26942" y1="81772" x2="29078" y2="81835"/>
                        <a14:foregroundMark x1="94003" y1="82975" x2="95411" y2="84304"/>
                        <a14:foregroundMark x1="95411" y1="84304" x2="95184" y2="84620"/>
                        <a14:foregroundMark x1="95729" y1="82405" x2="95820" y2="83671"/>
                        <a14:foregroundMark x1="98364" y1="44684" x2="98364" y2="45443"/>
                        <a14:foregroundMark x1="87597" y1="17152" x2="87733" y2="21709"/>
                        <a14:foregroundMark x1="88142" y1="22911" x2="88142" y2="25886"/>
                        <a14:foregroundMark x1="87415" y1="15886" x2="88369" y2="16329"/>
                        <a14:foregroundMark x1="81963" y1="20823" x2="82372" y2="21329"/>
                        <a14:foregroundMark x1="70014" y1="7848" x2="73285" y2="7532"/>
                        <a14:foregroundMark x1="73285" y1="7532" x2="74057" y2="9241"/>
                        <a14:foregroundMark x1="74057" y1="9241" x2="72831" y2="9367"/>
                        <a14:foregroundMark x1="41209" y1="9177" x2="44025" y2="7342"/>
                        <a14:foregroundMark x1="44025" y1="7342" x2="46115" y2="8481"/>
                        <a14:foregroundMark x1="46115" y1="8481" x2="43344" y2="9367"/>
                        <a14:foregroundMark x1="35984" y1="6962" x2="44389" y2="4430"/>
                        <a14:foregroundMark x1="44389" y1="4430" x2="50250" y2="7278"/>
                        <a14:foregroundMark x1="58610" y1="15696" x2="58019" y2="13797"/>
                        <a14:foregroundMark x1="58019" y1="13797" x2="57792" y2="10190"/>
                        <a14:foregroundMark x1="57792" y1="10190" x2="58428" y2="8291"/>
                        <a14:foregroundMark x1="58428" y1="8291" x2="59609" y2="8165"/>
                        <a14:foregroundMark x1="56565" y1="8291" x2="57338" y2="8418"/>
                        <a14:foregroundMark x1="48296" y1="4873" x2="53612" y2="5570"/>
                        <a14:foregroundMark x1="53612" y1="5570" x2="54294" y2="7405"/>
                        <a14:foregroundMark x1="54294" y1="7405" x2="54203" y2="11076"/>
                        <a14:foregroundMark x1="53339" y1="5316" x2="54839" y2="6013"/>
                        <a14:foregroundMark x1="54839" y1="6013" x2="54702" y2="7089"/>
                        <a14:foregroundMark x1="36938" y1="12848" x2="34166" y2="12975"/>
                        <a14:foregroundMark x1="34166" y1="12975" x2="33803" y2="6582"/>
                        <a14:foregroundMark x1="33803" y1="6582" x2="35893" y2="5633"/>
                        <a14:foregroundMark x1="35893" y1="5633" x2="38255" y2="5633"/>
                        <a14:foregroundMark x1="38255" y1="5633" x2="40209" y2="5443"/>
                        <a14:foregroundMark x1="33985" y1="5127" x2="39709" y2="5380"/>
                        <a14:foregroundMark x1="39709" y1="5380" x2="38164" y2="4747"/>
                        <a14:foregroundMark x1="38164" y1="4747" x2="37392" y2="5000"/>
                        <a14:foregroundMark x1="33348" y1="8861" x2="33803" y2="12975"/>
                        <a14:foregroundMark x1="33576" y1="4747" x2="33576" y2="5316"/>
                        <a14:foregroundMark x1="34484" y1="4684" x2="40981" y2="4873"/>
                        <a14:foregroundMark x1="35938" y1="17025" x2="34711" y2="16519"/>
                        <a14:foregroundMark x1="34711" y1="16519" x2="34621" y2="14304"/>
                        <a14:foregroundMark x1="34621" y1="14304" x2="34666" y2="13924"/>
                        <a14:foregroundMark x1="50023" y1="4747" x2="53567" y2="4747"/>
                        <a14:foregroundMark x1="53567" y1="4747" x2="54702" y2="5443"/>
                        <a14:foregroundMark x1="54702" y1="5443" x2="54702" y2="5759"/>
                        <a14:foregroundMark x1="54157" y1="4810" x2="54612" y2="4557"/>
                        <a14:foregroundMark x1="54793" y1="4747" x2="54793" y2="5823"/>
                        <a14:foregroundMark x1="65107" y1="16772" x2="63607" y2="16203"/>
                        <a14:foregroundMark x1="63607" y1="16203" x2="63153" y2="11203"/>
                        <a14:foregroundMark x1="63153" y1="11203" x2="63199" y2="9177"/>
                        <a14:foregroundMark x1="63199" y1="9177" x2="64062" y2="7911"/>
                        <a14:foregroundMark x1="64062" y1="7911" x2="64062" y2="7911"/>
                        <a14:foregroundMark x1="64289" y1="7405" x2="64289" y2="5253"/>
                        <a14:foregroundMark x1="64289" y1="5253" x2="65970" y2="4620"/>
                        <a14:foregroundMark x1="65970" y1="4620" x2="70968" y2="4873"/>
                        <a14:foregroundMark x1="70968" y1="4873" x2="71831" y2="4747"/>
                        <a14:foregroundMark x1="64244" y1="4684" x2="65016" y2="4747"/>
                        <a14:foregroundMark x1="73194" y1="4241" x2="75102" y2="4051"/>
                        <a14:foregroundMark x1="75102" y1="4051" x2="76511" y2="4241"/>
                        <a14:foregroundMark x1="76511" y1="4241" x2="76965" y2="4747"/>
                        <a14:foregroundMark x1="74375" y1="6709" x2="75511" y2="8165"/>
                        <a14:foregroundMark x1="75511" y1="8165" x2="80191" y2="8481"/>
                        <a14:foregroundMark x1="80191" y1="8481" x2="79464" y2="5759"/>
                        <a14:foregroundMark x1="77328" y1="4747" x2="85234" y2="5000"/>
                        <a14:foregroundMark x1="85552" y1="5253" x2="85507" y2="12975"/>
                        <a14:foregroundMark x1="50522" y1="25443" x2="51704" y2="24494"/>
                        <a14:foregroundMark x1="27760" y1="21899" x2="28987" y2="21772"/>
                        <a14:foregroundMark x1="28987" y1="21772" x2="30940" y2="22152"/>
                        <a14:foregroundMark x1="13267" y1="12975" x2="13676" y2="9494"/>
                        <a14:foregroundMark x1="11404" y1="10506" x2="11495" y2="9367"/>
                        <a14:foregroundMark x1="9405" y1="15253" x2="10495" y2="15063"/>
                        <a14:foregroundMark x1="8405" y1="16266" x2="8814" y2="16013"/>
                        <a14:foregroundMark x1="36938" y1="20759" x2="36938" y2="21203"/>
                        <a14:foregroundMark x1="36983" y1="23101" x2="37119" y2="23861"/>
                        <a14:foregroundMark x1="51749" y1="24367" x2="52113" y2="24114"/>
                        <a14:foregroundMark x1="66652" y1="20949" x2="66652" y2="22911"/>
                        <a14:foregroundMark x1="66652" y1="22911" x2="66652" y2="22911"/>
                        <a14:foregroundMark x1="1772" y1="44747" x2="1772" y2="45570"/>
                        <a14:backgroundMark x1="29714" y1="11203" x2="30032" y2="15063"/>
                        <a14:backgroundMark x1="52067" y1="19241" x2="52294" y2="19747"/>
                        <a14:backgroundMark x1="62653" y1="18544" x2="63244" y2="20506"/>
                        <a14:backgroundMark x1="61881" y1="11962" x2="62017" y2="13228"/>
                        <a14:backgroundMark x1="30668" y1="17658" x2="31259" y2="19177"/>
                      </a14:backgroundRemoval>
                    </a14:imgEffect>
                    <a14:imgEffect>
                      <a14:saturation sat="0"/>
                    </a14:imgEffect>
                  </a14:imgLayer>
                </a14:imgProps>
              </a:ext>
              <a:ext uri="{28A0092B-C50C-407E-A947-70E740481C1C}">
                <a14:useLocalDpi xmlns:a14="http://schemas.microsoft.com/office/drawing/2010/main"/>
              </a:ext>
            </a:extLst>
          </a:blip>
          <a:srcRect/>
          <a:stretch/>
        </p:blipFill>
        <p:spPr>
          <a:xfrm>
            <a:off x="4600" y="295611"/>
            <a:ext cx="9144000" cy="6562389"/>
          </a:xfrm>
          <a:prstGeom prst="rect">
            <a:avLst/>
          </a:prstGeom>
        </p:spPr>
      </p:pic>
      <p:sp>
        <p:nvSpPr>
          <p:cNvPr id="2" name="Title 1">
            <a:extLst>
              <a:ext uri="{FF2B5EF4-FFF2-40B4-BE49-F238E27FC236}">
                <a16:creationId xmlns:a16="http://schemas.microsoft.com/office/drawing/2014/main" id="{826E90C5-6AD2-984D-5009-64F05B8EB0A3}"/>
              </a:ext>
            </a:extLst>
          </p:cNvPr>
          <p:cNvSpPr>
            <a:spLocks noGrp="1"/>
          </p:cNvSpPr>
          <p:nvPr>
            <p:ph type="title"/>
          </p:nvPr>
        </p:nvSpPr>
        <p:spPr>
          <a:xfrm>
            <a:off x="612000" y="112716"/>
            <a:ext cx="7920000" cy="720000"/>
          </a:xfrm>
        </p:spPr>
        <p:txBody>
          <a:bodyPr/>
          <a:lstStyle/>
          <a:p>
            <a:r>
              <a:rPr lang="en-GB" noProof="0" dirty="0"/>
              <a:t>Assembly sequence updates</a:t>
            </a:r>
          </a:p>
        </p:txBody>
      </p:sp>
      <p:sp>
        <p:nvSpPr>
          <p:cNvPr id="4" name="Footer Placeholder 3">
            <a:extLst>
              <a:ext uri="{FF2B5EF4-FFF2-40B4-BE49-F238E27FC236}">
                <a16:creationId xmlns:a16="http://schemas.microsoft.com/office/drawing/2014/main" id="{D7F58744-D2A1-1211-008A-86CB053A274C}"/>
              </a:ext>
            </a:extLst>
          </p:cNvPr>
          <p:cNvSpPr>
            <a:spLocks noGrp="1"/>
          </p:cNvSpPr>
          <p:nvPr>
            <p:ph type="ftr" sz="quarter" idx="11"/>
          </p:nvPr>
        </p:nvSpPr>
        <p:spPr/>
        <p:txBody>
          <a:bodyPr/>
          <a:lstStyle/>
          <a:p>
            <a:r>
              <a:rPr lang="en-GB" noProof="0" dirty="0"/>
              <a:t> 14</a:t>
            </a:r>
            <a:r>
              <a:rPr lang="en-GB" baseline="30000" noProof="0" dirty="0"/>
              <a:t>th</a:t>
            </a:r>
            <a:r>
              <a:rPr lang="en-GB" noProof="0" dirty="0"/>
              <a:t> HL-LHC Collaboration meeting 2024 – WP04 - Teddy Capelli EN-MME </a:t>
            </a:r>
          </a:p>
        </p:txBody>
      </p:sp>
      <p:sp>
        <p:nvSpPr>
          <p:cNvPr id="5" name="Slide Number Placeholder 4">
            <a:extLst>
              <a:ext uri="{FF2B5EF4-FFF2-40B4-BE49-F238E27FC236}">
                <a16:creationId xmlns:a16="http://schemas.microsoft.com/office/drawing/2014/main" id="{67CDFFAE-9AFC-22B0-765C-88FC71BFC684}"/>
              </a:ext>
            </a:extLst>
          </p:cNvPr>
          <p:cNvSpPr>
            <a:spLocks noGrp="1"/>
          </p:cNvSpPr>
          <p:nvPr>
            <p:ph type="sldNum" sz="quarter" idx="12"/>
          </p:nvPr>
        </p:nvSpPr>
        <p:spPr/>
        <p:txBody>
          <a:bodyPr/>
          <a:lstStyle/>
          <a:p>
            <a:fld id="{BFDCA1C4-9514-7B4F-976F-D92F7E296653}" type="slidenum">
              <a:rPr lang="en-GB" noProof="0" smtClean="0"/>
              <a:pPr/>
              <a:t>4</a:t>
            </a:fld>
            <a:endParaRPr lang="en-GB" noProof="0" dirty="0"/>
          </a:p>
        </p:txBody>
      </p:sp>
      <p:sp>
        <p:nvSpPr>
          <p:cNvPr id="8" name="Content Placeholder 2">
            <a:extLst>
              <a:ext uri="{FF2B5EF4-FFF2-40B4-BE49-F238E27FC236}">
                <a16:creationId xmlns:a16="http://schemas.microsoft.com/office/drawing/2014/main" id="{231207EF-023A-0FD4-89E6-FE449D15A0EB}"/>
              </a:ext>
            </a:extLst>
          </p:cNvPr>
          <p:cNvSpPr txBox="1">
            <a:spLocks/>
          </p:cNvSpPr>
          <p:nvPr/>
        </p:nvSpPr>
        <p:spPr>
          <a:xfrm>
            <a:off x="225059" y="3509541"/>
            <a:ext cx="8693881" cy="1072279"/>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1400" noProof="0" dirty="0"/>
              <a:t>11500 components to be assembled (~950 2D drawings, </a:t>
            </a:r>
            <a:r>
              <a:rPr lang="en-GB" sz="1400" dirty="0"/>
              <a:t>3</a:t>
            </a:r>
            <a:r>
              <a:rPr lang="en-GB" sz="1400" noProof="0" dirty="0"/>
              <a:t>500 3D part models not including tooling)</a:t>
            </a:r>
          </a:p>
          <a:p>
            <a:endParaRPr lang="en-GB" sz="1400" noProof="0" dirty="0"/>
          </a:p>
          <a:p>
            <a:endParaRPr lang="en-GB" sz="1400" noProof="0" dirty="0"/>
          </a:p>
        </p:txBody>
      </p:sp>
      <p:pic>
        <p:nvPicPr>
          <p:cNvPr id="10" name="Picture 9">
            <a:extLst>
              <a:ext uri="{FF2B5EF4-FFF2-40B4-BE49-F238E27FC236}">
                <a16:creationId xmlns:a16="http://schemas.microsoft.com/office/drawing/2014/main" id="{7B4836D0-0714-1CCB-C38C-3D9420DA5ED3}"/>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290028" y="735106"/>
            <a:ext cx="6371807" cy="2624715"/>
          </a:xfrm>
          <a:prstGeom prst="rect">
            <a:avLst/>
          </a:prstGeom>
        </p:spPr>
      </p:pic>
      <p:sp>
        <p:nvSpPr>
          <p:cNvPr id="6" name="TextBox 5">
            <a:extLst>
              <a:ext uri="{FF2B5EF4-FFF2-40B4-BE49-F238E27FC236}">
                <a16:creationId xmlns:a16="http://schemas.microsoft.com/office/drawing/2014/main" id="{3454117E-EA3E-B613-7D65-6E4BB13F41C6}"/>
              </a:ext>
            </a:extLst>
          </p:cNvPr>
          <p:cNvSpPr txBox="1"/>
          <p:nvPr/>
        </p:nvSpPr>
        <p:spPr>
          <a:xfrm>
            <a:off x="2789499" y="3010714"/>
            <a:ext cx="3264060" cy="430887"/>
          </a:xfrm>
          <a:prstGeom prst="rect">
            <a:avLst/>
          </a:prstGeom>
          <a:solidFill>
            <a:schemeClr val="bg1"/>
          </a:solidFill>
          <a:ln>
            <a:solidFill>
              <a:schemeClr val="accent2">
                <a:lumMod val="75000"/>
              </a:schemeClr>
            </a:solidFill>
          </a:ln>
        </p:spPr>
        <p:txBody>
          <a:bodyPr wrap="square">
            <a:spAutoFit/>
          </a:bodyPr>
          <a:lstStyle/>
          <a:p>
            <a:pPr marL="0" marR="0" algn="ctr">
              <a:spcBef>
                <a:spcPts val="0"/>
              </a:spcBef>
              <a:spcAft>
                <a:spcPts val="0"/>
              </a:spcAft>
            </a:pPr>
            <a:r>
              <a:rPr lang="en-GB" sz="1100" u="sng" noProof="0" dirty="0">
                <a:solidFill>
                  <a:srgbClr val="FF0000"/>
                </a:solidFill>
                <a:effectLst/>
                <a:latin typeface="Aptos" panose="020B0004020202020204" pitchFamily="34" charset="0"/>
                <a:ea typeface="Aptos" panose="020B0004020202020204" pitchFamily="34" charset="0"/>
                <a:cs typeface="Aptos" panose="020B0004020202020204" pitchFamily="34" charset="0"/>
                <a:hlinkClick r:id="rId5">
                  <a:extLst>
                    <a:ext uri="{A12FA001-AC4F-418D-AE19-62706E023703}">
                      <ahyp:hlinkClr xmlns:ahyp="http://schemas.microsoft.com/office/drawing/2018/hyperlinkcolor" val="tx"/>
                    </a:ext>
                  </a:extLst>
                </a:hlinkClick>
              </a:rPr>
              <a:t>RFD Sequence : EDMS 3086385</a:t>
            </a:r>
            <a:endParaRPr lang="en-GB" sz="1100" u="sng" noProof="0" dirty="0">
              <a:solidFill>
                <a:srgbClr val="FF0000"/>
              </a:solidFill>
              <a:effectLst/>
              <a:latin typeface="Aptos" panose="020B0004020202020204" pitchFamily="34" charset="0"/>
              <a:ea typeface="Aptos" panose="020B0004020202020204" pitchFamily="34" charset="0"/>
              <a:cs typeface="Aptos" panose="020B0004020202020204" pitchFamily="34" charset="0"/>
            </a:endParaRPr>
          </a:p>
          <a:p>
            <a:pPr marL="0" marR="0" algn="ctr">
              <a:spcBef>
                <a:spcPts val="0"/>
              </a:spcBef>
              <a:spcAft>
                <a:spcPts val="0"/>
              </a:spcAft>
            </a:pPr>
            <a:r>
              <a:rPr lang="en-GB" sz="1100" u="sng" noProof="0" dirty="0">
                <a:solidFill>
                  <a:srgbClr val="FF0000"/>
                </a:solidFill>
                <a:latin typeface="Aptos" panose="020B0004020202020204" pitchFamily="34" charset="0"/>
                <a:ea typeface="Aptos" panose="020B0004020202020204" pitchFamily="34" charset="0"/>
                <a:cs typeface="Aptos" panose="020B0004020202020204" pitchFamily="34" charset="0"/>
                <a:hlinkClick r:id="rId6"/>
              </a:rPr>
              <a:t>BOM for assembly sequence : EDMS 3020997</a:t>
            </a:r>
            <a:endParaRPr lang="en-GB" sz="1100" u="sng" noProof="0" dirty="0">
              <a:solidFill>
                <a:srgbClr val="FF0000"/>
              </a:solidFill>
              <a:effectLst/>
              <a:latin typeface="Aptos" panose="020B0004020202020204" pitchFamily="34" charset="0"/>
              <a:ea typeface="Aptos" panose="020B0004020202020204" pitchFamily="34" charset="0"/>
              <a:cs typeface="Aptos" panose="020B0004020202020204" pitchFamily="34" charset="0"/>
            </a:endParaRPr>
          </a:p>
        </p:txBody>
      </p:sp>
      <p:pic>
        <p:nvPicPr>
          <p:cNvPr id="14" name="Picture 13">
            <a:extLst>
              <a:ext uri="{FF2B5EF4-FFF2-40B4-BE49-F238E27FC236}">
                <a16:creationId xmlns:a16="http://schemas.microsoft.com/office/drawing/2014/main" id="{E7DED942-EBB3-906C-84D6-EDEF32C5CC0E}"/>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1275976" y="3775455"/>
            <a:ext cx="6456851" cy="2667180"/>
          </a:xfrm>
          <a:prstGeom prst="rect">
            <a:avLst/>
          </a:prstGeom>
        </p:spPr>
      </p:pic>
      <p:sp>
        <p:nvSpPr>
          <p:cNvPr id="15" name="TextBox 14">
            <a:extLst>
              <a:ext uri="{FF2B5EF4-FFF2-40B4-BE49-F238E27FC236}">
                <a16:creationId xmlns:a16="http://schemas.microsoft.com/office/drawing/2014/main" id="{B79BCD90-3E8C-339F-EE8A-8ABE9B5FDB4C}"/>
              </a:ext>
            </a:extLst>
          </p:cNvPr>
          <p:cNvSpPr txBox="1"/>
          <p:nvPr/>
        </p:nvSpPr>
        <p:spPr>
          <a:xfrm>
            <a:off x="2998693" y="5993112"/>
            <a:ext cx="2840318" cy="430887"/>
          </a:xfrm>
          <a:prstGeom prst="rect">
            <a:avLst/>
          </a:prstGeom>
          <a:solidFill>
            <a:schemeClr val="bg1"/>
          </a:solidFill>
          <a:ln>
            <a:solidFill>
              <a:srgbClr val="FF0000"/>
            </a:solidFill>
          </a:ln>
        </p:spPr>
        <p:txBody>
          <a:bodyPr wrap="square">
            <a:spAutoFit/>
          </a:bodyPr>
          <a:lstStyle/>
          <a:p>
            <a:pPr marL="0" marR="0" algn="ctr">
              <a:spcBef>
                <a:spcPts val="0"/>
              </a:spcBef>
              <a:spcAft>
                <a:spcPts val="0"/>
              </a:spcAft>
            </a:pPr>
            <a:r>
              <a:rPr lang="en-GB" sz="1100" u="sng" noProof="0" dirty="0">
                <a:solidFill>
                  <a:srgbClr val="FF0000"/>
                </a:solidFill>
                <a:effectLst/>
                <a:latin typeface="Aptos" panose="020B0004020202020204" pitchFamily="34" charset="0"/>
                <a:ea typeface="Aptos" panose="020B0004020202020204" pitchFamily="34" charset="0"/>
                <a:cs typeface="Aptos" panose="020B0004020202020204" pitchFamily="34" charset="0"/>
                <a:hlinkClick r:id="rId8">
                  <a:extLst>
                    <a:ext uri="{A12FA001-AC4F-418D-AE19-62706E023703}">
                      <ahyp:hlinkClr xmlns:ahyp="http://schemas.microsoft.com/office/drawing/2018/hyperlinkcolor" val="tx"/>
                    </a:ext>
                  </a:extLst>
                </a:hlinkClick>
              </a:rPr>
              <a:t>DQW Sequence : EDMS </a:t>
            </a:r>
            <a:r>
              <a:rPr lang="en-GB" sz="1100" u="sng" noProof="0" dirty="0">
                <a:solidFill>
                  <a:srgbClr val="FF0000"/>
                </a:solidFill>
                <a:effectLst/>
                <a:latin typeface="Aptos" panose="020B0004020202020204" pitchFamily="34" charset="0"/>
                <a:ea typeface="Aptos" panose="020B0004020202020204" pitchFamily="34" charset="0"/>
                <a:cs typeface="Aptos" panose="020B0004020202020204" pitchFamily="34" charset="0"/>
              </a:rPr>
              <a:t>2873730</a:t>
            </a:r>
          </a:p>
          <a:p>
            <a:pPr marL="0" marR="0" algn="ctr">
              <a:spcBef>
                <a:spcPts val="0"/>
              </a:spcBef>
              <a:spcAft>
                <a:spcPts val="0"/>
              </a:spcAft>
            </a:pPr>
            <a:r>
              <a:rPr lang="en-GB" sz="1100" u="sng" noProof="0" dirty="0">
                <a:solidFill>
                  <a:srgbClr val="FF0000"/>
                </a:solidFill>
                <a:latin typeface="Aptos" panose="020B0004020202020204" pitchFamily="34" charset="0"/>
                <a:ea typeface="Aptos" panose="020B0004020202020204" pitchFamily="34" charset="0"/>
                <a:cs typeface="Aptos" panose="020B0004020202020204" pitchFamily="34" charset="0"/>
              </a:rPr>
              <a:t>BOM for assembly steps : EDMS 3020997</a:t>
            </a:r>
            <a:endParaRPr lang="en-GB" sz="1100" u="sng" noProof="0" dirty="0">
              <a:solidFill>
                <a:srgbClr val="FF0000"/>
              </a:solidFill>
              <a:effectLst/>
              <a:latin typeface="Aptos" panose="020B0004020202020204" pitchFamily="34" charset="0"/>
              <a:ea typeface="Aptos" panose="020B0004020202020204" pitchFamily="34" charset="0"/>
              <a:cs typeface="Aptos" panose="020B0004020202020204" pitchFamily="34" charset="0"/>
            </a:endParaRPr>
          </a:p>
        </p:txBody>
      </p:sp>
      <p:sp>
        <p:nvSpPr>
          <p:cNvPr id="3" name="TextBox 5">
            <a:extLst>
              <a:ext uri="{FF2B5EF4-FFF2-40B4-BE49-F238E27FC236}">
                <a16:creationId xmlns:a16="http://schemas.microsoft.com/office/drawing/2014/main" id="{196076F7-ECA7-4B3C-0951-43C0FB95CC94}"/>
              </a:ext>
            </a:extLst>
          </p:cNvPr>
          <p:cNvSpPr txBox="1"/>
          <p:nvPr/>
        </p:nvSpPr>
        <p:spPr>
          <a:xfrm>
            <a:off x="6205422" y="3112513"/>
            <a:ext cx="1648550" cy="261610"/>
          </a:xfrm>
          <a:prstGeom prst="rect">
            <a:avLst/>
          </a:prstGeom>
          <a:solidFill>
            <a:schemeClr val="bg1"/>
          </a:solidFill>
          <a:ln>
            <a:solidFill>
              <a:schemeClr val="accent2">
                <a:lumMod val="75000"/>
              </a:schemeClr>
            </a:solidFill>
          </a:ln>
        </p:spPr>
        <p:txBody>
          <a:bodyPr wrap="square">
            <a:spAutoFit/>
          </a:bodyPr>
          <a:lstStyle/>
          <a:p>
            <a:pPr marL="0" marR="0">
              <a:spcBef>
                <a:spcPts val="0"/>
              </a:spcBef>
              <a:spcAft>
                <a:spcPts val="0"/>
              </a:spcAft>
            </a:pPr>
            <a:r>
              <a:rPr lang="en-GB" sz="1100" u="sng" noProof="0" dirty="0">
                <a:solidFill>
                  <a:schemeClr val="bg2">
                    <a:lumMod val="60000"/>
                    <a:lumOff val="40000"/>
                  </a:schemeClr>
                </a:solidFill>
                <a:effectLst/>
                <a:latin typeface="Aptos" panose="020B0004020202020204" pitchFamily="34" charset="0"/>
                <a:ea typeface="Aptos" panose="020B0004020202020204" pitchFamily="34" charset="0"/>
                <a:cs typeface="Aptos" panose="020B0004020202020204" pitchFamily="34" charset="0"/>
              </a:rPr>
              <a:t>Courtesy L.Giordanino</a:t>
            </a:r>
          </a:p>
        </p:txBody>
      </p:sp>
      <p:sp>
        <p:nvSpPr>
          <p:cNvPr id="7" name="TextBox 5">
            <a:extLst>
              <a:ext uri="{FF2B5EF4-FFF2-40B4-BE49-F238E27FC236}">
                <a16:creationId xmlns:a16="http://schemas.microsoft.com/office/drawing/2014/main" id="{6A3C66BD-8F8B-BC9D-8BC8-87D57456CD83}"/>
              </a:ext>
            </a:extLst>
          </p:cNvPr>
          <p:cNvSpPr txBox="1"/>
          <p:nvPr/>
        </p:nvSpPr>
        <p:spPr>
          <a:xfrm>
            <a:off x="6161677" y="6181025"/>
            <a:ext cx="1648550" cy="261610"/>
          </a:xfrm>
          <a:prstGeom prst="rect">
            <a:avLst/>
          </a:prstGeom>
          <a:solidFill>
            <a:schemeClr val="bg1"/>
          </a:solidFill>
          <a:ln>
            <a:solidFill>
              <a:schemeClr val="accent2">
                <a:lumMod val="75000"/>
              </a:schemeClr>
            </a:solidFill>
          </a:ln>
        </p:spPr>
        <p:txBody>
          <a:bodyPr wrap="square">
            <a:spAutoFit/>
          </a:bodyPr>
          <a:lstStyle/>
          <a:p>
            <a:pPr marL="0" marR="0">
              <a:spcBef>
                <a:spcPts val="0"/>
              </a:spcBef>
              <a:spcAft>
                <a:spcPts val="0"/>
              </a:spcAft>
            </a:pPr>
            <a:r>
              <a:rPr lang="en-GB" sz="1100" u="sng" noProof="0" dirty="0">
                <a:solidFill>
                  <a:schemeClr val="bg2">
                    <a:lumMod val="60000"/>
                    <a:lumOff val="40000"/>
                  </a:schemeClr>
                </a:solidFill>
                <a:effectLst/>
                <a:latin typeface="Aptos" panose="020B0004020202020204" pitchFamily="34" charset="0"/>
                <a:ea typeface="Aptos" panose="020B0004020202020204" pitchFamily="34" charset="0"/>
                <a:cs typeface="Aptos" panose="020B0004020202020204" pitchFamily="34" charset="0"/>
              </a:rPr>
              <a:t>Courtesy J.Dequaire</a:t>
            </a:r>
          </a:p>
        </p:txBody>
      </p:sp>
    </p:spTree>
    <p:extLst>
      <p:ext uri="{BB962C8B-B14F-4D97-AF65-F5344CB8AC3E}">
        <p14:creationId xmlns:p14="http://schemas.microsoft.com/office/powerpoint/2010/main" val="34714934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a:extLst>
              <a:ext uri="{FF2B5EF4-FFF2-40B4-BE49-F238E27FC236}">
                <a16:creationId xmlns:a16="http://schemas.microsoft.com/office/drawing/2014/main" id="{DDA2E5B7-38C7-3C5F-D1A8-F866D1F563E7}"/>
              </a:ext>
            </a:extLst>
          </p:cNvPr>
          <p:cNvSpPr>
            <a:spLocks noGrp="1"/>
          </p:cNvSpPr>
          <p:nvPr>
            <p:ph type="sldNum" sz="quarter" idx="12"/>
          </p:nvPr>
        </p:nvSpPr>
        <p:spPr/>
        <p:txBody>
          <a:bodyPr/>
          <a:lstStyle/>
          <a:p>
            <a:fld id="{BFDCA1C4-9514-7B4F-976F-D92F7E296653}" type="slidenum">
              <a:rPr lang="en-GB" noProof="0" smtClean="0"/>
              <a:pPr/>
              <a:t>5</a:t>
            </a:fld>
            <a:endParaRPr lang="en-GB" noProof="0" dirty="0"/>
          </a:p>
        </p:txBody>
      </p:sp>
      <p:sp>
        <p:nvSpPr>
          <p:cNvPr id="11" name="Title 1">
            <a:extLst>
              <a:ext uri="{FF2B5EF4-FFF2-40B4-BE49-F238E27FC236}">
                <a16:creationId xmlns:a16="http://schemas.microsoft.com/office/drawing/2014/main" id="{0DA2EE3B-F2D2-DA56-61D7-2603EC3506B1}"/>
              </a:ext>
            </a:extLst>
          </p:cNvPr>
          <p:cNvSpPr>
            <a:spLocks noGrp="1"/>
          </p:cNvSpPr>
          <p:nvPr>
            <p:ph type="title"/>
          </p:nvPr>
        </p:nvSpPr>
        <p:spPr>
          <a:xfrm>
            <a:off x="355954" y="48071"/>
            <a:ext cx="7920000" cy="720000"/>
          </a:xfrm>
        </p:spPr>
        <p:txBody>
          <a:bodyPr/>
          <a:lstStyle/>
          <a:p>
            <a:r>
              <a:rPr lang="en-GB" noProof="0" dirty="0"/>
              <a:t>Cryogenic biphase support bolted design</a:t>
            </a:r>
          </a:p>
        </p:txBody>
      </p:sp>
      <p:sp>
        <p:nvSpPr>
          <p:cNvPr id="4" name="Content Placeholder 11">
            <a:extLst>
              <a:ext uri="{FF2B5EF4-FFF2-40B4-BE49-F238E27FC236}">
                <a16:creationId xmlns:a16="http://schemas.microsoft.com/office/drawing/2014/main" id="{FCC4AD3D-DA3D-2BB7-FDE1-1D2232763562}"/>
              </a:ext>
            </a:extLst>
          </p:cNvPr>
          <p:cNvSpPr txBox="1">
            <a:spLocks/>
          </p:cNvSpPr>
          <p:nvPr/>
        </p:nvSpPr>
        <p:spPr>
          <a:xfrm>
            <a:off x="4965877" y="699803"/>
            <a:ext cx="3641328" cy="977156"/>
          </a:xfrm>
          <a:prstGeom prst="rect">
            <a:avLst/>
          </a:prstGeom>
          <a:solidFill>
            <a:schemeClr val="bg1">
              <a:alpha val="68000"/>
            </a:schemeClr>
          </a:solidFill>
        </p:spPr>
        <p:txBody>
          <a:bodyPr vert="horz" lIns="0" tIns="0" rIns="0" bIns="0" rtlCol="0" anchor="t">
            <a:normAutofit/>
          </a:bodyPr>
          <a:lstStyle>
            <a:lvl1pPr marL="0" indent="0" algn="l" defTabSz="457200" rtl="0" eaLnBrk="1" latinLnBrk="0" hangingPunct="1">
              <a:spcBef>
                <a:spcPct val="20000"/>
              </a:spcBef>
              <a:buClr>
                <a:schemeClr val="accent6"/>
              </a:buClr>
              <a:buFont typeface="Wingdings" charset="2"/>
              <a:buNone/>
              <a:defRPr sz="2000" b="1" kern="1200" baseline="0">
                <a:solidFill>
                  <a:schemeClr val="accent5"/>
                </a:solidFill>
                <a:latin typeface="+mn-lt"/>
                <a:ea typeface="+mn-ea"/>
                <a:cs typeface="+mn-cs"/>
              </a:defRPr>
            </a:lvl1pPr>
            <a:lvl2pPr marL="457200" indent="0" algn="l" defTabSz="457200" rtl="0" eaLnBrk="1" latinLnBrk="0" hangingPunct="1">
              <a:spcBef>
                <a:spcPct val="20000"/>
              </a:spcBef>
              <a:buClr>
                <a:schemeClr val="accent6"/>
              </a:buClr>
              <a:buFont typeface="Wingdings" charset="2"/>
              <a:buNone/>
              <a:defRPr sz="2000" b="1" kern="1200">
                <a:solidFill>
                  <a:schemeClr val="accent5"/>
                </a:solidFill>
                <a:latin typeface="+mn-lt"/>
                <a:ea typeface="+mn-ea"/>
                <a:cs typeface="+mn-cs"/>
              </a:defRPr>
            </a:lvl2pPr>
            <a:lvl3pPr marL="914400" indent="0" algn="l" defTabSz="457200" rtl="0" eaLnBrk="1" latinLnBrk="0" hangingPunct="1">
              <a:spcBef>
                <a:spcPct val="20000"/>
              </a:spcBef>
              <a:buClr>
                <a:schemeClr val="accent6"/>
              </a:buClr>
              <a:buFont typeface="Wingdings" charset="2"/>
              <a:buNone/>
              <a:defRPr sz="1800" b="1" kern="1200">
                <a:solidFill>
                  <a:schemeClr val="accent5"/>
                </a:solidFill>
                <a:latin typeface="+mn-lt"/>
                <a:ea typeface="+mn-ea"/>
                <a:cs typeface="+mn-cs"/>
              </a:defRPr>
            </a:lvl3pPr>
            <a:lvl4pPr marL="1371600" indent="0" algn="l" defTabSz="457200" rtl="0" eaLnBrk="1" latinLnBrk="0" hangingPunct="1">
              <a:spcBef>
                <a:spcPct val="20000"/>
              </a:spcBef>
              <a:buClr>
                <a:schemeClr val="accent6"/>
              </a:buClr>
              <a:buFont typeface="Wingdings" charset="2"/>
              <a:buNone/>
              <a:defRPr sz="1600" b="1" kern="1200">
                <a:solidFill>
                  <a:schemeClr val="accent5"/>
                </a:solidFill>
                <a:latin typeface="+mn-lt"/>
                <a:ea typeface="+mn-ea"/>
                <a:cs typeface="+mn-cs"/>
              </a:defRPr>
            </a:lvl4pPr>
            <a:lvl5pPr marL="1828800" indent="0" algn="l" defTabSz="457200" rtl="0" eaLnBrk="1" latinLnBrk="0" hangingPunct="1">
              <a:spcBef>
                <a:spcPct val="20000"/>
              </a:spcBef>
              <a:buClr>
                <a:schemeClr val="accent6"/>
              </a:buClr>
              <a:buFont typeface="Wingdings" charset="2"/>
              <a:buNone/>
              <a:defRPr sz="1600" b="1" kern="1200">
                <a:solidFill>
                  <a:schemeClr val="accent5"/>
                </a:solidFill>
                <a:latin typeface="+mn-lt"/>
                <a:ea typeface="+mn-ea"/>
                <a:cs typeface="+mn-cs"/>
              </a:defRPr>
            </a:lvl5pPr>
            <a:lvl6pPr marL="2286000" indent="0" algn="l" defTabSz="457200" rtl="0" eaLnBrk="1" latinLnBrk="0" hangingPunct="1">
              <a:spcBef>
                <a:spcPct val="20000"/>
              </a:spcBef>
              <a:buFont typeface="Arial"/>
              <a:buNone/>
              <a:defRPr sz="1600" b="1" kern="1200">
                <a:solidFill>
                  <a:schemeClr val="tx1"/>
                </a:solidFill>
                <a:latin typeface="+mn-lt"/>
                <a:ea typeface="+mn-ea"/>
                <a:cs typeface="+mn-cs"/>
              </a:defRPr>
            </a:lvl6pPr>
            <a:lvl7pPr marL="2743200" indent="0" algn="l" defTabSz="457200" rtl="0" eaLnBrk="1" latinLnBrk="0" hangingPunct="1">
              <a:spcBef>
                <a:spcPct val="20000"/>
              </a:spcBef>
              <a:buFont typeface="Arial"/>
              <a:buNone/>
              <a:defRPr sz="1600" b="1" kern="1200">
                <a:solidFill>
                  <a:schemeClr val="tx1"/>
                </a:solidFill>
                <a:latin typeface="+mn-lt"/>
                <a:ea typeface="+mn-ea"/>
                <a:cs typeface="+mn-cs"/>
              </a:defRPr>
            </a:lvl7pPr>
            <a:lvl8pPr marL="3200400" indent="0" algn="l" defTabSz="457200" rtl="0" eaLnBrk="1" latinLnBrk="0" hangingPunct="1">
              <a:spcBef>
                <a:spcPct val="20000"/>
              </a:spcBef>
              <a:buFont typeface="Arial"/>
              <a:buNone/>
              <a:defRPr sz="1600" b="1" kern="1200">
                <a:solidFill>
                  <a:schemeClr val="tx1"/>
                </a:solidFill>
                <a:latin typeface="+mn-lt"/>
                <a:ea typeface="+mn-ea"/>
                <a:cs typeface="+mn-cs"/>
              </a:defRPr>
            </a:lvl8pPr>
            <a:lvl9pPr marL="3657600" indent="0" algn="l" defTabSz="457200" rtl="0" eaLnBrk="1" latinLnBrk="0" hangingPunct="1">
              <a:spcBef>
                <a:spcPct val="20000"/>
              </a:spcBef>
              <a:buFont typeface="Arial"/>
              <a:buNone/>
              <a:defRPr sz="1600" b="1" kern="1200">
                <a:solidFill>
                  <a:schemeClr val="tx1"/>
                </a:solidFill>
                <a:latin typeface="+mn-lt"/>
                <a:ea typeface="+mn-ea"/>
                <a:cs typeface="+mn-cs"/>
              </a:defRPr>
            </a:lvl9pPr>
          </a:lstStyle>
          <a:p>
            <a:pPr marL="285750" indent="-285750">
              <a:buFont typeface="Arial" panose="020B0604020202020204" pitchFamily="34" charset="0"/>
              <a:buChar char="•"/>
            </a:pPr>
            <a:r>
              <a:rPr lang="en-GB" sz="1200" b="0" noProof="0" dirty="0"/>
              <a:t>Manufacturing advantages:</a:t>
            </a:r>
          </a:p>
          <a:p>
            <a:pPr marL="742950" lvl="1" indent="-285750">
              <a:buFont typeface="Arial" panose="020B0604020202020204" pitchFamily="34" charset="0"/>
              <a:buChar char="•"/>
            </a:pPr>
            <a:r>
              <a:rPr lang="en-GB" sz="1200" b="0" noProof="0" dirty="0"/>
              <a:t>Bolted design (no welds required)</a:t>
            </a:r>
          </a:p>
          <a:p>
            <a:pPr marL="742950" lvl="1" indent="-285750">
              <a:buFont typeface="Arial" panose="020B0604020202020204" pitchFamily="34" charset="0"/>
              <a:buChar char="•"/>
            </a:pPr>
            <a:r>
              <a:rPr lang="en-GB" sz="1200" b="0" noProof="0" dirty="0"/>
              <a:t>Reduction of cost of manufacturing</a:t>
            </a:r>
          </a:p>
          <a:p>
            <a:pPr marL="742950" lvl="1" indent="-285750">
              <a:buFont typeface="Arial" panose="020B0604020202020204" pitchFamily="34" charset="0"/>
              <a:buChar char="•"/>
            </a:pPr>
            <a:r>
              <a:rPr lang="en-GB" sz="1200" b="0" noProof="0" dirty="0"/>
              <a:t>Modular design</a:t>
            </a:r>
            <a:endParaRPr lang="en-GB" sz="1800" b="0" noProof="0" dirty="0"/>
          </a:p>
          <a:p>
            <a:pPr marL="800100" lvl="1" indent="-342900">
              <a:buFont typeface="Wingdings" panose="05000000000000000000" pitchFamily="2" charset="2"/>
              <a:buChar char="§"/>
            </a:pPr>
            <a:endParaRPr lang="en-GB" sz="1800" b="0" noProof="0" dirty="0"/>
          </a:p>
        </p:txBody>
      </p:sp>
      <p:sp>
        <p:nvSpPr>
          <p:cNvPr id="6" name="Content Placeholder 11">
            <a:extLst>
              <a:ext uri="{FF2B5EF4-FFF2-40B4-BE49-F238E27FC236}">
                <a16:creationId xmlns:a16="http://schemas.microsoft.com/office/drawing/2014/main" id="{A8F020FF-6BFB-0E9D-BA27-8FED76A61A1B}"/>
              </a:ext>
            </a:extLst>
          </p:cNvPr>
          <p:cNvSpPr txBox="1">
            <a:spLocks/>
          </p:cNvSpPr>
          <p:nvPr/>
        </p:nvSpPr>
        <p:spPr>
          <a:xfrm>
            <a:off x="4965877" y="1718937"/>
            <a:ext cx="3925875" cy="722861"/>
          </a:xfrm>
          <a:prstGeom prst="rect">
            <a:avLst/>
          </a:prstGeom>
          <a:solidFill>
            <a:schemeClr val="bg1"/>
          </a:solidFill>
        </p:spPr>
        <p:txBody>
          <a:bodyPr vert="horz" lIns="0" tIns="0" rIns="0" bIns="0" rtlCol="0" anchor="t">
            <a:noAutofit/>
          </a:bodyPr>
          <a:lstStyle>
            <a:lvl1pPr marL="0" indent="0" algn="l" defTabSz="457200" rtl="0" eaLnBrk="1" latinLnBrk="0" hangingPunct="1">
              <a:spcBef>
                <a:spcPct val="20000"/>
              </a:spcBef>
              <a:buClr>
                <a:schemeClr val="accent6"/>
              </a:buClr>
              <a:buFont typeface="Wingdings" charset="2"/>
              <a:buNone/>
              <a:defRPr sz="2000" b="1" kern="1200" baseline="0">
                <a:solidFill>
                  <a:schemeClr val="accent5"/>
                </a:solidFill>
                <a:latin typeface="+mn-lt"/>
                <a:ea typeface="+mn-ea"/>
                <a:cs typeface="+mn-cs"/>
              </a:defRPr>
            </a:lvl1pPr>
            <a:lvl2pPr marL="457200" indent="0" algn="l" defTabSz="457200" rtl="0" eaLnBrk="1" latinLnBrk="0" hangingPunct="1">
              <a:spcBef>
                <a:spcPct val="20000"/>
              </a:spcBef>
              <a:buClr>
                <a:schemeClr val="accent6"/>
              </a:buClr>
              <a:buFont typeface="Wingdings" charset="2"/>
              <a:buNone/>
              <a:defRPr sz="2000" b="1" kern="1200">
                <a:solidFill>
                  <a:schemeClr val="accent5"/>
                </a:solidFill>
                <a:latin typeface="+mn-lt"/>
                <a:ea typeface="+mn-ea"/>
                <a:cs typeface="+mn-cs"/>
              </a:defRPr>
            </a:lvl2pPr>
            <a:lvl3pPr marL="914400" indent="0" algn="l" defTabSz="457200" rtl="0" eaLnBrk="1" latinLnBrk="0" hangingPunct="1">
              <a:spcBef>
                <a:spcPct val="20000"/>
              </a:spcBef>
              <a:buClr>
                <a:schemeClr val="accent6"/>
              </a:buClr>
              <a:buFont typeface="Wingdings" charset="2"/>
              <a:buNone/>
              <a:defRPr sz="1800" b="1" kern="1200">
                <a:solidFill>
                  <a:schemeClr val="accent5"/>
                </a:solidFill>
                <a:latin typeface="+mn-lt"/>
                <a:ea typeface="+mn-ea"/>
                <a:cs typeface="+mn-cs"/>
              </a:defRPr>
            </a:lvl3pPr>
            <a:lvl4pPr marL="1371600" indent="0" algn="l" defTabSz="457200" rtl="0" eaLnBrk="1" latinLnBrk="0" hangingPunct="1">
              <a:spcBef>
                <a:spcPct val="20000"/>
              </a:spcBef>
              <a:buClr>
                <a:schemeClr val="accent6"/>
              </a:buClr>
              <a:buFont typeface="Wingdings" charset="2"/>
              <a:buNone/>
              <a:defRPr sz="1600" b="1" kern="1200">
                <a:solidFill>
                  <a:schemeClr val="accent5"/>
                </a:solidFill>
                <a:latin typeface="+mn-lt"/>
                <a:ea typeface="+mn-ea"/>
                <a:cs typeface="+mn-cs"/>
              </a:defRPr>
            </a:lvl4pPr>
            <a:lvl5pPr marL="1828800" indent="0" algn="l" defTabSz="457200" rtl="0" eaLnBrk="1" latinLnBrk="0" hangingPunct="1">
              <a:spcBef>
                <a:spcPct val="20000"/>
              </a:spcBef>
              <a:buClr>
                <a:schemeClr val="accent6"/>
              </a:buClr>
              <a:buFont typeface="Wingdings" charset="2"/>
              <a:buNone/>
              <a:defRPr sz="1600" b="1" kern="1200">
                <a:solidFill>
                  <a:schemeClr val="accent5"/>
                </a:solidFill>
                <a:latin typeface="+mn-lt"/>
                <a:ea typeface="+mn-ea"/>
                <a:cs typeface="+mn-cs"/>
              </a:defRPr>
            </a:lvl5pPr>
            <a:lvl6pPr marL="2286000" indent="0" algn="l" defTabSz="457200" rtl="0" eaLnBrk="1" latinLnBrk="0" hangingPunct="1">
              <a:spcBef>
                <a:spcPct val="20000"/>
              </a:spcBef>
              <a:buFont typeface="Arial"/>
              <a:buNone/>
              <a:defRPr sz="1600" b="1" kern="1200">
                <a:solidFill>
                  <a:schemeClr val="tx1"/>
                </a:solidFill>
                <a:latin typeface="+mn-lt"/>
                <a:ea typeface="+mn-ea"/>
                <a:cs typeface="+mn-cs"/>
              </a:defRPr>
            </a:lvl6pPr>
            <a:lvl7pPr marL="2743200" indent="0" algn="l" defTabSz="457200" rtl="0" eaLnBrk="1" latinLnBrk="0" hangingPunct="1">
              <a:spcBef>
                <a:spcPct val="20000"/>
              </a:spcBef>
              <a:buFont typeface="Arial"/>
              <a:buNone/>
              <a:defRPr sz="1600" b="1" kern="1200">
                <a:solidFill>
                  <a:schemeClr val="tx1"/>
                </a:solidFill>
                <a:latin typeface="+mn-lt"/>
                <a:ea typeface="+mn-ea"/>
                <a:cs typeface="+mn-cs"/>
              </a:defRPr>
            </a:lvl7pPr>
            <a:lvl8pPr marL="3200400" indent="0" algn="l" defTabSz="457200" rtl="0" eaLnBrk="1" latinLnBrk="0" hangingPunct="1">
              <a:spcBef>
                <a:spcPct val="20000"/>
              </a:spcBef>
              <a:buFont typeface="Arial"/>
              <a:buNone/>
              <a:defRPr sz="1600" b="1" kern="1200">
                <a:solidFill>
                  <a:schemeClr val="tx1"/>
                </a:solidFill>
                <a:latin typeface="+mn-lt"/>
                <a:ea typeface="+mn-ea"/>
                <a:cs typeface="+mn-cs"/>
              </a:defRPr>
            </a:lvl8pPr>
            <a:lvl9pPr marL="3657600" indent="0" algn="l" defTabSz="457200" rtl="0" eaLnBrk="1" latinLnBrk="0" hangingPunct="1">
              <a:spcBef>
                <a:spcPct val="20000"/>
              </a:spcBef>
              <a:buFont typeface="Arial"/>
              <a:buNone/>
              <a:defRPr sz="1600" b="1" kern="1200">
                <a:solidFill>
                  <a:schemeClr val="tx1"/>
                </a:solidFill>
                <a:latin typeface="+mn-lt"/>
                <a:ea typeface="+mn-ea"/>
                <a:cs typeface="+mn-cs"/>
              </a:defRPr>
            </a:lvl9pPr>
          </a:lstStyle>
          <a:p>
            <a:pPr marL="285750" indent="-285750">
              <a:buFont typeface="Arial" panose="020B0604020202020204" pitchFamily="34" charset="0"/>
              <a:buChar char="•"/>
            </a:pPr>
            <a:r>
              <a:rPr lang="en-GB" sz="1200" b="0" noProof="0" dirty="0"/>
              <a:t>Assembly advantages:</a:t>
            </a:r>
          </a:p>
          <a:p>
            <a:pPr marL="742950" lvl="1" indent="-285750">
              <a:buFont typeface="Arial" panose="020B0604020202020204" pitchFamily="34" charset="0"/>
              <a:buChar char="•"/>
            </a:pPr>
            <a:r>
              <a:rPr lang="en-GB" sz="1200" b="0" noProof="0" dirty="0"/>
              <a:t>Easier installation on cavities</a:t>
            </a:r>
          </a:p>
          <a:p>
            <a:pPr marL="742950" lvl="1" indent="-285750">
              <a:buFont typeface="Arial" panose="020B0604020202020204" pitchFamily="34" charset="0"/>
              <a:buChar char="•"/>
            </a:pPr>
            <a:r>
              <a:rPr lang="en-GB" sz="1200" b="0" noProof="0" dirty="0"/>
              <a:t>Free space for biphase welding</a:t>
            </a:r>
          </a:p>
        </p:txBody>
      </p:sp>
      <p:sp>
        <p:nvSpPr>
          <p:cNvPr id="10" name="TextBox 4">
            <a:extLst>
              <a:ext uri="{FF2B5EF4-FFF2-40B4-BE49-F238E27FC236}">
                <a16:creationId xmlns:a16="http://schemas.microsoft.com/office/drawing/2014/main" id="{F4F5FF95-3518-4C14-4EBB-20607394C099}"/>
              </a:ext>
            </a:extLst>
          </p:cNvPr>
          <p:cNvSpPr txBox="1"/>
          <p:nvPr/>
        </p:nvSpPr>
        <p:spPr>
          <a:xfrm>
            <a:off x="3469414" y="5745463"/>
            <a:ext cx="5443682" cy="600164"/>
          </a:xfrm>
          <a:prstGeom prst="rect">
            <a:avLst/>
          </a:prstGeom>
          <a:solidFill>
            <a:schemeClr val="bg1">
              <a:alpha val="86000"/>
            </a:schemeClr>
          </a:solidFill>
        </p:spPr>
        <p:txBody>
          <a:bodyPr wrap="square" rtlCol="0">
            <a:spAutoFit/>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100" b="1" noProof="0" dirty="0"/>
              <a:t>Total maximum deformation </a:t>
            </a:r>
            <a:r>
              <a:rPr lang="en-GB" sz="1100" noProof="0" dirty="0"/>
              <a:t>: 1.9mm (DQW) / 2.7mm (RFD) </a:t>
            </a:r>
          </a:p>
          <a:p>
            <a:r>
              <a:rPr lang="en-GB" sz="1100" b="1" noProof="0" dirty="0"/>
              <a:t>Directional deformation </a:t>
            </a:r>
            <a:r>
              <a:rPr lang="en-GB" sz="1100" noProof="0" dirty="0"/>
              <a:t>: 1.6mm (DQW) / 2.4mm (RFD) – </a:t>
            </a:r>
            <a:r>
              <a:rPr lang="en-GB" sz="1100" u="sng" noProof="0" dirty="0"/>
              <a:t>target 3mm max</a:t>
            </a:r>
          </a:p>
          <a:p>
            <a:r>
              <a:rPr lang="en-GB" sz="1100" i="1" noProof="0" dirty="0"/>
              <a:t>(for pressure testing load case)</a:t>
            </a:r>
          </a:p>
        </p:txBody>
      </p:sp>
      <p:sp>
        <p:nvSpPr>
          <p:cNvPr id="13" name="TextBox 4">
            <a:extLst>
              <a:ext uri="{FF2B5EF4-FFF2-40B4-BE49-F238E27FC236}">
                <a16:creationId xmlns:a16="http://schemas.microsoft.com/office/drawing/2014/main" id="{61B1C333-4144-23F8-D438-F7C5AC2C19EE}"/>
              </a:ext>
            </a:extLst>
          </p:cNvPr>
          <p:cNvSpPr txBox="1"/>
          <p:nvPr/>
        </p:nvSpPr>
        <p:spPr>
          <a:xfrm>
            <a:off x="5036085" y="3148336"/>
            <a:ext cx="3291196" cy="615553"/>
          </a:xfrm>
          <a:prstGeom prst="rect">
            <a:avLst/>
          </a:prstGeom>
          <a:solidFill>
            <a:schemeClr val="bg1">
              <a:alpha val="86000"/>
            </a:schemeClr>
          </a:solidFill>
        </p:spPr>
        <p:txBody>
          <a:bodyPr wrap="square" rtlCol="0">
            <a:spAutoFit/>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100" b="1" noProof="0" dirty="0"/>
              <a:t>RFD Cryogenic support strength assessment</a:t>
            </a:r>
          </a:p>
          <a:p>
            <a:pPr marL="0" marR="0">
              <a:spcBef>
                <a:spcPts val="0"/>
              </a:spcBef>
              <a:spcAft>
                <a:spcPts val="0"/>
              </a:spcAft>
            </a:pPr>
            <a:r>
              <a:rPr lang="en-GB" sz="1200" u="sng" noProof="0" dirty="0">
                <a:solidFill>
                  <a:srgbClr val="0563C1"/>
                </a:solidFill>
                <a:latin typeface="Calibri" panose="020F0502020204030204" pitchFamily="34" charset="0"/>
                <a:ea typeface="Aptos" panose="020B0004020202020204" pitchFamily="34" charset="0"/>
              </a:rPr>
              <a:t>EDMS 3063725</a:t>
            </a:r>
            <a:endParaRPr lang="en-GB" sz="1200" noProof="0" dirty="0">
              <a:effectLst/>
              <a:latin typeface="Calibri" panose="020F0502020204030204" pitchFamily="34" charset="0"/>
              <a:ea typeface="Aptos" panose="020B0004020202020204" pitchFamily="34" charset="0"/>
            </a:endParaRPr>
          </a:p>
          <a:p>
            <a:r>
              <a:rPr lang="en-GB" sz="1100" noProof="0" dirty="0"/>
              <a:t>Courtesy L.Giordanino</a:t>
            </a:r>
          </a:p>
        </p:txBody>
      </p:sp>
      <p:sp>
        <p:nvSpPr>
          <p:cNvPr id="14" name="TextBox 4">
            <a:extLst>
              <a:ext uri="{FF2B5EF4-FFF2-40B4-BE49-F238E27FC236}">
                <a16:creationId xmlns:a16="http://schemas.microsoft.com/office/drawing/2014/main" id="{CCA90E28-9970-FDE9-E6D1-719D611F9976}"/>
              </a:ext>
            </a:extLst>
          </p:cNvPr>
          <p:cNvSpPr txBox="1"/>
          <p:nvPr/>
        </p:nvSpPr>
        <p:spPr>
          <a:xfrm>
            <a:off x="5057818" y="2492822"/>
            <a:ext cx="3291196" cy="615553"/>
          </a:xfrm>
          <a:prstGeom prst="rect">
            <a:avLst/>
          </a:prstGeom>
          <a:solidFill>
            <a:schemeClr val="bg1">
              <a:alpha val="86000"/>
            </a:schemeClr>
          </a:solidFill>
        </p:spPr>
        <p:txBody>
          <a:bodyPr wrap="square" rtlCol="0">
            <a:spAutoFit/>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100" b="1" noProof="0" dirty="0"/>
              <a:t>DQW Cryogenic support strength assessment</a:t>
            </a:r>
          </a:p>
          <a:p>
            <a:pPr marL="0" marR="0">
              <a:spcBef>
                <a:spcPts val="0"/>
              </a:spcBef>
              <a:spcAft>
                <a:spcPts val="0"/>
              </a:spcAft>
            </a:pPr>
            <a:r>
              <a:rPr lang="en-GB" sz="1200" u="sng" noProof="0" dirty="0">
                <a:solidFill>
                  <a:srgbClr val="0563C1"/>
                </a:solidFill>
                <a:latin typeface="Calibri" panose="020F0502020204030204" pitchFamily="34" charset="0"/>
                <a:ea typeface="Aptos" panose="020B0004020202020204" pitchFamily="34" charset="0"/>
              </a:rPr>
              <a:t>EDMS 3075772</a:t>
            </a:r>
            <a:endParaRPr lang="en-GB" sz="1200" noProof="0" dirty="0">
              <a:effectLst/>
              <a:latin typeface="Calibri" panose="020F0502020204030204" pitchFamily="34" charset="0"/>
              <a:ea typeface="Aptos" panose="020B0004020202020204" pitchFamily="34" charset="0"/>
            </a:endParaRPr>
          </a:p>
          <a:p>
            <a:r>
              <a:rPr lang="en-GB" sz="1100" noProof="0" dirty="0"/>
              <a:t>Courtesy L.Giordanino</a:t>
            </a:r>
          </a:p>
        </p:txBody>
      </p:sp>
      <p:pic>
        <p:nvPicPr>
          <p:cNvPr id="15" name="Picture 1">
            <a:extLst>
              <a:ext uri="{FF2B5EF4-FFF2-40B4-BE49-F238E27FC236}">
                <a16:creationId xmlns:a16="http://schemas.microsoft.com/office/drawing/2014/main" id="{B3A64509-0C4C-4E4B-98C4-C1615E7A9FFA}"/>
              </a:ext>
            </a:extLst>
          </p:cNvPr>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7213134" y="4938101"/>
            <a:ext cx="1289598" cy="567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Box 4">
            <a:extLst>
              <a:ext uri="{FF2B5EF4-FFF2-40B4-BE49-F238E27FC236}">
                <a16:creationId xmlns:a16="http://schemas.microsoft.com/office/drawing/2014/main" id="{08239645-67C5-B95B-4F63-49978161CAB5}"/>
              </a:ext>
            </a:extLst>
          </p:cNvPr>
          <p:cNvSpPr txBox="1"/>
          <p:nvPr/>
        </p:nvSpPr>
        <p:spPr>
          <a:xfrm>
            <a:off x="2123647" y="4554168"/>
            <a:ext cx="4351019" cy="600164"/>
          </a:xfrm>
          <a:prstGeom prst="rect">
            <a:avLst/>
          </a:prstGeom>
          <a:solidFill>
            <a:schemeClr val="bg1">
              <a:alpha val="86000"/>
            </a:schemeClr>
          </a:solidFill>
        </p:spPr>
        <p:txBody>
          <a:bodyPr wrap="square" rtlCol="0">
            <a:spAutoFit/>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100" b="1" noProof="0" dirty="0"/>
              <a:t>Bolt stress</a:t>
            </a:r>
          </a:p>
          <a:p>
            <a:r>
              <a:rPr lang="en-GB" sz="1100" noProof="0" dirty="0"/>
              <a:t>Minimum safety factor for both DQW and RFD design : 1.3 for M5 and 1.9 for M6 fasteners</a:t>
            </a:r>
          </a:p>
        </p:txBody>
      </p:sp>
      <p:sp>
        <p:nvSpPr>
          <p:cNvPr id="17" name="TextBox 4">
            <a:extLst>
              <a:ext uri="{FF2B5EF4-FFF2-40B4-BE49-F238E27FC236}">
                <a16:creationId xmlns:a16="http://schemas.microsoft.com/office/drawing/2014/main" id="{F6D0F3A1-C319-F784-EEBD-97134B53D92D}"/>
              </a:ext>
            </a:extLst>
          </p:cNvPr>
          <p:cNvSpPr txBox="1"/>
          <p:nvPr/>
        </p:nvSpPr>
        <p:spPr>
          <a:xfrm>
            <a:off x="2082063" y="3910786"/>
            <a:ext cx="6245218" cy="600164"/>
          </a:xfrm>
          <a:prstGeom prst="rect">
            <a:avLst/>
          </a:prstGeom>
          <a:solidFill>
            <a:schemeClr val="bg1">
              <a:alpha val="86000"/>
            </a:schemeClr>
          </a:solidFill>
        </p:spPr>
        <p:txBody>
          <a:bodyPr wrap="square" rtlCol="0">
            <a:spAutoFit/>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100" b="1" noProof="0" dirty="0"/>
              <a:t>Stress and Buckling analysis</a:t>
            </a:r>
          </a:p>
          <a:p>
            <a:r>
              <a:rPr lang="en-GB" sz="1100" noProof="0" dirty="0"/>
              <a:t>Maximum stress :  stress below limit defined by EN13445-3 for each operating condition</a:t>
            </a:r>
          </a:p>
          <a:p>
            <a:r>
              <a:rPr lang="en-GB" sz="1100" noProof="0" dirty="0"/>
              <a:t>Load multiplier of buckling : &gt;40 for both design</a:t>
            </a:r>
          </a:p>
        </p:txBody>
      </p:sp>
      <p:pic>
        <p:nvPicPr>
          <p:cNvPr id="18" name="Image 17">
            <a:extLst>
              <a:ext uri="{FF2B5EF4-FFF2-40B4-BE49-F238E27FC236}">
                <a16:creationId xmlns:a16="http://schemas.microsoft.com/office/drawing/2014/main" id="{B7E321B9-62A8-B1D9-D2B3-5C98595426AB}"/>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32204" y="5381022"/>
            <a:ext cx="3092116" cy="1043458"/>
          </a:xfrm>
          <a:prstGeom prst="rect">
            <a:avLst/>
          </a:prstGeom>
        </p:spPr>
      </p:pic>
      <p:pic>
        <p:nvPicPr>
          <p:cNvPr id="20" name="Image 19">
            <a:extLst>
              <a:ext uri="{FF2B5EF4-FFF2-40B4-BE49-F238E27FC236}">
                <a16:creationId xmlns:a16="http://schemas.microsoft.com/office/drawing/2014/main" id="{B0E045E5-2666-7482-8525-3A7C4FAA8AD2}"/>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295755" y="1675082"/>
            <a:ext cx="4661289" cy="2150040"/>
          </a:xfrm>
          <a:prstGeom prst="rect">
            <a:avLst/>
          </a:prstGeom>
        </p:spPr>
      </p:pic>
      <mc:AlternateContent xmlns:mc="http://schemas.openxmlformats.org/markup-compatibility/2006">
        <mc:Choice xmlns:am3d="http://schemas.microsoft.com/office/drawing/2017/model3d" Requires="am3d">
          <p:graphicFrame>
            <p:nvGraphicFramePr>
              <p:cNvPr id="3" name="3D Model 2">
                <a:extLst>
                  <a:ext uri="{FF2B5EF4-FFF2-40B4-BE49-F238E27FC236}">
                    <a16:creationId xmlns:a16="http://schemas.microsoft.com/office/drawing/2014/main" id="{5462DDF7-A8A3-73C8-CC03-7481D94A1D35}"/>
                  </a:ext>
                </a:extLst>
              </p:cNvPr>
              <p:cNvGraphicFramePr>
                <a:graphicFrameLocks noChangeAspect="1"/>
              </p:cNvGraphicFramePr>
              <p:nvPr>
                <p:extLst>
                  <p:ext uri="{D42A27DB-BD31-4B8C-83A1-F6EECF244321}">
                    <p14:modId xmlns:p14="http://schemas.microsoft.com/office/powerpoint/2010/main" val="1388576329"/>
                  </p:ext>
                </p:extLst>
              </p:nvPr>
            </p:nvGraphicFramePr>
            <p:xfrm>
              <a:off x="504397" y="468450"/>
              <a:ext cx="3061479" cy="1398848"/>
            </p:xfrm>
            <a:graphic>
              <a:graphicData uri="http://schemas.microsoft.com/office/drawing/2017/model3d">
                <am3d:model3d r:embed="rId5">
                  <am3d:spPr>
                    <a:xfrm>
                      <a:off x="0" y="0"/>
                      <a:ext cx="3061479" cy="1398848"/>
                    </a:xfrm>
                    <a:prstGeom prst="rect">
                      <a:avLst/>
                    </a:prstGeom>
                  </am3d:spPr>
                  <am3d:camera>
                    <am3d:pos x="0" y="0" z="49925857"/>
                    <am3d:up dx="0" dy="36000000" dz="0"/>
                    <am3d:lookAt x="0" y="0" z="0"/>
                    <am3d:perspective fov="2700000"/>
                  </am3d:camera>
                  <am3d:trans>
                    <am3d:meterPerModelUnit n="547" d="1000000"/>
                    <am3d:preTrans dx="1770943" dy="1549021" dz="3373460"/>
                    <am3d:scale>
                      <am3d:sx n="1000000" d="1000000"/>
                      <am3d:sy n="1000000" d="1000000"/>
                      <am3d:sz n="1000000" d="1000000"/>
                    </am3d:scale>
                    <am3d:rot ax="2085961" ay="-3462742" az="-1824283"/>
                    <am3d:postTrans dx="0" dy="0" dz="0"/>
                  </am3d:trans>
                  <am3d:raster rName="Office3DRenderer" rVer="16.0.8326">
                    <am3d:blip r:embed="rId6"/>
                  </am3d:raster>
                  <am3d:objViewport viewportSz="3172997"/>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3" name="3D Model 2">
                <a:extLst>
                  <a:ext uri="{FF2B5EF4-FFF2-40B4-BE49-F238E27FC236}">
                    <a16:creationId xmlns:a16="http://schemas.microsoft.com/office/drawing/2014/main" id="{5462DDF7-A8A3-73C8-CC03-7481D94A1D35}"/>
                  </a:ext>
                </a:extLst>
              </p:cNvPr>
              <p:cNvPicPr>
                <a:picLocks noGrp="1" noRot="1" noChangeAspect="1" noMove="1" noResize="1" noEditPoints="1" noAdjustHandles="1" noChangeArrowheads="1" noChangeShapeType="1" noCrop="1"/>
              </p:cNvPicPr>
              <p:nvPr/>
            </p:nvPicPr>
            <p:blipFill>
              <a:blip r:embed="rId6"/>
              <a:stretch>
                <a:fillRect/>
              </a:stretch>
            </p:blipFill>
            <p:spPr>
              <a:xfrm>
                <a:off x="504397" y="468450"/>
                <a:ext cx="3061479" cy="1398848"/>
              </a:xfrm>
              <a:prstGeom prst="rect">
                <a:avLst/>
              </a:prstGeom>
            </p:spPr>
          </p:pic>
        </mc:Fallback>
      </mc:AlternateContent>
      <p:pic>
        <p:nvPicPr>
          <p:cNvPr id="24" name="Image 23">
            <a:extLst>
              <a:ext uri="{FF2B5EF4-FFF2-40B4-BE49-F238E27FC236}">
                <a16:creationId xmlns:a16="http://schemas.microsoft.com/office/drawing/2014/main" id="{6E1BF8D6-8B5D-C21D-2916-63F1438AA3F6}"/>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236205" y="3936252"/>
            <a:ext cx="1798931" cy="1268341"/>
          </a:xfrm>
          <a:prstGeom prst="rect">
            <a:avLst/>
          </a:prstGeom>
        </p:spPr>
      </p:pic>
      <p:sp>
        <p:nvSpPr>
          <p:cNvPr id="25" name="Footer Placeholder 3">
            <a:extLst>
              <a:ext uri="{FF2B5EF4-FFF2-40B4-BE49-F238E27FC236}">
                <a16:creationId xmlns:a16="http://schemas.microsoft.com/office/drawing/2014/main" id="{59AB99EB-616F-2E91-13B8-A983890085CC}"/>
              </a:ext>
            </a:extLst>
          </p:cNvPr>
          <p:cNvSpPr>
            <a:spLocks noGrp="1"/>
          </p:cNvSpPr>
          <p:nvPr>
            <p:ph type="ftr" sz="quarter" idx="11"/>
          </p:nvPr>
        </p:nvSpPr>
        <p:spPr>
          <a:xfrm>
            <a:off x="1905000" y="6356350"/>
            <a:ext cx="6627000" cy="360000"/>
          </a:xfrm>
        </p:spPr>
        <p:txBody>
          <a:bodyPr/>
          <a:lstStyle/>
          <a:p>
            <a:r>
              <a:rPr lang="en-GB" noProof="0" dirty="0"/>
              <a:t> 14</a:t>
            </a:r>
            <a:r>
              <a:rPr lang="en-GB" baseline="30000" noProof="0" dirty="0"/>
              <a:t>th</a:t>
            </a:r>
            <a:r>
              <a:rPr lang="en-GB" noProof="0" dirty="0"/>
              <a:t> HL-LHC Collaboration meeting 2024 – WP04 - Teddy Capelli EN-MME </a:t>
            </a:r>
          </a:p>
        </p:txBody>
      </p:sp>
      <p:sp>
        <p:nvSpPr>
          <p:cNvPr id="2" name="TextBox 4">
            <a:extLst>
              <a:ext uri="{FF2B5EF4-FFF2-40B4-BE49-F238E27FC236}">
                <a16:creationId xmlns:a16="http://schemas.microsoft.com/office/drawing/2014/main" id="{D4F36B53-FC97-5725-61E7-DE323E74F8AF}"/>
              </a:ext>
            </a:extLst>
          </p:cNvPr>
          <p:cNvSpPr txBox="1"/>
          <p:nvPr/>
        </p:nvSpPr>
        <p:spPr>
          <a:xfrm>
            <a:off x="2123647" y="5117643"/>
            <a:ext cx="4867681" cy="430887"/>
          </a:xfrm>
          <a:prstGeom prst="rect">
            <a:avLst/>
          </a:prstGeom>
          <a:solidFill>
            <a:schemeClr val="bg1">
              <a:alpha val="86000"/>
            </a:schemeClr>
          </a:solidFill>
        </p:spPr>
        <p:txBody>
          <a:bodyPr wrap="square" rtlCol="0">
            <a:spAutoFit/>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100" noProof="0" dirty="0">
                <a:solidFill>
                  <a:srgbClr val="FF0000"/>
                </a:solidFill>
              </a:rPr>
              <a:t>Fastener A80 – not mandatory everywhere but safer to standardize in order to avoid mistake during assembly</a:t>
            </a:r>
          </a:p>
        </p:txBody>
      </p:sp>
      <p:sp>
        <p:nvSpPr>
          <p:cNvPr id="26" name="TextBox 25">
            <a:extLst>
              <a:ext uri="{FF2B5EF4-FFF2-40B4-BE49-F238E27FC236}">
                <a16:creationId xmlns:a16="http://schemas.microsoft.com/office/drawing/2014/main" id="{46CA0471-36EF-81D7-C471-8B5B2FDABF30}"/>
              </a:ext>
            </a:extLst>
          </p:cNvPr>
          <p:cNvSpPr txBox="1"/>
          <p:nvPr/>
        </p:nvSpPr>
        <p:spPr>
          <a:xfrm>
            <a:off x="7620683" y="509776"/>
            <a:ext cx="1555234" cy="369332"/>
          </a:xfrm>
          <a:prstGeom prst="rect">
            <a:avLst/>
          </a:prstGeom>
          <a:noFill/>
        </p:spPr>
        <p:txBody>
          <a:bodyPr wrap="none" rtlCol="0">
            <a:spAutoFit/>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200" i="1" noProof="0" dirty="0"/>
              <a:t>Design released </a:t>
            </a:r>
            <a:r>
              <a:rPr lang="en-GB" b="1" i="1" noProof="0" dirty="0">
                <a:solidFill>
                  <a:srgbClr val="00B050"/>
                </a:solidFill>
              </a:rPr>
              <a:t>✓</a:t>
            </a:r>
            <a:r>
              <a:rPr lang="en-GB" sz="1200" i="1" noProof="0" dirty="0"/>
              <a:t> </a:t>
            </a:r>
          </a:p>
        </p:txBody>
      </p:sp>
    </p:spTree>
    <p:extLst>
      <p:ext uri="{BB962C8B-B14F-4D97-AF65-F5344CB8AC3E}">
        <p14:creationId xmlns:p14="http://schemas.microsoft.com/office/powerpoint/2010/main" val="23688001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mph" presetSubtype="2" fill="hold" nodeType="withEffect">
                                  <p:stCondLst>
                                    <p:cond delay="0"/>
                                  </p:stCondLst>
                                  <p:childTnLst>
                                    <p:animRot by="21600000">
                                      <p:cBhvr>
                                        <p:cTn id="6" dur="20000" fill="hold"/>
                                        <p:tgtEl>
                                          <p:spTgt spid="3"/>
                                        </p:tgtEl>
                                        <p:attrNameLst>
                                          <p:attrName>3d.object.rotation.y</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4" descr="A close-up of a computer&#10;&#10;Description automatically generated with medium confidence">
            <a:extLst>
              <a:ext uri="{FF2B5EF4-FFF2-40B4-BE49-F238E27FC236}">
                <a16:creationId xmlns:a16="http://schemas.microsoft.com/office/drawing/2014/main" id="{3ECEFC7F-B0AC-2A64-FCFC-1C5E713AF778}"/>
              </a:ext>
            </a:extLst>
          </p:cNvPr>
          <p:cNvPicPr>
            <a:picLocks noChangeAspect="1"/>
          </p:cNvPicPr>
          <p:nvPr/>
        </p:nvPicPr>
        <p:blipFill rotWithShape="1">
          <a:blip r:embed="rId2" cstate="hqprint">
            <a:alphaModFix amt="5000"/>
            <a:extLst>
              <a:ext uri="{BEBA8EAE-BF5A-486C-A8C5-ECC9F3942E4B}">
                <a14:imgProps xmlns:a14="http://schemas.microsoft.com/office/drawing/2010/main">
                  <a14:imgLayer r:embed="rId3">
                    <a14:imgEffect>
                      <a14:backgroundRemoval t="4177" b="95380" l="0" r="98864">
                        <a14:foregroundMark x1="2635" y1="38165" x2="2862" y2="35380"/>
                        <a14:foregroundMark x1="2862" y1="33291" x2="4134" y2="32848"/>
                        <a14:foregroundMark x1="3680" y1="31203" x2="4725" y2="31519"/>
                        <a14:foregroundMark x1="1908" y1="32848" x2="2544" y2="32848"/>
                        <a14:foregroundMark x1="5588" y1="36835" x2="5634" y2="39620"/>
                        <a14:foregroundMark x1="6906" y1="35949" x2="6906" y2="39367"/>
                        <a14:foregroundMark x1="182" y1="59937" x2="0" y2="63101"/>
                        <a14:foregroundMark x1="3180" y1="87152" x2="1590" y2="85886"/>
                        <a14:foregroundMark x1="1590" y1="85886" x2="1136" y2="84494"/>
                        <a14:foregroundMark x1="12631" y1="93797" x2="13812" y2="95443"/>
                        <a14:foregroundMark x1="13812" y1="95443" x2="15311" y2="95633"/>
                        <a14:foregroundMark x1="15311" y1="95633" x2="16992" y2="95443"/>
                        <a14:foregroundMark x1="16992" y1="95443" x2="18582" y2="93987"/>
                        <a14:foregroundMark x1="5725" y1="71013" x2="6633" y2="72215"/>
                        <a14:foregroundMark x1="6633" y1="72215" x2="7769" y2="71392"/>
                        <a14:foregroundMark x1="7769" y1="71392" x2="7769" y2="71266"/>
                        <a14:foregroundMark x1="0" y1="58354" x2="91" y2="58354"/>
                        <a14:foregroundMark x1="909" y1="56013" x2="727" y2="54684"/>
                        <a14:foregroundMark x1="7678" y1="60190" x2="7951" y2="59177"/>
                        <a14:foregroundMark x1="40891" y1="84873" x2="41481" y2="83544"/>
                        <a14:foregroundMark x1="69468" y1="84873" x2="68333" y2="82468"/>
                        <a14:foregroundMark x1="68333" y1="82468" x2="67560" y2="82848"/>
                        <a14:foregroundMark x1="57746" y1="81772" x2="58428" y2="81772"/>
                        <a14:foregroundMark x1="59246" y1="81772" x2="60518" y2="81962"/>
                        <a14:foregroundMark x1="60518" y1="81962" x2="60745" y2="81835"/>
                        <a14:foregroundMark x1="26942" y1="81772" x2="29078" y2="81835"/>
                        <a14:foregroundMark x1="94003" y1="82975" x2="95411" y2="84304"/>
                        <a14:foregroundMark x1="95411" y1="84304" x2="95184" y2="84620"/>
                        <a14:foregroundMark x1="95729" y1="82405" x2="95820" y2="83671"/>
                        <a14:foregroundMark x1="98364" y1="44684" x2="98364" y2="45443"/>
                        <a14:foregroundMark x1="87597" y1="17152" x2="87733" y2="21709"/>
                        <a14:foregroundMark x1="88142" y1="22911" x2="88142" y2="25886"/>
                        <a14:foregroundMark x1="87415" y1="15886" x2="88369" y2="16329"/>
                        <a14:foregroundMark x1="81963" y1="20823" x2="82372" y2="21329"/>
                        <a14:foregroundMark x1="70014" y1="7848" x2="73285" y2="7532"/>
                        <a14:foregroundMark x1="73285" y1="7532" x2="74057" y2="9241"/>
                        <a14:foregroundMark x1="74057" y1="9241" x2="72831" y2="9367"/>
                        <a14:foregroundMark x1="41209" y1="9177" x2="44025" y2="7342"/>
                        <a14:foregroundMark x1="44025" y1="7342" x2="46115" y2="8481"/>
                        <a14:foregroundMark x1="46115" y1="8481" x2="43344" y2="9367"/>
                        <a14:foregroundMark x1="35984" y1="6962" x2="44389" y2="4430"/>
                        <a14:foregroundMark x1="44389" y1="4430" x2="50250" y2="7278"/>
                        <a14:foregroundMark x1="58610" y1="15696" x2="58019" y2="13797"/>
                        <a14:foregroundMark x1="58019" y1="13797" x2="57792" y2="10190"/>
                        <a14:foregroundMark x1="57792" y1="10190" x2="58428" y2="8291"/>
                        <a14:foregroundMark x1="58428" y1="8291" x2="59609" y2="8165"/>
                        <a14:foregroundMark x1="56565" y1="8291" x2="57338" y2="8418"/>
                        <a14:foregroundMark x1="48296" y1="4873" x2="53612" y2="5570"/>
                        <a14:foregroundMark x1="53612" y1="5570" x2="54294" y2="7405"/>
                        <a14:foregroundMark x1="54294" y1="7405" x2="54203" y2="11076"/>
                        <a14:foregroundMark x1="53339" y1="5316" x2="54839" y2="6013"/>
                        <a14:foregroundMark x1="54839" y1="6013" x2="54702" y2="7089"/>
                        <a14:foregroundMark x1="36938" y1="12848" x2="34166" y2="12975"/>
                        <a14:foregroundMark x1="34166" y1="12975" x2="33803" y2="6582"/>
                        <a14:foregroundMark x1="33803" y1="6582" x2="35893" y2="5633"/>
                        <a14:foregroundMark x1="35893" y1="5633" x2="38255" y2="5633"/>
                        <a14:foregroundMark x1="38255" y1="5633" x2="40209" y2="5443"/>
                        <a14:foregroundMark x1="33985" y1="5127" x2="39709" y2="5380"/>
                        <a14:foregroundMark x1="39709" y1="5380" x2="38164" y2="4747"/>
                        <a14:foregroundMark x1="38164" y1="4747" x2="37392" y2="5000"/>
                        <a14:foregroundMark x1="33348" y1="8861" x2="33803" y2="12975"/>
                        <a14:foregroundMark x1="33576" y1="4747" x2="33576" y2="5316"/>
                        <a14:foregroundMark x1="34484" y1="4684" x2="40981" y2="4873"/>
                        <a14:foregroundMark x1="35938" y1="17025" x2="34711" y2="16519"/>
                        <a14:foregroundMark x1="34711" y1="16519" x2="34621" y2="14304"/>
                        <a14:foregroundMark x1="34621" y1="14304" x2="34666" y2="13924"/>
                        <a14:foregroundMark x1="50023" y1="4747" x2="53567" y2="4747"/>
                        <a14:foregroundMark x1="53567" y1="4747" x2="54702" y2="5443"/>
                        <a14:foregroundMark x1="54702" y1="5443" x2="54702" y2="5759"/>
                        <a14:foregroundMark x1="54157" y1="4810" x2="54612" y2="4557"/>
                        <a14:foregroundMark x1="54793" y1="4747" x2="54793" y2="5823"/>
                        <a14:foregroundMark x1="65107" y1="16772" x2="63607" y2="16203"/>
                        <a14:foregroundMark x1="63607" y1="16203" x2="63153" y2="11203"/>
                        <a14:foregroundMark x1="63153" y1="11203" x2="63199" y2="9177"/>
                        <a14:foregroundMark x1="63199" y1="9177" x2="64062" y2="7911"/>
                        <a14:foregroundMark x1="64062" y1="7911" x2="64062" y2="7911"/>
                        <a14:foregroundMark x1="64289" y1="7405" x2="64289" y2="5253"/>
                        <a14:foregroundMark x1="64289" y1="5253" x2="65970" y2="4620"/>
                        <a14:foregroundMark x1="65970" y1="4620" x2="70968" y2="4873"/>
                        <a14:foregroundMark x1="70968" y1="4873" x2="71831" y2="4747"/>
                        <a14:foregroundMark x1="64244" y1="4684" x2="65016" y2="4747"/>
                        <a14:foregroundMark x1="73194" y1="4241" x2="75102" y2="4051"/>
                        <a14:foregroundMark x1="75102" y1="4051" x2="76511" y2="4241"/>
                        <a14:foregroundMark x1="76511" y1="4241" x2="76965" y2="4747"/>
                        <a14:foregroundMark x1="74375" y1="6709" x2="75511" y2="8165"/>
                        <a14:foregroundMark x1="75511" y1="8165" x2="80191" y2="8481"/>
                        <a14:foregroundMark x1="80191" y1="8481" x2="79464" y2="5759"/>
                        <a14:foregroundMark x1="77328" y1="4747" x2="85234" y2="5000"/>
                        <a14:foregroundMark x1="85552" y1="5253" x2="85507" y2="12975"/>
                        <a14:foregroundMark x1="50522" y1="25443" x2="51704" y2="24494"/>
                        <a14:foregroundMark x1="27760" y1="21899" x2="28987" y2="21772"/>
                        <a14:foregroundMark x1="28987" y1="21772" x2="30940" y2="22152"/>
                        <a14:foregroundMark x1="13267" y1="12975" x2="13676" y2="9494"/>
                        <a14:foregroundMark x1="11404" y1="10506" x2="11495" y2="9367"/>
                        <a14:foregroundMark x1="9405" y1="15253" x2="10495" y2="15063"/>
                        <a14:foregroundMark x1="8405" y1="16266" x2="8814" y2="16013"/>
                        <a14:foregroundMark x1="36938" y1="20759" x2="36938" y2="21203"/>
                        <a14:foregroundMark x1="36983" y1="23101" x2="37119" y2="23861"/>
                        <a14:foregroundMark x1="51749" y1="24367" x2="52113" y2="24114"/>
                        <a14:foregroundMark x1="66652" y1="20949" x2="66652" y2="22911"/>
                        <a14:foregroundMark x1="66652" y1="22911" x2="66652" y2="22911"/>
                        <a14:foregroundMark x1="1772" y1="44747" x2="1772" y2="45570"/>
                        <a14:backgroundMark x1="29714" y1="11203" x2="30032" y2="15063"/>
                        <a14:backgroundMark x1="52067" y1="19241" x2="52294" y2="19747"/>
                        <a14:backgroundMark x1="62653" y1="18544" x2="63244" y2="20506"/>
                        <a14:backgroundMark x1="61881" y1="11962" x2="62017" y2="13228"/>
                        <a14:backgroundMark x1="30668" y1="17658" x2="31259" y2="19177"/>
                      </a14:backgroundRemoval>
                    </a14:imgEffect>
                    <a14:imgEffect>
                      <a14:saturation sat="0"/>
                    </a14:imgEffect>
                  </a14:imgLayer>
                </a14:imgProps>
              </a:ext>
              <a:ext uri="{28A0092B-C50C-407E-A947-70E740481C1C}">
                <a14:useLocalDpi xmlns:a14="http://schemas.microsoft.com/office/drawing/2010/main"/>
              </a:ext>
            </a:extLst>
          </a:blip>
          <a:srcRect/>
          <a:stretch/>
        </p:blipFill>
        <p:spPr>
          <a:xfrm>
            <a:off x="-6974" y="295611"/>
            <a:ext cx="9144000" cy="6562389"/>
          </a:xfrm>
          <a:prstGeom prst="rect">
            <a:avLst/>
          </a:prstGeom>
        </p:spPr>
      </p:pic>
      <p:sp>
        <p:nvSpPr>
          <p:cNvPr id="2" name="Title 1">
            <a:extLst>
              <a:ext uri="{FF2B5EF4-FFF2-40B4-BE49-F238E27FC236}">
                <a16:creationId xmlns:a16="http://schemas.microsoft.com/office/drawing/2014/main" id="{D671CA6D-1BBD-0E84-28B3-3848597D27A5}"/>
              </a:ext>
            </a:extLst>
          </p:cNvPr>
          <p:cNvSpPr>
            <a:spLocks noGrp="1"/>
          </p:cNvSpPr>
          <p:nvPr>
            <p:ph type="title"/>
          </p:nvPr>
        </p:nvSpPr>
        <p:spPr/>
        <p:txBody>
          <a:bodyPr/>
          <a:lstStyle/>
          <a:p>
            <a:r>
              <a:rPr lang="en-GB" noProof="0" dirty="0"/>
              <a:t>Cryogenic safety extension for series cryomodules</a:t>
            </a:r>
          </a:p>
        </p:txBody>
      </p:sp>
      <p:sp>
        <p:nvSpPr>
          <p:cNvPr id="8" name="Slide Number Placeholder 7">
            <a:extLst>
              <a:ext uri="{FF2B5EF4-FFF2-40B4-BE49-F238E27FC236}">
                <a16:creationId xmlns:a16="http://schemas.microsoft.com/office/drawing/2014/main" id="{E1EC0CD1-4862-9053-D3C5-23292C297E16}"/>
              </a:ext>
            </a:extLst>
          </p:cNvPr>
          <p:cNvSpPr>
            <a:spLocks noGrp="1"/>
          </p:cNvSpPr>
          <p:nvPr>
            <p:ph type="sldNum" sz="quarter" idx="12"/>
          </p:nvPr>
        </p:nvSpPr>
        <p:spPr/>
        <p:txBody>
          <a:bodyPr/>
          <a:lstStyle/>
          <a:p>
            <a:fld id="{BFDCA1C4-9514-7B4F-976F-D92F7E296653}" type="slidenum">
              <a:rPr lang="en-GB" noProof="0" smtClean="0"/>
              <a:pPr/>
              <a:t>6</a:t>
            </a:fld>
            <a:endParaRPr lang="en-GB" noProof="0" dirty="0"/>
          </a:p>
        </p:txBody>
      </p:sp>
      <p:sp>
        <p:nvSpPr>
          <p:cNvPr id="6" name="TextBox 33">
            <a:extLst>
              <a:ext uri="{FF2B5EF4-FFF2-40B4-BE49-F238E27FC236}">
                <a16:creationId xmlns:a16="http://schemas.microsoft.com/office/drawing/2014/main" id="{014F0D61-CB93-F07A-EC09-BEE3A2051213}"/>
              </a:ext>
            </a:extLst>
          </p:cNvPr>
          <p:cNvSpPr txBox="1"/>
          <p:nvPr/>
        </p:nvSpPr>
        <p:spPr>
          <a:xfrm>
            <a:off x="5649193" y="2572497"/>
            <a:ext cx="1895708" cy="369332"/>
          </a:xfrm>
          <a:prstGeom prst="rect">
            <a:avLst/>
          </a:prstGeom>
          <a:solidFill>
            <a:schemeClr val="bg1"/>
          </a:solidFill>
          <a:ln>
            <a:solidFill>
              <a:schemeClr val="tx1">
                <a:lumMod val="75000"/>
                <a:lumOff val="25000"/>
              </a:schemeClr>
            </a:solidFill>
          </a:ln>
        </p:spPr>
        <p:txBody>
          <a:bodyPr wrap="square">
            <a:spAutoFit/>
          </a:bodyPr>
          <a:lstStyle/>
          <a:p>
            <a:pPr algn="ctr"/>
            <a:r>
              <a:rPr lang="en-GB" noProof="0" dirty="0">
                <a:solidFill>
                  <a:schemeClr val="tx1">
                    <a:lumMod val="75000"/>
                    <a:lumOff val="25000"/>
                  </a:schemeClr>
                </a:solidFill>
              </a:rPr>
              <a:t>LHC version</a:t>
            </a:r>
          </a:p>
        </p:txBody>
      </p:sp>
      <p:sp>
        <p:nvSpPr>
          <p:cNvPr id="11" name="Content Placeholder 2">
            <a:extLst>
              <a:ext uri="{FF2B5EF4-FFF2-40B4-BE49-F238E27FC236}">
                <a16:creationId xmlns:a16="http://schemas.microsoft.com/office/drawing/2014/main" id="{290A6506-44EA-C703-C9B3-F4BEDB28BDBE}"/>
              </a:ext>
            </a:extLst>
          </p:cNvPr>
          <p:cNvSpPr txBox="1">
            <a:spLocks/>
          </p:cNvSpPr>
          <p:nvPr/>
        </p:nvSpPr>
        <p:spPr>
          <a:xfrm>
            <a:off x="392569" y="1148941"/>
            <a:ext cx="8408043" cy="1371771"/>
          </a:xfrm>
          <a:prstGeom prst="rect">
            <a:avLst/>
          </a:prstGeom>
          <a:noFill/>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1500" noProof="0" dirty="0"/>
              <a:t>Detailed study of the cryogenic extension for LHC - with new input from CRG expert</a:t>
            </a:r>
          </a:p>
          <a:p>
            <a:pPr lvl="1"/>
            <a:r>
              <a:rPr lang="en-GB" sz="1500" noProof="0" dirty="0"/>
              <a:t>Change of design to protect burst from thermal cycles</a:t>
            </a:r>
          </a:p>
          <a:p>
            <a:pPr lvl="1"/>
            <a:r>
              <a:rPr lang="en-GB" sz="1500" noProof="0" dirty="0"/>
              <a:t>Change the layout of safety valve (under review with TE-CRG)</a:t>
            </a:r>
          </a:p>
          <a:p>
            <a:r>
              <a:rPr lang="en-GB" sz="1500" noProof="0" dirty="0"/>
              <a:t>Definition and integration for the LHC 0 and 180° orientation</a:t>
            </a:r>
          </a:p>
          <a:p>
            <a:pPr algn="r"/>
            <a:endParaRPr lang="en-GB" sz="2000" noProof="0" dirty="0"/>
          </a:p>
        </p:txBody>
      </p:sp>
      <p:pic>
        <p:nvPicPr>
          <p:cNvPr id="4" name="Image 3">
            <a:extLst>
              <a:ext uri="{FF2B5EF4-FFF2-40B4-BE49-F238E27FC236}">
                <a16:creationId xmlns:a16="http://schemas.microsoft.com/office/drawing/2014/main" id="{8A26FDAA-0518-39B0-3125-4B5EBBCEA070}"/>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14776" y="3304938"/>
            <a:ext cx="3954504" cy="2716511"/>
          </a:xfrm>
          <a:prstGeom prst="rect">
            <a:avLst/>
          </a:prstGeom>
        </p:spPr>
      </p:pic>
      <p:pic>
        <p:nvPicPr>
          <p:cNvPr id="7" name="Image 6">
            <a:extLst>
              <a:ext uri="{FF2B5EF4-FFF2-40B4-BE49-F238E27FC236}">
                <a16:creationId xmlns:a16="http://schemas.microsoft.com/office/drawing/2014/main" id="{1D536E63-2C72-9D61-06A0-71EB6D1BC966}"/>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4507294" y="3188522"/>
            <a:ext cx="4179506" cy="2949341"/>
          </a:xfrm>
          <a:prstGeom prst="rect">
            <a:avLst/>
          </a:prstGeom>
        </p:spPr>
      </p:pic>
      <p:pic>
        <p:nvPicPr>
          <p:cNvPr id="16" name="Picture 15">
            <a:extLst>
              <a:ext uri="{FF2B5EF4-FFF2-40B4-BE49-F238E27FC236}">
                <a16:creationId xmlns:a16="http://schemas.microsoft.com/office/drawing/2014/main" id="{1909EA9A-A55B-3164-01F1-368A3EAFC675}"/>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7200537" y="3020606"/>
            <a:ext cx="1486263" cy="1217012"/>
          </a:xfrm>
          <a:prstGeom prst="rect">
            <a:avLst/>
          </a:prstGeom>
        </p:spPr>
      </p:pic>
      <p:sp>
        <p:nvSpPr>
          <p:cNvPr id="9" name="TextBox 33">
            <a:extLst>
              <a:ext uri="{FF2B5EF4-FFF2-40B4-BE49-F238E27FC236}">
                <a16:creationId xmlns:a16="http://schemas.microsoft.com/office/drawing/2014/main" id="{89663DED-8381-F7E5-77FE-509F2DF8C063}"/>
              </a:ext>
            </a:extLst>
          </p:cNvPr>
          <p:cNvSpPr txBox="1"/>
          <p:nvPr/>
        </p:nvSpPr>
        <p:spPr>
          <a:xfrm>
            <a:off x="1308229" y="2514289"/>
            <a:ext cx="1895708" cy="369332"/>
          </a:xfrm>
          <a:prstGeom prst="rect">
            <a:avLst/>
          </a:prstGeom>
          <a:solidFill>
            <a:schemeClr val="bg1"/>
          </a:solidFill>
          <a:ln>
            <a:solidFill>
              <a:schemeClr val="tx1">
                <a:lumMod val="75000"/>
                <a:lumOff val="25000"/>
              </a:schemeClr>
            </a:solidFill>
          </a:ln>
        </p:spPr>
        <p:txBody>
          <a:bodyPr wrap="square">
            <a:spAutoFit/>
          </a:bodyPr>
          <a:lstStyle/>
          <a:p>
            <a:pPr algn="ctr"/>
            <a:r>
              <a:rPr lang="en-GB" noProof="0" dirty="0">
                <a:solidFill>
                  <a:schemeClr val="tx1">
                    <a:lumMod val="75000"/>
                    <a:lumOff val="25000"/>
                  </a:schemeClr>
                </a:solidFill>
              </a:rPr>
              <a:t>SPS version</a:t>
            </a:r>
          </a:p>
        </p:txBody>
      </p:sp>
      <p:pic>
        <p:nvPicPr>
          <p:cNvPr id="13" name="Image 12">
            <a:extLst>
              <a:ext uri="{FF2B5EF4-FFF2-40B4-BE49-F238E27FC236}">
                <a16:creationId xmlns:a16="http://schemas.microsoft.com/office/drawing/2014/main" id="{C01B67D3-F8F9-076C-C655-7DDD20C9953B}"/>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2694545" y="3072242"/>
            <a:ext cx="1374735" cy="1272536"/>
          </a:xfrm>
          <a:prstGeom prst="rect">
            <a:avLst/>
          </a:prstGeom>
        </p:spPr>
      </p:pic>
      <p:cxnSp>
        <p:nvCxnSpPr>
          <p:cNvPr id="17" name="Connecteur droit avec flèche 16">
            <a:extLst>
              <a:ext uri="{FF2B5EF4-FFF2-40B4-BE49-F238E27FC236}">
                <a16:creationId xmlns:a16="http://schemas.microsoft.com/office/drawing/2014/main" id="{C0B760FD-2209-8BCD-B292-9F75AC004278}"/>
              </a:ext>
            </a:extLst>
          </p:cNvPr>
          <p:cNvCxnSpPr/>
          <p:nvPr/>
        </p:nvCxnSpPr>
        <p:spPr>
          <a:xfrm>
            <a:off x="2420471" y="3629112"/>
            <a:ext cx="0" cy="228273"/>
          </a:xfrm>
          <a:prstGeom prst="straightConnector1">
            <a:avLst/>
          </a:prstGeom>
          <a:ln>
            <a:solidFill>
              <a:srgbClr val="FF0000"/>
            </a:solidFill>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18" name="Connecteur droit avec flèche 17">
            <a:extLst>
              <a:ext uri="{FF2B5EF4-FFF2-40B4-BE49-F238E27FC236}">
                <a16:creationId xmlns:a16="http://schemas.microsoft.com/office/drawing/2014/main" id="{9B1CD9A2-0B34-243E-DED0-03BD19E73840}"/>
              </a:ext>
            </a:extLst>
          </p:cNvPr>
          <p:cNvCxnSpPr/>
          <p:nvPr/>
        </p:nvCxnSpPr>
        <p:spPr>
          <a:xfrm>
            <a:off x="4076964" y="3188522"/>
            <a:ext cx="0" cy="228273"/>
          </a:xfrm>
          <a:prstGeom prst="straightConnector1">
            <a:avLst/>
          </a:prstGeom>
          <a:ln>
            <a:solidFill>
              <a:srgbClr val="FF0000"/>
            </a:solidFill>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19" name="Connecteur droit avec flèche 18">
            <a:extLst>
              <a:ext uri="{FF2B5EF4-FFF2-40B4-BE49-F238E27FC236}">
                <a16:creationId xmlns:a16="http://schemas.microsoft.com/office/drawing/2014/main" id="{0D05E191-FB25-7B87-17C9-FB2E0AEA1CF5}"/>
              </a:ext>
            </a:extLst>
          </p:cNvPr>
          <p:cNvCxnSpPr>
            <a:cxnSpLocks/>
          </p:cNvCxnSpPr>
          <p:nvPr/>
        </p:nvCxnSpPr>
        <p:spPr>
          <a:xfrm>
            <a:off x="8679700" y="3188522"/>
            <a:ext cx="0" cy="439361"/>
          </a:xfrm>
          <a:prstGeom prst="straightConnector1">
            <a:avLst/>
          </a:prstGeom>
          <a:ln>
            <a:solidFill>
              <a:srgbClr val="FF0000"/>
            </a:solidFill>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22" name="Connecteur droit avec flèche 21">
            <a:extLst>
              <a:ext uri="{FF2B5EF4-FFF2-40B4-BE49-F238E27FC236}">
                <a16:creationId xmlns:a16="http://schemas.microsoft.com/office/drawing/2014/main" id="{22ED2C5B-BE6F-7493-DBA4-F1FC8F852F63}"/>
              </a:ext>
            </a:extLst>
          </p:cNvPr>
          <p:cNvCxnSpPr>
            <a:cxnSpLocks/>
          </p:cNvCxnSpPr>
          <p:nvPr/>
        </p:nvCxnSpPr>
        <p:spPr>
          <a:xfrm>
            <a:off x="7035317" y="3629112"/>
            <a:ext cx="0" cy="439361"/>
          </a:xfrm>
          <a:prstGeom prst="straightConnector1">
            <a:avLst/>
          </a:prstGeom>
          <a:ln>
            <a:solidFill>
              <a:srgbClr val="FF0000"/>
            </a:solidFill>
            <a:headEnd type="triangle"/>
            <a:tailEnd type="triangle"/>
          </a:ln>
        </p:spPr>
        <p:style>
          <a:lnRef idx="2">
            <a:schemeClr val="accent1"/>
          </a:lnRef>
          <a:fillRef idx="0">
            <a:schemeClr val="accent1"/>
          </a:fillRef>
          <a:effectRef idx="1">
            <a:schemeClr val="accent1"/>
          </a:effectRef>
          <a:fontRef idx="minor">
            <a:schemeClr val="tx1"/>
          </a:fontRef>
        </p:style>
      </p:cxnSp>
      <p:sp>
        <p:nvSpPr>
          <p:cNvPr id="23" name="TextBox 25">
            <a:extLst>
              <a:ext uri="{FF2B5EF4-FFF2-40B4-BE49-F238E27FC236}">
                <a16:creationId xmlns:a16="http://schemas.microsoft.com/office/drawing/2014/main" id="{20906922-CEDC-ED2C-1E3E-66161E8BF872}"/>
              </a:ext>
            </a:extLst>
          </p:cNvPr>
          <p:cNvSpPr txBox="1"/>
          <p:nvPr/>
        </p:nvSpPr>
        <p:spPr>
          <a:xfrm>
            <a:off x="7131566" y="540000"/>
            <a:ext cx="1669047" cy="461665"/>
          </a:xfrm>
          <a:prstGeom prst="rect">
            <a:avLst/>
          </a:prstGeom>
          <a:noFill/>
        </p:spPr>
        <p:txBody>
          <a:bodyPr wrap="none" rtlCol="0">
            <a:spAutoFit/>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200" i="1" noProof="0" dirty="0"/>
              <a:t>Design under review</a:t>
            </a:r>
          </a:p>
          <a:p>
            <a:r>
              <a:rPr lang="en-GB" sz="1200" i="1" noProof="0" dirty="0"/>
              <a:t>Only needed for LHC </a:t>
            </a:r>
          </a:p>
        </p:txBody>
      </p:sp>
      <p:sp>
        <p:nvSpPr>
          <p:cNvPr id="24" name="Footer Placeholder 3">
            <a:extLst>
              <a:ext uri="{FF2B5EF4-FFF2-40B4-BE49-F238E27FC236}">
                <a16:creationId xmlns:a16="http://schemas.microsoft.com/office/drawing/2014/main" id="{9BBF08CA-7A3B-37A9-4874-37AD2555B2E2}"/>
              </a:ext>
            </a:extLst>
          </p:cNvPr>
          <p:cNvSpPr>
            <a:spLocks noGrp="1"/>
          </p:cNvSpPr>
          <p:nvPr>
            <p:ph type="ftr" sz="quarter" idx="11"/>
          </p:nvPr>
        </p:nvSpPr>
        <p:spPr>
          <a:xfrm>
            <a:off x="1905000" y="6356350"/>
            <a:ext cx="6627000" cy="360000"/>
          </a:xfrm>
        </p:spPr>
        <p:txBody>
          <a:bodyPr/>
          <a:lstStyle/>
          <a:p>
            <a:r>
              <a:rPr lang="en-GB" noProof="0" dirty="0"/>
              <a:t> 14</a:t>
            </a:r>
            <a:r>
              <a:rPr lang="en-GB" baseline="30000" noProof="0" dirty="0"/>
              <a:t>th</a:t>
            </a:r>
            <a:r>
              <a:rPr lang="en-GB" noProof="0" dirty="0"/>
              <a:t> HL-LHC Collaboration meeting 2024 – WP04 - Teddy Capelli EN-MME </a:t>
            </a:r>
          </a:p>
        </p:txBody>
      </p:sp>
    </p:spTree>
    <p:extLst>
      <p:ext uri="{BB962C8B-B14F-4D97-AF65-F5344CB8AC3E}">
        <p14:creationId xmlns:p14="http://schemas.microsoft.com/office/powerpoint/2010/main" val="30582231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Picture 4" descr="A close-up of a computer&#10;&#10;Description automatically generated with medium confidence">
            <a:extLst>
              <a:ext uri="{FF2B5EF4-FFF2-40B4-BE49-F238E27FC236}">
                <a16:creationId xmlns:a16="http://schemas.microsoft.com/office/drawing/2014/main" id="{685ACFB9-9B24-F04C-AD03-5A75FCAA5931}"/>
              </a:ext>
            </a:extLst>
          </p:cNvPr>
          <p:cNvPicPr>
            <a:picLocks noChangeAspect="1"/>
          </p:cNvPicPr>
          <p:nvPr/>
        </p:nvPicPr>
        <p:blipFill rotWithShape="1">
          <a:blip r:embed="rId2" cstate="hqprint">
            <a:alphaModFix amt="5000"/>
            <a:extLst>
              <a:ext uri="{BEBA8EAE-BF5A-486C-A8C5-ECC9F3942E4B}">
                <a14:imgProps xmlns:a14="http://schemas.microsoft.com/office/drawing/2010/main">
                  <a14:imgLayer r:embed="rId3">
                    <a14:imgEffect>
                      <a14:backgroundRemoval t="4177" b="95380" l="0" r="98864">
                        <a14:foregroundMark x1="2635" y1="38165" x2="2862" y2="35380"/>
                        <a14:foregroundMark x1="2862" y1="33291" x2="4134" y2="32848"/>
                        <a14:foregroundMark x1="3680" y1="31203" x2="4725" y2="31519"/>
                        <a14:foregroundMark x1="1908" y1="32848" x2="2544" y2="32848"/>
                        <a14:foregroundMark x1="5588" y1="36835" x2="5634" y2="39620"/>
                        <a14:foregroundMark x1="6906" y1="35949" x2="6906" y2="39367"/>
                        <a14:foregroundMark x1="182" y1="59937" x2="0" y2="63101"/>
                        <a14:foregroundMark x1="3180" y1="87152" x2="1590" y2="85886"/>
                        <a14:foregroundMark x1="1590" y1="85886" x2="1136" y2="84494"/>
                        <a14:foregroundMark x1="12631" y1="93797" x2="13812" y2="95443"/>
                        <a14:foregroundMark x1="13812" y1="95443" x2="15311" y2="95633"/>
                        <a14:foregroundMark x1="15311" y1="95633" x2="16992" y2="95443"/>
                        <a14:foregroundMark x1="16992" y1="95443" x2="18582" y2="93987"/>
                        <a14:foregroundMark x1="5725" y1="71013" x2="6633" y2="72215"/>
                        <a14:foregroundMark x1="6633" y1="72215" x2="7769" y2="71392"/>
                        <a14:foregroundMark x1="7769" y1="71392" x2="7769" y2="71266"/>
                        <a14:foregroundMark x1="0" y1="58354" x2="91" y2="58354"/>
                        <a14:foregroundMark x1="909" y1="56013" x2="727" y2="54684"/>
                        <a14:foregroundMark x1="7678" y1="60190" x2="7951" y2="59177"/>
                        <a14:foregroundMark x1="40891" y1="84873" x2="41481" y2="83544"/>
                        <a14:foregroundMark x1="69468" y1="84873" x2="68333" y2="82468"/>
                        <a14:foregroundMark x1="68333" y1="82468" x2="67560" y2="82848"/>
                        <a14:foregroundMark x1="57746" y1="81772" x2="58428" y2="81772"/>
                        <a14:foregroundMark x1="59246" y1="81772" x2="60518" y2="81962"/>
                        <a14:foregroundMark x1="60518" y1="81962" x2="60745" y2="81835"/>
                        <a14:foregroundMark x1="26942" y1="81772" x2="29078" y2="81835"/>
                        <a14:foregroundMark x1="94003" y1="82975" x2="95411" y2="84304"/>
                        <a14:foregroundMark x1="95411" y1="84304" x2="95184" y2="84620"/>
                        <a14:foregroundMark x1="95729" y1="82405" x2="95820" y2="83671"/>
                        <a14:foregroundMark x1="98364" y1="44684" x2="98364" y2="45443"/>
                        <a14:foregroundMark x1="87597" y1="17152" x2="87733" y2="21709"/>
                        <a14:foregroundMark x1="88142" y1="22911" x2="88142" y2="25886"/>
                        <a14:foregroundMark x1="87415" y1="15886" x2="88369" y2="16329"/>
                        <a14:foregroundMark x1="81963" y1="20823" x2="82372" y2="21329"/>
                        <a14:foregroundMark x1="70014" y1="7848" x2="73285" y2="7532"/>
                        <a14:foregroundMark x1="73285" y1="7532" x2="74057" y2="9241"/>
                        <a14:foregroundMark x1="74057" y1="9241" x2="72831" y2="9367"/>
                        <a14:foregroundMark x1="41209" y1="9177" x2="44025" y2="7342"/>
                        <a14:foregroundMark x1="44025" y1="7342" x2="46115" y2="8481"/>
                        <a14:foregroundMark x1="46115" y1="8481" x2="43344" y2="9367"/>
                        <a14:foregroundMark x1="35984" y1="6962" x2="44389" y2="4430"/>
                        <a14:foregroundMark x1="44389" y1="4430" x2="50250" y2="7278"/>
                        <a14:foregroundMark x1="58610" y1="15696" x2="58019" y2="13797"/>
                        <a14:foregroundMark x1="58019" y1="13797" x2="57792" y2="10190"/>
                        <a14:foregroundMark x1="57792" y1="10190" x2="58428" y2="8291"/>
                        <a14:foregroundMark x1="58428" y1="8291" x2="59609" y2="8165"/>
                        <a14:foregroundMark x1="56565" y1="8291" x2="57338" y2="8418"/>
                        <a14:foregroundMark x1="48296" y1="4873" x2="53612" y2="5570"/>
                        <a14:foregroundMark x1="53612" y1="5570" x2="54294" y2="7405"/>
                        <a14:foregroundMark x1="54294" y1="7405" x2="54203" y2="11076"/>
                        <a14:foregroundMark x1="53339" y1="5316" x2="54839" y2="6013"/>
                        <a14:foregroundMark x1="54839" y1="6013" x2="54702" y2="7089"/>
                        <a14:foregroundMark x1="36938" y1="12848" x2="34166" y2="12975"/>
                        <a14:foregroundMark x1="34166" y1="12975" x2="33803" y2="6582"/>
                        <a14:foregroundMark x1="33803" y1="6582" x2="35893" y2="5633"/>
                        <a14:foregroundMark x1="35893" y1="5633" x2="38255" y2="5633"/>
                        <a14:foregroundMark x1="38255" y1="5633" x2="40209" y2="5443"/>
                        <a14:foregroundMark x1="33985" y1="5127" x2="39709" y2="5380"/>
                        <a14:foregroundMark x1="39709" y1="5380" x2="38164" y2="4747"/>
                        <a14:foregroundMark x1="38164" y1="4747" x2="37392" y2="5000"/>
                        <a14:foregroundMark x1="33348" y1="8861" x2="33803" y2="12975"/>
                        <a14:foregroundMark x1="33576" y1="4747" x2="33576" y2="5316"/>
                        <a14:foregroundMark x1="34484" y1="4684" x2="40981" y2="4873"/>
                        <a14:foregroundMark x1="35938" y1="17025" x2="34711" y2="16519"/>
                        <a14:foregroundMark x1="34711" y1="16519" x2="34621" y2="14304"/>
                        <a14:foregroundMark x1="34621" y1="14304" x2="34666" y2="13924"/>
                        <a14:foregroundMark x1="50023" y1="4747" x2="53567" y2="4747"/>
                        <a14:foregroundMark x1="53567" y1="4747" x2="54702" y2="5443"/>
                        <a14:foregroundMark x1="54702" y1="5443" x2="54702" y2="5759"/>
                        <a14:foregroundMark x1="54157" y1="4810" x2="54612" y2="4557"/>
                        <a14:foregroundMark x1="54793" y1="4747" x2="54793" y2="5823"/>
                        <a14:foregroundMark x1="65107" y1="16772" x2="63607" y2="16203"/>
                        <a14:foregroundMark x1="63607" y1="16203" x2="63153" y2="11203"/>
                        <a14:foregroundMark x1="63153" y1="11203" x2="63199" y2="9177"/>
                        <a14:foregroundMark x1="63199" y1="9177" x2="64062" y2="7911"/>
                        <a14:foregroundMark x1="64062" y1="7911" x2="64062" y2="7911"/>
                        <a14:foregroundMark x1="64289" y1="7405" x2="64289" y2="5253"/>
                        <a14:foregroundMark x1="64289" y1="5253" x2="65970" y2="4620"/>
                        <a14:foregroundMark x1="65970" y1="4620" x2="70968" y2="4873"/>
                        <a14:foregroundMark x1="70968" y1="4873" x2="71831" y2="4747"/>
                        <a14:foregroundMark x1="64244" y1="4684" x2="65016" y2="4747"/>
                        <a14:foregroundMark x1="73194" y1="4241" x2="75102" y2="4051"/>
                        <a14:foregroundMark x1="75102" y1="4051" x2="76511" y2="4241"/>
                        <a14:foregroundMark x1="76511" y1="4241" x2="76965" y2="4747"/>
                        <a14:foregroundMark x1="74375" y1="6709" x2="75511" y2="8165"/>
                        <a14:foregroundMark x1="75511" y1="8165" x2="80191" y2="8481"/>
                        <a14:foregroundMark x1="80191" y1="8481" x2="79464" y2="5759"/>
                        <a14:foregroundMark x1="77328" y1="4747" x2="85234" y2="5000"/>
                        <a14:foregroundMark x1="85552" y1="5253" x2="85507" y2="12975"/>
                        <a14:foregroundMark x1="50522" y1="25443" x2="51704" y2="24494"/>
                        <a14:foregroundMark x1="27760" y1="21899" x2="28987" y2="21772"/>
                        <a14:foregroundMark x1="28987" y1="21772" x2="30940" y2="22152"/>
                        <a14:foregroundMark x1="13267" y1="12975" x2="13676" y2="9494"/>
                        <a14:foregroundMark x1="11404" y1="10506" x2="11495" y2="9367"/>
                        <a14:foregroundMark x1="9405" y1="15253" x2="10495" y2="15063"/>
                        <a14:foregroundMark x1="8405" y1="16266" x2="8814" y2="16013"/>
                        <a14:foregroundMark x1="36938" y1="20759" x2="36938" y2="21203"/>
                        <a14:foregroundMark x1="36983" y1="23101" x2="37119" y2="23861"/>
                        <a14:foregroundMark x1="51749" y1="24367" x2="52113" y2="24114"/>
                        <a14:foregroundMark x1="66652" y1="20949" x2="66652" y2="22911"/>
                        <a14:foregroundMark x1="66652" y1="22911" x2="66652" y2="22911"/>
                        <a14:foregroundMark x1="1772" y1="44747" x2="1772" y2="45570"/>
                        <a14:backgroundMark x1="29714" y1="11203" x2="30032" y2="15063"/>
                        <a14:backgroundMark x1="52067" y1="19241" x2="52294" y2="19747"/>
                        <a14:backgroundMark x1="62653" y1="18544" x2="63244" y2="20506"/>
                        <a14:backgroundMark x1="61881" y1="11962" x2="62017" y2="13228"/>
                        <a14:backgroundMark x1="30668" y1="17658" x2="31259" y2="19177"/>
                      </a14:backgroundRemoval>
                    </a14:imgEffect>
                    <a14:imgEffect>
                      <a14:saturation sat="0"/>
                    </a14:imgEffect>
                  </a14:imgLayer>
                </a14:imgProps>
              </a:ext>
              <a:ext uri="{28A0092B-C50C-407E-A947-70E740481C1C}">
                <a14:useLocalDpi xmlns:a14="http://schemas.microsoft.com/office/drawing/2010/main"/>
              </a:ext>
            </a:extLst>
          </a:blip>
          <a:srcRect/>
          <a:stretch/>
        </p:blipFill>
        <p:spPr>
          <a:xfrm>
            <a:off x="-6974" y="295611"/>
            <a:ext cx="9144000" cy="6562389"/>
          </a:xfrm>
          <a:prstGeom prst="rect">
            <a:avLst/>
          </a:prstGeom>
        </p:spPr>
      </p:pic>
      <p:sp>
        <p:nvSpPr>
          <p:cNvPr id="2" name="Title 1">
            <a:extLst>
              <a:ext uri="{FF2B5EF4-FFF2-40B4-BE49-F238E27FC236}">
                <a16:creationId xmlns:a16="http://schemas.microsoft.com/office/drawing/2014/main" id="{8A547F42-A74E-2AF7-2A81-AD62A39AC568}"/>
              </a:ext>
            </a:extLst>
          </p:cNvPr>
          <p:cNvSpPr>
            <a:spLocks noGrp="1"/>
          </p:cNvSpPr>
          <p:nvPr>
            <p:ph type="title"/>
          </p:nvPr>
        </p:nvSpPr>
        <p:spPr>
          <a:xfrm>
            <a:off x="612000" y="124245"/>
            <a:ext cx="7920000" cy="720000"/>
          </a:xfrm>
        </p:spPr>
        <p:txBody>
          <a:bodyPr/>
          <a:lstStyle/>
          <a:p>
            <a:r>
              <a:rPr lang="en-GB" noProof="0" dirty="0"/>
              <a:t>Safety extension thermal sim. </a:t>
            </a:r>
          </a:p>
        </p:txBody>
      </p:sp>
      <p:sp>
        <p:nvSpPr>
          <p:cNvPr id="8" name="Slide Number Placeholder 7">
            <a:extLst>
              <a:ext uri="{FF2B5EF4-FFF2-40B4-BE49-F238E27FC236}">
                <a16:creationId xmlns:a16="http://schemas.microsoft.com/office/drawing/2014/main" id="{B15EA58E-59EE-860E-8468-9B8CFDBFE204}"/>
              </a:ext>
            </a:extLst>
          </p:cNvPr>
          <p:cNvSpPr>
            <a:spLocks noGrp="1"/>
          </p:cNvSpPr>
          <p:nvPr>
            <p:ph type="sldNum" sz="quarter" idx="12"/>
          </p:nvPr>
        </p:nvSpPr>
        <p:spPr/>
        <p:txBody>
          <a:bodyPr/>
          <a:lstStyle/>
          <a:p>
            <a:fld id="{BFDCA1C4-9514-7B4F-976F-D92F7E296653}" type="slidenum">
              <a:rPr lang="en-GB" noProof="0" smtClean="0"/>
              <a:pPr/>
              <a:t>7</a:t>
            </a:fld>
            <a:endParaRPr lang="en-GB" noProof="0" dirty="0"/>
          </a:p>
        </p:txBody>
      </p:sp>
      <p:pic>
        <p:nvPicPr>
          <p:cNvPr id="18" name="Picture 17">
            <a:extLst>
              <a:ext uri="{FF2B5EF4-FFF2-40B4-BE49-F238E27FC236}">
                <a16:creationId xmlns:a16="http://schemas.microsoft.com/office/drawing/2014/main" id="{981B0EAA-50F5-C1C2-477C-31B6B8493623}"/>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a:stretch/>
        </p:blipFill>
        <p:spPr>
          <a:xfrm>
            <a:off x="888828" y="1286737"/>
            <a:ext cx="2386965" cy="3209925"/>
          </a:xfrm>
          <a:prstGeom prst="rect">
            <a:avLst/>
          </a:prstGeom>
        </p:spPr>
      </p:pic>
      <p:sp>
        <p:nvSpPr>
          <p:cNvPr id="19" name="TextBox 4">
            <a:extLst>
              <a:ext uri="{FF2B5EF4-FFF2-40B4-BE49-F238E27FC236}">
                <a16:creationId xmlns:a16="http://schemas.microsoft.com/office/drawing/2014/main" id="{1FFDA912-5031-29EC-373D-8B8677121785}"/>
              </a:ext>
            </a:extLst>
          </p:cNvPr>
          <p:cNvSpPr txBox="1"/>
          <p:nvPr/>
        </p:nvSpPr>
        <p:spPr>
          <a:xfrm>
            <a:off x="443080" y="5627948"/>
            <a:ext cx="4419530" cy="600164"/>
          </a:xfrm>
          <a:prstGeom prst="rect">
            <a:avLst/>
          </a:prstGeom>
          <a:noFill/>
        </p:spPr>
        <p:txBody>
          <a:bodyPr wrap="square" rtlCol="0">
            <a:spAutoFit/>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100" noProof="0" dirty="0"/>
              <a:t>Thermal evaluation of Cryo. Safety extension (SPS)</a:t>
            </a:r>
          </a:p>
          <a:p>
            <a:r>
              <a:rPr lang="en-GB" sz="1100" noProof="0" dirty="0"/>
              <a:t>See EDMS 2323043</a:t>
            </a:r>
          </a:p>
          <a:p>
            <a:r>
              <a:rPr lang="en-GB" sz="1100" noProof="0" dirty="0"/>
              <a:t>Courtesy E.Cano Pleite</a:t>
            </a:r>
          </a:p>
        </p:txBody>
      </p:sp>
      <p:pic>
        <p:nvPicPr>
          <p:cNvPr id="21" name="Picture 20">
            <a:extLst>
              <a:ext uri="{FF2B5EF4-FFF2-40B4-BE49-F238E27FC236}">
                <a16:creationId xmlns:a16="http://schemas.microsoft.com/office/drawing/2014/main" id="{A9423D8C-D809-B4AF-B2B7-30330DFFA3EC}"/>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457199" y="4436328"/>
            <a:ext cx="3539739" cy="1111454"/>
          </a:xfrm>
          <a:prstGeom prst="rect">
            <a:avLst/>
          </a:prstGeom>
        </p:spPr>
      </p:pic>
      <p:sp>
        <p:nvSpPr>
          <p:cNvPr id="12" name="TextBox 5">
            <a:extLst>
              <a:ext uri="{FF2B5EF4-FFF2-40B4-BE49-F238E27FC236}">
                <a16:creationId xmlns:a16="http://schemas.microsoft.com/office/drawing/2014/main" id="{5AFAC3F4-0032-5CB9-95A9-CCA56A5BFDC0}"/>
              </a:ext>
            </a:extLst>
          </p:cNvPr>
          <p:cNvSpPr txBox="1"/>
          <p:nvPr/>
        </p:nvSpPr>
        <p:spPr>
          <a:xfrm>
            <a:off x="4934220" y="5711479"/>
            <a:ext cx="4572000" cy="938719"/>
          </a:xfrm>
          <a:prstGeom prst="rect">
            <a:avLst/>
          </a:prstGeom>
          <a:noFill/>
        </p:spPr>
        <p:txBody>
          <a:bodyPr wrap="square">
            <a:spAutoFit/>
          </a:bodyPr>
          <a:lstStyle/>
          <a:p>
            <a:r>
              <a:rPr lang="en-GB" sz="1100" noProof="0" dirty="0"/>
              <a:t>Cryogenic safety extension optimization (LHC) :</a:t>
            </a:r>
          </a:p>
          <a:p>
            <a:r>
              <a:rPr lang="en-GB" sz="1100" noProof="0" dirty="0"/>
              <a:t>DQW : EDMS 3024965</a:t>
            </a:r>
          </a:p>
          <a:p>
            <a:r>
              <a:rPr lang="en-GB" sz="1100" noProof="0" dirty="0"/>
              <a:t>RFD : EDMS 3024966</a:t>
            </a:r>
          </a:p>
          <a:p>
            <a:r>
              <a:rPr lang="en-GB" sz="1100" noProof="0" dirty="0"/>
              <a:t>Courtesy E.Cano Pleite</a:t>
            </a:r>
          </a:p>
          <a:p>
            <a:endParaRPr lang="en-GB" sz="1100" noProof="0" dirty="0"/>
          </a:p>
        </p:txBody>
      </p:sp>
      <p:pic>
        <p:nvPicPr>
          <p:cNvPr id="14" name="Picture 1165917978" descr="A diagram of a multicolored pipe&#10;&#10;Description automatically generated">
            <a:extLst>
              <a:ext uri="{FF2B5EF4-FFF2-40B4-BE49-F238E27FC236}">
                <a16:creationId xmlns:a16="http://schemas.microsoft.com/office/drawing/2014/main" id="{A02A44B8-A0C7-4951-1134-ADDA517B4576}"/>
              </a:ext>
            </a:extLst>
          </p:cNvPr>
          <p:cNvPicPr>
            <a:picLocks noChangeAspect="1"/>
          </p:cNvPicPr>
          <p:nvPr/>
        </p:nvPicPr>
        <p:blipFill>
          <a:blip r:embed="rId6"/>
          <a:stretch>
            <a:fillRect/>
          </a:stretch>
        </p:blipFill>
        <p:spPr>
          <a:xfrm>
            <a:off x="4941612" y="1157188"/>
            <a:ext cx="1699260" cy="3279140"/>
          </a:xfrm>
          <a:prstGeom prst="rect">
            <a:avLst/>
          </a:prstGeom>
        </p:spPr>
      </p:pic>
      <p:pic>
        <p:nvPicPr>
          <p:cNvPr id="15" name="Picture 636633975" descr="A red cylinder with blue and red parts&#10;&#10;Description automatically generated">
            <a:extLst>
              <a:ext uri="{FF2B5EF4-FFF2-40B4-BE49-F238E27FC236}">
                <a16:creationId xmlns:a16="http://schemas.microsoft.com/office/drawing/2014/main" id="{DC484ACA-3A1E-A9B3-5A9A-6F51C1C4D35A}"/>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7124795" y="1121008"/>
            <a:ext cx="1822997" cy="2652435"/>
          </a:xfrm>
          <a:prstGeom prst="rect">
            <a:avLst/>
          </a:prstGeom>
          <a:ln>
            <a:solidFill>
              <a:srgbClr val="FF0000"/>
            </a:solidFill>
          </a:ln>
        </p:spPr>
      </p:pic>
      <p:pic>
        <p:nvPicPr>
          <p:cNvPr id="16" name="Image 15">
            <a:extLst>
              <a:ext uri="{FF2B5EF4-FFF2-40B4-BE49-F238E27FC236}">
                <a16:creationId xmlns:a16="http://schemas.microsoft.com/office/drawing/2014/main" id="{430A9CEC-0AC8-14C7-ECE4-46A38DC2FC4C}"/>
              </a:ext>
            </a:extLst>
          </p:cNvPr>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4941612" y="4487355"/>
            <a:ext cx="3469348" cy="1224124"/>
          </a:xfrm>
          <a:prstGeom prst="rect">
            <a:avLst/>
          </a:prstGeom>
        </p:spPr>
      </p:pic>
      <p:sp>
        <p:nvSpPr>
          <p:cNvPr id="17" name="Flèche vers la droite 16">
            <a:extLst>
              <a:ext uri="{FF2B5EF4-FFF2-40B4-BE49-F238E27FC236}">
                <a16:creationId xmlns:a16="http://schemas.microsoft.com/office/drawing/2014/main" id="{58DB99F2-850F-4837-27E5-6D205C6F1BF7}"/>
              </a:ext>
            </a:extLst>
          </p:cNvPr>
          <p:cNvSpPr/>
          <p:nvPr/>
        </p:nvSpPr>
        <p:spPr>
          <a:xfrm>
            <a:off x="3507129" y="2796758"/>
            <a:ext cx="987470" cy="379366"/>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noProof="0" dirty="0"/>
          </a:p>
        </p:txBody>
      </p:sp>
      <p:cxnSp>
        <p:nvCxnSpPr>
          <p:cNvPr id="20" name="Connecteur droit avec flèche 19">
            <a:extLst>
              <a:ext uri="{FF2B5EF4-FFF2-40B4-BE49-F238E27FC236}">
                <a16:creationId xmlns:a16="http://schemas.microsoft.com/office/drawing/2014/main" id="{050BB1EC-4917-672A-B990-BC4D67A175A1}"/>
              </a:ext>
            </a:extLst>
          </p:cNvPr>
          <p:cNvCxnSpPr>
            <a:cxnSpLocks/>
          </p:cNvCxnSpPr>
          <p:nvPr/>
        </p:nvCxnSpPr>
        <p:spPr>
          <a:xfrm>
            <a:off x="2857764" y="1367690"/>
            <a:ext cx="0" cy="686792"/>
          </a:xfrm>
          <a:prstGeom prst="straightConnector1">
            <a:avLst/>
          </a:prstGeom>
          <a:ln>
            <a:solidFill>
              <a:srgbClr val="FF0000"/>
            </a:solidFill>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24" name="Connecteur droit avec flèche 23">
            <a:extLst>
              <a:ext uri="{FF2B5EF4-FFF2-40B4-BE49-F238E27FC236}">
                <a16:creationId xmlns:a16="http://schemas.microsoft.com/office/drawing/2014/main" id="{C18CB8F1-EA6F-40FD-70DE-F2A25D56A346}"/>
              </a:ext>
            </a:extLst>
          </p:cNvPr>
          <p:cNvCxnSpPr>
            <a:cxnSpLocks/>
          </p:cNvCxnSpPr>
          <p:nvPr/>
        </p:nvCxnSpPr>
        <p:spPr>
          <a:xfrm>
            <a:off x="6550198" y="1360363"/>
            <a:ext cx="0" cy="1130929"/>
          </a:xfrm>
          <a:prstGeom prst="straightConnector1">
            <a:avLst/>
          </a:prstGeom>
          <a:ln>
            <a:solidFill>
              <a:srgbClr val="FF0000"/>
            </a:solidFill>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26" name="Connecteur droit avec flèche 25">
            <a:extLst>
              <a:ext uri="{FF2B5EF4-FFF2-40B4-BE49-F238E27FC236}">
                <a16:creationId xmlns:a16="http://schemas.microsoft.com/office/drawing/2014/main" id="{0BD2FD7B-EBE2-215F-FEFE-44EEE96CD7AB}"/>
              </a:ext>
            </a:extLst>
          </p:cNvPr>
          <p:cNvCxnSpPr>
            <a:cxnSpLocks/>
          </p:cNvCxnSpPr>
          <p:nvPr/>
        </p:nvCxnSpPr>
        <p:spPr>
          <a:xfrm>
            <a:off x="2859116" y="2045195"/>
            <a:ext cx="0" cy="1130929"/>
          </a:xfrm>
          <a:prstGeom prst="straightConnector1">
            <a:avLst/>
          </a:prstGeom>
          <a:ln>
            <a:solidFill>
              <a:schemeClr val="accent6">
                <a:lumMod val="75000"/>
              </a:schemeClr>
            </a:solidFill>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28" name="Connecteur droit avec flèche 27">
            <a:extLst>
              <a:ext uri="{FF2B5EF4-FFF2-40B4-BE49-F238E27FC236}">
                <a16:creationId xmlns:a16="http://schemas.microsoft.com/office/drawing/2014/main" id="{00538435-1ED6-74E8-643F-54F951F2A01A}"/>
              </a:ext>
            </a:extLst>
          </p:cNvPr>
          <p:cNvCxnSpPr>
            <a:cxnSpLocks/>
          </p:cNvCxnSpPr>
          <p:nvPr/>
        </p:nvCxnSpPr>
        <p:spPr>
          <a:xfrm>
            <a:off x="2860469" y="3176124"/>
            <a:ext cx="0" cy="1130929"/>
          </a:xfrm>
          <a:prstGeom prst="straightConnector1">
            <a:avLst/>
          </a:prstGeom>
          <a:ln>
            <a:solidFill>
              <a:srgbClr val="0070C0"/>
            </a:solidFill>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29" name="Connecteur droit avec flèche 28">
            <a:extLst>
              <a:ext uri="{FF2B5EF4-FFF2-40B4-BE49-F238E27FC236}">
                <a16:creationId xmlns:a16="http://schemas.microsoft.com/office/drawing/2014/main" id="{B9780833-1C8E-B845-DD27-2401C5E01DDF}"/>
              </a:ext>
            </a:extLst>
          </p:cNvPr>
          <p:cNvCxnSpPr>
            <a:cxnSpLocks/>
          </p:cNvCxnSpPr>
          <p:nvPr/>
        </p:nvCxnSpPr>
        <p:spPr>
          <a:xfrm>
            <a:off x="6552903" y="2491292"/>
            <a:ext cx="0" cy="781594"/>
          </a:xfrm>
          <a:prstGeom prst="straightConnector1">
            <a:avLst/>
          </a:prstGeom>
          <a:ln>
            <a:solidFill>
              <a:schemeClr val="accent6">
                <a:lumMod val="75000"/>
              </a:schemeClr>
            </a:solidFill>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31" name="Connecteur droit avec flèche 30">
            <a:extLst>
              <a:ext uri="{FF2B5EF4-FFF2-40B4-BE49-F238E27FC236}">
                <a16:creationId xmlns:a16="http://schemas.microsoft.com/office/drawing/2014/main" id="{C1AC4983-02EE-5CD2-619F-FF73AE2270D7}"/>
              </a:ext>
            </a:extLst>
          </p:cNvPr>
          <p:cNvCxnSpPr>
            <a:cxnSpLocks/>
          </p:cNvCxnSpPr>
          <p:nvPr/>
        </p:nvCxnSpPr>
        <p:spPr>
          <a:xfrm>
            <a:off x="6550198" y="3272886"/>
            <a:ext cx="0" cy="864326"/>
          </a:xfrm>
          <a:prstGeom prst="straightConnector1">
            <a:avLst/>
          </a:prstGeom>
          <a:ln>
            <a:solidFill>
              <a:srgbClr val="0070C0"/>
            </a:solidFill>
            <a:headEnd type="triangle"/>
            <a:tailEnd type="triangle"/>
          </a:ln>
        </p:spPr>
        <p:style>
          <a:lnRef idx="2">
            <a:schemeClr val="accent1"/>
          </a:lnRef>
          <a:fillRef idx="0">
            <a:schemeClr val="accent1"/>
          </a:fillRef>
          <a:effectRef idx="1">
            <a:schemeClr val="accent1"/>
          </a:effectRef>
          <a:fontRef idx="minor">
            <a:schemeClr val="tx1"/>
          </a:fontRef>
        </p:style>
      </p:cxnSp>
      <p:sp>
        <p:nvSpPr>
          <p:cNvPr id="34" name="Footer Placeholder 3">
            <a:extLst>
              <a:ext uri="{FF2B5EF4-FFF2-40B4-BE49-F238E27FC236}">
                <a16:creationId xmlns:a16="http://schemas.microsoft.com/office/drawing/2014/main" id="{D29F6EE3-6608-2AE6-89B5-5A39ACB53341}"/>
              </a:ext>
            </a:extLst>
          </p:cNvPr>
          <p:cNvSpPr>
            <a:spLocks noGrp="1"/>
          </p:cNvSpPr>
          <p:nvPr>
            <p:ph type="ftr" sz="quarter" idx="11"/>
          </p:nvPr>
        </p:nvSpPr>
        <p:spPr>
          <a:xfrm>
            <a:off x="1905000" y="6356350"/>
            <a:ext cx="6627000" cy="360000"/>
          </a:xfrm>
        </p:spPr>
        <p:txBody>
          <a:bodyPr/>
          <a:lstStyle/>
          <a:p>
            <a:r>
              <a:rPr lang="en-GB" noProof="0" dirty="0"/>
              <a:t> 14</a:t>
            </a:r>
            <a:r>
              <a:rPr lang="en-GB" baseline="30000" noProof="0" dirty="0"/>
              <a:t>th</a:t>
            </a:r>
            <a:r>
              <a:rPr lang="en-GB" noProof="0" dirty="0"/>
              <a:t> HL-LHC Collaboration meeting 2024 – WP04 - Teddy Capelli EN-MME </a:t>
            </a:r>
          </a:p>
        </p:txBody>
      </p:sp>
      <p:sp>
        <p:nvSpPr>
          <p:cNvPr id="38" name="Espace réservé du texte 37">
            <a:extLst>
              <a:ext uri="{FF2B5EF4-FFF2-40B4-BE49-F238E27FC236}">
                <a16:creationId xmlns:a16="http://schemas.microsoft.com/office/drawing/2014/main" id="{F7C093A7-7CA2-971A-A875-C354B6FC5F5B}"/>
              </a:ext>
            </a:extLst>
          </p:cNvPr>
          <p:cNvSpPr>
            <a:spLocks noGrp="1"/>
          </p:cNvSpPr>
          <p:nvPr>
            <p:ph type="body" idx="1"/>
          </p:nvPr>
        </p:nvSpPr>
        <p:spPr>
          <a:xfrm>
            <a:off x="1301036" y="870026"/>
            <a:ext cx="4040188" cy="639762"/>
          </a:xfrm>
        </p:spPr>
        <p:txBody>
          <a:bodyPr/>
          <a:lstStyle/>
          <a:p>
            <a:r>
              <a:rPr lang="fr-FR" dirty="0"/>
              <a:t>RFD / SPS design</a:t>
            </a:r>
          </a:p>
        </p:txBody>
      </p:sp>
      <p:sp>
        <p:nvSpPr>
          <p:cNvPr id="39" name="Espace réservé du texte 37">
            <a:extLst>
              <a:ext uri="{FF2B5EF4-FFF2-40B4-BE49-F238E27FC236}">
                <a16:creationId xmlns:a16="http://schemas.microsoft.com/office/drawing/2014/main" id="{D663F971-ED45-FE7B-8E72-DB8482EC9A55}"/>
              </a:ext>
            </a:extLst>
          </p:cNvPr>
          <p:cNvSpPr txBox="1">
            <a:spLocks/>
          </p:cNvSpPr>
          <p:nvPr/>
        </p:nvSpPr>
        <p:spPr>
          <a:xfrm>
            <a:off x="5473424" y="825688"/>
            <a:ext cx="4040188" cy="639762"/>
          </a:xfrm>
          <a:prstGeom prst="rect">
            <a:avLst/>
          </a:prstGeom>
        </p:spPr>
        <p:txBody>
          <a:bodyPr vert="horz" lIns="0" tIns="0" rIns="0" bIns="0" rtlCol="0" anchor="t">
            <a:normAutofit/>
          </a:bodyPr>
          <a:lstStyle>
            <a:lvl1pPr marL="0" indent="0" algn="l" defTabSz="457200" rtl="0" eaLnBrk="1" latinLnBrk="0" hangingPunct="1">
              <a:spcBef>
                <a:spcPct val="20000"/>
              </a:spcBef>
              <a:buClr>
                <a:schemeClr val="accent6"/>
              </a:buClr>
              <a:buFont typeface="Wingdings" charset="2"/>
              <a:buNone/>
              <a:defRPr sz="2000" b="1" kern="1200" baseline="0">
                <a:solidFill>
                  <a:schemeClr val="accent5"/>
                </a:solidFill>
                <a:latin typeface="+mn-lt"/>
                <a:ea typeface="+mn-ea"/>
                <a:cs typeface="+mn-cs"/>
              </a:defRPr>
            </a:lvl1pPr>
            <a:lvl2pPr marL="457200" indent="0" algn="l" defTabSz="457200" rtl="0" eaLnBrk="1" latinLnBrk="0" hangingPunct="1">
              <a:spcBef>
                <a:spcPct val="20000"/>
              </a:spcBef>
              <a:buClr>
                <a:schemeClr val="accent6"/>
              </a:buClr>
              <a:buFont typeface="Wingdings" charset="2"/>
              <a:buNone/>
              <a:defRPr sz="2000" b="1" kern="1200">
                <a:solidFill>
                  <a:schemeClr val="accent5"/>
                </a:solidFill>
                <a:latin typeface="+mn-lt"/>
                <a:ea typeface="+mn-ea"/>
                <a:cs typeface="+mn-cs"/>
              </a:defRPr>
            </a:lvl2pPr>
            <a:lvl3pPr marL="914400" indent="0" algn="l" defTabSz="457200" rtl="0" eaLnBrk="1" latinLnBrk="0" hangingPunct="1">
              <a:spcBef>
                <a:spcPct val="20000"/>
              </a:spcBef>
              <a:buClr>
                <a:schemeClr val="accent6"/>
              </a:buClr>
              <a:buFont typeface="Wingdings" charset="2"/>
              <a:buNone/>
              <a:defRPr sz="1800" b="1" kern="1200">
                <a:solidFill>
                  <a:schemeClr val="accent5"/>
                </a:solidFill>
                <a:latin typeface="+mn-lt"/>
                <a:ea typeface="+mn-ea"/>
                <a:cs typeface="+mn-cs"/>
              </a:defRPr>
            </a:lvl3pPr>
            <a:lvl4pPr marL="1371600" indent="0" algn="l" defTabSz="457200" rtl="0" eaLnBrk="1" latinLnBrk="0" hangingPunct="1">
              <a:spcBef>
                <a:spcPct val="20000"/>
              </a:spcBef>
              <a:buClr>
                <a:schemeClr val="accent6"/>
              </a:buClr>
              <a:buFont typeface="Wingdings" charset="2"/>
              <a:buNone/>
              <a:defRPr sz="1600" b="1" kern="1200">
                <a:solidFill>
                  <a:schemeClr val="accent5"/>
                </a:solidFill>
                <a:latin typeface="+mn-lt"/>
                <a:ea typeface="+mn-ea"/>
                <a:cs typeface="+mn-cs"/>
              </a:defRPr>
            </a:lvl4pPr>
            <a:lvl5pPr marL="1828800" indent="0" algn="l" defTabSz="457200" rtl="0" eaLnBrk="1" latinLnBrk="0" hangingPunct="1">
              <a:spcBef>
                <a:spcPct val="20000"/>
              </a:spcBef>
              <a:buClr>
                <a:schemeClr val="accent6"/>
              </a:buClr>
              <a:buFont typeface="Wingdings" charset="2"/>
              <a:buNone/>
              <a:defRPr sz="1600" b="1" kern="1200">
                <a:solidFill>
                  <a:schemeClr val="accent5"/>
                </a:solidFill>
                <a:latin typeface="+mn-lt"/>
                <a:ea typeface="+mn-ea"/>
                <a:cs typeface="+mn-cs"/>
              </a:defRPr>
            </a:lvl5pPr>
            <a:lvl6pPr marL="2286000" indent="0" algn="l" defTabSz="457200" rtl="0" eaLnBrk="1" latinLnBrk="0" hangingPunct="1">
              <a:spcBef>
                <a:spcPct val="20000"/>
              </a:spcBef>
              <a:buFont typeface="Arial"/>
              <a:buNone/>
              <a:defRPr sz="1600" b="1" kern="1200">
                <a:solidFill>
                  <a:schemeClr val="tx1"/>
                </a:solidFill>
                <a:latin typeface="+mn-lt"/>
                <a:ea typeface="+mn-ea"/>
                <a:cs typeface="+mn-cs"/>
              </a:defRPr>
            </a:lvl6pPr>
            <a:lvl7pPr marL="2743200" indent="0" algn="l" defTabSz="457200" rtl="0" eaLnBrk="1" latinLnBrk="0" hangingPunct="1">
              <a:spcBef>
                <a:spcPct val="20000"/>
              </a:spcBef>
              <a:buFont typeface="Arial"/>
              <a:buNone/>
              <a:defRPr sz="1600" b="1" kern="1200">
                <a:solidFill>
                  <a:schemeClr val="tx1"/>
                </a:solidFill>
                <a:latin typeface="+mn-lt"/>
                <a:ea typeface="+mn-ea"/>
                <a:cs typeface="+mn-cs"/>
              </a:defRPr>
            </a:lvl7pPr>
            <a:lvl8pPr marL="3200400" indent="0" algn="l" defTabSz="457200" rtl="0" eaLnBrk="1" latinLnBrk="0" hangingPunct="1">
              <a:spcBef>
                <a:spcPct val="20000"/>
              </a:spcBef>
              <a:buFont typeface="Arial"/>
              <a:buNone/>
              <a:defRPr sz="1600" b="1" kern="1200">
                <a:solidFill>
                  <a:schemeClr val="tx1"/>
                </a:solidFill>
                <a:latin typeface="+mn-lt"/>
                <a:ea typeface="+mn-ea"/>
                <a:cs typeface="+mn-cs"/>
              </a:defRPr>
            </a:lvl8pPr>
            <a:lvl9pPr marL="3657600" indent="0" algn="l" defTabSz="457200" rtl="0" eaLnBrk="1" latinLnBrk="0" hangingPunct="1">
              <a:spcBef>
                <a:spcPct val="20000"/>
              </a:spcBef>
              <a:buFont typeface="Arial"/>
              <a:buNone/>
              <a:defRPr sz="1600" b="1" kern="1200">
                <a:solidFill>
                  <a:schemeClr val="tx1"/>
                </a:solidFill>
                <a:latin typeface="+mn-lt"/>
                <a:ea typeface="+mn-ea"/>
                <a:cs typeface="+mn-cs"/>
              </a:defRPr>
            </a:lvl9pPr>
          </a:lstStyle>
          <a:p>
            <a:r>
              <a:rPr lang="fr-FR" dirty="0"/>
              <a:t>LHC design</a:t>
            </a:r>
          </a:p>
        </p:txBody>
      </p:sp>
    </p:spTree>
    <p:extLst>
      <p:ext uri="{BB962C8B-B14F-4D97-AF65-F5344CB8AC3E}">
        <p14:creationId xmlns:p14="http://schemas.microsoft.com/office/powerpoint/2010/main" val="29112316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A close-up of a computer&#10;&#10;Description automatically generated with medium confidence">
            <a:extLst>
              <a:ext uri="{FF2B5EF4-FFF2-40B4-BE49-F238E27FC236}">
                <a16:creationId xmlns:a16="http://schemas.microsoft.com/office/drawing/2014/main" id="{08ED52BC-E390-97EF-F57E-2B307F148E7F}"/>
              </a:ext>
            </a:extLst>
          </p:cNvPr>
          <p:cNvPicPr>
            <a:picLocks noChangeAspect="1"/>
          </p:cNvPicPr>
          <p:nvPr/>
        </p:nvPicPr>
        <p:blipFill rotWithShape="1">
          <a:blip r:embed="rId2" cstate="hqprint">
            <a:alphaModFix amt="5000"/>
            <a:extLst>
              <a:ext uri="{BEBA8EAE-BF5A-486C-A8C5-ECC9F3942E4B}">
                <a14:imgProps xmlns:a14="http://schemas.microsoft.com/office/drawing/2010/main">
                  <a14:imgLayer r:embed="rId3">
                    <a14:imgEffect>
                      <a14:backgroundRemoval t="4177" b="95380" l="0" r="98864">
                        <a14:foregroundMark x1="2635" y1="38165" x2="2862" y2="35380"/>
                        <a14:foregroundMark x1="2862" y1="33291" x2="4134" y2="32848"/>
                        <a14:foregroundMark x1="3680" y1="31203" x2="4725" y2="31519"/>
                        <a14:foregroundMark x1="1908" y1="32848" x2="2544" y2="32848"/>
                        <a14:foregroundMark x1="5588" y1="36835" x2="5634" y2="39620"/>
                        <a14:foregroundMark x1="6906" y1="35949" x2="6906" y2="39367"/>
                        <a14:foregroundMark x1="182" y1="59937" x2="0" y2="63101"/>
                        <a14:foregroundMark x1="3180" y1="87152" x2="1590" y2="85886"/>
                        <a14:foregroundMark x1="1590" y1="85886" x2="1136" y2="84494"/>
                        <a14:foregroundMark x1="12631" y1="93797" x2="13812" y2="95443"/>
                        <a14:foregroundMark x1="13812" y1="95443" x2="15311" y2="95633"/>
                        <a14:foregroundMark x1="15311" y1="95633" x2="16992" y2="95443"/>
                        <a14:foregroundMark x1="16992" y1="95443" x2="18582" y2="93987"/>
                        <a14:foregroundMark x1="5725" y1="71013" x2="6633" y2="72215"/>
                        <a14:foregroundMark x1="6633" y1="72215" x2="7769" y2="71392"/>
                        <a14:foregroundMark x1="7769" y1="71392" x2="7769" y2="71266"/>
                        <a14:foregroundMark x1="0" y1="58354" x2="91" y2="58354"/>
                        <a14:foregroundMark x1="909" y1="56013" x2="727" y2="54684"/>
                        <a14:foregroundMark x1="7678" y1="60190" x2="7951" y2="59177"/>
                        <a14:foregroundMark x1="40891" y1="84873" x2="41481" y2="83544"/>
                        <a14:foregroundMark x1="69468" y1="84873" x2="68333" y2="82468"/>
                        <a14:foregroundMark x1="68333" y1="82468" x2="67560" y2="82848"/>
                        <a14:foregroundMark x1="57746" y1="81772" x2="58428" y2="81772"/>
                        <a14:foregroundMark x1="59246" y1="81772" x2="60518" y2="81962"/>
                        <a14:foregroundMark x1="60518" y1="81962" x2="60745" y2="81835"/>
                        <a14:foregroundMark x1="26942" y1="81772" x2="29078" y2="81835"/>
                        <a14:foregroundMark x1="94003" y1="82975" x2="95411" y2="84304"/>
                        <a14:foregroundMark x1="95411" y1="84304" x2="95184" y2="84620"/>
                        <a14:foregroundMark x1="95729" y1="82405" x2="95820" y2="83671"/>
                        <a14:foregroundMark x1="98364" y1="44684" x2="98364" y2="45443"/>
                        <a14:foregroundMark x1="87597" y1="17152" x2="87733" y2="21709"/>
                        <a14:foregroundMark x1="88142" y1="22911" x2="88142" y2="25886"/>
                        <a14:foregroundMark x1="87415" y1="15886" x2="88369" y2="16329"/>
                        <a14:foregroundMark x1="81963" y1="20823" x2="82372" y2="21329"/>
                        <a14:foregroundMark x1="70014" y1="7848" x2="73285" y2="7532"/>
                        <a14:foregroundMark x1="73285" y1="7532" x2="74057" y2="9241"/>
                        <a14:foregroundMark x1="74057" y1="9241" x2="72831" y2="9367"/>
                        <a14:foregroundMark x1="41209" y1="9177" x2="44025" y2="7342"/>
                        <a14:foregroundMark x1="44025" y1="7342" x2="46115" y2="8481"/>
                        <a14:foregroundMark x1="46115" y1="8481" x2="43344" y2="9367"/>
                        <a14:foregroundMark x1="35984" y1="6962" x2="44389" y2="4430"/>
                        <a14:foregroundMark x1="44389" y1="4430" x2="50250" y2="7278"/>
                        <a14:foregroundMark x1="58610" y1="15696" x2="58019" y2="13797"/>
                        <a14:foregroundMark x1="58019" y1="13797" x2="57792" y2="10190"/>
                        <a14:foregroundMark x1="57792" y1="10190" x2="58428" y2="8291"/>
                        <a14:foregroundMark x1="58428" y1="8291" x2="59609" y2="8165"/>
                        <a14:foregroundMark x1="56565" y1="8291" x2="57338" y2="8418"/>
                        <a14:foregroundMark x1="48296" y1="4873" x2="53612" y2="5570"/>
                        <a14:foregroundMark x1="53612" y1="5570" x2="54294" y2="7405"/>
                        <a14:foregroundMark x1="54294" y1="7405" x2="54203" y2="11076"/>
                        <a14:foregroundMark x1="53339" y1="5316" x2="54839" y2="6013"/>
                        <a14:foregroundMark x1="54839" y1="6013" x2="54702" y2="7089"/>
                        <a14:foregroundMark x1="36938" y1="12848" x2="34166" y2="12975"/>
                        <a14:foregroundMark x1="34166" y1="12975" x2="33803" y2="6582"/>
                        <a14:foregroundMark x1="33803" y1="6582" x2="35893" y2="5633"/>
                        <a14:foregroundMark x1="35893" y1="5633" x2="38255" y2="5633"/>
                        <a14:foregroundMark x1="38255" y1="5633" x2="40209" y2="5443"/>
                        <a14:foregroundMark x1="33985" y1="5127" x2="39709" y2="5380"/>
                        <a14:foregroundMark x1="39709" y1="5380" x2="38164" y2="4747"/>
                        <a14:foregroundMark x1="38164" y1="4747" x2="37392" y2="5000"/>
                        <a14:foregroundMark x1="33348" y1="8861" x2="33803" y2="12975"/>
                        <a14:foregroundMark x1="33576" y1="4747" x2="33576" y2="5316"/>
                        <a14:foregroundMark x1="34484" y1="4684" x2="40981" y2="4873"/>
                        <a14:foregroundMark x1="35938" y1="17025" x2="34711" y2="16519"/>
                        <a14:foregroundMark x1="34711" y1="16519" x2="34621" y2="14304"/>
                        <a14:foregroundMark x1="34621" y1="14304" x2="34666" y2="13924"/>
                        <a14:foregroundMark x1="50023" y1="4747" x2="53567" y2="4747"/>
                        <a14:foregroundMark x1="53567" y1="4747" x2="54702" y2="5443"/>
                        <a14:foregroundMark x1="54702" y1="5443" x2="54702" y2="5759"/>
                        <a14:foregroundMark x1="54157" y1="4810" x2="54612" y2="4557"/>
                        <a14:foregroundMark x1="54793" y1="4747" x2="54793" y2="5823"/>
                        <a14:foregroundMark x1="65107" y1="16772" x2="63607" y2="16203"/>
                        <a14:foregroundMark x1="63607" y1="16203" x2="63153" y2="11203"/>
                        <a14:foregroundMark x1="63153" y1="11203" x2="63199" y2="9177"/>
                        <a14:foregroundMark x1="63199" y1="9177" x2="64062" y2="7911"/>
                        <a14:foregroundMark x1="64062" y1="7911" x2="64062" y2="7911"/>
                        <a14:foregroundMark x1="64289" y1="7405" x2="64289" y2="5253"/>
                        <a14:foregroundMark x1="64289" y1="5253" x2="65970" y2="4620"/>
                        <a14:foregroundMark x1="65970" y1="4620" x2="70968" y2="4873"/>
                        <a14:foregroundMark x1="70968" y1="4873" x2="71831" y2="4747"/>
                        <a14:foregroundMark x1="64244" y1="4684" x2="65016" y2="4747"/>
                        <a14:foregroundMark x1="73194" y1="4241" x2="75102" y2="4051"/>
                        <a14:foregroundMark x1="75102" y1="4051" x2="76511" y2="4241"/>
                        <a14:foregroundMark x1="76511" y1="4241" x2="76965" y2="4747"/>
                        <a14:foregroundMark x1="74375" y1="6709" x2="75511" y2="8165"/>
                        <a14:foregroundMark x1="75511" y1="8165" x2="80191" y2="8481"/>
                        <a14:foregroundMark x1="80191" y1="8481" x2="79464" y2="5759"/>
                        <a14:foregroundMark x1="77328" y1="4747" x2="85234" y2="5000"/>
                        <a14:foregroundMark x1="85552" y1="5253" x2="85507" y2="12975"/>
                        <a14:foregroundMark x1="50522" y1="25443" x2="51704" y2="24494"/>
                        <a14:foregroundMark x1="27760" y1="21899" x2="28987" y2="21772"/>
                        <a14:foregroundMark x1="28987" y1="21772" x2="30940" y2="22152"/>
                        <a14:foregroundMark x1="13267" y1="12975" x2="13676" y2="9494"/>
                        <a14:foregroundMark x1="11404" y1="10506" x2="11495" y2="9367"/>
                        <a14:foregroundMark x1="9405" y1="15253" x2="10495" y2="15063"/>
                        <a14:foregroundMark x1="8405" y1="16266" x2="8814" y2="16013"/>
                        <a14:foregroundMark x1="36938" y1="20759" x2="36938" y2="21203"/>
                        <a14:foregroundMark x1="36983" y1="23101" x2="37119" y2="23861"/>
                        <a14:foregroundMark x1="51749" y1="24367" x2="52113" y2="24114"/>
                        <a14:foregroundMark x1="66652" y1="20949" x2="66652" y2="22911"/>
                        <a14:foregroundMark x1="66652" y1="22911" x2="66652" y2="22911"/>
                        <a14:foregroundMark x1="1772" y1="44747" x2="1772" y2="45570"/>
                        <a14:backgroundMark x1="29714" y1="11203" x2="30032" y2="15063"/>
                        <a14:backgroundMark x1="52067" y1="19241" x2="52294" y2="19747"/>
                        <a14:backgroundMark x1="62653" y1="18544" x2="63244" y2="20506"/>
                        <a14:backgroundMark x1="61881" y1="11962" x2="62017" y2="13228"/>
                        <a14:backgroundMark x1="30668" y1="17658" x2="31259" y2="19177"/>
                      </a14:backgroundRemoval>
                    </a14:imgEffect>
                    <a14:imgEffect>
                      <a14:saturation sat="0"/>
                    </a14:imgEffect>
                  </a14:imgLayer>
                </a14:imgProps>
              </a:ext>
              <a:ext uri="{28A0092B-C50C-407E-A947-70E740481C1C}">
                <a14:useLocalDpi xmlns:a14="http://schemas.microsoft.com/office/drawing/2010/main"/>
              </a:ext>
            </a:extLst>
          </a:blip>
          <a:srcRect/>
          <a:stretch/>
        </p:blipFill>
        <p:spPr>
          <a:xfrm>
            <a:off x="-6974" y="295611"/>
            <a:ext cx="9144000" cy="6562389"/>
          </a:xfrm>
          <a:prstGeom prst="rect">
            <a:avLst/>
          </a:prstGeom>
        </p:spPr>
      </p:pic>
      <p:sp>
        <p:nvSpPr>
          <p:cNvPr id="2" name="Title 1">
            <a:extLst>
              <a:ext uri="{FF2B5EF4-FFF2-40B4-BE49-F238E27FC236}">
                <a16:creationId xmlns:a16="http://schemas.microsoft.com/office/drawing/2014/main" id="{6C2BEE4D-44BC-0A2C-DEEF-376675C5D64B}"/>
              </a:ext>
            </a:extLst>
          </p:cNvPr>
          <p:cNvSpPr>
            <a:spLocks noGrp="1"/>
          </p:cNvSpPr>
          <p:nvPr>
            <p:ph type="title"/>
          </p:nvPr>
        </p:nvSpPr>
        <p:spPr/>
        <p:txBody>
          <a:bodyPr/>
          <a:lstStyle/>
          <a:p>
            <a:r>
              <a:rPr lang="en-GB" noProof="0" dirty="0"/>
              <a:t>Cryoline stress assessment and pressure test tooling</a:t>
            </a:r>
          </a:p>
        </p:txBody>
      </p:sp>
      <p:sp>
        <p:nvSpPr>
          <p:cNvPr id="8" name="Slide Number Placeholder 7">
            <a:extLst>
              <a:ext uri="{FF2B5EF4-FFF2-40B4-BE49-F238E27FC236}">
                <a16:creationId xmlns:a16="http://schemas.microsoft.com/office/drawing/2014/main" id="{A5930511-9EBA-590C-C0AA-AA0FFB26C2E9}"/>
              </a:ext>
            </a:extLst>
          </p:cNvPr>
          <p:cNvSpPr>
            <a:spLocks noGrp="1"/>
          </p:cNvSpPr>
          <p:nvPr>
            <p:ph type="sldNum" sz="quarter" idx="12"/>
          </p:nvPr>
        </p:nvSpPr>
        <p:spPr/>
        <p:txBody>
          <a:bodyPr/>
          <a:lstStyle/>
          <a:p>
            <a:fld id="{BFDCA1C4-9514-7B4F-976F-D92F7E296653}" type="slidenum">
              <a:rPr lang="en-GB" noProof="0" smtClean="0"/>
              <a:pPr/>
              <a:t>8</a:t>
            </a:fld>
            <a:endParaRPr lang="en-GB" noProof="0" dirty="0"/>
          </a:p>
        </p:txBody>
      </p:sp>
      <p:pic>
        <p:nvPicPr>
          <p:cNvPr id="12" name="Picture 11">
            <a:extLst>
              <a:ext uri="{FF2B5EF4-FFF2-40B4-BE49-F238E27FC236}">
                <a16:creationId xmlns:a16="http://schemas.microsoft.com/office/drawing/2014/main" id="{415D6788-8DD3-977B-1E9D-8FAA238CDB2B}"/>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080165" y="1185021"/>
            <a:ext cx="2644853" cy="1857087"/>
          </a:xfrm>
          <a:prstGeom prst="rect">
            <a:avLst/>
          </a:prstGeom>
        </p:spPr>
      </p:pic>
      <p:pic>
        <p:nvPicPr>
          <p:cNvPr id="14" name="Picture 13">
            <a:extLst>
              <a:ext uri="{FF2B5EF4-FFF2-40B4-BE49-F238E27FC236}">
                <a16:creationId xmlns:a16="http://schemas.microsoft.com/office/drawing/2014/main" id="{EE8F10B6-8563-6B56-98B2-FCEF822ADC1E}"/>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5418981" y="1062048"/>
            <a:ext cx="2644854" cy="1871788"/>
          </a:xfrm>
          <a:prstGeom prst="rect">
            <a:avLst/>
          </a:prstGeom>
        </p:spPr>
      </p:pic>
      <p:sp>
        <p:nvSpPr>
          <p:cNvPr id="3" name="Content Placeholder 2">
            <a:extLst>
              <a:ext uri="{FF2B5EF4-FFF2-40B4-BE49-F238E27FC236}">
                <a16:creationId xmlns:a16="http://schemas.microsoft.com/office/drawing/2014/main" id="{18C63F0E-DC58-D39C-185A-3258FE492BFC}"/>
              </a:ext>
            </a:extLst>
          </p:cNvPr>
          <p:cNvSpPr txBox="1">
            <a:spLocks/>
          </p:cNvSpPr>
          <p:nvPr/>
        </p:nvSpPr>
        <p:spPr>
          <a:xfrm>
            <a:off x="457200" y="3835577"/>
            <a:ext cx="8074800" cy="3105416"/>
          </a:xfrm>
          <a:prstGeom prst="rect">
            <a:avLst/>
          </a:prstGeom>
          <a:noFill/>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2000" noProof="0" dirty="0">
                <a:latin typeface="Calibri" panose="020F0502020204030204" pitchFamily="34" charset="0"/>
              </a:rPr>
              <a:t>Design of a test bench for pressure test representing cryomodule config.</a:t>
            </a:r>
          </a:p>
          <a:p>
            <a:r>
              <a:rPr lang="en-GB" sz="2000" noProof="0" dirty="0">
                <a:latin typeface="Calibri" panose="020F0502020204030204" pitchFamily="34" charset="0"/>
              </a:rPr>
              <a:t>Design of several other tooling for lower lines and 4-20K lines</a:t>
            </a:r>
          </a:p>
          <a:p>
            <a:r>
              <a:rPr lang="en-GB" sz="2000" noProof="0" dirty="0">
                <a:latin typeface="Calibri" panose="020F0502020204030204" pitchFamily="34" charset="0"/>
              </a:rPr>
              <a:t>Analysis performed according to the Annex B of the EN 13445-3 “Design by analysis - Method based on Direct Route”, the testing condition for the Bi-phase line has been separately evaluated (see the full report)</a:t>
            </a:r>
          </a:p>
          <a:p>
            <a:pPr lvl="1"/>
            <a:r>
              <a:rPr lang="en-GB" sz="1800" noProof="0" dirty="0">
                <a:solidFill>
                  <a:srgbClr val="00B050"/>
                </a:solidFill>
                <a:effectLst/>
                <a:latin typeface="Tahoma" panose="020B0604030504040204" pitchFamily="34" charset="0"/>
                <a:ea typeface="Times New Roman" panose="02020603050405020304" pitchFamily="18" charset="0"/>
                <a:cs typeface="Times New Roman" panose="02020603050405020304" pitchFamily="18" charset="0"/>
              </a:rPr>
              <a:t>All the criteria from standard have been satisfied and the results are fully acceptable</a:t>
            </a:r>
            <a:endParaRPr lang="en-GB" sz="2000" noProof="0" dirty="0">
              <a:solidFill>
                <a:srgbClr val="00B050"/>
              </a:solidFill>
              <a:latin typeface="Calibri" panose="020F0502020204030204" pitchFamily="34" charset="0"/>
            </a:endParaRPr>
          </a:p>
          <a:p>
            <a:endParaRPr lang="en-GB" sz="2000" noProof="0" dirty="0">
              <a:latin typeface="Calibri" panose="020F0502020204030204" pitchFamily="34" charset="0"/>
            </a:endParaRPr>
          </a:p>
          <a:p>
            <a:pPr algn="r"/>
            <a:endParaRPr lang="en-GB" sz="3200" noProof="0" dirty="0"/>
          </a:p>
        </p:txBody>
      </p:sp>
      <p:sp>
        <p:nvSpPr>
          <p:cNvPr id="5" name="Content Placeholder 2">
            <a:extLst>
              <a:ext uri="{FF2B5EF4-FFF2-40B4-BE49-F238E27FC236}">
                <a16:creationId xmlns:a16="http://schemas.microsoft.com/office/drawing/2014/main" id="{5A71023A-2DF2-DD3E-0D0B-AC8535E30495}"/>
              </a:ext>
            </a:extLst>
          </p:cNvPr>
          <p:cNvSpPr txBox="1">
            <a:spLocks/>
          </p:cNvSpPr>
          <p:nvPr/>
        </p:nvSpPr>
        <p:spPr>
          <a:xfrm>
            <a:off x="2125516" y="2458168"/>
            <a:ext cx="442033" cy="259681"/>
          </a:xfrm>
          <a:prstGeom prst="rect">
            <a:avLst/>
          </a:prstGeom>
          <a:noFill/>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GB" sz="1400" noProof="0" dirty="0"/>
              <a:t>RFD</a:t>
            </a:r>
          </a:p>
          <a:p>
            <a:pPr algn="r"/>
            <a:endParaRPr lang="en-GB" sz="2000" noProof="0" dirty="0"/>
          </a:p>
        </p:txBody>
      </p:sp>
      <p:sp>
        <p:nvSpPr>
          <p:cNvPr id="6" name="Content Placeholder 2">
            <a:extLst>
              <a:ext uri="{FF2B5EF4-FFF2-40B4-BE49-F238E27FC236}">
                <a16:creationId xmlns:a16="http://schemas.microsoft.com/office/drawing/2014/main" id="{D434A4E3-295B-5706-2F75-ACF0F085C8A8}"/>
              </a:ext>
            </a:extLst>
          </p:cNvPr>
          <p:cNvSpPr txBox="1">
            <a:spLocks/>
          </p:cNvSpPr>
          <p:nvPr/>
        </p:nvSpPr>
        <p:spPr>
          <a:xfrm>
            <a:off x="6464331" y="2370019"/>
            <a:ext cx="442033" cy="259681"/>
          </a:xfrm>
          <a:prstGeom prst="rect">
            <a:avLst/>
          </a:prstGeom>
          <a:noFill/>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GB" sz="1400" noProof="0" dirty="0"/>
              <a:t>DQW</a:t>
            </a:r>
          </a:p>
          <a:p>
            <a:pPr algn="r"/>
            <a:endParaRPr lang="en-GB" sz="2000" noProof="0" dirty="0"/>
          </a:p>
        </p:txBody>
      </p:sp>
      <p:sp>
        <p:nvSpPr>
          <p:cNvPr id="7" name="Content Placeholder 2">
            <a:extLst>
              <a:ext uri="{FF2B5EF4-FFF2-40B4-BE49-F238E27FC236}">
                <a16:creationId xmlns:a16="http://schemas.microsoft.com/office/drawing/2014/main" id="{31CAF3BC-B7B0-9440-AF85-E56BDC7FE3F1}"/>
              </a:ext>
            </a:extLst>
          </p:cNvPr>
          <p:cNvSpPr txBox="1">
            <a:spLocks/>
          </p:cNvSpPr>
          <p:nvPr/>
        </p:nvSpPr>
        <p:spPr>
          <a:xfrm>
            <a:off x="4893180" y="3002534"/>
            <a:ext cx="4961782" cy="623638"/>
          </a:xfrm>
          <a:prstGeom prst="rect">
            <a:avLst/>
          </a:prstGeom>
          <a:noFill/>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GB" sz="1200" noProof="0" dirty="0"/>
              <a:t>DQW </a:t>
            </a:r>
            <a:r>
              <a:rPr lang="en-GB" sz="1200" noProof="0" dirty="0">
                <a:effectLst/>
                <a:latin typeface="Calibri" panose="020F0502020204030204" pitchFamily="34" charset="0"/>
                <a:ea typeface="Aptos" panose="020B0004020202020204" pitchFamily="34" charset="0"/>
              </a:rPr>
              <a:t>Cryogenic lines stress assessment</a:t>
            </a:r>
            <a:r>
              <a:rPr lang="en-GB" sz="1200" noProof="0" dirty="0"/>
              <a:t>: </a:t>
            </a:r>
            <a:r>
              <a:rPr lang="en-GB" sz="1200" noProof="0" dirty="0">
                <a:latin typeface="Calibri" panose="020F0502020204030204" pitchFamily="34" charset="0"/>
                <a:ea typeface="Aptos" panose="020B0004020202020204" pitchFamily="34" charset="0"/>
              </a:rPr>
              <a:t>EDMS </a:t>
            </a:r>
            <a:r>
              <a:rPr lang="en-GB" sz="1200" noProof="0" dirty="0">
                <a:effectLst/>
                <a:latin typeface="Calibri" panose="020F0502020204030204" pitchFamily="34" charset="0"/>
                <a:ea typeface="Aptos" panose="020B0004020202020204" pitchFamily="34" charset="0"/>
              </a:rPr>
              <a:t>3000051 </a:t>
            </a:r>
          </a:p>
          <a:p>
            <a:pPr marL="0" indent="0">
              <a:buNone/>
            </a:pPr>
            <a:r>
              <a:rPr lang="en-GB" sz="1200" noProof="0" dirty="0">
                <a:effectLst/>
                <a:latin typeface="Calibri" panose="020F0502020204030204" pitchFamily="34" charset="0"/>
                <a:ea typeface="Aptos" panose="020B0004020202020204" pitchFamily="34" charset="0"/>
              </a:rPr>
              <a:t>Courtesy J.SWIESZEK </a:t>
            </a:r>
          </a:p>
        </p:txBody>
      </p:sp>
      <p:sp>
        <p:nvSpPr>
          <p:cNvPr id="9" name="Content Placeholder 2">
            <a:extLst>
              <a:ext uri="{FF2B5EF4-FFF2-40B4-BE49-F238E27FC236}">
                <a16:creationId xmlns:a16="http://schemas.microsoft.com/office/drawing/2014/main" id="{2C88CE1C-EEDF-D832-CCEE-6B15CC8C5F79}"/>
              </a:ext>
            </a:extLst>
          </p:cNvPr>
          <p:cNvSpPr txBox="1">
            <a:spLocks/>
          </p:cNvSpPr>
          <p:nvPr/>
        </p:nvSpPr>
        <p:spPr>
          <a:xfrm>
            <a:off x="585129" y="2962959"/>
            <a:ext cx="4961782" cy="623638"/>
          </a:xfrm>
          <a:prstGeom prst="rect">
            <a:avLst/>
          </a:prstGeom>
          <a:noFill/>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GB" sz="1200" noProof="0" dirty="0"/>
              <a:t>RFD </a:t>
            </a:r>
            <a:r>
              <a:rPr lang="en-GB" sz="1200" noProof="0" dirty="0">
                <a:effectLst/>
                <a:latin typeface="Calibri" panose="020F0502020204030204" pitchFamily="34" charset="0"/>
                <a:ea typeface="Aptos" panose="020B0004020202020204" pitchFamily="34" charset="0"/>
              </a:rPr>
              <a:t>Cryogenic lines stress assessment</a:t>
            </a:r>
            <a:r>
              <a:rPr lang="en-GB" sz="1200" noProof="0" dirty="0"/>
              <a:t>: </a:t>
            </a:r>
            <a:r>
              <a:rPr lang="en-GB" sz="1200" noProof="0" dirty="0">
                <a:effectLst/>
                <a:latin typeface="Calibri" panose="020F0502020204030204" pitchFamily="34" charset="0"/>
                <a:ea typeface="Aptos" panose="020B0004020202020204" pitchFamily="34" charset="0"/>
              </a:rPr>
              <a:t>EDMS 2477175 </a:t>
            </a:r>
          </a:p>
          <a:p>
            <a:pPr marL="0" indent="0">
              <a:buNone/>
            </a:pPr>
            <a:r>
              <a:rPr lang="en-GB" sz="1200" noProof="0" dirty="0">
                <a:effectLst/>
                <a:latin typeface="Calibri" panose="020F0502020204030204" pitchFamily="34" charset="0"/>
                <a:ea typeface="Aptos" panose="020B0004020202020204" pitchFamily="34" charset="0"/>
              </a:rPr>
              <a:t>Courtesy T.GUILLEN HERNANDEZ – L. DASSA</a:t>
            </a:r>
          </a:p>
          <a:p>
            <a:pPr marL="0" indent="0">
              <a:buNone/>
            </a:pPr>
            <a:r>
              <a:rPr lang="en-GB" sz="1200" noProof="0" dirty="0">
                <a:effectLst/>
                <a:latin typeface="Calibri" panose="020F0502020204030204" pitchFamily="34" charset="0"/>
                <a:ea typeface="Aptos" panose="020B0004020202020204" pitchFamily="34" charset="0"/>
              </a:rPr>
              <a:t> document update on-going (design is really close to SPS’s)</a:t>
            </a:r>
            <a:endParaRPr lang="en-GB" sz="1200" noProof="0" dirty="0">
              <a:latin typeface="Calibri" panose="020F0502020204030204" pitchFamily="34" charset="0"/>
            </a:endParaRPr>
          </a:p>
          <a:p>
            <a:pPr marL="0" indent="0">
              <a:buNone/>
            </a:pPr>
            <a:endParaRPr lang="en-GB" sz="1200" noProof="0" dirty="0">
              <a:effectLst/>
              <a:latin typeface="Calibri" panose="020F0502020204030204" pitchFamily="34" charset="0"/>
              <a:ea typeface="Aptos" panose="020B0004020202020204" pitchFamily="34" charset="0"/>
            </a:endParaRPr>
          </a:p>
        </p:txBody>
      </p:sp>
      <p:sp>
        <p:nvSpPr>
          <p:cNvPr id="11" name="TextBox 25">
            <a:extLst>
              <a:ext uri="{FF2B5EF4-FFF2-40B4-BE49-F238E27FC236}">
                <a16:creationId xmlns:a16="http://schemas.microsoft.com/office/drawing/2014/main" id="{CBDFC494-FA54-AD0F-75EF-91ED9AC3FFFA}"/>
              </a:ext>
            </a:extLst>
          </p:cNvPr>
          <p:cNvSpPr txBox="1"/>
          <p:nvPr/>
        </p:nvSpPr>
        <p:spPr>
          <a:xfrm>
            <a:off x="7286218" y="483311"/>
            <a:ext cx="1555234" cy="369332"/>
          </a:xfrm>
          <a:prstGeom prst="rect">
            <a:avLst/>
          </a:prstGeom>
          <a:noFill/>
        </p:spPr>
        <p:txBody>
          <a:bodyPr wrap="none" rtlCol="0">
            <a:spAutoFit/>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200" i="1" noProof="0" dirty="0"/>
              <a:t>Design released </a:t>
            </a:r>
            <a:r>
              <a:rPr lang="en-GB" b="1" i="1" noProof="0" dirty="0">
                <a:solidFill>
                  <a:srgbClr val="00B050"/>
                </a:solidFill>
              </a:rPr>
              <a:t>✓</a:t>
            </a:r>
            <a:r>
              <a:rPr lang="en-GB" sz="1200" i="1" noProof="0" dirty="0"/>
              <a:t> </a:t>
            </a:r>
          </a:p>
        </p:txBody>
      </p:sp>
      <p:sp>
        <p:nvSpPr>
          <p:cNvPr id="13" name="Footer Placeholder 3">
            <a:extLst>
              <a:ext uri="{FF2B5EF4-FFF2-40B4-BE49-F238E27FC236}">
                <a16:creationId xmlns:a16="http://schemas.microsoft.com/office/drawing/2014/main" id="{D61DE205-3119-A38E-E59F-374CB919B94F}"/>
              </a:ext>
            </a:extLst>
          </p:cNvPr>
          <p:cNvSpPr>
            <a:spLocks noGrp="1"/>
          </p:cNvSpPr>
          <p:nvPr>
            <p:ph type="ftr" sz="quarter" idx="11"/>
          </p:nvPr>
        </p:nvSpPr>
        <p:spPr>
          <a:xfrm>
            <a:off x="1905000" y="6356350"/>
            <a:ext cx="6627000" cy="360000"/>
          </a:xfrm>
        </p:spPr>
        <p:txBody>
          <a:bodyPr/>
          <a:lstStyle/>
          <a:p>
            <a:r>
              <a:rPr lang="en-GB" noProof="0" dirty="0"/>
              <a:t> 14</a:t>
            </a:r>
            <a:r>
              <a:rPr lang="en-GB" baseline="30000" noProof="0" dirty="0"/>
              <a:t>th</a:t>
            </a:r>
            <a:r>
              <a:rPr lang="en-GB" noProof="0" dirty="0"/>
              <a:t> HL-LHC Collaboration meeting 2024 – WP04 - Teddy Capelli EN-MME </a:t>
            </a:r>
          </a:p>
        </p:txBody>
      </p:sp>
    </p:spTree>
    <p:extLst>
      <p:ext uri="{BB962C8B-B14F-4D97-AF65-F5344CB8AC3E}">
        <p14:creationId xmlns:p14="http://schemas.microsoft.com/office/powerpoint/2010/main" val="22438471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Picture 4" descr="A close-up of a computer&#10;&#10;Description automatically generated with medium confidence">
            <a:extLst>
              <a:ext uri="{FF2B5EF4-FFF2-40B4-BE49-F238E27FC236}">
                <a16:creationId xmlns:a16="http://schemas.microsoft.com/office/drawing/2014/main" id="{8743C2A3-4536-3AE5-1477-03A0A2554A76}"/>
              </a:ext>
            </a:extLst>
          </p:cNvPr>
          <p:cNvPicPr>
            <a:picLocks noChangeAspect="1"/>
          </p:cNvPicPr>
          <p:nvPr/>
        </p:nvPicPr>
        <p:blipFill rotWithShape="1">
          <a:blip r:embed="rId2" cstate="hqprint">
            <a:alphaModFix amt="5000"/>
            <a:extLst>
              <a:ext uri="{BEBA8EAE-BF5A-486C-A8C5-ECC9F3942E4B}">
                <a14:imgProps xmlns:a14="http://schemas.microsoft.com/office/drawing/2010/main">
                  <a14:imgLayer r:embed="rId3">
                    <a14:imgEffect>
                      <a14:backgroundRemoval t="4177" b="95380" l="0" r="98864">
                        <a14:foregroundMark x1="2635" y1="38165" x2="2862" y2="35380"/>
                        <a14:foregroundMark x1="2862" y1="33291" x2="4134" y2="32848"/>
                        <a14:foregroundMark x1="3680" y1="31203" x2="4725" y2="31519"/>
                        <a14:foregroundMark x1="1908" y1="32848" x2="2544" y2="32848"/>
                        <a14:foregroundMark x1="5588" y1="36835" x2="5634" y2="39620"/>
                        <a14:foregroundMark x1="6906" y1="35949" x2="6906" y2="39367"/>
                        <a14:foregroundMark x1="182" y1="59937" x2="0" y2="63101"/>
                        <a14:foregroundMark x1="3180" y1="87152" x2="1590" y2="85886"/>
                        <a14:foregroundMark x1="1590" y1="85886" x2="1136" y2="84494"/>
                        <a14:foregroundMark x1="12631" y1="93797" x2="13812" y2="95443"/>
                        <a14:foregroundMark x1="13812" y1="95443" x2="15311" y2="95633"/>
                        <a14:foregroundMark x1="15311" y1="95633" x2="16992" y2="95443"/>
                        <a14:foregroundMark x1="16992" y1="95443" x2="18582" y2="93987"/>
                        <a14:foregroundMark x1="5725" y1="71013" x2="6633" y2="72215"/>
                        <a14:foregroundMark x1="6633" y1="72215" x2="7769" y2="71392"/>
                        <a14:foregroundMark x1="7769" y1="71392" x2="7769" y2="71266"/>
                        <a14:foregroundMark x1="0" y1="58354" x2="91" y2="58354"/>
                        <a14:foregroundMark x1="909" y1="56013" x2="727" y2="54684"/>
                        <a14:foregroundMark x1="7678" y1="60190" x2="7951" y2="59177"/>
                        <a14:foregroundMark x1="40891" y1="84873" x2="41481" y2="83544"/>
                        <a14:foregroundMark x1="69468" y1="84873" x2="68333" y2="82468"/>
                        <a14:foregroundMark x1="68333" y1="82468" x2="67560" y2="82848"/>
                        <a14:foregroundMark x1="57746" y1="81772" x2="58428" y2="81772"/>
                        <a14:foregroundMark x1="59246" y1="81772" x2="60518" y2="81962"/>
                        <a14:foregroundMark x1="60518" y1="81962" x2="60745" y2="81835"/>
                        <a14:foregroundMark x1="26942" y1="81772" x2="29078" y2="81835"/>
                        <a14:foregroundMark x1="94003" y1="82975" x2="95411" y2="84304"/>
                        <a14:foregroundMark x1="95411" y1="84304" x2="95184" y2="84620"/>
                        <a14:foregroundMark x1="95729" y1="82405" x2="95820" y2="83671"/>
                        <a14:foregroundMark x1="98364" y1="44684" x2="98364" y2="45443"/>
                        <a14:foregroundMark x1="87597" y1="17152" x2="87733" y2="21709"/>
                        <a14:foregroundMark x1="88142" y1="22911" x2="88142" y2="25886"/>
                        <a14:foregroundMark x1="87415" y1="15886" x2="88369" y2="16329"/>
                        <a14:foregroundMark x1="81963" y1="20823" x2="82372" y2="21329"/>
                        <a14:foregroundMark x1="70014" y1="7848" x2="73285" y2="7532"/>
                        <a14:foregroundMark x1="73285" y1="7532" x2="74057" y2="9241"/>
                        <a14:foregroundMark x1="74057" y1="9241" x2="72831" y2="9367"/>
                        <a14:foregroundMark x1="41209" y1="9177" x2="44025" y2="7342"/>
                        <a14:foregroundMark x1="44025" y1="7342" x2="46115" y2="8481"/>
                        <a14:foregroundMark x1="46115" y1="8481" x2="43344" y2="9367"/>
                        <a14:foregroundMark x1="35984" y1="6962" x2="44389" y2="4430"/>
                        <a14:foregroundMark x1="44389" y1="4430" x2="50250" y2="7278"/>
                        <a14:foregroundMark x1="58610" y1="15696" x2="58019" y2="13797"/>
                        <a14:foregroundMark x1="58019" y1="13797" x2="57792" y2="10190"/>
                        <a14:foregroundMark x1="57792" y1="10190" x2="58428" y2="8291"/>
                        <a14:foregroundMark x1="58428" y1="8291" x2="59609" y2="8165"/>
                        <a14:foregroundMark x1="56565" y1="8291" x2="57338" y2="8418"/>
                        <a14:foregroundMark x1="48296" y1="4873" x2="53612" y2="5570"/>
                        <a14:foregroundMark x1="53612" y1="5570" x2="54294" y2="7405"/>
                        <a14:foregroundMark x1="54294" y1="7405" x2="54203" y2="11076"/>
                        <a14:foregroundMark x1="53339" y1="5316" x2="54839" y2="6013"/>
                        <a14:foregroundMark x1="54839" y1="6013" x2="54702" y2="7089"/>
                        <a14:foregroundMark x1="36938" y1="12848" x2="34166" y2="12975"/>
                        <a14:foregroundMark x1="34166" y1="12975" x2="33803" y2="6582"/>
                        <a14:foregroundMark x1="33803" y1="6582" x2="35893" y2="5633"/>
                        <a14:foregroundMark x1="35893" y1="5633" x2="38255" y2="5633"/>
                        <a14:foregroundMark x1="38255" y1="5633" x2="40209" y2="5443"/>
                        <a14:foregroundMark x1="33985" y1="5127" x2="39709" y2="5380"/>
                        <a14:foregroundMark x1="39709" y1="5380" x2="38164" y2="4747"/>
                        <a14:foregroundMark x1="38164" y1="4747" x2="37392" y2="5000"/>
                        <a14:foregroundMark x1="33348" y1="8861" x2="33803" y2="12975"/>
                        <a14:foregroundMark x1="33576" y1="4747" x2="33576" y2="5316"/>
                        <a14:foregroundMark x1="34484" y1="4684" x2="40981" y2="4873"/>
                        <a14:foregroundMark x1="35938" y1="17025" x2="34711" y2="16519"/>
                        <a14:foregroundMark x1="34711" y1="16519" x2="34621" y2="14304"/>
                        <a14:foregroundMark x1="34621" y1="14304" x2="34666" y2="13924"/>
                        <a14:foregroundMark x1="50023" y1="4747" x2="53567" y2="4747"/>
                        <a14:foregroundMark x1="53567" y1="4747" x2="54702" y2="5443"/>
                        <a14:foregroundMark x1="54702" y1="5443" x2="54702" y2="5759"/>
                        <a14:foregroundMark x1="54157" y1="4810" x2="54612" y2="4557"/>
                        <a14:foregroundMark x1="54793" y1="4747" x2="54793" y2="5823"/>
                        <a14:foregroundMark x1="65107" y1="16772" x2="63607" y2="16203"/>
                        <a14:foregroundMark x1="63607" y1="16203" x2="63153" y2="11203"/>
                        <a14:foregroundMark x1="63153" y1="11203" x2="63199" y2="9177"/>
                        <a14:foregroundMark x1="63199" y1="9177" x2="64062" y2="7911"/>
                        <a14:foregroundMark x1="64062" y1="7911" x2="64062" y2="7911"/>
                        <a14:foregroundMark x1="64289" y1="7405" x2="64289" y2="5253"/>
                        <a14:foregroundMark x1="64289" y1="5253" x2="65970" y2="4620"/>
                        <a14:foregroundMark x1="65970" y1="4620" x2="70968" y2="4873"/>
                        <a14:foregroundMark x1="70968" y1="4873" x2="71831" y2="4747"/>
                        <a14:foregroundMark x1="64244" y1="4684" x2="65016" y2="4747"/>
                        <a14:foregroundMark x1="73194" y1="4241" x2="75102" y2="4051"/>
                        <a14:foregroundMark x1="75102" y1="4051" x2="76511" y2="4241"/>
                        <a14:foregroundMark x1="76511" y1="4241" x2="76965" y2="4747"/>
                        <a14:foregroundMark x1="74375" y1="6709" x2="75511" y2="8165"/>
                        <a14:foregroundMark x1="75511" y1="8165" x2="80191" y2="8481"/>
                        <a14:foregroundMark x1="80191" y1="8481" x2="79464" y2="5759"/>
                        <a14:foregroundMark x1="77328" y1="4747" x2="85234" y2="5000"/>
                        <a14:foregroundMark x1="85552" y1="5253" x2="85507" y2="12975"/>
                        <a14:foregroundMark x1="50522" y1="25443" x2="51704" y2="24494"/>
                        <a14:foregroundMark x1="27760" y1="21899" x2="28987" y2="21772"/>
                        <a14:foregroundMark x1="28987" y1="21772" x2="30940" y2="22152"/>
                        <a14:foregroundMark x1="13267" y1="12975" x2="13676" y2="9494"/>
                        <a14:foregroundMark x1="11404" y1="10506" x2="11495" y2="9367"/>
                        <a14:foregroundMark x1="9405" y1="15253" x2="10495" y2="15063"/>
                        <a14:foregroundMark x1="8405" y1="16266" x2="8814" y2="16013"/>
                        <a14:foregroundMark x1="36938" y1="20759" x2="36938" y2="21203"/>
                        <a14:foregroundMark x1="36983" y1="23101" x2="37119" y2="23861"/>
                        <a14:foregroundMark x1="51749" y1="24367" x2="52113" y2="24114"/>
                        <a14:foregroundMark x1="66652" y1="20949" x2="66652" y2="22911"/>
                        <a14:foregroundMark x1="66652" y1="22911" x2="66652" y2="22911"/>
                        <a14:foregroundMark x1="1772" y1="44747" x2="1772" y2="45570"/>
                        <a14:backgroundMark x1="29714" y1="11203" x2="30032" y2="15063"/>
                        <a14:backgroundMark x1="52067" y1="19241" x2="52294" y2="19747"/>
                        <a14:backgroundMark x1="62653" y1="18544" x2="63244" y2="20506"/>
                        <a14:backgroundMark x1="61881" y1="11962" x2="62017" y2="13228"/>
                        <a14:backgroundMark x1="30668" y1="17658" x2="31259" y2="19177"/>
                      </a14:backgroundRemoval>
                    </a14:imgEffect>
                    <a14:imgEffect>
                      <a14:saturation sat="0"/>
                    </a14:imgEffect>
                  </a14:imgLayer>
                </a14:imgProps>
              </a:ext>
              <a:ext uri="{28A0092B-C50C-407E-A947-70E740481C1C}">
                <a14:useLocalDpi xmlns:a14="http://schemas.microsoft.com/office/drawing/2010/main"/>
              </a:ext>
            </a:extLst>
          </a:blip>
          <a:srcRect/>
          <a:stretch/>
        </p:blipFill>
        <p:spPr>
          <a:xfrm>
            <a:off x="0" y="350224"/>
            <a:ext cx="9144000" cy="6562389"/>
          </a:xfrm>
          <a:prstGeom prst="rect">
            <a:avLst/>
          </a:prstGeom>
        </p:spPr>
      </p:pic>
      <p:sp>
        <p:nvSpPr>
          <p:cNvPr id="8" name="Slide Number Placeholder 7">
            <a:extLst>
              <a:ext uri="{FF2B5EF4-FFF2-40B4-BE49-F238E27FC236}">
                <a16:creationId xmlns:a16="http://schemas.microsoft.com/office/drawing/2014/main" id="{EC459F5E-BEAB-0535-3EEF-C43E6C58F439}"/>
              </a:ext>
            </a:extLst>
          </p:cNvPr>
          <p:cNvSpPr>
            <a:spLocks noGrp="1"/>
          </p:cNvSpPr>
          <p:nvPr>
            <p:ph type="sldNum" sz="quarter" idx="12"/>
          </p:nvPr>
        </p:nvSpPr>
        <p:spPr/>
        <p:txBody>
          <a:bodyPr/>
          <a:lstStyle/>
          <a:p>
            <a:fld id="{BFDCA1C4-9514-7B4F-976F-D92F7E296653}" type="slidenum">
              <a:rPr lang="en-GB" noProof="0" smtClean="0"/>
              <a:pPr/>
              <a:t>9</a:t>
            </a:fld>
            <a:endParaRPr lang="en-GB" noProof="0" dirty="0"/>
          </a:p>
        </p:txBody>
      </p:sp>
      <p:sp>
        <p:nvSpPr>
          <p:cNvPr id="11" name="Title 1">
            <a:extLst>
              <a:ext uri="{FF2B5EF4-FFF2-40B4-BE49-F238E27FC236}">
                <a16:creationId xmlns:a16="http://schemas.microsoft.com/office/drawing/2014/main" id="{BBBC8F71-4F88-45D8-E007-8845152CE86A}"/>
              </a:ext>
            </a:extLst>
          </p:cNvPr>
          <p:cNvSpPr>
            <a:spLocks noGrp="1"/>
          </p:cNvSpPr>
          <p:nvPr>
            <p:ph type="title"/>
          </p:nvPr>
        </p:nvSpPr>
        <p:spPr>
          <a:xfrm>
            <a:off x="612000" y="83356"/>
            <a:ext cx="7920000" cy="720000"/>
          </a:xfrm>
        </p:spPr>
        <p:txBody>
          <a:bodyPr/>
          <a:lstStyle/>
          <a:p>
            <a:r>
              <a:rPr lang="en-GB" noProof="0" dirty="0"/>
              <a:t>Cavity support DQW &amp; RFD for LHC</a:t>
            </a:r>
          </a:p>
        </p:txBody>
      </p:sp>
      <p:sp>
        <p:nvSpPr>
          <p:cNvPr id="15" name="Content Placeholder 11">
            <a:extLst>
              <a:ext uri="{FF2B5EF4-FFF2-40B4-BE49-F238E27FC236}">
                <a16:creationId xmlns:a16="http://schemas.microsoft.com/office/drawing/2014/main" id="{02031CE9-7F83-0C57-0BB7-E390E2E484EF}"/>
              </a:ext>
            </a:extLst>
          </p:cNvPr>
          <p:cNvSpPr txBox="1">
            <a:spLocks/>
          </p:cNvSpPr>
          <p:nvPr/>
        </p:nvSpPr>
        <p:spPr>
          <a:xfrm>
            <a:off x="353451" y="932555"/>
            <a:ext cx="5974900" cy="954431"/>
          </a:xfrm>
          <a:prstGeom prst="rect">
            <a:avLst/>
          </a:prstGeom>
        </p:spPr>
        <p:txBody>
          <a:bodyPr vert="horz" lIns="0" tIns="0" rIns="0" bIns="0" rtlCol="0" anchor="t">
            <a:normAutofit/>
          </a:bodyPr>
          <a:lstStyle>
            <a:lvl1pPr marL="0" indent="0" algn="l" defTabSz="457200" rtl="0" eaLnBrk="1" latinLnBrk="0" hangingPunct="1">
              <a:spcBef>
                <a:spcPct val="20000"/>
              </a:spcBef>
              <a:buClr>
                <a:schemeClr val="accent6"/>
              </a:buClr>
              <a:buFont typeface="Wingdings" charset="2"/>
              <a:buNone/>
              <a:defRPr sz="2000" b="1" kern="1200" baseline="0">
                <a:solidFill>
                  <a:schemeClr val="accent5"/>
                </a:solidFill>
                <a:latin typeface="+mn-lt"/>
                <a:ea typeface="+mn-ea"/>
                <a:cs typeface="+mn-cs"/>
              </a:defRPr>
            </a:lvl1pPr>
            <a:lvl2pPr marL="457200" indent="0" algn="l" defTabSz="457200" rtl="0" eaLnBrk="1" latinLnBrk="0" hangingPunct="1">
              <a:spcBef>
                <a:spcPct val="20000"/>
              </a:spcBef>
              <a:buClr>
                <a:schemeClr val="accent6"/>
              </a:buClr>
              <a:buFont typeface="Wingdings" charset="2"/>
              <a:buNone/>
              <a:defRPr sz="2000" b="1" kern="1200">
                <a:solidFill>
                  <a:schemeClr val="accent5"/>
                </a:solidFill>
                <a:latin typeface="+mn-lt"/>
                <a:ea typeface="+mn-ea"/>
                <a:cs typeface="+mn-cs"/>
              </a:defRPr>
            </a:lvl2pPr>
            <a:lvl3pPr marL="914400" indent="0" algn="l" defTabSz="457200" rtl="0" eaLnBrk="1" latinLnBrk="0" hangingPunct="1">
              <a:spcBef>
                <a:spcPct val="20000"/>
              </a:spcBef>
              <a:buClr>
                <a:schemeClr val="accent6"/>
              </a:buClr>
              <a:buFont typeface="Wingdings" charset="2"/>
              <a:buNone/>
              <a:defRPr sz="1800" b="1" kern="1200">
                <a:solidFill>
                  <a:schemeClr val="accent5"/>
                </a:solidFill>
                <a:latin typeface="+mn-lt"/>
                <a:ea typeface="+mn-ea"/>
                <a:cs typeface="+mn-cs"/>
              </a:defRPr>
            </a:lvl3pPr>
            <a:lvl4pPr marL="1371600" indent="0" algn="l" defTabSz="457200" rtl="0" eaLnBrk="1" latinLnBrk="0" hangingPunct="1">
              <a:spcBef>
                <a:spcPct val="20000"/>
              </a:spcBef>
              <a:buClr>
                <a:schemeClr val="accent6"/>
              </a:buClr>
              <a:buFont typeface="Wingdings" charset="2"/>
              <a:buNone/>
              <a:defRPr sz="1600" b="1" kern="1200">
                <a:solidFill>
                  <a:schemeClr val="accent5"/>
                </a:solidFill>
                <a:latin typeface="+mn-lt"/>
                <a:ea typeface="+mn-ea"/>
                <a:cs typeface="+mn-cs"/>
              </a:defRPr>
            </a:lvl4pPr>
            <a:lvl5pPr marL="1828800" indent="0" algn="l" defTabSz="457200" rtl="0" eaLnBrk="1" latinLnBrk="0" hangingPunct="1">
              <a:spcBef>
                <a:spcPct val="20000"/>
              </a:spcBef>
              <a:buClr>
                <a:schemeClr val="accent6"/>
              </a:buClr>
              <a:buFont typeface="Wingdings" charset="2"/>
              <a:buNone/>
              <a:defRPr sz="1600" b="1" kern="1200">
                <a:solidFill>
                  <a:schemeClr val="accent5"/>
                </a:solidFill>
                <a:latin typeface="+mn-lt"/>
                <a:ea typeface="+mn-ea"/>
                <a:cs typeface="+mn-cs"/>
              </a:defRPr>
            </a:lvl5pPr>
            <a:lvl6pPr marL="2286000" indent="0" algn="l" defTabSz="457200" rtl="0" eaLnBrk="1" latinLnBrk="0" hangingPunct="1">
              <a:spcBef>
                <a:spcPct val="20000"/>
              </a:spcBef>
              <a:buFont typeface="Arial"/>
              <a:buNone/>
              <a:defRPr sz="1600" b="1" kern="1200">
                <a:solidFill>
                  <a:schemeClr val="tx1"/>
                </a:solidFill>
                <a:latin typeface="+mn-lt"/>
                <a:ea typeface="+mn-ea"/>
                <a:cs typeface="+mn-cs"/>
              </a:defRPr>
            </a:lvl6pPr>
            <a:lvl7pPr marL="2743200" indent="0" algn="l" defTabSz="457200" rtl="0" eaLnBrk="1" latinLnBrk="0" hangingPunct="1">
              <a:spcBef>
                <a:spcPct val="20000"/>
              </a:spcBef>
              <a:buFont typeface="Arial"/>
              <a:buNone/>
              <a:defRPr sz="1600" b="1" kern="1200">
                <a:solidFill>
                  <a:schemeClr val="tx1"/>
                </a:solidFill>
                <a:latin typeface="+mn-lt"/>
                <a:ea typeface="+mn-ea"/>
                <a:cs typeface="+mn-cs"/>
              </a:defRPr>
            </a:lvl7pPr>
            <a:lvl8pPr marL="3200400" indent="0" algn="l" defTabSz="457200" rtl="0" eaLnBrk="1" latinLnBrk="0" hangingPunct="1">
              <a:spcBef>
                <a:spcPct val="20000"/>
              </a:spcBef>
              <a:buFont typeface="Arial"/>
              <a:buNone/>
              <a:defRPr sz="1600" b="1" kern="1200">
                <a:solidFill>
                  <a:schemeClr val="tx1"/>
                </a:solidFill>
                <a:latin typeface="+mn-lt"/>
                <a:ea typeface="+mn-ea"/>
                <a:cs typeface="+mn-cs"/>
              </a:defRPr>
            </a:lvl8pPr>
            <a:lvl9pPr marL="3657600" indent="0" algn="l" defTabSz="457200" rtl="0" eaLnBrk="1" latinLnBrk="0" hangingPunct="1">
              <a:spcBef>
                <a:spcPct val="20000"/>
              </a:spcBef>
              <a:buFont typeface="Arial"/>
              <a:buNone/>
              <a:defRPr sz="1600" b="1" kern="1200">
                <a:solidFill>
                  <a:schemeClr val="tx1"/>
                </a:solidFill>
                <a:latin typeface="+mn-lt"/>
                <a:ea typeface="+mn-ea"/>
                <a:cs typeface="+mn-cs"/>
              </a:defRPr>
            </a:lvl9pPr>
          </a:lstStyle>
          <a:p>
            <a:pPr marL="285750" indent="-285750">
              <a:buFont typeface="Arial" panose="020B0604020202020204" pitchFamily="34" charset="0"/>
              <a:buChar char="•"/>
            </a:pPr>
            <a:r>
              <a:rPr lang="en-GB" sz="1400" b="0" noProof="0" dirty="0"/>
              <a:t>Material update for the 3 adjustment sets</a:t>
            </a:r>
          </a:p>
          <a:p>
            <a:pPr marL="285750" indent="-285750">
              <a:buFont typeface="Arial" panose="020B0604020202020204" pitchFamily="34" charset="0"/>
              <a:buChar char="•"/>
            </a:pPr>
            <a:r>
              <a:rPr lang="en-GB" sz="1400" b="0" noProof="0" dirty="0"/>
              <a:t>Blade connexion head change</a:t>
            </a:r>
          </a:p>
          <a:p>
            <a:pPr marL="285750" indent="-285750">
              <a:buFont typeface="Arial" panose="020B0604020202020204" pitchFamily="34" charset="0"/>
              <a:buChar char="•"/>
            </a:pPr>
            <a:r>
              <a:rPr lang="en-GB" sz="1400" b="0" noProof="0" dirty="0"/>
              <a:t>Improvement of assembly on CM </a:t>
            </a:r>
          </a:p>
          <a:p>
            <a:pPr marL="285750" indent="-285750">
              <a:buFont typeface="Arial" panose="020B0604020202020204" pitchFamily="34" charset="0"/>
              <a:buChar char="•"/>
            </a:pPr>
            <a:endParaRPr lang="en-GB" sz="1400" b="0" noProof="0" dirty="0">
              <a:solidFill>
                <a:schemeClr val="accent2">
                  <a:lumMod val="60000"/>
                  <a:lumOff val="40000"/>
                </a:schemeClr>
              </a:solidFill>
            </a:endParaRPr>
          </a:p>
          <a:p>
            <a:pPr marL="285750" indent="-285750">
              <a:buFont typeface="Arial" panose="020B0604020202020204" pitchFamily="34" charset="0"/>
              <a:buChar char="•"/>
            </a:pPr>
            <a:endParaRPr lang="en-GB" sz="1800" b="0" noProof="0" dirty="0"/>
          </a:p>
          <a:p>
            <a:pPr marL="800100" lvl="1" indent="-342900">
              <a:buFont typeface="Wingdings" panose="05000000000000000000" pitchFamily="2" charset="2"/>
              <a:buChar char="§"/>
            </a:pPr>
            <a:endParaRPr lang="en-GB" sz="1800" noProof="0" dirty="0"/>
          </a:p>
        </p:txBody>
      </p:sp>
      <p:cxnSp>
        <p:nvCxnSpPr>
          <p:cNvPr id="28" name="Straight Connector 27">
            <a:extLst>
              <a:ext uri="{FF2B5EF4-FFF2-40B4-BE49-F238E27FC236}">
                <a16:creationId xmlns:a16="http://schemas.microsoft.com/office/drawing/2014/main" id="{A9B12B89-0CAB-3554-CA0D-B18515780E83}"/>
              </a:ext>
            </a:extLst>
          </p:cNvPr>
          <p:cNvCxnSpPr>
            <a:cxnSpLocks/>
          </p:cNvCxnSpPr>
          <p:nvPr/>
        </p:nvCxnSpPr>
        <p:spPr>
          <a:xfrm>
            <a:off x="3871356" y="1056425"/>
            <a:ext cx="2103125" cy="0"/>
          </a:xfrm>
          <a:prstGeom prst="line">
            <a:avLst/>
          </a:prstGeom>
        </p:spPr>
        <p:style>
          <a:lnRef idx="2">
            <a:schemeClr val="accent3"/>
          </a:lnRef>
          <a:fillRef idx="0">
            <a:schemeClr val="accent3"/>
          </a:fillRef>
          <a:effectRef idx="1">
            <a:schemeClr val="accent3"/>
          </a:effectRef>
          <a:fontRef idx="minor">
            <a:schemeClr val="tx1"/>
          </a:fontRef>
        </p:style>
      </p:cxnSp>
      <p:pic>
        <p:nvPicPr>
          <p:cNvPr id="3" name="Image 2">
            <a:extLst>
              <a:ext uri="{FF2B5EF4-FFF2-40B4-BE49-F238E27FC236}">
                <a16:creationId xmlns:a16="http://schemas.microsoft.com/office/drawing/2014/main" id="{9B5C99ED-43D5-AAA9-3542-2EE2233ABD98}"/>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215882" y="2097472"/>
            <a:ext cx="1610959" cy="1649566"/>
          </a:xfrm>
          <a:prstGeom prst="rect">
            <a:avLst/>
          </a:prstGeom>
        </p:spPr>
      </p:pic>
      <p:pic>
        <p:nvPicPr>
          <p:cNvPr id="6" name="Picture 9">
            <a:extLst>
              <a:ext uri="{FF2B5EF4-FFF2-40B4-BE49-F238E27FC236}">
                <a16:creationId xmlns:a16="http://schemas.microsoft.com/office/drawing/2014/main" id="{6A207F11-A494-BA26-AA46-6C3EE765E631}"/>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6408289" y="860472"/>
            <a:ext cx="2251113" cy="2086273"/>
          </a:xfrm>
          <a:prstGeom prst="rect">
            <a:avLst/>
          </a:prstGeom>
        </p:spPr>
      </p:pic>
      <p:pic>
        <p:nvPicPr>
          <p:cNvPr id="9" name="Picture 11">
            <a:extLst>
              <a:ext uri="{FF2B5EF4-FFF2-40B4-BE49-F238E27FC236}">
                <a16:creationId xmlns:a16="http://schemas.microsoft.com/office/drawing/2014/main" id="{F7E71A82-9A72-35FA-24B9-E18F923FDB99}"/>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7958748" y="1981853"/>
            <a:ext cx="976927" cy="1649566"/>
          </a:xfrm>
          <a:prstGeom prst="rect">
            <a:avLst/>
          </a:prstGeom>
        </p:spPr>
      </p:pic>
      <p:pic>
        <p:nvPicPr>
          <p:cNvPr id="16" name="Picture 17">
            <a:extLst>
              <a:ext uri="{FF2B5EF4-FFF2-40B4-BE49-F238E27FC236}">
                <a16:creationId xmlns:a16="http://schemas.microsoft.com/office/drawing/2014/main" id="{3A96333A-FACE-674D-E5C3-0C413C203F10}"/>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6762737" y="3788472"/>
            <a:ext cx="1352098" cy="1443723"/>
          </a:xfrm>
          <a:prstGeom prst="rect">
            <a:avLst/>
          </a:prstGeom>
        </p:spPr>
      </p:pic>
      <p:pic>
        <p:nvPicPr>
          <p:cNvPr id="19" name="Picture 19">
            <a:extLst>
              <a:ext uri="{FF2B5EF4-FFF2-40B4-BE49-F238E27FC236}">
                <a16:creationId xmlns:a16="http://schemas.microsoft.com/office/drawing/2014/main" id="{9605AC4D-60D5-500A-FFD9-C93FBFA688C7}"/>
              </a:ext>
            </a:extLst>
          </p:cNvPr>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7472193" y="4835341"/>
            <a:ext cx="1482581" cy="1521009"/>
          </a:xfrm>
          <a:prstGeom prst="rect">
            <a:avLst/>
          </a:prstGeom>
        </p:spPr>
      </p:pic>
      <p:cxnSp>
        <p:nvCxnSpPr>
          <p:cNvPr id="23" name="Straight Arrow Connector 22">
            <a:extLst>
              <a:ext uri="{FF2B5EF4-FFF2-40B4-BE49-F238E27FC236}">
                <a16:creationId xmlns:a16="http://schemas.microsoft.com/office/drawing/2014/main" id="{279BDAB0-8FE1-A767-C45E-825D5B25E8BD}"/>
              </a:ext>
            </a:extLst>
          </p:cNvPr>
          <p:cNvCxnSpPr>
            <a:cxnSpLocks/>
          </p:cNvCxnSpPr>
          <p:nvPr/>
        </p:nvCxnSpPr>
        <p:spPr>
          <a:xfrm>
            <a:off x="5974481" y="1056425"/>
            <a:ext cx="2315631" cy="300852"/>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cxnSp>
        <p:nvCxnSpPr>
          <p:cNvPr id="32" name="Straight Arrow Connector 31">
            <a:extLst>
              <a:ext uri="{FF2B5EF4-FFF2-40B4-BE49-F238E27FC236}">
                <a16:creationId xmlns:a16="http://schemas.microsoft.com/office/drawing/2014/main" id="{122191B0-02F6-5F2A-0664-F68287F55C84}"/>
              </a:ext>
            </a:extLst>
          </p:cNvPr>
          <p:cNvCxnSpPr>
            <a:cxnSpLocks/>
          </p:cNvCxnSpPr>
          <p:nvPr/>
        </p:nvCxnSpPr>
        <p:spPr>
          <a:xfrm>
            <a:off x="5983967" y="1056425"/>
            <a:ext cx="672327" cy="409733"/>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cxnSp>
        <p:nvCxnSpPr>
          <p:cNvPr id="33" name="Straight Arrow Connector 32">
            <a:extLst>
              <a:ext uri="{FF2B5EF4-FFF2-40B4-BE49-F238E27FC236}">
                <a16:creationId xmlns:a16="http://schemas.microsoft.com/office/drawing/2014/main" id="{709F834A-EE75-D101-FE6E-707073271D7C}"/>
              </a:ext>
            </a:extLst>
          </p:cNvPr>
          <p:cNvCxnSpPr>
            <a:cxnSpLocks/>
          </p:cNvCxnSpPr>
          <p:nvPr/>
        </p:nvCxnSpPr>
        <p:spPr>
          <a:xfrm flipV="1">
            <a:off x="5974481" y="999309"/>
            <a:ext cx="1730684" cy="57116"/>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cxnSp>
        <p:nvCxnSpPr>
          <p:cNvPr id="26" name="Straight Arrow Connector 31">
            <a:extLst>
              <a:ext uri="{FF2B5EF4-FFF2-40B4-BE49-F238E27FC236}">
                <a16:creationId xmlns:a16="http://schemas.microsoft.com/office/drawing/2014/main" id="{12D96F94-D2A0-BBD7-8813-54C937055743}"/>
              </a:ext>
            </a:extLst>
          </p:cNvPr>
          <p:cNvCxnSpPr>
            <a:cxnSpLocks/>
          </p:cNvCxnSpPr>
          <p:nvPr/>
        </p:nvCxnSpPr>
        <p:spPr>
          <a:xfrm>
            <a:off x="3158163" y="1261781"/>
            <a:ext cx="3974133" cy="396158"/>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cxnSp>
        <p:nvCxnSpPr>
          <p:cNvPr id="29" name="Straight Arrow Connector 31">
            <a:extLst>
              <a:ext uri="{FF2B5EF4-FFF2-40B4-BE49-F238E27FC236}">
                <a16:creationId xmlns:a16="http://schemas.microsoft.com/office/drawing/2014/main" id="{C265527A-E3B2-97FB-DD9E-2940A0109B8A}"/>
              </a:ext>
            </a:extLst>
          </p:cNvPr>
          <p:cNvCxnSpPr>
            <a:cxnSpLocks/>
          </p:cNvCxnSpPr>
          <p:nvPr/>
        </p:nvCxnSpPr>
        <p:spPr>
          <a:xfrm flipH="1" flipV="1">
            <a:off x="7280926" y="1604067"/>
            <a:ext cx="890801" cy="739844"/>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sp>
        <p:nvSpPr>
          <p:cNvPr id="38" name="TextBox 5">
            <a:extLst>
              <a:ext uri="{FF2B5EF4-FFF2-40B4-BE49-F238E27FC236}">
                <a16:creationId xmlns:a16="http://schemas.microsoft.com/office/drawing/2014/main" id="{693C38D7-B991-7005-14B7-E18472B7F04A}"/>
              </a:ext>
            </a:extLst>
          </p:cNvPr>
          <p:cNvSpPr txBox="1"/>
          <p:nvPr/>
        </p:nvSpPr>
        <p:spPr>
          <a:xfrm>
            <a:off x="1910803" y="2081723"/>
            <a:ext cx="5221493" cy="774041"/>
          </a:xfrm>
          <a:prstGeom prst="rect">
            <a:avLst/>
          </a:prstGeom>
        </p:spPr>
        <p:txBody>
          <a:bodyPr vert="horz" lIns="0" tIns="0" rIns="0" bIns="0" rtlCol="0" anchor="t">
            <a:normAutofit/>
          </a:bodyPr>
          <a:lstStyle>
            <a:defPPr>
              <a:defRPr lang="fr-FR"/>
            </a:defPPr>
            <a:lvl1pPr marL="285750" indent="-285750">
              <a:spcBef>
                <a:spcPct val="20000"/>
              </a:spcBef>
              <a:buClr>
                <a:schemeClr val="accent6"/>
              </a:buClr>
              <a:buFont typeface="Arial" panose="020B0604020202020204" pitchFamily="34" charset="0"/>
              <a:buChar char="•"/>
              <a:defRPr sz="1400" b="0" baseline="0">
                <a:solidFill>
                  <a:schemeClr val="accent5"/>
                </a:solidFill>
              </a:defRPr>
            </a:lvl1pPr>
            <a:lvl2pPr lvl="1" indent="0">
              <a:spcBef>
                <a:spcPct val="20000"/>
              </a:spcBef>
              <a:buClr>
                <a:schemeClr val="accent6"/>
              </a:buClr>
              <a:buFont typeface="Wingdings" charset="2"/>
              <a:buNone/>
              <a:defRPr sz="1400" b="0">
                <a:solidFill>
                  <a:schemeClr val="accent2">
                    <a:lumMod val="60000"/>
                    <a:lumOff val="40000"/>
                  </a:schemeClr>
                </a:solidFill>
              </a:defRPr>
            </a:lvl2pPr>
            <a:lvl3pPr indent="0">
              <a:spcBef>
                <a:spcPct val="20000"/>
              </a:spcBef>
              <a:buClr>
                <a:schemeClr val="accent6"/>
              </a:buClr>
              <a:buFont typeface="Wingdings" charset="2"/>
              <a:buNone/>
              <a:defRPr b="1">
                <a:solidFill>
                  <a:schemeClr val="accent5"/>
                </a:solidFill>
              </a:defRPr>
            </a:lvl3pPr>
            <a:lvl4pPr indent="0">
              <a:spcBef>
                <a:spcPct val="20000"/>
              </a:spcBef>
              <a:buClr>
                <a:schemeClr val="accent6"/>
              </a:buClr>
              <a:buFont typeface="Wingdings" charset="2"/>
              <a:buNone/>
              <a:defRPr sz="1600" b="1">
                <a:solidFill>
                  <a:schemeClr val="accent5"/>
                </a:solidFill>
              </a:defRPr>
            </a:lvl4pPr>
            <a:lvl5pPr indent="0">
              <a:spcBef>
                <a:spcPct val="20000"/>
              </a:spcBef>
              <a:buClr>
                <a:schemeClr val="accent6"/>
              </a:buClr>
              <a:buFont typeface="Wingdings" charset="2"/>
              <a:buNone/>
              <a:defRPr sz="1600" b="1">
                <a:solidFill>
                  <a:schemeClr val="accent5"/>
                </a:solidFill>
              </a:defRPr>
            </a:lvl5pPr>
            <a:lvl6pPr indent="0">
              <a:spcBef>
                <a:spcPct val="20000"/>
              </a:spcBef>
              <a:buFont typeface="Arial"/>
              <a:buNone/>
              <a:defRPr sz="1600" b="1"/>
            </a:lvl6pPr>
            <a:lvl7pPr indent="0">
              <a:spcBef>
                <a:spcPct val="20000"/>
              </a:spcBef>
              <a:buFont typeface="Arial"/>
              <a:buNone/>
              <a:defRPr sz="1600" b="1"/>
            </a:lvl7pPr>
            <a:lvl8pPr indent="0">
              <a:spcBef>
                <a:spcPct val="20000"/>
              </a:spcBef>
              <a:buFont typeface="Arial"/>
              <a:buNone/>
              <a:defRPr sz="1600" b="1"/>
            </a:lvl8pPr>
            <a:lvl9pPr indent="0">
              <a:spcBef>
                <a:spcPct val="20000"/>
              </a:spcBef>
              <a:buFont typeface="Arial"/>
              <a:buNone/>
              <a:defRPr sz="1600" b="1"/>
            </a:lvl9pPr>
          </a:lstStyle>
          <a:p>
            <a:r>
              <a:rPr lang="en-GB" noProof="0" dirty="0"/>
              <a:t>Cavity support simulation results are acceptable</a:t>
            </a:r>
          </a:p>
          <a:p>
            <a:pPr lvl="1"/>
            <a:r>
              <a:rPr lang="en-GB" dirty="0">
                <a:solidFill>
                  <a:schemeClr val="accent5"/>
                </a:solidFill>
              </a:rPr>
              <a:t>Both report done by E. </a:t>
            </a:r>
            <a:r>
              <a:rPr lang="en-GB" dirty="0" err="1">
                <a:solidFill>
                  <a:schemeClr val="accent5"/>
                </a:solidFill>
              </a:rPr>
              <a:t>Cano-Pleite</a:t>
            </a:r>
            <a:r>
              <a:rPr lang="en-GB" dirty="0">
                <a:solidFill>
                  <a:schemeClr val="accent5"/>
                </a:solidFill>
              </a:rPr>
              <a:t> </a:t>
            </a:r>
          </a:p>
          <a:p>
            <a:pPr lvl="1"/>
            <a:r>
              <a:rPr lang="en-GB" dirty="0">
                <a:solidFill>
                  <a:srgbClr val="FFC000"/>
                </a:solidFill>
              </a:rPr>
              <a:t>to be uploaded on EDMS</a:t>
            </a:r>
          </a:p>
          <a:p>
            <a:pPr lvl="1"/>
            <a:endParaRPr lang="en-GB" noProof="0" dirty="0"/>
          </a:p>
          <a:p>
            <a:pPr lvl="1"/>
            <a:endParaRPr lang="en-GB" noProof="0" dirty="0"/>
          </a:p>
        </p:txBody>
      </p:sp>
      <p:sp>
        <p:nvSpPr>
          <p:cNvPr id="39" name="TextBox 5">
            <a:extLst>
              <a:ext uri="{FF2B5EF4-FFF2-40B4-BE49-F238E27FC236}">
                <a16:creationId xmlns:a16="http://schemas.microsoft.com/office/drawing/2014/main" id="{163565FB-98CF-8959-5851-D2E904CB0E81}"/>
              </a:ext>
            </a:extLst>
          </p:cNvPr>
          <p:cNvSpPr txBox="1"/>
          <p:nvPr/>
        </p:nvSpPr>
        <p:spPr>
          <a:xfrm>
            <a:off x="1905000" y="2864911"/>
            <a:ext cx="5221493" cy="774041"/>
          </a:xfrm>
          <a:prstGeom prst="rect">
            <a:avLst/>
          </a:prstGeom>
        </p:spPr>
        <p:txBody>
          <a:bodyPr vert="horz" lIns="0" tIns="0" rIns="0" bIns="0" rtlCol="0" anchor="t">
            <a:normAutofit/>
          </a:bodyPr>
          <a:lstStyle>
            <a:defPPr>
              <a:defRPr lang="fr-FR"/>
            </a:defPPr>
            <a:lvl1pPr marL="285750" indent="-285750">
              <a:spcBef>
                <a:spcPct val="20000"/>
              </a:spcBef>
              <a:buClr>
                <a:schemeClr val="accent6"/>
              </a:buClr>
              <a:buFont typeface="Arial" panose="020B0604020202020204" pitchFamily="34" charset="0"/>
              <a:buChar char="•"/>
              <a:defRPr sz="1400" b="0" baseline="0">
                <a:solidFill>
                  <a:schemeClr val="accent5"/>
                </a:solidFill>
              </a:defRPr>
            </a:lvl1pPr>
            <a:lvl2pPr lvl="1" indent="0">
              <a:spcBef>
                <a:spcPct val="20000"/>
              </a:spcBef>
              <a:buClr>
                <a:schemeClr val="accent6"/>
              </a:buClr>
              <a:buFont typeface="Wingdings" charset="2"/>
              <a:buNone/>
              <a:defRPr sz="1400" b="0">
                <a:solidFill>
                  <a:schemeClr val="accent2">
                    <a:lumMod val="60000"/>
                    <a:lumOff val="40000"/>
                  </a:schemeClr>
                </a:solidFill>
              </a:defRPr>
            </a:lvl2pPr>
            <a:lvl3pPr indent="0">
              <a:spcBef>
                <a:spcPct val="20000"/>
              </a:spcBef>
              <a:buClr>
                <a:schemeClr val="accent6"/>
              </a:buClr>
              <a:buFont typeface="Wingdings" charset="2"/>
              <a:buNone/>
              <a:defRPr b="1">
                <a:solidFill>
                  <a:schemeClr val="accent5"/>
                </a:solidFill>
              </a:defRPr>
            </a:lvl3pPr>
            <a:lvl4pPr indent="0">
              <a:spcBef>
                <a:spcPct val="20000"/>
              </a:spcBef>
              <a:buClr>
                <a:schemeClr val="accent6"/>
              </a:buClr>
              <a:buFont typeface="Wingdings" charset="2"/>
              <a:buNone/>
              <a:defRPr sz="1600" b="1">
                <a:solidFill>
                  <a:schemeClr val="accent5"/>
                </a:solidFill>
              </a:defRPr>
            </a:lvl4pPr>
            <a:lvl5pPr indent="0">
              <a:spcBef>
                <a:spcPct val="20000"/>
              </a:spcBef>
              <a:buClr>
                <a:schemeClr val="accent6"/>
              </a:buClr>
              <a:buFont typeface="Wingdings" charset="2"/>
              <a:buNone/>
              <a:defRPr sz="1600" b="1">
                <a:solidFill>
                  <a:schemeClr val="accent5"/>
                </a:solidFill>
              </a:defRPr>
            </a:lvl5pPr>
            <a:lvl6pPr indent="0">
              <a:spcBef>
                <a:spcPct val="20000"/>
              </a:spcBef>
              <a:buFont typeface="Arial"/>
              <a:buNone/>
              <a:defRPr sz="1600" b="1"/>
            </a:lvl6pPr>
            <a:lvl7pPr indent="0">
              <a:spcBef>
                <a:spcPct val="20000"/>
              </a:spcBef>
              <a:buFont typeface="Arial"/>
              <a:buNone/>
              <a:defRPr sz="1600" b="1"/>
            </a:lvl7pPr>
            <a:lvl8pPr indent="0">
              <a:spcBef>
                <a:spcPct val="20000"/>
              </a:spcBef>
              <a:buFont typeface="Arial"/>
              <a:buNone/>
              <a:defRPr sz="1600" b="1"/>
            </a:lvl8pPr>
            <a:lvl9pPr indent="0">
              <a:spcBef>
                <a:spcPct val="20000"/>
              </a:spcBef>
              <a:buFont typeface="Arial"/>
              <a:buNone/>
              <a:defRPr sz="1600" b="1"/>
            </a:lvl9pPr>
          </a:lstStyle>
          <a:p>
            <a:pPr lvl="1"/>
            <a:r>
              <a:rPr lang="en-GB" dirty="0">
                <a:solidFill>
                  <a:schemeClr val="accent5"/>
                </a:solidFill>
              </a:rPr>
              <a:t>Anticipation of displacement for alignment of cavities</a:t>
            </a:r>
          </a:p>
          <a:p>
            <a:pPr lvl="1"/>
            <a:r>
              <a:rPr lang="en-GB" dirty="0">
                <a:solidFill>
                  <a:schemeClr val="accent5"/>
                </a:solidFill>
              </a:rPr>
              <a:t>No significant change in stress WRT previous design</a:t>
            </a:r>
          </a:p>
          <a:p>
            <a:pPr lvl="1"/>
            <a:endParaRPr lang="en-GB" dirty="0">
              <a:solidFill>
                <a:schemeClr val="accent5"/>
              </a:solidFill>
            </a:endParaRPr>
          </a:p>
          <a:p>
            <a:pPr lvl="1"/>
            <a:endParaRPr lang="en-GB" noProof="0" dirty="0"/>
          </a:p>
        </p:txBody>
      </p:sp>
      <p:sp>
        <p:nvSpPr>
          <p:cNvPr id="40" name="Flèche vers la droite 39">
            <a:extLst>
              <a:ext uri="{FF2B5EF4-FFF2-40B4-BE49-F238E27FC236}">
                <a16:creationId xmlns:a16="http://schemas.microsoft.com/office/drawing/2014/main" id="{E64A95B2-D4E9-48E2-9C75-E17787F8F207}"/>
              </a:ext>
            </a:extLst>
          </p:cNvPr>
          <p:cNvSpPr/>
          <p:nvPr/>
        </p:nvSpPr>
        <p:spPr>
          <a:xfrm rot="3588762">
            <a:off x="7641261" y="4602712"/>
            <a:ext cx="537406" cy="300176"/>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noProof="0" dirty="0"/>
          </a:p>
        </p:txBody>
      </p:sp>
      <p:pic>
        <p:nvPicPr>
          <p:cNvPr id="42" name="Image 41">
            <a:extLst>
              <a:ext uri="{FF2B5EF4-FFF2-40B4-BE49-F238E27FC236}">
                <a16:creationId xmlns:a16="http://schemas.microsoft.com/office/drawing/2014/main" id="{0556724F-801D-F3EF-5980-2A320D65C59E}"/>
              </a:ext>
            </a:extLst>
          </p:cNvPr>
          <p:cNvPicPr>
            <a:picLocks noChangeAspect="1"/>
          </p:cNvPicPr>
          <p:nvPr/>
        </p:nvPicPr>
        <p:blipFill>
          <a:blip r:embed="rId9" cstate="print">
            <a:extLst>
              <a:ext uri="{28A0092B-C50C-407E-A947-70E740481C1C}">
                <a14:useLocalDpi xmlns:a14="http://schemas.microsoft.com/office/drawing/2010/main"/>
              </a:ext>
            </a:extLst>
          </a:blip>
          <a:stretch>
            <a:fillRect/>
          </a:stretch>
        </p:blipFill>
        <p:spPr>
          <a:xfrm>
            <a:off x="189226" y="3683909"/>
            <a:ext cx="1677584" cy="1424615"/>
          </a:xfrm>
          <a:prstGeom prst="rect">
            <a:avLst/>
          </a:prstGeom>
        </p:spPr>
      </p:pic>
      <p:pic>
        <p:nvPicPr>
          <p:cNvPr id="43" name="Image 42">
            <a:extLst>
              <a:ext uri="{FF2B5EF4-FFF2-40B4-BE49-F238E27FC236}">
                <a16:creationId xmlns:a16="http://schemas.microsoft.com/office/drawing/2014/main" id="{8EFB69B5-C024-86E9-2157-5BB2ABFD4CAD}"/>
              </a:ext>
            </a:extLst>
          </p:cNvPr>
          <p:cNvPicPr>
            <a:picLocks noChangeAspect="1"/>
          </p:cNvPicPr>
          <p:nvPr/>
        </p:nvPicPr>
        <p:blipFill>
          <a:blip r:embed="rId10" cstate="print">
            <a:extLst>
              <a:ext uri="{28A0092B-C50C-407E-A947-70E740481C1C}">
                <a14:useLocalDpi xmlns:a14="http://schemas.microsoft.com/office/drawing/2010/main"/>
              </a:ext>
            </a:extLst>
          </a:blip>
          <a:stretch>
            <a:fillRect/>
          </a:stretch>
        </p:blipFill>
        <p:spPr>
          <a:xfrm>
            <a:off x="1746866" y="4402916"/>
            <a:ext cx="4412321" cy="2040257"/>
          </a:xfrm>
          <a:prstGeom prst="rect">
            <a:avLst/>
          </a:prstGeom>
        </p:spPr>
      </p:pic>
      <p:cxnSp>
        <p:nvCxnSpPr>
          <p:cNvPr id="44" name="Straight Arrow Connector 31">
            <a:extLst>
              <a:ext uri="{FF2B5EF4-FFF2-40B4-BE49-F238E27FC236}">
                <a16:creationId xmlns:a16="http://schemas.microsoft.com/office/drawing/2014/main" id="{E23A8AE6-D92D-FAF8-57BE-9CA3BCD84C6C}"/>
              </a:ext>
            </a:extLst>
          </p:cNvPr>
          <p:cNvCxnSpPr>
            <a:cxnSpLocks/>
          </p:cNvCxnSpPr>
          <p:nvPr/>
        </p:nvCxnSpPr>
        <p:spPr>
          <a:xfrm flipH="1" flipV="1">
            <a:off x="1222082" y="4337682"/>
            <a:ext cx="2082975" cy="336199"/>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sp>
        <p:nvSpPr>
          <p:cNvPr id="46" name="Virage 45">
            <a:extLst>
              <a:ext uri="{FF2B5EF4-FFF2-40B4-BE49-F238E27FC236}">
                <a16:creationId xmlns:a16="http://schemas.microsoft.com/office/drawing/2014/main" id="{64BCE36A-A1B0-3CA4-5FFA-87332625C8FB}"/>
              </a:ext>
            </a:extLst>
          </p:cNvPr>
          <p:cNvSpPr/>
          <p:nvPr/>
        </p:nvSpPr>
        <p:spPr>
          <a:xfrm flipH="1" flipV="1">
            <a:off x="3354089" y="4608197"/>
            <a:ext cx="404902" cy="275170"/>
          </a:xfrm>
          <a:prstGeom prst="bentArrow">
            <a:avLst>
              <a:gd name="adj1" fmla="val 6510"/>
              <a:gd name="adj2" fmla="val 12673"/>
              <a:gd name="adj3" fmla="val 25000"/>
              <a:gd name="adj4" fmla="val 43750"/>
            </a:avLst>
          </a:prstGeom>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noProof="0" dirty="0">
              <a:solidFill>
                <a:schemeClr val="tx1"/>
              </a:solidFill>
            </a:endParaRPr>
          </a:p>
        </p:txBody>
      </p:sp>
      <p:sp>
        <p:nvSpPr>
          <p:cNvPr id="47" name="Flèche vers le bas 46">
            <a:extLst>
              <a:ext uri="{FF2B5EF4-FFF2-40B4-BE49-F238E27FC236}">
                <a16:creationId xmlns:a16="http://schemas.microsoft.com/office/drawing/2014/main" id="{4939282D-D961-77A6-114A-2020FEFF6875}"/>
              </a:ext>
            </a:extLst>
          </p:cNvPr>
          <p:cNvSpPr/>
          <p:nvPr/>
        </p:nvSpPr>
        <p:spPr>
          <a:xfrm>
            <a:off x="4763357" y="4673881"/>
            <a:ext cx="51873" cy="250209"/>
          </a:xfrm>
          <a:prstGeom prst="downArrow">
            <a:avLst/>
          </a:prstGeom>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noProof="0" dirty="0"/>
          </a:p>
        </p:txBody>
      </p:sp>
      <p:sp>
        <p:nvSpPr>
          <p:cNvPr id="48" name="TextBox 5">
            <a:extLst>
              <a:ext uri="{FF2B5EF4-FFF2-40B4-BE49-F238E27FC236}">
                <a16:creationId xmlns:a16="http://schemas.microsoft.com/office/drawing/2014/main" id="{AF1F8721-12CC-8BB4-20E0-CF0A6F7E42EB}"/>
              </a:ext>
            </a:extLst>
          </p:cNvPr>
          <p:cNvSpPr txBox="1"/>
          <p:nvPr/>
        </p:nvSpPr>
        <p:spPr>
          <a:xfrm>
            <a:off x="2582346" y="4022197"/>
            <a:ext cx="1496506" cy="528872"/>
          </a:xfrm>
          <a:prstGeom prst="rect">
            <a:avLst/>
          </a:prstGeom>
        </p:spPr>
        <p:txBody>
          <a:bodyPr vert="horz" lIns="0" tIns="0" rIns="0" bIns="0" rtlCol="0" anchor="t">
            <a:normAutofit/>
          </a:bodyPr>
          <a:lstStyle>
            <a:defPPr>
              <a:defRPr lang="fr-FR"/>
            </a:defPPr>
            <a:lvl1pPr marL="285750" indent="-285750">
              <a:spcBef>
                <a:spcPct val="20000"/>
              </a:spcBef>
              <a:buClr>
                <a:schemeClr val="accent6"/>
              </a:buClr>
              <a:buFont typeface="Arial" panose="020B0604020202020204" pitchFamily="34" charset="0"/>
              <a:buChar char="•"/>
              <a:defRPr sz="1400" b="0" baseline="0">
                <a:solidFill>
                  <a:schemeClr val="accent5"/>
                </a:solidFill>
              </a:defRPr>
            </a:lvl1pPr>
            <a:lvl2pPr lvl="1" indent="0">
              <a:spcBef>
                <a:spcPct val="20000"/>
              </a:spcBef>
              <a:buClr>
                <a:schemeClr val="accent6"/>
              </a:buClr>
              <a:buFont typeface="Wingdings" charset="2"/>
              <a:buNone/>
              <a:defRPr sz="1400" b="0">
                <a:solidFill>
                  <a:schemeClr val="accent2">
                    <a:lumMod val="60000"/>
                    <a:lumOff val="40000"/>
                  </a:schemeClr>
                </a:solidFill>
              </a:defRPr>
            </a:lvl2pPr>
            <a:lvl3pPr indent="0">
              <a:spcBef>
                <a:spcPct val="20000"/>
              </a:spcBef>
              <a:buClr>
                <a:schemeClr val="accent6"/>
              </a:buClr>
              <a:buFont typeface="Wingdings" charset="2"/>
              <a:buNone/>
              <a:defRPr b="1">
                <a:solidFill>
                  <a:schemeClr val="accent5"/>
                </a:solidFill>
              </a:defRPr>
            </a:lvl3pPr>
            <a:lvl4pPr indent="0">
              <a:spcBef>
                <a:spcPct val="20000"/>
              </a:spcBef>
              <a:buClr>
                <a:schemeClr val="accent6"/>
              </a:buClr>
              <a:buFont typeface="Wingdings" charset="2"/>
              <a:buNone/>
              <a:defRPr sz="1600" b="1">
                <a:solidFill>
                  <a:schemeClr val="accent5"/>
                </a:solidFill>
              </a:defRPr>
            </a:lvl4pPr>
            <a:lvl5pPr indent="0">
              <a:spcBef>
                <a:spcPct val="20000"/>
              </a:spcBef>
              <a:buClr>
                <a:schemeClr val="accent6"/>
              </a:buClr>
              <a:buFont typeface="Wingdings" charset="2"/>
              <a:buNone/>
              <a:defRPr sz="1600" b="1">
                <a:solidFill>
                  <a:schemeClr val="accent5"/>
                </a:solidFill>
              </a:defRPr>
            </a:lvl5pPr>
            <a:lvl6pPr indent="0">
              <a:spcBef>
                <a:spcPct val="20000"/>
              </a:spcBef>
              <a:buFont typeface="Arial"/>
              <a:buNone/>
              <a:defRPr sz="1600" b="1"/>
            </a:lvl6pPr>
            <a:lvl7pPr indent="0">
              <a:spcBef>
                <a:spcPct val="20000"/>
              </a:spcBef>
              <a:buFont typeface="Arial"/>
              <a:buNone/>
              <a:defRPr sz="1600" b="1"/>
            </a:lvl7pPr>
            <a:lvl8pPr indent="0">
              <a:spcBef>
                <a:spcPct val="20000"/>
              </a:spcBef>
              <a:buFont typeface="Arial"/>
              <a:buNone/>
              <a:defRPr sz="1600" b="1"/>
            </a:lvl8pPr>
            <a:lvl9pPr indent="0">
              <a:spcBef>
                <a:spcPct val="20000"/>
              </a:spcBef>
              <a:buFont typeface="Arial"/>
              <a:buNone/>
              <a:defRPr sz="1600" b="1"/>
            </a:lvl9pPr>
          </a:lstStyle>
          <a:p>
            <a:pPr marL="0" indent="0" algn="ctr">
              <a:buNone/>
            </a:pPr>
            <a:r>
              <a:rPr lang="en-GB" sz="1050" b="1" noProof="0" dirty="0"/>
              <a:t>Previous design</a:t>
            </a:r>
          </a:p>
          <a:p>
            <a:pPr marL="0" indent="0" algn="ctr">
              <a:buNone/>
            </a:pPr>
            <a:r>
              <a:rPr lang="en-GB" sz="1050" b="1" noProof="0" dirty="0"/>
              <a:t>(SPS)</a:t>
            </a:r>
          </a:p>
          <a:p>
            <a:pPr lvl="1" algn="ctr"/>
            <a:endParaRPr lang="en-GB" sz="1050" b="1" noProof="0" dirty="0"/>
          </a:p>
        </p:txBody>
      </p:sp>
      <p:sp>
        <p:nvSpPr>
          <p:cNvPr id="49" name="TextBox 5">
            <a:extLst>
              <a:ext uri="{FF2B5EF4-FFF2-40B4-BE49-F238E27FC236}">
                <a16:creationId xmlns:a16="http://schemas.microsoft.com/office/drawing/2014/main" id="{FE1387C6-8FF1-8A3D-DEEA-632FA5BE6D34}"/>
              </a:ext>
            </a:extLst>
          </p:cNvPr>
          <p:cNvSpPr txBox="1"/>
          <p:nvPr/>
        </p:nvSpPr>
        <p:spPr>
          <a:xfrm>
            <a:off x="3983869" y="4009361"/>
            <a:ext cx="1496506" cy="528872"/>
          </a:xfrm>
          <a:prstGeom prst="rect">
            <a:avLst/>
          </a:prstGeom>
        </p:spPr>
        <p:txBody>
          <a:bodyPr vert="horz" lIns="0" tIns="0" rIns="0" bIns="0" rtlCol="0" anchor="t">
            <a:normAutofit/>
          </a:bodyPr>
          <a:lstStyle>
            <a:defPPr>
              <a:defRPr lang="fr-FR"/>
            </a:defPPr>
            <a:lvl1pPr marL="285750" indent="-285750">
              <a:spcBef>
                <a:spcPct val="20000"/>
              </a:spcBef>
              <a:buClr>
                <a:schemeClr val="accent6"/>
              </a:buClr>
              <a:buFont typeface="Arial" panose="020B0604020202020204" pitchFamily="34" charset="0"/>
              <a:buChar char="•"/>
              <a:defRPr sz="1400" b="0" baseline="0">
                <a:solidFill>
                  <a:schemeClr val="accent5"/>
                </a:solidFill>
              </a:defRPr>
            </a:lvl1pPr>
            <a:lvl2pPr lvl="1" indent="0">
              <a:spcBef>
                <a:spcPct val="20000"/>
              </a:spcBef>
              <a:buClr>
                <a:schemeClr val="accent6"/>
              </a:buClr>
              <a:buFont typeface="Wingdings" charset="2"/>
              <a:buNone/>
              <a:defRPr sz="1400" b="0">
                <a:solidFill>
                  <a:schemeClr val="accent2">
                    <a:lumMod val="60000"/>
                    <a:lumOff val="40000"/>
                  </a:schemeClr>
                </a:solidFill>
              </a:defRPr>
            </a:lvl2pPr>
            <a:lvl3pPr indent="0">
              <a:spcBef>
                <a:spcPct val="20000"/>
              </a:spcBef>
              <a:buClr>
                <a:schemeClr val="accent6"/>
              </a:buClr>
              <a:buFont typeface="Wingdings" charset="2"/>
              <a:buNone/>
              <a:defRPr b="1">
                <a:solidFill>
                  <a:schemeClr val="accent5"/>
                </a:solidFill>
              </a:defRPr>
            </a:lvl3pPr>
            <a:lvl4pPr indent="0">
              <a:spcBef>
                <a:spcPct val="20000"/>
              </a:spcBef>
              <a:buClr>
                <a:schemeClr val="accent6"/>
              </a:buClr>
              <a:buFont typeface="Wingdings" charset="2"/>
              <a:buNone/>
              <a:defRPr sz="1600" b="1">
                <a:solidFill>
                  <a:schemeClr val="accent5"/>
                </a:solidFill>
              </a:defRPr>
            </a:lvl4pPr>
            <a:lvl5pPr indent="0">
              <a:spcBef>
                <a:spcPct val="20000"/>
              </a:spcBef>
              <a:buClr>
                <a:schemeClr val="accent6"/>
              </a:buClr>
              <a:buFont typeface="Wingdings" charset="2"/>
              <a:buNone/>
              <a:defRPr sz="1600" b="1">
                <a:solidFill>
                  <a:schemeClr val="accent5"/>
                </a:solidFill>
              </a:defRPr>
            </a:lvl5pPr>
            <a:lvl6pPr indent="0">
              <a:spcBef>
                <a:spcPct val="20000"/>
              </a:spcBef>
              <a:buFont typeface="Arial"/>
              <a:buNone/>
              <a:defRPr sz="1600" b="1"/>
            </a:lvl6pPr>
            <a:lvl7pPr indent="0">
              <a:spcBef>
                <a:spcPct val="20000"/>
              </a:spcBef>
              <a:buFont typeface="Arial"/>
              <a:buNone/>
              <a:defRPr sz="1600" b="1"/>
            </a:lvl7pPr>
            <a:lvl8pPr indent="0">
              <a:spcBef>
                <a:spcPct val="20000"/>
              </a:spcBef>
              <a:buFont typeface="Arial"/>
              <a:buNone/>
              <a:defRPr sz="1600" b="1"/>
            </a:lvl8pPr>
            <a:lvl9pPr indent="0">
              <a:spcBef>
                <a:spcPct val="20000"/>
              </a:spcBef>
              <a:buFont typeface="Arial"/>
              <a:buNone/>
              <a:defRPr sz="1600" b="1"/>
            </a:lvl9pPr>
          </a:lstStyle>
          <a:p>
            <a:pPr marL="0" indent="0" algn="ctr">
              <a:buNone/>
            </a:pPr>
            <a:r>
              <a:rPr lang="en-GB" sz="1050" b="1" noProof="0" dirty="0"/>
              <a:t>New design</a:t>
            </a:r>
          </a:p>
          <a:p>
            <a:pPr marL="0" indent="0" algn="ctr">
              <a:buNone/>
            </a:pPr>
            <a:r>
              <a:rPr lang="en-GB" sz="1050" b="1" noProof="0" dirty="0"/>
              <a:t>(LHC)</a:t>
            </a:r>
          </a:p>
          <a:p>
            <a:pPr lvl="1" algn="ctr"/>
            <a:endParaRPr lang="en-GB" sz="1050" b="1" noProof="0" dirty="0"/>
          </a:p>
        </p:txBody>
      </p:sp>
      <p:sp>
        <p:nvSpPr>
          <p:cNvPr id="50" name="TextBox 25">
            <a:extLst>
              <a:ext uri="{FF2B5EF4-FFF2-40B4-BE49-F238E27FC236}">
                <a16:creationId xmlns:a16="http://schemas.microsoft.com/office/drawing/2014/main" id="{BF8BCB4D-57EA-4ABD-1848-3AEB16B50E9B}"/>
              </a:ext>
            </a:extLst>
          </p:cNvPr>
          <p:cNvSpPr txBox="1"/>
          <p:nvPr/>
        </p:nvSpPr>
        <p:spPr>
          <a:xfrm>
            <a:off x="7399540" y="491139"/>
            <a:ext cx="1555234" cy="369332"/>
          </a:xfrm>
          <a:prstGeom prst="rect">
            <a:avLst/>
          </a:prstGeom>
          <a:noFill/>
        </p:spPr>
        <p:txBody>
          <a:bodyPr wrap="none" rtlCol="0">
            <a:spAutoFit/>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200" i="1" noProof="0" dirty="0"/>
              <a:t>Design released </a:t>
            </a:r>
            <a:r>
              <a:rPr lang="en-GB" b="1" i="1" noProof="0" dirty="0">
                <a:solidFill>
                  <a:srgbClr val="00B050"/>
                </a:solidFill>
              </a:rPr>
              <a:t>✓</a:t>
            </a:r>
            <a:r>
              <a:rPr lang="en-GB" sz="1200" i="1" noProof="0" dirty="0"/>
              <a:t> </a:t>
            </a:r>
          </a:p>
        </p:txBody>
      </p:sp>
      <p:sp>
        <p:nvSpPr>
          <p:cNvPr id="51" name="Footer Placeholder 3">
            <a:extLst>
              <a:ext uri="{FF2B5EF4-FFF2-40B4-BE49-F238E27FC236}">
                <a16:creationId xmlns:a16="http://schemas.microsoft.com/office/drawing/2014/main" id="{550DE8C1-EDE0-8815-3AB5-46DA50E48F86}"/>
              </a:ext>
            </a:extLst>
          </p:cNvPr>
          <p:cNvSpPr>
            <a:spLocks noGrp="1"/>
          </p:cNvSpPr>
          <p:nvPr>
            <p:ph type="ftr" sz="quarter" idx="11"/>
          </p:nvPr>
        </p:nvSpPr>
        <p:spPr>
          <a:xfrm>
            <a:off x="1905000" y="6356350"/>
            <a:ext cx="6627000" cy="360000"/>
          </a:xfrm>
        </p:spPr>
        <p:txBody>
          <a:bodyPr/>
          <a:lstStyle/>
          <a:p>
            <a:r>
              <a:rPr lang="en-GB" noProof="0" dirty="0"/>
              <a:t> 14</a:t>
            </a:r>
            <a:r>
              <a:rPr lang="en-GB" baseline="30000" noProof="0" dirty="0"/>
              <a:t>th</a:t>
            </a:r>
            <a:r>
              <a:rPr lang="en-GB" noProof="0" dirty="0"/>
              <a:t> HL-LHC Collaboration meeting 2024 – WP04 - Teddy Capelli EN-MME </a:t>
            </a:r>
          </a:p>
        </p:txBody>
      </p:sp>
    </p:spTree>
    <p:extLst>
      <p:ext uri="{BB962C8B-B14F-4D97-AF65-F5344CB8AC3E}">
        <p14:creationId xmlns:p14="http://schemas.microsoft.com/office/powerpoint/2010/main" val="1462430270"/>
      </p:ext>
    </p:extLst>
  </p:cSld>
  <p:clrMapOvr>
    <a:masterClrMapping/>
  </p:clrMapOvr>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689ABA85A245EC45AA49FA36F10E0232" ma:contentTypeVersion="0" ma:contentTypeDescription="Create a new document." ma:contentTypeScope="" ma:versionID="fe794e4fbed14c28a784f2d1bcf4a181">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BE4D6EDC-997E-4C63-BA6A-04B542778425}">
  <ds:schemaRefs>
    <ds:schemaRef ds:uri="http://schemas.microsoft.com/sharepoint/v3/contenttype/forms"/>
  </ds:schemaRefs>
</ds:datastoreItem>
</file>

<file path=customXml/itemProps2.xml><?xml version="1.0" encoding="utf-8"?>
<ds:datastoreItem xmlns:ds="http://schemas.openxmlformats.org/officeDocument/2006/customXml" ds:itemID="{66DBE946-B9EC-4725-8CBA-6570A08FF09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15EC2627-59DE-4D3C-BDE1-4405272E797C}">
  <ds:schemaRefs>
    <ds:schemaRef ds:uri="http://schemas.microsoft.com/office/2006/metadata/properties"/>
    <ds:schemaRef ds:uri="http://purl.org/dc/dcmitype/"/>
    <ds:schemaRef ds:uri="http://purl.org/dc/elements/1.1/"/>
    <ds:schemaRef ds:uri="http://schemas.microsoft.com/office/infopath/2007/PartnerControls"/>
    <ds:schemaRef ds:uri="http://schemas.microsoft.com/office/2006/documentManagement/types"/>
    <ds:schemaRef ds:uri="http://purl.org/dc/term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42789</TotalTime>
  <Words>1999</Words>
  <Application>Microsoft Macintosh PowerPoint</Application>
  <PresentationFormat>Affichage à l'écran (4:3)</PresentationFormat>
  <Paragraphs>394</Paragraphs>
  <Slides>21</Slides>
  <Notes>0</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21</vt:i4>
      </vt:variant>
    </vt:vector>
  </HeadingPairs>
  <TitlesOfParts>
    <vt:vector size="28" baseType="lpstr">
      <vt:lpstr>Aptos</vt:lpstr>
      <vt:lpstr>Aptos Narrow</vt:lpstr>
      <vt:lpstr>Arial</vt:lpstr>
      <vt:lpstr>Calibri</vt:lpstr>
      <vt:lpstr>Tahoma</vt:lpstr>
      <vt:lpstr>Wingdings</vt:lpstr>
      <vt:lpstr>Thème Office</vt:lpstr>
      <vt:lpstr>WP4-Series cryomodules design 14th HL-LHC Collaboration Meeting, CERN – 7-10 October 2024</vt:lpstr>
      <vt:lpstr>Status of drawing packages RFD &amp; DQW – Series</vt:lpstr>
      <vt:lpstr>Summary of drawing status</vt:lpstr>
      <vt:lpstr>Assembly sequence updates</vt:lpstr>
      <vt:lpstr>Cryogenic biphase support bolted design</vt:lpstr>
      <vt:lpstr>Cryogenic safety extension for series cryomodules</vt:lpstr>
      <vt:lpstr>Safety extension thermal sim. </vt:lpstr>
      <vt:lpstr>Cryoline stress assessment and pressure test tooling</vt:lpstr>
      <vt:lpstr>Cavity support DQW &amp; RFD for LHC</vt:lpstr>
      <vt:lpstr>Cryogenic instrumentation</vt:lpstr>
      <vt:lpstr>Présentation PowerPoint</vt:lpstr>
      <vt:lpstr>Présentation PowerPoint</vt:lpstr>
      <vt:lpstr>SM18 – M7 test T° measurement feedback</vt:lpstr>
      <vt:lpstr>Conclusions</vt:lpstr>
      <vt:lpstr>Thank you for your attention</vt:lpstr>
      <vt:lpstr>Présentation PowerPoint</vt:lpstr>
      <vt:lpstr>Virtual evaluation of deformation FSI Measures – V.Rude</vt:lpstr>
      <vt:lpstr>Virtual evaluation of deformation Radiographic measures – A.Porret  </vt:lpstr>
      <vt:lpstr>Bonus : Test of material for clean room tooling</vt:lpstr>
      <vt:lpstr>Thermal budget RFD</vt:lpstr>
      <vt:lpstr>Alignment / Survey activities during CM build</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Teddy Capelli</cp:lastModifiedBy>
  <cp:revision>408</cp:revision>
  <cp:lastPrinted>2019-06-19T16:05:43Z</cp:lastPrinted>
  <dcterms:created xsi:type="dcterms:W3CDTF">2016-01-11T14:38:10Z</dcterms:created>
  <dcterms:modified xsi:type="dcterms:W3CDTF">2024-10-09T10:36:28Z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0x010100689ABA85A245EC45AA49FA36F10E0232</vt:lpwstr>
  </property>
</Properties>
</file>