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306" r:id="rId5"/>
    <p:sldId id="562" r:id="rId6"/>
    <p:sldId id="411" r:id="rId7"/>
    <p:sldId id="687" r:id="rId8"/>
    <p:sldId id="688" r:id="rId9"/>
    <p:sldId id="689" r:id="rId10"/>
    <p:sldId id="719" r:id="rId11"/>
    <p:sldId id="412" r:id="rId12"/>
    <p:sldId id="693" r:id="rId13"/>
    <p:sldId id="722" r:id="rId14"/>
    <p:sldId id="694" r:id="rId15"/>
    <p:sldId id="709" r:id="rId16"/>
    <p:sldId id="711" r:id="rId17"/>
    <p:sldId id="716" r:id="rId18"/>
    <p:sldId id="713" r:id="rId19"/>
    <p:sldId id="703" r:id="rId20"/>
    <p:sldId id="697" r:id="rId21"/>
    <p:sldId id="710" r:id="rId22"/>
    <p:sldId id="705" r:id="rId23"/>
    <p:sldId id="708" r:id="rId24"/>
    <p:sldId id="556" r:id="rId25"/>
    <p:sldId id="721" r:id="rId26"/>
    <p:sldId id="622" r:id="rId27"/>
    <p:sldId id="655" r:id="rId28"/>
    <p:sldId id="656" r:id="rId29"/>
    <p:sldId id="658" r:id="rId30"/>
    <p:sldId id="717" r:id="rId31"/>
    <p:sldId id="720" r:id="rId32"/>
    <p:sldId id="712" r:id="rId33"/>
    <p:sldId id="714" r:id="rId34"/>
    <p:sldId id="715" r:id="rId35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vien Rude" initials="VR" lastIdx="1" clrIdx="0">
    <p:extLst>
      <p:ext uri="{19B8F6BF-5375-455C-9EA6-DF929625EA0E}">
        <p15:presenceInfo xmlns:p15="http://schemas.microsoft.com/office/powerpoint/2012/main" userId="S-1-5-21-1526224874-1540688658-1361462980-9640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9236"/>
    <a:srgbClr val="0093BE"/>
    <a:srgbClr val="528153"/>
    <a:srgbClr val="E65346"/>
    <a:srgbClr val="7393BC"/>
    <a:srgbClr val="C5E0B4"/>
    <a:srgbClr val="98C87A"/>
    <a:srgbClr val="64BCD9"/>
    <a:srgbClr val="E6E6E6"/>
    <a:srgbClr val="EAF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50" autoAdjust="0"/>
    <p:restoredTop sz="93420" autoAdjust="0"/>
  </p:normalViewPr>
  <p:slideViewPr>
    <p:cSldViewPr snapToObjects="1" showGuides="1">
      <p:cViewPr varScale="1">
        <p:scale>
          <a:sx n="77" d="100"/>
          <a:sy n="77" d="100"/>
        </p:scale>
        <p:origin x="806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.ch\dfs\Support\SurveyingEng\Users\RUDE_Vivien\Presentation\2024-09-04_WGA\movement_vacuum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cern.ch\dfs\Support\SurveyingEng\Users\RUDE_Vivien\Presentation\2024-09-04_WGA\movement_vacuum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\\cern.ch\dfs\Support\SurveyingEng\Users\RUDE_Vivien\Presentation\2024-09-04_WGA\movement_vacuu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3"/>
          <c:order val="0"/>
          <c:tx>
            <c:v>Objective at cold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(Sheet2!$G$26,Sheet2!$G$29)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F21-4EFE-8BC4-6F252CC16416}"/>
            </c:ext>
          </c:extLst>
        </c:ser>
        <c:ser>
          <c:idx val="0"/>
          <c:order val="1"/>
          <c:tx>
            <c:v>Cav 2 : ambient pressure</c:v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fixedVal"/>
            <c:noEndCap val="0"/>
            <c:val val="8.0000000000000016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(Sheet2!$E$16,Sheet2!$E$19)</c:f>
              <c:numCache>
                <c:formatCode>General</c:formatCode>
                <c:ptCount val="2"/>
                <c:pt idx="0">
                  <c:v>1567.9269999999999</c:v>
                </c:pt>
                <c:pt idx="1">
                  <c:v>2444.1999999999998</c:v>
                </c:pt>
              </c:numCache>
            </c:numRef>
          </c:xVal>
          <c:yVal>
            <c:numRef>
              <c:f>(Sheet2!$E$15,Sheet2!$E$18)</c:f>
              <c:numCache>
                <c:formatCode>General</c:formatCode>
                <c:ptCount val="2"/>
                <c:pt idx="0">
                  <c:v>-0.72399999999999998</c:v>
                </c:pt>
                <c:pt idx="1">
                  <c:v>-0.42899999999999999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F21-4EFE-8BC4-6F252CC16416}"/>
            </c:ext>
          </c:extLst>
        </c:ser>
        <c:ser>
          <c:idx val="2"/>
          <c:order val="2"/>
          <c:tx>
            <c:v>Cav 2 : Cold</c:v>
          </c:tx>
          <c:spPr>
            <a:ln w="444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fixedVal"/>
            <c:noEndCap val="0"/>
            <c:val val="8.0000000000000016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(Sheet2!$G$16,Sheet2!$G$19)</c:f>
              <c:numCache>
                <c:formatCode>General</c:formatCode>
                <c:ptCount val="2"/>
                <c:pt idx="0">
                  <c:v>1568.9870000000001</c:v>
                </c:pt>
                <c:pt idx="1">
                  <c:v>2443.625</c:v>
                </c:pt>
              </c:numCache>
            </c:numRef>
          </c:xVal>
          <c:yVal>
            <c:numRef>
              <c:f>(Sheet2!$G$15,Sheet2!$G$18)</c:f>
              <c:numCache>
                <c:formatCode>General</c:formatCode>
                <c:ptCount val="2"/>
                <c:pt idx="0">
                  <c:v>-1.4E-2</c:v>
                </c:pt>
                <c:pt idx="1">
                  <c:v>7.0000000000000001E-3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F21-4EFE-8BC4-6F252CC16416}"/>
            </c:ext>
          </c:extLst>
        </c:ser>
        <c:ser>
          <c:idx val="4"/>
          <c:order val="3"/>
          <c:tx>
            <c:v>Cav 1 : ambient</c:v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fixedVal"/>
            <c:noEndCap val="0"/>
            <c:val val="0.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(Sheet2!$E$9,Sheet2!$E$12)</c:f>
              <c:numCache>
                <c:formatCode>General</c:formatCode>
                <c:ptCount val="2"/>
                <c:pt idx="0">
                  <c:v>383.54500000000002</c:v>
                </c:pt>
                <c:pt idx="1">
                  <c:v>1263.191</c:v>
                </c:pt>
              </c:numCache>
            </c:numRef>
          </c:xVal>
          <c:yVal>
            <c:numRef>
              <c:f>(Sheet2!$E$8,Sheet2!$E$11)</c:f>
              <c:numCache>
                <c:formatCode>General</c:formatCode>
                <c:ptCount val="2"/>
                <c:pt idx="0">
                  <c:v>-0.70099999999999996</c:v>
                </c:pt>
                <c:pt idx="1">
                  <c:v>-0.371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F21-4EFE-8BC4-6F252CC16416}"/>
            </c:ext>
          </c:extLst>
        </c:ser>
        <c:ser>
          <c:idx val="6"/>
          <c:order val="4"/>
          <c:tx>
            <c:v>Cav 1 : cold</c:v>
          </c:tx>
          <c:spPr>
            <a:ln w="444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fixedVal"/>
            <c:noEndCap val="0"/>
            <c:val val="0.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(Sheet2!$G$9,Sheet2!$G$12)</c:f>
              <c:numCache>
                <c:formatCode>General</c:formatCode>
                <c:ptCount val="2"/>
                <c:pt idx="0">
                  <c:v>384.733</c:v>
                </c:pt>
                <c:pt idx="1">
                  <c:v>1262.7380000000001</c:v>
                </c:pt>
              </c:numCache>
            </c:numRef>
          </c:xVal>
          <c:yVal>
            <c:numRef>
              <c:f>(Sheet2!$G$8,Sheet2!$G$11)</c:f>
              <c:numCache>
                <c:formatCode>General</c:formatCode>
                <c:ptCount val="2"/>
                <c:pt idx="0">
                  <c:v>0.112</c:v>
                </c:pt>
                <c:pt idx="1">
                  <c:v>0.25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F21-4EFE-8BC4-6F252CC16416}"/>
            </c:ext>
          </c:extLst>
        </c:ser>
        <c:ser>
          <c:idx val="7"/>
          <c:order val="5"/>
          <c:tx>
            <c:v>obkectif min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1905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CF21-4EFE-8BC4-6F252CC16416}"/>
              </c:ext>
            </c:extLst>
          </c:dPt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(Sheet2!$H$26,Sheet2!$H$29)</c:f>
              <c:numCache>
                <c:formatCode>0.00</c:formatCode>
                <c:ptCount val="2"/>
                <c:pt idx="0">
                  <c:v>-8.3333333333333329E-2</c:v>
                </c:pt>
                <c:pt idx="1">
                  <c:v>-8.3333333333333329E-2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CF21-4EFE-8BC4-6F252CC16416}"/>
            </c:ext>
          </c:extLst>
        </c:ser>
        <c:ser>
          <c:idx val="8"/>
          <c:order val="6"/>
          <c:tx>
            <c:v>objectif max</c:v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(Sheet2!$I$26,Sheet2!$I$29)</c:f>
              <c:numCache>
                <c:formatCode>0.00</c:formatCode>
                <c:ptCount val="2"/>
                <c:pt idx="0">
                  <c:v>8.3333333333333329E-2</c:v>
                </c:pt>
                <c:pt idx="1">
                  <c:v>8.3333333333333329E-2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CF21-4EFE-8BC4-6F252CC164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3825584"/>
        <c:axId val="733824624"/>
      </c:scatterChart>
      <c:valAx>
        <c:axId val="733825584"/>
        <c:scaling>
          <c:orientation val="minMax"/>
          <c:max val="3000"/>
          <c:min val="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33824624"/>
        <c:crosses val="autoZero"/>
        <c:crossBetween val="midCat"/>
      </c:valAx>
      <c:valAx>
        <c:axId val="733824624"/>
        <c:scaling>
          <c:orientation val="minMax"/>
          <c:max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500"/>
                  <a:t>Radial position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825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3"/>
          <c:order val="0"/>
          <c:tx>
            <c:v>Objective at cold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(Sheet2!$G$26,Sheet2!$G$29)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DB5-4C73-8793-263890585146}"/>
            </c:ext>
          </c:extLst>
        </c:ser>
        <c:ser>
          <c:idx val="0"/>
          <c:order val="1"/>
          <c:tx>
            <c:v>Cav 2 : ambient pressure</c:v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fixedVal"/>
            <c:noEndCap val="0"/>
            <c:val val="5.000000000000001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(Sheet2!$E$16,Sheet2!$E$19)</c:f>
              <c:numCache>
                <c:formatCode>General</c:formatCode>
                <c:ptCount val="2"/>
                <c:pt idx="0">
                  <c:v>1567.9269999999999</c:v>
                </c:pt>
                <c:pt idx="1">
                  <c:v>2444.1999999999998</c:v>
                </c:pt>
              </c:numCache>
            </c:numRef>
          </c:xVal>
          <c:yVal>
            <c:numRef>
              <c:f>(Sheet2!$E$17,Sheet2!$E$20)</c:f>
              <c:numCache>
                <c:formatCode>General</c:formatCode>
                <c:ptCount val="2"/>
                <c:pt idx="0">
                  <c:v>-0.72899999999999998</c:v>
                </c:pt>
                <c:pt idx="1">
                  <c:v>-0.75700000000000001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DB5-4C73-8793-263890585146}"/>
            </c:ext>
          </c:extLst>
        </c:ser>
        <c:ser>
          <c:idx val="2"/>
          <c:order val="2"/>
          <c:tx>
            <c:v>Cav 2 : Cold</c:v>
          </c:tx>
          <c:spPr>
            <a:ln w="444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fixedVal"/>
            <c:noEndCap val="0"/>
            <c:val val="5.000000000000001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(Sheet2!$G$16,Sheet2!$G$19)</c:f>
              <c:numCache>
                <c:formatCode>General</c:formatCode>
                <c:ptCount val="2"/>
                <c:pt idx="0">
                  <c:v>1568.9870000000001</c:v>
                </c:pt>
                <c:pt idx="1">
                  <c:v>2443.625</c:v>
                </c:pt>
              </c:numCache>
            </c:numRef>
          </c:xVal>
          <c:yVal>
            <c:numRef>
              <c:f>(Sheet2!$G$17,Sheet2!$G$20)</c:f>
              <c:numCache>
                <c:formatCode>General</c:formatCode>
                <c:ptCount val="2"/>
                <c:pt idx="0">
                  <c:v>0.126</c:v>
                </c:pt>
                <c:pt idx="1">
                  <c:v>2.4E-2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DB5-4C73-8793-263890585146}"/>
            </c:ext>
          </c:extLst>
        </c:ser>
        <c:ser>
          <c:idx val="4"/>
          <c:order val="3"/>
          <c:tx>
            <c:v>Cav 1 : ambient</c:v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fixedVal"/>
            <c:noEndCap val="0"/>
            <c:val val="0.1500000000000000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(Sheet2!$E$9,Sheet2!$E$12)</c:f>
              <c:numCache>
                <c:formatCode>General</c:formatCode>
                <c:ptCount val="2"/>
                <c:pt idx="0">
                  <c:v>383.54500000000002</c:v>
                </c:pt>
                <c:pt idx="1">
                  <c:v>1263.191</c:v>
                </c:pt>
              </c:numCache>
            </c:numRef>
          </c:xVal>
          <c:yVal>
            <c:numRef>
              <c:f>(Sheet2!$E$10,Sheet2!$E$13)</c:f>
              <c:numCache>
                <c:formatCode>General</c:formatCode>
                <c:ptCount val="2"/>
                <c:pt idx="0">
                  <c:v>-0.70799999999999996</c:v>
                </c:pt>
                <c:pt idx="1">
                  <c:v>-0.77300000000000002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DB5-4C73-8793-263890585146}"/>
            </c:ext>
          </c:extLst>
        </c:ser>
        <c:ser>
          <c:idx val="6"/>
          <c:order val="4"/>
          <c:tx>
            <c:v>Cav 1 : cold</c:v>
          </c:tx>
          <c:spPr>
            <a:ln w="444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fixedVal"/>
            <c:noEndCap val="0"/>
            <c:val val="0.1500000000000000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(Sheet2!$G$9,Sheet2!$G$12)</c:f>
              <c:numCache>
                <c:formatCode>General</c:formatCode>
                <c:ptCount val="2"/>
                <c:pt idx="0">
                  <c:v>384.733</c:v>
                </c:pt>
                <c:pt idx="1">
                  <c:v>1262.7380000000001</c:v>
                </c:pt>
              </c:numCache>
            </c:numRef>
          </c:xVal>
          <c:yVal>
            <c:numRef>
              <c:f>(Sheet2!$G$10,Sheet2!$G$13)</c:f>
              <c:numCache>
                <c:formatCode>General</c:formatCode>
                <c:ptCount val="2"/>
                <c:pt idx="0">
                  <c:v>0.13200000000000001</c:v>
                </c:pt>
                <c:pt idx="1">
                  <c:v>-0.191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DB5-4C73-8793-263890585146}"/>
            </c:ext>
          </c:extLst>
        </c:ser>
        <c:ser>
          <c:idx val="7"/>
          <c:order val="5"/>
          <c:tx>
            <c:v>obkectif min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1905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8DB5-4C73-8793-263890585146}"/>
              </c:ext>
            </c:extLst>
          </c:dPt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(Sheet2!$H$26,Sheet2!$H$29)</c:f>
              <c:numCache>
                <c:formatCode>0.00</c:formatCode>
                <c:ptCount val="2"/>
                <c:pt idx="0">
                  <c:v>-8.3333333333333329E-2</c:v>
                </c:pt>
                <c:pt idx="1">
                  <c:v>-8.3333333333333329E-2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8DB5-4C73-8793-263890585146}"/>
            </c:ext>
          </c:extLst>
        </c:ser>
        <c:ser>
          <c:idx val="8"/>
          <c:order val="6"/>
          <c:tx>
            <c:v>objectif max</c:v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(Sheet2!$I$26,Sheet2!$I$29)</c:f>
              <c:numCache>
                <c:formatCode>0.00</c:formatCode>
                <c:ptCount val="2"/>
                <c:pt idx="0">
                  <c:v>8.3333333333333329E-2</c:v>
                </c:pt>
                <c:pt idx="1">
                  <c:v>8.3333333333333329E-2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8DB5-4C73-8793-263890585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3825584"/>
        <c:axId val="733824624"/>
      </c:scatterChart>
      <c:valAx>
        <c:axId val="733825584"/>
        <c:scaling>
          <c:orientation val="minMax"/>
          <c:max val="3000"/>
          <c:min val="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33824624"/>
        <c:crosses val="autoZero"/>
        <c:crossBetween val="midCat"/>
      </c:valAx>
      <c:valAx>
        <c:axId val="733824624"/>
        <c:scaling>
          <c:orientation val="minMax"/>
          <c:max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500"/>
                  <a:t>Vertical position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825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3"/>
          <c:order val="0"/>
          <c:tx>
            <c:v>Objective at cold</c:v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(Sheet2!$G$26,Sheet2!$G$29)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860-4B60-A56A-27E8F10B7EEE}"/>
            </c:ext>
          </c:extLst>
        </c:ser>
        <c:ser>
          <c:idx val="0"/>
          <c:order val="1"/>
          <c:tx>
            <c:v>Cav 2 : ambient pressure</c:v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(Sheet2!$E$41,Sheet2!$E$44)</c:f>
              <c:numCache>
                <c:formatCode>General</c:formatCode>
                <c:ptCount val="2"/>
                <c:pt idx="0">
                  <c:v>1567.9269999999999</c:v>
                </c:pt>
                <c:pt idx="1">
                  <c:v>2444.1999999999998</c:v>
                </c:pt>
              </c:numCache>
            </c:numRef>
          </c:xVal>
          <c:yVal>
            <c:numRef>
              <c:f>(Sheet2!$E$42,Sheet2!$E$45)</c:f>
              <c:numCache>
                <c:formatCode>General</c:formatCode>
                <c:ptCount val="2"/>
                <c:pt idx="0">
                  <c:v>-0.85499999999999998</c:v>
                </c:pt>
                <c:pt idx="1">
                  <c:v>-0.78100000000000003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860-4B60-A56A-27E8F10B7EEE}"/>
            </c:ext>
          </c:extLst>
        </c:ser>
        <c:ser>
          <c:idx val="1"/>
          <c:order val="2"/>
          <c:tx>
            <c:v>Cav 2 : under vacuum</c:v>
          </c:tx>
          <c:spPr>
            <a:ln w="444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(Sheet2!$F$41,Sheet2!$F$44)</c:f>
              <c:numCache>
                <c:formatCode>General</c:formatCode>
                <c:ptCount val="2"/>
                <c:pt idx="0">
                  <c:v>1567.84</c:v>
                </c:pt>
                <c:pt idx="1">
                  <c:v>2444.35</c:v>
                </c:pt>
              </c:numCache>
            </c:numRef>
          </c:xVal>
          <c:yVal>
            <c:numRef>
              <c:f>(Sheet2!$F$42,Sheet2!$F$45)</c:f>
              <c:numCache>
                <c:formatCode>General</c:formatCode>
                <c:ptCount val="2"/>
                <c:pt idx="0">
                  <c:v>-1.262</c:v>
                </c:pt>
                <c:pt idx="1">
                  <c:v>-1.1220000000000001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860-4B60-A56A-27E8F10B7EEE}"/>
            </c:ext>
          </c:extLst>
        </c:ser>
        <c:ser>
          <c:idx val="2"/>
          <c:order val="3"/>
          <c:tx>
            <c:v>Cav 2 : Cold</c:v>
          </c:tx>
          <c:spPr>
            <a:ln w="444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(Sheet2!$G$41,Sheet2!$G$44)</c:f>
              <c:numCache>
                <c:formatCode>General</c:formatCode>
                <c:ptCount val="2"/>
                <c:pt idx="0">
                  <c:v>1568.9870000000001</c:v>
                </c:pt>
                <c:pt idx="1">
                  <c:v>2443.625</c:v>
                </c:pt>
              </c:numCache>
            </c:numRef>
          </c:xVal>
          <c:yVal>
            <c:numRef>
              <c:f>(Sheet2!$G$42,Sheet2!$G$45)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860-4B60-A56A-27E8F10B7E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3825584"/>
        <c:axId val="733824624"/>
      </c:scatterChart>
      <c:valAx>
        <c:axId val="733825584"/>
        <c:scaling>
          <c:orientation val="minMax"/>
          <c:max val="3000"/>
          <c:min val="100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33824624"/>
        <c:crosses val="autoZero"/>
        <c:crossBetween val="midCat"/>
      </c:valAx>
      <c:valAx>
        <c:axId val="733824624"/>
        <c:scaling>
          <c:orientation val="minMax"/>
          <c:max val="0.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600" dirty="0"/>
                  <a:t>Relative</a:t>
                </a:r>
                <a:r>
                  <a:rPr lang="fr-FR" sz="1600" baseline="0" dirty="0"/>
                  <a:t> v</a:t>
                </a:r>
                <a:r>
                  <a:rPr lang="fr-FR" sz="1600" dirty="0"/>
                  <a:t>ertical motion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825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3"/>
          <c:order val="0"/>
          <c:tx>
            <c:v>Objective at cold</c:v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(Sheet2!$G$26,Sheet2!$G$29)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DA-4D49-9528-5EAD0F420E07}"/>
            </c:ext>
          </c:extLst>
        </c:ser>
        <c:ser>
          <c:idx val="0"/>
          <c:order val="1"/>
          <c:tx>
            <c:v>Cav 2 : ambient pressure</c:v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(Sheet2!$E$41,Sheet2!$E$44)</c:f>
              <c:numCache>
                <c:formatCode>General</c:formatCode>
                <c:ptCount val="2"/>
                <c:pt idx="0">
                  <c:v>1567.9269999999999</c:v>
                </c:pt>
                <c:pt idx="1">
                  <c:v>2444.1999999999998</c:v>
                </c:pt>
              </c:numCache>
            </c:numRef>
          </c:xVal>
          <c:yVal>
            <c:numRef>
              <c:f>(Sheet2!$E$40,Sheet2!$E$43)</c:f>
              <c:numCache>
                <c:formatCode>General</c:formatCode>
                <c:ptCount val="2"/>
                <c:pt idx="0">
                  <c:v>-0.71</c:v>
                </c:pt>
                <c:pt idx="1">
                  <c:v>-0.436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ADA-4D49-9528-5EAD0F420E07}"/>
            </c:ext>
          </c:extLst>
        </c:ser>
        <c:ser>
          <c:idx val="1"/>
          <c:order val="2"/>
          <c:tx>
            <c:v>Cav 2 : under vacuum</c:v>
          </c:tx>
          <c:spPr>
            <a:ln w="444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(Sheet2!$F$41,Sheet2!$F$44)</c:f>
              <c:numCache>
                <c:formatCode>General</c:formatCode>
                <c:ptCount val="2"/>
                <c:pt idx="0">
                  <c:v>1567.84</c:v>
                </c:pt>
                <c:pt idx="1">
                  <c:v>2444.35</c:v>
                </c:pt>
              </c:numCache>
            </c:numRef>
          </c:xVal>
          <c:yVal>
            <c:numRef>
              <c:f>(Sheet2!$F$40,Sheet2!$F$43)</c:f>
              <c:numCache>
                <c:formatCode>General</c:formatCode>
                <c:ptCount val="2"/>
                <c:pt idx="0">
                  <c:v>-0.33599999999999997</c:v>
                </c:pt>
                <c:pt idx="1">
                  <c:v>-6.2E-2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ADA-4D49-9528-5EAD0F420E07}"/>
            </c:ext>
          </c:extLst>
        </c:ser>
        <c:ser>
          <c:idx val="2"/>
          <c:order val="3"/>
          <c:tx>
            <c:v>Cav 2 : Cold</c:v>
          </c:tx>
          <c:spPr>
            <a:ln w="444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(Sheet2!$G$41,Sheet2!$G$44)</c:f>
              <c:numCache>
                <c:formatCode>General</c:formatCode>
                <c:ptCount val="2"/>
                <c:pt idx="0">
                  <c:v>1568.9870000000001</c:v>
                </c:pt>
                <c:pt idx="1">
                  <c:v>2443.625</c:v>
                </c:pt>
              </c:numCache>
            </c:numRef>
          </c:xVal>
          <c:yVal>
            <c:numRef>
              <c:f>(Sheet2!$G$40,Sheet2!$G$43)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ADA-4D49-9528-5EAD0F420E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3825584"/>
        <c:axId val="733824624"/>
      </c:scatterChart>
      <c:valAx>
        <c:axId val="733825584"/>
        <c:scaling>
          <c:orientation val="minMax"/>
          <c:max val="3000"/>
          <c:min val="100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33824624"/>
        <c:crosses val="autoZero"/>
        <c:crossBetween val="midCat"/>
      </c:valAx>
      <c:valAx>
        <c:axId val="733824624"/>
        <c:scaling>
          <c:orientation val="minMax"/>
          <c:max val="0.2"/>
          <c:min val="-1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600" b="0" i="0" u="none" strike="noStrike" kern="1200" baseline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Relative Radial motion </a:t>
                </a:r>
                <a:r>
                  <a:rPr lang="fr-FR" sz="1600" dirty="0"/>
                  <a:t>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825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3"/>
          <c:order val="0"/>
          <c:tx>
            <c:v>Objective at cold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(Sheet2!$G$26,Sheet2!$G$29)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DE1-478E-9CD0-4872BD12217B}"/>
            </c:ext>
          </c:extLst>
        </c:ser>
        <c:ser>
          <c:idx val="0"/>
          <c:order val="1"/>
          <c:tx>
            <c:v>Cav 2 : ambient pressure</c:v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fixedVal"/>
            <c:noEndCap val="0"/>
            <c:val val="5.000000000000001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(Sheet2!$E$16,Sheet2!$E$19)</c:f>
              <c:numCache>
                <c:formatCode>General</c:formatCode>
                <c:ptCount val="2"/>
                <c:pt idx="0">
                  <c:v>1567.9269999999999</c:v>
                </c:pt>
                <c:pt idx="1">
                  <c:v>2444.1999999999998</c:v>
                </c:pt>
              </c:numCache>
            </c:numRef>
          </c:xVal>
          <c:yVal>
            <c:numRef>
              <c:f>(Sheet2!$E$17,Sheet2!$E$20)</c:f>
              <c:numCache>
                <c:formatCode>General</c:formatCode>
                <c:ptCount val="2"/>
                <c:pt idx="0">
                  <c:v>-0.72899999999999998</c:v>
                </c:pt>
                <c:pt idx="1">
                  <c:v>-0.75700000000000001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DE1-478E-9CD0-4872BD12217B}"/>
            </c:ext>
          </c:extLst>
        </c:ser>
        <c:ser>
          <c:idx val="2"/>
          <c:order val="2"/>
          <c:tx>
            <c:v>Cav 2 : Cold</c:v>
          </c:tx>
          <c:spPr>
            <a:ln w="444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fixedVal"/>
            <c:noEndCap val="0"/>
            <c:val val="5.000000000000001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(Sheet2!$G$16,Sheet2!$G$19)</c:f>
              <c:numCache>
                <c:formatCode>General</c:formatCode>
                <c:ptCount val="2"/>
                <c:pt idx="0">
                  <c:v>1568.9870000000001</c:v>
                </c:pt>
                <c:pt idx="1">
                  <c:v>2443.625</c:v>
                </c:pt>
              </c:numCache>
            </c:numRef>
          </c:xVal>
          <c:yVal>
            <c:numRef>
              <c:f>(Sheet2!$G$17,Sheet2!$G$20)</c:f>
              <c:numCache>
                <c:formatCode>General</c:formatCode>
                <c:ptCount val="2"/>
                <c:pt idx="0">
                  <c:v>0.126</c:v>
                </c:pt>
                <c:pt idx="1">
                  <c:v>2.4E-2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DE1-478E-9CD0-4872BD12217B}"/>
            </c:ext>
          </c:extLst>
        </c:ser>
        <c:ser>
          <c:idx val="7"/>
          <c:order val="3"/>
          <c:tx>
            <c:v>obkectif min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19050" cap="rnd">
                <a:solidFill>
                  <a:schemeClr val="tx1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0DE1-478E-9CD0-4872BD12217B}"/>
              </c:ext>
            </c:extLst>
          </c:dPt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(Sheet2!$H$26,Sheet2!$H$29)</c:f>
              <c:numCache>
                <c:formatCode>0.00</c:formatCode>
                <c:ptCount val="2"/>
                <c:pt idx="0">
                  <c:v>-8.3333333333333329E-2</c:v>
                </c:pt>
                <c:pt idx="1">
                  <c:v>-8.3333333333333329E-2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0DE1-478E-9CD0-4872BD12217B}"/>
            </c:ext>
          </c:extLst>
        </c:ser>
        <c:ser>
          <c:idx val="8"/>
          <c:order val="4"/>
          <c:tx>
            <c:v>objectif max</c:v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(Sheet2!$I$26,Sheet2!$I$29)</c:f>
              <c:numCache>
                <c:formatCode>0.00</c:formatCode>
                <c:ptCount val="2"/>
                <c:pt idx="0">
                  <c:v>8.3333333333333329E-2</c:v>
                </c:pt>
                <c:pt idx="1">
                  <c:v>8.3333333333333329E-2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0DE1-478E-9CD0-4872BD122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3825584"/>
        <c:axId val="733824624"/>
      </c:scatterChart>
      <c:valAx>
        <c:axId val="733825584"/>
        <c:scaling>
          <c:orientation val="minMax"/>
          <c:max val="2500"/>
          <c:min val="1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824624"/>
        <c:crosses val="autoZero"/>
        <c:crossBetween val="midCat"/>
      </c:valAx>
      <c:valAx>
        <c:axId val="733824624"/>
        <c:scaling>
          <c:orientation val="minMax"/>
          <c:max val="0.2"/>
          <c:min val="-1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500"/>
                  <a:t>Vertical position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825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013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8C5-F6E5-4C88-A5FB-569199D0D5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0638CEB0-4D34-8116-67E8-3E49598D3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15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5" Type="http://schemas.openxmlformats.org/officeDocument/2006/relationships/image" Target="../media/image37.jp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983432" y="2330368"/>
            <a:ext cx="10585176" cy="1091445"/>
          </a:xfrm>
        </p:spPr>
        <p:txBody>
          <a:bodyPr/>
          <a:lstStyle/>
          <a:p>
            <a:pPr algn="ctr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Alignment analysis of the RFD prototype </a:t>
            </a:r>
            <a:b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during cold test at CERN</a:t>
            </a:r>
            <a:endParaRPr lang="en-GB" sz="32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5598601" y="4176422"/>
            <a:ext cx="2232248" cy="1333189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Vivien RUDE</a:t>
            </a:r>
          </a:p>
          <a:p>
            <a:pPr algn="ctr"/>
            <a:r>
              <a:rPr lang="en-GB" sz="1800" i="1" dirty="0"/>
              <a:t>2024-10-09</a:t>
            </a:r>
          </a:p>
        </p:txBody>
      </p:sp>
      <p:sp>
        <p:nvSpPr>
          <p:cNvPr id="2" name="Rectangle 1"/>
          <p:cNvSpPr/>
          <p:nvPr/>
        </p:nvSpPr>
        <p:spPr>
          <a:xfrm>
            <a:off x="3010506" y="6405201"/>
            <a:ext cx="65037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  <a:latin typeface="+mj-lt"/>
              </a:rPr>
              <a:t>1</a:t>
            </a:r>
            <a:r>
              <a:rPr lang="fr-FR" sz="1600" i="1" dirty="0">
                <a:solidFill>
                  <a:schemeClr val="tx2"/>
                </a:solidFill>
                <a:latin typeface="+mj-lt"/>
              </a:rPr>
              <a:t>4</a:t>
            </a:r>
            <a:r>
              <a:rPr lang="en-GB" sz="1600" i="1" baseline="30000" dirty="0" err="1">
                <a:solidFill>
                  <a:schemeClr val="tx2"/>
                </a:solidFill>
                <a:latin typeface="+mj-lt"/>
              </a:rPr>
              <a:t>th</a:t>
            </a:r>
            <a:r>
              <a:rPr lang="en-GB" sz="1600" i="1" dirty="0">
                <a:solidFill>
                  <a:schemeClr val="tx2"/>
                </a:solidFill>
                <a:latin typeface="+mj-lt"/>
              </a:rPr>
              <a:t> HL-LHC Collaboration Meeting, Genoa (Italy), 7-10 October 2024</a:t>
            </a:r>
            <a:endParaRPr lang="fr-FR" sz="1600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8112224" y="4134893"/>
            <a:ext cx="2232248" cy="720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500" i="1" u="sng" dirty="0"/>
              <a:t>On behalf : </a:t>
            </a: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9192542" y="4494933"/>
            <a:ext cx="3384376" cy="14543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/>
              <a:t>Mateusz SOSIN</a:t>
            </a:r>
          </a:p>
          <a:p>
            <a:r>
              <a:rPr lang="en-GB" sz="1600" dirty="0"/>
              <a:t>Praneeth Sarvade,</a:t>
            </a:r>
          </a:p>
          <a:p>
            <a:r>
              <a:rPr lang="en-GB" sz="1600" dirty="0"/>
              <a:t>Daniel Szarata</a:t>
            </a:r>
          </a:p>
          <a:p>
            <a:r>
              <a:rPr lang="en-GB" sz="1600" dirty="0"/>
              <a:t>Clara Cala Franco</a:t>
            </a:r>
          </a:p>
          <a:p>
            <a:r>
              <a:rPr lang="en-GB" sz="1600" dirty="0"/>
              <a:t>Julia Calmels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203183-8622-4C0E-05FB-CE944914A6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5143" r="23060" b="5480"/>
          <a:stretch/>
        </p:blipFill>
        <p:spPr>
          <a:xfrm>
            <a:off x="8904312" y="84467"/>
            <a:ext cx="3060339" cy="2266122"/>
          </a:xfrm>
          <a:prstGeom prst="rect">
            <a:avLst/>
          </a:prstGeom>
        </p:spPr>
      </p:pic>
      <p:pic>
        <p:nvPicPr>
          <p:cNvPr id="4" name="Picture 3" descr="A large machine in a factory&#10;&#10;Description automatically generated">
            <a:extLst>
              <a:ext uri="{FF2B5EF4-FFF2-40B4-BE49-F238E27FC236}">
                <a16:creationId xmlns:a16="http://schemas.microsoft.com/office/drawing/2014/main" id="{94AC481F-4B45-B834-E841-1F26D67C42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" t="-13573" b="13573"/>
          <a:stretch/>
        </p:blipFill>
        <p:spPr>
          <a:xfrm>
            <a:off x="958278" y="3161321"/>
            <a:ext cx="4104456" cy="318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B4843-0029-20DA-79A3-09601903C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08C3C-544D-A2A1-17EE-90B2938CC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DAEC5B9-2D56-4E87-4CDC-9B498E1A5AF9}"/>
              </a:ext>
            </a:extLst>
          </p:cNvPr>
          <p:cNvSpPr txBox="1">
            <a:spLocks/>
          </p:cNvSpPr>
          <p:nvPr/>
        </p:nvSpPr>
        <p:spPr>
          <a:xfrm>
            <a:off x="983432" y="260648"/>
            <a:ext cx="10585176" cy="109144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Alignment analysis of the RFD prototype </a:t>
            </a:r>
            <a:b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during cold test at CERN</a:t>
            </a:r>
            <a:endParaRPr lang="en-GB" sz="3200" b="0" i="1" dirty="0"/>
          </a:p>
        </p:txBody>
      </p:sp>
      <p:pic>
        <p:nvPicPr>
          <p:cNvPr id="7" name="Picture 6" descr="A large machine in a factory&#10;&#10;Description automatically generated">
            <a:extLst>
              <a:ext uri="{FF2B5EF4-FFF2-40B4-BE49-F238E27FC236}">
                <a16:creationId xmlns:a16="http://schemas.microsoft.com/office/drawing/2014/main" id="{9857C91A-42B7-0310-71B1-9E3BE696A1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" t="-13573" b="13573"/>
          <a:stretch/>
        </p:blipFill>
        <p:spPr>
          <a:xfrm>
            <a:off x="2528709" y="1052736"/>
            <a:ext cx="6649890" cy="516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024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D25F801-94B2-2A65-A1F4-BDFFF5D25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222" y="1448263"/>
            <a:ext cx="3657714" cy="210403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E199D4-7FCC-532F-795B-8D9774437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A6803-2D93-ADAE-7F7F-EBC17582F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C09FC3-3405-6CB4-DE01-1E8C076DC863}"/>
              </a:ext>
            </a:extLst>
          </p:cNvPr>
          <p:cNvSpPr/>
          <p:nvPr/>
        </p:nvSpPr>
        <p:spPr>
          <a:xfrm>
            <a:off x="384933" y="3800317"/>
            <a:ext cx="2199517" cy="1296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Ambient pressure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F3C888-071D-DDE1-7485-F88E34FE420B}"/>
              </a:ext>
            </a:extLst>
          </p:cNvPr>
          <p:cNvSpPr/>
          <p:nvPr/>
        </p:nvSpPr>
        <p:spPr>
          <a:xfrm>
            <a:off x="4787108" y="3800317"/>
            <a:ext cx="2199517" cy="1296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Under vacuum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A314D87-53EB-182B-0103-D03C126807FD}"/>
              </a:ext>
            </a:extLst>
          </p:cNvPr>
          <p:cNvSpPr txBox="1"/>
          <p:nvPr/>
        </p:nvSpPr>
        <p:spPr>
          <a:xfrm>
            <a:off x="55836" y="5154464"/>
            <a:ext cx="285443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Shape Repeatability</a:t>
            </a:r>
          </a:p>
          <a:p>
            <a:pPr algn="ctr"/>
            <a:r>
              <a:rPr lang="en-US" dirty="0"/>
              <a:t>For 3 cycles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Maximum dispersion : 67 </a:t>
            </a:r>
            <a:r>
              <a:rPr lang="el-GR" sz="1400" dirty="0"/>
              <a:t>μ</a:t>
            </a:r>
            <a:r>
              <a:rPr lang="fr-FR" sz="1400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Average</a:t>
            </a:r>
            <a:r>
              <a:rPr lang="fr-FR" sz="1400" dirty="0"/>
              <a:t> dispersion : 18 </a:t>
            </a:r>
            <a:r>
              <a:rPr lang="el-GR" sz="1400" dirty="0"/>
              <a:t>μ</a:t>
            </a:r>
            <a:r>
              <a:rPr lang="fr-FR" sz="1400" dirty="0"/>
              <a:t>m </a:t>
            </a:r>
          </a:p>
          <a:p>
            <a:pPr algn="ctr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77C00FE-E512-9FBE-E169-519F3C523127}"/>
              </a:ext>
            </a:extLst>
          </p:cNvPr>
          <p:cNvSpPr txBox="1"/>
          <p:nvPr/>
        </p:nvSpPr>
        <p:spPr>
          <a:xfrm>
            <a:off x="4539364" y="5154464"/>
            <a:ext cx="276550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Shape Repeatability</a:t>
            </a:r>
          </a:p>
          <a:p>
            <a:pPr algn="ctr"/>
            <a:r>
              <a:rPr lang="en-US" dirty="0"/>
              <a:t>For 3 cycles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Maximum dispersion : 57 </a:t>
            </a:r>
            <a:r>
              <a:rPr lang="el-GR" sz="1400" dirty="0"/>
              <a:t>μ</a:t>
            </a:r>
            <a:r>
              <a:rPr lang="fr-FR" sz="1400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Average</a:t>
            </a:r>
            <a:r>
              <a:rPr lang="fr-FR" sz="1400" dirty="0"/>
              <a:t> dispersion : 16 </a:t>
            </a:r>
            <a:r>
              <a:rPr lang="el-GR" sz="1400" dirty="0"/>
              <a:t>μ</a:t>
            </a:r>
            <a:r>
              <a:rPr lang="fr-FR" sz="1400" dirty="0"/>
              <a:t>m </a:t>
            </a:r>
          </a:p>
          <a:p>
            <a:pPr algn="ctr"/>
            <a:endParaRPr lang="en-US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DD6AA2A-F0FB-71B5-390F-66B148179762}"/>
              </a:ext>
            </a:extLst>
          </p:cNvPr>
          <p:cNvCxnSpPr/>
          <p:nvPr/>
        </p:nvCxnSpPr>
        <p:spPr>
          <a:xfrm>
            <a:off x="2711624" y="4448389"/>
            <a:ext cx="18277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E090F7-943A-3BEE-E6D9-9A4E8B5C5A7A}"/>
              </a:ext>
            </a:extLst>
          </p:cNvPr>
          <p:cNvSpPr txBox="1"/>
          <p:nvPr/>
        </p:nvSpPr>
        <p:spPr>
          <a:xfrm>
            <a:off x="2808103" y="3831931"/>
            <a:ext cx="17251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/>
              <a:t>Max deformation :</a:t>
            </a:r>
          </a:p>
          <a:p>
            <a:pPr algn="ctr"/>
            <a:r>
              <a:rPr lang="en-US" sz="1500" dirty="0"/>
              <a:t> 1.20 mm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FB8834D-694C-DB61-8004-228DA4A2C6BA}"/>
              </a:ext>
            </a:extLst>
          </p:cNvPr>
          <p:cNvSpPr txBox="1"/>
          <p:nvPr/>
        </p:nvSpPr>
        <p:spPr>
          <a:xfrm>
            <a:off x="384933" y="6101"/>
            <a:ext cx="12136164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Deformations of the cryomodule (due to pumping and cooling down)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3274F97-C20C-6927-FB58-81EEFF571019}"/>
              </a:ext>
            </a:extLst>
          </p:cNvPr>
          <p:cNvSpPr txBox="1"/>
          <p:nvPr/>
        </p:nvSpPr>
        <p:spPr>
          <a:xfrm>
            <a:off x="1483054" y="649302"/>
            <a:ext cx="39790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highlight>
                  <a:srgbClr val="00FF00"/>
                </a:highlight>
              </a:rPr>
              <a:t>No deformation was observed on the edge of the top plate during pumping.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2B6FC6-773F-17B5-192D-96E1BEA8D279}"/>
              </a:ext>
            </a:extLst>
          </p:cNvPr>
          <p:cNvSpPr txBox="1"/>
          <p:nvPr/>
        </p:nvSpPr>
        <p:spPr>
          <a:xfrm>
            <a:off x="3935760" y="6274740"/>
            <a:ext cx="38884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ighlight>
                  <a:srgbClr val="00FF00"/>
                </a:highlight>
              </a:rPr>
              <a:t>Shape of the cryomodule under vacuum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ighlight>
                  <a:srgbClr val="00FF00"/>
                </a:highlight>
              </a:rPr>
              <a:t>Repeatable at +/- 0.040 mm (RMS)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C13240E-8968-6071-5487-AAD1C48D362B}"/>
              </a:ext>
            </a:extLst>
          </p:cNvPr>
          <p:cNvSpPr txBox="1"/>
          <p:nvPr/>
        </p:nvSpPr>
        <p:spPr>
          <a:xfrm>
            <a:off x="-55872" y="6274740"/>
            <a:ext cx="32715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ighlight>
                  <a:srgbClr val="00FF00"/>
                </a:highlight>
              </a:rPr>
              <a:t>Shape of the cryomodule at ambient pressure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ighlight>
                  <a:srgbClr val="00FF00"/>
                </a:highlight>
              </a:rPr>
              <a:t>Repeatable at +/- 0.040 mm (RMS)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BCDE34-519C-CACD-6C0A-BFCA5613183E}"/>
              </a:ext>
            </a:extLst>
          </p:cNvPr>
          <p:cNvGrpSpPr/>
          <p:nvPr/>
        </p:nvGrpSpPr>
        <p:grpSpPr>
          <a:xfrm>
            <a:off x="5641574" y="541580"/>
            <a:ext cx="6725781" cy="6194825"/>
            <a:chOff x="5641574" y="541580"/>
            <a:chExt cx="6725781" cy="6194825"/>
          </a:xfrm>
        </p:grpSpPr>
        <p:pic>
          <p:nvPicPr>
            <p:cNvPr id="34" name="Picture 33" descr="A diagram of a rectangular object&#10;&#10;Description automatically generated">
              <a:extLst>
                <a:ext uri="{FF2B5EF4-FFF2-40B4-BE49-F238E27FC236}">
                  <a16:creationId xmlns:a16="http://schemas.microsoft.com/office/drawing/2014/main" id="{18671740-5EFB-9AF4-6C43-03CAEBD1A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84052" y="1295179"/>
              <a:ext cx="3989742" cy="241020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CFD9D7E-336D-E3A9-FA7A-B9A797FFFE63}"/>
                </a:ext>
              </a:extLst>
            </p:cNvPr>
            <p:cNvSpPr/>
            <p:nvPr/>
          </p:nvSpPr>
          <p:spPr>
            <a:xfrm>
              <a:off x="9194194" y="3800317"/>
              <a:ext cx="2199517" cy="12961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Cold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BC27CAC-2016-E969-DCA2-DB7033CFDC77}"/>
                </a:ext>
              </a:extLst>
            </p:cNvPr>
            <p:cNvSpPr txBox="1"/>
            <p:nvPr/>
          </p:nvSpPr>
          <p:spPr>
            <a:xfrm>
              <a:off x="8911201" y="5154464"/>
              <a:ext cx="2765501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Shape Repeatability</a:t>
              </a:r>
            </a:p>
            <a:p>
              <a:pPr algn="ctr"/>
              <a:r>
                <a:rPr lang="en-US" dirty="0"/>
                <a:t>For 3 cycles 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Maximum dispersion : 68 </a:t>
              </a:r>
              <a:r>
                <a:rPr lang="el-GR" sz="1400" dirty="0"/>
                <a:t>μ</a:t>
              </a:r>
              <a:r>
                <a:rPr lang="fr-FR" sz="1400" dirty="0"/>
                <a:t>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400" dirty="0" err="1"/>
                <a:t>Average</a:t>
              </a:r>
              <a:r>
                <a:rPr lang="fr-FR" sz="1400" dirty="0"/>
                <a:t> dispersion : 17 </a:t>
              </a:r>
              <a:r>
                <a:rPr lang="el-GR" sz="1400" dirty="0"/>
                <a:t>μ</a:t>
              </a:r>
              <a:r>
                <a:rPr lang="fr-FR" sz="1400" dirty="0"/>
                <a:t>m </a:t>
              </a:r>
            </a:p>
            <a:p>
              <a:pPr algn="ctr"/>
              <a:endParaRPr lang="en-US" dirty="0"/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5BCB327F-AD02-84AF-B23A-F16BD92A0719}"/>
                </a:ext>
              </a:extLst>
            </p:cNvPr>
            <p:cNvCxnSpPr/>
            <p:nvPr/>
          </p:nvCxnSpPr>
          <p:spPr>
            <a:xfrm>
              <a:off x="7219846" y="4448389"/>
              <a:ext cx="182774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B845959-DEEB-90E1-B71B-B159E73451E7}"/>
                </a:ext>
              </a:extLst>
            </p:cNvPr>
            <p:cNvSpPr txBox="1"/>
            <p:nvPr/>
          </p:nvSpPr>
          <p:spPr>
            <a:xfrm>
              <a:off x="7316325" y="3831931"/>
              <a:ext cx="172515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/>
                <a:t>Max deformation :</a:t>
              </a:r>
            </a:p>
            <a:p>
              <a:pPr algn="ctr"/>
              <a:r>
                <a:rPr lang="en-US" sz="1500" dirty="0"/>
                <a:t> 0.12 mm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21F1643-9CA0-C00B-B4F7-C13DA5146143}"/>
                </a:ext>
              </a:extLst>
            </p:cNvPr>
            <p:cNvSpPr txBox="1"/>
            <p:nvPr/>
          </p:nvSpPr>
          <p:spPr>
            <a:xfrm>
              <a:off x="5641574" y="541580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 algn="ctr">
                <a:defRPr sz="1400">
                  <a:highlight>
                    <a:srgbClr val="00FF00"/>
                  </a:highlight>
                </a:defRPr>
              </a:lvl1pPr>
            </a:lstStyle>
            <a:p>
              <a:r>
                <a:rPr lang="en-GB" dirty="0">
                  <a:highlight>
                    <a:srgbClr val="FFFF00"/>
                  </a:highlight>
                </a:rPr>
                <a:t>During cooldown, the top plate observed a thermal contraction due to thermal convection between the thermal screen and the top plate --&gt; not expected but repeatable--&gt; Can be anticipated</a:t>
              </a:r>
              <a:endParaRPr lang="en-US" dirty="0">
                <a:highlight>
                  <a:srgbClr val="FFFF00"/>
                </a:highlight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5662229-5FF5-9B0C-67FD-E35E69E8286C}"/>
                </a:ext>
              </a:extLst>
            </p:cNvPr>
            <p:cNvSpPr txBox="1"/>
            <p:nvPr/>
          </p:nvSpPr>
          <p:spPr>
            <a:xfrm>
              <a:off x="8478923" y="6274740"/>
              <a:ext cx="388843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highlight>
                    <a:srgbClr val="00FF00"/>
                  </a:highlight>
                </a:rPr>
                <a:t>Shape of the cryomodule at cold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highlight>
                    <a:srgbClr val="00FF00"/>
                  </a:highlight>
                </a:rPr>
                <a:t>Repeatable at +/- 0.040 mm (RMS)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377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38D3A56D-654B-B830-0C61-53DB56F300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054977"/>
              </p:ext>
            </p:extLst>
          </p:nvPr>
        </p:nvGraphicFramePr>
        <p:xfrm>
          <a:off x="5707747" y="2255405"/>
          <a:ext cx="4185392" cy="375250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82141">
                  <a:extLst>
                    <a:ext uri="{9D8B030D-6E8A-4147-A177-3AD203B41FA5}">
                      <a16:colId xmlns:a16="http://schemas.microsoft.com/office/drawing/2014/main" val="676519340"/>
                    </a:ext>
                  </a:extLst>
                </a:gridCol>
                <a:gridCol w="1628049">
                  <a:extLst>
                    <a:ext uri="{9D8B030D-6E8A-4147-A177-3AD203B41FA5}">
                      <a16:colId xmlns:a16="http://schemas.microsoft.com/office/drawing/2014/main" val="3094068148"/>
                    </a:ext>
                  </a:extLst>
                </a:gridCol>
                <a:gridCol w="1175202">
                  <a:extLst>
                    <a:ext uri="{9D8B030D-6E8A-4147-A177-3AD203B41FA5}">
                      <a16:colId xmlns:a16="http://schemas.microsoft.com/office/drawing/2014/main" val="168853929"/>
                    </a:ext>
                  </a:extLst>
                </a:gridCol>
              </a:tblGrid>
              <a:tr h="5689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 priori sigma : </a:t>
                      </a:r>
                    </a:p>
                    <a:p>
                      <a:pPr algn="ctr"/>
                      <a:r>
                        <a:rPr lang="en-US" sz="1200" dirty="0"/>
                        <a:t>0.04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Accuracy expected</a:t>
                      </a:r>
                    </a:p>
                    <a:p>
                      <a:pPr algn="ctr"/>
                      <a:r>
                        <a:rPr lang="en-US" sz="1200" dirty="0"/>
                        <a:t>(simulation)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734571"/>
                  </a:ext>
                </a:extLst>
              </a:tr>
              <a:tr h="239417">
                <a:tc rowSpan="6"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Cav1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Tx</a:t>
                      </a:r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(mm) radial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ptos Narrow" panose="020B0004020202020204" pitchFamily="34" charset="0"/>
                        </a:rPr>
                        <a:t>0.16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258648"/>
                  </a:ext>
                </a:extLst>
              </a:tr>
              <a:tr h="239417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Ty (mm) longitudinal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000" b="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536879"/>
                  </a:ext>
                </a:extLst>
              </a:tr>
              <a:tr h="239417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Tz</a:t>
                      </a:r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(mm) vertical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Aptos Narrow" panose="020B0004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094689"/>
                  </a:ext>
                </a:extLst>
              </a:tr>
              <a:tr h="239417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Rx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pitch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952184"/>
                  </a:ext>
                </a:extLst>
              </a:tr>
              <a:tr h="239417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Ry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roll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0.41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9751"/>
                  </a:ext>
                </a:extLst>
              </a:tr>
              <a:tr h="239417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Rz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yaw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2445304"/>
                  </a:ext>
                </a:extLst>
              </a:tr>
              <a:tr h="239417">
                <a:tc rowSpan="6"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Cav2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Tx</a:t>
                      </a:r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(mm) radial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Aptos Narrow" panose="020B0004020202020204" pitchFamily="34" charset="0"/>
                        </a:rPr>
                        <a:t>0.04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342877"/>
                  </a:ext>
                </a:extLst>
              </a:tr>
              <a:tr h="239417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Ty (mm) longitudinal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000" b="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0.10</a:t>
                      </a:r>
                    </a:p>
                  </a:txBody>
                  <a:tcPr marL="9525" marR="9525" marT="9525" marB="0" anchor="ctr"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081720"/>
                  </a:ext>
                </a:extLst>
              </a:tr>
              <a:tr h="239417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Tz</a:t>
                      </a:r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(mm) vertical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Aptos Narrow" panose="020B00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66439"/>
                  </a:ext>
                </a:extLst>
              </a:tr>
              <a:tr h="239417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Rx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pitch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0.04</a:t>
                      </a:r>
                    </a:p>
                  </a:txBody>
                  <a:tcPr marL="9525" marR="9525" marT="9525" marB="0" anchor="ctr"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285572"/>
                  </a:ext>
                </a:extLst>
              </a:tr>
              <a:tr h="239417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Ry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roll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0.36</a:t>
                      </a:r>
                    </a:p>
                  </a:txBody>
                  <a:tcPr marL="9525" marR="9525" marT="9525" marB="0" anchor="ctr"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105601"/>
                  </a:ext>
                </a:extLst>
              </a:tr>
              <a:tr h="239417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Rz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yaw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532849"/>
                  </a:ext>
                </a:extLst>
              </a:tr>
              <a:tr h="23941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SCALE (mm/m)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EEF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191320"/>
                  </a:ext>
                </a:extLst>
              </a:tr>
            </a:tbl>
          </a:graphicData>
        </a:graphic>
      </p:graphicFrame>
      <p:pic>
        <p:nvPicPr>
          <p:cNvPr id="47" name="Picture 46">
            <a:extLst>
              <a:ext uri="{FF2B5EF4-FFF2-40B4-BE49-F238E27FC236}">
                <a16:creationId xmlns:a16="http://schemas.microsoft.com/office/drawing/2014/main" id="{F358FCAD-02A8-57A6-5B1F-4CF1CFBD2A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79" y="726416"/>
            <a:ext cx="5115349" cy="301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9FB2C-1904-6965-A6EE-60F5DAC90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DFC206-7F8B-69B9-7FF5-8E056648A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CD0F50-90B0-098E-0F3C-D45598E8821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429" y="3841753"/>
            <a:ext cx="4089704" cy="297810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9542F4F-03D5-E222-4BEA-F5B10D70763F}"/>
              </a:ext>
            </a:extLst>
          </p:cNvPr>
          <p:cNvSpPr/>
          <p:nvPr/>
        </p:nvSpPr>
        <p:spPr>
          <a:xfrm>
            <a:off x="421250" y="726416"/>
            <a:ext cx="720080" cy="64672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D0CDF2-D6B2-5D38-4D09-D79391B20152}"/>
              </a:ext>
            </a:extLst>
          </p:cNvPr>
          <p:cNvSpPr txBox="1"/>
          <p:nvPr/>
        </p:nvSpPr>
        <p:spPr>
          <a:xfrm>
            <a:off x="99610" y="3323227"/>
            <a:ext cx="1348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highlight>
                  <a:srgbClr val="FFFF00"/>
                </a:highlight>
              </a:rPr>
              <a:t>Bad geometry </a:t>
            </a:r>
          </a:p>
          <a:p>
            <a:pPr algn="ctr"/>
            <a:r>
              <a:rPr lang="en-US" sz="1400" dirty="0">
                <a:highlight>
                  <a:srgbClr val="FFFF00"/>
                </a:highlight>
              </a:rPr>
              <a:t>for cavity 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F0DA555-F334-F9D3-668A-9647B5DB3DB9}"/>
              </a:ext>
            </a:extLst>
          </p:cNvPr>
          <p:cNvSpPr/>
          <p:nvPr/>
        </p:nvSpPr>
        <p:spPr>
          <a:xfrm>
            <a:off x="1100333" y="4735297"/>
            <a:ext cx="720080" cy="64672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04C8BC7-EA34-04F8-B94B-90FB236E3DE2}"/>
              </a:ext>
            </a:extLst>
          </p:cNvPr>
          <p:cNvCxnSpPr>
            <a:cxnSpLocks/>
          </p:cNvCxnSpPr>
          <p:nvPr/>
        </p:nvCxnSpPr>
        <p:spPr>
          <a:xfrm flipH="1" flipV="1">
            <a:off x="3957944" y="3357500"/>
            <a:ext cx="62929" cy="27778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7533D3B-9F09-6B90-FE84-38EE8E03E904}"/>
              </a:ext>
            </a:extLst>
          </p:cNvPr>
          <p:cNvCxnSpPr>
            <a:cxnSpLocks/>
          </p:cNvCxnSpPr>
          <p:nvPr/>
        </p:nvCxnSpPr>
        <p:spPr>
          <a:xfrm flipV="1">
            <a:off x="3584757" y="3323227"/>
            <a:ext cx="68433" cy="302079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ADF4C95-81D9-3F3E-F896-4E483A56BAE9}"/>
              </a:ext>
            </a:extLst>
          </p:cNvPr>
          <p:cNvSpPr txBox="1"/>
          <p:nvPr/>
        </p:nvSpPr>
        <p:spPr>
          <a:xfrm>
            <a:off x="781290" y="24091"/>
            <a:ext cx="10201283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Uncertainty of position of cavities inside the cryomodule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0BE635-C0FE-24D2-CB99-E5EFE0E52852}"/>
              </a:ext>
            </a:extLst>
          </p:cNvPr>
          <p:cNvSpPr txBox="1"/>
          <p:nvPr/>
        </p:nvSpPr>
        <p:spPr>
          <a:xfrm>
            <a:off x="740989" y="4127465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Jumper</a:t>
            </a:r>
          </a:p>
        </p:txBody>
      </p:sp>
      <p:sp>
        <p:nvSpPr>
          <p:cNvPr id="50" name="Scroll: Horizontal 49">
            <a:extLst>
              <a:ext uri="{FF2B5EF4-FFF2-40B4-BE49-F238E27FC236}">
                <a16:creationId xmlns:a16="http://schemas.microsoft.com/office/drawing/2014/main" id="{9815795E-C5C3-CBFE-CF40-B5AB87F5B526}"/>
              </a:ext>
            </a:extLst>
          </p:cNvPr>
          <p:cNvSpPr/>
          <p:nvPr/>
        </p:nvSpPr>
        <p:spPr>
          <a:xfrm>
            <a:off x="6744074" y="685142"/>
            <a:ext cx="3154397" cy="122181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u="sng" dirty="0"/>
              <a:t>Alignment requirement </a:t>
            </a:r>
          </a:p>
          <a:p>
            <a:pPr algn="ctr"/>
            <a:r>
              <a:rPr lang="en-US" dirty="0"/>
              <a:t> Position : &lt; 100 </a:t>
            </a:r>
            <a:r>
              <a:rPr lang="el-GR" dirty="0"/>
              <a:t>μ</a:t>
            </a:r>
            <a:r>
              <a:rPr lang="fr-FR" dirty="0"/>
              <a:t>m (1</a:t>
            </a:r>
            <a:r>
              <a:rPr lang="fr-FR" dirty="0">
                <a:sym typeface="Symbol" panose="05050102010706020507" pitchFamily="18" charset="2"/>
              </a:rPr>
              <a:t>)</a:t>
            </a:r>
          </a:p>
          <a:p>
            <a:pPr algn="ctr"/>
            <a:r>
              <a:rPr lang="fr-FR" dirty="0">
                <a:sym typeface="Symbol" panose="05050102010706020507" pitchFamily="18" charset="2"/>
              </a:rPr>
              <a:t>Roll : &lt; 400 </a:t>
            </a:r>
            <a:r>
              <a:rPr lang="el-GR" dirty="0"/>
              <a:t>μ</a:t>
            </a:r>
            <a:r>
              <a:rPr lang="fr-FR" dirty="0"/>
              <a:t>rad (1</a:t>
            </a:r>
            <a:r>
              <a:rPr lang="fr-FR" dirty="0">
                <a:sym typeface="Symbol" panose="05050102010706020507" pitchFamily="18" charset="2"/>
              </a:rPr>
              <a:t>)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21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310C33-F563-9E5C-0910-CE86CA45B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C7B427-E5FB-BA1B-13E6-8446CF383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1BA0134-5B21-051C-F172-D0EC8E4E63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57" t="50000"/>
          <a:stretch/>
        </p:blipFill>
        <p:spPr>
          <a:xfrm>
            <a:off x="1011536" y="746491"/>
            <a:ext cx="11136560" cy="30469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60D831-FC3B-0ECE-E915-93F1027C95A4}"/>
              </a:ext>
            </a:extLst>
          </p:cNvPr>
          <p:cNvSpPr txBox="1"/>
          <p:nvPr/>
        </p:nvSpPr>
        <p:spPr>
          <a:xfrm>
            <a:off x="781290" y="24091"/>
            <a:ext cx="10201283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Uncertainty of position of cavities inside the cryomodule</a:t>
            </a:r>
          </a:p>
        </p:txBody>
      </p:sp>
      <p:pic>
        <p:nvPicPr>
          <p:cNvPr id="43" name="Picture 42" descr="A close up of a machine&#10;&#10;Description automatically generated">
            <a:extLst>
              <a:ext uri="{FF2B5EF4-FFF2-40B4-BE49-F238E27FC236}">
                <a16:creationId xmlns:a16="http://schemas.microsoft.com/office/drawing/2014/main" id="{3B442A33-726C-B57A-3F7F-418FD1F37C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31" b="37059"/>
          <a:stretch/>
        </p:blipFill>
        <p:spPr>
          <a:xfrm>
            <a:off x="517844" y="3376149"/>
            <a:ext cx="2645949" cy="1982356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DDDC4007-6ACF-F798-3F04-D7E859FD213B}"/>
              </a:ext>
            </a:extLst>
          </p:cNvPr>
          <p:cNvSpPr txBox="1"/>
          <p:nvPr/>
        </p:nvSpPr>
        <p:spPr>
          <a:xfrm>
            <a:off x="512520" y="5311290"/>
            <a:ext cx="5439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highlight>
                  <a:srgbClr val="FFFF00"/>
                </a:highlight>
              </a:rPr>
              <a:t>Issue with FSI Target Holder: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highlight>
                  <a:srgbClr val="FFFF00"/>
                </a:highlight>
              </a:rPr>
              <a:t>FSI targets are not making proper contact with the holder.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highlight>
                  <a:srgbClr val="FFFF00"/>
                </a:highlight>
              </a:rPr>
              <a:t>Different thermal contraction of glass and metal causes spring permanent deformation </a:t>
            </a:r>
          </a:p>
          <a:p>
            <a:endParaRPr lang="en-US" sz="1400" dirty="0">
              <a:highlight>
                <a:srgbClr val="FFFF00"/>
              </a:highlight>
            </a:endParaRPr>
          </a:p>
          <a:p>
            <a:r>
              <a:rPr lang="en-US" sz="1400" dirty="0">
                <a:highlight>
                  <a:srgbClr val="FFFF00"/>
                </a:highlight>
                <a:sym typeface="Wingdings" panose="05000000000000000000" pitchFamily="2" charset="2"/>
              </a:rPr>
              <a:t> </a:t>
            </a:r>
            <a:r>
              <a:rPr lang="en-US" sz="1400" dirty="0">
                <a:highlight>
                  <a:srgbClr val="FFFF00"/>
                </a:highlight>
              </a:rPr>
              <a:t>Upgrade to spring frictionless fixation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2C99E1E-0FAB-C4E4-377B-6F769E8CD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2822"/>
              </p:ext>
            </p:extLst>
          </p:nvPr>
        </p:nvGraphicFramePr>
        <p:xfrm>
          <a:off x="6524603" y="3455971"/>
          <a:ext cx="3523251" cy="314134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676519340"/>
                    </a:ext>
                  </a:extLst>
                </a:gridCol>
                <a:gridCol w="1628049">
                  <a:extLst>
                    <a:ext uri="{9D8B030D-6E8A-4147-A177-3AD203B41FA5}">
                      <a16:colId xmlns:a16="http://schemas.microsoft.com/office/drawing/2014/main" val="3094068148"/>
                    </a:ext>
                  </a:extLst>
                </a:gridCol>
                <a:gridCol w="1175202">
                  <a:extLst>
                    <a:ext uri="{9D8B030D-6E8A-4147-A177-3AD203B41FA5}">
                      <a16:colId xmlns:a16="http://schemas.microsoft.com/office/drawing/2014/main" val="2783388802"/>
                    </a:ext>
                  </a:extLst>
                </a:gridCol>
              </a:tblGrid>
              <a:tr h="400665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Current accuracy</a:t>
                      </a:r>
                    </a:p>
                    <a:p>
                      <a:pPr algn="ctr"/>
                      <a:r>
                        <a:rPr lang="en-US" sz="1200" dirty="0"/>
                        <a:t>(reality)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734571"/>
                  </a:ext>
                </a:extLst>
              </a:tr>
              <a:tr h="149866">
                <a:tc rowSpan="6"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Cav1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Tx</a:t>
                      </a:r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(mm) radial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ptos Narrow" panose="020B0004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258648"/>
                  </a:ext>
                </a:extLst>
              </a:tr>
              <a:tr h="149866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Ty (mm) longitudinal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536879"/>
                  </a:ext>
                </a:extLst>
              </a:tr>
              <a:tr h="149866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Tz</a:t>
                      </a:r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(mm) vertical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ptos Narrow" panose="020B0004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094689"/>
                  </a:ext>
                </a:extLst>
              </a:tr>
              <a:tr h="149866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Rx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pitch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952184"/>
                  </a:ext>
                </a:extLst>
              </a:tr>
              <a:tr h="149866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Ry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roll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ptos Narrow" panose="020B0004020202020204" pitchFamily="34" charset="0"/>
                        </a:rPr>
                        <a:t>0.70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9751"/>
                  </a:ext>
                </a:extLst>
              </a:tr>
              <a:tr h="149866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Rz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yaw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0.50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2445304"/>
                  </a:ext>
                </a:extLst>
              </a:tr>
              <a:tr h="149866">
                <a:tc rowSpan="6"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Cav2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Tx</a:t>
                      </a:r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(mm) radial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Aptos Narrow" panose="020B0004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342877"/>
                  </a:ext>
                </a:extLst>
              </a:tr>
              <a:tr h="149866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Ty (mm) longitudinal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0.10</a:t>
                      </a:r>
                    </a:p>
                  </a:txBody>
                  <a:tcPr marL="9525" marR="9525" marT="9525" marB="0" anchor="ctr"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081720"/>
                  </a:ext>
                </a:extLst>
              </a:tr>
              <a:tr h="149866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Tz</a:t>
                      </a:r>
                      <a:r>
                        <a:rPr lang="fr-FR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(mm) vertical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Aptos Narrow" panose="020B00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66439"/>
                  </a:ext>
                </a:extLst>
              </a:tr>
              <a:tr h="149866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Rx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pitch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285572"/>
                  </a:ext>
                </a:extLst>
              </a:tr>
              <a:tr h="149866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Ry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roll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Aptos Narrow" panose="020B0004020202020204" pitchFamily="34" charset="0"/>
                        </a:rPr>
                        <a:t>0.40</a:t>
                      </a:r>
                    </a:p>
                  </a:txBody>
                  <a:tcPr marL="9525" marR="9525" marT="9525" marB="0" anchor="ctr"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105601"/>
                  </a:ext>
                </a:extLst>
              </a:tr>
              <a:tr h="149866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Rz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mrad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yaw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DD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0.10</a:t>
                      </a:r>
                    </a:p>
                  </a:txBody>
                  <a:tcPr marL="9525" marR="9525" marT="9525" marB="0" anchor="ctr">
                    <a:solidFill>
                      <a:srgbClr val="FD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532849"/>
                  </a:ext>
                </a:extLst>
              </a:tr>
              <a:tr h="14986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SCALE (mm/m)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F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>
                    <a:solidFill>
                      <a:srgbClr val="FEE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19132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59A828C-B017-58BE-1DD1-ADBC77AD454B}"/>
              </a:ext>
            </a:extLst>
          </p:cNvPr>
          <p:cNvSpPr txBox="1"/>
          <p:nvPr/>
        </p:nvSpPr>
        <p:spPr>
          <a:xfrm>
            <a:off x="57776" y="1646131"/>
            <a:ext cx="11849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Maximum</a:t>
            </a:r>
          </a:p>
          <a:p>
            <a:pPr algn="ctr"/>
            <a:r>
              <a:rPr lang="en-US" dirty="0"/>
              <a:t>Residual</a:t>
            </a:r>
          </a:p>
          <a:p>
            <a:pPr algn="ctr"/>
            <a:r>
              <a:rPr lang="en-US" dirty="0"/>
              <a:t>[mm]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DB43CCD-0C5B-6D88-3EBD-BCE188A7632E}"/>
              </a:ext>
            </a:extLst>
          </p:cNvPr>
          <p:cNvCxnSpPr/>
          <p:nvPr/>
        </p:nvCxnSpPr>
        <p:spPr>
          <a:xfrm>
            <a:off x="4367808" y="1501680"/>
            <a:ext cx="576064" cy="792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FDFA380-AE92-96E3-D95F-C4DCD4710CC7}"/>
              </a:ext>
            </a:extLst>
          </p:cNvPr>
          <p:cNvCxnSpPr>
            <a:cxnSpLocks/>
          </p:cNvCxnSpPr>
          <p:nvPr/>
        </p:nvCxnSpPr>
        <p:spPr>
          <a:xfrm flipV="1">
            <a:off x="2485682" y="1489882"/>
            <a:ext cx="0" cy="1595974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38A7517-E8F1-8AF6-5869-AE30F2518623}"/>
              </a:ext>
            </a:extLst>
          </p:cNvPr>
          <p:cNvSpPr txBox="1"/>
          <p:nvPr/>
        </p:nvSpPr>
        <p:spPr>
          <a:xfrm>
            <a:off x="1938096" y="112055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Pumping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AAC086-04E6-6F53-DFCA-5974D09E78D6}"/>
              </a:ext>
            </a:extLst>
          </p:cNvPr>
          <p:cNvSpPr txBox="1"/>
          <p:nvPr/>
        </p:nvSpPr>
        <p:spPr>
          <a:xfrm>
            <a:off x="3728649" y="112055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Cooling down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213073-D0C9-BD12-6414-329E54E94483}"/>
              </a:ext>
            </a:extLst>
          </p:cNvPr>
          <p:cNvSpPr txBox="1"/>
          <p:nvPr/>
        </p:nvSpPr>
        <p:spPr>
          <a:xfrm>
            <a:off x="591071" y="506500"/>
            <a:ext cx="3884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Objective : RMS residual &lt; 0.04 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7C77C8-AF2B-90FF-9A5B-385DEAA9ACD3}"/>
              </a:ext>
            </a:extLst>
          </p:cNvPr>
          <p:cNvSpPr txBox="1"/>
          <p:nvPr/>
        </p:nvSpPr>
        <p:spPr>
          <a:xfrm>
            <a:off x="10047853" y="5584614"/>
            <a:ext cx="22408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current uncertainties for cavity 2 stay within</a:t>
            </a:r>
          </a:p>
          <a:p>
            <a:r>
              <a:rPr lang="en-GB" sz="1400" dirty="0"/>
              <a:t>the objective</a:t>
            </a:r>
            <a:endParaRPr lang="en-US" sz="1400" dirty="0"/>
          </a:p>
        </p:txBody>
      </p:sp>
      <p:sp>
        <p:nvSpPr>
          <p:cNvPr id="21" name="Scroll: Horizontal 20">
            <a:extLst>
              <a:ext uri="{FF2B5EF4-FFF2-40B4-BE49-F238E27FC236}">
                <a16:creationId xmlns:a16="http://schemas.microsoft.com/office/drawing/2014/main" id="{C01B6F1C-B57E-E20C-B462-263564819714}"/>
              </a:ext>
            </a:extLst>
          </p:cNvPr>
          <p:cNvSpPr/>
          <p:nvPr/>
        </p:nvSpPr>
        <p:spPr>
          <a:xfrm>
            <a:off x="3261973" y="3634892"/>
            <a:ext cx="3154397" cy="122181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u="sng" dirty="0"/>
              <a:t>Alignment requirement </a:t>
            </a:r>
          </a:p>
          <a:p>
            <a:pPr algn="ctr"/>
            <a:r>
              <a:rPr lang="en-US" dirty="0"/>
              <a:t> Position : &lt; 100 </a:t>
            </a:r>
            <a:r>
              <a:rPr lang="el-GR" dirty="0"/>
              <a:t>μ</a:t>
            </a:r>
            <a:r>
              <a:rPr lang="fr-FR" dirty="0"/>
              <a:t>m (1</a:t>
            </a:r>
            <a:r>
              <a:rPr lang="fr-FR" dirty="0">
                <a:sym typeface="Symbol" panose="05050102010706020507" pitchFamily="18" charset="2"/>
              </a:rPr>
              <a:t>)</a:t>
            </a:r>
          </a:p>
          <a:p>
            <a:pPr algn="ctr"/>
            <a:r>
              <a:rPr lang="fr-FR" dirty="0">
                <a:sym typeface="Symbol" panose="05050102010706020507" pitchFamily="18" charset="2"/>
              </a:rPr>
              <a:t>Roll : &lt; 400 </a:t>
            </a:r>
            <a:r>
              <a:rPr lang="el-GR" dirty="0"/>
              <a:t>μ</a:t>
            </a:r>
            <a:r>
              <a:rPr lang="fr-FR" dirty="0"/>
              <a:t>rad (1</a:t>
            </a:r>
            <a:r>
              <a:rPr lang="fr-FR" dirty="0">
                <a:sym typeface="Symbol" panose="05050102010706020507" pitchFamily="18" charset="2"/>
              </a:rPr>
              <a:t>)</a:t>
            </a:r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56E8DF1-0F6D-F85A-9049-8EFACC0D3EDA}"/>
              </a:ext>
            </a:extLst>
          </p:cNvPr>
          <p:cNvCxnSpPr/>
          <p:nvPr/>
        </p:nvCxnSpPr>
        <p:spPr>
          <a:xfrm>
            <a:off x="10344472" y="5311290"/>
            <a:ext cx="12379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692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8B783C-9924-B202-E168-65E375F32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6224D5-F0E1-2D0D-5577-704F66A3C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411C1E-E4D8-8CD7-C756-C9AAC4DBF1EF}"/>
              </a:ext>
            </a:extLst>
          </p:cNvPr>
          <p:cNvSpPr txBox="1"/>
          <p:nvPr/>
        </p:nvSpPr>
        <p:spPr>
          <a:xfrm>
            <a:off x="781291" y="24091"/>
            <a:ext cx="8039380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Motions of the cavities during the three states</a:t>
            </a:r>
          </a:p>
        </p:txBody>
      </p:sp>
      <p:pic>
        <p:nvPicPr>
          <p:cNvPr id="3" name="66A2C76F">
            <a:hlinkClick r:id="" action="ppaction://media"/>
            <a:extLst>
              <a:ext uri="{FF2B5EF4-FFF2-40B4-BE49-F238E27FC236}">
                <a16:creationId xmlns:a16="http://schemas.microsoft.com/office/drawing/2014/main" id="{519AC2D7-0224-050E-F895-5861C04D3E1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075" y="92075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5EDFD63-7411-E0E3-8C33-603AD30B5F85}"/>
              </a:ext>
            </a:extLst>
          </p:cNvPr>
          <p:cNvSpPr/>
          <p:nvPr/>
        </p:nvSpPr>
        <p:spPr>
          <a:xfrm rot="-60000">
            <a:off x="1301281" y="1207182"/>
            <a:ext cx="8928992" cy="35290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73A282-A7E8-09A6-86FC-C34355956D05}"/>
              </a:ext>
            </a:extLst>
          </p:cNvPr>
          <p:cNvSpPr txBox="1"/>
          <p:nvPr/>
        </p:nvSpPr>
        <p:spPr>
          <a:xfrm>
            <a:off x="8256240" y="735563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Objective at cold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C9FEEB-5C7E-46A3-E339-D9C1805FB7E7}"/>
              </a:ext>
            </a:extLst>
          </p:cNvPr>
          <p:cNvSpPr/>
          <p:nvPr/>
        </p:nvSpPr>
        <p:spPr>
          <a:xfrm rot="-60000">
            <a:off x="1981323" y="5380608"/>
            <a:ext cx="8666391" cy="31008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5AB1A4-774D-0687-9915-101C90E7643D}"/>
              </a:ext>
            </a:extLst>
          </p:cNvPr>
          <p:cNvSpPr txBox="1"/>
          <p:nvPr/>
        </p:nvSpPr>
        <p:spPr>
          <a:xfrm>
            <a:off x="8780662" y="5613615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Objective at cold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17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5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DE6F3F-4149-62F9-963F-BE33A4365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685832-0EFA-FF9B-FA8F-95FB64E3F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ED7DEC-BBDF-D2B0-ABA7-73F4B877D61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89169" y="127504"/>
            <a:ext cx="12192000" cy="654867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9C6E20D-E97B-A4E1-635B-EF576A62CD07}"/>
              </a:ext>
            </a:extLst>
          </p:cNvPr>
          <p:cNvCxnSpPr>
            <a:cxnSpLocks/>
          </p:cNvCxnSpPr>
          <p:nvPr/>
        </p:nvCxnSpPr>
        <p:spPr>
          <a:xfrm flipV="1">
            <a:off x="1811316" y="1700808"/>
            <a:ext cx="0" cy="432048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4E82C13-2716-BFA1-89C1-C7549F7EFB78}"/>
              </a:ext>
            </a:extLst>
          </p:cNvPr>
          <p:cNvSpPr txBox="1"/>
          <p:nvPr/>
        </p:nvSpPr>
        <p:spPr>
          <a:xfrm>
            <a:off x="1263730" y="133147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Pumping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09D25B-2460-71F5-B47E-D9970D284DE6}"/>
              </a:ext>
            </a:extLst>
          </p:cNvPr>
          <p:cNvSpPr txBox="1"/>
          <p:nvPr/>
        </p:nvSpPr>
        <p:spPr>
          <a:xfrm>
            <a:off x="4655840" y="3903633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Cooling down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8242DE-7488-1BAE-48A4-E28EA9191806}"/>
              </a:ext>
            </a:extLst>
          </p:cNvPr>
          <p:cNvSpPr/>
          <p:nvPr/>
        </p:nvSpPr>
        <p:spPr>
          <a:xfrm>
            <a:off x="4583832" y="1331476"/>
            <a:ext cx="6720150" cy="720080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00B5E6-E336-7D8A-609C-6CB08180B182}"/>
              </a:ext>
            </a:extLst>
          </p:cNvPr>
          <p:cNvSpPr txBox="1"/>
          <p:nvPr/>
        </p:nvSpPr>
        <p:spPr>
          <a:xfrm>
            <a:off x="8073027" y="1663623"/>
            <a:ext cx="308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Objective : 0 mm +/- 0.1 mm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E57B6A-2B95-0DF3-CC4D-D5339523D6B9}"/>
              </a:ext>
            </a:extLst>
          </p:cNvPr>
          <p:cNvCxnSpPr>
            <a:cxnSpLocks/>
          </p:cNvCxnSpPr>
          <p:nvPr/>
        </p:nvCxnSpPr>
        <p:spPr>
          <a:xfrm flipV="1">
            <a:off x="888018" y="1673562"/>
            <a:ext cx="11174382" cy="412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5DF90FA-8440-9189-276D-6A5CD97CD3A3}"/>
              </a:ext>
            </a:extLst>
          </p:cNvPr>
          <p:cNvSpPr txBox="1"/>
          <p:nvPr/>
        </p:nvSpPr>
        <p:spPr>
          <a:xfrm>
            <a:off x="5735960" y="89955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(</a:t>
            </a:r>
            <a:r>
              <a:rPr lang="en-US" dirty="0" err="1"/>
              <a:t>cav</a:t>
            </a:r>
            <a:r>
              <a:rPr lang="en-US" dirty="0"/>
              <a:t> 2)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CD26E9-5D66-50BD-27E0-E4162C92A6C9}"/>
              </a:ext>
            </a:extLst>
          </p:cNvPr>
          <p:cNvSpPr txBox="1"/>
          <p:nvPr/>
        </p:nvSpPr>
        <p:spPr>
          <a:xfrm>
            <a:off x="5609803" y="1663623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OUT (</a:t>
            </a:r>
            <a:r>
              <a:rPr lang="en-US" dirty="0" err="1">
                <a:solidFill>
                  <a:srgbClr val="FF0000"/>
                </a:solidFill>
              </a:rPr>
              <a:t>cav</a:t>
            </a:r>
            <a:r>
              <a:rPr lang="en-US" dirty="0">
                <a:solidFill>
                  <a:srgbClr val="FF0000"/>
                </a:solidFill>
              </a:rPr>
              <a:t> 2)</a:t>
            </a:r>
          </a:p>
        </p:txBody>
      </p:sp>
    </p:spTree>
    <p:extLst>
      <p:ext uri="{BB962C8B-B14F-4D97-AF65-F5344CB8AC3E}">
        <p14:creationId xmlns:p14="http://schemas.microsoft.com/office/powerpoint/2010/main" val="4178795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C39BB7-33A5-A2F5-D25F-860320F06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CEFD64-91A4-21EF-7824-56A3AF698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1499CAD-5E5C-AA2B-0E00-1CC2E992D6A0}"/>
              </a:ext>
            </a:extLst>
          </p:cNvPr>
          <p:cNvGraphicFramePr>
            <a:graphicFrameLocks/>
          </p:cNvGraphicFramePr>
          <p:nvPr/>
        </p:nvGraphicFramePr>
        <p:xfrm>
          <a:off x="407369" y="836712"/>
          <a:ext cx="5350178" cy="5577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80A5252-3A0F-21C9-F880-85D9BBA8A962}"/>
              </a:ext>
            </a:extLst>
          </p:cNvPr>
          <p:cNvGraphicFramePr>
            <a:graphicFrameLocks/>
          </p:cNvGraphicFramePr>
          <p:nvPr/>
        </p:nvGraphicFramePr>
        <p:xfrm>
          <a:off x="6744072" y="836712"/>
          <a:ext cx="5350178" cy="5577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576EF89-7A93-93C2-6025-D6A978A00EFD}"/>
              </a:ext>
            </a:extLst>
          </p:cNvPr>
          <p:cNvSpPr txBox="1"/>
          <p:nvPr/>
        </p:nvSpPr>
        <p:spPr>
          <a:xfrm>
            <a:off x="767408" y="10195"/>
            <a:ext cx="6458819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Current positions at cold (Sept 2024)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36AFE3-BF40-F67E-0E48-36376E1A1148}"/>
              </a:ext>
            </a:extLst>
          </p:cNvPr>
          <p:cNvSpPr txBox="1"/>
          <p:nvPr/>
        </p:nvSpPr>
        <p:spPr>
          <a:xfrm>
            <a:off x="5923898" y="6205954"/>
            <a:ext cx="1779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Warm position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EE3CC0-633D-DE8A-CFED-D01AAF5ED2AE}"/>
              </a:ext>
            </a:extLst>
          </p:cNvPr>
          <p:cNvCxnSpPr/>
          <p:nvPr/>
        </p:nvCxnSpPr>
        <p:spPr>
          <a:xfrm>
            <a:off x="5262917" y="6414040"/>
            <a:ext cx="56399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C008710-A3BF-4772-CE9D-581808737330}"/>
              </a:ext>
            </a:extLst>
          </p:cNvPr>
          <p:cNvSpPr txBox="1"/>
          <p:nvPr/>
        </p:nvSpPr>
        <p:spPr>
          <a:xfrm>
            <a:off x="5923898" y="6497414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Cold position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74FD0D7-F7F0-AAE0-473A-38D5DDE54C15}"/>
              </a:ext>
            </a:extLst>
          </p:cNvPr>
          <p:cNvCxnSpPr/>
          <p:nvPr/>
        </p:nvCxnSpPr>
        <p:spPr>
          <a:xfrm>
            <a:off x="5262917" y="6705500"/>
            <a:ext cx="563995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02C381-029E-634A-0FE0-E7481504B541}"/>
              </a:ext>
            </a:extLst>
          </p:cNvPr>
          <p:cNvSpPr txBox="1"/>
          <p:nvPr/>
        </p:nvSpPr>
        <p:spPr>
          <a:xfrm>
            <a:off x="2783632" y="56867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Radial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7C6EBE-6A21-110C-FC44-7785F0BA7C59}"/>
              </a:ext>
            </a:extLst>
          </p:cNvPr>
          <p:cNvSpPr txBox="1"/>
          <p:nvPr/>
        </p:nvSpPr>
        <p:spPr>
          <a:xfrm>
            <a:off x="9696400" y="568672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Vertical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E4B09-7E9E-5399-109D-5806A81895E7}"/>
              </a:ext>
            </a:extLst>
          </p:cNvPr>
          <p:cNvSpPr txBox="1"/>
          <p:nvPr/>
        </p:nvSpPr>
        <p:spPr>
          <a:xfrm>
            <a:off x="2005238" y="191067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7AE4D7-FFE9-9C9C-9476-1D1F268BA6B2}"/>
              </a:ext>
            </a:extLst>
          </p:cNvPr>
          <p:cNvSpPr txBox="1"/>
          <p:nvPr/>
        </p:nvSpPr>
        <p:spPr>
          <a:xfrm>
            <a:off x="3641770" y="2285684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BD283F-670B-821A-AEF8-3A35758BB0B4}"/>
              </a:ext>
            </a:extLst>
          </p:cNvPr>
          <p:cNvSpPr txBox="1"/>
          <p:nvPr/>
        </p:nvSpPr>
        <p:spPr>
          <a:xfrm>
            <a:off x="8390069" y="2204864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AC5DF9-F71A-16D4-F982-755792595E0D}"/>
              </a:ext>
            </a:extLst>
          </p:cNvPr>
          <p:cNvSpPr txBox="1"/>
          <p:nvPr/>
        </p:nvSpPr>
        <p:spPr>
          <a:xfrm>
            <a:off x="10036066" y="2208397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2D2B77-E47B-B354-CAAD-6D59C2F06912}"/>
              </a:ext>
            </a:extLst>
          </p:cNvPr>
          <p:cNvSpPr txBox="1"/>
          <p:nvPr/>
        </p:nvSpPr>
        <p:spPr>
          <a:xfrm>
            <a:off x="5589320" y="2670201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Objective </a:t>
            </a:r>
          </a:p>
          <a:p>
            <a:pPr algn="ctr"/>
            <a:r>
              <a:rPr lang="en-US" dirty="0"/>
              <a:t>at cold</a:t>
            </a:r>
          </a:p>
        </p:txBody>
      </p:sp>
    </p:spTree>
    <p:extLst>
      <p:ext uri="{BB962C8B-B14F-4D97-AF65-F5344CB8AC3E}">
        <p14:creationId xmlns:p14="http://schemas.microsoft.com/office/powerpoint/2010/main" val="3106696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DCE1B5DF-FF0D-145B-13CA-F55D60270A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0000"/>
          </a:blip>
          <a:stretch>
            <a:fillRect/>
          </a:stretch>
        </p:blipFill>
        <p:spPr>
          <a:xfrm>
            <a:off x="7073821" y="354418"/>
            <a:ext cx="4022635" cy="229742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D3C590-FE6C-D198-CE0D-7904C34B6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270CE0-D28E-DBEB-87F2-4078A720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A7FEE77-5F11-04B8-15A3-E8C00B9A14DC}"/>
              </a:ext>
            </a:extLst>
          </p:cNvPr>
          <p:cNvGraphicFramePr>
            <a:graphicFrameLocks/>
          </p:cNvGraphicFramePr>
          <p:nvPr/>
        </p:nvGraphicFramePr>
        <p:xfrm>
          <a:off x="313158" y="2555885"/>
          <a:ext cx="4456278" cy="4166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5E9309E-2A0A-A4DA-8DE2-F5AD711731A0}"/>
              </a:ext>
            </a:extLst>
          </p:cNvPr>
          <p:cNvSpPr txBox="1"/>
          <p:nvPr/>
        </p:nvSpPr>
        <p:spPr>
          <a:xfrm>
            <a:off x="1859540" y="3245939"/>
            <a:ext cx="3337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E101B9-8071-0B53-8850-127D22B07D05}"/>
              </a:ext>
            </a:extLst>
          </p:cNvPr>
          <p:cNvSpPr txBox="1"/>
          <p:nvPr/>
        </p:nvSpPr>
        <p:spPr>
          <a:xfrm>
            <a:off x="3182643" y="3223855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D2C08E-5775-10DA-2B69-141376614990}"/>
              </a:ext>
            </a:extLst>
          </p:cNvPr>
          <p:cNvSpPr txBox="1"/>
          <p:nvPr/>
        </p:nvSpPr>
        <p:spPr>
          <a:xfrm>
            <a:off x="2605415" y="2897466"/>
            <a:ext cx="724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200" 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875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8E1C68-A171-8B03-86CC-B7CAB0BB58D2}"/>
              </a:ext>
            </a:extLst>
          </p:cNvPr>
          <p:cNvSpPr txBox="1"/>
          <p:nvPr/>
        </p:nvSpPr>
        <p:spPr>
          <a:xfrm>
            <a:off x="3295592" y="2641268"/>
            <a:ext cx="1810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3 :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cryomodule at cold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1EF357-33A0-6C0E-F54C-A2CFC3C571A7}"/>
              </a:ext>
            </a:extLst>
          </p:cNvPr>
          <p:cNvSpPr txBox="1"/>
          <p:nvPr/>
        </p:nvSpPr>
        <p:spPr>
          <a:xfrm>
            <a:off x="3154563" y="4230686"/>
            <a:ext cx="212513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1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cryomodule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at ambient pressure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6665B5-AC6D-EBCE-2F85-3DBBC9920AD2}"/>
              </a:ext>
            </a:extLst>
          </p:cNvPr>
          <p:cNvSpPr txBox="1"/>
          <p:nvPr/>
        </p:nvSpPr>
        <p:spPr>
          <a:xfrm>
            <a:off x="3191575" y="5926858"/>
            <a:ext cx="24084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2 :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cryomodule under vacuum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AF2DE06-BCA0-762F-3B26-FE25872D11BE}"/>
              </a:ext>
            </a:extLst>
          </p:cNvPr>
          <p:cNvCxnSpPr>
            <a:cxnSpLocks/>
          </p:cNvCxnSpPr>
          <p:nvPr/>
        </p:nvCxnSpPr>
        <p:spPr>
          <a:xfrm flipV="1">
            <a:off x="2977168" y="3211536"/>
            <a:ext cx="0" cy="2780947"/>
          </a:xfrm>
          <a:prstGeom prst="straightConnector1">
            <a:avLst/>
          </a:prstGeom>
          <a:ln w="57150">
            <a:solidFill>
              <a:schemeClr val="accent1"/>
            </a:solidFill>
            <a:prstDash val="sys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13C98FBF-6565-79FD-EE32-1C1945057DB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0000"/>
          </a:blip>
          <a:srcRect l="8064" t="15304" r="8873"/>
          <a:stretch/>
        </p:blipFill>
        <p:spPr>
          <a:xfrm>
            <a:off x="873154" y="801101"/>
            <a:ext cx="3896282" cy="1611541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92CC1C6-E4B8-A643-E18B-7FFFAE988216}"/>
              </a:ext>
            </a:extLst>
          </p:cNvPr>
          <p:cNvCxnSpPr>
            <a:cxnSpLocks/>
          </p:cNvCxnSpPr>
          <p:nvPr/>
        </p:nvCxnSpPr>
        <p:spPr>
          <a:xfrm>
            <a:off x="1508405" y="1948727"/>
            <a:ext cx="1151015" cy="0"/>
          </a:xfrm>
          <a:prstGeom prst="line">
            <a:avLst/>
          </a:prstGeom>
          <a:ln w="38100">
            <a:solidFill>
              <a:srgbClr val="0F9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86B5EB5-8012-99D6-6A05-998ADD73D295}"/>
              </a:ext>
            </a:extLst>
          </p:cNvPr>
          <p:cNvCxnSpPr>
            <a:cxnSpLocks/>
          </p:cNvCxnSpPr>
          <p:nvPr/>
        </p:nvCxnSpPr>
        <p:spPr>
          <a:xfrm flipV="1">
            <a:off x="1508405" y="2192622"/>
            <a:ext cx="1151015" cy="89898"/>
          </a:xfrm>
          <a:prstGeom prst="line">
            <a:avLst/>
          </a:prstGeom>
          <a:ln w="38100">
            <a:solidFill>
              <a:srgbClr val="E9713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38EFD71-B228-61E8-5D16-6FBD954EB75C}"/>
              </a:ext>
            </a:extLst>
          </p:cNvPr>
          <p:cNvCxnSpPr>
            <a:cxnSpLocks/>
          </p:cNvCxnSpPr>
          <p:nvPr/>
        </p:nvCxnSpPr>
        <p:spPr>
          <a:xfrm flipV="1">
            <a:off x="1507292" y="2099439"/>
            <a:ext cx="1152128" cy="3600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4B1F72-FC7E-7FD3-D189-04CEAAE671DD}"/>
              </a:ext>
            </a:extLst>
          </p:cNvPr>
          <p:cNvCxnSpPr>
            <a:cxnSpLocks/>
          </p:cNvCxnSpPr>
          <p:nvPr/>
        </p:nvCxnSpPr>
        <p:spPr>
          <a:xfrm>
            <a:off x="2855640" y="5198220"/>
            <a:ext cx="0" cy="875621"/>
          </a:xfrm>
          <a:prstGeom prst="straightConnector1">
            <a:avLst/>
          </a:prstGeom>
          <a:ln w="57150">
            <a:solidFill>
              <a:schemeClr val="accent2"/>
            </a:solidFill>
            <a:prstDash val="sys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84">
            <a:extLst>
              <a:ext uri="{FF2B5EF4-FFF2-40B4-BE49-F238E27FC236}">
                <a16:creationId xmlns:a16="http://schemas.microsoft.com/office/drawing/2014/main" id="{6794BFFE-06B4-5393-A78A-05B730401A56}"/>
              </a:ext>
            </a:extLst>
          </p:cNvPr>
          <p:cNvCxnSpPr>
            <a:cxnSpLocks/>
          </p:cNvCxnSpPr>
          <p:nvPr/>
        </p:nvCxnSpPr>
        <p:spPr>
          <a:xfrm>
            <a:off x="7607544" y="2180262"/>
            <a:ext cx="288032" cy="310486"/>
          </a:xfrm>
          <a:prstGeom prst="straightConnector1">
            <a:avLst/>
          </a:prstGeom>
          <a:noFill/>
          <a:ln w="57150" cap="flat" cmpd="sng" algn="ctr">
            <a:solidFill>
              <a:srgbClr val="CA11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0" name="Connecteur droit avec flèche 83">
            <a:extLst>
              <a:ext uri="{FF2B5EF4-FFF2-40B4-BE49-F238E27FC236}">
                <a16:creationId xmlns:a16="http://schemas.microsoft.com/office/drawing/2014/main" id="{5DB42EE7-8BC4-BC5D-A67B-4FE8B4CCB13B}"/>
              </a:ext>
            </a:extLst>
          </p:cNvPr>
          <p:cNvCxnSpPr>
            <a:cxnSpLocks/>
          </p:cNvCxnSpPr>
          <p:nvPr/>
        </p:nvCxnSpPr>
        <p:spPr>
          <a:xfrm flipV="1">
            <a:off x="7630717" y="2061334"/>
            <a:ext cx="403161" cy="85431"/>
          </a:xfrm>
          <a:prstGeom prst="straightConnector1">
            <a:avLst/>
          </a:prstGeom>
          <a:noFill/>
          <a:ln w="57150" cap="flat" cmpd="sng" algn="ctr">
            <a:solidFill>
              <a:srgbClr val="CA11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53352FF4-624E-24A9-44D5-0D1AAC66AC4E}"/>
              </a:ext>
            </a:extLst>
          </p:cNvPr>
          <p:cNvGraphicFramePr>
            <a:graphicFrameLocks/>
          </p:cNvGraphicFramePr>
          <p:nvPr/>
        </p:nvGraphicFramePr>
        <p:xfrm>
          <a:off x="6769930" y="2710352"/>
          <a:ext cx="4008644" cy="4147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5D9BF2A7-4F01-0740-00DA-D1502F763D5C}"/>
              </a:ext>
            </a:extLst>
          </p:cNvPr>
          <p:cNvSpPr txBox="1"/>
          <p:nvPr/>
        </p:nvSpPr>
        <p:spPr>
          <a:xfrm>
            <a:off x="9133979" y="2855792"/>
            <a:ext cx="1810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3 :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cryomodule at cold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34E273-CE11-2990-CFD8-DC186A4D3C26}"/>
              </a:ext>
            </a:extLst>
          </p:cNvPr>
          <p:cNvSpPr txBox="1"/>
          <p:nvPr/>
        </p:nvSpPr>
        <p:spPr>
          <a:xfrm>
            <a:off x="9226846" y="4475234"/>
            <a:ext cx="212513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1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cryomodule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at ambient pressure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6B8010A-5B34-F621-C0CB-7AC90D33CF49}"/>
              </a:ext>
            </a:extLst>
          </p:cNvPr>
          <p:cNvSpPr txBox="1"/>
          <p:nvPr/>
        </p:nvSpPr>
        <p:spPr>
          <a:xfrm>
            <a:off x="9467247" y="3528441"/>
            <a:ext cx="24084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2 :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cryomodule under vacuum</a:t>
            </a:r>
          </a:p>
        </p:txBody>
      </p:sp>
      <p:cxnSp>
        <p:nvCxnSpPr>
          <p:cNvPr id="36" name="Connecteur droit avec flèche 83">
            <a:extLst>
              <a:ext uri="{FF2B5EF4-FFF2-40B4-BE49-F238E27FC236}">
                <a16:creationId xmlns:a16="http://schemas.microsoft.com/office/drawing/2014/main" id="{9710BA86-5169-93FD-1A56-824CF62766D5}"/>
              </a:ext>
            </a:extLst>
          </p:cNvPr>
          <p:cNvCxnSpPr>
            <a:cxnSpLocks/>
          </p:cNvCxnSpPr>
          <p:nvPr/>
        </p:nvCxnSpPr>
        <p:spPr>
          <a:xfrm flipV="1">
            <a:off x="971357" y="1494691"/>
            <a:ext cx="0" cy="454036"/>
          </a:xfrm>
          <a:prstGeom prst="straightConnector1">
            <a:avLst/>
          </a:prstGeom>
          <a:noFill/>
          <a:ln w="57150" cap="flat" cmpd="sng" algn="ctr">
            <a:solidFill>
              <a:srgbClr val="CA11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Connecteur droit avec flèche 83">
            <a:extLst>
              <a:ext uri="{FF2B5EF4-FFF2-40B4-BE49-F238E27FC236}">
                <a16:creationId xmlns:a16="http://schemas.microsoft.com/office/drawing/2014/main" id="{9F33C90C-4950-18B5-CF3A-8DC76A3B7491}"/>
              </a:ext>
            </a:extLst>
          </p:cNvPr>
          <p:cNvCxnSpPr>
            <a:cxnSpLocks/>
          </p:cNvCxnSpPr>
          <p:nvPr/>
        </p:nvCxnSpPr>
        <p:spPr>
          <a:xfrm>
            <a:off x="971357" y="1948727"/>
            <a:ext cx="535935" cy="0"/>
          </a:xfrm>
          <a:prstGeom prst="straightConnector1">
            <a:avLst/>
          </a:prstGeom>
          <a:noFill/>
          <a:ln w="57150" cap="flat" cmpd="sng" algn="ctr">
            <a:solidFill>
              <a:srgbClr val="CA11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4BEC474-D881-7111-D83D-82BDDFB2DB77}"/>
              </a:ext>
            </a:extLst>
          </p:cNvPr>
          <p:cNvCxnSpPr>
            <a:cxnSpLocks/>
          </p:cNvCxnSpPr>
          <p:nvPr/>
        </p:nvCxnSpPr>
        <p:spPr>
          <a:xfrm>
            <a:off x="3108357" y="1948727"/>
            <a:ext cx="1151015" cy="0"/>
          </a:xfrm>
          <a:prstGeom prst="line">
            <a:avLst/>
          </a:prstGeom>
          <a:ln w="38100">
            <a:solidFill>
              <a:srgbClr val="0F9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376E17C-7A02-B166-5E5F-2FDB398D1CA5}"/>
              </a:ext>
            </a:extLst>
          </p:cNvPr>
          <p:cNvCxnSpPr>
            <a:cxnSpLocks/>
          </p:cNvCxnSpPr>
          <p:nvPr/>
        </p:nvCxnSpPr>
        <p:spPr>
          <a:xfrm flipV="1">
            <a:off x="3108357" y="2192622"/>
            <a:ext cx="1151015" cy="89898"/>
          </a:xfrm>
          <a:prstGeom prst="line">
            <a:avLst/>
          </a:prstGeom>
          <a:ln w="38100">
            <a:solidFill>
              <a:srgbClr val="E9713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AE806F5-738B-0CAB-54BC-3221F9536856}"/>
              </a:ext>
            </a:extLst>
          </p:cNvPr>
          <p:cNvCxnSpPr>
            <a:cxnSpLocks/>
          </p:cNvCxnSpPr>
          <p:nvPr/>
        </p:nvCxnSpPr>
        <p:spPr>
          <a:xfrm flipV="1">
            <a:off x="3107244" y="2099439"/>
            <a:ext cx="1152128" cy="3600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arallelogram 64">
            <a:extLst>
              <a:ext uri="{FF2B5EF4-FFF2-40B4-BE49-F238E27FC236}">
                <a16:creationId xmlns:a16="http://schemas.microsoft.com/office/drawing/2014/main" id="{06C809E5-974D-7DD3-EB0D-81EA2E55ABB9}"/>
              </a:ext>
            </a:extLst>
          </p:cNvPr>
          <p:cNvSpPr/>
          <p:nvPr/>
        </p:nvSpPr>
        <p:spPr>
          <a:xfrm rot="20984358" flipV="1">
            <a:off x="7709813" y="1855116"/>
            <a:ext cx="3678999" cy="497124"/>
          </a:xfrm>
          <a:prstGeom prst="parallelogram">
            <a:avLst>
              <a:gd name="adj" fmla="val 71004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0229D79-8D72-D0C4-8F68-C8F1A5D8EFD0}"/>
              </a:ext>
            </a:extLst>
          </p:cNvPr>
          <p:cNvCxnSpPr>
            <a:cxnSpLocks/>
          </p:cNvCxnSpPr>
          <p:nvPr/>
        </p:nvCxnSpPr>
        <p:spPr>
          <a:xfrm flipV="1">
            <a:off x="8288767" y="1880984"/>
            <a:ext cx="938079" cy="168714"/>
          </a:xfrm>
          <a:prstGeom prst="line">
            <a:avLst/>
          </a:prstGeom>
          <a:ln w="38100">
            <a:solidFill>
              <a:srgbClr val="0F9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B895395-32C8-2F93-FF81-8A6985B37818}"/>
              </a:ext>
            </a:extLst>
          </p:cNvPr>
          <p:cNvCxnSpPr>
            <a:cxnSpLocks/>
          </p:cNvCxnSpPr>
          <p:nvPr/>
        </p:nvCxnSpPr>
        <p:spPr>
          <a:xfrm flipV="1">
            <a:off x="8355973" y="1966149"/>
            <a:ext cx="850848" cy="222611"/>
          </a:xfrm>
          <a:prstGeom prst="line">
            <a:avLst/>
          </a:prstGeom>
          <a:ln w="38100">
            <a:solidFill>
              <a:srgbClr val="E9713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CE79A61-BFBF-E17A-D87E-2AD84157B603}"/>
              </a:ext>
            </a:extLst>
          </p:cNvPr>
          <p:cNvCxnSpPr>
            <a:cxnSpLocks/>
          </p:cNvCxnSpPr>
          <p:nvPr/>
        </p:nvCxnSpPr>
        <p:spPr>
          <a:xfrm flipV="1">
            <a:off x="8395247" y="2068956"/>
            <a:ext cx="850848" cy="222611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85A37B8-52C0-88E5-C8EE-E6D6F674327D}"/>
              </a:ext>
            </a:extLst>
          </p:cNvPr>
          <p:cNvCxnSpPr>
            <a:cxnSpLocks/>
          </p:cNvCxnSpPr>
          <p:nvPr/>
        </p:nvCxnSpPr>
        <p:spPr>
          <a:xfrm flipV="1">
            <a:off x="9586131" y="1658373"/>
            <a:ext cx="938079" cy="168714"/>
          </a:xfrm>
          <a:prstGeom prst="line">
            <a:avLst/>
          </a:prstGeom>
          <a:ln w="38100">
            <a:solidFill>
              <a:srgbClr val="0F9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826698B-7EA9-5007-889E-4F1376507445}"/>
              </a:ext>
            </a:extLst>
          </p:cNvPr>
          <p:cNvCxnSpPr>
            <a:cxnSpLocks/>
          </p:cNvCxnSpPr>
          <p:nvPr/>
        </p:nvCxnSpPr>
        <p:spPr>
          <a:xfrm flipV="1">
            <a:off x="9653337" y="1743538"/>
            <a:ext cx="850848" cy="222611"/>
          </a:xfrm>
          <a:prstGeom prst="line">
            <a:avLst/>
          </a:prstGeom>
          <a:ln w="38100">
            <a:solidFill>
              <a:srgbClr val="E9713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D7065C7-7E88-6EDC-1977-95630B407B32}"/>
              </a:ext>
            </a:extLst>
          </p:cNvPr>
          <p:cNvCxnSpPr>
            <a:cxnSpLocks/>
          </p:cNvCxnSpPr>
          <p:nvPr/>
        </p:nvCxnSpPr>
        <p:spPr>
          <a:xfrm flipV="1">
            <a:off x="9692611" y="1846345"/>
            <a:ext cx="850848" cy="222611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13C72150-BF3A-3430-7D46-3E6510006208}"/>
              </a:ext>
            </a:extLst>
          </p:cNvPr>
          <p:cNvSpPr txBox="1"/>
          <p:nvPr/>
        </p:nvSpPr>
        <p:spPr>
          <a:xfrm>
            <a:off x="781290" y="24091"/>
            <a:ext cx="7402942" cy="88921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Relative Motions of the cavities </a:t>
            </a:r>
          </a:p>
          <a:p>
            <a:pPr algn="l"/>
            <a:r>
              <a:rPr lang="en-US" dirty="0"/>
              <a:t>due to vacuum and cooling down (cycle 3)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89647947-4933-D251-3859-09E0B1E4139B}"/>
              </a:ext>
            </a:extLst>
          </p:cNvPr>
          <p:cNvCxnSpPr>
            <a:cxnSpLocks/>
          </p:cNvCxnSpPr>
          <p:nvPr/>
        </p:nvCxnSpPr>
        <p:spPr>
          <a:xfrm flipV="1">
            <a:off x="9133979" y="3861048"/>
            <a:ext cx="0" cy="899361"/>
          </a:xfrm>
          <a:prstGeom prst="straightConnector1">
            <a:avLst/>
          </a:prstGeom>
          <a:ln w="57150">
            <a:solidFill>
              <a:schemeClr val="accent2"/>
            </a:solidFill>
            <a:prstDash val="sys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80B3269-3885-CB46-C51B-CA641D649695}"/>
              </a:ext>
            </a:extLst>
          </p:cNvPr>
          <p:cNvCxnSpPr>
            <a:cxnSpLocks/>
          </p:cNvCxnSpPr>
          <p:nvPr/>
        </p:nvCxnSpPr>
        <p:spPr>
          <a:xfrm flipV="1">
            <a:off x="9133979" y="3365157"/>
            <a:ext cx="0" cy="486366"/>
          </a:xfrm>
          <a:prstGeom prst="straightConnector1">
            <a:avLst/>
          </a:prstGeom>
          <a:ln w="57150">
            <a:solidFill>
              <a:schemeClr val="accent1"/>
            </a:solidFill>
            <a:prstDash val="sys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906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B9D24A-DE0B-7B95-D570-B586EBBB0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493CC-78E3-5CAF-EC32-505B1083B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D36DC2-911A-3E61-1F87-C8BFA88DAD11}"/>
              </a:ext>
            </a:extLst>
          </p:cNvPr>
          <p:cNvSpPr txBox="1"/>
          <p:nvPr/>
        </p:nvSpPr>
        <p:spPr>
          <a:xfrm>
            <a:off x="870419" y="14725"/>
            <a:ext cx="5225581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Repeatability on the motions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567C8CE-08C5-31C5-88F3-F564C1A1BA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249626"/>
              </p:ext>
            </p:extLst>
          </p:nvPr>
        </p:nvGraphicFramePr>
        <p:xfrm>
          <a:off x="232784" y="937993"/>
          <a:ext cx="3960000" cy="568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000">
                  <a:extLst>
                    <a:ext uri="{9D8B030D-6E8A-4147-A177-3AD203B41FA5}">
                      <a16:colId xmlns:a16="http://schemas.microsoft.com/office/drawing/2014/main" val="1697808317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73590408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522182239"/>
                    </a:ext>
                  </a:extLst>
                </a:gridCol>
              </a:tblGrid>
              <a:tr h="2024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Cavity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0458222"/>
                  </a:ext>
                </a:extLst>
              </a:tr>
              <a:tr h="2024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</a:rPr>
                        <a:t>Impact of cold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bg1"/>
                          </a:solidFill>
                        </a:rPr>
                        <a:t>Cycle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bg1"/>
                          </a:solidFill>
                        </a:rPr>
                        <a:t>Cycle 3</a:t>
                      </a:r>
                    </a:p>
                  </a:txBody>
                  <a:tcPr anchor="ctr"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95701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Tx [mm]</a:t>
                      </a:r>
                    </a:p>
                    <a:p>
                      <a:pPr algn="ctr"/>
                      <a:r>
                        <a:rPr lang="en-US" sz="1500" dirty="0"/>
                        <a:t>(radial translation)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0.57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652863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+/-0.10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+/-0.08 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668751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Ty [mm]</a:t>
                      </a:r>
                    </a:p>
                    <a:p>
                      <a:pPr algn="ctr"/>
                      <a:r>
                        <a:rPr lang="en-US" sz="1500" dirty="0"/>
                        <a:t>(</a:t>
                      </a:r>
                      <a:r>
                        <a:rPr lang="en-US" sz="1500" dirty="0" err="1"/>
                        <a:t>longi</a:t>
                      </a:r>
                      <a:r>
                        <a:rPr lang="en-US" sz="1500" dirty="0"/>
                        <a:t> translation)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0.27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86779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+/-0.15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+/-0.10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020231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 err="1"/>
                        <a:t>Tz</a:t>
                      </a:r>
                      <a:r>
                        <a:rPr lang="en-US" sz="1500" dirty="0"/>
                        <a:t>  [mm]</a:t>
                      </a:r>
                    </a:p>
                    <a:p>
                      <a:pPr algn="ctr"/>
                      <a:r>
                        <a:rPr lang="en-US" sz="1500" dirty="0"/>
                        <a:t>(vertical translation)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0.81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90920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+/-0.05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+/-0.05 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118697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Rx [</a:t>
                      </a:r>
                      <a:r>
                        <a:rPr lang="en-US" sz="1500" dirty="0" err="1"/>
                        <a:t>mrad</a:t>
                      </a:r>
                      <a:r>
                        <a:rPr lang="en-US" sz="1500" dirty="0"/>
                        <a:t>]</a:t>
                      </a:r>
                    </a:p>
                    <a:p>
                      <a:pPr algn="ctr"/>
                      <a:r>
                        <a:rPr lang="en-US" sz="1500" dirty="0"/>
                        <a:t>(Pitch angle)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03686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+/-0.05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+/-0.05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371340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Ry [</a:t>
                      </a:r>
                      <a:r>
                        <a:rPr lang="en-US" sz="1500" dirty="0" err="1"/>
                        <a:t>mrad</a:t>
                      </a:r>
                      <a:r>
                        <a:rPr lang="en-US" sz="1500" dirty="0"/>
                        <a:t>]</a:t>
                      </a:r>
                    </a:p>
                    <a:p>
                      <a:pPr algn="ctr"/>
                      <a:r>
                        <a:rPr lang="en-US" sz="1500" dirty="0"/>
                        <a:t>(Roll angle)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-0.41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242272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+/-0.40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+/-0.40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321107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Rz [</a:t>
                      </a:r>
                      <a:r>
                        <a:rPr lang="en-US" sz="1500" dirty="0" err="1"/>
                        <a:t>mrad</a:t>
                      </a:r>
                      <a:r>
                        <a:rPr lang="en-US" sz="1500" dirty="0"/>
                        <a:t>]</a:t>
                      </a:r>
                    </a:p>
                    <a:p>
                      <a:pPr algn="ctr"/>
                      <a:r>
                        <a:rPr lang="en-US" sz="1500" dirty="0"/>
                        <a:t>(Yaw angle)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0.31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349527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+/-0.15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+/-0.10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59588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Scale [mm/m]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-2.22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-2.14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77813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+/-0.20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+/-0.20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63117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1F6C98-DB79-C296-1E6B-736A82E3383F}"/>
              </a:ext>
            </a:extLst>
          </p:cNvPr>
          <p:cNvSpPr txBox="1"/>
          <p:nvPr/>
        </p:nvSpPr>
        <p:spPr>
          <a:xfrm>
            <a:off x="6755698" y="49834"/>
            <a:ext cx="5410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Cycle 2 : 15/16 FSI observations are operational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Cycle 3 : 16/16 FSI observations are operational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6FEC38-8F21-C535-AFF2-B919EC48AF44}"/>
              </a:ext>
            </a:extLst>
          </p:cNvPr>
          <p:cNvSpPr txBox="1"/>
          <p:nvPr/>
        </p:nvSpPr>
        <p:spPr>
          <a:xfrm>
            <a:off x="4693915" y="1749370"/>
            <a:ext cx="1677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Radial : 30 </a:t>
            </a:r>
            <a:r>
              <a:rPr lang="el-GR" dirty="0"/>
              <a:t>μ</a:t>
            </a:r>
            <a:r>
              <a:rPr lang="fr-FR" dirty="0"/>
              <a:t>m</a:t>
            </a:r>
          </a:p>
          <a:p>
            <a:pPr algn="ctr"/>
            <a:r>
              <a:rPr lang="fr-FR" sz="1000" dirty="0" err="1"/>
              <a:t>Uncertainty</a:t>
            </a:r>
            <a:r>
              <a:rPr lang="fr-FR" sz="1000" dirty="0"/>
              <a:t> : 100 </a:t>
            </a:r>
            <a:r>
              <a:rPr lang="el-GR" sz="1000" dirty="0"/>
              <a:t>μ</a:t>
            </a:r>
            <a:r>
              <a:rPr lang="fr-FR" sz="1000" dirty="0"/>
              <a:t>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3E137B-C53D-DE7E-AF51-362285D7D366}"/>
              </a:ext>
            </a:extLst>
          </p:cNvPr>
          <p:cNvSpPr txBox="1"/>
          <p:nvPr/>
        </p:nvSpPr>
        <p:spPr>
          <a:xfrm>
            <a:off x="4088632" y="978628"/>
            <a:ext cx="4014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err="1"/>
              <a:t>Difference</a:t>
            </a:r>
            <a:r>
              <a:rPr lang="fr-FR" sz="1600" b="1" dirty="0"/>
              <a:t> </a:t>
            </a:r>
            <a:r>
              <a:rPr lang="fr-FR" sz="1600" b="1" dirty="0" err="1"/>
              <a:t>between</a:t>
            </a:r>
            <a:r>
              <a:rPr lang="fr-FR" sz="1600" b="1" dirty="0"/>
              <a:t> motion of </a:t>
            </a:r>
            <a:r>
              <a:rPr lang="fr-FR" sz="1600" b="1" dirty="0" err="1"/>
              <a:t>cavity</a:t>
            </a:r>
            <a:r>
              <a:rPr lang="fr-FR" sz="1600" b="1" dirty="0"/>
              <a:t> 2 on cycle 2 and cycle 3</a:t>
            </a:r>
            <a:endParaRPr lang="en-US" sz="1600" b="1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E833CB-54B2-07E8-7C1E-E2CE8C178F4C}"/>
              </a:ext>
            </a:extLst>
          </p:cNvPr>
          <p:cNvCxnSpPr>
            <a:cxnSpLocks/>
          </p:cNvCxnSpPr>
          <p:nvPr/>
        </p:nvCxnSpPr>
        <p:spPr>
          <a:xfrm>
            <a:off x="4263354" y="1563403"/>
            <a:ext cx="38400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2DF5A05-1529-0A03-888D-54C499BB4CDE}"/>
              </a:ext>
            </a:extLst>
          </p:cNvPr>
          <p:cNvSpPr txBox="1"/>
          <p:nvPr/>
        </p:nvSpPr>
        <p:spPr>
          <a:xfrm>
            <a:off x="4398962" y="2419059"/>
            <a:ext cx="2395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 : 120 </a:t>
            </a:r>
            <a:r>
              <a:rPr lang="el-GR" dirty="0"/>
              <a:t>μ</a:t>
            </a:r>
            <a:r>
              <a:rPr lang="fr-FR" dirty="0"/>
              <a:t>m</a:t>
            </a:r>
          </a:p>
          <a:p>
            <a:pPr algn="ctr"/>
            <a:r>
              <a:rPr lang="fr-FR" sz="1000" dirty="0" err="1"/>
              <a:t>Uncertainty</a:t>
            </a:r>
            <a:r>
              <a:rPr lang="fr-FR" sz="1000" dirty="0"/>
              <a:t> : 150 </a:t>
            </a:r>
            <a:r>
              <a:rPr lang="el-GR" sz="1000" dirty="0"/>
              <a:t>μ</a:t>
            </a:r>
            <a:r>
              <a:rPr lang="fr-FR" sz="1000" dirty="0"/>
              <a:t>m</a:t>
            </a:r>
            <a:endParaRPr lang="en-US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105E05-39FB-EDA3-DFB2-8413D386DB2D}"/>
              </a:ext>
            </a:extLst>
          </p:cNvPr>
          <p:cNvSpPr txBox="1"/>
          <p:nvPr/>
        </p:nvSpPr>
        <p:spPr>
          <a:xfrm>
            <a:off x="4693915" y="3161359"/>
            <a:ext cx="1779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Vertical : 50 </a:t>
            </a:r>
            <a:r>
              <a:rPr lang="el-GR" dirty="0"/>
              <a:t>μ</a:t>
            </a:r>
            <a:r>
              <a:rPr lang="fr-FR" dirty="0"/>
              <a:t>m</a:t>
            </a:r>
          </a:p>
          <a:p>
            <a:pPr algn="ctr"/>
            <a:r>
              <a:rPr lang="fr-FR" sz="1000" dirty="0" err="1"/>
              <a:t>Uncertainty</a:t>
            </a:r>
            <a:r>
              <a:rPr lang="fr-FR" sz="1000" dirty="0"/>
              <a:t> : 50 </a:t>
            </a:r>
            <a:r>
              <a:rPr lang="el-GR" sz="1000" dirty="0"/>
              <a:t>μ</a:t>
            </a:r>
            <a:r>
              <a:rPr lang="fr-FR" sz="1000" dirty="0"/>
              <a:t>m</a:t>
            </a:r>
            <a:endParaRPr lang="en-US" sz="10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442ABA-6B73-CD7B-9FC4-B6ADBE069362}"/>
              </a:ext>
            </a:extLst>
          </p:cNvPr>
          <p:cNvCxnSpPr>
            <a:cxnSpLocks/>
          </p:cNvCxnSpPr>
          <p:nvPr/>
        </p:nvCxnSpPr>
        <p:spPr>
          <a:xfrm>
            <a:off x="4263354" y="960578"/>
            <a:ext cx="38400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673D21A-06BC-FFC9-6145-2E41C3029900}"/>
              </a:ext>
            </a:extLst>
          </p:cNvPr>
          <p:cNvSpPr txBox="1"/>
          <p:nvPr/>
        </p:nvSpPr>
        <p:spPr>
          <a:xfrm>
            <a:off x="4693915" y="3890371"/>
            <a:ext cx="1805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Pitch : 130 </a:t>
            </a:r>
            <a:r>
              <a:rPr lang="el-GR" dirty="0"/>
              <a:t>μ</a:t>
            </a:r>
            <a:r>
              <a:rPr lang="fr-FR" dirty="0"/>
              <a:t>rad</a:t>
            </a:r>
          </a:p>
          <a:p>
            <a:pPr algn="ctr"/>
            <a:r>
              <a:rPr lang="fr-FR" sz="1000" dirty="0" err="1"/>
              <a:t>Uncertainty</a:t>
            </a:r>
            <a:r>
              <a:rPr lang="fr-FR" sz="1000" dirty="0"/>
              <a:t> : 50 </a:t>
            </a:r>
            <a:r>
              <a:rPr lang="el-GR" sz="1000" dirty="0"/>
              <a:t>μ</a:t>
            </a:r>
            <a:r>
              <a:rPr lang="fr-FR" sz="1000" dirty="0"/>
              <a:t>rad</a:t>
            </a:r>
            <a:endParaRPr lang="en-US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9E02DA-D2F4-8F48-32ED-52016DC41A2A}"/>
              </a:ext>
            </a:extLst>
          </p:cNvPr>
          <p:cNvSpPr txBox="1"/>
          <p:nvPr/>
        </p:nvSpPr>
        <p:spPr>
          <a:xfrm>
            <a:off x="4751622" y="4580598"/>
            <a:ext cx="1689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Roll : 320 </a:t>
            </a:r>
            <a:r>
              <a:rPr lang="el-GR" dirty="0"/>
              <a:t>μ</a:t>
            </a:r>
            <a:r>
              <a:rPr lang="fr-FR" dirty="0"/>
              <a:t>rad</a:t>
            </a:r>
          </a:p>
          <a:p>
            <a:pPr algn="ctr"/>
            <a:r>
              <a:rPr lang="fr-FR" sz="1000" dirty="0" err="1"/>
              <a:t>Uncertainty</a:t>
            </a:r>
            <a:r>
              <a:rPr lang="fr-FR" sz="1000" dirty="0"/>
              <a:t> : 400 </a:t>
            </a:r>
            <a:r>
              <a:rPr lang="el-GR" sz="1000" dirty="0"/>
              <a:t>μ</a:t>
            </a:r>
            <a:r>
              <a:rPr lang="fr-FR" sz="1000" dirty="0"/>
              <a:t>rad</a:t>
            </a:r>
            <a:endParaRPr lang="en-US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6369AC-CBC1-86CD-40FB-5447BB5F71CE}"/>
              </a:ext>
            </a:extLst>
          </p:cNvPr>
          <p:cNvSpPr txBox="1"/>
          <p:nvPr/>
        </p:nvSpPr>
        <p:spPr>
          <a:xfrm>
            <a:off x="4783747" y="5245192"/>
            <a:ext cx="1724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Yaw : 140 </a:t>
            </a:r>
            <a:r>
              <a:rPr lang="el-GR" dirty="0"/>
              <a:t>μ</a:t>
            </a:r>
            <a:r>
              <a:rPr lang="fr-FR" dirty="0"/>
              <a:t>rad</a:t>
            </a:r>
          </a:p>
          <a:p>
            <a:pPr algn="ctr"/>
            <a:r>
              <a:rPr lang="fr-FR" sz="1000" dirty="0" err="1"/>
              <a:t>Uncertainty</a:t>
            </a:r>
            <a:r>
              <a:rPr lang="fr-FR" sz="1000" dirty="0"/>
              <a:t> : 150 </a:t>
            </a:r>
            <a:r>
              <a:rPr lang="el-GR" sz="1000" dirty="0"/>
              <a:t>μ</a:t>
            </a:r>
            <a:r>
              <a:rPr lang="fr-FR" sz="1000" dirty="0"/>
              <a:t>rad</a:t>
            </a:r>
            <a:endParaRPr lang="en-US" sz="10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5EEA034-9EF7-7B7B-0966-433E9FB89792}"/>
              </a:ext>
            </a:extLst>
          </p:cNvPr>
          <p:cNvCxnSpPr>
            <a:cxnSpLocks/>
          </p:cNvCxnSpPr>
          <p:nvPr/>
        </p:nvCxnSpPr>
        <p:spPr>
          <a:xfrm>
            <a:off x="4263354" y="3770087"/>
            <a:ext cx="3840013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B9C5C34-6D74-11A0-BC73-BAA932E05BE9}"/>
              </a:ext>
            </a:extLst>
          </p:cNvPr>
          <p:cNvSpPr txBox="1"/>
          <p:nvPr/>
        </p:nvSpPr>
        <p:spPr>
          <a:xfrm>
            <a:off x="6910693" y="1849154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highlight>
                  <a:srgbClr val="00FF00"/>
                </a:highlight>
              </a:rPr>
              <a:t>Repeatable</a:t>
            </a:r>
            <a:endParaRPr lang="en-GB" dirty="0">
              <a:highlight>
                <a:srgbClr val="00FF00"/>
              </a:highligh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EF697B-15C5-5D88-BBFC-11DC3BE224AD}"/>
              </a:ext>
            </a:extLst>
          </p:cNvPr>
          <p:cNvSpPr txBox="1"/>
          <p:nvPr/>
        </p:nvSpPr>
        <p:spPr>
          <a:xfrm>
            <a:off x="6910693" y="2493408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highlight>
                  <a:srgbClr val="00FF00"/>
                </a:highlight>
              </a:rPr>
              <a:t>Repeatable</a:t>
            </a:r>
            <a:endParaRPr lang="en-GB" dirty="0">
              <a:highlight>
                <a:srgbClr val="00FF00"/>
              </a:highlight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99AE6B4-841C-542C-35B9-2BD3FC4129BA}"/>
              </a:ext>
            </a:extLst>
          </p:cNvPr>
          <p:cNvSpPr txBox="1"/>
          <p:nvPr/>
        </p:nvSpPr>
        <p:spPr>
          <a:xfrm>
            <a:off x="6804120" y="3832705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highlight>
                  <a:srgbClr val="FFFF00"/>
                </a:highlight>
              </a:rPr>
              <a:t>Close to </a:t>
            </a:r>
            <a:r>
              <a:rPr lang="fr-CH" dirty="0" err="1">
                <a:highlight>
                  <a:srgbClr val="FFFF00"/>
                </a:highlight>
              </a:rPr>
              <a:t>be</a:t>
            </a:r>
            <a:r>
              <a:rPr lang="fr-CH" dirty="0">
                <a:highlight>
                  <a:srgbClr val="FFFF00"/>
                </a:highlight>
              </a:rPr>
              <a:t> </a:t>
            </a:r>
          </a:p>
          <a:p>
            <a:pPr algn="ctr"/>
            <a:r>
              <a:rPr lang="fr-CH" dirty="0" err="1">
                <a:highlight>
                  <a:srgbClr val="FFFF00"/>
                </a:highlight>
              </a:rPr>
              <a:t>repeatable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C8D937-FED7-4324-4309-3DCD4C4FF645}"/>
              </a:ext>
            </a:extLst>
          </p:cNvPr>
          <p:cNvSpPr txBox="1"/>
          <p:nvPr/>
        </p:nvSpPr>
        <p:spPr>
          <a:xfrm>
            <a:off x="6910693" y="3171517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highlight>
                  <a:srgbClr val="00FF00"/>
                </a:highlight>
              </a:rPr>
              <a:t>Repeatable</a:t>
            </a:r>
            <a:endParaRPr lang="en-GB" dirty="0">
              <a:highlight>
                <a:srgbClr val="00FF00"/>
              </a:highlight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C6D871-2B25-31C6-210B-BC491338A964}"/>
              </a:ext>
            </a:extLst>
          </p:cNvPr>
          <p:cNvSpPr txBox="1"/>
          <p:nvPr/>
        </p:nvSpPr>
        <p:spPr>
          <a:xfrm>
            <a:off x="6910693" y="4597896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highlight>
                  <a:srgbClr val="00FF00"/>
                </a:highlight>
              </a:rPr>
              <a:t>Repeatable</a:t>
            </a:r>
            <a:endParaRPr lang="en-GB" dirty="0">
              <a:highlight>
                <a:srgbClr val="00FF00"/>
              </a:highlight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DB0351-FAFD-3D62-EFF2-75BD9D137E7B}"/>
              </a:ext>
            </a:extLst>
          </p:cNvPr>
          <p:cNvSpPr txBox="1"/>
          <p:nvPr/>
        </p:nvSpPr>
        <p:spPr>
          <a:xfrm>
            <a:off x="6910693" y="5261614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highlight>
                  <a:srgbClr val="00FF00"/>
                </a:highlight>
              </a:rPr>
              <a:t>Repeatable</a:t>
            </a:r>
            <a:endParaRPr lang="en-GB" dirty="0">
              <a:highlight>
                <a:srgbClr val="00FF00"/>
              </a:highlight>
            </a:endParaRP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33116A59-E691-7F1B-2136-AC88327340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922171"/>
              </p:ext>
            </p:extLst>
          </p:nvPr>
        </p:nvGraphicFramePr>
        <p:xfrm>
          <a:off x="8173937" y="836712"/>
          <a:ext cx="4112428" cy="5577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85CF2F03-9B51-41A6-0FB7-CF96C9EB64BA}"/>
              </a:ext>
            </a:extLst>
          </p:cNvPr>
          <p:cNvSpPr txBox="1"/>
          <p:nvPr/>
        </p:nvSpPr>
        <p:spPr>
          <a:xfrm>
            <a:off x="9692354" y="3361413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Warm position</a:t>
            </a:r>
          </a:p>
          <a:p>
            <a:r>
              <a:rPr lang="en-US" b="1" dirty="0">
                <a:solidFill>
                  <a:srgbClr val="FF0000"/>
                </a:solidFill>
              </a:rPr>
              <a:t>(before cycle 3)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3E1F67-EB34-9D44-3D3F-3971168A7EDF}"/>
              </a:ext>
            </a:extLst>
          </p:cNvPr>
          <p:cNvSpPr txBox="1"/>
          <p:nvPr/>
        </p:nvSpPr>
        <p:spPr>
          <a:xfrm>
            <a:off x="9906327" y="720752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Cold position</a:t>
            </a:r>
          </a:p>
          <a:p>
            <a:r>
              <a:rPr lang="en-US" b="1" dirty="0">
                <a:solidFill>
                  <a:schemeClr val="bg2"/>
                </a:solidFill>
              </a:rPr>
              <a:t>(after cycle 3)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7C3EAFF-5F0F-8100-7C1D-DEC6E234F792}"/>
              </a:ext>
            </a:extLst>
          </p:cNvPr>
          <p:cNvCxnSpPr>
            <a:cxnSpLocks/>
          </p:cNvCxnSpPr>
          <p:nvPr/>
        </p:nvCxnSpPr>
        <p:spPr>
          <a:xfrm flipV="1">
            <a:off x="9220262" y="1661052"/>
            <a:ext cx="0" cy="4188580"/>
          </a:xfrm>
          <a:prstGeom prst="straightConnector1">
            <a:avLst/>
          </a:prstGeom>
          <a:ln w="76200">
            <a:prstDash val="das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77337D2-4164-5EB2-CE6F-608EB695B143}"/>
              </a:ext>
            </a:extLst>
          </p:cNvPr>
          <p:cNvCxnSpPr>
            <a:cxnSpLocks/>
          </p:cNvCxnSpPr>
          <p:nvPr/>
        </p:nvCxnSpPr>
        <p:spPr>
          <a:xfrm flipV="1">
            <a:off x="11784632" y="1661052"/>
            <a:ext cx="0" cy="3758284"/>
          </a:xfrm>
          <a:prstGeom prst="straightConnector1">
            <a:avLst/>
          </a:prstGeom>
          <a:ln w="76200">
            <a:prstDash val="das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A949EE4-AC7F-2876-9662-36A768D900DE}"/>
              </a:ext>
            </a:extLst>
          </p:cNvPr>
          <p:cNvSpPr txBox="1"/>
          <p:nvPr/>
        </p:nvSpPr>
        <p:spPr>
          <a:xfrm>
            <a:off x="9354040" y="2472080"/>
            <a:ext cx="2374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Experience from cycle 2</a:t>
            </a:r>
            <a:endParaRPr lang="en-GB" sz="1600" dirty="0">
              <a:solidFill>
                <a:schemeClr val="accent2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2BB03D-5210-0CC8-C13D-6AEB113316DA}"/>
              </a:ext>
            </a:extLst>
          </p:cNvPr>
          <p:cNvCxnSpPr/>
          <p:nvPr/>
        </p:nvCxnSpPr>
        <p:spPr>
          <a:xfrm>
            <a:off x="9048328" y="1661052"/>
            <a:ext cx="3014072" cy="0"/>
          </a:xfrm>
          <a:prstGeom prst="line">
            <a:avLst/>
          </a:prstGeom>
          <a:ln w="762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42B6864-88EB-3ACB-B89A-A8AECF14D84F}"/>
              </a:ext>
            </a:extLst>
          </p:cNvPr>
          <p:cNvCxnSpPr>
            <a:cxnSpLocks/>
          </p:cNvCxnSpPr>
          <p:nvPr/>
        </p:nvCxnSpPr>
        <p:spPr>
          <a:xfrm flipV="1">
            <a:off x="9297817" y="5362751"/>
            <a:ext cx="2486815" cy="486881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97FDC28-6BB5-40BF-4A5C-44963AD18E28}"/>
              </a:ext>
            </a:extLst>
          </p:cNvPr>
          <p:cNvCxnSpPr>
            <a:cxnSpLocks/>
          </p:cNvCxnSpPr>
          <p:nvPr/>
        </p:nvCxnSpPr>
        <p:spPr>
          <a:xfrm>
            <a:off x="9408368" y="4067860"/>
            <a:ext cx="0" cy="1700552"/>
          </a:xfrm>
          <a:prstGeom prst="straightConnector1">
            <a:avLst/>
          </a:prstGeom>
          <a:ln w="76200">
            <a:prstDash val="das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67BC0CF-13FE-F640-C5B7-CFFCA1A1DA9E}"/>
              </a:ext>
            </a:extLst>
          </p:cNvPr>
          <p:cNvCxnSpPr>
            <a:cxnSpLocks/>
          </p:cNvCxnSpPr>
          <p:nvPr/>
        </p:nvCxnSpPr>
        <p:spPr>
          <a:xfrm>
            <a:off x="11582400" y="4067860"/>
            <a:ext cx="0" cy="1351476"/>
          </a:xfrm>
          <a:prstGeom prst="straightConnector1">
            <a:avLst/>
          </a:prstGeom>
          <a:ln w="76200">
            <a:prstDash val="das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56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7790A3-B0EF-4C62-5EAF-E38E6432C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213767-3CAF-DA59-0A37-95A996AAA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BB217C-E3FF-EDA8-0F71-B3995F0B2418}"/>
              </a:ext>
            </a:extLst>
          </p:cNvPr>
          <p:cNvSpPr txBox="1"/>
          <p:nvPr/>
        </p:nvSpPr>
        <p:spPr>
          <a:xfrm>
            <a:off x="911424" y="60040"/>
            <a:ext cx="2141933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00F2B0-3585-3503-6D3F-8CE7A8591F5B}"/>
              </a:ext>
            </a:extLst>
          </p:cNvPr>
          <p:cNvSpPr txBox="1"/>
          <p:nvPr/>
        </p:nvSpPr>
        <p:spPr>
          <a:xfrm>
            <a:off x="426518" y="889843"/>
            <a:ext cx="1176548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Cryomodule</a:t>
            </a:r>
          </a:p>
          <a:p>
            <a:endParaRPr lang="en-GB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highlight>
                  <a:srgbClr val="00FF00"/>
                </a:highlight>
              </a:rPr>
              <a:t>The shape of the cryomodule must be repeatable at ambient pressure with an uncertainty of less than 40 </a:t>
            </a:r>
            <a:r>
              <a:rPr lang="en-GB" dirty="0" err="1">
                <a:highlight>
                  <a:srgbClr val="00FF00"/>
                </a:highlight>
              </a:rPr>
              <a:t>μ</a:t>
            </a:r>
            <a:r>
              <a:rPr lang="en-GB" sz="1800" dirty="0" err="1">
                <a:highlight>
                  <a:srgbClr val="00FF00"/>
                </a:highlight>
              </a:rPr>
              <a:t>m</a:t>
            </a:r>
            <a:r>
              <a:rPr lang="en-GB" sz="1800" dirty="0">
                <a:highlight>
                  <a:srgbClr val="00FF00"/>
                </a:highlight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highlight>
                  <a:srgbClr val="00FF00"/>
                </a:highlight>
              </a:rPr>
              <a:t>The shape of the cryomodule must be repeatable under vacuum with an uncertainty of less than 40 </a:t>
            </a:r>
            <a:r>
              <a:rPr lang="en-GB" dirty="0" err="1">
                <a:highlight>
                  <a:srgbClr val="00FF00"/>
                </a:highlight>
              </a:rPr>
              <a:t>μ</a:t>
            </a:r>
            <a:r>
              <a:rPr lang="en-GB" sz="1800" dirty="0" err="1">
                <a:highlight>
                  <a:srgbClr val="00FF00"/>
                </a:highlight>
              </a:rPr>
              <a:t>m</a:t>
            </a:r>
            <a:r>
              <a:rPr lang="en-GB" sz="1800" dirty="0">
                <a:highlight>
                  <a:srgbClr val="00FF00"/>
                </a:highlight>
              </a:rPr>
              <a:t>.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800" dirty="0"/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highlight>
                  <a:srgbClr val="00FF00"/>
                </a:highlight>
              </a:rPr>
              <a:t>The shape of the cryomodule must be repeatable under vacuum with an uncertainty of less than 40 </a:t>
            </a:r>
            <a:r>
              <a:rPr lang="en-GB" dirty="0" err="1">
                <a:highlight>
                  <a:srgbClr val="00FF00"/>
                </a:highlight>
              </a:rPr>
              <a:t>μ</a:t>
            </a:r>
            <a:r>
              <a:rPr lang="en-GB" sz="1800" dirty="0" err="1">
                <a:highlight>
                  <a:srgbClr val="00FF00"/>
                </a:highlight>
              </a:rPr>
              <a:t>m</a:t>
            </a:r>
            <a:r>
              <a:rPr lang="en-GB" sz="1800" dirty="0">
                <a:highlight>
                  <a:srgbClr val="00FF00"/>
                </a:highlight>
              </a:rPr>
              <a:t>.</a:t>
            </a:r>
            <a:endParaRPr lang="en-US" sz="1800" dirty="0">
              <a:highlight>
                <a:srgbClr val="00FF00"/>
              </a:highlight>
            </a:endParaRPr>
          </a:p>
          <a:p>
            <a:endParaRPr lang="en-GB" dirty="0"/>
          </a:p>
          <a:p>
            <a:r>
              <a:rPr lang="en-GB" b="1" u="sng" dirty="0"/>
              <a:t>Crab-cavities</a:t>
            </a:r>
          </a:p>
          <a:p>
            <a:endParaRPr lang="en-GB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movement of the two cavities between warm (ambient pressure) and cold should be repeatable with an uncertainty of less than 40 </a:t>
            </a:r>
            <a:r>
              <a:rPr lang="en-GB" dirty="0" err="1"/>
              <a:t>μ</a:t>
            </a:r>
            <a:r>
              <a:rPr lang="en-GB" sz="1800" dirty="0" err="1"/>
              <a:t>m</a:t>
            </a:r>
            <a:r>
              <a:rPr lang="en-GB" sz="1800" dirty="0"/>
              <a:t> </a:t>
            </a:r>
          </a:p>
          <a:p>
            <a:r>
              <a:rPr lang="en-GB" dirty="0">
                <a:sym typeface="Wingdings" panose="05000000000000000000" pitchFamily="2" charset="2"/>
              </a:rPr>
              <a:t>	</a:t>
            </a:r>
            <a:r>
              <a:rPr lang="en-GB" sz="1800" dirty="0">
                <a:highlight>
                  <a:srgbClr val="FFFF00"/>
                </a:highlight>
                <a:sym typeface="Wingdings" panose="05000000000000000000" pitchFamily="2" charset="2"/>
              </a:rPr>
              <a:t> 50 </a:t>
            </a:r>
            <a:r>
              <a:rPr lang="en-GB" dirty="0" err="1">
                <a:highlight>
                  <a:srgbClr val="FFFF00"/>
                </a:highlight>
              </a:rPr>
              <a:t>μ</a:t>
            </a:r>
            <a:r>
              <a:rPr lang="en-GB" sz="1800" dirty="0" err="1">
                <a:highlight>
                  <a:srgbClr val="FFFF00"/>
                </a:highlight>
              </a:rPr>
              <a:t>m</a:t>
            </a:r>
            <a:r>
              <a:rPr lang="en-GB" sz="1800" dirty="0">
                <a:highlight>
                  <a:srgbClr val="FFFF00"/>
                </a:highlight>
              </a:rPr>
              <a:t> for cavity 2 (Translations)</a:t>
            </a:r>
          </a:p>
          <a:p>
            <a:r>
              <a:rPr lang="en-GB" dirty="0"/>
              <a:t>	</a:t>
            </a:r>
            <a:r>
              <a:rPr lang="en-GB" dirty="0">
                <a:highlight>
                  <a:srgbClr val="FFFF00"/>
                </a:highlight>
                <a:sym typeface="Wingdings" panose="05000000000000000000" pitchFamily="2" charset="2"/>
              </a:rPr>
              <a:t></a:t>
            </a:r>
            <a:r>
              <a:rPr lang="en-GB" sz="1800" dirty="0">
                <a:highlight>
                  <a:srgbClr val="FFFF00"/>
                </a:highlight>
              </a:rPr>
              <a:t> 150 </a:t>
            </a:r>
            <a:r>
              <a:rPr lang="en-GB" dirty="0" err="1">
                <a:highlight>
                  <a:srgbClr val="FFFF00"/>
                </a:highlight>
              </a:rPr>
              <a:t>μ</a:t>
            </a:r>
            <a:r>
              <a:rPr lang="en-GB" sz="1800" dirty="0" err="1">
                <a:highlight>
                  <a:srgbClr val="FFFF00"/>
                </a:highlight>
              </a:rPr>
              <a:t>m</a:t>
            </a:r>
            <a:r>
              <a:rPr lang="en-GB" sz="1800" dirty="0">
                <a:highlight>
                  <a:srgbClr val="FFFF00"/>
                </a:highlight>
              </a:rPr>
              <a:t> for cavity 1 (difficult to confirm due to lack of accuracy for cavity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accuracy of each FSI measurement must be validated within 40 </a:t>
            </a:r>
            <a:r>
              <a:rPr lang="en-GB" dirty="0" err="1"/>
              <a:t>μ</a:t>
            </a:r>
            <a:r>
              <a:rPr lang="en-GB" sz="1800" dirty="0" err="1"/>
              <a:t>m</a:t>
            </a:r>
            <a:endParaRPr lang="en-GB" sz="1800" dirty="0"/>
          </a:p>
          <a:p>
            <a:r>
              <a:rPr lang="en-GB" dirty="0"/>
              <a:t>	</a:t>
            </a:r>
            <a:r>
              <a:rPr lang="en-GB" dirty="0">
                <a:highlight>
                  <a:srgbClr val="FFFF00"/>
                </a:highlight>
                <a:sym typeface="Wingdings" panose="05000000000000000000" pitchFamily="2" charset="2"/>
              </a:rPr>
              <a:t> </a:t>
            </a:r>
            <a:r>
              <a:rPr lang="en-US" sz="1800" dirty="0">
                <a:effectLst/>
                <a:highlight>
                  <a:srgbClr val="FFFF00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FSI targets holders to be improved </a:t>
            </a:r>
          </a:p>
        </p:txBody>
      </p:sp>
    </p:spTree>
    <p:extLst>
      <p:ext uri="{BB962C8B-B14F-4D97-AF65-F5344CB8AC3E}">
        <p14:creationId xmlns:p14="http://schemas.microsoft.com/office/powerpoint/2010/main" val="100653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fr-CH" dirty="0" err="1"/>
              <a:t>Outline</a:t>
            </a:r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A1A5457-BBF7-2275-1B05-25D9B20387F2}"/>
              </a:ext>
            </a:extLst>
          </p:cNvPr>
          <p:cNvSpPr txBox="1">
            <a:spLocks/>
          </p:cNvSpPr>
          <p:nvPr/>
        </p:nvSpPr>
        <p:spPr>
          <a:xfrm>
            <a:off x="816000" y="1628800"/>
            <a:ext cx="10669368" cy="3384376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Alignment objectives (3 objectives)</a:t>
            </a:r>
          </a:p>
          <a:p>
            <a:endParaRPr lang="en-US" sz="2200" dirty="0"/>
          </a:p>
          <a:p>
            <a:r>
              <a:rPr lang="en-US" sz="2200" dirty="0"/>
              <a:t>Internal monitoring configuration and challenges</a:t>
            </a:r>
          </a:p>
          <a:p>
            <a:endParaRPr lang="en-US" sz="2200" dirty="0"/>
          </a:p>
          <a:p>
            <a:r>
              <a:rPr lang="en-US" sz="2200" dirty="0"/>
              <a:t>Alignment RFD Prototype results</a:t>
            </a:r>
          </a:p>
          <a:p>
            <a:endParaRPr lang="en-US" sz="2200" dirty="0"/>
          </a:p>
          <a:p>
            <a:r>
              <a:rPr lang="en-US" sz="2200" dirty="0"/>
              <a:t>Conclusion and perspectives</a:t>
            </a:r>
          </a:p>
          <a:p>
            <a:endParaRPr lang="en-US" sz="2200" dirty="0"/>
          </a:p>
          <a:p>
            <a:r>
              <a:rPr lang="en-US" sz="2200" dirty="0"/>
              <a:t>Spare : FSI following during Cavity 2 repair</a:t>
            </a:r>
          </a:p>
        </p:txBody>
      </p:sp>
    </p:spTree>
    <p:extLst>
      <p:ext uri="{BB962C8B-B14F-4D97-AF65-F5344CB8AC3E}">
        <p14:creationId xmlns:p14="http://schemas.microsoft.com/office/powerpoint/2010/main" val="1807931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2345CC-61EE-4FA9-4D6E-7758CFFD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451F5B-CD84-8A82-F488-823DE1472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283844-B72C-ECA4-AFA2-85526A96E497}"/>
              </a:ext>
            </a:extLst>
          </p:cNvPr>
          <p:cNvSpPr txBox="1"/>
          <p:nvPr/>
        </p:nvSpPr>
        <p:spPr>
          <a:xfrm>
            <a:off x="983432" y="119738"/>
            <a:ext cx="2005677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Next steps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010F93-DE6D-238B-4511-4F8ECC768164}"/>
              </a:ext>
            </a:extLst>
          </p:cNvPr>
          <p:cNvSpPr txBox="1"/>
          <p:nvPr/>
        </p:nvSpPr>
        <p:spPr>
          <a:xfrm>
            <a:off x="671736" y="889843"/>
            <a:ext cx="108485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RFD prototype : SPS installation </a:t>
            </a:r>
          </a:p>
          <a:p>
            <a:endParaRPr lang="en-GB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installation of the cryomodule in the SPS is scheduled for the technical stop (TS) in 2024-2025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impact of transport of the cryomodule will be tested to ensure that it does not affect the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new alignment of the cavities will be carried out in the SPS during this period (with experience results of cycle 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position of the radio-frequency axis will be analysed using the beam, confirming the alignment and validating the assumption that the radio-frequency axis can be approximated to the mechanical axis of the capacitive plates.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u="sng" dirty="0"/>
              <a:t>Series</a:t>
            </a:r>
          </a:p>
          <a:p>
            <a:endParaRPr lang="en-GB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ym typeface="Wingdings" panose="05000000000000000000" pitchFamily="2" charset="2"/>
              </a:rPr>
              <a:t>FSI targets holders will be improved</a:t>
            </a:r>
          </a:p>
        </p:txBody>
      </p:sp>
    </p:spTree>
    <p:extLst>
      <p:ext uri="{BB962C8B-B14F-4D97-AF65-F5344CB8AC3E}">
        <p14:creationId xmlns:p14="http://schemas.microsoft.com/office/powerpoint/2010/main" val="478384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47E25-4E4C-47DE-7EFE-DE92BA17F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ECE313-E564-4F3F-A533-5A2688C6C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A4302C-5CA8-C225-498B-C0D4BFB2D954}"/>
              </a:ext>
            </a:extLst>
          </p:cNvPr>
          <p:cNvSpPr txBox="1"/>
          <p:nvPr/>
        </p:nvSpPr>
        <p:spPr>
          <a:xfrm>
            <a:off x="793106" y="13266"/>
            <a:ext cx="17251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02E81F-2360-F4EA-A87B-57A33043986B}"/>
              </a:ext>
            </a:extLst>
          </p:cNvPr>
          <p:cNvSpPr txBox="1"/>
          <p:nvPr/>
        </p:nvSpPr>
        <p:spPr>
          <a:xfrm>
            <a:off x="983432" y="517938"/>
            <a:ext cx="7866256" cy="603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	The RFD prototype is ready to go into the SPS accelerator !</a:t>
            </a:r>
          </a:p>
          <a:p>
            <a:endParaRPr lang="en-US" sz="2000" b="1" dirty="0"/>
          </a:p>
          <a:p>
            <a:r>
              <a:rPr lang="en-US" sz="1500" dirty="0"/>
              <a:t>Many thanks to STFC team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Nik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Luke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Ryan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Carlos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Andy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/>
          </a:p>
          <a:p>
            <a:r>
              <a:rPr lang="en-US" sz="1500" dirty="0"/>
              <a:t>Many thanks to CERN team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Teddy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Simon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Marco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Nuria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Katarzyna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Kurt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Rama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Raphael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Luca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Ofelia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Julien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…</a:t>
            </a:r>
          </a:p>
          <a:p>
            <a:endParaRPr lang="en-US" sz="1600" dirty="0"/>
          </a:p>
        </p:txBody>
      </p:sp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DE576A58-7FED-CD2F-A39B-4040847CEB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700"/>
          <a:stretch/>
        </p:blipFill>
        <p:spPr>
          <a:xfrm>
            <a:off x="4439816" y="1074659"/>
            <a:ext cx="7229462" cy="42076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7EAB5A-E132-7ABD-5356-3782D0BDFC38}"/>
              </a:ext>
            </a:extLst>
          </p:cNvPr>
          <p:cNvSpPr txBox="1"/>
          <p:nvPr/>
        </p:nvSpPr>
        <p:spPr>
          <a:xfrm>
            <a:off x="2800175" y="5388465"/>
            <a:ext cx="886492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b="1" u="sng" dirty="0">
                <a:solidFill>
                  <a:schemeClr val="tx2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655502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7335DF-9EEA-C1FB-8AA8-E4B5C64B9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DA8DA-6812-CFEA-E85D-689510628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E151C5-2143-C749-E1ED-3B2FCF743C95}"/>
              </a:ext>
            </a:extLst>
          </p:cNvPr>
          <p:cNvSpPr txBox="1"/>
          <p:nvPr/>
        </p:nvSpPr>
        <p:spPr>
          <a:xfrm>
            <a:off x="2696672" y="1772816"/>
            <a:ext cx="679865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</a:rPr>
              <a:t>FSI following</a:t>
            </a:r>
          </a:p>
          <a:p>
            <a:pPr algn="ctr"/>
            <a:r>
              <a:rPr lang="en-US" sz="8000" dirty="0">
                <a:solidFill>
                  <a:schemeClr val="tx2"/>
                </a:solidFill>
              </a:rPr>
              <a:t>Cavity 2 repair</a:t>
            </a:r>
          </a:p>
        </p:txBody>
      </p:sp>
    </p:spTree>
    <p:extLst>
      <p:ext uri="{BB962C8B-B14F-4D97-AF65-F5344CB8AC3E}">
        <p14:creationId xmlns:p14="http://schemas.microsoft.com/office/powerpoint/2010/main" val="9222287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836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10800" y="6356350"/>
            <a:ext cx="360000" cy="360000"/>
          </a:xfrm>
        </p:spPr>
        <p:txBody>
          <a:bodyPr/>
          <a:lstStyle/>
          <a:p>
            <a:r>
              <a:rPr lang="fr-FR" dirty="0"/>
              <a:t>11</a:t>
            </a:r>
          </a:p>
        </p:txBody>
      </p:sp>
      <p:pic>
        <p:nvPicPr>
          <p:cNvPr id="7" name="Image 6" descr="Une image contenant intérieur, argent, personne&#10;&#10;Description générée automatiquement">
            <a:extLst>
              <a:ext uri="{FF2B5EF4-FFF2-40B4-BE49-F238E27FC236}">
                <a16:creationId xmlns:a16="http://schemas.microsoft.com/office/drawing/2014/main" id="{6ACFE57A-4425-6DAD-9398-5419C0FAE8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398"/>
          <a:stretch/>
        </p:blipFill>
        <p:spPr>
          <a:xfrm>
            <a:off x="7196286" y="3346752"/>
            <a:ext cx="3321268" cy="2661211"/>
          </a:xfrm>
          <a:prstGeom prst="rect">
            <a:avLst/>
          </a:prstGeom>
        </p:spPr>
      </p:pic>
      <p:pic>
        <p:nvPicPr>
          <p:cNvPr id="8" name="Image 7" descr="Une image contenant habits, personne, machine, ingénierie&#10;&#10;Description générée automatiquement">
            <a:extLst>
              <a:ext uri="{FF2B5EF4-FFF2-40B4-BE49-F238E27FC236}">
                <a16:creationId xmlns:a16="http://schemas.microsoft.com/office/drawing/2014/main" id="{A72F461C-49DF-9573-D274-C515AA29A5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6224" y="789447"/>
            <a:ext cx="3321268" cy="2490951"/>
          </a:xfrm>
          <a:prstGeom prst="rect">
            <a:avLst/>
          </a:prstGeom>
        </p:spPr>
      </p:pic>
      <p:pic>
        <p:nvPicPr>
          <p:cNvPr id="9" name="Image 8" descr="Une image contenant machine, ingénierie, Technicien, fils électriques&#10;&#10;Description générée automatiquement">
            <a:extLst>
              <a:ext uri="{FF2B5EF4-FFF2-40B4-BE49-F238E27FC236}">
                <a16:creationId xmlns:a16="http://schemas.microsoft.com/office/drawing/2014/main" id="{E9EF7E4B-3A12-8CBF-B86E-1D7F964A12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4680" y="791003"/>
            <a:ext cx="3319192" cy="2489394"/>
          </a:xfrm>
          <a:prstGeom prst="rect">
            <a:avLst/>
          </a:prstGeom>
        </p:spPr>
      </p:pic>
      <p:pic>
        <p:nvPicPr>
          <p:cNvPr id="10" name="Image 9" descr="Une image contenant habits, personne, intérieur, ingénierie&#10;&#10;Description générée automatiquement">
            <a:extLst>
              <a:ext uri="{FF2B5EF4-FFF2-40B4-BE49-F238E27FC236}">
                <a16:creationId xmlns:a16="http://schemas.microsoft.com/office/drawing/2014/main" id="{482C3ED4-392D-5DBF-EAA0-17F0C530B1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1320" y="791003"/>
            <a:ext cx="1867046" cy="2489394"/>
          </a:xfrm>
          <a:prstGeom prst="rect">
            <a:avLst/>
          </a:prstGeom>
        </p:spPr>
      </p:pic>
      <p:pic>
        <p:nvPicPr>
          <p:cNvPr id="6" name="Image 5" descr="Une image contenant habits, personne, machine, Technicien&#10;&#10;Description générée automatiquement">
            <a:extLst>
              <a:ext uri="{FF2B5EF4-FFF2-40B4-BE49-F238E27FC236}">
                <a16:creationId xmlns:a16="http://schemas.microsoft.com/office/drawing/2014/main" id="{C9D78541-60BC-B505-C290-FE29AC0673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12615" y="3346752"/>
            <a:ext cx="3548281" cy="2661211"/>
          </a:xfrm>
          <a:prstGeom prst="rect">
            <a:avLst/>
          </a:prstGeom>
        </p:spPr>
      </p:pic>
      <p:sp>
        <p:nvSpPr>
          <p:cNvPr id="13" name="TextBox 25">
            <a:extLst>
              <a:ext uri="{FF2B5EF4-FFF2-40B4-BE49-F238E27FC236}">
                <a16:creationId xmlns:a16="http://schemas.microsoft.com/office/drawing/2014/main" id="{2D25E7AF-1BAB-C242-A03C-769DD2FD1B15}"/>
              </a:ext>
            </a:extLst>
          </p:cNvPr>
          <p:cNvSpPr txBox="1"/>
          <p:nvPr/>
        </p:nvSpPr>
        <p:spPr>
          <a:xfrm>
            <a:off x="1624680" y="2818733"/>
            <a:ext cx="1763478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Doors removed &amp; installation of tooling</a:t>
            </a:r>
            <a:endParaRPr lang="en-US" sz="1200" dirty="0"/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804C4444-6E8F-4834-A817-90FFD796B982}"/>
              </a:ext>
            </a:extLst>
          </p:cNvPr>
          <p:cNvSpPr txBox="1"/>
          <p:nvPr/>
        </p:nvSpPr>
        <p:spPr>
          <a:xfrm>
            <a:off x="6816080" y="2818733"/>
            <a:ext cx="1521412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Check of position and torques</a:t>
            </a:r>
            <a:endParaRPr lang="en-US" sz="1200" dirty="0"/>
          </a:p>
        </p:txBody>
      </p:sp>
      <p:sp>
        <p:nvSpPr>
          <p:cNvPr id="15" name="TextBox 25">
            <a:extLst>
              <a:ext uri="{FF2B5EF4-FFF2-40B4-BE49-F238E27FC236}">
                <a16:creationId xmlns:a16="http://schemas.microsoft.com/office/drawing/2014/main" id="{05CE683D-5DF0-1C7D-3487-327A308C8BA4}"/>
              </a:ext>
            </a:extLst>
          </p:cNvPr>
          <p:cNvSpPr txBox="1"/>
          <p:nvPr/>
        </p:nvSpPr>
        <p:spPr>
          <a:xfrm>
            <a:off x="8781503" y="789447"/>
            <a:ext cx="1521412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Removal of cavity supporting plate</a:t>
            </a:r>
            <a:endParaRPr lang="en-US" sz="1200" dirty="0"/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B7D0F9B9-AD3E-8F9A-A10D-AD65526896C4}"/>
              </a:ext>
            </a:extLst>
          </p:cNvPr>
          <p:cNvCxnSpPr>
            <a:cxnSpLocks/>
          </p:cNvCxnSpPr>
          <p:nvPr/>
        </p:nvCxnSpPr>
        <p:spPr>
          <a:xfrm>
            <a:off x="5807968" y="1748845"/>
            <a:ext cx="288032" cy="2860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25">
            <a:extLst>
              <a:ext uri="{FF2B5EF4-FFF2-40B4-BE49-F238E27FC236}">
                <a16:creationId xmlns:a16="http://schemas.microsoft.com/office/drawing/2014/main" id="{3E8CE790-DB0C-5632-CE7C-B3C82B9D9037}"/>
              </a:ext>
            </a:extLst>
          </p:cNvPr>
          <p:cNvSpPr txBox="1"/>
          <p:nvPr/>
        </p:nvSpPr>
        <p:spPr>
          <a:xfrm>
            <a:off x="7176783" y="3346751"/>
            <a:ext cx="1521412" cy="646331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Access to leak zone (FPC copper body)</a:t>
            </a:r>
            <a:endParaRPr lang="en-US" sz="1200" dirty="0"/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38E95B5-A785-1FCF-3CFB-56347B50D39D}"/>
              </a:ext>
            </a:extLst>
          </p:cNvPr>
          <p:cNvCxnSpPr>
            <a:cxnSpLocks/>
          </p:cNvCxnSpPr>
          <p:nvPr/>
        </p:nvCxnSpPr>
        <p:spPr>
          <a:xfrm>
            <a:off x="9056811" y="4271876"/>
            <a:ext cx="288032" cy="30925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17">
            <a:extLst>
              <a:ext uri="{FF2B5EF4-FFF2-40B4-BE49-F238E27FC236}">
                <a16:creationId xmlns:a16="http://schemas.microsoft.com/office/drawing/2014/main" id="{C3CD1E08-3801-F84A-B595-784D94CDD392}"/>
              </a:ext>
            </a:extLst>
          </p:cNvPr>
          <p:cNvSpPr txBox="1"/>
          <p:nvPr/>
        </p:nvSpPr>
        <p:spPr>
          <a:xfrm>
            <a:off x="5120071" y="1148680"/>
            <a:ext cx="1295800" cy="600164"/>
          </a:xfrm>
          <a:prstGeom prst="rect">
            <a:avLst/>
          </a:prstGeom>
          <a:solidFill>
            <a:schemeClr val="bg1">
              <a:alpha val="8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Hands gymnastics to access this zone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88C9D1-1EC0-2645-F545-47A11BE24C0E}"/>
              </a:ext>
            </a:extLst>
          </p:cNvPr>
          <p:cNvSpPr txBox="1"/>
          <p:nvPr/>
        </p:nvSpPr>
        <p:spPr>
          <a:xfrm>
            <a:off x="3612752" y="3346750"/>
            <a:ext cx="1937238" cy="646331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Live monitoring (survey) of cavity and FPC during all activities</a:t>
            </a:r>
            <a:endParaRPr lang="en-US" sz="1200" dirty="0"/>
          </a:p>
        </p:txBody>
      </p:sp>
      <p:sp>
        <p:nvSpPr>
          <p:cNvPr id="27" name="Flèche : droite 26">
            <a:extLst>
              <a:ext uri="{FF2B5EF4-FFF2-40B4-BE49-F238E27FC236}">
                <a16:creationId xmlns:a16="http://schemas.microsoft.com/office/drawing/2014/main" id="{5F8789FE-177C-807E-8335-7EAB0D713003}"/>
              </a:ext>
            </a:extLst>
          </p:cNvPr>
          <p:cNvSpPr/>
          <p:nvPr/>
        </p:nvSpPr>
        <p:spPr>
          <a:xfrm>
            <a:off x="4667019" y="2431121"/>
            <a:ext cx="719736" cy="3969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lèche : droite 27">
            <a:extLst>
              <a:ext uri="{FF2B5EF4-FFF2-40B4-BE49-F238E27FC236}">
                <a16:creationId xmlns:a16="http://schemas.microsoft.com/office/drawing/2014/main" id="{EC69277F-4950-AC1E-0F64-5CB04C7E0E80}"/>
              </a:ext>
            </a:extLst>
          </p:cNvPr>
          <p:cNvSpPr/>
          <p:nvPr/>
        </p:nvSpPr>
        <p:spPr>
          <a:xfrm>
            <a:off x="8164429" y="2478453"/>
            <a:ext cx="632846" cy="3496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lèche : droite 28">
            <a:extLst>
              <a:ext uri="{FF2B5EF4-FFF2-40B4-BE49-F238E27FC236}">
                <a16:creationId xmlns:a16="http://schemas.microsoft.com/office/drawing/2014/main" id="{6850B2BE-F36D-C203-C6D5-183E28E22DED}"/>
              </a:ext>
            </a:extLst>
          </p:cNvPr>
          <p:cNvSpPr/>
          <p:nvPr/>
        </p:nvSpPr>
        <p:spPr>
          <a:xfrm rot="5400000">
            <a:off x="9400600" y="3277175"/>
            <a:ext cx="632846" cy="3496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Espace réservé du pied de page 3">
            <a:extLst>
              <a:ext uri="{FF2B5EF4-FFF2-40B4-BE49-F238E27FC236}">
                <a16:creationId xmlns:a16="http://schemas.microsoft.com/office/drawing/2014/main" id="{95FBB7BB-B9C5-2997-ACE2-1DC07EE00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C070A06C-1B98-AD67-FFBF-C532BFEC21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9940" y="3346751"/>
            <a:ext cx="1965524" cy="2661211"/>
          </a:xfrm>
          <a:prstGeom prst="rect">
            <a:avLst/>
          </a:prstGeom>
        </p:spPr>
      </p:pic>
      <p:sp>
        <p:nvSpPr>
          <p:cNvPr id="33" name="TextBox 25">
            <a:extLst>
              <a:ext uri="{FF2B5EF4-FFF2-40B4-BE49-F238E27FC236}">
                <a16:creationId xmlns:a16="http://schemas.microsoft.com/office/drawing/2014/main" id="{8552ACED-D9FF-FA86-D44B-C51AC81AA03C}"/>
              </a:ext>
            </a:extLst>
          </p:cNvPr>
          <p:cNvSpPr txBox="1"/>
          <p:nvPr/>
        </p:nvSpPr>
        <p:spPr>
          <a:xfrm>
            <a:off x="1572653" y="3346750"/>
            <a:ext cx="1102123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Leak repair</a:t>
            </a:r>
            <a:endParaRPr lang="en-US" sz="1200" dirty="0"/>
          </a:p>
        </p:txBody>
      </p:sp>
      <p:sp>
        <p:nvSpPr>
          <p:cNvPr id="34" name="Flèche : droite 33">
            <a:extLst>
              <a:ext uri="{FF2B5EF4-FFF2-40B4-BE49-F238E27FC236}">
                <a16:creationId xmlns:a16="http://schemas.microsoft.com/office/drawing/2014/main" id="{562722FB-9577-CA7C-496A-54BB893640EF}"/>
              </a:ext>
            </a:extLst>
          </p:cNvPr>
          <p:cNvSpPr/>
          <p:nvPr/>
        </p:nvSpPr>
        <p:spPr>
          <a:xfrm rot="10800000">
            <a:off x="6816080" y="5491081"/>
            <a:ext cx="632846" cy="3496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lèche : droite 34">
            <a:extLst>
              <a:ext uri="{FF2B5EF4-FFF2-40B4-BE49-F238E27FC236}">
                <a16:creationId xmlns:a16="http://schemas.microsoft.com/office/drawing/2014/main" id="{59F8A57F-B4FC-AE10-7109-144DDFF55EF0}"/>
              </a:ext>
            </a:extLst>
          </p:cNvPr>
          <p:cNvSpPr/>
          <p:nvPr/>
        </p:nvSpPr>
        <p:spPr>
          <a:xfrm rot="10800000">
            <a:off x="3187289" y="5468667"/>
            <a:ext cx="632846" cy="3496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FFAA0DB-6BC2-3CBA-3A47-379B3BF6A074}"/>
              </a:ext>
            </a:extLst>
          </p:cNvPr>
          <p:cNvSpPr txBox="1">
            <a:spLocks/>
          </p:cNvSpPr>
          <p:nvPr/>
        </p:nvSpPr>
        <p:spPr>
          <a:xfrm>
            <a:off x="0" y="13454"/>
            <a:ext cx="11305255" cy="69425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Survey measurement on load charge transfer of TANK2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1667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F8CD02-1153-7A0D-0DFF-FC8C25CF1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8C5-F6E5-4C88-A5FB-569199D0D5B8}" type="slidenum">
              <a:rPr lang="en-US" smtClean="0"/>
              <a:t>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8440C6-1276-83FB-A8D4-D5689ED22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pic>
        <p:nvPicPr>
          <p:cNvPr id="5" name="Picture 4" descr="A graph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65A8194D-C2F8-5DE7-94D4-A09F18D045E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196752"/>
            <a:ext cx="12192000" cy="57736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A034A5-F9BB-9E5B-231C-C136DB0D08CA}"/>
              </a:ext>
            </a:extLst>
          </p:cNvPr>
          <p:cNvSpPr txBox="1"/>
          <p:nvPr/>
        </p:nvSpPr>
        <p:spPr>
          <a:xfrm>
            <a:off x="1127448" y="188640"/>
            <a:ext cx="6455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Situation before installation of tooling support of cavity 2</a:t>
            </a:r>
          </a:p>
          <a:p>
            <a:r>
              <a:rPr lang="en-US" b="1" u="sng" dirty="0">
                <a:solidFill>
                  <a:schemeClr val="tx2"/>
                </a:solidFill>
              </a:rPr>
              <a:t>8 March 2024</a:t>
            </a:r>
          </a:p>
        </p:txBody>
      </p:sp>
      <p:pic>
        <p:nvPicPr>
          <p:cNvPr id="8" name="Picture 7" descr="A metal box with a hole in it&#10;&#10;Description automatically generated">
            <a:extLst>
              <a:ext uri="{FF2B5EF4-FFF2-40B4-BE49-F238E27FC236}">
                <a16:creationId xmlns:a16="http://schemas.microsoft.com/office/drawing/2014/main" id="{4F3B5C7C-D2F0-2403-5C51-EDA566396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4783" y="10316"/>
            <a:ext cx="2747217" cy="2060413"/>
          </a:xfrm>
          <a:prstGeom prst="rect">
            <a:avLst/>
          </a:prstGeom>
        </p:spPr>
      </p:pic>
      <p:sp>
        <p:nvSpPr>
          <p:cNvPr id="7" name="Sous-titre 2">
            <a:extLst>
              <a:ext uri="{FF2B5EF4-FFF2-40B4-BE49-F238E27FC236}">
                <a16:creationId xmlns:a16="http://schemas.microsoft.com/office/drawing/2014/main" id="{3FE56219-49C3-70E7-ECAC-2EAA9ADC3C69}"/>
              </a:ext>
            </a:extLst>
          </p:cNvPr>
          <p:cNvSpPr txBox="1">
            <a:spLocks/>
          </p:cNvSpPr>
          <p:nvPr/>
        </p:nvSpPr>
        <p:spPr>
          <a:xfrm>
            <a:off x="6023992" y="545036"/>
            <a:ext cx="2701933" cy="100346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EDMS : 3065222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699370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49A828-6F39-2D6C-3847-D962B792A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8C5-F6E5-4C88-A5FB-569199D0D5B8}" type="slidenum">
              <a:rPr lang="en-US" smtClean="0"/>
              <a:t>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ED2FB-D2F0-0B59-8164-AD25E8EA8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7D4065-41BB-7408-8E74-E53E198D3BC7}"/>
              </a:ext>
            </a:extLst>
          </p:cNvPr>
          <p:cNvSpPr txBox="1"/>
          <p:nvPr/>
        </p:nvSpPr>
        <p:spPr>
          <a:xfrm>
            <a:off x="1127448" y="188640"/>
            <a:ext cx="6250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Situation after installation of tooling support of cavity 2</a:t>
            </a:r>
          </a:p>
          <a:p>
            <a:r>
              <a:rPr lang="en-US" b="1" u="sng" dirty="0">
                <a:solidFill>
                  <a:schemeClr val="tx2"/>
                </a:solidFill>
              </a:rPr>
              <a:t>13 March 2024 : 9h12</a:t>
            </a:r>
          </a:p>
        </p:txBody>
      </p:sp>
      <p:pic>
        <p:nvPicPr>
          <p:cNvPr id="7" name="Picture 6" descr="A person standing next to a machine&#10;&#10;Description automatically generated">
            <a:extLst>
              <a:ext uri="{FF2B5EF4-FFF2-40B4-BE49-F238E27FC236}">
                <a16:creationId xmlns:a16="http://schemas.microsoft.com/office/drawing/2014/main" id="{B1FC55BF-FA14-1C8E-349E-49D4A77D28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116" r="28572"/>
          <a:stretch/>
        </p:blipFill>
        <p:spPr>
          <a:xfrm>
            <a:off x="9768408" y="11475"/>
            <a:ext cx="2423592" cy="2091957"/>
          </a:xfrm>
          <a:prstGeom prst="rect">
            <a:avLst/>
          </a:prstGeom>
        </p:spPr>
      </p:pic>
      <p:pic>
        <p:nvPicPr>
          <p:cNvPr id="9" name="Picture 8" descr="A graph with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DB75E867-EC77-F9D7-1D1A-2868E5C0DE8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084355"/>
            <a:ext cx="12192000" cy="577364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ACE3C26-76AF-AC83-F04F-57F4E84730AC}"/>
              </a:ext>
            </a:extLst>
          </p:cNvPr>
          <p:cNvSpPr/>
          <p:nvPr/>
        </p:nvSpPr>
        <p:spPr>
          <a:xfrm>
            <a:off x="3215680" y="1614070"/>
            <a:ext cx="5760640" cy="1994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D75C72-9DCC-B947-C32C-57016472E82C}"/>
              </a:ext>
            </a:extLst>
          </p:cNvPr>
          <p:cNvSpPr/>
          <p:nvPr/>
        </p:nvSpPr>
        <p:spPr>
          <a:xfrm>
            <a:off x="7608168" y="2420888"/>
            <a:ext cx="4437464" cy="1994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EA6852-3613-4397-C411-2216F3804B1A}"/>
              </a:ext>
            </a:extLst>
          </p:cNvPr>
          <p:cNvSpPr txBox="1"/>
          <p:nvPr/>
        </p:nvSpPr>
        <p:spPr>
          <a:xfrm>
            <a:off x="7176120" y="52921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Impact on cavity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C154149-3AB4-5A8E-9922-8F00AB053B37}"/>
              </a:ext>
            </a:extLst>
          </p:cNvPr>
          <p:cNvCxnSpPr/>
          <p:nvPr/>
        </p:nvCxnSpPr>
        <p:spPr>
          <a:xfrm flipH="1">
            <a:off x="7377877" y="929517"/>
            <a:ext cx="158283" cy="6845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4F3B4D4-EC30-306F-7715-34D183DE28E9}"/>
              </a:ext>
            </a:extLst>
          </p:cNvPr>
          <p:cNvCxnSpPr>
            <a:cxnSpLocks/>
          </p:cNvCxnSpPr>
          <p:nvPr/>
        </p:nvCxnSpPr>
        <p:spPr>
          <a:xfrm flipV="1">
            <a:off x="7876504" y="2642900"/>
            <a:ext cx="146368" cy="3192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8F77167-FFAF-F8F5-EACB-DF1A429AB099}"/>
              </a:ext>
            </a:extLst>
          </p:cNvPr>
          <p:cNvSpPr txBox="1"/>
          <p:nvPr/>
        </p:nvSpPr>
        <p:spPr>
          <a:xfrm>
            <a:off x="7104112" y="2975824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Impact on </a:t>
            </a:r>
          </a:p>
          <a:p>
            <a:r>
              <a:rPr lang="en-US" dirty="0">
                <a:solidFill>
                  <a:srgbClr val="FF0000"/>
                </a:solidFill>
              </a:rPr>
              <a:t>FPC flange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0C1447-448A-0957-950D-4DE9FC9BF573}"/>
              </a:ext>
            </a:extLst>
          </p:cNvPr>
          <p:cNvSpPr txBox="1"/>
          <p:nvPr/>
        </p:nvSpPr>
        <p:spPr>
          <a:xfrm>
            <a:off x="1179672" y="862103"/>
            <a:ext cx="5384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Impact of installation tooling system : &lt; 0.1 mm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253FC5FE-D2D8-9506-826F-163BF5149340}"/>
              </a:ext>
            </a:extLst>
          </p:cNvPr>
          <p:cNvSpPr txBox="1">
            <a:spLocks/>
          </p:cNvSpPr>
          <p:nvPr/>
        </p:nvSpPr>
        <p:spPr>
          <a:xfrm>
            <a:off x="7173348" y="43303"/>
            <a:ext cx="2701933" cy="100346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EDMS : 3065222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38654058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0A5901-3F3C-92FF-91F9-CE4B3360D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18C5-F6E5-4C88-A5FB-569199D0D5B8}" type="slidenum">
              <a:rPr lang="en-US" smtClean="0"/>
              <a:t>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36BF3A-7103-7834-A7BE-47744428E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A4701E-9AB2-7DEB-0928-C9170883DE8B}"/>
              </a:ext>
            </a:extLst>
          </p:cNvPr>
          <p:cNvSpPr txBox="1"/>
          <p:nvPr/>
        </p:nvSpPr>
        <p:spPr>
          <a:xfrm>
            <a:off x="1127448" y="188640"/>
            <a:ext cx="437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Movie during the load charge transfer </a:t>
            </a:r>
          </a:p>
        </p:txBody>
      </p:sp>
      <p:pic>
        <p:nvPicPr>
          <p:cNvPr id="5" name="3D_fideo_transfert_charge">
            <a:hlinkClick r:id="" action="ppaction://media"/>
            <a:extLst>
              <a:ext uri="{FF2B5EF4-FFF2-40B4-BE49-F238E27FC236}">
                <a16:creationId xmlns:a16="http://schemas.microsoft.com/office/drawing/2014/main" id="{3255EACF-98D8-B6DC-063A-6F2D5879611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7918" b="7534"/>
          <a:stretch/>
        </p:blipFill>
        <p:spPr>
          <a:xfrm>
            <a:off x="0" y="1094670"/>
            <a:ext cx="12192000" cy="57983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E95E17-D441-8B57-F65C-FC3401D5C905}"/>
              </a:ext>
            </a:extLst>
          </p:cNvPr>
          <p:cNvSpPr txBox="1"/>
          <p:nvPr/>
        </p:nvSpPr>
        <p:spPr>
          <a:xfrm>
            <a:off x="7104112" y="3082642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Impact on </a:t>
            </a:r>
          </a:p>
          <a:p>
            <a:r>
              <a:rPr lang="en-US" dirty="0">
                <a:solidFill>
                  <a:srgbClr val="FF0000"/>
                </a:solidFill>
              </a:rPr>
              <a:t>FPC flange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27C5E9-FF0D-95E3-253B-05AB095927CC}"/>
              </a:ext>
            </a:extLst>
          </p:cNvPr>
          <p:cNvSpPr/>
          <p:nvPr/>
        </p:nvSpPr>
        <p:spPr>
          <a:xfrm>
            <a:off x="3215680" y="1614070"/>
            <a:ext cx="5760640" cy="1994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4FB8CC-C3A2-A270-07C2-578B1F143963}"/>
              </a:ext>
            </a:extLst>
          </p:cNvPr>
          <p:cNvSpPr/>
          <p:nvPr/>
        </p:nvSpPr>
        <p:spPr>
          <a:xfrm>
            <a:off x="7608168" y="2420888"/>
            <a:ext cx="4437464" cy="1994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626DAF-82D6-562F-D50E-072BBB15833E}"/>
              </a:ext>
            </a:extLst>
          </p:cNvPr>
          <p:cNvSpPr txBox="1"/>
          <p:nvPr/>
        </p:nvSpPr>
        <p:spPr>
          <a:xfrm>
            <a:off x="7176120" y="52921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Impact on cavity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5D9147D-4060-A2F3-02BD-83C3FC31BD44}"/>
              </a:ext>
            </a:extLst>
          </p:cNvPr>
          <p:cNvCxnSpPr/>
          <p:nvPr/>
        </p:nvCxnSpPr>
        <p:spPr>
          <a:xfrm flipH="1">
            <a:off x="7377877" y="929517"/>
            <a:ext cx="158283" cy="6845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0FC9912-849B-2EAE-5B01-AF63965C2EBE}"/>
              </a:ext>
            </a:extLst>
          </p:cNvPr>
          <p:cNvCxnSpPr>
            <a:cxnSpLocks/>
          </p:cNvCxnSpPr>
          <p:nvPr/>
        </p:nvCxnSpPr>
        <p:spPr>
          <a:xfrm flipV="1">
            <a:off x="7876504" y="2642900"/>
            <a:ext cx="146368" cy="3192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machine with many metal parts&#10;&#10;Description automatically generated with medium confidence">
            <a:extLst>
              <a:ext uri="{FF2B5EF4-FFF2-40B4-BE49-F238E27FC236}">
                <a16:creationId xmlns:a16="http://schemas.microsoft.com/office/drawing/2014/main" id="{D79592CA-DF09-7205-5610-9D860D70EC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0376" y="1"/>
            <a:ext cx="2711624" cy="20416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3D0CE29-1B97-CBEB-98FA-E1467DC9B1E3}"/>
              </a:ext>
            </a:extLst>
          </p:cNvPr>
          <p:cNvSpPr txBox="1"/>
          <p:nvPr/>
        </p:nvSpPr>
        <p:spPr>
          <a:xfrm>
            <a:off x="1179672" y="862103"/>
            <a:ext cx="5069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Impact of load transfer :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0.35</a:t>
            </a:r>
            <a:r>
              <a:rPr lang="en-US" b="1" dirty="0">
                <a:solidFill>
                  <a:srgbClr val="FF0000"/>
                </a:solidFill>
              </a:rPr>
              <a:t> mm in vertical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21A08F5E-BB99-E55E-D2B2-24B5099C75C6}"/>
              </a:ext>
            </a:extLst>
          </p:cNvPr>
          <p:cNvSpPr txBox="1">
            <a:spLocks/>
          </p:cNvSpPr>
          <p:nvPr/>
        </p:nvSpPr>
        <p:spPr>
          <a:xfrm>
            <a:off x="6649813" y="3546"/>
            <a:ext cx="2701933" cy="100346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EDMS : 3065222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223596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7335DF-9EEA-C1FB-8AA8-E4B5C64B9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DA8DA-6812-CFEA-E85D-689510628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E151C5-2143-C749-E1ED-3B2FCF743C95}"/>
              </a:ext>
            </a:extLst>
          </p:cNvPr>
          <p:cNvSpPr txBox="1"/>
          <p:nvPr/>
        </p:nvSpPr>
        <p:spPr>
          <a:xfrm>
            <a:off x="4634702" y="2348880"/>
            <a:ext cx="29225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chemeClr val="tx2"/>
                </a:solidFill>
              </a:rPr>
              <a:t>Spare</a:t>
            </a:r>
          </a:p>
        </p:txBody>
      </p:sp>
    </p:spTree>
    <p:extLst>
      <p:ext uri="{BB962C8B-B14F-4D97-AF65-F5344CB8AC3E}">
        <p14:creationId xmlns:p14="http://schemas.microsoft.com/office/powerpoint/2010/main" val="39952690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B9D24A-DE0B-7B95-D570-B586EBBB0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493CC-78E3-5CAF-EC32-505B1083B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D36DC2-911A-3E61-1F87-C8BFA88DAD11}"/>
              </a:ext>
            </a:extLst>
          </p:cNvPr>
          <p:cNvSpPr txBox="1"/>
          <p:nvPr/>
        </p:nvSpPr>
        <p:spPr>
          <a:xfrm>
            <a:off x="870419" y="14725"/>
            <a:ext cx="5225581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Repeatability on the motions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567C8CE-08C5-31C5-88F3-F564C1A1BA65}"/>
              </a:ext>
            </a:extLst>
          </p:cNvPr>
          <p:cNvGraphicFramePr>
            <a:graphicFrameLocks noGrp="1"/>
          </p:cNvGraphicFramePr>
          <p:nvPr/>
        </p:nvGraphicFramePr>
        <p:xfrm>
          <a:off x="1493947" y="1030510"/>
          <a:ext cx="9204105" cy="568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105">
                  <a:extLst>
                    <a:ext uri="{9D8B030D-6E8A-4147-A177-3AD203B41FA5}">
                      <a16:colId xmlns:a16="http://schemas.microsoft.com/office/drawing/2014/main" val="1697808317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2705310281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1498974769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1564799803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2548814957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3735904080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3522182239"/>
                    </a:ext>
                  </a:extLst>
                </a:gridCol>
              </a:tblGrid>
              <a:tr h="2024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Cavity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Cavity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0458222"/>
                  </a:ext>
                </a:extLst>
              </a:tr>
              <a:tr h="2024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</a:rPr>
                        <a:t>Impact of cold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bg1"/>
                          </a:solidFill>
                        </a:rPr>
                        <a:t>Cycle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bg1"/>
                          </a:solidFill>
                        </a:rPr>
                        <a:t>Cycle 2</a:t>
                      </a:r>
                    </a:p>
                  </a:txBody>
                  <a:tcPr anchor="ctr"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bg1"/>
                          </a:solidFill>
                        </a:rPr>
                        <a:t>Cycle 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bg1"/>
                          </a:solidFill>
                        </a:rPr>
                        <a:t>Cycle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bg1"/>
                          </a:solidFill>
                        </a:rPr>
                        <a:t>Cycle 2</a:t>
                      </a:r>
                    </a:p>
                  </a:txBody>
                  <a:tcPr anchor="ctr"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bg1"/>
                          </a:solidFill>
                        </a:rPr>
                        <a:t>Cycle 3</a:t>
                      </a:r>
                    </a:p>
                  </a:txBody>
                  <a:tcPr anchor="ctr"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95701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Tx [mm]</a:t>
                      </a:r>
                    </a:p>
                    <a:p>
                      <a:pPr algn="ctr"/>
                      <a:r>
                        <a:rPr lang="en-US" sz="1500" dirty="0"/>
                        <a:t>(radial translation)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0.87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0.72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0.60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0.57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652863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+/-0.30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+/-0.20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+/-0.10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+/-0.08 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668751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Ty [mm]</a:t>
                      </a:r>
                    </a:p>
                    <a:p>
                      <a:pPr algn="ctr"/>
                      <a:r>
                        <a:rPr lang="en-US" sz="1500" dirty="0"/>
                        <a:t>(</a:t>
                      </a:r>
                      <a:r>
                        <a:rPr lang="en-US" sz="1500" dirty="0" err="1"/>
                        <a:t>longi</a:t>
                      </a:r>
                      <a:r>
                        <a:rPr lang="en-US" sz="1500" dirty="0"/>
                        <a:t> translation)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0.35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0.39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0.27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86779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+/-0.30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+/-0.20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+/-0.15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+/-0.10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020231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 err="1"/>
                        <a:t>Tz</a:t>
                      </a:r>
                      <a:r>
                        <a:rPr lang="en-US" sz="1500" dirty="0"/>
                        <a:t>  [mm]</a:t>
                      </a:r>
                    </a:p>
                    <a:p>
                      <a:pPr algn="ctr"/>
                      <a:r>
                        <a:rPr lang="en-US" sz="1500" dirty="0"/>
                        <a:t>(vertical translation)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0.62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0.71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0.76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0.81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90920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+/-0.15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+/-0.15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+/-0.10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+/-0.05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+/-0.05 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118697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Rx [</a:t>
                      </a:r>
                      <a:r>
                        <a:rPr lang="en-US" sz="1500" dirty="0" err="1"/>
                        <a:t>mrad</a:t>
                      </a:r>
                      <a:r>
                        <a:rPr lang="en-US" sz="1500" dirty="0"/>
                        <a:t>]</a:t>
                      </a:r>
                    </a:p>
                    <a:p>
                      <a:pPr algn="ctr"/>
                      <a:r>
                        <a:rPr lang="en-US" sz="1500" dirty="0"/>
                        <a:t>(Pitch angle)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-0.30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03686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+/-0.15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+/-0.15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+/-0.10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+/-0.05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+/-0.05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371340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Ry [</a:t>
                      </a:r>
                      <a:r>
                        <a:rPr lang="en-US" sz="1500" dirty="0" err="1"/>
                        <a:t>mrad</a:t>
                      </a:r>
                      <a:r>
                        <a:rPr lang="en-US" sz="1500" dirty="0"/>
                        <a:t>]</a:t>
                      </a:r>
                    </a:p>
                    <a:p>
                      <a:pPr algn="ctr"/>
                      <a:r>
                        <a:rPr lang="en-US" sz="1500" dirty="0"/>
                        <a:t>(Roll angle)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-0.74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-0.20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-1.65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-0.74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-0.41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242272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+/-1.00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+/-0.70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+/-0.70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+/-0.40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+/-0.40</a:t>
                      </a:r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321107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Rz [</a:t>
                      </a:r>
                      <a:r>
                        <a:rPr lang="en-US" sz="1500" dirty="0" err="1"/>
                        <a:t>mrad</a:t>
                      </a:r>
                      <a:r>
                        <a:rPr lang="en-US" sz="1500" dirty="0"/>
                        <a:t>]</a:t>
                      </a:r>
                    </a:p>
                    <a:p>
                      <a:pPr algn="ctr"/>
                      <a:r>
                        <a:rPr lang="en-US" sz="1500" dirty="0"/>
                        <a:t>(Yaw angle)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0.41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0.21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0.45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Arial" panose="020B0604020202020204" pitchFamily="34" charset="0"/>
                        </a:rPr>
                        <a:t>0.31</a:t>
                      </a: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349527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+/-0.50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+/-0.15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+/-0.10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59588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Scale [mm/m]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-2.06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-2.22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-2.14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-2.06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-2.22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-2.14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77813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+/-0.20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+/-0.20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>
                          <a:solidFill>
                            <a:schemeClr val="tx1"/>
                          </a:solidFill>
                        </a:rPr>
                        <a:t>+/-0.20</a:t>
                      </a: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63117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1F6C98-DB79-C296-1E6B-736A82E3383F}"/>
              </a:ext>
            </a:extLst>
          </p:cNvPr>
          <p:cNvSpPr txBox="1"/>
          <p:nvPr/>
        </p:nvSpPr>
        <p:spPr>
          <a:xfrm>
            <a:off x="6755698" y="49834"/>
            <a:ext cx="54104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Cycle 1 : 12/16 FSI observations are operational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Cycle 2 : 15/16 FSI observations are operational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Cycle 3 : 16/16 FSI observations are operational</a:t>
            </a:r>
          </a:p>
        </p:txBody>
      </p:sp>
    </p:spTree>
    <p:extLst>
      <p:ext uri="{BB962C8B-B14F-4D97-AF65-F5344CB8AC3E}">
        <p14:creationId xmlns:p14="http://schemas.microsoft.com/office/powerpoint/2010/main" val="22547459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BE6753-3D03-BB9A-306C-73204BAB3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72956-C581-B8CC-C290-7EBF7F63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37D4EFF-4D5B-5203-3880-B49109C8A66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20503"/>
            <a:ext cx="12192000" cy="6616993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6190A43-760C-7283-2234-F6CCFA084661}"/>
              </a:ext>
            </a:extLst>
          </p:cNvPr>
          <p:cNvCxnSpPr>
            <a:cxnSpLocks/>
          </p:cNvCxnSpPr>
          <p:nvPr/>
        </p:nvCxnSpPr>
        <p:spPr>
          <a:xfrm flipV="1">
            <a:off x="1811316" y="1700808"/>
            <a:ext cx="0" cy="432048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DE1E195-9F7A-2749-F3A4-7C0175268F9B}"/>
              </a:ext>
            </a:extLst>
          </p:cNvPr>
          <p:cNvSpPr txBox="1"/>
          <p:nvPr/>
        </p:nvSpPr>
        <p:spPr>
          <a:xfrm>
            <a:off x="1263730" y="133147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Pumping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FF0EA3-E4D1-C827-EB45-4AC3FB726A5C}"/>
              </a:ext>
            </a:extLst>
          </p:cNvPr>
          <p:cNvSpPr txBox="1"/>
          <p:nvPr/>
        </p:nvSpPr>
        <p:spPr>
          <a:xfrm>
            <a:off x="4295800" y="1719532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Cooling down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354F58-C6F7-A95D-3671-F6C361BF35AC}"/>
              </a:ext>
            </a:extLst>
          </p:cNvPr>
          <p:cNvSpPr txBox="1"/>
          <p:nvPr/>
        </p:nvSpPr>
        <p:spPr>
          <a:xfrm>
            <a:off x="2358902" y="4365104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(</a:t>
            </a:r>
            <a:r>
              <a:rPr lang="en-US" dirty="0" err="1"/>
              <a:t>cav</a:t>
            </a:r>
            <a:r>
              <a:rPr lang="en-US" dirty="0"/>
              <a:t> 2)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982827-B2BC-BC6C-373F-FBB37F5C8A82}"/>
              </a:ext>
            </a:extLst>
          </p:cNvPr>
          <p:cNvSpPr txBox="1"/>
          <p:nvPr/>
        </p:nvSpPr>
        <p:spPr>
          <a:xfrm>
            <a:off x="2358902" y="3000149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OUT (</a:t>
            </a:r>
            <a:r>
              <a:rPr lang="en-US" dirty="0" err="1">
                <a:solidFill>
                  <a:srgbClr val="FF0000"/>
                </a:solidFill>
              </a:rPr>
              <a:t>cav</a:t>
            </a:r>
            <a:r>
              <a:rPr lang="en-US" dirty="0">
                <a:solidFill>
                  <a:srgbClr val="FF0000"/>
                </a:solidFill>
              </a:rPr>
              <a:t> 2)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26A1011-44EC-F430-5B27-3C31A4D9AD46}"/>
              </a:ext>
            </a:extLst>
          </p:cNvPr>
          <p:cNvSpPr/>
          <p:nvPr/>
        </p:nvSpPr>
        <p:spPr>
          <a:xfrm>
            <a:off x="4655840" y="2852936"/>
            <a:ext cx="6720150" cy="720080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861502-DCCD-1EB8-234F-9C99E2612262}"/>
              </a:ext>
            </a:extLst>
          </p:cNvPr>
          <p:cNvSpPr txBox="1"/>
          <p:nvPr/>
        </p:nvSpPr>
        <p:spPr>
          <a:xfrm>
            <a:off x="7845221" y="2822498"/>
            <a:ext cx="308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Objective : 0 mm +/- 0.1 mm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2B6D93B-8F33-C71D-EF8A-3613ECDF0E75}"/>
              </a:ext>
            </a:extLst>
          </p:cNvPr>
          <p:cNvCxnSpPr>
            <a:cxnSpLocks/>
            <a:stCxn id="27" idx="1"/>
            <a:endCxn id="27" idx="3"/>
          </p:cNvCxnSpPr>
          <p:nvPr/>
        </p:nvCxnSpPr>
        <p:spPr>
          <a:xfrm>
            <a:off x="4655840" y="3212976"/>
            <a:ext cx="67201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44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070EBEAD-5674-F39A-2BE9-D454880E6A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7630" r="23060" b="5480"/>
          <a:stretch/>
        </p:blipFill>
        <p:spPr>
          <a:xfrm>
            <a:off x="7733695" y="1424946"/>
            <a:ext cx="4328705" cy="310491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392" y="1020891"/>
            <a:ext cx="5693435" cy="36947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84016" y="1673707"/>
            <a:ext cx="173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Vacuum vessel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156608" y="1867077"/>
            <a:ext cx="520435" cy="1759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664133" y="2575118"/>
            <a:ext cx="523512" cy="9546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5889" y="3529817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mass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10428296" y="2838461"/>
            <a:ext cx="444635" cy="793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9424240" y="3049224"/>
            <a:ext cx="904672" cy="6970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328912" y="3664856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Crab cavities</a:t>
            </a:r>
          </a:p>
        </p:txBody>
      </p:sp>
      <p:cxnSp>
        <p:nvCxnSpPr>
          <p:cNvPr id="20" name="Straight Arrow Connector 19"/>
          <p:cNvCxnSpPr>
            <a:cxnSpLocks/>
          </p:cNvCxnSpPr>
          <p:nvPr/>
        </p:nvCxnSpPr>
        <p:spPr>
          <a:xfrm>
            <a:off x="9884971" y="1389716"/>
            <a:ext cx="691615" cy="4686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421343" y="1076537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Cryomodule</a:t>
            </a:r>
          </a:p>
        </p:txBody>
      </p:sp>
      <p:sp>
        <p:nvSpPr>
          <p:cNvPr id="27" name="Rectangle 26"/>
          <p:cNvSpPr/>
          <p:nvPr/>
        </p:nvSpPr>
        <p:spPr>
          <a:xfrm rot="21221780">
            <a:off x="8467964" y="4904595"/>
            <a:ext cx="2812123" cy="1204654"/>
          </a:xfrm>
          <a:prstGeom prst="rect">
            <a:avLst/>
          </a:prstGeom>
          <a:solidFill>
            <a:schemeClr val="bg1">
              <a:lumMod val="65000"/>
            </a:schemeClr>
          </a:solidFill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stCxn id="27" idx="1"/>
            <a:endCxn id="27" idx="3"/>
          </p:cNvCxnSpPr>
          <p:nvPr/>
        </p:nvCxnSpPr>
        <p:spPr>
          <a:xfrm flipV="1">
            <a:off x="8476465" y="5352539"/>
            <a:ext cx="2795121" cy="30876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834215" y="5229200"/>
            <a:ext cx="85040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>
            <a:stCxn id="34" idx="1"/>
            <a:endCxn id="34" idx="3"/>
          </p:cNvCxnSpPr>
          <p:nvPr/>
        </p:nvCxnSpPr>
        <p:spPr>
          <a:xfrm>
            <a:off x="8834215" y="5517232"/>
            <a:ext cx="850408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0151382" y="5229200"/>
            <a:ext cx="85040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>
            <a:stCxn id="42" idx="1"/>
            <a:endCxn id="42" idx="3"/>
          </p:cNvCxnSpPr>
          <p:nvPr/>
        </p:nvCxnSpPr>
        <p:spPr>
          <a:xfrm>
            <a:off x="10151382" y="5517232"/>
            <a:ext cx="850408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 rot="224330">
            <a:off x="965936" y="5100801"/>
            <a:ext cx="4911122" cy="92412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267223" y="5283203"/>
            <a:ext cx="4302723" cy="4527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>
            <a:stCxn id="47" idx="1"/>
            <a:endCxn id="47" idx="3"/>
          </p:cNvCxnSpPr>
          <p:nvPr/>
        </p:nvCxnSpPr>
        <p:spPr>
          <a:xfrm>
            <a:off x="1267223" y="5509566"/>
            <a:ext cx="4302723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0377" y="5517232"/>
            <a:ext cx="11292247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10356144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Internal monitoring for “special” components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28155" y="5193532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Nominal axis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0E5EE9-F3CA-EFD1-CF6E-B4CBD6F47B4E}"/>
              </a:ext>
            </a:extLst>
          </p:cNvPr>
          <p:cNvSpPr txBox="1"/>
          <p:nvPr/>
        </p:nvSpPr>
        <p:spPr>
          <a:xfrm rot="220892">
            <a:off x="923174" y="4679728"/>
            <a:ext cx="173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Vacuum vessel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617313-EC5B-DB3B-9917-DC43FC428F8D}"/>
              </a:ext>
            </a:extLst>
          </p:cNvPr>
          <p:cNvSpPr txBox="1"/>
          <p:nvPr/>
        </p:nvSpPr>
        <p:spPr>
          <a:xfrm>
            <a:off x="3185707" y="5217724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Axis of the Cold mass</a:t>
            </a:r>
          </a:p>
          <a:p>
            <a:pPr algn="ctr"/>
            <a:r>
              <a:rPr lang="en-US" dirty="0"/>
              <a:t>At cold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1E973C-4510-7065-6564-2DF4B6E04705}"/>
              </a:ext>
            </a:extLst>
          </p:cNvPr>
          <p:cNvSpPr txBox="1"/>
          <p:nvPr/>
        </p:nvSpPr>
        <p:spPr>
          <a:xfrm>
            <a:off x="8819005" y="5178304"/>
            <a:ext cx="2659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Axis of the Crab cavities</a:t>
            </a:r>
          </a:p>
          <a:p>
            <a:pPr algn="ctr"/>
            <a:r>
              <a:rPr lang="en-US" dirty="0"/>
              <a:t>At Cold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019F3F-8DA7-F845-E1CC-566B5596AE94}"/>
              </a:ext>
            </a:extLst>
          </p:cNvPr>
          <p:cNvSpPr txBox="1"/>
          <p:nvPr/>
        </p:nvSpPr>
        <p:spPr>
          <a:xfrm rot="21198707">
            <a:off x="8256027" y="465224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Cryomodule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24DF9-3176-1583-7E59-9F9E5CD596AC}"/>
              </a:ext>
            </a:extLst>
          </p:cNvPr>
          <p:cNvSpPr txBox="1"/>
          <p:nvPr/>
        </p:nvSpPr>
        <p:spPr>
          <a:xfrm>
            <a:off x="2349726" y="715352"/>
            <a:ext cx="2258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Q1, Q2a, Q2b, Q3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6446DF-FCEA-12D5-F69D-A592F9834FA5}"/>
              </a:ext>
            </a:extLst>
          </p:cNvPr>
          <p:cNvSpPr txBox="1"/>
          <p:nvPr/>
        </p:nvSpPr>
        <p:spPr>
          <a:xfrm>
            <a:off x="8656136" y="715352"/>
            <a:ext cx="1837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Crab-Cavities</a:t>
            </a:r>
          </a:p>
        </p:txBody>
      </p:sp>
    </p:spTree>
    <p:extLst>
      <p:ext uri="{BB962C8B-B14F-4D97-AF65-F5344CB8AC3E}">
        <p14:creationId xmlns:p14="http://schemas.microsoft.com/office/powerpoint/2010/main" val="33287483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CE7DEA-E5A0-3B74-424E-D7AB868AC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8CAE36-1D8C-51A9-CE47-C416EB976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44B256-AC4D-F8A7-4F4D-29AC0CE275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65" y="135970"/>
            <a:ext cx="12192000" cy="6669062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3E46F5-6AEF-5238-8F16-5CB0624207A6}"/>
              </a:ext>
            </a:extLst>
          </p:cNvPr>
          <p:cNvCxnSpPr>
            <a:cxnSpLocks/>
          </p:cNvCxnSpPr>
          <p:nvPr/>
        </p:nvCxnSpPr>
        <p:spPr>
          <a:xfrm>
            <a:off x="4655840" y="3212976"/>
            <a:ext cx="67201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4D74059-09FD-75AE-D3ED-2782DFDA2ABA}"/>
              </a:ext>
            </a:extLst>
          </p:cNvPr>
          <p:cNvSpPr/>
          <p:nvPr/>
        </p:nvSpPr>
        <p:spPr>
          <a:xfrm>
            <a:off x="4655840" y="2852936"/>
            <a:ext cx="6720150" cy="720080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F76C12-5AE4-31F1-7956-874E260A07E6}"/>
              </a:ext>
            </a:extLst>
          </p:cNvPr>
          <p:cNvSpPr txBox="1"/>
          <p:nvPr/>
        </p:nvSpPr>
        <p:spPr>
          <a:xfrm>
            <a:off x="2783632" y="537537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(</a:t>
            </a:r>
            <a:r>
              <a:rPr lang="en-US" dirty="0" err="1"/>
              <a:t>cav</a:t>
            </a:r>
            <a:r>
              <a:rPr lang="en-US" dirty="0"/>
              <a:t> 1)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BBE063-7497-AD70-591B-A676DDDBC1E3}"/>
              </a:ext>
            </a:extLst>
          </p:cNvPr>
          <p:cNvSpPr txBox="1"/>
          <p:nvPr/>
        </p:nvSpPr>
        <p:spPr>
          <a:xfrm>
            <a:off x="2540000" y="2407373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OUT (</a:t>
            </a:r>
            <a:r>
              <a:rPr lang="en-US" dirty="0" err="1">
                <a:solidFill>
                  <a:srgbClr val="FF0000"/>
                </a:solidFill>
              </a:rPr>
              <a:t>cav</a:t>
            </a:r>
            <a:r>
              <a:rPr lang="en-US" dirty="0">
                <a:solidFill>
                  <a:srgbClr val="FF0000"/>
                </a:solidFill>
              </a:rPr>
              <a:t> 1)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C8C45D3-7E07-68F6-5DB8-617F00EA370E}"/>
              </a:ext>
            </a:extLst>
          </p:cNvPr>
          <p:cNvCxnSpPr>
            <a:cxnSpLocks/>
          </p:cNvCxnSpPr>
          <p:nvPr/>
        </p:nvCxnSpPr>
        <p:spPr>
          <a:xfrm flipV="1">
            <a:off x="1811316" y="1700808"/>
            <a:ext cx="0" cy="432048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5EB3ECF-AF4F-65CB-E190-D3D8CADD29C6}"/>
              </a:ext>
            </a:extLst>
          </p:cNvPr>
          <p:cNvSpPr txBox="1"/>
          <p:nvPr/>
        </p:nvSpPr>
        <p:spPr>
          <a:xfrm>
            <a:off x="1263730" y="133147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Pumping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03496A-D459-1D7D-1A68-45D551BDFAE7}"/>
              </a:ext>
            </a:extLst>
          </p:cNvPr>
          <p:cNvSpPr txBox="1"/>
          <p:nvPr/>
        </p:nvSpPr>
        <p:spPr>
          <a:xfrm>
            <a:off x="6672064" y="2876828"/>
            <a:ext cx="308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Objective : 0 mm +/- 0.1 mm</a:t>
            </a:r>
          </a:p>
        </p:txBody>
      </p:sp>
    </p:spTree>
    <p:extLst>
      <p:ext uri="{BB962C8B-B14F-4D97-AF65-F5344CB8AC3E}">
        <p14:creationId xmlns:p14="http://schemas.microsoft.com/office/powerpoint/2010/main" val="942787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0641DF-E690-A2DE-6644-C3041B094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C8C53-4F51-654D-8315-FFFC55434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04FA5E-9812-B029-0D74-6FCE515AA7A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3" y="125410"/>
            <a:ext cx="12192000" cy="660717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51E2F0A-4E65-E258-D12D-EB90878CAE7E}"/>
              </a:ext>
            </a:extLst>
          </p:cNvPr>
          <p:cNvSpPr/>
          <p:nvPr/>
        </p:nvSpPr>
        <p:spPr>
          <a:xfrm>
            <a:off x="4655850" y="1349582"/>
            <a:ext cx="6720150" cy="720080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109935-86F8-E7C9-8368-81C6A08868B4}"/>
              </a:ext>
            </a:extLst>
          </p:cNvPr>
          <p:cNvSpPr txBox="1"/>
          <p:nvPr/>
        </p:nvSpPr>
        <p:spPr>
          <a:xfrm>
            <a:off x="6929899" y="1361270"/>
            <a:ext cx="308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Objective : 0 mm +/- 0.1 mm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6DDD8E-83B8-16D3-6C44-1272B0EF7F42}"/>
              </a:ext>
            </a:extLst>
          </p:cNvPr>
          <p:cNvCxnSpPr>
            <a:cxnSpLocks/>
            <a:endCxn id="8" idx="3"/>
          </p:cNvCxnSpPr>
          <p:nvPr/>
        </p:nvCxnSpPr>
        <p:spPr>
          <a:xfrm>
            <a:off x="4583842" y="1709622"/>
            <a:ext cx="67921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CC373F7-1F09-E320-FE65-3715EF23362F}"/>
              </a:ext>
            </a:extLst>
          </p:cNvPr>
          <p:cNvSpPr txBox="1"/>
          <p:nvPr/>
        </p:nvSpPr>
        <p:spPr>
          <a:xfrm>
            <a:off x="6240016" y="885699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(</a:t>
            </a:r>
            <a:r>
              <a:rPr lang="en-US" dirty="0" err="1"/>
              <a:t>cav</a:t>
            </a:r>
            <a:r>
              <a:rPr lang="en-US" dirty="0"/>
              <a:t> 1)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D3FF4B-3103-3027-4194-B5CFF58B8EB5}"/>
              </a:ext>
            </a:extLst>
          </p:cNvPr>
          <p:cNvSpPr txBox="1"/>
          <p:nvPr/>
        </p:nvSpPr>
        <p:spPr>
          <a:xfrm>
            <a:off x="5663952" y="2360567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OUT (</a:t>
            </a:r>
            <a:r>
              <a:rPr lang="en-US" dirty="0" err="1">
                <a:solidFill>
                  <a:srgbClr val="FF0000"/>
                </a:solidFill>
              </a:rPr>
              <a:t>cav</a:t>
            </a:r>
            <a:r>
              <a:rPr lang="en-US" dirty="0">
                <a:solidFill>
                  <a:srgbClr val="FF0000"/>
                </a:solidFill>
              </a:rPr>
              <a:t> 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1C0224-DA8C-96F0-3D3E-46AF1A725694}"/>
              </a:ext>
            </a:extLst>
          </p:cNvPr>
          <p:cNvCxnSpPr>
            <a:cxnSpLocks/>
          </p:cNvCxnSpPr>
          <p:nvPr/>
        </p:nvCxnSpPr>
        <p:spPr>
          <a:xfrm flipV="1">
            <a:off x="1811316" y="1700808"/>
            <a:ext cx="0" cy="432048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D373843-CA15-03A8-C6B8-2307B465967D}"/>
              </a:ext>
            </a:extLst>
          </p:cNvPr>
          <p:cNvSpPr txBox="1"/>
          <p:nvPr/>
        </p:nvSpPr>
        <p:spPr>
          <a:xfrm>
            <a:off x="1263730" y="133147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Pumping</a:t>
            </a:r>
          </a:p>
        </p:txBody>
      </p:sp>
    </p:spTree>
    <p:extLst>
      <p:ext uri="{BB962C8B-B14F-4D97-AF65-F5344CB8AC3E}">
        <p14:creationId xmlns:p14="http://schemas.microsoft.com/office/powerpoint/2010/main" val="203177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141B85AD-72B5-DAA5-83EA-B55BF467AA48}"/>
              </a:ext>
            </a:extLst>
          </p:cNvPr>
          <p:cNvSpPr/>
          <p:nvPr/>
        </p:nvSpPr>
        <p:spPr>
          <a:xfrm>
            <a:off x="1013804" y="4196937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8E167C9-CD10-6A36-5BCB-3F80417F583C}"/>
              </a:ext>
            </a:extLst>
          </p:cNvPr>
          <p:cNvSpPr/>
          <p:nvPr/>
        </p:nvSpPr>
        <p:spPr>
          <a:xfrm>
            <a:off x="1365785" y="4092449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26D770A-5980-7BAE-484C-3E1E8C62CB87}"/>
              </a:ext>
            </a:extLst>
          </p:cNvPr>
          <p:cNvSpPr/>
          <p:nvPr/>
        </p:nvSpPr>
        <p:spPr>
          <a:xfrm>
            <a:off x="1279227" y="3671940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D35D8D-C69E-B50A-11D2-9D19B9ECFE8C}"/>
              </a:ext>
            </a:extLst>
          </p:cNvPr>
          <p:cNvSpPr/>
          <p:nvPr/>
        </p:nvSpPr>
        <p:spPr>
          <a:xfrm>
            <a:off x="987482" y="3844584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FB615-C1DD-AF89-8EC2-6FC58E3B5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FB8CB-AE80-5D79-9D99-B1112F3B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BA09FAD-03B2-CB51-20EA-85BA9B3EBB97}"/>
              </a:ext>
            </a:extLst>
          </p:cNvPr>
          <p:cNvSpPr txBox="1"/>
          <p:nvPr/>
        </p:nvSpPr>
        <p:spPr>
          <a:xfrm>
            <a:off x="704548" y="21318"/>
            <a:ext cx="7159332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Alignment Objective n°1 : Fiducialisation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240C5D-B8C4-99CD-2CCE-80CC2E8B8D8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7481" y="1023620"/>
            <a:ext cx="2725037" cy="19042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410C96-A222-5EEE-E113-A6D1047732A3}"/>
              </a:ext>
            </a:extLst>
          </p:cNvPr>
          <p:cNvSpPr txBox="1"/>
          <p:nvPr/>
        </p:nvSpPr>
        <p:spPr>
          <a:xfrm>
            <a:off x="1886821" y="1152113"/>
            <a:ext cx="2482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Bare Cavity</a:t>
            </a:r>
          </a:p>
        </p:txBody>
      </p:sp>
      <p:pic>
        <p:nvPicPr>
          <p:cNvPr id="12" name="Picture 11" descr="A machine with a metal box&#10;&#10;Description automatically generated with medium confidence">
            <a:extLst>
              <a:ext uri="{FF2B5EF4-FFF2-40B4-BE49-F238E27FC236}">
                <a16:creationId xmlns:a16="http://schemas.microsoft.com/office/drawing/2014/main" id="{2A3C65AC-14E5-FB81-F507-D7C5EB62F6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89" t="15457" r="18125" b="8614"/>
          <a:stretch/>
        </p:blipFill>
        <p:spPr>
          <a:xfrm>
            <a:off x="5375920" y="1152113"/>
            <a:ext cx="6697716" cy="534142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5FA3202-5F69-FBD3-B46D-D491125AD6B4}"/>
              </a:ext>
            </a:extLst>
          </p:cNvPr>
          <p:cNvSpPr txBox="1"/>
          <p:nvPr/>
        </p:nvSpPr>
        <p:spPr>
          <a:xfrm>
            <a:off x="1775520" y="617708"/>
            <a:ext cx="701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Cavity radio frequency axis </a:t>
            </a:r>
            <a:r>
              <a:rPr lang="en-US" sz="1400" i="1" dirty="0">
                <a:sym typeface="Wingdings" panose="05000000000000000000" pitchFamily="2" charset="2"/>
              </a:rPr>
              <a:t> Approximated to mechanical axis of the capacitive plate</a:t>
            </a:r>
            <a:endParaRPr lang="en-US" sz="1400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2C2E71-55F7-3B5E-4BE8-92E35AA989E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0000"/>
          </a:blip>
          <a:stretch>
            <a:fillRect/>
          </a:stretch>
        </p:blipFill>
        <p:spPr>
          <a:xfrm rot="198353">
            <a:off x="1107679" y="3220682"/>
            <a:ext cx="2823955" cy="19734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665838-3748-74C0-8BC1-664C9595080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0000"/>
          </a:blip>
          <a:stretch>
            <a:fillRect/>
          </a:stretch>
        </p:blipFill>
        <p:spPr>
          <a:xfrm>
            <a:off x="836622" y="2976967"/>
            <a:ext cx="3534626" cy="2664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3C8DDB5-D6A9-D808-68E7-3DDA94B355F6}"/>
              </a:ext>
            </a:extLst>
          </p:cNvPr>
          <p:cNvCxnSpPr>
            <a:cxnSpLocks/>
          </p:cNvCxnSpPr>
          <p:nvPr/>
        </p:nvCxnSpPr>
        <p:spPr>
          <a:xfrm>
            <a:off x="1968011" y="4275941"/>
            <a:ext cx="668811" cy="203324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4156D27-7CE7-D8D4-F20D-78F977D58504}"/>
              </a:ext>
            </a:extLst>
          </p:cNvPr>
          <p:cNvSpPr txBox="1"/>
          <p:nvPr/>
        </p:nvSpPr>
        <p:spPr>
          <a:xfrm>
            <a:off x="2223985" y="3433814"/>
            <a:ext cx="2482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Dressed Cavity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D068B1A-7148-EFBB-9ACC-5815FB25EDC3}"/>
              </a:ext>
            </a:extLst>
          </p:cNvPr>
          <p:cNvCxnSpPr>
            <a:cxnSpLocks/>
          </p:cNvCxnSpPr>
          <p:nvPr/>
        </p:nvCxnSpPr>
        <p:spPr>
          <a:xfrm>
            <a:off x="2134807" y="2133069"/>
            <a:ext cx="502015" cy="114397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4E921186-56C9-2F98-8DA8-3278E8CDFE45}"/>
              </a:ext>
            </a:extLst>
          </p:cNvPr>
          <p:cNvSpPr/>
          <p:nvPr/>
        </p:nvSpPr>
        <p:spPr>
          <a:xfrm>
            <a:off x="7155780" y="2729511"/>
            <a:ext cx="888143" cy="8881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FFFDEBF-017C-C982-8F55-7661D8C88183}"/>
              </a:ext>
            </a:extLst>
          </p:cNvPr>
          <p:cNvSpPr/>
          <p:nvPr/>
        </p:nvSpPr>
        <p:spPr>
          <a:xfrm>
            <a:off x="7135440" y="4505805"/>
            <a:ext cx="888143" cy="8881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C73FD7-C778-81CC-7C41-F0EA4B6D2772}"/>
              </a:ext>
            </a:extLst>
          </p:cNvPr>
          <p:cNvSpPr txBox="1"/>
          <p:nvPr/>
        </p:nvSpPr>
        <p:spPr>
          <a:xfrm>
            <a:off x="7456930" y="3726671"/>
            <a:ext cx="2535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8 Alignment targets :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FSI targets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920C17E-4050-6D01-078C-825B4D69DB38}"/>
              </a:ext>
            </a:extLst>
          </p:cNvPr>
          <p:cNvSpPr/>
          <p:nvPr/>
        </p:nvSpPr>
        <p:spPr>
          <a:xfrm>
            <a:off x="3677023" y="4342376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9FE53A1-7E0A-401E-6B8A-178016CF05DA}"/>
              </a:ext>
            </a:extLst>
          </p:cNvPr>
          <p:cNvSpPr/>
          <p:nvPr/>
        </p:nvSpPr>
        <p:spPr>
          <a:xfrm>
            <a:off x="3385278" y="4515020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4B81F0F-0B6A-ED0B-4251-44E184103ABE}"/>
              </a:ext>
            </a:extLst>
          </p:cNvPr>
          <p:cNvSpPr/>
          <p:nvPr/>
        </p:nvSpPr>
        <p:spPr>
          <a:xfrm>
            <a:off x="3417386" y="4895749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BFF48C6-5EE0-1BBF-A7A2-69847C543CC3}"/>
              </a:ext>
            </a:extLst>
          </p:cNvPr>
          <p:cNvSpPr/>
          <p:nvPr/>
        </p:nvSpPr>
        <p:spPr>
          <a:xfrm>
            <a:off x="3725638" y="4764124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croll: Horizontal 37">
            <a:extLst>
              <a:ext uri="{FF2B5EF4-FFF2-40B4-BE49-F238E27FC236}">
                <a16:creationId xmlns:a16="http://schemas.microsoft.com/office/drawing/2014/main" id="{F048CFA5-E8C8-34DF-E0E4-F3093A086C15}"/>
              </a:ext>
            </a:extLst>
          </p:cNvPr>
          <p:cNvSpPr/>
          <p:nvPr/>
        </p:nvSpPr>
        <p:spPr>
          <a:xfrm>
            <a:off x="1177481" y="5486846"/>
            <a:ext cx="3154397" cy="122181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u="sng" dirty="0"/>
              <a:t>Alignment requirement </a:t>
            </a:r>
          </a:p>
          <a:p>
            <a:pPr algn="ctr"/>
            <a:r>
              <a:rPr lang="en-US" dirty="0"/>
              <a:t> Position : 50 </a:t>
            </a:r>
            <a:r>
              <a:rPr lang="el-GR" dirty="0"/>
              <a:t>μ</a:t>
            </a:r>
            <a:r>
              <a:rPr lang="fr-FR" dirty="0"/>
              <a:t>m (1</a:t>
            </a:r>
            <a:r>
              <a:rPr lang="fr-FR" dirty="0">
                <a:sym typeface="Symbol" panose="05050102010706020507" pitchFamily="18" charset="2"/>
              </a:rPr>
              <a:t>)</a:t>
            </a:r>
          </a:p>
          <a:p>
            <a:pPr algn="ctr"/>
            <a:r>
              <a:rPr lang="fr-FR" dirty="0">
                <a:sym typeface="Symbol" panose="05050102010706020507" pitchFamily="18" charset="2"/>
              </a:rPr>
              <a:t>Roll : 100 </a:t>
            </a:r>
            <a:r>
              <a:rPr lang="el-GR" dirty="0"/>
              <a:t>μ</a:t>
            </a:r>
            <a:r>
              <a:rPr lang="fr-FR" dirty="0"/>
              <a:t>rad (1</a:t>
            </a:r>
            <a:r>
              <a:rPr lang="fr-FR" dirty="0">
                <a:sym typeface="Symbol" panose="05050102010706020507" pitchFamily="18" charset="2"/>
              </a:rPr>
              <a:t>)</a:t>
            </a:r>
            <a:endParaRPr lang="en-US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304F51-AB1D-432E-D015-D5D5FD95A810}"/>
              </a:ext>
            </a:extLst>
          </p:cNvPr>
          <p:cNvCxnSpPr>
            <a:cxnSpLocks/>
          </p:cNvCxnSpPr>
          <p:nvPr/>
        </p:nvCxnSpPr>
        <p:spPr>
          <a:xfrm flipV="1">
            <a:off x="3909130" y="3429000"/>
            <a:ext cx="3226310" cy="967599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E3C2955-FE33-FC70-479D-7EC5C999879E}"/>
              </a:ext>
            </a:extLst>
          </p:cNvPr>
          <p:cNvSpPr txBox="1"/>
          <p:nvPr/>
        </p:nvSpPr>
        <p:spPr>
          <a:xfrm rot="976379">
            <a:off x="1602697" y="4111391"/>
            <a:ext cx="1418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solidFill>
                  <a:srgbClr val="FF0000"/>
                </a:solidFill>
              </a:rPr>
              <a:t>Axis of the </a:t>
            </a:r>
          </a:p>
          <a:p>
            <a:pPr algn="ctr"/>
            <a:r>
              <a:rPr lang="en-US" sz="1400" i="1" dirty="0">
                <a:solidFill>
                  <a:srgbClr val="FF0000"/>
                </a:solidFill>
              </a:rPr>
              <a:t>capacitive plate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393D29D-3F32-54D6-5E07-FF72F159C8A8}"/>
              </a:ext>
            </a:extLst>
          </p:cNvPr>
          <p:cNvSpPr txBox="1"/>
          <p:nvPr/>
        </p:nvSpPr>
        <p:spPr>
          <a:xfrm rot="719449">
            <a:off x="1681693" y="1908553"/>
            <a:ext cx="1418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solidFill>
                  <a:srgbClr val="FF0000"/>
                </a:solidFill>
              </a:rPr>
              <a:t>Axis of the </a:t>
            </a:r>
          </a:p>
          <a:p>
            <a:pPr algn="ctr"/>
            <a:r>
              <a:rPr lang="en-US" sz="1400" i="1" dirty="0">
                <a:solidFill>
                  <a:srgbClr val="FF0000"/>
                </a:solidFill>
              </a:rPr>
              <a:t>capacitive plate</a:t>
            </a:r>
          </a:p>
        </p:txBody>
      </p:sp>
    </p:spTree>
    <p:extLst>
      <p:ext uri="{BB962C8B-B14F-4D97-AF65-F5344CB8AC3E}">
        <p14:creationId xmlns:p14="http://schemas.microsoft.com/office/powerpoint/2010/main" val="2999293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56D039-6317-7D87-6F90-E4531E6B60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7630" r="23060" b="5480"/>
          <a:stretch/>
        </p:blipFill>
        <p:spPr>
          <a:xfrm>
            <a:off x="2862833" y="1169169"/>
            <a:ext cx="6837024" cy="490409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951939-8CEF-8B36-E5FE-88E005056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F35FBD-BD8F-183A-E002-C20B0DA59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EE7867-34D2-DF59-4209-41ADE52682B7}"/>
              </a:ext>
            </a:extLst>
          </p:cNvPr>
          <p:cNvSpPr txBox="1"/>
          <p:nvPr/>
        </p:nvSpPr>
        <p:spPr>
          <a:xfrm>
            <a:off x="767408" y="-8244"/>
            <a:ext cx="7915950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Alignment Objective n°2 : Internal monitoring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966CF3E-0B8F-ABA8-E22F-7BADF288D211}"/>
              </a:ext>
            </a:extLst>
          </p:cNvPr>
          <p:cNvCxnSpPr>
            <a:cxnSpLocks/>
          </p:cNvCxnSpPr>
          <p:nvPr/>
        </p:nvCxnSpPr>
        <p:spPr>
          <a:xfrm flipH="1" flipV="1">
            <a:off x="7583605" y="3352574"/>
            <a:ext cx="844481" cy="155419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FF9B1A4-BC70-6E22-0FCD-862134A080C9}"/>
              </a:ext>
            </a:extLst>
          </p:cNvPr>
          <p:cNvCxnSpPr>
            <a:cxnSpLocks/>
          </p:cNvCxnSpPr>
          <p:nvPr/>
        </p:nvCxnSpPr>
        <p:spPr>
          <a:xfrm flipH="1" flipV="1">
            <a:off x="5574698" y="3797619"/>
            <a:ext cx="2653465" cy="135515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B4B8FF5-13B9-D2D3-D3B2-7C6EEF5A2904}"/>
              </a:ext>
            </a:extLst>
          </p:cNvPr>
          <p:cNvSpPr txBox="1"/>
          <p:nvPr/>
        </p:nvSpPr>
        <p:spPr>
          <a:xfrm>
            <a:off x="8461640" y="496810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Cavities RF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BEBA8F-F5DF-57D8-B3C9-95BDABECA4E1}"/>
              </a:ext>
            </a:extLst>
          </p:cNvPr>
          <p:cNvCxnSpPr>
            <a:cxnSpLocks/>
          </p:cNvCxnSpPr>
          <p:nvPr/>
        </p:nvCxnSpPr>
        <p:spPr>
          <a:xfrm>
            <a:off x="4525035" y="1229236"/>
            <a:ext cx="691615" cy="9021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B6E749B-836A-C580-DBAD-47584251835E}"/>
              </a:ext>
            </a:extLst>
          </p:cNvPr>
          <p:cNvSpPr txBox="1"/>
          <p:nvPr/>
        </p:nvSpPr>
        <p:spPr>
          <a:xfrm>
            <a:off x="3941382" y="819555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Cryomodule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55052D1-AC6B-087B-B3CB-70DF84F4E0D8}"/>
              </a:ext>
            </a:extLst>
          </p:cNvPr>
          <p:cNvCxnSpPr/>
          <p:nvPr/>
        </p:nvCxnSpPr>
        <p:spPr>
          <a:xfrm flipV="1">
            <a:off x="3683109" y="2745792"/>
            <a:ext cx="5256584" cy="108012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Cylinder 22">
            <a:extLst>
              <a:ext uri="{FF2B5EF4-FFF2-40B4-BE49-F238E27FC236}">
                <a16:creationId xmlns:a16="http://schemas.microsoft.com/office/drawing/2014/main" id="{20A3D25C-8CD8-DD6D-811B-8A8B0E77AE2B}"/>
              </a:ext>
            </a:extLst>
          </p:cNvPr>
          <p:cNvSpPr/>
          <p:nvPr/>
        </p:nvSpPr>
        <p:spPr>
          <a:xfrm rot="15504142">
            <a:off x="6138120" y="590775"/>
            <a:ext cx="286450" cy="5410904"/>
          </a:xfrm>
          <a:prstGeom prst="can">
            <a:avLst>
              <a:gd name="adj" fmla="val 40798"/>
            </a:avLst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8E8ECD2-A686-4CFE-D4D4-71B2E74F64E5}"/>
              </a:ext>
            </a:extLst>
          </p:cNvPr>
          <p:cNvCxnSpPr>
            <a:cxnSpLocks/>
          </p:cNvCxnSpPr>
          <p:nvPr/>
        </p:nvCxnSpPr>
        <p:spPr>
          <a:xfrm flipV="1">
            <a:off x="4655680" y="3352574"/>
            <a:ext cx="976298" cy="3591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B0F78DA-66B4-DE07-18B7-F0B1AB437B58}"/>
              </a:ext>
            </a:extLst>
          </p:cNvPr>
          <p:cNvCxnSpPr>
            <a:cxnSpLocks/>
          </p:cNvCxnSpPr>
          <p:nvPr/>
        </p:nvCxnSpPr>
        <p:spPr>
          <a:xfrm flipV="1">
            <a:off x="6980454" y="3022469"/>
            <a:ext cx="976298" cy="484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Scroll: Horizontal 29">
            <a:extLst>
              <a:ext uri="{FF2B5EF4-FFF2-40B4-BE49-F238E27FC236}">
                <a16:creationId xmlns:a16="http://schemas.microsoft.com/office/drawing/2014/main" id="{A900C18C-87E0-9248-FBF4-678477B25A5E}"/>
              </a:ext>
            </a:extLst>
          </p:cNvPr>
          <p:cNvSpPr/>
          <p:nvPr/>
        </p:nvSpPr>
        <p:spPr>
          <a:xfrm>
            <a:off x="447938" y="5032389"/>
            <a:ext cx="3154397" cy="122181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u="sng" dirty="0"/>
              <a:t>Alignment requirement </a:t>
            </a:r>
          </a:p>
          <a:p>
            <a:pPr algn="ctr"/>
            <a:r>
              <a:rPr lang="en-US" dirty="0"/>
              <a:t> Position : &lt; 100 </a:t>
            </a:r>
            <a:r>
              <a:rPr lang="el-GR" dirty="0"/>
              <a:t>μ</a:t>
            </a:r>
            <a:r>
              <a:rPr lang="fr-FR" dirty="0"/>
              <a:t>m (1</a:t>
            </a:r>
            <a:r>
              <a:rPr lang="fr-FR" dirty="0">
                <a:sym typeface="Symbol" panose="05050102010706020507" pitchFamily="18" charset="2"/>
              </a:rPr>
              <a:t>)</a:t>
            </a:r>
          </a:p>
          <a:p>
            <a:pPr algn="ctr"/>
            <a:r>
              <a:rPr lang="fr-FR" dirty="0">
                <a:sym typeface="Symbol" panose="05050102010706020507" pitchFamily="18" charset="2"/>
              </a:rPr>
              <a:t>Roll : &lt; 400 </a:t>
            </a:r>
            <a:r>
              <a:rPr lang="el-GR" dirty="0"/>
              <a:t>μ</a:t>
            </a:r>
            <a:r>
              <a:rPr lang="fr-FR" dirty="0"/>
              <a:t>rad (1</a:t>
            </a:r>
            <a:r>
              <a:rPr lang="fr-FR" dirty="0">
                <a:sym typeface="Symbol" panose="05050102010706020507" pitchFamily="18" charset="2"/>
              </a:rPr>
              <a:t>)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602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6B6618-820E-145A-B75B-8EF226305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141B8B-E6A7-921D-9189-816384A05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CDB7C3-9DE1-DA6A-A4ED-914A0AB8D49E}"/>
              </a:ext>
            </a:extLst>
          </p:cNvPr>
          <p:cNvSpPr txBox="1"/>
          <p:nvPr/>
        </p:nvSpPr>
        <p:spPr>
          <a:xfrm>
            <a:off x="780731" y="12442"/>
            <a:ext cx="8036174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Alignment Objective n°3 : External monitoring</a:t>
            </a:r>
          </a:p>
        </p:txBody>
      </p:sp>
      <p:sp>
        <p:nvSpPr>
          <p:cNvPr id="129" name="Scroll: Horizontal 128">
            <a:extLst>
              <a:ext uri="{FF2B5EF4-FFF2-40B4-BE49-F238E27FC236}">
                <a16:creationId xmlns:a16="http://schemas.microsoft.com/office/drawing/2014/main" id="{0F4CD692-6F56-8D52-E5AA-1046410470C4}"/>
              </a:ext>
            </a:extLst>
          </p:cNvPr>
          <p:cNvSpPr/>
          <p:nvPr/>
        </p:nvSpPr>
        <p:spPr>
          <a:xfrm>
            <a:off x="682117" y="5125098"/>
            <a:ext cx="7145416" cy="170082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u="sng" dirty="0"/>
              <a:t>Alignment requirement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Align all the components per IP side  : &lt; 100 </a:t>
            </a:r>
            <a:r>
              <a:rPr lang="el-GR" sz="1500" dirty="0"/>
              <a:t>μ</a:t>
            </a:r>
            <a:r>
              <a:rPr lang="fr-FR" sz="1500" dirty="0"/>
              <a:t>m (1</a:t>
            </a:r>
            <a:r>
              <a:rPr lang="fr-FR" sz="1500" dirty="0">
                <a:sym typeface="Symbol" panose="05050102010706020507" pitchFamily="18" charset="2"/>
              </a:rPr>
              <a:t>)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Align all the components (Left and Right) : Vertical &lt; 170 </a:t>
            </a:r>
            <a:r>
              <a:rPr lang="el-GR" sz="1500" dirty="0"/>
              <a:t>μ</a:t>
            </a:r>
            <a:r>
              <a:rPr lang="fr-FR" sz="1500" dirty="0"/>
              <a:t>m (1</a:t>
            </a:r>
            <a:r>
              <a:rPr lang="fr-FR" sz="1500" dirty="0">
                <a:sym typeface="Symbol" panose="05050102010706020507" pitchFamily="18" charset="2"/>
              </a:rPr>
              <a:t>)</a:t>
            </a:r>
            <a:r>
              <a:rPr lang="en-US" sz="1500" dirty="0"/>
              <a:t> </a:t>
            </a:r>
            <a:endParaRPr lang="fr-FR" sz="1500" dirty="0"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Align all the components (Left and Right) : Radial &lt; 330 </a:t>
            </a:r>
            <a:r>
              <a:rPr lang="el-GR" sz="1500" dirty="0"/>
              <a:t>μ</a:t>
            </a:r>
            <a:r>
              <a:rPr lang="fr-FR" sz="1500" dirty="0"/>
              <a:t>m (1</a:t>
            </a:r>
            <a:r>
              <a:rPr lang="fr-FR" sz="1500" dirty="0">
                <a:sym typeface="Symbol" panose="05050102010706020507" pitchFamily="18" charset="2"/>
              </a:rPr>
              <a:t>)</a:t>
            </a:r>
            <a:r>
              <a:rPr lang="en-US" sz="15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>
                <a:sym typeface="Symbol" panose="05050102010706020507" pitchFamily="18" charset="2"/>
              </a:rPr>
              <a:t>Roll : &lt; 150 </a:t>
            </a:r>
            <a:r>
              <a:rPr lang="el-GR" sz="1500" dirty="0"/>
              <a:t>μ</a:t>
            </a:r>
            <a:r>
              <a:rPr lang="fr-FR" sz="1500" dirty="0"/>
              <a:t>rad (1</a:t>
            </a:r>
            <a:r>
              <a:rPr lang="fr-FR" sz="1500" dirty="0">
                <a:sym typeface="Symbol" panose="05050102010706020507" pitchFamily="18" charset="2"/>
              </a:rPr>
              <a:t>)</a:t>
            </a:r>
            <a:endParaRPr lang="en-US" sz="1500" dirty="0"/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5D0DB3F8-8048-B216-750D-E4066F162460}"/>
              </a:ext>
            </a:extLst>
          </p:cNvPr>
          <p:cNvGrpSpPr/>
          <p:nvPr/>
        </p:nvGrpSpPr>
        <p:grpSpPr>
          <a:xfrm>
            <a:off x="386780" y="4046487"/>
            <a:ext cx="11675622" cy="1182004"/>
            <a:chOff x="386780" y="5497110"/>
            <a:chExt cx="11675622" cy="950735"/>
          </a:xfrm>
        </p:grpSpPr>
        <p:sp>
          <p:nvSpPr>
            <p:cNvPr id="131" name="Can 88">
              <a:extLst>
                <a:ext uri="{FF2B5EF4-FFF2-40B4-BE49-F238E27FC236}">
                  <a16:creationId xmlns:a16="http://schemas.microsoft.com/office/drawing/2014/main" id="{DD1C63DB-A903-BF27-BD37-32C158F10FBF}"/>
                </a:ext>
              </a:extLst>
            </p:cNvPr>
            <p:cNvSpPr/>
            <p:nvPr/>
          </p:nvSpPr>
          <p:spPr>
            <a:xfrm rot="5400000">
              <a:off x="5915751" y="301195"/>
              <a:ext cx="617679" cy="11675622"/>
            </a:xfrm>
            <a:prstGeom prst="can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CC280C92-288C-6BAD-9573-E35B02C494BA}"/>
                </a:ext>
              </a:extLst>
            </p:cNvPr>
            <p:cNvCxnSpPr/>
            <p:nvPr/>
          </p:nvCxnSpPr>
          <p:spPr>
            <a:xfrm>
              <a:off x="420377" y="6124692"/>
              <a:ext cx="11575826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A5050A1-882E-61EF-466E-D1A068530271}"/>
                </a:ext>
              </a:extLst>
            </p:cNvPr>
            <p:cNvSpPr txBox="1"/>
            <p:nvPr/>
          </p:nvSpPr>
          <p:spPr>
            <a:xfrm>
              <a:off x="5567722" y="5795822"/>
              <a:ext cx="1213794" cy="247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R = 0.33 mm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77B2C91-18F2-4137-D3D8-6B44337C03C1}"/>
                </a:ext>
              </a:extLst>
            </p:cNvPr>
            <p:cNvSpPr txBox="1"/>
            <p:nvPr/>
          </p:nvSpPr>
          <p:spPr>
            <a:xfrm>
              <a:off x="2569904" y="5497110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Left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8FAB19A6-FE24-E5E1-F397-2466555DC4E5}"/>
                </a:ext>
              </a:extLst>
            </p:cNvPr>
            <p:cNvSpPr txBox="1"/>
            <p:nvPr/>
          </p:nvSpPr>
          <p:spPr>
            <a:xfrm>
              <a:off x="9471251" y="549711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Right</a:t>
              </a:r>
            </a:p>
          </p:txBody>
        </p:sp>
      </p:grpSp>
      <p:sp>
        <p:nvSpPr>
          <p:cNvPr id="136" name="Rectangle 135">
            <a:extLst>
              <a:ext uri="{FF2B5EF4-FFF2-40B4-BE49-F238E27FC236}">
                <a16:creationId xmlns:a16="http://schemas.microsoft.com/office/drawing/2014/main" id="{0B74730C-88A8-23CA-23A2-A9333685FD79}"/>
              </a:ext>
            </a:extLst>
          </p:cNvPr>
          <p:cNvSpPr/>
          <p:nvPr/>
        </p:nvSpPr>
        <p:spPr>
          <a:xfrm>
            <a:off x="6711506" y="3169815"/>
            <a:ext cx="548049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18DBE77B-A545-02CD-F47B-FEC4A1C6EFD4}"/>
              </a:ext>
            </a:extLst>
          </p:cNvPr>
          <p:cNvCxnSpPr/>
          <p:nvPr/>
        </p:nvCxnSpPr>
        <p:spPr>
          <a:xfrm flipH="1">
            <a:off x="6711506" y="3565859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730BBDCB-07A2-D078-69D7-51F137A78E45}"/>
              </a:ext>
            </a:extLst>
          </p:cNvPr>
          <p:cNvSpPr/>
          <p:nvPr/>
        </p:nvSpPr>
        <p:spPr>
          <a:xfrm>
            <a:off x="0" y="3169815"/>
            <a:ext cx="549897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F64D53F6-5E66-4693-F127-13B460C4F64A}"/>
              </a:ext>
            </a:extLst>
          </p:cNvPr>
          <p:cNvCxnSpPr>
            <a:stCxn id="138" idx="3"/>
            <a:endCxn id="138" idx="1"/>
          </p:cNvCxnSpPr>
          <p:nvPr/>
        </p:nvCxnSpPr>
        <p:spPr>
          <a:xfrm flipH="1">
            <a:off x="0" y="3565859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EC42727-506A-C0A5-3658-D8283F44956F}"/>
              </a:ext>
            </a:extLst>
          </p:cNvPr>
          <p:cNvSpPr/>
          <p:nvPr/>
        </p:nvSpPr>
        <p:spPr>
          <a:xfrm>
            <a:off x="468247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Q5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B7FB4C5-03AD-B869-89D8-C364FA212476}"/>
              </a:ext>
            </a:extLst>
          </p:cNvPr>
          <p:cNvSpPr/>
          <p:nvPr/>
        </p:nvSpPr>
        <p:spPr>
          <a:xfrm>
            <a:off x="784560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Q4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B75044C4-8F23-0428-3B0E-5D42A5130F33}"/>
              </a:ext>
            </a:extLst>
          </p:cNvPr>
          <p:cNvSpPr/>
          <p:nvPr/>
        </p:nvSpPr>
        <p:spPr>
          <a:xfrm>
            <a:off x="1100873" y="3457847"/>
            <a:ext cx="281081" cy="2160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CC2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A6E0DCE-9AD4-B389-DF40-8A166C63FF71}"/>
              </a:ext>
            </a:extLst>
          </p:cNvPr>
          <p:cNvSpPr/>
          <p:nvPr/>
        </p:nvSpPr>
        <p:spPr>
          <a:xfrm>
            <a:off x="1417186" y="3457847"/>
            <a:ext cx="281081" cy="2160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CC1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E8C6E5BB-079B-EE5A-9DCF-9D5352C13681}"/>
              </a:ext>
            </a:extLst>
          </p:cNvPr>
          <p:cNvSpPr/>
          <p:nvPr/>
        </p:nvSpPr>
        <p:spPr>
          <a:xfrm>
            <a:off x="1733499" y="3457847"/>
            <a:ext cx="281081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D2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B8B09E4E-1055-210D-29EC-E51139CDD1A8}"/>
              </a:ext>
            </a:extLst>
          </p:cNvPr>
          <p:cNvSpPr/>
          <p:nvPr/>
        </p:nvSpPr>
        <p:spPr>
          <a:xfrm>
            <a:off x="2049812" y="3457847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TCLX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71EC300-1359-2D0B-AEA4-1AEC68295286}"/>
              </a:ext>
            </a:extLst>
          </p:cNvPr>
          <p:cNvSpPr/>
          <p:nvPr/>
        </p:nvSpPr>
        <p:spPr>
          <a:xfrm>
            <a:off x="2366125" y="3457847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TCTPH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731A3E5F-C4FF-972B-33E0-581FA5815925}"/>
              </a:ext>
            </a:extLst>
          </p:cNvPr>
          <p:cNvSpPr/>
          <p:nvPr/>
        </p:nvSpPr>
        <p:spPr>
          <a:xfrm>
            <a:off x="2682438" y="3457847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TCTPV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E670B501-0742-3490-95A8-67E4DB336E99}"/>
              </a:ext>
            </a:extLst>
          </p:cNvPr>
          <p:cNvSpPr/>
          <p:nvPr/>
        </p:nvSpPr>
        <p:spPr>
          <a:xfrm>
            <a:off x="2998751" y="3457847"/>
            <a:ext cx="281081" cy="216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TAXN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7706DC9B-D955-F301-ED7E-590D2DDD11E1}"/>
              </a:ext>
            </a:extLst>
          </p:cNvPr>
          <p:cNvSpPr/>
          <p:nvPr/>
        </p:nvSpPr>
        <p:spPr>
          <a:xfrm>
            <a:off x="3315064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D1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DEE69AC9-C8DB-821B-52C7-DD9A12BD432C}"/>
              </a:ext>
            </a:extLst>
          </p:cNvPr>
          <p:cNvSpPr/>
          <p:nvPr/>
        </p:nvSpPr>
        <p:spPr>
          <a:xfrm>
            <a:off x="3631377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CP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49896F3D-E0EF-3E2F-1BEC-C506FED2C276}"/>
              </a:ext>
            </a:extLst>
          </p:cNvPr>
          <p:cNvSpPr/>
          <p:nvPr/>
        </p:nvSpPr>
        <p:spPr>
          <a:xfrm>
            <a:off x="3947690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Q3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1689B9CD-4B40-36A5-552C-DE5FEB4EC84E}"/>
              </a:ext>
            </a:extLst>
          </p:cNvPr>
          <p:cNvSpPr/>
          <p:nvPr/>
        </p:nvSpPr>
        <p:spPr>
          <a:xfrm>
            <a:off x="4264003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Q2b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E865BA8-C714-78E2-7D14-7014121758C1}"/>
              </a:ext>
            </a:extLst>
          </p:cNvPr>
          <p:cNvSpPr/>
          <p:nvPr/>
        </p:nvSpPr>
        <p:spPr>
          <a:xfrm>
            <a:off x="4579881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Q2a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374091E-9E31-9762-641C-C9DC6063E8D8}"/>
              </a:ext>
            </a:extLst>
          </p:cNvPr>
          <p:cNvSpPr/>
          <p:nvPr/>
        </p:nvSpPr>
        <p:spPr>
          <a:xfrm>
            <a:off x="4895759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Q1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361CCDF3-89A6-C838-EBF9-451EBD945A72}"/>
              </a:ext>
            </a:extLst>
          </p:cNvPr>
          <p:cNvSpPr/>
          <p:nvPr/>
        </p:nvSpPr>
        <p:spPr>
          <a:xfrm>
            <a:off x="5548460" y="3008496"/>
            <a:ext cx="1114726" cy="1114726"/>
          </a:xfrm>
          <a:prstGeom prst="rect">
            <a:avLst/>
          </a:prstGeom>
          <a:solidFill>
            <a:srgbClr val="92D050"/>
          </a:solidFill>
          <a:ln>
            <a:solidFill>
              <a:srgbClr val="33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EXP.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8CA30C68-FC22-849E-B222-33F5B26D902F}"/>
              </a:ext>
            </a:extLst>
          </p:cNvPr>
          <p:cNvSpPr/>
          <p:nvPr/>
        </p:nvSpPr>
        <p:spPr>
          <a:xfrm>
            <a:off x="4068764" y="1127669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4ECA539B-7F49-C190-786A-7D884F3C32B3}"/>
              </a:ext>
            </a:extLst>
          </p:cNvPr>
          <p:cNvSpPr/>
          <p:nvPr/>
        </p:nvSpPr>
        <p:spPr>
          <a:xfrm>
            <a:off x="4545145" y="1134226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6B25A5A2-19D2-D3E6-FF3B-6A2232FD659F}"/>
              </a:ext>
            </a:extLst>
          </p:cNvPr>
          <p:cNvSpPr/>
          <p:nvPr/>
        </p:nvSpPr>
        <p:spPr>
          <a:xfrm>
            <a:off x="5015880" y="1134226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31900A4D-8904-DDD5-48B9-1C6AD2FE2D2F}"/>
              </a:ext>
            </a:extLst>
          </p:cNvPr>
          <p:cNvSpPr/>
          <p:nvPr/>
        </p:nvSpPr>
        <p:spPr>
          <a:xfrm>
            <a:off x="7021092" y="1134226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94139EFB-1662-23AF-4CBF-E0CB6508CC87}"/>
              </a:ext>
            </a:extLst>
          </p:cNvPr>
          <p:cNvSpPr/>
          <p:nvPr/>
        </p:nvSpPr>
        <p:spPr>
          <a:xfrm>
            <a:off x="7485488" y="1134226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C4FC1EAD-86FD-6776-A235-F8F2F7F8C381}"/>
              </a:ext>
            </a:extLst>
          </p:cNvPr>
          <p:cNvSpPr/>
          <p:nvPr/>
        </p:nvSpPr>
        <p:spPr>
          <a:xfrm>
            <a:off x="7968208" y="1127669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69D5DC97-77BA-4168-6CA2-D2948E5F1AE9}"/>
              </a:ext>
            </a:extLst>
          </p:cNvPr>
          <p:cNvSpPr/>
          <p:nvPr/>
        </p:nvSpPr>
        <p:spPr>
          <a:xfrm>
            <a:off x="3398201" y="628739"/>
            <a:ext cx="5424541" cy="4989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UPS gallery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1CF5377F-2D55-D994-359F-8C8DBA7CAEC0}"/>
              </a:ext>
            </a:extLst>
          </p:cNvPr>
          <p:cNvSpPr/>
          <p:nvPr/>
        </p:nvSpPr>
        <p:spPr>
          <a:xfrm>
            <a:off x="4014714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P1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44BD2C71-1298-CB9F-65B1-2B64D26226B6}"/>
              </a:ext>
            </a:extLst>
          </p:cNvPr>
          <p:cNvSpPr/>
          <p:nvPr/>
        </p:nvSpPr>
        <p:spPr>
          <a:xfrm>
            <a:off x="4483065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P2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0F80AADF-70C6-E11A-5CD9-C684158C99A4}"/>
              </a:ext>
            </a:extLst>
          </p:cNvPr>
          <p:cNvSpPr/>
          <p:nvPr/>
        </p:nvSpPr>
        <p:spPr>
          <a:xfrm>
            <a:off x="4951416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P3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98A50D2D-B4A7-2751-FF43-6144930B65C3}"/>
              </a:ext>
            </a:extLst>
          </p:cNvPr>
          <p:cNvSpPr/>
          <p:nvPr/>
        </p:nvSpPr>
        <p:spPr>
          <a:xfrm>
            <a:off x="6958181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CE947903-2B17-A49C-EA11-2897F3D26509}"/>
              </a:ext>
            </a:extLst>
          </p:cNvPr>
          <p:cNvSpPr/>
          <p:nvPr/>
        </p:nvSpPr>
        <p:spPr>
          <a:xfrm>
            <a:off x="7431967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P5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479E81D0-FA39-518B-B936-70EFFE02ABD2}"/>
              </a:ext>
            </a:extLst>
          </p:cNvPr>
          <p:cNvSpPr/>
          <p:nvPr/>
        </p:nvSpPr>
        <p:spPr>
          <a:xfrm>
            <a:off x="7905181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P6</a:t>
            </a: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3A8DCD8F-FAF8-A97E-43A4-236C2401D751}"/>
              </a:ext>
            </a:extLst>
          </p:cNvPr>
          <p:cNvGrpSpPr/>
          <p:nvPr/>
        </p:nvGrpSpPr>
        <p:grpSpPr>
          <a:xfrm>
            <a:off x="4095651" y="1060737"/>
            <a:ext cx="91588" cy="2310813"/>
            <a:chOff x="4095651" y="3495882"/>
            <a:chExt cx="95662" cy="1307827"/>
          </a:xfrm>
        </p:grpSpPr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5A748325-38CA-82BA-66F3-DCB2C3D78C7A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0BBE9B66-7575-AC76-A9B1-52B5055B6D3D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18912B32-FB2C-73FD-14FA-1C85B87DAB94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C2F32B88-F6DC-8457-0DF3-1DD9CA7A5A9D}"/>
              </a:ext>
            </a:extLst>
          </p:cNvPr>
          <p:cNvGrpSpPr/>
          <p:nvPr/>
        </p:nvGrpSpPr>
        <p:grpSpPr>
          <a:xfrm>
            <a:off x="4564252" y="1060737"/>
            <a:ext cx="91588" cy="2310813"/>
            <a:chOff x="4095651" y="3495882"/>
            <a:chExt cx="95662" cy="1307827"/>
          </a:xfrm>
        </p:grpSpPr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D7ECF651-AA86-FFFD-B4FF-FDBE9F527177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178F9214-3010-B064-9EB2-50A4E554664B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443AAC30-DF19-772F-B9D5-A5A39346B148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4EED2BA9-C2F6-03CC-9BB2-8B6E1681BB43}"/>
              </a:ext>
            </a:extLst>
          </p:cNvPr>
          <p:cNvGrpSpPr/>
          <p:nvPr/>
        </p:nvGrpSpPr>
        <p:grpSpPr>
          <a:xfrm>
            <a:off x="5033201" y="1060737"/>
            <a:ext cx="91588" cy="2310813"/>
            <a:chOff x="4095651" y="3495882"/>
            <a:chExt cx="95662" cy="1307827"/>
          </a:xfrm>
        </p:grpSpPr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797BBA1F-5382-0160-FB15-BE5ACA9D523C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40014701-AC77-F1C6-1160-382FF2099911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7D01BD5E-1F55-BE60-1761-995A2DC85EA5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0C25C258-0A19-EEC6-AEDD-CF7C11438384}"/>
              </a:ext>
            </a:extLst>
          </p:cNvPr>
          <p:cNvGrpSpPr/>
          <p:nvPr/>
        </p:nvGrpSpPr>
        <p:grpSpPr>
          <a:xfrm>
            <a:off x="7057595" y="1060737"/>
            <a:ext cx="91588" cy="2310813"/>
            <a:chOff x="4095651" y="3495882"/>
            <a:chExt cx="95662" cy="1307827"/>
          </a:xfrm>
        </p:grpSpPr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60BDB299-7830-09BE-D723-5731EF3795D8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C8C1E0CA-ACC2-8EFA-5440-312FADE8A68B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7AC984B9-CC12-2460-DAF6-1ADAB0809FE4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D3420108-06F9-557E-0CFC-D01A366E694A}"/>
              </a:ext>
            </a:extLst>
          </p:cNvPr>
          <p:cNvGrpSpPr/>
          <p:nvPr/>
        </p:nvGrpSpPr>
        <p:grpSpPr>
          <a:xfrm>
            <a:off x="7526196" y="1060737"/>
            <a:ext cx="91588" cy="2310813"/>
            <a:chOff x="4095651" y="3495882"/>
            <a:chExt cx="95662" cy="1307827"/>
          </a:xfrm>
        </p:grpSpPr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0E4A8DB2-AC2F-05AB-B174-C7BA11041F0F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C7B39C5D-A6D5-4603-7B68-9254DC124735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99083048-3108-CDEB-A976-6657AEA90F2D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42D75FD0-38A0-4BF1-9DB8-8E3BBA0EF009}"/>
              </a:ext>
            </a:extLst>
          </p:cNvPr>
          <p:cNvGrpSpPr/>
          <p:nvPr/>
        </p:nvGrpSpPr>
        <p:grpSpPr>
          <a:xfrm>
            <a:off x="7995145" y="1060737"/>
            <a:ext cx="91588" cy="2310813"/>
            <a:chOff x="4095651" y="3495882"/>
            <a:chExt cx="95662" cy="1307827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4030E863-15F0-AC17-9466-4B3AE526C346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9F7D8FDB-1769-273F-08DC-BD8990ACAA4E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7C759A74-1F94-BEA6-5A4E-98940734C4D4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EFB7CE40-ABC3-A13F-8A5F-C00A8DE2162A}"/>
              </a:ext>
            </a:extLst>
          </p:cNvPr>
          <p:cNvGrpSpPr/>
          <p:nvPr/>
        </p:nvGrpSpPr>
        <p:grpSpPr>
          <a:xfrm>
            <a:off x="2279402" y="3457847"/>
            <a:ext cx="9473272" cy="216024"/>
            <a:chOff x="2279402" y="4869160"/>
            <a:chExt cx="9473272" cy="216024"/>
          </a:xfrm>
        </p:grpSpPr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A1A1AE7F-6979-1516-9761-C0C1A526185D}"/>
                </a:ext>
              </a:extLst>
            </p:cNvPr>
            <p:cNvSpPr/>
            <p:nvPr/>
          </p:nvSpPr>
          <p:spPr>
            <a:xfrm>
              <a:off x="704582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Q1</a:t>
              </a:r>
            </a:p>
          </p:txBody>
        </p: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634C10A3-C091-455F-12A4-850BA7B09253}"/>
                </a:ext>
              </a:extLst>
            </p:cNvPr>
            <p:cNvSpPr/>
            <p:nvPr/>
          </p:nvSpPr>
          <p:spPr>
            <a:xfrm>
              <a:off x="7362134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Q2a</a:t>
              </a:r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8C1ECF4C-0C7D-0CAE-CEFF-BE5440E7EA60}"/>
                </a:ext>
              </a:extLst>
            </p:cNvPr>
            <p:cNvSpPr/>
            <p:nvPr/>
          </p:nvSpPr>
          <p:spPr>
            <a:xfrm>
              <a:off x="767844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Q2b</a:t>
              </a:r>
            </a:p>
          </p:txBody>
        </p: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CE2FCB4C-0887-7239-C005-0A96749851BE}"/>
                </a:ext>
              </a:extLst>
            </p:cNvPr>
            <p:cNvSpPr/>
            <p:nvPr/>
          </p:nvSpPr>
          <p:spPr>
            <a:xfrm>
              <a:off x="7994760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Q3</a:t>
              </a:r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93585F44-6912-EBF5-ACEE-103D43911609}"/>
                </a:ext>
              </a:extLst>
            </p:cNvPr>
            <p:cNvSpPr/>
            <p:nvPr/>
          </p:nvSpPr>
          <p:spPr>
            <a:xfrm>
              <a:off x="831107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CP</a:t>
              </a:r>
            </a:p>
          </p:txBody>
        </p: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102BDC64-D062-3807-6F7B-FD09341557E7}"/>
                </a:ext>
              </a:extLst>
            </p:cNvPr>
            <p:cNvSpPr/>
            <p:nvPr/>
          </p:nvSpPr>
          <p:spPr>
            <a:xfrm>
              <a:off x="8627386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D1</a:t>
              </a:r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7342099B-B7E8-B1E7-A096-64B0454F9C25}"/>
                </a:ext>
              </a:extLst>
            </p:cNvPr>
            <p:cNvSpPr/>
            <p:nvPr/>
          </p:nvSpPr>
          <p:spPr>
            <a:xfrm>
              <a:off x="8943699" y="4869160"/>
              <a:ext cx="281081" cy="21602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TAXN</a:t>
              </a:r>
            </a:p>
          </p:txBody>
        </p: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36A23E5D-0C99-4393-FE08-AE880D599061}"/>
                </a:ext>
              </a:extLst>
            </p:cNvPr>
            <p:cNvSpPr/>
            <p:nvPr/>
          </p:nvSpPr>
          <p:spPr>
            <a:xfrm>
              <a:off x="9260012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TCTPV</a:t>
              </a:r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0CE77370-C59E-E39B-BC21-8CAD827F5F5C}"/>
                </a:ext>
              </a:extLst>
            </p:cNvPr>
            <p:cNvSpPr/>
            <p:nvPr/>
          </p:nvSpPr>
          <p:spPr>
            <a:xfrm>
              <a:off x="957632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TVTPH</a:t>
              </a:r>
            </a:p>
          </p:txBody>
        </p:sp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D594686C-E6E8-801F-7F97-AE6B9049DDB7}"/>
                </a:ext>
              </a:extLst>
            </p:cNvPr>
            <p:cNvSpPr/>
            <p:nvPr/>
          </p:nvSpPr>
          <p:spPr>
            <a:xfrm>
              <a:off x="989220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TCLX</a:t>
              </a:r>
            </a:p>
          </p:txBody>
        </p:sp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32C6B5D8-B5E7-014C-D726-83C14BFD8C91}"/>
                </a:ext>
              </a:extLst>
            </p:cNvPr>
            <p:cNvSpPr/>
            <p:nvPr/>
          </p:nvSpPr>
          <p:spPr>
            <a:xfrm>
              <a:off x="1020808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D2</a:t>
              </a:r>
            </a:p>
          </p:txBody>
        </p:sp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CB9388E1-8F51-4EFD-8E95-1A20D46B4893}"/>
                </a:ext>
              </a:extLst>
            </p:cNvPr>
            <p:cNvSpPr/>
            <p:nvPr/>
          </p:nvSpPr>
          <p:spPr>
            <a:xfrm>
              <a:off x="10523959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CC1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960CB0D9-5552-4FD2-DD1A-42F34ED8A2AD}"/>
                </a:ext>
              </a:extLst>
            </p:cNvPr>
            <p:cNvSpPr/>
            <p:nvPr/>
          </p:nvSpPr>
          <p:spPr>
            <a:xfrm>
              <a:off x="1083983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CC2</a:t>
              </a:r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7F1755EB-8B00-219A-DA6E-82EE2C5308CC}"/>
                </a:ext>
              </a:extLst>
            </p:cNvPr>
            <p:cNvSpPr/>
            <p:nvPr/>
          </p:nvSpPr>
          <p:spPr>
            <a:xfrm>
              <a:off x="1115571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Q4</a:t>
              </a:r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449E5902-9D1C-5676-7A2C-2B92700D4682}"/>
                </a:ext>
              </a:extLst>
            </p:cNvPr>
            <p:cNvSpPr/>
            <p:nvPr/>
          </p:nvSpPr>
          <p:spPr>
            <a:xfrm>
              <a:off x="1147159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Q5</a:t>
              </a:r>
            </a:p>
          </p:txBody>
        </p: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7DDD06CC-DF00-595B-C5C7-0E64D8D138D7}"/>
                </a:ext>
              </a:extLst>
            </p:cNvPr>
            <p:cNvSpPr/>
            <p:nvPr/>
          </p:nvSpPr>
          <p:spPr>
            <a:xfrm>
              <a:off x="2279402" y="4869160"/>
              <a:ext cx="4706853" cy="21602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</p:grpSp>
      <p:sp>
        <p:nvSpPr>
          <p:cNvPr id="210" name="TextBox 209">
            <a:extLst>
              <a:ext uri="{FF2B5EF4-FFF2-40B4-BE49-F238E27FC236}">
                <a16:creationId xmlns:a16="http://schemas.microsoft.com/office/drawing/2014/main" id="{80DBE81E-B890-0EB1-D648-00ED1FCBF808}"/>
              </a:ext>
            </a:extLst>
          </p:cNvPr>
          <p:cNvSpPr txBox="1"/>
          <p:nvPr/>
        </p:nvSpPr>
        <p:spPr>
          <a:xfrm>
            <a:off x="274133" y="2397400"/>
            <a:ext cx="29241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Alignment between Q1 and Q5 :</a:t>
            </a:r>
          </a:p>
          <a:p>
            <a:r>
              <a:rPr lang="en-US" sz="1500" dirty="0"/>
              <a:t>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0.1 mm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FFC147DF-D9EB-CF3C-00F0-7B250F40DC67}"/>
              </a:ext>
            </a:extLst>
          </p:cNvPr>
          <p:cNvSpPr txBox="1"/>
          <p:nvPr/>
        </p:nvSpPr>
        <p:spPr>
          <a:xfrm>
            <a:off x="8399499" y="2231201"/>
            <a:ext cx="37583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Alignment between Q5-left and Q5-right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Vertical 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0.17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Radial 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0.33 mm</a:t>
            </a:r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76899B6E-D1E8-C0F5-CAED-C86049A884C8}"/>
              </a:ext>
            </a:extLst>
          </p:cNvPr>
          <p:cNvGrpSpPr/>
          <p:nvPr/>
        </p:nvGrpSpPr>
        <p:grpSpPr>
          <a:xfrm>
            <a:off x="386780" y="4661713"/>
            <a:ext cx="5001452" cy="429278"/>
            <a:chOff x="386780" y="5659394"/>
            <a:chExt cx="5001452" cy="794344"/>
          </a:xfrm>
        </p:grpSpPr>
        <p:sp>
          <p:nvSpPr>
            <p:cNvPr id="213" name="Can 5">
              <a:extLst>
                <a:ext uri="{FF2B5EF4-FFF2-40B4-BE49-F238E27FC236}">
                  <a16:creationId xmlns:a16="http://schemas.microsoft.com/office/drawing/2014/main" id="{C3E779A9-6894-C932-6213-14E815A05999}"/>
                </a:ext>
              </a:extLst>
            </p:cNvPr>
            <p:cNvSpPr/>
            <p:nvPr/>
          </p:nvSpPr>
          <p:spPr>
            <a:xfrm rot="5248974">
              <a:off x="2677816" y="3658247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AA7606D1-A5AE-3FEB-F2BB-75917A280C00}"/>
                </a:ext>
              </a:extLst>
            </p:cNvPr>
            <p:cNvCxnSpPr>
              <a:stCxn id="213" idx="3"/>
              <a:endCxn id="213" idx="0"/>
            </p:cNvCxnSpPr>
            <p:nvPr/>
          </p:nvCxnSpPr>
          <p:spPr>
            <a:xfrm flipV="1">
              <a:off x="389186" y="6047732"/>
              <a:ext cx="4882660" cy="21464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0CD1BA6E-E3AD-8D1F-CC71-A465660CA94A}"/>
                </a:ext>
              </a:extLst>
            </p:cNvPr>
            <p:cNvCxnSpPr/>
            <p:nvPr/>
          </p:nvCxnSpPr>
          <p:spPr>
            <a:xfrm>
              <a:off x="1153249" y="611516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2B1F0795-8C0E-B2BD-2C36-22324E9EB343}"/>
                </a:ext>
              </a:extLst>
            </p:cNvPr>
            <p:cNvCxnSpPr/>
            <p:nvPr/>
          </p:nvCxnSpPr>
          <p:spPr>
            <a:xfrm flipV="1">
              <a:off x="1417186" y="6259583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E363C179-3C88-822F-D581-B436CD9F41C5}"/>
                </a:ext>
              </a:extLst>
            </p:cNvPr>
            <p:cNvCxnSpPr/>
            <p:nvPr/>
          </p:nvCxnSpPr>
          <p:spPr>
            <a:xfrm>
              <a:off x="1769580" y="6115165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27797297-C2BE-BD3C-5C55-EA72C93803A1}"/>
                </a:ext>
              </a:extLst>
            </p:cNvPr>
            <p:cNvCxnSpPr/>
            <p:nvPr/>
          </p:nvCxnSpPr>
          <p:spPr>
            <a:xfrm flipV="1">
              <a:off x="2085893" y="617398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B20C0874-B1C4-189B-2FF5-A9CD51BFDBD6}"/>
                </a:ext>
              </a:extLst>
            </p:cNvPr>
            <p:cNvCxnSpPr/>
            <p:nvPr/>
          </p:nvCxnSpPr>
          <p:spPr>
            <a:xfrm>
              <a:off x="2402206" y="6155053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83DCBDC1-EECA-6E50-3C00-6388165B4EC5}"/>
                </a:ext>
              </a:extLst>
            </p:cNvPr>
            <p:cNvCxnSpPr/>
            <p:nvPr/>
          </p:nvCxnSpPr>
          <p:spPr>
            <a:xfrm>
              <a:off x="2718519" y="6285972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77165833-E46A-E1D8-2166-71702A6FF2DE}"/>
                </a:ext>
              </a:extLst>
            </p:cNvPr>
            <p:cNvCxnSpPr/>
            <p:nvPr/>
          </p:nvCxnSpPr>
          <p:spPr>
            <a:xfrm flipV="1">
              <a:off x="3034832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75CDB601-9E11-D0E9-2DBC-B9C62B9518A3}"/>
                </a:ext>
              </a:extLst>
            </p:cNvPr>
            <p:cNvCxnSpPr/>
            <p:nvPr/>
          </p:nvCxnSpPr>
          <p:spPr>
            <a:xfrm flipV="1">
              <a:off x="3667458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DC35BA87-90A9-1210-3102-111D4AEF4FD9}"/>
                </a:ext>
              </a:extLst>
            </p:cNvPr>
            <p:cNvCxnSpPr/>
            <p:nvPr/>
          </p:nvCxnSpPr>
          <p:spPr>
            <a:xfrm>
              <a:off x="4002838" y="6167218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9D04996A-79E9-40B6-0EB6-AA05658C9BA4}"/>
                </a:ext>
              </a:extLst>
            </p:cNvPr>
            <p:cNvCxnSpPr/>
            <p:nvPr/>
          </p:nvCxnSpPr>
          <p:spPr>
            <a:xfrm>
              <a:off x="3369042" y="6124692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9923288B-5461-C05D-D4AC-C37DF54FA962}"/>
                </a:ext>
              </a:extLst>
            </p:cNvPr>
            <p:cNvCxnSpPr/>
            <p:nvPr/>
          </p:nvCxnSpPr>
          <p:spPr>
            <a:xfrm>
              <a:off x="4610046" y="6033999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691B03CE-655E-E476-CAD4-0CC89E1A8439}"/>
                </a:ext>
              </a:extLst>
            </p:cNvPr>
            <p:cNvCxnSpPr/>
            <p:nvPr/>
          </p:nvCxnSpPr>
          <p:spPr>
            <a:xfrm flipV="1">
              <a:off x="4951416" y="6033999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500B4A9B-BB06-1213-7B12-A373A6A3D3E5}"/>
                </a:ext>
              </a:extLst>
            </p:cNvPr>
            <p:cNvCxnSpPr/>
            <p:nvPr/>
          </p:nvCxnSpPr>
          <p:spPr>
            <a:xfrm>
              <a:off x="4317620" y="5913768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B792FA1F-2224-C54C-83D4-7322D264A783}"/>
                </a:ext>
              </a:extLst>
            </p:cNvPr>
            <p:cNvCxnSpPr/>
            <p:nvPr/>
          </p:nvCxnSpPr>
          <p:spPr>
            <a:xfrm>
              <a:off x="420377" y="6115165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7E382417-C085-8944-7582-18C2732E25BC}"/>
                </a:ext>
              </a:extLst>
            </p:cNvPr>
            <p:cNvCxnSpPr/>
            <p:nvPr/>
          </p:nvCxnSpPr>
          <p:spPr>
            <a:xfrm flipV="1">
              <a:off x="779578" y="6309320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30DFE1E3-22DF-8B2A-F8AC-C4C269DB6251}"/>
                </a:ext>
              </a:extLst>
            </p:cNvPr>
            <p:cNvSpPr txBox="1"/>
            <p:nvPr/>
          </p:nvSpPr>
          <p:spPr>
            <a:xfrm rot="21434826">
              <a:off x="4538319" y="5659394"/>
              <a:ext cx="8499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681DCE22-CD84-F0B5-3FC4-5DA66FF572B1}"/>
              </a:ext>
            </a:extLst>
          </p:cNvPr>
          <p:cNvGrpSpPr/>
          <p:nvPr/>
        </p:nvGrpSpPr>
        <p:grpSpPr>
          <a:xfrm>
            <a:off x="7000464" y="4653177"/>
            <a:ext cx="4989142" cy="363075"/>
            <a:chOff x="7000464" y="5620081"/>
            <a:chExt cx="4989142" cy="736273"/>
          </a:xfrm>
        </p:grpSpPr>
        <p:sp>
          <p:nvSpPr>
            <p:cNvPr id="232" name="Can 87">
              <a:extLst>
                <a:ext uri="{FF2B5EF4-FFF2-40B4-BE49-F238E27FC236}">
                  <a16:creationId xmlns:a16="http://schemas.microsoft.com/office/drawing/2014/main" id="{17276B4E-4868-CC28-B04B-99F58A0D0770}"/>
                </a:ext>
              </a:extLst>
            </p:cNvPr>
            <p:cNvSpPr/>
            <p:nvPr/>
          </p:nvSpPr>
          <p:spPr>
            <a:xfrm rot="5553437">
              <a:off x="9291500" y="3658249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F882C6D9-59EF-943B-19D6-A7F03C70FBBB}"/>
                </a:ext>
              </a:extLst>
            </p:cNvPr>
            <p:cNvCxnSpPr>
              <a:endCxn id="232" idx="0"/>
            </p:cNvCxnSpPr>
            <p:nvPr/>
          </p:nvCxnSpPr>
          <p:spPr>
            <a:xfrm>
              <a:off x="7008034" y="6033999"/>
              <a:ext cx="4877422" cy="225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75AA48B9-B476-30D6-A4EC-FABCFE4B4C9F}"/>
                </a:ext>
              </a:extLst>
            </p:cNvPr>
            <p:cNvCxnSpPr/>
            <p:nvPr/>
          </p:nvCxnSpPr>
          <p:spPr>
            <a:xfrm rot="224578">
              <a:off x="7837331" y="600705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220EFE16-D96C-9DDF-2B6E-CEB29BB17E62}"/>
                </a:ext>
              </a:extLst>
            </p:cNvPr>
            <p:cNvCxnSpPr/>
            <p:nvPr/>
          </p:nvCxnSpPr>
          <p:spPr>
            <a:xfrm rot="224578" flipV="1">
              <a:off x="8089554" y="6168339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548D7F0A-7BFE-DC5E-0EB4-0446C2E13398}"/>
                </a:ext>
              </a:extLst>
            </p:cNvPr>
            <p:cNvCxnSpPr/>
            <p:nvPr/>
          </p:nvCxnSpPr>
          <p:spPr>
            <a:xfrm rot="224578">
              <a:off x="8449129" y="6048364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BB117B9B-CCB6-AF4C-FA45-3C7350EB18FC}"/>
                </a:ext>
              </a:extLst>
            </p:cNvPr>
            <p:cNvCxnSpPr/>
            <p:nvPr/>
          </p:nvCxnSpPr>
          <p:spPr>
            <a:xfrm rot="224578" flipV="1">
              <a:off x="8761760" y="612655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0D55F117-BF12-B1B6-71D9-F778753DF2A8}"/>
                </a:ext>
              </a:extLst>
            </p:cNvPr>
            <p:cNvCxnSpPr/>
            <p:nvPr/>
          </p:nvCxnSpPr>
          <p:spPr>
            <a:xfrm rot="224578">
              <a:off x="9081020" y="6128391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542F98DD-7359-2620-FF0C-AA80E4A33B51}"/>
                </a:ext>
              </a:extLst>
            </p:cNvPr>
            <p:cNvCxnSpPr/>
            <p:nvPr/>
          </p:nvCxnSpPr>
          <p:spPr>
            <a:xfrm rot="224578">
              <a:off x="9388112" y="6279680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1A9EFF4C-D10B-F06E-F6D8-2D4E94531BC6}"/>
                </a:ext>
              </a:extLst>
            </p:cNvPr>
            <p:cNvCxnSpPr/>
            <p:nvPr/>
          </p:nvCxnSpPr>
          <p:spPr>
            <a:xfrm rot="224578" flipV="1">
              <a:off x="9718153" y="6048827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B93337C1-0E7C-CC2C-1D79-5B725F0E762A}"/>
                </a:ext>
              </a:extLst>
            </p:cNvPr>
            <p:cNvCxnSpPr/>
            <p:nvPr/>
          </p:nvCxnSpPr>
          <p:spPr>
            <a:xfrm rot="224578" flipV="1">
              <a:off x="10349430" y="6090125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AA0B4FDD-EEA8-F749-89A2-E6C13C7935FF}"/>
                </a:ext>
              </a:extLst>
            </p:cNvPr>
            <p:cNvCxnSpPr/>
            <p:nvPr/>
          </p:nvCxnSpPr>
          <p:spPr>
            <a:xfrm rot="224578">
              <a:off x="10674509" y="6244123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53FC8508-BFAC-284B-E7E4-45966C38CB2E}"/>
                </a:ext>
              </a:extLst>
            </p:cNvPr>
            <p:cNvCxnSpPr/>
            <p:nvPr/>
          </p:nvCxnSpPr>
          <p:spPr>
            <a:xfrm rot="224578">
              <a:off x="10044907" y="6161117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73F2E1C3-05CB-456E-12AF-320E6856B2CC}"/>
                </a:ext>
              </a:extLst>
            </p:cNvPr>
            <p:cNvCxnSpPr/>
            <p:nvPr/>
          </p:nvCxnSpPr>
          <p:spPr>
            <a:xfrm rot="224578">
              <a:off x="11290001" y="6151853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70805D86-2CA6-7690-482F-6E855EA5C37F}"/>
                </a:ext>
              </a:extLst>
            </p:cNvPr>
            <p:cNvCxnSpPr/>
            <p:nvPr/>
          </p:nvCxnSpPr>
          <p:spPr>
            <a:xfrm rot="224578" flipV="1">
              <a:off x="11630687" y="6172782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5BD700EB-6E30-D075-E93D-63DB1E864996}"/>
                </a:ext>
              </a:extLst>
            </p:cNvPr>
            <p:cNvCxnSpPr/>
            <p:nvPr/>
          </p:nvCxnSpPr>
          <p:spPr>
            <a:xfrm rot="224578">
              <a:off x="11008099" y="6086476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07A9620B-56D7-9BE1-3E2A-C6CE61522125}"/>
                </a:ext>
              </a:extLst>
            </p:cNvPr>
            <p:cNvCxnSpPr/>
            <p:nvPr/>
          </p:nvCxnSpPr>
          <p:spPr>
            <a:xfrm rot="224578">
              <a:off x="7101332" y="6014937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E7AD311A-15B4-5363-9075-A0DB69CD8ADC}"/>
                </a:ext>
              </a:extLst>
            </p:cNvPr>
            <p:cNvCxnSpPr/>
            <p:nvPr/>
          </p:nvCxnSpPr>
          <p:spPr>
            <a:xfrm rot="224578" flipV="1">
              <a:off x="7447080" y="6086593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6E3CC2E2-7952-427E-BF62-86EE462AD72A}"/>
                </a:ext>
              </a:extLst>
            </p:cNvPr>
            <p:cNvSpPr txBox="1"/>
            <p:nvPr/>
          </p:nvSpPr>
          <p:spPr>
            <a:xfrm rot="210176">
              <a:off x="7020010" y="5620081"/>
              <a:ext cx="849913" cy="499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sp>
        <p:nvSpPr>
          <p:cNvPr id="250" name="Plus 127">
            <a:extLst>
              <a:ext uri="{FF2B5EF4-FFF2-40B4-BE49-F238E27FC236}">
                <a16:creationId xmlns:a16="http://schemas.microsoft.com/office/drawing/2014/main" id="{61272885-6745-BA89-2DCE-4A3DCB333B1B}"/>
              </a:ext>
            </a:extLst>
          </p:cNvPr>
          <p:cNvSpPr/>
          <p:nvPr/>
        </p:nvSpPr>
        <p:spPr>
          <a:xfrm>
            <a:off x="5945581" y="3340107"/>
            <a:ext cx="393141" cy="393141"/>
          </a:xfrm>
          <a:prstGeom prst="mathPlus">
            <a:avLst>
              <a:gd name="adj1" fmla="val 11071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9E5C968C-396A-2237-E881-2A4FE15B3C22}"/>
              </a:ext>
            </a:extLst>
          </p:cNvPr>
          <p:cNvSpPr txBox="1"/>
          <p:nvPr/>
        </p:nvSpPr>
        <p:spPr>
          <a:xfrm>
            <a:off x="5635321" y="2775570"/>
            <a:ext cx="958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Inner</a:t>
            </a:r>
          </a:p>
          <a:p>
            <a:pPr algn="ctr"/>
            <a:r>
              <a:rPr lang="en-US" dirty="0"/>
              <a:t>Tracker</a:t>
            </a:r>
          </a:p>
        </p:txBody>
      </p:sp>
    </p:spTree>
    <p:extLst>
      <p:ext uri="{BB962C8B-B14F-4D97-AF65-F5344CB8AC3E}">
        <p14:creationId xmlns:p14="http://schemas.microsoft.com/office/powerpoint/2010/main" val="123956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59259E-6 L 2.08333E-7 0.015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59259E-6 L -1.25E-6 -0.0157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59259E-6 L -2.91667E-6 0.015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59259E-6 L -4.375E-6 -0.015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2.59259E-6 L 2.70833E-6 -0.015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59259E-6 L -4.16667E-7 -0.0157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3.33333E-6 -0.015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59259E-6 L 3.54167E-6 -0.0157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2.59259E-6 L 6.25E-7 -0.015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4.16667E-6 0.0157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59259E-6 L 1.04167E-6 0.0157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59259E-6 L -1.875E-6 0.0157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5E-6 0.0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59259E-6 L 2.08333E-6 0.0157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L -8.33333E-7 0.0157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.01574 L 2.08333E-7 -0.0157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0.01574 L -1.25E-6 0.0157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.01574 L -2.91667E-6 -0.0157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0.01574 L -4.375E-6 0.0157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0.01574 L 2.70833E-6 0.0157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0.01574 L -4.16667E-7 0.0157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574 L -3.33333E-6 0.01574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0.01574 L 3.54167E-6 0.0157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0.01574 L 6.25E-7 0.01574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1574 L 4.16667E-6 -0.0157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.01574 L 1.04167E-6 -0.0157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0.01574 L -1.875E-6 -0.0157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1574 L 5E-6 -0.0157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0.01574 L 2.08333E-6 -0.0157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1574 L -8.33333E-7 -0.0157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0.01574 L 2.08333E-7 2.59259E-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0.01574 L -1.25E-6 2.59259E-6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01574 L -2.91667E-6 2.59259E-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.01574 L -4.375E-6 2.59259E-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0.01574 L 2.70833E-6 2.59259E-6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1574 L -4.16667E-7 2.59259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1574 L -3.33333E-6 2.59259E-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0.01574 L 3.54167E-6 2.59259E-6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1574 L 6.25E-7 2.59259E-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1574 L 4.16667E-6 2.59259E-6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0.01574 L 1.04167E-6 2.59259E-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0.01574 L -1.875E-6 2.59259E-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574 L 5E-6 2.59259E-6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1574 L 2.08333E-6 2.59259E-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1574 L -8.33333E-7 2.59259E-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102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  <p:bldP spid="140" grpId="1" animBg="1"/>
      <p:bldP spid="140" grpId="2" animBg="1"/>
      <p:bldP spid="141" grpId="0" animBg="1"/>
      <p:bldP spid="141" grpId="1" animBg="1"/>
      <p:bldP spid="141" grpId="2" animBg="1"/>
      <p:bldP spid="142" grpId="0" animBg="1"/>
      <p:bldP spid="142" grpId="1" animBg="1"/>
      <p:bldP spid="142" grpId="2" animBg="1"/>
      <p:bldP spid="143" grpId="0" animBg="1"/>
      <p:bldP spid="143" grpId="1" animBg="1"/>
      <p:bldP spid="143" grpId="2" animBg="1"/>
      <p:bldP spid="144" grpId="0" animBg="1"/>
      <p:bldP spid="144" grpId="1" animBg="1"/>
      <p:bldP spid="144" grpId="2" animBg="1"/>
      <p:bldP spid="145" grpId="0" animBg="1"/>
      <p:bldP spid="145" grpId="1" animBg="1"/>
      <p:bldP spid="145" grpId="2" animBg="1"/>
      <p:bldP spid="146" grpId="0" animBg="1"/>
      <p:bldP spid="146" grpId="1" animBg="1"/>
      <p:bldP spid="146" grpId="2" animBg="1"/>
      <p:bldP spid="147" grpId="0" animBg="1"/>
      <p:bldP spid="147" grpId="1" animBg="1"/>
      <p:bldP spid="147" grpId="2" animBg="1"/>
      <p:bldP spid="148" grpId="0" animBg="1"/>
      <p:bldP spid="148" grpId="1" animBg="1"/>
      <p:bldP spid="148" grpId="2" animBg="1"/>
      <p:bldP spid="149" grpId="0" animBg="1"/>
      <p:bldP spid="149" grpId="1" animBg="1"/>
      <p:bldP spid="149" grpId="2" animBg="1"/>
      <p:bldP spid="150" grpId="0" animBg="1"/>
      <p:bldP spid="150" grpId="1" animBg="1"/>
      <p:bldP spid="150" grpId="2" animBg="1"/>
      <p:bldP spid="151" grpId="0" animBg="1"/>
      <p:bldP spid="151" grpId="1" animBg="1"/>
      <p:bldP spid="151" grpId="2" animBg="1"/>
      <p:bldP spid="152" grpId="0" animBg="1"/>
      <p:bldP spid="152" grpId="1" animBg="1"/>
      <p:bldP spid="152" grpId="2" animBg="1"/>
      <p:bldP spid="153" grpId="0" animBg="1"/>
      <p:bldP spid="153" grpId="1" animBg="1"/>
      <p:bldP spid="153" grpId="2" animBg="1"/>
      <p:bldP spid="154" grpId="0" animBg="1"/>
      <p:bldP spid="154" grpId="1" animBg="1"/>
      <p:bldP spid="154" grpId="2" animBg="1"/>
      <p:bldP spid="210" grpId="0"/>
      <p:bldP spid="2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FFAF21-D920-F00B-4E2C-3CDD7B92A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2F8C5-296D-3F83-45BD-1D79268AE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32529A1-BB79-72CD-0BCA-769F5D9D5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4091447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Internal monitoring </a:t>
            </a:r>
            <a:endParaRPr lang="en-US" dirty="0"/>
          </a:p>
        </p:txBody>
      </p:sp>
      <p:pic>
        <p:nvPicPr>
          <p:cNvPr id="7" name="deplacement_modele_sketchup">
            <a:hlinkClick r:id="" action="ppaction://media"/>
            <a:extLst>
              <a:ext uri="{FF2B5EF4-FFF2-40B4-BE49-F238E27FC236}">
                <a16:creationId xmlns:a16="http://schemas.microsoft.com/office/drawing/2014/main" id="{D19CDAD7-1303-B0DC-6135-C95F6ED8E75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4603" t="20601" r="24013" b="6950"/>
          <a:stretch/>
        </p:blipFill>
        <p:spPr>
          <a:xfrm>
            <a:off x="1949379" y="1150724"/>
            <a:ext cx="6563617" cy="5205626"/>
          </a:xfrm>
          <a:prstGeom prst="rect">
            <a:avLst/>
          </a:prstGeom>
        </p:spPr>
      </p:pic>
      <p:sp>
        <p:nvSpPr>
          <p:cNvPr id="13" name="Scroll: Horizontal 12">
            <a:extLst>
              <a:ext uri="{FF2B5EF4-FFF2-40B4-BE49-F238E27FC236}">
                <a16:creationId xmlns:a16="http://schemas.microsoft.com/office/drawing/2014/main" id="{A31B1B97-5BAB-02BA-B616-8A7724A60055}"/>
              </a:ext>
            </a:extLst>
          </p:cNvPr>
          <p:cNvSpPr/>
          <p:nvPr/>
        </p:nvSpPr>
        <p:spPr>
          <a:xfrm>
            <a:off x="8540514" y="51800"/>
            <a:ext cx="3154397" cy="122181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u="sng" dirty="0"/>
              <a:t>Alignment requirement </a:t>
            </a:r>
          </a:p>
          <a:p>
            <a:pPr algn="ctr"/>
            <a:r>
              <a:rPr lang="en-US" dirty="0"/>
              <a:t> Position : &lt; 100 </a:t>
            </a:r>
            <a:r>
              <a:rPr lang="el-GR" dirty="0"/>
              <a:t>μ</a:t>
            </a:r>
            <a:r>
              <a:rPr lang="fr-FR" dirty="0"/>
              <a:t>m (1</a:t>
            </a:r>
            <a:r>
              <a:rPr lang="fr-FR" dirty="0">
                <a:sym typeface="Symbol" panose="05050102010706020507" pitchFamily="18" charset="2"/>
              </a:rPr>
              <a:t>)</a:t>
            </a:r>
          </a:p>
          <a:p>
            <a:pPr algn="ctr"/>
            <a:r>
              <a:rPr lang="fr-FR" dirty="0">
                <a:sym typeface="Symbol" panose="05050102010706020507" pitchFamily="18" charset="2"/>
              </a:rPr>
              <a:t>Roll : &lt; 400 </a:t>
            </a:r>
            <a:r>
              <a:rPr lang="el-GR" dirty="0"/>
              <a:t>μ</a:t>
            </a:r>
            <a:r>
              <a:rPr lang="fr-FR" dirty="0"/>
              <a:t>rad (1</a:t>
            </a:r>
            <a:r>
              <a:rPr lang="fr-FR" dirty="0">
                <a:sym typeface="Symbol" panose="05050102010706020507" pitchFamily="18" charset="2"/>
              </a:rPr>
              <a:t>)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725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572A794-30B2-9D86-0945-98ECFC74F719}"/>
              </a:ext>
            </a:extLst>
          </p:cNvPr>
          <p:cNvCxnSpPr>
            <a:cxnSpLocks/>
            <a:endCxn id="34" idx="0"/>
          </p:cNvCxnSpPr>
          <p:nvPr/>
        </p:nvCxnSpPr>
        <p:spPr>
          <a:xfrm>
            <a:off x="9642517" y="3393882"/>
            <a:ext cx="74315" cy="2931741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6899759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Internal monitoring  : Configuration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7630" r="23060" b="5480"/>
          <a:stretch/>
        </p:blipFill>
        <p:spPr>
          <a:xfrm>
            <a:off x="156590" y="2688950"/>
            <a:ext cx="5166158" cy="3705606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165978" y="807783"/>
            <a:ext cx="11511016" cy="8433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200" b="1" dirty="0">
                <a:solidFill>
                  <a:schemeClr val="tx1"/>
                </a:solidFill>
              </a:rPr>
              <a:t>FSI : </a:t>
            </a:r>
            <a:r>
              <a:rPr lang="fr-FR" sz="2200" b="1" dirty="0" err="1">
                <a:solidFill>
                  <a:schemeClr val="tx1"/>
                </a:solidFill>
              </a:rPr>
              <a:t>Frequency</a:t>
            </a:r>
            <a:r>
              <a:rPr lang="fr-FR" sz="2200" b="1" dirty="0">
                <a:solidFill>
                  <a:schemeClr val="tx1"/>
                </a:solidFill>
              </a:rPr>
              <a:t> Scanning </a:t>
            </a:r>
            <a:r>
              <a:rPr lang="fr-FR" sz="2200" b="1" dirty="0" err="1">
                <a:solidFill>
                  <a:schemeClr val="tx1"/>
                </a:solidFill>
              </a:rPr>
              <a:t>interferometry</a:t>
            </a:r>
            <a:endParaRPr lang="fr-FR" sz="2200" b="1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fr-FR" sz="2200" b="1" dirty="0">
                <a:solidFill>
                  <a:schemeClr val="tx1"/>
                </a:solidFill>
              </a:rPr>
              <a:t>	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CH" sz="1800" dirty="0" err="1"/>
              <a:t>Absolute</a:t>
            </a:r>
            <a:r>
              <a:rPr lang="fr-CH" sz="1800" dirty="0"/>
              <a:t> distance </a:t>
            </a:r>
            <a:r>
              <a:rPr lang="fr-CH" sz="1800" dirty="0" err="1"/>
              <a:t>measuring</a:t>
            </a:r>
            <a:r>
              <a:rPr lang="fr-CH" sz="1800" dirty="0"/>
              <a:t> </a:t>
            </a:r>
            <a:r>
              <a:rPr lang="fr-CH" sz="1800" dirty="0" err="1"/>
              <a:t>interferometric</a:t>
            </a:r>
            <a:r>
              <a:rPr lang="fr-CH" sz="1800" dirty="0"/>
              <a:t> technique</a:t>
            </a:r>
            <a:endParaRPr lang="fr-CH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fr-CH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58E8489-2540-3855-245E-18B80250E3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769466"/>
              </p:ext>
            </p:extLst>
          </p:nvPr>
        </p:nvGraphicFramePr>
        <p:xfrm>
          <a:off x="7230590" y="79837"/>
          <a:ext cx="4556929" cy="1431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6643">
                  <a:extLst>
                    <a:ext uri="{9D8B030D-6E8A-4147-A177-3AD203B41FA5}">
                      <a16:colId xmlns:a16="http://schemas.microsoft.com/office/drawing/2014/main" val="2424720245"/>
                    </a:ext>
                  </a:extLst>
                </a:gridCol>
                <a:gridCol w="1730286">
                  <a:extLst>
                    <a:ext uri="{9D8B030D-6E8A-4147-A177-3AD203B41FA5}">
                      <a16:colId xmlns:a16="http://schemas.microsoft.com/office/drawing/2014/main" val="2678858424"/>
                    </a:ext>
                  </a:extLst>
                </a:gridCol>
              </a:tblGrid>
              <a:tr h="395293">
                <a:tc>
                  <a:txBody>
                    <a:bodyPr/>
                    <a:lstStyle/>
                    <a:p>
                      <a:r>
                        <a:rPr lang="en-US" sz="1400" dirty="0"/>
                        <a:t>Largest</a:t>
                      </a:r>
                      <a:r>
                        <a:rPr lang="en-US" sz="1400" baseline="0" dirty="0"/>
                        <a:t> standard uncertainties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Uncertainty (1</a:t>
                      </a:r>
                      <a:r>
                        <a:rPr lang="en-US" sz="1400" dirty="0">
                          <a:sym typeface="Symbol" panose="05050102010706020507" pitchFamily="18" charset="2"/>
                        </a:rPr>
                        <a:t>)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7336016"/>
                  </a:ext>
                </a:extLst>
              </a:tr>
              <a:tr h="51143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/>
                        <a:t>Position of the FSI Sensor </a:t>
                      </a:r>
                      <a:r>
                        <a:rPr lang="en-US" sz="1400" baseline="0" dirty="0"/>
                        <a:t>in the framework of the </a:t>
                      </a:r>
                      <a:r>
                        <a:rPr lang="en-US" sz="1400" baseline="0" dirty="0" err="1"/>
                        <a:t>cr</a:t>
                      </a:r>
                      <a:r>
                        <a:rPr lang="fr-CH" sz="1400" baseline="0" dirty="0"/>
                        <a:t>y</a:t>
                      </a:r>
                      <a:r>
                        <a:rPr lang="en-US" sz="1400" baseline="0" dirty="0" err="1"/>
                        <a:t>omodule</a:t>
                      </a:r>
                      <a:endParaRPr lang="en-US" sz="1400" baseline="0" dirty="0"/>
                    </a:p>
                  </a:txBody>
                  <a:tcPr anchor="ctr">
                    <a:solidFill>
                      <a:srgbClr val="0093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baseline="0" dirty="0">
                          <a:solidFill>
                            <a:schemeClr val="tx1"/>
                          </a:solidFill>
                        </a:rPr>
                        <a:t>40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µm</a:t>
                      </a:r>
                    </a:p>
                  </a:txBody>
                  <a:tcPr anchor="ctr">
                    <a:solidFill>
                      <a:srgbClr val="0093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522343"/>
                  </a:ext>
                </a:extLst>
              </a:tr>
              <a:tr h="51143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/>
                        <a:t>Position of the FSI target </a:t>
                      </a:r>
                      <a:r>
                        <a:rPr lang="en-US" sz="1400" baseline="0" dirty="0"/>
                        <a:t>in the framework of the crab-cavity</a:t>
                      </a:r>
                      <a:endParaRPr lang="en-US" sz="1400" dirty="0"/>
                    </a:p>
                  </a:txBody>
                  <a:tcPr anchor="ctr">
                    <a:solidFill>
                      <a:srgbClr val="FA923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/>
                        <a:t>&lt;15 µm</a:t>
                      </a:r>
                    </a:p>
                  </a:txBody>
                  <a:tcPr anchor="ctr">
                    <a:solidFill>
                      <a:srgbClr val="FA92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605678"/>
                  </a:ext>
                </a:extLst>
              </a:tr>
            </a:tbl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63C1D3B3-73A9-7D86-989E-08B4F0BA8B60}"/>
              </a:ext>
            </a:extLst>
          </p:cNvPr>
          <p:cNvGrpSpPr/>
          <p:nvPr/>
        </p:nvGrpSpPr>
        <p:grpSpPr>
          <a:xfrm>
            <a:off x="2865753" y="3956934"/>
            <a:ext cx="9628663" cy="2800689"/>
            <a:chOff x="2865753" y="3956934"/>
            <a:chExt cx="9628663" cy="2800689"/>
          </a:xfrm>
        </p:grpSpPr>
        <p:pic>
          <p:nvPicPr>
            <p:cNvPr id="2" name="Picture 1" descr="A close up of a machine&#10;&#10;Description automatically generated">
              <a:extLst>
                <a:ext uri="{FF2B5EF4-FFF2-40B4-BE49-F238E27FC236}">
                  <a16:creationId xmlns:a16="http://schemas.microsoft.com/office/drawing/2014/main" id="{E15BA144-980D-9440-6417-DAFE90387A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568" t="3443" b="29270"/>
            <a:stretch/>
          </p:blipFill>
          <p:spPr>
            <a:xfrm>
              <a:off x="5697238" y="4704610"/>
              <a:ext cx="2007707" cy="2052054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>
            <a:xfrm>
              <a:off x="2865753" y="3956934"/>
              <a:ext cx="374063" cy="374063"/>
            </a:xfrm>
            <a:prstGeom prst="ellipse">
              <a:avLst/>
            </a:prstGeom>
            <a:noFill/>
            <a:ln w="38100"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26AE841-DB9D-C0B8-C719-D47605F37880}"/>
                </a:ext>
              </a:extLst>
            </p:cNvPr>
            <p:cNvSpPr txBox="1"/>
            <p:nvPr/>
          </p:nvSpPr>
          <p:spPr>
            <a:xfrm>
              <a:off x="5325665" y="4089847"/>
              <a:ext cx="318414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FSI target </a:t>
              </a:r>
            </a:p>
            <a:p>
              <a:r>
                <a:rPr lang="en-US" sz="1200" dirty="0">
                  <a:solidFill>
                    <a:schemeClr val="accent6"/>
                  </a:solidFill>
                </a:rPr>
                <a:t>on the flange of Helium TANK of the cavities</a:t>
              </a:r>
            </a:p>
          </p:txBody>
        </p:sp>
        <p:cxnSp>
          <p:nvCxnSpPr>
            <p:cNvPr id="15" name="Straight Arrow Connector 14"/>
            <p:cNvCxnSpPr>
              <a:cxnSpLocks/>
              <a:endCxn id="16" idx="5"/>
            </p:cNvCxnSpPr>
            <p:nvPr/>
          </p:nvCxnSpPr>
          <p:spPr>
            <a:xfrm flipH="1" flipV="1">
              <a:off x="3185036" y="4276217"/>
              <a:ext cx="3114459" cy="71760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A9A5FAC-CD5F-F009-63AD-60E886477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507282" y="5950262"/>
              <a:ext cx="399369" cy="374127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ED4C6CC-AD5A-692D-60AC-8CEACB922AD4}"/>
                </a:ext>
              </a:extLst>
            </p:cNvPr>
            <p:cNvSpPr/>
            <p:nvPr/>
          </p:nvSpPr>
          <p:spPr>
            <a:xfrm>
              <a:off x="9507282" y="6325623"/>
              <a:ext cx="419100" cy="123825"/>
            </a:xfrm>
            <a:prstGeom prst="rect">
              <a:avLst/>
            </a:prstGeom>
            <a:solidFill>
              <a:srgbClr val="5A5A5A">
                <a:lumMod val="20000"/>
                <a:lumOff val="80000"/>
              </a:srgbClr>
            </a:solidFill>
            <a:ln w="25400" cap="flat" cmpd="sng" algn="ctr">
              <a:solidFill>
                <a:srgbClr val="64BCD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93A2246-BB94-887B-E0F6-96FB6816F499}"/>
                </a:ext>
              </a:extLst>
            </p:cNvPr>
            <p:cNvGrpSpPr/>
            <p:nvPr/>
          </p:nvGrpSpPr>
          <p:grpSpPr>
            <a:xfrm flipH="1">
              <a:off x="9638937" y="5603167"/>
              <a:ext cx="45719" cy="530741"/>
              <a:chOff x="2349500" y="3491437"/>
              <a:chExt cx="0" cy="832558"/>
            </a:xfrm>
          </p:grpSpPr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2FA04AAB-DE47-2FC6-489D-ED65BB0855DB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363013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D1CC383-13BF-954F-AE8D-155D9DEA81BB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832558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40D7CF4-57FA-4B88-DEB3-C0CB8578AAD9}"/>
                </a:ext>
              </a:extLst>
            </p:cNvPr>
            <p:cNvGrpSpPr/>
            <p:nvPr/>
          </p:nvGrpSpPr>
          <p:grpSpPr>
            <a:xfrm rot="10800000" flipH="1">
              <a:off x="9733615" y="5603166"/>
              <a:ext cx="58093" cy="540217"/>
              <a:chOff x="2349500" y="3491437"/>
              <a:chExt cx="0" cy="832558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79FBAFB6-27A5-8AC9-C61A-BF1128E5866A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363013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86A9DB73-969B-211E-139F-0D644B71150E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832558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87CB020-1955-510B-76E3-95D4829589A1}"/>
                </a:ext>
              </a:extLst>
            </p:cNvPr>
            <p:cNvSpPr txBox="1"/>
            <p:nvPr/>
          </p:nvSpPr>
          <p:spPr>
            <a:xfrm>
              <a:off x="8879357" y="5696699"/>
              <a:ext cx="8066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defTabSz="457200"/>
              <a:r>
                <a:rPr lang="en-US" sz="1200" dirty="0">
                  <a:solidFill>
                    <a:prstClr val="black"/>
                  </a:solidFill>
                  <a:latin typeface="Arial"/>
                </a:rPr>
                <a:t>reflection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F40873F7-CF2D-CB8F-D9BF-BDDDE514FF16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 flipH="1">
              <a:off x="9906651" y="5456527"/>
              <a:ext cx="1024530" cy="680799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2B3F1880-3E06-4D15-57F2-B09C335E0C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59732" y="6225655"/>
              <a:ext cx="1019355" cy="136118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5DE4FE9-9FE1-A3FF-8149-8A02E7980601}"/>
                </a:ext>
              </a:extLst>
            </p:cNvPr>
            <p:cNvSpPr txBox="1"/>
            <p:nvPr/>
          </p:nvSpPr>
          <p:spPr>
            <a:xfrm>
              <a:off x="10544097" y="4800228"/>
              <a:ext cx="19320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Reflecting </a:t>
              </a:r>
            </a:p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glass sphere</a:t>
              </a:r>
            </a:p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(FSI target)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7FA2783-F467-F18F-D85E-739AD5C4185F}"/>
                </a:ext>
              </a:extLst>
            </p:cNvPr>
            <p:cNvCxnSpPr/>
            <p:nvPr/>
          </p:nvCxnSpPr>
          <p:spPr>
            <a:xfrm flipH="1">
              <a:off x="8272439" y="6450894"/>
              <a:ext cx="4221977" cy="0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6B3A09D-889A-0B04-4DB1-3ECF996350C8}"/>
                </a:ext>
              </a:extLst>
            </p:cNvPr>
            <p:cNvSpPr txBox="1"/>
            <p:nvPr/>
          </p:nvSpPr>
          <p:spPr>
            <a:xfrm>
              <a:off x="7704899" y="6449846"/>
              <a:ext cx="3543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 defTabSz="457200"/>
              <a:r>
                <a:rPr lang="en-US" dirty="0">
                  <a:solidFill>
                    <a:prstClr val="black"/>
                  </a:solidFill>
                  <a:latin typeface="Arial"/>
                </a:rPr>
                <a:t>Flange of Helium Tank of RF Crab-cavities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84112F3-7C72-6F78-475E-F60322A6D48B}"/>
                </a:ext>
              </a:extLst>
            </p:cNvPr>
            <p:cNvSpPr txBox="1"/>
            <p:nvPr/>
          </p:nvSpPr>
          <p:spPr>
            <a:xfrm>
              <a:off x="11087048" y="5843403"/>
              <a:ext cx="97013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defTabSz="457200"/>
              <a:r>
                <a:rPr lang="en-US" dirty="0">
                  <a:solidFill>
                    <a:prstClr val="black"/>
                  </a:solidFill>
                  <a:latin typeface="Arial"/>
                </a:rPr>
                <a:t>Support </a:t>
              </a:r>
            </a:p>
            <a:p>
              <a:pPr defTabSz="457200"/>
              <a:r>
                <a:rPr lang="en-US" dirty="0">
                  <a:solidFill>
                    <a:prstClr val="black"/>
                  </a:solidFill>
                  <a:latin typeface="Arial"/>
                </a:rPr>
                <a:t>FSI target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03957F08-0599-282B-F31D-58D62D8D52EC}"/>
                </a:ext>
              </a:extLst>
            </p:cNvPr>
            <p:cNvCxnSpPr>
              <a:cxnSpLocks/>
              <a:endCxn id="33" idx="1"/>
            </p:cNvCxnSpPr>
            <p:nvPr/>
          </p:nvCxnSpPr>
          <p:spPr>
            <a:xfrm>
              <a:off x="6674863" y="5135865"/>
              <a:ext cx="2832419" cy="10014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208AD19-6D1D-94D3-D2A7-77F2AE38349C}"/>
              </a:ext>
            </a:extLst>
          </p:cNvPr>
          <p:cNvGrpSpPr/>
          <p:nvPr/>
        </p:nvGrpSpPr>
        <p:grpSpPr>
          <a:xfrm>
            <a:off x="2865753" y="1612038"/>
            <a:ext cx="8926361" cy="4333274"/>
            <a:chOff x="2865753" y="1612038"/>
            <a:chExt cx="8926361" cy="4333274"/>
          </a:xfrm>
        </p:grpSpPr>
        <p:pic>
          <p:nvPicPr>
            <p:cNvPr id="76" name="Picture 75" descr="A machine with yellow wires&#10;&#10;Description automatically generated">
              <a:extLst>
                <a:ext uri="{FF2B5EF4-FFF2-40B4-BE49-F238E27FC236}">
                  <a16:creationId xmlns:a16="http://schemas.microsoft.com/office/drawing/2014/main" id="{49D3F394-B5BB-1FE1-65FA-E969AC78FD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8" t="31402" r="49116" b="36447"/>
            <a:stretch/>
          </p:blipFill>
          <p:spPr>
            <a:xfrm>
              <a:off x="5623812" y="2117910"/>
              <a:ext cx="1944339" cy="1887666"/>
            </a:xfrm>
            <a:prstGeom prst="rect">
              <a:avLst/>
            </a:prstGeom>
          </p:spPr>
        </p:pic>
        <p:sp>
          <p:nvSpPr>
            <p:cNvPr id="18" name="Oval 17"/>
            <p:cNvSpPr/>
            <p:nvPr/>
          </p:nvSpPr>
          <p:spPr>
            <a:xfrm>
              <a:off x="2865753" y="2909031"/>
              <a:ext cx="573875" cy="523813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06925A5-599A-26D9-8083-97086561359F}"/>
                </a:ext>
              </a:extLst>
            </p:cNvPr>
            <p:cNvSpPr txBox="1"/>
            <p:nvPr/>
          </p:nvSpPr>
          <p:spPr>
            <a:xfrm>
              <a:off x="5102378" y="1612038"/>
              <a:ext cx="213391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</a:rPr>
                <a:t>FSI Head (sensor) </a:t>
              </a:r>
            </a:p>
            <a:p>
              <a:r>
                <a:rPr lang="en-US" sz="1200" dirty="0">
                  <a:solidFill>
                    <a:schemeClr val="bg2"/>
                  </a:solidFill>
                </a:rPr>
                <a:t>on the Cryomodule</a:t>
              </a:r>
            </a:p>
          </p:txBody>
        </p:sp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 flipH="1">
              <a:off x="3575720" y="2926473"/>
              <a:ext cx="2520280" cy="252720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cxn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0C5068E-4A12-7763-3662-929779959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D2D0B9"/>
                </a:clrFrom>
                <a:clrTo>
                  <a:srgbClr val="D2D0B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808499" y="2745288"/>
              <a:ext cx="1787027" cy="807873"/>
            </a:xfrm>
            <a:prstGeom prst="rect">
              <a:avLst/>
            </a:prstGeom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C8B8F99-81AC-60AA-2176-40159485A4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87951" y="3436743"/>
              <a:ext cx="740697" cy="2508569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E6AEE6F-E1C3-2E58-C846-BE1DF30182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54170" y="3453983"/>
              <a:ext cx="761207" cy="2491329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A9B3BAE-FCCA-145C-3C0E-B1A9FE36DD4F}"/>
                </a:ext>
              </a:extLst>
            </p:cNvPr>
            <p:cNvSpPr txBox="1"/>
            <p:nvPr/>
          </p:nvSpPr>
          <p:spPr>
            <a:xfrm>
              <a:off x="8524401" y="2253855"/>
              <a:ext cx="13853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600" b="1" dirty="0">
                  <a:solidFill>
                    <a:srgbClr val="FFC000"/>
                  </a:solidFill>
                  <a:latin typeface="Arial"/>
                </a:rPr>
                <a:t>Optical fibre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22DA8A2-A5DA-F56C-672E-47BEB9AB5633}"/>
                </a:ext>
              </a:extLst>
            </p:cNvPr>
            <p:cNvSpPr txBox="1"/>
            <p:nvPr/>
          </p:nvSpPr>
          <p:spPr>
            <a:xfrm>
              <a:off x="8214638" y="1870036"/>
              <a:ext cx="19877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1400" dirty="0">
                  <a:solidFill>
                    <a:prstClr val="black"/>
                  </a:solidFill>
                  <a:latin typeface="Arial"/>
                </a:rPr>
                <a:t>FSI Acquisition system</a:t>
              </a:r>
            </a:p>
          </p:txBody>
        </p:sp>
        <p:sp>
          <p:nvSpPr>
            <p:cNvPr id="47" name="Freeform 56">
              <a:extLst>
                <a:ext uri="{FF2B5EF4-FFF2-40B4-BE49-F238E27FC236}">
                  <a16:creationId xmlns:a16="http://schemas.microsoft.com/office/drawing/2014/main" id="{1EB1052D-FD4B-F3D8-BA86-0A6F13526FFE}"/>
                </a:ext>
              </a:extLst>
            </p:cNvPr>
            <p:cNvSpPr/>
            <p:nvPr/>
          </p:nvSpPr>
          <p:spPr>
            <a:xfrm rot="21075330">
              <a:off x="9375815" y="2190336"/>
              <a:ext cx="277926" cy="909548"/>
            </a:xfrm>
            <a:custGeom>
              <a:avLst/>
              <a:gdLst>
                <a:gd name="connsiteX0" fmla="*/ 30245 w 360808"/>
                <a:gd name="connsiteY0" fmla="*/ 0 h 1562100"/>
                <a:gd name="connsiteX1" fmla="*/ 30245 w 360808"/>
                <a:gd name="connsiteY1" fmla="*/ 642937 h 1562100"/>
                <a:gd name="connsiteX2" fmla="*/ 344570 w 360808"/>
                <a:gd name="connsiteY2" fmla="*/ 828675 h 1562100"/>
                <a:gd name="connsiteX3" fmla="*/ 287420 w 360808"/>
                <a:gd name="connsiteY3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808" h="1562100">
                  <a:moveTo>
                    <a:pt x="30245" y="0"/>
                  </a:moveTo>
                  <a:cubicBezTo>
                    <a:pt x="4051" y="252412"/>
                    <a:pt x="-22142" y="504825"/>
                    <a:pt x="30245" y="642937"/>
                  </a:cubicBezTo>
                  <a:cubicBezTo>
                    <a:pt x="82632" y="781049"/>
                    <a:pt x="301708" y="675481"/>
                    <a:pt x="344570" y="828675"/>
                  </a:cubicBezTo>
                  <a:cubicBezTo>
                    <a:pt x="387432" y="981869"/>
                    <a:pt x="337426" y="1271984"/>
                    <a:pt x="287420" y="1562100"/>
                  </a:cubicBezTo>
                </a:path>
              </a:pathLst>
            </a:custGeom>
            <a:noFill/>
            <a:ln w="38100" cap="flat" cmpd="sng" algn="ctr">
              <a:solidFill>
                <a:srgbClr val="E5E14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1ED7B5A-BB6C-8BF1-046B-DA5D5FD6041B}"/>
                </a:ext>
              </a:extLst>
            </p:cNvPr>
            <p:cNvSpPr txBox="1"/>
            <p:nvPr/>
          </p:nvSpPr>
          <p:spPr>
            <a:xfrm>
              <a:off x="9939227" y="2341974"/>
              <a:ext cx="13260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Feedthrough </a:t>
              </a:r>
            </a:p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(FSI Head)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85BF9B4-955D-4FA1-381F-3DF2C460BFEC}"/>
                </a:ext>
              </a:extLst>
            </p:cNvPr>
            <p:cNvSpPr txBox="1"/>
            <p:nvPr/>
          </p:nvSpPr>
          <p:spPr>
            <a:xfrm>
              <a:off x="10312222" y="3656669"/>
              <a:ext cx="147989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500" dirty="0">
                  <a:solidFill>
                    <a:srgbClr val="64BCD9">
                      <a:lumMod val="75000"/>
                    </a:srgbClr>
                  </a:solidFill>
                  <a:latin typeface="Arial"/>
                </a:rPr>
                <a:t>Fiber ferrule tip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65A7A31E-A2D7-2102-41AC-B0B5C25D5A22}"/>
                </a:ext>
              </a:extLst>
            </p:cNvPr>
            <p:cNvCxnSpPr>
              <a:cxnSpLocks/>
              <a:stCxn id="53" idx="1"/>
            </p:cNvCxnSpPr>
            <p:nvPr/>
          </p:nvCxnSpPr>
          <p:spPr>
            <a:xfrm flipH="1" flipV="1">
              <a:off x="9733615" y="3413290"/>
              <a:ext cx="578607" cy="404962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AA5632BD-2A9E-5AA5-C9FC-79395EF1F79A}"/>
                </a:ext>
              </a:extLst>
            </p:cNvPr>
            <p:cNvCxnSpPr>
              <a:cxnSpLocks/>
            </p:cNvCxnSpPr>
            <p:nvPr/>
          </p:nvCxnSpPr>
          <p:spPr>
            <a:xfrm>
              <a:off x="7081301" y="2909031"/>
              <a:ext cx="1727198" cy="104646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174C9BE-32FB-2A0B-26BC-0615C2515CF8}"/>
              </a:ext>
            </a:extLst>
          </p:cNvPr>
          <p:cNvSpPr txBox="1"/>
          <p:nvPr/>
        </p:nvSpPr>
        <p:spPr>
          <a:xfrm rot="20892351">
            <a:off x="1234344" y="429910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8 FSI </a:t>
            </a:r>
            <a:r>
              <a:rPr lang="fr-CH" dirty="0" err="1">
                <a:solidFill>
                  <a:srgbClr val="FF0000"/>
                </a:solidFill>
              </a:rPr>
              <a:t>meas</a:t>
            </a:r>
            <a:r>
              <a:rPr lang="fr-CH" dirty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5AD5B9-80E4-BDE3-EEC7-0FB095ACD8FD}"/>
              </a:ext>
            </a:extLst>
          </p:cNvPr>
          <p:cNvSpPr txBox="1"/>
          <p:nvPr/>
        </p:nvSpPr>
        <p:spPr>
          <a:xfrm rot="20892351">
            <a:off x="3097716" y="3820909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92D050"/>
                </a:solidFill>
              </a:rPr>
              <a:t>8 FSI </a:t>
            </a:r>
            <a:r>
              <a:rPr lang="fr-CH" dirty="0" err="1">
                <a:solidFill>
                  <a:srgbClr val="92D050"/>
                </a:solidFill>
              </a:rPr>
              <a:t>meas</a:t>
            </a:r>
            <a:r>
              <a:rPr lang="fr-CH" dirty="0">
                <a:solidFill>
                  <a:srgbClr val="92D050"/>
                </a:solidFill>
              </a:rPr>
              <a:t>.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2E02FF-60FA-6B57-4335-53287AE9CA6F}"/>
              </a:ext>
            </a:extLst>
          </p:cNvPr>
          <p:cNvSpPr txBox="1"/>
          <p:nvPr/>
        </p:nvSpPr>
        <p:spPr>
          <a:xfrm rot="20630259">
            <a:off x="2170292" y="5458660"/>
            <a:ext cx="2557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/>
              <a:t>Total : 16 observations </a:t>
            </a:r>
          </a:p>
          <a:p>
            <a:pPr algn="ctr"/>
            <a:r>
              <a:rPr lang="fr-CH" dirty="0"/>
              <a:t>(3D distances)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96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52B8FCB-7220-60A5-0646-1A1073AECAD1}"/>
              </a:ext>
            </a:extLst>
          </p:cNvPr>
          <p:cNvSpPr/>
          <p:nvPr/>
        </p:nvSpPr>
        <p:spPr>
          <a:xfrm rot="20995843">
            <a:off x="4109696" y="4828576"/>
            <a:ext cx="1862138" cy="1283494"/>
          </a:xfrm>
          <a:custGeom>
            <a:avLst/>
            <a:gdLst>
              <a:gd name="connsiteX0" fmla="*/ 183356 w 1862138"/>
              <a:gd name="connsiteY0" fmla="*/ 0 h 1283494"/>
              <a:gd name="connsiteX1" fmla="*/ 376238 w 1862138"/>
              <a:gd name="connsiteY1" fmla="*/ 71438 h 1283494"/>
              <a:gd name="connsiteX2" fmla="*/ 552450 w 1862138"/>
              <a:gd name="connsiteY2" fmla="*/ 126207 h 1283494"/>
              <a:gd name="connsiteX3" fmla="*/ 752475 w 1862138"/>
              <a:gd name="connsiteY3" fmla="*/ 176213 h 1283494"/>
              <a:gd name="connsiteX4" fmla="*/ 912019 w 1862138"/>
              <a:gd name="connsiteY4" fmla="*/ 204788 h 1283494"/>
              <a:gd name="connsiteX5" fmla="*/ 1066800 w 1862138"/>
              <a:gd name="connsiteY5" fmla="*/ 228600 h 1283494"/>
              <a:gd name="connsiteX6" fmla="*/ 1312069 w 1862138"/>
              <a:gd name="connsiteY6" fmla="*/ 266700 h 1283494"/>
              <a:gd name="connsiteX7" fmla="*/ 1533525 w 1862138"/>
              <a:gd name="connsiteY7" fmla="*/ 300038 h 1283494"/>
              <a:gd name="connsiteX8" fmla="*/ 1776413 w 1862138"/>
              <a:gd name="connsiteY8" fmla="*/ 319088 h 1283494"/>
              <a:gd name="connsiteX9" fmla="*/ 1862138 w 1862138"/>
              <a:gd name="connsiteY9" fmla="*/ 307182 h 1283494"/>
              <a:gd name="connsiteX10" fmla="*/ 1800225 w 1862138"/>
              <a:gd name="connsiteY10" fmla="*/ 454819 h 1283494"/>
              <a:gd name="connsiteX11" fmla="*/ 1731169 w 1862138"/>
              <a:gd name="connsiteY11" fmla="*/ 769144 h 1283494"/>
              <a:gd name="connsiteX12" fmla="*/ 1676400 w 1862138"/>
              <a:gd name="connsiteY12" fmla="*/ 1054894 h 1283494"/>
              <a:gd name="connsiteX13" fmla="*/ 1666875 w 1862138"/>
              <a:gd name="connsiteY13" fmla="*/ 1283494 h 1283494"/>
              <a:gd name="connsiteX14" fmla="*/ 1433513 w 1862138"/>
              <a:gd name="connsiteY14" fmla="*/ 1207294 h 1283494"/>
              <a:gd name="connsiteX15" fmla="*/ 1147763 w 1862138"/>
              <a:gd name="connsiteY15" fmla="*/ 1128713 h 1283494"/>
              <a:gd name="connsiteX16" fmla="*/ 878681 w 1862138"/>
              <a:gd name="connsiteY16" fmla="*/ 1066800 h 1283494"/>
              <a:gd name="connsiteX17" fmla="*/ 621506 w 1862138"/>
              <a:gd name="connsiteY17" fmla="*/ 1016794 h 1283494"/>
              <a:gd name="connsiteX18" fmla="*/ 397669 w 1862138"/>
              <a:gd name="connsiteY18" fmla="*/ 978694 h 1283494"/>
              <a:gd name="connsiteX19" fmla="*/ 190500 w 1862138"/>
              <a:gd name="connsiteY19" fmla="*/ 966788 h 1283494"/>
              <a:gd name="connsiteX20" fmla="*/ 0 w 1862138"/>
              <a:gd name="connsiteY20" fmla="*/ 983457 h 1283494"/>
              <a:gd name="connsiteX21" fmla="*/ 76200 w 1862138"/>
              <a:gd name="connsiteY21" fmla="*/ 838200 h 1283494"/>
              <a:gd name="connsiteX22" fmla="*/ 126206 w 1862138"/>
              <a:gd name="connsiteY22" fmla="*/ 623888 h 1283494"/>
              <a:gd name="connsiteX23" fmla="*/ 161925 w 1862138"/>
              <a:gd name="connsiteY23" fmla="*/ 442913 h 1283494"/>
              <a:gd name="connsiteX24" fmla="*/ 195263 w 1862138"/>
              <a:gd name="connsiteY24" fmla="*/ 230982 h 1283494"/>
              <a:gd name="connsiteX25" fmla="*/ 197644 w 1862138"/>
              <a:gd name="connsiteY25" fmla="*/ 102394 h 1283494"/>
              <a:gd name="connsiteX26" fmla="*/ 183356 w 1862138"/>
              <a:gd name="connsiteY26" fmla="*/ 0 h 128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862138" h="1283494">
                <a:moveTo>
                  <a:pt x="183356" y="0"/>
                </a:moveTo>
                <a:lnTo>
                  <a:pt x="376238" y="71438"/>
                </a:lnTo>
                <a:lnTo>
                  <a:pt x="552450" y="126207"/>
                </a:lnTo>
                <a:lnTo>
                  <a:pt x="752475" y="176213"/>
                </a:lnTo>
                <a:lnTo>
                  <a:pt x="912019" y="204788"/>
                </a:lnTo>
                <a:lnTo>
                  <a:pt x="1066800" y="228600"/>
                </a:lnTo>
                <a:lnTo>
                  <a:pt x="1312069" y="266700"/>
                </a:lnTo>
                <a:lnTo>
                  <a:pt x="1533525" y="300038"/>
                </a:lnTo>
                <a:lnTo>
                  <a:pt x="1776413" y="319088"/>
                </a:lnTo>
                <a:lnTo>
                  <a:pt x="1862138" y="307182"/>
                </a:lnTo>
                <a:lnTo>
                  <a:pt x="1800225" y="454819"/>
                </a:lnTo>
                <a:lnTo>
                  <a:pt x="1731169" y="769144"/>
                </a:lnTo>
                <a:lnTo>
                  <a:pt x="1676400" y="1054894"/>
                </a:lnTo>
                <a:lnTo>
                  <a:pt x="1666875" y="1283494"/>
                </a:lnTo>
                <a:lnTo>
                  <a:pt x="1433513" y="1207294"/>
                </a:lnTo>
                <a:lnTo>
                  <a:pt x="1147763" y="1128713"/>
                </a:lnTo>
                <a:lnTo>
                  <a:pt x="878681" y="1066800"/>
                </a:lnTo>
                <a:lnTo>
                  <a:pt x="621506" y="1016794"/>
                </a:lnTo>
                <a:lnTo>
                  <a:pt x="397669" y="978694"/>
                </a:lnTo>
                <a:lnTo>
                  <a:pt x="190500" y="966788"/>
                </a:lnTo>
                <a:lnTo>
                  <a:pt x="0" y="983457"/>
                </a:lnTo>
                <a:lnTo>
                  <a:pt x="76200" y="838200"/>
                </a:lnTo>
                <a:lnTo>
                  <a:pt x="126206" y="623888"/>
                </a:lnTo>
                <a:lnTo>
                  <a:pt x="161925" y="442913"/>
                </a:lnTo>
                <a:lnTo>
                  <a:pt x="195263" y="230982"/>
                </a:lnTo>
                <a:cubicBezTo>
                  <a:pt x="196057" y="188119"/>
                  <a:pt x="196850" y="145257"/>
                  <a:pt x="197644" y="102394"/>
                </a:cubicBezTo>
                <a:lnTo>
                  <a:pt x="183356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F2B2FA74-5DA6-CA1C-15AA-4C7C401EC969}"/>
              </a:ext>
            </a:extLst>
          </p:cNvPr>
          <p:cNvGrpSpPr/>
          <p:nvPr/>
        </p:nvGrpSpPr>
        <p:grpSpPr>
          <a:xfrm>
            <a:off x="9389298" y="5051209"/>
            <a:ext cx="2707061" cy="371195"/>
            <a:chOff x="9389298" y="5022634"/>
            <a:chExt cx="2707061" cy="371195"/>
          </a:xfrm>
        </p:grpSpPr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C93BAA6D-E8BC-5D11-59A1-C25C66A3967A}"/>
                </a:ext>
              </a:extLst>
            </p:cNvPr>
            <p:cNvCxnSpPr>
              <a:cxnSpLocks/>
            </p:cNvCxnSpPr>
            <p:nvPr/>
          </p:nvCxnSpPr>
          <p:spPr>
            <a:xfrm>
              <a:off x="9538311" y="5393829"/>
              <a:ext cx="25580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1417AA5-A83E-430F-0DC3-BF4F1D8581AF}"/>
                </a:ext>
              </a:extLst>
            </p:cNvPr>
            <p:cNvSpPr txBox="1"/>
            <p:nvPr/>
          </p:nvSpPr>
          <p:spPr>
            <a:xfrm>
              <a:off x="9389298" y="5022634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Beam</a:t>
              </a: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7B15BB55-2CB6-5A13-031F-842C02A186F9}"/>
              </a:ext>
            </a:extLst>
          </p:cNvPr>
          <p:cNvGrpSpPr/>
          <p:nvPr/>
        </p:nvGrpSpPr>
        <p:grpSpPr>
          <a:xfrm>
            <a:off x="6779044" y="4847626"/>
            <a:ext cx="1862138" cy="1283494"/>
            <a:chOff x="6779044" y="4819051"/>
            <a:chExt cx="1862138" cy="1283494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77DA187-8126-5536-EC71-EDABB34ACE1C}"/>
                </a:ext>
              </a:extLst>
            </p:cNvPr>
            <p:cNvSpPr/>
            <p:nvPr/>
          </p:nvSpPr>
          <p:spPr>
            <a:xfrm rot="20875843">
              <a:off x="6779044" y="4819051"/>
              <a:ext cx="1862138" cy="1283494"/>
            </a:xfrm>
            <a:custGeom>
              <a:avLst/>
              <a:gdLst>
                <a:gd name="connsiteX0" fmla="*/ 183356 w 1862138"/>
                <a:gd name="connsiteY0" fmla="*/ 0 h 1283494"/>
                <a:gd name="connsiteX1" fmla="*/ 376238 w 1862138"/>
                <a:gd name="connsiteY1" fmla="*/ 71438 h 1283494"/>
                <a:gd name="connsiteX2" fmla="*/ 552450 w 1862138"/>
                <a:gd name="connsiteY2" fmla="*/ 126207 h 1283494"/>
                <a:gd name="connsiteX3" fmla="*/ 752475 w 1862138"/>
                <a:gd name="connsiteY3" fmla="*/ 176213 h 1283494"/>
                <a:gd name="connsiteX4" fmla="*/ 912019 w 1862138"/>
                <a:gd name="connsiteY4" fmla="*/ 204788 h 1283494"/>
                <a:gd name="connsiteX5" fmla="*/ 1066800 w 1862138"/>
                <a:gd name="connsiteY5" fmla="*/ 228600 h 1283494"/>
                <a:gd name="connsiteX6" fmla="*/ 1312069 w 1862138"/>
                <a:gd name="connsiteY6" fmla="*/ 266700 h 1283494"/>
                <a:gd name="connsiteX7" fmla="*/ 1533525 w 1862138"/>
                <a:gd name="connsiteY7" fmla="*/ 300038 h 1283494"/>
                <a:gd name="connsiteX8" fmla="*/ 1776413 w 1862138"/>
                <a:gd name="connsiteY8" fmla="*/ 319088 h 1283494"/>
                <a:gd name="connsiteX9" fmla="*/ 1862138 w 1862138"/>
                <a:gd name="connsiteY9" fmla="*/ 307182 h 1283494"/>
                <a:gd name="connsiteX10" fmla="*/ 1800225 w 1862138"/>
                <a:gd name="connsiteY10" fmla="*/ 454819 h 1283494"/>
                <a:gd name="connsiteX11" fmla="*/ 1731169 w 1862138"/>
                <a:gd name="connsiteY11" fmla="*/ 769144 h 1283494"/>
                <a:gd name="connsiteX12" fmla="*/ 1676400 w 1862138"/>
                <a:gd name="connsiteY12" fmla="*/ 1054894 h 1283494"/>
                <a:gd name="connsiteX13" fmla="*/ 1666875 w 1862138"/>
                <a:gd name="connsiteY13" fmla="*/ 1283494 h 1283494"/>
                <a:gd name="connsiteX14" fmla="*/ 1433513 w 1862138"/>
                <a:gd name="connsiteY14" fmla="*/ 1207294 h 1283494"/>
                <a:gd name="connsiteX15" fmla="*/ 1147763 w 1862138"/>
                <a:gd name="connsiteY15" fmla="*/ 1128713 h 1283494"/>
                <a:gd name="connsiteX16" fmla="*/ 878681 w 1862138"/>
                <a:gd name="connsiteY16" fmla="*/ 1066800 h 1283494"/>
                <a:gd name="connsiteX17" fmla="*/ 621506 w 1862138"/>
                <a:gd name="connsiteY17" fmla="*/ 1016794 h 1283494"/>
                <a:gd name="connsiteX18" fmla="*/ 397669 w 1862138"/>
                <a:gd name="connsiteY18" fmla="*/ 978694 h 1283494"/>
                <a:gd name="connsiteX19" fmla="*/ 190500 w 1862138"/>
                <a:gd name="connsiteY19" fmla="*/ 966788 h 1283494"/>
                <a:gd name="connsiteX20" fmla="*/ 0 w 1862138"/>
                <a:gd name="connsiteY20" fmla="*/ 983457 h 1283494"/>
                <a:gd name="connsiteX21" fmla="*/ 76200 w 1862138"/>
                <a:gd name="connsiteY21" fmla="*/ 838200 h 1283494"/>
                <a:gd name="connsiteX22" fmla="*/ 126206 w 1862138"/>
                <a:gd name="connsiteY22" fmla="*/ 623888 h 1283494"/>
                <a:gd name="connsiteX23" fmla="*/ 161925 w 1862138"/>
                <a:gd name="connsiteY23" fmla="*/ 442913 h 1283494"/>
                <a:gd name="connsiteX24" fmla="*/ 195263 w 1862138"/>
                <a:gd name="connsiteY24" fmla="*/ 230982 h 1283494"/>
                <a:gd name="connsiteX25" fmla="*/ 197644 w 1862138"/>
                <a:gd name="connsiteY25" fmla="*/ 102394 h 1283494"/>
                <a:gd name="connsiteX26" fmla="*/ 183356 w 1862138"/>
                <a:gd name="connsiteY26" fmla="*/ 0 h 1283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62138" h="1283494">
                  <a:moveTo>
                    <a:pt x="183356" y="0"/>
                  </a:moveTo>
                  <a:lnTo>
                    <a:pt x="376238" y="71438"/>
                  </a:lnTo>
                  <a:lnTo>
                    <a:pt x="552450" y="126207"/>
                  </a:lnTo>
                  <a:lnTo>
                    <a:pt x="752475" y="176213"/>
                  </a:lnTo>
                  <a:lnTo>
                    <a:pt x="912019" y="204788"/>
                  </a:lnTo>
                  <a:lnTo>
                    <a:pt x="1066800" y="228600"/>
                  </a:lnTo>
                  <a:lnTo>
                    <a:pt x="1312069" y="266700"/>
                  </a:lnTo>
                  <a:lnTo>
                    <a:pt x="1533525" y="300038"/>
                  </a:lnTo>
                  <a:lnTo>
                    <a:pt x="1776413" y="319088"/>
                  </a:lnTo>
                  <a:lnTo>
                    <a:pt x="1862138" y="307182"/>
                  </a:lnTo>
                  <a:lnTo>
                    <a:pt x="1800225" y="454819"/>
                  </a:lnTo>
                  <a:lnTo>
                    <a:pt x="1731169" y="769144"/>
                  </a:lnTo>
                  <a:lnTo>
                    <a:pt x="1676400" y="1054894"/>
                  </a:lnTo>
                  <a:lnTo>
                    <a:pt x="1666875" y="1283494"/>
                  </a:lnTo>
                  <a:lnTo>
                    <a:pt x="1433513" y="1207294"/>
                  </a:lnTo>
                  <a:lnTo>
                    <a:pt x="1147763" y="1128713"/>
                  </a:lnTo>
                  <a:lnTo>
                    <a:pt x="878681" y="1066800"/>
                  </a:lnTo>
                  <a:lnTo>
                    <a:pt x="621506" y="1016794"/>
                  </a:lnTo>
                  <a:lnTo>
                    <a:pt x="397669" y="978694"/>
                  </a:lnTo>
                  <a:lnTo>
                    <a:pt x="190500" y="966788"/>
                  </a:lnTo>
                  <a:lnTo>
                    <a:pt x="0" y="983457"/>
                  </a:lnTo>
                  <a:lnTo>
                    <a:pt x="76200" y="838200"/>
                  </a:lnTo>
                  <a:lnTo>
                    <a:pt x="126206" y="623888"/>
                  </a:lnTo>
                  <a:lnTo>
                    <a:pt x="161925" y="442913"/>
                  </a:lnTo>
                  <a:lnTo>
                    <a:pt x="195263" y="230982"/>
                  </a:lnTo>
                  <a:cubicBezTo>
                    <a:pt x="196057" y="188119"/>
                    <a:pt x="196850" y="145257"/>
                    <a:pt x="197644" y="102394"/>
                  </a:cubicBezTo>
                  <a:lnTo>
                    <a:pt x="183356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637D24B-84F2-5D58-7BFB-B24883CFE7BB}"/>
                </a:ext>
              </a:extLst>
            </p:cNvPr>
            <p:cNvCxnSpPr>
              <a:cxnSpLocks/>
            </p:cNvCxnSpPr>
            <p:nvPr/>
          </p:nvCxnSpPr>
          <p:spPr>
            <a:xfrm rot="20875843">
              <a:off x="6854532" y="5238496"/>
              <a:ext cx="1676593" cy="305641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0D4DFA11-AA9F-610A-F550-B16216DA9508}"/>
                </a:ext>
              </a:extLst>
            </p:cNvPr>
            <p:cNvSpPr/>
            <p:nvPr/>
          </p:nvSpPr>
          <p:spPr>
            <a:xfrm>
              <a:off x="7125818" y="4919065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5C9AA63A-A653-C1EC-9A3E-30C9F7F4C232}"/>
                </a:ext>
              </a:extLst>
            </p:cNvPr>
            <p:cNvSpPr/>
            <p:nvPr/>
          </p:nvSpPr>
          <p:spPr>
            <a:xfrm>
              <a:off x="7458382" y="4937317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6FFDB2CF-3B8A-1E1D-838D-2AFAC380C054}"/>
                </a:ext>
              </a:extLst>
            </p:cNvPr>
            <p:cNvSpPr/>
            <p:nvPr/>
          </p:nvSpPr>
          <p:spPr>
            <a:xfrm>
              <a:off x="7863235" y="4919065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3587E582-7A73-7BD4-7BB6-69D9C0C58956}"/>
                </a:ext>
              </a:extLst>
            </p:cNvPr>
            <p:cNvSpPr/>
            <p:nvPr/>
          </p:nvSpPr>
          <p:spPr>
            <a:xfrm>
              <a:off x="8195799" y="4901093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8528B30-994E-3DB3-D36C-E646F6337BE3}"/>
                </a:ext>
              </a:extLst>
            </p:cNvPr>
            <p:cNvSpPr/>
            <p:nvPr/>
          </p:nvSpPr>
          <p:spPr>
            <a:xfrm>
              <a:off x="7125818" y="5911155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DB63EE8-4192-C0AE-143D-CD1ADCC97939}"/>
                </a:ext>
              </a:extLst>
            </p:cNvPr>
            <p:cNvSpPr/>
            <p:nvPr/>
          </p:nvSpPr>
          <p:spPr>
            <a:xfrm>
              <a:off x="7458382" y="5883263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2C721619-01A9-563A-429E-7667C9BBA5BF}"/>
                </a:ext>
              </a:extLst>
            </p:cNvPr>
            <p:cNvSpPr/>
            <p:nvPr/>
          </p:nvSpPr>
          <p:spPr>
            <a:xfrm>
              <a:off x="7863235" y="5883258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82F5F220-CBBC-51E1-88ED-6D2CA7F90291}"/>
                </a:ext>
              </a:extLst>
            </p:cNvPr>
            <p:cNvSpPr/>
            <p:nvPr/>
          </p:nvSpPr>
          <p:spPr>
            <a:xfrm>
              <a:off x="8195799" y="5908651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263C06-B486-1B51-B12D-61276A385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9AAAC2-962B-8F92-6B29-C11776BFE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86646D-AF2D-8A0D-9877-4B5AF63E1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9636063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Internal monitoring  : Challenges and prerequisites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7C449E-4871-2108-AAC2-2CE8C5F7FBE5}"/>
              </a:ext>
            </a:extLst>
          </p:cNvPr>
          <p:cNvSpPr/>
          <p:nvPr/>
        </p:nvSpPr>
        <p:spPr>
          <a:xfrm>
            <a:off x="805878" y="4968871"/>
            <a:ext cx="1704225" cy="1008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C9D3C2-3CD4-045F-D7FA-45BF758A7EF0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805878" y="5472925"/>
            <a:ext cx="170422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4BC3A14-0A60-C0C8-A8AF-2C5391A91234}"/>
              </a:ext>
            </a:extLst>
          </p:cNvPr>
          <p:cNvGrpSpPr/>
          <p:nvPr/>
        </p:nvGrpSpPr>
        <p:grpSpPr>
          <a:xfrm rot="19891220">
            <a:off x="1089334" y="5455844"/>
            <a:ext cx="466836" cy="492730"/>
            <a:chOff x="3575720" y="3231293"/>
            <a:chExt cx="466836" cy="49273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2666D48-CC7F-6DE2-239F-63D5128C9BC1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5C2D9C4-8F69-DE10-B584-AC2B6FB7F38B}"/>
                </a:ext>
              </a:extLst>
            </p:cNvPr>
            <p:cNvCxnSpPr>
              <a:cxnSpLocks/>
              <a:stCxn id="12" idx="1"/>
              <a:endCxn id="12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3599E9F-770E-757A-4507-B7474E7CD7DF}"/>
              </a:ext>
            </a:extLst>
          </p:cNvPr>
          <p:cNvSpPr txBox="1"/>
          <p:nvPr/>
        </p:nvSpPr>
        <p:spPr>
          <a:xfrm>
            <a:off x="335360" y="2340139"/>
            <a:ext cx="29359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All adjustments should be carried out at ambient pressure.</a:t>
            </a:r>
            <a:endParaRPr lang="en-US" sz="120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6F7810E-E0F3-D562-E98E-7503EEAEE321}"/>
              </a:ext>
            </a:extLst>
          </p:cNvPr>
          <p:cNvGrpSpPr/>
          <p:nvPr/>
        </p:nvGrpSpPr>
        <p:grpSpPr>
          <a:xfrm rot="21002965">
            <a:off x="7134629" y="5357482"/>
            <a:ext cx="466836" cy="492730"/>
            <a:chOff x="3575720" y="3231293"/>
            <a:chExt cx="466836" cy="49273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1845C21-64E5-62BD-C175-6197EE9F6A33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0FEA3D1-025D-C1D3-4B51-58E0CA4F1BD0}"/>
                </a:ext>
              </a:extLst>
            </p:cNvPr>
            <p:cNvCxnSpPr>
              <a:cxnSpLocks/>
              <a:stCxn id="61" idx="1"/>
              <a:endCxn id="61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52CE1C3-607D-3778-28FE-2DBC68BF15C9}"/>
              </a:ext>
            </a:extLst>
          </p:cNvPr>
          <p:cNvGrpSpPr/>
          <p:nvPr/>
        </p:nvGrpSpPr>
        <p:grpSpPr>
          <a:xfrm>
            <a:off x="7116378" y="5182843"/>
            <a:ext cx="483140" cy="492730"/>
            <a:chOff x="9177881" y="3365660"/>
            <a:chExt cx="483140" cy="49273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3253DD4-0B34-54B5-C28D-5FCA34C108D7}"/>
                </a:ext>
              </a:extLst>
            </p:cNvPr>
            <p:cNvSpPr/>
            <p:nvPr/>
          </p:nvSpPr>
          <p:spPr>
            <a:xfrm rot="10599">
              <a:off x="9193426" y="3365660"/>
              <a:ext cx="466836" cy="49273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4CC4EFB-BD7A-7D17-FADA-0C72369BE180}"/>
                </a:ext>
              </a:extLst>
            </p:cNvPr>
            <p:cNvCxnSpPr>
              <a:cxnSpLocks/>
            </p:cNvCxnSpPr>
            <p:nvPr/>
          </p:nvCxnSpPr>
          <p:spPr>
            <a:xfrm>
              <a:off x="9177881" y="3603358"/>
              <a:ext cx="48314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A957BC5-C48B-F48A-5E9E-4A378DD80120}"/>
              </a:ext>
            </a:extLst>
          </p:cNvPr>
          <p:cNvGrpSpPr/>
          <p:nvPr/>
        </p:nvGrpSpPr>
        <p:grpSpPr>
          <a:xfrm rot="21002965">
            <a:off x="7907708" y="5357482"/>
            <a:ext cx="466836" cy="492730"/>
            <a:chOff x="3575720" y="3231293"/>
            <a:chExt cx="466836" cy="492730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29E6D7E9-50D6-298A-D2F5-4852B7C7470B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A34E22F-FCC2-3FB0-C3DD-6707BA3B9479}"/>
                </a:ext>
              </a:extLst>
            </p:cNvPr>
            <p:cNvCxnSpPr>
              <a:cxnSpLocks/>
              <a:stCxn id="73" idx="1"/>
              <a:endCxn id="73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3876ADE-973F-F6C7-F82F-2EB2E4BB715B}"/>
              </a:ext>
            </a:extLst>
          </p:cNvPr>
          <p:cNvGrpSpPr/>
          <p:nvPr/>
        </p:nvGrpSpPr>
        <p:grpSpPr>
          <a:xfrm>
            <a:off x="7889457" y="5182843"/>
            <a:ext cx="483140" cy="492730"/>
            <a:chOff x="9177881" y="3365660"/>
            <a:chExt cx="483140" cy="492730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44D243FE-02B0-09A9-8707-98FDA92A9C06}"/>
                </a:ext>
              </a:extLst>
            </p:cNvPr>
            <p:cNvSpPr/>
            <p:nvPr/>
          </p:nvSpPr>
          <p:spPr>
            <a:xfrm rot="10599">
              <a:off x="9193426" y="3365660"/>
              <a:ext cx="466836" cy="49273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99DF4E2-3D94-2991-67B8-6934E34321C3}"/>
                </a:ext>
              </a:extLst>
            </p:cNvPr>
            <p:cNvCxnSpPr>
              <a:cxnSpLocks/>
            </p:cNvCxnSpPr>
            <p:nvPr/>
          </p:nvCxnSpPr>
          <p:spPr>
            <a:xfrm>
              <a:off x="9177881" y="3603358"/>
              <a:ext cx="48314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4EAFB166-4FA4-33C4-D543-D7AE310BCA42}"/>
              </a:ext>
            </a:extLst>
          </p:cNvPr>
          <p:cNvSpPr txBox="1"/>
          <p:nvPr/>
        </p:nvSpPr>
        <p:spPr>
          <a:xfrm>
            <a:off x="271696" y="727318"/>
            <a:ext cx="2999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Ambient pressure </a:t>
            </a:r>
          </a:p>
          <a:p>
            <a:pPr algn="ctr"/>
            <a:r>
              <a:rPr lang="en-US" dirty="0"/>
              <a:t>Measurement + Adjustment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022C8AA-3F3D-B340-F3A0-ECF382C92489}"/>
              </a:ext>
            </a:extLst>
          </p:cNvPr>
          <p:cNvSpPr/>
          <p:nvPr/>
        </p:nvSpPr>
        <p:spPr>
          <a:xfrm>
            <a:off x="1042101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4AC635B-5D7D-E3EC-9F56-338E78083641}"/>
              </a:ext>
            </a:extLst>
          </p:cNvPr>
          <p:cNvSpPr/>
          <p:nvPr/>
        </p:nvSpPr>
        <p:spPr>
          <a:xfrm>
            <a:off x="1374665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5A145E3-EA9E-26C0-B308-CF393F8280DC}"/>
              </a:ext>
            </a:extLst>
          </p:cNvPr>
          <p:cNvSpPr/>
          <p:nvPr/>
        </p:nvSpPr>
        <p:spPr>
          <a:xfrm>
            <a:off x="1779518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6629E61-5F65-35FF-9BBB-C37F1C97AD72}"/>
              </a:ext>
            </a:extLst>
          </p:cNvPr>
          <p:cNvSpPr/>
          <p:nvPr/>
        </p:nvSpPr>
        <p:spPr>
          <a:xfrm>
            <a:off x="2112082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E10080C-EA0A-D807-193B-D347B147BD5A}"/>
              </a:ext>
            </a:extLst>
          </p:cNvPr>
          <p:cNvSpPr/>
          <p:nvPr/>
        </p:nvSpPr>
        <p:spPr>
          <a:xfrm>
            <a:off x="1042101" y="5980562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C8CD378-357A-9BE2-A827-AA133F1A4316}"/>
              </a:ext>
            </a:extLst>
          </p:cNvPr>
          <p:cNvSpPr/>
          <p:nvPr/>
        </p:nvSpPr>
        <p:spPr>
          <a:xfrm>
            <a:off x="1374665" y="5980562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0A443075-103E-065C-1196-670590E3D086}"/>
              </a:ext>
            </a:extLst>
          </p:cNvPr>
          <p:cNvSpPr/>
          <p:nvPr/>
        </p:nvSpPr>
        <p:spPr>
          <a:xfrm>
            <a:off x="1779518" y="5980562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E9A983AD-DDF7-7578-60F3-429CD93B6BAA}"/>
              </a:ext>
            </a:extLst>
          </p:cNvPr>
          <p:cNvSpPr/>
          <p:nvPr/>
        </p:nvSpPr>
        <p:spPr>
          <a:xfrm>
            <a:off x="2112082" y="5980562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DC04007D-FC74-A586-5400-43E5489B84DA}"/>
              </a:ext>
            </a:extLst>
          </p:cNvPr>
          <p:cNvGrpSpPr/>
          <p:nvPr/>
        </p:nvGrpSpPr>
        <p:grpSpPr>
          <a:xfrm>
            <a:off x="10070486" y="4823383"/>
            <a:ext cx="1862138" cy="1283494"/>
            <a:chOff x="9796527" y="3068704"/>
            <a:chExt cx="1862138" cy="1283494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7C579E5-FA58-D588-F79F-241AC2E00735}"/>
                </a:ext>
              </a:extLst>
            </p:cNvPr>
            <p:cNvSpPr/>
            <p:nvPr/>
          </p:nvSpPr>
          <p:spPr>
            <a:xfrm rot="20875843">
              <a:off x="9796527" y="3068704"/>
              <a:ext cx="1862138" cy="1283494"/>
            </a:xfrm>
            <a:custGeom>
              <a:avLst/>
              <a:gdLst>
                <a:gd name="connsiteX0" fmla="*/ 183356 w 1862138"/>
                <a:gd name="connsiteY0" fmla="*/ 0 h 1283494"/>
                <a:gd name="connsiteX1" fmla="*/ 376238 w 1862138"/>
                <a:gd name="connsiteY1" fmla="*/ 71438 h 1283494"/>
                <a:gd name="connsiteX2" fmla="*/ 552450 w 1862138"/>
                <a:gd name="connsiteY2" fmla="*/ 126207 h 1283494"/>
                <a:gd name="connsiteX3" fmla="*/ 752475 w 1862138"/>
                <a:gd name="connsiteY3" fmla="*/ 176213 h 1283494"/>
                <a:gd name="connsiteX4" fmla="*/ 912019 w 1862138"/>
                <a:gd name="connsiteY4" fmla="*/ 204788 h 1283494"/>
                <a:gd name="connsiteX5" fmla="*/ 1066800 w 1862138"/>
                <a:gd name="connsiteY5" fmla="*/ 228600 h 1283494"/>
                <a:gd name="connsiteX6" fmla="*/ 1312069 w 1862138"/>
                <a:gd name="connsiteY6" fmla="*/ 266700 h 1283494"/>
                <a:gd name="connsiteX7" fmla="*/ 1533525 w 1862138"/>
                <a:gd name="connsiteY7" fmla="*/ 300038 h 1283494"/>
                <a:gd name="connsiteX8" fmla="*/ 1776413 w 1862138"/>
                <a:gd name="connsiteY8" fmla="*/ 319088 h 1283494"/>
                <a:gd name="connsiteX9" fmla="*/ 1862138 w 1862138"/>
                <a:gd name="connsiteY9" fmla="*/ 307182 h 1283494"/>
                <a:gd name="connsiteX10" fmla="*/ 1800225 w 1862138"/>
                <a:gd name="connsiteY10" fmla="*/ 454819 h 1283494"/>
                <a:gd name="connsiteX11" fmla="*/ 1731169 w 1862138"/>
                <a:gd name="connsiteY11" fmla="*/ 769144 h 1283494"/>
                <a:gd name="connsiteX12" fmla="*/ 1676400 w 1862138"/>
                <a:gd name="connsiteY12" fmla="*/ 1054894 h 1283494"/>
                <a:gd name="connsiteX13" fmla="*/ 1666875 w 1862138"/>
                <a:gd name="connsiteY13" fmla="*/ 1283494 h 1283494"/>
                <a:gd name="connsiteX14" fmla="*/ 1433513 w 1862138"/>
                <a:gd name="connsiteY14" fmla="*/ 1207294 h 1283494"/>
                <a:gd name="connsiteX15" fmla="*/ 1147763 w 1862138"/>
                <a:gd name="connsiteY15" fmla="*/ 1128713 h 1283494"/>
                <a:gd name="connsiteX16" fmla="*/ 878681 w 1862138"/>
                <a:gd name="connsiteY16" fmla="*/ 1066800 h 1283494"/>
                <a:gd name="connsiteX17" fmla="*/ 621506 w 1862138"/>
                <a:gd name="connsiteY17" fmla="*/ 1016794 h 1283494"/>
                <a:gd name="connsiteX18" fmla="*/ 397669 w 1862138"/>
                <a:gd name="connsiteY18" fmla="*/ 978694 h 1283494"/>
                <a:gd name="connsiteX19" fmla="*/ 190500 w 1862138"/>
                <a:gd name="connsiteY19" fmla="*/ 966788 h 1283494"/>
                <a:gd name="connsiteX20" fmla="*/ 0 w 1862138"/>
                <a:gd name="connsiteY20" fmla="*/ 983457 h 1283494"/>
                <a:gd name="connsiteX21" fmla="*/ 76200 w 1862138"/>
                <a:gd name="connsiteY21" fmla="*/ 838200 h 1283494"/>
                <a:gd name="connsiteX22" fmla="*/ 126206 w 1862138"/>
                <a:gd name="connsiteY22" fmla="*/ 623888 h 1283494"/>
                <a:gd name="connsiteX23" fmla="*/ 161925 w 1862138"/>
                <a:gd name="connsiteY23" fmla="*/ 442913 h 1283494"/>
                <a:gd name="connsiteX24" fmla="*/ 195263 w 1862138"/>
                <a:gd name="connsiteY24" fmla="*/ 230982 h 1283494"/>
                <a:gd name="connsiteX25" fmla="*/ 197644 w 1862138"/>
                <a:gd name="connsiteY25" fmla="*/ 102394 h 1283494"/>
                <a:gd name="connsiteX26" fmla="*/ 183356 w 1862138"/>
                <a:gd name="connsiteY26" fmla="*/ 0 h 1283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62138" h="1283494">
                  <a:moveTo>
                    <a:pt x="183356" y="0"/>
                  </a:moveTo>
                  <a:lnTo>
                    <a:pt x="376238" y="71438"/>
                  </a:lnTo>
                  <a:lnTo>
                    <a:pt x="552450" y="126207"/>
                  </a:lnTo>
                  <a:lnTo>
                    <a:pt x="752475" y="176213"/>
                  </a:lnTo>
                  <a:lnTo>
                    <a:pt x="912019" y="204788"/>
                  </a:lnTo>
                  <a:lnTo>
                    <a:pt x="1066800" y="228600"/>
                  </a:lnTo>
                  <a:lnTo>
                    <a:pt x="1312069" y="266700"/>
                  </a:lnTo>
                  <a:lnTo>
                    <a:pt x="1533525" y="300038"/>
                  </a:lnTo>
                  <a:lnTo>
                    <a:pt x="1776413" y="319088"/>
                  </a:lnTo>
                  <a:lnTo>
                    <a:pt x="1862138" y="307182"/>
                  </a:lnTo>
                  <a:lnTo>
                    <a:pt x="1800225" y="454819"/>
                  </a:lnTo>
                  <a:lnTo>
                    <a:pt x="1731169" y="769144"/>
                  </a:lnTo>
                  <a:lnTo>
                    <a:pt x="1676400" y="1054894"/>
                  </a:lnTo>
                  <a:lnTo>
                    <a:pt x="1666875" y="1283494"/>
                  </a:lnTo>
                  <a:lnTo>
                    <a:pt x="1433513" y="1207294"/>
                  </a:lnTo>
                  <a:lnTo>
                    <a:pt x="1147763" y="1128713"/>
                  </a:lnTo>
                  <a:lnTo>
                    <a:pt x="878681" y="1066800"/>
                  </a:lnTo>
                  <a:lnTo>
                    <a:pt x="621506" y="1016794"/>
                  </a:lnTo>
                  <a:lnTo>
                    <a:pt x="397669" y="978694"/>
                  </a:lnTo>
                  <a:lnTo>
                    <a:pt x="190500" y="966788"/>
                  </a:lnTo>
                  <a:lnTo>
                    <a:pt x="0" y="983457"/>
                  </a:lnTo>
                  <a:lnTo>
                    <a:pt x="76200" y="838200"/>
                  </a:lnTo>
                  <a:lnTo>
                    <a:pt x="126206" y="623888"/>
                  </a:lnTo>
                  <a:lnTo>
                    <a:pt x="161925" y="442913"/>
                  </a:lnTo>
                  <a:lnTo>
                    <a:pt x="195263" y="230982"/>
                  </a:lnTo>
                  <a:cubicBezTo>
                    <a:pt x="196057" y="188119"/>
                    <a:pt x="196850" y="145257"/>
                    <a:pt x="197644" y="102394"/>
                  </a:cubicBezTo>
                  <a:lnTo>
                    <a:pt x="183356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1D5D9B90-419E-5A97-69F6-EB83152441F5}"/>
                </a:ext>
              </a:extLst>
            </p:cNvPr>
            <p:cNvCxnSpPr>
              <a:cxnSpLocks/>
              <a:endCxn id="110" idx="11"/>
            </p:cNvCxnSpPr>
            <p:nvPr/>
          </p:nvCxnSpPr>
          <p:spPr>
            <a:xfrm>
              <a:off x="9858591" y="3666810"/>
              <a:ext cx="1678057" cy="926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5C84887D-898C-6863-9688-1E59D3834293}"/>
                </a:ext>
              </a:extLst>
            </p:cNvPr>
            <p:cNvGrpSpPr/>
            <p:nvPr/>
          </p:nvGrpSpPr>
          <p:grpSpPr>
            <a:xfrm rot="20476767">
              <a:off x="10142803" y="3432104"/>
              <a:ext cx="483140" cy="492730"/>
              <a:chOff x="9177881" y="3365660"/>
              <a:chExt cx="483140" cy="492730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0A7E1123-D80A-0424-96FD-8233AA77B7E9}"/>
                  </a:ext>
                </a:extLst>
              </p:cNvPr>
              <p:cNvSpPr/>
              <p:nvPr/>
            </p:nvSpPr>
            <p:spPr>
              <a:xfrm rot="10599">
                <a:off x="9193426" y="3365660"/>
                <a:ext cx="466836" cy="49273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7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D6DAAD6F-50C5-8265-EAE6-0D1FCC2646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77881" y="3603358"/>
                <a:ext cx="48314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3676AA21-79E6-E42C-668A-8E76818249B3}"/>
                </a:ext>
              </a:extLst>
            </p:cNvPr>
            <p:cNvGrpSpPr/>
            <p:nvPr/>
          </p:nvGrpSpPr>
          <p:grpSpPr>
            <a:xfrm rot="1492715">
              <a:off x="10871143" y="3429730"/>
              <a:ext cx="483140" cy="492730"/>
              <a:chOff x="9177881" y="3365660"/>
              <a:chExt cx="483140" cy="492730"/>
            </a:xfrm>
          </p:grpSpPr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E96A4DFB-FFB4-D442-F762-55307D01341D}"/>
                  </a:ext>
                </a:extLst>
              </p:cNvPr>
              <p:cNvSpPr/>
              <p:nvPr/>
            </p:nvSpPr>
            <p:spPr>
              <a:xfrm rot="10599">
                <a:off x="9193426" y="3365660"/>
                <a:ext cx="466836" cy="49273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7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A215FF90-4750-6B9C-CA35-8BC320A616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77881" y="3603358"/>
                <a:ext cx="48314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9D22058F-AC8D-A91C-0128-7525EEB5CD0E}"/>
                </a:ext>
              </a:extLst>
            </p:cNvPr>
            <p:cNvSpPr/>
            <p:nvPr/>
          </p:nvSpPr>
          <p:spPr>
            <a:xfrm>
              <a:off x="10143301" y="3168718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909E0E82-5BEB-3B75-FCA3-49570D9B51E2}"/>
                </a:ext>
              </a:extLst>
            </p:cNvPr>
            <p:cNvSpPr/>
            <p:nvPr/>
          </p:nvSpPr>
          <p:spPr>
            <a:xfrm>
              <a:off x="10475865" y="3186970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B87BECB1-16C0-1186-D0A7-38834B6A0AC1}"/>
                </a:ext>
              </a:extLst>
            </p:cNvPr>
            <p:cNvSpPr/>
            <p:nvPr/>
          </p:nvSpPr>
          <p:spPr>
            <a:xfrm>
              <a:off x="10880718" y="3168718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C4E950E9-69E5-9F27-45A3-7F4B43F2F117}"/>
                </a:ext>
              </a:extLst>
            </p:cNvPr>
            <p:cNvSpPr/>
            <p:nvPr/>
          </p:nvSpPr>
          <p:spPr>
            <a:xfrm>
              <a:off x="11213282" y="3150746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49CC025F-15A7-B505-3B76-1162AB48C145}"/>
                </a:ext>
              </a:extLst>
            </p:cNvPr>
            <p:cNvSpPr/>
            <p:nvPr/>
          </p:nvSpPr>
          <p:spPr>
            <a:xfrm>
              <a:off x="10143301" y="4160808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13DAC4E3-64F6-A995-8233-A28CE07C52EE}"/>
                </a:ext>
              </a:extLst>
            </p:cNvPr>
            <p:cNvSpPr/>
            <p:nvPr/>
          </p:nvSpPr>
          <p:spPr>
            <a:xfrm>
              <a:off x="10475865" y="4132916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5C0B6C16-D88A-262A-C8C2-C007FC3ADBE6}"/>
                </a:ext>
              </a:extLst>
            </p:cNvPr>
            <p:cNvSpPr/>
            <p:nvPr/>
          </p:nvSpPr>
          <p:spPr>
            <a:xfrm>
              <a:off x="10880718" y="4132911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FCF861D5-4F17-C874-1F10-4CF8D91F0D85}"/>
                </a:ext>
              </a:extLst>
            </p:cNvPr>
            <p:cNvSpPr/>
            <p:nvPr/>
          </p:nvSpPr>
          <p:spPr>
            <a:xfrm>
              <a:off x="11213282" y="4158304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3DFECC4F-0B64-38AA-1968-6974D779A189}"/>
              </a:ext>
            </a:extLst>
          </p:cNvPr>
          <p:cNvSpPr txBox="1"/>
          <p:nvPr/>
        </p:nvSpPr>
        <p:spPr>
          <a:xfrm>
            <a:off x="9692469" y="1421337"/>
            <a:ext cx="241068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The position of two cavities should be determined </a:t>
            </a:r>
            <a:r>
              <a:rPr lang="en-US" sz="1200" b="1" dirty="0"/>
              <a:t>at cold </a:t>
            </a:r>
            <a:r>
              <a:rPr lang="en-US" sz="1200" dirty="0"/>
              <a:t>at less than 0.1 mm (1sigma)</a:t>
            </a:r>
          </a:p>
          <a:p>
            <a:endParaRPr lang="en-US" sz="1200" dirty="0"/>
          </a:p>
          <a:p>
            <a:r>
              <a:rPr lang="en-US" sz="1200" dirty="0"/>
              <a:t>The position of two cavities </a:t>
            </a:r>
            <a:r>
              <a:rPr lang="en-US" sz="1200" b="1" dirty="0"/>
              <a:t>at cold </a:t>
            </a:r>
            <a:r>
              <a:rPr lang="en-US" sz="1200" dirty="0"/>
              <a:t>should be aligned </a:t>
            </a:r>
            <a:r>
              <a:rPr lang="en-US" sz="1200" b="1" dirty="0"/>
              <a:t>at less than 0.1 mm </a:t>
            </a:r>
            <a:r>
              <a:rPr lang="en-US" sz="1200" dirty="0"/>
              <a:t>(1sigma)</a:t>
            </a:r>
          </a:p>
          <a:p>
            <a:endParaRPr lang="en-US" sz="1200" dirty="0"/>
          </a:p>
          <a:p>
            <a:r>
              <a:rPr lang="en-US" sz="1200" dirty="0"/>
              <a:t>Two inner components </a:t>
            </a:r>
          </a:p>
          <a:p>
            <a:endParaRPr lang="en-US" sz="1200" dirty="0"/>
          </a:p>
          <a:p>
            <a:r>
              <a:rPr lang="en-US" sz="1200" dirty="0"/>
              <a:t>Non compensable misalignment </a:t>
            </a:r>
          </a:p>
          <a:p>
            <a:r>
              <a:rPr lang="en-US" sz="1200" dirty="0"/>
              <a:t>on the external envelope</a:t>
            </a:r>
          </a:p>
          <a:p>
            <a:endParaRPr lang="en-US" sz="1200" dirty="0"/>
          </a:p>
          <a:p>
            <a:r>
              <a:rPr lang="en-US" sz="1200" dirty="0"/>
              <a:t>No possibility to adjust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B14BC1A-BD7C-3D6E-932F-EFFAEB70BEC3}"/>
              </a:ext>
            </a:extLst>
          </p:cNvPr>
          <p:cNvSpPr txBox="1"/>
          <p:nvPr/>
        </p:nvSpPr>
        <p:spPr>
          <a:xfrm>
            <a:off x="335360" y="3034717"/>
            <a:ext cx="29359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ANTICIPATION</a:t>
            </a:r>
            <a:r>
              <a:rPr lang="en-GB" sz="1200" dirty="0"/>
              <a:t> : The position of the cavities should be at their nominal position at warm with an accuracy of less than 40 microns.</a:t>
            </a:r>
            <a:endParaRPr lang="en-US" sz="1200" dirty="0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77186844-ED7B-F945-DF04-D3E3CA639B45}"/>
              </a:ext>
            </a:extLst>
          </p:cNvPr>
          <p:cNvSpPr txBox="1"/>
          <p:nvPr/>
        </p:nvSpPr>
        <p:spPr>
          <a:xfrm>
            <a:off x="335360" y="1472853"/>
            <a:ext cx="29359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The position of the FSI sensors </a:t>
            </a:r>
            <a:r>
              <a:rPr lang="en-GB" sz="1200" dirty="0" err="1"/>
              <a:t>w.r.t.</a:t>
            </a:r>
            <a:r>
              <a:rPr lang="en-GB" sz="1200" dirty="0"/>
              <a:t> cryomodule must be measured with an accuracy of less than 40 microns.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7991F3AC-0FD9-B946-4F2C-E51A6A456213}"/>
              </a:ext>
            </a:extLst>
          </p:cNvPr>
          <p:cNvGrpSpPr/>
          <p:nvPr/>
        </p:nvGrpSpPr>
        <p:grpSpPr>
          <a:xfrm>
            <a:off x="6613775" y="769243"/>
            <a:ext cx="2894065" cy="2795949"/>
            <a:chOff x="6613775" y="769243"/>
            <a:chExt cx="2894065" cy="2795949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AFA6EDC9-D2F8-A349-48D3-25BC5E419AED}"/>
                </a:ext>
              </a:extLst>
            </p:cNvPr>
            <p:cNvSpPr txBox="1"/>
            <p:nvPr/>
          </p:nvSpPr>
          <p:spPr>
            <a:xfrm>
              <a:off x="7269565" y="769243"/>
              <a:ext cx="15824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Cooling down</a:t>
              </a:r>
            </a:p>
            <a:p>
              <a:pPr algn="ctr"/>
              <a:r>
                <a:rPr lang="en-US" dirty="0"/>
                <a:t>Anticipation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3B5F755E-5F38-0E24-B6EF-E86FA844AFB4}"/>
                </a:ext>
              </a:extLst>
            </p:cNvPr>
            <p:cNvSpPr txBox="1"/>
            <p:nvPr/>
          </p:nvSpPr>
          <p:spPr>
            <a:xfrm>
              <a:off x="6613775" y="1441534"/>
              <a:ext cx="2894065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Anticipation of the Deformation of the outer envelope </a:t>
              </a:r>
              <a:r>
                <a:rPr lang="en-GB" sz="1200" dirty="0"/>
                <a:t>with an accuracy of less than 40 microns</a:t>
              </a:r>
              <a:endParaRPr lang="en-US" sz="1200" dirty="0"/>
            </a:p>
            <a:p>
              <a:r>
                <a:rPr lang="en-GB" sz="1200" dirty="0"/>
                <a:t>(deformation up to 0.1 mm)</a:t>
              </a:r>
              <a:endParaRPr lang="en-US" sz="1200" dirty="0"/>
            </a:p>
            <a:p>
              <a:endParaRPr lang="en-US" sz="1200" dirty="0"/>
            </a:p>
            <a:p>
              <a:r>
                <a:rPr lang="en-US" sz="1200" dirty="0"/>
                <a:t>Anticipation of the Movement of the cavities :</a:t>
              </a:r>
            </a:p>
            <a:p>
              <a:r>
                <a:rPr lang="en-US" sz="1200" dirty="0"/>
                <a:t>(Complex movement up to 1.2 mm</a:t>
              </a:r>
            </a:p>
            <a:p>
              <a:r>
                <a:rPr lang="en-US" sz="1200" dirty="0"/>
                <a:t>7 DOF)</a:t>
              </a:r>
            </a:p>
            <a:p>
              <a:endParaRPr lang="en-US" sz="1200" dirty="0"/>
            </a:p>
            <a:p>
              <a:endParaRPr lang="en-US" sz="1200" dirty="0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818EF8D3-70AF-17B0-0C3C-B6D8BF7A8097}"/>
              </a:ext>
            </a:extLst>
          </p:cNvPr>
          <p:cNvGrpSpPr/>
          <p:nvPr/>
        </p:nvGrpSpPr>
        <p:grpSpPr>
          <a:xfrm>
            <a:off x="3671984" y="713498"/>
            <a:ext cx="2993456" cy="2504344"/>
            <a:chOff x="3771374" y="713498"/>
            <a:chExt cx="2894065" cy="2504344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FDA5651-FF4E-5346-9B66-174334E25E0B}"/>
                </a:ext>
              </a:extLst>
            </p:cNvPr>
            <p:cNvSpPr txBox="1"/>
            <p:nvPr/>
          </p:nvSpPr>
          <p:spPr>
            <a:xfrm>
              <a:off x="3771374" y="1463516"/>
              <a:ext cx="289406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Anticipation of the Deformation of the outer envelope </a:t>
              </a:r>
              <a:r>
                <a:rPr lang="en-GB" sz="1200" dirty="0"/>
                <a:t>with an accuracy of less than 40 microns </a:t>
              </a:r>
            </a:p>
            <a:p>
              <a:r>
                <a:rPr lang="en-GB" sz="1200" dirty="0"/>
                <a:t>(deformation up to 1.2 mm)</a:t>
              </a:r>
              <a:endParaRPr lang="en-US" sz="1200" dirty="0"/>
            </a:p>
            <a:p>
              <a:endParaRPr lang="en-US" sz="1200" dirty="0"/>
            </a:p>
            <a:p>
              <a:r>
                <a:rPr lang="en-US" sz="1200" dirty="0"/>
                <a:t>Anticipation of the Movement of the cavities :</a:t>
              </a:r>
            </a:p>
            <a:p>
              <a:r>
                <a:rPr lang="en-US" sz="1200" dirty="0"/>
                <a:t>(Complex movement up to 0.4 mm</a:t>
              </a:r>
            </a:p>
            <a:p>
              <a:r>
                <a:rPr lang="en-US" sz="1200" dirty="0"/>
                <a:t>6 DOF)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E7153CB4-3C41-2C5D-62EF-1B6F4D0ECFAE}"/>
                </a:ext>
              </a:extLst>
            </p:cNvPr>
            <p:cNvSpPr txBox="1"/>
            <p:nvPr/>
          </p:nvSpPr>
          <p:spPr>
            <a:xfrm>
              <a:off x="4403842" y="713498"/>
              <a:ext cx="16291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Under vacuum</a:t>
              </a:r>
            </a:p>
            <a:p>
              <a:pPr algn="ctr"/>
              <a:r>
                <a:rPr lang="en-US" dirty="0"/>
                <a:t>Anticipation</a:t>
              </a:r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746337EE-09D7-77A9-CB75-A36552C86A3A}"/>
              </a:ext>
            </a:extLst>
          </p:cNvPr>
          <p:cNvSpPr txBox="1"/>
          <p:nvPr/>
        </p:nvSpPr>
        <p:spPr>
          <a:xfrm>
            <a:off x="753198" y="4972016"/>
            <a:ext cx="873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Cryomodule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8040C6F2-3A89-3393-37E1-937E05176D29}"/>
              </a:ext>
            </a:extLst>
          </p:cNvPr>
          <p:cNvSpPr txBox="1"/>
          <p:nvPr/>
        </p:nvSpPr>
        <p:spPr>
          <a:xfrm>
            <a:off x="1686460" y="4666853"/>
            <a:ext cx="8226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FSI Sensor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789AD270-17BA-F886-64B2-5216DEA42BCD}"/>
              </a:ext>
            </a:extLst>
          </p:cNvPr>
          <p:cNvSpPr txBox="1"/>
          <p:nvPr/>
        </p:nvSpPr>
        <p:spPr>
          <a:xfrm rot="19801203">
            <a:off x="841208" y="5514908"/>
            <a:ext cx="718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RF cavity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DE9526A2-FDCD-1B0D-BE6A-E2CCBA199814}"/>
              </a:ext>
            </a:extLst>
          </p:cNvPr>
          <p:cNvGrpSpPr/>
          <p:nvPr/>
        </p:nvGrpSpPr>
        <p:grpSpPr>
          <a:xfrm rot="19891220">
            <a:off x="1860730" y="5455844"/>
            <a:ext cx="466836" cy="492730"/>
            <a:chOff x="3575720" y="3231293"/>
            <a:chExt cx="466836" cy="492730"/>
          </a:xfrm>
        </p:grpSpPr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83D791A6-76F2-F81C-7975-E150B4D72D2B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FFD4B539-841A-D2A3-853A-B344DBC83C49}"/>
                </a:ext>
              </a:extLst>
            </p:cNvPr>
            <p:cNvCxnSpPr>
              <a:cxnSpLocks/>
              <a:stCxn id="158" idx="1"/>
              <a:endCxn id="158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D41DE2DB-59DB-D45D-3938-88E821DA174B}"/>
              </a:ext>
            </a:extLst>
          </p:cNvPr>
          <p:cNvSpPr txBox="1"/>
          <p:nvPr/>
        </p:nvSpPr>
        <p:spPr>
          <a:xfrm rot="19801203">
            <a:off x="1612604" y="5514908"/>
            <a:ext cx="718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RF cavity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7F431615-5479-B799-B10A-8552FBC486D6}"/>
              </a:ext>
            </a:extLst>
          </p:cNvPr>
          <p:cNvSpPr txBox="1"/>
          <p:nvPr/>
        </p:nvSpPr>
        <p:spPr>
          <a:xfrm>
            <a:off x="9692469" y="1987928"/>
            <a:ext cx="24106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200" dirty="0"/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1B031C7-8272-02DF-3D5A-273094F8C16E}"/>
              </a:ext>
            </a:extLst>
          </p:cNvPr>
          <p:cNvSpPr/>
          <p:nvPr/>
        </p:nvSpPr>
        <p:spPr>
          <a:xfrm>
            <a:off x="4418387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5ABE7EB3-5EB7-8DC6-A64F-411008C1F315}"/>
              </a:ext>
            </a:extLst>
          </p:cNvPr>
          <p:cNvSpPr/>
          <p:nvPr/>
        </p:nvSpPr>
        <p:spPr>
          <a:xfrm>
            <a:off x="4173321" y="4958376"/>
            <a:ext cx="1704225" cy="1008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90D9DEE3-5D0E-7078-F1D1-D773467BC1E7}"/>
              </a:ext>
            </a:extLst>
          </p:cNvPr>
          <p:cNvCxnSpPr>
            <a:cxnSpLocks/>
            <a:stCxn id="205" idx="1"/>
            <a:endCxn id="205" idx="3"/>
          </p:cNvCxnSpPr>
          <p:nvPr/>
        </p:nvCxnSpPr>
        <p:spPr>
          <a:xfrm>
            <a:off x="4173321" y="5462430"/>
            <a:ext cx="170422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BF962C2-2BD8-9226-66B4-F11E769FCFC7}"/>
              </a:ext>
            </a:extLst>
          </p:cNvPr>
          <p:cNvGrpSpPr/>
          <p:nvPr/>
        </p:nvGrpSpPr>
        <p:grpSpPr>
          <a:xfrm rot="19891220">
            <a:off x="4474316" y="5455844"/>
            <a:ext cx="466836" cy="492730"/>
            <a:chOff x="3575720" y="3231293"/>
            <a:chExt cx="466836" cy="492730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9DDFBF96-BA5D-31E1-2793-5F1CD003A39B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460983AA-2D28-6952-D85A-504F3F19F326}"/>
                </a:ext>
              </a:extLst>
            </p:cNvPr>
            <p:cNvCxnSpPr>
              <a:cxnSpLocks/>
              <a:stCxn id="187" idx="1"/>
              <a:endCxn id="187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2B37DBE4-A280-EAD4-C9D4-06C6A0A050D0}"/>
              </a:ext>
            </a:extLst>
          </p:cNvPr>
          <p:cNvGrpSpPr/>
          <p:nvPr/>
        </p:nvGrpSpPr>
        <p:grpSpPr>
          <a:xfrm rot="19891220">
            <a:off x="5167403" y="5455844"/>
            <a:ext cx="466836" cy="492730"/>
            <a:chOff x="3575720" y="3231293"/>
            <a:chExt cx="466836" cy="492730"/>
          </a:xfrm>
        </p:grpSpPr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976B2618-A733-C196-8AFF-E73641E4C191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4ABAAF2-CE24-A82D-1D5F-07983C281DEA}"/>
                </a:ext>
              </a:extLst>
            </p:cNvPr>
            <p:cNvCxnSpPr>
              <a:cxnSpLocks/>
              <a:stCxn id="193" idx="1"/>
              <a:endCxn id="193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11" name="Oval 210">
            <a:extLst>
              <a:ext uri="{FF2B5EF4-FFF2-40B4-BE49-F238E27FC236}">
                <a16:creationId xmlns:a16="http://schemas.microsoft.com/office/drawing/2014/main" id="{739FC245-AA16-8462-9AA1-1EBF02782212}"/>
              </a:ext>
            </a:extLst>
          </p:cNvPr>
          <p:cNvSpPr/>
          <p:nvPr/>
        </p:nvSpPr>
        <p:spPr>
          <a:xfrm>
            <a:off x="4770745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E3F3B464-2DA3-0ADB-2993-0CF29A2FCE27}"/>
              </a:ext>
            </a:extLst>
          </p:cNvPr>
          <p:cNvSpPr/>
          <p:nvPr/>
        </p:nvSpPr>
        <p:spPr>
          <a:xfrm>
            <a:off x="5189315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40A7924-B32D-3FA5-4E3D-02ABDBBEFBE2}"/>
              </a:ext>
            </a:extLst>
          </p:cNvPr>
          <p:cNvSpPr/>
          <p:nvPr/>
        </p:nvSpPr>
        <p:spPr>
          <a:xfrm>
            <a:off x="5583934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EA3832C3-FE2D-130F-7C0A-4DC4A47DBAC8}"/>
              </a:ext>
            </a:extLst>
          </p:cNvPr>
          <p:cNvSpPr/>
          <p:nvPr/>
        </p:nvSpPr>
        <p:spPr>
          <a:xfrm>
            <a:off x="4418387" y="5971529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A67EB7EB-DD91-CB5A-BEF7-73AA5FED85CF}"/>
              </a:ext>
            </a:extLst>
          </p:cNvPr>
          <p:cNvSpPr/>
          <p:nvPr/>
        </p:nvSpPr>
        <p:spPr>
          <a:xfrm>
            <a:off x="4770745" y="5971529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2214088-0A74-05BC-EC65-6721EF853E76}"/>
              </a:ext>
            </a:extLst>
          </p:cNvPr>
          <p:cNvSpPr/>
          <p:nvPr/>
        </p:nvSpPr>
        <p:spPr>
          <a:xfrm>
            <a:off x="5596373" y="5971529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DEB891BC-14EF-E677-A0A2-5D702E3DFF76}"/>
              </a:ext>
            </a:extLst>
          </p:cNvPr>
          <p:cNvSpPr/>
          <p:nvPr/>
        </p:nvSpPr>
        <p:spPr>
          <a:xfrm>
            <a:off x="5230769" y="5971529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3.33333E-6 0.0069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22222E-6 L -2.91667E-6 0.0136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7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22222E-6 L -2.91667E-6 0.0136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7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2.22222E-6 L 4.16667E-7 0.0069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7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3.33333E-6 -0.0085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22222E-6 L -2.91667E-6 -0.0134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3.33333E-6 -0.0085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22222E-6 L -2.91667E-6 -0.01342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72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48148E-6 L 2.29167E-6 -0.0085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76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1.48148E-6 L 1.25E-6 -0.0083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7037E-7 L 3.125E-6 -0.0266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43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9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1.66667E-6 -0.02662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43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9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">
                                      <p:cBhvr>
                                        <p:cTn id="119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0695 L -3.75E-6 0.00764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125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7.40741E-7 L -3.75E-6 0.02616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">
                                      <p:cBhvr>
                                        <p:cTn id="131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7.40741E-7 L -3.125E-6 -1.11111E-6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36" grpId="0"/>
      <p:bldP spid="195" grpId="0" animBg="1"/>
      <p:bldP spid="195" grpId="1" animBg="1"/>
      <p:bldP spid="195" grpId="2" animBg="1"/>
      <p:bldP spid="205" grpId="0" animBg="1"/>
      <p:bldP spid="205" grpId="1" animBg="1"/>
      <p:bldP spid="211" grpId="0" animBg="1"/>
      <p:bldP spid="211" grpId="1" animBg="1"/>
      <p:bldP spid="211" grpId="2" animBg="1"/>
      <p:bldP spid="212" grpId="0" animBg="1"/>
      <p:bldP spid="212" grpId="1" animBg="1"/>
      <p:bldP spid="212" grpId="2" animBg="1"/>
      <p:bldP spid="213" grpId="0" animBg="1"/>
      <p:bldP spid="213" grpId="1" animBg="1"/>
      <p:bldP spid="213" grpId="2" animBg="1"/>
      <p:bldP spid="216" grpId="0" animBg="1"/>
      <p:bldP spid="216" grpId="1" animBg="1"/>
      <p:bldP spid="216" grpId="2" animBg="1"/>
      <p:bldP spid="217" grpId="0" animBg="1"/>
      <p:bldP spid="217" grpId="1" animBg="1"/>
      <p:bldP spid="217" grpId="2" animBg="1"/>
      <p:bldP spid="218" grpId="0" animBg="1"/>
      <p:bldP spid="218" grpId="1" animBg="1"/>
      <p:bldP spid="218" grpId="2" animBg="1"/>
      <p:bldP spid="219" grpId="0" animBg="1"/>
      <p:bldP spid="219" grpId="1" animBg="1"/>
      <p:bldP spid="219" grpId="2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37778</TotalTime>
  <Words>2443</Words>
  <Application>Microsoft Office PowerPoint</Application>
  <PresentationFormat>Widescreen</PresentationFormat>
  <Paragraphs>683</Paragraphs>
  <Slides>31</Slides>
  <Notes>2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Aptos</vt:lpstr>
      <vt:lpstr>Aptos Narrow</vt:lpstr>
      <vt:lpstr>Arial</vt:lpstr>
      <vt:lpstr>Calibri</vt:lpstr>
      <vt:lpstr>Symbol</vt:lpstr>
      <vt:lpstr>Wingdings</vt:lpstr>
      <vt:lpstr>Thème Office</vt:lpstr>
      <vt:lpstr>Alignment analysis of the RFD prototype  during cold test at CERN</vt:lpstr>
      <vt:lpstr>Outline</vt:lpstr>
      <vt:lpstr>Internal monitoring for “special” components</vt:lpstr>
      <vt:lpstr>PowerPoint Presentation</vt:lpstr>
      <vt:lpstr>PowerPoint Presentation</vt:lpstr>
      <vt:lpstr>PowerPoint Presentation</vt:lpstr>
      <vt:lpstr>Internal monitoring </vt:lpstr>
      <vt:lpstr>Internal monitoring  : Configuration</vt:lpstr>
      <vt:lpstr>Internal monitoring  : Challenges and prerequisites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Vivien Rude</cp:lastModifiedBy>
  <cp:revision>953</cp:revision>
  <cp:lastPrinted>2021-09-28T15:58:42Z</cp:lastPrinted>
  <dcterms:created xsi:type="dcterms:W3CDTF">2016-01-11T14:38:10Z</dcterms:created>
  <dcterms:modified xsi:type="dcterms:W3CDTF">2024-10-09T07:51:19Z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