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sldIdLst>
    <p:sldId id="256" r:id="rId2"/>
    <p:sldId id="663" r:id="rId3"/>
    <p:sldId id="258" r:id="rId4"/>
    <p:sldId id="664" r:id="rId5"/>
    <p:sldId id="666" r:id="rId6"/>
    <p:sldId id="665" r:id="rId7"/>
    <p:sldId id="667" r:id="rId8"/>
    <p:sldId id="304" r:id="rId9"/>
    <p:sldId id="294" r:id="rId10"/>
    <p:sldId id="300" r:id="rId11"/>
    <p:sldId id="669" r:id="rId12"/>
    <p:sldId id="303" r:id="rId13"/>
    <p:sldId id="398" r:id="rId14"/>
    <p:sldId id="297" r:id="rId15"/>
    <p:sldId id="277" r:id="rId16"/>
    <p:sldId id="284" r:id="rId17"/>
    <p:sldId id="388"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0D0539-9D34-45CF-B1F9-61A5DDD1A1ED}">
          <p14:sldIdLst>
            <p14:sldId id="256"/>
            <p14:sldId id="663"/>
            <p14:sldId id="258"/>
            <p14:sldId id="664"/>
            <p14:sldId id="666"/>
            <p14:sldId id="665"/>
            <p14:sldId id="667"/>
            <p14:sldId id="304"/>
            <p14:sldId id="294"/>
            <p14:sldId id="300"/>
            <p14:sldId id="669"/>
            <p14:sldId id="303"/>
            <p14:sldId id="398"/>
            <p14:sldId id="297"/>
            <p14:sldId id="277"/>
            <p14:sldId id="284"/>
          </p14:sldIdLst>
        </p14:section>
        <p14:section name="Backup" id="{5D463911-2B61-466E-BEC7-F8E118A469F1}">
          <p14:sldIdLst>
            <p14:sldId id="3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2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5" autoAdjust="0"/>
    <p:restoredTop sz="96395" autoAdjust="0"/>
  </p:normalViewPr>
  <p:slideViewPr>
    <p:cSldViewPr snapToGrid="0">
      <p:cViewPr varScale="1">
        <p:scale>
          <a:sx n="58" d="100"/>
          <a:sy n="58" d="100"/>
        </p:scale>
        <p:origin x="8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58" cy="498119"/>
          </a:xfrm>
          <a:prstGeom prst="rect">
            <a:avLst/>
          </a:prstGeom>
        </p:spPr>
        <p:txBody>
          <a:bodyPr vert="horz" lIns="63121" tIns="31561" rIns="63121" bIns="31561" rtlCol="0"/>
          <a:lstStyle>
            <a:lvl1pPr algn="l">
              <a:defRPr sz="800"/>
            </a:lvl1pPr>
          </a:lstStyle>
          <a:p>
            <a:endParaRPr lang="en-US"/>
          </a:p>
        </p:txBody>
      </p:sp>
      <p:sp>
        <p:nvSpPr>
          <p:cNvPr id="3" name="Date Placeholder 2"/>
          <p:cNvSpPr>
            <a:spLocks noGrp="1"/>
          </p:cNvSpPr>
          <p:nvPr>
            <p:ph type="dt" idx="1"/>
          </p:nvPr>
        </p:nvSpPr>
        <p:spPr>
          <a:xfrm>
            <a:off x="3850530" y="0"/>
            <a:ext cx="2946058" cy="498119"/>
          </a:xfrm>
          <a:prstGeom prst="rect">
            <a:avLst/>
          </a:prstGeom>
        </p:spPr>
        <p:txBody>
          <a:bodyPr vert="horz" lIns="63121" tIns="31561" rIns="63121" bIns="31561" rtlCol="0"/>
          <a:lstStyle>
            <a:lvl1pPr algn="r">
              <a:defRPr sz="800"/>
            </a:lvl1pPr>
          </a:lstStyle>
          <a:p>
            <a:fld id="{DC4C0CEF-24DE-4361-AA9F-B28072042570}" type="datetimeFigureOut">
              <a:rPr lang="en-US" smtClean="0"/>
              <a:t>10/9/2024</a:t>
            </a:fld>
            <a:endParaRPr lang="en-US"/>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63121" tIns="31561" rIns="63121" bIns="31561" rtlCol="0" anchor="ctr"/>
          <a:lstStyle/>
          <a:p>
            <a:endParaRPr lang="en-US"/>
          </a:p>
        </p:txBody>
      </p:sp>
      <p:sp>
        <p:nvSpPr>
          <p:cNvPr id="5" name="Notes Placeholder 4"/>
          <p:cNvSpPr>
            <a:spLocks noGrp="1"/>
          </p:cNvSpPr>
          <p:nvPr>
            <p:ph type="body" sz="quarter" idx="3"/>
          </p:nvPr>
        </p:nvSpPr>
        <p:spPr>
          <a:xfrm>
            <a:off x="679442" y="4778420"/>
            <a:ext cx="5438792" cy="3908915"/>
          </a:xfrm>
          <a:prstGeom prst="rect">
            <a:avLst/>
          </a:prstGeom>
        </p:spPr>
        <p:txBody>
          <a:bodyPr vert="horz" lIns="63121" tIns="31561" rIns="63121" bIns="3156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106"/>
            <a:ext cx="2946058" cy="498119"/>
          </a:xfrm>
          <a:prstGeom prst="rect">
            <a:avLst/>
          </a:prstGeom>
        </p:spPr>
        <p:txBody>
          <a:bodyPr vert="horz" lIns="63121" tIns="31561" rIns="63121" bIns="31561" rtlCol="0" anchor="b"/>
          <a:lstStyle>
            <a:lvl1pPr algn="l">
              <a:defRPr sz="800"/>
            </a:lvl1pPr>
          </a:lstStyle>
          <a:p>
            <a:endParaRPr lang="en-US"/>
          </a:p>
        </p:txBody>
      </p:sp>
      <p:sp>
        <p:nvSpPr>
          <p:cNvPr id="7" name="Slide Number Placeholder 6"/>
          <p:cNvSpPr>
            <a:spLocks noGrp="1"/>
          </p:cNvSpPr>
          <p:nvPr>
            <p:ph type="sldNum" sz="quarter" idx="5"/>
          </p:nvPr>
        </p:nvSpPr>
        <p:spPr>
          <a:xfrm>
            <a:off x="3850530" y="9430106"/>
            <a:ext cx="2946058" cy="498119"/>
          </a:xfrm>
          <a:prstGeom prst="rect">
            <a:avLst/>
          </a:prstGeom>
        </p:spPr>
        <p:txBody>
          <a:bodyPr vert="horz" lIns="63121" tIns="31561" rIns="63121" bIns="31561" rtlCol="0" anchor="b"/>
          <a:lstStyle>
            <a:lvl1pPr algn="r">
              <a:defRPr sz="800"/>
            </a:lvl1pPr>
          </a:lstStyle>
          <a:p>
            <a:fld id="{6AC34686-47F4-4133-BCDE-C3336FE71031}" type="slidenum">
              <a:rPr lang="en-US" smtClean="0"/>
              <a:t>‹#›</a:t>
            </a:fld>
            <a:endParaRPr lang="en-US"/>
          </a:p>
        </p:txBody>
      </p:sp>
    </p:spTree>
    <p:extLst>
      <p:ext uri="{BB962C8B-B14F-4D97-AF65-F5344CB8AC3E}">
        <p14:creationId xmlns:p14="http://schemas.microsoft.com/office/powerpoint/2010/main" val="402580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15C6D-F39E-C566-C64E-2CEF763AB2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D314248-A89C-D8C8-465D-8602049D9A6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ED63D1B-8CFE-185F-CD1E-1C69BD46BE4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B736661-7A27-30DA-A1AF-5E606DA66F21}"/>
              </a:ext>
            </a:extLst>
          </p:cNvPr>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578107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15C6D-F39E-C566-C64E-2CEF763AB2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D314248-A89C-D8C8-465D-8602049D9A6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ED63D1B-8CFE-185F-CD1E-1C69BD46BE4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B736661-7A27-30DA-A1AF-5E606DA66F21}"/>
              </a:ext>
            </a:extLst>
          </p:cNvPr>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41000074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1"/>
            <a:ext cx="8412000" cy="360000"/>
          </a:xfrm>
        </p:spPr>
        <p:txBody>
          <a:bodyPr lIns="0" tIns="0" rIns="0" bIns="0" anchor="b" anchorCtr="0"/>
          <a:lstStyle>
            <a:lvl1pPr algn="r">
              <a:defRPr>
                <a:solidFill>
                  <a:schemeClr val="accent1"/>
                </a:solidFill>
              </a:defRPr>
            </a:lvl1pPr>
          </a:lstStyle>
          <a:p>
            <a:r>
              <a:rPr lang="en-GB"/>
              <a:t>K. Brodzinski, L.Delprat, V. Gahier_HL-LHC Annual Meeting</a:t>
            </a:r>
            <a:endParaRPr lang="en-GB"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6" y="381002"/>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609600" y="6070604"/>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8"/>
            <a:ext cx="817880" cy="804333"/>
          </a:xfrm>
          <a:prstGeom prst="rect">
            <a:avLst/>
          </a:prstGeom>
        </p:spPr>
      </p:pic>
    </p:spTree>
    <p:extLst>
      <p:ext uri="{BB962C8B-B14F-4D97-AF65-F5344CB8AC3E}">
        <p14:creationId xmlns:p14="http://schemas.microsoft.com/office/powerpoint/2010/main" val="3542445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a:t>K. Brodzinski, L.Delprat, V. Gahier_HL-LHC Annual Meeting</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9" name="Grouper 8"/>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8078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3"/>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72" y="1215233"/>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72"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a:t>K. Brodzinski, L.Delprat, V. Gahier_HL-LHC Annual Meeting</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930400" y="6106755"/>
            <a:ext cx="609600" cy="6096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4"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3860224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a:t>K. Brodzinski, L.Delprat, V. Gahier_HL-LHC Annual Meeting</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930400" y="6106755"/>
            <a:ext cx="609600" cy="6096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0"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2770231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a:t>K. Brodzinski, L.Delprat, V. Gahier_HL-LHC Annual Meeting</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930400" y="6106755"/>
            <a:ext cx="609600" cy="6096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9"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065931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dirty="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a:t>K. Brodzinski, L.Delprat, V. Gahier_HL-LHC Annual Meeting</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grpSp>
        <p:nvGrpSpPr>
          <p:cNvPr id="8" name="Grouper 5"/>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2423334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802400" y="6356351"/>
            <a:ext cx="8587200" cy="360000"/>
          </a:xfrm>
        </p:spPr>
        <p:txBody>
          <a:bodyPr/>
          <a:lstStyle/>
          <a:p>
            <a:r>
              <a:rPr lang="en-GB" noProof="0"/>
              <a:t>K. Brodzinski, L.Delprat, V. Gahier_HL-LHC Annual Meeting</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6" y="381002"/>
            <a:ext cx="4179545" cy="1694169"/>
          </a:xfrm>
          <a:prstGeom prst="rect">
            <a:avLst/>
          </a:prstGeom>
        </p:spPr>
      </p:pic>
      <p:grpSp>
        <p:nvGrpSpPr>
          <p:cNvPr id="10" name="Grouper 9"/>
          <p:cNvGrpSpPr/>
          <p:nvPr userDrawn="1"/>
        </p:nvGrpSpPr>
        <p:grpSpPr>
          <a:xfrm>
            <a:off x="609600" y="6070604"/>
            <a:ext cx="609600" cy="6096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8"/>
            <a:ext cx="817880" cy="804333"/>
          </a:xfrm>
          <a:prstGeom prst="rect">
            <a:avLst/>
          </a:prstGeom>
        </p:spPr>
      </p:pic>
    </p:spTree>
    <p:extLst>
      <p:ext uri="{BB962C8B-B14F-4D97-AF65-F5344CB8AC3E}">
        <p14:creationId xmlns:p14="http://schemas.microsoft.com/office/powerpoint/2010/main" val="4019087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3"/>
            <a:ext cx="10560000" cy="4735149"/>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3138659" y="6356351"/>
            <a:ext cx="8124800" cy="360000"/>
          </a:xfrm>
          <a:prstGeom prst="rect">
            <a:avLst/>
          </a:prstGeom>
        </p:spPr>
        <p:txBody>
          <a:bodyPr vert="horz" lIns="0" tIns="0" rIns="0" bIns="0" rtlCol="0" anchor="b"/>
          <a:lstStyle>
            <a:lvl1pPr algn="r">
              <a:defRPr sz="1467">
                <a:solidFill>
                  <a:schemeClr val="accent1"/>
                </a:solidFill>
              </a:defRPr>
            </a:lvl1pPr>
          </a:lstStyle>
          <a:p>
            <a:r>
              <a:rPr lang="en-GB"/>
              <a:t>K. Brodzinski, L.Delprat, V. Gahier_HL-LHC Annual Meeting</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13986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edms.cern.ch/ui/#!master/navigator/document?D:101413919:101413919:approvalAndComments" TargetMode="Externa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dms.cern.ch/document/3139620/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amlogbook.cern.ch/LBQNLHC/log2/119101" TargetMode="External"/><Relationship Id="rId2" Type="http://schemas.openxmlformats.org/officeDocument/2006/relationships/hyperlink" Target="https://eamlogbook.cern.ch/LBQNLHC/log2/117205"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eamlogbook.cern.ch/LBQNLHC/log2/12104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s://edms.cern.ch/document/2489990/AA" TargetMode="External"/><Relationship Id="rId5" Type="http://schemas.openxmlformats.org/officeDocument/2006/relationships/hyperlink" Target="https://edms.cern.ch/document/2490810/AA" TargetMode="External"/><Relationship Id="rId4" Type="http://schemas.openxmlformats.org/officeDocument/2006/relationships/hyperlink" Target="https://edms.cern.ch/document/2453574/A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1610" y="2781370"/>
            <a:ext cx="8891589" cy="1800000"/>
          </a:xfrm>
        </p:spPr>
        <p:txBody>
          <a:bodyPr/>
          <a:lstStyle/>
          <a:p>
            <a:pPr marL="362585" marR="357505">
              <a:lnSpc>
                <a:spcPct val="110000"/>
              </a:lnSpc>
              <a:spcBef>
                <a:spcPts val="0"/>
              </a:spcBef>
              <a:spcAft>
                <a:spcPts val="0"/>
              </a:spcAft>
            </a:pPr>
            <a:r>
              <a:rPr lang="en-GB" sz="3000" dirty="0"/>
              <a:t>Crab cavities cryogenic status of SM18, SPS and HL-LHC and challenges/open points</a:t>
            </a:r>
            <a:endParaRPr lang="en-US" sz="3000"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828800" y="4326873"/>
            <a:ext cx="6995711" cy="1225626"/>
          </a:xfrm>
        </p:spPr>
        <p:txBody>
          <a:bodyPr>
            <a:normAutofit fontScale="55000" lnSpcReduction="20000"/>
          </a:bodyPr>
          <a:lstStyle/>
          <a:p>
            <a:r>
              <a:rPr lang="en-GB" sz="3200" dirty="0"/>
              <a:t>K. Brodzinski, </a:t>
            </a:r>
            <a:r>
              <a:rPr lang="en-GB" sz="3200" dirty="0" err="1"/>
              <a:t>L.Delprat</a:t>
            </a:r>
            <a:r>
              <a:rPr lang="en-GB" sz="3200" dirty="0"/>
              <a:t> and </a:t>
            </a:r>
            <a:r>
              <a:rPr lang="en-GB" sz="3200" u="sng" dirty="0"/>
              <a:t>V. Gahier </a:t>
            </a:r>
          </a:p>
          <a:p>
            <a:r>
              <a:rPr lang="en-GB" sz="2900" dirty="0"/>
              <a:t>with contribution from: L. Alaux, N. Alonso, O. </a:t>
            </a:r>
            <a:r>
              <a:rPr lang="en-GB" sz="2900" dirty="0" err="1"/>
              <a:t>Capatina</a:t>
            </a:r>
            <a:r>
              <a:rPr lang="en-GB" sz="2900" dirty="0"/>
              <a:t>, T. Capelli, R. Calaga,  S. Claudet, J. Dequaire, T. Feniet, J. Gery, N. Guillotin, B. Ivens, R. Mauny, O. Pirotte and N. Vauthier</a:t>
            </a:r>
          </a:p>
          <a:p>
            <a:r>
              <a:rPr lang="en-GB" sz="3200" dirty="0"/>
              <a:t>on behalf of HL-LHC WP4 and WP9 working teams</a:t>
            </a:r>
          </a:p>
          <a:p>
            <a:endParaRPr lang="en-GB" dirty="0"/>
          </a:p>
        </p:txBody>
      </p:sp>
      <p:sp>
        <p:nvSpPr>
          <p:cNvPr id="4" name="Text Placeholder 5">
            <a:extLst>
              <a:ext uri="{FF2B5EF4-FFF2-40B4-BE49-F238E27FC236}">
                <a16:creationId xmlns:a16="http://schemas.microsoft.com/office/drawing/2014/main" id="{3E844195-05F0-9DF3-03E7-D5661D59CC85}"/>
              </a:ext>
            </a:extLst>
          </p:cNvPr>
          <p:cNvSpPr txBox="1">
            <a:spLocks/>
          </p:cNvSpPr>
          <p:nvPr/>
        </p:nvSpPr>
        <p:spPr>
          <a:xfrm>
            <a:off x="1828800" y="5722877"/>
            <a:ext cx="8640000" cy="552451"/>
          </a:xfrm>
          <a:prstGeom prst="rect">
            <a:avLst/>
          </a:prstGeom>
        </p:spPr>
        <p:txBody>
          <a:bodyPr vert="horz" lIns="0" tIns="0" rIns="0" bIns="0" rtlCol="0">
            <a:normAutofit fontScale="92500" lnSpcReduction="10000"/>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kern="1200">
                <a:solidFill>
                  <a:srgbClr val="700A00"/>
                </a:solidFill>
                <a:latin typeface="+mn-lt"/>
                <a:ea typeface="+mn-ea"/>
                <a:cs typeface="+mn-cs"/>
              </a:defRPr>
            </a:lvl1pPr>
            <a:lvl2pPr marL="990575" indent="-380990" algn="ctr" defTabSz="609585" rtl="0" eaLnBrk="1" latinLnBrk="0" hangingPunct="1">
              <a:spcBef>
                <a:spcPct val="20000"/>
              </a:spcBef>
              <a:buClr>
                <a:schemeClr val="accent6"/>
              </a:buClr>
              <a:buFontTx/>
              <a:buNone/>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Tx/>
              <a:buNone/>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Tx/>
              <a:buNone/>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Tx/>
              <a:buNone/>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en-GB" dirty="0"/>
              <a:t>14</a:t>
            </a:r>
            <a:r>
              <a:rPr lang="en-GB" baseline="30000" dirty="0"/>
              <a:t>th</a:t>
            </a:r>
            <a:r>
              <a:rPr lang="en-GB" dirty="0"/>
              <a:t> HL-LHC Collaboration meeting, Genoa, Italy</a:t>
            </a:r>
          </a:p>
          <a:p>
            <a:r>
              <a:rPr lang="en-GB" dirty="0">
                <a:solidFill>
                  <a:schemeClr val="bg2"/>
                </a:solidFill>
              </a:rPr>
              <a:t>09.10.24</a:t>
            </a:r>
          </a:p>
          <a:p>
            <a:endParaRPr lang="en-GB" dirty="0"/>
          </a:p>
        </p:txBody>
      </p:sp>
      <p:pic>
        <p:nvPicPr>
          <p:cNvPr id="5" name="Picture 4">
            <a:extLst>
              <a:ext uri="{FF2B5EF4-FFF2-40B4-BE49-F238E27FC236}">
                <a16:creationId xmlns:a16="http://schemas.microsoft.com/office/drawing/2014/main" id="{1BE9F24C-00F3-FE82-982D-56499F4D2EED}"/>
              </a:ext>
            </a:extLst>
          </p:cNvPr>
          <p:cNvPicPr>
            <a:picLocks noChangeAspect="1"/>
          </p:cNvPicPr>
          <p:nvPr/>
        </p:nvPicPr>
        <p:blipFill>
          <a:blip r:embed="rId2"/>
          <a:stretch>
            <a:fillRect/>
          </a:stretch>
        </p:blipFill>
        <p:spPr>
          <a:xfrm>
            <a:off x="9057719" y="3852564"/>
            <a:ext cx="2822161" cy="2599119"/>
          </a:xfrm>
          <a:prstGeom prst="rect">
            <a:avLst/>
          </a:prstGeom>
        </p:spPr>
      </p:pic>
    </p:spTree>
    <p:extLst>
      <p:ext uri="{BB962C8B-B14F-4D97-AF65-F5344CB8AC3E}">
        <p14:creationId xmlns:p14="http://schemas.microsoft.com/office/powerpoint/2010/main" val="1369196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en-US" sz="2800" dirty="0"/>
              <a:t>Bi-phase line tank volume</a:t>
            </a:r>
            <a:br>
              <a:rPr lang="en-US" sz="3000" dirty="0"/>
            </a:br>
            <a:r>
              <a:rPr lang="en-US" sz="2000" dirty="0"/>
              <a:t> – Lesson learnt from M7 test</a:t>
            </a:r>
            <a:endParaRPr lang="en-US" sz="3000" dirty="0"/>
          </a:p>
        </p:txBody>
      </p:sp>
      <p:sp>
        <p:nvSpPr>
          <p:cNvPr id="4" name="Espace réservé du pied de page 3"/>
          <p:cNvSpPr>
            <a:spLocks noGrp="1"/>
          </p:cNvSpPr>
          <p:nvPr>
            <p:ph type="ftr" sz="quarter" idx="11"/>
          </p:nvPr>
        </p:nvSpPr>
        <p:spPr/>
        <p:txBody>
          <a:bodyPr/>
          <a:lstStyle/>
          <a:p>
            <a:pPr defTabSz="457200">
              <a:defRPr/>
            </a:pPr>
            <a:r>
              <a:rPr lang="en-GB" sz="1200">
                <a:solidFill>
                  <a:srgbClr val="64BCD9"/>
                </a:solidFill>
                <a:latin typeface="Arial"/>
              </a:rPr>
              <a:t>K. Brodzinski, L.Delprat, V. Gahier_HL-LHC Annual Meeting</a:t>
            </a:r>
            <a:endParaRPr lang="en-GB" sz="1200" dirty="0">
              <a:solidFill>
                <a:srgbClr val="64BCD9"/>
              </a:solidFill>
              <a:latin typeface="Arial"/>
            </a:endParaRPr>
          </a:p>
        </p:txBody>
      </p:sp>
      <p:sp>
        <p:nvSpPr>
          <p:cNvPr id="55" name="TextBox 54"/>
          <p:cNvSpPr txBox="1"/>
          <p:nvPr/>
        </p:nvSpPr>
        <p:spPr>
          <a:xfrm>
            <a:off x="2710527" y="2378428"/>
            <a:ext cx="2672526" cy="369332"/>
          </a:xfrm>
          <a:prstGeom prst="rect">
            <a:avLst/>
          </a:prstGeom>
          <a:noFill/>
        </p:spPr>
        <p:txBody>
          <a:bodyPr wrap="none" rtlCol="0">
            <a:spAutoFit/>
          </a:bodyPr>
          <a:lstStyle/>
          <a:p>
            <a:pPr defTabSz="457200">
              <a:defRPr/>
            </a:pPr>
            <a:r>
              <a:rPr lang="en-US" b="1" dirty="0">
                <a:solidFill>
                  <a:srgbClr val="FB963C">
                    <a:lumMod val="50000"/>
                  </a:srgbClr>
                </a:solidFill>
                <a:latin typeface="Arial"/>
              </a:rPr>
              <a:t>RFD prototype module</a:t>
            </a:r>
            <a:endParaRPr lang="en-GB" b="1" dirty="0">
              <a:solidFill>
                <a:srgbClr val="FB963C">
                  <a:lumMod val="50000"/>
                </a:srgbClr>
              </a:solidFill>
              <a:latin typeface="Arial"/>
            </a:endParaRPr>
          </a:p>
        </p:txBody>
      </p:sp>
      <p:sp>
        <p:nvSpPr>
          <p:cNvPr id="6" name="TextBox 5">
            <a:extLst>
              <a:ext uri="{FF2B5EF4-FFF2-40B4-BE49-F238E27FC236}">
                <a16:creationId xmlns:a16="http://schemas.microsoft.com/office/drawing/2014/main" id="{3A26AA03-E4BF-C3D3-D47C-9EE5DDC590B2}"/>
              </a:ext>
            </a:extLst>
          </p:cNvPr>
          <p:cNvSpPr txBox="1"/>
          <p:nvPr/>
        </p:nvSpPr>
        <p:spPr>
          <a:xfrm>
            <a:off x="592667" y="764705"/>
            <a:ext cx="10549466" cy="1569660"/>
          </a:xfrm>
          <a:prstGeom prst="rect">
            <a:avLst/>
          </a:prstGeom>
          <a:noFill/>
        </p:spPr>
        <p:txBody>
          <a:bodyPr wrap="square" rtlCol="0">
            <a:spAutoFit/>
          </a:bodyPr>
          <a:lstStyle/>
          <a:p>
            <a:pPr algn="just"/>
            <a:endParaRPr lang="en-US" sz="1600" dirty="0"/>
          </a:p>
          <a:p>
            <a:pPr algn="just"/>
            <a:r>
              <a:rPr lang="en-US" sz="1600" dirty="0"/>
              <a:t>During RF powering of RFD Prototype, the helium level drops rapidly. This is an effect of fast heat load ramp and relatively small volume of liquid in the bi-phase line within its height. We applied some modification in PID He supply controller, but it is rather last solution to be applied. To stabilize the level, </a:t>
            </a:r>
            <a:r>
              <a:rPr lang="en-US" sz="1600" dirty="0">
                <a:solidFill>
                  <a:srgbClr val="0000FF"/>
                </a:solidFill>
              </a:rPr>
              <a:t>it would be good to increase bi-phase line “tanks” volume -&gt; length and width are more important than height </a:t>
            </a:r>
            <a:r>
              <a:rPr lang="en-US" sz="1600" dirty="0"/>
              <a:t>(DQW proto is more stable). Control level measurement resolution is ~5 mm.</a:t>
            </a:r>
            <a:endParaRPr lang="en-GB" sz="1600" dirty="0"/>
          </a:p>
        </p:txBody>
      </p:sp>
      <p:pic>
        <p:nvPicPr>
          <p:cNvPr id="8" name="Picture 7">
            <a:extLst>
              <a:ext uri="{FF2B5EF4-FFF2-40B4-BE49-F238E27FC236}">
                <a16:creationId xmlns:a16="http://schemas.microsoft.com/office/drawing/2014/main" id="{0BE6EAD0-BF13-8305-6332-83A3B1D0AA28}"/>
              </a:ext>
            </a:extLst>
          </p:cNvPr>
          <p:cNvPicPr>
            <a:picLocks noChangeAspect="1"/>
          </p:cNvPicPr>
          <p:nvPr/>
        </p:nvPicPr>
        <p:blipFill rotWithShape="1">
          <a:blip r:embed="rId2"/>
          <a:srcRect r="31811" b="12863"/>
          <a:stretch/>
        </p:blipFill>
        <p:spPr>
          <a:xfrm>
            <a:off x="6514882" y="2695861"/>
            <a:ext cx="3496148" cy="2741145"/>
          </a:xfrm>
          <a:prstGeom prst="rect">
            <a:avLst/>
          </a:prstGeom>
        </p:spPr>
      </p:pic>
      <p:pic>
        <p:nvPicPr>
          <p:cNvPr id="9" name="Picture 8">
            <a:extLst>
              <a:ext uri="{FF2B5EF4-FFF2-40B4-BE49-F238E27FC236}">
                <a16:creationId xmlns:a16="http://schemas.microsoft.com/office/drawing/2014/main" id="{3B64DB4A-BB50-D09D-4312-7D2152DFCD7A}"/>
              </a:ext>
            </a:extLst>
          </p:cNvPr>
          <p:cNvPicPr>
            <a:picLocks noChangeAspect="1"/>
          </p:cNvPicPr>
          <p:nvPr/>
        </p:nvPicPr>
        <p:blipFill rotWithShape="1">
          <a:blip r:embed="rId3"/>
          <a:srcRect l="7068"/>
          <a:stretch/>
        </p:blipFill>
        <p:spPr>
          <a:xfrm>
            <a:off x="1903026" y="2810233"/>
            <a:ext cx="4010211" cy="2434662"/>
          </a:xfrm>
          <a:prstGeom prst="rect">
            <a:avLst/>
          </a:prstGeom>
        </p:spPr>
      </p:pic>
      <p:sp>
        <p:nvSpPr>
          <p:cNvPr id="10" name="TextBox 9">
            <a:extLst>
              <a:ext uri="{FF2B5EF4-FFF2-40B4-BE49-F238E27FC236}">
                <a16:creationId xmlns:a16="http://schemas.microsoft.com/office/drawing/2014/main" id="{872E4FAE-AB45-FFA5-D0F3-522C2B10E277}"/>
              </a:ext>
            </a:extLst>
          </p:cNvPr>
          <p:cNvSpPr txBox="1"/>
          <p:nvPr/>
        </p:nvSpPr>
        <p:spPr>
          <a:xfrm>
            <a:off x="6675595" y="2378428"/>
            <a:ext cx="2762295" cy="369332"/>
          </a:xfrm>
          <a:prstGeom prst="rect">
            <a:avLst/>
          </a:prstGeom>
          <a:noFill/>
        </p:spPr>
        <p:txBody>
          <a:bodyPr wrap="none" rtlCol="0">
            <a:spAutoFit/>
          </a:bodyPr>
          <a:lstStyle/>
          <a:p>
            <a:pPr defTabSz="457200">
              <a:defRPr/>
            </a:pPr>
            <a:r>
              <a:rPr lang="en-US" b="1" dirty="0">
                <a:solidFill>
                  <a:srgbClr val="FB963C">
                    <a:lumMod val="50000"/>
                  </a:srgbClr>
                </a:solidFill>
                <a:latin typeface="Arial"/>
              </a:rPr>
              <a:t>DQW prototype module</a:t>
            </a:r>
            <a:endParaRPr lang="en-GB" b="1" dirty="0">
              <a:solidFill>
                <a:srgbClr val="FB963C">
                  <a:lumMod val="50000"/>
                </a:srgbClr>
              </a:solidFill>
              <a:latin typeface="Arial"/>
            </a:endParaRPr>
          </a:p>
        </p:txBody>
      </p:sp>
      <p:cxnSp>
        <p:nvCxnSpPr>
          <p:cNvPr id="13" name="Straight Arrow Connector 12">
            <a:extLst>
              <a:ext uri="{FF2B5EF4-FFF2-40B4-BE49-F238E27FC236}">
                <a16:creationId xmlns:a16="http://schemas.microsoft.com/office/drawing/2014/main" id="{ECC6036E-8F2F-8E46-61D9-BABC226CE611}"/>
              </a:ext>
            </a:extLst>
          </p:cNvPr>
          <p:cNvCxnSpPr>
            <a:cxnSpLocks/>
          </p:cNvCxnSpPr>
          <p:nvPr/>
        </p:nvCxnSpPr>
        <p:spPr>
          <a:xfrm>
            <a:off x="2684149" y="3615313"/>
            <a:ext cx="331816" cy="427637"/>
          </a:xfrm>
          <a:prstGeom prst="straightConnector1">
            <a:avLst/>
          </a:prstGeom>
          <a:ln w="12700">
            <a:solidFill>
              <a:srgbClr val="FF0000"/>
            </a:solidFill>
            <a:tailEnd type="stealth"/>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AC0FF9E-528A-5494-6B78-698653D41724}"/>
              </a:ext>
            </a:extLst>
          </p:cNvPr>
          <p:cNvSpPr txBox="1"/>
          <p:nvPr/>
        </p:nvSpPr>
        <p:spPr>
          <a:xfrm>
            <a:off x="1892657" y="3328386"/>
            <a:ext cx="1402948" cy="276999"/>
          </a:xfrm>
          <a:prstGeom prst="rect">
            <a:avLst/>
          </a:prstGeom>
          <a:noFill/>
        </p:spPr>
        <p:txBody>
          <a:bodyPr wrap="none" rtlCol="0">
            <a:spAutoFit/>
          </a:bodyPr>
          <a:lstStyle/>
          <a:p>
            <a:r>
              <a:rPr lang="en-US" sz="1200" dirty="0"/>
              <a:t>Bi-phase line tank</a:t>
            </a:r>
            <a:endParaRPr lang="en-GB" sz="1200" dirty="0"/>
          </a:p>
        </p:txBody>
      </p:sp>
      <p:cxnSp>
        <p:nvCxnSpPr>
          <p:cNvPr id="16" name="Straight Arrow Connector 15">
            <a:extLst>
              <a:ext uri="{FF2B5EF4-FFF2-40B4-BE49-F238E27FC236}">
                <a16:creationId xmlns:a16="http://schemas.microsoft.com/office/drawing/2014/main" id="{2B67F508-620E-8CD1-CFEC-8329700342FC}"/>
              </a:ext>
            </a:extLst>
          </p:cNvPr>
          <p:cNvCxnSpPr>
            <a:cxnSpLocks/>
          </p:cNvCxnSpPr>
          <p:nvPr/>
        </p:nvCxnSpPr>
        <p:spPr>
          <a:xfrm flipH="1">
            <a:off x="9188073" y="3250861"/>
            <a:ext cx="120813" cy="559180"/>
          </a:xfrm>
          <a:prstGeom prst="straightConnector1">
            <a:avLst/>
          </a:prstGeom>
          <a:ln w="12700">
            <a:solidFill>
              <a:srgbClr val="FF0000"/>
            </a:solidFill>
            <a:tailEnd type="stealth"/>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00E65056-9A3A-8F2A-C015-7D877D9F3FB4}"/>
              </a:ext>
            </a:extLst>
          </p:cNvPr>
          <p:cNvSpPr txBox="1"/>
          <p:nvPr/>
        </p:nvSpPr>
        <p:spPr>
          <a:xfrm>
            <a:off x="8723057" y="2966006"/>
            <a:ext cx="1402948" cy="276999"/>
          </a:xfrm>
          <a:prstGeom prst="rect">
            <a:avLst/>
          </a:prstGeom>
          <a:noFill/>
        </p:spPr>
        <p:txBody>
          <a:bodyPr wrap="none" rtlCol="0">
            <a:spAutoFit/>
          </a:bodyPr>
          <a:lstStyle/>
          <a:p>
            <a:r>
              <a:rPr lang="en-US" sz="1200" dirty="0"/>
              <a:t>Bi-phase line tank</a:t>
            </a:r>
            <a:endParaRPr lang="en-GB" sz="1200" dirty="0"/>
          </a:p>
        </p:txBody>
      </p:sp>
      <p:sp>
        <p:nvSpPr>
          <p:cNvPr id="3" name="Slide Number Placeholder 2">
            <a:extLst>
              <a:ext uri="{FF2B5EF4-FFF2-40B4-BE49-F238E27FC236}">
                <a16:creationId xmlns:a16="http://schemas.microsoft.com/office/drawing/2014/main" id="{8881F0DB-9112-BE0F-450B-E23A40FD0D12}"/>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
        <p:nvSpPr>
          <p:cNvPr id="5" name="Content Placeholder 2">
            <a:extLst>
              <a:ext uri="{FF2B5EF4-FFF2-40B4-BE49-F238E27FC236}">
                <a16:creationId xmlns:a16="http://schemas.microsoft.com/office/drawing/2014/main" id="{9F8226D2-9821-76C9-3F77-AE62991B9C7C}"/>
              </a:ext>
            </a:extLst>
          </p:cNvPr>
          <p:cNvSpPr txBox="1">
            <a:spLocks/>
          </p:cNvSpPr>
          <p:nvPr/>
        </p:nvSpPr>
        <p:spPr>
          <a:xfrm>
            <a:off x="1996496" y="5480492"/>
            <a:ext cx="8486160" cy="792088"/>
          </a:xfrm>
          <a:prstGeom prst="rect">
            <a:avLst/>
          </a:prstGeom>
        </p:spPr>
        <p:txBody>
          <a:bodyPr vert="horz" lIns="0" tIns="0" rIns="0" bIns="0" rtlCol="0">
            <a:normAutofit fontScale="850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i="1" dirty="0">
                <a:solidFill>
                  <a:srgbClr val="00B0F0"/>
                </a:solidFill>
              </a:rPr>
              <a:t>According to preliminary discussion with EN-MME, it would be difficult to increase the bi-phase volume already optimized during the design phase.</a:t>
            </a:r>
          </a:p>
        </p:txBody>
      </p:sp>
    </p:spTree>
    <p:extLst>
      <p:ext uri="{BB962C8B-B14F-4D97-AF65-F5344CB8AC3E}">
        <p14:creationId xmlns:p14="http://schemas.microsoft.com/office/powerpoint/2010/main" val="2719548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95A3D-3AB0-F234-B1DC-B00930E74552}"/>
              </a:ext>
            </a:extLst>
          </p:cNvPr>
          <p:cNvSpPr>
            <a:spLocks noGrp="1"/>
          </p:cNvSpPr>
          <p:nvPr>
            <p:ph type="title"/>
          </p:nvPr>
        </p:nvSpPr>
        <p:spPr>
          <a:xfrm>
            <a:off x="816000" y="92553"/>
            <a:ext cx="10560000" cy="720000"/>
          </a:xfrm>
        </p:spPr>
        <p:txBody>
          <a:bodyPr/>
          <a:lstStyle/>
          <a:p>
            <a:r>
              <a:rPr lang="en-GB" sz="2800" dirty="0"/>
              <a:t>Relief valves - </a:t>
            </a:r>
            <a:r>
              <a:rPr lang="en-US" sz="2800" dirty="0"/>
              <a:t> Lesson learnt from M7 test</a:t>
            </a:r>
          </a:p>
        </p:txBody>
      </p:sp>
      <p:sp>
        <p:nvSpPr>
          <p:cNvPr id="4" name="Footer Placeholder 3">
            <a:extLst>
              <a:ext uri="{FF2B5EF4-FFF2-40B4-BE49-F238E27FC236}">
                <a16:creationId xmlns:a16="http://schemas.microsoft.com/office/drawing/2014/main" id="{2188B392-3703-B589-D785-5EF6A2EF8E1C}"/>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6" name="Espace réservé du texte 19">
            <a:extLst>
              <a:ext uri="{FF2B5EF4-FFF2-40B4-BE49-F238E27FC236}">
                <a16:creationId xmlns:a16="http://schemas.microsoft.com/office/drawing/2014/main" id="{B17C4644-50F5-40A8-E775-0404924E9C0B}"/>
              </a:ext>
            </a:extLst>
          </p:cNvPr>
          <p:cNvSpPr txBox="1">
            <a:spLocks/>
          </p:cNvSpPr>
          <p:nvPr/>
        </p:nvSpPr>
        <p:spPr>
          <a:xfrm>
            <a:off x="8266584" y="5757818"/>
            <a:ext cx="1944216" cy="261938"/>
          </a:xfrm>
          <a:prstGeom prst="rect">
            <a:avLst/>
          </a:prstGeom>
        </p:spPr>
        <p:txBody>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endParaRPr lang="en-GB" sz="1200" i="1" dirty="0">
              <a:solidFill>
                <a:schemeClr val="bg2"/>
              </a:solidFill>
              <a:effectLst>
                <a:outerShdw blurRad="50800" dist="38100" dir="2700000" algn="tl" rotWithShape="0">
                  <a:prstClr val="black">
                    <a:alpha val="40000"/>
                  </a:prstClr>
                </a:outerShdw>
              </a:effectLst>
            </a:endParaRPr>
          </a:p>
        </p:txBody>
      </p:sp>
      <p:sp>
        <p:nvSpPr>
          <p:cNvPr id="7" name="Espace réservé du contenu 2">
            <a:extLst>
              <a:ext uri="{FF2B5EF4-FFF2-40B4-BE49-F238E27FC236}">
                <a16:creationId xmlns:a16="http://schemas.microsoft.com/office/drawing/2014/main" id="{0BFC0EAC-B69D-7D76-B384-60B39864EC4D}"/>
              </a:ext>
            </a:extLst>
          </p:cNvPr>
          <p:cNvSpPr txBox="1">
            <a:spLocks/>
          </p:cNvSpPr>
          <p:nvPr/>
        </p:nvSpPr>
        <p:spPr>
          <a:xfrm>
            <a:off x="1022400" y="1149148"/>
            <a:ext cx="10560000" cy="4727022"/>
          </a:xfrm>
          <a:prstGeom prst="rect">
            <a:avLst/>
          </a:prstGeom>
        </p:spPr>
        <p:txBody>
          <a:bodyPr vert="horz" lIns="0" tIns="0" rIns="0" bIns="0" rtlCol="0">
            <a:no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buFont typeface="Wingdings" pitchFamily="2" charset="2"/>
              <a:buChar char="q"/>
            </a:pPr>
            <a:r>
              <a:rPr lang="en-GB" sz="1800" u="sng" dirty="0">
                <a:solidFill>
                  <a:srgbClr val="0008FF"/>
                </a:solidFill>
              </a:rPr>
              <a:t>Valves found leaky on Nov. 10</a:t>
            </a:r>
            <a:r>
              <a:rPr lang="en-GB" sz="1800" u="sng" baseline="30000" dirty="0">
                <a:solidFill>
                  <a:srgbClr val="0008FF"/>
                </a:solidFill>
              </a:rPr>
              <a:t>th</a:t>
            </a:r>
            <a:r>
              <a:rPr lang="en-GB" sz="1800" u="sng" dirty="0">
                <a:solidFill>
                  <a:srgbClr val="0008FF"/>
                </a:solidFill>
              </a:rPr>
              <a:t>’24</a:t>
            </a:r>
            <a:endParaRPr lang="en-GB" sz="1800" dirty="0"/>
          </a:p>
          <a:p>
            <a:pPr lvl="1" algn="l">
              <a:buFont typeface="Wingdings" pitchFamily="2" charset="2"/>
              <a:buChar char="q"/>
            </a:pPr>
            <a:r>
              <a:rPr lang="en-GB" sz="1600" dirty="0"/>
              <a:t>Reference: EDMS document </a:t>
            </a:r>
            <a:r>
              <a:rPr lang="en-GB" sz="1600" dirty="0">
                <a:hlinkClick r:id="rId2"/>
              </a:rPr>
              <a:t>2998467 v0.1</a:t>
            </a:r>
            <a:endParaRPr lang="en-GB" sz="1600" dirty="0"/>
          </a:p>
          <a:p>
            <a:pPr lvl="1" algn="l">
              <a:buFont typeface="Wingdings" pitchFamily="2" charset="2"/>
              <a:buChar char="q"/>
            </a:pPr>
            <a:r>
              <a:rPr lang="en-GB" sz="1600" dirty="0"/>
              <a:t>HSE test outcome: all 4 valves leaky between 160 </a:t>
            </a:r>
            <a:r>
              <a:rPr lang="en-GB" sz="1600" dirty="0" err="1"/>
              <a:t>mbarg</a:t>
            </a:r>
            <a:r>
              <a:rPr lang="en-GB" sz="1600" dirty="0"/>
              <a:t> and 220 </a:t>
            </a:r>
            <a:r>
              <a:rPr lang="en-GB" sz="1600" dirty="0" err="1"/>
              <a:t>mbarg</a:t>
            </a:r>
            <a:r>
              <a:rPr lang="en-GB" sz="1600" dirty="0"/>
              <a:t> (for a set pressure of 350 </a:t>
            </a:r>
            <a:r>
              <a:rPr lang="en-GB" sz="1600" dirty="0" err="1"/>
              <a:t>mbarg</a:t>
            </a:r>
            <a:r>
              <a:rPr lang="en-GB" sz="1600" dirty="0"/>
              <a:t>)</a:t>
            </a:r>
          </a:p>
          <a:p>
            <a:pPr lvl="1" algn="l">
              <a:buFont typeface="Wingdings" pitchFamily="2" charset="2"/>
              <a:buChar char="q"/>
            </a:pPr>
            <a:endParaRPr lang="en-GB" sz="1600" dirty="0"/>
          </a:p>
          <a:p>
            <a:pPr algn="l">
              <a:buFont typeface="Wingdings" pitchFamily="2" charset="2"/>
              <a:buChar char="q"/>
            </a:pPr>
            <a:r>
              <a:rPr lang="en-GB" sz="1800" u="sng" dirty="0">
                <a:solidFill>
                  <a:srgbClr val="0008FF"/>
                </a:solidFill>
              </a:rPr>
              <a:t>Mitigation for M7 operation in 2023-2024</a:t>
            </a:r>
            <a:endParaRPr lang="en-GB" sz="1800" dirty="0"/>
          </a:p>
          <a:p>
            <a:pPr lvl="1" algn="l">
              <a:buFont typeface="Wingdings" pitchFamily="2" charset="2"/>
              <a:buChar char="q"/>
            </a:pPr>
            <a:r>
              <a:rPr lang="en-GB" sz="1600" dirty="0"/>
              <a:t>Removal of the PRV </a:t>
            </a:r>
            <a:r>
              <a:rPr lang="en-GB" sz="1600" dirty="0" err="1"/>
              <a:t>HeGuard</a:t>
            </a:r>
            <a:endParaRPr lang="en-GB" sz="1600" dirty="0"/>
          </a:p>
          <a:p>
            <a:pPr lvl="1" algn="l">
              <a:buFont typeface="Wingdings" pitchFamily="2" charset="2"/>
              <a:buChar char="q"/>
            </a:pPr>
            <a:r>
              <a:rPr lang="en-GB" sz="1600" dirty="0"/>
              <a:t>Use of 1 single relief valve (Circle Seal) with set pressure of 700 </a:t>
            </a:r>
            <a:r>
              <a:rPr lang="en-GB" sz="1600" dirty="0" err="1"/>
              <a:t>mbarg</a:t>
            </a:r>
            <a:endParaRPr lang="en-GB" sz="1600" dirty="0"/>
          </a:p>
          <a:p>
            <a:pPr lvl="1" algn="l">
              <a:buFont typeface="Wingdings" pitchFamily="2" charset="2"/>
              <a:buChar char="q"/>
            </a:pPr>
            <a:endParaRPr lang="en-GB" sz="1600" dirty="0"/>
          </a:p>
          <a:p>
            <a:pPr algn="l">
              <a:buFont typeface="Wingdings" pitchFamily="2" charset="2"/>
              <a:buChar char="q"/>
            </a:pPr>
            <a:r>
              <a:rPr lang="en-GB" sz="1800" u="sng" dirty="0">
                <a:solidFill>
                  <a:srgbClr val="0008FF"/>
                </a:solidFill>
              </a:rPr>
              <a:t>Retained setup</a:t>
            </a:r>
            <a:endParaRPr lang="en-GB" sz="1800" dirty="0"/>
          </a:p>
        </p:txBody>
      </p:sp>
      <p:pic>
        <p:nvPicPr>
          <p:cNvPr id="8" name="Picture 7" descr="Une image contenant tuyau, machine, ingénierie, métal&#10;&#10;Description générée automatiquement">
            <a:extLst>
              <a:ext uri="{FF2B5EF4-FFF2-40B4-BE49-F238E27FC236}">
                <a16:creationId xmlns:a16="http://schemas.microsoft.com/office/drawing/2014/main" id="{A53C3E81-D8E6-FC93-F52D-706D52DBC84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8287863" y="3612412"/>
            <a:ext cx="2412290" cy="1810045"/>
          </a:xfrm>
          <a:prstGeom prst="rect">
            <a:avLst/>
          </a:prstGeom>
          <a:noFill/>
          <a:ln>
            <a:noFill/>
          </a:ln>
        </p:spPr>
      </p:pic>
      <p:pic>
        <p:nvPicPr>
          <p:cNvPr id="9" name="Picture 6">
            <a:extLst>
              <a:ext uri="{FF2B5EF4-FFF2-40B4-BE49-F238E27FC236}">
                <a16:creationId xmlns:a16="http://schemas.microsoft.com/office/drawing/2014/main" id="{12F2823A-E127-F957-AF7F-BEF38FE04A1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0000" y="4353590"/>
            <a:ext cx="2710475" cy="1222976"/>
          </a:xfrm>
          <a:prstGeom prst="rect">
            <a:avLst/>
          </a:prstGeom>
          <a:noFill/>
          <a:ln>
            <a:noFill/>
          </a:ln>
        </p:spPr>
      </p:pic>
      <p:sp>
        <p:nvSpPr>
          <p:cNvPr id="10" name="ZoneTexte 7">
            <a:extLst>
              <a:ext uri="{FF2B5EF4-FFF2-40B4-BE49-F238E27FC236}">
                <a16:creationId xmlns:a16="http://schemas.microsoft.com/office/drawing/2014/main" id="{F91CB276-47B1-2880-D8D1-49D22CADB46E}"/>
              </a:ext>
            </a:extLst>
          </p:cNvPr>
          <p:cNvSpPr txBox="1"/>
          <p:nvPr/>
        </p:nvSpPr>
        <p:spPr>
          <a:xfrm>
            <a:off x="5556111" y="4271569"/>
            <a:ext cx="2710475" cy="954107"/>
          </a:xfrm>
          <a:prstGeom prst="rect">
            <a:avLst/>
          </a:prstGeom>
          <a:noFill/>
        </p:spPr>
        <p:txBody>
          <a:bodyPr wrap="square">
            <a:spAutoFit/>
          </a:bodyPr>
          <a:lstStyle/>
          <a:p>
            <a:pPr algn="ctr"/>
            <a:r>
              <a:rPr lang="en-US" sz="1400" dirty="0">
                <a:solidFill>
                  <a:schemeClr val="accent5"/>
                </a:solidFill>
              </a:rPr>
              <a:t>References of the Circle Seal relief valves used for the RFD prototype cooldown and warmup in M7</a:t>
            </a:r>
            <a:r>
              <a:rPr lang="fr-CH" sz="1400" dirty="0">
                <a:solidFill>
                  <a:schemeClr val="accent5"/>
                </a:solidFill>
              </a:rPr>
              <a:t> </a:t>
            </a:r>
            <a:endParaRPr lang="fr-FR" sz="1400" dirty="0">
              <a:solidFill>
                <a:schemeClr val="accent5"/>
              </a:solidFill>
            </a:endParaRPr>
          </a:p>
        </p:txBody>
      </p:sp>
      <p:sp>
        <p:nvSpPr>
          <p:cNvPr id="3" name="Slide Number Placeholder 2">
            <a:extLst>
              <a:ext uri="{FF2B5EF4-FFF2-40B4-BE49-F238E27FC236}">
                <a16:creationId xmlns:a16="http://schemas.microsoft.com/office/drawing/2014/main" id="{772129F4-2525-1E97-BE93-229911681BF6}"/>
              </a:ext>
            </a:extLst>
          </p:cNvPr>
          <p:cNvSpPr>
            <a:spLocks noGrp="1"/>
          </p:cNvSpPr>
          <p:nvPr>
            <p:ph type="sldNum" sz="quarter" idx="12"/>
          </p:nvPr>
        </p:nvSpPr>
        <p:spPr/>
        <p:txBody>
          <a:bodyPr/>
          <a:lstStyle/>
          <a:p>
            <a:fld id="{BFDCA1C4-9514-7B4F-976F-D92F7E296653}" type="slidenum">
              <a:rPr lang="fr-FR" smtClean="0"/>
              <a:pPr/>
              <a:t>11</a:t>
            </a:fld>
            <a:endParaRPr lang="fr-FR" dirty="0"/>
          </a:p>
        </p:txBody>
      </p:sp>
    </p:spTree>
    <p:extLst>
      <p:ext uri="{BB962C8B-B14F-4D97-AF65-F5344CB8AC3E}">
        <p14:creationId xmlns:p14="http://schemas.microsoft.com/office/powerpoint/2010/main" val="1714682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en-GB" sz="2800" dirty="0"/>
              <a:t>Relief valves</a:t>
            </a:r>
            <a:r>
              <a:rPr lang="en-US" sz="2800" dirty="0"/>
              <a:t>– Lesson learnt from M7 test</a:t>
            </a:r>
          </a:p>
        </p:txBody>
      </p:sp>
      <p:sp>
        <p:nvSpPr>
          <p:cNvPr id="4" name="Espace réservé du pied de page 3"/>
          <p:cNvSpPr>
            <a:spLocks noGrp="1"/>
          </p:cNvSpPr>
          <p:nvPr>
            <p:ph type="ftr" sz="quarter" idx="11"/>
          </p:nvPr>
        </p:nvSpPr>
        <p:spPr/>
        <p:txBody>
          <a:bodyPr/>
          <a:lstStyle/>
          <a:p>
            <a:pPr defTabSz="457200">
              <a:defRPr/>
            </a:pPr>
            <a:r>
              <a:rPr lang="en-GB" sz="1200">
                <a:solidFill>
                  <a:srgbClr val="64BCD9"/>
                </a:solidFill>
                <a:latin typeface="Arial"/>
              </a:rPr>
              <a:t>K. Brodzinski, L.Delprat, V. Gahier_HL-LHC Annual Meeting</a:t>
            </a:r>
            <a:endParaRPr lang="en-GB" sz="1200" dirty="0">
              <a:solidFill>
                <a:srgbClr val="64BCD9"/>
              </a:solidFill>
              <a:latin typeface="Arial"/>
            </a:endParaRPr>
          </a:p>
        </p:txBody>
      </p:sp>
      <p:sp>
        <p:nvSpPr>
          <p:cNvPr id="6" name="TextBox 5">
            <a:extLst>
              <a:ext uri="{FF2B5EF4-FFF2-40B4-BE49-F238E27FC236}">
                <a16:creationId xmlns:a16="http://schemas.microsoft.com/office/drawing/2014/main" id="{3A26AA03-E4BF-C3D3-D47C-9EE5DDC590B2}"/>
              </a:ext>
            </a:extLst>
          </p:cNvPr>
          <p:cNvSpPr txBox="1"/>
          <p:nvPr/>
        </p:nvSpPr>
        <p:spPr>
          <a:xfrm>
            <a:off x="779647" y="974027"/>
            <a:ext cx="10802745" cy="1077218"/>
          </a:xfrm>
          <a:prstGeom prst="rect">
            <a:avLst/>
          </a:prstGeom>
          <a:noFill/>
        </p:spPr>
        <p:txBody>
          <a:bodyPr wrap="square" rtlCol="0">
            <a:spAutoFit/>
          </a:bodyPr>
          <a:lstStyle/>
          <a:p>
            <a:pPr algn="just" defTabSz="457200">
              <a:defRPr/>
            </a:pPr>
            <a:r>
              <a:rPr lang="en-US" sz="1600" dirty="0">
                <a:solidFill>
                  <a:prstClr val="black"/>
                </a:solidFill>
                <a:latin typeface="Arial"/>
              </a:rPr>
              <a:t>Safety valves system is designed with He guard (standard approach for under atmospheric pressure cryogenic recipient – two stages SVs at 0.35 and 0.4 </a:t>
            </a:r>
            <a:r>
              <a:rPr lang="en-US" sz="1600" dirty="0" err="1">
                <a:solidFill>
                  <a:prstClr val="black"/>
                </a:solidFill>
                <a:latin typeface="Arial"/>
              </a:rPr>
              <a:t>barg</a:t>
            </a:r>
            <a:r>
              <a:rPr lang="en-US" sz="1600" dirty="0">
                <a:solidFill>
                  <a:prstClr val="black"/>
                </a:solidFill>
                <a:latin typeface="Arial"/>
              </a:rPr>
              <a:t>). It works fine </a:t>
            </a:r>
            <a:r>
              <a:rPr lang="en-US" sz="1600" dirty="0">
                <a:solidFill>
                  <a:srgbClr val="0000FF"/>
                </a:solidFill>
                <a:latin typeface="Arial"/>
              </a:rPr>
              <a:t>in M7 and SPS where the return line pressure is ~1.05 bara</a:t>
            </a:r>
            <a:r>
              <a:rPr lang="en-US" sz="1600" dirty="0">
                <a:solidFill>
                  <a:prstClr val="black"/>
                </a:solidFill>
                <a:latin typeface="Arial"/>
              </a:rPr>
              <a:t>) – tested with DQW module.</a:t>
            </a:r>
          </a:p>
          <a:p>
            <a:pPr algn="just" defTabSz="457200">
              <a:defRPr/>
            </a:pPr>
            <a:endParaRPr lang="en-US" sz="1600" dirty="0">
              <a:solidFill>
                <a:prstClr val="black"/>
              </a:solidFill>
              <a:latin typeface="Arial"/>
            </a:endParaRPr>
          </a:p>
        </p:txBody>
      </p:sp>
      <p:sp>
        <p:nvSpPr>
          <p:cNvPr id="5" name="TextBox 4">
            <a:extLst>
              <a:ext uri="{FF2B5EF4-FFF2-40B4-BE49-F238E27FC236}">
                <a16:creationId xmlns:a16="http://schemas.microsoft.com/office/drawing/2014/main" id="{D43D456C-A110-359B-18D5-B69690CBF8A4}"/>
              </a:ext>
            </a:extLst>
          </p:cNvPr>
          <p:cNvSpPr txBox="1"/>
          <p:nvPr/>
        </p:nvSpPr>
        <p:spPr>
          <a:xfrm>
            <a:off x="702646" y="4138311"/>
            <a:ext cx="10879743" cy="1815882"/>
          </a:xfrm>
          <a:prstGeom prst="rect">
            <a:avLst/>
          </a:prstGeom>
          <a:noFill/>
        </p:spPr>
        <p:txBody>
          <a:bodyPr wrap="square" rtlCol="0">
            <a:spAutoFit/>
          </a:bodyPr>
          <a:lstStyle/>
          <a:p>
            <a:pPr algn="just" defTabSz="457200">
              <a:defRPr/>
            </a:pPr>
            <a:r>
              <a:rPr lang="en-US" sz="1600" dirty="0">
                <a:solidFill>
                  <a:srgbClr val="0000FF"/>
                </a:solidFill>
                <a:latin typeface="Arial"/>
              </a:rPr>
              <a:t>In the LHC the return line pressure will be ~1.3 bara </a:t>
            </a:r>
            <a:r>
              <a:rPr lang="en-US" sz="1600" dirty="0">
                <a:solidFill>
                  <a:prstClr val="black"/>
                </a:solidFill>
                <a:latin typeface="Arial"/>
              </a:rPr>
              <a:t>and this will cause the problems to operate the module at 4.5 K. If we keep this solution, all transients including cool down and warm up will have to be done using pumping collector (line B) i.e. cold compressor will have to be in operation for any transient or stabilization of the crab modules.</a:t>
            </a:r>
          </a:p>
          <a:p>
            <a:pPr algn="just" defTabSz="457200">
              <a:defRPr/>
            </a:pPr>
            <a:r>
              <a:rPr lang="en-US" sz="1600" dirty="0">
                <a:solidFill>
                  <a:prstClr val="black"/>
                </a:solidFill>
                <a:latin typeface="Arial"/>
              </a:rPr>
              <a:t>Therefore, it is “very nice” to have now on RFD one stage SVs without He guard to test them for long term tightness against air inleak into the cryo system. If it works fine, we will propose to consider operation in the LHC with one stage SV w/o the helium guard but keeping possibility to convert the solution into two stages SVs as initially foreseen with He guard – </a:t>
            </a:r>
            <a:r>
              <a:rPr lang="en-US" sz="1600" dirty="0">
                <a:solidFill>
                  <a:srgbClr val="C00000"/>
                </a:solidFill>
                <a:latin typeface="Arial"/>
              </a:rPr>
              <a:t>for discussion with RF and MME.</a:t>
            </a:r>
          </a:p>
        </p:txBody>
      </p:sp>
      <p:pic>
        <p:nvPicPr>
          <p:cNvPr id="68" name="Picture 67">
            <a:extLst>
              <a:ext uri="{FF2B5EF4-FFF2-40B4-BE49-F238E27FC236}">
                <a16:creationId xmlns:a16="http://schemas.microsoft.com/office/drawing/2014/main" id="{55E65628-4C2C-6466-9B12-0518FD28F74C}"/>
              </a:ext>
            </a:extLst>
          </p:cNvPr>
          <p:cNvPicPr>
            <a:picLocks noChangeAspect="1"/>
          </p:cNvPicPr>
          <p:nvPr/>
        </p:nvPicPr>
        <p:blipFill>
          <a:blip r:embed="rId2"/>
          <a:stretch>
            <a:fillRect/>
          </a:stretch>
        </p:blipFill>
        <p:spPr>
          <a:xfrm>
            <a:off x="4550078" y="1979402"/>
            <a:ext cx="1686394" cy="1661224"/>
          </a:xfrm>
          <a:prstGeom prst="rect">
            <a:avLst/>
          </a:prstGeom>
        </p:spPr>
      </p:pic>
      <p:cxnSp>
        <p:nvCxnSpPr>
          <p:cNvPr id="70" name="Straight Connector 69">
            <a:extLst>
              <a:ext uri="{FF2B5EF4-FFF2-40B4-BE49-F238E27FC236}">
                <a16:creationId xmlns:a16="http://schemas.microsoft.com/office/drawing/2014/main" id="{CA75BCF0-D6E2-B0D0-47B5-3ACBA4E88CF8}"/>
              </a:ext>
            </a:extLst>
          </p:cNvPr>
          <p:cNvCxnSpPr>
            <a:cxnSpLocks/>
            <a:endCxn id="60" idx="3"/>
          </p:cNvCxnSpPr>
          <p:nvPr/>
        </p:nvCxnSpPr>
        <p:spPr>
          <a:xfrm flipH="1">
            <a:off x="4409776" y="2649233"/>
            <a:ext cx="517637" cy="208858"/>
          </a:xfrm>
          <a:prstGeom prst="line">
            <a:avLst/>
          </a:prstGeom>
          <a:ln w="9525">
            <a:solidFill>
              <a:srgbClr val="C00000"/>
            </a:solidFill>
            <a:headEnd type="stealth"/>
            <a:tailEnd type="none"/>
          </a:ln>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A4F34572-493B-15D9-D8E0-4FDF713E5BDA}"/>
              </a:ext>
            </a:extLst>
          </p:cNvPr>
          <p:cNvCxnSpPr>
            <a:cxnSpLocks/>
          </p:cNvCxnSpPr>
          <p:nvPr/>
        </p:nvCxnSpPr>
        <p:spPr>
          <a:xfrm>
            <a:off x="6312024" y="1985707"/>
            <a:ext cx="0" cy="2006378"/>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grpSp>
        <p:nvGrpSpPr>
          <p:cNvPr id="80" name="Group 79">
            <a:extLst>
              <a:ext uri="{FF2B5EF4-FFF2-40B4-BE49-F238E27FC236}">
                <a16:creationId xmlns:a16="http://schemas.microsoft.com/office/drawing/2014/main" id="{6FDF4F62-6035-17D7-18D3-18FB99D6D695}"/>
              </a:ext>
            </a:extLst>
          </p:cNvPr>
          <p:cNvGrpSpPr/>
          <p:nvPr/>
        </p:nvGrpSpPr>
        <p:grpSpPr>
          <a:xfrm>
            <a:off x="1775520" y="2054147"/>
            <a:ext cx="2635448" cy="1842134"/>
            <a:chOff x="251520" y="1844824"/>
            <a:chExt cx="2635448" cy="1842134"/>
          </a:xfrm>
        </p:grpSpPr>
        <p:grpSp>
          <p:nvGrpSpPr>
            <p:cNvPr id="65" name="Group 64">
              <a:extLst>
                <a:ext uri="{FF2B5EF4-FFF2-40B4-BE49-F238E27FC236}">
                  <a16:creationId xmlns:a16="http://schemas.microsoft.com/office/drawing/2014/main" id="{FBC35950-6460-2D49-83F3-5542058ACCE9}"/>
                </a:ext>
              </a:extLst>
            </p:cNvPr>
            <p:cNvGrpSpPr/>
            <p:nvPr/>
          </p:nvGrpSpPr>
          <p:grpSpPr>
            <a:xfrm>
              <a:off x="251520" y="1844824"/>
              <a:ext cx="2635448" cy="1842134"/>
              <a:chOff x="894441" y="1735054"/>
              <a:chExt cx="2635448" cy="1842134"/>
            </a:xfrm>
          </p:grpSpPr>
          <p:grpSp>
            <p:nvGrpSpPr>
              <p:cNvPr id="55" name="Group 54">
                <a:extLst>
                  <a:ext uri="{FF2B5EF4-FFF2-40B4-BE49-F238E27FC236}">
                    <a16:creationId xmlns:a16="http://schemas.microsoft.com/office/drawing/2014/main" id="{47E03274-F107-5338-2E94-CCEA366482A6}"/>
                  </a:ext>
                </a:extLst>
              </p:cNvPr>
              <p:cNvGrpSpPr/>
              <p:nvPr/>
            </p:nvGrpSpPr>
            <p:grpSpPr>
              <a:xfrm>
                <a:off x="1103382" y="1844269"/>
                <a:ext cx="1956450" cy="1732919"/>
                <a:chOff x="4067944" y="1836445"/>
                <a:chExt cx="1956450" cy="1732919"/>
              </a:xfrm>
            </p:grpSpPr>
            <p:sp>
              <p:nvSpPr>
                <p:cNvPr id="33" name="Rectangle 32">
                  <a:extLst>
                    <a:ext uri="{FF2B5EF4-FFF2-40B4-BE49-F238E27FC236}">
                      <a16:creationId xmlns:a16="http://schemas.microsoft.com/office/drawing/2014/main" id="{8E7D4F4E-AC18-FF04-5F28-F6C5948B0A1F}"/>
                    </a:ext>
                  </a:extLst>
                </p:cNvPr>
                <p:cNvSpPr/>
                <p:nvPr/>
              </p:nvSpPr>
              <p:spPr>
                <a:xfrm>
                  <a:off x="4572000" y="2921292"/>
                  <a:ext cx="936104" cy="648072"/>
                </a:xfrm>
                <a:prstGeom prst="rect">
                  <a:avLst/>
                </a:prstGeom>
                <a:noFill/>
                <a:ln>
                  <a:solidFill>
                    <a:schemeClr val="tx1"/>
                  </a:solidFill>
                  <a:extLst>
                    <a:ext uri="{C807C97D-BFC1-408E-A445-0C87EB9F89A2}">
                      <ask:lineSketchStyleProps xmlns:ask="http://schemas.microsoft.com/office/drawing/2018/sketchyshapes" sd="1219033472">
                        <a:custGeom>
                          <a:avLst/>
                          <a:gdLst>
                            <a:gd name="connsiteX0" fmla="*/ 0 w 936104"/>
                            <a:gd name="connsiteY0" fmla="*/ 0 h 648072"/>
                            <a:gd name="connsiteX1" fmla="*/ 458691 w 936104"/>
                            <a:gd name="connsiteY1" fmla="*/ 0 h 648072"/>
                            <a:gd name="connsiteX2" fmla="*/ 936104 w 936104"/>
                            <a:gd name="connsiteY2" fmla="*/ 0 h 648072"/>
                            <a:gd name="connsiteX3" fmla="*/ 936104 w 936104"/>
                            <a:gd name="connsiteY3" fmla="*/ 648072 h 648072"/>
                            <a:gd name="connsiteX4" fmla="*/ 468052 w 936104"/>
                            <a:gd name="connsiteY4" fmla="*/ 648072 h 648072"/>
                            <a:gd name="connsiteX5" fmla="*/ 0 w 936104"/>
                            <a:gd name="connsiteY5" fmla="*/ 648072 h 648072"/>
                            <a:gd name="connsiteX6" fmla="*/ 0 w 936104"/>
                            <a:gd name="connsiteY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6104" h="648072" extrusionOk="0">
                              <a:moveTo>
                                <a:pt x="0" y="0"/>
                              </a:moveTo>
                              <a:cubicBezTo>
                                <a:pt x="145927" y="-19401"/>
                                <a:pt x="301750" y="21098"/>
                                <a:pt x="458691" y="0"/>
                              </a:cubicBezTo>
                              <a:cubicBezTo>
                                <a:pt x="615632" y="-21098"/>
                                <a:pt x="770875" y="-19494"/>
                                <a:pt x="936104" y="0"/>
                              </a:cubicBezTo>
                              <a:cubicBezTo>
                                <a:pt x="933259" y="155885"/>
                                <a:pt x="959408" y="439240"/>
                                <a:pt x="936104" y="648072"/>
                              </a:cubicBezTo>
                              <a:cubicBezTo>
                                <a:pt x="755134" y="630224"/>
                                <a:pt x="567577" y="650038"/>
                                <a:pt x="468052" y="648072"/>
                              </a:cubicBezTo>
                              <a:cubicBezTo>
                                <a:pt x="368527" y="646106"/>
                                <a:pt x="224528" y="645176"/>
                                <a:pt x="0" y="648072"/>
                              </a:cubicBezTo>
                              <a:cubicBezTo>
                                <a:pt x="7714" y="473097"/>
                                <a:pt x="-18313" y="241130"/>
                                <a:pt x="0" y="0"/>
                              </a:cubicBezTo>
                              <a:close/>
                            </a:path>
                          </a:pathLst>
                        </a:custGeom>
                        <ask:type>
                          <ask:lineSketchNone/>
                        </ask:type>
                      </ask:lineSketchStyleProps>
                    </a:ext>
                  </a:extLs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0389ACB0-FEED-73E1-3635-200434C12981}"/>
                    </a:ext>
                  </a:extLst>
                </p:cNvPr>
                <p:cNvCxnSpPr>
                  <a:cxnSpLocks/>
                </p:cNvCxnSpPr>
                <p:nvPr/>
              </p:nvCxnSpPr>
              <p:spPr>
                <a:xfrm>
                  <a:off x="5034785" y="2273936"/>
                  <a:ext cx="0" cy="647356"/>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5" name="Group 34">
                  <a:extLst>
                    <a:ext uri="{FF2B5EF4-FFF2-40B4-BE49-F238E27FC236}">
                      <a16:creationId xmlns:a16="http://schemas.microsoft.com/office/drawing/2014/main" id="{580A7BB1-890B-38C7-460D-1B66B97E8A22}"/>
                    </a:ext>
                  </a:extLst>
                </p:cNvPr>
                <p:cNvGrpSpPr/>
                <p:nvPr/>
              </p:nvGrpSpPr>
              <p:grpSpPr>
                <a:xfrm>
                  <a:off x="4934744" y="2230669"/>
                  <a:ext cx="393907" cy="284643"/>
                  <a:chOff x="2411760" y="2320663"/>
                  <a:chExt cx="393907" cy="284643"/>
                </a:xfrm>
              </p:grpSpPr>
              <p:sp>
                <p:nvSpPr>
                  <p:cNvPr id="36" name="Isosceles Triangle 35">
                    <a:extLst>
                      <a:ext uri="{FF2B5EF4-FFF2-40B4-BE49-F238E27FC236}">
                        <a16:creationId xmlns:a16="http://schemas.microsoft.com/office/drawing/2014/main" id="{1C11FE26-6ED7-8353-8898-1C8E36409D0D}"/>
                      </a:ext>
                    </a:extLst>
                  </p:cNvPr>
                  <p:cNvSpPr/>
                  <p:nvPr/>
                </p:nvSpPr>
                <p:spPr>
                  <a:xfrm rot="10800000">
                    <a:off x="2411760" y="2320663"/>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7" name="Straight Connector 36">
                    <a:extLst>
                      <a:ext uri="{FF2B5EF4-FFF2-40B4-BE49-F238E27FC236}">
                        <a16:creationId xmlns:a16="http://schemas.microsoft.com/office/drawing/2014/main" id="{72FB29ED-83EF-360F-2743-D737DCB67A45}"/>
                      </a:ext>
                    </a:extLst>
                  </p:cNvPr>
                  <p:cNvCxnSpPr>
                    <a:cxnSpLocks/>
                  </p:cNvCxnSpPr>
                  <p:nvPr/>
                </p:nvCxnSpPr>
                <p:spPr>
                  <a:xfrm>
                    <a:off x="2510236" y="2460998"/>
                    <a:ext cx="295431"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E67E9F94-12C5-8D1A-0F8B-285B4E8BAA53}"/>
                      </a:ext>
                    </a:extLst>
                  </p:cNvPr>
                  <p:cNvCxnSpPr>
                    <a:cxnSpLocks/>
                  </p:cNvCxnSpPr>
                  <p:nvPr/>
                </p:nvCxnSpPr>
                <p:spPr>
                  <a:xfrm flipH="1">
                    <a:off x="2660878" y="24240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F4144479-B5B6-BC54-5434-90518B48AFD4}"/>
                      </a:ext>
                    </a:extLst>
                  </p:cNvPr>
                  <p:cNvCxnSpPr>
                    <a:cxnSpLocks/>
                  </p:cNvCxnSpPr>
                  <p:nvPr/>
                </p:nvCxnSpPr>
                <p:spPr>
                  <a:xfrm flipH="1">
                    <a:off x="2582633" y="24283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0" name="Isosceles Triangle 39">
                    <a:extLst>
                      <a:ext uri="{FF2B5EF4-FFF2-40B4-BE49-F238E27FC236}">
                        <a16:creationId xmlns:a16="http://schemas.microsoft.com/office/drawing/2014/main" id="{CF783250-6E63-28FE-0F1E-5C65CC875D79}"/>
                      </a:ext>
                    </a:extLst>
                  </p:cNvPr>
                  <p:cNvSpPr/>
                  <p:nvPr/>
                </p:nvSpPr>
                <p:spPr>
                  <a:xfrm>
                    <a:off x="2411760" y="2457609"/>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1" name="Straight Connector 40">
                  <a:extLst>
                    <a:ext uri="{FF2B5EF4-FFF2-40B4-BE49-F238E27FC236}">
                      <a16:creationId xmlns:a16="http://schemas.microsoft.com/office/drawing/2014/main" id="{E5995F50-CFAC-8E5F-F24D-48669E15616F}"/>
                    </a:ext>
                  </a:extLst>
                </p:cNvPr>
                <p:cNvCxnSpPr>
                  <a:cxnSpLocks/>
                </p:cNvCxnSpPr>
                <p:nvPr/>
              </p:nvCxnSpPr>
              <p:spPr>
                <a:xfrm flipH="1">
                  <a:off x="4358680" y="2714451"/>
                  <a:ext cx="136815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7BAB8A7D-45F9-113F-7ACD-0E8347A240FD}"/>
                    </a:ext>
                  </a:extLst>
                </p:cNvPr>
                <p:cNvSpPr/>
                <p:nvPr/>
              </p:nvSpPr>
              <p:spPr>
                <a:xfrm>
                  <a:off x="4807869" y="2096313"/>
                  <a:ext cx="604251" cy="609800"/>
                </a:xfrm>
                <a:prstGeom prst="rect">
                  <a:avLst/>
                </a:prstGeom>
                <a:noFill/>
                <a:ln>
                  <a:solidFill>
                    <a:schemeClr val="tx1"/>
                  </a:solidFill>
                  <a:extLst>
                    <a:ext uri="{C807C97D-BFC1-408E-A445-0C87EB9F89A2}">
                      <ask:lineSketchStyleProps xmlns:ask="http://schemas.microsoft.com/office/drawing/2018/sketchyshapes" sd="1219033472">
                        <a:custGeom>
                          <a:avLst/>
                          <a:gdLst>
                            <a:gd name="connsiteX0" fmla="*/ 0 w 936104"/>
                            <a:gd name="connsiteY0" fmla="*/ 0 h 648072"/>
                            <a:gd name="connsiteX1" fmla="*/ 458691 w 936104"/>
                            <a:gd name="connsiteY1" fmla="*/ 0 h 648072"/>
                            <a:gd name="connsiteX2" fmla="*/ 936104 w 936104"/>
                            <a:gd name="connsiteY2" fmla="*/ 0 h 648072"/>
                            <a:gd name="connsiteX3" fmla="*/ 936104 w 936104"/>
                            <a:gd name="connsiteY3" fmla="*/ 648072 h 648072"/>
                            <a:gd name="connsiteX4" fmla="*/ 468052 w 936104"/>
                            <a:gd name="connsiteY4" fmla="*/ 648072 h 648072"/>
                            <a:gd name="connsiteX5" fmla="*/ 0 w 936104"/>
                            <a:gd name="connsiteY5" fmla="*/ 648072 h 648072"/>
                            <a:gd name="connsiteX6" fmla="*/ 0 w 936104"/>
                            <a:gd name="connsiteY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6104" h="648072" extrusionOk="0">
                              <a:moveTo>
                                <a:pt x="0" y="0"/>
                              </a:moveTo>
                              <a:cubicBezTo>
                                <a:pt x="145927" y="-19401"/>
                                <a:pt x="301750" y="21098"/>
                                <a:pt x="458691" y="0"/>
                              </a:cubicBezTo>
                              <a:cubicBezTo>
                                <a:pt x="615632" y="-21098"/>
                                <a:pt x="770875" y="-19494"/>
                                <a:pt x="936104" y="0"/>
                              </a:cubicBezTo>
                              <a:cubicBezTo>
                                <a:pt x="933259" y="155885"/>
                                <a:pt x="959408" y="439240"/>
                                <a:pt x="936104" y="648072"/>
                              </a:cubicBezTo>
                              <a:cubicBezTo>
                                <a:pt x="755134" y="630224"/>
                                <a:pt x="567577" y="650038"/>
                                <a:pt x="468052" y="648072"/>
                              </a:cubicBezTo>
                              <a:cubicBezTo>
                                <a:pt x="368527" y="646106"/>
                                <a:pt x="224528" y="645176"/>
                                <a:pt x="0" y="648072"/>
                              </a:cubicBezTo>
                              <a:cubicBezTo>
                                <a:pt x="7714" y="473097"/>
                                <a:pt x="-18313" y="241130"/>
                                <a:pt x="0" y="0"/>
                              </a:cubicBezTo>
                              <a:close/>
                            </a:path>
                          </a:pathLst>
                        </a:custGeom>
                        <ask:type>
                          <ask:lineSketchNone/>
                        </ask:type>
                      </ask:lineSketchStyleProps>
                    </a:ext>
                  </a:extLs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3" name="Straight Connector 42">
                  <a:extLst>
                    <a:ext uri="{FF2B5EF4-FFF2-40B4-BE49-F238E27FC236}">
                      <a16:creationId xmlns:a16="http://schemas.microsoft.com/office/drawing/2014/main" id="{48209E61-64F2-F065-ACA5-1745218387CE}"/>
                    </a:ext>
                  </a:extLst>
                </p:cNvPr>
                <p:cNvCxnSpPr>
                  <a:cxnSpLocks/>
                </p:cNvCxnSpPr>
                <p:nvPr/>
              </p:nvCxnSpPr>
              <p:spPr>
                <a:xfrm flipH="1">
                  <a:off x="5412120" y="2301169"/>
                  <a:ext cx="31471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B1930763-CEC9-819A-FBCA-79E4E86D8C33}"/>
                    </a:ext>
                  </a:extLst>
                </p:cNvPr>
                <p:cNvCxnSpPr>
                  <a:cxnSpLocks/>
                </p:cNvCxnSpPr>
                <p:nvPr/>
              </p:nvCxnSpPr>
              <p:spPr>
                <a:xfrm>
                  <a:off x="5726832" y="1988840"/>
                  <a:ext cx="0" cy="31232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47" name="Group 46">
                  <a:extLst>
                    <a:ext uri="{FF2B5EF4-FFF2-40B4-BE49-F238E27FC236}">
                      <a16:creationId xmlns:a16="http://schemas.microsoft.com/office/drawing/2014/main" id="{40F1F869-0869-00DF-C081-2C8413B5A100}"/>
                    </a:ext>
                  </a:extLst>
                </p:cNvPr>
                <p:cNvGrpSpPr/>
                <p:nvPr/>
              </p:nvGrpSpPr>
              <p:grpSpPr>
                <a:xfrm>
                  <a:off x="5630487" y="1836445"/>
                  <a:ext cx="393907" cy="284643"/>
                  <a:chOff x="2411760" y="2320663"/>
                  <a:chExt cx="393907" cy="284643"/>
                </a:xfrm>
              </p:grpSpPr>
              <p:sp>
                <p:nvSpPr>
                  <p:cNvPr id="48" name="Isosceles Triangle 47">
                    <a:extLst>
                      <a:ext uri="{FF2B5EF4-FFF2-40B4-BE49-F238E27FC236}">
                        <a16:creationId xmlns:a16="http://schemas.microsoft.com/office/drawing/2014/main" id="{646881FA-7E39-CE6C-956F-E6FCFCFD61C3}"/>
                      </a:ext>
                    </a:extLst>
                  </p:cNvPr>
                  <p:cNvSpPr/>
                  <p:nvPr/>
                </p:nvSpPr>
                <p:spPr>
                  <a:xfrm rot="10800000">
                    <a:off x="2411760" y="2320663"/>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DFB326B5-21BB-5406-40B2-1E1EE7FD28E3}"/>
                      </a:ext>
                    </a:extLst>
                  </p:cNvPr>
                  <p:cNvCxnSpPr>
                    <a:cxnSpLocks/>
                  </p:cNvCxnSpPr>
                  <p:nvPr/>
                </p:nvCxnSpPr>
                <p:spPr>
                  <a:xfrm>
                    <a:off x="2510236" y="2460998"/>
                    <a:ext cx="295431"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D90E2894-4879-0DE0-C1E6-6BF4E603C801}"/>
                      </a:ext>
                    </a:extLst>
                  </p:cNvPr>
                  <p:cNvCxnSpPr>
                    <a:cxnSpLocks/>
                  </p:cNvCxnSpPr>
                  <p:nvPr/>
                </p:nvCxnSpPr>
                <p:spPr>
                  <a:xfrm flipH="1">
                    <a:off x="2660878" y="24240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5FEE811-CEE9-D618-7EA9-E95332788028}"/>
                      </a:ext>
                    </a:extLst>
                  </p:cNvPr>
                  <p:cNvCxnSpPr>
                    <a:cxnSpLocks/>
                  </p:cNvCxnSpPr>
                  <p:nvPr/>
                </p:nvCxnSpPr>
                <p:spPr>
                  <a:xfrm flipH="1">
                    <a:off x="2582633" y="24283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2" name="Isosceles Triangle 51">
                    <a:extLst>
                      <a:ext uri="{FF2B5EF4-FFF2-40B4-BE49-F238E27FC236}">
                        <a16:creationId xmlns:a16="http://schemas.microsoft.com/office/drawing/2014/main" id="{00DD72B8-FBA9-ED5D-884F-820821FED0AC}"/>
                      </a:ext>
                    </a:extLst>
                  </p:cNvPr>
                  <p:cNvSpPr/>
                  <p:nvPr/>
                </p:nvSpPr>
                <p:spPr>
                  <a:xfrm>
                    <a:off x="2411760" y="2457609"/>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53" name="Straight Connector 52">
                  <a:extLst>
                    <a:ext uri="{FF2B5EF4-FFF2-40B4-BE49-F238E27FC236}">
                      <a16:creationId xmlns:a16="http://schemas.microsoft.com/office/drawing/2014/main" id="{1DD9D26C-24FC-E67F-DAC2-1B84A52F419C}"/>
                    </a:ext>
                  </a:extLst>
                </p:cNvPr>
                <p:cNvCxnSpPr>
                  <a:cxnSpLocks/>
                </p:cNvCxnSpPr>
                <p:nvPr/>
              </p:nvCxnSpPr>
              <p:spPr>
                <a:xfrm flipH="1">
                  <a:off x="4067944" y="2333666"/>
                  <a:ext cx="739925" cy="0"/>
                </a:xfrm>
                <a:prstGeom prst="line">
                  <a:avLst/>
                </a:prstGeom>
                <a:ln w="9525">
                  <a:solidFill>
                    <a:schemeClr val="tx1"/>
                  </a:solidFill>
                  <a:headEnd type="stealth"/>
                  <a:tailEnd type="none"/>
                </a:ln>
                <a:effectLst/>
              </p:spPr>
              <p:style>
                <a:lnRef idx="2">
                  <a:schemeClr val="accent1"/>
                </a:lnRef>
                <a:fillRef idx="0">
                  <a:schemeClr val="accent1"/>
                </a:fillRef>
                <a:effectRef idx="1">
                  <a:schemeClr val="accent1"/>
                </a:effectRef>
                <a:fontRef idx="minor">
                  <a:schemeClr val="tx1"/>
                </a:fontRef>
              </p:style>
            </p:cxnSp>
          </p:grpSp>
          <p:sp>
            <p:nvSpPr>
              <p:cNvPr id="57" name="TextBox 56">
                <a:extLst>
                  <a:ext uri="{FF2B5EF4-FFF2-40B4-BE49-F238E27FC236}">
                    <a16:creationId xmlns:a16="http://schemas.microsoft.com/office/drawing/2014/main" id="{1C3AE17F-6D52-8FDC-72C0-09113BB56A05}"/>
                  </a:ext>
                </a:extLst>
              </p:cNvPr>
              <p:cNvSpPr txBox="1"/>
              <p:nvPr/>
            </p:nvSpPr>
            <p:spPr>
              <a:xfrm>
                <a:off x="894441" y="1933753"/>
                <a:ext cx="856325" cy="430887"/>
              </a:xfrm>
              <a:prstGeom prst="rect">
                <a:avLst/>
              </a:prstGeom>
              <a:noFill/>
            </p:spPr>
            <p:txBody>
              <a:bodyPr wrap="none" rtlCol="0">
                <a:spAutoFit/>
              </a:bodyPr>
              <a:lstStyle/>
              <a:p>
                <a:r>
                  <a:rPr lang="en-US" sz="1100" dirty="0"/>
                  <a:t>He supply </a:t>
                </a:r>
              </a:p>
              <a:p>
                <a:r>
                  <a:rPr lang="en-US" sz="1100" dirty="0"/>
                  <a:t>at 50 mbar</a:t>
                </a:r>
                <a:endParaRPr lang="en-GB" sz="1100" dirty="0"/>
              </a:p>
            </p:txBody>
          </p:sp>
          <p:sp>
            <p:nvSpPr>
              <p:cNvPr id="58" name="TextBox 57">
                <a:extLst>
                  <a:ext uri="{FF2B5EF4-FFF2-40B4-BE49-F238E27FC236}">
                    <a16:creationId xmlns:a16="http://schemas.microsoft.com/office/drawing/2014/main" id="{D2168327-4701-ACF2-0C7D-A86BB628DF52}"/>
                  </a:ext>
                </a:extLst>
              </p:cNvPr>
              <p:cNvSpPr txBox="1"/>
              <p:nvPr/>
            </p:nvSpPr>
            <p:spPr>
              <a:xfrm>
                <a:off x="1727198" y="1894488"/>
                <a:ext cx="779381" cy="261610"/>
              </a:xfrm>
              <a:prstGeom prst="rect">
                <a:avLst/>
              </a:prstGeom>
              <a:noFill/>
            </p:spPr>
            <p:txBody>
              <a:bodyPr wrap="none" rtlCol="0">
                <a:spAutoFit/>
              </a:bodyPr>
              <a:lstStyle/>
              <a:p>
                <a:r>
                  <a:rPr lang="en-US" sz="1100" dirty="0"/>
                  <a:t>0.35 </a:t>
                </a:r>
                <a:r>
                  <a:rPr lang="en-US" sz="1100" dirty="0" err="1"/>
                  <a:t>barg</a:t>
                </a:r>
                <a:endParaRPr lang="en-GB" sz="1100" dirty="0"/>
              </a:p>
            </p:txBody>
          </p:sp>
          <p:sp>
            <p:nvSpPr>
              <p:cNvPr id="59" name="TextBox 58">
                <a:extLst>
                  <a:ext uri="{FF2B5EF4-FFF2-40B4-BE49-F238E27FC236}">
                    <a16:creationId xmlns:a16="http://schemas.microsoft.com/office/drawing/2014/main" id="{0362882C-EE09-BCCE-A0E2-B5141803C21F}"/>
                  </a:ext>
                </a:extLst>
              </p:cNvPr>
              <p:cNvSpPr txBox="1"/>
              <p:nvPr/>
            </p:nvSpPr>
            <p:spPr>
              <a:xfrm>
                <a:off x="2829056" y="1735054"/>
                <a:ext cx="700833" cy="261610"/>
              </a:xfrm>
              <a:prstGeom prst="rect">
                <a:avLst/>
              </a:prstGeom>
              <a:noFill/>
            </p:spPr>
            <p:txBody>
              <a:bodyPr wrap="none" rtlCol="0">
                <a:spAutoFit/>
              </a:bodyPr>
              <a:lstStyle/>
              <a:p>
                <a:r>
                  <a:rPr lang="en-US" sz="1100" dirty="0"/>
                  <a:t>0.4 </a:t>
                </a:r>
                <a:r>
                  <a:rPr lang="en-US" sz="1100" dirty="0" err="1"/>
                  <a:t>barg</a:t>
                </a:r>
                <a:endParaRPr lang="en-GB" sz="1100" dirty="0"/>
              </a:p>
            </p:txBody>
          </p:sp>
          <p:sp>
            <p:nvSpPr>
              <p:cNvPr id="60" name="TextBox 59">
                <a:extLst>
                  <a:ext uri="{FF2B5EF4-FFF2-40B4-BE49-F238E27FC236}">
                    <a16:creationId xmlns:a16="http://schemas.microsoft.com/office/drawing/2014/main" id="{3804CF68-4FC1-4276-F3F3-CAC2A893793A}"/>
                  </a:ext>
                </a:extLst>
              </p:cNvPr>
              <p:cNvSpPr txBox="1"/>
              <p:nvPr/>
            </p:nvSpPr>
            <p:spPr>
              <a:xfrm>
                <a:off x="2763743" y="2408193"/>
                <a:ext cx="764953" cy="261610"/>
              </a:xfrm>
              <a:prstGeom prst="rect">
                <a:avLst/>
              </a:prstGeom>
              <a:noFill/>
            </p:spPr>
            <p:txBody>
              <a:bodyPr wrap="none" rtlCol="0">
                <a:spAutoFit/>
              </a:bodyPr>
              <a:lstStyle/>
              <a:p>
                <a:r>
                  <a:rPr lang="en-US" sz="1100" dirty="0"/>
                  <a:t>He guard</a:t>
                </a:r>
                <a:endParaRPr lang="en-GB" sz="1100" dirty="0"/>
              </a:p>
            </p:txBody>
          </p:sp>
          <p:cxnSp>
            <p:nvCxnSpPr>
              <p:cNvPr id="61" name="Straight Connector 60">
                <a:extLst>
                  <a:ext uri="{FF2B5EF4-FFF2-40B4-BE49-F238E27FC236}">
                    <a16:creationId xmlns:a16="http://schemas.microsoft.com/office/drawing/2014/main" id="{81C28EB9-C1CA-57F8-6FB7-A09BB1B28879}"/>
                  </a:ext>
                </a:extLst>
              </p:cNvPr>
              <p:cNvCxnSpPr>
                <a:cxnSpLocks/>
              </p:cNvCxnSpPr>
              <p:nvPr/>
            </p:nvCxnSpPr>
            <p:spPr>
              <a:xfrm>
                <a:off x="2317777" y="2523136"/>
                <a:ext cx="446624" cy="18954"/>
              </a:xfrm>
              <a:prstGeom prst="line">
                <a:avLst/>
              </a:prstGeom>
              <a:ln w="9525">
                <a:solidFill>
                  <a:srgbClr val="C00000"/>
                </a:solidFill>
                <a:headEnd type="stealth"/>
                <a:tailEnd type="none"/>
              </a:ln>
              <a:effectLst/>
            </p:spPr>
            <p:style>
              <a:lnRef idx="2">
                <a:schemeClr val="accent1"/>
              </a:lnRef>
              <a:fillRef idx="0">
                <a:schemeClr val="accent1"/>
              </a:fillRef>
              <a:effectRef idx="1">
                <a:schemeClr val="accent1"/>
              </a:effectRef>
              <a:fontRef idx="minor">
                <a:schemeClr val="tx1"/>
              </a:fontRef>
            </p:style>
          </p:cxnSp>
        </p:grpSp>
        <p:sp>
          <p:nvSpPr>
            <p:cNvPr id="75" name="TextBox 74">
              <a:extLst>
                <a:ext uri="{FF2B5EF4-FFF2-40B4-BE49-F238E27FC236}">
                  <a16:creationId xmlns:a16="http://schemas.microsoft.com/office/drawing/2014/main" id="{52C644F9-3AD1-EA37-73B3-67D1D0FC0E73}"/>
                </a:ext>
              </a:extLst>
            </p:cNvPr>
            <p:cNvSpPr txBox="1"/>
            <p:nvPr/>
          </p:nvSpPr>
          <p:spPr>
            <a:xfrm>
              <a:off x="429083" y="2621181"/>
              <a:ext cx="758541" cy="261610"/>
            </a:xfrm>
            <a:prstGeom prst="rect">
              <a:avLst/>
            </a:prstGeom>
            <a:noFill/>
          </p:spPr>
          <p:txBody>
            <a:bodyPr wrap="none" rtlCol="0">
              <a:spAutoFit/>
            </a:bodyPr>
            <a:lstStyle/>
            <a:p>
              <a:r>
                <a:rPr lang="en-US" sz="1100" dirty="0"/>
                <a:t>envelope</a:t>
              </a:r>
              <a:endParaRPr lang="en-GB" sz="1100" dirty="0"/>
            </a:p>
          </p:txBody>
        </p:sp>
        <p:sp>
          <p:nvSpPr>
            <p:cNvPr id="77" name="TextBox 76">
              <a:extLst>
                <a:ext uri="{FF2B5EF4-FFF2-40B4-BE49-F238E27FC236}">
                  <a16:creationId xmlns:a16="http://schemas.microsoft.com/office/drawing/2014/main" id="{7B20F635-E258-A0AF-EF76-AE8F91809543}"/>
                </a:ext>
              </a:extLst>
            </p:cNvPr>
            <p:cNvSpPr txBox="1"/>
            <p:nvPr/>
          </p:nvSpPr>
          <p:spPr>
            <a:xfrm>
              <a:off x="1092114" y="3236141"/>
              <a:ext cx="670376" cy="261610"/>
            </a:xfrm>
            <a:prstGeom prst="rect">
              <a:avLst/>
            </a:prstGeom>
            <a:noFill/>
          </p:spPr>
          <p:txBody>
            <a:bodyPr wrap="none" rtlCol="0">
              <a:spAutoFit/>
            </a:bodyPr>
            <a:lstStyle/>
            <a:p>
              <a:r>
                <a:rPr lang="en-US" sz="1100" dirty="0"/>
                <a:t>He tank</a:t>
              </a:r>
              <a:endParaRPr lang="en-GB" sz="1100" dirty="0"/>
            </a:p>
          </p:txBody>
        </p:sp>
      </p:grpSp>
      <p:grpSp>
        <p:nvGrpSpPr>
          <p:cNvPr id="79" name="Group 78">
            <a:extLst>
              <a:ext uri="{FF2B5EF4-FFF2-40B4-BE49-F238E27FC236}">
                <a16:creationId xmlns:a16="http://schemas.microsoft.com/office/drawing/2014/main" id="{A49AD2C4-EC05-0F46-B8DC-042F4675DD8F}"/>
              </a:ext>
            </a:extLst>
          </p:cNvPr>
          <p:cNvGrpSpPr/>
          <p:nvPr/>
        </p:nvGrpSpPr>
        <p:grpSpPr>
          <a:xfrm>
            <a:off x="6528160" y="2179698"/>
            <a:ext cx="1579789" cy="1655095"/>
            <a:chOff x="5004159" y="1823330"/>
            <a:chExt cx="1579789" cy="1655095"/>
          </a:xfrm>
        </p:grpSpPr>
        <p:grpSp>
          <p:nvGrpSpPr>
            <p:cNvPr id="66" name="Group 65">
              <a:extLst>
                <a:ext uri="{FF2B5EF4-FFF2-40B4-BE49-F238E27FC236}">
                  <a16:creationId xmlns:a16="http://schemas.microsoft.com/office/drawing/2014/main" id="{AE48A769-E43D-2F17-96BC-EB1DB737607E}"/>
                </a:ext>
              </a:extLst>
            </p:cNvPr>
            <p:cNvGrpSpPr/>
            <p:nvPr/>
          </p:nvGrpSpPr>
          <p:grpSpPr>
            <a:xfrm>
              <a:off x="5215796" y="1823330"/>
              <a:ext cx="1368152" cy="1655095"/>
              <a:chOff x="5494725" y="1836428"/>
              <a:chExt cx="1368152" cy="1655095"/>
            </a:xfrm>
          </p:grpSpPr>
          <p:grpSp>
            <p:nvGrpSpPr>
              <p:cNvPr id="56" name="Group 55">
                <a:extLst>
                  <a:ext uri="{FF2B5EF4-FFF2-40B4-BE49-F238E27FC236}">
                    <a16:creationId xmlns:a16="http://schemas.microsoft.com/office/drawing/2014/main" id="{F845A9EC-F324-BB6E-B546-8C09EFDFFAB4}"/>
                  </a:ext>
                </a:extLst>
              </p:cNvPr>
              <p:cNvGrpSpPr/>
              <p:nvPr/>
            </p:nvGrpSpPr>
            <p:grpSpPr>
              <a:xfrm>
                <a:off x="5494725" y="2152828"/>
                <a:ext cx="1368152" cy="1338695"/>
                <a:chOff x="755576" y="2233605"/>
                <a:chExt cx="1368152" cy="1338695"/>
              </a:xfrm>
            </p:grpSpPr>
            <p:sp>
              <p:nvSpPr>
                <p:cNvPr id="7" name="Rectangle 6">
                  <a:extLst>
                    <a:ext uri="{FF2B5EF4-FFF2-40B4-BE49-F238E27FC236}">
                      <a16:creationId xmlns:a16="http://schemas.microsoft.com/office/drawing/2014/main" id="{EF4B50EF-5022-BCF3-1C23-BCA8A70D2BAF}"/>
                    </a:ext>
                  </a:extLst>
                </p:cNvPr>
                <p:cNvSpPr/>
                <p:nvPr/>
              </p:nvSpPr>
              <p:spPr>
                <a:xfrm>
                  <a:off x="968896" y="2924228"/>
                  <a:ext cx="936104" cy="648072"/>
                </a:xfrm>
                <a:prstGeom prst="rect">
                  <a:avLst/>
                </a:prstGeom>
                <a:noFill/>
                <a:ln>
                  <a:solidFill>
                    <a:schemeClr val="tx1"/>
                  </a:solidFill>
                  <a:extLst>
                    <a:ext uri="{C807C97D-BFC1-408E-A445-0C87EB9F89A2}">
                      <ask:lineSketchStyleProps xmlns:ask="http://schemas.microsoft.com/office/drawing/2018/sketchyshapes" sd="1219033472">
                        <a:custGeom>
                          <a:avLst/>
                          <a:gdLst>
                            <a:gd name="connsiteX0" fmla="*/ 0 w 936104"/>
                            <a:gd name="connsiteY0" fmla="*/ 0 h 648072"/>
                            <a:gd name="connsiteX1" fmla="*/ 458691 w 936104"/>
                            <a:gd name="connsiteY1" fmla="*/ 0 h 648072"/>
                            <a:gd name="connsiteX2" fmla="*/ 936104 w 936104"/>
                            <a:gd name="connsiteY2" fmla="*/ 0 h 648072"/>
                            <a:gd name="connsiteX3" fmla="*/ 936104 w 936104"/>
                            <a:gd name="connsiteY3" fmla="*/ 648072 h 648072"/>
                            <a:gd name="connsiteX4" fmla="*/ 468052 w 936104"/>
                            <a:gd name="connsiteY4" fmla="*/ 648072 h 648072"/>
                            <a:gd name="connsiteX5" fmla="*/ 0 w 936104"/>
                            <a:gd name="connsiteY5" fmla="*/ 648072 h 648072"/>
                            <a:gd name="connsiteX6" fmla="*/ 0 w 936104"/>
                            <a:gd name="connsiteY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6104" h="648072" extrusionOk="0">
                              <a:moveTo>
                                <a:pt x="0" y="0"/>
                              </a:moveTo>
                              <a:cubicBezTo>
                                <a:pt x="145927" y="-19401"/>
                                <a:pt x="301750" y="21098"/>
                                <a:pt x="458691" y="0"/>
                              </a:cubicBezTo>
                              <a:cubicBezTo>
                                <a:pt x="615632" y="-21098"/>
                                <a:pt x="770875" y="-19494"/>
                                <a:pt x="936104" y="0"/>
                              </a:cubicBezTo>
                              <a:cubicBezTo>
                                <a:pt x="933259" y="155885"/>
                                <a:pt x="959408" y="439240"/>
                                <a:pt x="936104" y="648072"/>
                              </a:cubicBezTo>
                              <a:cubicBezTo>
                                <a:pt x="755134" y="630224"/>
                                <a:pt x="567577" y="650038"/>
                                <a:pt x="468052" y="648072"/>
                              </a:cubicBezTo>
                              <a:cubicBezTo>
                                <a:pt x="368527" y="646106"/>
                                <a:pt x="224528" y="645176"/>
                                <a:pt x="0" y="648072"/>
                              </a:cubicBezTo>
                              <a:cubicBezTo>
                                <a:pt x="7714" y="473097"/>
                                <a:pt x="-18313" y="241130"/>
                                <a:pt x="0" y="0"/>
                              </a:cubicBezTo>
                              <a:close/>
                            </a:path>
                          </a:pathLst>
                        </a:custGeom>
                        <ask:type>
                          <ask:lineSketchNone/>
                        </ask:type>
                      </ask:lineSketchStyleProps>
                    </a:ext>
                  </a:extLs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479C8143-DCC2-6956-E9B8-F74095117477}"/>
                    </a:ext>
                  </a:extLst>
                </p:cNvPr>
                <p:cNvCxnSpPr>
                  <a:cxnSpLocks/>
                </p:cNvCxnSpPr>
                <p:nvPr/>
              </p:nvCxnSpPr>
              <p:spPr>
                <a:xfrm>
                  <a:off x="1431681" y="2276872"/>
                  <a:ext cx="0" cy="647356"/>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26" name="Group 25">
                  <a:extLst>
                    <a:ext uri="{FF2B5EF4-FFF2-40B4-BE49-F238E27FC236}">
                      <a16:creationId xmlns:a16="http://schemas.microsoft.com/office/drawing/2014/main" id="{9E579300-FF6A-6D22-18E7-36A5C5DEFA47}"/>
                    </a:ext>
                  </a:extLst>
                </p:cNvPr>
                <p:cNvGrpSpPr/>
                <p:nvPr/>
              </p:nvGrpSpPr>
              <p:grpSpPr>
                <a:xfrm>
                  <a:off x="1331640" y="2233605"/>
                  <a:ext cx="393907" cy="284643"/>
                  <a:chOff x="2411760" y="2320663"/>
                  <a:chExt cx="393907" cy="284643"/>
                </a:xfrm>
              </p:grpSpPr>
              <p:sp>
                <p:nvSpPr>
                  <p:cNvPr id="16" name="Isosceles Triangle 15">
                    <a:extLst>
                      <a:ext uri="{FF2B5EF4-FFF2-40B4-BE49-F238E27FC236}">
                        <a16:creationId xmlns:a16="http://schemas.microsoft.com/office/drawing/2014/main" id="{ABB52D17-4F9D-B01F-E5F4-0BF5EEF5A29E}"/>
                      </a:ext>
                    </a:extLst>
                  </p:cNvPr>
                  <p:cNvSpPr/>
                  <p:nvPr/>
                </p:nvSpPr>
                <p:spPr>
                  <a:xfrm rot="10800000">
                    <a:off x="2411760" y="2320663"/>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39644204-D1ED-D9F5-6D49-8807B6EE090E}"/>
                      </a:ext>
                    </a:extLst>
                  </p:cNvPr>
                  <p:cNvCxnSpPr>
                    <a:cxnSpLocks/>
                  </p:cNvCxnSpPr>
                  <p:nvPr/>
                </p:nvCxnSpPr>
                <p:spPr>
                  <a:xfrm>
                    <a:off x="2510236" y="2460998"/>
                    <a:ext cx="295431"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C45271FF-A312-8391-CDBE-7BA09DE91CBF}"/>
                      </a:ext>
                    </a:extLst>
                  </p:cNvPr>
                  <p:cNvCxnSpPr>
                    <a:cxnSpLocks/>
                  </p:cNvCxnSpPr>
                  <p:nvPr/>
                </p:nvCxnSpPr>
                <p:spPr>
                  <a:xfrm flipH="1">
                    <a:off x="2660878" y="24240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E81630D5-BFF5-B418-BCC8-BDA1BEE7685A}"/>
                      </a:ext>
                    </a:extLst>
                  </p:cNvPr>
                  <p:cNvCxnSpPr>
                    <a:cxnSpLocks/>
                  </p:cNvCxnSpPr>
                  <p:nvPr/>
                </p:nvCxnSpPr>
                <p:spPr>
                  <a:xfrm flipH="1">
                    <a:off x="2582633" y="2428373"/>
                    <a:ext cx="98477" cy="7384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5" name="Isosceles Triangle 24">
                    <a:extLst>
                      <a:ext uri="{FF2B5EF4-FFF2-40B4-BE49-F238E27FC236}">
                        <a16:creationId xmlns:a16="http://schemas.microsoft.com/office/drawing/2014/main" id="{A7D48A16-1927-C1DA-148D-79E32CEF9923}"/>
                      </a:ext>
                    </a:extLst>
                  </p:cNvPr>
                  <p:cNvSpPr/>
                  <p:nvPr/>
                </p:nvSpPr>
                <p:spPr>
                  <a:xfrm>
                    <a:off x="2411760" y="2457609"/>
                    <a:ext cx="196952" cy="147697"/>
                  </a:xfrm>
                  <a:prstGeom prst="triangl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27" name="Straight Connector 26">
                  <a:extLst>
                    <a:ext uri="{FF2B5EF4-FFF2-40B4-BE49-F238E27FC236}">
                      <a16:creationId xmlns:a16="http://schemas.microsoft.com/office/drawing/2014/main" id="{9C676547-E978-7C6E-F0FC-0F40D59E65D7}"/>
                    </a:ext>
                  </a:extLst>
                </p:cNvPr>
                <p:cNvCxnSpPr>
                  <a:cxnSpLocks/>
                </p:cNvCxnSpPr>
                <p:nvPr/>
              </p:nvCxnSpPr>
              <p:spPr>
                <a:xfrm flipH="1">
                  <a:off x="755576" y="2708920"/>
                  <a:ext cx="1368152"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64" name="TextBox 63">
                <a:extLst>
                  <a:ext uri="{FF2B5EF4-FFF2-40B4-BE49-F238E27FC236}">
                    <a16:creationId xmlns:a16="http://schemas.microsoft.com/office/drawing/2014/main" id="{CF86C9C0-2555-C3E1-6C86-89E92A94C875}"/>
                  </a:ext>
                </a:extLst>
              </p:cNvPr>
              <p:cNvSpPr txBox="1"/>
              <p:nvPr/>
            </p:nvSpPr>
            <p:spPr>
              <a:xfrm>
                <a:off x="5866519" y="1836428"/>
                <a:ext cx="700833" cy="261610"/>
              </a:xfrm>
              <a:prstGeom prst="rect">
                <a:avLst/>
              </a:prstGeom>
              <a:noFill/>
            </p:spPr>
            <p:txBody>
              <a:bodyPr wrap="none" rtlCol="0">
                <a:spAutoFit/>
              </a:bodyPr>
              <a:lstStyle/>
              <a:p>
                <a:r>
                  <a:rPr lang="en-US" sz="1100" dirty="0"/>
                  <a:t>0.7 </a:t>
                </a:r>
                <a:r>
                  <a:rPr lang="en-US" sz="1100" dirty="0" err="1"/>
                  <a:t>barg</a:t>
                </a:r>
                <a:endParaRPr lang="en-GB" sz="1100" dirty="0"/>
              </a:p>
            </p:txBody>
          </p:sp>
        </p:grpSp>
        <p:sp>
          <p:nvSpPr>
            <p:cNvPr id="76" name="TextBox 75">
              <a:extLst>
                <a:ext uri="{FF2B5EF4-FFF2-40B4-BE49-F238E27FC236}">
                  <a16:creationId xmlns:a16="http://schemas.microsoft.com/office/drawing/2014/main" id="{4E853D84-C49E-5E77-EE79-021F628B105C}"/>
                </a:ext>
              </a:extLst>
            </p:cNvPr>
            <p:cNvSpPr txBox="1"/>
            <p:nvPr/>
          </p:nvSpPr>
          <p:spPr>
            <a:xfrm>
              <a:off x="5004159" y="2391530"/>
              <a:ext cx="758541" cy="261610"/>
            </a:xfrm>
            <a:prstGeom prst="rect">
              <a:avLst/>
            </a:prstGeom>
            <a:noFill/>
          </p:spPr>
          <p:txBody>
            <a:bodyPr wrap="none" rtlCol="0">
              <a:spAutoFit/>
            </a:bodyPr>
            <a:lstStyle/>
            <a:p>
              <a:r>
                <a:rPr lang="en-US" sz="1100" dirty="0"/>
                <a:t>envelope</a:t>
              </a:r>
              <a:endParaRPr lang="en-GB" sz="1100" dirty="0"/>
            </a:p>
          </p:txBody>
        </p:sp>
        <p:sp>
          <p:nvSpPr>
            <p:cNvPr id="78" name="TextBox 77">
              <a:extLst>
                <a:ext uri="{FF2B5EF4-FFF2-40B4-BE49-F238E27FC236}">
                  <a16:creationId xmlns:a16="http://schemas.microsoft.com/office/drawing/2014/main" id="{C33FE68D-B7E9-EBB0-DF87-3433DA1F8D97}"/>
                </a:ext>
              </a:extLst>
            </p:cNvPr>
            <p:cNvSpPr txBox="1"/>
            <p:nvPr/>
          </p:nvSpPr>
          <p:spPr>
            <a:xfrm>
              <a:off x="5538121" y="3015349"/>
              <a:ext cx="670376" cy="261610"/>
            </a:xfrm>
            <a:prstGeom prst="rect">
              <a:avLst/>
            </a:prstGeom>
            <a:noFill/>
          </p:spPr>
          <p:txBody>
            <a:bodyPr wrap="none" rtlCol="0">
              <a:spAutoFit/>
            </a:bodyPr>
            <a:lstStyle/>
            <a:p>
              <a:r>
                <a:rPr lang="en-US" sz="1100" dirty="0"/>
                <a:t>He tank</a:t>
              </a:r>
              <a:endParaRPr lang="en-GB" sz="1100" dirty="0"/>
            </a:p>
          </p:txBody>
        </p:sp>
      </p:grpSp>
      <p:sp>
        <p:nvSpPr>
          <p:cNvPr id="81" name="TextBox 80">
            <a:extLst>
              <a:ext uri="{FF2B5EF4-FFF2-40B4-BE49-F238E27FC236}">
                <a16:creationId xmlns:a16="http://schemas.microsoft.com/office/drawing/2014/main" id="{49A86CD7-FC1F-5AD5-38D4-510B8546985B}"/>
              </a:ext>
            </a:extLst>
          </p:cNvPr>
          <p:cNvSpPr txBox="1"/>
          <p:nvPr/>
        </p:nvSpPr>
        <p:spPr>
          <a:xfrm>
            <a:off x="1863266" y="1866536"/>
            <a:ext cx="1205779" cy="276999"/>
          </a:xfrm>
          <a:prstGeom prst="rect">
            <a:avLst/>
          </a:prstGeom>
          <a:noFill/>
        </p:spPr>
        <p:txBody>
          <a:bodyPr wrap="none" rtlCol="0">
            <a:spAutoFit/>
          </a:bodyPr>
          <a:lstStyle/>
          <a:p>
            <a:r>
              <a:rPr lang="en-US" sz="1200" dirty="0">
                <a:solidFill>
                  <a:srgbClr val="0000FF"/>
                </a:solidFill>
              </a:rPr>
              <a:t>Original design</a:t>
            </a:r>
            <a:endParaRPr lang="en-GB" sz="1200" dirty="0">
              <a:solidFill>
                <a:srgbClr val="0000FF"/>
              </a:solidFill>
            </a:endParaRPr>
          </a:p>
        </p:txBody>
      </p:sp>
      <p:sp>
        <p:nvSpPr>
          <p:cNvPr id="82" name="TextBox 81">
            <a:extLst>
              <a:ext uri="{FF2B5EF4-FFF2-40B4-BE49-F238E27FC236}">
                <a16:creationId xmlns:a16="http://schemas.microsoft.com/office/drawing/2014/main" id="{08E507D4-1446-F3F3-4764-295FE24DBC32}"/>
              </a:ext>
            </a:extLst>
          </p:cNvPr>
          <p:cNvSpPr txBox="1"/>
          <p:nvPr/>
        </p:nvSpPr>
        <p:spPr>
          <a:xfrm>
            <a:off x="6459230" y="1789910"/>
            <a:ext cx="1916429" cy="461665"/>
          </a:xfrm>
          <a:prstGeom prst="rect">
            <a:avLst/>
          </a:prstGeom>
          <a:noFill/>
        </p:spPr>
        <p:txBody>
          <a:bodyPr wrap="square" rtlCol="0">
            <a:spAutoFit/>
          </a:bodyPr>
          <a:lstStyle/>
          <a:p>
            <a:pPr algn="ctr"/>
            <a:r>
              <a:rPr lang="en-US" sz="1200" dirty="0">
                <a:solidFill>
                  <a:srgbClr val="0000FF"/>
                </a:solidFill>
              </a:rPr>
              <a:t>Option applied in M7 </a:t>
            </a:r>
          </a:p>
          <a:p>
            <a:pPr algn="ctr"/>
            <a:r>
              <a:rPr lang="en-US" sz="1200" dirty="0">
                <a:solidFill>
                  <a:srgbClr val="0000FF"/>
                </a:solidFill>
              </a:rPr>
              <a:t>for RFD proto</a:t>
            </a:r>
            <a:endParaRPr lang="en-GB" sz="1200" dirty="0">
              <a:solidFill>
                <a:srgbClr val="0000FF"/>
              </a:solidFill>
            </a:endParaRPr>
          </a:p>
        </p:txBody>
      </p:sp>
      <p:pic>
        <p:nvPicPr>
          <p:cNvPr id="8" name="Picture 7" descr="Une image contenant tuyau, machine, ingénierie, métal&#10;&#10;Description générée automatiquement">
            <a:extLst>
              <a:ext uri="{FF2B5EF4-FFF2-40B4-BE49-F238E27FC236}">
                <a16:creationId xmlns:a16="http://schemas.microsoft.com/office/drawing/2014/main" id="{697CAAD1-72C4-D689-F371-9E6E1C5BB97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8564652" y="2094554"/>
            <a:ext cx="1988455" cy="1492023"/>
          </a:xfrm>
          <a:prstGeom prst="rect">
            <a:avLst/>
          </a:prstGeom>
          <a:noFill/>
          <a:ln>
            <a:noFill/>
          </a:ln>
        </p:spPr>
      </p:pic>
      <p:sp>
        <p:nvSpPr>
          <p:cNvPr id="3" name="Slide Number Placeholder 2">
            <a:extLst>
              <a:ext uri="{FF2B5EF4-FFF2-40B4-BE49-F238E27FC236}">
                <a16:creationId xmlns:a16="http://schemas.microsoft.com/office/drawing/2014/main" id="{A29779FD-3EE7-73A2-3B29-0CA418E3BAEF}"/>
              </a:ext>
            </a:extLst>
          </p:cNvPr>
          <p:cNvSpPr>
            <a:spLocks noGrp="1"/>
          </p:cNvSpPr>
          <p:nvPr>
            <p:ph type="sldNum" sz="quarter" idx="12"/>
          </p:nvPr>
        </p:nvSpPr>
        <p:spPr/>
        <p:txBody>
          <a:bodyPr/>
          <a:lstStyle/>
          <a:p>
            <a:fld id="{BFDCA1C4-9514-7B4F-976F-D92F7E296653}" type="slidenum">
              <a:rPr lang="fr-FR" smtClean="0"/>
              <a:pPr/>
              <a:t>12</a:t>
            </a:fld>
            <a:endParaRPr lang="fr-FR" dirty="0"/>
          </a:p>
        </p:txBody>
      </p:sp>
    </p:spTree>
    <p:extLst>
      <p:ext uri="{BB962C8B-B14F-4D97-AF65-F5344CB8AC3E}">
        <p14:creationId xmlns:p14="http://schemas.microsoft.com/office/powerpoint/2010/main" val="2081611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2F832-111C-7D1D-9C8A-698FDC2BCED9}"/>
            </a:ext>
          </a:extLst>
        </p:cNvPr>
        <p:cNvGrpSpPr/>
        <p:nvPr/>
      </p:nvGrpSpPr>
      <p:grpSpPr>
        <a:xfrm>
          <a:off x="0" y="0"/>
          <a:ext cx="0" cy="0"/>
          <a:chOff x="0" y="0"/>
          <a:chExt cx="0" cy="0"/>
        </a:xfrm>
      </p:grpSpPr>
      <p:sp>
        <p:nvSpPr>
          <p:cNvPr id="15" name="Espace réservé du texte 19">
            <a:extLst>
              <a:ext uri="{FF2B5EF4-FFF2-40B4-BE49-F238E27FC236}">
                <a16:creationId xmlns:a16="http://schemas.microsoft.com/office/drawing/2014/main" id="{76EA6206-1D83-E185-1C04-9C1B601C07CB}"/>
              </a:ext>
            </a:extLst>
          </p:cNvPr>
          <p:cNvSpPr txBox="1">
            <a:spLocks/>
          </p:cNvSpPr>
          <p:nvPr/>
        </p:nvSpPr>
        <p:spPr>
          <a:xfrm>
            <a:off x="8990112" y="6534091"/>
            <a:ext cx="2592288" cy="349251"/>
          </a:xfrm>
          <a:prstGeom prst="rect">
            <a:avLst/>
          </a:prstGeom>
        </p:spPr>
        <p:txBody>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endParaRPr lang="en-GB" sz="1600" i="1" dirty="0">
              <a:solidFill>
                <a:schemeClr val="bg2"/>
              </a:solidFill>
              <a:effectLst>
                <a:outerShdw blurRad="50800" dist="38100" dir="2700000" algn="tl" rotWithShape="0">
                  <a:prstClr val="black">
                    <a:alpha val="40000"/>
                  </a:prstClr>
                </a:outerShdw>
              </a:effectLst>
            </a:endParaRPr>
          </a:p>
        </p:txBody>
      </p:sp>
      <p:pic>
        <p:nvPicPr>
          <p:cNvPr id="9" name="Image 8">
            <a:extLst>
              <a:ext uri="{FF2B5EF4-FFF2-40B4-BE49-F238E27FC236}">
                <a16:creationId xmlns:a16="http://schemas.microsoft.com/office/drawing/2014/main" id="{55CCC720-03B9-DFA5-2684-79A63292F98E}"/>
              </a:ext>
            </a:extLst>
          </p:cNvPr>
          <p:cNvPicPr>
            <a:picLocks noChangeAspect="1"/>
          </p:cNvPicPr>
          <p:nvPr/>
        </p:nvPicPr>
        <p:blipFill>
          <a:blip r:embed="rId3"/>
          <a:stretch>
            <a:fillRect/>
          </a:stretch>
        </p:blipFill>
        <p:spPr>
          <a:xfrm>
            <a:off x="0" y="0"/>
            <a:ext cx="851507" cy="1680000"/>
          </a:xfrm>
          <a:prstGeom prst="rect">
            <a:avLst/>
          </a:prstGeom>
        </p:spPr>
      </p:pic>
      <p:sp>
        <p:nvSpPr>
          <p:cNvPr id="35" name="Espace réservé du contenu 2">
            <a:extLst>
              <a:ext uri="{FF2B5EF4-FFF2-40B4-BE49-F238E27FC236}">
                <a16:creationId xmlns:a16="http://schemas.microsoft.com/office/drawing/2014/main" id="{F30E22F7-65C2-EC5E-E2E8-B002C22635B6}"/>
              </a:ext>
            </a:extLst>
          </p:cNvPr>
          <p:cNvSpPr>
            <a:spLocks noGrp="1"/>
          </p:cNvSpPr>
          <p:nvPr>
            <p:ph idx="1"/>
          </p:nvPr>
        </p:nvSpPr>
        <p:spPr>
          <a:xfrm>
            <a:off x="527175" y="1357683"/>
            <a:ext cx="8201350" cy="4446352"/>
          </a:xfrm>
        </p:spPr>
        <p:txBody>
          <a:bodyPr>
            <a:noAutofit/>
          </a:bodyPr>
          <a:lstStyle/>
          <a:p>
            <a:pPr algn="just">
              <a:buFont typeface="Wingdings" pitchFamily="2" charset="2"/>
              <a:buChar char="q"/>
            </a:pPr>
            <a:r>
              <a:rPr lang="en-GB" sz="1600" u="sng" dirty="0">
                <a:solidFill>
                  <a:srgbClr val="0008FF"/>
                </a:solidFill>
              </a:rPr>
              <a:t>Installation on site by STFC</a:t>
            </a:r>
            <a:endParaRPr lang="en-GB" sz="1600" dirty="0"/>
          </a:p>
          <a:p>
            <a:pPr lvl="1" algn="just">
              <a:buFont typeface="Wingdings" pitchFamily="2" charset="2"/>
              <a:buChar char="q"/>
            </a:pPr>
            <a:r>
              <a:rPr lang="en-GB" sz="1600" dirty="0"/>
              <a:t>Positive feedback on installation – few points to be improved with respect to Cables labels removed and pinning strategy.</a:t>
            </a:r>
          </a:p>
          <a:p>
            <a:pPr marL="609585" lvl="1" indent="0" algn="just">
              <a:buNone/>
            </a:pPr>
            <a:endParaRPr lang="en-GB" sz="1600" dirty="0"/>
          </a:p>
          <a:p>
            <a:pPr algn="just">
              <a:buFont typeface="Wingdings" pitchFamily="2" charset="2"/>
              <a:buChar char="q"/>
            </a:pPr>
            <a:r>
              <a:rPr lang="en-GB" sz="1600" u="sng" dirty="0">
                <a:solidFill>
                  <a:srgbClr val="0008FF"/>
                </a:solidFill>
              </a:rPr>
              <a:t>3D integration model &amp; drawings</a:t>
            </a:r>
            <a:endParaRPr lang="en-GB" sz="1600" dirty="0"/>
          </a:p>
          <a:p>
            <a:pPr lvl="1" algn="just">
              <a:buFont typeface="Wingdings" pitchFamily="2" charset="2"/>
              <a:buChar char="q"/>
            </a:pPr>
            <a:r>
              <a:rPr lang="en-GB" sz="1600" dirty="0"/>
              <a:t>Instrumentation details to be included in the model (the sensor wire + its bending radius, the feedthroughs + the connectors, the cabling routing inside &amp; outside the vacuum vessel, the electrical connecting box)</a:t>
            </a:r>
          </a:p>
          <a:p>
            <a:pPr marL="609585" lvl="1" indent="0" algn="just">
              <a:buNone/>
            </a:pPr>
            <a:endParaRPr lang="en-GB" sz="1600" dirty="0"/>
          </a:p>
          <a:p>
            <a:pPr algn="just">
              <a:buFont typeface="Wingdings" pitchFamily="2" charset="2"/>
              <a:buChar char="q"/>
            </a:pPr>
            <a:r>
              <a:rPr lang="en-GB" sz="1600" u="sng" dirty="0">
                <a:solidFill>
                  <a:srgbClr val="0008FF"/>
                </a:solidFill>
              </a:rPr>
              <a:t>Tuner heaters :</a:t>
            </a:r>
          </a:p>
          <a:p>
            <a:pPr marL="0" indent="0" algn="just">
              <a:buNone/>
            </a:pPr>
            <a:r>
              <a:rPr lang="en-US" sz="1600" dirty="0">
                <a:latin typeface="Arial"/>
              </a:rPr>
              <a:t>Following problems on first DQW prototype during SPS run 2018 when we have lost both tuner heaters, the new concept of integration was developed by EN-MME and TE-CRG with dedicated assembly allowing for effective heating and optimized integration of the heating cartridges – see pictures.</a:t>
            </a:r>
          </a:p>
          <a:p>
            <a:pPr algn="just">
              <a:buFont typeface="Wingdings" panose="05000000000000000000" pitchFamily="2" charset="2"/>
              <a:buChar char="à"/>
            </a:pPr>
            <a:r>
              <a:rPr lang="en-US" sz="1600" dirty="0">
                <a:latin typeface="Arial"/>
              </a:rPr>
              <a:t>Both tuner heaters were lost on RFD prototype in M7 </a:t>
            </a:r>
            <a:r>
              <a:rPr lang="en-US" sz="1600" dirty="0">
                <a:solidFill>
                  <a:schemeClr val="accent3"/>
                </a:solidFill>
                <a:latin typeface="Arial"/>
              </a:rPr>
              <a:t>: </a:t>
            </a:r>
            <a:r>
              <a:rPr lang="en-US" sz="1600" dirty="0">
                <a:solidFill>
                  <a:schemeClr val="accent3"/>
                </a:solidFill>
              </a:rPr>
              <a:t>Investigation in progress</a:t>
            </a:r>
            <a:r>
              <a:rPr lang="en-US" sz="1600" dirty="0">
                <a:solidFill>
                  <a:schemeClr val="accent3"/>
                </a:solidFill>
                <a:latin typeface="Arial"/>
              </a:rPr>
              <a:t>.</a:t>
            </a:r>
            <a:endParaRPr lang="en-GB" sz="1600" dirty="0"/>
          </a:p>
        </p:txBody>
      </p:sp>
      <p:sp>
        <p:nvSpPr>
          <p:cNvPr id="3" name="Titre 1">
            <a:extLst>
              <a:ext uri="{FF2B5EF4-FFF2-40B4-BE49-F238E27FC236}">
                <a16:creationId xmlns:a16="http://schemas.microsoft.com/office/drawing/2014/main" id="{FA601D1C-6DF0-EE38-0A1E-374499470F36}"/>
              </a:ext>
            </a:extLst>
          </p:cNvPr>
          <p:cNvSpPr txBox="1">
            <a:spLocks/>
          </p:cNvSpPr>
          <p:nvPr/>
        </p:nvSpPr>
        <p:spPr>
          <a:xfrm>
            <a:off x="0" y="2"/>
            <a:ext cx="12192000" cy="548679"/>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fr-FR" dirty="0"/>
              <a:t>Focus on instrumentation – </a:t>
            </a:r>
            <a:r>
              <a:rPr lang="fr-FR" dirty="0" err="1"/>
              <a:t>status</a:t>
            </a:r>
            <a:r>
              <a:rPr lang="fr-FR" dirty="0"/>
              <a:t> </a:t>
            </a:r>
            <a:endParaRPr lang="en-GB" dirty="0"/>
          </a:p>
        </p:txBody>
      </p:sp>
      <p:sp>
        <p:nvSpPr>
          <p:cNvPr id="2" name="Footer Placeholder 1">
            <a:extLst>
              <a:ext uri="{FF2B5EF4-FFF2-40B4-BE49-F238E27FC236}">
                <a16:creationId xmlns:a16="http://schemas.microsoft.com/office/drawing/2014/main" id="{8D70988E-5819-7D1F-8421-DDDDCA3CFD3E}"/>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4" name="Slide Number Placeholder 3">
            <a:extLst>
              <a:ext uri="{FF2B5EF4-FFF2-40B4-BE49-F238E27FC236}">
                <a16:creationId xmlns:a16="http://schemas.microsoft.com/office/drawing/2014/main" id="{AB0D0E3F-D0FF-6739-482E-502E8D080899}"/>
              </a:ext>
            </a:extLst>
          </p:cNvPr>
          <p:cNvSpPr>
            <a:spLocks noGrp="1"/>
          </p:cNvSpPr>
          <p:nvPr>
            <p:ph type="sldNum" sz="quarter" idx="12"/>
          </p:nvPr>
        </p:nvSpPr>
        <p:spPr/>
        <p:txBody>
          <a:bodyPr/>
          <a:lstStyle/>
          <a:p>
            <a:fld id="{BFDCA1C4-9514-7B4F-976F-D92F7E296653}" type="slidenum">
              <a:rPr lang="fr-FR" smtClean="0"/>
              <a:pPr/>
              <a:t>13</a:t>
            </a:fld>
            <a:endParaRPr lang="fr-FR" dirty="0"/>
          </a:p>
        </p:txBody>
      </p:sp>
      <p:pic>
        <p:nvPicPr>
          <p:cNvPr id="5" name="Picture 4">
            <a:extLst>
              <a:ext uri="{FF2B5EF4-FFF2-40B4-BE49-F238E27FC236}">
                <a16:creationId xmlns:a16="http://schemas.microsoft.com/office/drawing/2014/main" id="{47228926-831B-17CB-826E-EDC99EBAD6F4}"/>
              </a:ext>
            </a:extLst>
          </p:cNvPr>
          <p:cNvPicPr>
            <a:picLocks noChangeAspect="1"/>
          </p:cNvPicPr>
          <p:nvPr/>
        </p:nvPicPr>
        <p:blipFill>
          <a:blip r:embed="rId4"/>
          <a:stretch>
            <a:fillRect/>
          </a:stretch>
        </p:blipFill>
        <p:spPr>
          <a:xfrm>
            <a:off x="8990112" y="3429000"/>
            <a:ext cx="2743477" cy="2057608"/>
          </a:xfrm>
          <a:prstGeom prst="rect">
            <a:avLst/>
          </a:prstGeom>
        </p:spPr>
      </p:pic>
      <p:pic>
        <p:nvPicPr>
          <p:cNvPr id="6" name="Picture 5">
            <a:extLst>
              <a:ext uri="{FF2B5EF4-FFF2-40B4-BE49-F238E27FC236}">
                <a16:creationId xmlns:a16="http://schemas.microsoft.com/office/drawing/2014/main" id="{5108ABA6-D3D1-1A20-6103-F808C574C10D}"/>
              </a:ext>
            </a:extLst>
          </p:cNvPr>
          <p:cNvPicPr>
            <a:picLocks noChangeAspect="1"/>
          </p:cNvPicPr>
          <p:nvPr/>
        </p:nvPicPr>
        <p:blipFill>
          <a:blip r:embed="rId5"/>
          <a:stretch>
            <a:fillRect/>
          </a:stretch>
        </p:blipFill>
        <p:spPr>
          <a:xfrm>
            <a:off x="8990112" y="1443272"/>
            <a:ext cx="1301210" cy="1780399"/>
          </a:xfrm>
          <a:prstGeom prst="rect">
            <a:avLst/>
          </a:prstGeom>
        </p:spPr>
      </p:pic>
      <p:pic>
        <p:nvPicPr>
          <p:cNvPr id="7" name="Picture 6">
            <a:extLst>
              <a:ext uri="{FF2B5EF4-FFF2-40B4-BE49-F238E27FC236}">
                <a16:creationId xmlns:a16="http://schemas.microsoft.com/office/drawing/2014/main" id="{32B78405-E802-D120-2367-E8E1473BCECD}"/>
              </a:ext>
            </a:extLst>
          </p:cNvPr>
          <p:cNvPicPr>
            <a:picLocks noChangeAspect="1"/>
          </p:cNvPicPr>
          <p:nvPr/>
        </p:nvPicPr>
        <p:blipFill>
          <a:blip r:embed="rId6"/>
          <a:stretch>
            <a:fillRect/>
          </a:stretch>
        </p:blipFill>
        <p:spPr>
          <a:xfrm>
            <a:off x="10458840" y="1443272"/>
            <a:ext cx="1274749" cy="1780399"/>
          </a:xfrm>
          <a:prstGeom prst="rect">
            <a:avLst/>
          </a:prstGeom>
        </p:spPr>
      </p:pic>
    </p:spTree>
    <p:extLst>
      <p:ext uri="{BB962C8B-B14F-4D97-AF65-F5344CB8AC3E}">
        <p14:creationId xmlns:p14="http://schemas.microsoft.com/office/powerpoint/2010/main" val="1105951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fr-FR" sz="3000" dirty="0"/>
              <a:t>Focus on instrumentation – </a:t>
            </a:r>
            <a:r>
              <a:rPr lang="fr-FR" sz="3000" dirty="0" err="1"/>
              <a:t>status</a:t>
            </a:r>
            <a:r>
              <a:rPr lang="fr-FR" sz="3000" dirty="0"/>
              <a:t> </a:t>
            </a:r>
          </a:p>
        </p:txBody>
      </p:sp>
      <p:sp>
        <p:nvSpPr>
          <p:cNvPr id="4" name="Espace réservé du pied de page 3"/>
          <p:cNvSpPr>
            <a:spLocks noGrp="1"/>
          </p:cNvSpPr>
          <p:nvPr>
            <p:ph type="ftr" sz="quarter" idx="11"/>
          </p:nvPr>
        </p:nvSpPr>
        <p:spPr/>
        <p:txBody>
          <a:bodyPr/>
          <a:lstStyle/>
          <a:p>
            <a:pPr defTabSz="457200">
              <a:defRPr/>
            </a:pPr>
            <a:r>
              <a:rPr lang="en-GB" sz="1200">
                <a:solidFill>
                  <a:srgbClr val="64BCD9"/>
                </a:solidFill>
                <a:latin typeface="Arial"/>
              </a:rPr>
              <a:t>K. Brodzinski, L.Delprat, V. Gahier_HL-LHC Annual Meeting</a:t>
            </a:r>
            <a:endParaRPr lang="en-GB" sz="1200" dirty="0">
              <a:solidFill>
                <a:srgbClr val="64BCD9"/>
              </a:solidFill>
              <a:latin typeface="Arial"/>
            </a:endParaRPr>
          </a:p>
        </p:txBody>
      </p:sp>
      <p:sp>
        <p:nvSpPr>
          <p:cNvPr id="3" name="TextBox 2"/>
          <p:cNvSpPr txBox="1"/>
          <p:nvPr/>
        </p:nvSpPr>
        <p:spPr>
          <a:xfrm>
            <a:off x="552876" y="4120604"/>
            <a:ext cx="11373400" cy="2369880"/>
          </a:xfrm>
          <a:prstGeom prst="rect">
            <a:avLst/>
          </a:prstGeom>
          <a:noFill/>
        </p:spPr>
        <p:txBody>
          <a:bodyPr wrap="square" rtlCol="0">
            <a:spAutoFit/>
          </a:bodyPr>
          <a:lstStyle/>
          <a:p>
            <a:pPr defTabSz="457200">
              <a:defRPr/>
            </a:pPr>
            <a:r>
              <a:rPr lang="en-US" sz="1600" dirty="0"/>
              <a:t>Instrumentation list for all types of the cryomodules (proto and series for DQW and RFD) defined and validated between MME and CRG </a:t>
            </a:r>
            <a:r>
              <a:rPr lang="en-US" sz="1600" dirty="0">
                <a:solidFill>
                  <a:srgbClr val="0000FF"/>
                </a:solidFill>
                <a:latin typeface="Arial"/>
              </a:rPr>
              <a:t>though still some value engineering to be performed.</a:t>
            </a:r>
          </a:p>
          <a:p>
            <a:pPr defTabSz="457200">
              <a:defRPr/>
            </a:pPr>
            <a:endParaRPr lang="en-US" sz="1600" dirty="0">
              <a:solidFill>
                <a:srgbClr val="0000FF"/>
              </a:solidFill>
              <a:latin typeface="Arial"/>
            </a:endParaRPr>
          </a:p>
          <a:p>
            <a:pPr defTabSz="457200">
              <a:defRPr/>
            </a:pPr>
            <a:r>
              <a:rPr lang="en-US" sz="1600" i="1" dirty="0">
                <a:solidFill>
                  <a:srgbClr val="C00000"/>
                </a:solidFill>
                <a:latin typeface="Arial"/>
              </a:rPr>
              <a:t>Lesson Learnt from M7 test: </a:t>
            </a:r>
            <a:r>
              <a:rPr lang="en-US" sz="1600" i="1" dirty="0">
                <a:solidFill>
                  <a:srgbClr val="0000FF"/>
                </a:solidFill>
                <a:latin typeface="Arial"/>
              </a:rPr>
              <a:t>RFD prototype</a:t>
            </a:r>
            <a:r>
              <a:rPr lang="en-US" sz="1600" dirty="0">
                <a:solidFill>
                  <a:srgbClr val="0000FF"/>
                </a:solidFill>
                <a:latin typeface="Arial"/>
              </a:rPr>
              <a:t> module is quite generously equipped with external heaters </a:t>
            </a:r>
            <a:r>
              <a:rPr lang="en-US" sz="1600" dirty="0">
                <a:solidFill>
                  <a:prstClr val="black"/>
                </a:solidFill>
                <a:latin typeface="Arial"/>
              </a:rPr>
              <a:t>to deal with potential condensation. Each suspected area is equipped with TT, EH and safety TT – this became very complex on this module. </a:t>
            </a:r>
            <a:r>
              <a:rPr lang="en-US" sz="1600" dirty="0">
                <a:solidFill>
                  <a:srgbClr val="0000FF"/>
                </a:solidFill>
                <a:latin typeface="Arial"/>
              </a:rPr>
              <a:t>Dedicated analysis is to be done after M7</a:t>
            </a:r>
            <a:r>
              <a:rPr lang="en-US" sz="1600" dirty="0">
                <a:solidFill>
                  <a:prstClr val="black"/>
                </a:solidFill>
                <a:latin typeface="Arial"/>
              </a:rPr>
              <a:t> test to summarize which instrumentation was useful and which can be suppressed for the series modules </a:t>
            </a:r>
            <a:r>
              <a:rPr lang="en-US" sz="1600" dirty="0">
                <a:solidFill>
                  <a:schemeClr val="accent3"/>
                </a:solidFill>
                <a:latin typeface="Arial"/>
              </a:rPr>
              <a:t>-&gt; action CRG and MME.</a:t>
            </a:r>
          </a:p>
          <a:p>
            <a:pPr defTabSz="457200">
              <a:defRPr/>
            </a:pPr>
            <a:endParaRPr lang="en-US" dirty="0"/>
          </a:p>
          <a:p>
            <a:pPr defTabSz="457200">
              <a:defRPr/>
            </a:pPr>
            <a:endParaRPr lang="en-US" dirty="0">
              <a:solidFill>
                <a:srgbClr val="0000FF"/>
              </a:solidFill>
              <a:latin typeface="Arial"/>
            </a:endParaRPr>
          </a:p>
        </p:txBody>
      </p:sp>
      <p:sp>
        <p:nvSpPr>
          <p:cNvPr id="5" name="TextBox 4">
            <a:extLst>
              <a:ext uri="{FF2B5EF4-FFF2-40B4-BE49-F238E27FC236}">
                <a16:creationId xmlns:a16="http://schemas.microsoft.com/office/drawing/2014/main" id="{113BDEC5-E77E-3822-32E8-D6C0CD08AAF9}"/>
              </a:ext>
            </a:extLst>
          </p:cNvPr>
          <p:cNvSpPr txBox="1"/>
          <p:nvPr/>
        </p:nvSpPr>
        <p:spPr>
          <a:xfrm>
            <a:off x="709960" y="964437"/>
            <a:ext cx="8219256" cy="3047501"/>
          </a:xfrm>
          <a:prstGeom prst="rect">
            <a:avLst/>
          </a:prstGeom>
          <a:noFill/>
        </p:spPr>
        <p:txBody>
          <a:bodyPr wrap="square" rtlCol="0">
            <a:spAutoFit/>
          </a:bodyPr>
          <a:lstStyle/>
          <a:p>
            <a:pPr defTabSz="457200">
              <a:lnSpc>
                <a:spcPct val="150000"/>
              </a:lnSpc>
              <a:defRPr/>
            </a:pPr>
            <a:r>
              <a:rPr lang="en-US" dirty="0">
                <a:solidFill>
                  <a:srgbClr val="0000FF"/>
                </a:solidFill>
                <a:latin typeface="Arial"/>
              </a:rPr>
              <a:t>RFD and DQW series modules:</a:t>
            </a:r>
            <a:endParaRPr lang="en-US" dirty="0">
              <a:solidFill>
                <a:prstClr val="black"/>
              </a:solidFill>
              <a:latin typeface="Arial"/>
            </a:endParaRPr>
          </a:p>
          <a:p>
            <a:pPr marL="285750" indent="-285750" defTabSz="457200">
              <a:lnSpc>
                <a:spcPct val="150000"/>
              </a:lnSpc>
              <a:buFont typeface="Arial" panose="020B0604020202020204" pitchFamily="34" charset="0"/>
              <a:buChar char="•"/>
              <a:defRPr/>
            </a:pPr>
            <a:r>
              <a:rPr lang="en-US" sz="1600" dirty="0">
                <a:solidFill>
                  <a:prstClr val="black"/>
                </a:solidFill>
                <a:latin typeface="Arial"/>
              </a:rPr>
              <a:t>All sensitive items (long delivery CERNOX) are available at CERN </a:t>
            </a:r>
          </a:p>
          <a:p>
            <a:pPr marL="285750" indent="-285750">
              <a:lnSpc>
                <a:spcPct val="150000"/>
              </a:lnSpc>
              <a:buFont typeface="Arial" panose="020B0604020202020204" pitchFamily="34" charset="0"/>
              <a:buChar char="•"/>
            </a:pPr>
            <a:r>
              <a:rPr lang="en-US" sz="1600" dirty="0">
                <a:solidFill>
                  <a:prstClr val="black"/>
                </a:solidFill>
              </a:rPr>
              <a:t>Beam screen heaters: available at CERN</a:t>
            </a:r>
          </a:p>
          <a:p>
            <a:pPr marL="285750" indent="-285750">
              <a:lnSpc>
                <a:spcPct val="150000"/>
              </a:lnSpc>
              <a:buFont typeface="Arial" panose="020B0604020202020204" pitchFamily="34" charset="0"/>
              <a:buChar char="•"/>
            </a:pPr>
            <a:r>
              <a:rPr lang="en-US" sz="1600" dirty="0">
                <a:solidFill>
                  <a:prstClr val="black"/>
                </a:solidFill>
              </a:rPr>
              <a:t>Helium tank heaters: produced and available at CERN</a:t>
            </a:r>
            <a:endParaRPr lang="en-US" sz="1600" dirty="0">
              <a:solidFill>
                <a:prstClr val="black"/>
              </a:solidFill>
              <a:latin typeface="Arial"/>
            </a:endParaRPr>
          </a:p>
          <a:p>
            <a:pPr marL="285750" indent="-285750" defTabSz="457200">
              <a:lnSpc>
                <a:spcPct val="150000"/>
              </a:lnSpc>
              <a:buFont typeface="Arial" panose="020B0604020202020204" pitchFamily="34" charset="0"/>
              <a:buChar char="•"/>
              <a:defRPr/>
            </a:pPr>
            <a:r>
              <a:rPr lang="en-US" sz="1600" dirty="0">
                <a:solidFill>
                  <a:prstClr val="black"/>
                </a:solidFill>
                <a:latin typeface="Arial"/>
              </a:rPr>
              <a:t>Level gauges: to be ordered</a:t>
            </a:r>
          </a:p>
          <a:p>
            <a:pPr marL="285750" indent="-285750" defTabSz="457200">
              <a:lnSpc>
                <a:spcPct val="150000"/>
              </a:lnSpc>
              <a:buFont typeface="Arial" panose="020B0604020202020204" pitchFamily="34" charset="0"/>
              <a:buChar char="•"/>
              <a:defRPr/>
            </a:pPr>
            <a:r>
              <a:rPr lang="en-US" sz="1600" dirty="0">
                <a:solidFill>
                  <a:prstClr val="black"/>
                </a:solidFill>
                <a:latin typeface="Arial"/>
              </a:rPr>
              <a:t>Pressure transducers: to be ordered</a:t>
            </a:r>
          </a:p>
          <a:p>
            <a:pPr marL="285750" indent="-285750" defTabSz="457200">
              <a:lnSpc>
                <a:spcPct val="150000"/>
              </a:lnSpc>
              <a:buFont typeface="Arial" panose="020B0604020202020204" pitchFamily="34" charset="0"/>
              <a:buChar char="•"/>
              <a:defRPr/>
            </a:pPr>
            <a:r>
              <a:rPr lang="en-US" sz="1600" dirty="0">
                <a:solidFill>
                  <a:prstClr val="black"/>
                </a:solidFill>
                <a:latin typeface="Arial"/>
              </a:rPr>
              <a:t>External heaters: to be ordered </a:t>
            </a:r>
          </a:p>
          <a:p>
            <a:pPr marL="285750" indent="-285750" defTabSz="457200">
              <a:lnSpc>
                <a:spcPct val="150000"/>
              </a:lnSpc>
              <a:buFont typeface="Arial" panose="020B0604020202020204" pitchFamily="34" charset="0"/>
              <a:buChar char="•"/>
              <a:defRPr/>
            </a:pPr>
            <a:r>
              <a:rPr lang="en-US" sz="1600" dirty="0">
                <a:solidFill>
                  <a:prstClr val="black"/>
                </a:solidFill>
                <a:latin typeface="Arial"/>
              </a:rPr>
              <a:t>Feedthroughs : DO released end of September.</a:t>
            </a:r>
          </a:p>
        </p:txBody>
      </p:sp>
      <p:sp>
        <p:nvSpPr>
          <p:cNvPr id="12" name="Right Brace 11">
            <a:extLst>
              <a:ext uri="{FF2B5EF4-FFF2-40B4-BE49-F238E27FC236}">
                <a16:creationId xmlns:a16="http://schemas.microsoft.com/office/drawing/2014/main" id="{0951F4D5-F992-E0C1-9F49-CEE42D45D570}"/>
              </a:ext>
            </a:extLst>
          </p:cNvPr>
          <p:cNvSpPr/>
          <p:nvPr/>
        </p:nvSpPr>
        <p:spPr>
          <a:xfrm>
            <a:off x="5577316" y="2687719"/>
            <a:ext cx="669956" cy="114979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ZoneTexte 7">
            <a:extLst>
              <a:ext uri="{FF2B5EF4-FFF2-40B4-BE49-F238E27FC236}">
                <a16:creationId xmlns:a16="http://schemas.microsoft.com/office/drawing/2014/main" id="{BECB034A-F335-80FD-FB90-F659A0BA976B}"/>
              </a:ext>
            </a:extLst>
          </p:cNvPr>
          <p:cNvSpPr txBox="1"/>
          <p:nvPr/>
        </p:nvSpPr>
        <p:spPr>
          <a:xfrm>
            <a:off x="5939264" y="2800949"/>
            <a:ext cx="3297961" cy="923330"/>
          </a:xfrm>
          <a:prstGeom prst="rect">
            <a:avLst/>
          </a:prstGeom>
          <a:noFill/>
        </p:spPr>
        <p:txBody>
          <a:bodyPr wrap="square">
            <a:spAutoFit/>
          </a:bodyPr>
          <a:lstStyle/>
          <a:p>
            <a:pPr algn="ctr"/>
            <a:r>
              <a:rPr lang="fr-CH" dirty="0">
                <a:solidFill>
                  <a:schemeClr val="accent5"/>
                </a:solidFill>
              </a:rPr>
              <a:t>Not </a:t>
            </a:r>
            <a:r>
              <a:rPr lang="fr-CH" dirty="0" err="1">
                <a:solidFill>
                  <a:schemeClr val="accent5"/>
                </a:solidFill>
              </a:rPr>
              <a:t>critical</a:t>
            </a:r>
            <a:r>
              <a:rPr lang="fr-CH" dirty="0">
                <a:solidFill>
                  <a:schemeClr val="accent5"/>
                </a:solidFill>
              </a:rPr>
              <a:t> for modules </a:t>
            </a:r>
            <a:r>
              <a:rPr lang="fr-CH" dirty="0" err="1">
                <a:solidFill>
                  <a:schemeClr val="accent5"/>
                </a:solidFill>
              </a:rPr>
              <a:t>manufacturing</a:t>
            </a:r>
            <a:r>
              <a:rPr lang="fr-CH" dirty="0">
                <a:solidFill>
                  <a:schemeClr val="accent5"/>
                </a:solidFill>
              </a:rPr>
              <a:t>, </a:t>
            </a:r>
            <a:r>
              <a:rPr lang="fr-CH" dirty="0" err="1">
                <a:solidFill>
                  <a:schemeClr val="accent5"/>
                </a:solidFill>
              </a:rPr>
              <a:t>installed</a:t>
            </a:r>
            <a:r>
              <a:rPr lang="fr-CH" dirty="0">
                <a:solidFill>
                  <a:schemeClr val="accent5"/>
                </a:solidFill>
              </a:rPr>
              <a:t>  </a:t>
            </a:r>
            <a:r>
              <a:rPr lang="fr-CH" dirty="0" err="1">
                <a:solidFill>
                  <a:schemeClr val="accent5"/>
                </a:solidFill>
              </a:rPr>
              <a:t>externally</a:t>
            </a:r>
            <a:r>
              <a:rPr lang="fr-CH" dirty="0">
                <a:solidFill>
                  <a:schemeClr val="accent5"/>
                </a:solidFill>
              </a:rPr>
              <a:t> </a:t>
            </a:r>
            <a:endParaRPr lang="fr-FR" dirty="0">
              <a:solidFill>
                <a:schemeClr val="accent5"/>
              </a:solidFill>
            </a:endParaRPr>
          </a:p>
        </p:txBody>
      </p:sp>
      <p:sp>
        <p:nvSpPr>
          <p:cNvPr id="6" name="Slide Number Placeholder 5">
            <a:extLst>
              <a:ext uri="{FF2B5EF4-FFF2-40B4-BE49-F238E27FC236}">
                <a16:creationId xmlns:a16="http://schemas.microsoft.com/office/drawing/2014/main" id="{68338305-B0FE-0A0C-6093-91EC06800EF2}"/>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Tree>
    <p:extLst>
      <p:ext uri="{BB962C8B-B14F-4D97-AF65-F5344CB8AC3E}">
        <p14:creationId xmlns:p14="http://schemas.microsoft.com/office/powerpoint/2010/main" val="3293588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fr-FR" sz="3000" dirty="0"/>
              <a:t>SPS – perspectives </a:t>
            </a:r>
          </a:p>
        </p:txBody>
      </p:sp>
      <p:sp>
        <p:nvSpPr>
          <p:cNvPr id="4" name="Espace réservé du pied de page 3"/>
          <p:cNvSpPr>
            <a:spLocks noGrp="1"/>
          </p:cNvSpPr>
          <p:nvPr>
            <p:ph type="ftr" sz="quarter" idx="11"/>
          </p:nvPr>
        </p:nvSpPr>
        <p:spPr/>
        <p:txBody>
          <a:bodyPr/>
          <a:lstStyle/>
          <a:p>
            <a:r>
              <a:rPr lang="en-GB" noProof="0"/>
              <a:t>K. Brodzinski, L.Delprat, V. Gahier_HL-LHC Annual Meeting</a:t>
            </a:r>
            <a:endParaRPr lang="en-GB" noProof="0" dirty="0"/>
          </a:p>
        </p:txBody>
      </p:sp>
      <p:sp>
        <p:nvSpPr>
          <p:cNvPr id="5" name="TextBox 4"/>
          <p:cNvSpPr txBox="1"/>
          <p:nvPr/>
        </p:nvSpPr>
        <p:spPr>
          <a:xfrm>
            <a:off x="624690" y="908721"/>
            <a:ext cx="11226296" cy="5201424"/>
          </a:xfrm>
          <a:prstGeom prst="rect">
            <a:avLst/>
          </a:prstGeom>
          <a:noFill/>
        </p:spPr>
        <p:txBody>
          <a:bodyPr wrap="square" rtlCol="0">
            <a:spAutoFit/>
          </a:bodyPr>
          <a:lstStyle/>
          <a:p>
            <a:pPr algn="just"/>
            <a:endParaRPr lang="en-US" dirty="0">
              <a:cs typeface="Times New Roman" panose="02020603050405020304" pitchFamily="18" charset="0"/>
            </a:endParaRPr>
          </a:p>
          <a:p>
            <a:pPr marL="342900" indent="-342900" algn="just">
              <a:buFontTx/>
              <a:buAutoNum type="arabicPeriod"/>
            </a:pPr>
            <a:r>
              <a:rPr lang="en-US" dirty="0">
                <a:cs typeface="Times New Roman" panose="02020603050405020304" pitchFamily="18" charset="0"/>
                <a:sym typeface="Wingdings" panose="05000000000000000000" pitchFamily="2" charset="2"/>
              </a:rPr>
              <a:t>For replacement DQW  RFD adaptation of instrumentation treatment chain is required (RFD has much more instrumentation than DQW)  </a:t>
            </a:r>
            <a:r>
              <a:rPr lang="en-US" dirty="0">
                <a:solidFill>
                  <a:srgbClr val="0000FF"/>
                </a:solidFill>
                <a:cs typeface="Times New Roman" panose="02020603050405020304" pitchFamily="18" charset="0"/>
                <a:sym typeface="Wingdings" panose="05000000000000000000" pitchFamily="2" charset="2"/>
              </a:rPr>
              <a:t>Action TE-CRG-IC </a:t>
            </a:r>
            <a:r>
              <a:rPr lang="en-US" i="1" dirty="0">
                <a:cs typeface="Times New Roman" panose="02020603050405020304" pitchFamily="18" charset="0"/>
                <a:sym typeface="Wingdings" panose="05000000000000000000" pitchFamily="2" charset="2"/>
              </a:rPr>
              <a:t>(Rack ready to be installed from Dec’24)</a:t>
            </a:r>
          </a:p>
          <a:p>
            <a:pPr algn="just"/>
            <a:endParaRPr lang="en-US" i="1" dirty="0">
              <a:cs typeface="Times New Roman" panose="02020603050405020304" pitchFamily="18" charset="0"/>
              <a:sym typeface="Wingdings" panose="05000000000000000000" pitchFamily="2" charset="2"/>
            </a:endParaRPr>
          </a:p>
          <a:p>
            <a:pPr marL="342900" indent="-342900">
              <a:buAutoNum type="arabicPeriod"/>
            </a:pPr>
            <a:r>
              <a:rPr lang="en-US" dirty="0">
                <a:cs typeface="Times New Roman" panose="02020603050405020304" pitchFamily="18" charset="0"/>
                <a:sym typeface="Wingdings" panose="05000000000000000000" pitchFamily="2" charset="2"/>
              </a:rPr>
              <a:t>Jumper interface to be connected between the Service Box and the cryomodule. Interface redesigned and adapted for next modules (EDMS </a:t>
            </a:r>
            <a:r>
              <a:rPr lang="en-US" dirty="0">
                <a:cs typeface="Times New Roman" panose="02020603050405020304" pitchFamily="18" charset="0"/>
                <a:sym typeface="Wingdings" panose="05000000000000000000" pitchFamily="2" charset="2"/>
                <a:hlinkClick r:id="rId2"/>
              </a:rPr>
              <a:t>3139620</a:t>
            </a:r>
            <a:r>
              <a:rPr lang="en-US" dirty="0">
                <a:cs typeface="Times New Roman" panose="02020603050405020304" pitchFamily="18" charset="0"/>
                <a:sym typeface="Wingdings" panose="05000000000000000000" pitchFamily="2" charset="2"/>
              </a:rPr>
              <a:t>)  </a:t>
            </a:r>
            <a:r>
              <a:rPr lang="en-US" dirty="0">
                <a:solidFill>
                  <a:srgbClr val="0000FF"/>
                </a:solidFill>
                <a:cs typeface="Times New Roman" panose="02020603050405020304" pitchFamily="18" charset="0"/>
                <a:sym typeface="Wingdings" panose="05000000000000000000" pitchFamily="2" charset="2"/>
              </a:rPr>
              <a:t>Action EN-MME</a:t>
            </a:r>
            <a:br>
              <a:rPr lang="en-US" dirty="0">
                <a:solidFill>
                  <a:schemeClr val="accent3"/>
                </a:solidFill>
                <a:cs typeface="Times New Roman" panose="02020603050405020304" pitchFamily="18" charset="0"/>
                <a:sym typeface="Wingdings" panose="05000000000000000000" pitchFamily="2" charset="2"/>
              </a:rPr>
            </a:br>
            <a:r>
              <a:rPr lang="en-US" dirty="0">
                <a:cs typeface="Times New Roman" panose="02020603050405020304" pitchFamily="18" charset="0"/>
                <a:sym typeface="Wingdings" panose="05000000000000000000" pitchFamily="2" charset="2"/>
              </a:rPr>
              <a:t>(applicable for next module RFD going to the SPS)</a:t>
            </a:r>
          </a:p>
          <a:p>
            <a:pPr marL="342900" indent="-342900" algn="just">
              <a:buAutoNum type="arabicPeriod"/>
            </a:pPr>
            <a:endParaRPr lang="en-US" dirty="0">
              <a:solidFill>
                <a:srgbClr val="0000FF"/>
              </a:solidFill>
              <a:cs typeface="Times New Roman" panose="02020603050405020304" pitchFamily="18" charset="0"/>
              <a:sym typeface="Wingdings" panose="05000000000000000000" pitchFamily="2" charset="2"/>
            </a:endParaRPr>
          </a:p>
          <a:p>
            <a:pPr marL="342900" indent="-342900" algn="just">
              <a:buAutoNum type="arabicPeriod"/>
            </a:pPr>
            <a:r>
              <a:rPr lang="en-US" dirty="0">
                <a:cs typeface="Times New Roman" panose="02020603050405020304" pitchFamily="18" charset="0"/>
                <a:sym typeface="Wingdings" panose="05000000000000000000" pitchFamily="2" charset="2"/>
              </a:rPr>
              <a:t>Safety valves strategy to be agreed. </a:t>
            </a:r>
          </a:p>
          <a:p>
            <a:pPr algn="just"/>
            <a:endParaRPr lang="en-US" i="1" dirty="0">
              <a:cs typeface="Times New Roman" panose="02020603050405020304" pitchFamily="18" charset="0"/>
              <a:sym typeface="Wingdings" panose="05000000000000000000" pitchFamily="2" charset="2"/>
            </a:endParaRPr>
          </a:p>
          <a:p>
            <a:pPr algn="just"/>
            <a:r>
              <a:rPr lang="en-US" sz="2000" dirty="0">
                <a:solidFill>
                  <a:srgbClr val="C00000"/>
                </a:solidFill>
                <a:cs typeface="Times New Roman" panose="02020603050405020304" pitchFamily="18" charset="0"/>
                <a:sym typeface="Wingdings" panose="05000000000000000000" pitchFamily="2" charset="2"/>
              </a:rPr>
              <a:t>However</a:t>
            </a:r>
            <a:r>
              <a:rPr lang="en-US" sz="2000">
                <a:solidFill>
                  <a:srgbClr val="C00000"/>
                </a:solidFill>
                <a:cs typeface="Times New Roman" panose="02020603050405020304" pitchFamily="18" charset="0"/>
                <a:sym typeface="Wingdings" panose="05000000000000000000" pitchFamily="2" charset="2"/>
              </a:rPr>
              <a:t>, tight </a:t>
            </a:r>
            <a:r>
              <a:rPr lang="en-US" sz="2000" dirty="0">
                <a:solidFill>
                  <a:srgbClr val="C00000"/>
                </a:solidFill>
                <a:cs typeface="Times New Roman" panose="02020603050405020304" pitchFamily="18" charset="0"/>
                <a:sym typeface="Wingdings" panose="05000000000000000000" pitchFamily="2" charset="2"/>
              </a:rPr>
              <a:t>planning for SPS RFD connection!</a:t>
            </a:r>
          </a:p>
          <a:p>
            <a:pPr algn="just"/>
            <a:endParaRPr lang="en-US" sz="2000" dirty="0">
              <a:cs typeface="Times New Roman" panose="02020603050405020304" pitchFamily="18" charset="0"/>
              <a:sym typeface="Wingdings" panose="05000000000000000000" pitchFamily="2" charset="2"/>
            </a:endParaRPr>
          </a:p>
          <a:p>
            <a:pPr algn="just"/>
            <a:r>
              <a:rPr lang="en-US" sz="1600" dirty="0">
                <a:cs typeface="Times New Roman" panose="02020603050405020304" pitchFamily="18" charset="0"/>
                <a:sym typeface="Wingdings" panose="05000000000000000000" pitchFamily="2" charset="2"/>
              </a:rPr>
              <a:t>Notice: Beam Screen cooling loop can be tested in SM18 M7 but cannot be operated in SPS. </a:t>
            </a:r>
          </a:p>
          <a:p>
            <a:pPr algn="just"/>
            <a:endParaRPr lang="en-US" sz="1600" dirty="0">
              <a:cs typeface="Times New Roman" panose="02020603050405020304" pitchFamily="18" charset="0"/>
              <a:sym typeface="Wingdings" panose="05000000000000000000" pitchFamily="2" charset="2"/>
            </a:endParaRPr>
          </a:p>
          <a:p>
            <a:pPr algn="just"/>
            <a:r>
              <a:rPr lang="en-US" sz="1600" i="1" dirty="0">
                <a:cs typeface="Times New Roman" panose="02020603050405020304" pitchFamily="18" charset="0"/>
              </a:rPr>
              <a:t>After first year of operation we noticed failure of the main helium flowmeter, caused by non-sufficient oil separation in the pumping system. In order to avoid migration of oil from the pump into other part of the system, additional separation device shall be installed close to flowmeter area. The equipment is present at CERN (ex-CMS coalescing filter), manpower and integration to be planned </a:t>
            </a:r>
            <a:r>
              <a:rPr lang="en-US" sz="1600" i="1" dirty="0">
                <a:cs typeface="Times New Roman" panose="02020603050405020304" pitchFamily="18" charset="0"/>
                <a:sym typeface="Wingdings" panose="05000000000000000000" pitchFamily="2" charset="2"/>
              </a:rPr>
              <a:t> </a:t>
            </a:r>
            <a:r>
              <a:rPr lang="en-US" sz="1600" i="1" dirty="0">
                <a:solidFill>
                  <a:srgbClr val="0000FF"/>
                </a:solidFill>
                <a:cs typeface="Times New Roman" panose="02020603050405020304" pitchFamily="18" charset="0"/>
                <a:sym typeface="Wingdings" panose="05000000000000000000" pitchFamily="2" charset="2"/>
              </a:rPr>
              <a:t>Action TE-CRG (LS)</a:t>
            </a:r>
            <a:endParaRPr lang="en-US" sz="1600" dirty="0">
              <a:cs typeface="Times New Roman" panose="02020603050405020304" pitchFamily="18" charset="0"/>
              <a:sym typeface="Wingdings" panose="05000000000000000000" pitchFamily="2" charset="2"/>
            </a:endParaRPr>
          </a:p>
          <a:p>
            <a:pPr algn="just"/>
            <a:endParaRPr lang="en-GB" sz="1600" dirty="0">
              <a:cs typeface="Times New Roman" panose="02020603050405020304" pitchFamily="18" charset="0"/>
            </a:endParaRPr>
          </a:p>
        </p:txBody>
      </p:sp>
      <p:sp>
        <p:nvSpPr>
          <p:cNvPr id="3" name="Slide Number Placeholder 2">
            <a:extLst>
              <a:ext uri="{FF2B5EF4-FFF2-40B4-BE49-F238E27FC236}">
                <a16:creationId xmlns:a16="http://schemas.microsoft.com/office/drawing/2014/main" id="{BA948CE2-D21D-B32B-7B9F-BCCFE4C45545}"/>
              </a:ext>
            </a:extLst>
          </p:cNvPr>
          <p:cNvSpPr>
            <a:spLocks noGrp="1"/>
          </p:cNvSpPr>
          <p:nvPr>
            <p:ph type="sldNum" sz="quarter" idx="12"/>
          </p:nvPr>
        </p:nvSpPr>
        <p:spPr/>
        <p:txBody>
          <a:bodyPr/>
          <a:lstStyle/>
          <a:p>
            <a:fld id="{BFDCA1C4-9514-7B4F-976F-D92F7E296653}" type="slidenum">
              <a:rPr lang="fr-FR" smtClean="0"/>
              <a:pPr/>
              <a:t>15</a:t>
            </a:fld>
            <a:endParaRPr lang="fr-FR" dirty="0"/>
          </a:p>
        </p:txBody>
      </p:sp>
    </p:spTree>
    <p:extLst>
      <p:ext uri="{BB962C8B-B14F-4D97-AF65-F5344CB8AC3E}">
        <p14:creationId xmlns:p14="http://schemas.microsoft.com/office/powerpoint/2010/main" val="4028821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en-US" sz="3000" dirty="0"/>
              <a:t>Conclusions</a:t>
            </a:r>
          </a:p>
        </p:txBody>
      </p:sp>
      <p:sp>
        <p:nvSpPr>
          <p:cNvPr id="4" name="Espace réservé du pied de page 3"/>
          <p:cNvSpPr>
            <a:spLocks noGrp="1"/>
          </p:cNvSpPr>
          <p:nvPr>
            <p:ph type="ftr" sz="quarter" idx="11"/>
          </p:nvPr>
        </p:nvSpPr>
        <p:spPr/>
        <p:txBody>
          <a:bodyPr/>
          <a:lstStyle/>
          <a:p>
            <a:r>
              <a:rPr lang="en-GB" noProof="0" dirty="0"/>
              <a:t>K. Brodzinski, </a:t>
            </a:r>
            <a:r>
              <a:rPr lang="en-GB" noProof="0" dirty="0" err="1"/>
              <a:t>L.Delprat</a:t>
            </a:r>
            <a:r>
              <a:rPr lang="en-GB" noProof="0" dirty="0"/>
              <a:t>, V. </a:t>
            </a:r>
            <a:r>
              <a:rPr lang="en-GB" noProof="0" dirty="0" err="1"/>
              <a:t>Gahier_HL</a:t>
            </a:r>
            <a:r>
              <a:rPr lang="en-GB" noProof="0" dirty="0"/>
              <a:t>-LHC Annual Meeting</a:t>
            </a:r>
          </a:p>
        </p:txBody>
      </p:sp>
      <p:sp>
        <p:nvSpPr>
          <p:cNvPr id="3" name="Content Placeholder 2"/>
          <p:cNvSpPr>
            <a:spLocks noGrp="1"/>
          </p:cNvSpPr>
          <p:nvPr>
            <p:ph idx="1"/>
          </p:nvPr>
        </p:nvSpPr>
        <p:spPr>
          <a:xfrm>
            <a:off x="753176" y="975518"/>
            <a:ext cx="10972800" cy="4906963"/>
          </a:xfrm>
        </p:spPr>
        <p:txBody>
          <a:bodyPr>
            <a:normAutofit/>
          </a:bodyPr>
          <a:lstStyle/>
          <a:p>
            <a:pPr algn="just"/>
            <a:r>
              <a:rPr lang="en-US" sz="1800" dirty="0">
                <a:solidFill>
                  <a:srgbClr val="0000FF"/>
                </a:solidFill>
              </a:rPr>
              <a:t>SM18 M7 - RFD prototype operation: </a:t>
            </a:r>
            <a:r>
              <a:rPr lang="en-US" sz="1800" dirty="0">
                <a:solidFill>
                  <a:schemeClr val="tx1"/>
                </a:solidFill>
              </a:rPr>
              <a:t>Cryogenic operation is fully mastered still some thermal tests to be performed. Several lesson learnt from RFD prototype operation.</a:t>
            </a:r>
          </a:p>
          <a:p>
            <a:pPr algn="just">
              <a:buFont typeface="Wingdings" panose="05000000000000000000" pitchFamily="2" charset="2"/>
              <a:buChar char="à"/>
            </a:pPr>
            <a:r>
              <a:rPr lang="en-US" sz="1800" dirty="0"/>
              <a:t>Bi-phase line tank design to be reconsidered.</a:t>
            </a:r>
            <a:endParaRPr lang="en-US" sz="1800" dirty="0">
              <a:solidFill>
                <a:schemeClr val="tx1"/>
              </a:solidFill>
            </a:endParaRPr>
          </a:p>
          <a:p>
            <a:pPr algn="just"/>
            <a:endParaRPr lang="en-US" sz="1800" dirty="0">
              <a:solidFill>
                <a:schemeClr val="tx1"/>
              </a:solidFill>
            </a:endParaRPr>
          </a:p>
          <a:p>
            <a:pPr algn="just"/>
            <a:r>
              <a:rPr lang="en-US" sz="1800" dirty="0">
                <a:solidFill>
                  <a:srgbClr val="0000FF"/>
                </a:solidFill>
              </a:rPr>
              <a:t>Cryomodule design :</a:t>
            </a:r>
          </a:p>
          <a:p>
            <a:pPr lvl="1" algn="just"/>
            <a:r>
              <a:rPr lang="en-US" sz="1800" dirty="0">
                <a:solidFill>
                  <a:schemeClr val="tx1"/>
                </a:solidFill>
              </a:rPr>
              <a:t>All flow schemes are available.</a:t>
            </a:r>
          </a:p>
          <a:p>
            <a:pPr lvl="1" algn="just"/>
            <a:r>
              <a:rPr lang="en-US" sz="1800" dirty="0">
                <a:solidFill>
                  <a:schemeClr val="tx1"/>
                </a:solidFill>
              </a:rPr>
              <a:t>Internal instrumentation for series modules is available.</a:t>
            </a:r>
          </a:p>
          <a:p>
            <a:pPr lvl="1" algn="just"/>
            <a:r>
              <a:rPr lang="en-US" sz="1800" dirty="0">
                <a:solidFill>
                  <a:schemeClr val="tx1"/>
                </a:solidFill>
              </a:rPr>
              <a:t>Externally installed instrumentation – to be ordered </a:t>
            </a:r>
            <a:r>
              <a:rPr lang="en-US" sz="1800" dirty="0">
                <a:solidFill>
                  <a:schemeClr val="tx1"/>
                </a:solidFill>
                <a:sym typeface="Wingdings" panose="05000000000000000000" pitchFamily="2" charset="2"/>
              </a:rPr>
              <a:t> value engineering to be performed after completion of M7 tests.</a:t>
            </a:r>
          </a:p>
          <a:p>
            <a:pPr lvl="1" algn="just"/>
            <a:r>
              <a:rPr lang="en-US" sz="1800" dirty="0">
                <a:solidFill>
                  <a:schemeClr val="tx1"/>
                </a:solidFill>
                <a:sym typeface="Wingdings" panose="05000000000000000000" pitchFamily="2" charset="2"/>
              </a:rPr>
              <a:t>Relief valves design to be finalized.</a:t>
            </a:r>
            <a:endParaRPr lang="en-US" sz="1800" dirty="0">
              <a:solidFill>
                <a:schemeClr val="tx1"/>
              </a:solidFill>
            </a:endParaRPr>
          </a:p>
          <a:p>
            <a:pPr marL="0" indent="0" algn="just">
              <a:buNone/>
            </a:pPr>
            <a:endParaRPr lang="en-US" sz="1800" dirty="0">
              <a:solidFill>
                <a:schemeClr val="tx1"/>
              </a:solidFill>
            </a:endParaRPr>
          </a:p>
          <a:p>
            <a:pPr algn="l">
              <a:buFont typeface="Wingdings" panose="05000000000000000000" pitchFamily="2" charset="2"/>
              <a:buChar char="§"/>
            </a:pPr>
            <a:r>
              <a:rPr lang="en-GB" sz="1800" dirty="0">
                <a:solidFill>
                  <a:srgbClr val="0000FF"/>
                </a:solidFill>
              </a:rPr>
              <a:t>SPS BA6 operation of the RFD prototype</a:t>
            </a:r>
          </a:p>
          <a:p>
            <a:pPr lvl="1" algn="l">
              <a:buFont typeface="Wingdings" pitchFamily="2" charset="2"/>
              <a:buChar char="q"/>
            </a:pPr>
            <a:r>
              <a:rPr lang="en-GB" sz="1800" dirty="0">
                <a:solidFill>
                  <a:schemeClr val="tx1"/>
                </a:solidFill>
              </a:rPr>
              <a:t>Update of instrumentation treatment chain (new crates and electronic cards to be installed)</a:t>
            </a:r>
          </a:p>
          <a:p>
            <a:pPr lvl="1" algn="l">
              <a:buFont typeface="Wingdings" pitchFamily="2" charset="2"/>
              <a:buChar char="q"/>
            </a:pPr>
            <a:r>
              <a:rPr lang="en-GB" sz="1800" dirty="0">
                <a:solidFill>
                  <a:schemeClr val="tx1"/>
                </a:solidFill>
              </a:rPr>
              <a:t>Installation &amp; Commissioning with cryogenic test facility at SPS BA6 in preparation </a:t>
            </a:r>
          </a:p>
        </p:txBody>
      </p:sp>
      <p:sp>
        <p:nvSpPr>
          <p:cNvPr id="7" name="Content Placeholder 2"/>
          <p:cNvSpPr txBox="1">
            <a:spLocks/>
          </p:cNvSpPr>
          <p:nvPr/>
        </p:nvSpPr>
        <p:spPr>
          <a:xfrm>
            <a:off x="1996496" y="5599763"/>
            <a:ext cx="8486160" cy="792088"/>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i="1" dirty="0">
                <a:solidFill>
                  <a:srgbClr val="006600"/>
                </a:solidFill>
              </a:rPr>
              <a:t>Great thanks to design / Operation team from EN-MME and SY-RF </a:t>
            </a:r>
          </a:p>
          <a:p>
            <a:pPr marL="0" indent="0" algn="ctr">
              <a:buNone/>
            </a:pPr>
            <a:r>
              <a:rPr lang="en-US" sz="2400" i="1" dirty="0">
                <a:solidFill>
                  <a:srgbClr val="006600"/>
                </a:solidFill>
              </a:rPr>
              <a:t>for smooth and efficient collaboration !</a:t>
            </a:r>
          </a:p>
        </p:txBody>
      </p:sp>
      <p:sp>
        <p:nvSpPr>
          <p:cNvPr id="5" name="Slide Number Placeholder 4">
            <a:extLst>
              <a:ext uri="{FF2B5EF4-FFF2-40B4-BE49-F238E27FC236}">
                <a16:creationId xmlns:a16="http://schemas.microsoft.com/office/drawing/2014/main" id="{3B180EF2-ECCC-48B6-2EAE-EFA4EB46C495}"/>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Tree>
    <p:extLst>
      <p:ext uri="{BB962C8B-B14F-4D97-AF65-F5344CB8AC3E}">
        <p14:creationId xmlns:p14="http://schemas.microsoft.com/office/powerpoint/2010/main" val="666733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2F832-111C-7D1D-9C8A-698FDC2BCED9}"/>
            </a:ext>
          </a:extLst>
        </p:cNvPr>
        <p:cNvGrpSpPr/>
        <p:nvPr/>
      </p:nvGrpSpPr>
      <p:grpSpPr>
        <a:xfrm>
          <a:off x="0" y="0"/>
          <a:ext cx="0" cy="0"/>
          <a:chOff x="0" y="0"/>
          <a:chExt cx="0" cy="0"/>
        </a:xfrm>
      </p:grpSpPr>
      <p:sp>
        <p:nvSpPr>
          <p:cNvPr id="15" name="Espace réservé du texte 19">
            <a:extLst>
              <a:ext uri="{FF2B5EF4-FFF2-40B4-BE49-F238E27FC236}">
                <a16:creationId xmlns:a16="http://schemas.microsoft.com/office/drawing/2014/main" id="{76EA6206-1D83-E185-1C04-9C1B601C07CB}"/>
              </a:ext>
            </a:extLst>
          </p:cNvPr>
          <p:cNvSpPr txBox="1">
            <a:spLocks/>
          </p:cNvSpPr>
          <p:nvPr/>
        </p:nvSpPr>
        <p:spPr>
          <a:xfrm>
            <a:off x="8990112" y="6534091"/>
            <a:ext cx="2592288" cy="349251"/>
          </a:xfrm>
          <a:prstGeom prst="rect">
            <a:avLst/>
          </a:prstGeom>
        </p:spPr>
        <p:txBody>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endParaRPr lang="en-GB" sz="1600" i="1" dirty="0">
              <a:solidFill>
                <a:schemeClr val="bg2"/>
              </a:solidFill>
              <a:effectLst>
                <a:outerShdw blurRad="50800" dist="38100" dir="2700000" algn="tl" rotWithShape="0">
                  <a:prstClr val="black">
                    <a:alpha val="40000"/>
                  </a:prstClr>
                </a:outerShdw>
              </a:effectLst>
            </a:endParaRPr>
          </a:p>
        </p:txBody>
      </p:sp>
      <p:pic>
        <p:nvPicPr>
          <p:cNvPr id="9" name="Image 8">
            <a:extLst>
              <a:ext uri="{FF2B5EF4-FFF2-40B4-BE49-F238E27FC236}">
                <a16:creationId xmlns:a16="http://schemas.microsoft.com/office/drawing/2014/main" id="{55CCC720-03B9-DFA5-2684-79A63292F98E}"/>
              </a:ext>
            </a:extLst>
          </p:cNvPr>
          <p:cNvPicPr>
            <a:picLocks noChangeAspect="1"/>
          </p:cNvPicPr>
          <p:nvPr/>
        </p:nvPicPr>
        <p:blipFill>
          <a:blip r:embed="rId3"/>
          <a:stretch>
            <a:fillRect/>
          </a:stretch>
        </p:blipFill>
        <p:spPr>
          <a:xfrm>
            <a:off x="0" y="0"/>
            <a:ext cx="851507" cy="1680000"/>
          </a:xfrm>
          <a:prstGeom prst="rect">
            <a:avLst/>
          </a:prstGeom>
        </p:spPr>
      </p:pic>
      <p:sp>
        <p:nvSpPr>
          <p:cNvPr id="3" name="Titre 1">
            <a:extLst>
              <a:ext uri="{FF2B5EF4-FFF2-40B4-BE49-F238E27FC236}">
                <a16:creationId xmlns:a16="http://schemas.microsoft.com/office/drawing/2014/main" id="{FA601D1C-6DF0-EE38-0A1E-374499470F36}"/>
              </a:ext>
            </a:extLst>
          </p:cNvPr>
          <p:cNvSpPr txBox="1">
            <a:spLocks/>
          </p:cNvSpPr>
          <p:nvPr/>
        </p:nvSpPr>
        <p:spPr>
          <a:xfrm>
            <a:off x="0" y="2"/>
            <a:ext cx="12192000" cy="548679"/>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3200" dirty="0"/>
              <a:t>Level versus volume in RFD prototype </a:t>
            </a:r>
          </a:p>
        </p:txBody>
      </p:sp>
      <p:sp>
        <p:nvSpPr>
          <p:cNvPr id="2" name="Footer Placeholder 1">
            <a:extLst>
              <a:ext uri="{FF2B5EF4-FFF2-40B4-BE49-F238E27FC236}">
                <a16:creationId xmlns:a16="http://schemas.microsoft.com/office/drawing/2014/main" id="{E3F83B40-A11D-D6ED-466F-9D162B65941B}"/>
              </a:ext>
            </a:extLst>
          </p:cNvPr>
          <p:cNvSpPr>
            <a:spLocks noGrp="1"/>
          </p:cNvSpPr>
          <p:nvPr>
            <p:ph type="ftr" sz="quarter" idx="11"/>
          </p:nvPr>
        </p:nvSpPr>
        <p:spPr>
          <a:xfrm>
            <a:off x="2539301" y="6370111"/>
            <a:ext cx="8836000" cy="360000"/>
          </a:xfrm>
        </p:spPr>
        <p:txBody>
          <a:bodyPr/>
          <a:lstStyle/>
          <a:p>
            <a:r>
              <a:rPr lang="en-GB" noProof="0" dirty="0"/>
              <a:t>K. Brodzinski, </a:t>
            </a:r>
            <a:r>
              <a:rPr lang="en-GB" noProof="0" dirty="0" err="1"/>
              <a:t>L.Delprat</a:t>
            </a:r>
            <a:r>
              <a:rPr lang="en-GB" noProof="0" dirty="0"/>
              <a:t>, V. </a:t>
            </a:r>
            <a:r>
              <a:rPr lang="en-GB" noProof="0" dirty="0" err="1"/>
              <a:t>Gahier_HL</a:t>
            </a:r>
            <a:r>
              <a:rPr lang="en-GB" noProof="0" dirty="0"/>
              <a:t>-LHC Annual Meeting</a:t>
            </a:r>
          </a:p>
        </p:txBody>
      </p:sp>
      <p:sp>
        <p:nvSpPr>
          <p:cNvPr id="4" name="Slide Number Placeholder 3">
            <a:extLst>
              <a:ext uri="{FF2B5EF4-FFF2-40B4-BE49-F238E27FC236}">
                <a16:creationId xmlns:a16="http://schemas.microsoft.com/office/drawing/2014/main" id="{4D33BDC8-DF0E-F064-415E-F4D7D1EF8EF4}"/>
              </a:ext>
            </a:extLst>
          </p:cNvPr>
          <p:cNvSpPr>
            <a:spLocks noGrp="1"/>
          </p:cNvSpPr>
          <p:nvPr>
            <p:ph type="sldNum" sz="quarter" idx="12"/>
          </p:nvPr>
        </p:nvSpPr>
        <p:spPr/>
        <p:txBody>
          <a:bodyPr/>
          <a:lstStyle/>
          <a:p>
            <a:fld id="{BFDCA1C4-9514-7B4F-976F-D92F7E296653}" type="slidenum">
              <a:rPr lang="fr-FR" smtClean="0"/>
              <a:pPr/>
              <a:t>17</a:t>
            </a:fld>
            <a:endParaRPr lang="fr-FR" dirty="0"/>
          </a:p>
        </p:txBody>
      </p:sp>
      <p:pic>
        <p:nvPicPr>
          <p:cNvPr id="7" name="Picture 6" descr="A computer screen shot of a machine&#10;&#10;Description automatically generated">
            <a:extLst>
              <a:ext uri="{FF2B5EF4-FFF2-40B4-BE49-F238E27FC236}">
                <a16:creationId xmlns:a16="http://schemas.microsoft.com/office/drawing/2014/main" id="{196A989D-2983-3D47-B6EE-4923C164292D}"/>
              </a:ext>
            </a:extLst>
          </p:cNvPr>
          <p:cNvPicPr>
            <a:picLocks noChangeAspect="1"/>
          </p:cNvPicPr>
          <p:nvPr/>
        </p:nvPicPr>
        <p:blipFill>
          <a:blip r:embed="rId4"/>
          <a:stretch>
            <a:fillRect/>
          </a:stretch>
        </p:blipFill>
        <p:spPr>
          <a:xfrm>
            <a:off x="769288" y="1066774"/>
            <a:ext cx="5752465" cy="4536440"/>
          </a:xfrm>
          <a:prstGeom prst="rect">
            <a:avLst/>
          </a:prstGeom>
        </p:spPr>
      </p:pic>
      <p:sp>
        <p:nvSpPr>
          <p:cNvPr id="10" name="TextBox 9">
            <a:extLst>
              <a:ext uri="{FF2B5EF4-FFF2-40B4-BE49-F238E27FC236}">
                <a16:creationId xmlns:a16="http://schemas.microsoft.com/office/drawing/2014/main" id="{E2C2D9D7-9670-7BC7-7263-A3D6B677836A}"/>
              </a:ext>
            </a:extLst>
          </p:cNvPr>
          <p:cNvSpPr txBox="1"/>
          <p:nvPr/>
        </p:nvSpPr>
        <p:spPr>
          <a:xfrm>
            <a:off x="6521753" y="2387817"/>
            <a:ext cx="4656668" cy="1477328"/>
          </a:xfrm>
          <a:prstGeom prst="rect">
            <a:avLst/>
          </a:prstGeom>
          <a:noFill/>
        </p:spPr>
        <p:txBody>
          <a:bodyPr wrap="square">
            <a:spAutoFit/>
          </a:bodyPr>
          <a:lstStyle/>
          <a:p>
            <a:pPr marL="228600" marR="0" algn="just">
              <a:spcBef>
                <a:spcPts val="0"/>
              </a:spcBef>
              <a:spcAft>
                <a:spcPts val="0"/>
              </a:spcAft>
            </a:pPr>
            <a:r>
              <a:rPr lang="en-US" sz="1800" kern="1400" dirty="0">
                <a:effectLst/>
                <a:latin typeface="Times New Roman" panose="02020603050405020304" pitchFamily="18" charset="0"/>
                <a:ea typeface="Times New Roman" panose="02020603050405020304" pitchFamily="18" charset="0"/>
                <a:cs typeface="Times New Roman" panose="02020603050405020304" pitchFamily="18" charset="0"/>
              </a:rPr>
              <a:t>Helium level measurement vs real helium height and volume for RFD prototype module.</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228600" marR="0" algn="just">
              <a:spcBef>
                <a:spcPts val="0"/>
              </a:spcBef>
              <a:spcAft>
                <a:spcPts val="0"/>
              </a:spcAft>
            </a:pPr>
            <a:r>
              <a:rPr lang="en-US" sz="1800" i="1" kern="1400" dirty="0">
                <a:effectLst/>
                <a:latin typeface="Times New Roman" panose="02020603050405020304" pitchFamily="18" charset="0"/>
                <a:ea typeface="Times New Roman" panose="02020603050405020304" pitchFamily="18" charset="0"/>
                <a:cs typeface="Times New Roman" panose="02020603050405020304" pitchFamily="18" charset="0"/>
              </a:rPr>
              <a:t>(data provided by Teddy Capelli EN-MME)</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228600" marR="0" algn="just">
              <a:spcBef>
                <a:spcPts val="0"/>
              </a:spcBef>
              <a:spcAft>
                <a:spcPts val="0"/>
              </a:spcAft>
            </a:pPr>
            <a:r>
              <a:rPr lang="en-US" sz="1800" kern="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1782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2F449-A6F5-BAB5-D16B-72BEDCEC3AB1}"/>
              </a:ext>
            </a:extLst>
          </p:cNvPr>
          <p:cNvSpPr>
            <a:spLocks noGrp="1"/>
          </p:cNvSpPr>
          <p:nvPr>
            <p:ph type="title"/>
          </p:nvPr>
        </p:nvSpPr>
        <p:spPr/>
        <p:txBody>
          <a:bodyPr/>
          <a:lstStyle/>
          <a:p>
            <a:r>
              <a:rPr lang="en-US" sz="2800" dirty="0"/>
              <a:t>Agenda</a:t>
            </a:r>
          </a:p>
        </p:txBody>
      </p:sp>
      <p:sp>
        <p:nvSpPr>
          <p:cNvPr id="3" name="Content Placeholder 2">
            <a:extLst>
              <a:ext uri="{FF2B5EF4-FFF2-40B4-BE49-F238E27FC236}">
                <a16:creationId xmlns:a16="http://schemas.microsoft.com/office/drawing/2014/main" id="{1D86BA01-DE64-D50A-E4CE-49B9F2F8570E}"/>
              </a:ext>
            </a:extLst>
          </p:cNvPr>
          <p:cNvSpPr>
            <a:spLocks noGrp="1"/>
          </p:cNvSpPr>
          <p:nvPr>
            <p:ph idx="1"/>
          </p:nvPr>
        </p:nvSpPr>
        <p:spPr>
          <a:xfrm>
            <a:off x="816000" y="1117600"/>
            <a:ext cx="10432222" cy="5008564"/>
          </a:xfrm>
        </p:spPr>
        <p:txBody>
          <a:bodyPr>
            <a:normAutofit/>
          </a:bodyPr>
          <a:lstStyle/>
          <a:p>
            <a:pPr algn="l">
              <a:buFont typeface="Arial" panose="020B0604020202020204" pitchFamily="34" charset="0"/>
              <a:buChar char="•"/>
            </a:pPr>
            <a:r>
              <a:rPr lang="en-US" sz="2000" dirty="0"/>
              <a:t>Overview on RFD prototype operation in SM18 in 2024</a:t>
            </a:r>
          </a:p>
          <a:p>
            <a:pPr marL="0" indent="0" algn="l">
              <a:buNone/>
            </a:pPr>
            <a:endParaRPr lang="en-US" sz="2000" dirty="0"/>
          </a:p>
          <a:p>
            <a:pPr marL="0" indent="0" algn="l">
              <a:buNone/>
            </a:pPr>
            <a:endParaRPr lang="en-US" sz="2000" dirty="0"/>
          </a:p>
          <a:p>
            <a:pPr algn="l">
              <a:buFont typeface="Arial" panose="020B0604020202020204" pitchFamily="34" charset="0"/>
              <a:buChar char="•"/>
            </a:pPr>
            <a:r>
              <a:rPr lang="en-US" sz="2000" dirty="0"/>
              <a:t>Cryomodule design considering lesson learnt from M7</a:t>
            </a:r>
          </a:p>
          <a:p>
            <a:pPr lvl="1" algn="l">
              <a:buFont typeface="Arial" panose="020B0604020202020204" pitchFamily="34" charset="0"/>
              <a:buChar char="•"/>
            </a:pPr>
            <a:r>
              <a:rPr lang="en-US" sz="1800" dirty="0"/>
              <a:t>Safety devices</a:t>
            </a:r>
          </a:p>
          <a:p>
            <a:pPr lvl="1" algn="l">
              <a:buFont typeface="Arial" panose="020B0604020202020204" pitchFamily="34" charset="0"/>
              <a:buChar char="•"/>
            </a:pPr>
            <a:r>
              <a:rPr lang="en-US" sz="1800" dirty="0"/>
              <a:t>Instrumentation</a:t>
            </a:r>
          </a:p>
          <a:p>
            <a:pPr lvl="1" algn="l">
              <a:buFont typeface="Arial" panose="020B0604020202020204" pitchFamily="34" charset="0"/>
              <a:buChar char="•"/>
            </a:pPr>
            <a:endParaRPr lang="en-US" sz="1800" dirty="0"/>
          </a:p>
          <a:p>
            <a:pPr lvl="1" algn="l">
              <a:buFont typeface="Arial" panose="020B0604020202020204" pitchFamily="34" charset="0"/>
              <a:buChar char="•"/>
            </a:pPr>
            <a:endParaRPr lang="en-US" sz="1800" dirty="0"/>
          </a:p>
          <a:p>
            <a:pPr algn="l">
              <a:buFont typeface="Arial" panose="020B0604020202020204" pitchFamily="34" charset="0"/>
              <a:buChar char="•"/>
            </a:pPr>
            <a:r>
              <a:rPr lang="en-US" sz="2000" dirty="0"/>
              <a:t>BA6 readiness status</a:t>
            </a:r>
          </a:p>
          <a:p>
            <a:pPr marL="609585" lvl="1" indent="0" algn="l">
              <a:buNone/>
            </a:pPr>
            <a:endParaRPr lang="en-US" sz="2000" dirty="0"/>
          </a:p>
          <a:p>
            <a:pPr marL="609585" lvl="1" indent="0" algn="l">
              <a:buNone/>
            </a:pPr>
            <a:endParaRPr lang="en-US" sz="2000" dirty="0"/>
          </a:p>
          <a:p>
            <a:pPr algn="l">
              <a:buFont typeface="Arial" panose="020B0604020202020204" pitchFamily="34" charset="0"/>
              <a:buChar char="•"/>
            </a:pPr>
            <a:r>
              <a:rPr lang="en-US" sz="2000" dirty="0"/>
              <a:t>Conclusions</a:t>
            </a:r>
          </a:p>
          <a:p>
            <a:pPr algn="l"/>
            <a:endParaRPr lang="en-US" sz="2400" dirty="0"/>
          </a:p>
          <a:p>
            <a:pPr algn="l"/>
            <a:endParaRPr lang="en-US" sz="2800" dirty="0"/>
          </a:p>
          <a:p>
            <a:endParaRPr lang="en-US" dirty="0"/>
          </a:p>
          <a:p>
            <a:endParaRPr lang="en-US" dirty="0"/>
          </a:p>
        </p:txBody>
      </p:sp>
      <p:sp>
        <p:nvSpPr>
          <p:cNvPr id="4" name="Footer Placeholder 3">
            <a:extLst>
              <a:ext uri="{FF2B5EF4-FFF2-40B4-BE49-F238E27FC236}">
                <a16:creationId xmlns:a16="http://schemas.microsoft.com/office/drawing/2014/main" id="{220D7BD6-89EB-FF35-0C74-97E31F7E6E2E}"/>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5" name="Slide Number Placeholder 4">
            <a:extLst>
              <a:ext uri="{FF2B5EF4-FFF2-40B4-BE49-F238E27FC236}">
                <a16:creationId xmlns:a16="http://schemas.microsoft.com/office/drawing/2014/main" id="{6D557391-97C9-F45E-7FD8-694315D2F427}"/>
              </a:ext>
            </a:extLst>
          </p:cNvPr>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9" name="Picture 8" descr="A machine in a factory&#10;&#10;Description automatically generated">
            <a:extLst>
              <a:ext uri="{FF2B5EF4-FFF2-40B4-BE49-F238E27FC236}">
                <a16:creationId xmlns:a16="http://schemas.microsoft.com/office/drawing/2014/main" id="{FB9E0708-4E8F-8CC5-A72F-54AF91D694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9943" y="3084722"/>
            <a:ext cx="3782457" cy="2836843"/>
          </a:xfrm>
          <a:prstGeom prst="rect">
            <a:avLst/>
          </a:prstGeom>
        </p:spPr>
      </p:pic>
      <p:sp>
        <p:nvSpPr>
          <p:cNvPr id="12" name="TextBox 11">
            <a:extLst>
              <a:ext uri="{FF2B5EF4-FFF2-40B4-BE49-F238E27FC236}">
                <a16:creationId xmlns:a16="http://schemas.microsoft.com/office/drawing/2014/main" id="{128A856E-2161-B282-DF2C-CE1B37F74601}"/>
              </a:ext>
            </a:extLst>
          </p:cNvPr>
          <p:cNvSpPr txBox="1"/>
          <p:nvPr/>
        </p:nvSpPr>
        <p:spPr>
          <a:xfrm>
            <a:off x="7892461" y="5521455"/>
            <a:ext cx="3689939" cy="400110"/>
          </a:xfrm>
          <a:prstGeom prst="rect">
            <a:avLst/>
          </a:prstGeom>
          <a:noFill/>
        </p:spPr>
        <p:txBody>
          <a:bodyPr wrap="square" rtlCol="0">
            <a:spAutoFit/>
          </a:bodyPr>
          <a:lstStyle/>
          <a:p>
            <a:pPr algn="ctr"/>
            <a:r>
              <a:rPr lang="en-US" sz="2000" b="1" dirty="0">
                <a:solidFill>
                  <a:srgbClr val="66FFFF"/>
                </a:solidFill>
              </a:rPr>
              <a:t>RFD prototype in M7 bunker</a:t>
            </a:r>
          </a:p>
        </p:txBody>
      </p:sp>
    </p:spTree>
    <p:extLst>
      <p:ext uri="{BB962C8B-B14F-4D97-AF65-F5344CB8AC3E}">
        <p14:creationId xmlns:p14="http://schemas.microsoft.com/office/powerpoint/2010/main" val="216713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RFD Prototype Operation in SM18</a:t>
            </a:r>
            <a:endParaRPr lang="en-GB" sz="2800" dirty="0"/>
          </a:p>
        </p:txBody>
      </p:sp>
      <p:sp>
        <p:nvSpPr>
          <p:cNvPr id="4" name="Footer Placeholder 3"/>
          <p:cNvSpPr>
            <a:spLocks noGrp="1"/>
          </p:cNvSpPr>
          <p:nvPr>
            <p:ph type="ftr" sz="quarter" idx="11"/>
          </p:nvPr>
        </p:nvSpPr>
        <p:spPr/>
        <p:txBody>
          <a:bodyPr/>
          <a:lstStyle/>
          <a:p>
            <a:r>
              <a:rPr lang="en-GB" noProof="0"/>
              <a:t>K. Brodzinski, L.Delprat, V. Gahier_HL-LHC Annual Meeting</a:t>
            </a:r>
            <a:endParaRPr lang="en-GB" noProof="0" dirty="0"/>
          </a:p>
        </p:txBody>
      </p:sp>
      <p:sp>
        <p:nvSpPr>
          <p:cNvPr id="17" name="TextBox 16">
            <a:extLst>
              <a:ext uri="{FF2B5EF4-FFF2-40B4-BE49-F238E27FC236}">
                <a16:creationId xmlns:a16="http://schemas.microsoft.com/office/drawing/2014/main" id="{4B5A1DA4-CED3-8370-C24D-E7742B9D92DE}"/>
              </a:ext>
            </a:extLst>
          </p:cNvPr>
          <p:cNvSpPr txBox="1"/>
          <p:nvPr/>
        </p:nvSpPr>
        <p:spPr>
          <a:xfrm>
            <a:off x="7162264" y="1027151"/>
            <a:ext cx="4900135" cy="5509200"/>
          </a:xfrm>
          <a:prstGeom prst="rect">
            <a:avLst/>
          </a:prstGeom>
          <a:noFill/>
        </p:spPr>
        <p:txBody>
          <a:bodyPr wrap="square">
            <a:spAutoFit/>
          </a:bodyPr>
          <a:lstStyle/>
          <a:p>
            <a:pPr marL="285750" indent="-285750" algn="just">
              <a:buFont typeface="Arial" panose="020B0604020202020204" pitchFamily="34" charset="0"/>
              <a:buChar char="•"/>
            </a:pPr>
            <a:r>
              <a:rPr lang="en-US" sz="1600" b="1" dirty="0">
                <a:solidFill>
                  <a:schemeClr val="tx2"/>
                </a:solidFill>
              </a:rPr>
              <a:t>Three operation periods </a:t>
            </a:r>
            <a:r>
              <a:rPr lang="en-US" sz="1600" dirty="0"/>
              <a:t>of RFD prototype</a:t>
            </a:r>
            <a:r>
              <a:rPr lang="en-US" sz="1600" b="1" dirty="0">
                <a:solidFill>
                  <a:schemeClr val="tx2"/>
                </a:solidFill>
              </a:rPr>
              <a:t> </a:t>
            </a:r>
            <a:r>
              <a:rPr lang="en-US" sz="1600" dirty="0"/>
              <a:t>in SM18.</a:t>
            </a:r>
          </a:p>
          <a:p>
            <a:pPr marL="742950" lvl="1" indent="-285750" algn="just">
              <a:buFont typeface="Arial" panose="020B0604020202020204" pitchFamily="34" charset="0"/>
              <a:buChar char="•"/>
            </a:pPr>
            <a:r>
              <a:rPr lang="en-US" sz="1600" dirty="0"/>
              <a:t>21.11.2023 – 10.12.2023 (</a:t>
            </a:r>
            <a:r>
              <a:rPr lang="en-US" sz="1600" dirty="0">
                <a:hlinkClick r:id="rId2"/>
              </a:rPr>
              <a:t>logbook 117205</a:t>
            </a:r>
            <a:r>
              <a:rPr lang="en-US" sz="1600" dirty="0"/>
              <a:t>)</a:t>
            </a:r>
          </a:p>
          <a:p>
            <a:pPr marL="742950" lvl="1" indent="-285750" algn="just">
              <a:buFont typeface="Arial" panose="020B0604020202020204" pitchFamily="34" charset="0"/>
              <a:buChar char="•"/>
            </a:pPr>
            <a:r>
              <a:rPr lang="en-US" sz="1600" dirty="0"/>
              <a:t>11.04.2024 – 14.06.2024 (</a:t>
            </a:r>
            <a:r>
              <a:rPr lang="fr-CH" sz="1600" dirty="0">
                <a:hlinkClick r:id="rId3"/>
              </a:rPr>
              <a:t>logbook 119101</a:t>
            </a:r>
            <a:r>
              <a:rPr lang="fr-CH" sz="1600" dirty="0"/>
              <a:t>)</a:t>
            </a:r>
            <a:endParaRPr lang="en-US" sz="1600" dirty="0"/>
          </a:p>
          <a:p>
            <a:pPr marL="742950" lvl="1" indent="-285750" algn="just">
              <a:buFont typeface="Arial" panose="020B0604020202020204" pitchFamily="34" charset="0"/>
              <a:buChar char="•"/>
            </a:pPr>
            <a:r>
              <a:rPr lang="en-US" sz="1600" dirty="0"/>
              <a:t>20.08.2024 – Now (</a:t>
            </a:r>
            <a:r>
              <a:rPr lang="en-US" sz="1600" dirty="0">
                <a:hlinkClick r:id="rId4"/>
              </a:rPr>
              <a:t>logbook 121043</a:t>
            </a:r>
            <a:r>
              <a:rPr lang="en-US" sz="1600" dirty="0"/>
              <a:t>)</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b="1" dirty="0">
                <a:solidFill>
                  <a:schemeClr val="tx2"/>
                </a:solidFill>
              </a:rPr>
              <a:t>Cooldown </a:t>
            </a:r>
          </a:p>
          <a:p>
            <a:pPr marL="800100" lvl="1" indent="-342900" algn="just">
              <a:buFont typeface="+mj-lt"/>
              <a:buAutoNum type="arabicPeriod"/>
            </a:pPr>
            <a:r>
              <a:rPr lang="fr-CH" sz="1600" b="1" dirty="0">
                <a:solidFill>
                  <a:srgbClr val="00B050"/>
                </a:solidFill>
              </a:rPr>
              <a:t>300 K to 130 K</a:t>
            </a:r>
            <a:r>
              <a:rPr lang="fr-CH" sz="1600" dirty="0"/>
              <a:t>: </a:t>
            </a:r>
            <a:r>
              <a:rPr lang="fr-CH" sz="1600" dirty="0" err="1"/>
              <a:t>with</a:t>
            </a:r>
            <a:r>
              <a:rPr lang="fr-CH" sz="1600" dirty="0"/>
              <a:t> </a:t>
            </a:r>
            <a:r>
              <a:rPr lang="fr-CH" sz="1600" dirty="0" err="1"/>
              <a:t>controlled</a:t>
            </a:r>
            <a:r>
              <a:rPr lang="fr-CH" sz="1600" dirty="0"/>
              <a:t> </a:t>
            </a:r>
            <a:r>
              <a:rPr lang="fr-CH" sz="1600" dirty="0" err="1"/>
              <a:t>inlet</a:t>
            </a:r>
            <a:r>
              <a:rPr lang="fr-CH" sz="1600" dirty="0"/>
              <a:t> </a:t>
            </a:r>
            <a:r>
              <a:rPr lang="fr-CH" sz="1600" dirty="0" err="1"/>
              <a:t>temperature</a:t>
            </a:r>
            <a:r>
              <a:rPr lang="fr-CH" sz="1600" dirty="0"/>
              <a:t> </a:t>
            </a:r>
            <a:r>
              <a:rPr lang="fr-CH" sz="1600" dirty="0" err="1"/>
              <a:t>using</a:t>
            </a:r>
            <a:r>
              <a:rPr lang="fr-CH" sz="1600" dirty="0"/>
              <a:t> a </a:t>
            </a:r>
            <a:r>
              <a:rPr lang="fr-CH" sz="1600" dirty="0" err="1"/>
              <a:t>mixing</a:t>
            </a:r>
            <a:r>
              <a:rPr lang="fr-CH" sz="1600" dirty="0"/>
              <a:t> </a:t>
            </a:r>
            <a:r>
              <a:rPr lang="fr-CH" sz="1600" dirty="0" err="1"/>
              <a:t>chamber</a:t>
            </a:r>
            <a:r>
              <a:rPr lang="fr-CH" sz="1600" dirty="0"/>
              <a:t> ; </a:t>
            </a:r>
            <a:r>
              <a:rPr lang="fr-CH" sz="1600" b="1" dirty="0" err="1">
                <a:solidFill>
                  <a:srgbClr val="00B050"/>
                </a:solidFill>
              </a:rPr>
              <a:t>dTmax</a:t>
            </a:r>
            <a:r>
              <a:rPr lang="fr-CH" sz="1600" b="1" dirty="0">
                <a:solidFill>
                  <a:srgbClr val="00B050"/>
                </a:solidFill>
              </a:rPr>
              <a:t> = 50 K</a:t>
            </a:r>
            <a:r>
              <a:rPr lang="fr-CH" sz="1600" dirty="0"/>
              <a:t>.</a:t>
            </a:r>
          </a:p>
          <a:p>
            <a:pPr marL="800100" lvl="1" indent="-342900" algn="just">
              <a:buFont typeface="+mj-lt"/>
              <a:buAutoNum type="arabicPeriod"/>
            </a:pPr>
            <a:endParaRPr lang="fr-CH" sz="1600" b="1" dirty="0">
              <a:solidFill>
                <a:srgbClr val="00B050"/>
              </a:solidFill>
            </a:endParaRPr>
          </a:p>
          <a:p>
            <a:pPr marL="800100" lvl="1" indent="-342900" algn="just">
              <a:buFont typeface="+mj-lt"/>
              <a:buAutoNum type="arabicPeriod"/>
            </a:pPr>
            <a:r>
              <a:rPr lang="fr-CH" sz="1600" b="1" dirty="0">
                <a:solidFill>
                  <a:srgbClr val="00B050"/>
                </a:solidFill>
              </a:rPr>
              <a:t>130 K to 4.5 K:</a:t>
            </a:r>
            <a:r>
              <a:rPr lang="fr-CH" sz="1600" dirty="0"/>
              <a:t> by direct LHe injection </a:t>
            </a:r>
            <a:r>
              <a:rPr lang="fr-CH" sz="1600" dirty="0" err="1"/>
              <a:t>into</a:t>
            </a:r>
            <a:r>
              <a:rPr lang="fr-CH" sz="1600" dirty="0"/>
              <a:t> CCCM ; </a:t>
            </a:r>
            <a:r>
              <a:rPr lang="fr-CH" sz="1600" dirty="0" err="1"/>
              <a:t>below</a:t>
            </a:r>
            <a:r>
              <a:rPr lang="fr-CH" sz="1600" dirty="0"/>
              <a:t> </a:t>
            </a:r>
            <a:r>
              <a:rPr lang="fr-CH" sz="1600" dirty="0" err="1"/>
              <a:t>TTmax</a:t>
            </a:r>
            <a:r>
              <a:rPr lang="fr-CH" sz="1600" dirty="0"/>
              <a:t> = 130 K; </a:t>
            </a:r>
            <a:r>
              <a:rPr lang="fr-CH" sz="1600" b="1" dirty="0" err="1">
                <a:solidFill>
                  <a:srgbClr val="00B050"/>
                </a:solidFill>
              </a:rPr>
              <a:t>cooldown</a:t>
            </a:r>
            <a:r>
              <a:rPr lang="fr-CH" sz="1600" b="1" dirty="0">
                <a:solidFill>
                  <a:srgbClr val="00B050"/>
                </a:solidFill>
              </a:rPr>
              <a:t> as fast as possible (AFAP).</a:t>
            </a:r>
          </a:p>
          <a:p>
            <a:pPr marL="914400" lvl="1" indent="-457200" algn="just">
              <a:buFont typeface="+mj-lt"/>
              <a:buAutoNum type="arabicPeriod"/>
            </a:pPr>
            <a:endParaRPr lang="fr-CH" sz="1600" u="sng" dirty="0"/>
          </a:p>
          <a:p>
            <a:pPr marL="914400" lvl="1" indent="-457200" algn="just">
              <a:buFont typeface="+mj-lt"/>
              <a:buAutoNum type="arabicPeriod"/>
            </a:pPr>
            <a:r>
              <a:rPr lang="fr-CH" sz="1600" b="1" dirty="0" err="1">
                <a:solidFill>
                  <a:srgbClr val="00B050"/>
                </a:solidFill>
              </a:rPr>
              <a:t>Pumping</a:t>
            </a:r>
            <a:r>
              <a:rPr lang="fr-CH" sz="1600" b="1" dirty="0">
                <a:solidFill>
                  <a:srgbClr val="00B050"/>
                </a:solidFill>
              </a:rPr>
              <a:t> phase </a:t>
            </a:r>
            <a:r>
              <a:rPr lang="fr-CH" sz="1600" b="1" dirty="0" err="1">
                <a:solidFill>
                  <a:srgbClr val="00B050"/>
                </a:solidFill>
              </a:rPr>
              <a:t>from</a:t>
            </a:r>
            <a:r>
              <a:rPr lang="fr-CH" sz="1600" b="1" dirty="0">
                <a:solidFill>
                  <a:srgbClr val="00B050"/>
                </a:solidFill>
              </a:rPr>
              <a:t> 4.5 K to 2 K: </a:t>
            </a:r>
            <a:r>
              <a:rPr lang="fr-CH" sz="1600" dirty="0" err="1"/>
              <a:t>beam</a:t>
            </a:r>
            <a:r>
              <a:rPr lang="fr-CH" sz="1600" dirty="0"/>
              <a:t> screen (BS) circuit put in service, </a:t>
            </a:r>
            <a:r>
              <a:rPr lang="fr-CH" sz="1600" dirty="0" err="1"/>
              <a:t>then</a:t>
            </a:r>
            <a:r>
              <a:rPr lang="fr-CH" sz="1600" dirty="0"/>
              <a:t> </a:t>
            </a:r>
            <a:r>
              <a:rPr lang="fr-CH" sz="1600" dirty="0" err="1"/>
              <a:t>pumping</a:t>
            </a:r>
            <a:r>
              <a:rPr lang="fr-CH" sz="1600" dirty="0"/>
              <a:t> for </a:t>
            </a:r>
            <a:r>
              <a:rPr lang="fr-CH" sz="1600" b="1" dirty="0">
                <a:solidFill>
                  <a:schemeClr val="tx2"/>
                </a:solidFill>
              </a:rPr>
              <a:t>Nominal </a:t>
            </a:r>
            <a:r>
              <a:rPr lang="fr-CH" sz="1600" b="1" dirty="0" err="1">
                <a:solidFill>
                  <a:schemeClr val="tx2"/>
                </a:solidFill>
              </a:rPr>
              <a:t>operation</a:t>
            </a:r>
            <a:r>
              <a:rPr lang="fr-CH" sz="1600" b="1" dirty="0">
                <a:solidFill>
                  <a:schemeClr val="tx2"/>
                </a:solidFill>
              </a:rPr>
              <a:t>. </a:t>
            </a:r>
          </a:p>
          <a:p>
            <a:pPr algn="just"/>
            <a:endParaRPr lang="en-US" sz="1600" i="1" dirty="0"/>
          </a:p>
          <a:p>
            <a:pPr algn="just"/>
            <a:r>
              <a:rPr lang="en-US" sz="1600" i="1" dirty="0"/>
              <a:t>Nota : during phase 1, pressure to be carefully monitored and maintained below 1.5 bar.</a:t>
            </a:r>
          </a:p>
          <a:p>
            <a:pPr algn="just"/>
            <a:endParaRPr lang="en-US" sz="1600" dirty="0"/>
          </a:p>
        </p:txBody>
      </p:sp>
      <p:pic>
        <p:nvPicPr>
          <p:cNvPr id="19" name="Picture 18">
            <a:extLst>
              <a:ext uri="{FF2B5EF4-FFF2-40B4-BE49-F238E27FC236}">
                <a16:creationId xmlns:a16="http://schemas.microsoft.com/office/drawing/2014/main" id="{053637EB-0A71-FCE9-483C-D43E3CB5C140}"/>
              </a:ext>
            </a:extLst>
          </p:cNvPr>
          <p:cNvPicPr>
            <a:picLocks noChangeAspect="1"/>
          </p:cNvPicPr>
          <p:nvPr/>
        </p:nvPicPr>
        <p:blipFill rotWithShape="1">
          <a:blip r:embed="rId5"/>
          <a:srcRect l="4376" b="6494"/>
          <a:stretch/>
        </p:blipFill>
        <p:spPr>
          <a:xfrm>
            <a:off x="129601" y="1149948"/>
            <a:ext cx="7201172" cy="4558103"/>
          </a:xfrm>
          <a:prstGeom prst="rect">
            <a:avLst/>
          </a:prstGeom>
        </p:spPr>
      </p:pic>
      <p:sp>
        <p:nvSpPr>
          <p:cNvPr id="3" name="Slide Number Placeholder 2">
            <a:extLst>
              <a:ext uri="{FF2B5EF4-FFF2-40B4-BE49-F238E27FC236}">
                <a16:creationId xmlns:a16="http://schemas.microsoft.com/office/drawing/2014/main" id="{8072A56D-73D5-44E7-46B5-17623F59CDED}"/>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Tree>
    <p:extLst>
      <p:ext uri="{BB962C8B-B14F-4D97-AF65-F5344CB8AC3E}">
        <p14:creationId xmlns:p14="http://schemas.microsoft.com/office/powerpoint/2010/main" val="2857665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FE0B88-D5CB-25FC-2FF2-5B481F0396D2}"/>
              </a:ext>
            </a:extLst>
          </p:cNvPr>
          <p:cNvPicPr>
            <a:picLocks noChangeAspect="1"/>
          </p:cNvPicPr>
          <p:nvPr/>
        </p:nvPicPr>
        <p:blipFill>
          <a:blip r:embed="rId2"/>
          <a:stretch>
            <a:fillRect/>
          </a:stretch>
        </p:blipFill>
        <p:spPr>
          <a:xfrm>
            <a:off x="459036" y="1581584"/>
            <a:ext cx="6492607" cy="4246309"/>
          </a:xfrm>
          <a:prstGeom prst="rect">
            <a:avLst/>
          </a:prstGeom>
        </p:spPr>
      </p:pic>
      <p:sp>
        <p:nvSpPr>
          <p:cNvPr id="2" name="Title 1">
            <a:extLst>
              <a:ext uri="{FF2B5EF4-FFF2-40B4-BE49-F238E27FC236}">
                <a16:creationId xmlns:a16="http://schemas.microsoft.com/office/drawing/2014/main" id="{7DFC2610-C2AE-9FE6-4D7D-8673F52238B0}"/>
              </a:ext>
            </a:extLst>
          </p:cNvPr>
          <p:cNvSpPr>
            <a:spLocks noGrp="1"/>
          </p:cNvSpPr>
          <p:nvPr>
            <p:ph type="title"/>
          </p:nvPr>
        </p:nvSpPr>
        <p:spPr/>
        <p:txBody>
          <a:bodyPr/>
          <a:lstStyle/>
          <a:p>
            <a:r>
              <a:rPr lang="en-US" sz="2800" dirty="0"/>
              <a:t>Cooldown Phase 1 – 300-130 K</a:t>
            </a:r>
          </a:p>
        </p:txBody>
      </p:sp>
      <p:sp>
        <p:nvSpPr>
          <p:cNvPr id="4" name="Footer Placeholder 3">
            <a:extLst>
              <a:ext uri="{FF2B5EF4-FFF2-40B4-BE49-F238E27FC236}">
                <a16:creationId xmlns:a16="http://schemas.microsoft.com/office/drawing/2014/main" id="{0C1D1AA3-D641-D238-4EAC-A7B6646175D9}"/>
              </a:ext>
            </a:extLst>
          </p:cNvPr>
          <p:cNvSpPr>
            <a:spLocks noGrp="1"/>
          </p:cNvSpPr>
          <p:nvPr>
            <p:ph type="ftr" sz="quarter" idx="11"/>
          </p:nvPr>
        </p:nvSpPr>
        <p:spPr/>
        <p:txBody>
          <a:bodyPr/>
          <a:lstStyle/>
          <a:p>
            <a:r>
              <a:rPr lang="en-GB" noProof="0"/>
              <a:t>K. Brodzinski, L.Delprat, V. Gahier_HL-LHC Annual Meeting</a:t>
            </a:r>
            <a:endParaRPr lang="en-GB" noProof="0" dirty="0"/>
          </a:p>
        </p:txBody>
      </p:sp>
      <p:pic>
        <p:nvPicPr>
          <p:cNvPr id="6" name="Content Placeholder 5">
            <a:extLst>
              <a:ext uri="{FF2B5EF4-FFF2-40B4-BE49-F238E27FC236}">
                <a16:creationId xmlns:a16="http://schemas.microsoft.com/office/drawing/2014/main" id="{B134414A-14EF-A333-A154-5CF8C3656E99}"/>
              </a:ext>
            </a:extLst>
          </p:cNvPr>
          <p:cNvPicPr>
            <a:picLocks noGrp="1" noChangeAspect="1"/>
          </p:cNvPicPr>
          <p:nvPr>
            <p:ph idx="1"/>
          </p:nvPr>
        </p:nvPicPr>
        <p:blipFill rotWithShape="1">
          <a:blip r:embed="rId3"/>
          <a:srcRect l="8236" r="7702" b="6807"/>
          <a:stretch/>
        </p:blipFill>
        <p:spPr>
          <a:xfrm>
            <a:off x="7212040" y="1363045"/>
            <a:ext cx="4610360" cy="2875007"/>
          </a:xfrm>
          <a:prstGeom prst="rect">
            <a:avLst/>
          </a:prstGeom>
        </p:spPr>
      </p:pic>
      <p:sp>
        <p:nvSpPr>
          <p:cNvPr id="11" name="TextBox 10">
            <a:extLst>
              <a:ext uri="{FF2B5EF4-FFF2-40B4-BE49-F238E27FC236}">
                <a16:creationId xmlns:a16="http://schemas.microsoft.com/office/drawing/2014/main" id="{B6B3547C-79D1-04FD-4D39-34428F5CB415}"/>
              </a:ext>
            </a:extLst>
          </p:cNvPr>
          <p:cNvSpPr txBox="1"/>
          <p:nvPr/>
        </p:nvSpPr>
        <p:spPr>
          <a:xfrm>
            <a:off x="2718480" y="3704739"/>
            <a:ext cx="1078648" cy="338554"/>
          </a:xfrm>
          <a:prstGeom prst="rect">
            <a:avLst/>
          </a:prstGeom>
          <a:noFill/>
        </p:spPr>
        <p:txBody>
          <a:bodyPr wrap="square" rtlCol="0">
            <a:spAutoFit/>
          </a:bodyPr>
          <a:lstStyle/>
          <a:p>
            <a:r>
              <a:rPr lang="en-US" sz="1600" b="1" dirty="0">
                <a:solidFill>
                  <a:schemeClr val="accent6"/>
                </a:solidFill>
              </a:rPr>
              <a:t>~3.2 g/s</a:t>
            </a:r>
          </a:p>
        </p:txBody>
      </p:sp>
      <p:sp>
        <p:nvSpPr>
          <p:cNvPr id="12" name="TextBox 11">
            <a:extLst>
              <a:ext uri="{FF2B5EF4-FFF2-40B4-BE49-F238E27FC236}">
                <a16:creationId xmlns:a16="http://schemas.microsoft.com/office/drawing/2014/main" id="{B20DFBB6-F3AE-A8DA-E3E6-EF5DF5A902D7}"/>
              </a:ext>
            </a:extLst>
          </p:cNvPr>
          <p:cNvSpPr txBox="1"/>
          <p:nvPr/>
        </p:nvSpPr>
        <p:spPr>
          <a:xfrm>
            <a:off x="4209316" y="4598667"/>
            <a:ext cx="1078648" cy="338554"/>
          </a:xfrm>
          <a:prstGeom prst="rect">
            <a:avLst/>
          </a:prstGeom>
          <a:noFill/>
        </p:spPr>
        <p:txBody>
          <a:bodyPr wrap="square" rtlCol="0">
            <a:spAutoFit/>
          </a:bodyPr>
          <a:lstStyle/>
          <a:p>
            <a:r>
              <a:rPr lang="en-US" sz="1600" b="1" dirty="0">
                <a:solidFill>
                  <a:schemeClr val="accent6"/>
                </a:solidFill>
              </a:rPr>
              <a:t>~2.2 g/s</a:t>
            </a:r>
          </a:p>
        </p:txBody>
      </p:sp>
      <p:sp>
        <p:nvSpPr>
          <p:cNvPr id="13" name="TextBox 12">
            <a:extLst>
              <a:ext uri="{FF2B5EF4-FFF2-40B4-BE49-F238E27FC236}">
                <a16:creationId xmlns:a16="http://schemas.microsoft.com/office/drawing/2014/main" id="{6212FC2F-27FD-E7E8-D26D-D80CA33603F5}"/>
              </a:ext>
            </a:extLst>
          </p:cNvPr>
          <p:cNvSpPr txBox="1"/>
          <p:nvPr/>
        </p:nvSpPr>
        <p:spPr>
          <a:xfrm>
            <a:off x="3821191" y="2481676"/>
            <a:ext cx="1854898" cy="338554"/>
          </a:xfrm>
          <a:prstGeom prst="rect">
            <a:avLst/>
          </a:prstGeom>
          <a:noFill/>
        </p:spPr>
        <p:txBody>
          <a:bodyPr wrap="square" rtlCol="0">
            <a:spAutoFit/>
          </a:bodyPr>
          <a:lstStyle/>
          <a:p>
            <a:r>
              <a:rPr lang="en-US" sz="1600" b="1" dirty="0">
                <a:solidFill>
                  <a:srgbClr val="7030A0"/>
                </a:solidFill>
              </a:rPr>
              <a:t>CCCM TT max</a:t>
            </a:r>
          </a:p>
        </p:txBody>
      </p:sp>
      <p:sp>
        <p:nvSpPr>
          <p:cNvPr id="14" name="TextBox 13">
            <a:extLst>
              <a:ext uri="{FF2B5EF4-FFF2-40B4-BE49-F238E27FC236}">
                <a16:creationId xmlns:a16="http://schemas.microsoft.com/office/drawing/2014/main" id="{DFE2F735-4FEA-EDAB-C78A-47B765B65384}"/>
              </a:ext>
            </a:extLst>
          </p:cNvPr>
          <p:cNvSpPr txBox="1"/>
          <p:nvPr/>
        </p:nvSpPr>
        <p:spPr>
          <a:xfrm>
            <a:off x="2136552" y="2991745"/>
            <a:ext cx="1854898" cy="338554"/>
          </a:xfrm>
          <a:prstGeom prst="rect">
            <a:avLst/>
          </a:prstGeom>
          <a:noFill/>
        </p:spPr>
        <p:txBody>
          <a:bodyPr wrap="square" rtlCol="0">
            <a:spAutoFit/>
          </a:bodyPr>
          <a:lstStyle/>
          <a:p>
            <a:r>
              <a:rPr lang="en-US" sz="1600" b="1" dirty="0">
                <a:solidFill>
                  <a:srgbClr val="00B050"/>
                </a:solidFill>
              </a:rPr>
              <a:t>CCCM TT min</a:t>
            </a:r>
          </a:p>
        </p:txBody>
      </p:sp>
      <p:sp>
        <p:nvSpPr>
          <p:cNvPr id="15" name="TextBox 14">
            <a:extLst>
              <a:ext uri="{FF2B5EF4-FFF2-40B4-BE49-F238E27FC236}">
                <a16:creationId xmlns:a16="http://schemas.microsoft.com/office/drawing/2014/main" id="{6B672C3E-A294-BC37-FBA8-72E8A2746E5F}"/>
              </a:ext>
            </a:extLst>
          </p:cNvPr>
          <p:cNvSpPr txBox="1"/>
          <p:nvPr/>
        </p:nvSpPr>
        <p:spPr>
          <a:xfrm>
            <a:off x="7291865" y="4337478"/>
            <a:ext cx="4441099" cy="2000548"/>
          </a:xfrm>
          <a:prstGeom prst="rect">
            <a:avLst/>
          </a:prstGeom>
          <a:noFill/>
        </p:spPr>
        <p:txBody>
          <a:bodyPr wrap="square">
            <a:spAutoFit/>
          </a:bodyPr>
          <a:lstStyle/>
          <a:p>
            <a:pPr marL="285750" indent="-285750" algn="just">
              <a:buFont typeface="Arial" panose="020B0604020202020204" pitchFamily="34" charset="0"/>
              <a:buChar char="•"/>
            </a:pPr>
            <a:r>
              <a:rPr lang="fr-CH" b="1" dirty="0">
                <a:solidFill>
                  <a:schemeClr val="tx2"/>
                </a:solidFill>
              </a:rPr>
              <a:t>Use of a </a:t>
            </a:r>
            <a:r>
              <a:rPr lang="fr-CH" b="1" dirty="0" err="1">
                <a:solidFill>
                  <a:schemeClr val="tx2"/>
                </a:solidFill>
              </a:rPr>
              <a:t>mixing</a:t>
            </a:r>
            <a:r>
              <a:rPr lang="fr-CH" b="1" dirty="0">
                <a:solidFill>
                  <a:schemeClr val="tx2"/>
                </a:solidFill>
              </a:rPr>
              <a:t> </a:t>
            </a:r>
            <a:r>
              <a:rPr lang="fr-CH" b="1" dirty="0" err="1">
                <a:solidFill>
                  <a:schemeClr val="tx2"/>
                </a:solidFill>
              </a:rPr>
              <a:t>chamber</a:t>
            </a:r>
            <a:r>
              <a:rPr lang="fr-CH" b="1" dirty="0">
                <a:solidFill>
                  <a:schemeClr val="tx2"/>
                </a:solidFill>
              </a:rPr>
              <a:t> to control </a:t>
            </a:r>
            <a:r>
              <a:rPr lang="fr-CH" b="1" dirty="0">
                <a:solidFill>
                  <a:srgbClr val="00B050"/>
                </a:solidFill>
              </a:rPr>
              <a:t>DT @ 50 K</a:t>
            </a:r>
          </a:p>
          <a:p>
            <a:pPr marL="285750" indent="-285750" algn="just">
              <a:buFont typeface="Arial" panose="020B0604020202020204" pitchFamily="34" charset="0"/>
              <a:buChar char="•"/>
            </a:pPr>
            <a:r>
              <a:rPr lang="fr-CH" b="1" dirty="0">
                <a:solidFill>
                  <a:schemeClr val="tx2"/>
                </a:solidFill>
              </a:rPr>
              <a:t>CD flow : </a:t>
            </a:r>
            <a:r>
              <a:rPr lang="fr-CH" b="1" dirty="0">
                <a:solidFill>
                  <a:srgbClr val="00B050"/>
                </a:solidFill>
              </a:rPr>
              <a:t>2.2 – 3.2 g/s</a:t>
            </a:r>
          </a:p>
          <a:p>
            <a:pPr marL="285750" indent="-285750" algn="just">
              <a:buFont typeface="Arial" panose="020B0604020202020204" pitchFamily="34" charset="0"/>
              <a:buChar char="•"/>
            </a:pPr>
            <a:r>
              <a:rPr lang="fr-CH" b="1" dirty="0">
                <a:solidFill>
                  <a:schemeClr val="tx2"/>
                </a:solidFill>
              </a:rPr>
              <a:t>Pressure </a:t>
            </a:r>
            <a:r>
              <a:rPr lang="fr-CH" b="1" dirty="0" err="1">
                <a:solidFill>
                  <a:schemeClr val="tx2"/>
                </a:solidFill>
              </a:rPr>
              <a:t>below</a:t>
            </a:r>
            <a:r>
              <a:rPr lang="fr-CH" b="1" dirty="0">
                <a:solidFill>
                  <a:schemeClr val="tx2"/>
                </a:solidFill>
              </a:rPr>
              <a:t> </a:t>
            </a:r>
            <a:r>
              <a:rPr lang="fr-CH" b="1" dirty="0">
                <a:solidFill>
                  <a:srgbClr val="00B050"/>
                </a:solidFill>
              </a:rPr>
              <a:t>1.4 </a:t>
            </a:r>
            <a:r>
              <a:rPr lang="fr-CH" b="1" dirty="0" err="1">
                <a:solidFill>
                  <a:srgbClr val="00B050"/>
                </a:solidFill>
              </a:rPr>
              <a:t>bara</a:t>
            </a:r>
            <a:endParaRPr lang="fr-CH" b="1" dirty="0">
              <a:solidFill>
                <a:srgbClr val="00B050"/>
              </a:solidFill>
            </a:endParaRPr>
          </a:p>
          <a:p>
            <a:pPr marL="285750" indent="-285750" algn="just">
              <a:buFont typeface="Arial" panose="020B0604020202020204" pitchFamily="34" charset="0"/>
              <a:buChar char="•"/>
            </a:pPr>
            <a:r>
              <a:rPr lang="fr-CH" b="1" dirty="0">
                <a:solidFill>
                  <a:schemeClr val="tx2"/>
                </a:solidFill>
              </a:rPr>
              <a:t>CD </a:t>
            </a:r>
            <a:r>
              <a:rPr lang="fr-CH" b="1" dirty="0" err="1">
                <a:solidFill>
                  <a:schemeClr val="tx2"/>
                </a:solidFill>
              </a:rPr>
              <a:t>from</a:t>
            </a:r>
            <a:r>
              <a:rPr lang="fr-CH" b="1" dirty="0">
                <a:solidFill>
                  <a:schemeClr val="tx2"/>
                </a:solidFill>
              </a:rPr>
              <a:t> 300 to 130 K in </a:t>
            </a:r>
            <a:r>
              <a:rPr lang="fr-CH" b="1" dirty="0">
                <a:solidFill>
                  <a:srgbClr val="00B050"/>
                </a:solidFill>
              </a:rPr>
              <a:t>46 </a:t>
            </a:r>
            <a:r>
              <a:rPr lang="fr-CH" b="1" dirty="0" err="1">
                <a:solidFill>
                  <a:srgbClr val="00B050"/>
                </a:solidFill>
              </a:rPr>
              <a:t>hours</a:t>
            </a:r>
            <a:r>
              <a:rPr lang="fr-CH" b="1" dirty="0">
                <a:solidFill>
                  <a:schemeClr val="tx2"/>
                </a:solidFill>
              </a:rPr>
              <a:t>.</a:t>
            </a:r>
          </a:p>
          <a:p>
            <a:pPr marL="285750" indent="-285750" algn="just">
              <a:buFont typeface="Arial" panose="020B0604020202020204" pitchFamily="34" charset="0"/>
              <a:buChar char="•"/>
            </a:pPr>
            <a:endParaRPr lang="en-US" i="1" dirty="0"/>
          </a:p>
          <a:p>
            <a:pPr algn="just"/>
            <a:endParaRPr lang="en-US" sz="1600" dirty="0"/>
          </a:p>
        </p:txBody>
      </p:sp>
      <p:sp>
        <p:nvSpPr>
          <p:cNvPr id="3" name="Slide Number Placeholder 2">
            <a:extLst>
              <a:ext uri="{FF2B5EF4-FFF2-40B4-BE49-F238E27FC236}">
                <a16:creationId xmlns:a16="http://schemas.microsoft.com/office/drawing/2014/main" id="{FDA46DF9-1F34-6BE8-7E13-4A61C4CAF4E2}"/>
              </a:ext>
            </a:extLst>
          </p:cNvPr>
          <p:cNvSpPr>
            <a:spLocks noGrp="1"/>
          </p:cNvSpPr>
          <p:nvPr>
            <p:ph type="sldNum" sz="quarter" idx="12"/>
          </p:nvPr>
        </p:nvSpPr>
        <p:spPr/>
        <p:txBody>
          <a:bodyPr/>
          <a:lstStyle/>
          <a:p>
            <a:fld id="{BFDCA1C4-9514-7B4F-976F-D92F7E296653}" type="slidenum">
              <a:rPr lang="fr-FR" smtClean="0"/>
              <a:pPr/>
              <a:t>4</a:t>
            </a:fld>
            <a:endParaRPr lang="fr-FR" dirty="0"/>
          </a:p>
        </p:txBody>
      </p:sp>
      <p:cxnSp>
        <p:nvCxnSpPr>
          <p:cNvPr id="8" name="Straight Arrow Connector 7">
            <a:extLst>
              <a:ext uri="{FF2B5EF4-FFF2-40B4-BE49-F238E27FC236}">
                <a16:creationId xmlns:a16="http://schemas.microsoft.com/office/drawing/2014/main" id="{796B2E66-8B00-8401-A351-45AAC979858D}"/>
              </a:ext>
            </a:extLst>
          </p:cNvPr>
          <p:cNvCxnSpPr>
            <a:cxnSpLocks/>
          </p:cNvCxnSpPr>
          <p:nvPr/>
        </p:nvCxnSpPr>
        <p:spPr>
          <a:xfrm>
            <a:off x="3991450" y="2820230"/>
            <a:ext cx="0" cy="4500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C77EEC50-0F43-2E5B-ADBF-50D660D27E12}"/>
              </a:ext>
            </a:extLst>
          </p:cNvPr>
          <p:cNvSpPr txBox="1"/>
          <p:nvPr/>
        </p:nvSpPr>
        <p:spPr>
          <a:xfrm>
            <a:off x="3934300" y="2993794"/>
            <a:ext cx="1078648" cy="276999"/>
          </a:xfrm>
          <a:prstGeom prst="rect">
            <a:avLst/>
          </a:prstGeom>
          <a:noFill/>
        </p:spPr>
        <p:txBody>
          <a:bodyPr wrap="square" rtlCol="0">
            <a:spAutoFit/>
          </a:bodyPr>
          <a:lstStyle/>
          <a:p>
            <a:r>
              <a:rPr lang="en-US" sz="1200" b="1" dirty="0"/>
              <a:t>&lt;50 K</a:t>
            </a:r>
          </a:p>
        </p:txBody>
      </p:sp>
    </p:spTree>
    <p:extLst>
      <p:ext uri="{BB962C8B-B14F-4D97-AF65-F5344CB8AC3E}">
        <p14:creationId xmlns:p14="http://schemas.microsoft.com/office/powerpoint/2010/main" val="3732072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90A009C-FAB1-E82F-F8A4-4BE06744CA80}"/>
              </a:ext>
            </a:extLst>
          </p:cNvPr>
          <p:cNvPicPr>
            <a:picLocks noChangeAspect="1"/>
          </p:cNvPicPr>
          <p:nvPr/>
        </p:nvPicPr>
        <p:blipFill>
          <a:blip r:embed="rId2"/>
          <a:stretch>
            <a:fillRect/>
          </a:stretch>
        </p:blipFill>
        <p:spPr>
          <a:xfrm>
            <a:off x="288073" y="1326048"/>
            <a:ext cx="6766676" cy="4425556"/>
          </a:xfrm>
          <a:prstGeom prst="rect">
            <a:avLst/>
          </a:prstGeom>
        </p:spPr>
      </p:pic>
      <p:sp>
        <p:nvSpPr>
          <p:cNvPr id="2" name="Title 1">
            <a:extLst>
              <a:ext uri="{FF2B5EF4-FFF2-40B4-BE49-F238E27FC236}">
                <a16:creationId xmlns:a16="http://schemas.microsoft.com/office/drawing/2014/main" id="{7DFC2610-C2AE-9FE6-4D7D-8673F52238B0}"/>
              </a:ext>
            </a:extLst>
          </p:cNvPr>
          <p:cNvSpPr>
            <a:spLocks noGrp="1"/>
          </p:cNvSpPr>
          <p:nvPr>
            <p:ph type="title"/>
          </p:nvPr>
        </p:nvSpPr>
        <p:spPr/>
        <p:txBody>
          <a:bodyPr/>
          <a:lstStyle/>
          <a:p>
            <a:r>
              <a:rPr lang="en-US" sz="2800" dirty="0"/>
              <a:t>Cooldown Phase 2 :  130 K – 4.5 K</a:t>
            </a:r>
            <a:br>
              <a:rPr lang="en-US" sz="2800" dirty="0"/>
            </a:br>
            <a:r>
              <a:rPr lang="en-US" sz="2800" dirty="0"/>
              <a:t>– </a:t>
            </a:r>
            <a:r>
              <a:rPr lang="fr-CH" sz="2800" dirty="0" err="1"/>
              <a:t>Cooldown</a:t>
            </a:r>
            <a:r>
              <a:rPr lang="fr-CH" sz="2800" dirty="0"/>
              <a:t> as fast as possible (AFAP) and </a:t>
            </a:r>
            <a:r>
              <a:rPr lang="fr-CH" sz="2800" dirty="0" err="1"/>
              <a:t>filling</a:t>
            </a:r>
            <a:endParaRPr lang="en-US" sz="2800" dirty="0"/>
          </a:p>
        </p:txBody>
      </p:sp>
      <p:sp>
        <p:nvSpPr>
          <p:cNvPr id="4" name="Footer Placeholder 3">
            <a:extLst>
              <a:ext uri="{FF2B5EF4-FFF2-40B4-BE49-F238E27FC236}">
                <a16:creationId xmlns:a16="http://schemas.microsoft.com/office/drawing/2014/main" id="{0C1D1AA3-D641-D238-4EAC-A7B6646175D9}"/>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15" name="TextBox 14">
            <a:extLst>
              <a:ext uri="{FF2B5EF4-FFF2-40B4-BE49-F238E27FC236}">
                <a16:creationId xmlns:a16="http://schemas.microsoft.com/office/drawing/2014/main" id="{6B672C3E-A294-BC37-FBA8-72E8A2746E5F}"/>
              </a:ext>
            </a:extLst>
          </p:cNvPr>
          <p:cNvSpPr txBox="1"/>
          <p:nvPr/>
        </p:nvSpPr>
        <p:spPr>
          <a:xfrm>
            <a:off x="7370284" y="4476853"/>
            <a:ext cx="4441099" cy="1200329"/>
          </a:xfrm>
          <a:prstGeom prst="rect">
            <a:avLst/>
          </a:prstGeom>
          <a:noFill/>
        </p:spPr>
        <p:txBody>
          <a:bodyPr wrap="square">
            <a:spAutoFit/>
          </a:bodyPr>
          <a:lstStyle/>
          <a:p>
            <a:pPr marL="285750" indent="-285750" algn="just">
              <a:buFont typeface="Arial" panose="020B0604020202020204" pitchFamily="34" charset="0"/>
              <a:buChar char="•"/>
            </a:pPr>
            <a:r>
              <a:rPr lang="fr-CH" b="1" dirty="0">
                <a:solidFill>
                  <a:schemeClr val="tx2"/>
                </a:solidFill>
              </a:rPr>
              <a:t>Injection of </a:t>
            </a:r>
            <a:r>
              <a:rPr lang="fr-CH" b="1" dirty="0" err="1">
                <a:solidFill>
                  <a:schemeClr val="tx2"/>
                </a:solidFill>
              </a:rPr>
              <a:t>liquid</a:t>
            </a:r>
            <a:r>
              <a:rPr lang="fr-CH" b="1" dirty="0">
                <a:solidFill>
                  <a:schemeClr val="tx2"/>
                </a:solidFill>
              </a:rPr>
              <a:t> </a:t>
            </a:r>
            <a:r>
              <a:rPr lang="fr-CH" b="1" dirty="0" err="1">
                <a:solidFill>
                  <a:schemeClr val="tx2"/>
                </a:solidFill>
              </a:rPr>
              <a:t>helium</a:t>
            </a:r>
            <a:r>
              <a:rPr lang="fr-CH" b="1" dirty="0">
                <a:solidFill>
                  <a:schemeClr val="tx2"/>
                </a:solidFill>
              </a:rPr>
              <a:t> </a:t>
            </a:r>
            <a:endParaRPr lang="fr-CH" b="1" dirty="0">
              <a:solidFill>
                <a:srgbClr val="00B050"/>
              </a:solidFill>
            </a:endParaRPr>
          </a:p>
          <a:p>
            <a:pPr marL="285750" indent="-285750" algn="just">
              <a:buFont typeface="Arial" panose="020B0604020202020204" pitchFamily="34" charset="0"/>
              <a:buChar char="•"/>
            </a:pPr>
            <a:r>
              <a:rPr lang="fr-CH" b="1" dirty="0" err="1">
                <a:solidFill>
                  <a:schemeClr val="tx2"/>
                </a:solidFill>
              </a:rPr>
              <a:t>Filling</a:t>
            </a:r>
            <a:r>
              <a:rPr lang="fr-CH" b="1" dirty="0">
                <a:solidFill>
                  <a:schemeClr val="tx2"/>
                </a:solidFill>
              </a:rPr>
              <a:t> flow : </a:t>
            </a:r>
            <a:r>
              <a:rPr lang="fr-CH" b="1" dirty="0">
                <a:solidFill>
                  <a:srgbClr val="00B050"/>
                </a:solidFill>
              </a:rPr>
              <a:t>up to 5 g/s</a:t>
            </a:r>
          </a:p>
          <a:p>
            <a:pPr marL="285750" indent="-285750" algn="just">
              <a:buFont typeface="Arial" panose="020B0604020202020204" pitchFamily="34" charset="0"/>
              <a:buChar char="•"/>
            </a:pPr>
            <a:r>
              <a:rPr lang="fr-CH" b="1" dirty="0" err="1">
                <a:solidFill>
                  <a:schemeClr val="tx2"/>
                </a:solidFill>
              </a:rPr>
              <a:t>From</a:t>
            </a:r>
            <a:r>
              <a:rPr lang="fr-CH" b="1" dirty="0">
                <a:solidFill>
                  <a:schemeClr val="tx2"/>
                </a:solidFill>
              </a:rPr>
              <a:t> 130 to 10 K in </a:t>
            </a:r>
            <a:r>
              <a:rPr lang="fr-CH" b="1" dirty="0">
                <a:solidFill>
                  <a:srgbClr val="00B050"/>
                </a:solidFill>
              </a:rPr>
              <a:t>2 </a:t>
            </a:r>
            <a:r>
              <a:rPr lang="fr-CH" b="1" dirty="0" err="1">
                <a:solidFill>
                  <a:srgbClr val="00B050"/>
                </a:solidFill>
              </a:rPr>
              <a:t>hours</a:t>
            </a:r>
            <a:r>
              <a:rPr lang="fr-CH" b="1" dirty="0">
                <a:solidFill>
                  <a:schemeClr val="tx2"/>
                </a:solidFill>
              </a:rPr>
              <a:t>.</a:t>
            </a:r>
          </a:p>
          <a:p>
            <a:pPr marL="285750" indent="-285750" algn="just">
              <a:buFont typeface="Arial" panose="020B0604020202020204" pitchFamily="34" charset="0"/>
              <a:buChar char="•"/>
            </a:pPr>
            <a:r>
              <a:rPr lang="fr-CH" b="1" dirty="0" err="1">
                <a:solidFill>
                  <a:schemeClr val="tx2"/>
                </a:solidFill>
              </a:rPr>
              <a:t>Filling</a:t>
            </a:r>
            <a:r>
              <a:rPr lang="fr-CH" b="1" dirty="0">
                <a:solidFill>
                  <a:schemeClr val="tx2"/>
                </a:solidFill>
              </a:rPr>
              <a:t> in </a:t>
            </a:r>
            <a:r>
              <a:rPr lang="fr-CH" b="1" dirty="0">
                <a:solidFill>
                  <a:srgbClr val="00B050"/>
                </a:solidFill>
              </a:rPr>
              <a:t>6 </a:t>
            </a:r>
            <a:r>
              <a:rPr lang="fr-CH" b="1" dirty="0" err="1">
                <a:solidFill>
                  <a:srgbClr val="00B050"/>
                </a:solidFill>
              </a:rPr>
              <a:t>hours</a:t>
            </a:r>
            <a:endParaRPr lang="fr-CH" b="1" dirty="0">
              <a:solidFill>
                <a:srgbClr val="00B050"/>
              </a:solidFill>
            </a:endParaRPr>
          </a:p>
        </p:txBody>
      </p:sp>
      <p:pic>
        <p:nvPicPr>
          <p:cNvPr id="8" name="Picture 7">
            <a:extLst>
              <a:ext uri="{FF2B5EF4-FFF2-40B4-BE49-F238E27FC236}">
                <a16:creationId xmlns:a16="http://schemas.microsoft.com/office/drawing/2014/main" id="{02F9C138-DC02-D0B6-FB28-97D3B88C26B6}"/>
              </a:ext>
            </a:extLst>
          </p:cNvPr>
          <p:cNvPicPr>
            <a:picLocks noChangeAspect="1"/>
          </p:cNvPicPr>
          <p:nvPr/>
        </p:nvPicPr>
        <p:blipFill rotWithShape="1">
          <a:blip r:embed="rId3"/>
          <a:srcRect t="2824" b="6624"/>
          <a:stretch/>
        </p:blipFill>
        <p:spPr>
          <a:xfrm>
            <a:off x="7088252" y="1475304"/>
            <a:ext cx="4770535" cy="2815707"/>
          </a:xfrm>
          <a:prstGeom prst="rect">
            <a:avLst/>
          </a:prstGeom>
        </p:spPr>
      </p:pic>
      <p:sp>
        <p:nvSpPr>
          <p:cNvPr id="16" name="TextBox 15">
            <a:extLst>
              <a:ext uri="{FF2B5EF4-FFF2-40B4-BE49-F238E27FC236}">
                <a16:creationId xmlns:a16="http://schemas.microsoft.com/office/drawing/2014/main" id="{4B82284C-5457-A936-559A-80121398B1F0}"/>
              </a:ext>
            </a:extLst>
          </p:cNvPr>
          <p:cNvSpPr txBox="1"/>
          <p:nvPr/>
        </p:nvSpPr>
        <p:spPr>
          <a:xfrm>
            <a:off x="1913822" y="1716613"/>
            <a:ext cx="867879" cy="18466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srgbClr val="0033A0"/>
                </a:solidFill>
              </a:rPr>
              <a:t>AFAP</a:t>
            </a:r>
          </a:p>
        </p:txBody>
      </p:sp>
      <p:sp>
        <p:nvSpPr>
          <p:cNvPr id="17" name="TextBox 16">
            <a:extLst>
              <a:ext uri="{FF2B5EF4-FFF2-40B4-BE49-F238E27FC236}">
                <a16:creationId xmlns:a16="http://schemas.microsoft.com/office/drawing/2014/main" id="{89306FD3-FF4E-3093-F684-FD68D9B76CC6}"/>
              </a:ext>
            </a:extLst>
          </p:cNvPr>
          <p:cNvSpPr txBox="1"/>
          <p:nvPr/>
        </p:nvSpPr>
        <p:spPr>
          <a:xfrm>
            <a:off x="1147089" y="3195082"/>
            <a:ext cx="1854898" cy="338554"/>
          </a:xfrm>
          <a:prstGeom prst="rect">
            <a:avLst/>
          </a:prstGeom>
          <a:noFill/>
        </p:spPr>
        <p:txBody>
          <a:bodyPr wrap="square" rtlCol="0">
            <a:spAutoFit/>
          </a:bodyPr>
          <a:lstStyle/>
          <a:p>
            <a:r>
              <a:rPr lang="en-US" sz="1600" b="1" dirty="0">
                <a:solidFill>
                  <a:srgbClr val="7030A0"/>
                </a:solidFill>
              </a:rPr>
              <a:t>TT max </a:t>
            </a:r>
          </a:p>
        </p:txBody>
      </p:sp>
      <p:sp>
        <p:nvSpPr>
          <p:cNvPr id="18" name="TextBox 17">
            <a:extLst>
              <a:ext uri="{FF2B5EF4-FFF2-40B4-BE49-F238E27FC236}">
                <a16:creationId xmlns:a16="http://schemas.microsoft.com/office/drawing/2014/main" id="{5085E35E-EFF3-6074-51A7-FD56531555F7}"/>
              </a:ext>
            </a:extLst>
          </p:cNvPr>
          <p:cNvSpPr txBox="1"/>
          <p:nvPr/>
        </p:nvSpPr>
        <p:spPr>
          <a:xfrm>
            <a:off x="1144975" y="3777229"/>
            <a:ext cx="1854898" cy="338554"/>
          </a:xfrm>
          <a:prstGeom prst="rect">
            <a:avLst/>
          </a:prstGeom>
          <a:noFill/>
        </p:spPr>
        <p:txBody>
          <a:bodyPr wrap="square" rtlCol="0">
            <a:spAutoFit/>
          </a:bodyPr>
          <a:lstStyle/>
          <a:p>
            <a:r>
              <a:rPr lang="en-US" sz="1600" b="1" dirty="0">
                <a:solidFill>
                  <a:srgbClr val="00B050"/>
                </a:solidFill>
              </a:rPr>
              <a:t>TT min</a:t>
            </a:r>
          </a:p>
        </p:txBody>
      </p:sp>
      <p:sp>
        <p:nvSpPr>
          <p:cNvPr id="20" name="TextBox 19">
            <a:extLst>
              <a:ext uri="{FF2B5EF4-FFF2-40B4-BE49-F238E27FC236}">
                <a16:creationId xmlns:a16="http://schemas.microsoft.com/office/drawing/2014/main" id="{C238ED5C-26F6-8BA8-1D6C-DFBC8F80F6DF}"/>
              </a:ext>
            </a:extLst>
          </p:cNvPr>
          <p:cNvSpPr txBox="1"/>
          <p:nvPr/>
        </p:nvSpPr>
        <p:spPr>
          <a:xfrm>
            <a:off x="2639022" y="3726225"/>
            <a:ext cx="2120268" cy="338554"/>
          </a:xfrm>
          <a:prstGeom prst="rect">
            <a:avLst/>
          </a:prstGeom>
          <a:noFill/>
        </p:spPr>
        <p:txBody>
          <a:bodyPr wrap="square" rtlCol="0">
            <a:spAutoFit/>
          </a:bodyPr>
          <a:lstStyle/>
          <a:p>
            <a:r>
              <a:rPr lang="en-US" sz="1600" b="1" dirty="0">
                <a:solidFill>
                  <a:srgbClr val="00B0F0"/>
                </a:solidFill>
              </a:rPr>
              <a:t>LHe flow</a:t>
            </a:r>
          </a:p>
        </p:txBody>
      </p:sp>
      <p:sp>
        <p:nvSpPr>
          <p:cNvPr id="21" name="TextBox 20">
            <a:extLst>
              <a:ext uri="{FF2B5EF4-FFF2-40B4-BE49-F238E27FC236}">
                <a16:creationId xmlns:a16="http://schemas.microsoft.com/office/drawing/2014/main" id="{C6BA927A-BE29-0FCE-DD97-431036ED6ED0}"/>
              </a:ext>
            </a:extLst>
          </p:cNvPr>
          <p:cNvSpPr txBox="1"/>
          <p:nvPr/>
        </p:nvSpPr>
        <p:spPr>
          <a:xfrm>
            <a:off x="2781638" y="1716613"/>
            <a:ext cx="2120268" cy="18466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srgbClr val="0033A0"/>
                </a:solidFill>
              </a:rPr>
              <a:t>Filling</a:t>
            </a:r>
          </a:p>
        </p:txBody>
      </p:sp>
      <p:sp>
        <p:nvSpPr>
          <p:cNvPr id="7" name="TextBox 6">
            <a:extLst>
              <a:ext uri="{FF2B5EF4-FFF2-40B4-BE49-F238E27FC236}">
                <a16:creationId xmlns:a16="http://schemas.microsoft.com/office/drawing/2014/main" id="{979C742E-07DB-2CF0-F89E-DA7C28AF17A7}"/>
              </a:ext>
            </a:extLst>
          </p:cNvPr>
          <p:cNvSpPr txBox="1"/>
          <p:nvPr/>
        </p:nvSpPr>
        <p:spPr>
          <a:xfrm>
            <a:off x="5052774" y="3658754"/>
            <a:ext cx="2120268" cy="338554"/>
          </a:xfrm>
          <a:prstGeom prst="rect">
            <a:avLst/>
          </a:prstGeom>
          <a:noFill/>
        </p:spPr>
        <p:txBody>
          <a:bodyPr wrap="square" rtlCol="0">
            <a:spAutoFit/>
          </a:bodyPr>
          <a:lstStyle/>
          <a:p>
            <a:r>
              <a:rPr lang="en-US" sz="1600" b="1" dirty="0"/>
              <a:t>Level @ 92 %</a:t>
            </a:r>
          </a:p>
        </p:txBody>
      </p:sp>
      <p:sp>
        <p:nvSpPr>
          <p:cNvPr id="3" name="Slide Number Placeholder 2">
            <a:extLst>
              <a:ext uri="{FF2B5EF4-FFF2-40B4-BE49-F238E27FC236}">
                <a16:creationId xmlns:a16="http://schemas.microsoft.com/office/drawing/2014/main" id="{38E2485A-0D2F-1EC7-E0E5-A82FF4F50749}"/>
              </a:ext>
            </a:extLst>
          </p:cNvPr>
          <p:cNvSpPr>
            <a:spLocks noGrp="1"/>
          </p:cNvSpPr>
          <p:nvPr>
            <p:ph type="sldNum" sz="quarter" idx="12"/>
          </p:nvPr>
        </p:nvSpPr>
        <p:spPr/>
        <p:txBody>
          <a:bodyPr/>
          <a:lstStyle/>
          <a:p>
            <a:fld id="{BFDCA1C4-9514-7B4F-976F-D92F7E296653}" type="slidenum">
              <a:rPr lang="fr-FR" smtClean="0"/>
              <a:pPr/>
              <a:t>5</a:t>
            </a:fld>
            <a:endParaRPr lang="fr-FR" dirty="0"/>
          </a:p>
        </p:txBody>
      </p:sp>
    </p:spTree>
    <p:extLst>
      <p:ext uri="{BB962C8B-B14F-4D97-AF65-F5344CB8AC3E}">
        <p14:creationId xmlns:p14="http://schemas.microsoft.com/office/powerpoint/2010/main" val="396170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3955138-E0FC-DDAB-81B0-DA10B3846A91}"/>
              </a:ext>
            </a:extLst>
          </p:cNvPr>
          <p:cNvPicPr>
            <a:picLocks noChangeAspect="1"/>
          </p:cNvPicPr>
          <p:nvPr/>
        </p:nvPicPr>
        <p:blipFill>
          <a:blip r:embed="rId2"/>
          <a:stretch>
            <a:fillRect/>
          </a:stretch>
        </p:blipFill>
        <p:spPr>
          <a:xfrm>
            <a:off x="192580" y="1289224"/>
            <a:ext cx="7157473" cy="4677903"/>
          </a:xfrm>
          <a:prstGeom prst="rect">
            <a:avLst/>
          </a:prstGeom>
        </p:spPr>
      </p:pic>
      <p:sp>
        <p:nvSpPr>
          <p:cNvPr id="2" name="Title 1">
            <a:extLst>
              <a:ext uri="{FF2B5EF4-FFF2-40B4-BE49-F238E27FC236}">
                <a16:creationId xmlns:a16="http://schemas.microsoft.com/office/drawing/2014/main" id="{7DFC2610-C2AE-9FE6-4D7D-8673F52238B0}"/>
              </a:ext>
            </a:extLst>
          </p:cNvPr>
          <p:cNvSpPr>
            <a:spLocks noGrp="1"/>
          </p:cNvSpPr>
          <p:nvPr>
            <p:ph type="title"/>
          </p:nvPr>
        </p:nvSpPr>
        <p:spPr/>
        <p:txBody>
          <a:bodyPr/>
          <a:lstStyle/>
          <a:p>
            <a:r>
              <a:rPr lang="en-US" sz="2800" dirty="0"/>
              <a:t>Cooldown Phase 3 :  4.5 K – 1.9 K</a:t>
            </a:r>
            <a:br>
              <a:rPr lang="en-US" sz="2800" dirty="0"/>
            </a:br>
            <a:r>
              <a:rPr lang="en-US" sz="2800" dirty="0"/>
              <a:t>– </a:t>
            </a:r>
            <a:r>
              <a:rPr lang="fr-CH" sz="2800" dirty="0" err="1"/>
              <a:t>Pumping</a:t>
            </a:r>
            <a:r>
              <a:rPr lang="fr-CH" sz="2800" dirty="0"/>
              <a:t> and Nominal </a:t>
            </a:r>
            <a:endParaRPr lang="en-US" sz="2800" dirty="0"/>
          </a:p>
        </p:txBody>
      </p:sp>
      <p:sp>
        <p:nvSpPr>
          <p:cNvPr id="4" name="Footer Placeholder 3">
            <a:extLst>
              <a:ext uri="{FF2B5EF4-FFF2-40B4-BE49-F238E27FC236}">
                <a16:creationId xmlns:a16="http://schemas.microsoft.com/office/drawing/2014/main" id="{0C1D1AA3-D641-D238-4EAC-A7B6646175D9}"/>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15" name="TextBox 14">
            <a:extLst>
              <a:ext uri="{FF2B5EF4-FFF2-40B4-BE49-F238E27FC236}">
                <a16:creationId xmlns:a16="http://schemas.microsoft.com/office/drawing/2014/main" id="{6B672C3E-A294-BC37-FBA8-72E8A2746E5F}"/>
              </a:ext>
            </a:extLst>
          </p:cNvPr>
          <p:cNvSpPr txBox="1"/>
          <p:nvPr/>
        </p:nvSpPr>
        <p:spPr>
          <a:xfrm>
            <a:off x="7444679" y="4273598"/>
            <a:ext cx="4385407" cy="1815882"/>
          </a:xfrm>
          <a:prstGeom prst="rect">
            <a:avLst/>
          </a:prstGeom>
          <a:noFill/>
        </p:spPr>
        <p:txBody>
          <a:bodyPr wrap="square">
            <a:spAutoFit/>
          </a:bodyPr>
          <a:lstStyle/>
          <a:p>
            <a:pPr marL="285750" indent="-285750" algn="just">
              <a:buFont typeface="Arial" panose="020B0604020202020204" pitchFamily="34" charset="0"/>
              <a:buChar char="•"/>
            </a:pPr>
            <a:r>
              <a:rPr lang="fr-CH" sz="1600" dirty="0" err="1"/>
              <a:t>Decrease</a:t>
            </a:r>
            <a:r>
              <a:rPr lang="fr-CH" sz="1600" dirty="0"/>
              <a:t> of </a:t>
            </a:r>
            <a:r>
              <a:rPr lang="fr-CH" sz="1600" dirty="0" err="1"/>
              <a:t>Lhe</a:t>
            </a:r>
            <a:r>
              <a:rPr lang="fr-CH" sz="1600" dirty="0"/>
              <a:t> </a:t>
            </a:r>
            <a:r>
              <a:rPr lang="fr-CH" sz="1600" dirty="0" err="1"/>
              <a:t>level</a:t>
            </a:r>
            <a:r>
              <a:rPr lang="fr-CH" sz="1600" dirty="0"/>
              <a:t> down to 60% </a:t>
            </a:r>
            <a:r>
              <a:rPr lang="fr-CH" sz="1600" dirty="0" err="1"/>
              <a:t>during</a:t>
            </a:r>
            <a:r>
              <a:rPr lang="fr-CH" sz="1600" dirty="0"/>
              <a:t> the </a:t>
            </a:r>
            <a:r>
              <a:rPr lang="fr-CH" sz="1600" dirty="0" err="1"/>
              <a:t>pumping</a:t>
            </a:r>
            <a:r>
              <a:rPr lang="fr-CH" sz="1600" dirty="0"/>
              <a:t> </a:t>
            </a:r>
            <a:r>
              <a:rPr lang="fr-CH" sz="1600" dirty="0" err="1"/>
              <a:t>step</a:t>
            </a:r>
            <a:r>
              <a:rPr lang="fr-CH" sz="1600" dirty="0"/>
              <a:t> </a:t>
            </a:r>
            <a:r>
              <a:rPr lang="fr-CH" sz="1600" dirty="0" err="1"/>
              <a:t>consolidated</a:t>
            </a:r>
            <a:r>
              <a:rPr lang="fr-CH" sz="1600" dirty="0"/>
              <a:t>.</a:t>
            </a:r>
          </a:p>
          <a:p>
            <a:pPr marL="285750" indent="-285750" algn="just">
              <a:buFont typeface="Arial" panose="020B0604020202020204" pitchFamily="34" charset="0"/>
              <a:buChar char="•"/>
            </a:pPr>
            <a:r>
              <a:rPr lang="fr-CH" sz="1600" dirty="0" err="1"/>
              <a:t>Pumping</a:t>
            </a:r>
            <a:r>
              <a:rPr lang="fr-CH" sz="1600" dirty="0"/>
              <a:t> flow : </a:t>
            </a:r>
            <a:r>
              <a:rPr lang="fr-CH" sz="1600" b="1" dirty="0">
                <a:solidFill>
                  <a:srgbClr val="00B050"/>
                </a:solidFill>
              </a:rPr>
              <a:t>5 g/s</a:t>
            </a:r>
          </a:p>
          <a:p>
            <a:pPr marL="285750" indent="-285750" algn="just">
              <a:buFont typeface="Arial" panose="020B0604020202020204" pitchFamily="34" charset="0"/>
              <a:buChar char="•"/>
            </a:pPr>
            <a:r>
              <a:rPr lang="fr-CH" sz="1600" dirty="0" err="1"/>
              <a:t>Pumping</a:t>
            </a:r>
            <a:r>
              <a:rPr lang="fr-CH" sz="1600" b="1" dirty="0">
                <a:solidFill>
                  <a:schemeClr val="tx2"/>
                </a:solidFill>
              </a:rPr>
              <a:t> time  in </a:t>
            </a:r>
            <a:r>
              <a:rPr lang="fr-CH" sz="1600" b="1" dirty="0">
                <a:solidFill>
                  <a:srgbClr val="00B050"/>
                </a:solidFill>
              </a:rPr>
              <a:t>6 </a:t>
            </a:r>
            <a:r>
              <a:rPr lang="fr-CH" sz="1600" b="1" dirty="0" err="1">
                <a:solidFill>
                  <a:srgbClr val="00B050"/>
                </a:solidFill>
              </a:rPr>
              <a:t>hours</a:t>
            </a:r>
            <a:endParaRPr lang="fr-CH" sz="1600" b="1" dirty="0">
              <a:solidFill>
                <a:srgbClr val="00B050"/>
              </a:solidFill>
            </a:endParaRPr>
          </a:p>
          <a:p>
            <a:pPr marL="285750" indent="-285750" algn="just">
              <a:buFont typeface="Arial" panose="020B0604020202020204" pitchFamily="34" charset="0"/>
              <a:buChar char="•"/>
            </a:pPr>
            <a:r>
              <a:rPr lang="fr-CH" sz="1600" dirty="0"/>
              <a:t>Total CD </a:t>
            </a:r>
            <a:r>
              <a:rPr lang="fr-CH" sz="1600" dirty="0" err="1"/>
              <a:t>from</a:t>
            </a:r>
            <a:r>
              <a:rPr lang="fr-CH" sz="1600" dirty="0"/>
              <a:t> 300 K to cryo OK : </a:t>
            </a:r>
            <a:r>
              <a:rPr lang="fr-CH" sz="1600" b="1" dirty="0">
                <a:solidFill>
                  <a:srgbClr val="00B050"/>
                </a:solidFill>
              </a:rPr>
              <a:t>2.5 </a:t>
            </a:r>
            <a:r>
              <a:rPr lang="fr-CH" sz="1600" b="1" dirty="0" err="1">
                <a:solidFill>
                  <a:srgbClr val="00B050"/>
                </a:solidFill>
              </a:rPr>
              <a:t>days</a:t>
            </a:r>
            <a:r>
              <a:rPr lang="fr-CH" sz="1600" b="1" dirty="0">
                <a:solidFill>
                  <a:srgbClr val="00B050"/>
                </a:solidFill>
              </a:rPr>
              <a:t> – </a:t>
            </a:r>
            <a:r>
              <a:rPr lang="fr-CH" sz="1600" b="1" dirty="0" err="1">
                <a:solidFill>
                  <a:srgbClr val="00B050"/>
                </a:solidFill>
              </a:rPr>
              <a:t>operation</a:t>
            </a:r>
            <a:r>
              <a:rPr lang="fr-CH" sz="1600" b="1" dirty="0">
                <a:solidFill>
                  <a:srgbClr val="00B050"/>
                </a:solidFill>
              </a:rPr>
              <a:t> </a:t>
            </a:r>
            <a:r>
              <a:rPr lang="fr-CH" sz="1600" b="1" dirty="0" err="1">
                <a:solidFill>
                  <a:srgbClr val="00B050"/>
                </a:solidFill>
              </a:rPr>
              <a:t>fully</a:t>
            </a:r>
            <a:r>
              <a:rPr lang="fr-CH" sz="1600" b="1" dirty="0">
                <a:solidFill>
                  <a:srgbClr val="00B050"/>
                </a:solidFill>
              </a:rPr>
              <a:t> </a:t>
            </a:r>
            <a:r>
              <a:rPr lang="fr-CH" sz="1600" b="1" dirty="0" err="1">
                <a:solidFill>
                  <a:srgbClr val="00B050"/>
                </a:solidFill>
              </a:rPr>
              <a:t>mastered</a:t>
            </a:r>
            <a:endParaRPr lang="fr-CH" sz="1600" b="1" dirty="0">
              <a:solidFill>
                <a:srgbClr val="00B050"/>
              </a:solidFill>
            </a:endParaRPr>
          </a:p>
          <a:p>
            <a:pPr marL="285750" indent="-285750" algn="just">
              <a:buFont typeface="Arial" panose="020B0604020202020204" pitchFamily="34" charset="0"/>
              <a:buChar char="•"/>
            </a:pPr>
            <a:r>
              <a:rPr lang="fr-CH" sz="1600" dirty="0"/>
              <a:t>Nominal flow ~ </a:t>
            </a:r>
            <a:r>
              <a:rPr lang="fr-CH" sz="1600" b="1" dirty="0">
                <a:solidFill>
                  <a:srgbClr val="00B050"/>
                </a:solidFill>
              </a:rPr>
              <a:t>3.5 g/s </a:t>
            </a:r>
          </a:p>
        </p:txBody>
      </p:sp>
      <p:sp>
        <p:nvSpPr>
          <p:cNvPr id="16" name="TextBox 15">
            <a:extLst>
              <a:ext uri="{FF2B5EF4-FFF2-40B4-BE49-F238E27FC236}">
                <a16:creationId xmlns:a16="http://schemas.microsoft.com/office/drawing/2014/main" id="{4B82284C-5457-A936-559A-80121398B1F0}"/>
              </a:ext>
            </a:extLst>
          </p:cNvPr>
          <p:cNvSpPr txBox="1"/>
          <p:nvPr/>
        </p:nvSpPr>
        <p:spPr>
          <a:xfrm>
            <a:off x="1834881" y="1760536"/>
            <a:ext cx="1221702" cy="18466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srgbClr val="0033A0"/>
                </a:solidFill>
              </a:rPr>
              <a:t>Pumping</a:t>
            </a:r>
          </a:p>
        </p:txBody>
      </p:sp>
      <p:sp>
        <p:nvSpPr>
          <p:cNvPr id="20" name="TextBox 19">
            <a:extLst>
              <a:ext uri="{FF2B5EF4-FFF2-40B4-BE49-F238E27FC236}">
                <a16:creationId xmlns:a16="http://schemas.microsoft.com/office/drawing/2014/main" id="{C238ED5C-26F6-8BA8-1D6C-DFBC8F80F6DF}"/>
              </a:ext>
            </a:extLst>
          </p:cNvPr>
          <p:cNvSpPr txBox="1"/>
          <p:nvPr/>
        </p:nvSpPr>
        <p:spPr>
          <a:xfrm>
            <a:off x="1201685" y="3090446"/>
            <a:ext cx="1854898" cy="338554"/>
          </a:xfrm>
          <a:prstGeom prst="rect">
            <a:avLst/>
          </a:prstGeom>
          <a:noFill/>
        </p:spPr>
        <p:txBody>
          <a:bodyPr wrap="square" rtlCol="0">
            <a:spAutoFit/>
          </a:bodyPr>
          <a:lstStyle/>
          <a:p>
            <a:r>
              <a:rPr lang="en-US" sz="1600" b="1" dirty="0">
                <a:solidFill>
                  <a:srgbClr val="00B0F0"/>
                </a:solidFill>
              </a:rPr>
              <a:t>Pumping flow</a:t>
            </a:r>
          </a:p>
        </p:txBody>
      </p:sp>
      <p:pic>
        <p:nvPicPr>
          <p:cNvPr id="22" name="Picture 21">
            <a:extLst>
              <a:ext uri="{FF2B5EF4-FFF2-40B4-BE49-F238E27FC236}">
                <a16:creationId xmlns:a16="http://schemas.microsoft.com/office/drawing/2014/main" id="{60BC19EE-1E1A-D1D1-7BEA-08720968A5E5}"/>
              </a:ext>
            </a:extLst>
          </p:cNvPr>
          <p:cNvPicPr>
            <a:picLocks noChangeAspect="1"/>
          </p:cNvPicPr>
          <p:nvPr/>
        </p:nvPicPr>
        <p:blipFill rotWithShape="1">
          <a:blip r:embed="rId3"/>
          <a:srcRect b="6494"/>
          <a:stretch/>
        </p:blipFill>
        <p:spPr>
          <a:xfrm>
            <a:off x="7393880" y="1300019"/>
            <a:ext cx="4587723" cy="2776814"/>
          </a:xfrm>
          <a:prstGeom prst="rect">
            <a:avLst/>
          </a:prstGeom>
        </p:spPr>
      </p:pic>
      <p:sp>
        <p:nvSpPr>
          <p:cNvPr id="24" name="TextBox 23">
            <a:extLst>
              <a:ext uri="{FF2B5EF4-FFF2-40B4-BE49-F238E27FC236}">
                <a16:creationId xmlns:a16="http://schemas.microsoft.com/office/drawing/2014/main" id="{CC3377BA-97DE-DC47-5835-394D6673F05F}"/>
              </a:ext>
            </a:extLst>
          </p:cNvPr>
          <p:cNvSpPr txBox="1"/>
          <p:nvPr/>
        </p:nvSpPr>
        <p:spPr>
          <a:xfrm>
            <a:off x="3908537" y="3550037"/>
            <a:ext cx="2734634" cy="338554"/>
          </a:xfrm>
          <a:prstGeom prst="rect">
            <a:avLst/>
          </a:prstGeom>
          <a:noFill/>
        </p:spPr>
        <p:txBody>
          <a:bodyPr wrap="square" rtlCol="0">
            <a:spAutoFit/>
          </a:bodyPr>
          <a:lstStyle/>
          <a:p>
            <a:r>
              <a:rPr lang="en-US" sz="1600" b="1" dirty="0">
                <a:solidFill>
                  <a:srgbClr val="00B0F0"/>
                </a:solidFill>
              </a:rPr>
              <a:t>3.5 g/s in nominal (static)</a:t>
            </a:r>
          </a:p>
        </p:txBody>
      </p:sp>
      <p:sp>
        <p:nvSpPr>
          <p:cNvPr id="25" name="TextBox 24">
            <a:extLst>
              <a:ext uri="{FF2B5EF4-FFF2-40B4-BE49-F238E27FC236}">
                <a16:creationId xmlns:a16="http://schemas.microsoft.com/office/drawing/2014/main" id="{E56D0F92-12CD-0762-047A-ECC96242832F}"/>
              </a:ext>
            </a:extLst>
          </p:cNvPr>
          <p:cNvSpPr txBox="1"/>
          <p:nvPr/>
        </p:nvSpPr>
        <p:spPr>
          <a:xfrm>
            <a:off x="4120439" y="4715025"/>
            <a:ext cx="2403128" cy="338554"/>
          </a:xfrm>
          <a:prstGeom prst="rect">
            <a:avLst/>
          </a:prstGeom>
          <a:noFill/>
        </p:spPr>
        <p:txBody>
          <a:bodyPr wrap="square" rtlCol="0">
            <a:spAutoFit/>
          </a:bodyPr>
          <a:lstStyle/>
          <a:p>
            <a:r>
              <a:rPr lang="en-US" sz="1600" b="1" dirty="0">
                <a:solidFill>
                  <a:schemeClr val="tx2"/>
                </a:solidFill>
              </a:rPr>
              <a:t>Pressure at 30 mbar</a:t>
            </a:r>
          </a:p>
        </p:txBody>
      </p:sp>
      <p:sp>
        <p:nvSpPr>
          <p:cNvPr id="31" name="TextBox 30">
            <a:extLst>
              <a:ext uri="{FF2B5EF4-FFF2-40B4-BE49-F238E27FC236}">
                <a16:creationId xmlns:a16="http://schemas.microsoft.com/office/drawing/2014/main" id="{37DD2E4A-802C-F2F6-53F0-CAD2481953FE}"/>
              </a:ext>
            </a:extLst>
          </p:cNvPr>
          <p:cNvSpPr txBox="1"/>
          <p:nvPr/>
        </p:nvSpPr>
        <p:spPr>
          <a:xfrm>
            <a:off x="3657600" y="4376471"/>
            <a:ext cx="2580870" cy="338554"/>
          </a:xfrm>
          <a:prstGeom prst="rect">
            <a:avLst/>
          </a:prstGeom>
          <a:noFill/>
        </p:spPr>
        <p:txBody>
          <a:bodyPr wrap="square" rtlCol="0">
            <a:spAutoFit/>
          </a:bodyPr>
          <a:lstStyle/>
          <a:p>
            <a:r>
              <a:rPr lang="en-US" sz="1600" b="1" dirty="0"/>
              <a:t>Level controlled  @ 92 %</a:t>
            </a:r>
          </a:p>
        </p:txBody>
      </p:sp>
      <p:sp>
        <p:nvSpPr>
          <p:cNvPr id="32" name="TextBox 31">
            <a:extLst>
              <a:ext uri="{FF2B5EF4-FFF2-40B4-BE49-F238E27FC236}">
                <a16:creationId xmlns:a16="http://schemas.microsoft.com/office/drawing/2014/main" id="{A56CE41D-5617-5320-B4F0-5F6BD304F1DA}"/>
              </a:ext>
            </a:extLst>
          </p:cNvPr>
          <p:cNvSpPr txBox="1"/>
          <p:nvPr/>
        </p:nvSpPr>
        <p:spPr>
          <a:xfrm>
            <a:off x="3056582" y="1760686"/>
            <a:ext cx="3725217" cy="18466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srgbClr val="0033A0"/>
                </a:solidFill>
              </a:rPr>
              <a:t>Nominal</a:t>
            </a:r>
          </a:p>
        </p:txBody>
      </p:sp>
      <p:sp>
        <p:nvSpPr>
          <p:cNvPr id="3" name="Slide Number Placeholder 2">
            <a:extLst>
              <a:ext uri="{FF2B5EF4-FFF2-40B4-BE49-F238E27FC236}">
                <a16:creationId xmlns:a16="http://schemas.microsoft.com/office/drawing/2014/main" id="{CE8D3360-449E-7DC4-590C-177664D346D0}"/>
              </a:ext>
            </a:extLst>
          </p:cNvPr>
          <p:cNvSpPr>
            <a:spLocks noGrp="1"/>
          </p:cNvSpPr>
          <p:nvPr>
            <p:ph type="sldNum" sz="quarter" idx="12"/>
          </p:nvPr>
        </p:nvSpPr>
        <p:spPr/>
        <p:txBody>
          <a:bodyPr/>
          <a:lstStyle/>
          <a:p>
            <a:fld id="{BFDCA1C4-9514-7B4F-976F-D92F7E296653}" type="slidenum">
              <a:rPr lang="fr-FR" smtClean="0"/>
              <a:pPr/>
              <a:t>6</a:t>
            </a:fld>
            <a:endParaRPr lang="fr-FR" dirty="0"/>
          </a:p>
        </p:txBody>
      </p:sp>
    </p:spTree>
    <p:extLst>
      <p:ext uri="{BB962C8B-B14F-4D97-AF65-F5344CB8AC3E}">
        <p14:creationId xmlns:p14="http://schemas.microsoft.com/office/powerpoint/2010/main" val="2894269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18F5A9D-BB22-8D01-2FAC-B3675E6D5D15}"/>
              </a:ext>
            </a:extLst>
          </p:cNvPr>
          <p:cNvPicPr>
            <a:picLocks noChangeAspect="1"/>
          </p:cNvPicPr>
          <p:nvPr/>
        </p:nvPicPr>
        <p:blipFill>
          <a:blip r:embed="rId2"/>
          <a:stretch>
            <a:fillRect/>
          </a:stretch>
        </p:blipFill>
        <p:spPr>
          <a:xfrm>
            <a:off x="362815" y="1378940"/>
            <a:ext cx="6989041" cy="4567821"/>
          </a:xfrm>
          <a:prstGeom prst="rect">
            <a:avLst/>
          </a:prstGeom>
        </p:spPr>
      </p:pic>
      <p:pic>
        <p:nvPicPr>
          <p:cNvPr id="3" name="Picture 2">
            <a:extLst>
              <a:ext uri="{FF2B5EF4-FFF2-40B4-BE49-F238E27FC236}">
                <a16:creationId xmlns:a16="http://schemas.microsoft.com/office/drawing/2014/main" id="{90D0D471-9514-C794-F622-E51DB15ECB63}"/>
              </a:ext>
            </a:extLst>
          </p:cNvPr>
          <p:cNvPicPr>
            <a:picLocks noChangeAspect="1"/>
          </p:cNvPicPr>
          <p:nvPr/>
        </p:nvPicPr>
        <p:blipFill rotWithShape="1">
          <a:blip r:embed="rId3"/>
          <a:srcRect l="7068"/>
          <a:stretch/>
        </p:blipFill>
        <p:spPr>
          <a:xfrm>
            <a:off x="7692255" y="4264448"/>
            <a:ext cx="3683745" cy="2236459"/>
          </a:xfrm>
          <a:prstGeom prst="rect">
            <a:avLst/>
          </a:prstGeom>
        </p:spPr>
      </p:pic>
      <p:sp>
        <p:nvSpPr>
          <p:cNvPr id="2" name="Title 1">
            <a:extLst>
              <a:ext uri="{FF2B5EF4-FFF2-40B4-BE49-F238E27FC236}">
                <a16:creationId xmlns:a16="http://schemas.microsoft.com/office/drawing/2014/main" id="{7DFC2610-C2AE-9FE6-4D7D-8673F52238B0}"/>
              </a:ext>
            </a:extLst>
          </p:cNvPr>
          <p:cNvSpPr>
            <a:spLocks noGrp="1"/>
          </p:cNvSpPr>
          <p:nvPr>
            <p:ph type="title"/>
          </p:nvPr>
        </p:nvSpPr>
        <p:spPr/>
        <p:txBody>
          <a:bodyPr/>
          <a:lstStyle/>
          <a:p>
            <a:r>
              <a:rPr lang="en-US" sz="2800" dirty="0"/>
              <a:t>Nominal operation in dynamics</a:t>
            </a:r>
            <a:br>
              <a:rPr lang="en-US" sz="2800" dirty="0"/>
            </a:br>
            <a:r>
              <a:rPr lang="en-US" sz="2800" dirty="0"/>
              <a:t> – RF </a:t>
            </a:r>
            <a:r>
              <a:rPr lang="fr-CH" sz="2800" dirty="0" err="1"/>
              <a:t>Conditioning</a:t>
            </a:r>
            <a:endParaRPr lang="en-US" sz="2800" dirty="0"/>
          </a:p>
        </p:txBody>
      </p:sp>
      <p:sp>
        <p:nvSpPr>
          <p:cNvPr id="4" name="Footer Placeholder 3">
            <a:extLst>
              <a:ext uri="{FF2B5EF4-FFF2-40B4-BE49-F238E27FC236}">
                <a16:creationId xmlns:a16="http://schemas.microsoft.com/office/drawing/2014/main" id="{0C1D1AA3-D641-D238-4EAC-A7B6646175D9}"/>
              </a:ext>
            </a:extLst>
          </p:cNvPr>
          <p:cNvSpPr>
            <a:spLocks noGrp="1"/>
          </p:cNvSpPr>
          <p:nvPr>
            <p:ph type="ftr" sz="quarter" idx="11"/>
          </p:nvPr>
        </p:nvSpPr>
        <p:spPr/>
        <p:txBody>
          <a:bodyPr/>
          <a:lstStyle/>
          <a:p>
            <a:r>
              <a:rPr lang="en-GB" noProof="0"/>
              <a:t>K. Brodzinski, L.Delprat, V. Gahier_HL-LHC Annual Meeting</a:t>
            </a:r>
            <a:endParaRPr lang="en-GB" noProof="0" dirty="0"/>
          </a:p>
        </p:txBody>
      </p:sp>
      <p:sp>
        <p:nvSpPr>
          <p:cNvPr id="15" name="TextBox 14">
            <a:extLst>
              <a:ext uri="{FF2B5EF4-FFF2-40B4-BE49-F238E27FC236}">
                <a16:creationId xmlns:a16="http://schemas.microsoft.com/office/drawing/2014/main" id="{6B672C3E-A294-BC37-FBA8-72E8A2746E5F}"/>
              </a:ext>
            </a:extLst>
          </p:cNvPr>
          <p:cNvSpPr txBox="1"/>
          <p:nvPr/>
        </p:nvSpPr>
        <p:spPr>
          <a:xfrm>
            <a:off x="7327953" y="1289224"/>
            <a:ext cx="4734447" cy="3600986"/>
          </a:xfrm>
          <a:prstGeom prst="rect">
            <a:avLst/>
          </a:prstGeom>
          <a:noFill/>
        </p:spPr>
        <p:txBody>
          <a:bodyPr wrap="square">
            <a:spAutoFit/>
          </a:bodyPr>
          <a:lstStyle/>
          <a:p>
            <a:pPr marL="285750" indent="-285750" algn="just">
              <a:buFont typeface="Arial" panose="020B0604020202020204" pitchFamily="34" charset="0"/>
              <a:buChar char="•"/>
            </a:pPr>
            <a:r>
              <a:rPr lang="fr-CH" b="1" dirty="0" err="1">
                <a:solidFill>
                  <a:schemeClr val="tx2"/>
                </a:solidFill>
              </a:rPr>
              <a:t>Instabilities</a:t>
            </a:r>
            <a:r>
              <a:rPr lang="fr-CH" b="1" dirty="0">
                <a:solidFill>
                  <a:schemeClr val="tx2"/>
                </a:solidFill>
              </a:rPr>
              <a:t> </a:t>
            </a:r>
            <a:r>
              <a:rPr lang="fr-CH" b="1" dirty="0" err="1">
                <a:solidFill>
                  <a:schemeClr val="tx2"/>
                </a:solidFill>
              </a:rPr>
              <a:t>observed</a:t>
            </a:r>
            <a:r>
              <a:rPr lang="fr-CH" b="1" dirty="0">
                <a:solidFill>
                  <a:schemeClr val="tx2"/>
                </a:solidFill>
              </a:rPr>
              <a:t> </a:t>
            </a:r>
            <a:r>
              <a:rPr lang="fr-CH" b="1" dirty="0" err="1">
                <a:solidFill>
                  <a:schemeClr val="tx2"/>
                </a:solidFill>
              </a:rPr>
              <a:t>during</a:t>
            </a:r>
            <a:r>
              <a:rPr lang="fr-CH" b="1" dirty="0">
                <a:solidFill>
                  <a:schemeClr val="tx2"/>
                </a:solidFill>
              </a:rPr>
              <a:t> RF </a:t>
            </a:r>
            <a:r>
              <a:rPr lang="fr-CH" b="1" dirty="0" err="1">
                <a:solidFill>
                  <a:schemeClr val="tx2"/>
                </a:solidFill>
              </a:rPr>
              <a:t>Conditioning</a:t>
            </a:r>
            <a:r>
              <a:rPr lang="fr-CH" b="1" dirty="0">
                <a:solidFill>
                  <a:schemeClr val="tx2"/>
                </a:solidFill>
              </a:rPr>
              <a:t> </a:t>
            </a:r>
          </a:p>
          <a:p>
            <a:pPr marL="285750" indent="-285750">
              <a:buFont typeface="Wingdings" panose="05000000000000000000" pitchFamily="2" charset="2"/>
              <a:buChar char="Ø"/>
            </a:pPr>
            <a:r>
              <a:rPr lang="fr-CH" sz="1600" dirty="0"/>
              <a:t>LHe </a:t>
            </a:r>
            <a:r>
              <a:rPr lang="fr-CH" sz="1600" dirty="0" err="1"/>
              <a:t>level</a:t>
            </a:r>
            <a:r>
              <a:rPr lang="fr-CH" sz="1600" dirty="0"/>
              <a:t> </a:t>
            </a:r>
            <a:r>
              <a:rPr lang="fr-CH" sz="1600" dirty="0" err="1"/>
              <a:t>difficult</a:t>
            </a:r>
            <a:r>
              <a:rPr lang="fr-CH" sz="1600" dirty="0"/>
              <a:t> to </a:t>
            </a:r>
            <a:r>
              <a:rPr lang="fr-CH" sz="1600" dirty="0" err="1"/>
              <a:t>maintain</a:t>
            </a:r>
            <a:r>
              <a:rPr lang="fr-CH" sz="1600" dirty="0"/>
              <a:t> </a:t>
            </a:r>
            <a:r>
              <a:rPr lang="fr-CH" sz="1600" dirty="0" err="1"/>
              <a:t>with</a:t>
            </a:r>
            <a:r>
              <a:rPr lang="fr-CH" sz="1600" dirty="0"/>
              <a:t> </a:t>
            </a:r>
            <a:r>
              <a:rPr lang="en-US" sz="1600" dirty="0"/>
              <a:t>fast </a:t>
            </a:r>
            <a:r>
              <a:rPr lang="fr-CH" sz="1600" dirty="0" err="1"/>
              <a:t>dynamic</a:t>
            </a:r>
            <a:r>
              <a:rPr lang="en-US" sz="1600" dirty="0"/>
              <a:t> heat </a:t>
            </a:r>
            <a:r>
              <a:rPr lang="en-US" sz="1600"/>
              <a:t>load ramp. </a:t>
            </a:r>
            <a:r>
              <a:rPr lang="fr-CH" sz="1600"/>
              <a:t>It </a:t>
            </a:r>
            <a:r>
              <a:rPr lang="fr-CH" sz="1600" dirty="0"/>
              <a:t>can drop </a:t>
            </a:r>
            <a:r>
              <a:rPr lang="fr-CH" sz="1600" dirty="0" err="1"/>
              <a:t>suddenly</a:t>
            </a:r>
            <a:r>
              <a:rPr lang="fr-CH" sz="1600" dirty="0"/>
              <a:t> due to </a:t>
            </a:r>
            <a:r>
              <a:rPr lang="fr-CH" sz="1600" dirty="0" err="1"/>
              <a:t>geometrical</a:t>
            </a:r>
            <a:r>
              <a:rPr lang="fr-CH" sz="1600" dirty="0"/>
              <a:t> aspects of </a:t>
            </a:r>
            <a:r>
              <a:rPr lang="fr-CH" sz="1600" dirty="0" err="1"/>
              <a:t>bi-phase</a:t>
            </a:r>
            <a:r>
              <a:rPr lang="fr-CH" sz="1600" dirty="0"/>
              <a:t> line.</a:t>
            </a:r>
          </a:p>
          <a:p>
            <a:pPr marL="628650" lvl="1" indent="-171450">
              <a:buFont typeface="Wingdings" panose="05000000000000000000" pitchFamily="2" charset="2"/>
              <a:buChar char="ü"/>
            </a:pPr>
            <a:r>
              <a:rPr lang="fr-CH" sz="1600" dirty="0"/>
              <a:t>   Setting </a:t>
            </a:r>
            <a:r>
              <a:rPr lang="fr-CH" sz="1600" dirty="0" err="1"/>
              <a:t>level</a:t>
            </a:r>
            <a:r>
              <a:rPr lang="fr-CH" sz="1600" dirty="0"/>
              <a:t> </a:t>
            </a:r>
            <a:r>
              <a:rPr lang="fr-CH" sz="1600" dirty="0" err="1"/>
              <a:t>controller</a:t>
            </a:r>
            <a:r>
              <a:rPr lang="fr-CH" sz="1600" dirty="0"/>
              <a:t> </a:t>
            </a:r>
            <a:r>
              <a:rPr lang="fr-CH" sz="1600" dirty="0" err="1"/>
              <a:t>with</a:t>
            </a:r>
            <a:r>
              <a:rPr lang="fr-CH" sz="1600" dirty="0"/>
              <a:t> </a:t>
            </a:r>
            <a:r>
              <a:rPr lang="fr-CH" sz="1600" dirty="0" err="1"/>
              <a:t>reactive</a:t>
            </a:r>
            <a:r>
              <a:rPr lang="fr-CH" sz="1600" dirty="0"/>
              <a:t> PID </a:t>
            </a:r>
            <a:r>
              <a:rPr lang="fr-CH" sz="1600" dirty="0" err="1"/>
              <a:t>parameters</a:t>
            </a:r>
            <a:r>
              <a:rPr lang="fr-CH" sz="1600" dirty="0"/>
              <a:t>. </a:t>
            </a:r>
          </a:p>
          <a:p>
            <a:pPr marL="628650" lvl="1" indent="-171450">
              <a:buFont typeface="Wingdings" panose="05000000000000000000" pitchFamily="2" charset="2"/>
              <a:buChar char="ü"/>
            </a:pPr>
            <a:endParaRPr lang="fr-CH" sz="1600" dirty="0"/>
          </a:p>
          <a:p>
            <a:pPr marL="285750" indent="-285750">
              <a:buFont typeface="Wingdings" panose="05000000000000000000" pitchFamily="2" charset="2"/>
              <a:buChar char="Ø"/>
            </a:pPr>
            <a:r>
              <a:rPr lang="fr-CH" sz="1600" dirty="0"/>
              <a:t>Adaptation of </a:t>
            </a:r>
            <a:r>
              <a:rPr lang="fr-CH" sz="1600" dirty="0" err="1"/>
              <a:t>Cryo_Ok</a:t>
            </a:r>
            <a:r>
              <a:rPr lang="fr-CH" sz="1600" dirty="0"/>
              <a:t> </a:t>
            </a:r>
            <a:r>
              <a:rPr lang="fr-CH" sz="1600" dirty="0" err="1"/>
              <a:t>logic</a:t>
            </a:r>
            <a:r>
              <a:rPr lang="fr-CH" sz="1600" dirty="0"/>
              <a:t> to gain </a:t>
            </a:r>
            <a:r>
              <a:rPr lang="fr-CH" sz="1600" dirty="0" err="1"/>
              <a:t>margin</a:t>
            </a:r>
            <a:r>
              <a:rPr lang="fr-CH" sz="1600" dirty="0"/>
              <a:t> </a:t>
            </a:r>
          </a:p>
          <a:p>
            <a:pPr marL="742950" lvl="1" indent="-285750">
              <a:buFont typeface="Wingdings" panose="05000000000000000000" pitchFamily="2" charset="2"/>
              <a:buChar char="ü"/>
            </a:pPr>
            <a:r>
              <a:rPr lang="fr-CH" sz="1600" dirty="0" err="1"/>
              <a:t>Bigger</a:t>
            </a:r>
            <a:r>
              <a:rPr lang="fr-CH" sz="1600" dirty="0"/>
              <a:t> </a:t>
            </a:r>
            <a:r>
              <a:rPr lang="fr-CH" sz="1600" dirty="0" err="1"/>
              <a:t>margin</a:t>
            </a:r>
            <a:r>
              <a:rPr lang="fr-CH" sz="1600" dirty="0"/>
              <a:t> </a:t>
            </a:r>
            <a:r>
              <a:rPr lang="fr-CH" sz="1600" dirty="0" err="1"/>
              <a:t>with</a:t>
            </a:r>
            <a:r>
              <a:rPr lang="fr-CH" sz="1600" dirty="0"/>
              <a:t> LT </a:t>
            </a:r>
            <a:r>
              <a:rPr lang="fr-CH" sz="1600" dirty="0" err="1"/>
              <a:t>threshold</a:t>
            </a:r>
            <a:r>
              <a:rPr lang="fr-CH" sz="1600" dirty="0"/>
              <a:t> (Low </a:t>
            </a:r>
            <a:r>
              <a:rPr lang="fr-CH" sz="1600" dirty="0" err="1"/>
              <a:t>level</a:t>
            </a:r>
            <a:r>
              <a:rPr lang="fr-CH" sz="1600" dirty="0"/>
              <a:t> set at 80% </a:t>
            </a:r>
            <a:r>
              <a:rPr lang="fr-CH" sz="1600" dirty="0" err="1"/>
              <a:t>instead</a:t>
            </a:r>
            <a:r>
              <a:rPr lang="fr-CH" sz="1600" dirty="0"/>
              <a:t> of 88% </a:t>
            </a:r>
            <a:r>
              <a:rPr lang="fr-CH" sz="1600" dirty="0" err="1"/>
              <a:t>before</a:t>
            </a:r>
            <a:r>
              <a:rPr lang="fr-CH" sz="1600" dirty="0"/>
              <a:t>)</a:t>
            </a:r>
          </a:p>
          <a:p>
            <a:pPr marL="742950" lvl="1" indent="-285750">
              <a:buFont typeface="Wingdings" panose="05000000000000000000" pitchFamily="2" charset="2"/>
              <a:buChar char="ü"/>
            </a:pPr>
            <a:r>
              <a:rPr lang="fr-CH" sz="1600" dirty="0"/>
              <a:t>Pressure </a:t>
            </a:r>
            <a:r>
              <a:rPr lang="fr-CH" sz="1600" dirty="0" err="1"/>
              <a:t>SetPoint</a:t>
            </a:r>
            <a:r>
              <a:rPr lang="fr-CH" sz="1600" dirty="0"/>
              <a:t> </a:t>
            </a:r>
            <a:r>
              <a:rPr lang="fr-CH" sz="1600" dirty="0" err="1"/>
              <a:t>lowered</a:t>
            </a:r>
            <a:r>
              <a:rPr lang="fr-CH" sz="1600" dirty="0"/>
              <a:t> </a:t>
            </a:r>
            <a:r>
              <a:rPr lang="fr-CH" sz="1600" dirty="0" err="1"/>
              <a:t>from</a:t>
            </a:r>
            <a:r>
              <a:rPr lang="fr-CH" sz="1600" dirty="0"/>
              <a:t> 30 to 20 mbar</a:t>
            </a:r>
          </a:p>
          <a:p>
            <a:pPr algn="just"/>
            <a:endParaRPr lang="fr-CH" sz="1600" dirty="0"/>
          </a:p>
        </p:txBody>
      </p:sp>
      <p:sp>
        <p:nvSpPr>
          <p:cNvPr id="25" name="TextBox 24">
            <a:extLst>
              <a:ext uri="{FF2B5EF4-FFF2-40B4-BE49-F238E27FC236}">
                <a16:creationId xmlns:a16="http://schemas.microsoft.com/office/drawing/2014/main" id="{E56D0F92-12CD-0762-047A-ECC96242832F}"/>
              </a:ext>
            </a:extLst>
          </p:cNvPr>
          <p:cNvSpPr txBox="1"/>
          <p:nvPr/>
        </p:nvSpPr>
        <p:spPr>
          <a:xfrm>
            <a:off x="4090364" y="4095171"/>
            <a:ext cx="2403128" cy="338554"/>
          </a:xfrm>
          <a:prstGeom prst="rect">
            <a:avLst/>
          </a:prstGeom>
          <a:noFill/>
        </p:spPr>
        <p:txBody>
          <a:bodyPr wrap="square" rtlCol="0">
            <a:spAutoFit/>
          </a:bodyPr>
          <a:lstStyle/>
          <a:p>
            <a:r>
              <a:rPr lang="en-US" sz="1600" b="1" dirty="0">
                <a:solidFill>
                  <a:schemeClr val="tx2"/>
                </a:solidFill>
              </a:rPr>
              <a:t>20 mbar</a:t>
            </a:r>
          </a:p>
        </p:txBody>
      </p:sp>
      <p:sp>
        <p:nvSpPr>
          <p:cNvPr id="31" name="TextBox 30">
            <a:extLst>
              <a:ext uri="{FF2B5EF4-FFF2-40B4-BE49-F238E27FC236}">
                <a16:creationId xmlns:a16="http://schemas.microsoft.com/office/drawing/2014/main" id="{37DD2E4A-802C-F2F6-53F0-CAD2481953FE}"/>
              </a:ext>
            </a:extLst>
          </p:cNvPr>
          <p:cNvSpPr txBox="1"/>
          <p:nvPr/>
        </p:nvSpPr>
        <p:spPr>
          <a:xfrm>
            <a:off x="3949547" y="1699925"/>
            <a:ext cx="2120268" cy="338554"/>
          </a:xfrm>
          <a:prstGeom prst="rect">
            <a:avLst/>
          </a:prstGeom>
          <a:noFill/>
        </p:spPr>
        <p:txBody>
          <a:bodyPr wrap="square" rtlCol="0">
            <a:spAutoFit/>
          </a:bodyPr>
          <a:lstStyle/>
          <a:p>
            <a:r>
              <a:rPr lang="en-US" sz="1600" b="1" dirty="0">
                <a:solidFill>
                  <a:schemeClr val="accent6">
                    <a:lumMod val="50000"/>
                  </a:schemeClr>
                </a:solidFill>
              </a:rPr>
              <a:t>Level</a:t>
            </a:r>
          </a:p>
        </p:txBody>
      </p:sp>
      <p:cxnSp>
        <p:nvCxnSpPr>
          <p:cNvPr id="6" name="Straight Arrow Connector 5">
            <a:extLst>
              <a:ext uri="{FF2B5EF4-FFF2-40B4-BE49-F238E27FC236}">
                <a16:creationId xmlns:a16="http://schemas.microsoft.com/office/drawing/2014/main" id="{5592F425-EC12-DF5D-F0BD-72F9A122797D}"/>
              </a:ext>
            </a:extLst>
          </p:cNvPr>
          <p:cNvCxnSpPr>
            <a:cxnSpLocks/>
          </p:cNvCxnSpPr>
          <p:nvPr/>
        </p:nvCxnSpPr>
        <p:spPr>
          <a:xfrm>
            <a:off x="8373053" y="4800173"/>
            <a:ext cx="304803" cy="353946"/>
          </a:xfrm>
          <a:prstGeom prst="straightConnector1">
            <a:avLst/>
          </a:prstGeom>
          <a:ln w="12700">
            <a:solidFill>
              <a:srgbClr val="FF0000"/>
            </a:solidFill>
            <a:tailEnd type="stealth"/>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DB6B215-0608-9357-211B-AC77A7278788}"/>
              </a:ext>
            </a:extLst>
          </p:cNvPr>
          <p:cNvSpPr txBox="1"/>
          <p:nvPr/>
        </p:nvSpPr>
        <p:spPr>
          <a:xfrm>
            <a:off x="7581561" y="4513247"/>
            <a:ext cx="1288736" cy="461665"/>
          </a:xfrm>
          <a:prstGeom prst="rect">
            <a:avLst/>
          </a:prstGeom>
          <a:noFill/>
        </p:spPr>
        <p:txBody>
          <a:bodyPr wrap="square" rtlCol="0">
            <a:spAutoFit/>
          </a:bodyPr>
          <a:lstStyle/>
          <a:p>
            <a:r>
              <a:rPr lang="en-US" sz="1200" dirty="0"/>
              <a:t>Bi-phase line tank</a:t>
            </a:r>
            <a:endParaRPr lang="en-GB" sz="1200" dirty="0"/>
          </a:p>
        </p:txBody>
      </p:sp>
      <p:sp>
        <p:nvSpPr>
          <p:cNvPr id="10" name="Rectangle 9">
            <a:extLst>
              <a:ext uri="{FF2B5EF4-FFF2-40B4-BE49-F238E27FC236}">
                <a16:creationId xmlns:a16="http://schemas.microsoft.com/office/drawing/2014/main" id="{000E537B-5AEB-2A33-94EC-E78EA5527CB9}"/>
              </a:ext>
            </a:extLst>
          </p:cNvPr>
          <p:cNvSpPr/>
          <p:nvPr/>
        </p:nvSpPr>
        <p:spPr>
          <a:xfrm>
            <a:off x="2540000" y="3049964"/>
            <a:ext cx="2080797" cy="63561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Instabilities during conditioning</a:t>
            </a:r>
          </a:p>
        </p:txBody>
      </p:sp>
      <p:cxnSp>
        <p:nvCxnSpPr>
          <p:cNvPr id="11" name="Straight Connector 10">
            <a:extLst>
              <a:ext uri="{FF2B5EF4-FFF2-40B4-BE49-F238E27FC236}">
                <a16:creationId xmlns:a16="http://schemas.microsoft.com/office/drawing/2014/main" id="{2EC11305-9483-CCCD-E856-D903552218D1}"/>
              </a:ext>
            </a:extLst>
          </p:cNvPr>
          <p:cNvCxnSpPr>
            <a:cxnSpLocks/>
            <a:stCxn id="10" idx="0"/>
          </p:cNvCxnSpPr>
          <p:nvPr/>
        </p:nvCxnSpPr>
        <p:spPr>
          <a:xfrm flipH="1" flipV="1">
            <a:off x="2540000" y="2251391"/>
            <a:ext cx="1040399" cy="798573"/>
          </a:xfrm>
          <a:prstGeom prst="line">
            <a:avLst/>
          </a:prstGeom>
          <a:ln w="317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103AA3A2-0C95-BC71-4020-52176D464E0B}"/>
              </a:ext>
            </a:extLst>
          </p:cNvPr>
          <p:cNvSpPr txBox="1"/>
          <p:nvPr/>
        </p:nvSpPr>
        <p:spPr>
          <a:xfrm>
            <a:off x="1786320" y="4391733"/>
            <a:ext cx="2403128" cy="338554"/>
          </a:xfrm>
          <a:prstGeom prst="rect">
            <a:avLst/>
          </a:prstGeom>
          <a:noFill/>
        </p:spPr>
        <p:txBody>
          <a:bodyPr wrap="square" rtlCol="0">
            <a:spAutoFit/>
          </a:bodyPr>
          <a:lstStyle/>
          <a:p>
            <a:r>
              <a:rPr lang="en-US" sz="1600" b="1" dirty="0">
                <a:solidFill>
                  <a:schemeClr val="tx2"/>
                </a:solidFill>
              </a:rPr>
              <a:t>30 mbar</a:t>
            </a:r>
          </a:p>
        </p:txBody>
      </p:sp>
      <p:cxnSp>
        <p:nvCxnSpPr>
          <p:cNvPr id="21" name="Straight Connector 20">
            <a:extLst>
              <a:ext uri="{FF2B5EF4-FFF2-40B4-BE49-F238E27FC236}">
                <a16:creationId xmlns:a16="http://schemas.microsoft.com/office/drawing/2014/main" id="{3C83E7B8-565D-02D0-071B-610E7D97ED74}"/>
              </a:ext>
            </a:extLst>
          </p:cNvPr>
          <p:cNvCxnSpPr>
            <a:cxnSpLocks/>
          </p:cNvCxnSpPr>
          <p:nvPr/>
        </p:nvCxnSpPr>
        <p:spPr>
          <a:xfrm flipH="1">
            <a:off x="1266940" y="2467914"/>
            <a:ext cx="5519450" cy="0"/>
          </a:xfrm>
          <a:prstGeom prst="line">
            <a:avLst/>
          </a:prstGeom>
          <a:ln w="317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3" name="TextBox 32">
            <a:extLst>
              <a:ext uri="{FF2B5EF4-FFF2-40B4-BE49-F238E27FC236}">
                <a16:creationId xmlns:a16="http://schemas.microsoft.com/office/drawing/2014/main" id="{3BD375BE-C16E-317F-1E23-1E8794750282}"/>
              </a:ext>
            </a:extLst>
          </p:cNvPr>
          <p:cNvSpPr txBox="1"/>
          <p:nvPr/>
        </p:nvSpPr>
        <p:spPr>
          <a:xfrm>
            <a:off x="4198743" y="2251391"/>
            <a:ext cx="2120268" cy="276999"/>
          </a:xfrm>
          <a:prstGeom prst="rect">
            <a:avLst/>
          </a:prstGeom>
          <a:noFill/>
        </p:spPr>
        <p:txBody>
          <a:bodyPr wrap="square" rtlCol="0">
            <a:spAutoFit/>
          </a:bodyPr>
          <a:lstStyle/>
          <a:p>
            <a:r>
              <a:rPr lang="en-US" sz="1200" b="1" dirty="0">
                <a:solidFill>
                  <a:schemeClr val="accent3"/>
                </a:solidFill>
              </a:rPr>
              <a:t>New Cryo OK at 80% </a:t>
            </a:r>
          </a:p>
        </p:txBody>
      </p:sp>
      <p:sp>
        <p:nvSpPr>
          <p:cNvPr id="5" name="Slide Number Placeholder 4">
            <a:extLst>
              <a:ext uri="{FF2B5EF4-FFF2-40B4-BE49-F238E27FC236}">
                <a16:creationId xmlns:a16="http://schemas.microsoft.com/office/drawing/2014/main" id="{C7D0006D-5969-F367-B257-1EFFEF7EC0D0}"/>
              </a:ext>
            </a:extLst>
          </p:cNvPr>
          <p:cNvSpPr>
            <a:spLocks noGrp="1"/>
          </p:cNvSpPr>
          <p:nvPr>
            <p:ph type="sldNum" sz="quarter" idx="12"/>
          </p:nvPr>
        </p:nvSpPr>
        <p:spPr/>
        <p:txBody>
          <a:bodyPr/>
          <a:lstStyle/>
          <a:p>
            <a:fld id="{BFDCA1C4-9514-7B4F-976F-D92F7E296653}" type="slidenum">
              <a:rPr lang="fr-FR" smtClean="0"/>
              <a:pPr/>
              <a:t>7</a:t>
            </a:fld>
            <a:endParaRPr lang="fr-FR" dirty="0"/>
          </a:p>
        </p:txBody>
      </p:sp>
    </p:spTree>
    <p:extLst>
      <p:ext uri="{BB962C8B-B14F-4D97-AF65-F5344CB8AC3E}">
        <p14:creationId xmlns:p14="http://schemas.microsoft.com/office/powerpoint/2010/main" val="1473286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79576" y="116632"/>
            <a:ext cx="7920000" cy="620688"/>
          </a:xfrm>
        </p:spPr>
        <p:txBody>
          <a:bodyPr/>
          <a:lstStyle/>
          <a:p>
            <a:r>
              <a:rPr lang="en-US" sz="2800" dirty="0"/>
              <a:t>Thermal tests on RFD prototype</a:t>
            </a:r>
          </a:p>
        </p:txBody>
      </p:sp>
      <p:sp>
        <p:nvSpPr>
          <p:cNvPr id="4" name="Espace réservé du pied de page 3"/>
          <p:cNvSpPr>
            <a:spLocks noGrp="1"/>
          </p:cNvSpPr>
          <p:nvPr>
            <p:ph type="ftr" sz="quarter" idx="11"/>
          </p:nvPr>
        </p:nvSpPr>
        <p:spPr/>
        <p:txBody>
          <a:bodyPr/>
          <a:lstStyle/>
          <a:p>
            <a:pPr defTabSz="457200">
              <a:defRPr/>
            </a:pPr>
            <a:r>
              <a:rPr lang="en-GB" sz="1200">
                <a:solidFill>
                  <a:srgbClr val="64BCD9"/>
                </a:solidFill>
                <a:latin typeface="Arial"/>
              </a:rPr>
              <a:t>K. Brodzinski, L.Delprat, V. Gahier_HL-LHC Annual Meeting</a:t>
            </a:r>
            <a:endParaRPr lang="en-GB" sz="1200" dirty="0">
              <a:solidFill>
                <a:srgbClr val="64BCD9"/>
              </a:solidFill>
              <a:latin typeface="Arial"/>
            </a:endParaRPr>
          </a:p>
        </p:txBody>
      </p:sp>
      <p:sp>
        <p:nvSpPr>
          <p:cNvPr id="5" name="TextBox 4">
            <a:extLst>
              <a:ext uri="{FF2B5EF4-FFF2-40B4-BE49-F238E27FC236}">
                <a16:creationId xmlns:a16="http://schemas.microsoft.com/office/drawing/2014/main" id="{42A3097B-3CAB-75B1-E3EB-01FC4636942F}"/>
              </a:ext>
            </a:extLst>
          </p:cNvPr>
          <p:cNvSpPr txBox="1"/>
          <p:nvPr/>
        </p:nvSpPr>
        <p:spPr>
          <a:xfrm>
            <a:off x="842927" y="1070090"/>
            <a:ext cx="10739473" cy="1077218"/>
          </a:xfrm>
          <a:prstGeom prst="rect">
            <a:avLst/>
          </a:prstGeom>
          <a:noFill/>
        </p:spPr>
        <p:txBody>
          <a:bodyPr wrap="square" rtlCol="0">
            <a:spAutoFit/>
          </a:bodyPr>
          <a:lstStyle/>
          <a:p>
            <a:pPr algn="just" defTabSz="457200">
              <a:defRPr/>
            </a:pPr>
            <a:r>
              <a:rPr lang="en-US" sz="1600" dirty="0">
                <a:solidFill>
                  <a:srgbClr val="0000FF"/>
                </a:solidFill>
                <a:latin typeface="Arial"/>
              </a:rPr>
              <a:t>Two thermal performance tests are to be performed</a:t>
            </a:r>
            <a:r>
              <a:rPr lang="en-US" sz="1600" dirty="0">
                <a:latin typeface="Arial"/>
              </a:rPr>
              <a:t> on the module during present test campaign. </a:t>
            </a:r>
          </a:p>
          <a:p>
            <a:pPr marL="285750" indent="-285750" algn="just" defTabSz="457200">
              <a:buFont typeface="Arial" panose="020B0604020202020204" pitchFamily="34" charset="0"/>
              <a:buChar char="•"/>
              <a:defRPr/>
            </a:pPr>
            <a:r>
              <a:rPr lang="en-US" sz="1600" dirty="0">
                <a:latin typeface="Arial"/>
              </a:rPr>
              <a:t>Static heat load test measured by performing a boil off test.</a:t>
            </a:r>
          </a:p>
          <a:p>
            <a:pPr marL="285750" indent="-285750" algn="just" defTabSz="457200">
              <a:buFont typeface="Arial" panose="020B0604020202020204" pitchFamily="34" charset="0"/>
              <a:buChar char="•"/>
              <a:defRPr/>
            </a:pPr>
            <a:r>
              <a:rPr lang="en-US" sz="1600" dirty="0">
                <a:latin typeface="Arial"/>
              </a:rPr>
              <a:t>Module performance test for dynamic heat load compensation test (using EH installed on the He tanks). Dedicated procedure is available in </a:t>
            </a:r>
            <a:r>
              <a:rPr lang="en-US" sz="1600" i="1" dirty="0">
                <a:latin typeface="Arial"/>
              </a:rPr>
              <a:t>EDMS 3141384 </a:t>
            </a:r>
            <a:r>
              <a:rPr lang="en-US" sz="1600" dirty="0">
                <a:latin typeface="Arial"/>
              </a:rPr>
              <a:t>-&gt; </a:t>
            </a:r>
            <a:r>
              <a:rPr lang="en-US" sz="1600" dirty="0">
                <a:solidFill>
                  <a:srgbClr val="C00000"/>
                </a:solidFill>
                <a:latin typeface="Arial"/>
              </a:rPr>
              <a:t>action CRG.</a:t>
            </a:r>
          </a:p>
        </p:txBody>
      </p:sp>
      <p:pic>
        <p:nvPicPr>
          <p:cNvPr id="7" name="Picture 6">
            <a:extLst>
              <a:ext uri="{FF2B5EF4-FFF2-40B4-BE49-F238E27FC236}">
                <a16:creationId xmlns:a16="http://schemas.microsoft.com/office/drawing/2014/main" id="{AC8264B9-EDF2-C7D0-F1B5-FDC8880042AD}"/>
              </a:ext>
            </a:extLst>
          </p:cNvPr>
          <p:cNvPicPr>
            <a:picLocks noChangeAspect="1"/>
          </p:cNvPicPr>
          <p:nvPr/>
        </p:nvPicPr>
        <p:blipFill>
          <a:blip r:embed="rId2"/>
          <a:stretch>
            <a:fillRect/>
          </a:stretch>
        </p:blipFill>
        <p:spPr>
          <a:xfrm>
            <a:off x="3247278" y="2224961"/>
            <a:ext cx="5190552" cy="2948997"/>
          </a:xfrm>
          <a:prstGeom prst="rect">
            <a:avLst/>
          </a:prstGeom>
        </p:spPr>
      </p:pic>
      <p:sp>
        <p:nvSpPr>
          <p:cNvPr id="12" name="TextBox 11">
            <a:extLst>
              <a:ext uri="{FF2B5EF4-FFF2-40B4-BE49-F238E27FC236}">
                <a16:creationId xmlns:a16="http://schemas.microsoft.com/office/drawing/2014/main" id="{D159F38B-F5BB-111D-8ABE-AA856A18146F}"/>
              </a:ext>
            </a:extLst>
          </p:cNvPr>
          <p:cNvSpPr txBox="1"/>
          <p:nvPr/>
        </p:nvSpPr>
        <p:spPr>
          <a:xfrm>
            <a:off x="3179676" y="5163775"/>
            <a:ext cx="5832648" cy="276999"/>
          </a:xfrm>
          <a:prstGeom prst="rect">
            <a:avLst/>
          </a:prstGeom>
          <a:noFill/>
        </p:spPr>
        <p:txBody>
          <a:bodyPr wrap="square">
            <a:spAutoFit/>
          </a:bodyPr>
          <a:lstStyle/>
          <a:p>
            <a:r>
              <a:rPr lang="en-US" sz="1200" i="1" kern="1400" dirty="0">
                <a:latin typeface="Times New Roman" panose="02020603050405020304" pitchFamily="18" charset="0"/>
                <a:ea typeface="Times New Roman" panose="02020603050405020304" pitchFamily="18" charset="0"/>
              </a:rPr>
              <a:t>(the figure is a sketch and does not represent real shape of the cavities or scale of parts)</a:t>
            </a:r>
            <a:endParaRPr lang="en-GB" sz="1200" dirty="0"/>
          </a:p>
        </p:txBody>
      </p:sp>
      <p:sp>
        <p:nvSpPr>
          <p:cNvPr id="3" name="Slide Number Placeholder 2">
            <a:extLst>
              <a:ext uri="{FF2B5EF4-FFF2-40B4-BE49-F238E27FC236}">
                <a16:creationId xmlns:a16="http://schemas.microsoft.com/office/drawing/2014/main" id="{511187EE-4618-5C28-9321-E854954F30C7}"/>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
        <p:nvSpPr>
          <p:cNvPr id="6" name="Content Placeholder 2">
            <a:extLst>
              <a:ext uri="{FF2B5EF4-FFF2-40B4-BE49-F238E27FC236}">
                <a16:creationId xmlns:a16="http://schemas.microsoft.com/office/drawing/2014/main" id="{3E95541A-5B56-F222-103A-28535AD75366}"/>
              </a:ext>
            </a:extLst>
          </p:cNvPr>
          <p:cNvSpPr txBox="1">
            <a:spLocks/>
          </p:cNvSpPr>
          <p:nvPr/>
        </p:nvSpPr>
        <p:spPr>
          <a:xfrm>
            <a:off x="1996496" y="5599763"/>
            <a:ext cx="8486160" cy="792088"/>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i="1" dirty="0">
                <a:solidFill>
                  <a:srgbClr val="006600"/>
                </a:solidFill>
              </a:rPr>
              <a:t>Two days of tests agreed in November 2024</a:t>
            </a:r>
          </a:p>
          <a:p>
            <a:pPr marL="0" indent="0" algn="ctr">
              <a:buNone/>
            </a:pPr>
            <a:r>
              <a:rPr lang="en-US" sz="2400" i="1" dirty="0">
                <a:solidFill>
                  <a:srgbClr val="006600"/>
                </a:solidFill>
              </a:rPr>
              <a:t>Thanks to all teams involved for flexibility!</a:t>
            </a:r>
          </a:p>
        </p:txBody>
      </p:sp>
    </p:spTree>
    <p:extLst>
      <p:ext uri="{BB962C8B-B14F-4D97-AF65-F5344CB8AC3E}">
        <p14:creationId xmlns:p14="http://schemas.microsoft.com/office/powerpoint/2010/main" val="1651524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a:extLst>
              <a:ext uri="{FF2B5EF4-FFF2-40B4-BE49-F238E27FC236}">
                <a16:creationId xmlns:a16="http://schemas.microsoft.com/office/drawing/2014/main" id="{19EB75C6-E4B3-74C8-17E3-DC170F40A50C}"/>
              </a:ext>
            </a:extLst>
          </p:cNvPr>
          <p:cNvPicPr>
            <a:picLocks noChangeAspect="1"/>
          </p:cNvPicPr>
          <p:nvPr/>
        </p:nvPicPr>
        <p:blipFill>
          <a:blip r:embed="rId2"/>
          <a:stretch>
            <a:fillRect/>
          </a:stretch>
        </p:blipFill>
        <p:spPr>
          <a:xfrm>
            <a:off x="1652039" y="2842841"/>
            <a:ext cx="3894302" cy="2849286"/>
          </a:xfrm>
          <a:prstGeom prst="rect">
            <a:avLst/>
          </a:prstGeom>
        </p:spPr>
      </p:pic>
      <p:sp>
        <p:nvSpPr>
          <p:cNvPr id="2" name="Titre 1"/>
          <p:cNvSpPr>
            <a:spLocks noGrp="1"/>
          </p:cNvSpPr>
          <p:nvPr>
            <p:ph type="title"/>
          </p:nvPr>
        </p:nvSpPr>
        <p:spPr>
          <a:xfrm>
            <a:off x="2279576" y="116632"/>
            <a:ext cx="7920000" cy="620688"/>
          </a:xfrm>
        </p:spPr>
        <p:txBody>
          <a:bodyPr/>
          <a:lstStyle/>
          <a:p>
            <a:r>
              <a:rPr lang="en-US" sz="2800" dirty="0" err="1"/>
              <a:t>Cryomodule</a:t>
            </a:r>
            <a:r>
              <a:rPr lang="en-US" sz="2800" dirty="0"/>
              <a:t> design – cryogenic circuits</a:t>
            </a:r>
          </a:p>
        </p:txBody>
      </p:sp>
      <p:sp>
        <p:nvSpPr>
          <p:cNvPr id="4" name="Espace réservé du pied de page 3"/>
          <p:cNvSpPr>
            <a:spLocks noGrp="1"/>
          </p:cNvSpPr>
          <p:nvPr>
            <p:ph type="ftr" sz="quarter" idx="11"/>
          </p:nvPr>
        </p:nvSpPr>
        <p:spPr/>
        <p:txBody>
          <a:bodyPr/>
          <a:lstStyle/>
          <a:p>
            <a:pPr defTabSz="457200">
              <a:defRPr/>
            </a:pPr>
            <a:r>
              <a:rPr lang="en-GB" sz="1200">
                <a:solidFill>
                  <a:srgbClr val="64BCD9"/>
                </a:solidFill>
                <a:latin typeface="Arial"/>
              </a:rPr>
              <a:t>K. Brodzinski, L.Delprat, V. Gahier_HL-LHC Annual Meeting</a:t>
            </a:r>
            <a:endParaRPr lang="en-GB" sz="1200" dirty="0">
              <a:solidFill>
                <a:srgbClr val="64BCD9"/>
              </a:solidFill>
              <a:latin typeface="Arial"/>
            </a:endParaRPr>
          </a:p>
        </p:txBody>
      </p:sp>
      <p:sp>
        <p:nvSpPr>
          <p:cNvPr id="55" name="TextBox 54"/>
          <p:cNvSpPr txBox="1"/>
          <p:nvPr/>
        </p:nvSpPr>
        <p:spPr>
          <a:xfrm>
            <a:off x="904826" y="3334530"/>
            <a:ext cx="1091966" cy="276999"/>
          </a:xfrm>
          <a:prstGeom prst="rect">
            <a:avLst/>
          </a:prstGeom>
          <a:noFill/>
        </p:spPr>
        <p:txBody>
          <a:bodyPr wrap="none" rtlCol="0">
            <a:spAutoFit/>
          </a:bodyPr>
          <a:lstStyle/>
          <a:p>
            <a:pPr defTabSz="457200">
              <a:defRPr/>
            </a:pPr>
            <a:r>
              <a:rPr lang="en-US" sz="1200" b="1" dirty="0">
                <a:solidFill>
                  <a:srgbClr val="FB963C">
                    <a:lumMod val="50000"/>
                  </a:srgbClr>
                </a:solidFill>
                <a:latin typeface="Arial"/>
              </a:rPr>
              <a:t>RFD module</a:t>
            </a:r>
            <a:endParaRPr lang="en-GB" sz="1200" b="1" dirty="0">
              <a:solidFill>
                <a:srgbClr val="FB963C">
                  <a:lumMod val="50000"/>
                </a:srgbClr>
              </a:solidFill>
              <a:latin typeface="Arial"/>
            </a:endParaRPr>
          </a:p>
        </p:txBody>
      </p:sp>
      <p:pic>
        <p:nvPicPr>
          <p:cNvPr id="5" name="Picture 4">
            <a:extLst>
              <a:ext uri="{FF2B5EF4-FFF2-40B4-BE49-F238E27FC236}">
                <a16:creationId xmlns:a16="http://schemas.microsoft.com/office/drawing/2014/main" id="{92A2C5D6-64BF-B629-99B8-A71F71E6F400}"/>
              </a:ext>
            </a:extLst>
          </p:cNvPr>
          <p:cNvPicPr>
            <a:picLocks noChangeAspect="1"/>
          </p:cNvPicPr>
          <p:nvPr/>
        </p:nvPicPr>
        <p:blipFill>
          <a:blip r:embed="rId3"/>
          <a:stretch>
            <a:fillRect/>
          </a:stretch>
        </p:blipFill>
        <p:spPr>
          <a:xfrm>
            <a:off x="6096000" y="2826915"/>
            <a:ext cx="4532700" cy="2881138"/>
          </a:xfrm>
          <a:prstGeom prst="rect">
            <a:avLst/>
          </a:prstGeom>
        </p:spPr>
      </p:pic>
      <p:sp>
        <p:nvSpPr>
          <p:cNvPr id="6" name="TextBox 5">
            <a:extLst>
              <a:ext uri="{FF2B5EF4-FFF2-40B4-BE49-F238E27FC236}">
                <a16:creationId xmlns:a16="http://schemas.microsoft.com/office/drawing/2014/main" id="{3A26AA03-E4BF-C3D3-D47C-9EE5DDC590B2}"/>
              </a:ext>
            </a:extLst>
          </p:cNvPr>
          <p:cNvSpPr txBox="1"/>
          <p:nvPr/>
        </p:nvSpPr>
        <p:spPr>
          <a:xfrm>
            <a:off x="609957" y="836191"/>
            <a:ext cx="1125923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Status of flow schemes for both types of the cryomodules :</a:t>
            </a:r>
          </a:p>
          <a:p>
            <a:pPr marL="742950" lvl="1" indent="-285750">
              <a:buFont typeface="Arial" panose="020B0604020202020204" pitchFamily="34" charset="0"/>
              <a:buChar char="•"/>
            </a:pPr>
            <a:r>
              <a:rPr lang="en-US" dirty="0"/>
              <a:t>RFD Prototype in M7 : </a:t>
            </a:r>
            <a:r>
              <a:rPr lang="en-US" dirty="0">
                <a:hlinkClick r:id="rId4"/>
              </a:rPr>
              <a:t>https://edms.cern.ch/document/2453574/AB</a:t>
            </a:r>
            <a:endParaRPr lang="en-US" dirty="0"/>
          </a:p>
          <a:p>
            <a:pPr marL="742950" lvl="1" indent="-285750">
              <a:buFont typeface="Arial" panose="020B0604020202020204" pitchFamily="34" charset="0"/>
              <a:buChar char="•"/>
            </a:pPr>
            <a:r>
              <a:rPr lang="en-US" dirty="0"/>
              <a:t>RFD prototype in BA6 : </a:t>
            </a:r>
            <a:r>
              <a:rPr lang="en-US" i="1" dirty="0">
                <a:solidFill>
                  <a:schemeClr val="accent3"/>
                </a:solidFill>
              </a:rPr>
              <a:t>to be issued.</a:t>
            </a:r>
          </a:p>
          <a:p>
            <a:pPr marL="742950" lvl="1" indent="-285750">
              <a:buFont typeface="Arial" panose="020B0604020202020204" pitchFamily="34" charset="0"/>
              <a:buChar char="•"/>
            </a:pPr>
            <a:r>
              <a:rPr lang="en-US" dirty="0"/>
              <a:t>Series DQW : </a:t>
            </a:r>
            <a:r>
              <a:rPr lang="en-US" dirty="0">
                <a:hlinkClick r:id="rId5"/>
              </a:rPr>
              <a:t>https://edms.cern.ch/document/2490810/AA</a:t>
            </a:r>
            <a:endParaRPr lang="en-US" dirty="0"/>
          </a:p>
          <a:p>
            <a:pPr marL="742950" lvl="1" indent="-285750">
              <a:buFont typeface="Arial" panose="020B0604020202020204" pitchFamily="34" charset="0"/>
              <a:buChar char="•"/>
            </a:pPr>
            <a:r>
              <a:rPr lang="en-US" dirty="0"/>
              <a:t>Series RFD : </a:t>
            </a:r>
            <a:r>
              <a:rPr lang="en-US" dirty="0">
                <a:hlinkClick r:id="rId6"/>
              </a:rPr>
              <a:t>https://edms.cern.ch/document/2489990/AA</a:t>
            </a:r>
            <a:endParaRPr lang="en-US" dirty="0"/>
          </a:p>
          <a:p>
            <a:pPr lvl="1"/>
            <a:endParaRPr lang="en-US" dirty="0"/>
          </a:p>
        </p:txBody>
      </p:sp>
      <p:sp>
        <p:nvSpPr>
          <p:cNvPr id="3" name="Slide Number Placeholder 2">
            <a:extLst>
              <a:ext uri="{FF2B5EF4-FFF2-40B4-BE49-F238E27FC236}">
                <a16:creationId xmlns:a16="http://schemas.microsoft.com/office/drawing/2014/main" id="{11034CF8-A65F-9DA5-7A57-382B8EF381DD}"/>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Tree>
    <p:extLst>
      <p:ext uri="{BB962C8B-B14F-4D97-AF65-F5344CB8AC3E}">
        <p14:creationId xmlns:p14="http://schemas.microsoft.com/office/powerpoint/2010/main" val="16321433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81787</TotalTime>
  <Words>2131</Words>
  <Application>Microsoft Office PowerPoint</Application>
  <PresentationFormat>Widescreen</PresentationFormat>
  <Paragraphs>222</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Times New Roman</vt:lpstr>
      <vt:lpstr>Verdana</vt:lpstr>
      <vt:lpstr>Wingdings</vt:lpstr>
      <vt:lpstr>Thème Office</vt:lpstr>
      <vt:lpstr>Crab cavities cryogenic status of SM18, SPS and HL-LHC and challenges/open points</vt:lpstr>
      <vt:lpstr>Agenda</vt:lpstr>
      <vt:lpstr>RFD Prototype Operation in SM18</vt:lpstr>
      <vt:lpstr>Cooldown Phase 1 – 300-130 K</vt:lpstr>
      <vt:lpstr>Cooldown Phase 2 :  130 K – 4.5 K – Cooldown as fast as possible (AFAP) and filling</vt:lpstr>
      <vt:lpstr>Cooldown Phase 3 :  4.5 K – 1.9 K – Pumping and Nominal </vt:lpstr>
      <vt:lpstr>Nominal operation in dynamics  – RF Conditioning</vt:lpstr>
      <vt:lpstr>Thermal tests on RFD prototype</vt:lpstr>
      <vt:lpstr>Cryomodule design – cryogenic circuits</vt:lpstr>
      <vt:lpstr>Bi-phase line tank volume  – Lesson learnt from M7 test</vt:lpstr>
      <vt:lpstr>Relief valves -  Lesson learnt from M7 test</vt:lpstr>
      <vt:lpstr>Relief valves– Lesson learnt from M7 test</vt:lpstr>
      <vt:lpstr>PowerPoint Presentation</vt:lpstr>
      <vt:lpstr>Focus on instrumentation – status </vt:lpstr>
      <vt:lpstr>SPS – perspectives </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Inner triplet circuit outer v-taps</dc:title>
  <dc:creator>Stephen Pemberton</dc:creator>
  <cp:lastModifiedBy>Vanessa Gahier</cp:lastModifiedBy>
  <cp:revision>1160</cp:revision>
  <cp:lastPrinted>2024-09-30T08:02:54Z</cp:lastPrinted>
  <dcterms:created xsi:type="dcterms:W3CDTF">2020-07-14T15:03:13Z</dcterms:created>
  <dcterms:modified xsi:type="dcterms:W3CDTF">2024-10-09T05:46:04Z</dcterms:modified>
</cp:coreProperties>
</file>