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91" r:id="rId2"/>
    <p:sldId id="1824" r:id="rId3"/>
    <p:sldId id="1792" r:id="rId4"/>
    <p:sldId id="1848" r:id="rId5"/>
    <p:sldId id="1825" r:id="rId6"/>
    <p:sldId id="1854" r:id="rId7"/>
    <p:sldId id="1855" r:id="rId8"/>
    <p:sldId id="1840" r:id="rId9"/>
    <p:sldId id="1826" r:id="rId10"/>
    <p:sldId id="1845" r:id="rId11"/>
    <p:sldId id="1846" r:id="rId12"/>
    <p:sldId id="1850" r:id="rId13"/>
    <p:sldId id="1847" r:id="rId14"/>
    <p:sldId id="1849" r:id="rId15"/>
    <p:sldId id="1851" r:id="rId16"/>
    <p:sldId id="1844" r:id="rId17"/>
    <p:sldId id="1852" r:id="rId18"/>
    <p:sldId id="1843" r:id="rId19"/>
    <p:sldId id="1853" r:id="rId20"/>
    <p:sldId id="1856" r:id="rId21"/>
    <p:sldId id="1796" r:id="rId22"/>
    <p:sldId id="1798" r:id="rId23"/>
    <p:sldId id="1836" r:id="rId24"/>
    <p:sldId id="266" r:id="rId25"/>
    <p:sldId id="1838" r:id="rId26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obert Laxdal" initials="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4FF"/>
    <a:srgbClr val="DAEADD"/>
    <a:srgbClr val="16D6EA"/>
    <a:srgbClr val="00AAFF"/>
    <a:srgbClr val="0096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BC0C410-CA90-4249-B4A4-C711336CDD64}" v="1" dt="2024-10-09T04:42:09.41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101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Relationship Id="rId35" Type="http://schemas.microsoft.com/office/2015/10/relationships/revisionInfo" Target="revisionInfo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bert Laxdal" userId="87db0f653223a27e" providerId="LiveId" clId="{8BC0C410-CA90-4249-B4A4-C711336CDD64}"/>
    <pc:docChg chg="custSel modSld">
      <pc:chgData name="Robert Laxdal" userId="87db0f653223a27e" providerId="LiveId" clId="{8BC0C410-CA90-4249-B4A4-C711336CDD64}" dt="2024-10-09T04:47:29.972" v="92" actId="1076"/>
      <pc:docMkLst>
        <pc:docMk/>
      </pc:docMkLst>
      <pc:sldChg chg="modSp mod">
        <pc:chgData name="Robert Laxdal" userId="87db0f653223a27e" providerId="LiveId" clId="{8BC0C410-CA90-4249-B4A4-C711336CDD64}" dt="2024-10-09T04:37:52.182" v="65" actId="20577"/>
        <pc:sldMkLst>
          <pc:docMk/>
          <pc:sldMk cId="929654742" sldId="1825"/>
        </pc:sldMkLst>
        <pc:spChg chg="mod">
          <ac:chgData name="Robert Laxdal" userId="87db0f653223a27e" providerId="LiveId" clId="{8BC0C410-CA90-4249-B4A4-C711336CDD64}" dt="2024-10-09T04:37:52.182" v="65" actId="20577"/>
          <ac:spMkLst>
            <pc:docMk/>
            <pc:sldMk cId="929654742" sldId="1825"/>
            <ac:spMk id="8" creationId="{135275C8-194E-841C-A09D-31A0D2419539}"/>
          </ac:spMkLst>
        </pc:spChg>
      </pc:sldChg>
      <pc:sldChg chg="modSp mod">
        <pc:chgData name="Robert Laxdal" userId="87db0f653223a27e" providerId="LiveId" clId="{8BC0C410-CA90-4249-B4A4-C711336CDD64}" dt="2024-10-09T04:34:24.252" v="26" actId="20577"/>
        <pc:sldMkLst>
          <pc:docMk/>
          <pc:sldMk cId="1135859574" sldId="1838"/>
        </pc:sldMkLst>
        <pc:spChg chg="mod">
          <ac:chgData name="Robert Laxdal" userId="87db0f653223a27e" providerId="LiveId" clId="{8BC0C410-CA90-4249-B4A4-C711336CDD64}" dt="2024-10-09T04:34:24.252" v="26" actId="20577"/>
          <ac:spMkLst>
            <pc:docMk/>
            <pc:sldMk cId="1135859574" sldId="1838"/>
            <ac:spMk id="13320" creationId="{7D0822F7-F0F5-A56D-2331-7352A2A6190F}"/>
          </ac:spMkLst>
        </pc:spChg>
      </pc:sldChg>
      <pc:sldChg chg="modSp mod">
        <pc:chgData name="Robert Laxdal" userId="87db0f653223a27e" providerId="LiveId" clId="{8BC0C410-CA90-4249-B4A4-C711336CDD64}" dt="2024-10-09T04:42:09.415" v="81"/>
        <pc:sldMkLst>
          <pc:docMk/>
          <pc:sldMk cId="495702211" sldId="1849"/>
        </pc:sldMkLst>
        <pc:graphicFrameChg chg="mod modGraphic">
          <ac:chgData name="Robert Laxdal" userId="87db0f653223a27e" providerId="LiveId" clId="{8BC0C410-CA90-4249-B4A4-C711336CDD64}" dt="2024-10-09T04:42:09.415" v="81"/>
          <ac:graphicFrameMkLst>
            <pc:docMk/>
            <pc:sldMk cId="495702211" sldId="1849"/>
            <ac:graphicFrameMk id="5" creationId="{2D560B51-57EB-DCB8-F0BA-62356D780F4A}"/>
          </ac:graphicFrameMkLst>
        </pc:graphicFrameChg>
      </pc:sldChg>
      <pc:sldChg chg="modSp mod">
        <pc:chgData name="Robert Laxdal" userId="87db0f653223a27e" providerId="LiveId" clId="{8BC0C410-CA90-4249-B4A4-C711336CDD64}" dt="2024-10-09T04:40:39.574" v="78" actId="20577"/>
        <pc:sldMkLst>
          <pc:docMk/>
          <pc:sldMk cId="3755520001" sldId="1850"/>
        </pc:sldMkLst>
        <pc:spChg chg="mod">
          <ac:chgData name="Robert Laxdal" userId="87db0f653223a27e" providerId="LiveId" clId="{8BC0C410-CA90-4249-B4A4-C711336CDD64}" dt="2024-10-09T04:40:39.574" v="78" actId="20577"/>
          <ac:spMkLst>
            <pc:docMk/>
            <pc:sldMk cId="3755520001" sldId="1850"/>
            <ac:spMk id="5" creationId="{3A9E8519-5822-BC58-8EB6-9FEADB27AFE4}"/>
          </ac:spMkLst>
        </pc:spChg>
      </pc:sldChg>
      <pc:sldChg chg="modSp mod">
        <pc:chgData name="Robert Laxdal" userId="87db0f653223a27e" providerId="LiveId" clId="{8BC0C410-CA90-4249-B4A4-C711336CDD64}" dt="2024-10-09T04:47:29.972" v="92" actId="1076"/>
        <pc:sldMkLst>
          <pc:docMk/>
          <pc:sldMk cId="1886834396" sldId="1854"/>
        </pc:sldMkLst>
        <pc:spChg chg="mod">
          <ac:chgData name="Robert Laxdal" userId="87db0f653223a27e" providerId="LiveId" clId="{8BC0C410-CA90-4249-B4A4-C711336CDD64}" dt="2024-10-09T04:47:11.354" v="91" actId="20577"/>
          <ac:spMkLst>
            <pc:docMk/>
            <pc:sldMk cId="1886834396" sldId="1854"/>
            <ac:spMk id="6" creationId="{0294CBC0-1D4F-4DD0-7A03-0BBABF9A40FA}"/>
          </ac:spMkLst>
        </pc:spChg>
        <pc:picChg chg="mod">
          <ac:chgData name="Robert Laxdal" userId="87db0f653223a27e" providerId="LiveId" clId="{8BC0C410-CA90-4249-B4A4-C711336CDD64}" dt="2024-10-09T04:47:29.972" v="92" actId="1076"/>
          <ac:picMkLst>
            <pc:docMk/>
            <pc:sldMk cId="1886834396" sldId="1854"/>
            <ac:picMk id="7" creationId="{66F1E1FE-5023-51F2-D08B-BAEEA15CC143}"/>
          </ac:picMkLst>
        </pc:picChg>
      </pc:sldChg>
      <pc:sldChg chg="modSp mod">
        <pc:chgData name="Robert Laxdal" userId="87db0f653223a27e" providerId="LiveId" clId="{8BC0C410-CA90-4249-B4A4-C711336CDD64}" dt="2024-10-09T04:40:02.269" v="67" actId="20577"/>
        <pc:sldMkLst>
          <pc:docMk/>
          <pc:sldMk cId="4023769" sldId="1855"/>
        </pc:sldMkLst>
        <pc:spChg chg="mod">
          <ac:chgData name="Robert Laxdal" userId="87db0f653223a27e" providerId="LiveId" clId="{8BC0C410-CA90-4249-B4A4-C711336CDD64}" dt="2024-10-09T04:40:02.269" v="67" actId="20577"/>
          <ac:spMkLst>
            <pc:docMk/>
            <pc:sldMk cId="4023769" sldId="1855"/>
            <ac:spMk id="5" creationId="{3A9E8519-5822-BC58-8EB6-9FEADB27AFE4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C97075D-49AE-44A1-81B8-230D6E0B15E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034C89F-AB56-426C-AACC-63312FF433D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ABF0040-E7CA-483B-9F8C-F316FCA355D4}" type="datetimeFigureOut">
              <a:rPr lang="en-US"/>
              <a:pPr>
                <a:defRPr/>
              </a:pPr>
              <a:t>10/8/2024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0A71CAB-702F-4383-A621-DB1FCCCC856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AEA22A-DCBE-49C0-8160-D24955D66E6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DB7BCE2-A710-42F0-A00B-CC0A0FFF48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DBCF771-6CC3-4295-8942-41DE47A7E78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1CAFFF-7E64-4BF3-BF6B-787315E098BF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B2E43D60-A77D-4172-B06D-D55118CEE9EC}" type="datetimeFigureOut">
              <a:rPr lang="en-US"/>
              <a:pPr>
                <a:defRPr/>
              </a:pPr>
              <a:t>10/8/2024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D4AF2FAD-C16D-46FC-97C2-C03DDA9056A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16948503-61DE-46D9-8168-56A20DC530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87A52E-6C1A-4ABD-8F19-5E421F340E4D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DEDE69-9DD2-4304-ADA4-7B480F26DD5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41D245D-F05A-4EDB-A818-5604128C81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>
            <a:extLst>
              <a:ext uri="{FF2B5EF4-FFF2-40B4-BE49-F238E27FC236}">
                <a16:creationId xmlns:a16="http://schemas.microsoft.com/office/drawing/2014/main" id="{B67A44B5-6635-1627-6AFD-D0DD7247FF7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>
            <a:extLst>
              <a:ext uri="{FF2B5EF4-FFF2-40B4-BE49-F238E27FC236}">
                <a16:creationId xmlns:a16="http://schemas.microsoft.com/office/drawing/2014/main" id="{FF60B3B9-EF00-4B5E-D85A-3EEC5AB31EC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CA" altLang="en-US"/>
          </a:p>
        </p:txBody>
      </p:sp>
      <p:sp>
        <p:nvSpPr>
          <p:cNvPr id="14340" name="Slide Number Placeholder 3">
            <a:extLst>
              <a:ext uri="{FF2B5EF4-FFF2-40B4-BE49-F238E27FC236}">
                <a16:creationId xmlns:a16="http://schemas.microsoft.com/office/drawing/2014/main" id="{7DFBE0B1-943F-B788-5839-7F90CA5DBCA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7063990-57B3-4338-94A4-C163CFD3EF2B}" type="slidenum">
              <a:rPr lang="en-US" altLang="en-US" smtClean="0">
                <a:latin typeface="Calibri" panose="020F050202020403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79407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8DD189D-BD31-4A4F-AE56-F66FB17A7E6E}"/>
              </a:ext>
            </a:extLst>
          </p:cNvPr>
          <p:cNvCxnSpPr/>
          <p:nvPr userDrawn="1"/>
        </p:nvCxnSpPr>
        <p:spPr>
          <a:xfrm>
            <a:off x="1270000" y="4906963"/>
            <a:ext cx="10083800" cy="0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3980FFBA-2153-48E8-A8AE-AE4B6F73B15E}"/>
              </a:ext>
            </a:extLst>
          </p:cNvPr>
          <p:cNvSpPr/>
          <p:nvPr userDrawn="1"/>
        </p:nvSpPr>
        <p:spPr>
          <a:xfrm>
            <a:off x="0" y="-11113"/>
            <a:ext cx="12192000" cy="103346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7" name="Picture 3">
            <a:extLst>
              <a:ext uri="{FF2B5EF4-FFF2-40B4-BE49-F238E27FC236}">
                <a16:creationId xmlns:a16="http://schemas.microsoft.com/office/drawing/2014/main" id="{C68DF339-95D2-4FA5-A54D-2BEC2640298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25" y="312738"/>
            <a:ext cx="1784350" cy="325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sz="quarter" idx="15"/>
          </p:nvPr>
        </p:nvSpPr>
        <p:spPr>
          <a:xfrm>
            <a:off x="1270000" y="1641818"/>
            <a:ext cx="10083800" cy="301004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3200" b="0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None/>
              <a:defRPr sz="3000" b="1" i="0">
                <a:solidFill>
                  <a:srgbClr val="0096FF"/>
                </a:solidFill>
                <a:latin typeface="Arial Black" charset="0"/>
                <a:ea typeface="Arial Black" charset="0"/>
                <a:cs typeface="Arial Black" charset="0"/>
              </a:defRPr>
            </a:lvl2pPr>
            <a:lvl3pPr marL="914400" indent="0">
              <a:buNone/>
              <a:defRPr sz="3000" b="1" i="0">
                <a:solidFill>
                  <a:srgbClr val="0096FF"/>
                </a:solidFill>
                <a:latin typeface="Arial Black" charset="0"/>
                <a:ea typeface="Arial Black" charset="0"/>
                <a:cs typeface="Arial Black" charset="0"/>
              </a:defRPr>
            </a:lvl3pPr>
            <a:lvl4pPr marL="1371600" indent="0">
              <a:buNone/>
              <a:defRPr sz="3000" b="1" i="0">
                <a:solidFill>
                  <a:srgbClr val="0096FF"/>
                </a:solidFill>
                <a:latin typeface="Arial Black" charset="0"/>
                <a:ea typeface="Arial Black" charset="0"/>
                <a:cs typeface="Arial Black" charset="0"/>
              </a:defRPr>
            </a:lvl4pPr>
            <a:lvl5pPr marL="1828800" indent="0">
              <a:buNone/>
              <a:defRPr sz="3000" b="1" i="0">
                <a:solidFill>
                  <a:srgbClr val="0096FF"/>
                </a:solidFill>
                <a:latin typeface="Arial Black" charset="0"/>
                <a:ea typeface="Arial Black" charset="0"/>
                <a:cs typeface="Arial Black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Content Placeholder 7"/>
          <p:cNvSpPr>
            <a:spLocks noGrp="1"/>
          </p:cNvSpPr>
          <p:nvPr>
            <p:ph sz="quarter" idx="17"/>
          </p:nvPr>
        </p:nvSpPr>
        <p:spPr>
          <a:xfrm>
            <a:off x="1270000" y="5110646"/>
            <a:ext cx="10083800" cy="742466"/>
          </a:xfrm>
          <a:prstGeom prst="rect">
            <a:avLst/>
          </a:prstGeom>
          <a:noFill/>
        </p:spPr>
        <p:txBody>
          <a:bodyPr/>
          <a:lstStyle>
            <a:lvl1pPr marL="0" indent="0">
              <a:buNone/>
              <a:defRPr sz="1600" b="0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None/>
              <a:defRPr sz="2400" b="0" i="0">
                <a:solidFill>
                  <a:srgbClr val="0096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None/>
              <a:defRPr sz="2400" b="0" i="0">
                <a:solidFill>
                  <a:srgbClr val="0096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None/>
              <a:defRPr sz="2400" b="0" i="0">
                <a:solidFill>
                  <a:srgbClr val="0096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None/>
              <a:defRPr sz="2400" b="0" i="0">
                <a:solidFill>
                  <a:srgbClr val="0096FF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8"/>
          </p:nvPr>
        </p:nvSpPr>
        <p:spPr>
          <a:xfrm>
            <a:off x="4333875" y="6346825"/>
            <a:ext cx="3987800" cy="3302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200" b="0" i="1" baseline="0">
                <a:solidFill>
                  <a:srgbClr val="00B0F0"/>
                </a:solidFill>
              </a:defRPr>
            </a:lvl1pPr>
            <a:lvl2pPr>
              <a:defRPr sz="1200" b="1" i="1"/>
            </a:lvl2pPr>
            <a:lvl3pPr>
              <a:defRPr sz="1200" b="1" i="1"/>
            </a:lvl3pPr>
            <a:lvl4pPr>
              <a:defRPr sz="1200" b="1" i="1"/>
            </a:lvl4pPr>
            <a:lvl5pPr>
              <a:defRPr sz="1200" b="1" i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6B4A3905-A60D-4D94-B4AE-94EA8062ADEB}"/>
              </a:ext>
            </a:extLst>
          </p:cNvPr>
          <p:cNvSpPr>
            <a:spLocks noGrp="1"/>
          </p:cNvSpPr>
          <p:nvPr>
            <p:ph type="dt" sz="half" idx="19"/>
          </p:nvPr>
        </p:nvSpPr>
        <p:spPr>
          <a:xfrm>
            <a:off x="1270000" y="6346825"/>
            <a:ext cx="27432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900" b="0" i="1" smtClean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>
              <a:defRPr/>
            </a:pPr>
            <a:fld id="{FD9D9710-2073-47CE-B7F8-EEEC651C3C25}" type="datetime1">
              <a:rPr lang="en-US"/>
              <a:pPr>
                <a:defRPr/>
              </a:pPr>
              <a:t>10/8/2024</a:t>
            </a:fld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4802A2BD-4C85-490E-806A-DF9FC66C2BD2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>
          <a:xfrm>
            <a:off x="8610600" y="6311900"/>
            <a:ext cx="2743200" cy="365125"/>
          </a:xfrm>
          <a:prstGeom prst="rect">
            <a:avLst/>
          </a:prstGeom>
        </p:spPr>
        <p:txBody>
          <a:bodyPr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 b="0" i="0" smtClean="0">
                <a:solidFill>
                  <a:srgbClr val="00B0F0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pPr>
              <a:defRPr/>
            </a:pPr>
            <a:fld id="{6105D77A-44EF-4EF3-92E7-B16B2ED124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851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C1BAFC-CE8C-F094-D418-A924EBDED3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0151A2-6C23-69E7-D7A2-EEBBF3216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E22E30F-2FAE-7468-5AF3-1147446B6F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3980913-022D-5657-4C4E-B7DA6ACBFC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2877027-642A-B285-DAC0-2082E6CAA99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B440255-2AB3-9FA0-BBC6-46A3BD560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B8E97-C754-47F9-9DF7-E837A6101893}" type="datetimeFigureOut">
              <a:rPr lang="en-US" smtClean="0"/>
              <a:t>10/8/2024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4D511D-B972-7D11-D7A1-E4FB9E7F0A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C52FDD2-711F-08F7-60FA-8942FC8F8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C4FD0-20D9-4C07-AEC3-762915CF3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129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810132" y="205595"/>
            <a:ext cx="10450005" cy="1014516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24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10"/>
          <p:cNvSpPr>
            <a:spLocks noGrp="1"/>
          </p:cNvSpPr>
          <p:nvPr>
            <p:ph type="body" sz="quarter" idx="18"/>
          </p:nvPr>
        </p:nvSpPr>
        <p:spPr>
          <a:xfrm>
            <a:off x="4333875" y="6346825"/>
            <a:ext cx="3987800" cy="3302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200" b="0" i="1" baseline="0">
                <a:solidFill>
                  <a:srgbClr val="00B0F0"/>
                </a:solidFill>
              </a:defRPr>
            </a:lvl1pPr>
            <a:lvl2pPr>
              <a:defRPr sz="1200" b="1" i="1"/>
            </a:lvl2pPr>
            <a:lvl3pPr>
              <a:defRPr sz="1200" b="1" i="1"/>
            </a:lvl3pPr>
            <a:lvl4pPr>
              <a:defRPr sz="1200" b="1" i="1"/>
            </a:lvl4pPr>
            <a:lvl5pPr>
              <a:defRPr sz="1200" b="1" i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30374FEB-0E2F-4F5C-8469-29386A4CE882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8610600" y="6311900"/>
            <a:ext cx="2743200" cy="365125"/>
          </a:xfrm>
          <a:prstGeom prst="rect">
            <a:avLst/>
          </a:prstGeom>
        </p:spPr>
        <p:txBody>
          <a:bodyPr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 b="0" i="0" smtClean="0">
                <a:solidFill>
                  <a:srgbClr val="00B0F0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pPr>
              <a:defRPr/>
            </a:pPr>
            <a:fld id="{FF5101DD-9994-4C08-B6E0-7CD1E5C89A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069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ext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810132" y="205595"/>
            <a:ext cx="10450005" cy="1014516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24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2"/>
          </p:nvPr>
        </p:nvSpPr>
        <p:spPr>
          <a:xfrm>
            <a:off x="822325" y="1495425"/>
            <a:ext cx="4686300" cy="6905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6"/>
          <p:cNvSpPr>
            <a:spLocks noGrp="1"/>
          </p:cNvSpPr>
          <p:nvPr>
            <p:ph type="body" sz="quarter" idx="25"/>
          </p:nvPr>
        </p:nvSpPr>
        <p:spPr>
          <a:xfrm>
            <a:off x="6573838" y="1495425"/>
            <a:ext cx="4686300" cy="6905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8"/>
          </p:nvPr>
        </p:nvSpPr>
        <p:spPr>
          <a:xfrm>
            <a:off x="822325" y="2570162"/>
            <a:ext cx="4968875" cy="3623435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000" b="0" i="0" baseline="0">
                <a:latin typeface="Arial" charset="0"/>
                <a:ea typeface="Arial" charset="0"/>
                <a:cs typeface="Arial" charset="0"/>
              </a:defRPr>
            </a:lvl1pPr>
            <a:lvl2pPr>
              <a:defRPr sz="1400" b="0" i="0">
                <a:latin typeface="Arial" charset="0"/>
                <a:ea typeface="Arial" charset="0"/>
                <a:cs typeface="Arial" charset="0"/>
              </a:defRPr>
            </a:lvl2pPr>
            <a:lvl3pPr>
              <a:defRPr sz="1400" b="0" i="0">
                <a:latin typeface="Arial" charset="0"/>
                <a:ea typeface="Arial" charset="0"/>
                <a:cs typeface="Arial" charset="0"/>
              </a:defRPr>
            </a:lvl3pPr>
            <a:lvl4pPr>
              <a:defRPr sz="1400" b="0" i="0">
                <a:latin typeface="Arial" charset="0"/>
                <a:ea typeface="Arial" charset="0"/>
                <a:cs typeface="Arial" charset="0"/>
              </a:defRPr>
            </a:lvl4pPr>
            <a:lvl5pPr>
              <a:defRPr sz="14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29"/>
          </p:nvPr>
        </p:nvSpPr>
        <p:spPr>
          <a:xfrm>
            <a:off x="6573838" y="2570161"/>
            <a:ext cx="4968875" cy="3623435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000" b="0" i="0" baseline="0">
                <a:latin typeface="Arial" charset="0"/>
                <a:ea typeface="Arial" charset="0"/>
                <a:cs typeface="Arial" charset="0"/>
              </a:defRPr>
            </a:lvl1pPr>
            <a:lvl2pPr>
              <a:defRPr sz="1400" b="0" i="0">
                <a:latin typeface="Arial" charset="0"/>
                <a:ea typeface="Arial" charset="0"/>
                <a:cs typeface="Arial" charset="0"/>
              </a:defRPr>
            </a:lvl2pPr>
            <a:lvl3pPr>
              <a:defRPr sz="1400" b="0" i="0">
                <a:latin typeface="Arial" charset="0"/>
                <a:ea typeface="Arial" charset="0"/>
                <a:cs typeface="Arial" charset="0"/>
              </a:defRPr>
            </a:lvl3pPr>
            <a:lvl4pPr>
              <a:defRPr sz="1400" b="0" i="0">
                <a:latin typeface="Arial" charset="0"/>
                <a:ea typeface="Arial" charset="0"/>
                <a:cs typeface="Arial" charset="0"/>
              </a:defRPr>
            </a:lvl4pPr>
            <a:lvl5pPr>
              <a:defRPr sz="14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18"/>
          </p:nvPr>
        </p:nvSpPr>
        <p:spPr>
          <a:xfrm>
            <a:off x="4333875" y="6346825"/>
            <a:ext cx="3987800" cy="3302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200" b="0" i="1" baseline="0">
                <a:solidFill>
                  <a:srgbClr val="00B0F0"/>
                </a:solidFill>
              </a:defRPr>
            </a:lvl1pPr>
            <a:lvl2pPr>
              <a:defRPr sz="1200" b="1" i="1"/>
            </a:lvl2pPr>
            <a:lvl3pPr>
              <a:defRPr sz="1200" b="1" i="1"/>
            </a:lvl3pPr>
            <a:lvl4pPr>
              <a:defRPr sz="1200" b="1" i="1"/>
            </a:lvl4pPr>
            <a:lvl5pPr>
              <a:defRPr sz="1200" b="1" i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7D198385-40F4-425B-820C-1D8408EFED4C}"/>
              </a:ext>
            </a:extLst>
          </p:cNvPr>
          <p:cNvSpPr>
            <a:spLocks noGrp="1"/>
          </p:cNvSpPr>
          <p:nvPr>
            <p:ph type="sldNum" sz="quarter" idx="30"/>
          </p:nvPr>
        </p:nvSpPr>
        <p:spPr>
          <a:xfrm>
            <a:off x="8610600" y="6311900"/>
            <a:ext cx="2743200" cy="365125"/>
          </a:xfrm>
          <a:prstGeom prst="rect">
            <a:avLst/>
          </a:prstGeom>
        </p:spPr>
        <p:txBody>
          <a:bodyPr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 b="0" i="0" smtClean="0">
                <a:solidFill>
                  <a:srgbClr val="00B0F0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pPr>
              <a:defRPr/>
            </a:pPr>
            <a:fld id="{B540CB7A-0720-431B-8A5D-DDC8E8F922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9287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image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8"/>
          <p:cNvSpPr>
            <a:spLocks noGrp="1"/>
          </p:cNvSpPr>
          <p:nvPr>
            <p:ph type="body" sz="quarter" idx="23"/>
          </p:nvPr>
        </p:nvSpPr>
        <p:spPr>
          <a:xfrm>
            <a:off x="822325" y="6469063"/>
            <a:ext cx="3302966" cy="3889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900" b="0" i="1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25"/>
          </p:nvPr>
        </p:nvSpPr>
        <p:spPr>
          <a:xfrm>
            <a:off x="6573838" y="1316183"/>
            <a:ext cx="4686300" cy="6905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sz="quarter" idx="26"/>
          </p:nvPr>
        </p:nvSpPr>
        <p:spPr>
          <a:xfrm>
            <a:off x="822325" y="1316183"/>
            <a:ext cx="5075238" cy="5045027"/>
          </a:xfrm>
          <a:prstGeom prst="rect">
            <a:avLst/>
          </a:prstGeom>
        </p:spPr>
        <p:txBody>
          <a:bodyPr/>
          <a:lstStyle>
            <a:lvl1pPr>
              <a:defRPr sz="2000" b="0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quarter" idx="29"/>
          </p:nvPr>
        </p:nvSpPr>
        <p:spPr>
          <a:xfrm>
            <a:off x="6573838" y="2214976"/>
            <a:ext cx="4968875" cy="3623435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000" b="0" i="0" baseline="0">
                <a:latin typeface="Arial" charset="0"/>
                <a:ea typeface="Arial" charset="0"/>
                <a:cs typeface="Arial" charset="0"/>
              </a:defRPr>
            </a:lvl1pPr>
            <a:lvl2pPr>
              <a:defRPr sz="1400" b="0" i="0">
                <a:latin typeface="Arial" charset="0"/>
                <a:ea typeface="Arial" charset="0"/>
                <a:cs typeface="Arial" charset="0"/>
              </a:defRPr>
            </a:lvl2pPr>
            <a:lvl3pPr>
              <a:defRPr sz="1400" b="0" i="0">
                <a:latin typeface="Arial" charset="0"/>
                <a:ea typeface="Arial" charset="0"/>
                <a:cs typeface="Arial" charset="0"/>
              </a:defRPr>
            </a:lvl3pPr>
            <a:lvl4pPr>
              <a:defRPr sz="1400" b="0" i="0">
                <a:latin typeface="Arial" charset="0"/>
                <a:ea typeface="Arial" charset="0"/>
                <a:cs typeface="Arial" charset="0"/>
              </a:defRPr>
            </a:lvl4pPr>
            <a:lvl5pPr>
              <a:defRPr sz="14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810132" y="205595"/>
            <a:ext cx="10450005" cy="1014516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24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18"/>
          </p:nvPr>
        </p:nvSpPr>
        <p:spPr>
          <a:xfrm>
            <a:off x="4333875" y="6346825"/>
            <a:ext cx="3987800" cy="3302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200" b="0" i="1" baseline="0">
                <a:solidFill>
                  <a:srgbClr val="00B0F0"/>
                </a:solidFill>
              </a:defRPr>
            </a:lvl1pPr>
            <a:lvl2pPr>
              <a:defRPr sz="1200" b="1" i="1"/>
            </a:lvl2pPr>
            <a:lvl3pPr>
              <a:defRPr sz="1200" b="1" i="1"/>
            </a:lvl3pPr>
            <a:lvl4pPr>
              <a:defRPr sz="1200" b="1" i="1"/>
            </a:lvl4pPr>
            <a:lvl5pPr>
              <a:defRPr sz="1200" b="1" i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51247B01-9516-462F-9157-14A051C7292D}"/>
              </a:ext>
            </a:extLst>
          </p:cNvPr>
          <p:cNvSpPr>
            <a:spLocks noGrp="1"/>
          </p:cNvSpPr>
          <p:nvPr>
            <p:ph type="sldNum" sz="quarter" idx="30"/>
          </p:nvPr>
        </p:nvSpPr>
        <p:spPr>
          <a:xfrm>
            <a:off x="8704263" y="6480175"/>
            <a:ext cx="2743200" cy="365125"/>
          </a:xfrm>
          <a:prstGeom prst="rect">
            <a:avLst/>
          </a:prstGeom>
        </p:spPr>
        <p:txBody>
          <a:bodyPr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 b="0" i="0" smtClean="0">
                <a:solidFill>
                  <a:srgbClr val="00B0F0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pPr>
              <a:defRPr/>
            </a:pPr>
            <a:fld id="{2B2F8628-60FD-48A1-A4F5-2D50CFC9BB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5691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8"/>
          <p:cNvSpPr>
            <a:spLocks noGrp="1"/>
          </p:cNvSpPr>
          <p:nvPr>
            <p:ph type="body" sz="quarter" idx="23"/>
          </p:nvPr>
        </p:nvSpPr>
        <p:spPr>
          <a:xfrm>
            <a:off x="822325" y="6469063"/>
            <a:ext cx="2795518" cy="3889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900" b="0" i="1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16"/>
          <p:cNvSpPr>
            <a:spLocks noGrp="1"/>
          </p:cNvSpPr>
          <p:nvPr>
            <p:ph sz="quarter" idx="26"/>
          </p:nvPr>
        </p:nvSpPr>
        <p:spPr>
          <a:xfrm>
            <a:off x="836214" y="1590784"/>
            <a:ext cx="2387539" cy="2421892"/>
          </a:xfrm>
          <a:prstGeom prst="rect">
            <a:avLst/>
          </a:prstGeom>
        </p:spPr>
        <p:txBody>
          <a:bodyPr/>
          <a:lstStyle>
            <a:lvl1pPr>
              <a:defRPr sz="2000" b="0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Content Placeholder 16"/>
          <p:cNvSpPr>
            <a:spLocks noGrp="1"/>
          </p:cNvSpPr>
          <p:nvPr>
            <p:ph sz="quarter" idx="32"/>
          </p:nvPr>
        </p:nvSpPr>
        <p:spPr>
          <a:xfrm>
            <a:off x="9123108" y="1590784"/>
            <a:ext cx="2387539" cy="4652855"/>
          </a:xfrm>
          <a:prstGeom prst="rect">
            <a:avLst/>
          </a:prstGeom>
        </p:spPr>
        <p:txBody>
          <a:bodyPr/>
          <a:lstStyle>
            <a:lvl1pPr>
              <a:defRPr sz="2000" b="0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Content Placeholder 16"/>
          <p:cNvSpPr>
            <a:spLocks noGrp="1"/>
          </p:cNvSpPr>
          <p:nvPr>
            <p:ph sz="quarter" idx="34"/>
          </p:nvPr>
        </p:nvSpPr>
        <p:spPr>
          <a:xfrm>
            <a:off x="6346062" y="3730001"/>
            <a:ext cx="2387539" cy="2513638"/>
          </a:xfrm>
          <a:prstGeom prst="rect">
            <a:avLst/>
          </a:prstGeom>
        </p:spPr>
        <p:txBody>
          <a:bodyPr/>
          <a:lstStyle>
            <a:lvl1pPr>
              <a:defRPr sz="2000" b="0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38"/>
          </p:nvPr>
        </p:nvSpPr>
        <p:spPr>
          <a:xfrm>
            <a:off x="3598511" y="1590783"/>
            <a:ext cx="2387539" cy="916319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FontTx/>
              <a:buNone/>
              <a:defRPr sz="20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29"/>
          </p:nvPr>
        </p:nvSpPr>
        <p:spPr>
          <a:xfrm>
            <a:off x="3598511" y="2732526"/>
            <a:ext cx="2387539" cy="3511113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000" b="0" i="0" baseline="0">
                <a:latin typeface="Arial" charset="0"/>
                <a:ea typeface="Arial" charset="0"/>
                <a:cs typeface="Arial" charset="0"/>
              </a:defRPr>
            </a:lvl1pPr>
            <a:lvl2pPr>
              <a:defRPr sz="1400" b="0" i="0">
                <a:latin typeface="Arial" charset="0"/>
                <a:ea typeface="Arial" charset="0"/>
                <a:cs typeface="Arial" charset="0"/>
              </a:defRPr>
            </a:lvl2pPr>
            <a:lvl3pPr>
              <a:defRPr sz="1400" b="0" i="0">
                <a:latin typeface="Arial" charset="0"/>
                <a:ea typeface="Arial" charset="0"/>
                <a:cs typeface="Arial" charset="0"/>
              </a:defRPr>
            </a:lvl3pPr>
            <a:lvl4pPr>
              <a:defRPr sz="1400" b="0" i="0">
                <a:latin typeface="Arial" charset="0"/>
                <a:ea typeface="Arial" charset="0"/>
                <a:cs typeface="Arial" charset="0"/>
              </a:defRPr>
            </a:lvl4pPr>
            <a:lvl5pPr>
              <a:defRPr sz="14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7" name="Text Placeholder 3"/>
          <p:cNvSpPr>
            <a:spLocks noGrp="1"/>
          </p:cNvSpPr>
          <p:nvPr>
            <p:ph type="body" sz="quarter" idx="39"/>
          </p:nvPr>
        </p:nvSpPr>
        <p:spPr>
          <a:xfrm>
            <a:off x="836212" y="4234195"/>
            <a:ext cx="2387539" cy="2009444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000" b="0" i="0" baseline="0">
                <a:latin typeface="Arial" charset="0"/>
                <a:ea typeface="Arial" charset="0"/>
                <a:cs typeface="Arial" charset="0"/>
              </a:defRPr>
            </a:lvl1pPr>
            <a:lvl2pPr>
              <a:defRPr sz="1400" b="0" i="0">
                <a:latin typeface="Arial" charset="0"/>
                <a:ea typeface="Arial" charset="0"/>
                <a:cs typeface="Arial" charset="0"/>
              </a:defRPr>
            </a:lvl2pPr>
            <a:lvl3pPr>
              <a:defRPr sz="1400" b="0" i="0">
                <a:latin typeface="Arial" charset="0"/>
                <a:ea typeface="Arial" charset="0"/>
                <a:cs typeface="Arial" charset="0"/>
              </a:defRPr>
            </a:lvl3pPr>
            <a:lvl4pPr>
              <a:defRPr sz="1400" b="0" i="0">
                <a:latin typeface="Arial" charset="0"/>
                <a:ea typeface="Arial" charset="0"/>
                <a:cs typeface="Arial" charset="0"/>
              </a:defRPr>
            </a:lvl4pPr>
            <a:lvl5pPr>
              <a:defRPr sz="14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3"/>
          <p:cNvSpPr>
            <a:spLocks noGrp="1"/>
          </p:cNvSpPr>
          <p:nvPr>
            <p:ph type="body" sz="quarter" idx="40"/>
          </p:nvPr>
        </p:nvSpPr>
        <p:spPr>
          <a:xfrm>
            <a:off x="6346060" y="1561078"/>
            <a:ext cx="2387539" cy="189345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000" b="0" i="0" baseline="0">
                <a:latin typeface="Arial" charset="0"/>
                <a:ea typeface="Arial" charset="0"/>
                <a:cs typeface="Arial" charset="0"/>
              </a:defRPr>
            </a:lvl1pPr>
            <a:lvl2pPr>
              <a:defRPr sz="1400" b="0" i="0">
                <a:latin typeface="Arial" charset="0"/>
                <a:ea typeface="Arial" charset="0"/>
                <a:cs typeface="Arial" charset="0"/>
              </a:defRPr>
            </a:lvl2pPr>
            <a:lvl3pPr>
              <a:defRPr sz="1400" b="0" i="0">
                <a:latin typeface="Arial" charset="0"/>
                <a:ea typeface="Arial" charset="0"/>
                <a:cs typeface="Arial" charset="0"/>
              </a:defRPr>
            </a:lvl3pPr>
            <a:lvl4pPr>
              <a:defRPr sz="1400" b="0" i="0">
                <a:latin typeface="Arial" charset="0"/>
                <a:ea typeface="Arial" charset="0"/>
                <a:cs typeface="Arial" charset="0"/>
              </a:defRPr>
            </a:lvl4pPr>
            <a:lvl5pPr>
              <a:defRPr sz="14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810132" y="205595"/>
            <a:ext cx="10450005" cy="1014516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24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8"/>
          </p:nvPr>
        </p:nvSpPr>
        <p:spPr>
          <a:xfrm>
            <a:off x="4333875" y="6346825"/>
            <a:ext cx="3987800" cy="3302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200" b="0" i="1" baseline="0">
                <a:solidFill>
                  <a:srgbClr val="00B0F0"/>
                </a:solidFill>
              </a:defRPr>
            </a:lvl1pPr>
            <a:lvl2pPr>
              <a:defRPr sz="1200" b="1" i="1"/>
            </a:lvl2pPr>
            <a:lvl3pPr>
              <a:defRPr sz="1200" b="1" i="1"/>
            </a:lvl3pPr>
            <a:lvl4pPr>
              <a:defRPr sz="1200" b="1" i="1"/>
            </a:lvl4pPr>
            <a:lvl5pPr>
              <a:defRPr sz="1200" b="1" i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B086311D-2416-431B-B98A-208D95BBE69A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>
          <a:xfrm>
            <a:off x="8704263" y="6480175"/>
            <a:ext cx="2743200" cy="365125"/>
          </a:xfrm>
          <a:prstGeom prst="rect">
            <a:avLst/>
          </a:prstGeom>
        </p:spPr>
        <p:txBody>
          <a:bodyPr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 b="0" i="0" smtClean="0">
                <a:solidFill>
                  <a:srgbClr val="00B0F0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pPr>
              <a:defRPr/>
            </a:pPr>
            <a:fld id="{8FC1D243-2770-43A8-9BFD-34AE0BB30C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574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0"/>
          <p:cNvSpPr>
            <a:spLocks noGrp="1"/>
          </p:cNvSpPr>
          <p:nvPr>
            <p:ph type="body" sz="quarter" idx="18"/>
          </p:nvPr>
        </p:nvSpPr>
        <p:spPr>
          <a:xfrm>
            <a:off x="4333875" y="6346825"/>
            <a:ext cx="3987800" cy="3302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200" b="0" i="1" baseline="0">
                <a:solidFill>
                  <a:srgbClr val="00B0F0"/>
                </a:solidFill>
              </a:defRPr>
            </a:lvl1pPr>
            <a:lvl2pPr>
              <a:defRPr sz="1200" b="1" i="1"/>
            </a:lvl2pPr>
            <a:lvl3pPr>
              <a:defRPr sz="1200" b="1" i="1"/>
            </a:lvl3pPr>
            <a:lvl4pPr>
              <a:defRPr sz="1200" b="1" i="1"/>
            </a:lvl4pPr>
            <a:lvl5pPr>
              <a:defRPr sz="1200" b="1" i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F3A3763E-D59A-4D7C-9D14-E4D5C1132E64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8704263" y="6480175"/>
            <a:ext cx="2743200" cy="365125"/>
          </a:xfrm>
          <a:prstGeom prst="rect">
            <a:avLst/>
          </a:prstGeom>
        </p:spPr>
        <p:txBody>
          <a:bodyPr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 b="0" i="0" smtClean="0">
                <a:solidFill>
                  <a:srgbClr val="00B0F0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pPr>
              <a:defRPr/>
            </a:pPr>
            <a:fld id="{E424C763-53D3-479D-B369-AB09A101A0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87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 1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>
            <a:extLst>
              <a:ext uri="{FF2B5EF4-FFF2-40B4-BE49-F238E27FC236}">
                <a16:creationId xmlns:a16="http://schemas.microsoft.com/office/drawing/2014/main" id="{8603EE21-5D94-4B3E-88B6-397A54E3820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-92075" y="-15875"/>
            <a:ext cx="5957888" cy="68992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58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B9D38825-466C-482F-A44E-F5F571FBF92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1403013" y="0"/>
            <a:ext cx="788987" cy="6858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58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solidFill>
                <a:schemeClr val="bg1"/>
              </a:solidFill>
            </a:endParaRP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8A64DB94-422A-48E6-8054-4E43476182A3}"/>
              </a:ext>
            </a:extLst>
          </p:cNvPr>
          <p:cNvSpPr txBox="1">
            <a:spLocks/>
          </p:cNvSpPr>
          <p:nvPr userDrawn="1"/>
        </p:nvSpPr>
        <p:spPr>
          <a:xfrm>
            <a:off x="661988" y="6497638"/>
            <a:ext cx="1304925" cy="144462"/>
          </a:xfrm>
          <a:prstGeom prst="rect">
            <a:avLst/>
          </a:prstGeom>
        </p:spPr>
        <p:txBody>
          <a:bodyPr tIns="18288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bg2">
                    <a:lumMod val="10000"/>
                  </a:schemeClr>
                </a:solidFill>
              </a:rPr>
              <a:t>2019-04-08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CB45D87-C200-4FFA-8ED7-E0342CA671A9}"/>
              </a:ext>
            </a:extLst>
          </p:cNvPr>
          <p:cNvSpPr txBox="1">
            <a:spLocks/>
          </p:cNvSpPr>
          <p:nvPr userDrawn="1"/>
        </p:nvSpPr>
        <p:spPr>
          <a:xfrm>
            <a:off x="11428413" y="979488"/>
            <a:ext cx="636587" cy="322262"/>
          </a:xfrm>
          <a:prstGeom prst="rect">
            <a:avLst/>
          </a:prstGeom>
        </p:spPr>
        <p:txBody>
          <a:bodyPr rIns="4572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53F31E85-291C-453A-A4B4-EA082C9540A5}" type="slidenum">
              <a:rPr lang="en-US" smtClean="0">
                <a:solidFill>
                  <a:schemeClr val="bg2">
                    <a:lumMod val="10000"/>
                  </a:schemeClr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8" name="TextBox 5">
            <a:extLst>
              <a:ext uri="{FF2B5EF4-FFF2-40B4-BE49-F238E27FC236}">
                <a16:creationId xmlns:a16="http://schemas.microsoft.com/office/drawing/2014/main" id="{DC684FE7-F57B-4123-B119-33E375169F45}"/>
              </a:ext>
            </a:extLst>
          </p:cNvPr>
          <p:cNvSpPr txBox="1">
            <a:spLocks noChangeArrowheads="1"/>
          </p:cNvSpPr>
          <p:nvPr userDrawn="1"/>
        </p:nvSpPr>
        <p:spPr bwMode="auto">
          <a:xfrm rot="16200000">
            <a:off x="10098881" y="4771232"/>
            <a:ext cx="3514725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ts val="1563"/>
              </a:lnSpc>
            </a:pPr>
            <a:r>
              <a:rPr lang="en-US" altLang="en-US" b="1">
                <a:solidFill>
                  <a:srgbClr val="00B0F0"/>
                </a:solidFill>
                <a:cs typeface="Arial" panose="020B0604020202020204" pitchFamily="34" charset="0"/>
              </a:rPr>
              <a:t>Discovery,</a:t>
            </a:r>
          </a:p>
          <a:p>
            <a:pPr eaLnBrk="1" hangingPunct="1">
              <a:lnSpc>
                <a:spcPts val="1563"/>
              </a:lnSpc>
            </a:pPr>
            <a:r>
              <a:rPr lang="en-US" altLang="en-US" b="1">
                <a:solidFill>
                  <a:srgbClr val="00B0F0"/>
                </a:solidFill>
                <a:cs typeface="Arial" panose="020B0604020202020204" pitchFamily="34" charset="0"/>
              </a:rPr>
              <a:t>accelerated</a:t>
            </a:r>
          </a:p>
        </p:txBody>
      </p:sp>
      <p:pic>
        <p:nvPicPr>
          <p:cNvPr id="9" name="Picture 6">
            <a:extLst>
              <a:ext uri="{FF2B5EF4-FFF2-40B4-BE49-F238E27FC236}">
                <a16:creationId xmlns:a16="http://schemas.microsoft.com/office/drawing/2014/main" id="{8040D542-30FB-42C0-8FDB-1C6D1E820B1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738" y="204788"/>
            <a:ext cx="1947862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662725" y="2032777"/>
            <a:ext cx="3937851" cy="2082023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0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661743" y="4114800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288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 2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>
            <a:extLst>
              <a:ext uri="{FF2B5EF4-FFF2-40B4-BE49-F238E27FC236}">
                <a16:creationId xmlns:a16="http://schemas.microsoft.com/office/drawing/2014/main" id="{4D492EEB-0B5F-4993-ABFB-590543C0455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-92075" y="-15875"/>
            <a:ext cx="5957888" cy="68992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58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388BFDF9-7B0E-4933-A1D3-B4DC2E296B9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1403013" y="0"/>
            <a:ext cx="788987" cy="6858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58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solidFill>
                <a:schemeClr val="bg1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8CD370-9057-41EF-B342-DBB70E69B432}"/>
              </a:ext>
            </a:extLst>
          </p:cNvPr>
          <p:cNvSpPr txBox="1">
            <a:spLocks/>
          </p:cNvSpPr>
          <p:nvPr userDrawn="1"/>
        </p:nvSpPr>
        <p:spPr>
          <a:xfrm>
            <a:off x="11428413" y="979488"/>
            <a:ext cx="636587" cy="322262"/>
          </a:xfrm>
          <a:prstGeom prst="rect">
            <a:avLst/>
          </a:prstGeom>
        </p:spPr>
        <p:txBody>
          <a:bodyPr rIns="4572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283F4CF0-7950-4817-92C0-A5FD83B20313}" type="slidenum">
              <a:rPr lang="en-US" smtClean="0">
                <a:solidFill>
                  <a:schemeClr val="bg2">
                    <a:lumMod val="10000"/>
                  </a:schemeClr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10AC4AAB-2594-4642-8582-5A53BA850DC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738" y="204788"/>
            <a:ext cx="1947862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5">
            <a:extLst>
              <a:ext uri="{FF2B5EF4-FFF2-40B4-BE49-F238E27FC236}">
                <a16:creationId xmlns:a16="http://schemas.microsoft.com/office/drawing/2014/main" id="{229D37F4-AF15-4858-A02B-B7038B56F839}"/>
              </a:ext>
            </a:extLst>
          </p:cNvPr>
          <p:cNvSpPr txBox="1">
            <a:spLocks noChangeArrowheads="1"/>
          </p:cNvSpPr>
          <p:nvPr userDrawn="1"/>
        </p:nvSpPr>
        <p:spPr bwMode="auto">
          <a:xfrm rot="16200000">
            <a:off x="10098881" y="4771232"/>
            <a:ext cx="3514725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ts val="1563"/>
              </a:lnSpc>
            </a:pPr>
            <a:r>
              <a:rPr lang="en-US" altLang="en-US" b="1">
                <a:solidFill>
                  <a:srgbClr val="00B0F0"/>
                </a:solidFill>
                <a:cs typeface="Arial" panose="020B0604020202020204" pitchFamily="34" charset="0"/>
              </a:rPr>
              <a:t>Discovery,</a:t>
            </a:r>
          </a:p>
          <a:p>
            <a:pPr eaLnBrk="1" hangingPunct="1">
              <a:lnSpc>
                <a:spcPts val="1563"/>
              </a:lnSpc>
            </a:pPr>
            <a:r>
              <a:rPr lang="en-US" altLang="en-US" b="1">
                <a:solidFill>
                  <a:srgbClr val="00B0F0"/>
                </a:solidFill>
                <a:cs typeface="Arial" panose="020B0604020202020204" pitchFamily="34" charset="0"/>
              </a:rPr>
              <a:t>accelerated</a:t>
            </a: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662725" y="2032777"/>
            <a:ext cx="3937851" cy="2082023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0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661743" y="4114800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624488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B02BF6C7-9163-4AD6-9EB1-60ADA0BEEF31}"/>
              </a:ext>
            </a:extLst>
          </p:cNvPr>
          <p:cNvSpPr txBox="1">
            <a:spLocks/>
          </p:cNvSpPr>
          <p:nvPr userDrawn="1"/>
        </p:nvSpPr>
        <p:spPr>
          <a:xfrm>
            <a:off x="11428413" y="979488"/>
            <a:ext cx="636587" cy="322262"/>
          </a:xfrm>
          <a:prstGeom prst="rect">
            <a:avLst/>
          </a:prstGeom>
        </p:spPr>
        <p:txBody>
          <a:bodyPr rIns="4572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9C0D5F0E-6826-4F62-B1E0-9718DFF7A291}" type="slidenum">
              <a:rPr lang="en-US" smtClean="0">
                <a:solidFill>
                  <a:schemeClr val="bg2">
                    <a:lumMod val="10000"/>
                  </a:schemeClr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9" name="Content Placeholder 3"/>
          <p:cNvSpPr>
            <a:spLocks noGrp="1"/>
          </p:cNvSpPr>
          <p:nvPr>
            <p:ph sz="half" idx="2"/>
          </p:nvPr>
        </p:nvSpPr>
        <p:spPr>
          <a:xfrm>
            <a:off x="773410" y="2032777"/>
            <a:ext cx="4869744" cy="434532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3pPr>
            <a:lvl4pPr>
              <a:defRPr sz="3200"/>
            </a:lvl4pPr>
            <a:lvl5pPr>
              <a:defRPr sz="3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5968073" y="2032777"/>
            <a:ext cx="4869744" cy="434532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3pPr>
            <a:lvl4pPr>
              <a:defRPr sz="3200"/>
            </a:lvl4pPr>
            <a:lvl5pPr>
              <a:defRPr sz="3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9593174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4" r:id="rId9"/>
    <p:sldLayoutId id="2147483695" r:id="rId10"/>
  </p:sldLayoutIdLst>
  <p:hf hdr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0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7.png"/><Relationship Id="rId7" Type="http://schemas.openxmlformats.org/officeDocument/2006/relationships/image" Target="../media/image2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jpeg"/><Relationship Id="rId4" Type="http://schemas.openxmlformats.org/officeDocument/2006/relationships/image" Target="../media/image8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28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6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emf"/><Relationship Id="rId5" Type="http://schemas.openxmlformats.org/officeDocument/2006/relationships/package" Target="../embeddings/Microsoft_Excel_Worksheet.xlsx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>
            <a:extLst>
              <a:ext uri="{FF2B5EF4-FFF2-40B4-BE49-F238E27FC236}">
                <a16:creationId xmlns:a16="http://schemas.microsoft.com/office/drawing/2014/main" id="{F6C8AFDD-BA74-4D1C-9586-C554410FAD8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 bwMode="auto">
          <a:xfrm>
            <a:off x="706177" y="1938344"/>
            <a:ext cx="5078413" cy="20812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r>
              <a:rPr lang="en-GB" sz="3200" b="0" i="0" dirty="0">
                <a:solidFill>
                  <a:srgbClr val="00A4FF"/>
                </a:solidFill>
                <a:effectLst/>
                <a:latin typeface="Liberation Sans"/>
              </a:rPr>
              <a:t>Canada RFD CM series challenges – procurements and schedule</a:t>
            </a:r>
            <a:br>
              <a:rPr lang="en-US" sz="3200" b="0" dirty="0">
                <a:solidFill>
                  <a:srgbClr val="00A4FF"/>
                </a:solidFill>
              </a:rPr>
            </a:br>
            <a:br>
              <a:rPr lang="en-GB" altLang="en-US" sz="3200" b="0" dirty="0">
                <a:solidFill>
                  <a:srgbClr val="00A4F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altLang="en-US" sz="3200" b="0" dirty="0">
              <a:solidFill>
                <a:srgbClr val="00A4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59" name="Subtitle 2">
            <a:extLst>
              <a:ext uri="{FF2B5EF4-FFF2-40B4-BE49-F238E27FC236}">
                <a16:creationId xmlns:a16="http://schemas.microsoft.com/office/drawing/2014/main" id="{92D054C0-1833-45B1-B348-C634C54C1CB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714375" y="3846513"/>
            <a:ext cx="4607638" cy="12049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rIns="91440" bIns="45720" numCol="1" anchorCtr="0" compatLnSpc="1">
            <a:prstTxWarp prst="textNoShape">
              <a:avLst/>
            </a:prstTxWarp>
            <a:normAutofit/>
          </a:bodyPr>
          <a:lstStyle/>
          <a:p>
            <a:r>
              <a:rPr lang="en-US" altLang="en-US" dirty="0"/>
              <a:t>Bob Laxdal</a:t>
            </a:r>
          </a:p>
          <a:p>
            <a:r>
              <a:rPr lang="en-US" altLang="en-US" dirty="0"/>
              <a:t>TRIUMF Hi-Lumi Technical Coordinator</a:t>
            </a:r>
          </a:p>
          <a:p>
            <a:r>
              <a:rPr lang="en-US" dirty="0"/>
              <a:t>Oct. 9, 2024</a:t>
            </a:r>
          </a:p>
          <a:p>
            <a:endParaRPr lang="en-US" altLang="en-US" sz="1400" dirty="0"/>
          </a:p>
        </p:txBody>
      </p:sp>
      <p:grpSp>
        <p:nvGrpSpPr>
          <p:cNvPr id="19460" name="Group 13">
            <a:extLst>
              <a:ext uri="{FF2B5EF4-FFF2-40B4-BE49-F238E27FC236}">
                <a16:creationId xmlns:a16="http://schemas.microsoft.com/office/drawing/2014/main" id="{75DF41C9-1D5E-44EA-AC80-F746506B4FC9}"/>
              </a:ext>
            </a:extLst>
          </p:cNvPr>
          <p:cNvGrpSpPr>
            <a:grpSpLocks/>
          </p:cNvGrpSpPr>
          <p:nvPr/>
        </p:nvGrpSpPr>
        <p:grpSpPr bwMode="auto">
          <a:xfrm>
            <a:off x="-52388" y="6248400"/>
            <a:ext cx="1638301" cy="611188"/>
            <a:chOff x="2899741" y="3408765"/>
            <a:chExt cx="3401670" cy="1421594"/>
          </a:xfrm>
        </p:grpSpPr>
        <p:pic>
          <p:nvPicPr>
            <p:cNvPr id="19461" name="Picture 14">
              <a:extLst>
                <a:ext uri="{FF2B5EF4-FFF2-40B4-BE49-F238E27FC236}">
                  <a16:creationId xmlns:a16="http://schemas.microsoft.com/office/drawing/2014/main" id="{B5BF3B47-9847-4351-AB44-530DD5CC68A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9741" y="3408765"/>
              <a:ext cx="3401670" cy="1421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462" name="Picture 2" descr="Bildergebnis für canadian flag">
              <a:extLst>
                <a:ext uri="{FF2B5EF4-FFF2-40B4-BE49-F238E27FC236}">
                  <a16:creationId xmlns:a16="http://schemas.microsoft.com/office/drawing/2014/main" id="{8FEEDB88-8255-4618-9FE5-1CCE2A5B50F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31" t="7127" r="28419" b="22800"/>
            <a:stretch>
              <a:fillRect/>
            </a:stretch>
          </p:blipFill>
          <p:spPr bwMode="auto">
            <a:xfrm rot="-1904151">
              <a:off x="2926840" y="3435876"/>
              <a:ext cx="622100" cy="5122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463" name="Picture 16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823E991F-E77F-4C37-9BB7-0FE508E645D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43417" y="4302845"/>
              <a:ext cx="486874" cy="4868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Picture 56">
            <a:extLst>
              <a:ext uri="{FF2B5EF4-FFF2-40B4-BE49-F238E27FC236}">
                <a16:creationId xmlns:a16="http://schemas.microsoft.com/office/drawing/2014/main" id="{5B9C3A03-F3B8-64D3-EC29-D596614201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5400" y="663248"/>
            <a:ext cx="12192000" cy="5607703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821656-44C9-3306-31CB-6F13BD1416D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FD0AD4-02F1-DEE2-A371-21D4644073DB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pPr>
              <a:defRPr/>
            </a:pPr>
            <a:fld id="{FF5101DD-9994-4C08-B6E0-7CD1E5C89A0A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9936092C-D709-66F7-C5E1-652F86A0A042}"/>
              </a:ext>
            </a:extLst>
          </p:cNvPr>
          <p:cNvSpPr txBox="1">
            <a:spLocks/>
          </p:cNvSpPr>
          <p:nvPr/>
        </p:nvSpPr>
        <p:spPr>
          <a:xfrm>
            <a:off x="116311" y="31639"/>
            <a:ext cx="10450005" cy="1014516"/>
          </a:xfrm>
          <a:prstGeom prst="rect">
            <a:avLst/>
          </a:prstGeom>
        </p:spPr>
        <p:txBody>
          <a:bodyPr/>
          <a:lstStyle>
            <a:lvl1pPr marL="0" indent="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Tx/>
              <a:buNone/>
              <a:defRPr sz="2400" b="1" i="0" kern="120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CA" sz="2800" b="0" dirty="0"/>
              <a:t>Timeline </a:t>
            </a:r>
            <a:r>
              <a:rPr lang="en-CA" sz="2800" dirty="0"/>
              <a:t>without</a:t>
            </a:r>
            <a:r>
              <a:rPr lang="en-CA" sz="2800" b="0" dirty="0"/>
              <a:t> SD2026 </a:t>
            </a:r>
            <a:r>
              <a:rPr lang="en-CA" sz="2800" dirty="0">
                <a:solidFill>
                  <a:srgbClr val="FF0000"/>
                </a:solidFill>
              </a:rPr>
              <a:t>(Cryomodule design)</a:t>
            </a:r>
            <a:endParaRPr lang="en-CA" sz="2800" b="0" dirty="0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E9BE59E7-F33D-6D71-23DE-561C1DCC3A1F}"/>
              </a:ext>
            </a:extLst>
          </p:cNvPr>
          <p:cNvSpPr/>
          <p:nvPr/>
        </p:nvSpPr>
        <p:spPr>
          <a:xfrm>
            <a:off x="5681830" y="1706484"/>
            <a:ext cx="570156" cy="47067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>
              <a:highlight>
                <a:srgbClr val="FF0000"/>
              </a:highlight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252CB870-66AE-F761-DA6E-6E7BBF07D10C}"/>
              </a:ext>
            </a:extLst>
          </p:cNvPr>
          <p:cNvCxnSpPr>
            <a:stCxn id="2" idx="6"/>
          </p:cNvCxnSpPr>
          <p:nvPr/>
        </p:nvCxnSpPr>
        <p:spPr>
          <a:xfrm flipV="1">
            <a:off x="6251986" y="1941820"/>
            <a:ext cx="1332155" cy="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584BB330-07D5-000B-AEAE-FA6A0F88B597}"/>
              </a:ext>
            </a:extLst>
          </p:cNvPr>
          <p:cNvSpPr txBox="1"/>
          <p:nvPr/>
        </p:nvSpPr>
        <p:spPr>
          <a:xfrm>
            <a:off x="4432151" y="1706484"/>
            <a:ext cx="12496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>
                <a:solidFill>
                  <a:srgbClr val="FF0000"/>
                </a:solidFill>
              </a:rPr>
              <a:t>Design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CC8B9A3-4100-A8C9-7B0B-3596988A3B3D}"/>
              </a:ext>
            </a:extLst>
          </p:cNvPr>
          <p:cNvCxnSpPr>
            <a:cxnSpLocks/>
          </p:cNvCxnSpPr>
          <p:nvPr/>
        </p:nvCxnSpPr>
        <p:spPr>
          <a:xfrm>
            <a:off x="7562627" y="1941820"/>
            <a:ext cx="0" cy="47865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13DC1091-D56C-A53D-3E55-543A833A58D0}"/>
              </a:ext>
            </a:extLst>
          </p:cNvPr>
          <p:cNvCxnSpPr>
            <a:cxnSpLocks/>
          </p:cNvCxnSpPr>
          <p:nvPr/>
        </p:nvCxnSpPr>
        <p:spPr>
          <a:xfrm>
            <a:off x="9659471" y="2950349"/>
            <a:ext cx="0" cy="47865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3A2CE4F-12A1-28FE-AA0E-D8D08F97B115}"/>
              </a:ext>
            </a:extLst>
          </p:cNvPr>
          <p:cNvCxnSpPr>
            <a:cxnSpLocks/>
          </p:cNvCxnSpPr>
          <p:nvPr/>
        </p:nvCxnSpPr>
        <p:spPr>
          <a:xfrm>
            <a:off x="10027024" y="3845026"/>
            <a:ext cx="0" cy="47865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72FDDE90-5B69-82D7-D268-CB6E2675F5E5}"/>
              </a:ext>
            </a:extLst>
          </p:cNvPr>
          <p:cNvCxnSpPr>
            <a:cxnSpLocks/>
          </p:cNvCxnSpPr>
          <p:nvPr/>
        </p:nvCxnSpPr>
        <p:spPr>
          <a:xfrm>
            <a:off x="10405334" y="4599854"/>
            <a:ext cx="0" cy="47865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D8B46638-ABE5-C1F6-E096-BFD1FFAFDF3D}"/>
              </a:ext>
            </a:extLst>
          </p:cNvPr>
          <p:cNvCxnSpPr>
            <a:cxnSpLocks/>
          </p:cNvCxnSpPr>
          <p:nvPr/>
        </p:nvCxnSpPr>
        <p:spPr>
          <a:xfrm>
            <a:off x="10783645" y="5397713"/>
            <a:ext cx="0" cy="47865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83477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>
            <a:extLst>
              <a:ext uri="{FF2B5EF4-FFF2-40B4-BE49-F238E27FC236}">
                <a16:creationId xmlns:a16="http://schemas.microsoft.com/office/drawing/2014/main" id="{7F9BA587-92CC-D5CD-2806-26DD5DCEE7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25148"/>
            <a:ext cx="12192000" cy="5607703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821656-44C9-3306-31CB-6F13BD1416D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FD0AD4-02F1-DEE2-A371-21D4644073DB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pPr>
              <a:defRPr/>
            </a:pPr>
            <a:fld id="{FF5101DD-9994-4C08-B6E0-7CD1E5C89A0A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9936092C-D709-66F7-C5E1-652F86A0A042}"/>
              </a:ext>
            </a:extLst>
          </p:cNvPr>
          <p:cNvSpPr txBox="1">
            <a:spLocks/>
          </p:cNvSpPr>
          <p:nvPr/>
        </p:nvSpPr>
        <p:spPr>
          <a:xfrm>
            <a:off x="116311" y="31639"/>
            <a:ext cx="10450005" cy="1014516"/>
          </a:xfrm>
          <a:prstGeom prst="rect">
            <a:avLst/>
          </a:prstGeom>
        </p:spPr>
        <p:txBody>
          <a:bodyPr/>
          <a:lstStyle>
            <a:lvl1pPr marL="0" indent="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Tx/>
              <a:buNone/>
              <a:defRPr sz="2400" b="1" i="0" kern="120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CA" sz="2800" b="0" dirty="0"/>
              <a:t>Timeline </a:t>
            </a:r>
            <a:r>
              <a:rPr lang="en-CA" sz="2800" dirty="0"/>
              <a:t>without</a:t>
            </a:r>
            <a:r>
              <a:rPr lang="en-CA" sz="2800" b="0" dirty="0"/>
              <a:t> SD2026 </a:t>
            </a:r>
            <a:r>
              <a:rPr lang="en-CA" sz="2800" dirty="0">
                <a:solidFill>
                  <a:srgbClr val="FF0000"/>
                </a:solidFill>
              </a:rPr>
              <a:t>(Cold tests)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CC8B9A3-4100-A8C9-7B0B-3596988A3B3D}"/>
              </a:ext>
            </a:extLst>
          </p:cNvPr>
          <p:cNvCxnSpPr>
            <a:cxnSpLocks/>
          </p:cNvCxnSpPr>
          <p:nvPr/>
        </p:nvCxnSpPr>
        <p:spPr>
          <a:xfrm>
            <a:off x="6432327" y="1409700"/>
            <a:ext cx="0" cy="78278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FDEBEA37-D91F-2796-6E73-2A5721FCDFA3}"/>
              </a:ext>
            </a:extLst>
          </p:cNvPr>
          <p:cNvCxnSpPr>
            <a:cxnSpLocks/>
          </p:cNvCxnSpPr>
          <p:nvPr/>
        </p:nvCxnSpPr>
        <p:spPr>
          <a:xfrm flipV="1">
            <a:off x="6762527" y="1706484"/>
            <a:ext cx="0" cy="48600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A5C81179-4862-0CD5-5C84-793D1C3FF788}"/>
              </a:ext>
            </a:extLst>
          </p:cNvPr>
          <p:cNvCxnSpPr>
            <a:cxnSpLocks/>
          </p:cNvCxnSpPr>
          <p:nvPr/>
        </p:nvCxnSpPr>
        <p:spPr>
          <a:xfrm>
            <a:off x="7016527" y="1768159"/>
            <a:ext cx="0" cy="118219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11ACE48-5882-37DF-073D-10ACF80656FC}"/>
              </a:ext>
            </a:extLst>
          </p:cNvPr>
          <p:cNvCxnSpPr>
            <a:cxnSpLocks/>
          </p:cNvCxnSpPr>
          <p:nvPr/>
        </p:nvCxnSpPr>
        <p:spPr>
          <a:xfrm>
            <a:off x="7308627" y="2950349"/>
            <a:ext cx="0" cy="89467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6125BBFD-FEC8-5BCA-0567-8C91BFFC5EE2}"/>
              </a:ext>
            </a:extLst>
          </p:cNvPr>
          <p:cNvCxnSpPr>
            <a:cxnSpLocks/>
          </p:cNvCxnSpPr>
          <p:nvPr/>
        </p:nvCxnSpPr>
        <p:spPr>
          <a:xfrm>
            <a:off x="7588027" y="3845026"/>
            <a:ext cx="0" cy="7874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B8D4ECE2-8C47-C636-C6C8-B420CB6BF2BE}"/>
              </a:ext>
            </a:extLst>
          </p:cNvPr>
          <p:cNvCxnSpPr>
            <a:cxnSpLocks/>
          </p:cNvCxnSpPr>
          <p:nvPr/>
        </p:nvCxnSpPr>
        <p:spPr>
          <a:xfrm>
            <a:off x="7803927" y="4632426"/>
            <a:ext cx="0" cy="80317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8E8C3192-0831-584A-6B57-721E75D1CDFE}"/>
              </a:ext>
            </a:extLst>
          </p:cNvPr>
          <p:cNvCxnSpPr>
            <a:cxnSpLocks/>
          </p:cNvCxnSpPr>
          <p:nvPr/>
        </p:nvCxnSpPr>
        <p:spPr>
          <a:xfrm>
            <a:off x="9289827" y="2700298"/>
            <a:ext cx="0" cy="89467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05C4D132-69DE-BC23-9213-DB929E6E8521}"/>
              </a:ext>
            </a:extLst>
          </p:cNvPr>
          <p:cNvCxnSpPr>
            <a:cxnSpLocks/>
          </p:cNvCxnSpPr>
          <p:nvPr/>
        </p:nvCxnSpPr>
        <p:spPr>
          <a:xfrm>
            <a:off x="9670827" y="3594975"/>
            <a:ext cx="0" cy="72870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3EC33FAD-56DF-2218-2211-0668FF4B324D}"/>
              </a:ext>
            </a:extLst>
          </p:cNvPr>
          <p:cNvCxnSpPr>
            <a:cxnSpLocks/>
          </p:cNvCxnSpPr>
          <p:nvPr/>
        </p:nvCxnSpPr>
        <p:spPr>
          <a:xfrm>
            <a:off x="10077227" y="4404701"/>
            <a:ext cx="0" cy="72870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35E1DF3C-2B4F-C795-F42F-AB011D0557E3}"/>
              </a:ext>
            </a:extLst>
          </p:cNvPr>
          <p:cNvCxnSpPr>
            <a:cxnSpLocks/>
          </p:cNvCxnSpPr>
          <p:nvPr/>
        </p:nvCxnSpPr>
        <p:spPr>
          <a:xfrm>
            <a:off x="10432659" y="5184203"/>
            <a:ext cx="0" cy="72870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23796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8C860ED-2C80-BE5E-6CBB-744D9C56820B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1102772" y="978642"/>
            <a:ext cx="10450005" cy="1014516"/>
          </a:xfrm>
        </p:spPr>
        <p:txBody>
          <a:bodyPr/>
          <a:lstStyle/>
          <a:p>
            <a:pPr algn="ctr"/>
            <a:r>
              <a:rPr lang="en-CA" sz="3600" b="0" dirty="0"/>
              <a:t>Schedule Methodology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B3FEEA-E5CF-ACC9-F437-930F279CCAA6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4717BD-097E-993A-7ABC-AD85A0D8A90F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pPr>
              <a:defRPr/>
            </a:pPr>
            <a:fld id="{FF5101DD-9994-4C08-B6E0-7CD1E5C89A0A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A9E8519-5822-BC58-8EB6-9FEADB27AFE4}"/>
              </a:ext>
            </a:extLst>
          </p:cNvPr>
          <p:cNvSpPr txBox="1"/>
          <p:nvPr/>
        </p:nvSpPr>
        <p:spPr>
          <a:xfrm>
            <a:off x="1102772" y="2133600"/>
            <a:ext cx="10452100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200" dirty="0"/>
              <a:t>In preparing the estimate of the schedule update considering the TRIUMF 2026 SD I first estimated the present timeline without it </a:t>
            </a:r>
          </a:p>
          <a:p>
            <a:endParaRPr lang="en-CA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3200" dirty="0"/>
              <a:t>Finding: Project end date (without SD) anticipated as May 2028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3200" dirty="0">
                <a:solidFill>
                  <a:srgbClr val="FF0000"/>
                </a:solidFill>
              </a:rPr>
              <a:t>Fact: Estimated end date at Oct. 2023 meeting was Oct. 2026 (19 months earlier)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7555200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821656-44C9-3306-31CB-6F13BD1416D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FD0AD4-02F1-DEE2-A371-21D4644073DB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pPr>
              <a:defRPr/>
            </a:pPr>
            <a:fld id="{FF5101DD-9994-4C08-B6E0-7CD1E5C89A0A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9936092C-D709-66F7-C5E1-652F86A0A042}"/>
              </a:ext>
            </a:extLst>
          </p:cNvPr>
          <p:cNvSpPr txBox="1">
            <a:spLocks/>
          </p:cNvSpPr>
          <p:nvPr/>
        </p:nvSpPr>
        <p:spPr>
          <a:xfrm>
            <a:off x="116311" y="31639"/>
            <a:ext cx="10450005" cy="1014516"/>
          </a:xfrm>
          <a:prstGeom prst="rect">
            <a:avLst/>
          </a:prstGeom>
        </p:spPr>
        <p:txBody>
          <a:bodyPr/>
          <a:lstStyle>
            <a:lvl1pPr marL="0" indent="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Tx/>
              <a:buNone/>
              <a:defRPr sz="2400" b="1" i="0" kern="120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CA" sz="2800" dirty="0"/>
              <a:t>Timeline -Oct. 2023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2B3383D-AD93-36E6-ECFA-FFD8C0B7D2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156" y="0"/>
            <a:ext cx="11057687" cy="6858000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F6C33CF6-DF6A-AA65-5858-A42C1772332D}"/>
              </a:ext>
            </a:extLst>
          </p:cNvPr>
          <p:cNvSpPr/>
          <p:nvPr/>
        </p:nvSpPr>
        <p:spPr>
          <a:xfrm>
            <a:off x="7797800" y="715955"/>
            <a:ext cx="523875" cy="3302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B1C2EBB-5DBF-D11B-2B72-23E8C7953B7C}"/>
              </a:ext>
            </a:extLst>
          </p:cNvPr>
          <p:cNvSpPr/>
          <p:nvPr/>
        </p:nvSpPr>
        <p:spPr>
          <a:xfrm>
            <a:off x="10965446" y="6594571"/>
            <a:ext cx="523875" cy="3302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6722D1D1-7ADC-AA13-B46F-C08DEA8ACAB1}"/>
              </a:ext>
            </a:extLst>
          </p:cNvPr>
          <p:cNvSpPr/>
          <p:nvPr/>
        </p:nvSpPr>
        <p:spPr>
          <a:xfrm>
            <a:off x="7561262" y="1519326"/>
            <a:ext cx="523875" cy="3302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463312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6229DF9-FE8C-0105-1CC3-C58460F46CAF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CA" sz="3200" b="0" dirty="0"/>
              <a:t>Rationalization of dates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C0369B-CA1F-349F-F7A7-D1783597E1AE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49C3B3-BBC9-1393-4965-4E5B34F6C2B5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pPr>
              <a:defRPr/>
            </a:pPr>
            <a:fld id="{FF5101DD-9994-4C08-B6E0-7CD1E5C89A0A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2D560B51-57EB-DCB8-F0BA-62356D780F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527216"/>
              </p:ext>
            </p:extLst>
          </p:nvPr>
        </p:nvGraphicFramePr>
        <p:xfrm>
          <a:off x="1252536" y="3872259"/>
          <a:ext cx="10007601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3233">
                  <a:extLst>
                    <a:ext uri="{9D8B030D-6E8A-4147-A177-3AD203B41FA5}">
                      <a16:colId xmlns:a16="http://schemas.microsoft.com/office/drawing/2014/main" val="65418448"/>
                    </a:ext>
                  </a:extLst>
                </a:gridCol>
                <a:gridCol w="1560174">
                  <a:extLst>
                    <a:ext uri="{9D8B030D-6E8A-4147-A177-3AD203B41FA5}">
                      <a16:colId xmlns:a16="http://schemas.microsoft.com/office/drawing/2014/main" val="2121839158"/>
                    </a:ext>
                  </a:extLst>
                </a:gridCol>
                <a:gridCol w="2192676">
                  <a:extLst>
                    <a:ext uri="{9D8B030D-6E8A-4147-A177-3AD203B41FA5}">
                      <a16:colId xmlns:a16="http://schemas.microsoft.com/office/drawing/2014/main" val="3684423493"/>
                    </a:ext>
                  </a:extLst>
                </a:gridCol>
                <a:gridCol w="1953018">
                  <a:extLst>
                    <a:ext uri="{9D8B030D-6E8A-4147-A177-3AD203B41FA5}">
                      <a16:colId xmlns:a16="http://schemas.microsoft.com/office/drawing/2014/main" val="120064079"/>
                    </a:ext>
                  </a:extLst>
                </a:gridCol>
                <a:gridCol w="1968500">
                  <a:extLst>
                    <a:ext uri="{9D8B030D-6E8A-4147-A177-3AD203B41FA5}">
                      <a16:colId xmlns:a16="http://schemas.microsoft.com/office/drawing/2014/main" val="21580810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CA" dirty="0">
                          <a:solidFill>
                            <a:schemeClr val="tx1"/>
                          </a:solidFill>
                        </a:rPr>
                        <a:t>Oct. 2023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dirty="0">
                          <a:solidFill>
                            <a:schemeClr val="tx1"/>
                          </a:solidFill>
                        </a:rPr>
                        <a:t>Oct. 2024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CA" dirty="0">
                          <a:solidFill>
                            <a:schemeClr val="tx1"/>
                          </a:solidFill>
                        </a:rPr>
                        <a:t>Oct. 2024 **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dirty="0">
                          <a:solidFill>
                            <a:schemeClr val="tx1"/>
                          </a:solidFill>
                        </a:rPr>
                        <a:t>Oct. 2024 ****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9265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>
                          <a:solidFill>
                            <a:schemeClr val="tx1"/>
                          </a:solidFill>
                        </a:rPr>
                        <a:t>TC0 arrival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CA" dirty="0">
                          <a:solidFill>
                            <a:schemeClr val="tx1"/>
                          </a:solidFill>
                        </a:rPr>
                        <a:t>March 2024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CA" dirty="0">
                          <a:solidFill>
                            <a:schemeClr val="tx1"/>
                          </a:solidFill>
                        </a:rPr>
                        <a:t>Feb. 2025 (+11)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029327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>
                          <a:solidFill>
                            <a:schemeClr val="tx1"/>
                          </a:solidFill>
                        </a:rPr>
                        <a:t>CM design frozen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CA" dirty="0">
                          <a:solidFill>
                            <a:schemeClr val="tx1"/>
                          </a:solidFill>
                        </a:rPr>
                        <a:t>Dec. 2023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CA" dirty="0">
                          <a:solidFill>
                            <a:schemeClr val="tx1"/>
                          </a:solidFill>
                        </a:rPr>
                        <a:t>Dec. 2024 (+12)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CA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CA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10892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>
                          <a:solidFill>
                            <a:schemeClr val="tx1"/>
                          </a:solidFill>
                        </a:rPr>
                        <a:t>Project complete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CA" dirty="0">
                          <a:solidFill>
                            <a:schemeClr val="tx1"/>
                          </a:solidFill>
                        </a:rPr>
                        <a:t>Oct. 2026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CA" dirty="0">
                          <a:solidFill>
                            <a:schemeClr val="tx1"/>
                          </a:solidFill>
                        </a:rPr>
                        <a:t>Sept. 2027 (+11)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CA" dirty="0">
                          <a:solidFill>
                            <a:schemeClr val="tx1"/>
                          </a:solidFill>
                        </a:rPr>
                        <a:t>Jan 2028 (+4)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dirty="0">
                          <a:solidFill>
                            <a:schemeClr val="tx1"/>
                          </a:solidFill>
                        </a:rPr>
                        <a:t>May 2028 (+4)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26211618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0BD12BB0-CD51-577F-9A0A-5F2008712FC2}"/>
              </a:ext>
            </a:extLst>
          </p:cNvPr>
          <p:cNvSpPr txBox="1"/>
          <p:nvPr/>
        </p:nvSpPr>
        <p:spPr>
          <a:xfrm>
            <a:off x="810132" y="794830"/>
            <a:ext cx="10835768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sz="2000" dirty="0"/>
              <a:t>In Oct. 2023 collaboration meeting the end date was indicated as Oct. 2026 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sz="2000" dirty="0"/>
              <a:t>so why now is it May 2028 (+19 months)?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sz="2000" dirty="0"/>
              <a:t>Consider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sz="2000" dirty="0"/>
              <a:t>First cavity delayed by 11 months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sz="2000" dirty="0"/>
              <a:t>Cryomodule design delayed by 12 months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sz="2000" dirty="0"/>
              <a:t>TCM0 logic was not appropriately considered – recommend to add a characterization milestone – add +4 months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sz="2000" dirty="0"/>
              <a:t>First build (TCM1) too aggressive based on UK experience – add +4 months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B80B297-E78B-8510-A4AF-E5C2D23B5007}"/>
              </a:ext>
            </a:extLst>
          </p:cNvPr>
          <p:cNvSpPr txBox="1"/>
          <p:nvPr/>
        </p:nvSpPr>
        <p:spPr>
          <a:xfrm>
            <a:off x="1252536" y="5416839"/>
            <a:ext cx="904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** consider to add a TCM0 qualification milestone</a:t>
            </a:r>
          </a:p>
          <a:p>
            <a:r>
              <a:rPr lang="en-CA" dirty="0"/>
              <a:t>**** consider to increase time of TCM1 (first full build – based on UK experience) </a:t>
            </a:r>
          </a:p>
        </p:txBody>
      </p:sp>
    </p:spTree>
    <p:extLst>
      <p:ext uri="{BB962C8B-B14F-4D97-AF65-F5344CB8AC3E}">
        <p14:creationId xmlns:p14="http://schemas.microsoft.com/office/powerpoint/2010/main" val="4957022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821656-44C9-3306-31CB-6F13BD1416D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FD0AD4-02F1-DEE2-A371-21D4644073DB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pPr>
              <a:defRPr/>
            </a:pPr>
            <a:fld id="{FF5101DD-9994-4C08-B6E0-7CD1E5C89A0A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9936092C-D709-66F7-C5E1-652F86A0A042}"/>
              </a:ext>
            </a:extLst>
          </p:cNvPr>
          <p:cNvSpPr txBox="1">
            <a:spLocks/>
          </p:cNvSpPr>
          <p:nvPr/>
        </p:nvSpPr>
        <p:spPr>
          <a:xfrm>
            <a:off x="116311" y="31639"/>
            <a:ext cx="10450005" cy="1014516"/>
          </a:xfrm>
          <a:prstGeom prst="rect">
            <a:avLst/>
          </a:prstGeom>
        </p:spPr>
        <p:txBody>
          <a:bodyPr/>
          <a:lstStyle>
            <a:lvl1pPr marL="0" indent="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Tx/>
              <a:buNone/>
              <a:defRPr sz="2400" b="1" i="0" kern="120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CA" sz="2800" dirty="0"/>
              <a:t>Timeline -Oct. 2023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2B3383D-AD93-36E6-ECFA-FFD8C0B7D2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156" y="-50800"/>
            <a:ext cx="11057687" cy="6858000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F6C33CF6-DF6A-AA65-5858-A42C1772332D}"/>
              </a:ext>
            </a:extLst>
          </p:cNvPr>
          <p:cNvSpPr/>
          <p:nvPr/>
        </p:nvSpPr>
        <p:spPr>
          <a:xfrm>
            <a:off x="7797800" y="715955"/>
            <a:ext cx="523875" cy="3302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B1C2EBB-5DBF-D11B-2B72-23E8C7953B7C}"/>
              </a:ext>
            </a:extLst>
          </p:cNvPr>
          <p:cNvSpPr/>
          <p:nvPr/>
        </p:nvSpPr>
        <p:spPr>
          <a:xfrm>
            <a:off x="10965446" y="6594571"/>
            <a:ext cx="523875" cy="3302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6722D1D1-7ADC-AA13-B46F-C08DEA8ACAB1}"/>
              </a:ext>
            </a:extLst>
          </p:cNvPr>
          <p:cNvSpPr/>
          <p:nvPr/>
        </p:nvSpPr>
        <p:spPr>
          <a:xfrm>
            <a:off x="7561262" y="1519326"/>
            <a:ext cx="523875" cy="3302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0C2EB7E-643A-0A96-A9E9-1E93050AF11C}"/>
              </a:ext>
            </a:extLst>
          </p:cNvPr>
          <p:cNvCxnSpPr>
            <a:cxnSpLocks/>
          </p:cNvCxnSpPr>
          <p:nvPr/>
        </p:nvCxnSpPr>
        <p:spPr>
          <a:xfrm>
            <a:off x="8229600" y="914400"/>
            <a:ext cx="1168400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109CC40-920B-1D6D-0815-1E8A317C1BE3}"/>
              </a:ext>
            </a:extLst>
          </p:cNvPr>
          <p:cNvCxnSpPr>
            <a:cxnSpLocks/>
          </p:cNvCxnSpPr>
          <p:nvPr/>
        </p:nvCxnSpPr>
        <p:spPr>
          <a:xfrm>
            <a:off x="7962900" y="1701800"/>
            <a:ext cx="1219200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206D29A-F3EF-2EEA-827D-E6687E91FB0B}"/>
              </a:ext>
            </a:extLst>
          </p:cNvPr>
          <p:cNvCxnSpPr>
            <a:cxnSpLocks/>
          </p:cNvCxnSpPr>
          <p:nvPr/>
        </p:nvCxnSpPr>
        <p:spPr>
          <a:xfrm>
            <a:off x="8559800" y="2222500"/>
            <a:ext cx="520700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7ED8D9F-9850-93B5-F5B2-9FA3BCF7DC5F}"/>
              </a:ext>
            </a:extLst>
          </p:cNvPr>
          <p:cNvCxnSpPr>
            <a:cxnSpLocks/>
          </p:cNvCxnSpPr>
          <p:nvPr/>
        </p:nvCxnSpPr>
        <p:spPr>
          <a:xfrm>
            <a:off x="11143246" y="6594571"/>
            <a:ext cx="1048754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AD58EDD2-2682-F9BD-F3A1-997F7336A3D6}"/>
              </a:ext>
            </a:extLst>
          </p:cNvPr>
          <p:cNvSpPr txBox="1"/>
          <p:nvPr/>
        </p:nvSpPr>
        <p:spPr>
          <a:xfrm>
            <a:off x="10994104" y="6125130"/>
            <a:ext cx="139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>
                <a:solidFill>
                  <a:srgbClr val="FF0000"/>
                </a:solidFill>
              </a:rPr>
              <a:t>19 months</a:t>
            </a:r>
          </a:p>
        </p:txBody>
      </p:sp>
    </p:spTree>
    <p:extLst>
      <p:ext uri="{BB962C8B-B14F-4D97-AF65-F5344CB8AC3E}">
        <p14:creationId xmlns:p14="http://schemas.microsoft.com/office/powerpoint/2010/main" val="14856511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D1AE753-CDDF-1BE0-F196-65756319B52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CA" sz="3200" b="0" dirty="0"/>
              <a:t>And …..  Impact of TRIUMF SD2026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BD08CE-F4D5-10FF-F1D4-70800B927CF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9CAB43-AE12-08DA-152D-9205416C5ACB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pPr>
              <a:defRPr/>
            </a:pPr>
            <a:fld id="{FF5101DD-9994-4C08-B6E0-7CD1E5C89A0A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5C35AE3-9EC5-565B-578A-BDB5D539FA5E}"/>
              </a:ext>
            </a:extLst>
          </p:cNvPr>
          <p:cNvSpPr txBox="1"/>
          <p:nvPr/>
        </p:nvSpPr>
        <p:spPr>
          <a:xfrm>
            <a:off x="680720" y="978946"/>
            <a:ext cx="10058400" cy="65402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sz="2400" dirty="0"/>
              <a:t>TRIUMF management has decided (just) to implement a long shutdown in 2026 to focus effort on the completion of the ARIEL project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sz="2400" dirty="0"/>
              <a:t>Technicians on </a:t>
            </a:r>
            <a:r>
              <a:rPr lang="en-CA" sz="2400" dirty="0" err="1"/>
              <a:t>HiLumi</a:t>
            </a:r>
            <a:r>
              <a:rPr lang="en-CA" sz="2400" dirty="0"/>
              <a:t> will be assigned tasks with ARIEL during 2026 that will slow effort on CM assembly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sz="2400" dirty="0"/>
              <a:t>Qualification of arriving AUP cavities will not be impacted – cavity testing facilities will be supported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sz="2400" dirty="0"/>
              <a:t>The actual impact on </a:t>
            </a:r>
            <a:r>
              <a:rPr lang="en-CA" sz="2400" dirty="0" err="1"/>
              <a:t>HiLumi</a:t>
            </a:r>
            <a:r>
              <a:rPr lang="en-CA" sz="2400" dirty="0"/>
              <a:t> will only be known once the ARIEL tasks are fully assigned – the goal will be to add sufficient effort to determine that all parts are in hand for the series starting in 2027 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sz="2400" dirty="0"/>
              <a:t>We estimate that this will push out project completion by </a:t>
            </a:r>
            <a:r>
              <a:rPr lang="en-CA" sz="2400" dirty="0">
                <a:solidFill>
                  <a:srgbClr val="FF0000"/>
                </a:solidFill>
              </a:rPr>
              <a:t>~6 months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CA" sz="2400" dirty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CA" sz="2400" dirty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CA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42643939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80CA525C-A7FD-BDD5-2A86-20ECE1DA64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25148"/>
            <a:ext cx="12192000" cy="5607703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821656-44C9-3306-31CB-6F13BD1416D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FD0AD4-02F1-DEE2-A371-21D4644073DB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pPr>
              <a:defRPr/>
            </a:pPr>
            <a:fld id="{FF5101DD-9994-4C08-B6E0-7CD1E5C89A0A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9936092C-D709-66F7-C5E1-652F86A0A042}"/>
              </a:ext>
            </a:extLst>
          </p:cNvPr>
          <p:cNvSpPr txBox="1">
            <a:spLocks/>
          </p:cNvSpPr>
          <p:nvPr/>
        </p:nvSpPr>
        <p:spPr>
          <a:xfrm>
            <a:off x="116311" y="31639"/>
            <a:ext cx="10450005" cy="1014516"/>
          </a:xfrm>
          <a:prstGeom prst="rect">
            <a:avLst/>
          </a:prstGeom>
        </p:spPr>
        <p:txBody>
          <a:bodyPr/>
          <a:lstStyle>
            <a:lvl1pPr marL="0" indent="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Tx/>
              <a:buNone/>
              <a:defRPr sz="2400" b="1" i="0" kern="120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CA" sz="2800" b="0" dirty="0"/>
              <a:t>Timeline </a:t>
            </a:r>
            <a:r>
              <a:rPr lang="en-CA" sz="2800" dirty="0"/>
              <a:t>without</a:t>
            </a:r>
            <a:r>
              <a:rPr lang="en-CA" sz="2800" b="0" dirty="0"/>
              <a:t> SD2026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C5D32C7A-27CD-D110-E6BC-095B33499A97}"/>
              </a:ext>
            </a:extLst>
          </p:cNvPr>
          <p:cNvCxnSpPr/>
          <p:nvPr/>
        </p:nvCxnSpPr>
        <p:spPr>
          <a:xfrm>
            <a:off x="9654541" y="2851673"/>
            <a:ext cx="0" cy="65621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B8D93FD5-D14B-26D0-FF5B-8441EEA04E14}"/>
              </a:ext>
            </a:extLst>
          </p:cNvPr>
          <p:cNvCxnSpPr/>
          <p:nvPr/>
        </p:nvCxnSpPr>
        <p:spPr>
          <a:xfrm>
            <a:off x="10063332" y="3669253"/>
            <a:ext cx="0" cy="65621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2F69A80-E927-2348-9601-6F88E75DAEAE}"/>
              </a:ext>
            </a:extLst>
          </p:cNvPr>
          <p:cNvCxnSpPr/>
          <p:nvPr/>
        </p:nvCxnSpPr>
        <p:spPr>
          <a:xfrm>
            <a:off x="10461365" y="4465320"/>
            <a:ext cx="0" cy="65621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7C32530-4C23-FA7D-5384-772AF5EF54E6}"/>
              </a:ext>
            </a:extLst>
          </p:cNvPr>
          <p:cNvCxnSpPr/>
          <p:nvPr/>
        </p:nvCxnSpPr>
        <p:spPr>
          <a:xfrm>
            <a:off x="10827124" y="5282902"/>
            <a:ext cx="0" cy="65621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tar: 5 Points 16">
            <a:extLst>
              <a:ext uri="{FF2B5EF4-FFF2-40B4-BE49-F238E27FC236}">
                <a16:creationId xmlns:a16="http://schemas.microsoft.com/office/drawing/2014/main" id="{1DCB750E-5054-3FF6-529D-A8822EA3190B}"/>
              </a:ext>
            </a:extLst>
          </p:cNvPr>
          <p:cNvSpPr/>
          <p:nvPr/>
        </p:nvSpPr>
        <p:spPr>
          <a:xfrm>
            <a:off x="6944217" y="1614656"/>
            <a:ext cx="139538" cy="143095"/>
          </a:xfrm>
          <a:prstGeom prst="star5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6F2ED495-C362-B02B-6EC0-B9863B73F0AF}"/>
              </a:ext>
            </a:extLst>
          </p:cNvPr>
          <p:cNvCxnSpPr>
            <a:cxnSpLocks/>
          </p:cNvCxnSpPr>
          <p:nvPr/>
        </p:nvCxnSpPr>
        <p:spPr>
          <a:xfrm>
            <a:off x="9273541" y="2679700"/>
            <a:ext cx="723900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03718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80F02F-811F-509D-A88C-ED97A06D61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3A90B6C5-7344-E4ED-3F59-691379B1AC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25148"/>
            <a:ext cx="12192000" cy="5607703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52E30F-6518-1C7F-34AC-9525DF14319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61B1EB-A67C-7248-CF41-C896C9AC23B9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pPr>
              <a:defRPr/>
            </a:pPr>
            <a:fld id="{FF5101DD-9994-4C08-B6E0-7CD1E5C89A0A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92C4A9EB-1270-38EB-8583-53BA233BC517}"/>
              </a:ext>
            </a:extLst>
          </p:cNvPr>
          <p:cNvSpPr txBox="1">
            <a:spLocks/>
          </p:cNvSpPr>
          <p:nvPr/>
        </p:nvSpPr>
        <p:spPr>
          <a:xfrm>
            <a:off x="116311" y="31639"/>
            <a:ext cx="10450005" cy="1014516"/>
          </a:xfrm>
          <a:prstGeom prst="rect">
            <a:avLst/>
          </a:prstGeom>
        </p:spPr>
        <p:txBody>
          <a:bodyPr/>
          <a:lstStyle>
            <a:lvl1pPr marL="0" indent="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Tx/>
              <a:buNone/>
              <a:defRPr sz="2400" b="1" i="0" kern="120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CA" sz="2800" b="0" dirty="0"/>
              <a:t>Timeline with SD2026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E819ABD1-ECF0-78A9-CE94-FDC1952C30A2}"/>
              </a:ext>
            </a:extLst>
          </p:cNvPr>
          <p:cNvCxnSpPr/>
          <p:nvPr/>
        </p:nvCxnSpPr>
        <p:spPr>
          <a:xfrm>
            <a:off x="10441941" y="2851673"/>
            <a:ext cx="0" cy="65621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62AACCF-9C16-485A-E6C4-12EBD4CA046D}"/>
              </a:ext>
            </a:extLst>
          </p:cNvPr>
          <p:cNvCxnSpPr/>
          <p:nvPr/>
        </p:nvCxnSpPr>
        <p:spPr>
          <a:xfrm>
            <a:off x="10850732" y="3669253"/>
            <a:ext cx="0" cy="65621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000DC23-4B69-96E7-AAE6-B49FF4A231DB}"/>
              </a:ext>
            </a:extLst>
          </p:cNvPr>
          <p:cNvCxnSpPr/>
          <p:nvPr/>
        </p:nvCxnSpPr>
        <p:spPr>
          <a:xfrm>
            <a:off x="11248765" y="4465320"/>
            <a:ext cx="0" cy="65621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8BA9F9D-FF54-8297-E85D-E7A26C3DFF23}"/>
              </a:ext>
            </a:extLst>
          </p:cNvPr>
          <p:cNvCxnSpPr/>
          <p:nvPr/>
        </p:nvCxnSpPr>
        <p:spPr>
          <a:xfrm>
            <a:off x="11614524" y="5282902"/>
            <a:ext cx="0" cy="65621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B8C5F15A-30EB-8095-8417-0428945B00F1}"/>
              </a:ext>
            </a:extLst>
          </p:cNvPr>
          <p:cNvSpPr txBox="1"/>
          <p:nvPr/>
        </p:nvSpPr>
        <p:spPr>
          <a:xfrm>
            <a:off x="7702475" y="1702471"/>
            <a:ext cx="14522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rgbClr val="FF0000"/>
                </a:solidFill>
              </a:rPr>
              <a:t>Assuming 50% effort</a:t>
            </a:r>
          </a:p>
        </p:txBody>
      </p:sp>
    </p:spTree>
    <p:extLst>
      <p:ext uri="{BB962C8B-B14F-4D97-AF65-F5344CB8AC3E}">
        <p14:creationId xmlns:p14="http://schemas.microsoft.com/office/powerpoint/2010/main" val="23730796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A565608-08B7-8096-C343-9F5B5605F767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750516" y="326468"/>
            <a:ext cx="10450005" cy="5568722"/>
          </a:xfrm>
        </p:spPr>
        <p:txBody>
          <a:bodyPr/>
          <a:lstStyle/>
          <a:p>
            <a:r>
              <a:rPr lang="en-CA" sz="3200" b="0" dirty="0"/>
              <a:t>What can be done?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b="0" dirty="0">
                <a:solidFill>
                  <a:schemeClr val="tx1"/>
                </a:solidFill>
              </a:rPr>
              <a:t>Understand the dependencies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b="0" dirty="0">
                <a:solidFill>
                  <a:schemeClr val="tx1"/>
                </a:solidFill>
              </a:rPr>
              <a:t>Stop the bleeding </a:t>
            </a:r>
          </a:p>
          <a:p>
            <a:pPr marL="800100" lvl="1" indent="-3429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b="0" dirty="0">
                <a:solidFill>
                  <a:schemeClr val="tx1"/>
                </a:solidFill>
              </a:rPr>
              <a:t>Deliver TC0 in Feb 2025 in order to make real progress before 2026</a:t>
            </a:r>
          </a:p>
          <a:p>
            <a:pPr marL="1257300" lvl="2" indent="-3429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b="0" dirty="0">
                <a:solidFill>
                  <a:schemeClr val="tx1"/>
                </a:solidFill>
              </a:rPr>
              <a:t>Goal is to qualify string assembly and parts inventory before end of long shutdown</a:t>
            </a:r>
          </a:p>
          <a:p>
            <a:pPr marL="800100" lvl="1" indent="-3429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b="0" dirty="0">
                <a:solidFill>
                  <a:schemeClr val="tx1"/>
                </a:solidFill>
              </a:rPr>
              <a:t>Try to freeze the design as of Dec. 2024 – procurement impacts schedule</a:t>
            </a:r>
          </a:p>
          <a:p>
            <a:pPr marL="800100" lvl="1" indent="-3429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b="0" dirty="0">
                <a:solidFill>
                  <a:schemeClr val="tx1"/>
                </a:solidFill>
              </a:rPr>
              <a:t>Deliver all parts on time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b="0" dirty="0">
                <a:solidFill>
                  <a:schemeClr val="tx1"/>
                </a:solidFill>
              </a:rPr>
              <a:t>Add risk – for discussion but not recommended</a:t>
            </a:r>
          </a:p>
          <a:p>
            <a:pPr marL="800100" lvl="1" indent="-3429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b="0" dirty="0">
                <a:solidFill>
                  <a:schemeClr val="tx1"/>
                </a:solidFill>
              </a:rPr>
              <a:t>Decouple TCM0 build from TCM1 (saves ~2 months)</a:t>
            </a:r>
          </a:p>
          <a:p>
            <a:pPr marL="800100" lvl="1" indent="-3429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b="0" dirty="0">
                <a:solidFill>
                  <a:schemeClr val="tx1"/>
                </a:solidFill>
              </a:rPr>
              <a:t>Assume a (more) success-based schedule (saves ~4 months)</a:t>
            </a:r>
          </a:p>
          <a:p>
            <a:pPr marL="1257300" lvl="2" indent="-3429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b="0" dirty="0">
                <a:solidFill>
                  <a:schemeClr val="tx1"/>
                </a:solidFill>
              </a:rPr>
              <a:t>There is experienced gained that would indicate that the schedule is already somewhat success based – with little contingency – </a:t>
            </a:r>
            <a:r>
              <a:rPr lang="en-CA" b="0" dirty="0" err="1">
                <a:solidFill>
                  <a:schemeClr val="tx1"/>
                </a:solidFill>
              </a:rPr>
              <a:t>ie</a:t>
            </a:r>
            <a:r>
              <a:rPr lang="en-CA" b="0" dirty="0">
                <a:solidFill>
                  <a:schemeClr val="tx1"/>
                </a:solidFill>
              </a:rPr>
              <a:t> no expectation in schedule that CM fails test or cavity fails requalification</a:t>
            </a:r>
          </a:p>
          <a:p>
            <a:pPr marL="800100" lvl="1" indent="-3429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b="0" dirty="0">
                <a:solidFill>
                  <a:schemeClr val="tx1"/>
                </a:solidFill>
              </a:rPr>
              <a:t>Send last (spare) module without cold test (saves 3 months)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A81754-73B5-FD62-5150-9F2DA5CA0EC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28E7B8-EFAC-99FD-A615-33B69DEBDE18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pPr>
              <a:defRPr/>
            </a:pPr>
            <a:fld id="{FF5101DD-9994-4C08-B6E0-7CD1E5C89A0A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28546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Placeholder 1">
            <a:extLst>
              <a:ext uri="{FF2B5EF4-FFF2-40B4-BE49-F238E27FC236}">
                <a16:creationId xmlns:a16="http://schemas.microsoft.com/office/drawing/2014/main" id="{932045EE-F0AB-4725-8FA5-63743590ED43}"/>
              </a:ext>
            </a:extLst>
          </p:cNvPr>
          <p:cNvSpPr>
            <a:spLocks noGrp="1" noChangeArrowheads="1"/>
          </p:cNvSpPr>
          <p:nvPr>
            <p:ph type="body" sz="quarter" idx="21"/>
          </p:nvPr>
        </p:nvSpPr>
        <p:spPr bwMode="auto">
          <a:xfrm>
            <a:off x="406400" y="257175"/>
            <a:ext cx="10450513" cy="7699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CA" altLang="en-US" sz="3200" b="0">
                <a:latin typeface="Arial" panose="020B0604020202020204" pitchFamily="34" charset="0"/>
                <a:cs typeface="Arial" panose="020B0604020202020204" pitchFamily="34" charset="0"/>
              </a:rPr>
              <a:t>Project Strategy</a:t>
            </a:r>
          </a:p>
        </p:txBody>
      </p:sp>
      <p:sp>
        <p:nvSpPr>
          <p:cNvPr id="28707" name="Slide Number Placeholder 4">
            <a:extLst>
              <a:ext uri="{FF2B5EF4-FFF2-40B4-BE49-F238E27FC236}">
                <a16:creationId xmlns:a16="http://schemas.microsoft.com/office/drawing/2014/main" id="{60C5EC4A-1DEA-463C-BA7F-544E4245FE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67800" y="6581775"/>
            <a:ext cx="28448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fld id="{3E09994E-2FB2-4519-A561-FB011D747029}" type="slidenum">
              <a:rPr lang="en-US" altLang="en-US" sz="1200">
                <a:solidFill>
                  <a:srgbClr val="00A4FF"/>
                </a:solidFill>
              </a:rPr>
              <a:pPr algn="r" eaLnBrk="1" hangingPunct="1"/>
              <a:t>2</a:t>
            </a:fld>
            <a:endParaRPr lang="en-US" altLang="en-US" sz="1200">
              <a:solidFill>
                <a:srgbClr val="00A4FF"/>
              </a:solidFill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16427AF-8EB8-4F32-B938-CC1454AE6612}"/>
              </a:ext>
            </a:extLst>
          </p:cNvPr>
          <p:cNvGrpSpPr/>
          <p:nvPr/>
        </p:nvGrpSpPr>
        <p:grpSpPr>
          <a:xfrm>
            <a:off x="10490200" y="113759"/>
            <a:ext cx="1602862" cy="611622"/>
            <a:chOff x="2899741" y="3408765"/>
            <a:chExt cx="3401670" cy="1421594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433F8204-55C8-475E-B81D-3647BE0658D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9741" y="3408765"/>
              <a:ext cx="3401670" cy="1421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2" descr="Bildergebnis für canadian flag">
              <a:extLst>
                <a:ext uri="{FF2B5EF4-FFF2-40B4-BE49-F238E27FC236}">
                  <a16:creationId xmlns:a16="http://schemas.microsoft.com/office/drawing/2014/main" id="{C29FA5BA-DEF0-408A-B5A6-9DC398D8049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31" t="7128" r="28419" b="22799"/>
            <a:stretch/>
          </p:blipFill>
          <p:spPr bwMode="auto">
            <a:xfrm rot="19695849">
              <a:off x="2926840" y="3435876"/>
              <a:ext cx="622100" cy="5122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17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3FCAE9B7-79A8-4473-9137-54CC9D55996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743417" y="4302845"/>
              <a:ext cx="486874" cy="486874"/>
            </a:xfrm>
            <a:prstGeom prst="rect">
              <a:avLst/>
            </a:prstGeom>
          </p:spPr>
        </p:pic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B2154C88-45E5-441E-9DFC-7B043B9D6421}"/>
              </a:ext>
            </a:extLst>
          </p:cNvPr>
          <p:cNvSpPr txBox="1"/>
          <p:nvPr/>
        </p:nvSpPr>
        <p:spPr>
          <a:xfrm>
            <a:off x="279401" y="958436"/>
            <a:ext cx="6254964" cy="644022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sz="2000" dirty="0">
                <a:latin typeface="Arial"/>
                <a:cs typeface="Arial"/>
              </a:rPr>
              <a:t>The project strategy calls for procurement of parts for a single cryomodule, TCM0, followed by procurement of parts for the production series TCM1-4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latin typeface="Arial"/>
                <a:cs typeface="Arial"/>
              </a:rPr>
              <a:t>Project slippages due to Covid and other forces vs. boundary conditions on project funds are having an impact on this strategy</a:t>
            </a:r>
          </a:p>
          <a:p>
            <a:pPr marL="742950" lvl="1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latin typeface="Arial"/>
                <a:cs typeface="Arial"/>
              </a:rPr>
              <a:t>Shifting timelines for  </a:t>
            </a:r>
          </a:p>
          <a:p>
            <a:pPr marL="1200150" lvl="2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Arial"/>
                <a:cs typeface="Arial"/>
              </a:rPr>
              <a:t>TCM0 cavities from AUP </a:t>
            </a:r>
          </a:p>
          <a:p>
            <a:pPr marL="1200150" lvl="2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Arial"/>
                <a:cs typeface="Arial"/>
              </a:rPr>
              <a:t>Released drawings, deliverables and parts lists from CERN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latin typeface="Arial"/>
                <a:cs typeface="Arial"/>
              </a:rPr>
              <a:t>Fixed timeline for spending the funds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latin typeface="Arial"/>
                <a:cs typeface="Arial"/>
              </a:rPr>
              <a:t>The present strategy has been to procure series components as soon as drawings are released and strategically assign some scope to CERN in order to spend $$ within fixed timeline</a:t>
            </a:r>
          </a:p>
          <a:p>
            <a:pPr>
              <a:spcBef>
                <a:spcPts val="600"/>
              </a:spcBef>
            </a:pPr>
            <a:br>
              <a:rPr lang="en-US" sz="2000" dirty="0"/>
            </a:br>
            <a:endParaRPr lang="en-US" sz="2000" dirty="0"/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pic>
        <p:nvPicPr>
          <p:cNvPr id="4" name="Picture 3" descr="Wooden puzzle">
            <a:extLst>
              <a:ext uri="{FF2B5EF4-FFF2-40B4-BE49-F238E27FC236}">
                <a16:creationId xmlns:a16="http://schemas.microsoft.com/office/drawing/2014/main" id="{507AC6A6-2B13-6C47-1F88-486112893D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53555" y="1731959"/>
            <a:ext cx="4691288" cy="3126762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06CB5C3-000E-093F-F679-8C49FBBC859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540632" y="2244010"/>
            <a:ext cx="4781043" cy="1014516"/>
          </a:xfrm>
        </p:spPr>
        <p:txBody>
          <a:bodyPr/>
          <a:lstStyle/>
          <a:p>
            <a:pPr algn="ctr"/>
            <a:r>
              <a:rPr lang="en-CA" sz="3200" dirty="0"/>
              <a:t>Other discussion points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43A015-35D0-0EF7-396C-F9D343E0156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1DC332-4B72-9797-CD04-EC9108436B8C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pPr>
              <a:defRPr/>
            </a:pPr>
            <a:fld id="{FF5101DD-9994-4C08-B6E0-7CD1E5C89A0A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0322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97CC91E-4F9F-63A6-9F80-510C87E49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04105" y="6480968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rgbClr val="00B0F0"/>
                </a:solidFill>
                <a:latin typeface="+mn-lt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2890513-E58D-2644-ACDB-E89B1349FCEB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7122D1-BA06-E851-D5F1-EEC1EC6504A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25B91923-F38E-1E95-2B73-F65F5F7FA03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811" t="9504" r="12508"/>
          <a:stretch/>
        </p:blipFill>
        <p:spPr>
          <a:xfrm>
            <a:off x="7924800" y="980468"/>
            <a:ext cx="2069676" cy="5286157"/>
          </a:xfrm>
          <a:prstGeom prst="rect">
            <a:avLst/>
          </a:prstGeom>
        </p:spPr>
      </p:pic>
      <p:pic>
        <p:nvPicPr>
          <p:cNvPr id="10" name="Picture 9" descr="A picture containing indoor, dirty&#10;&#10;Description automatically generated">
            <a:extLst>
              <a:ext uri="{FF2B5EF4-FFF2-40B4-BE49-F238E27FC236}">
                <a16:creationId xmlns:a16="http://schemas.microsoft.com/office/drawing/2014/main" id="{2BB69E51-5AE9-FA75-84F1-59841E6C3CF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981" r="27439"/>
          <a:stretch/>
        </p:blipFill>
        <p:spPr>
          <a:xfrm>
            <a:off x="10167197" y="970164"/>
            <a:ext cx="1853912" cy="5306766"/>
          </a:xfrm>
          <a:prstGeom prst="rect">
            <a:avLst/>
          </a:prstGeom>
        </p:spPr>
      </p:pic>
      <p:sp>
        <p:nvSpPr>
          <p:cNvPr id="11" name="Text Placeholder 1">
            <a:extLst>
              <a:ext uri="{FF2B5EF4-FFF2-40B4-BE49-F238E27FC236}">
                <a16:creationId xmlns:a16="http://schemas.microsoft.com/office/drawing/2014/main" id="{27D49281-D423-3607-4980-307AB5DB1BE2}"/>
              </a:ext>
            </a:extLst>
          </p:cNvPr>
          <p:cNvSpPr txBox="1">
            <a:spLocks/>
          </p:cNvSpPr>
          <p:nvPr/>
        </p:nvSpPr>
        <p:spPr>
          <a:xfrm>
            <a:off x="309634" y="308365"/>
            <a:ext cx="10450005" cy="101451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CA">
                <a:solidFill>
                  <a:srgbClr val="00AAFF"/>
                </a:solidFill>
              </a:rPr>
              <a:t>Preparation for cavity testing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357C01D-55AF-BF03-3FCC-8277FB307BAA}"/>
              </a:ext>
            </a:extLst>
          </p:cNvPr>
          <p:cNvSpPr txBox="1"/>
          <p:nvPr/>
        </p:nvSpPr>
        <p:spPr>
          <a:xfrm>
            <a:off x="169895" y="1110669"/>
            <a:ext cx="3640105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eaLnBrk="1" fontAlgn="auto" hangingPunct="1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CA" sz="2000" dirty="0">
                <a:latin typeface="+mn-lt"/>
              </a:rPr>
              <a:t>TRIUMF will requalify the AUP cavities upon delivery from </a:t>
            </a:r>
            <a:r>
              <a:rPr lang="en-CA" sz="2000" dirty="0" err="1">
                <a:latin typeface="+mn-lt"/>
              </a:rPr>
              <a:t>JLab</a:t>
            </a:r>
            <a:endParaRPr lang="en-CA" sz="2000" dirty="0">
              <a:latin typeface="+mn-lt"/>
            </a:endParaRPr>
          </a:p>
          <a:p>
            <a:pPr marL="285750" indent="-285750" eaLnBrk="1" fontAlgn="auto" hangingPunct="1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CA" sz="2000" dirty="0">
                <a:latin typeface="+mn-lt"/>
              </a:rPr>
              <a:t>TRIUMF worked with AUP to draft cavity requalification test criteria</a:t>
            </a:r>
          </a:p>
          <a:p>
            <a:pPr marL="285750" indent="-285750" eaLnBrk="1" fontAlgn="auto" hangingPunct="1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CA" sz="2000" b="1" dirty="0">
                <a:solidFill>
                  <a:srgbClr val="FF0000"/>
                </a:solidFill>
                <a:latin typeface="+mn-lt"/>
              </a:rPr>
              <a:t>Important that this gets signed off soon</a:t>
            </a:r>
          </a:p>
        </p:txBody>
      </p:sp>
      <p:grpSp>
        <p:nvGrpSpPr>
          <p:cNvPr id="4" name="Group 15">
            <a:extLst>
              <a:ext uri="{FF2B5EF4-FFF2-40B4-BE49-F238E27FC236}">
                <a16:creationId xmlns:a16="http://schemas.microsoft.com/office/drawing/2014/main" id="{50144ED3-A327-15DF-BD62-FB642FCACC8A}"/>
              </a:ext>
            </a:extLst>
          </p:cNvPr>
          <p:cNvGrpSpPr>
            <a:grpSpLocks/>
          </p:cNvGrpSpPr>
          <p:nvPr/>
        </p:nvGrpSpPr>
        <p:grpSpPr bwMode="auto">
          <a:xfrm>
            <a:off x="0" y="6234113"/>
            <a:ext cx="1603375" cy="611187"/>
            <a:chOff x="2899741" y="3408765"/>
            <a:chExt cx="3401670" cy="1421594"/>
          </a:xfrm>
        </p:grpSpPr>
        <p:pic>
          <p:nvPicPr>
            <p:cNvPr id="7" name="Picture 16">
              <a:extLst>
                <a:ext uri="{FF2B5EF4-FFF2-40B4-BE49-F238E27FC236}">
                  <a16:creationId xmlns:a16="http://schemas.microsoft.com/office/drawing/2014/main" id="{0BAC9FFE-EFA7-D78E-6CAF-0D6CB52296A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9741" y="3408765"/>
              <a:ext cx="3401670" cy="1421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2" descr="Bildergebnis für canadian flag">
              <a:extLst>
                <a:ext uri="{FF2B5EF4-FFF2-40B4-BE49-F238E27FC236}">
                  <a16:creationId xmlns:a16="http://schemas.microsoft.com/office/drawing/2014/main" id="{1DEFE777-7455-1314-1C98-4999CAD1FC1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31" t="7127" r="28419" b="22800"/>
            <a:stretch>
              <a:fillRect/>
            </a:stretch>
          </p:blipFill>
          <p:spPr bwMode="auto">
            <a:xfrm rot="-1904151">
              <a:off x="2926840" y="3435876"/>
              <a:ext cx="622100" cy="5122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18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7E3A0F8B-9EFF-8071-CD4F-F8215B77B00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43417" y="4302845"/>
              <a:ext cx="486874" cy="4868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665CC6F6-0F11-337A-59F3-42AE9ECEDA22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4869" y="1504268"/>
            <a:ext cx="3026021" cy="393066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21359999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1200913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2FBB758-0C91-4335-A53C-D7BD2E36F378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657732" y="308365"/>
            <a:ext cx="10450005" cy="1014516"/>
          </a:xfrm>
        </p:spPr>
        <p:txBody>
          <a:bodyPr/>
          <a:lstStyle/>
          <a:p>
            <a:r>
              <a:rPr lang="en-CA" sz="2800" b="0" dirty="0"/>
              <a:t>Procurement cooperation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420F2F3-17B5-4D0E-BC42-5F3CB1717D5F}"/>
              </a:ext>
            </a:extLst>
          </p:cNvPr>
          <p:cNvGrpSpPr/>
          <p:nvPr/>
        </p:nvGrpSpPr>
        <p:grpSpPr>
          <a:xfrm>
            <a:off x="0" y="6233678"/>
            <a:ext cx="1602862" cy="611622"/>
            <a:chOff x="2899741" y="3408765"/>
            <a:chExt cx="3401670" cy="1421594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52AD6363-7460-4347-8547-4611B5568C1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9741" y="3408765"/>
              <a:ext cx="3401670" cy="1421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Picture 2" descr="Bildergebnis für canadian flag">
              <a:extLst>
                <a:ext uri="{FF2B5EF4-FFF2-40B4-BE49-F238E27FC236}">
                  <a16:creationId xmlns:a16="http://schemas.microsoft.com/office/drawing/2014/main" id="{7902B3AC-D005-455A-AF76-B8EE76B108A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31" t="7128" r="28419" b="22799"/>
            <a:stretch/>
          </p:blipFill>
          <p:spPr bwMode="auto">
            <a:xfrm rot="19695849">
              <a:off x="2926840" y="3435876"/>
              <a:ext cx="622100" cy="5122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19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3A0C93A9-561B-4925-A7F4-7CEF88CB6BB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743417" y="4302845"/>
              <a:ext cx="486874" cy="486874"/>
            </a:xfrm>
            <a:prstGeom prst="rect">
              <a:avLst/>
            </a:prstGeom>
          </p:spPr>
        </p:pic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0E166962-D9F1-0544-BD4E-C35B4F5B8B9F}"/>
              </a:ext>
            </a:extLst>
          </p:cNvPr>
          <p:cNvSpPr txBox="1"/>
          <p:nvPr/>
        </p:nvSpPr>
        <p:spPr>
          <a:xfrm>
            <a:off x="457199" y="940584"/>
            <a:ext cx="6309361" cy="6170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CA" sz="2000" b="1" dirty="0"/>
              <a:t>CERN/TRIUMF agreement on parts exchange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sz="2000" dirty="0"/>
              <a:t>excellent cooperation to help deal with NA material issues and  </a:t>
            </a:r>
            <a:endParaRPr lang="en-CA" sz="2000" b="1" dirty="0"/>
          </a:p>
          <a:p>
            <a:pPr>
              <a:spcBef>
                <a:spcPts val="600"/>
              </a:spcBef>
            </a:pPr>
            <a:r>
              <a:rPr lang="en-CA" sz="2000" b="1" dirty="0"/>
              <a:t>Bi-phase lines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sz="2000" dirty="0"/>
              <a:t>Production well advanced at CERN with first article for TCM1 delivered – excellent cooperation</a:t>
            </a:r>
          </a:p>
          <a:p>
            <a:pPr>
              <a:spcBef>
                <a:spcPts val="600"/>
              </a:spcBef>
            </a:pPr>
            <a:r>
              <a:rPr lang="en-CA" sz="2000" b="1" dirty="0"/>
              <a:t>SS316 material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sz="2000" dirty="0"/>
              <a:t>CERN sends TRIUMF material to overcome lack of certified material in NA</a:t>
            </a:r>
          </a:p>
          <a:p>
            <a:pPr>
              <a:spcBef>
                <a:spcPts val="600"/>
              </a:spcBef>
            </a:pPr>
            <a:r>
              <a:rPr lang="en-CA" sz="2000" b="1" dirty="0"/>
              <a:t>Hardware/Instrumentation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sz="2000" dirty="0"/>
              <a:t>TRIUMF needs updated list of procured parts ASAP including fastener summary BOM</a:t>
            </a:r>
          </a:p>
          <a:p>
            <a:pPr>
              <a:spcBef>
                <a:spcPts val="600"/>
              </a:spcBef>
            </a:pPr>
            <a:r>
              <a:rPr lang="en-CA" sz="2000" b="1" dirty="0"/>
              <a:t>Invoicing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sz="2000" dirty="0"/>
              <a:t>WP4 may need to coax the first invoices from CERN-&gt; TRIUMF to get money flowing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CA" sz="2000" dirty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CA" sz="2000" dirty="0"/>
          </a:p>
        </p:txBody>
      </p:sp>
      <p:pic>
        <p:nvPicPr>
          <p:cNvPr id="11" name="Picture 10" descr="A person standing next to a large white object&#10;&#10;Description automatically generated">
            <a:extLst>
              <a:ext uri="{FF2B5EF4-FFF2-40B4-BE49-F238E27FC236}">
                <a16:creationId xmlns:a16="http://schemas.microsoft.com/office/drawing/2014/main" id="{AE717BCD-3E69-17BD-948B-37DF0D0C15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07407" y="1938392"/>
            <a:ext cx="1813560" cy="2418080"/>
          </a:xfrm>
          <a:prstGeom prst="rect">
            <a:avLst/>
          </a:prstGeom>
        </p:spPr>
      </p:pic>
      <p:pic>
        <p:nvPicPr>
          <p:cNvPr id="12" name="Picture 11" descr="A drawing of a machine&#10;&#10;Description automatically generated">
            <a:extLst>
              <a:ext uri="{FF2B5EF4-FFF2-40B4-BE49-F238E27FC236}">
                <a16:creationId xmlns:a16="http://schemas.microsoft.com/office/drawing/2014/main" id="{A7466A02-AC1B-4F1C-1DDA-16B3E48F7C7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261917" y="1938392"/>
            <a:ext cx="2723362" cy="241808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C1EFC36-F146-8E1D-1C70-25F290EF0F4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66560" y="157096"/>
            <a:ext cx="5309692" cy="163002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A030087-5F8A-2013-06D4-9E15DE6F74F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309286" y="4686834"/>
            <a:ext cx="2484331" cy="1668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8245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0A710A-1301-24EB-A813-D010AE3E9B2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86109F-FC23-24B3-984D-3EB7DA5EB0B7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pPr>
              <a:defRPr/>
            </a:pPr>
            <a:fld id="{FF5101DD-9994-4C08-B6E0-7CD1E5C89A0A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pic>
        <p:nvPicPr>
          <p:cNvPr id="5" name="Picture 4" descr="A person in a white protective suit working on a machine&#10;&#10;Description automatically generated">
            <a:extLst>
              <a:ext uri="{FF2B5EF4-FFF2-40B4-BE49-F238E27FC236}">
                <a16:creationId xmlns:a16="http://schemas.microsoft.com/office/drawing/2014/main" id="{CBCC84B8-A174-5E72-92F8-CB4A8F5B31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625"/>
          <a:stretch/>
        </p:blipFill>
        <p:spPr>
          <a:xfrm rot="5400000">
            <a:off x="5715000" y="381000"/>
            <a:ext cx="6858000" cy="6096000"/>
          </a:xfrm>
          <a:prstGeom prst="rect">
            <a:avLst/>
          </a:prstGeom>
        </p:spPr>
      </p:pic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3495D9D9-22CC-8F89-1DF5-455F28CC6C3C}"/>
              </a:ext>
            </a:extLst>
          </p:cNvPr>
          <p:cNvSpPr txBox="1">
            <a:spLocks/>
          </p:cNvSpPr>
          <p:nvPr/>
        </p:nvSpPr>
        <p:spPr>
          <a:xfrm>
            <a:off x="440562" y="351862"/>
            <a:ext cx="10450005" cy="1014516"/>
          </a:xfrm>
          <a:prstGeom prst="rect">
            <a:avLst/>
          </a:prstGeom>
        </p:spPr>
        <p:txBody>
          <a:bodyPr/>
          <a:lstStyle>
            <a:lvl1pPr marL="0" indent="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Tx/>
              <a:buNone/>
              <a:defRPr sz="2400" b="1" i="0" kern="120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CA" sz="2800" b="0"/>
              <a:t>First PIMs received from CERN</a:t>
            </a:r>
          </a:p>
        </p:txBody>
      </p:sp>
      <p:pic>
        <p:nvPicPr>
          <p:cNvPr id="7" name="Picture 6" descr="A close up of a metal object&#10;&#10;Description automatically generated">
            <a:extLst>
              <a:ext uri="{FF2B5EF4-FFF2-40B4-BE49-F238E27FC236}">
                <a16:creationId xmlns:a16="http://schemas.microsoft.com/office/drawing/2014/main" id="{157C2486-3C1E-821E-AE79-AB1ABEE556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547" b="-2"/>
          <a:stretch/>
        </p:blipFill>
        <p:spPr>
          <a:xfrm rot="5400000">
            <a:off x="2926680" y="3644498"/>
            <a:ext cx="2967492" cy="2732438"/>
          </a:xfrm>
          <a:prstGeom prst="rect">
            <a:avLst/>
          </a:prstGeom>
        </p:spPr>
      </p:pic>
      <p:pic>
        <p:nvPicPr>
          <p:cNvPr id="8" name="Picture 7" descr="A close up of a machine&#10;&#10;Description automatically generated">
            <a:extLst>
              <a:ext uri="{FF2B5EF4-FFF2-40B4-BE49-F238E27FC236}">
                <a16:creationId xmlns:a16="http://schemas.microsoft.com/office/drawing/2014/main" id="{E8507FB2-ECF2-4F7E-4900-40210A279D0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547" b="-2"/>
          <a:stretch/>
        </p:blipFill>
        <p:spPr>
          <a:xfrm rot="5400000">
            <a:off x="47962" y="3644498"/>
            <a:ext cx="2967492" cy="273243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69BC202-A00F-720E-110C-87B2ABDD460B}"/>
              </a:ext>
            </a:extLst>
          </p:cNvPr>
          <p:cNvSpPr txBox="1"/>
          <p:nvPr/>
        </p:nvSpPr>
        <p:spPr>
          <a:xfrm>
            <a:off x="316201" y="912407"/>
            <a:ext cx="5456011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Components for first string assembly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Tested in clean room for particulate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Results seem acceptable – good to compare with UK experience</a:t>
            </a:r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13685027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AFA569-3D5B-F662-7C43-0369633E04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232E1B-636C-7BA8-5B67-A200B461C53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SMALL BELLOW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FFA964-8BB1-019A-971F-2BDF1DC4CBF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Flanges had a particle count of 57 for 0.3 micron.</a:t>
            </a:r>
          </a:p>
          <a:p>
            <a:r>
              <a:rPr lang="en-US" dirty="0"/>
              <a:t>The assembly had a particle count of 1257 for 0.3 micron in the beginning.</a:t>
            </a:r>
          </a:p>
          <a:p>
            <a:r>
              <a:rPr lang="en-US" dirty="0"/>
              <a:t>The particle count decreased to &lt;250 with continuous cleaning by filtered Nitrogen.</a:t>
            </a: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C3E6966-5806-7244-D68C-5556C3B9576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LARGE BELLOW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8112EF0-0444-2BB8-5373-952C4DB1B3F2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/>
              <a:t>Flanges had a particle count of 39 for 0.3 micron.</a:t>
            </a:r>
          </a:p>
          <a:p>
            <a:r>
              <a:rPr lang="en-US" dirty="0"/>
              <a:t>The assembly had a particle count of 2282 for 0.3 micron in the beginning.</a:t>
            </a:r>
          </a:p>
          <a:p>
            <a:r>
              <a:rPr lang="en-US" dirty="0"/>
              <a:t>The particle count decreased to &lt;100 with continuous cleaning by filtered Nitrogen.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21932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Related image">
            <a:extLst>
              <a:ext uri="{FF2B5EF4-FFF2-40B4-BE49-F238E27FC236}">
                <a16:creationId xmlns:a16="http://schemas.microsoft.com/office/drawing/2014/main" id="{D4D38480-4FB9-EC45-EE71-4895CB0B6C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1575" y="0"/>
            <a:ext cx="5940425" cy="333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4">
            <a:extLst>
              <a:ext uri="{FF2B5EF4-FFF2-40B4-BE49-F238E27FC236}">
                <a16:creationId xmlns:a16="http://schemas.microsoft.com/office/drawing/2014/main" id="{92CFA30F-1BC3-E7CC-E96B-61824DC2DB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1575" y="3403600"/>
            <a:ext cx="5946775" cy="345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6">
            <a:extLst>
              <a:ext uri="{FF2B5EF4-FFF2-40B4-BE49-F238E27FC236}">
                <a16:creationId xmlns:a16="http://schemas.microsoft.com/office/drawing/2014/main" id="{84435A47-7447-826B-6DAE-94E7E91A75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7600" y="6096000"/>
            <a:ext cx="2190750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7">
            <a:extLst>
              <a:ext uri="{FF2B5EF4-FFF2-40B4-BE49-F238E27FC236}">
                <a16:creationId xmlns:a16="http://schemas.microsoft.com/office/drawing/2014/main" id="{DA38F4BD-716E-DFFD-1036-514304A876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0800" y="0"/>
            <a:ext cx="19812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8" name="Title 2">
            <a:extLst>
              <a:ext uri="{FF2B5EF4-FFF2-40B4-BE49-F238E27FC236}">
                <a16:creationId xmlns:a16="http://schemas.microsoft.com/office/drawing/2014/main" id="{950E4218-322E-6355-AAF1-910F8C1883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125" y="214313"/>
            <a:ext cx="7686675" cy="66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US" altLang="en-US" sz="2800">
                <a:solidFill>
                  <a:srgbClr val="039BE7"/>
                </a:solidFill>
                <a:latin typeface="Arial Unicode MS"/>
                <a:ea typeface="Arial Unicode MS"/>
                <a:cs typeface="Arial Unicode MS"/>
              </a:rPr>
              <a:t>Summary</a:t>
            </a:r>
          </a:p>
        </p:txBody>
      </p:sp>
      <p:grpSp>
        <p:nvGrpSpPr>
          <p:cNvPr id="13319" name="Group 15">
            <a:extLst>
              <a:ext uri="{FF2B5EF4-FFF2-40B4-BE49-F238E27FC236}">
                <a16:creationId xmlns:a16="http://schemas.microsoft.com/office/drawing/2014/main" id="{5AD53F42-C65D-EA32-CDC9-5B67A0B837FA}"/>
              </a:ext>
            </a:extLst>
          </p:cNvPr>
          <p:cNvGrpSpPr>
            <a:grpSpLocks/>
          </p:cNvGrpSpPr>
          <p:nvPr/>
        </p:nvGrpSpPr>
        <p:grpSpPr bwMode="auto">
          <a:xfrm>
            <a:off x="6268721" y="6246813"/>
            <a:ext cx="1603375" cy="611187"/>
            <a:chOff x="2899741" y="3408765"/>
            <a:chExt cx="3401670" cy="1421594"/>
          </a:xfrm>
        </p:grpSpPr>
        <p:pic>
          <p:nvPicPr>
            <p:cNvPr id="13321" name="Picture 16">
              <a:extLst>
                <a:ext uri="{FF2B5EF4-FFF2-40B4-BE49-F238E27FC236}">
                  <a16:creationId xmlns:a16="http://schemas.microsoft.com/office/drawing/2014/main" id="{3A7256A0-EC43-FB98-2139-A755CD0CB04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9741" y="3408765"/>
              <a:ext cx="3401670" cy="1421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322" name="Picture 2" descr="Bildergebnis für canadian flag">
              <a:extLst>
                <a:ext uri="{FF2B5EF4-FFF2-40B4-BE49-F238E27FC236}">
                  <a16:creationId xmlns:a16="http://schemas.microsoft.com/office/drawing/2014/main" id="{3272666F-8929-9880-7105-361035FBEBE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31" t="7127" r="28419" b="22800"/>
            <a:stretch>
              <a:fillRect/>
            </a:stretch>
          </p:blipFill>
          <p:spPr bwMode="auto">
            <a:xfrm rot="-1904151">
              <a:off x="2926840" y="3435876"/>
              <a:ext cx="622100" cy="5122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323" name="Picture 18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59130215-AC09-D072-8505-A3B375BF0DE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43417" y="4302845"/>
              <a:ext cx="486874" cy="4868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320" name="TextBox 12">
            <a:extLst>
              <a:ext uri="{FF2B5EF4-FFF2-40B4-BE49-F238E27FC236}">
                <a16:creationId xmlns:a16="http://schemas.microsoft.com/office/drawing/2014/main" id="{7D0822F7-F0F5-A56D-2331-7352A2A619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375" y="877888"/>
            <a:ext cx="5572125" cy="5139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285750" indent="-285750" eaLnBrk="1" hangingPunct="1">
              <a:spcBef>
                <a:spcPts val="600"/>
              </a:spcBef>
              <a:buFont typeface="Arial"/>
              <a:buChar char="•"/>
            </a:pPr>
            <a:r>
              <a:rPr lang="en-GB" altLang="en-US" dirty="0"/>
              <a:t>First cavity delivery and cryomodule design are both on the critical path for RFD completion</a:t>
            </a:r>
          </a:p>
          <a:p>
            <a:pPr marL="685800" lvl="1" eaLnBrk="1" hangingPunct="1">
              <a:spcBef>
                <a:spcPts val="600"/>
              </a:spcBef>
              <a:buFont typeface="Arial"/>
              <a:buChar char="•"/>
            </a:pPr>
            <a:r>
              <a:rPr lang="en-GB" altLang="en-US" dirty="0"/>
              <a:t>Interdependencies of delivery times and RFD project end need to be added to schedule</a:t>
            </a:r>
          </a:p>
          <a:p>
            <a:pPr marL="685800" lvl="1" eaLnBrk="1" hangingPunct="1">
              <a:spcBef>
                <a:spcPts val="600"/>
              </a:spcBef>
              <a:buFont typeface="Arial"/>
              <a:buChar char="•"/>
            </a:pPr>
            <a:r>
              <a:rPr lang="en-GB" altLang="en-US" dirty="0"/>
              <a:t>TRIUMF SD2026 estimated to have an impact of ~ 6 months</a:t>
            </a:r>
          </a:p>
          <a:p>
            <a:pPr marL="285750" indent="-285750" eaLnBrk="1" hangingPunct="1">
              <a:spcBef>
                <a:spcPts val="600"/>
              </a:spcBef>
              <a:buFont typeface="Arial"/>
              <a:buChar char="•"/>
            </a:pPr>
            <a:r>
              <a:rPr lang="en-GB" altLang="en-US" dirty="0">
                <a:latin typeface="Arial"/>
                <a:cs typeface="Arial"/>
              </a:rPr>
              <a:t>2024 strategy addresses finite time window for spending available funds</a:t>
            </a:r>
            <a:endParaRPr lang="en-US" dirty="0">
              <a:latin typeface="Arial"/>
              <a:cs typeface="Arial"/>
            </a:endParaRPr>
          </a:p>
          <a:p>
            <a:pPr lvl="1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800" dirty="0">
                <a:latin typeface="Arial"/>
                <a:cs typeface="Arial"/>
              </a:rPr>
              <a:t>Requires timely delivery from </a:t>
            </a:r>
            <a:r>
              <a:rPr lang="en-GB" dirty="0">
                <a:latin typeface="Arial"/>
                <a:cs typeface="Arial"/>
              </a:rPr>
              <a:t>vendors (and CERN) </a:t>
            </a:r>
            <a:r>
              <a:rPr lang="en-GB" sz="1800" dirty="0">
                <a:latin typeface="Arial"/>
                <a:cs typeface="Arial"/>
              </a:rPr>
              <a:t>of agreed deliverables in order to make payments</a:t>
            </a:r>
          </a:p>
          <a:p>
            <a:pPr lvl="1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altLang="en-US" dirty="0">
                <a:latin typeface="Arial"/>
                <a:cs typeface="Arial"/>
              </a:rPr>
              <a:t>~1.6MCHF in CERN scope</a:t>
            </a:r>
          </a:p>
          <a:p>
            <a:pPr lvl="1" eaLnBrk="1" hangingPunct="1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GB" altLang="en-US" dirty="0"/>
              <a:t>First out of scope fabricated parts received from CERN </a:t>
            </a:r>
            <a:endParaRPr lang="en-GB" altLang="en-US" dirty="0">
              <a:latin typeface="Arial"/>
              <a:cs typeface="Arial"/>
            </a:endParaRPr>
          </a:p>
          <a:p>
            <a:pPr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altLang="en-US" dirty="0"/>
          </a:p>
          <a:p>
            <a:pPr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1358595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Placeholder 1">
            <a:extLst>
              <a:ext uri="{FF2B5EF4-FFF2-40B4-BE49-F238E27FC236}">
                <a16:creationId xmlns:a16="http://schemas.microsoft.com/office/drawing/2014/main" id="{932045EE-F0AB-4725-8FA5-63743590ED43}"/>
              </a:ext>
            </a:extLst>
          </p:cNvPr>
          <p:cNvSpPr>
            <a:spLocks noGrp="1" noChangeArrowheads="1"/>
          </p:cNvSpPr>
          <p:nvPr>
            <p:ph type="body" sz="quarter" idx="21"/>
          </p:nvPr>
        </p:nvSpPr>
        <p:spPr bwMode="auto">
          <a:xfrm>
            <a:off x="514684" y="239703"/>
            <a:ext cx="10450513" cy="7699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CA" altLang="en-US" sz="2800" b="0" dirty="0">
                <a:latin typeface="Arial" panose="020B0604020202020204" pitchFamily="34" charset="0"/>
                <a:cs typeface="Arial" panose="020B0604020202020204" pitchFamily="34" charset="0"/>
              </a:rPr>
              <a:t>Funding constraints</a:t>
            </a:r>
          </a:p>
        </p:txBody>
      </p:sp>
      <p:sp>
        <p:nvSpPr>
          <p:cNvPr id="28675" name="TextBox 4">
            <a:extLst>
              <a:ext uri="{FF2B5EF4-FFF2-40B4-BE49-F238E27FC236}">
                <a16:creationId xmlns:a16="http://schemas.microsoft.com/office/drawing/2014/main" id="{96A5C534-0F71-49CE-9C49-6F7B2BB925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1999" y="987555"/>
            <a:ext cx="5647835" cy="5170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285750" indent="-285750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altLang="en-US" sz="2000" dirty="0"/>
              <a:t>Due to the nature of the funding agreement ALL funds for the project must be spent and all parts received (to trigger payment) before April 2025</a:t>
            </a:r>
          </a:p>
          <a:p>
            <a:pPr marL="285750" indent="-285750" eaLnBrk="1" hangingPunct="1">
              <a:spcBef>
                <a:spcPts val="600"/>
              </a:spcBef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CA" altLang="en-US" sz="2000" dirty="0"/>
              <a:t>Over 5M$ has been committed over the last year - TRIUMF has presently spent or committed 97% of the funds – (now 98%)</a:t>
            </a:r>
          </a:p>
          <a:p>
            <a:pPr marL="285750" indent="-285750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altLang="en-US" sz="2000" dirty="0"/>
              <a:t>Present risks</a:t>
            </a:r>
          </a:p>
          <a:p>
            <a:pPr marL="792000" lvl="1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altLang="en-US" sz="2000" dirty="0">
                <a:solidFill>
                  <a:srgbClr val="FF0000"/>
                </a:solidFill>
              </a:rPr>
              <a:t>Over 50% of funds are encumbered including 19% from CERN that need delivery to TRIUMF before April 2025 </a:t>
            </a:r>
          </a:p>
          <a:p>
            <a:pPr marL="792000" lvl="1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altLang="en-US" sz="2000" dirty="0">
                <a:solidFill>
                  <a:srgbClr val="FF0000"/>
                </a:solidFill>
              </a:rPr>
              <a:t>Some drawing packages and procured parts lists are still not released</a:t>
            </a:r>
          </a:p>
          <a:p>
            <a:pPr marL="792000" lvl="1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CA" altLang="en-US" sz="2000" dirty="0">
              <a:solidFill>
                <a:srgbClr val="FF0000"/>
              </a:solidFill>
            </a:endParaRPr>
          </a:p>
          <a:p>
            <a:pPr marL="285750" indent="-285750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CA" altLang="en-US" sz="2000" b="1" dirty="0">
              <a:solidFill>
                <a:srgbClr val="00A4FF"/>
              </a:solidFill>
            </a:endParaRPr>
          </a:p>
        </p:txBody>
      </p:sp>
      <p:sp>
        <p:nvSpPr>
          <p:cNvPr id="28707" name="Slide Number Placeholder 4">
            <a:extLst>
              <a:ext uri="{FF2B5EF4-FFF2-40B4-BE49-F238E27FC236}">
                <a16:creationId xmlns:a16="http://schemas.microsoft.com/office/drawing/2014/main" id="{60C5EC4A-1DEA-463C-BA7F-544E4245FE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67800" y="6581775"/>
            <a:ext cx="28448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fld id="{3E09994E-2FB2-4519-A561-FB011D747029}" type="slidenum">
              <a:rPr lang="en-US" altLang="en-US" sz="1200">
                <a:solidFill>
                  <a:srgbClr val="00A4FF"/>
                </a:solidFill>
              </a:rPr>
              <a:pPr algn="r" eaLnBrk="1" hangingPunct="1"/>
              <a:t>3</a:t>
            </a:fld>
            <a:endParaRPr lang="en-US" altLang="en-US" sz="1200">
              <a:solidFill>
                <a:srgbClr val="00A4FF"/>
              </a:solidFill>
            </a:endParaRPr>
          </a:p>
        </p:txBody>
      </p:sp>
      <p:grpSp>
        <p:nvGrpSpPr>
          <p:cNvPr id="28708" name="Group 15">
            <a:extLst>
              <a:ext uri="{FF2B5EF4-FFF2-40B4-BE49-F238E27FC236}">
                <a16:creationId xmlns:a16="http://schemas.microsoft.com/office/drawing/2014/main" id="{467B4980-5071-4A8B-AB71-297D94AF3900}"/>
              </a:ext>
            </a:extLst>
          </p:cNvPr>
          <p:cNvGrpSpPr>
            <a:grpSpLocks/>
          </p:cNvGrpSpPr>
          <p:nvPr/>
        </p:nvGrpSpPr>
        <p:grpSpPr bwMode="auto">
          <a:xfrm>
            <a:off x="0" y="6234113"/>
            <a:ext cx="1603375" cy="611187"/>
            <a:chOff x="2899741" y="3408765"/>
            <a:chExt cx="3401670" cy="1421594"/>
          </a:xfrm>
        </p:grpSpPr>
        <p:pic>
          <p:nvPicPr>
            <p:cNvPr id="28712" name="Picture 16">
              <a:extLst>
                <a:ext uri="{FF2B5EF4-FFF2-40B4-BE49-F238E27FC236}">
                  <a16:creationId xmlns:a16="http://schemas.microsoft.com/office/drawing/2014/main" id="{DA2BBF37-C812-431E-83FD-F2768B01E23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9741" y="3408765"/>
              <a:ext cx="3401670" cy="1421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713" name="Picture 2" descr="Bildergebnis für canadian flag">
              <a:extLst>
                <a:ext uri="{FF2B5EF4-FFF2-40B4-BE49-F238E27FC236}">
                  <a16:creationId xmlns:a16="http://schemas.microsoft.com/office/drawing/2014/main" id="{8714FDD3-EB74-4C5E-94B4-C6EDC2E9C4E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31" t="7127" r="28419" b="22800"/>
            <a:stretch>
              <a:fillRect/>
            </a:stretch>
          </p:blipFill>
          <p:spPr bwMode="auto">
            <a:xfrm rot="-1904151">
              <a:off x="2926840" y="3435876"/>
              <a:ext cx="622100" cy="5122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714" name="Picture 18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9A7C4115-FBF1-4486-8510-E55E0391A62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43417" y="4302845"/>
              <a:ext cx="486874" cy="4868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E099D199-7CDF-BDE4-B370-470CB24DD9F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6192478"/>
              </p:ext>
            </p:extLst>
          </p:nvPr>
        </p:nvGraphicFramePr>
        <p:xfrm>
          <a:off x="6724684" y="772835"/>
          <a:ext cx="5187916" cy="9423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5" imgW="3181362" imgH="577975" progId="Excel.Sheet.12">
                  <p:embed/>
                </p:oleObj>
              </mc:Choice>
              <mc:Fallback>
                <p:oleObj name="Worksheet" r:id="rId5" imgW="3181362" imgH="577975" progId="Excel.Sheet.12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E099D199-7CDF-BDE4-B370-470CB24DD9F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724684" y="772835"/>
                        <a:ext cx="5187916" cy="9423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1527F557-F36F-3F10-76CF-CD1A8B68B92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24684" y="2027862"/>
            <a:ext cx="5187916" cy="3694844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06CB5C3-000E-093F-F679-8C49FBBC859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540632" y="2921742"/>
            <a:ext cx="4781043" cy="1014516"/>
          </a:xfrm>
        </p:spPr>
        <p:txBody>
          <a:bodyPr/>
          <a:lstStyle/>
          <a:p>
            <a:pPr algn="ctr"/>
            <a:r>
              <a:rPr lang="en-CA" sz="3200" dirty="0"/>
              <a:t>Schedule Discussion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43A015-35D0-0EF7-396C-F9D343E0156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1DC332-4B72-9797-CD04-EC9108436B8C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pPr>
              <a:defRPr/>
            </a:pPr>
            <a:fld id="{FF5101DD-9994-4C08-B6E0-7CD1E5C89A0A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8020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A1E58-4690-9057-ED12-DF240E8DAE9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0057F8-B841-9EEC-1638-06DE4D0846A8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pPr>
              <a:defRPr/>
            </a:pPr>
            <a:fld id="{FF5101DD-9994-4C08-B6E0-7CD1E5C89A0A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38855914-D389-9EB3-6B25-FCF63302B70B}"/>
              </a:ext>
            </a:extLst>
          </p:cNvPr>
          <p:cNvSpPr txBox="1">
            <a:spLocks/>
          </p:cNvSpPr>
          <p:nvPr/>
        </p:nvSpPr>
        <p:spPr>
          <a:xfrm>
            <a:off x="412603" y="320131"/>
            <a:ext cx="10450005" cy="1014516"/>
          </a:xfrm>
          <a:prstGeom prst="rect">
            <a:avLst/>
          </a:prstGeom>
        </p:spPr>
        <p:txBody>
          <a:bodyPr/>
          <a:lstStyle>
            <a:lvl1pPr marL="0" indent="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Tx/>
              <a:buNone/>
              <a:defRPr sz="2400" b="1" i="0" kern="120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CA" sz="2800" b="0"/>
              <a:t>Cryomodule Assembly Boundary Conditions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35275C8-194E-841C-A09D-31A0D2419539}"/>
              </a:ext>
            </a:extLst>
          </p:cNvPr>
          <p:cNvSpPr txBox="1"/>
          <p:nvPr/>
        </p:nvSpPr>
        <p:spPr>
          <a:xfrm>
            <a:off x="412603" y="1049050"/>
            <a:ext cx="5954578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altLang="en-US" sz="2000" dirty="0"/>
              <a:t>CM string assembly requires cavities from AUP, FPCs and beamline assemblies from CERN – first articles are required to assemble TCM0 and TCM1</a:t>
            </a:r>
            <a:endParaRPr lang="en-US" sz="2000" dirty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The critical path runs through delivery of the prototype cavity </a:t>
            </a:r>
            <a:r>
              <a:rPr lang="en-US" sz="2000" dirty="0">
                <a:solidFill>
                  <a:srgbClr val="FF0000"/>
                </a:solidFill>
              </a:rPr>
              <a:t>(rigid) </a:t>
            </a:r>
            <a:r>
              <a:rPr lang="en-US" sz="2000" dirty="0"/>
              <a:t>and CM design </a:t>
            </a:r>
            <a:r>
              <a:rPr lang="en-US" sz="2000" dirty="0">
                <a:solidFill>
                  <a:srgbClr val="FF0000"/>
                </a:solidFill>
              </a:rPr>
              <a:t>(coupled to parts fabrication schedule)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TRIUMF also requires delivery of CM parts from CERN for both </a:t>
            </a:r>
            <a:r>
              <a:rPr lang="en-US" sz="2000" i="1" dirty="0"/>
              <a:t>in scope </a:t>
            </a:r>
            <a:r>
              <a:rPr lang="en-US" sz="2000" dirty="0"/>
              <a:t>articles and </a:t>
            </a:r>
            <a:r>
              <a:rPr lang="en-US" sz="2000" i="1" dirty="0"/>
              <a:t>added scope </a:t>
            </a:r>
            <a:r>
              <a:rPr lang="en-US" sz="2000" dirty="0"/>
              <a:t>articles (at least for first units):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Rf test adaptors – </a:t>
            </a:r>
            <a:r>
              <a:rPr lang="en-US" sz="2000" dirty="0">
                <a:solidFill>
                  <a:srgbClr val="FF0000"/>
                </a:solidFill>
              </a:rPr>
              <a:t>Jan 2024 </a:t>
            </a:r>
            <a:r>
              <a:rPr lang="en-US" sz="2000" dirty="0"/>
              <a:t>- Dec 2024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String assembly components – </a:t>
            </a:r>
            <a:r>
              <a:rPr lang="en-US" sz="2000" dirty="0">
                <a:solidFill>
                  <a:srgbClr val="FF0000"/>
                </a:solidFill>
              </a:rPr>
              <a:t>Mar 2024 </a:t>
            </a:r>
            <a:r>
              <a:rPr lang="en-US" sz="2000" dirty="0"/>
              <a:t>- Mar 2025 – partial PIMs received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CM assembly – </a:t>
            </a:r>
            <a:r>
              <a:rPr lang="en-US" sz="2000" dirty="0">
                <a:solidFill>
                  <a:srgbClr val="FF0000"/>
                </a:solidFill>
              </a:rPr>
              <a:t>April 2024 </a:t>
            </a:r>
            <a:r>
              <a:rPr lang="en-US" sz="2000" dirty="0"/>
              <a:t>- May 2025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CM test – </a:t>
            </a:r>
            <a:r>
              <a:rPr lang="en-US" sz="2000" dirty="0">
                <a:solidFill>
                  <a:srgbClr val="FF0000"/>
                </a:solidFill>
              </a:rPr>
              <a:t>May 2024 </a:t>
            </a:r>
            <a:r>
              <a:rPr lang="en-US" sz="2000" dirty="0"/>
              <a:t>- Oct. 2025</a:t>
            </a:r>
          </a:p>
          <a:p>
            <a:pPr>
              <a:spcBef>
                <a:spcPts val="600"/>
              </a:spcBef>
            </a:pPr>
            <a:r>
              <a:rPr lang="en-US" sz="2000" dirty="0">
                <a:solidFill>
                  <a:srgbClr val="FF0000"/>
                </a:solidFill>
              </a:rPr>
              <a:t>      * indicates requested dates as of Oct. 2023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2000" dirty="0"/>
          </a:p>
          <a:p>
            <a:endParaRPr lang="en-CA" sz="2000" dirty="0"/>
          </a:p>
        </p:txBody>
      </p:sp>
      <p:grpSp>
        <p:nvGrpSpPr>
          <p:cNvPr id="9" name="Group 11">
            <a:extLst>
              <a:ext uri="{FF2B5EF4-FFF2-40B4-BE49-F238E27FC236}">
                <a16:creationId xmlns:a16="http://schemas.microsoft.com/office/drawing/2014/main" id="{259F2DF8-21E7-6099-04CB-E235B79EA8F0}"/>
              </a:ext>
            </a:extLst>
          </p:cNvPr>
          <p:cNvGrpSpPr>
            <a:grpSpLocks/>
          </p:cNvGrpSpPr>
          <p:nvPr/>
        </p:nvGrpSpPr>
        <p:grpSpPr bwMode="auto">
          <a:xfrm>
            <a:off x="7516679" y="942898"/>
            <a:ext cx="3967305" cy="2425795"/>
            <a:chOff x="8498340" y="3612497"/>
            <a:chExt cx="2830286" cy="1620715"/>
          </a:xfrm>
        </p:grpSpPr>
        <p:pic>
          <p:nvPicPr>
            <p:cNvPr id="10" name="Picture 6" descr="A close up of text on a white surface&#10;&#10;Description automatically generated">
              <a:extLst>
                <a:ext uri="{FF2B5EF4-FFF2-40B4-BE49-F238E27FC236}">
                  <a16:creationId xmlns:a16="http://schemas.microsoft.com/office/drawing/2014/main" id="{634D9412-E7DC-84C6-4644-ACD2CAE6062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333" t="31296" r="17546" b="32037"/>
            <a:stretch>
              <a:fillRect/>
            </a:stretch>
          </p:blipFill>
          <p:spPr bwMode="auto">
            <a:xfrm>
              <a:off x="8498340" y="3614738"/>
              <a:ext cx="2830286" cy="16184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TextBox 7">
              <a:extLst>
                <a:ext uri="{FF2B5EF4-FFF2-40B4-BE49-F238E27FC236}">
                  <a16:creationId xmlns:a16="http://schemas.microsoft.com/office/drawing/2014/main" id="{31B44215-D623-64BB-B3B2-0C4163AAF12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3660000">
              <a:off x="8635208" y="4116899"/>
              <a:ext cx="1293204" cy="284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CA" altLang="en-US" sz="1600" b="1">
                  <a:solidFill>
                    <a:schemeClr val="bg1"/>
                  </a:solidFill>
                </a:rPr>
                <a:t>AUP, CERN</a:t>
              </a:r>
            </a:p>
          </p:txBody>
        </p:sp>
        <p:sp>
          <p:nvSpPr>
            <p:cNvPr id="12" name="TextBox 8">
              <a:extLst>
                <a:ext uri="{FF2B5EF4-FFF2-40B4-BE49-F238E27FC236}">
                  <a16:creationId xmlns:a16="http://schemas.microsoft.com/office/drawing/2014/main" id="{13C9E7DF-AF3E-5AB8-CF78-389D5451EDC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4080000">
              <a:off x="10152295" y="4063556"/>
              <a:ext cx="910401" cy="284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CA" altLang="en-US" sz="1600" b="1">
                  <a:solidFill>
                    <a:schemeClr val="bg1"/>
                  </a:solidFill>
                </a:rPr>
                <a:t>TRIUMF</a:t>
              </a:r>
            </a:p>
          </p:txBody>
        </p:sp>
      </p:grp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E2D1C376-20E8-AD0F-505B-329FAEE151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8160611"/>
              </p:ext>
            </p:extLst>
          </p:nvPr>
        </p:nvGraphicFramePr>
        <p:xfrm>
          <a:off x="7263830" y="4029845"/>
          <a:ext cx="4387868" cy="20297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5904">
                  <a:extLst>
                    <a:ext uri="{9D8B030D-6E8A-4147-A177-3AD203B41FA5}">
                      <a16:colId xmlns:a16="http://schemas.microsoft.com/office/drawing/2014/main" val="379018934"/>
                    </a:ext>
                  </a:extLst>
                </a:gridCol>
                <a:gridCol w="957055">
                  <a:extLst>
                    <a:ext uri="{9D8B030D-6E8A-4147-A177-3AD203B41FA5}">
                      <a16:colId xmlns:a16="http://schemas.microsoft.com/office/drawing/2014/main" val="3102701896"/>
                    </a:ext>
                  </a:extLst>
                </a:gridCol>
                <a:gridCol w="1619633">
                  <a:extLst>
                    <a:ext uri="{9D8B030D-6E8A-4147-A177-3AD203B41FA5}">
                      <a16:colId xmlns:a16="http://schemas.microsoft.com/office/drawing/2014/main" val="3958858028"/>
                    </a:ext>
                  </a:extLst>
                </a:gridCol>
                <a:gridCol w="45276">
                  <a:extLst>
                    <a:ext uri="{9D8B030D-6E8A-4147-A177-3AD203B41FA5}">
                      <a16:colId xmlns:a16="http://schemas.microsoft.com/office/drawing/2014/main" val="3664030140"/>
                    </a:ext>
                  </a:extLst>
                </a:gridCol>
              </a:tblGrid>
              <a:tr h="341332">
                <a:tc>
                  <a:txBody>
                    <a:bodyPr/>
                    <a:lstStyle/>
                    <a:p>
                      <a:pPr algn="l" rtl="0" fontAlgn="ctr"/>
                      <a:r>
                        <a:rPr lang="en-CA" sz="18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Cavity Pair </a:t>
                      </a:r>
                      <a:endParaRPr lang="en-CA" sz="1800" b="1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A" sz="18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Module</a:t>
                      </a:r>
                      <a:endParaRPr lang="en-CA" sz="1800" b="1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</a:t>
                      </a:r>
                      <a:r>
                        <a:rPr lang="en-CA" sz="1800" b="1" i="0" u="none" strike="noStrike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elivery</a:t>
                      </a:r>
                      <a:endParaRPr lang="en-CA" sz="1800" b="1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CA" sz="1600" b="1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3321572"/>
                  </a:ext>
                </a:extLst>
              </a:tr>
              <a:tr h="257461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</a:t>
                      </a:r>
                      <a:r>
                        <a:rPr lang="en-CA" sz="1800" b="0" i="0" u="none" strike="noStrike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rototype</a:t>
                      </a:r>
                      <a:endParaRPr lang="en-CA" sz="18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A" sz="18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TCM0 </a:t>
                      </a:r>
                      <a:endParaRPr lang="en-CA" sz="18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Feb</a:t>
                      </a:r>
                      <a:r>
                        <a:rPr lang="en-CA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 2025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</a:t>
                      </a:r>
                      <a:endParaRPr lang="en-CA" sz="16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7391794"/>
                  </a:ext>
                </a:extLst>
              </a:tr>
              <a:tr h="282818">
                <a:tc>
                  <a:txBody>
                    <a:bodyPr/>
                    <a:lstStyle/>
                    <a:p>
                      <a:pPr algn="l" rtl="0" fontAlgn="ctr"/>
                      <a:r>
                        <a:rPr lang="en-CA" sz="1800" u="none" strike="noStrike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Caviies</a:t>
                      </a:r>
                      <a:r>
                        <a:rPr lang="en-CA" sz="18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1 and 2</a:t>
                      </a:r>
                      <a:endParaRPr lang="en-CA" sz="18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A" sz="18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TCM1</a:t>
                      </a:r>
                      <a:endParaRPr lang="en-CA" sz="18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A" sz="18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May 2025</a:t>
                      </a:r>
                      <a:endParaRPr lang="en-CA" sz="18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A" sz="16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7089062"/>
                  </a:ext>
                </a:extLst>
              </a:tr>
              <a:tr h="282818">
                <a:tc>
                  <a:txBody>
                    <a:bodyPr/>
                    <a:lstStyle/>
                    <a:p>
                      <a:pPr algn="l" rtl="0" fontAlgn="ctr"/>
                      <a:r>
                        <a:rPr lang="en-CA" sz="1800" u="none" strike="noStrike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Caviies</a:t>
                      </a:r>
                      <a:r>
                        <a:rPr lang="en-CA" sz="18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3 and 4</a:t>
                      </a:r>
                      <a:endParaRPr lang="en-CA" sz="18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A" sz="18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TCM2</a:t>
                      </a:r>
                      <a:endParaRPr lang="en-CA" sz="18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A" sz="18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Jun 2025</a:t>
                      </a:r>
                      <a:endParaRPr lang="en-CA" sz="18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A" sz="16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1548555"/>
                  </a:ext>
                </a:extLst>
              </a:tr>
              <a:tr h="282818">
                <a:tc>
                  <a:txBody>
                    <a:bodyPr/>
                    <a:lstStyle/>
                    <a:p>
                      <a:pPr algn="l" rtl="0" fontAlgn="ctr"/>
                      <a:r>
                        <a:rPr lang="en-CA" sz="1800" u="none" strike="noStrike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Caviies</a:t>
                      </a:r>
                      <a:r>
                        <a:rPr lang="en-CA" sz="18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5 and 6</a:t>
                      </a:r>
                      <a:endParaRPr lang="en-CA" sz="18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A" sz="18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TCM3</a:t>
                      </a:r>
                      <a:endParaRPr lang="en-CA" sz="18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A" sz="18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Jul 2024</a:t>
                      </a:r>
                      <a:endParaRPr lang="en-CA" sz="18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A" sz="16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78541829"/>
                  </a:ext>
                </a:extLst>
              </a:tr>
              <a:tr h="282818">
                <a:tc>
                  <a:txBody>
                    <a:bodyPr/>
                    <a:lstStyle/>
                    <a:p>
                      <a:pPr algn="l" rtl="0" fontAlgn="ctr"/>
                      <a:r>
                        <a:rPr lang="en-CA" sz="1800" u="none" strike="noStrike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Caviies</a:t>
                      </a:r>
                      <a:r>
                        <a:rPr lang="en-CA" sz="18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7 and 8</a:t>
                      </a:r>
                      <a:endParaRPr lang="en-CA" sz="18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A" sz="18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TCM4</a:t>
                      </a:r>
                      <a:endParaRPr lang="en-CA" sz="18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A" sz="18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Aug 2025</a:t>
                      </a:r>
                      <a:endParaRPr lang="en-CA" sz="18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A" sz="16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628168"/>
                  </a:ext>
                </a:extLst>
              </a:tr>
              <a:tr h="282818">
                <a:tc>
                  <a:txBody>
                    <a:bodyPr/>
                    <a:lstStyle/>
                    <a:p>
                      <a:pPr algn="l" rtl="0" fontAlgn="ctr"/>
                      <a:r>
                        <a:rPr lang="en-CA" sz="1800" u="none" strike="noStrike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Caviies</a:t>
                      </a:r>
                      <a:r>
                        <a:rPr lang="en-CA" sz="18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9 and 10</a:t>
                      </a:r>
                      <a:endParaRPr lang="en-CA" sz="18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A" sz="18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TCM5</a:t>
                      </a:r>
                      <a:endParaRPr lang="en-CA" sz="18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A" sz="18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Sep 2025</a:t>
                      </a:r>
                      <a:endParaRPr lang="en-CA" sz="18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A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1671530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6D928FEB-1145-6BF5-9B90-C325082FB8D8}"/>
              </a:ext>
            </a:extLst>
          </p:cNvPr>
          <p:cNvSpPr txBox="1"/>
          <p:nvPr/>
        </p:nvSpPr>
        <p:spPr>
          <a:xfrm>
            <a:off x="7263830" y="3655931"/>
            <a:ext cx="4367373" cy="3769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CA" b="1"/>
              <a:t>AUP Delivery Projection </a:t>
            </a:r>
          </a:p>
        </p:txBody>
      </p:sp>
    </p:spTree>
    <p:extLst>
      <p:ext uri="{BB962C8B-B14F-4D97-AF65-F5344CB8AC3E}">
        <p14:creationId xmlns:p14="http://schemas.microsoft.com/office/powerpoint/2010/main" val="9296547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C4A14C7-0564-DF0F-9E2E-8018C2687AA9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CA" sz="3200" b="0" dirty="0"/>
              <a:t>The `TRIUMF’ Schedule Issue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FE8F3F-7E83-781E-4ED0-4F0CD6C7D47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D3E0A2-B8A3-1FCD-552D-E38DD9FE1AEF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pPr>
              <a:defRPr/>
            </a:pPr>
            <a:fld id="{FF5101DD-9994-4C08-B6E0-7CD1E5C89A0A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294CBC0-1D4F-4DD0-7A03-0BBABF9A40FA}"/>
              </a:ext>
            </a:extLst>
          </p:cNvPr>
          <p:cNvSpPr txBox="1"/>
          <p:nvPr/>
        </p:nvSpPr>
        <p:spPr>
          <a:xfrm>
            <a:off x="931863" y="1002291"/>
            <a:ext cx="6405730" cy="63248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dirty="0"/>
              <a:t>The `TRIUMF’ schedule shown at the plenary is a reflection of a long list of dependencies, delays and lessons learned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dirty="0"/>
              <a:t>AUP/ZANON challenges with jacketing - </a:t>
            </a:r>
            <a:r>
              <a:rPr lang="en-CA" dirty="0">
                <a:solidFill>
                  <a:srgbClr val="FF0000"/>
                </a:solidFill>
              </a:rPr>
              <a:t>delays TC0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dirty="0"/>
              <a:t>JLAB cavity testing shutdown - </a:t>
            </a:r>
            <a:r>
              <a:rPr lang="en-CA" dirty="0">
                <a:solidFill>
                  <a:srgbClr val="FF0000"/>
                </a:solidFill>
              </a:rPr>
              <a:t>delays TC0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dirty="0"/>
              <a:t>CERN delays in final design, FPC/rf adaptors production and lessons learned from CM testing – </a:t>
            </a:r>
            <a:r>
              <a:rPr lang="en-CA" dirty="0">
                <a:solidFill>
                  <a:srgbClr val="FF0000"/>
                </a:solidFill>
              </a:rPr>
              <a:t>impacts `bravery factor’ for TCM0 and CM production times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dirty="0"/>
              <a:t>UK lessons learned in the RFD prototype build timing – </a:t>
            </a:r>
            <a:r>
              <a:rPr lang="en-CA" dirty="0">
                <a:solidFill>
                  <a:srgbClr val="FF0000"/>
                </a:solidFill>
              </a:rPr>
              <a:t>experience argues against being too aggressive with schedule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dirty="0"/>
              <a:t>TRIUMF is the last in the queue but the slippages in the schedule to date are a WP4 issue and need understanding in that context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dirty="0"/>
              <a:t>What follows is an attempt to rationalize and understand  TRIUMF’s estimate of what is possible and critical path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CA" dirty="0"/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CA" dirty="0"/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CA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6F1E1FE-5023-51F2-D08B-BAEEA15CC14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397"/>
          <a:stretch/>
        </p:blipFill>
        <p:spPr>
          <a:xfrm>
            <a:off x="7829585" y="1667948"/>
            <a:ext cx="4092235" cy="2773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68343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8C860ED-2C80-BE5E-6CBB-744D9C56820B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1102772" y="978642"/>
            <a:ext cx="10450005" cy="1014516"/>
          </a:xfrm>
        </p:spPr>
        <p:txBody>
          <a:bodyPr/>
          <a:lstStyle/>
          <a:p>
            <a:pPr algn="ctr"/>
            <a:r>
              <a:rPr lang="en-CA" sz="3600" b="0" dirty="0"/>
              <a:t>Schedule Methodology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B3FEEA-E5CF-ACC9-F437-930F279CCAA6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4717BD-097E-993A-7ABC-AD85A0D8A90F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pPr>
              <a:defRPr/>
            </a:pPr>
            <a:fld id="{FF5101DD-9994-4C08-B6E0-7CD1E5C89A0A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A9E8519-5822-BC58-8EB6-9FEADB27AFE4}"/>
              </a:ext>
            </a:extLst>
          </p:cNvPr>
          <p:cNvSpPr txBox="1"/>
          <p:nvPr/>
        </p:nvSpPr>
        <p:spPr>
          <a:xfrm>
            <a:off x="1102772" y="2133600"/>
            <a:ext cx="104521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200" dirty="0"/>
              <a:t>In preparing the estimate of the schedule update considering the TRIUMF 2026 SD we first estimated the present timeline without it </a:t>
            </a:r>
          </a:p>
          <a:p>
            <a:endParaRPr lang="en-CA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3200" dirty="0">
                <a:solidFill>
                  <a:srgbClr val="FF0000"/>
                </a:solidFill>
              </a:rPr>
              <a:t>Finding: Project end date (without SD) anticipated as May 2028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0237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73E3460-EFB6-8FF0-5D93-B77BA296677C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59761" y="314453"/>
            <a:ext cx="10450005" cy="1014516"/>
          </a:xfrm>
        </p:spPr>
        <p:txBody>
          <a:bodyPr/>
          <a:lstStyle/>
          <a:p>
            <a:r>
              <a:rPr lang="en-CA" sz="2800" b="0" dirty="0"/>
              <a:t>TCM0 strategy and string assembly qualification logic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51974E-4DBE-A1B5-6BE3-9471F863E8B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DD5E8A-5495-2E0D-D80B-5C6E7423D918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pPr>
              <a:defRPr/>
            </a:pPr>
            <a:fld id="{FF5101DD-9994-4C08-B6E0-7CD1E5C89A0A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F8E7F38-9E62-1B36-EAFE-BEFCC3A7FDC8}"/>
              </a:ext>
            </a:extLst>
          </p:cNvPr>
          <p:cNvSpPr txBox="1"/>
          <p:nvPr/>
        </p:nvSpPr>
        <p:spPr>
          <a:xfrm>
            <a:off x="559761" y="906325"/>
            <a:ext cx="6585371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sz="2000" dirty="0"/>
              <a:t>The prototype cavity TC0 will be requalified after arrival from </a:t>
            </a:r>
            <a:r>
              <a:rPr lang="en-CA" sz="2000" dirty="0" err="1"/>
              <a:t>Jlab</a:t>
            </a:r>
            <a:endParaRPr lang="en-CA" sz="2000" dirty="0"/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sz="2000" dirty="0"/>
              <a:t>The test coupler will be removed and the FPC installed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sz="2000" dirty="0"/>
              <a:t>The dummy cavity will be prepared for string installation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sz="2000" dirty="0"/>
              <a:t>The string will be assembled and leak checked and then vented and disassembled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sz="2000" dirty="0"/>
              <a:t>TC0 will be retested via cooldown  to 2K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sz="2000" dirty="0">
                <a:solidFill>
                  <a:srgbClr val="FF0000"/>
                </a:solidFill>
              </a:rPr>
              <a:t>The successful test of TC0 after string assembly is a critical milestone for the project and is required before string assembly of TCM1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sz="2000" dirty="0">
                <a:solidFill>
                  <a:srgbClr val="FF0000"/>
                </a:solidFill>
              </a:rPr>
              <a:t>The arrival of TC0 at TRIUMF is on the critical path for all deliverables to CERN – the arrival has been steadily being pushed out over the last year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7F9EA0A-4C36-6AA1-ACF4-88CB22680BC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19" t="2368" r="1410" b="2124"/>
          <a:stretch/>
        </p:blipFill>
        <p:spPr>
          <a:xfrm>
            <a:off x="7320588" y="1943101"/>
            <a:ext cx="4311652" cy="3459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0853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3D6C24F0-BEB3-439F-F309-9227D62D8E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5400" y="675948"/>
            <a:ext cx="12192000" cy="5607703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821656-44C9-3306-31CB-6F13BD1416D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FD0AD4-02F1-DEE2-A371-21D4644073DB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pPr>
              <a:defRPr/>
            </a:pPr>
            <a:fld id="{FF5101DD-9994-4C08-B6E0-7CD1E5C89A0A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9936092C-D709-66F7-C5E1-652F86A0A042}"/>
              </a:ext>
            </a:extLst>
          </p:cNvPr>
          <p:cNvSpPr txBox="1">
            <a:spLocks/>
          </p:cNvSpPr>
          <p:nvPr/>
        </p:nvSpPr>
        <p:spPr>
          <a:xfrm>
            <a:off x="116311" y="31639"/>
            <a:ext cx="10450005" cy="1014516"/>
          </a:xfrm>
          <a:prstGeom prst="rect">
            <a:avLst/>
          </a:prstGeom>
        </p:spPr>
        <p:txBody>
          <a:bodyPr/>
          <a:lstStyle>
            <a:lvl1pPr marL="0" indent="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Tx/>
              <a:buNone/>
              <a:defRPr sz="2400" b="1" i="0" kern="120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CA" sz="2800" b="0" dirty="0"/>
              <a:t>Timeline </a:t>
            </a:r>
            <a:r>
              <a:rPr lang="en-CA" sz="2800" dirty="0"/>
              <a:t>without</a:t>
            </a:r>
            <a:r>
              <a:rPr lang="en-CA" sz="2800" b="0" dirty="0"/>
              <a:t> SD2026 </a:t>
            </a:r>
            <a:r>
              <a:rPr lang="en-CA" sz="2800" dirty="0">
                <a:solidFill>
                  <a:srgbClr val="FF0000"/>
                </a:solidFill>
              </a:rPr>
              <a:t>(First cavity)</a:t>
            </a:r>
            <a:endParaRPr lang="en-CA" sz="2800" b="0" dirty="0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B0CA83F3-648A-8E62-81A7-BB941D2B2B73}"/>
              </a:ext>
            </a:extLst>
          </p:cNvPr>
          <p:cNvSpPr/>
          <p:nvPr/>
        </p:nvSpPr>
        <p:spPr>
          <a:xfrm>
            <a:off x="5810922" y="1046155"/>
            <a:ext cx="570156" cy="47067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>
              <a:highlight>
                <a:srgbClr val="FF0000"/>
              </a:highlight>
            </a:endParaRP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401C6DE5-14A1-09B6-8ECF-98366E97EB78}"/>
              </a:ext>
            </a:extLst>
          </p:cNvPr>
          <p:cNvCxnSpPr>
            <a:cxnSpLocks/>
          </p:cNvCxnSpPr>
          <p:nvPr/>
        </p:nvCxnSpPr>
        <p:spPr>
          <a:xfrm>
            <a:off x="7013987" y="1721224"/>
            <a:ext cx="0" cy="59167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C5D32C7A-27CD-D110-E6BC-095B33499A97}"/>
              </a:ext>
            </a:extLst>
          </p:cNvPr>
          <p:cNvCxnSpPr/>
          <p:nvPr/>
        </p:nvCxnSpPr>
        <p:spPr>
          <a:xfrm>
            <a:off x="9603741" y="2927873"/>
            <a:ext cx="0" cy="65621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B8D93FD5-D14B-26D0-FF5B-8441EEA04E14}"/>
              </a:ext>
            </a:extLst>
          </p:cNvPr>
          <p:cNvCxnSpPr/>
          <p:nvPr/>
        </p:nvCxnSpPr>
        <p:spPr>
          <a:xfrm>
            <a:off x="10012532" y="3745453"/>
            <a:ext cx="0" cy="65621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2F69A80-E927-2348-9601-6F88E75DAEAE}"/>
              </a:ext>
            </a:extLst>
          </p:cNvPr>
          <p:cNvCxnSpPr/>
          <p:nvPr/>
        </p:nvCxnSpPr>
        <p:spPr>
          <a:xfrm>
            <a:off x="10410565" y="4541520"/>
            <a:ext cx="0" cy="65621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7C32530-4C23-FA7D-5384-772AF5EF54E6}"/>
              </a:ext>
            </a:extLst>
          </p:cNvPr>
          <p:cNvCxnSpPr/>
          <p:nvPr/>
        </p:nvCxnSpPr>
        <p:spPr>
          <a:xfrm>
            <a:off x="10776324" y="5359102"/>
            <a:ext cx="0" cy="65621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F2A4065E-6CED-8BD2-D860-CECF0821D458}"/>
              </a:ext>
            </a:extLst>
          </p:cNvPr>
          <p:cNvSpPr txBox="1"/>
          <p:nvPr/>
        </p:nvSpPr>
        <p:spPr>
          <a:xfrm>
            <a:off x="4716473" y="1096825"/>
            <a:ext cx="12496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>
                <a:solidFill>
                  <a:srgbClr val="FF0000"/>
                </a:solidFill>
              </a:rPr>
              <a:t>1</a:t>
            </a:r>
            <a:r>
              <a:rPr lang="en-CA" b="1" baseline="30000" dirty="0">
                <a:solidFill>
                  <a:srgbClr val="FF0000"/>
                </a:solidFill>
              </a:rPr>
              <a:t>st</a:t>
            </a:r>
            <a:r>
              <a:rPr lang="en-CA" b="1" dirty="0">
                <a:solidFill>
                  <a:srgbClr val="FF0000"/>
                </a:solidFill>
              </a:rPr>
              <a:t> cavity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6D609AE-6C0C-E31E-6AC9-BD1EF9377450}"/>
              </a:ext>
            </a:extLst>
          </p:cNvPr>
          <p:cNvSpPr txBox="1"/>
          <p:nvPr/>
        </p:nvSpPr>
        <p:spPr>
          <a:xfrm>
            <a:off x="7060601" y="1466157"/>
            <a:ext cx="13307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>
                <a:solidFill>
                  <a:srgbClr val="FF0000"/>
                </a:solidFill>
              </a:rPr>
              <a:t>milestone</a:t>
            </a:r>
          </a:p>
        </p:txBody>
      </p:sp>
      <p:sp>
        <p:nvSpPr>
          <p:cNvPr id="17" name="Star: 5 Points 16">
            <a:extLst>
              <a:ext uri="{FF2B5EF4-FFF2-40B4-BE49-F238E27FC236}">
                <a16:creationId xmlns:a16="http://schemas.microsoft.com/office/drawing/2014/main" id="{1DCB750E-5054-3FF6-529D-A8822EA3190B}"/>
              </a:ext>
            </a:extLst>
          </p:cNvPr>
          <p:cNvSpPr/>
          <p:nvPr/>
        </p:nvSpPr>
        <p:spPr>
          <a:xfrm>
            <a:off x="6944217" y="1614656"/>
            <a:ext cx="139538" cy="143095"/>
          </a:xfrm>
          <a:prstGeom prst="star5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766030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FF5D14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RIUMF_Scientific_Presentation_02" id="{C6E3CFC5-42D0-D84D-8CA2-7369E6D9B4BD}" vid="{5122411F-217A-8C42-B94E-36C0DAABB69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TRIUMF_Scientific_Presentation_02</Template>
  <TotalTime>0</TotalTime>
  <Words>1517</Words>
  <Application>Microsoft Office PowerPoint</Application>
  <PresentationFormat>Widescreen</PresentationFormat>
  <Paragraphs>197</Paragraphs>
  <Slides>25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3" baseType="lpstr">
      <vt:lpstr>Arial</vt:lpstr>
      <vt:lpstr>Arial Black</vt:lpstr>
      <vt:lpstr>Arial Unicode MS</vt:lpstr>
      <vt:lpstr>Calibri</vt:lpstr>
      <vt:lpstr>Liberation Sans</vt:lpstr>
      <vt:lpstr>Wingdings</vt:lpstr>
      <vt:lpstr>Office Theme</vt:lpstr>
      <vt:lpstr>Worksheet</vt:lpstr>
      <vt:lpstr>Canada RFD CM series challenges – procurements and schedule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RESULTS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Castaneda</dc:creator>
  <cp:lastModifiedBy>Robert Laxdal</cp:lastModifiedBy>
  <cp:revision>5</cp:revision>
  <dcterms:created xsi:type="dcterms:W3CDTF">2018-01-11T22:22:35Z</dcterms:created>
  <dcterms:modified xsi:type="dcterms:W3CDTF">2024-10-09T04:47:31Z</dcterms:modified>
</cp:coreProperties>
</file>