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mp4" ContentType="video/mp4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authors.xml" ContentType="application/vnd.ms-powerpoint.author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4"/>
  </p:sldMasterIdLst>
  <p:notesMasterIdLst>
    <p:notesMasterId r:id="rId27"/>
  </p:notesMasterIdLst>
  <p:handoutMasterIdLst>
    <p:handoutMasterId r:id="rId28"/>
  </p:handoutMasterIdLst>
  <p:sldIdLst>
    <p:sldId id="263" r:id="rId5"/>
    <p:sldId id="357" r:id="rId6"/>
    <p:sldId id="483" r:id="rId7"/>
    <p:sldId id="473" r:id="rId8"/>
    <p:sldId id="487" r:id="rId9"/>
    <p:sldId id="475" r:id="rId10"/>
    <p:sldId id="358" r:id="rId11"/>
    <p:sldId id="476" r:id="rId12"/>
    <p:sldId id="482" r:id="rId13"/>
    <p:sldId id="360" r:id="rId14"/>
    <p:sldId id="361" r:id="rId15"/>
    <p:sldId id="369" r:id="rId16"/>
    <p:sldId id="485" r:id="rId17"/>
    <p:sldId id="486" r:id="rId18"/>
    <p:sldId id="364" r:id="rId19"/>
    <p:sldId id="481" r:id="rId20"/>
    <p:sldId id="491" r:id="rId21"/>
    <p:sldId id="488" r:id="rId22"/>
    <p:sldId id="489" r:id="rId23"/>
    <p:sldId id="477" r:id="rId24"/>
    <p:sldId id="480" r:id="rId25"/>
    <p:sldId id="490" r:id="rId26"/>
  </p:sldIdLst>
  <p:sldSz cx="9144000" cy="6858000" type="screen4x3"/>
  <p:notesSz cx="6858000" cy="91440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2FEBFF40-333A-4680-8002-08C21ECB3D18}">
          <p14:sldIdLst>
            <p14:sldId id="263"/>
            <p14:sldId id="357"/>
            <p14:sldId id="483"/>
            <p14:sldId id="473"/>
            <p14:sldId id="487"/>
            <p14:sldId id="475"/>
            <p14:sldId id="358"/>
            <p14:sldId id="476"/>
            <p14:sldId id="482"/>
            <p14:sldId id="360"/>
            <p14:sldId id="361"/>
            <p14:sldId id="369"/>
            <p14:sldId id="485"/>
            <p14:sldId id="486"/>
            <p14:sldId id="364"/>
            <p14:sldId id="481"/>
            <p14:sldId id="491"/>
            <p14:sldId id="488"/>
            <p14:sldId id="489"/>
          </p14:sldIdLst>
        </p14:section>
        <p14:section name="Backup" id="{1C81A358-4891-4CA9-AB5B-802A73B212C9}">
          <p14:sldIdLst>
            <p14:sldId id="477"/>
            <p14:sldId id="480"/>
            <p14:sldId id="49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408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675B6188-631B-EB4C-5A13-82F811602FB2}" name="Teresa Guillen Hernandez" initials="TG" userId="S::teresa.guillen.hernandez@cern.ch::d4b3c53b-6651-4675-bbc5-0e1e94c79cdc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658" autoAdjust="0"/>
    <p:restoredTop sz="71662" autoAdjust="0"/>
  </p:normalViewPr>
  <p:slideViewPr>
    <p:cSldViewPr snapToObjects="1" showGuides="1">
      <p:cViewPr>
        <p:scale>
          <a:sx n="125" d="100"/>
          <a:sy n="125" d="100"/>
        </p:scale>
        <p:origin x="446" y="-2755"/>
      </p:cViewPr>
      <p:guideLst>
        <p:guide orient="horz" pos="408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Objects="1">
      <p:cViewPr varScale="1">
        <p:scale>
          <a:sx n="56" d="100"/>
          <a:sy n="56" d="100"/>
        </p:scale>
        <p:origin x="2850" y="7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microsoft.com/office/2018/10/relationships/authors" Target="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09/10/2024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0272938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09/10/2024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321689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93505380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9436109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19060082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68804524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ES_tradnl" dirty="0"/>
          </a:p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10264725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253538045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7915464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 fontScale="92500" lnSpcReduction="20000"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2408341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90192794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25323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19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7033639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249132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85266900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85971211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22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4049424873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3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5861103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4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01428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5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9314061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4238781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7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44411686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8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056810002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ES_tradnl" dirty="0"/>
          </a:p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9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08006348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/>
              <a:t>Presentation title - line 1 - Arial 30pt - bold HiLumi dark grey - line 2</a:t>
            </a:r>
            <a:br>
              <a:rPr lang="en-GB" noProof="0"/>
            </a:br>
            <a:r>
              <a:rPr lang="en-GB" noProof="0"/>
              <a:t>line 3</a:t>
            </a:r>
            <a:br>
              <a:rPr lang="en-GB" noProof="0"/>
            </a:br>
            <a:r>
              <a:rPr lang="en-GB" noProof="0"/>
              <a:t>line 4   </a:t>
            </a:r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/>
              <a:t>Author(s</a:t>
            </a:r>
            <a:r>
              <a:rPr lang="en-GB" noProof="0" dirty="0"/>
              <a:t>)  - Arial 20 pt – </a:t>
            </a:r>
            <a:r>
              <a:rPr lang="en-GB" noProof="0" dirty="0" err="1"/>
              <a:t>HiLumi</a:t>
            </a:r>
            <a:r>
              <a:rPr lang="en-GB" noProof="0" dirty="0"/>
              <a:t> dark grey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371600" y="6356350"/>
            <a:ext cx="6309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7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/>
              <a:t>Click to modify Master text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8" name="Grouper 7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9" name="Rectangle 8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0" name="ZoneTexte 9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/>
              <a:t>Click to edit Master texts styles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r>
              <a:rPr lang="en-GB" noProof="0" dirty="0"/>
              <a:t>Third level</a:t>
            </a:r>
          </a:p>
          <a:p>
            <a:pPr lvl="3"/>
            <a:r>
              <a:rPr lang="en-GB" noProof="0" dirty="0"/>
              <a:t>Fourth level</a:t>
            </a:r>
          </a:p>
          <a:p>
            <a:pPr lvl="4"/>
            <a:r>
              <a:rPr lang="en-GB" noProof="0" dirty="0"/>
              <a:t>Fifth level</a:t>
            </a:r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 CERN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11" name="Grouper 10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2" name="Rectangle 11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3" name="ZoneTexte 12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/>
              <a:t> CERN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7" name="Grouper 6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8" name="Rectangle 7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9" name="ZoneTexte 8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0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/>
              <a:t> CERN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grpSp>
        <p:nvGrpSpPr>
          <p:cNvPr id="6" name="Grouper 5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7" name="Rectangle 6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8" name="ZoneTexte 7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9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/>
              <a:t> CERN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/>
              <a:t>Image title</a:t>
            </a:r>
          </a:p>
        </p:txBody>
      </p:sp>
      <p:grpSp>
        <p:nvGrpSpPr>
          <p:cNvPr id="10" name="Grouper 9"/>
          <p:cNvGrpSpPr/>
          <p:nvPr userDrawn="1"/>
        </p:nvGrpSpPr>
        <p:grpSpPr>
          <a:xfrm>
            <a:off x="1440000" y="6300000"/>
            <a:ext cx="457200" cy="457200"/>
            <a:chOff x="1462200" y="4620913"/>
            <a:chExt cx="457200" cy="457200"/>
          </a:xfrm>
        </p:grpSpPr>
        <p:sp>
          <p:nvSpPr>
            <p:cNvPr id="11" name="Rectangle 10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2" name="ZoneTexte 11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3" name="Image 5" descr="CERN-logo_outline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422000" y="6282000"/>
            <a:ext cx="494185" cy="486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/>
              <a:t>Thank you message....</a:t>
            </a:r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351800" y="6356350"/>
            <a:ext cx="6440400" cy="360000"/>
          </a:xfrm>
        </p:spPr>
        <p:txBody>
          <a:bodyPr/>
          <a:lstStyle/>
          <a:p>
            <a:r>
              <a:rPr lang="fr-FR" noProof="0"/>
              <a:t> CERN</a:t>
            </a:r>
            <a:endParaRPr lang="en-GB" noProof="0" dirty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/>
              <a:t>Credits if needed: reference 1, reference 2 ...</a:t>
            </a:r>
          </a:p>
        </p:txBody>
      </p:sp>
      <p:grpSp>
        <p:nvGrpSpPr>
          <p:cNvPr id="9" name="Grouper 8"/>
          <p:cNvGrpSpPr/>
          <p:nvPr userDrawn="1"/>
        </p:nvGrpSpPr>
        <p:grpSpPr>
          <a:xfrm>
            <a:off x="457200" y="6071400"/>
            <a:ext cx="457200" cy="457200"/>
            <a:chOff x="1462200" y="4620913"/>
            <a:chExt cx="457200" cy="457200"/>
          </a:xfrm>
        </p:grpSpPr>
        <p:sp>
          <p:nvSpPr>
            <p:cNvPr id="10" name="Rectangle 9"/>
            <p:cNvSpPr/>
            <p:nvPr userDrawn="1"/>
          </p:nvSpPr>
          <p:spPr>
            <a:xfrm>
              <a:off x="1462200" y="4620913"/>
              <a:ext cx="457200" cy="457200"/>
            </a:xfrm>
            <a:prstGeom prst="rect">
              <a:avLst/>
            </a:prstGeom>
            <a:solidFill>
              <a:schemeClr val="accent5">
                <a:alpha val="32000"/>
              </a:schemeClr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sp>
          <p:nvSpPr>
            <p:cNvPr id="11" name="ZoneTexte 10"/>
            <p:cNvSpPr txBox="1"/>
            <p:nvPr userDrawn="1"/>
          </p:nvSpPr>
          <p:spPr>
            <a:xfrm>
              <a:off x="1485900" y="4670164"/>
              <a:ext cx="38100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ctr"/>
              <a:r>
                <a:rPr lang="en-GB" sz="900" dirty="0"/>
                <a:t>logo</a:t>
              </a:r>
            </a:p>
            <a:p>
              <a:pPr algn="ctr"/>
              <a:r>
                <a:rPr lang="en-GB" sz="900" dirty="0"/>
                <a:t>area</a:t>
              </a:r>
            </a:p>
          </p:txBody>
        </p:sp>
      </p:grpSp>
      <p:pic>
        <p:nvPicPr>
          <p:cNvPr id="14" name="Image 4" descr="CERN-logo_outline.jpg"/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377190" y="5946775"/>
            <a:ext cx="613410" cy="60325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9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/>
              <a:t>Slide title – line 1 – Arial 30 pt – HiLumi blue</a:t>
            </a:r>
            <a:br>
              <a:rPr lang="en-GB" noProof="0"/>
            </a:br>
            <a:r>
              <a:rPr lang="en-GB" noProof="0"/>
              <a:t>Slide title – line 2 – Arial 30 pt – HiLumi blue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/>
              <a:t>Click to edit Master texts styles</a:t>
            </a:r>
          </a:p>
          <a:p>
            <a:pPr lvl="1"/>
            <a:r>
              <a:rPr lang="en-GB" noProof="0"/>
              <a:t>Second level</a:t>
            </a:r>
          </a:p>
          <a:p>
            <a:pPr lvl="2"/>
            <a:r>
              <a:rPr lang="en-GB" noProof="0"/>
              <a:t>Third level</a:t>
            </a:r>
          </a:p>
          <a:p>
            <a:pPr lvl="3"/>
            <a:r>
              <a:rPr lang="en-GB" noProof="0"/>
              <a:t>Fourth level</a:t>
            </a:r>
          </a:p>
          <a:p>
            <a:pPr lvl="4"/>
            <a:r>
              <a:rPr lang="en-GB" noProof="0"/>
              <a:t>Fifth level</a:t>
            </a:r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/>
              <a:t> CERN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</p:sldLayoutIdLst>
  <p:hf hd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png"/><Relationship Id="rId4" Type="http://schemas.openxmlformats.org/officeDocument/2006/relationships/image" Target="../media/image2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4.png"/><Relationship Id="rId4" Type="http://schemas.openxmlformats.org/officeDocument/2006/relationships/hyperlink" Target="http://hdl.handle.net/10150/630147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0.png"/><Relationship Id="rId5" Type="http://schemas.openxmlformats.org/officeDocument/2006/relationships/image" Target="../media/image39.png"/><Relationship Id="rId4" Type="http://schemas.openxmlformats.org/officeDocument/2006/relationships/image" Target="../media/image3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png"/><Relationship Id="rId3" Type="http://schemas.openxmlformats.org/officeDocument/2006/relationships/image" Target="../media/image41.png"/><Relationship Id="rId7" Type="http://schemas.openxmlformats.org/officeDocument/2006/relationships/image" Target="../media/image45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png"/><Relationship Id="rId5" Type="http://schemas.openxmlformats.org/officeDocument/2006/relationships/image" Target="../media/image43.png"/><Relationship Id="rId4" Type="http://schemas.openxmlformats.org/officeDocument/2006/relationships/image" Target="../media/image42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png"/><Relationship Id="rId4" Type="http://schemas.openxmlformats.org/officeDocument/2006/relationships/image" Target="../media/image49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4.png"/><Relationship Id="rId5" Type="http://schemas.openxmlformats.org/officeDocument/2006/relationships/image" Target="../media/image53.png"/><Relationship Id="rId4" Type="http://schemas.openxmlformats.org/officeDocument/2006/relationships/image" Target="../media/image52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5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emf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11" Type="http://schemas.openxmlformats.org/officeDocument/2006/relationships/image" Target="../media/image15.png"/><Relationship Id="rId5" Type="http://schemas.openxmlformats.org/officeDocument/2006/relationships/image" Target="../media/image9.png"/><Relationship Id="rId10" Type="http://schemas.openxmlformats.org/officeDocument/2006/relationships/image" Target="../media/image14.emf"/><Relationship Id="rId4" Type="http://schemas.openxmlformats.org/officeDocument/2006/relationships/image" Target="../media/image8.png"/><Relationship Id="rId9" Type="http://schemas.openxmlformats.org/officeDocument/2006/relationships/image" Target="../media/image13.e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g"/><Relationship Id="rId5" Type="http://schemas.openxmlformats.org/officeDocument/2006/relationships/image" Target="../media/image20.jpg"/><Relationship Id="rId4" Type="http://schemas.openxmlformats.org/officeDocument/2006/relationships/image" Target="../media/image19.jp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notesSlide" Target="../notesSlides/notesSlide8.xml"/><Relationship Id="rId3" Type="http://schemas.microsoft.com/office/2007/relationships/media" Target="../media/media2.mp4"/><Relationship Id="rId7" Type="http://schemas.openxmlformats.org/officeDocument/2006/relationships/slideLayout" Target="../slideLayouts/slideLayout2.xml"/><Relationship Id="rId2" Type="http://schemas.openxmlformats.org/officeDocument/2006/relationships/video" Target="../media/media1.mp4"/><Relationship Id="rId1" Type="http://schemas.microsoft.com/office/2007/relationships/media" Target="../media/media1.mp4"/><Relationship Id="rId6" Type="http://schemas.openxmlformats.org/officeDocument/2006/relationships/video" Target="../media/media3.mp4"/><Relationship Id="rId11" Type="http://schemas.openxmlformats.org/officeDocument/2006/relationships/image" Target="../media/image24.png"/><Relationship Id="rId5" Type="http://schemas.microsoft.com/office/2007/relationships/media" Target="../media/media3.mp4"/><Relationship Id="rId10" Type="http://schemas.openxmlformats.org/officeDocument/2006/relationships/image" Target="../media/image23.png"/><Relationship Id="rId4" Type="http://schemas.openxmlformats.org/officeDocument/2006/relationships/video" Target="../media/media2.mp4"/><Relationship Id="rId9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3068960"/>
            <a:ext cx="7200000" cy="1800000"/>
          </a:xfrm>
        </p:spPr>
        <p:txBody>
          <a:bodyPr/>
          <a:lstStyle/>
          <a:p>
            <a:pPr algn="ctr"/>
            <a:r>
              <a:rPr lang="en-US" b="0" dirty="0"/>
              <a:t>Studies for transport of crab cavities equipment</a:t>
            </a:r>
            <a:endParaRPr lang="en-GB" b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431904"/>
            <a:ext cx="6480000" cy="142609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Teresa Guillén Hernández on behalf of WP4</a:t>
            </a:r>
          </a:p>
          <a:p>
            <a:endParaRPr lang="en-GB" sz="17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89504" y="6309320"/>
            <a:ext cx="6480000" cy="349250"/>
          </a:xfrm>
        </p:spPr>
        <p:txBody>
          <a:bodyPr>
            <a:normAutofit/>
          </a:bodyPr>
          <a:lstStyle/>
          <a:p>
            <a:r>
              <a:rPr lang="es-ES_tradnl" sz="1200" i="1" dirty="0">
                <a:latin typeface="Calibri" panose="020F0502020204030204" pitchFamily="34" charset="0"/>
                <a:cs typeface="Calibri" panose="020F0502020204030204" pitchFamily="34" charset="0"/>
              </a:rPr>
              <a:t>14th HL-LHC </a:t>
            </a:r>
            <a:r>
              <a:rPr lang="es-ES_tradnl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200" i="1" dirty="0">
                <a:latin typeface="Calibri" panose="020F0502020204030204" pitchFamily="34" charset="0"/>
                <a:cs typeface="Calibri" panose="020F0502020204030204" pitchFamily="34" charset="0"/>
              </a:rPr>
              <a:t> Meeting, Genoa (</a:t>
            </a:r>
            <a:r>
              <a:rPr lang="es-ES_tradnl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Italy</a:t>
            </a:r>
            <a:r>
              <a:rPr lang="es-ES_tradnl" sz="1200" i="1" dirty="0">
                <a:latin typeface="Calibri" panose="020F0502020204030204" pitchFamily="34" charset="0"/>
                <a:cs typeface="Calibri" panose="020F0502020204030204" pitchFamily="34" charset="0"/>
              </a:rPr>
              <a:t>), 7-10 </a:t>
            </a:r>
            <a:r>
              <a:rPr lang="es-ES_tradnl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October</a:t>
            </a:r>
            <a:r>
              <a:rPr lang="es-ES_tradnl" sz="1200" i="1" dirty="0"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en-GB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14" y="3734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109C88-34F9-0F70-B767-62401E98A6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12000" y="846055"/>
                <a:ext cx="7920000" cy="4906963"/>
              </a:xfrm>
            </p:spPr>
            <p:txBody>
              <a:bodyPr>
                <a:normAutofit/>
              </a:bodyPr>
              <a:lstStyle/>
              <a:p>
                <a:pPr marL="0" indent="0">
                  <a:spcAft>
                    <a:spcPts val="600"/>
                  </a:spcAft>
                  <a:buNone/>
                </a:pPr>
                <a:r>
                  <a:rPr lang="es-ES_tradnl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2.	Shock </a:t>
                </a:r>
                <a:r>
                  <a:rPr lang="es-ES_tradnl" sz="20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analysis</a:t>
                </a:r>
                <a:r>
                  <a:rPr lang="es-ES_tradnl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 – Response </a:t>
                </a:r>
                <a:r>
                  <a:rPr lang="es-ES_tradnl" sz="20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spectrum</a:t>
                </a:r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lvl="1">
                  <a:spcAft>
                    <a:spcPts val="600"/>
                  </a:spcAft>
                </a:pPr>
                <a:r>
                  <a:rPr lang="en-GB" sz="16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Results – X direction (most critical) </a:t>
                </a:r>
              </a:p>
              <a:p>
                <a:pPr lvl="2"/>
                <a:r>
                  <a:rPr lang="en-GB" sz="1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Response spectrum </a:t>
                </a:r>
                <a:r>
                  <a:rPr lang="en-GB" sz="14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– Max stress = </a:t>
                </a:r>
                <a:r>
                  <a:rPr lang="en-GB" sz="14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75 MPa </a:t>
                </a:r>
                <a:r>
                  <a:rPr lang="en-GB" sz="1400" b="1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&gt; 37 MPa</a:t>
                </a:r>
                <a:r>
                  <a:rPr lang="en-GB" sz="1400" dirty="0">
                    <a:latin typeface="Calibri" panose="020F0502020204030204" pitchFamily="34" charset="0"/>
                    <a:ea typeface="Cambria Math" panose="02040503050406030204" pitchFamily="18" charset="0"/>
                    <a:cs typeface="Calibri" panose="020F0502020204030204" pitchFamily="34" charset="0"/>
                  </a:rPr>
                  <a:t>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GB" sz="140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a:rPr lang="es-ES_tradnl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𝑅</m:t>
                        </m:r>
                      </m:e>
                      <m:sub>
                        <m:r>
                          <a:rPr lang="es-ES_tradnl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𝑃</m:t>
                        </m:r>
                        <m:r>
                          <a:rPr lang="es-ES_tradnl" sz="1400" b="0" i="1" smtClean="0">
                            <a:latin typeface="Cambria Math" panose="02040503050406030204" pitchFamily="18" charset="0"/>
                            <a:ea typeface="Cambria Math" panose="02040503050406030204" pitchFamily="18" charset="0"/>
                            <a:cs typeface="Calibri" panose="020F0502020204030204" pitchFamily="34" charset="0"/>
                          </a:rPr>
                          <m:t>0.2</m:t>
                        </m:r>
                      </m:sub>
                    </m:sSub>
                  </m:oMath>
                </a14:m>
                <a:endParaRPr lang="en-GB" sz="14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marL="1371600" lvl="3" indent="0">
                  <a:buNone/>
                </a:pPr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lvl="3"/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lvl="1"/>
                <a:endParaRPr lang="es-ES_tradnl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109C88-34F9-0F70-B767-62401E98A6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2000" y="846055"/>
                <a:ext cx="7920000" cy="4906963"/>
              </a:xfrm>
              <a:blipFill>
                <a:blip r:embed="rId3"/>
                <a:stretch>
                  <a:fillRect l="-1923" t="-1615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10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 descr="A blue object with a blue object in the middle&#10;&#10;Description automatically generated">
            <a:extLst>
              <a:ext uri="{FF2B5EF4-FFF2-40B4-BE49-F238E27FC236}">
                <a16:creationId xmlns:a16="http://schemas.microsoft.com/office/drawing/2014/main" id="{8BCFD1BB-326F-E74A-F4E5-15663A2A511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123728" y="2002828"/>
            <a:ext cx="5258962" cy="2066326"/>
          </a:xfrm>
          <a:prstGeom prst="rect">
            <a:avLst/>
          </a:prstGeom>
        </p:spPr>
      </p:pic>
      <p:pic>
        <p:nvPicPr>
          <p:cNvPr id="14" name="Picture 13" descr="A blue object with a long rod&#10;&#10;Description automatically generated with medium confidence">
            <a:extLst>
              <a:ext uri="{FF2B5EF4-FFF2-40B4-BE49-F238E27FC236}">
                <a16:creationId xmlns:a16="http://schemas.microsoft.com/office/drawing/2014/main" id="{84B92C8C-C274-5537-0C51-E7376244CF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51722" y="4236903"/>
            <a:ext cx="5258961" cy="2060968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B9643F78-B521-C94E-2394-05151C62E3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 CERN</a:t>
            </a:r>
            <a:endParaRPr lang="en-GB" noProof="0" dirty="0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CB2414CD-DB48-D298-F7BF-061013FE0409}"/>
              </a:ext>
            </a:extLst>
          </p:cNvPr>
          <p:cNvSpPr txBox="1"/>
          <p:nvPr/>
        </p:nvSpPr>
        <p:spPr>
          <a:xfrm>
            <a:off x="6958042" y="4043309"/>
            <a:ext cx="1684696" cy="83099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Plasticization</a:t>
            </a:r>
          </a:p>
          <a:p>
            <a:pPr algn="ctr"/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Transient analysis needed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FCDEB22-8BC3-EB87-9680-6E16BB9762B4}"/>
              </a:ext>
            </a:extLst>
          </p:cNvPr>
          <p:cNvSpPr txBox="1"/>
          <p:nvPr/>
        </p:nvSpPr>
        <p:spPr>
          <a:xfrm>
            <a:off x="2051722" y="4547767"/>
            <a:ext cx="864094" cy="28897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cxnSp>
        <p:nvCxnSpPr>
          <p:cNvPr id="17" name="Straight Arrow Connector 16">
            <a:extLst>
              <a:ext uri="{FF2B5EF4-FFF2-40B4-BE49-F238E27FC236}">
                <a16:creationId xmlns:a16="http://schemas.microsoft.com/office/drawing/2014/main" id="{F0137F64-3636-B25A-D235-1DAF5B5C022E}"/>
              </a:ext>
            </a:extLst>
          </p:cNvPr>
          <p:cNvCxnSpPr>
            <a:stCxn id="15" idx="3"/>
            <a:endCxn id="13" idx="1"/>
          </p:cNvCxnSpPr>
          <p:nvPr/>
        </p:nvCxnSpPr>
        <p:spPr>
          <a:xfrm flipV="1">
            <a:off x="2915816" y="4458808"/>
            <a:ext cx="4042226" cy="233445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3"/>
          </a:lnRef>
          <a:fillRef idx="0">
            <a:schemeClr val="accent3"/>
          </a:fillRef>
          <a:effectRef idx="1">
            <a:schemeClr val="accent3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590751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84970" y="589840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2.	Shock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-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Transient</a:t>
            </a:r>
            <a:endParaRPr lang="en-GB" sz="20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Results -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X direction (most critical) </a:t>
            </a:r>
            <a:endParaRPr lang="en-GB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Time-dependant simulation needed to analyse the effect of the high stresses on the permanent deformation</a:t>
            </a:r>
          </a:p>
          <a:p>
            <a:pPr lvl="3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Important simulations parameters:</a:t>
            </a:r>
          </a:p>
          <a:p>
            <a:pPr lvl="4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Total time =  0.7 s – it is enough to damp most of the oscillations</a:t>
            </a:r>
          </a:p>
          <a:p>
            <a:pPr lvl="4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Damping ratio = 2% (standard value)</a:t>
            </a:r>
          </a:p>
          <a:p>
            <a:pPr lvl="3"/>
            <a:endParaRPr lang="en-GB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3" indent="0">
              <a:buNone/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11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609269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F2A1DCB0-619B-8AB7-23BB-8A499F371959}"/>
              </a:ext>
            </a:extLst>
          </p:cNvPr>
          <p:cNvSpPr txBox="1"/>
          <p:nvPr/>
        </p:nvSpPr>
        <p:spPr>
          <a:xfrm>
            <a:off x="3411256" y="4709521"/>
            <a:ext cx="309634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Evolution of the maximum deformation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 descr="A graph showing a number of data&#10;&#10;Description automatically generated with medium confidence">
            <a:extLst>
              <a:ext uri="{FF2B5EF4-FFF2-40B4-BE49-F238E27FC236}">
                <a16:creationId xmlns:a16="http://schemas.microsoft.com/office/drawing/2014/main" id="{82B78970-92E0-9609-3F4D-5EBA896BF8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817783" y="4916230"/>
            <a:ext cx="3096344" cy="1582362"/>
          </a:xfrm>
          <a:prstGeom prst="rect">
            <a:avLst/>
          </a:prstGeom>
        </p:spPr>
      </p:pic>
      <p:pic>
        <p:nvPicPr>
          <p:cNvPr id="14" name="Picture 13" descr="A blue and white object with a red square&#10;&#10;Description automatically generated">
            <a:extLst>
              <a:ext uri="{FF2B5EF4-FFF2-40B4-BE49-F238E27FC236}">
                <a16:creationId xmlns:a16="http://schemas.microsoft.com/office/drawing/2014/main" id="{DE29ED01-F6C7-80CB-C6B8-DEE692D9283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7139" y="2614466"/>
            <a:ext cx="4364004" cy="197797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25D7056-ACE1-3397-1E30-3917189FFFE1}"/>
              </a:ext>
            </a:extLst>
          </p:cNvPr>
          <p:cNvSpPr txBox="1"/>
          <p:nvPr/>
        </p:nvSpPr>
        <p:spPr>
          <a:xfrm>
            <a:off x="317083" y="2411009"/>
            <a:ext cx="4364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Plastic strain with a shock of 10g and 20ms in X direction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7" name="Picture 16" descr="A blue object with a blue object with a blue object with a blue object with a blue object with a blue object with a blue object with a blue object with a blue object with a blue object&#10;&#10;Description automatically generated">
            <a:extLst>
              <a:ext uri="{FF2B5EF4-FFF2-40B4-BE49-F238E27FC236}">
                <a16:creationId xmlns:a16="http://schemas.microsoft.com/office/drawing/2014/main" id="{A136BB7A-297C-FEF4-82E5-ABA4C1AF057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842260" y="2713180"/>
            <a:ext cx="4146841" cy="1711848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F67DA9F-BCE1-E4AD-8809-CF3490C3EC58}"/>
              </a:ext>
            </a:extLst>
          </p:cNvPr>
          <p:cNvSpPr txBox="1"/>
          <p:nvPr/>
        </p:nvSpPr>
        <p:spPr>
          <a:xfrm>
            <a:off x="5148064" y="2485768"/>
            <a:ext cx="4364004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Peak deformation with a shock of 10g and 20ms in X direction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290A2F8-B73A-1F4F-6C88-349A15270F20}"/>
              </a:ext>
            </a:extLst>
          </p:cNvPr>
          <p:cNvSpPr/>
          <p:nvPr/>
        </p:nvSpPr>
        <p:spPr>
          <a:xfrm>
            <a:off x="5789129" y="5982191"/>
            <a:ext cx="124998" cy="1748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246F095-7DED-CA72-C541-652B92CE7BF2}"/>
              </a:ext>
            </a:extLst>
          </p:cNvPr>
          <p:cNvSpPr txBox="1"/>
          <p:nvPr/>
        </p:nvSpPr>
        <p:spPr>
          <a:xfrm>
            <a:off x="6380186" y="5731186"/>
            <a:ext cx="1440600" cy="55399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Permanent</a:t>
            </a:r>
            <a:r>
              <a:rPr lang="es-ES_tradnl" sz="1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1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deformation</a:t>
            </a:r>
            <a:r>
              <a:rPr lang="es-ES_tradnl" sz="1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s-ES_tradnl" sz="1000" dirty="0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⩽ </a:t>
            </a:r>
          </a:p>
          <a:p>
            <a:pPr algn="ctr"/>
            <a:r>
              <a:rPr lang="es-ES_tradnl" sz="1000" dirty="0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0.04mm</a:t>
            </a:r>
            <a:endParaRPr lang="en-GB" sz="1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8B2A1797-6997-231C-2721-8C35CBA98896}"/>
              </a:ext>
            </a:extLst>
          </p:cNvPr>
          <p:cNvCxnSpPr>
            <a:cxnSpLocks/>
          </p:cNvCxnSpPr>
          <p:nvPr/>
        </p:nvCxnSpPr>
        <p:spPr>
          <a:xfrm>
            <a:off x="5965909" y="6054199"/>
            <a:ext cx="414277" cy="0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3" name="Oval 22">
            <a:extLst>
              <a:ext uri="{FF2B5EF4-FFF2-40B4-BE49-F238E27FC236}">
                <a16:creationId xmlns:a16="http://schemas.microsoft.com/office/drawing/2014/main" id="{58A0B753-5F57-AFD2-06E0-93287ED9C416}"/>
              </a:ext>
            </a:extLst>
          </p:cNvPr>
          <p:cNvSpPr/>
          <p:nvPr/>
        </p:nvSpPr>
        <p:spPr>
          <a:xfrm>
            <a:off x="3284226" y="4932962"/>
            <a:ext cx="124998" cy="174864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881B625-C1B4-3414-9B86-3E6B0728F11F}"/>
              </a:ext>
            </a:extLst>
          </p:cNvPr>
          <p:cNvSpPr txBox="1"/>
          <p:nvPr/>
        </p:nvSpPr>
        <p:spPr>
          <a:xfrm>
            <a:off x="388645" y="5004444"/>
            <a:ext cx="1800200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Peak</a:t>
            </a:r>
            <a:r>
              <a:rPr lang="es-ES_tradnl" sz="1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1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instantaneous</a:t>
            </a:r>
            <a:r>
              <a:rPr lang="es-ES_tradnl" sz="1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10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deformation</a:t>
            </a:r>
            <a:r>
              <a:rPr lang="es-ES_tradnl" sz="10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 = 1.23 mm </a:t>
            </a:r>
          </a:p>
          <a:p>
            <a:pPr algn="ctr"/>
            <a:r>
              <a:rPr lang="es-ES_tradnl" sz="1000" dirty="0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&lt; </a:t>
            </a:r>
          </a:p>
          <a:p>
            <a:pPr algn="ctr"/>
            <a:r>
              <a:rPr lang="es-ES_tradnl" sz="1000" dirty="0" err="1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Space</a:t>
            </a:r>
            <a:r>
              <a:rPr lang="es-ES_tradnl" sz="1000" dirty="0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s-ES_tradnl" sz="1000" dirty="0" err="1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hook-cavity</a:t>
            </a:r>
            <a:r>
              <a:rPr lang="es-ES_tradnl" sz="1000" dirty="0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 = 9mm</a:t>
            </a:r>
            <a:endParaRPr lang="en-GB" sz="10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30" name="Straight Arrow Connector 29">
            <a:extLst>
              <a:ext uri="{FF2B5EF4-FFF2-40B4-BE49-F238E27FC236}">
                <a16:creationId xmlns:a16="http://schemas.microsoft.com/office/drawing/2014/main" id="{8B6C2074-E402-22B8-B8AE-A1E664A2080A}"/>
              </a:ext>
            </a:extLst>
          </p:cNvPr>
          <p:cNvCxnSpPr>
            <a:cxnSpLocks/>
            <a:endCxn id="24" idx="3"/>
          </p:cNvCxnSpPr>
          <p:nvPr/>
        </p:nvCxnSpPr>
        <p:spPr>
          <a:xfrm flipH="1">
            <a:off x="2188845" y="5020394"/>
            <a:ext cx="1095381" cy="337993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96AAB2B-F64F-F9ED-9686-E3F9FCBF965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 CERN</a:t>
            </a:r>
            <a:endParaRPr lang="en-GB" noProof="0"/>
          </a:p>
        </p:txBody>
      </p:sp>
    </p:spTree>
    <p:extLst>
      <p:ext uri="{BB962C8B-B14F-4D97-AF65-F5344CB8AC3E}">
        <p14:creationId xmlns:p14="http://schemas.microsoft.com/office/powerpoint/2010/main" val="349749930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20000"/>
            <a:ext cx="7920000" cy="5533771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3.	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Random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vibration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endParaRPr lang="es-ES_tradnl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Dynamic, non-deterministic loads in a long time</a:t>
            </a:r>
          </a:p>
          <a:p>
            <a:pPr lvl="1"/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RV = Gaussian process: stationary and zero mean</a:t>
            </a:r>
          </a:p>
          <a:p>
            <a:pPr marL="457200" lvl="1" indent="0">
              <a:buNone/>
            </a:pP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	</a:t>
            </a:r>
          </a:p>
          <a:p>
            <a:pPr marL="457200" lvl="1" indent="0">
              <a:buNone/>
            </a:pP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Also the stresses</a:t>
            </a:r>
            <a:endParaRPr lang="en-GB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6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914400" lvl="2" indent="0">
              <a:buNone/>
            </a:pP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lvl="3" indent="0">
              <a:buNone/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615" y="0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12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377FF6D7-4B8B-80BA-E6CD-A5A2DBBD4DA5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92222" y="760794"/>
            <a:ext cx="2198237" cy="857607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71E86DCB-2E29-873B-77EC-DEE3A8DCE02F}"/>
              </a:ext>
            </a:extLst>
          </p:cNvPr>
          <p:cNvSpPr txBox="1"/>
          <p:nvPr/>
        </p:nvSpPr>
        <p:spPr>
          <a:xfrm>
            <a:off x="343844" y="6009291"/>
            <a:ext cx="8522956" cy="4924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[1]</a:t>
            </a: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L.E</a:t>
            </a:r>
            <a:r>
              <a:rPr lang="en-GB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. Ballesteros ¨Failure prediction of structures subjected to random vibrations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¨ 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  <a:hlinkClick r:id="rId4"/>
              </a:rPr>
              <a:t>http://hdl.handle.net/10150/630147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0932A9ED-0780-C5D2-B637-5D840358FDBD}"/>
              </a:ext>
            </a:extLst>
          </p:cNvPr>
          <p:cNvSpPr txBox="1"/>
          <p:nvPr/>
        </p:nvSpPr>
        <p:spPr>
          <a:xfrm>
            <a:off x="7009643" y="614865"/>
            <a:ext cx="35877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err="1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Amplitud</a:t>
            </a:r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-time history [1]</a:t>
            </a:r>
            <a:r>
              <a:rPr lang="en-GB" sz="1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US" sz="10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6" name="Picture 15" descr="A graph of a sound wave&#10;&#10;Description automatically generated">
            <a:extLst>
              <a:ext uri="{FF2B5EF4-FFF2-40B4-BE49-F238E27FC236}">
                <a16:creationId xmlns:a16="http://schemas.microsoft.com/office/drawing/2014/main" id="{0CFC5227-83F1-0712-EFE2-2F968ADE5D0D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l="25534"/>
          <a:stretch/>
        </p:blipFill>
        <p:spPr>
          <a:xfrm>
            <a:off x="2966889" y="1964211"/>
            <a:ext cx="5862963" cy="2418855"/>
          </a:xfrm>
          <a:prstGeom prst="rect">
            <a:avLst/>
          </a:prstGeom>
          <a:solidFill>
            <a:schemeClr val="tx1"/>
          </a:solidFill>
          <a:ln>
            <a:solidFill>
              <a:schemeClr val="tx1"/>
            </a:solidFill>
          </a:ln>
        </p:spPr>
      </p:pic>
      <p:sp>
        <p:nvSpPr>
          <p:cNvPr id="17" name="TextBox 16">
            <a:extLst>
              <a:ext uri="{FF2B5EF4-FFF2-40B4-BE49-F238E27FC236}">
                <a16:creationId xmlns:a16="http://schemas.microsoft.com/office/drawing/2014/main" id="{0358E5F2-8902-6DAE-67C8-AA4C19A4C8D9}"/>
              </a:ext>
            </a:extLst>
          </p:cNvPr>
          <p:cNvSpPr txBox="1"/>
          <p:nvPr/>
        </p:nvSpPr>
        <p:spPr>
          <a:xfrm>
            <a:off x="5048106" y="1757032"/>
            <a:ext cx="358776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tx1">
                    <a:lumMod val="95000"/>
                    <a:lumOff val="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Gaussian random process [1]</a:t>
            </a:r>
            <a:r>
              <a:rPr lang="en-GB" sz="1000" dirty="0">
                <a:solidFill>
                  <a:schemeClr val="tx1">
                    <a:lumMod val="95000"/>
                    <a:lumOff val="5000"/>
                  </a:schemeClr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endParaRPr lang="en-US" sz="1000" dirty="0">
              <a:solidFill>
                <a:schemeClr val="tx1">
                  <a:lumMod val="95000"/>
                  <a:lumOff val="5000"/>
                </a:schemeClr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18" name="Table 17">
            <a:extLst>
              <a:ext uri="{FF2B5EF4-FFF2-40B4-BE49-F238E27FC236}">
                <a16:creationId xmlns:a16="http://schemas.microsoft.com/office/drawing/2014/main" id="{AD482836-8C91-163B-4A1E-22582DE60027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56184975"/>
              </p:ext>
            </p:extLst>
          </p:nvPr>
        </p:nvGraphicFramePr>
        <p:xfrm>
          <a:off x="4950538" y="4495058"/>
          <a:ext cx="1809098" cy="132588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98515">
                  <a:extLst>
                    <a:ext uri="{9D8B030D-6E8A-4147-A177-3AD203B41FA5}">
                      <a16:colId xmlns:a16="http://schemas.microsoft.com/office/drawing/2014/main" val="1637650487"/>
                    </a:ext>
                  </a:extLst>
                </a:gridCol>
                <a:gridCol w="810583">
                  <a:extLst>
                    <a:ext uri="{9D8B030D-6E8A-4147-A177-3AD203B41FA5}">
                      <a16:colId xmlns:a16="http://schemas.microsoft.com/office/drawing/2014/main" val="1791978937"/>
                    </a:ext>
                  </a:extLst>
                </a:gridCol>
              </a:tblGrid>
              <a:tr h="358207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Standard deviation</a:t>
                      </a:r>
                    </a:p>
                    <a:p>
                      <a:pPr algn="ctr"/>
                      <a:r>
                        <a:rPr lang="en-US" sz="10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RMS</a:t>
                      </a:r>
                      <a:endParaRPr lang="en-GB" sz="105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Probability</a:t>
                      </a:r>
                      <a:endParaRPr lang="en-GB" sz="105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902394"/>
                  </a:ext>
                </a:extLst>
              </a:tr>
              <a:tr h="218904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r>
                        <a:rPr lang="el-GR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σ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68%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9594857"/>
                  </a:ext>
                </a:extLst>
              </a:tr>
              <a:tr h="21890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r>
                        <a:rPr lang="el-GR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σ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95%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245190"/>
                  </a:ext>
                </a:extLst>
              </a:tr>
              <a:tr h="218904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r>
                        <a:rPr lang="el-GR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σ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99.7%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968934"/>
                  </a:ext>
                </a:extLst>
              </a:tr>
            </a:tbl>
          </a:graphicData>
        </a:graphic>
      </p:graphicFrame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7BCD080-59FE-6FBA-BDC9-C44ABD0DE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 CERN</a:t>
            </a:r>
            <a:endParaRPr lang="en-GB" noProof="0" dirty="0"/>
          </a:p>
        </p:txBody>
      </p: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28F69D29-13B0-957C-4D5B-41576EC8A215}"/>
              </a:ext>
            </a:extLst>
          </p:cNvPr>
          <p:cNvCxnSpPr>
            <a:cxnSpLocks/>
          </p:cNvCxnSpPr>
          <p:nvPr/>
        </p:nvCxnSpPr>
        <p:spPr>
          <a:xfrm>
            <a:off x="1475656" y="1760418"/>
            <a:ext cx="0" cy="372438"/>
          </a:xfrm>
          <a:prstGeom prst="straightConnector1">
            <a:avLst/>
          </a:prstGeom>
          <a:ln>
            <a:solidFill>
              <a:srgbClr val="00B0F0"/>
            </a:solidFill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  <p:sp>
        <p:nvSpPr>
          <p:cNvPr id="20" name="TextBox 19">
            <a:extLst>
              <a:ext uri="{FF2B5EF4-FFF2-40B4-BE49-F238E27FC236}">
                <a16:creationId xmlns:a16="http://schemas.microsoft.com/office/drawing/2014/main" id="{29DB84F6-3733-1796-1FEF-79C944EEFEB8}"/>
              </a:ext>
            </a:extLst>
          </p:cNvPr>
          <p:cNvSpPr txBox="1"/>
          <p:nvPr/>
        </p:nvSpPr>
        <p:spPr>
          <a:xfrm>
            <a:off x="2421037" y="5561193"/>
            <a:ext cx="1440600" cy="276999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2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Limit</a:t>
            </a:r>
            <a:r>
              <a:rPr lang="es-ES_tradnl" sz="1200" dirty="0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1200" dirty="0" err="1">
                <a:solidFill>
                  <a:srgbClr val="FF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considered</a:t>
            </a:r>
            <a:endParaRPr lang="en-GB" sz="12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68071D5-65E1-6A10-42CD-DEC119575EAB}"/>
              </a:ext>
            </a:extLst>
          </p:cNvPr>
          <p:cNvSpPr txBox="1"/>
          <p:nvPr/>
        </p:nvSpPr>
        <p:spPr>
          <a:xfrm>
            <a:off x="4716015" y="5550834"/>
            <a:ext cx="2293627" cy="353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endParaRPr lang="en-GB" dirty="0"/>
          </a:p>
        </p:txBody>
      </p: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1728EF11-F82F-A81E-ABD1-B02A7874525C}"/>
              </a:ext>
            </a:extLst>
          </p:cNvPr>
          <p:cNvCxnSpPr>
            <a:cxnSpLocks/>
          </p:cNvCxnSpPr>
          <p:nvPr/>
        </p:nvCxnSpPr>
        <p:spPr>
          <a:xfrm>
            <a:off x="3779912" y="5727740"/>
            <a:ext cx="936103" cy="7424"/>
          </a:xfrm>
          <a:prstGeom prst="straightConnector1">
            <a:avLst/>
          </a:prstGeom>
          <a:ln>
            <a:tailEnd type="triangle"/>
          </a:ln>
        </p:spPr>
        <p:style>
          <a:lnRef idx="2">
            <a:schemeClr val="accent4"/>
          </a:lnRef>
          <a:fillRef idx="0">
            <a:schemeClr val="accent4"/>
          </a:fillRef>
          <a:effectRef idx="1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99043490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585204"/>
            <a:ext cx="7920000" cy="5533771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3.	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Random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vibration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>
              <a:spcAft>
                <a:spcPts val="600"/>
              </a:spcAft>
            </a:pPr>
            <a:r>
              <a:rPr lang="en-GB" sz="16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Power Spectral Density (PSD) function</a:t>
            </a:r>
          </a:p>
          <a:p>
            <a:pPr lvl="2">
              <a:spcAft>
                <a:spcPts val="300"/>
              </a:spcAft>
            </a:pPr>
            <a:r>
              <a:rPr lang="en-GB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From time domain – to frequency domain</a:t>
            </a:r>
          </a:p>
          <a:p>
            <a:pPr lvl="2"/>
            <a:r>
              <a:rPr lang="en-GB" sz="1200" dirty="0">
                <a:solidFill>
                  <a:schemeClr val="tx1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Average Power or energy of the vibration as a function of the frequency</a:t>
            </a:r>
          </a:p>
          <a:p>
            <a:pPr lvl="1"/>
            <a:endParaRPr lang="es-ES_tradnl" dirty="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9615" y="0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13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71E86DCB-2E29-873B-77EC-DEE3A8DCE02F}"/>
              </a:ext>
            </a:extLst>
          </p:cNvPr>
          <p:cNvSpPr txBox="1"/>
          <p:nvPr/>
        </p:nvSpPr>
        <p:spPr>
          <a:xfrm>
            <a:off x="619615" y="5798913"/>
            <a:ext cx="9139224" cy="67710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[2]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 “ASM D4169 -16 - Standard Practice for Performance Testing of Shipping Containers and Systems,” ASTM International,</a:t>
            </a:r>
          </a:p>
          <a:p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	West Conshohocken, PA, 2016.</a:t>
            </a:r>
            <a:endParaRPr lang="en-US" sz="12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14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9" name="Picture 8" descr="A graph of a truck&#10;&#10;Description automatically generated">
            <a:extLst>
              <a:ext uri="{FF2B5EF4-FFF2-40B4-BE49-F238E27FC236}">
                <a16:creationId xmlns:a16="http://schemas.microsoft.com/office/drawing/2014/main" id="{5F6E0124-1D22-9DC0-14C0-5614A34670E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940960" y="2133274"/>
            <a:ext cx="5360601" cy="3501386"/>
          </a:xfrm>
          <a:prstGeom prst="rect">
            <a:avLst/>
          </a:prstGeom>
        </p:spPr>
      </p:pic>
      <p:sp>
        <p:nvSpPr>
          <p:cNvPr id="10" name="Rectangle 1">
            <a:extLst>
              <a:ext uri="{FF2B5EF4-FFF2-40B4-BE49-F238E27FC236}">
                <a16:creationId xmlns:a16="http://schemas.microsoft.com/office/drawing/2014/main" id="{F5CA7D60-8D36-1CBF-5F22-A241EEC3FC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35797" y="1895899"/>
            <a:ext cx="22242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PSD curve of truck transport [2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mbria Math" panose="02040503050406030204" pitchFamily="18" charset="0"/>
                <a:ea typeface="Cambria Math" panose="02040503050406030204" pitchFamily="18" charset="0"/>
                <a:cs typeface="Calibri" panose="020F0502020204030204" pitchFamily="34" charset="0"/>
              </a:rPr>
              <a:t>]</a:t>
            </a:r>
            <a:endParaRPr kumimoji="0" lang="en-GB" altLang="en-US" sz="1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07BCD080-59FE-6FBA-BDC9-C44ABD0DEA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 CERN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7043380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6589" y="-11119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7411" y="660663"/>
            <a:ext cx="7920000" cy="4906963"/>
          </a:xfrm>
        </p:spPr>
        <p:txBody>
          <a:bodyPr>
            <a:normAutofit/>
          </a:bodyPr>
          <a:lstStyle/>
          <a:p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Random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vibration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3" indent="0">
              <a:buNone/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14</a:t>
            </a:fld>
            <a:endParaRPr lang="fr-FR"/>
          </a:p>
        </p:txBody>
      </p:sp>
      <p:sp>
        <p:nvSpPr>
          <p:cNvPr id="10" name="Rectangle 1">
            <a:extLst>
              <a:ext uri="{FF2B5EF4-FFF2-40B4-BE49-F238E27FC236}">
                <a16:creationId xmlns:a16="http://schemas.microsoft.com/office/drawing/2014/main" id="{5DC469EC-E8E4-6502-4E8C-A11B3BDFBE0A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15850" y="1412776"/>
            <a:ext cx="7411561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PSD curve of truck transport. From ASTM D-4169 [2] and CERN transport data from STFC to CERN in X direction [3]</a:t>
            </a:r>
            <a:r>
              <a:rPr kumimoji="0" lang="en-GB" altLang="en-US" sz="12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26296AF-F1F0-053B-708B-BE3164EAB195}"/>
              </a:ext>
            </a:extLst>
          </p:cNvPr>
          <p:cNvSpPr txBox="1"/>
          <p:nvPr/>
        </p:nvSpPr>
        <p:spPr>
          <a:xfrm>
            <a:off x="130894" y="5661906"/>
            <a:ext cx="8882212" cy="6001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[2]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 “ASM D4169 -16 - Standard Practice for Performance Testing of Shipping Containers and Systems,” ASTM International, West Conshohocken, PA, 2016.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[3]</a:t>
            </a:r>
            <a:r>
              <a:rPr lang="en-GB" sz="1100" dirty="0">
                <a:latin typeface="Calibri" panose="020F0502020204030204" pitchFamily="34" charset="0"/>
                <a:cs typeface="Calibri" panose="020F0502020204030204" pitchFamily="34" charset="0"/>
              </a:rPr>
              <a:t> M. Guinchard, “Mechanical vibration and stress measurements on the RFD cryomodule during transport from UK” EDMS 2755675. </a:t>
            </a:r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A93CA593-0B63-5BAA-83AC-4E03625EE7B1}"/>
              </a:ext>
            </a:extLst>
          </p:cNvPr>
          <p:cNvSpPr/>
          <p:nvPr/>
        </p:nvSpPr>
        <p:spPr>
          <a:xfrm>
            <a:off x="2771800" y="4473116"/>
            <a:ext cx="1080120" cy="144016"/>
          </a:xfrm>
          <a:prstGeom prst="rect">
            <a:avLst/>
          </a:prstGeom>
          <a:noFill/>
          <a:ln w="127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Espace réservé du texte 3">
            <a:extLst>
              <a:ext uri="{FF2B5EF4-FFF2-40B4-BE49-F238E27FC236}">
                <a16:creationId xmlns:a16="http://schemas.microsoft.com/office/drawing/2014/main" id="{A86AA674-0E1C-6423-434E-32FB34D558B3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9" name="Picture 18" descr="A graph of stock market&#10;&#10;Description automatically generated with medium confidence">
            <a:extLst>
              <a:ext uri="{FF2B5EF4-FFF2-40B4-BE49-F238E27FC236}">
                <a16:creationId xmlns:a16="http://schemas.microsoft.com/office/drawing/2014/main" id="{A4A6F9C1-2239-F330-77B4-B01E7A44BFB8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5482"/>
          <a:stretch/>
        </p:blipFill>
        <p:spPr>
          <a:xfrm>
            <a:off x="389072" y="1957781"/>
            <a:ext cx="8297728" cy="3590509"/>
          </a:xfrm>
          <a:prstGeom prst="rect">
            <a:avLst/>
          </a:prstGeom>
        </p:spPr>
      </p:pic>
      <p:sp>
        <p:nvSpPr>
          <p:cNvPr id="16" name="TextBox 15">
            <a:extLst>
              <a:ext uri="{FF2B5EF4-FFF2-40B4-BE49-F238E27FC236}">
                <a16:creationId xmlns:a16="http://schemas.microsoft.com/office/drawing/2014/main" id="{1ACD82F3-30DE-C5D6-B4F4-BCFFB70A0167}"/>
              </a:ext>
            </a:extLst>
          </p:cNvPr>
          <p:cNvSpPr txBox="1"/>
          <p:nvPr/>
        </p:nvSpPr>
        <p:spPr>
          <a:xfrm>
            <a:off x="6014004" y="1768845"/>
            <a:ext cx="2736304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Natural frequency ≈ 67Hz</a:t>
            </a:r>
            <a:endParaRPr lang="en-GB" sz="12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CB602F31-C2AB-5584-84D8-F395822B2059}"/>
              </a:ext>
            </a:extLst>
          </p:cNvPr>
          <p:cNvCxnSpPr>
            <a:cxnSpLocks/>
          </p:cNvCxnSpPr>
          <p:nvPr/>
        </p:nvCxnSpPr>
        <p:spPr>
          <a:xfrm>
            <a:off x="6948264" y="2060848"/>
            <a:ext cx="0" cy="3384376"/>
          </a:xfrm>
          <a:prstGeom prst="line">
            <a:avLst/>
          </a:prstGeom>
          <a:ln w="12700">
            <a:solidFill>
              <a:srgbClr val="7030A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74929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474" y="16165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474" y="698308"/>
            <a:ext cx="7920000" cy="4906963"/>
          </a:xfrm>
        </p:spPr>
        <p:txBody>
          <a:bodyPr>
            <a:normAutofit/>
          </a:bodyPr>
          <a:lstStyle/>
          <a:p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Random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vibration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– X direction is the most critical </a:t>
            </a:r>
          </a:p>
          <a:p>
            <a:pPr lvl="1"/>
            <a:endParaRPr lang="en-GB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3" indent="0">
              <a:buNone/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15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12" name="Picture 11" descr="A blue object with a white background&#10;&#10;Description automatically generated">
            <a:extLst>
              <a:ext uri="{FF2B5EF4-FFF2-40B4-BE49-F238E27FC236}">
                <a16:creationId xmlns:a16="http://schemas.microsoft.com/office/drawing/2014/main" id="{DF1E481A-6A2C-F51E-DCF5-7792A4A56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47" y="1566763"/>
            <a:ext cx="4197175" cy="1941541"/>
          </a:xfrm>
          <a:prstGeom prst="rect">
            <a:avLst/>
          </a:prstGeom>
        </p:spPr>
      </p:pic>
      <p:pic>
        <p:nvPicPr>
          <p:cNvPr id="15" name="Picture 14" descr="A blue and green object&#10;&#10;Description automatically generated with medium confidence">
            <a:extLst>
              <a:ext uri="{FF2B5EF4-FFF2-40B4-BE49-F238E27FC236}">
                <a16:creationId xmlns:a16="http://schemas.microsoft.com/office/drawing/2014/main" id="{79DB4026-426D-1B2A-6507-D835772C558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9486" y="1421052"/>
            <a:ext cx="4139936" cy="1922684"/>
          </a:xfrm>
          <a:prstGeom prst="rect">
            <a:avLst/>
          </a:prstGeom>
        </p:spPr>
      </p:pic>
      <p:pic>
        <p:nvPicPr>
          <p:cNvPr id="17" name="Picture 16" descr="A blue circular object with red lines&#10;&#10;Description automatically generated">
            <a:extLst>
              <a:ext uri="{FF2B5EF4-FFF2-40B4-BE49-F238E27FC236}">
                <a16:creationId xmlns:a16="http://schemas.microsoft.com/office/drawing/2014/main" id="{13313BEC-3BDD-F1A1-7AD8-5F9BAAC85FC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680" y="4407770"/>
            <a:ext cx="4887542" cy="1599424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87C24A-0499-E824-B82A-5D47262FD4C3}"/>
              </a:ext>
            </a:extLst>
          </p:cNvPr>
          <p:cNvSpPr txBox="1"/>
          <p:nvPr/>
        </p:nvSpPr>
        <p:spPr>
          <a:xfrm>
            <a:off x="2684919" y="4372043"/>
            <a:ext cx="2699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Probability of occurrence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4,28%</a:t>
            </a:r>
          </a:p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99.73% of probability to not exceed </a:t>
            </a:r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5 MPa</a:t>
            </a:r>
          </a:p>
          <a:p>
            <a:endParaRPr lang="en-US" sz="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96A5B3-77AF-5534-5F51-E468BC01E8EF}"/>
              </a:ext>
            </a:extLst>
          </p:cNvPr>
          <p:cNvSpPr txBox="1"/>
          <p:nvPr/>
        </p:nvSpPr>
        <p:spPr>
          <a:xfrm>
            <a:off x="2747783" y="1421052"/>
            <a:ext cx="2699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Probability of occurrence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68.27%</a:t>
            </a:r>
          </a:p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68.25% of probability to not exceed </a:t>
            </a:r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1.6 MPa</a:t>
            </a:r>
            <a:endParaRPr lang="en-GB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E7AB27-D449-F10D-A146-42CAF251313B}"/>
              </a:ext>
            </a:extLst>
          </p:cNvPr>
          <p:cNvSpPr txBox="1"/>
          <p:nvPr/>
        </p:nvSpPr>
        <p:spPr>
          <a:xfrm>
            <a:off x="6127728" y="1343537"/>
            <a:ext cx="269901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Probability of occurrence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27,18%</a:t>
            </a:r>
          </a:p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95.45% of probability to not exceed </a:t>
            </a:r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3.4 MPa</a:t>
            </a:r>
            <a:endParaRPr lang="en-GB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pic>
        <p:nvPicPr>
          <p:cNvPr id="10" name="Picture 9" descr="A blue machine with a blue object with a red and yellow letter&#10;&#10;Description automatically generated with medium confidence">
            <a:extLst>
              <a:ext uri="{FF2B5EF4-FFF2-40B4-BE49-F238E27FC236}">
                <a16:creationId xmlns:a16="http://schemas.microsoft.com/office/drawing/2014/main" id="{898C54EF-4E34-1E22-91FB-0FBB9B5EF8D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34217" y="4392582"/>
            <a:ext cx="4186023" cy="182006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D8E41A2E-496C-05AE-F0AD-37AEA61BB74B}"/>
              </a:ext>
            </a:extLst>
          </p:cNvPr>
          <p:cNvSpPr txBox="1"/>
          <p:nvPr/>
        </p:nvSpPr>
        <p:spPr>
          <a:xfrm>
            <a:off x="3138314" y="3550062"/>
            <a:ext cx="2880320" cy="67710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No plasticization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but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Cyclic load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.</a:t>
            </a:r>
          </a:p>
          <a:p>
            <a:pPr>
              <a:spcAft>
                <a:spcPts val="300"/>
              </a:spcAft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Therefore, it could failure by:</a:t>
            </a:r>
          </a:p>
          <a:p>
            <a:pPr>
              <a:spcAft>
                <a:spcPts val="300"/>
              </a:spcAft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Fatigue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(Assessed by the stress life method)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74D90D-0294-41D6-B621-6F38B3953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 CERN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753590391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14" y="3734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109C88-34F9-0F70-B767-62401E98A62F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576955" y="814927"/>
                <a:ext cx="7920000" cy="6129743"/>
              </a:xfrm>
            </p:spPr>
            <p:txBody>
              <a:bodyPr>
                <a:normAutofit/>
              </a:bodyPr>
              <a:lstStyle/>
              <a:p>
                <a:pPr>
                  <a:spcAft>
                    <a:spcPts val="600"/>
                  </a:spcAft>
                </a:pPr>
                <a:r>
                  <a:rPr lang="es-ES_tradnl" sz="2000" b="1" dirty="0">
                    <a:latin typeface="Calibri" panose="020F0502020204030204" pitchFamily="34" charset="0"/>
                    <a:cs typeface="Calibri" panose="020F0502020204030204" pitchFamily="34" charset="0"/>
                  </a:rPr>
                  <a:t>Fatigue </a:t>
                </a:r>
                <a:r>
                  <a:rPr lang="es-ES_tradnl" sz="2000" b="1" dirty="0" err="1">
                    <a:latin typeface="Calibri" panose="020F0502020204030204" pitchFamily="34" charset="0"/>
                    <a:cs typeface="Calibri" panose="020F0502020204030204" pitchFamily="34" charset="0"/>
                  </a:rPr>
                  <a:t>analysis</a:t>
                </a:r>
                <a:endParaRPr lang="es-ES_tradnl" sz="2000" b="1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pPr lvl="1">
                  <a:spcAft>
                    <a:spcPts val="300"/>
                  </a:spcAft>
                </a:pPr>
                <a:r>
                  <a:rPr lang="en-GB" sz="1700" b="1" dirty="0">
                    <a:solidFill>
                      <a:schemeClr val="tx1"/>
                    </a:solidFill>
                    <a:latin typeface="Calibri" panose="020F0502020204030204" pitchFamily="34" charset="0"/>
                    <a:cs typeface="Calibri" panose="020F0502020204030204" pitchFamily="34" charset="0"/>
                  </a:rPr>
                  <a:t>Cyclic</a:t>
                </a:r>
                <a:r>
                  <a:rPr lang="en-GB" sz="17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random vibration load</a:t>
                </a:r>
              </a:p>
              <a:p>
                <a:pPr lvl="1">
                  <a:spcAft>
                    <a:spcPts val="300"/>
                  </a:spcAft>
                </a:pPr>
                <a:r>
                  <a:rPr lang="en-GB" sz="1700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ANSYS Fatigue tool RV – stress life (</a:t>
                </a:r>
                <a:r>
                  <a:rPr lang="en-GB" sz="1700" dirty="0" err="1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Whoeler</a:t>
                </a:r>
                <a:r>
                  <a:rPr lang="en-GB" sz="1700" dirty="0">
                    <a:latin typeface="Calibri" panose="020F0502020204030204" pitchFamily="34" charset="0"/>
                    <a:ea typeface="Times New Roman" panose="02020603050405020304" pitchFamily="18" charset="0"/>
                    <a:cs typeface="Calibri" panose="020F0502020204030204" pitchFamily="34" charset="0"/>
                  </a:rPr>
                  <a:t>)</a:t>
                </a:r>
              </a:p>
              <a:p>
                <a:pPr lvl="2">
                  <a:spcAft>
                    <a:spcPts val="300"/>
                  </a:spcAft>
                </a:pPr>
                <a:r>
                  <a:rPr lang="en-US" sz="17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S-N curve of Nb</a:t>
                </a:r>
              </a:p>
              <a:p>
                <a:pPr lvl="3">
                  <a:spcAft>
                    <a:spcPts val="300"/>
                  </a:spcAft>
                </a:pPr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Linear or bi-linear</a:t>
                </a:r>
              </a:p>
              <a:p>
                <a:pPr lvl="3">
                  <a:spcAft>
                    <a:spcPts val="300"/>
                  </a:spcAft>
                </a:pPr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 =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𝑚𝑖𝑛</m:t>
                        </m:r>
                      </m:sub>
                    </m:sSub>
                  </m:oMath>
                </a14:m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/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l-GR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</m:e>
                      <m:sub>
                        <m:r>
                          <a:rPr lang="en-US" sz="1100" i="1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𝑚𝑎𝑥</m:t>
                        </m:r>
                      </m:sub>
                    </m:sSub>
                  </m:oMath>
                </a14:m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=  -1 (default)</a:t>
                </a:r>
              </a:p>
              <a:p>
                <a:pPr lvl="3">
                  <a:spcAft>
                    <a:spcPts val="300"/>
                  </a:spcAft>
                </a:pPr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Strain rate (frequency)</a:t>
                </a:r>
              </a:p>
              <a:p>
                <a:pPr lvl="3">
                  <a:spcAft>
                    <a:spcPts val="300"/>
                  </a:spcAft>
                </a:pPr>
                <a:endParaRPr lang="en-US" sz="1100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L="1371600" lvl="3" indent="0">
                  <a:spcAft>
                    <a:spcPts val="300"/>
                  </a:spcAft>
                  <a:buNone/>
                </a:pPr>
                <a:endParaRPr lang="en-GB" sz="1300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L="1371600" lvl="3" indent="0">
                  <a:spcAft>
                    <a:spcPts val="300"/>
                  </a:spcAft>
                  <a:buNone/>
                </a:pPr>
                <a:endParaRPr lang="en-GB" sz="1300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L="1371600" lvl="3" indent="0">
                  <a:spcAft>
                    <a:spcPts val="300"/>
                  </a:spcAft>
                  <a:buNone/>
                </a:pPr>
                <a:endParaRPr lang="en-GB" sz="1300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L="1371600" lvl="3" indent="0">
                  <a:spcAft>
                    <a:spcPts val="300"/>
                  </a:spcAft>
                  <a:buNone/>
                </a:pPr>
                <a:endParaRPr lang="en-GB" sz="1300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marL="1371600" lvl="3" indent="0">
                  <a:spcAft>
                    <a:spcPts val="300"/>
                  </a:spcAft>
                  <a:buNone/>
                </a:pPr>
                <a:endParaRPr lang="en-GB" sz="1300" dirty="0">
                  <a:latin typeface="Calibri" panose="020F0502020204030204" pitchFamily="34" charset="0"/>
                  <a:ea typeface="Times New Roman" panose="02020603050405020304" pitchFamily="18" charset="0"/>
                  <a:cs typeface="Calibri" panose="020F0502020204030204" pitchFamily="34" charset="0"/>
                </a:endParaRPr>
              </a:p>
              <a:p>
                <a:pPr lvl="2"/>
                <a:r>
                  <a:rPr lang="en-US" sz="17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Three sigma method + Damage (Miner’s rule):</a:t>
                </a:r>
              </a:p>
              <a:p>
                <a:pPr marL="914400" lvl="2" indent="0">
                  <a:spcAft>
                    <a:spcPts val="300"/>
                  </a:spcAft>
                  <a:buNone/>
                </a:pPr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										</a:t>
                </a:r>
                <a:r>
                  <a:rPr lang="en-US" sz="17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	</a:t>
                </a:r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marL="1371600" lvl="3" indent="0">
                  <a:buNone/>
                </a:pPr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lvl="3"/>
                <a:endParaRPr lang="en-GB" sz="1200" dirty="0">
                  <a:effectLst/>
                  <a:latin typeface="Times New Roman" panose="02020603050405020304" pitchFamily="18" charset="0"/>
                  <a:ea typeface="Times New Roman" panose="02020603050405020304" pitchFamily="18" charset="0"/>
                </a:endParaRPr>
              </a:p>
              <a:p>
                <a:pPr lvl="1"/>
                <a:endParaRPr lang="es-ES_tradnl" dirty="0"/>
              </a:p>
            </p:txBody>
          </p:sp>
        </mc:Choice>
        <mc:Fallback xmlns="">
          <p:sp>
            <p:nvSpPr>
              <p:cNvPr id="3" name="Content Placeholder 2">
                <a:extLst>
                  <a:ext uri="{FF2B5EF4-FFF2-40B4-BE49-F238E27FC236}">
                    <a16:creationId xmlns:a16="http://schemas.microsoft.com/office/drawing/2014/main" id="{D6109C88-34F9-0F70-B767-62401E98A62F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576955" y="814927"/>
                <a:ext cx="7920000" cy="6129743"/>
              </a:xfrm>
              <a:blipFill>
                <a:blip r:embed="rId3"/>
                <a:stretch>
                  <a:fillRect l="-1848" t="-1294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16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525344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639C3471-2A78-2769-FB6D-89DA80C4F26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64802" y="5050168"/>
              <a:ext cx="3681998" cy="11658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43452">
                      <a:extLst>
                        <a:ext uri="{9D8B030D-6E8A-4147-A177-3AD203B41FA5}">
                          <a16:colId xmlns:a16="http://schemas.microsoft.com/office/drawing/2014/main" val="1637650487"/>
                        </a:ext>
                      </a:extLst>
                    </a:gridCol>
                    <a:gridCol w="1422206">
                      <a:extLst>
                        <a:ext uri="{9D8B030D-6E8A-4147-A177-3AD203B41FA5}">
                          <a16:colId xmlns:a16="http://schemas.microsoft.com/office/drawing/2014/main" val="1791978937"/>
                        </a:ext>
                      </a:extLst>
                    </a:gridCol>
                    <a:gridCol w="1216340">
                      <a:extLst>
                        <a:ext uri="{9D8B030D-6E8A-4147-A177-3AD203B41FA5}">
                          <a16:colId xmlns:a16="http://schemas.microsoft.com/office/drawing/2014/main" val="4053610760"/>
                        </a:ext>
                      </a:extLst>
                    </a:gridCol>
                  </a:tblGrid>
                  <a:tr h="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RMS stress level</a:t>
                          </a:r>
                          <a:endParaRPr lang="en-GB" sz="105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Occurrence Probability</a:t>
                          </a:r>
                          <a:r>
                            <a:rPr lang="en-US" sz="1050" b="1" baseline="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 </a:t>
                          </a:r>
                          <a14:m>
                            <m:oMath xmlns:m="http://schemas.openxmlformats.org/officeDocument/2006/math">
                              <m:sSub>
                                <m:sSubPr>
                                  <m:ctrlPr>
                                    <a:rPr lang="en-US" sz="1050" i="1" smtClean="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05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𝑃</m:t>
                                  </m:r>
                                </m:e>
                                <m:sub>
                                  <m:r>
                                    <a:rPr lang="en-US" sz="1050">
                                      <a:latin typeface="Cambria Math" panose="02040503050406030204" pitchFamily="18" charset="0"/>
                                      <a:cs typeface="Calibri" panose="020F0502020204030204" pitchFamily="34" charset="0"/>
                                    </a:rPr>
                                    <m:t>𝑖</m:t>
                                  </m:r>
                                </m:sub>
                              </m:sSub>
                            </m:oMath>
                          </a14:m>
                          <a:endParaRPr lang="en-GB" sz="105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Amplitude </a:t>
                          </a:r>
                          <a:r>
                            <a:rPr lang="en-US" sz="1050" b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[</a:t>
                          </a:r>
                          <a:r>
                            <a:rPr lang="en-US" sz="105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MPa</a:t>
                          </a:r>
                          <a:r>
                            <a:rPr lang="en-US" sz="1050" b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GB" sz="105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75902394"/>
                      </a:ext>
                    </a:extLst>
                  </a:tr>
                  <a:tr h="217642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r>
                            <a:rPr lang="el-GR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68.27%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1.6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9594857"/>
                      </a:ext>
                    </a:extLst>
                  </a:tr>
                  <a:tr h="208153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r>
                            <a:rPr lang="el-GR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27.18%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3.4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19245190"/>
                      </a:ext>
                    </a:extLst>
                  </a:tr>
                  <a:tr h="208153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r>
                            <a:rPr lang="el-GR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4.28%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6968934"/>
                      </a:ext>
                    </a:extLst>
                  </a:tr>
                </a:tbl>
              </a:graphicData>
            </a:graphic>
          </p:graphicFrame>
        </mc:Choice>
        <mc:Fallback xmlns="">
          <p:graphicFrame>
            <p:nvGraphicFramePr>
              <p:cNvPr id="14" name="Table 13">
                <a:extLst>
                  <a:ext uri="{FF2B5EF4-FFF2-40B4-BE49-F238E27FC236}">
                    <a16:creationId xmlns:a16="http://schemas.microsoft.com/office/drawing/2014/main" id="{639C3471-2A78-2769-FB6D-89DA80C4F265}"/>
                  </a:ext>
                </a:extLst>
              </p:cNvPr>
              <p:cNvGraphicFramePr>
                <a:graphicFrameLocks noGrp="1"/>
              </p:cNvGraphicFramePr>
              <p:nvPr/>
            </p:nvGraphicFramePr>
            <p:xfrm>
              <a:off x="1764802" y="5050168"/>
              <a:ext cx="3681998" cy="1165860"/>
            </p:xfrm>
            <a:graphic>
              <a:graphicData uri="http://schemas.openxmlformats.org/drawingml/2006/table">
                <a:tbl>
                  <a:tblPr firstRow="1" bandRow="1">
                    <a:tableStyleId>{5940675A-B579-460E-94D1-54222C63F5DA}</a:tableStyleId>
                  </a:tblPr>
                  <a:tblGrid>
                    <a:gridCol w="1043452">
                      <a:extLst>
                        <a:ext uri="{9D8B030D-6E8A-4147-A177-3AD203B41FA5}">
                          <a16:colId xmlns:a16="http://schemas.microsoft.com/office/drawing/2014/main" val="1637650487"/>
                        </a:ext>
                      </a:extLst>
                    </a:gridCol>
                    <a:gridCol w="1422206">
                      <a:extLst>
                        <a:ext uri="{9D8B030D-6E8A-4147-A177-3AD203B41FA5}">
                          <a16:colId xmlns:a16="http://schemas.microsoft.com/office/drawing/2014/main" val="1791978937"/>
                        </a:ext>
                      </a:extLst>
                    </a:gridCol>
                    <a:gridCol w="1216340">
                      <a:extLst>
                        <a:ext uri="{9D8B030D-6E8A-4147-A177-3AD203B41FA5}">
                          <a16:colId xmlns:a16="http://schemas.microsoft.com/office/drawing/2014/main" val="4053610760"/>
                        </a:ext>
                      </a:extLst>
                    </a:gridCol>
                  </a:tblGrid>
                  <a:tr h="41148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RMS stress level</a:t>
                          </a:r>
                          <a:endParaRPr lang="en-GB" sz="105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>
                        <a:blipFill>
                          <a:blip r:embed="rId4"/>
                          <a:stretch>
                            <a:fillRect l="-73504" t="-1471" r="-86325" b="-18970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Stress Amplitude </a:t>
                          </a:r>
                          <a:r>
                            <a:rPr lang="en-US" sz="1050" b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[</a:t>
                          </a:r>
                          <a:r>
                            <a:rPr lang="en-US" sz="1050" b="1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MPa</a:t>
                          </a:r>
                          <a:r>
                            <a:rPr lang="en-US" sz="1050" b="1" dirty="0">
                              <a:latin typeface="Cambria Math" panose="02040503050406030204" pitchFamily="18" charset="0"/>
                              <a:ea typeface="Cambria Math" panose="02040503050406030204" pitchFamily="18" charset="0"/>
                              <a:cs typeface="Calibri" panose="020F0502020204030204" pitchFamily="34" charset="0"/>
                            </a:rPr>
                            <a:t>]</a:t>
                          </a:r>
                          <a:endParaRPr lang="en-GB" sz="1050" b="1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1975902394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</a:t>
                          </a:r>
                          <a:r>
                            <a:rPr lang="el-GR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68.27%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1.6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2449594857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</a:t>
                          </a:r>
                          <a:r>
                            <a:rPr lang="el-GR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27.18%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3.4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3319245190"/>
                      </a:ext>
                    </a:extLst>
                  </a:tr>
                  <a:tr h="251460">
                    <a:tc>
                      <a:txBody>
                        <a:bodyPr/>
                        <a:lstStyle/>
                        <a:p>
                          <a:pPr marL="0" marR="0" lvl="0" indent="0" algn="ctr" defTabSz="457200" rtl="0" eaLnBrk="1" fontAlgn="auto" latinLnBrk="0" hangingPunct="1">
                            <a:lnSpc>
                              <a:spcPct val="100000"/>
                            </a:lnSpc>
                            <a:spcBef>
                              <a:spcPts val="0"/>
                            </a:spcBef>
                            <a:spcAft>
                              <a:spcPts val="0"/>
                            </a:spcAft>
                            <a:buClrTx/>
                            <a:buSzTx/>
                            <a:buFontTx/>
                            <a:buNone/>
                            <a:tabLst/>
                            <a:defRPr/>
                          </a:pPr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3</a:t>
                          </a:r>
                          <a:r>
                            <a:rPr lang="el-GR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σ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4.28%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algn="ctr"/>
                          <a:r>
                            <a:rPr lang="en-US" sz="1050" dirty="0">
                              <a:latin typeface="Calibri" panose="020F0502020204030204" pitchFamily="34" charset="0"/>
                              <a:cs typeface="Calibri" panose="020F0502020204030204" pitchFamily="34" charset="0"/>
                            </a:rPr>
                            <a:t>5</a:t>
                          </a:r>
                          <a:endParaRPr lang="en-GB" sz="1050" dirty="0">
                            <a:latin typeface="Calibri" panose="020F0502020204030204" pitchFamily="34" charset="0"/>
                            <a:cs typeface="Calibri" panose="020F0502020204030204" pitchFamily="34" charset="0"/>
                          </a:endParaRPr>
                        </a:p>
                      </a:txBody>
                      <a:tcPr/>
                    </a:tc>
                    <a:extLst>
                      <a:ext uri="{0D108BD9-81ED-4DB2-BD59-A6C34878D82A}">
                        <a16:rowId xmlns:a16="http://schemas.microsoft.com/office/drawing/2014/main" val="686968934"/>
                      </a:ext>
                    </a:extLst>
                  </a:tr>
                </a:tbl>
              </a:graphicData>
            </a:graphic>
          </p:graphicFrame>
        </mc:Fallback>
      </mc:AlternateContent>
      <p:pic>
        <p:nvPicPr>
          <p:cNvPr id="12" name="Picture 11" descr="A graph with blue dots&#10;&#10;Description automatically generated">
            <a:extLst>
              <a:ext uri="{FF2B5EF4-FFF2-40B4-BE49-F238E27FC236}">
                <a16:creationId xmlns:a16="http://schemas.microsoft.com/office/drawing/2014/main" id="{00FDD7D1-675F-51C7-9791-F4D15C5884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80662" y="2507627"/>
            <a:ext cx="3427964" cy="2040791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ADCA0597-1349-FC5B-6D4B-81048DBCC48E}"/>
              </a:ext>
            </a:extLst>
          </p:cNvPr>
          <p:cNvSpPr txBox="1"/>
          <p:nvPr/>
        </p:nvSpPr>
        <p:spPr>
          <a:xfrm>
            <a:off x="4687636" y="2126297"/>
            <a:ext cx="436400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SN curve of Nb: f = 25 Hz and R = 0.1 (draft results, pending publication)</a:t>
            </a:r>
          </a:p>
          <a:p>
            <a:pPr algn="ctr"/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 Courtesy of A. </a:t>
            </a:r>
            <a:r>
              <a:rPr lang="en-US" sz="1000" dirty="0" err="1">
                <a:latin typeface="Calibri" panose="020F0502020204030204" pitchFamily="34" charset="0"/>
                <a:cs typeface="Calibri" panose="020F0502020204030204" pitchFamily="34" charset="0"/>
              </a:rPr>
              <a:t>Galifa</a:t>
            </a:r>
            <a:endParaRPr lang="en-GB" sz="10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98418903-85AD-D16A-34E0-C366F26F0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 CERN</a:t>
            </a:r>
            <a:endParaRPr lang="en-GB" noProof="0"/>
          </a:p>
        </p:txBody>
      </p:sp>
      <p:pic>
        <p:nvPicPr>
          <p:cNvPr id="4" name="Picture 3" descr="A graph of a graph&#10;&#10;Description automatically generated">
            <a:extLst>
              <a:ext uri="{FF2B5EF4-FFF2-40B4-BE49-F238E27FC236}">
                <a16:creationId xmlns:a16="http://schemas.microsoft.com/office/drawing/2014/main" id="{ED8EEC38-E99A-2F2A-3E35-2AF2EC88DF9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298285" y="2967696"/>
            <a:ext cx="2896824" cy="1580722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602AE072-D728-7483-5EDD-76EC9FC011F7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5651743" y="5017529"/>
            <a:ext cx="2410546" cy="1231137"/>
          </a:xfrm>
          <a:prstGeom prst="rect">
            <a:avLst/>
          </a:prstGeom>
        </p:spPr>
      </p:pic>
      <p:sp>
        <p:nvSpPr>
          <p:cNvPr id="8" name="Oval 7">
            <a:extLst>
              <a:ext uri="{FF2B5EF4-FFF2-40B4-BE49-F238E27FC236}">
                <a16:creationId xmlns:a16="http://schemas.microsoft.com/office/drawing/2014/main" id="{1D0C6DFF-E9AB-D94D-DCA8-ABD973FBBFD8}"/>
              </a:ext>
            </a:extLst>
          </p:cNvPr>
          <p:cNvSpPr/>
          <p:nvPr/>
        </p:nvSpPr>
        <p:spPr>
          <a:xfrm>
            <a:off x="7771028" y="5405439"/>
            <a:ext cx="291261" cy="455315"/>
          </a:xfrm>
          <a:prstGeom prst="ellipse">
            <a:avLst/>
          </a:prstGeom>
          <a:noFill/>
          <a:ln w="19050">
            <a:solidFill>
              <a:srgbClr val="00B05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1ED82B44-CC7C-8574-CCFD-295A95B4E0DD}"/>
              </a:ext>
            </a:extLst>
          </p:cNvPr>
          <p:cNvCxnSpPr>
            <a:cxnSpLocks/>
            <a:stCxn id="8" idx="4"/>
          </p:cNvCxnSpPr>
          <p:nvPr/>
        </p:nvCxnSpPr>
        <p:spPr>
          <a:xfrm flipH="1">
            <a:off x="7559357" y="5860754"/>
            <a:ext cx="357302" cy="398367"/>
          </a:xfrm>
          <a:prstGeom prst="straightConnector1">
            <a:avLst/>
          </a:prstGeom>
          <a:ln>
            <a:solidFill>
              <a:srgbClr val="00B05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413416D-A13E-5305-B6A5-7832D86A739B}"/>
                  </a:ext>
                </a:extLst>
              </p:cNvPr>
              <p:cNvSpPr txBox="1"/>
              <p:nvPr/>
            </p:nvSpPr>
            <p:spPr>
              <a:xfrm>
                <a:off x="6177696" y="6204276"/>
                <a:ext cx="2592286" cy="128368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Depends on the point considered</a:t>
                </a:r>
              </a:p>
              <a:p>
                <a14:m>
                  <m:oMath xmlns:m="http://schemas.openxmlformats.org/officeDocument/2006/math">
                    <m:acc>
                      <m:accPr>
                        <m:chr m:val="̇"/>
                        <m:ctrlPr>
                          <a:rPr lang="en-US" sz="1100" i="1" dirty="0" smtClean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</m:ctrlPr>
                      </m:accPr>
                      <m:e>
                        <m:r>
                          <m:rPr>
                            <m:sty m:val="p"/>
                          </m:rPr>
                          <a:rPr lang="el-GR" sz="1100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σ</m:t>
                        </m:r>
                        <m:r>
                          <a:rPr lang="en-US" sz="1100" dirty="0">
                            <a:latin typeface="Cambria Math" panose="02040503050406030204" pitchFamily="18" charset="0"/>
                            <a:cs typeface="Calibri" panose="020F0502020204030204" pitchFamily="34" charset="0"/>
                          </a:rPr>
                          <m:t>0</m:t>
                        </m:r>
                      </m:e>
                    </m:acc>
                  </m:oMath>
                </a14:m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= </a:t>
                </a:r>
                <a:r>
                  <a:rPr lang="en-GB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RMS stress velocity</a:t>
                </a:r>
              </a:p>
              <a:p>
                <a14:m>
                  <m:oMath xmlns:m="http://schemas.openxmlformats.org/officeDocument/2006/math">
                    <m:r>
                      <m:rPr>
                        <m:sty m:val="p"/>
                      </m:rPr>
                      <a:rPr lang="el-GR" sz="1100" dirty="0" smtClean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σ</m:t>
                    </m:r>
                    <m:r>
                      <a:rPr lang="en-US" sz="1100" dirty="0">
                        <a:latin typeface="Cambria Math" panose="02040503050406030204" pitchFamily="18" charset="0"/>
                        <a:cs typeface="Calibri" panose="020F0502020204030204" pitchFamily="34" charset="0"/>
                      </a:rPr>
                      <m:t>0</m:t>
                    </m:r>
                  </m:oMath>
                </a14:m>
                <a:r>
                  <a:rPr lang="en-GB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  </a:t>
                </a:r>
                <a:r>
                  <a:rPr lang="en-US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= </a:t>
                </a:r>
                <a:r>
                  <a:rPr lang="en-GB" sz="1100" dirty="0">
                    <a:latin typeface="Calibri" panose="020F0502020204030204" pitchFamily="34" charset="0"/>
                    <a:cs typeface="Calibri" panose="020F0502020204030204" pitchFamily="34" charset="0"/>
                  </a:rPr>
                  <a:t>RMS stress </a:t>
                </a:r>
              </a:p>
              <a:p>
                <a:endParaRPr lang="en-GB" sz="11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11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US" sz="11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  <a:p>
                <a:endParaRPr lang="en-GB" sz="1100" dirty="0">
                  <a:latin typeface="Calibri" panose="020F0502020204030204" pitchFamily="34" charset="0"/>
                  <a:cs typeface="Calibri" panose="020F0502020204030204" pitchFamily="34" charset="0"/>
                </a:endParaRPr>
              </a:p>
            </p:txBody>
          </p:sp>
        </mc:Choice>
        <mc:Fallback xmlns=""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413416D-A13E-5305-B6A5-7832D86A739B}"/>
                  </a:ext>
                </a:extLst>
              </p:cNvPr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177696" y="6204276"/>
                <a:ext cx="2592286" cy="1283685"/>
              </a:xfrm>
              <a:prstGeom prst="rect">
                <a:avLst/>
              </a:prstGeom>
              <a:blipFill>
                <a:blip r:embed="rId8"/>
                <a:stretch>
                  <a:fillRect t="-476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cxnSp>
        <p:nvCxnSpPr>
          <p:cNvPr id="7" name="Straight Arrow Connector 6">
            <a:extLst>
              <a:ext uri="{FF2B5EF4-FFF2-40B4-BE49-F238E27FC236}">
                <a16:creationId xmlns:a16="http://schemas.microsoft.com/office/drawing/2014/main" id="{9034C4B9-FB2A-CCEE-CF49-1EC842F89CCB}"/>
              </a:ext>
            </a:extLst>
          </p:cNvPr>
          <p:cNvCxnSpPr>
            <a:cxnSpLocks/>
          </p:cNvCxnSpPr>
          <p:nvPr/>
        </p:nvCxnSpPr>
        <p:spPr>
          <a:xfrm flipV="1">
            <a:off x="7559357" y="5017529"/>
            <a:ext cx="0" cy="499703"/>
          </a:xfrm>
          <a:prstGeom prst="straightConnector1">
            <a:avLst/>
          </a:prstGeom>
          <a:ln>
            <a:solidFill>
              <a:srgbClr val="7030A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9" name="TextBox 18">
            <a:extLst>
              <a:ext uri="{FF2B5EF4-FFF2-40B4-BE49-F238E27FC236}">
                <a16:creationId xmlns:a16="http://schemas.microsoft.com/office/drawing/2014/main" id="{685A7344-DDC6-D42D-0B7D-5C0CCA2C3F37}"/>
              </a:ext>
            </a:extLst>
          </p:cNvPr>
          <p:cNvSpPr txBox="1"/>
          <p:nvPr/>
        </p:nvSpPr>
        <p:spPr>
          <a:xfrm>
            <a:off x="6634647" y="4657716"/>
            <a:ext cx="2126333" cy="430887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Narrow band process assumption</a:t>
            </a:r>
          </a:p>
          <a:p>
            <a:pPr algn="ctr"/>
            <a:r>
              <a:rPr lang="en-US" sz="1100" dirty="0">
                <a:solidFill>
                  <a:srgbClr val="7030A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(each zero up crossing = 1 cycle) </a:t>
            </a:r>
            <a:endParaRPr lang="en-GB" sz="1100" dirty="0">
              <a:solidFill>
                <a:srgbClr val="7030A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7020220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14" y="3734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00254" y="1032189"/>
            <a:ext cx="7920000" cy="5674548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Fatigue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endParaRPr lang="es-ES_tradnl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3" indent="0">
              <a:buNone/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17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484812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20" name="Picture 19" descr="A blue object with a pencil&#10;&#10;Description automatically generated">
            <a:extLst>
              <a:ext uri="{FF2B5EF4-FFF2-40B4-BE49-F238E27FC236}">
                <a16:creationId xmlns:a16="http://schemas.microsoft.com/office/drawing/2014/main" id="{914DA9DE-B3F5-71A4-3175-B1B7D341EF4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6583" y="2033699"/>
            <a:ext cx="7197366" cy="2092851"/>
          </a:xfrm>
          <a:prstGeom prst="rect">
            <a:avLst/>
          </a:prstGeom>
        </p:spPr>
      </p:pic>
      <p:sp>
        <p:nvSpPr>
          <p:cNvPr id="21" name="TextBox 20">
            <a:extLst>
              <a:ext uri="{FF2B5EF4-FFF2-40B4-BE49-F238E27FC236}">
                <a16:creationId xmlns:a16="http://schemas.microsoft.com/office/drawing/2014/main" id="{C2B552CF-2023-15F5-BD67-232B34B887A9}"/>
              </a:ext>
            </a:extLst>
          </p:cNvPr>
          <p:cNvSpPr txBox="1"/>
          <p:nvPr/>
        </p:nvSpPr>
        <p:spPr>
          <a:xfrm>
            <a:off x="5220173" y="2029176"/>
            <a:ext cx="2051523" cy="52322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Time of transport</a:t>
            </a:r>
          </a:p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 2.5 days</a:t>
            </a:r>
          </a:p>
        </p:txBody>
      </p:sp>
      <p:sp>
        <p:nvSpPr>
          <p:cNvPr id="15" name="Footer Placeholder 14">
            <a:extLst>
              <a:ext uri="{FF2B5EF4-FFF2-40B4-BE49-F238E27FC236}">
                <a16:creationId xmlns:a16="http://schemas.microsoft.com/office/drawing/2014/main" id="{98418903-85AD-D16A-34E0-C366F26F07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 CERN</a:t>
            </a:r>
            <a:endParaRPr lang="en-GB" noProof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13CF9C0-01E9-E313-890C-A302D536D783}"/>
              </a:ext>
            </a:extLst>
          </p:cNvPr>
          <p:cNvSpPr txBox="1"/>
          <p:nvPr/>
        </p:nvSpPr>
        <p:spPr>
          <a:xfrm>
            <a:off x="3203848" y="4885585"/>
            <a:ext cx="2384091" cy="338554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>
              <a:spcAft>
                <a:spcPts val="300"/>
              </a:spcAft>
            </a:pPr>
            <a:r>
              <a:rPr lang="en-US" sz="1600" dirty="0">
                <a:latin typeface="Calibri" panose="020F0502020204030204" pitchFamily="34" charset="0"/>
                <a:cs typeface="Calibri" panose="020F0502020204030204" pitchFamily="34" charset="0"/>
              </a:rPr>
              <a:t>No fatigue fracture </a:t>
            </a:r>
          </a:p>
        </p:txBody>
      </p:sp>
    </p:spTree>
    <p:extLst>
      <p:ext uri="{BB962C8B-B14F-4D97-AF65-F5344CB8AC3E}">
        <p14:creationId xmlns:p14="http://schemas.microsoft.com/office/powerpoint/2010/main" val="373342254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1C506-6189-9E05-1909-2BF4BD31E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6497"/>
            <a:ext cx="7920000" cy="720000"/>
          </a:xfrm>
        </p:spPr>
        <p:txBody>
          <a:bodyPr/>
          <a:lstStyle/>
          <a:p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EE5EB-2E90-2F0B-6FE0-B7327CCBF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7768" y="1052736"/>
            <a:ext cx="7920000" cy="5051310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is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a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daily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challenging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activity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crab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cavity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project</a:t>
            </a:r>
            <a:endParaRPr lang="es-ES_trad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To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protect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our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components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and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assemblies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endParaRPr lang="es-ES_trad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Risk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>
              <a:spcAft>
                <a:spcPts val="600"/>
              </a:spcAft>
            </a:pP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Risk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mitigation</a:t>
            </a:r>
            <a:endParaRPr lang="es-ES_trad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600"/>
              </a:spcAft>
            </a:pP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HOMs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: RFD AUP</a:t>
            </a:r>
          </a:p>
          <a:p>
            <a:pPr lvl="1">
              <a:spcAft>
                <a:spcPts val="600"/>
              </a:spcAft>
            </a:pP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Shock</a:t>
            </a:r>
          </a:p>
          <a:p>
            <a:pPr lvl="1">
              <a:spcAft>
                <a:spcPts val="600"/>
              </a:spcAft>
            </a:pP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Random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vibration</a:t>
            </a:r>
            <a:endParaRPr lang="es-ES_trad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ts val="600"/>
              </a:spcAft>
            </a:pP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Fatigue</a:t>
            </a:r>
          </a:p>
          <a:p>
            <a:pPr>
              <a:spcAft>
                <a:spcPts val="600"/>
              </a:spcAft>
            </a:pP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show no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risk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component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  <a:sym typeface="Wingdings" panose="05000000000000000000" pitchFamily="2" charset="2"/>
              </a:rPr>
              <a:t></a:t>
            </a:r>
            <a:endParaRPr lang="es-ES_trad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457200" lvl="1" indent="0">
              <a:spcAft>
                <a:spcPts val="600"/>
              </a:spcAft>
              <a:buNone/>
            </a:pP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3C0CE7-FC4E-96FF-DCC7-7FBBF9A22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noProof="0" dirty="0"/>
          </a:p>
          <a:p>
            <a:r>
              <a:rPr lang="fr-FR" noProof="0" dirty="0"/>
              <a:t>CERN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1D9469-3A5F-0C94-99EF-0AD62108C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18</a:t>
            </a:fld>
            <a:endParaRPr lang="fr-FR"/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CF7F36B9-ECA6-5B68-E373-D57859F51A59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10709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755576" y="3068960"/>
            <a:ext cx="7200000" cy="1800000"/>
          </a:xfrm>
        </p:spPr>
        <p:txBody>
          <a:bodyPr/>
          <a:lstStyle/>
          <a:p>
            <a:pPr algn="ctr"/>
            <a:r>
              <a:rPr lang="en-US" b="0" dirty="0"/>
              <a:t>Studies for transport of crab cavities equipment</a:t>
            </a:r>
            <a:endParaRPr lang="en-GB" b="0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5431904"/>
            <a:ext cx="6480000" cy="1426096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chemeClr val="bg2">
                    <a:lumMod val="75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Teresa Guillén Hernández on behalf of WP4</a:t>
            </a:r>
          </a:p>
          <a:p>
            <a:endParaRPr lang="en-GB" sz="170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quarter" idx="14"/>
          </p:nvPr>
        </p:nvSpPr>
        <p:spPr>
          <a:xfrm>
            <a:off x="1371600" y="6209119"/>
            <a:ext cx="6480000" cy="349250"/>
          </a:xfrm>
        </p:spPr>
        <p:txBody>
          <a:bodyPr>
            <a:normAutofit/>
          </a:bodyPr>
          <a:lstStyle/>
          <a:p>
            <a:r>
              <a:rPr lang="es-ES_tradnl" sz="1200" i="1" dirty="0">
                <a:latin typeface="Calibri" panose="020F0502020204030204" pitchFamily="34" charset="0"/>
                <a:cs typeface="Calibri" panose="020F0502020204030204" pitchFamily="34" charset="0"/>
              </a:rPr>
              <a:t>14th HL-LHC </a:t>
            </a:r>
            <a:r>
              <a:rPr lang="es-ES_tradnl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200" i="1" dirty="0">
                <a:latin typeface="Calibri" panose="020F0502020204030204" pitchFamily="34" charset="0"/>
                <a:cs typeface="Calibri" panose="020F0502020204030204" pitchFamily="34" charset="0"/>
              </a:rPr>
              <a:t> Meeting, Genoa (</a:t>
            </a:r>
            <a:r>
              <a:rPr lang="es-ES_tradnl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Italy</a:t>
            </a:r>
            <a:r>
              <a:rPr lang="es-ES_tradnl" sz="1200" i="1" dirty="0">
                <a:latin typeface="Calibri" panose="020F0502020204030204" pitchFamily="34" charset="0"/>
                <a:cs typeface="Calibri" panose="020F0502020204030204" pitchFamily="34" charset="0"/>
              </a:rPr>
              <a:t>), 7-10 </a:t>
            </a:r>
            <a:r>
              <a:rPr lang="es-ES_tradnl" sz="1200" i="1" dirty="0" err="1">
                <a:latin typeface="Calibri" panose="020F0502020204030204" pitchFamily="34" charset="0"/>
                <a:cs typeface="Calibri" panose="020F0502020204030204" pitchFamily="34" charset="0"/>
              </a:rPr>
              <a:t>October</a:t>
            </a:r>
            <a:r>
              <a:rPr lang="es-ES_tradnl" sz="1200" i="1" dirty="0">
                <a:latin typeface="Calibri" panose="020F0502020204030204" pitchFamily="34" charset="0"/>
                <a:cs typeface="Calibri" panose="020F0502020204030204" pitchFamily="34" charset="0"/>
              </a:rPr>
              <a:t> 2024</a:t>
            </a:r>
            <a:endParaRPr lang="en-GB" sz="12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9126750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1C506-6189-9E05-1909-2BF4BD31E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6497"/>
            <a:ext cx="7920000" cy="720000"/>
          </a:xfrm>
        </p:spPr>
        <p:txBody>
          <a:bodyPr/>
          <a:lstStyle/>
          <a:p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Outline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EE5EB-2E90-2F0B-6FE0-B7327CCBF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1175069"/>
            <a:ext cx="7920000" cy="4906963"/>
          </a:xfrm>
        </p:spPr>
        <p:txBody>
          <a:bodyPr>
            <a:normAutofit/>
          </a:bodyPr>
          <a:lstStyle/>
          <a:p>
            <a:pPr>
              <a:spcAft>
                <a:spcPts val="1800"/>
              </a:spcAft>
            </a:pP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s-ES_trad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800"/>
              </a:spcAft>
            </a:pP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Risk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>
              <a:spcAft>
                <a:spcPts val="1800"/>
              </a:spcAft>
            </a:pP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Risk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mitigation</a:t>
            </a:r>
            <a:endParaRPr lang="es-ES_trad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800"/>
              </a:spcAft>
            </a:pP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HOMs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s-ES_trad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800"/>
              </a:spcAft>
            </a:pP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Conclusions</a:t>
            </a:r>
            <a:endParaRPr lang="es-ES_trad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ts val="1200"/>
              </a:spcAft>
            </a:pPr>
            <a:endParaRPr lang="es-ES_tradnl" sz="2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>
              <a:spcAft>
                <a:spcPts val="1200"/>
              </a:spcAft>
            </a:pPr>
            <a:endParaRPr lang="en-GB" sz="32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3C0CE7-FC4E-96FF-DCC7-7FBBF9A22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1905000" y="6335228"/>
            <a:ext cx="6627000" cy="360000"/>
          </a:xfrm>
        </p:spPr>
        <p:txBody>
          <a:bodyPr/>
          <a:lstStyle/>
          <a:p>
            <a:endParaRPr lang="fr-FR" noProof="0" dirty="0"/>
          </a:p>
          <a:p>
            <a:r>
              <a:rPr lang="fr-FR" noProof="0" dirty="0"/>
              <a:t>CERN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1D9469-3A5F-0C94-99EF-0AD62108C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CF7F36B9-ECA6-5B68-E373-D57859F51A59}"/>
              </a:ext>
            </a:extLst>
          </p:cNvPr>
          <p:cNvSpPr txBox="1">
            <a:spLocks/>
          </p:cNvSpPr>
          <p:nvPr/>
        </p:nvSpPr>
        <p:spPr>
          <a:xfrm>
            <a:off x="2206800" y="648225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886026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" name="Picture 13" descr="A blue and green object&#10;&#10;Description automatically generated with medium confidence">
            <a:extLst>
              <a:ext uri="{FF2B5EF4-FFF2-40B4-BE49-F238E27FC236}">
                <a16:creationId xmlns:a16="http://schemas.microsoft.com/office/drawing/2014/main" id="{055DFDF3-5F82-F6F2-CBE3-6176637EF0B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65321" y="1934736"/>
            <a:ext cx="4285406" cy="1732670"/>
          </a:xfrm>
          <a:prstGeom prst="rect">
            <a:avLst/>
          </a:prstGeom>
        </p:spPr>
      </p:pic>
      <p:pic>
        <p:nvPicPr>
          <p:cNvPr id="11" name="Picture 10" descr="A blue object with a white background&#10;&#10;Description automatically generated">
            <a:extLst>
              <a:ext uri="{FF2B5EF4-FFF2-40B4-BE49-F238E27FC236}">
                <a16:creationId xmlns:a16="http://schemas.microsoft.com/office/drawing/2014/main" id="{A8C2EC4B-2FFD-028C-7C20-A49E38C5C40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9354" y="1943354"/>
            <a:ext cx="4203465" cy="1739104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474" y="16165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8474" y="698308"/>
            <a:ext cx="7920000" cy="4906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Random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vibration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–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max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PSD of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norm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alt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ASTM D-4169</a:t>
            </a:r>
            <a:endParaRPr lang="es-ES_trad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Results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– X direction is the most critical </a:t>
            </a:r>
          </a:p>
          <a:p>
            <a:pPr lvl="1"/>
            <a:endParaRPr lang="en-GB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3" indent="0">
              <a:buNone/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20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B687C24A-0499-E824-B82A-5D47262FD4C3}"/>
              </a:ext>
            </a:extLst>
          </p:cNvPr>
          <p:cNvSpPr txBox="1"/>
          <p:nvPr/>
        </p:nvSpPr>
        <p:spPr>
          <a:xfrm>
            <a:off x="2051841" y="4030630"/>
            <a:ext cx="269901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Probability of occurrence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4,28%</a:t>
            </a:r>
          </a:p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99.73% of probability to not exceed </a:t>
            </a:r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97 MPa</a:t>
            </a:r>
          </a:p>
          <a:p>
            <a:endParaRPr lang="en-US" sz="800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696A5B3-77AF-5534-5F51-E468BC01E8EF}"/>
              </a:ext>
            </a:extLst>
          </p:cNvPr>
          <p:cNvSpPr txBox="1"/>
          <p:nvPr/>
        </p:nvSpPr>
        <p:spPr>
          <a:xfrm>
            <a:off x="1709109" y="1569173"/>
            <a:ext cx="26990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Probability of occurrence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68.27%</a:t>
            </a:r>
          </a:p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68.25% of probability to not exceed </a:t>
            </a:r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32 MPa</a:t>
            </a:r>
            <a:endParaRPr lang="en-GB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3E7AB27-D449-F10D-A146-42CAF251313B}"/>
              </a:ext>
            </a:extLst>
          </p:cNvPr>
          <p:cNvSpPr txBox="1"/>
          <p:nvPr/>
        </p:nvSpPr>
        <p:spPr>
          <a:xfrm>
            <a:off x="6681023" y="1676401"/>
            <a:ext cx="2699017" cy="6155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Probability of occurrence </a:t>
            </a:r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27,18%</a:t>
            </a:r>
          </a:p>
          <a:p>
            <a:r>
              <a:rPr lang="en-US" sz="800" dirty="0">
                <a:latin typeface="Calibri" panose="020F0502020204030204" pitchFamily="34" charset="0"/>
                <a:cs typeface="Calibri" panose="020F0502020204030204" pitchFamily="34" charset="0"/>
              </a:rPr>
              <a:t>95.45% of probability to not exceed </a:t>
            </a:r>
            <a:r>
              <a:rPr lang="en-US" sz="800" b="1" dirty="0">
                <a:latin typeface="Calibri" panose="020F0502020204030204" pitchFamily="34" charset="0"/>
                <a:cs typeface="Calibri" panose="020F0502020204030204" pitchFamily="34" charset="0"/>
              </a:rPr>
              <a:t>64 MPa</a:t>
            </a:r>
            <a:endParaRPr lang="en-GB" sz="8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E41A2E-496C-05AE-F0AD-37AEA61BB74B}"/>
              </a:ext>
            </a:extLst>
          </p:cNvPr>
          <p:cNvSpPr txBox="1"/>
          <p:nvPr/>
        </p:nvSpPr>
        <p:spPr>
          <a:xfrm>
            <a:off x="6648851" y="5204007"/>
            <a:ext cx="1292796" cy="30777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400" dirty="0">
                <a:latin typeface="Calibri" panose="020F0502020204030204" pitchFamily="34" charset="0"/>
                <a:cs typeface="Calibri" panose="020F0502020204030204" pitchFamily="34" charset="0"/>
              </a:rPr>
              <a:t>Plasticization</a:t>
            </a:r>
          </a:p>
        </p:txBody>
      </p:sp>
      <p:pic>
        <p:nvPicPr>
          <p:cNvPr id="19" name="Picture 18" descr="A blue object with a red line&#10;&#10;Description automatically generated with medium confidence">
            <a:extLst>
              <a:ext uri="{FF2B5EF4-FFF2-40B4-BE49-F238E27FC236}">
                <a16:creationId xmlns:a16="http://schemas.microsoft.com/office/drawing/2014/main" id="{C3FA1156-5F3A-F76D-36B1-57748623072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9410" y="4307169"/>
            <a:ext cx="5300786" cy="1772200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DA6BD80-C290-995D-EFB7-19D0DB7511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 CERN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35664629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 descr="A blue object with a blue tube&#10;&#10;Description automatically generated with medium confidence">
            <a:extLst>
              <a:ext uri="{FF2B5EF4-FFF2-40B4-BE49-F238E27FC236}">
                <a16:creationId xmlns:a16="http://schemas.microsoft.com/office/drawing/2014/main" id="{BD0D582E-76A8-45B0-C2D5-C918E7DE93EB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359" y="3200804"/>
            <a:ext cx="4626261" cy="1746987"/>
          </a:xfrm>
          <a:prstGeom prst="rect">
            <a:avLst/>
          </a:prstGeom>
        </p:spPr>
      </p:pic>
      <p:pic>
        <p:nvPicPr>
          <p:cNvPr id="15" name="Picture 14" descr="A blue and white device with a blue tube&#10;&#10;Description automatically generated with medium confidence">
            <a:extLst>
              <a:ext uri="{FF2B5EF4-FFF2-40B4-BE49-F238E27FC236}">
                <a16:creationId xmlns:a16="http://schemas.microsoft.com/office/drawing/2014/main" id="{EBEC9643-CA01-E2FA-CF78-36795E2B83B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953108" y="4495954"/>
            <a:ext cx="4927158" cy="2209287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474" y="-37348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5526" y="610979"/>
            <a:ext cx="7920000" cy="5745371"/>
          </a:xfrm>
        </p:spPr>
        <p:txBody>
          <a:bodyPr>
            <a:normAutofit/>
          </a:bodyPr>
          <a:lstStyle/>
          <a:p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Linear elastic static structural analysis</a:t>
            </a:r>
          </a:p>
          <a:p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US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1800" b="1" dirty="0" err="1">
                <a:latin typeface="Calibri" panose="020F0502020204030204" pitchFamily="34" charset="0"/>
                <a:cs typeface="Calibri" panose="020F0502020204030204" pitchFamily="34" charset="0"/>
              </a:rPr>
              <a:t>Elasto</a:t>
            </a:r>
            <a:r>
              <a:rPr lang="en-US" sz="1800" b="1" dirty="0">
                <a:latin typeface="Calibri" panose="020F0502020204030204" pitchFamily="34" charset="0"/>
                <a:cs typeface="Calibri" panose="020F0502020204030204" pitchFamily="34" charset="0"/>
              </a:rPr>
              <a:t>-plastic static structural analysis</a:t>
            </a: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3" indent="0">
              <a:buNone/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21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8" name="Picture 7" descr="A drawing of a mechanical device&#10;&#10;Description automatically generated">
            <a:extLst>
              <a:ext uri="{FF2B5EF4-FFF2-40B4-BE49-F238E27FC236}">
                <a16:creationId xmlns:a16="http://schemas.microsoft.com/office/drawing/2014/main" id="{EE1E8F39-4E40-22BF-F38B-9AB53EEF228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7523" y="1110696"/>
            <a:ext cx="3106821" cy="1440160"/>
          </a:xfrm>
          <a:prstGeom prst="rect">
            <a:avLst/>
          </a:prstGeom>
        </p:spPr>
      </p:pic>
      <p:pic>
        <p:nvPicPr>
          <p:cNvPr id="12" name="Picture 11" descr="A blue object with a screw&#10;&#10;Description automatically generated">
            <a:extLst>
              <a:ext uri="{FF2B5EF4-FFF2-40B4-BE49-F238E27FC236}">
                <a16:creationId xmlns:a16="http://schemas.microsoft.com/office/drawing/2014/main" id="{082146DE-8668-5997-0870-F845F9C9B29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119642" y="1060432"/>
            <a:ext cx="4927158" cy="1746987"/>
          </a:xfrm>
          <a:prstGeom prst="rect">
            <a:avLst/>
          </a:prstGeom>
        </p:spPr>
      </p:pic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C151CEC-0529-1A81-574B-927004C2CD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 CERN</a:t>
            </a:r>
            <a:endParaRPr lang="en-GB" noProof="0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E41A2E-496C-05AE-F0AD-37AEA61BB74B}"/>
              </a:ext>
            </a:extLst>
          </p:cNvPr>
          <p:cNvSpPr txBox="1"/>
          <p:nvPr/>
        </p:nvSpPr>
        <p:spPr>
          <a:xfrm>
            <a:off x="5059095" y="3059610"/>
            <a:ext cx="3660447" cy="1092607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>
              <a:spcAft>
                <a:spcPts val="300"/>
              </a:spcAft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0.1% of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plastic strain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and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cyclic load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. </a:t>
            </a:r>
          </a:p>
          <a:p>
            <a:pPr>
              <a:spcAft>
                <a:spcPts val="600"/>
              </a:spcAft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Therefore, there could be two possible failures:</a:t>
            </a:r>
          </a:p>
          <a:p>
            <a:pPr>
              <a:spcAft>
                <a:spcPts val="300"/>
              </a:spcAft>
            </a:pP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Fatigue 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(Cannot be assessed for the moment)</a:t>
            </a:r>
          </a:p>
          <a:p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– </a:t>
            </a:r>
            <a:r>
              <a:rPr lang="en-US" sz="1100" b="1" dirty="0">
                <a:latin typeface="Calibri" panose="020F0502020204030204" pitchFamily="34" charset="0"/>
                <a:cs typeface="Calibri" panose="020F0502020204030204" pitchFamily="34" charset="0"/>
              </a:rPr>
              <a:t>Ratcheting</a:t>
            </a:r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 (It doesn’t happen when we have a Random 	vibration because the stress cycling is symmetric</a:t>
            </a:r>
            <a:r>
              <a:rPr lang="en-US" sz="1100" i="1" dirty="0">
                <a:latin typeface="Calibri" panose="020F0502020204030204" pitchFamily="34" charset="0"/>
                <a:cs typeface="Calibri" panose="020F0502020204030204" pitchFamily="34" charset="0"/>
              </a:rPr>
              <a:t>)</a:t>
            </a:r>
            <a:endParaRPr lang="en-US" sz="1100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35103086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8474" y="16165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39572" y="1010650"/>
            <a:ext cx="7920000" cy="4906963"/>
          </a:xfrm>
        </p:spPr>
        <p:txBody>
          <a:bodyPr>
            <a:normAutofit/>
          </a:bodyPr>
          <a:lstStyle/>
          <a:p>
            <a:pPr>
              <a:spcAft>
                <a:spcPts val="600"/>
              </a:spcAft>
            </a:pP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Random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vibration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Results</a:t>
            </a:r>
            <a:r>
              <a:rPr lang="en-GB" sz="16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– X direction is the most critical </a:t>
            </a:r>
          </a:p>
          <a:p>
            <a:pPr lvl="1"/>
            <a:endParaRPr lang="en-GB" sz="19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n-GB" sz="1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1371600" lvl="3" indent="0">
              <a:buNone/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22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8E41A2E-496C-05AE-F0AD-37AEA61BB74B}"/>
              </a:ext>
            </a:extLst>
          </p:cNvPr>
          <p:cNvSpPr txBox="1"/>
          <p:nvPr/>
        </p:nvSpPr>
        <p:spPr>
          <a:xfrm>
            <a:off x="4644008" y="5146821"/>
            <a:ext cx="2699017" cy="261610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100" dirty="0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0.05 mm  &lt;&lt;  9 mm (</a:t>
            </a:r>
            <a:r>
              <a:rPr lang="es-ES_tradnl" sz="1100" dirty="0" err="1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Space</a:t>
            </a:r>
            <a:r>
              <a:rPr lang="es-ES_tradnl" sz="1100" dirty="0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 </a:t>
            </a:r>
            <a:r>
              <a:rPr lang="es-ES_tradnl" sz="1100" dirty="0" err="1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hook-cavity</a:t>
            </a:r>
            <a:r>
              <a:rPr lang="es-ES_tradnl" sz="1100" dirty="0">
                <a:solidFill>
                  <a:srgbClr val="FF0000"/>
                </a:solidFill>
                <a:latin typeface="Calibri" panose="020F0502020204030204" pitchFamily="34" charset="0"/>
                <a:ea typeface="Cambria Math" panose="02040503050406030204" pitchFamily="18" charset="0"/>
                <a:cs typeface="Calibri" panose="020F0502020204030204" pitchFamily="34" charset="0"/>
              </a:rPr>
              <a:t>)</a:t>
            </a:r>
            <a:endParaRPr lang="en-GB" sz="1100" dirty="0">
              <a:solidFill>
                <a:srgbClr val="FF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D74D90D-0294-41D6-B621-6F38B3953D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 CERN</a:t>
            </a:r>
            <a:endParaRPr lang="en-GB" noProof="0" dirty="0"/>
          </a:p>
        </p:txBody>
      </p:sp>
      <p:pic>
        <p:nvPicPr>
          <p:cNvPr id="20" name="Picture 19" descr="A blue object with a white background&#10;&#10;Description automatically generated">
            <a:extLst>
              <a:ext uri="{FF2B5EF4-FFF2-40B4-BE49-F238E27FC236}">
                <a16:creationId xmlns:a16="http://schemas.microsoft.com/office/drawing/2014/main" id="{612EE037-04C0-33D3-6DCE-AC0C18D3420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60886" y="2171705"/>
            <a:ext cx="6579466" cy="2584852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B687C24A-0499-E824-B82A-5D47262FD4C3}"/>
              </a:ext>
            </a:extLst>
          </p:cNvPr>
          <p:cNvSpPr txBox="1"/>
          <p:nvPr/>
        </p:nvSpPr>
        <p:spPr>
          <a:xfrm>
            <a:off x="1521864" y="5070598"/>
            <a:ext cx="269901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>
                <a:latin typeface="Calibri" panose="020F0502020204030204" pitchFamily="34" charset="0"/>
                <a:cs typeface="Calibri" panose="020F0502020204030204" pitchFamily="34" charset="0"/>
              </a:rPr>
              <a:t>Probability of occurrence </a:t>
            </a:r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4,28%</a:t>
            </a:r>
          </a:p>
          <a:p>
            <a:r>
              <a:rPr lang="en-US" sz="1000" dirty="0">
                <a:latin typeface="Calibri" panose="020F0502020204030204" pitchFamily="34" charset="0"/>
                <a:cs typeface="Calibri" panose="020F0502020204030204" pitchFamily="34" charset="0"/>
              </a:rPr>
              <a:t>99.73% of probability to not exceed </a:t>
            </a:r>
            <a:r>
              <a:rPr lang="en-US" sz="1000" b="1" dirty="0">
                <a:latin typeface="Calibri" panose="020F0502020204030204" pitchFamily="34" charset="0"/>
                <a:cs typeface="Calibri" panose="020F0502020204030204" pitchFamily="34" charset="0"/>
              </a:rPr>
              <a:t>0.05 mm</a:t>
            </a:r>
          </a:p>
          <a:p>
            <a:endParaRPr lang="en-US" sz="800" dirty="0"/>
          </a:p>
        </p:txBody>
      </p:sp>
    </p:spTree>
    <p:extLst>
      <p:ext uri="{BB962C8B-B14F-4D97-AF65-F5344CB8AC3E}">
        <p14:creationId xmlns:p14="http://schemas.microsoft.com/office/powerpoint/2010/main" val="27455173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B61C506-6189-9E05-1909-2BF4BD31E8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26497"/>
            <a:ext cx="7920000" cy="720000"/>
          </a:xfrm>
        </p:spPr>
        <p:txBody>
          <a:bodyPr/>
          <a:lstStyle/>
          <a:p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Introduction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AEEE5EB-2E90-2F0B-6FE0-B7327CCBFB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900000"/>
            <a:ext cx="7920000" cy="4906963"/>
          </a:xfrm>
        </p:spPr>
        <p:txBody>
          <a:bodyPr>
            <a:normAutofit/>
          </a:bodyPr>
          <a:lstStyle/>
          <a:p>
            <a:endParaRPr lang="es-ES_tradnl" sz="20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s-ES_trad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F63C0CE7-FC4E-96FF-DCC7-7FBBF9A22F2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 noProof="0" dirty="0"/>
          </a:p>
          <a:p>
            <a:r>
              <a:rPr lang="fr-FR" noProof="0" dirty="0"/>
              <a:t>CERN</a:t>
            </a:r>
            <a:endParaRPr lang="en-GB" noProof="0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B1D9469-3A5F-0C94-99EF-0AD62108C3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sp>
        <p:nvSpPr>
          <p:cNvPr id="23" name="Espace réservé du texte 3">
            <a:extLst>
              <a:ext uri="{FF2B5EF4-FFF2-40B4-BE49-F238E27FC236}">
                <a16:creationId xmlns:a16="http://schemas.microsoft.com/office/drawing/2014/main" id="{CF7F36B9-ECA6-5B68-E373-D57859F51A59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5068CDAD-AFF2-EF5E-A0F4-8D1FAACBD6B2}"/>
              </a:ext>
            </a:extLst>
          </p:cNvPr>
          <p:cNvSpPr txBox="1"/>
          <p:nvPr/>
        </p:nvSpPr>
        <p:spPr>
          <a:xfrm>
            <a:off x="523844" y="5989634"/>
            <a:ext cx="85229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M. Garlasche ¨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Transport of RFD Equipment to UK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¨ 11th HL-LHC Collaboration Meeting. 2021</a:t>
            </a:r>
          </a:p>
        </p:txBody>
      </p:sp>
      <p:pic>
        <p:nvPicPr>
          <p:cNvPr id="8" name="Picture 7" descr="A diagram of a diagram&#10;&#10;Description automatically generated">
            <a:extLst>
              <a:ext uri="{FF2B5EF4-FFF2-40B4-BE49-F238E27FC236}">
                <a16:creationId xmlns:a16="http://schemas.microsoft.com/office/drawing/2014/main" id="{1CB0741F-6A3A-2A43-6495-C0AB80E26EA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92110" y="4710741"/>
            <a:ext cx="4159780" cy="1271480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6307696F-A955-0025-D4FA-45688DE2C2E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38493" y="766169"/>
            <a:ext cx="8268022" cy="3791069"/>
          </a:xfrm>
          <a:prstGeom prst="rect">
            <a:avLst/>
          </a:prstGeom>
          <a:ln>
            <a:noFill/>
          </a:ln>
          <a:effectLst/>
        </p:spPr>
      </p:pic>
    </p:spTree>
    <p:extLst>
      <p:ext uri="{BB962C8B-B14F-4D97-AF65-F5344CB8AC3E}">
        <p14:creationId xmlns:p14="http://schemas.microsoft.com/office/powerpoint/2010/main" val="222105120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CA2F3-8B19-1E8B-D6F9-B4AA2A5C5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225"/>
            <a:ext cx="7920000" cy="720000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Risk analysis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6D4F3-1BB0-EF34-4D94-6C958F043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8422" y="276941"/>
            <a:ext cx="7920000" cy="5439251"/>
          </a:xfrm>
        </p:spPr>
        <p:txBody>
          <a:bodyPr>
            <a:normAutofit lnSpcReduction="10000"/>
          </a:bodyPr>
          <a:lstStyle/>
          <a:p>
            <a:pPr marL="457200" lvl="1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What issues can arise during transport</a:t>
            </a:r>
          </a:p>
          <a:p>
            <a:pPr lvl="3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Shock</a:t>
            </a:r>
          </a:p>
          <a:p>
            <a:pPr lvl="3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Vibration</a:t>
            </a:r>
          </a:p>
          <a:p>
            <a:pPr lvl="3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Contamination/humidity</a:t>
            </a:r>
          </a:p>
          <a:p>
            <a:pPr lvl="3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Untightening screws</a:t>
            </a:r>
          </a:p>
          <a:p>
            <a:pPr lvl="3">
              <a:spcAft>
                <a:spcPts val="600"/>
              </a:spcAft>
            </a:pP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Misalignment</a:t>
            </a: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What equipment is critical </a:t>
            </a:r>
          </a:p>
          <a:p>
            <a:pPr lvl="3">
              <a:spcAft>
                <a:spcPts val="100"/>
              </a:spcAft>
            </a:pP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Manufacturing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Cost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/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delay</a:t>
            </a:r>
            <a:endParaRPr lang="es-ES_trad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>
              <a:spcAft>
                <a:spcPts val="100"/>
              </a:spcAft>
            </a:pP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Material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properties</a:t>
            </a:r>
            <a:endParaRPr lang="es-ES_trad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>
              <a:spcAft>
                <a:spcPts val="600"/>
              </a:spcAft>
            </a:pP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Difficulty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risk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detection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Risk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lvl="3"/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Components</a:t>
            </a:r>
            <a:endParaRPr lang="es-ES_trad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>
              <a:spcAft>
                <a:spcPts val="600"/>
              </a:spcAft>
            </a:pP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Assemblies</a:t>
            </a:r>
            <a:endParaRPr lang="es-ES_trad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Deep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analyses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risks</a:t>
            </a:r>
            <a:endParaRPr lang="es-ES_trad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3"/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FEM </a:t>
            </a:r>
          </a:p>
          <a:p>
            <a:pPr lvl="2"/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620B8-2044-3270-D544-75AA85BF6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 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412C14-8339-862F-744C-D4394B916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5651517" y="2906063"/>
            <a:ext cx="483119" cy="104587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03812" y="2715433"/>
            <a:ext cx="645384" cy="139212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 rot="5400000">
            <a:off x="6360778" y="2802601"/>
            <a:ext cx="1025331" cy="1025331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9DC434B9-6BB8-0C26-2FC5-275552165CD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255743" y="4282520"/>
            <a:ext cx="1999064" cy="1433672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68B48747-7BCB-A7C4-6BCD-1D692C9B23C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7468167" y="3007416"/>
            <a:ext cx="1418404" cy="808160"/>
          </a:xfrm>
          <a:prstGeom prst="rect">
            <a:avLst/>
          </a:prstGeom>
        </p:spPr>
      </p:pic>
      <p:pic>
        <p:nvPicPr>
          <p:cNvPr id="20" name="Picture 19">
            <a:extLst>
              <a:ext uri="{FF2B5EF4-FFF2-40B4-BE49-F238E27FC236}">
                <a16:creationId xmlns:a16="http://schemas.microsoft.com/office/drawing/2014/main" id="{1F72EC99-0D16-9580-E07C-D5CE48678E5A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38472" y="1293075"/>
            <a:ext cx="1202729" cy="1203658"/>
          </a:xfrm>
          <a:prstGeom prst="rect">
            <a:avLst/>
          </a:prstGeom>
        </p:spPr>
      </p:pic>
      <p:pic>
        <p:nvPicPr>
          <p:cNvPr id="21" name="Picture 20">
            <a:extLst>
              <a:ext uri="{FF2B5EF4-FFF2-40B4-BE49-F238E27FC236}">
                <a16:creationId xmlns:a16="http://schemas.microsoft.com/office/drawing/2014/main" id="{470C1BD0-42AC-CA84-ED5E-40754DA8F69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227623" y="1295921"/>
            <a:ext cx="1410849" cy="1190620"/>
          </a:xfrm>
          <a:prstGeom prst="rect">
            <a:avLst/>
          </a:prstGeom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295FE701-D0BA-9F99-BB9C-FD5EA6272C81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438938" y="1293075"/>
            <a:ext cx="1787339" cy="1193466"/>
          </a:xfrm>
          <a:prstGeom prst="rect">
            <a:avLst/>
          </a:prstGeom>
        </p:spPr>
      </p:pic>
      <p:pic>
        <p:nvPicPr>
          <p:cNvPr id="23" name="Picture 22">
            <a:extLst>
              <a:ext uri="{FF2B5EF4-FFF2-40B4-BE49-F238E27FC236}">
                <a16:creationId xmlns:a16="http://schemas.microsoft.com/office/drawing/2014/main" id="{B3417191-3C53-F100-9038-B485E7F8C8E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043400" y="4167590"/>
            <a:ext cx="1716651" cy="1385280"/>
          </a:xfrm>
          <a:prstGeom prst="rect">
            <a:avLst/>
          </a:prstGeom>
        </p:spPr>
      </p:pic>
      <p:sp>
        <p:nvSpPr>
          <p:cNvPr id="24" name="Espace réservé du texte 3">
            <a:extLst>
              <a:ext uri="{FF2B5EF4-FFF2-40B4-BE49-F238E27FC236}">
                <a16:creationId xmlns:a16="http://schemas.microsoft.com/office/drawing/2014/main" id="{42D323AC-B569-8D30-9891-614E52663C9C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6A256E-A882-C066-F40C-A45A24388115}"/>
              </a:ext>
            </a:extLst>
          </p:cNvPr>
          <p:cNvSpPr txBox="1"/>
          <p:nvPr/>
        </p:nvSpPr>
        <p:spPr>
          <a:xfrm>
            <a:off x="515791" y="5793249"/>
            <a:ext cx="85229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K. Artoos ¨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Transport aspects¨ International review of the CRAB cavity system design and production plan for the HL-LHC. 2019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M. Garlasche ¨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Transport of RFD Equipment to UK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¨ 11th HL-LHC Collaboration Meeting. 2021</a:t>
            </a:r>
          </a:p>
        </p:txBody>
      </p:sp>
    </p:spTree>
    <p:extLst>
      <p:ext uri="{BB962C8B-B14F-4D97-AF65-F5344CB8AC3E}">
        <p14:creationId xmlns:p14="http://schemas.microsoft.com/office/powerpoint/2010/main" val="31667825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CA2F3-8B19-1E8B-D6F9-B4AA2A5C5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225"/>
            <a:ext cx="7920000" cy="720000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Risk mitigation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6D4F3-1BB0-EF34-4D94-6C958F043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-198422" y="494311"/>
            <a:ext cx="7920000" cy="5145435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Some mitigations are applied </a:t>
            </a:r>
            <a:r>
              <a:rPr lang="en-US" b="1" dirty="0">
                <a:latin typeface="Calibri" panose="020F0502020204030204" pitchFamily="34" charset="0"/>
                <a:cs typeface="Calibri" panose="020F0502020204030204" pitchFamily="34" charset="0"/>
              </a:rPr>
              <a:t>on the design </a:t>
            </a:r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of the equipment</a:t>
            </a:r>
          </a:p>
          <a:p>
            <a:endParaRPr lang="en-GB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620B8-2044-3270-D544-75AA85BF6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 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412C14-8339-862F-744C-D4394B916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sp>
        <p:nvSpPr>
          <p:cNvPr id="24" name="Espace réservé du texte 3">
            <a:extLst>
              <a:ext uri="{FF2B5EF4-FFF2-40B4-BE49-F238E27FC236}">
                <a16:creationId xmlns:a16="http://schemas.microsoft.com/office/drawing/2014/main" id="{42D323AC-B569-8D30-9891-614E52663C9C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376A256E-A882-C066-F40C-A45A24388115}"/>
              </a:ext>
            </a:extLst>
          </p:cNvPr>
          <p:cNvSpPr txBox="1"/>
          <p:nvPr/>
        </p:nvSpPr>
        <p:spPr>
          <a:xfrm>
            <a:off x="515791" y="5793249"/>
            <a:ext cx="8522956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K. Artoos ¨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Transport aspects¨ International review of the CRAB cavity system design and production plan for the HL-LHC. 2019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M. Garlasche ¨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Transport of RFD Equipment to UK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¨ 11th HL-LHC Collaboration Meeting. 2021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260E3E4F-5C71-391D-77C5-6919B624DB9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94404" y="2098263"/>
            <a:ext cx="4572396" cy="342929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D6D0EAB9-9472-3A91-24FE-D97594FA63F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07635" y="1391341"/>
            <a:ext cx="4217137" cy="3162853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2914C0FA-CE6C-6EE3-7623-2A82A0A106FD}"/>
              </a:ext>
            </a:extLst>
          </p:cNvPr>
          <p:cNvSpPr txBox="1"/>
          <p:nvPr/>
        </p:nvSpPr>
        <p:spPr>
          <a:xfrm>
            <a:off x="1198444" y="4317707"/>
            <a:ext cx="4767262" cy="24622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fr-CH" sz="1000" dirty="0"/>
              <a:t>Eduardo Cano-Pleite</a:t>
            </a:r>
            <a:endParaRPr lang="en-GB" sz="1000" dirty="0"/>
          </a:p>
        </p:txBody>
      </p:sp>
    </p:spTree>
    <p:extLst>
      <p:ext uri="{BB962C8B-B14F-4D97-AF65-F5344CB8AC3E}">
        <p14:creationId xmlns:p14="http://schemas.microsoft.com/office/powerpoint/2010/main" val="196986356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1CA2F3-8B19-1E8B-D6F9-B4AA2A5C51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-1225"/>
            <a:ext cx="7920000" cy="720000"/>
          </a:xfrm>
        </p:spPr>
        <p:txBody>
          <a:bodyPr/>
          <a:lstStyle/>
          <a:p>
            <a:r>
              <a:rPr lang="en-US" dirty="0">
                <a:latin typeface="Calibri" panose="020F0502020204030204" pitchFamily="34" charset="0"/>
                <a:cs typeface="Calibri" panose="020F0502020204030204" pitchFamily="34" charset="0"/>
              </a:rPr>
              <a:t>Risk mitigation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66D4F3-1BB0-EF34-4D94-6C958F043B4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316708"/>
            <a:ext cx="7920000" cy="5466314"/>
          </a:xfrm>
        </p:spPr>
        <p:txBody>
          <a:bodyPr>
            <a:normAutofit/>
          </a:bodyPr>
          <a:lstStyle/>
          <a:p>
            <a:pPr marL="457200" lvl="1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r>
              <a:rPr lang="en-US" sz="2000" dirty="0">
                <a:latin typeface="Calibri" panose="020F0502020204030204" pitchFamily="34" charset="0"/>
                <a:cs typeface="Calibri" panose="020F0502020204030204" pitchFamily="34" charset="0"/>
              </a:rPr>
              <a:t>Other risks are mitigated </a:t>
            </a:r>
            <a:r>
              <a:rPr lang="en-US" sz="2000" b="1" dirty="0">
                <a:latin typeface="Calibri" panose="020F0502020204030204" pitchFamily="34" charset="0"/>
                <a:cs typeface="Calibri" panose="020F0502020204030204" pitchFamily="34" charset="0"/>
              </a:rPr>
              <a:t>designing transport equipment</a:t>
            </a:r>
          </a:p>
          <a:p>
            <a:pPr marL="457200" lvl="1" indent="0">
              <a:buNone/>
            </a:pPr>
            <a:endParaRPr lang="en-US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3A620B8-2044-3270-D544-75AA85BF6F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/>
              <a:t> CERN</a:t>
            </a:r>
            <a:endParaRPr lang="en-GB" noProof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B412C14-8339-862F-744C-D4394B9168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2">
            <a:extLst>
              <a:ext uri="{FF2B5EF4-FFF2-40B4-BE49-F238E27FC236}">
                <a16:creationId xmlns:a16="http://schemas.microsoft.com/office/drawing/2014/main" id="{567A6B24-93DB-94CD-E024-02DC4FDF49E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8838" y="1561745"/>
            <a:ext cx="2924919" cy="2171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7B329F10-3269-7F16-9D72-25BE67A19178}"/>
              </a:ext>
            </a:extLst>
          </p:cNvPr>
          <p:cNvSpPr txBox="1"/>
          <p:nvPr/>
        </p:nvSpPr>
        <p:spPr>
          <a:xfrm>
            <a:off x="361451" y="1351233"/>
            <a:ext cx="4788794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Transport frame for the Dressed Cavity</a:t>
            </a:r>
          </a:p>
        </p:txBody>
      </p:sp>
      <p:pic>
        <p:nvPicPr>
          <p:cNvPr id="15" name="Picture 14" descr="A box with metal tools in it&#10;&#10;Description automatically generated">
            <a:extLst>
              <a:ext uri="{FF2B5EF4-FFF2-40B4-BE49-F238E27FC236}">
                <a16:creationId xmlns:a16="http://schemas.microsoft.com/office/drawing/2014/main" id="{C8FFB2B0-4669-98F4-C719-AF60BD95229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208740" y="4089216"/>
            <a:ext cx="2088232" cy="1566174"/>
          </a:xfrm>
          <a:prstGeom prst="rect">
            <a:avLst/>
          </a:prstGeom>
        </p:spPr>
      </p:pic>
      <p:pic>
        <p:nvPicPr>
          <p:cNvPr id="17" name="Picture 16" descr="A metal container with several metal parts&#10;&#10;Description automatically generated with medium confidence">
            <a:extLst>
              <a:ext uri="{FF2B5EF4-FFF2-40B4-BE49-F238E27FC236}">
                <a16:creationId xmlns:a16="http://schemas.microsoft.com/office/drawing/2014/main" id="{A6623DC3-AFB3-E015-7277-374F4E79347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94854" y="4058016"/>
            <a:ext cx="2014197" cy="1725006"/>
          </a:xfrm>
          <a:prstGeom prst="rect">
            <a:avLst/>
          </a:prstGeom>
        </p:spPr>
      </p:pic>
      <p:sp>
        <p:nvSpPr>
          <p:cNvPr id="19" name="Espace réservé du texte 3">
            <a:extLst>
              <a:ext uri="{FF2B5EF4-FFF2-40B4-BE49-F238E27FC236}">
                <a16:creationId xmlns:a16="http://schemas.microsoft.com/office/drawing/2014/main" id="{9CC215E9-A4FB-990B-6FAF-B1ED9C13D41E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11E3A25D-F15A-043B-CFEA-7DC101091BE3}"/>
              </a:ext>
            </a:extLst>
          </p:cNvPr>
          <p:cNvSpPr txBox="1"/>
          <p:nvPr/>
        </p:nvSpPr>
        <p:spPr>
          <a:xfrm>
            <a:off x="523844" y="5977817"/>
            <a:ext cx="8522956" cy="27699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171450" indent="-171450">
              <a:buFont typeface="Arial" panose="020B0604020202020204" pitchFamily="34" charset="0"/>
              <a:buChar char="•"/>
            </a:pPr>
            <a:r>
              <a:rPr lang="en-GB" sz="12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</a:t>
            </a:r>
            <a:r>
              <a:rPr lang="en-GB" sz="12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M. Garlasche ¨</a:t>
            </a:r>
            <a:r>
              <a:rPr lang="en-US" sz="1200" dirty="0">
                <a:latin typeface="Calibri" panose="020F0502020204030204" pitchFamily="34" charset="0"/>
                <a:cs typeface="Calibri" panose="020F0502020204030204" pitchFamily="34" charset="0"/>
              </a:rPr>
              <a:t>Transport of RFD Equipment to UK</a:t>
            </a:r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¨ 11th HL-LHC Collaboration Meeting. 2021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689D892C-6E29-218B-2A07-6FB6D00758A8}"/>
              </a:ext>
            </a:extLst>
          </p:cNvPr>
          <p:cNvSpPr txBox="1"/>
          <p:nvPr/>
        </p:nvSpPr>
        <p:spPr>
          <a:xfrm>
            <a:off x="827584" y="3753197"/>
            <a:ext cx="7046528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Rigid boxes with foam for transport of HOMs antennas and HOMS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 </a:t>
            </a:r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assembled. Courtesy of S. Barriere.</a:t>
            </a:r>
          </a:p>
        </p:txBody>
      </p:sp>
      <p:pic>
        <p:nvPicPr>
          <p:cNvPr id="11" name="Picture 10" descr="A group of people in a warehouse&#10;&#10;Description automatically generated">
            <a:extLst>
              <a:ext uri="{FF2B5EF4-FFF2-40B4-BE49-F238E27FC236}">
                <a16:creationId xmlns:a16="http://schemas.microsoft.com/office/drawing/2014/main" id="{29C74193-8A48-88B9-BDC1-57124B12E2C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l="8653" t="33520" r="38976" b="31100"/>
          <a:stretch/>
        </p:blipFill>
        <p:spPr>
          <a:xfrm>
            <a:off x="4674421" y="1679689"/>
            <a:ext cx="3590325" cy="1819111"/>
          </a:xfrm>
          <a:prstGeom prst="rect">
            <a:avLst/>
          </a:prstGeom>
        </p:spPr>
      </p:pic>
      <p:sp>
        <p:nvSpPr>
          <p:cNvPr id="12" name="TextBox 11">
            <a:extLst>
              <a:ext uri="{FF2B5EF4-FFF2-40B4-BE49-F238E27FC236}">
                <a16:creationId xmlns:a16="http://schemas.microsoft.com/office/drawing/2014/main" id="{E60CBEB5-8725-CE8C-0313-60FC02B86163}"/>
              </a:ext>
            </a:extLst>
          </p:cNvPr>
          <p:cNvSpPr txBox="1"/>
          <p:nvPr/>
        </p:nvSpPr>
        <p:spPr>
          <a:xfrm>
            <a:off x="3648762" y="1351233"/>
            <a:ext cx="4978896" cy="2616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2"/>
            <a:r>
              <a:rPr lang="en-GB" sz="1100" dirty="0"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Transport frame for STFC RFD cryomodule. Courtesy of T. </a:t>
            </a:r>
            <a:r>
              <a:rPr lang="en-GB" sz="1100" dirty="0">
                <a:latin typeface="Calibri" panose="020F0502020204030204" pitchFamily="34" charset="0"/>
                <a:ea typeface="Calibri" panose="020F0502020204030204" pitchFamily="34" charset="0"/>
              </a:rPr>
              <a:t>Capelli</a:t>
            </a:r>
            <a:endParaRPr lang="en-GB" sz="1100" dirty="0">
              <a:effectLst/>
              <a:latin typeface="Calibri" panose="020F0502020204030204" pitchFamily="34" charset="0"/>
              <a:ea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9250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12000" y="0"/>
            <a:ext cx="7920000" cy="720000"/>
          </a:xfrm>
        </p:spPr>
        <p:txBody>
          <a:bodyPr/>
          <a:lstStyle/>
          <a:p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HOMs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1628" y="937719"/>
            <a:ext cx="8435172" cy="5115538"/>
          </a:xfrm>
        </p:spPr>
        <p:txBody>
          <a:bodyPr>
            <a:normAutofit/>
          </a:bodyPr>
          <a:lstStyle/>
          <a:p>
            <a:pPr marL="342900" lvl="1" indent="-342900">
              <a:spcAft>
                <a:spcPts val="1200"/>
              </a:spcAft>
            </a:pP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Verify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integrity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of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HOMs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during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endParaRPr lang="es-ES_tradnl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342900" lvl="1" indent="-342900">
              <a:spcAft>
                <a:spcPts val="1200"/>
              </a:spcAft>
            </a:pP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RFD AUP H-HOM</a:t>
            </a:r>
          </a:p>
          <a:p>
            <a:pPr>
              <a:spcAft>
                <a:spcPts val="1200"/>
              </a:spcAft>
            </a:pPr>
            <a:r>
              <a:rPr lang="es-ES_tradnl" sz="2400" dirty="0">
                <a:latin typeface="Calibri" panose="020F0502020204030204" pitchFamily="34" charset="0"/>
                <a:cs typeface="Calibri" panose="020F0502020204030204" pitchFamily="34" charset="0"/>
              </a:rPr>
              <a:t>FEM </a:t>
            </a:r>
            <a:r>
              <a:rPr lang="es-ES_tradnl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analyses</a:t>
            </a:r>
            <a:r>
              <a:rPr lang="es-ES_tradnl" sz="2400" dirty="0">
                <a:latin typeface="Calibri" panose="020F0502020204030204" pitchFamily="34" charset="0"/>
                <a:cs typeface="Calibri" panose="020F0502020204030204" pitchFamily="34" charset="0"/>
              </a:rPr>
              <a:t> for </a:t>
            </a:r>
            <a:r>
              <a:rPr lang="es-ES_tradnl" sz="2400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endParaRPr lang="es-ES_tradnl" sz="24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ts val="1200"/>
              </a:spcAft>
            </a:pP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Modal </a:t>
            </a:r>
          </a:p>
          <a:p>
            <a:pPr lvl="1">
              <a:spcAft>
                <a:spcPts val="1200"/>
              </a:spcAft>
            </a:pP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Shock</a:t>
            </a:r>
            <a:endParaRPr lang="en-GB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1">
              <a:spcAft>
                <a:spcPts val="12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Random vibration </a:t>
            </a:r>
          </a:p>
          <a:p>
            <a:pPr lvl="1">
              <a:spcAft>
                <a:spcPts val="1200"/>
              </a:spcAft>
            </a:pPr>
            <a:r>
              <a:rPr lang="en-GB" dirty="0">
                <a:latin typeface="Calibri" panose="020F0502020204030204" pitchFamily="34" charset="0"/>
                <a:cs typeface="Calibri" panose="020F0502020204030204" pitchFamily="34" charset="0"/>
              </a:rPr>
              <a:t>Fatigue</a:t>
            </a:r>
          </a:p>
          <a:p>
            <a:pPr marL="457200" lvl="1" indent="0">
              <a:buNone/>
            </a:pPr>
            <a:endParaRPr lang="en-GB" sz="18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457200" lvl="1" indent="0">
              <a:buNone/>
            </a:pPr>
            <a:endParaRPr lang="en-GB" sz="18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endParaRPr lang="en-GB" sz="1400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marL="914400" lvl="2" indent="0">
              <a:buNone/>
            </a:pPr>
            <a:endParaRPr lang="es-ES_tradnl" sz="16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17D54426-ED93-C374-859B-4CBFADC90677}"/>
              </a:ext>
            </a:extLst>
          </p:cNvPr>
          <p:cNvSpPr txBox="1"/>
          <p:nvPr/>
        </p:nvSpPr>
        <p:spPr>
          <a:xfrm>
            <a:off x="2610726" y="5132921"/>
            <a:ext cx="4186808" cy="707886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done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on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the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dirty="0" err="1">
                <a:latin typeface="Calibri" panose="020F0502020204030204" pitchFamily="34" charset="0"/>
                <a:cs typeface="Calibri" panose="020F0502020204030204" pitchFamily="34" charset="0"/>
              </a:rPr>
              <a:t>components</a:t>
            </a:r>
            <a:r>
              <a:rPr lang="es-ES_tradnl" sz="20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algn="ctr"/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without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mitigation</a:t>
            </a: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methods</a:t>
            </a:r>
            <a:endParaRPr lang="en-GB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897419-AE1A-6861-0A8A-BA09BA1B4B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 CERN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302046184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14" y="3734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657404"/>
            <a:ext cx="7920000" cy="4906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1. 	Modal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endParaRPr lang="es-ES_tradnl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/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It is a preliminary analysis needed before </a:t>
            </a:r>
          </a:p>
          <a:p>
            <a:pPr lvl="2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Response spectrum analysis</a:t>
            </a:r>
          </a:p>
          <a:p>
            <a:pPr lvl="2"/>
            <a:r>
              <a:rPr lang="en-GB" sz="1200" dirty="0">
                <a:latin typeface="Calibri" panose="020F0502020204030204" pitchFamily="34" charset="0"/>
                <a:cs typeface="Calibri" panose="020F0502020204030204" pitchFamily="34" charset="0"/>
              </a:rPr>
              <a:t>Random vibration analysis</a:t>
            </a:r>
          </a:p>
          <a:p>
            <a:pPr lvl="1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Natural frequencies and modes </a:t>
            </a:r>
            <a:endParaRPr lang="en-GB" sz="16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3"/>
            <a:endParaRPr lang="en-GB" sz="12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marL="1371600" lvl="3" indent="0">
              <a:buNone/>
            </a:pPr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graphicFrame>
        <p:nvGraphicFramePr>
          <p:cNvPr id="8" name="Table 7">
            <a:extLst>
              <a:ext uri="{FF2B5EF4-FFF2-40B4-BE49-F238E27FC236}">
                <a16:creationId xmlns:a16="http://schemas.microsoft.com/office/drawing/2014/main" id="{8D147648-CE3C-DD39-4340-8B6201C171F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88068428"/>
              </p:ext>
            </p:extLst>
          </p:nvPr>
        </p:nvGraphicFramePr>
        <p:xfrm>
          <a:off x="3509978" y="4929717"/>
          <a:ext cx="2312111" cy="15087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36470">
                  <a:extLst>
                    <a:ext uri="{9D8B030D-6E8A-4147-A177-3AD203B41FA5}">
                      <a16:colId xmlns:a16="http://schemas.microsoft.com/office/drawing/2014/main" val="1637650487"/>
                    </a:ext>
                  </a:extLst>
                </a:gridCol>
                <a:gridCol w="1175641">
                  <a:extLst>
                    <a:ext uri="{9D8B030D-6E8A-4147-A177-3AD203B41FA5}">
                      <a16:colId xmlns:a16="http://schemas.microsoft.com/office/drawing/2014/main" val="1791978937"/>
                    </a:ext>
                  </a:extLst>
                </a:gridCol>
              </a:tblGrid>
              <a:tr h="119390"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Mode</a:t>
                      </a:r>
                      <a:endParaRPr lang="en-GB" sz="105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b="1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Frequency </a:t>
                      </a:r>
                      <a:r>
                        <a:rPr lang="en-US" sz="1050" b="1" dirty="0">
                          <a:latin typeface="Calibri" panose="020F0502020204030204" pitchFamily="34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[Hz</a:t>
                      </a:r>
                      <a:r>
                        <a:rPr lang="en-US" sz="1050" b="1" dirty="0">
                          <a:latin typeface="Cambria Math" panose="02040503050406030204" pitchFamily="18" charset="0"/>
                          <a:ea typeface="Cambria Math" panose="02040503050406030204" pitchFamily="18" charset="0"/>
                          <a:cs typeface="Calibri" panose="020F0502020204030204" pitchFamily="34" charset="0"/>
                        </a:rPr>
                        <a:t>]</a:t>
                      </a:r>
                      <a:endParaRPr lang="en-US" sz="1050" b="1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975902394"/>
                  </a:ext>
                </a:extLst>
              </a:tr>
              <a:tr h="186008"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1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65.9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449594857"/>
                  </a:ext>
                </a:extLst>
              </a:tr>
              <a:tr h="1860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2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67.0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19245190"/>
                  </a:ext>
                </a:extLst>
              </a:tr>
              <a:tr h="1860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342.4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86968934"/>
                  </a:ext>
                </a:extLst>
              </a:tr>
              <a:tr h="1860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349.0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3782643"/>
                  </a:ext>
                </a:extLst>
              </a:tr>
              <a:tr h="186008">
                <a:tc>
                  <a:txBody>
                    <a:bodyPr/>
                    <a:lstStyle/>
                    <a:p>
                      <a:pPr marL="0" marR="0" lvl="0" indent="0" algn="ctr" defTabSz="4572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5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50" dirty="0">
                          <a:latin typeface="Calibri" panose="020F0502020204030204" pitchFamily="34" charset="0"/>
                          <a:cs typeface="Calibri" panose="020F0502020204030204" pitchFamily="34" charset="0"/>
                        </a:rPr>
                        <a:t>445.5</a:t>
                      </a:r>
                      <a:endParaRPr lang="en-GB" sz="1050" dirty="0">
                        <a:latin typeface="Calibri" panose="020F0502020204030204" pitchFamily="34" charset="0"/>
                        <a:cs typeface="Calibri" panose="020F0502020204030204" pitchFamily="34" charset="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197951931"/>
                  </a:ext>
                </a:extLst>
              </a:tr>
            </a:tbl>
          </a:graphicData>
        </a:graphic>
      </p:graphicFrame>
      <p:sp>
        <p:nvSpPr>
          <p:cNvPr id="17" name="Rectangle 16">
            <a:extLst>
              <a:ext uri="{FF2B5EF4-FFF2-40B4-BE49-F238E27FC236}">
                <a16:creationId xmlns:a16="http://schemas.microsoft.com/office/drawing/2014/main" id="{620DCCBE-CC24-1798-0EA1-4D676C4D60BB}"/>
              </a:ext>
            </a:extLst>
          </p:cNvPr>
          <p:cNvSpPr/>
          <p:nvPr/>
        </p:nvSpPr>
        <p:spPr>
          <a:xfrm>
            <a:off x="3441897" y="4926978"/>
            <a:ext cx="2448272" cy="801642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C9754A9-6A11-4F52-B2E9-12EE1CBF2D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 CERN</a:t>
            </a:r>
            <a:endParaRPr lang="en-GB" noProof="0" dirty="0"/>
          </a:p>
        </p:txBody>
      </p:sp>
      <p:pic>
        <p:nvPicPr>
          <p:cNvPr id="12" name="mode  1">
            <a:hlinkClick r:id="" action="ppaction://media"/>
            <a:extLst>
              <a:ext uri="{FF2B5EF4-FFF2-40B4-BE49-F238E27FC236}">
                <a16:creationId xmlns:a16="http://schemas.microsoft.com/office/drawing/2014/main" id="{B0BF0167-2999-7290-375C-BEFDF69E02D2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 rotWithShape="1">
          <a:blip r:embed="rId9"/>
          <a:srcRect l="59567" t="17973" b="9926"/>
          <a:stretch/>
        </p:blipFill>
        <p:spPr>
          <a:xfrm>
            <a:off x="197064" y="2307081"/>
            <a:ext cx="2765060" cy="2423399"/>
          </a:xfrm>
          <a:prstGeom prst="rect">
            <a:avLst/>
          </a:prstGeom>
        </p:spPr>
      </p:pic>
      <p:pic>
        <p:nvPicPr>
          <p:cNvPr id="14" name="mode  2">
            <a:hlinkClick r:id="" action="ppaction://media"/>
            <a:extLst>
              <a:ext uri="{FF2B5EF4-FFF2-40B4-BE49-F238E27FC236}">
                <a16:creationId xmlns:a16="http://schemas.microsoft.com/office/drawing/2014/main" id="{AFB1D39A-07F3-20FC-2B10-6D06E1E61083}"/>
              </a:ext>
            </a:extLst>
          </p:cNvPr>
          <p:cNvPicPr>
            <a:picLocks noChangeAspect="1"/>
          </p:cNvPicPr>
          <p:nvPr>
            <a:videoFile r:link="rId4"/>
            <p:extLst>
              <p:ext uri="{DAA4B4D4-6D71-4841-9C94-3DE7FCFB9230}">
                <p14:media xmlns:p14="http://schemas.microsoft.com/office/powerpoint/2010/main" r:embed="rId3"/>
              </p:ext>
            </p:extLst>
          </p:nvPr>
        </p:nvPicPr>
        <p:blipFill rotWithShape="1">
          <a:blip r:embed="rId10"/>
          <a:srcRect l="56300" t="13166" b="11529"/>
          <a:stretch/>
        </p:blipFill>
        <p:spPr>
          <a:xfrm>
            <a:off x="3068242" y="2293684"/>
            <a:ext cx="2861310" cy="2423399"/>
          </a:xfrm>
          <a:prstGeom prst="rect">
            <a:avLst/>
          </a:prstGeom>
        </p:spPr>
      </p:pic>
      <p:pic>
        <p:nvPicPr>
          <p:cNvPr id="15" name="mode  3">
            <a:hlinkClick r:id="" action="ppaction://media"/>
            <a:extLst>
              <a:ext uri="{FF2B5EF4-FFF2-40B4-BE49-F238E27FC236}">
                <a16:creationId xmlns:a16="http://schemas.microsoft.com/office/drawing/2014/main" id="{8629AA30-D078-CD21-782E-6E716C58E08D}"/>
              </a:ext>
            </a:extLst>
          </p:cNvPr>
          <p:cNvPicPr>
            <a:picLocks noChangeAspect="1"/>
          </p:cNvPicPr>
          <p:nvPr>
            <a:videoFile r:link="rId6"/>
            <p:extLst>
              <p:ext uri="{DAA4B4D4-6D71-4841-9C94-3DE7FCFB9230}">
                <p14:media xmlns:p14="http://schemas.microsoft.com/office/powerpoint/2010/main" r:embed="rId5"/>
              </p:ext>
            </p:extLst>
          </p:nvPr>
        </p:nvPicPr>
        <p:blipFill rotWithShape="1">
          <a:blip r:embed="rId11"/>
          <a:srcRect l="55512" t="13166" b="9926"/>
          <a:stretch/>
        </p:blipFill>
        <p:spPr>
          <a:xfrm>
            <a:off x="6049504" y="2289807"/>
            <a:ext cx="2861310" cy="2431151"/>
          </a:xfrm>
          <a:prstGeom prst="rect">
            <a:avLst/>
          </a:prstGeom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AB715C31-EA61-B2BA-B714-9DF4440871C9}"/>
              </a:ext>
            </a:extLst>
          </p:cNvPr>
          <p:cNvSpPr txBox="1"/>
          <p:nvPr/>
        </p:nvSpPr>
        <p:spPr>
          <a:xfrm>
            <a:off x="6962045" y="2055001"/>
            <a:ext cx="1292796" cy="26161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Mode 3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DCA8E46-40DB-1233-F4A3-53163E137D42}"/>
              </a:ext>
            </a:extLst>
          </p:cNvPr>
          <p:cNvSpPr txBox="1"/>
          <p:nvPr/>
        </p:nvSpPr>
        <p:spPr>
          <a:xfrm>
            <a:off x="3902842" y="2047073"/>
            <a:ext cx="1292796" cy="26161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Mode 2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5EFD5BDC-D768-8238-03A4-A0FDFD0EFC07}"/>
              </a:ext>
            </a:extLst>
          </p:cNvPr>
          <p:cNvSpPr txBox="1"/>
          <p:nvPr/>
        </p:nvSpPr>
        <p:spPr>
          <a:xfrm>
            <a:off x="978182" y="2047073"/>
            <a:ext cx="1292796" cy="261610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1100" dirty="0">
                <a:latin typeface="Calibri" panose="020F0502020204030204" pitchFamily="34" charset="0"/>
                <a:cs typeface="Calibri" panose="020F0502020204030204" pitchFamily="34" charset="0"/>
              </a:rPr>
              <a:t>Mode 1 </a:t>
            </a:r>
          </a:p>
        </p:txBody>
      </p:sp>
    </p:spTree>
    <p:extLst>
      <p:ext uri="{BB962C8B-B14F-4D97-AF65-F5344CB8AC3E}">
        <p14:creationId xmlns:p14="http://schemas.microsoft.com/office/powerpoint/2010/main" val="19425889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63" fill="hold"/>
                                        <p:tgtEl>
                                          <p:spTgt spid="1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8" dur="1963" fill="hold"/>
                                        <p:tgtEl>
                                          <p:spTgt spid="1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9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0" dur="1963" fill="hold"/>
                                        <p:tgtEl>
                                          <p:spTgt spid="1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 vol="80000">
                <p:cTn id="11" repeatCount="indefinite" fill="hold" display="0">
                  <p:stCondLst>
                    <p:cond delay="indefinite"/>
                  </p:stCondLst>
                </p:cTn>
                <p:tgtEl>
                  <p:spTgt spid="12"/>
                </p:tgtEl>
              </p:cMediaNode>
            </p:video>
            <p:video>
              <p:cMediaNode vol="80000">
                <p:cTn id="12" repeatCount="indefinite" fill="hold" display="0">
                  <p:stCondLst>
                    <p:cond delay="indefinite"/>
                  </p:stCondLst>
                </p:cTn>
                <p:tgtEl>
                  <p:spTgt spid="14"/>
                </p:tgtEl>
              </p:cMediaNode>
            </p:video>
            <p:video>
              <p:cMediaNode vol="80000">
                <p:cTn id="13" repeatCount="indefinite" fill="hold" display="0">
                  <p:stCondLst>
                    <p:cond delay="indefinite"/>
                  </p:stCondLst>
                </p:cTn>
                <p:tgtEl>
                  <p:spTgt spid="15"/>
                </p:tgtEl>
              </p:cMediaNode>
            </p:vide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C61912-D207-4137-9676-A9ED3CA757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35614" y="3734"/>
            <a:ext cx="7920000" cy="720000"/>
          </a:xfrm>
        </p:spPr>
        <p:txBody>
          <a:bodyPr/>
          <a:lstStyle/>
          <a:p>
            <a:r>
              <a:rPr lang="es-ES_tradnl" sz="2800" dirty="0">
                <a:latin typeface="Calibri" panose="020F0502020204030204" pitchFamily="34" charset="0"/>
                <a:cs typeface="Calibri" panose="020F0502020204030204" pitchFamily="34" charset="0"/>
              </a:rPr>
              <a:t>RFD AUP H-HOM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transport</a:t>
            </a:r>
            <a:r>
              <a:rPr lang="es-ES_tradnl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dirty="0" err="1">
                <a:latin typeface="Calibri" panose="020F0502020204030204" pitchFamily="34" charset="0"/>
                <a:cs typeface="Calibri" panose="020F0502020204030204" pitchFamily="34" charset="0"/>
              </a:rPr>
              <a:t>calculations</a:t>
            </a:r>
            <a:endParaRPr lang="en-GB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6109C88-34F9-0F70-B767-62401E98A62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12000" y="723735"/>
            <a:ext cx="7920000" cy="5029284"/>
          </a:xfrm>
        </p:spPr>
        <p:txBody>
          <a:bodyPr>
            <a:normAutofit/>
          </a:bodyPr>
          <a:lstStyle/>
          <a:p>
            <a:pPr marL="0" indent="0">
              <a:spcAft>
                <a:spcPts val="600"/>
              </a:spcAft>
              <a:buNone/>
            </a:pPr>
            <a:r>
              <a:rPr lang="es-ES_tradnl" sz="2000" b="1" dirty="0">
                <a:latin typeface="Calibri" panose="020F0502020204030204" pitchFamily="34" charset="0"/>
                <a:cs typeface="Calibri" panose="020F0502020204030204" pitchFamily="34" charset="0"/>
              </a:rPr>
              <a:t>2. 	Shock </a:t>
            </a:r>
            <a:r>
              <a:rPr lang="es-ES_tradnl" sz="2000" b="1" dirty="0" err="1">
                <a:latin typeface="Calibri" panose="020F0502020204030204" pitchFamily="34" charset="0"/>
                <a:cs typeface="Calibri" panose="020F0502020204030204" pitchFamily="34" charset="0"/>
              </a:rPr>
              <a:t>analysis</a:t>
            </a:r>
            <a:endParaRPr lang="es-ES_tradnl" sz="20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1">
              <a:spcAft>
                <a:spcPts val="300"/>
              </a:spcAft>
            </a:pPr>
            <a:r>
              <a:rPr lang="en-GB" sz="1600" dirty="0">
                <a:latin typeface="Calibri" panose="020F0502020204030204" pitchFamily="34" charset="0"/>
                <a:cs typeface="Calibri" panose="020F0502020204030204" pitchFamily="34" charset="0"/>
              </a:rPr>
              <a:t>Dynamic and non-deterministic load in a very short time  </a:t>
            </a:r>
          </a:p>
          <a:p>
            <a:pPr lvl="1"/>
            <a:r>
              <a:rPr lang="es-ES_tradnl" sz="16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n-GB" sz="1600" dirty="0"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2 approaches</a:t>
            </a:r>
          </a:p>
          <a:p>
            <a:pPr lvl="2"/>
            <a:r>
              <a:rPr lang="en-GB" sz="1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Response spectrum analysis 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- 10 g and 20 </a:t>
            </a:r>
            <a:r>
              <a:rPr lang="en-GB" sz="1400" dirty="0" err="1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ms</a:t>
            </a:r>
            <a:r>
              <a:rPr lang="en-GB" sz="1400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 in the </a:t>
            </a:r>
            <a:r>
              <a:rPr lang="en-GB" sz="1400" b="1" dirty="0">
                <a:effectLst/>
                <a:latin typeface="Calibri" panose="020F0502020204030204" pitchFamily="34" charset="0"/>
                <a:ea typeface="Times New Roman" panose="02020603050405020304" pitchFamily="18" charset="0"/>
                <a:cs typeface="Calibri" panose="020F0502020204030204" pitchFamily="34" charset="0"/>
              </a:rPr>
              <a:t>frequency domain</a:t>
            </a:r>
          </a:p>
          <a:p>
            <a:pPr lvl="2"/>
            <a:endParaRPr lang="en-GB" sz="14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/>
            <a:endParaRPr lang="en-GB" sz="1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/>
            <a:endParaRPr lang="en-GB" sz="14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/>
            <a:endParaRPr lang="en-GB" sz="1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/>
            <a:endParaRPr lang="en-GB" sz="14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/>
            <a:endParaRPr lang="en-GB" sz="1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/>
            <a:endParaRPr lang="en-GB" sz="1400" b="1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/>
            <a:endParaRPr lang="en-GB" sz="1400" b="1" dirty="0">
              <a:effectLst/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2"/>
            <a:endParaRPr lang="es-ES_tradnl" sz="1400" b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lvl="2"/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Transient analysis 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- 10 g and 20 </a:t>
            </a:r>
            <a:r>
              <a:rPr lang="en-GB" sz="1400" dirty="0" err="1">
                <a:latin typeface="Calibri" panose="020F0502020204030204" pitchFamily="34" charset="0"/>
                <a:cs typeface="Calibri" panose="020F0502020204030204" pitchFamily="34" charset="0"/>
              </a:rPr>
              <a:t>ms</a:t>
            </a:r>
            <a:r>
              <a:rPr lang="en-GB" sz="1400" dirty="0">
                <a:latin typeface="Calibri" panose="020F0502020204030204" pitchFamily="34" charset="0"/>
                <a:cs typeface="Calibri" panose="020F0502020204030204" pitchFamily="34" charset="0"/>
              </a:rPr>
              <a:t> in </a:t>
            </a:r>
            <a:r>
              <a:rPr lang="en-GB" sz="1400" b="1" dirty="0">
                <a:latin typeface="Calibri" panose="020F0502020204030204" pitchFamily="34" charset="0"/>
                <a:cs typeface="Calibri" panose="020F0502020204030204" pitchFamily="34" charset="0"/>
              </a:rPr>
              <a:t>time domain</a:t>
            </a:r>
          </a:p>
          <a:p>
            <a:pPr lvl="3"/>
            <a:endParaRPr lang="en-GB" sz="1200" dirty="0">
              <a:latin typeface="Calibri" panose="020F0502020204030204" pitchFamily="34" charset="0"/>
              <a:ea typeface="Times New Roman" panose="02020603050405020304" pitchFamily="18" charset="0"/>
              <a:cs typeface="Calibri" panose="020F0502020204030204" pitchFamily="34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3"/>
            <a:endParaRPr lang="en-GB" sz="1200" dirty="0"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lvl="1"/>
            <a:endParaRPr lang="es-ES_tradnl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0BD1CAA-2CEC-6A3C-01A5-00709FE550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9</a:t>
            </a:fld>
            <a:endParaRPr lang="fr-FR"/>
          </a:p>
        </p:txBody>
      </p:sp>
      <p:sp>
        <p:nvSpPr>
          <p:cNvPr id="6" name="Espace réservé du texte 3">
            <a:extLst>
              <a:ext uri="{FF2B5EF4-FFF2-40B4-BE49-F238E27FC236}">
                <a16:creationId xmlns:a16="http://schemas.microsoft.com/office/drawing/2014/main" id="{3D989BEA-DA16-1508-353C-16BCE98EAECB}"/>
              </a:ext>
            </a:extLst>
          </p:cNvPr>
          <p:cNvSpPr txBox="1">
            <a:spLocks/>
          </p:cNvSpPr>
          <p:nvPr/>
        </p:nvSpPr>
        <p:spPr>
          <a:xfrm>
            <a:off x="2206800" y="6520603"/>
            <a:ext cx="6480000" cy="349250"/>
          </a:xfrm>
          <a:prstGeom prst="rect">
            <a:avLst/>
          </a:prstGeom>
        </p:spPr>
        <p:txBody>
          <a:bodyPr>
            <a:norm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4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20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8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Clr>
                <a:schemeClr val="accent6"/>
              </a:buClr>
              <a:buFont typeface="Wingdings" charset="2"/>
              <a:buChar char="§"/>
              <a:defRPr sz="1600" kern="1200">
                <a:solidFill>
                  <a:schemeClr val="accent5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Teresa Guillen, 14th HL-LHC </a:t>
            </a:r>
            <a:r>
              <a:rPr lang="es-ES_tradnl" sz="1100" i="1" dirty="0" err="1">
                <a:latin typeface="Calibri" panose="020F0502020204030204" pitchFamily="34" charset="0"/>
                <a:cs typeface="Calibri" panose="020F0502020204030204" pitchFamily="34" charset="0"/>
              </a:rPr>
              <a:t>Collaboration</a:t>
            </a:r>
            <a:r>
              <a:rPr lang="es-ES_tradnl" sz="1100" i="1" dirty="0">
                <a:latin typeface="Calibri" panose="020F0502020204030204" pitchFamily="34" charset="0"/>
                <a:cs typeface="Calibri" panose="020F0502020204030204" pitchFamily="34" charset="0"/>
              </a:rPr>
              <a:t> Meeting</a:t>
            </a: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marL="0" indent="0">
              <a:buNone/>
            </a:pPr>
            <a:endParaRPr lang="en-GB" sz="1100" i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58BC8B9-80A5-9D1A-FE91-80535A3CA7F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89896" y="4690254"/>
            <a:ext cx="5472608" cy="1643347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E40D0AFB-3367-48E0-B7AD-973AA454502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11835" y="2126835"/>
            <a:ext cx="2473534" cy="2103717"/>
          </a:xfrm>
          <a:prstGeom prst="rect">
            <a:avLst/>
          </a:prstGeom>
        </p:spPr>
      </p:pic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DA17A64-C145-CE99-2AF9-66B176A661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dirty="0"/>
              <a:t> CERN</a:t>
            </a:r>
            <a:endParaRPr lang="en-GB" noProof="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C0FDC11C-1EE8-2821-1A68-F42BAC77AD2F}"/>
              </a:ext>
            </a:extLst>
          </p:cNvPr>
          <p:cNvSpPr txBox="1"/>
          <p:nvPr/>
        </p:nvSpPr>
        <p:spPr>
          <a:xfrm>
            <a:off x="1411347" y="2747807"/>
            <a:ext cx="2120503" cy="430887"/>
          </a:xfrm>
          <a:prstGeom prst="rect">
            <a:avLst/>
          </a:prstGeom>
          <a:noFill/>
          <a:ln w="38100"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lang="es-ES_tradnl" sz="1100" dirty="0">
                <a:latin typeface="Calibri" panose="020F0502020204030204" pitchFamily="34" charset="0"/>
                <a:cs typeface="Calibri" panose="020F0502020204030204" pitchFamily="34" charset="0"/>
              </a:rPr>
              <a:t>Experimental </a:t>
            </a:r>
            <a:r>
              <a:rPr lang="es-ES_tradn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value</a:t>
            </a:r>
            <a:endParaRPr lang="es-ES_tradnl" sz="1100" dirty="0">
              <a:latin typeface="Calibri" panose="020F0502020204030204" pitchFamily="34" charset="0"/>
              <a:cs typeface="Calibri" panose="020F0502020204030204" pitchFamily="34" charset="0"/>
            </a:endParaRPr>
          </a:p>
          <a:p>
            <a:pPr algn="ctr"/>
            <a:r>
              <a:rPr lang="es-ES_tradnl" sz="1100" dirty="0">
                <a:latin typeface="Calibri" panose="020F0502020204030204" pitchFamily="34" charset="0"/>
                <a:cs typeface="Calibri" panose="020F0502020204030204" pitchFamily="34" charset="0"/>
              </a:rPr>
              <a:t>More </a:t>
            </a:r>
            <a:r>
              <a:rPr lang="es-ES_tradn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critical</a:t>
            </a:r>
            <a:r>
              <a:rPr lang="es-ES_tradnl" sz="1100" dirty="0">
                <a:latin typeface="Calibri" panose="020F0502020204030204" pitchFamily="34" charset="0"/>
                <a:cs typeface="Calibri" panose="020F0502020204030204" pitchFamily="34" charset="0"/>
              </a:rPr>
              <a:t> </a:t>
            </a:r>
            <a:r>
              <a:rPr lang="es-ES_tradnl" sz="1100" dirty="0" err="1">
                <a:latin typeface="Calibri" panose="020F0502020204030204" pitchFamily="34" charset="0"/>
                <a:cs typeface="Calibri" panose="020F0502020204030204" pitchFamily="34" charset="0"/>
              </a:rPr>
              <a:t>than</a:t>
            </a:r>
            <a:r>
              <a:rPr lang="es-ES_tradnl" sz="1100" dirty="0">
                <a:latin typeface="Calibri" panose="020F0502020204030204" pitchFamily="34" charset="0"/>
                <a:cs typeface="Calibri" panose="020F0502020204030204" pitchFamily="34" charset="0"/>
              </a:rPr>
              <a:t> MIL-STD-810H</a:t>
            </a:r>
            <a:endParaRPr lang="en-GB" sz="1100" b="1" dirty="0"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7083F6D9-3A11-BCF8-F8A9-C6BE3E62E4CE}"/>
              </a:ext>
            </a:extLst>
          </p:cNvPr>
          <p:cNvCxnSpPr>
            <a:cxnSpLocks/>
          </p:cNvCxnSpPr>
          <p:nvPr/>
        </p:nvCxnSpPr>
        <p:spPr>
          <a:xfrm flipH="1">
            <a:off x="2843808" y="2049242"/>
            <a:ext cx="1487388" cy="659678"/>
          </a:xfrm>
          <a:prstGeom prst="straightConnector1">
            <a:avLst/>
          </a:prstGeom>
          <a:ln>
            <a:solidFill>
              <a:srgbClr val="FF0000"/>
            </a:solidFill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9653952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Description0 xmlns="8946e33d-fd2f-4ae4-8ee9-d90c129cdf9e">HL-LHC PowerPoint Presentation, incl. CERN logo, 4:3 format</Description0>
    <Note xmlns="8946e33d-fd2f-4ae4-8ee9-d90c129cdf9e">For external collaborators: you may replace the CERN logo by your home institute logo if needed
https://edms.cern.ch/document/1586452/</Note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89ABA85A245EC45AA49FA36F10E0232" ma:contentTypeVersion="2" ma:contentTypeDescription="Create a new document." ma:contentTypeScope="" ma:versionID="adcd0aad5aed504a8f0da929d2112ad6">
  <xsd:schema xmlns:xsd="http://www.w3.org/2001/XMLSchema" xmlns:xs="http://www.w3.org/2001/XMLSchema" xmlns:p="http://schemas.microsoft.com/office/2006/metadata/properties" xmlns:ns2="8946e33d-fd2f-4ae4-8ee9-d90c129cdf9e" targetNamespace="http://schemas.microsoft.com/office/2006/metadata/properties" ma:root="true" ma:fieldsID="8f86ca1f070cacaf1fa8f62c9f76043c" ns2:_="">
    <xsd:import namespace="8946e33d-fd2f-4ae4-8ee9-d90c129cdf9e"/>
    <xsd:element name="properties">
      <xsd:complexType>
        <xsd:sequence>
          <xsd:element name="documentManagement">
            <xsd:complexType>
              <xsd:all>
                <xsd:element ref="ns2:Description0" minOccurs="0"/>
                <xsd:element ref="ns2:Note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46e33d-fd2f-4ae4-8ee9-d90c129cdf9e" elementFormDefault="qualified">
    <xsd:import namespace="http://schemas.microsoft.com/office/2006/documentManagement/types"/>
    <xsd:import namespace="http://schemas.microsoft.com/office/infopath/2007/PartnerControls"/>
    <xsd:element name="Description0" ma:index="8" nillable="true" ma:displayName="Description" ma:internalName="Description0">
      <xsd:simpleType>
        <xsd:restriction base="dms:Text">
          <xsd:maxLength value="255"/>
        </xsd:restriction>
      </xsd:simpleType>
    </xsd:element>
    <xsd:element name="Note" ma:index="9" nillable="true" ma:displayName="Note" ma:internalName="Not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ADA649C1-7B00-4ECC-98F2-E673362ECA3E}">
  <ds:schemaRefs>
    <ds:schemaRef ds:uri="http://schemas.microsoft.com/office/2006/metadata/properties"/>
    <ds:schemaRef ds:uri="http://schemas.openxmlformats.org/package/2006/metadata/core-properties"/>
    <ds:schemaRef ds:uri="8946e33d-fd2f-4ae4-8ee9-d90c129cdf9e"/>
    <ds:schemaRef ds:uri="http://purl.org/dc/terms/"/>
    <ds:schemaRef ds:uri="http://schemas.microsoft.com/office/2006/documentManagement/types"/>
    <ds:schemaRef ds:uri="http://purl.org/dc/dcmitype/"/>
    <ds:schemaRef ds:uri="http://www.w3.org/XML/1998/namespace"/>
    <ds:schemaRef ds:uri="http://purl.org/dc/elements/1.1/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9A55C745-3429-4486-A126-60D7C77FAA1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8946e33d-fd2f-4ae4-8ee9-d90c129cdf9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B3DAAED-59EA-473F-8797-807F21F6E6D6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72907</TotalTime>
  <Words>1487</Words>
  <Application>Microsoft Office PowerPoint</Application>
  <PresentationFormat>On-screen Show (4:3)</PresentationFormat>
  <Paragraphs>437</Paragraphs>
  <Slides>22</Slides>
  <Notes>22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22</vt:i4>
      </vt:variant>
    </vt:vector>
  </HeadingPairs>
  <TitlesOfParts>
    <vt:vector size="28" baseType="lpstr">
      <vt:lpstr>Arial</vt:lpstr>
      <vt:lpstr>Calibri</vt:lpstr>
      <vt:lpstr>Cambria Math</vt:lpstr>
      <vt:lpstr>Times New Roman</vt:lpstr>
      <vt:lpstr>Wingdings</vt:lpstr>
      <vt:lpstr>Thème Office</vt:lpstr>
      <vt:lpstr>Studies for transport of crab cavities equipment</vt:lpstr>
      <vt:lpstr>Outline</vt:lpstr>
      <vt:lpstr>Introduction</vt:lpstr>
      <vt:lpstr>Risk analysis</vt:lpstr>
      <vt:lpstr>Risk mitigation</vt:lpstr>
      <vt:lpstr>Risk mitigation</vt:lpstr>
      <vt:lpstr>HOMs transport calculations</vt:lpstr>
      <vt:lpstr>RFD AUP H-HOM transport calculations</vt:lpstr>
      <vt:lpstr>RFD AUP H-HOM transport calculations</vt:lpstr>
      <vt:lpstr>RFD AUP H-HOM transport calculations</vt:lpstr>
      <vt:lpstr>RFD AUP H-HOM transport calculations</vt:lpstr>
      <vt:lpstr>RFD AUP H-HOM transport calculations</vt:lpstr>
      <vt:lpstr>RFD AUP H-HOM transport calculations</vt:lpstr>
      <vt:lpstr>RFD AUP H-HOM transport calculations</vt:lpstr>
      <vt:lpstr>RFD AUP H-HOM transport calculations</vt:lpstr>
      <vt:lpstr>RFD AUP H-HOM transport calculations</vt:lpstr>
      <vt:lpstr>RFD AUP H-HOM transport calculations</vt:lpstr>
      <vt:lpstr>Conclusions</vt:lpstr>
      <vt:lpstr>Studies for transport of crab cavities equipment</vt:lpstr>
      <vt:lpstr>RFD AUP H-HOM transport calculations</vt:lpstr>
      <vt:lpstr>RFD AUP H-HOM transport calculations</vt:lpstr>
      <vt:lpstr>RFD AUP H-HOM transport calculations</vt:lpstr>
    </vt:vector>
  </TitlesOfParts>
  <Company>APO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HiLumi-Pres-Template-4-3-2logo-v2</dc:title>
  <dc:creator>André-Pierre OLIVIER</dc:creator>
  <cp:lastModifiedBy>Teresa Guillen Hernandez</cp:lastModifiedBy>
  <cp:revision>1464</cp:revision>
  <dcterms:created xsi:type="dcterms:W3CDTF">2016-02-12T10:02:27Z</dcterms:created>
  <dcterms:modified xsi:type="dcterms:W3CDTF">2024-10-09T06:01:31Z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0x010100689ABA85A245EC45AA49FA36F10E0232</vt:lpwstr>
  </property>
</Properties>
</file>