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6" r:id="rId2"/>
    <p:sldId id="488" r:id="rId3"/>
    <p:sldId id="305" r:id="rId4"/>
    <p:sldId id="297" r:id="rId5"/>
    <p:sldId id="307" r:id="rId6"/>
    <p:sldId id="484" r:id="rId7"/>
    <p:sldId id="300" r:id="rId8"/>
    <p:sldId id="482" r:id="rId9"/>
    <p:sldId id="503" r:id="rId10"/>
    <p:sldId id="505" r:id="rId11"/>
    <p:sldId id="472" r:id="rId12"/>
    <p:sldId id="473" r:id="rId13"/>
    <p:sldId id="304" r:id="rId14"/>
    <p:sldId id="506" r:id="rId15"/>
    <p:sldId id="517" r:id="rId16"/>
    <p:sldId id="510" r:id="rId17"/>
    <p:sldId id="511" r:id="rId18"/>
    <p:sldId id="513" r:id="rId19"/>
    <p:sldId id="507" r:id="rId20"/>
    <p:sldId id="508" r:id="rId21"/>
    <p:sldId id="303" r:id="rId22"/>
    <p:sldId id="28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D24036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E39E85-93E1-4EF3-A83A-20D1FEF99CB0}" v="141" dt="2024-02-22T09:50:43.562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06"/>
    <p:restoredTop sz="90476" autoAdjust="0"/>
  </p:normalViewPr>
  <p:slideViewPr>
    <p:cSldViewPr snapToGrid="0" snapToObjects="1">
      <p:cViewPr varScale="1">
        <p:scale>
          <a:sx n="92" d="100"/>
          <a:sy n="92" d="100"/>
        </p:scale>
        <p:origin x="11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ophe Lannoy" userId="ed3c97179ab1e85d" providerId="LiveId" clId="{67E39E85-93E1-4EF3-A83A-20D1FEF99CB0}"/>
    <pc:docChg chg="modSld">
      <pc:chgData name="Christophe Lannoy" userId="ed3c97179ab1e85d" providerId="LiveId" clId="{67E39E85-93E1-4EF3-A83A-20D1FEF99CB0}" dt="2024-02-22T09:50:43.562" v="142"/>
      <pc:docMkLst>
        <pc:docMk/>
      </pc:docMkLst>
      <pc:sldChg chg="modSp mod modAnim">
        <pc:chgData name="Christophe Lannoy" userId="ed3c97179ab1e85d" providerId="LiveId" clId="{67E39E85-93E1-4EF3-A83A-20D1FEF99CB0}" dt="2024-02-22T09:50:43.562" v="142"/>
        <pc:sldMkLst>
          <pc:docMk/>
          <pc:sldMk cId="2110550232" sldId="303"/>
        </pc:sldMkLst>
        <pc:spChg chg="mod">
          <ac:chgData name="Christophe Lannoy" userId="ed3c97179ab1e85d" providerId="LiveId" clId="{67E39E85-93E1-4EF3-A83A-20D1FEF99CB0}" dt="2024-02-22T09:50:23.112" v="141" actId="113"/>
          <ac:spMkLst>
            <pc:docMk/>
            <pc:sldMk cId="2110550232" sldId="303"/>
            <ac:spMk id="2" creationId="{FAB44C9E-7B30-899C-06B9-F2831064ADF0}"/>
          </ac:spMkLst>
        </pc:spChg>
      </pc:sldChg>
      <pc:sldChg chg="modAnim">
        <pc:chgData name="Christophe Lannoy" userId="ed3c97179ab1e85d" providerId="LiveId" clId="{67E39E85-93E1-4EF3-A83A-20D1FEF99CB0}" dt="2024-02-22T09:29:34.582" v="24"/>
        <pc:sldMkLst>
          <pc:docMk/>
          <pc:sldMk cId="4059825738" sldId="307"/>
        </pc:sldMkLst>
      </pc:sldChg>
      <pc:sldChg chg="modAnim">
        <pc:chgData name="Christophe Lannoy" userId="ed3c97179ab1e85d" providerId="LiveId" clId="{67E39E85-93E1-4EF3-A83A-20D1FEF99CB0}" dt="2024-02-22T09:30:18.286" v="26"/>
        <pc:sldMkLst>
          <pc:docMk/>
          <pc:sldMk cId="690964449" sldId="34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394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776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50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Bunch profile assumed Gaussian with length given by BQM. (Spectra from 13h45 – 14h05)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61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13h45 – 14h05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5778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84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443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11h05 – 11h25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312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50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48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56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18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8B109-87BA-73D0-A5C5-2B6B1C9F8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B767B2-C9A3-00E7-DA3D-686E4DF123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B0763C-84CD-E473-FC8F-3BA626938F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9F3DB1-646F-5B41-C085-5F6E279CF0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81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50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409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Shunt resistance</a:t>
            </a:r>
          </a:p>
          <a:p>
            <a:r>
              <a:rPr lang="en-US" dirty="0"/>
              <a:t>Cut-off frequency</a:t>
            </a:r>
          </a:p>
          <a:p>
            <a:r>
              <a:rPr lang="en-US" dirty="0"/>
              <a:t>Quality factor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62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68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svg"/><Relationship Id="rId7" Type="http://schemas.openxmlformats.org/officeDocument/2006/relationships/image" Target="../media/image3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47.svg"/><Relationship Id="rId10" Type="http://schemas.openxmlformats.org/officeDocument/2006/relationships/image" Target="../media/image55.png"/><Relationship Id="rId4" Type="http://schemas.openxmlformats.org/officeDocument/2006/relationships/image" Target="../media/image46.png"/><Relationship Id="rId9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0.png"/><Relationship Id="rId4" Type="http://schemas.openxmlformats.org/officeDocument/2006/relationships/image" Target="../media/image59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4" Type="http://schemas.openxmlformats.org/officeDocument/2006/relationships/image" Target="../media/image59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0.png"/><Relationship Id="rId4" Type="http://schemas.openxmlformats.org/officeDocument/2006/relationships/image" Target="../media/image65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sv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0.svg"/><Relationship Id="rId5" Type="http://schemas.openxmlformats.org/officeDocument/2006/relationships/image" Target="../media/image69.png"/><Relationship Id="rId10" Type="http://schemas.openxmlformats.org/officeDocument/2006/relationships/image" Target="../media/image74.svg"/><Relationship Id="rId4" Type="http://schemas.openxmlformats.org/officeDocument/2006/relationships/image" Target="../media/image68.svg"/><Relationship Id="rId9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gif"/><Relationship Id="rId11" Type="http://schemas.openxmlformats.org/officeDocument/2006/relationships/image" Target="../media/image20.png"/><Relationship Id="rId5" Type="http://schemas.openxmlformats.org/officeDocument/2006/relationships/image" Target="../media/image17.png"/><Relationship Id="rId10" Type="http://schemas.openxmlformats.org/officeDocument/2006/relationships/image" Target="../media/image28.png"/><Relationship Id="rId4" Type="http://schemas.openxmlformats.org/officeDocument/2006/relationships/image" Target="../media/image16.png"/><Relationship Id="rId9" Type="http://schemas.openxmlformats.org/officeDocument/2006/relationships/image" Target="../media/image27.png"/><Relationship Id="rId14" Type="http://schemas.openxmlformats.org/officeDocument/2006/relationships/image" Target="../media/image19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7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3.svg"/><Relationship Id="rId5" Type="http://schemas.openxmlformats.org/officeDocument/2006/relationships/image" Target="../media/image18.png"/><Relationship Id="rId10" Type="http://schemas.openxmlformats.org/officeDocument/2006/relationships/image" Target="../media/image22.png"/><Relationship Id="rId4" Type="http://schemas.openxmlformats.org/officeDocument/2006/relationships/image" Target="../media/image17.gif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5.png"/><Relationship Id="rId7" Type="http://schemas.openxmlformats.org/officeDocument/2006/relationships/image" Target="../media/image31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6.sv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9.png"/><Relationship Id="rId4" Type="http://schemas.openxmlformats.org/officeDocument/2006/relationships/image" Target="../media/image37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823811"/>
            <a:ext cx="11376026" cy="1455312"/>
          </a:xfrm>
        </p:spPr>
        <p:txBody>
          <a:bodyPr/>
          <a:lstStyle/>
          <a:p>
            <a:r>
              <a:rPr lang="en-GB" dirty="0"/>
              <a:t>Christophe Lannoy</a:t>
            </a:r>
            <a:r>
              <a:rPr lang="en-GB" b="0" dirty="0"/>
              <a:t>,</a:t>
            </a:r>
            <a:r>
              <a:rPr lang="en-GB" dirty="0"/>
              <a:t> </a:t>
            </a:r>
            <a:r>
              <a:rPr lang="en-US" b="0" dirty="0"/>
              <a:t> Kacper Lasocha, Diogo Alves, Nicolas Mounet </a:t>
            </a:r>
            <a:endParaRPr lang="en-GB" dirty="0"/>
          </a:p>
          <a:p>
            <a:r>
              <a:rPr lang="en-US" b="0" dirty="0"/>
              <a:t>Acknowledgements: Tatiana Pieloni, Ivan Karpov, Theodoros Argyropoulos</a:t>
            </a:r>
          </a:p>
          <a:p>
            <a:endParaRPr lang="en-US" b="0" dirty="0"/>
          </a:p>
          <a:p>
            <a:r>
              <a:rPr lang="en-US" b="0" dirty="0"/>
              <a:t>14</a:t>
            </a:r>
            <a:r>
              <a:rPr lang="en-US" b="0" baseline="30000" dirty="0"/>
              <a:t>th</a:t>
            </a:r>
            <a:r>
              <a:rPr lang="en-US" b="0" dirty="0"/>
              <a:t> HL-LHC Collaboration Meeting, Genoa, 10</a:t>
            </a:r>
            <a:r>
              <a:rPr lang="en-US" b="0" baseline="30000" dirty="0"/>
              <a:t>th</a:t>
            </a:r>
            <a:r>
              <a:rPr lang="en-US" b="0" dirty="0"/>
              <a:t> </a:t>
            </a:r>
            <a:r>
              <a:rPr lang="en-GB" b="0" dirty="0"/>
              <a:t>October 2024</a:t>
            </a:r>
            <a:endParaRPr lang="en-US" b="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F2ACF7D-9A1F-6C2E-E748-853C392C3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04551"/>
            <a:ext cx="11376025" cy="2153265"/>
          </a:xfrm>
        </p:spPr>
        <p:txBody>
          <a:bodyPr/>
          <a:lstStyle/>
          <a:p>
            <a:pPr algn="ctr"/>
            <a:r>
              <a:rPr lang="en-US" sz="4000" dirty="0"/>
              <a:t>LHC longitudinal impedance measurement through Schottky spectra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8EACB-D66D-E9EE-7567-92B2D05C3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EA4B40-2E49-EDDA-1676-23E8376189E5}"/>
              </a:ext>
            </a:extLst>
          </p:cNvPr>
          <p:cNvSpPr txBox="1"/>
          <p:nvPr/>
        </p:nvSpPr>
        <p:spPr>
          <a:xfrm>
            <a:off x="790072" y="840089"/>
            <a:ext cx="11203808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Impedance can be source of instabilities and can cause intensity limitation.</a:t>
            </a:r>
          </a:p>
          <a:p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      </a:t>
            </a:r>
            <a:r>
              <a:rPr lang="en-US" sz="2000" dirty="0">
                <a:sym typeface="Wingdings" panose="05000000000000000000" pitchFamily="2" charset="2"/>
              </a:rPr>
              <a:t></a:t>
            </a: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Important to have a good knowledge of the machine impedance.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Current LHC </a:t>
            </a:r>
            <a:r>
              <a:rPr lang="en-US" sz="2000" b="1" dirty="0">
                <a:solidFill>
                  <a:schemeClr val="tx2"/>
                </a:solidFill>
              </a:rPr>
              <a:t>longitudinal impedance model </a:t>
            </a:r>
            <a:r>
              <a:rPr lang="en-US" sz="2000" dirty="0">
                <a:solidFill>
                  <a:schemeClr val="tx2"/>
                </a:solidFill>
              </a:rPr>
              <a:t>is a </a:t>
            </a:r>
            <a:r>
              <a:rPr lang="en-US" sz="2000" b="1" dirty="0">
                <a:solidFill>
                  <a:schemeClr val="tx2"/>
                </a:solidFill>
              </a:rPr>
              <a:t>byproduct of the transverse impedance model.                                                                           </a:t>
            </a:r>
            <a:r>
              <a:rPr lang="en-US" sz="1100" dirty="0">
                <a:solidFill>
                  <a:schemeClr val="tx2"/>
                </a:solidFill>
              </a:rPr>
              <a:t>N. Mounet, PhD thesis, </a:t>
            </a:r>
            <a:r>
              <a:rPr lang="en-US" sz="1100" i="1" dirty="0">
                <a:solidFill>
                  <a:schemeClr val="tx2"/>
                </a:solidFill>
              </a:rPr>
              <a:t>The LHC Transverse Coupled-Bunch Instability </a:t>
            </a:r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     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Could be inaccurate. Main source of longitudinal impedance not necessarily the same as for transverse impedance.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Model re-evaluation is in progress (RF team, Michail Zampetakis, Ivan Karpov).</a:t>
            </a:r>
            <a:endParaRPr lang="en-US" sz="2400" dirty="0">
              <a:solidFill>
                <a:schemeClr val="tx2"/>
              </a:solidFill>
            </a:endParaRPr>
          </a:p>
          <a:p>
            <a:endParaRPr lang="fr-FR" sz="2000" dirty="0">
              <a:solidFill>
                <a:schemeClr val="tx2"/>
              </a:solidFill>
            </a:endParaRPr>
          </a:p>
          <a:p>
            <a:r>
              <a:rPr lang="fr-FR" sz="2100" dirty="0">
                <a:solidFill>
                  <a:schemeClr val="tx2"/>
                </a:solidFill>
              </a:rPr>
              <a:t>C</a:t>
            </a:r>
            <a:r>
              <a:rPr lang="en-US" sz="2100" dirty="0">
                <a:solidFill>
                  <a:schemeClr val="tx2"/>
                </a:solidFill>
              </a:rPr>
              <a:t>an we extract information about the machine (longitudinal) impedance from the shift of the Schottky satellites?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</a:rPr>
              <a:t>Understand how impedance affects the dynamic of the particles (amplitude dependent tune shift).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</a:rPr>
              <a:t>How this new dynamic will be reflected in the Schottky spectrum.</a:t>
            </a:r>
          </a:p>
          <a:p>
            <a:r>
              <a:rPr lang="en-US" sz="20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203FF-29A9-3A3C-A0F5-EEBA87D80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6D705-C4EA-6DC4-E79A-ADCC960A8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D430F-4607-9210-50FA-2F06304EE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1" name="Title 2">
            <a:extLst>
              <a:ext uri="{FF2B5EF4-FFF2-40B4-BE49-F238E27FC236}">
                <a16:creationId xmlns:a16="http://schemas.microsoft.com/office/drawing/2014/main" id="{5DD79EEF-0CA4-A53B-CB68-3FC7105B9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12" y="209138"/>
            <a:ext cx="11376025" cy="434217"/>
          </a:xfrm>
        </p:spPr>
        <p:txBody>
          <a:bodyPr/>
          <a:lstStyle/>
          <a:p>
            <a:r>
              <a:rPr lang="en-US" sz="2800" dirty="0"/>
              <a:t>Longitudinal Impedance Effects on LHC Schottky spectra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66766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2BBFE-46E7-97A7-A3B4-48EA3C396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raphic 49">
            <a:extLst>
              <a:ext uri="{FF2B5EF4-FFF2-40B4-BE49-F238E27FC236}">
                <a16:creationId xmlns:a16="http://schemas.microsoft.com/office/drawing/2014/main" id="{39624B34-A9A7-E5DB-956A-CE7711A09C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10562" y="4042578"/>
            <a:ext cx="3853514" cy="2389301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1B50E8E1-717E-A601-2C37-BCD55F32F4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10562" y="4042578"/>
            <a:ext cx="3853514" cy="238930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B4592-C621-50B7-6205-174817A97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F1061-5176-F4A6-401E-350121735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FEC05-BBDC-AD5A-5E70-74FD801FB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" name="Picture 10" descr="A black and white image of symbols&#10;&#10;Description automatically generated">
            <a:extLst>
              <a:ext uri="{FF2B5EF4-FFF2-40B4-BE49-F238E27FC236}">
                <a16:creationId xmlns:a16="http://schemas.microsoft.com/office/drawing/2014/main" id="{309A44CC-4BAF-A01D-ED2D-A2F54AB1EB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721" y="1459436"/>
            <a:ext cx="2188565" cy="64633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A451788-7177-D7B7-BE02-01B213DDCA55}"/>
              </a:ext>
            </a:extLst>
          </p:cNvPr>
          <p:cNvSpPr txBox="1"/>
          <p:nvPr/>
        </p:nvSpPr>
        <p:spPr>
          <a:xfrm>
            <a:off x="305552" y="3420530"/>
            <a:ext cx="230191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az-Cyrl-AZ" sz="2000" dirty="0">
                <a:solidFill>
                  <a:schemeClr val="tx2"/>
                </a:solidFill>
              </a:rPr>
              <a:t>к</a:t>
            </a:r>
            <a:r>
              <a:rPr lang="en-US" sz="1600" dirty="0">
                <a:solidFill>
                  <a:schemeClr val="tx2"/>
                </a:solidFill>
              </a:rPr>
              <a:t>: </a:t>
            </a:r>
            <a:r>
              <a:rPr lang="en-US" sz="1200" dirty="0">
                <a:solidFill>
                  <a:schemeClr val="tx2"/>
                </a:solidFill>
              </a:rPr>
              <a:t>Elliptic integral of the first kind.</a:t>
            </a:r>
            <a:endParaRPr lang="en-BE" sz="1600" dirty="0">
              <a:solidFill>
                <a:schemeClr val="tx2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BEC092B-57F2-2170-08A3-46961B915974}"/>
              </a:ext>
            </a:extLst>
          </p:cNvPr>
          <p:cNvCxnSpPr>
            <a:cxnSpLocks/>
          </p:cNvCxnSpPr>
          <p:nvPr/>
        </p:nvCxnSpPr>
        <p:spPr>
          <a:xfrm>
            <a:off x="1225744" y="2119329"/>
            <a:ext cx="0" cy="63785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 black and white math equation&#10;&#10;Description automatically generated">
            <a:extLst>
              <a:ext uri="{FF2B5EF4-FFF2-40B4-BE49-F238E27FC236}">
                <a16:creationId xmlns:a16="http://schemas.microsoft.com/office/drawing/2014/main" id="{037FDF76-155D-6BD2-CE9E-EA8F61E27D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662" y="2764649"/>
            <a:ext cx="2304515" cy="72339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26173A9-0C87-A443-73B2-8EDE373C338F}"/>
              </a:ext>
            </a:extLst>
          </p:cNvPr>
          <p:cNvSpPr txBox="1"/>
          <p:nvPr/>
        </p:nvSpPr>
        <p:spPr>
          <a:xfrm>
            <a:off x="308320" y="1124477"/>
            <a:ext cx="408765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Longitudinal equation of motion.</a:t>
            </a:r>
          </a:p>
        </p:txBody>
      </p:sp>
      <p:pic>
        <p:nvPicPr>
          <p:cNvPr id="3" name="Picture 2" descr="A black square and square equation&#10;&#10;Description automatically generated with medium confidence">
            <a:extLst>
              <a:ext uri="{FF2B5EF4-FFF2-40B4-BE49-F238E27FC236}">
                <a16:creationId xmlns:a16="http://schemas.microsoft.com/office/drawing/2014/main" id="{38C4805F-80E5-DDB1-2F37-2B42D4011B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69153" y="2406817"/>
            <a:ext cx="2181018" cy="534490"/>
          </a:xfrm>
          <a:prstGeom prst="rect">
            <a:avLst/>
          </a:prstGeom>
        </p:spPr>
      </p:pic>
      <p:pic>
        <p:nvPicPr>
          <p:cNvPr id="7" name="Picture 6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33ED9BD6-C050-D3EF-AE39-BFB5039643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10322" y="1360240"/>
            <a:ext cx="2976509" cy="67596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A711E76-CF82-D695-A23A-90E081C639FE}"/>
              </a:ext>
            </a:extLst>
          </p:cNvPr>
          <p:cNvSpPr/>
          <p:nvPr/>
        </p:nvSpPr>
        <p:spPr>
          <a:xfrm>
            <a:off x="5225655" y="1405785"/>
            <a:ext cx="3127105" cy="60811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96B585-8E58-268B-F40D-851616D60664}"/>
              </a:ext>
            </a:extLst>
          </p:cNvPr>
          <p:cNvSpPr/>
          <p:nvPr/>
        </p:nvSpPr>
        <p:spPr>
          <a:xfrm>
            <a:off x="5369153" y="2406817"/>
            <a:ext cx="2225629" cy="53449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D9C35F8-76EC-A026-7EF4-FAB3C33866BF}"/>
                  </a:ext>
                </a:extLst>
              </p:cNvPr>
              <p:cNvSpPr txBox="1"/>
              <p:nvPr/>
            </p:nvSpPr>
            <p:spPr>
              <a:xfrm>
                <a:off x="5166839" y="3048247"/>
                <a:ext cx="6831871" cy="5159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>
                    <a:solidFill>
                      <a:schemeClr val="tx2"/>
                    </a:solidFill>
                  </a:rPr>
                  <a:t>Where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 coefficients account for the effect of impedance and are defined from the bunch spectrum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  <m:d>
                          <m:dPr>
                            <m:ctrlPr>
                              <a:rPr lang="en-U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e>
                    </m:acc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 and the impedance function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ctrlP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fr-BE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D9C35F8-76EC-A026-7EF4-FAB3C3386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6839" y="3048247"/>
                <a:ext cx="6831871" cy="515975"/>
              </a:xfrm>
              <a:prstGeom prst="rect">
                <a:avLst/>
              </a:prstGeom>
              <a:blipFill>
                <a:blip r:embed="rId10"/>
                <a:stretch>
                  <a:fillRect l="-1875" t="-11765" b="-2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230B35B4-2821-D428-2671-30F7CAD3FDB8}"/>
              </a:ext>
            </a:extLst>
          </p:cNvPr>
          <p:cNvSpPr txBox="1"/>
          <p:nvPr/>
        </p:nvSpPr>
        <p:spPr>
          <a:xfrm>
            <a:off x="5212239" y="1130139"/>
            <a:ext cx="66714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Longitudinal equation of motion including forces coming from impedance: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55B9AF2-AF84-8790-8EC5-09FF11A34477}"/>
              </a:ext>
            </a:extLst>
          </p:cNvPr>
          <p:cNvCxnSpPr>
            <a:cxnSpLocks/>
          </p:cNvCxnSpPr>
          <p:nvPr/>
        </p:nvCxnSpPr>
        <p:spPr>
          <a:xfrm>
            <a:off x="5000364" y="719643"/>
            <a:ext cx="0" cy="32024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2A2E7FE-7556-56AC-2AF6-4D8959C4F2B6}"/>
              </a:ext>
            </a:extLst>
          </p:cNvPr>
          <p:cNvSpPr txBox="1"/>
          <p:nvPr/>
        </p:nvSpPr>
        <p:spPr>
          <a:xfrm>
            <a:off x="1437137" y="675640"/>
            <a:ext cx="212673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u="sng" dirty="0"/>
              <a:t>Without impedance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C48E2F-D269-7F59-68C7-4FB12E5C1E12}"/>
              </a:ext>
            </a:extLst>
          </p:cNvPr>
          <p:cNvSpPr txBox="1"/>
          <p:nvPr/>
        </p:nvSpPr>
        <p:spPr>
          <a:xfrm>
            <a:off x="7393424" y="663235"/>
            <a:ext cx="17676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u="sng" dirty="0"/>
              <a:t>With impedance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92F5122-FE45-AAF5-59DD-6DFDC93569FD}"/>
              </a:ext>
            </a:extLst>
          </p:cNvPr>
          <p:cNvCxnSpPr>
            <a:cxnSpLocks/>
          </p:cNvCxnSpPr>
          <p:nvPr/>
        </p:nvCxnSpPr>
        <p:spPr>
          <a:xfrm>
            <a:off x="6571557" y="2040242"/>
            <a:ext cx="0" cy="35070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BC8FF4A-F35B-70F2-ABA2-66C38700636C}"/>
              </a:ext>
            </a:extLst>
          </p:cNvPr>
          <p:cNvSpPr txBox="1"/>
          <p:nvPr/>
        </p:nvSpPr>
        <p:spPr>
          <a:xfrm>
            <a:off x="6924434" y="4820604"/>
            <a:ext cx="473753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chemeClr val="tx2"/>
                </a:solidFill>
              </a:rPr>
              <a:t>Impedance is responsible of </a:t>
            </a:r>
            <a:r>
              <a:rPr lang="en-US" b="1" dirty="0">
                <a:solidFill>
                  <a:schemeClr val="tx2"/>
                </a:solidFill>
              </a:rPr>
              <a:t>an amplitude-dependent synchrotron tune shift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026C15E-E5FB-B344-3F40-181194847439}"/>
              </a:ext>
            </a:extLst>
          </p:cNvPr>
          <p:cNvSpPr txBox="1"/>
          <p:nvPr/>
        </p:nvSpPr>
        <p:spPr>
          <a:xfrm>
            <a:off x="8492285" y="1664084"/>
            <a:ext cx="3362054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1400" dirty="0">
              <a:solidFill>
                <a:schemeClr val="tx2"/>
              </a:solidFill>
            </a:endParaRPr>
          </a:p>
          <a:p>
            <a:r>
              <a:rPr lang="en-US" sz="1400" dirty="0">
                <a:solidFill>
                  <a:schemeClr val="tx2"/>
                </a:solidFill>
              </a:rPr>
              <a:t>With some approximations, a </a:t>
            </a:r>
            <a:r>
              <a:rPr lang="en-US" sz="1400" b="1" dirty="0">
                <a:solidFill>
                  <a:schemeClr val="tx2"/>
                </a:solidFill>
              </a:rPr>
              <a:t>relation between synchrotron frequency and oscillation amplitude </a:t>
            </a:r>
            <a:r>
              <a:rPr lang="en-US" sz="1400" dirty="0">
                <a:solidFill>
                  <a:schemeClr val="tx2"/>
                </a:solidFill>
              </a:rPr>
              <a:t>can be derived.</a:t>
            </a:r>
          </a:p>
          <a:p>
            <a:pPr algn="l"/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782DAE9-0151-96FC-59FA-8878B799544D}"/>
              </a:ext>
            </a:extLst>
          </p:cNvPr>
          <p:cNvCxnSpPr>
            <a:cxnSpLocks/>
          </p:cNvCxnSpPr>
          <p:nvPr/>
        </p:nvCxnSpPr>
        <p:spPr>
          <a:xfrm flipH="1">
            <a:off x="286061" y="3922079"/>
            <a:ext cx="11792939" cy="312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ACAA986-64E5-40EE-F176-4B1439C14079}"/>
              </a:ext>
            </a:extLst>
          </p:cNvPr>
          <p:cNvSpPr txBox="1"/>
          <p:nvPr/>
        </p:nvSpPr>
        <p:spPr>
          <a:xfrm>
            <a:off x="1314943" y="2141655"/>
            <a:ext cx="230191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From the theory of the non-linear pendulum.</a:t>
            </a:r>
          </a:p>
          <a:p>
            <a:pPr algn="l"/>
            <a:endParaRPr lang="en-BE" sz="1400" dirty="0">
              <a:solidFill>
                <a:schemeClr val="tx2"/>
              </a:solidFill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1AE1A5D3-480D-25B6-6F8F-884C29013E9C}"/>
              </a:ext>
            </a:extLst>
          </p:cNvPr>
          <p:cNvCxnSpPr>
            <a:cxnSpLocks/>
          </p:cNvCxnSpPr>
          <p:nvPr/>
        </p:nvCxnSpPr>
        <p:spPr>
          <a:xfrm>
            <a:off x="3563755" y="3978200"/>
            <a:ext cx="118" cy="408786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9BA76F6-1727-64D2-8142-E3DF0CAA5CC3}"/>
              </a:ext>
            </a:extLst>
          </p:cNvPr>
          <p:cNvCxnSpPr>
            <a:cxnSpLocks/>
          </p:cNvCxnSpPr>
          <p:nvPr/>
        </p:nvCxnSpPr>
        <p:spPr>
          <a:xfrm flipV="1">
            <a:off x="3563991" y="4601235"/>
            <a:ext cx="118" cy="380781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B0FE5226-C86C-004F-E69D-E8E5B3873B31}"/>
              </a:ext>
            </a:extLst>
          </p:cNvPr>
          <p:cNvSpPr txBox="1"/>
          <p:nvPr/>
        </p:nvSpPr>
        <p:spPr>
          <a:xfrm>
            <a:off x="3659004" y="3962699"/>
            <a:ext cx="19086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Nominal tune shift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2F04FB69-C394-85F4-3F9E-B9DD25B2A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12" y="209138"/>
            <a:ext cx="11376025" cy="434217"/>
          </a:xfrm>
        </p:spPr>
        <p:txBody>
          <a:bodyPr/>
          <a:lstStyle/>
          <a:p>
            <a:r>
              <a:rPr lang="en-US" sz="2800" dirty="0"/>
              <a:t>Longitudinal Impedance Effects on LHC Schottky spectra</a:t>
            </a:r>
            <a:endParaRPr lang="en-US" b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D40C9B-A2AC-762B-8CB9-4DACE8D5F901}"/>
              </a:ext>
            </a:extLst>
          </p:cNvPr>
          <p:cNvSpPr txBox="1"/>
          <p:nvPr/>
        </p:nvSpPr>
        <p:spPr>
          <a:xfrm>
            <a:off x="8807689" y="3572238"/>
            <a:ext cx="3576112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1100" b="1" dirty="0">
              <a:solidFill>
                <a:schemeClr val="tx2"/>
              </a:solidFill>
            </a:endParaRPr>
          </a:p>
          <a:p>
            <a:r>
              <a:rPr lang="en-US" sz="1100" b="1" dirty="0">
                <a:solidFill>
                  <a:schemeClr val="tx2"/>
                </a:solidFill>
              </a:rPr>
              <a:t>Details in: C. Lannoy et al 2024, JINST 19 P03017 </a:t>
            </a:r>
          </a:p>
          <a:p>
            <a:pPr algn="l"/>
            <a:endParaRPr lang="en-US" sz="11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7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3" grpId="0" animBg="1"/>
      <p:bldP spid="15" grpId="0" animBg="1"/>
      <p:bldP spid="18" grpId="0"/>
      <p:bldP spid="19" grpId="0"/>
      <p:bldP spid="27" grpId="0"/>
      <p:bldP spid="28" grpId="0"/>
      <p:bldP spid="37" grpId="0"/>
      <p:bldP spid="57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0315185-1717-C8E6-52AA-266AC1830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2D70744-5ACA-5952-6816-90271CC4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A5D94-1688-F848-31A7-BFDADB697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DBEBB57-4DDC-6016-E9F8-8498374845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454628" y="2242380"/>
            <a:ext cx="4521365" cy="80071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" name="Picture 1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C1BE32FD-868B-43BE-BAD8-903B6CE01C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7690"/>
          <a:stretch/>
        </p:blipFill>
        <p:spPr>
          <a:xfrm>
            <a:off x="412775" y="2331695"/>
            <a:ext cx="951532" cy="888916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8EEB1D06-DAB5-AB7E-9A07-132B1E41D0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242"/>
          <a:stretch/>
        </p:blipFill>
        <p:spPr>
          <a:xfrm>
            <a:off x="1328627" y="2335714"/>
            <a:ext cx="4928113" cy="856298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18B16A9-0BE3-F7B9-7D5B-B95C252A57C8}"/>
              </a:ext>
            </a:extLst>
          </p:cNvPr>
          <p:cNvSpPr/>
          <p:nvPr/>
        </p:nvSpPr>
        <p:spPr>
          <a:xfrm>
            <a:off x="5002157" y="2431081"/>
            <a:ext cx="382641" cy="423313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ED81418-2B78-DB99-E943-9EE4A54F7D0D}"/>
              </a:ext>
            </a:extLst>
          </p:cNvPr>
          <p:cNvCxnSpPr>
            <a:cxnSpLocks/>
            <a:stCxn id="5" idx="4"/>
          </p:cNvCxnSpPr>
          <p:nvPr/>
        </p:nvCxnSpPr>
        <p:spPr>
          <a:xfrm flipV="1">
            <a:off x="5193478" y="2840178"/>
            <a:ext cx="2261150" cy="14216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92D4E1C-BC37-FC00-ACC9-A3E884A489C0}"/>
              </a:ext>
            </a:extLst>
          </p:cNvPr>
          <p:cNvSpPr txBox="1"/>
          <p:nvPr/>
        </p:nvSpPr>
        <p:spPr>
          <a:xfrm>
            <a:off x="282955" y="1018285"/>
            <a:ext cx="696451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The new relation between synchrotron frequency and amplitude can be inserted in the original theoretical expression of the Schottky spectrum: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483240-CD8A-1228-CECF-83E018077942}"/>
              </a:ext>
            </a:extLst>
          </p:cNvPr>
          <p:cNvSpPr txBox="1"/>
          <p:nvPr/>
        </p:nvSpPr>
        <p:spPr>
          <a:xfrm>
            <a:off x="7810661" y="1883625"/>
            <a:ext cx="446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Synchrotron frequency with impedance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AA323F-1F88-79E3-E53F-094F91103A31}"/>
              </a:ext>
            </a:extLst>
          </p:cNvPr>
          <p:cNvSpPr txBox="1"/>
          <p:nvPr/>
        </p:nvSpPr>
        <p:spPr>
          <a:xfrm>
            <a:off x="284544" y="3948736"/>
            <a:ext cx="1129669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This last expression allows to extend theoretical frameworks such as the Monte Carlo approach or the matrix formalism (K. Lasocha and D. Alves). 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3BD1AB42-8624-F85D-4189-29852EDA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12" y="209138"/>
            <a:ext cx="11376025" cy="434217"/>
          </a:xfrm>
        </p:spPr>
        <p:txBody>
          <a:bodyPr/>
          <a:lstStyle/>
          <a:p>
            <a:r>
              <a:rPr lang="en-US" sz="2800" dirty="0"/>
              <a:t>Longitudinal Impedance Effects on LHC Schottky spectra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43690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653951" cy="365125"/>
          </a:xfrm>
        </p:spPr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328349" cy="365125"/>
          </a:xfrm>
        </p:spPr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7DC21D1-A282-E968-45F6-675317FF0F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50166"/>
          <a:stretch/>
        </p:blipFill>
        <p:spPr>
          <a:xfrm>
            <a:off x="69231" y="1337733"/>
            <a:ext cx="9562450" cy="25316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AF38D1-9DFA-1F5E-7102-FB34CA2AFFF5}"/>
              </a:ext>
            </a:extLst>
          </p:cNvPr>
          <p:cNvSpPr txBox="1"/>
          <p:nvPr/>
        </p:nvSpPr>
        <p:spPr>
          <a:xfrm>
            <a:off x="286062" y="720027"/>
            <a:ext cx="1125888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Benchmark of the theory </a:t>
            </a:r>
            <a:r>
              <a:rPr lang="en-US" sz="2000" dirty="0">
                <a:solidFill>
                  <a:schemeClr val="tx2"/>
                </a:solidFill>
              </a:rPr>
              <a:t>against macro-particle simulation (</a:t>
            </a:r>
            <a:r>
              <a:rPr lang="en-US" sz="2000" dirty="0" err="1">
                <a:solidFill>
                  <a:schemeClr val="tx2"/>
                </a:solidFill>
              </a:rPr>
              <a:t>PyHEADTAIL</a:t>
            </a:r>
            <a:r>
              <a:rPr lang="en-US" sz="2000" dirty="0">
                <a:solidFill>
                  <a:schemeClr val="tx2"/>
                </a:solidFill>
              </a:rPr>
              <a:t>). </a:t>
            </a:r>
            <a:endParaRPr lang="en-BE" sz="2000" dirty="0">
              <a:solidFill>
                <a:schemeClr val="tx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42A39E-EAD6-CBE7-DD07-44E8CB78E57B}"/>
              </a:ext>
            </a:extLst>
          </p:cNvPr>
          <p:cNvSpPr/>
          <p:nvPr/>
        </p:nvSpPr>
        <p:spPr>
          <a:xfrm>
            <a:off x="2261729" y="2895600"/>
            <a:ext cx="638647" cy="604133"/>
          </a:xfrm>
          <a:prstGeom prst="rect">
            <a:avLst/>
          </a:prstGeom>
          <a:noFill/>
          <a:ln w="2857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3E1DFD-8EEF-D9EF-8859-B23E2359BE78}"/>
              </a:ext>
            </a:extLst>
          </p:cNvPr>
          <p:cNvCxnSpPr>
            <a:cxnSpLocks/>
          </p:cNvCxnSpPr>
          <p:nvPr/>
        </p:nvCxnSpPr>
        <p:spPr>
          <a:xfrm flipH="1">
            <a:off x="605367" y="3511386"/>
            <a:ext cx="1656362" cy="43252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BEE1B3B-92F3-F70F-3E09-D817862DFBB5}"/>
              </a:ext>
            </a:extLst>
          </p:cNvPr>
          <p:cNvCxnSpPr>
            <a:cxnSpLocks/>
          </p:cNvCxnSpPr>
          <p:nvPr/>
        </p:nvCxnSpPr>
        <p:spPr>
          <a:xfrm flipH="1" flipV="1">
            <a:off x="2919566" y="3499733"/>
            <a:ext cx="2247924" cy="451378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26339298-BF7D-7306-096A-DB5464EB9A80}"/>
              </a:ext>
            </a:extLst>
          </p:cNvPr>
          <p:cNvSpPr/>
          <p:nvPr/>
        </p:nvSpPr>
        <p:spPr>
          <a:xfrm>
            <a:off x="6433418" y="2717801"/>
            <a:ext cx="657837" cy="770714"/>
          </a:xfrm>
          <a:prstGeom prst="rect">
            <a:avLst/>
          </a:prstGeom>
          <a:noFill/>
          <a:ln w="2857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7635D89-E4FC-4AA3-75D9-BC4B69563CF1}"/>
              </a:ext>
            </a:extLst>
          </p:cNvPr>
          <p:cNvCxnSpPr>
            <a:cxnSpLocks/>
          </p:cNvCxnSpPr>
          <p:nvPr/>
        </p:nvCxnSpPr>
        <p:spPr>
          <a:xfrm flipH="1">
            <a:off x="5571033" y="3499733"/>
            <a:ext cx="862385" cy="439941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EA52F4A-2FE6-EDAB-A756-CA8AE873AE7A}"/>
              </a:ext>
            </a:extLst>
          </p:cNvPr>
          <p:cNvCxnSpPr>
            <a:cxnSpLocks/>
          </p:cNvCxnSpPr>
          <p:nvPr/>
        </p:nvCxnSpPr>
        <p:spPr>
          <a:xfrm flipH="1" flipV="1">
            <a:off x="7091255" y="3488515"/>
            <a:ext cx="2334685" cy="455393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phic 26">
            <a:extLst>
              <a:ext uri="{FF2B5EF4-FFF2-40B4-BE49-F238E27FC236}">
                <a16:creationId xmlns:a16="http://schemas.microsoft.com/office/drawing/2014/main" id="{E729E270-8916-AFD5-3B80-E34F4301E9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9891"/>
          <a:stretch/>
        </p:blipFill>
        <p:spPr>
          <a:xfrm>
            <a:off x="69230" y="3876541"/>
            <a:ext cx="9562450" cy="25455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FFB903-314F-6282-CDA4-C439EE94B09D}"/>
              </a:ext>
            </a:extLst>
          </p:cNvPr>
          <p:cNvSpPr txBox="1"/>
          <p:nvPr/>
        </p:nvSpPr>
        <p:spPr>
          <a:xfrm>
            <a:off x="1993965" y="4442810"/>
            <a:ext cx="70247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tx2"/>
                </a:solidFill>
              </a:rPr>
              <a:t>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9288055-05A1-B65F-4CD1-14FE3EE8D68C}"/>
                  </a:ext>
                </a:extLst>
              </p:cNvPr>
              <p:cNvSpPr txBox="1"/>
              <p:nvPr/>
            </p:nvSpPr>
            <p:spPr>
              <a:xfrm>
                <a:off x="9551008" y="2284295"/>
                <a:ext cx="2500641" cy="29501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900" dirty="0">
                    <a:solidFill>
                      <a:schemeClr val="tx2"/>
                    </a:solidFill>
                  </a:rPr>
                  <a:t>Simulation conducted with a first estimate of the (longitudinal) broad-band part of the LHC impedance:</a:t>
                </a:r>
              </a:p>
              <a:p>
                <a:endParaRPr lang="en-US" sz="1900" dirty="0">
                  <a:solidFill>
                    <a:schemeClr val="tx2"/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BE" sz="19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fr-BE" sz="19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9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31 </m:t>
                    </m:r>
                    <m:r>
                      <a:rPr lang="en-US" sz="19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m:rPr>
                        <m:sty m:val="p"/>
                      </m:rPr>
                      <a:rPr lang="en-US" sz="1900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Ω</m:t>
                    </m:r>
                    <m:r>
                      <a:rPr lang="fr-FR" sz="1900" b="0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fr-BE" sz="1900" dirty="0">
                  <a:solidFill>
                    <a:schemeClr val="tx2"/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BE" sz="19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9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19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5 </m:t>
                    </m:r>
                    <m:r>
                      <a:rPr lang="en-US" sz="19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𝐺𝐻𝑧</m:t>
                    </m:r>
                    <m:r>
                      <a:rPr lang="en-US" sz="19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900" dirty="0">
                  <a:solidFill>
                    <a:schemeClr val="tx2"/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9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9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= 1</m:t>
                    </m:r>
                  </m:oMath>
                </a14:m>
                <a:endParaRPr lang="en-US" sz="1900" dirty="0">
                  <a:solidFill>
                    <a:schemeClr val="tx2"/>
                  </a:solidFill>
                </a:endParaRPr>
              </a:p>
              <a:p>
                <a:endParaRPr lang="en-US" sz="19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9288055-05A1-B65F-4CD1-14FE3EE8D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1008" y="2284295"/>
                <a:ext cx="2500641" cy="2950167"/>
              </a:xfrm>
              <a:prstGeom prst="rect">
                <a:avLst/>
              </a:prstGeom>
              <a:blipFill>
                <a:blip r:embed="rId5"/>
                <a:stretch>
                  <a:fillRect l="-6098" t="-2893" r="-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45DDC76-60D9-4589-0CC3-00BCD470A9AB}"/>
              </a:ext>
            </a:extLst>
          </p:cNvPr>
          <p:cNvSpPr/>
          <p:nvPr/>
        </p:nvSpPr>
        <p:spPr>
          <a:xfrm>
            <a:off x="5186680" y="3946877"/>
            <a:ext cx="4239260" cy="2096114"/>
          </a:xfrm>
          <a:prstGeom prst="rect">
            <a:avLst/>
          </a:prstGeom>
          <a:noFill/>
          <a:ln w="2857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9962D3-9626-93BB-1D1C-2FC0D46436CD}"/>
              </a:ext>
            </a:extLst>
          </p:cNvPr>
          <p:cNvSpPr/>
          <p:nvPr/>
        </p:nvSpPr>
        <p:spPr>
          <a:xfrm>
            <a:off x="546100" y="3958314"/>
            <a:ext cx="4266073" cy="2073024"/>
          </a:xfrm>
          <a:prstGeom prst="rect">
            <a:avLst/>
          </a:prstGeom>
          <a:noFill/>
          <a:ln w="2857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9" name="Title 2">
            <a:extLst>
              <a:ext uri="{FF2B5EF4-FFF2-40B4-BE49-F238E27FC236}">
                <a16:creationId xmlns:a16="http://schemas.microsoft.com/office/drawing/2014/main" id="{F83A54DA-AF3D-6E11-8C07-DD2492870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12" y="209138"/>
            <a:ext cx="11376025" cy="434217"/>
          </a:xfrm>
        </p:spPr>
        <p:txBody>
          <a:bodyPr/>
          <a:lstStyle/>
          <a:p>
            <a:r>
              <a:rPr lang="en-US" sz="2800" dirty="0"/>
              <a:t>Longitudinal Impedance Effects on LHC Schottky spectra</a:t>
            </a:r>
            <a:endParaRPr lang="en-US" b="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17389ED-506B-6478-D060-3F7F2DE41A50}"/>
              </a:ext>
            </a:extLst>
          </p:cNvPr>
          <p:cNvSpPr txBox="1"/>
          <p:nvPr/>
        </p:nvSpPr>
        <p:spPr>
          <a:xfrm>
            <a:off x="3341915" y="1121912"/>
            <a:ext cx="35715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2"/>
                </a:solidFill>
              </a:rPr>
              <a:t>Simulated Schottky spectra</a:t>
            </a:r>
            <a:endParaRPr lang="en-BE" b="1" u="sng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81D9415-E326-BD40-5918-9DAE7E334905}"/>
                  </a:ext>
                </a:extLst>
              </p:cNvPr>
              <p:cNvSpPr txBox="1"/>
              <p:nvPr/>
            </p:nvSpPr>
            <p:spPr>
              <a:xfrm>
                <a:off x="10177467" y="5778708"/>
                <a:ext cx="1738361" cy="7185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BE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fr-BE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600" dirty="0">
                    <a:solidFill>
                      <a:schemeClr val="bg2">
                        <a:lumMod val="10000"/>
                      </a:schemeClr>
                    </a:solidFill>
                  </a:rPr>
                  <a:t>equivalent to: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𝑰𝒎</m:t>
                      </m:r>
                      <m:r>
                        <a:rPr lang="fr-FR" sz="14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400" b="1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fr-BE" sz="1400" b="1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||</m:t>
                          </m:r>
                        </m:sub>
                      </m:sSub>
                      <m:r>
                        <a:rPr lang="fr-FR" sz="1400" b="1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)/</m:t>
                      </m:r>
                      <m:r>
                        <a:rPr lang="fr-FR" sz="1400" b="1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fr-BE" sz="1400" b="1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𝟕𝟎</m:t>
                      </m:r>
                      <m:r>
                        <a:rPr lang="en-US" sz="1400" b="1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1400" b="1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1400" b="1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fr-BE" sz="1400" b="1" dirty="0">
                  <a:solidFill>
                    <a:schemeClr val="tx2"/>
                  </a:solidFill>
                </a:endParaRPr>
              </a:p>
              <a:p>
                <a:pPr algn="l"/>
                <a:endParaRPr lang="en-US" sz="1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81D9415-E326-BD40-5918-9DAE7E3349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7467" y="5778708"/>
                <a:ext cx="1738361" cy="718530"/>
              </a:xfrm>
              <a:prstGeom prst="rect">
                <a:avLst/>
              </a:prstGeom>
              <a:blipFill>
                <a:blip r:embed="rId6"/>
                <a:stretch>
                  <a:fillRect l="-4211" t="-9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839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  <p:bldP spid="11" grpId="0" animBg="1"/>
      <p:bldP spid="22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AF38D1-9DFA-1F5E-7102-FB34CA2AFFF5}"/>
              </a:ext>
            </a:extLst>
          </p:cNvPr>
          <p:cNvSpPr txBox="1"/>
          <p:nvPr/>
        </p:nvSpPr>
        <p:spPr>
          <a:xfrm>
            <a:off x="374481" y="553445"/>
            <a:ext cx="11414319" cy="630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Fitting of Schottky spectrum is not trivial as it </a:t>
            </a:r>
            <a:r>
              <a:rPr lang="en-US" sz="2000" b="1" dirty="0">
                <a:solidFill>
                  <a:schemeClr val="tx2"/>
                </a:solidFill>
              </a:rPr>
              <a:t>depends on many parameters</a:t>
            </a:r>
            <a:r>
              <a:rPr lang="en-US" sz="2000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5049998-A174-8579-64D0-FCE6E6971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9138"/>
            <a:ext cx="11376025" cy="434217"/>
          </a:xfrm>
        </p:spPr>
        <p:txBody>
          <a:bodyPr/>
          <a:lstStyle/>
          <a:p>
            <a:r>
              <a:rPr lang="en-US" sz="2800" dirty="0"/>
              <a:t>Fitting of experimental LHC Schottky spectra</a:t>
            </a:r>
            <a:endParaRPr lang="en-US" b="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2851AC5-B64E-4474-6919-2ED58A74BABE}"/>
              </a:ext>
            </a:extLst>
          </p:cNvPr>
          <p:cNvSpPr/>
          <p:nvPr/>
        </p:nvSpPr>
        <p:spPr>
          <a:xfrm>
            <a:off x="4386038" y="2139906"/>
            <a:ext cx="4253345" cy="234896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2"/>
                </a:solidFill>
              </a:rPr>
              <a:t>All longitudinal parameters</a:t>
            </a:r>
            <a:endParaRPr lang="en-US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B</a:t>
            </a:r>
            <a:r>
              <a:rPr lang="en-US" sz="1800" dirty="0" err="1">
                <a:solidFill>
                  <a:schemeClr val="tx2"/>
                </a:solidFill>
              </a:rPr>
              <a:t>etatron</a:t>
            </a:r>
            <a:r>
              <a:rPr lang="en-US" sz="1800" dirty="0">
                <a:solidFill>
                  <a:schemeClr val="tx2"/>
                </a:solidFill>
              </a:rPr>
              <a:t> tune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Chromaticity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Transverse profile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Transverse impedance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</a:t>
            </a:r>
            <a:r>
              <a:rPr lang="en-US" sz="1800" dirty="0">
                <a:solidFill>
                  <a:schemeClr val="tx2"/>
                </a:solidFill>
              </a:rPr>
              <a:t>attice non-linearities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…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B33646-ECFE-6D57-F082-54D69E2EE5B8}"/>
              </a:ext>
            </a:extLst>
          </p:cNvPr>
          <p:cNvSpPr txBox="1"/>
          <p:nvPr/>
        </p:nvSpPr>
        <p:spPr>
          <a:xfrm>
            <a:off x="5281524" y="1698021"/>
            <a:ext cx="24623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u="sng" dirty="0">
                <a:solidFill>
                  <a:schemeClr val="tx2"/>
                </a:solidFill>
              </a:rPr>
              <a:t>Transverse bands</a:t>
            </a:r>
            <a:endParaRPr lang="en-US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E0B594-71E6-F5CE-0CF3-6D7728ACA543}"/>
              </a:ext>
            </a:extLst>
          </p:cNvPr>
          <p:cNvSpPr txBox="1"/>
          <p:nvPr/>
        </p:nvSpPr>
        <p:spPr>
          <a:xfrm>
            <a:off x="1145352" y="5159979"/>
            <a:ext cx="739850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en-US" sz="1800" dirty="0">
                <a:solidFill>
                  <a:schemeClr val="tx2"/>
                </a:solidFill>
              </a:rPr>
              <a:t>The longitudinal band is easier to fit as it depends on less parameters.</a:t>
            </a:r>
          </a:p>
          <a:p>
            <a:pPr algn="l"/>
            <a:endParaRPr lang="en-US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9C25CFD-B3D9-5458-4719-10D378646476}"/>
              </a:ext>
            </a:extLst>
          </p:cNvPr>
          <p:cNvSpPr/>
          <p:nvPr/>
        </p:nvSpPr>
        <p:spPr>
          <a:xfrm>
            <a:off x="714895" y="2136229"/>
            <a:ext cx="2743200" cy="1471353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RF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Long. </a:t>
            </a:r>
            <a:r>
              <a:rPr lang="en-US" dirty="0">
                <a:solidFill>
                  <a:schemeClr val="tx2"/>
                </a:solidFill>
              </a:rPr>
              <a:t>b</a:t>
            </a:r>
            <a:r>
              <a:rPr lang="en-US" sz="1800" dirty="0">
                <a:solidFill>
                  <a:schemeClr val="tx2"/>
                </a:solidFill>
              </a:rPr>
              <a:t>unch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Long. impedance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</a:t>
            </a:r>
            <a:r>
              <a:rPr lang="en-US" sz="1800" dirty="0">
                <a:solidFill>
                  <a:schemeClr val="tx2"/>
                </a:solidFill>
              </a:rPr>
              <a:t>ntensity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8C7484-C0C3-00A0-9B6B-F2CBF6B77DD1}"/>
              </a:ext>
            </a:extLst>
          </p:cNvPr>
          <p:cNvSpPr txBox="1"/>
          <p:nvPr/>
        </p:nvSpPr>
        <p:spPr>
          <a:xfrm>
            <a:off x="824471" y="1708604"/>
            <a:ext cx="229128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u="sng" dirty="0">
                <a:solidFill>
                  <a:schemeClr val="tx2"/>
                </a:solidFill>
              </a:rPr>
              <a:t>Longitudinal band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1325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AF38D1-9DFA-1F5E-7102-FB34CA2AFFF5}"/>
              </a:ext>
            </a:extLst>
          </p:cNvPr>
          <p:cNvSpPr txBox="1"/>
          <p:nvPr/>
        </p:nvSpPr>
        <p:spPr>
          <a:xfrm>
            <a:off x="374481" y="553445"/>
            <a:ext cx="11414319" cy="630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Fitting of Schottky spectrum is not trivial as it </a:t>
            </a:r>
            <a:r>
              <a:rPr lang="en-US" sz="2000" b="1" dirty="0">
                <a:solidFill>
                  <a:schemeClr val="tx2"/>
                </a:solidFill>
              </a:rPr>
              <a:t>depends on many parameters</a:t>
            </a:r>
            <a:r>
              <a:rPr lang="en-US" sz="2000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5049998-A174-8579-64D0-FCE6E6971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9138"/>
            <a:ext cx="11376025" cy="434217"/>
          </a:xfrm>
        </p:spPr>
        <p:txBody>
          <a:bodyPr/>
          <a:lstStyle/>
          <a:p>
            <a:r>
              <a:rPr lang="en-US" sz="2800" dirty="0"/>
              <a:t>Fitting of experimental LHC Schottky spectra</a:t>
            </a:r>
            <a:endParaRPr lang="en-US" b="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98F8A3A-4082-D0C6-A872-99380E12266B}"/>
              </a:ext>
            </a:extLst>
          </p:cNvPr>
          <p:cNvSpPr/>
          <p:nvPr/>
        </p:nvSpPr>
        <p:spPr>
          <a:xfrm>
            <a:off x="714895" y="2136229"/>
            <a:ext cx="2743200" cy="1471353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RF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Long. </a:t>
            </a:r>
            <a:r>
              <a:rPr lang="en-US" dirty="0">
                <a:solidFill>
                  <a:schemeClr val="tx2"/>
                </a:solidFill>
              </a:rPr>
              <a:t>b</a:t>
            </a:r>
            <a:r>
              <a:rPr lang="en-US" sz="1800" dirty="0">
                <a:solidFill>
                  <a:schemeClr val="tx2"/>
                </a:solidFill>
              </a:rPr>
              <a:t>unch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Long. impedance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</a:t>
            </a:r>
            <a:r>
              <a:rPr lang="en-US" sz="1800" dirty="0">
                <a:solidFill>
                  <a:schemeClr val="tx2"/>
                </a:solidFill>
              </a:rPr>
              <a:t>ntensity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D34FB2-3102-5C25-132D-123D1DE7D041}"/>
              </a:ext>
            </a:extLst>
          </p:cNvPr>
          <p:cNvSpPr txBox="1"/>
          <p:nvPr/>
        </p:nvSpPr>
        <p:spPr>
          <a:xfrm>
            <a:off x="824471" y="1708604"/>
            <a:ext cx="229128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u="sng" dirty="0">
                <a:solidFill>
                  <a:schemeClr val="tx2"/>
                </a:solidFill>
              </a:rPr>
              <a:t>Longitudinal band</a:t>
            </a: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5B95CC-A493-FD7E-A1A4-FA42FACA0A52}"/>
              </a:ext>
            </a:extLst>
          </p:cNvPr>
          <p:cNvSpPr txBox="1"/>
          <p:nvPr/>
        </p:nvSpPr>
        <p:spPr>
          <a:xfrm>
            <a:off x="4519129" y="1462383"/>
            <a:ext cx="716557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800" dirty="0">
                <a:solidFill>
                  <a:schemeClr val="tx2"/>
                </a:solidFill>
              </a:rPr>
              <a:t>Fitted once on low intensity bunch where impedance effect is low. Agree with measured RF voltage within 0.5%.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2FE877B-D404-253D-D317-6912F53D2F47}"/>
              </a:ext>
            </a:extLst>
          </p:cNvPr>
          <p:cNvCxnSpPr/>
          <p:nvPr/>
        </p:nvCxnSpPr>
        <p:spPr>
          <a:xfrm flipV="1">
            <a:off x="2319251" y="1770614"/>
            <a:ext cx="2044931" cy="689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7AFEB19-01BE-ADE4-FE5B-98E91924492F}"/>
              </a:ext>
            </a:extLst>
          </p:cNvPr>
          <p:cNvCxnSpPr>
            <a:cxnSpLocks/>
          </p:cNvCxnSpPr>
          <p:nvPr/>
        </p:nvCxnSpPr>
        <p:spPr>
          <a:xfrm flipV="1">
            <a:off x="3186546" y="2522581"/>
            <a:ext cx="576651" cy="220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graph of a normalized wave&#10;&#10;Description automatically generated with medium confidence">
            <a:extLst>
              <a:ext uri="{FF2B5EF4-FFF2-40B4-BE49-F238E27FC236}">
                <a16:creationId xmlns:a16="http://schemas.microsoft.com/office/drawing/2014/main" id="{ADA1FA6D-A197-B38A-8F68-8E3507CB59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544" y="3071075"/>
            <a:ext cx="3338275" cy="1497888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B4072EF-A590-A1A4-758B-06DF00BB3BA2}"/>
              </a:ext>
            </a:extLst>
          </p:cNvPr>
          <p:cNvCxnSpPr>
            <a:cxnSpLocks/>
          </p:cNvCxnSpPr>
          <p:nvPr/>
        </p:nvCxnSpPr>
        <p:spPr>
          <a:xfrm flipH="1">
            <a:off x="1145352" y="3462622"/>
            <a:ext cx="231790" cy="341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8699A6A-38F1-84E7-6882-A42092B9060E}"/>
              </a:ext>
            </a:extLst>
          </p:cNvPr>
          <p:cNvSpPr txBox="1"/>
          <p:nvPr/>
        </p:nvSpPr>
        <p:spPr>
          <a:xfrm>
            <a:off x="249079" y="3834697"/>
            <a:ext cx="207017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800" dirty="0">
                <a:solidFill>
                  <a:schemeClr val="tx2"/>
                </a:solidFill>
              </a:rPr>
              <a:t>Measured with BCT. 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33E8EE-ACFE-BB40-043E-877FF77C8205}"/>
              </a:ext>
            </a:extLst>
          </p:cNvPr>
          <p:cNvSpPr txBox="1"/>
          <p:nvPr/>
        </p:nvSpPr>
        <p:spPr>
          <a:xfrm>
            <a:off x="3818162" y="2355901"/>
            <a:ext cx="582817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Measured precisely with the WCM </a:t>
            </a:r>
            <a:r>
              <a:rPr lang="en-US" sz="1600" dirty="0">
                <a:solidFill>
                  <a:schemeClr val="tx2"/>
                </a:solidFill>
              </a:rPr>
              <a:t>(if measurement available, else supposed Gaussian with length from BQM)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DC0764-97C2-766C-EE8F-E6508402E9B4}"/>
              </a:ext>
            </a:extLst>
          </p:cNvPr>
          <p:cNvSpPr txBox="1"/>
          <p:nvPr/>
        </p:nvSpPr>
        <p:spPr>
          <a:xfrm>
            <a:off x="9646334" y="3244607"/>
            <a:ext cx="2287508" cy="5232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Bunch spectrum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(impedance calculation)</a:t>
            </a:r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0BB2E0-D9E3-30E4-4EA1-07A5E2A1A6B7}"/>
              </a:ext>
            </a:extLst>
          </p:cNvPr>
          <p:cNvSpPr txBox="1"/>
          <p:nvPr/>
        </p:nvSpPr>
        <p:spPr>
          <a:xfrm>
            <a:off x="8494238" y="3704233"/>
            <a:ext cx="10203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tx2"/>
                </a:solidFill>
              </a:rPr>
              <a:t>Analytical calculation</a:t>
            </a:r>
            <a:endParaRPr lang="en-US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6272FE5-842C-A172-524F-B3ABA626F02C}"/>
              </a:ext>
            </a:extLst>
          </p:cNvPr>
          <p:cNvSpPr txBox="1"/>
          <p:nvPr/>
        </p:nvSpPr>
        <p:spPr>
          <a:xfrm>
            <a:off x="9592327" y="4368484"/>
            <a:ext cx="2287507" cy="80021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err="1">
                <a:solidFill>
                  <a:schemeClr val="tx2"/>
                </a:solidFill>
              </a:rPr>
              <a:t>Synchr</a:t>
            </a:r>
            <a:r>
              <a:rPr lang="en-US" dirty="0">
                <a:solidFill>
                  <a:schemeClr val="tx2"/>
                </a:solidFill>
              </a:rPr>
              <a:t>. amplitude distribution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(Schottky theory)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24EEE62-349E-8833-F4C1-0411349F675B}"/>
              </a:ext>
            </a:extLst>
          </p:cNvPr>
          <p:cNvSpPr txBox="1"/>
          <p:nvPr/>
        </p:nvSpPr>
        <p:spPr>
          <a:xfrm>
            <a:off x="6673111" y="3503176"/>
            <a:ext cx="1429022" cy="55399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Fitted with a q-Gaussian </a:t>
            </a:r>
            <a:endParaRPr lang="en-US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B2539A4-45FB-559E-EABA-25BEC5CC6FCC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5981007" y="3780175"/>
            <a:ext cx="692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C470B6D-CD8E-7CB4-2AE5-2FBB4A909C3C}"/>
              </a:ext>
            </a:extLst>
          </p:cNvPr>
          <p:cNvCxnSpPr>
            <a:cxnSpLocks/>
            <a:stCxn id="30" idx="3"/>
            <a:endCxn id="26" idx="1"/>
          </p:cNvCxnSpPr>
          <p:nvPr/>
        </p:nvCxnSpPr>
        <p:spPr>
          <a:xfrm flipV="1">
            <a:off x="8102133" y="3506217"/>
            <a:ext cx="1544201" cy="273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3489D4A-E255-C916-C5ED-67EB3F900188}"/>
              </a:ext>
            </a:extLst>
          </p:cNvPr>
          <p:cNvCxnSpPr>
            <a:cxnSpLocks/>
            <a:stCxn id="30" idx="3"/>
            <a:endCxn id="28" idx="1"/>
          </p:cNvCxnSpPr>
          <p:nvPr/>
        </p:nvCxnSpPr>
        <p:spPr>
          <a:xfrm>
            <a:off x="8102133" y="3780175"/>
            <a:ext cx="1490194" cy="988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230350A-4A8C-51E5-9264-07EADC1C29B1}"/>
                  </a:ext>
                </a:extLst>
              </p:cNvPr>
              <p:cNvSpPr txBox="1"/>
              <p:nvPr/>
            </p:nvSpPr>
            <p:spPr>
              <a:xfrm>
                <a:off x="1603081" y="4796587"/>
                <a:ext cx="9988939" cy="15766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1"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US" dirty="0">
                    <a:solidFill>
                      <a:schemeClr val="tx2"/>
                    </a:solidFill>
                  </a:rPr>
                  <a:t>Only variable left: </a:t>
                </a:r>
              </a:p>
              <a:p>
                <a:pPr lvl="1"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US" b="1" dirty="0">
                    <a:solidFill>
                      <a:schemeClr val="tx2"/>
                    </a:solidFill>
                  </a:rPr>
                  <a:t>Impedance </a:t>
                </a:r>
                <a:r>
                  <a:rPr lang="en-US" dirty="0">
                    <a:solidFill>
                      <a:schemeClr val="tx2"/>
                    </a:solidFill>
                  </a:rPr>
                  <a:t>- Modeled as a broadband resonator of parameters</a:t>
                </a:r>
                <a:r>
                  <a:rPr lang="fr-FR" dirty="0">
                    <a:solidFill>
                      <a:schemeClr val="tx2"/>
                    </a:solidFill>
                  </a:rPr>
                  <a:t>:</a:t>
                </a:r>
                <a:endParaRPr lang="fr-FR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2171700" lvl="4" indent="-3429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𝐼𝑚</m:t>
                    </m:r>
                    <m:r>
                      <a:rPr lang="fr-FR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BE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fr-FR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fr-FR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BE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BE" dirty="0">
                    <a:solidFill>
                      <a:schemeClr val="tx2"/>
                    </a:solidFill>
                  </a:rPr>
                  <a:t>: </a:t>
                </a:r>
                <a:r>
                  <a:rPr lang="en-US" dirty="0">
                    <a:solidFill>
                      <a:schemeClr val="tx2"/>
                    </a:solidFill>
                  </a:rPr>
                  <a:t>Scanned</a:t>
                </a:r>
                <a:r>
                  <a:rPr lang="fr-BE" dirty="0">
                    <a:solidFill>
                      <a:schemeClr val="tx2"/>
                    </a:solidFill>
                  </a:rPr>
                  <a:t> variable               </a:t>
                </a:r>
              </a:p>
              <a:p>
                <a:pPr marL="2171700" lvl="4" indent="-3429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BE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5 </m:t>
                    </m:r>
                    <m:r>
                      <a:rPr lang="en-US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𝐺𝐻𝑧</m:t>
                    </m:r>
                    <m:r>
                      <a:rPr lang="en-US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pPr marL="2171700" lvl="4" indent="-3429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= 1</m:t>
                    </m:r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230350A-4A8C-51E5-9264-07EADC1C29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081" y="4796587"/>
                <a:ext cx="9988939" cy="1576650"/>
              </a:xfrm>
              <a:prstGeom prst="rect">
                <a:avLst/>
              </a:prstGeom>
              <a:blipFill>
                <a:blip r:embed="rId4"/>
                <a:stretch>
                  <a:fillRect t="-6589" b="-7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88CEEA7-5182-FED1-C270-026457A89FE3}"/>
              </a:ext>
            </a:extLst>
          </p:cNvPr>
          <p:cNvCxnSpPr>
            <a:cxnSpLocks/>
          </p:cNvCxnSpPr>
          <p:nvPr/>
        </p:nvCxnSpPr>
        <p:spPr>
          <a:xfrm>
            <a:off x="2599673" y="3133963"/>
            <a:ext cx="75558" cy="1610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24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  <p:bldP spid="23" grpId="0"/>
      <p:bldP spid="26" grpId="0" animBg="1"/>
      <p:bldP spid="27" grpId="0"/>
      <p:bldP spid="28" grpId="0" animBg="1"/>
      <p:bldP spid="30" grpId="0" animBg="1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8EACB-D66D-E9EE-7567-92B2D05C3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F170FBFE-B1BE-F559-D947-FABCDF107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55272" y="1201768"/>
            <a:ext cx="10458137" cy="512109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203FF-29A9-3A3C-A0F5-EEBA87D80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6D705-C4EA-6DC4-E79A-ADCC960A8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D430F-4607-9210-50FA-2F06304EE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52D74DBC-5717-6F75-E9CD-12EB9D407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9138"/>
            <a:ext cx="11376025" cy="434217"/>
          </a:xfrm>
        </p:spPr>
        <p:txBody>
          <a:bodyPr/>
          <a:lstStyle/>
          <a:p>
            <a:r>
              <a:rPr lang="en-US" sz="2800" dirty="0"/>
              <a:t>Fitting of experimental LHC Schottky spectra</a:t>
            </a:r>
            <a:endParaRPr lang="en-US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04800F2-8028-B5ED-70B0-682ACFDE86E7}"/>
                  </a:ext>
                </a:extLst>
              </p:cNvPr>
              <p:cNvSpPr txBox="1"/>
              <p:nvPr/>
            </p:nvSpPr>
            <p:spPr>
              <a:xfrm>
                <a:off x="961419" y="857890"/>
                <a:ext cx="10576647" cy="92006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tx2"/>
                    </a:solidFill>
                  </a:rPr>
                  <a:t>Schottky spectra from MD 11723: Nominal Gaussian bunch, fit with</a:t>
                </a:r>
                <a14:m>
                  <m:oMath xmlns:m="http://schemas.openxmlformats.org/officeDocument/2006/math">
                    <m:r>
                      <a:rPr lang="fr-FR" sz="2000" b="1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𝑰𝒎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fr-BE" sz="20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fr-BE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𝟕𝟎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endParaRPr lang="fr-BE" sz="2000" b="1" dirty="0">
                  <a:solidFill>
                    <a:schemeClr val="tx2"/>
                  </a:solidFill>
                </a:endParaRPr>
              </a:p>
              <a:p>
                <a:pPr algn="ctr"/>
                <a:endParaRPr lang="fr-BE" sz="2000" b="1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:endParaRPr lang="en-BE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04800F2-8028-B5ED-70B0-682ACFDE86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419" y="857890"/>
                <a:ext cx="10576647" cy="920060"/>
              </a:xfrm>
              <a:prstGeom prst="rect">
                <a:avLst/>
              </a:prstGeom>
              <a:blipFill>
                <a:blip r:embed="rId5"/>
                <a:stretch>
                  <a:fillRect l="-807" t="-8609" r="-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6805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8EACB-D66D-E9EE-7567-92B2D05C3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F170FBFE-B1BE-F559-D947-FABCDF107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55272" y="1201768"/>
            <a:ext cx="10458137" cy="512109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D6A5D03-9189-B968-77CA-E70A2A2013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5272" y="1201768"/>
            <a:ext cx="10458137" cy="512109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203FF-29A9-3A3C-A0F5-EEBA87D80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6D705-C4EA-6DC4-E79A-ADCC960A8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D430F-4607-9210-50FA-2F06304EE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8B8A223F-F72E-22DB-75FE-6C6C37AE3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9138"/>
            <a:ext cx="11376025" cy="434217"/>
          </a:xfrm>
        </p:spPr>
        <p:txBody>
          <a:bodyPr/>
          <a:lstStyle/>
          <a:p>
            <a:r>
              <a:rPr lang="en-US" sz="2800" dirty="0"/>
              <a:t>Fitting of experimental LHC Schottky spectra</a:t>
            </a:r>
            <a:endParaRPr lang="en-US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8A5D2BE-B5DB-20A5-510D-D6D488F78197}"/>
                  </a:ext>
                </a:extLst>
              </p:cNvPr>
              <p:cNvSpPr txBox="1"/>
              <p:nvPr/>
            </p:nvSpPr>
            <p:spPr>
              <a:xfrm>
                <a:off x="961419" y="857890"/>
                <a:ext cx="10576647" cy="92006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tx2"/>
                    </a:solidFill>
                  </a:rPr>
                  <a:t>Schottky spectra from MD 11723: Nominal Gaussian bunch, fit with</a:t>
                </a:r>
                <a14:m>
                  <m:oMath xmlns:m="http://schemas.openxmlformats.org/officeDocument/2006/math">
                    <m:r>
                      <a:rPr lang="fr-FR" sz="2000" b="1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𝑰𝒎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fr-BE" sz="20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fr-BE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𝟏𝟑𝟓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endParaRPr lang="fr-BE" sz="2000" b="1" dirty="0">
                  <a:solidFill>
                    <a:schemeClr val="tx2"/>
                  </a:solidFill>
                </a:endParaRPr>
              </a:p>
              <a:p>
                <a:pPr algn="ctr"/>
                <a:endParaRPr lang="fr-BE" sz="2000" b="1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:endParaRPr lang="en-BE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8A5D2BE-B5DB-20A5-510D-D6D488F781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419" y="857890"/>
                <a:ext cx="10576647" cy="920060"/>
              </a:xfrm>
              <a:prstGeom prst="rect">
                <a:avLst/>
              </a:prstGeom>
              <a:blipFill>
                <a:blip r:embed="rId7"/>
                <a:stretch>
                  <a:fillRect l="-1499" t="-8609" r="-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7931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8EACB-D66D-E9EE-7567-92B2D05C3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203FF-29A9-3A3C-A0F5-EEBA87D80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6D705-C4EA-6DC4-E79A-ADCC960A8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D430F-4607-9210-50FA-2F06304EE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8B8A223F-F72E-22DB-75FE-6C6C37AE3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9138"/>
            <a:ext cx="11376025" cy="434217"/>
          </a:xfrm>
        </p:spPr>
        <p:txBody>
          <a:bodyPr/>
          <a:lstStyle/>
          <a:p>
            <a:r>
              <a:rPr lang="en-US" sz="2800" dirty="0"/>
              <a:t>Fitting of experimental LHC Schottky spectra</a:t>
            </a:r>
            <a:endParaRPr lang="en-US" b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345705-1BF2-D2DB-0D11-5A8E681DB00D}"/>
              </a:ext>
            </a:extLst>
          </p:cNvPr>
          <p:cNvSpPr txBox="1"/>
          <p:nvPr/>
        </p:nvSpPr>
        <p:spPr>
          <a:xfrm>
            <a:off x="809400" y="774131"/>
            <a:ext cx="7459288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Schottky spectra from MD 11786: Short q-Gaussian bunch</a:t>
            </a:r>
            <a:endParaRPr lang="fr-BE" sz="2000" b="1" dirty="0">
              <a:solidFill>
                <a:schemeClr val="tx2"/>
              </a:solidFill>
            </a:endParaRPr>
          </a:p>
          <a:p>
            <a:pPr algn="ctr"/>
            <a:r>
              <a:rPr lang="en-US" dirty="0">
                <a:solidFill>
                  <a:schemeClr val="tx2"/>
                </a:solidFill>
              </a:rPr>
              <a:t> </a:t>
            </a:r>
            <a:endParaRPr lang="en-BE" dirty="0">
              <a:solidFill>
                <a:schemeClr val="tx2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ED3B534-855E-FFF6-9514-EC9271B0F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7553" y="1096016"/>
            <a:ext cx="8742983" cy="42787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344B9E-69AA-46CF-1C53-08A98EB92B57}"/>
                  </a:ext>
                </a:extLst>
              </p:cNvPr>
              <p:cNvSpPr txBox="1"/>
              <p:nvPr/>
            </p:nvSpPr>
            <p:spPr>
              <a:xfrm>
                <a:off x="9145379" y="1179507"/>
                <a:ext cx="2551981" cy="11280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FR" dirty="0">
                    <a:solidFill>
                      <a:schemeClr val="tx2"/>
                    </a:solidFill>
                  </a:rPr>
                  <a:t>Short q-</a:t>
                </a:r>
                <a:r>
                  <a:rPr lang="fr-FR" dirty="0" err="1">
                    <a:solidFill>
                      <a:schemeClr val="tx2"/>
                    </a:solidFill>
                  </a:rPr>
                  <a:t>Gaussian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bunch</a:t>
                </a:r>
                <a:r>
                  <a:rPr lang="fr-FR" dirty="0">
                    <a:solidFill>
                      <a:schemeClr val="tx2"/>
                    </a:solidFill>
                  </a:rPr>
                  <a:t>: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𝑟𝑚𝑠</m:t>
                        </m:r>
                      </m:sub>
                    </m:sSub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0.</m:t>
                    </m:r>
                    <m:r>
                      <a:rPr lang="fr-FR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7 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𝑛𝑠</m:t>
                    </m:r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= 0.25</m:t>
                    </m:r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4.8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10 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ppb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344B9E-69AA-46CF-1C53-08A98EB92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5379" y="1179507"/>
                <a:ext cx="2551981" cy="1128001"/>
              </a:xfrm>
              <a:prstGeom prst="rect">
                <a:avLst/>
              </a:prstGeom>
              <a:blipFill>
                <a:blip r:embed="rId5"/>
                <a:stretch>
                  <a:fillRect l="-5489" t="-6989" r="-5012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9DEF35C-D792-9A13-3294-EE5C6CC8324A}"/>
              </a:ext>
            </a:extLst>
          </p:cNvPr>
          <p:cNvSpPr txBox="1"/>
          <p:nvPr/>
        </p:nvSpPr>
        <p:spPr>
          <a:xfrm>
            <a:off x="167552" y="5374717"/>
            <a:ext cx="1202444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Fitting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less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obvious </a:t>
            </a:r>
            <a:r>
              <a:rPr lang="en-US" b="1" dirty="0">
                <a:solidFill>
                  <a:schemeClr val="tx2"/>
                </a:solidFill>
                <a:sym typeface="Wingdings" panose="05000000000000000000" pitchFamily="2" charset="2"/>
              </a:rPr>
              <a:t></a:t>
            </a:r>
            <a:r>
              <a:rPr lang="en-US" sz="1700" b="1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US" sz="1700" dirty="0">
                <a:solidFill>
                  <a:schemeClr val="tx2"/>
                </a:solidFill>
              </a:rPr>
              <a:t>Neither the full LHC impedance model nor a BB resonator can reproduce closely the measurement.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Better agreement might be obtained by fitting 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both </a:t>
            </a:r>
            <a:r>
              <a:rPr lang="en-US" b="1" dirty="0">
                <a:solidFill>
                  <a:schemeClr val="tx2"/>
                </a:solidFill>
              </a:rPr>
              <a:t>shunt impedance </a:t>
            </a:r>
            <a:r>
              <a:rPr lang="en-US" dirty="0">
                <a:solidFill>
                  <a:schemeClr val="tx2"/>
                </a:solidFill>
              </a:rPr>
              <a:t>and </a:t>
            </a:r>
            <a:r>
              <a:rPr lang="en-US" b="1" dirty="0">
                <a:solidFill>
                  <a:schemeClr val="tx2"/>
                </a:solidFill>
              </a:rPr>
              <a:t>cutoff frequency </a:t>
            </a:r>
            <a:r>
              <a:rPr lang="en-US" dirty="0">
                <a:solidFill>
                  <a:schemeClr val="tx2"/>
                </a:solidFill>
              </a:rPr>
              <a:t>(study ongoing).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54D615-D228-C559-B9DF-0F0AC19F2DB1}"/>
              </a:ext>
            </a:extLst>
          </p:cNvPr>
          <p:cNvSpPr txBox="1"/>
          <p:nvPr/>
        </p:nvSpPr>
        <p:spPr>
          <a:xfrm>
            <a:off x="7981950" y="3646768"/>
            <a:ext cx="64120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900" dirty="0">
                <a:solidFill>
                  <a:schemeClr val="bg2">
                    <a:lumMod val="10000"/>
                  </a:schemeClr>
                </a:solidFill>
              </a:rPr>
              <a:t>a</a:t>
            </a:r>
            <a:endParaRPr lang="en-US" sz="9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7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9AF38D1-9DFA-1F5E-7102-FB34CA2AFFF5}"/>
                  </a:ext>
                </a:extLst>
              </p:cNvPr>
              <p:cNvSpPr txBox="1"/>
              <p:nvPr/>
            </p:nvSpPr>
            <p:spPr>
              <a:xfrm>
                <a:off x="374481" y="996969"/>
                <a:ext cx="11055519" cy="464415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endParaRPr lang="en-US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2"/>
                    </a:solidFill>
                  </a:rPr>
                  <a:t>Overall, best fitting obtained with:</a:t>
                </a:r>
                <a14:m>
                  <m:oMath xmlns:m="http://schemas.openxmlformats.org/officeDocument/2006/math">
                    <m:r>
                      <a:rPr lang="fr-FR" sz="2000" b="0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𝑰𝒎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fr-BE" sz="20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fr-BE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𝟏𝟑𝟓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sz="20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endParaRPr lang="fr-BE" sz="2000" b="1" dirty="0">
                  <a:solidFill>
                    <a:schemeClr val="tx2"/>
                  </a:solidFill>
                </a:endParaRPr>
              </a:p>
              <a:p>
                <a:endParaRPr lang="fr-FR" sz="2000" b="1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2"/>
                    </a:solidFill>
                  </a:rPr>
                  <a:t>Increase of 70% compared with the current longitudinal impedance model: </a:t>
                </a:r>
                <a14:m>
                  <m:oMath xmlns:m="http://schemas.openxmlformats.org/officeDocument/2006/math">
                    <m:r>
                      <a:rPr lang="fr-FR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𝑰𝒎</m:t>
                    </m:r>
                    <m:r>
                      <a:rPr lang="fr-FR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fr-BE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fr-FR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fr-FR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fr-BE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𝟖𝟎</m:t>
                    </m:r>
                    <m:r>
                      <a:rPr lang="en-US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tx2"/>
                  </a:solidFill>
                </a:endParaRPr>
              </a:p>
              <a:p>
                <a:endParaRPr lang="en-US" sz="2000" b="1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chemeClr val="tx2"/>
                    </a:solidFill>
                  </a:rPr>
                  <a:t>Still preliminary result, </a:t>
                </a:r>
                <a:r>
                  <a:rPr lang="en-US" sz="2000" dirty="0">
                    <a:solidFill>
                      <a:schemeClr val="tx2"/>
                    </a:solidFill>
                  </a:rPr>
                  <a:t>impact of the cut-off frequency of the broadband model to be </a:t>
                </a:r>
                <a:r>
                  <a:rPr lang="en-GB" sz="2000" dirty="0">
                    <a:solidFill>
                      <a:schemeClr val="tx2"/>
                    </a:solidFill>
                  </a:rPr>
                  <a:t>analysed</a:t>
                </a:r>
                <a:r>
                  <a:rPr lang="en-US" sz="2000" dirty="0">
                    <a:solidFill>
                      <a:schemeClr val="tx2"/>
                    </a:solidFill>
                  </a:rPr>
                  <a:t>.</a:t>
                </a:r>
              </a:p>
              <a:p>
                <a:pPr lvl="1"/>
                <a:endParaRPr lang="en-US" sz="2000" dirty="0">
                  <a:solidFill>
                    <a:schemeClr val="tx2"/>
                  </a:solidFill>
                </a:endParaRPr>
              </a:p>
              <a:p>
                <a:endParaRPr lang="en-US" sz="2000" dirty="0">
                  <a:solidFill>
                    <a:schemeClr val="tx2"/>
                  </a:solidFill>
                </a:endParaRPr>
              </a:p>
              <a:p>
                <a:endParaRPr lang="en-US" sz="2000" dirty="0">
                  <a:solidFill>
                    <a:schemeClr val="tx2"/>
                  </a:solidFill>
                </a:endParaRPr>
              </a:p>
              <a:p>
                <a:endParaRPr lang="en-US" sz="2000" dirty="0">
                  <a:solidFill>
                    <a:schemeClr val="tx2"/>
                  </a:solidFill>
                </a:endParaRPr>
              </a:p>
              <a:p>
                <a:pPr algn="l"/>
                <a:endParaRPr lang="en-BE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9AF38D1-9DFA-1F5E-7102-FB34CA2AFF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81" y="996969"/>
                <a:ext cx="11055519" cy="4644156"/>
              </a:xfrm>
              <a:prstGeom prst="rect">
                <a:avLst/>
              </a:prstGeom>
              <a:blipFill>
                <a:blip r:embed="rId3"/>
                <a:stretch>
                  <a:fillRect l="-1323" r="-1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itle 2">
            <a:extLst>
              <a:ext uri="{FF2B5EF4-FFF2-40B4-BE49-F238E27FC236}">
                <a16:creationId xmlns:a16="http://schemas.microsoft.com/office/drawing/2014/main" id="{F669547C-578C-4E4A-803C-BA832BC6E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09138"/>
            <a:ext cx="11376025" cy="434217"/>
          </a:xfrm>
        </p:spPr>
        <p:txBody>
          <a:bodyPr/>
          <a:lstStyle/>
          <a:p>
            <a:r>
              <a:rPr lang="en-US" sz="2800" dirty="0"/>
              <a:t>Fitting of experimental LHC Schottky spectra</a:t>
            </a:r>
            <a:endParaRPr lang="en-US" b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7C1F7A-EE58-7EF2-159E-CECE34B33604}"/>
              </a:ext>
            </a:extLst>
          </p:cNvPr>
          <p:cNvSpPr txBox="1"/>
          <p:nvPr/>
        </p:nvSpPr>
        <p:spPr>
          <a:xfrm>
            <a:off x="6183867" y="2456955"/>
            <a:ext cx="591989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N. Mounet, PhD thesis, </a:t>
            </a:r>
            <a:r>
              <a:rPr lang="en-US" sz="1400" i="1" dirty="0">
                <a:solidFill>
                  <a:schemeClr val="tx2"/>
                </a:solidFill>
              </a:rPr>
              <a:t>The LHC Transverse Coupled-Bunch Instability </a:t>
            </a:r>
          </a:p>
          <a:p>
            <a:pPr algn="l"/>
            <a:r>
              <a:rPr lang="fr-FR" sz="1400" dirty="0">
                <a:solidFill>
                  <a:schemeClr val="tx2"/>
                </a:solidFill>
              </a:rPr>
              <a:t>I. Karpov and L. Giacomel IWG </a:t>
            </a:r>
            <a:r>
              <a:rPr lang="en-US" sz="1400" dirty="0">
                <a:solidFill>
                  <a:schemeClr val="tx2"/>
                </a:solidFill>
              </a:rPr>
              <a:t>talks,</a:t>
            </a:r>
            <a:r>
              <a:rPr lang="fr-FR" sz="1400" dirty="0">
                <a:solidFill>
                  <a:schemeClr val="tx2"/>
                </a:solidFill>
              </a:rPr>
              <a:t> https://indico.cern.ch/event/1422663/ 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93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2B8F1-4E4E-9DA4-D01B-868E56870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579A8-CC51-8636-6E4F-4C9FA61E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22031-9A55-406D-8B1E-B83451645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8F56F-6663-1AE2-F986-3EB012B28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1D50AE68-8316-94EF-8539-8996CB94621D}"/>
              </a:ext>
            </a:extLst>
          </p:cNvPr>
          <p:cNvSpPr txBox="1">
            <a:spLocks/>
          </p:cNvSpPr>
          <p:nvPr/>
        </p:nvSpPr>
        <p:spPr>
          <a:xfrm>
            <a:off x="235268" y="67882"/>
            <a:ext cx="11376025" cy="5816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335CB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tx1"/>
                </a:solidFill>
              </a:rPr>
              <a:t>Outline</a:t>
            </a:r>
            <a:endParaRPr lang="en-BE" sz="32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34976B-0640-0447-B64D-324280028081}"/>
              </a:ext>
            </a:extLst>
          </p:cNvPr>
          <p:cNvSpPr txBox="1"/>
          <p:nvPr/>
        </p:nvSpPr>
        <p:spPr>
          <a:xfrm>
            <a:off x="960007" y="1083185"/>
            <a:ext cx="10346425" cy="40626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Introduction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Longitudinal Schottky spectrum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Transverse Schottky spectrum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Experimental Schottky spectra from the LHC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Longitudinal impedance effect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Estimate of the LHC longitudinal impedance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Transverse impedance effect</a:t>
            </a:r>
          </a:p>
          <a:p>
            <a:pPr algn="l"/>
            <a:endParaRPr lang="en-US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Conclusion</a:t>
            </a:r>
          </a:p>
          <a:p>
            <a:pPr algn="l"/>
            <a:endParaRPr lang="en-BE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3757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8EACB-D66D-E9EE-7567-92B2D05C3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1FCC8EF8-70B2-B15D-D3C7-B720691050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70312" y="1460377"/>
            <a:ext cx="9981526" cy="488770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DA1F31A7-96E6-407A-DD4D-8574323EA8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70312" y="1460377"/>
            <a:ext cx="9981526" cy="488770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E8F397DD-5CF1-82AB-4BB9-A6D5965F8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70312" y="1460377"/>
            <a:ext cx="9981526" cy="488770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D949EA11-CF9C-F663-699E-CCD7070724C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70312" y="1460377"/>
            <a:ext cx="9981526" cy="488770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203FF-29A9-3A3C-A0F5-EEBA87D80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6D705-C4EA-6DC4-E79A-ADCC960A8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D430F-4607-9210-50FA-2F06304EE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1" name="Title 2">
            <a:extLst>
              <a:ext uri="{FF2B5EF4-FFF2-40B4-BE49-F238E27FC236}">
                <a16:creationId xmlns:a16="http://schemas.microsoft.com/office/drawing/2014/main" id="{5DD79EEF-0CA4-A53B-CB68-3FC7105B9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02830"/>
            <a:ext cx="11376025" cy="434217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Experimental LHC spectra: </a:t>
            </a:r>
            <a:r>
              <a:rPr lang="en-US" sz="2400" dirty="0"/>
              <a:t>Transverse impedance effects</a:t>
            </a:r>
            <a:endParaRPr lang="en-US" sz="3200" b="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641CE2-F63A-F660-58E1-5E13E101979A}"/>
              </a:ext>
            </a:extLst>
          </p:cNvPr>
          <p:cNvSpPr txBox="1"/>
          <p:nvPr/>
        </p:nvSpPr>
        <p:spPr>
          <a:xfrm>
            <a:off x="2923531" y="1165444"/>
            <a:ext cx="447508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u="sng" dirty="0">
                <a:solidFill>
                  <a:schemeClr val="tx2"/>
                </a:solidFill>
              </a:rPr>
              <a:t>Schottky spectra from MD 11723</a:t>
            </a:r>
            <a:endParaRPr lang="en-BE" sz="2000" b="1" u="sng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8EE492-17F8-3290-15FC-903EAA03DC83}"/>
              </a:ext>
            </a:extLst>
          </p:cNvPr>
          <p:cNvSpPr txBox="1"/>
          <p:nvPr/>
        </p:nvSpPr>
        <p:spPr>
          <a:xfrm>
            <a:off x="5615994" y="4211732"/>
            <a:ext cx="94369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Central satellite </a:t>
            </a:r>
            <a:endParaRPr lang="en-BE" dirty="0">
              <a:solidFill>
                <a:srgbClr val="C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430D65-337A-AC41-86CD-8D3168EFA166}"/>
              </a:ext>
            </a:extLst>
          </p:cNvPr>
          <p:cNvSpPr txBox="1"/>
          <p:nvPr/>
        </p:nvSpPr>
        <p:spPr>
          <a:xfrm>
            <a:off x="10165485" y="2100246"/>
            <a:ext cx="17026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Transverse impedance</a:t>
            </a:r>
            <a:endParaRPr lang="en-BE" sz="2000" dirty="0">
              <a:solidFill>
                <a:schemeClr val="tx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73971D-1D1B-395E-FC7E-A24962582FB1}"/>
              </a:ext>
            </a:extLst>
          </p:cNvPr>
          <p:cNvSpPr/>
          <p:nvPr/>
        </p:nvSpPr>
        <p:spPr>
          <a:xfrm>
            <a:off x="2412460" y="4411851"/>
            <a:ext cx="739302" cy="152401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04FDF7-F966-F334-FA15-29D4F9DD35C4}"/>
              </a:ext>
            </a:extLst>
          </p:cNvPr>
          <p:cNvCxnSpPr>
            <a:cxnSpLocks/>
          </p:cNvCxnSpPr>
          <p:nvPr/>
        </p:nvCxnSpPr>
        <p:spPr>
          <a:xfrm flipV="1">
            <a:off x="3151762" y="4523444"/>
            <a:ext cx="2450585" cy="35775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542A39E-EAD6-CBE7-DD07-44E8CB78E57B}"/>
              </a:ext>
            </a:extLst>
          </p:cNvPr>
          <p:cNvSpPr/>
          <p:nvPr/>
        </p:nvSpPr>
        <p:spPr>
          <a:xfrm>
            <a:off x="1748790" y="2733040"/>
            <a:ext cx="244745" cy="806831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A9962D3-9626-93BB-1D1C-2FC0D46436CD}"/>
              </a:ext>
            </a:extLst>
          </p:cNvPr>
          <p:cNvSpPr/>
          <p:nvPr/>
        </p:nvSpPr>
        <p:spPr>
          <a:xfrm>
            <a:off x="390525" y="3897631"/>
            <a:ext cx="4509136" cy="2038236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F3E1DFD-8EEF-D9EF-8859-B23E2359BE78}"/>
              </a:ext>
            </a:extLst>
          </p:cNvPr>
          <p:cNvCxnSpPr>
            <a:cxnSpLocks/>
          </p:cNvCxnSpPr>
          <p:nvPr/>
        </p:nvCxnSpPr>
        <p:spPr>
          <a:xfrm flipH="1">
            <a:off x="409575" y="3539871"/>
            <a:ext cx="1339215" cy="357759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BEE1B3B-92F3-F70F-3E09-D817862DFBB5}"/>
              </a:ext>
            </a:extLst>
          </p:cNvPr>
          <p:cNvCxnSpPr>
            <a:cxnSpLocks/>
          </p:cNvCxnSpPr>
          <p:nvPr/>
        </p:nvCxnSpPr>
        <p:spPr>
          <a:xfrm flipH="1" flipV="1">
            <a:off x="2002155" y="3539871"/>
            <a:ext cx="2888886" cy="357759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6339298-BF7D-7306-096A-DB5464EB9A80}"/>
              </a:ext>
            </a:extLst>
          </p:cNvPr>
          <p:cNvSpPr/>
          <p:nvPr/>
        </p:nvSpPr>
        <p:spPr>
          <a:xfrm>
            <a:off x="8030509" y="2202293"/>
            <a:ext cx="845267" cy="1342208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45DDC76-60D9-4589-0CC3-00BCD470A9AB}"/>
              </a:ext>
            </a:extLst>
          </p:cNvPr>
          <p:cNvSpPr/>
          <p:nvPr/>
        </p:nvSpPr>
        <p:spPr>
          <a:xfrm>
            <a:off x="5452109" y="3897631"/>
            <a:ext cx="4492263" cy="2038236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7635D89-E4FC-4AA3-75D9-BC4B69563CF1}"/>
              </a:ext>
            </a:extLst>
          </p:cNvPr>
          <p:cNvCxnSpPr>
            <a:cxnSpLocks/>
          </p:cNvCxnSpPr>
          <p:nvPr/>
        </p:nvCxnSpPr>
        <p:spPr>
          <a:xfrm flipH="1">
            <a:off x="5452110" y="3539871"/>
            <a:ext cx="2558686" cy="357759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EA52F4A-2FE6-EDAB-A756-CA8AE873AE7A}"/>
              </a:ext>
            </a:extLst>
          </p:cNvPr>
          <p:cNvCxnSpPr>
            <a:cxnSpLocks/>
          </p:cNvCxnSpPr>
          <p:nvPr/>
        </p:nvCxnSpPr>
        <p:spPr>
          <a:xfrm flipH="1" flipV="1">
            <a:off x="8875776" y="3539871"/>
            <a:ext cx="1068596" cy="357759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D0BBE86-5FBC-6D20-3D79-A05D0F4AA26A}"/>
              </a:ext>
            </a:extLst>
          </p:cNvPr>
          <p:cNvSpPr txBox="1"/>
          <p:nvPr/>
        </p:nvSpPr>
        <p:spPr>
          <a:xfrm>
            <a:off x="10165485" y="3310804"/>
            <a:ext cx="170266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  <a:sym typeface="Wingdings" panose="05000000000000000000" pitchFamily="2" charset="2"/>
              </a:rPr>
              <a:t>Betatron</a:t>
            </a: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 tune shift and tune spread</a:t>
            </a:r>
            <a:endParaRPr lang="en-BE" sz="2000" dirty="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0FB2AD5-E363-70E8-CD85-89431AE3C9E9}"/>
              </a:ext>
            </a:extLst>
          </p:cNvPr>
          <p:cNvSpPr txBox="1"/>
          <p:nvPr/>
        </p:nvSpPr>
        <p:spPr>
          <a:xfrm>
            <a:off x="9958019" y="4543757"/>
            <a:ext cx="21176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Shift and spreading of Schottky satellites</a:t>
            </a:r>
            <a:endParaRPr lang="en-BE" sz="2000" dirty="0">
              <a:solidFill>
                <a:schemeClr val="tx2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F26605A-D182-068F-CB1B-AD2379957F6B}"/>
              </a:ext>
            </a:extLst>
          </p:cNvPr>
          <p:cNvCxnSpPr>
            <a:cxnSpLocks/>
            <a:stCxn id="22" idx="2"/>
            <a:endCxn id="48" idx="0"/>
          </p:cNvCxnSpPr>
          <p:nvPr/>
        </p:nvCxnSpPr>
        <p:spPr>
          <a:xfrm>
            <a:off x="11016819" y="2715799"/>
            <a:ext cx="0" cy="59500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D4BA30C-285A-EE1F-61EA-396D8D2B151E}"/>
              </a:ext>
            </a:extLst>
          </p:cNvPr>
          <p:cNvCxnSpPr>
            <a:cxnSpLocks/>
            <a:stCxn id="48" idx="2"/>
            <a:endCxn id="49" idx="0"/>
          </p:cNvCxnSpPr>
          <p:nvPr/>
        </p:nvCxnSpPr>
        <p:spPr>
          <a:xfrm>
            <a:off x="11016819" y="4234134"/>
            <a:ext cx="0" cy="30962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1FD16AB6-38B2-C477-D047-2E1B4A861CF7}"/>
              </a:ext>
            </a:extLst>
          </p:cNvPr>
          <p:cNvSpPr/>
          <p:nvPr/>
        </p:nvSpPr>
        <p:spPr>
          <a:xfrm>
            <a:off x="7563087" y="4069080"/>
            <a:ext cx="287296" cy="186678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6B53304-5C3D-A357-ADDF-71CFEE745B9D}"/>
              </a:ext>
            </a:extLst>
          </p:cNvPr>
          <p:cNvCxnSpPr>
            <a:cxnSpLocks/>
            <a:endCxn id="21" idx="3"/>
          </p:cNvCxnSpPr>
          <p:nvPr/>
        </p:nvCxnSpPr>
        <p:spPr>
          <a:xfrm flipH="1" flipV="1">
            <a:off x="6559688" y="4488731"/>
            <a:ext cx="989752" cy="27699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3569252-3F14-2FFE-BEE0-87DAD7468AEC}"/>
              </a:ext>
            </a:extLst>
          </p:cNvPr>
          <p:cNvSpPr txBox="1"/>
          <p:nvPr/>
        </p:nvSpPr>
        <p:spPr>
          <a:xfrm>
            <a:off x="390525" y="556936"/>
            <a:ext cx="117670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Transverse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i</a:t>
            </a:r>
            <a:r>
              <a:rPr lang="en-US" sz="1800" b="1" dirty="0">
                <a:solidFill>
                  <a:schemeClr val="tx2"/>
                </a:solidFill>
              </a:rPr>
              <a:t>mpedance</a:t>
            </a:r>
            <a:r>
              <a:rPr lang="en-US" sz="1800" dirty="0">
                <a:solidFill>
                  <a:schemeClr val="tx2"/>
                </a:solidFill>
              </a:rPr>
              <a:t> significantly affects proton Schottky spectra.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Spectra of bunches of different intensities (0.1e11 to 2e11 ppb) acquired at injection during MD block 1.</a:t>
            </a:r>
            <a:endParaRPr 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30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48" grpId="0"/>
      <p:bldP spid="49" grpId="0"/>
      <p:bldP spid="3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1" name="Title 2">
            <a:extLst>
              <a:ext uri="{FF2B5EF4-FFF2-40B4-BE49-F238E27FC236}">
                <a16:creationId xmlns:a16="http://schemas.microsoft.com/office/drawing/2014/main" id="{5C93FDAF-2D6B-0D6B-80B0-E27A8FA3C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062" y="164578"/>
            <a:ext cx="11376025" cy="1065742"/>
          </a:xfrm>
        </p:spPr>
        <p:txBody>
          <a:bodyPr/>
          <a:lstStyle/>
          <a:p>
            <a:r>
              <a:rPr lang="en-US" sz="3200" dirty="0"/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B44C9E-7B30-899C-06B9-F2831064ADF0}"/>
              </a:ext>
            </a:extLst>
          </p:cNvPr>
          <p:cNvSpPr txBox="1"/>
          <p:nvPr/>
        </p:nvSpPr>
        <p:spPr>
          <a:xfrm>
            <a:off x="402176" y="1120676"/>
            <a:ext cx="11443829" cy="5001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1">
              <a:spcBef>
                <a:spcPts val="600"/>
              </a:spcBef>
            </a:pPr>
            <a:r>
              <a:rPr lang="en-US" sz="2000" b="1" dirty="0">
                <a:solidFill>
                  <a:schemeClr val="tx2"/>
                </a:solidFill>
              </a:rPr>
              <a:t>Summary of the talk: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Longitudinal impedance.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Shift of synchrotron satellites observed experimentally.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Theory available allowing fitting of impedance.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First measurements seem to indicate an increased impedance </a:t>
            </a:r>
            <a:r>
              <a:rPr lang="en-US" sz="2000" dirty="0" err="1">
                <a:solidFill>
                  <a:schemeClr val="tx2"/>
                </a:solidFill>
                <a:sym typeface="Wingdings" panose="05000000000000000000" pitchFamily="2" charset="2"/>
              </a:rPr>
              <a:t>w.r.t.</a:t>
            </a: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 current model.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Further studies needed to </a:t>
            </a:r>
            <a:r>
              <a:rPr lang="en-GB" sz="2000" dirty="0">
                <a:solidFill>
                  <a:schemeClr val="tx2"/>
                </a:solidFill>
                <a:sym typeface="Wingdings" panose="05000000000000000000" pitchFamily="2" charset="2"/>
              </a:rPr>
              <a:t>analyse</a:t>
            </a: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 the impact of cut-off frequency.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Transverse impedance.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Tune shift observed in experimental spectra.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Theory available for quadrupolar impedance and still to be developed for dipolar impedance.</a:t>
            </a:r>
            <a:endParaRPr lang="en-US" sz="2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1055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6062" y="164578"/>
            <a:ext cx="11376025" cy="1065742"/>
          </a:xfrm>
        </p:spPr>
        <p:txBody>
          <a:bodyPr/>
          <a:lstStyle/>
          <a:p>
            <a:r>
              <a:rPr lang="en-US" sz="3200" dirty="0"/>
              <a:t>Introduction: The Schottky Monitor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Obraz 13" descr="Obraz zawierający tekst, pismo odręczne, Czcionka&#10;&#10;Opis wygenerowany automatycznie">
            <a:extLst>
              <a:ext uri="{FF2B5EF4-FFF2-40B4-BE49-F238E27FC236}">
                <a16:creationId xmlns:a16="http://schemas.microsoft.com/office/drawing/2014/main" id="{088569F1-B484-D3A9-DCB0-6F25844EE3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7" t="-198" r="64228" b="23554"/>
          <a:stretch/>
        </p:blipFill>
        <p:spPr>
          <a:xfrm>
            <a:off x="8042259" y="2237227"/>
            <a:ext cx="4037053" cy="1966874"/>
          </a:xfrm>
          <a:prstGeom prst="rect">
            <a:avLst/>
          </a:prstGeom>
        </p:spPr>
      </p:pic>
      <p:sp>
        <p:nvSpPr>
          <p:cNvPr id="13" name="pole tekstowe 14">
            <a:extLst>
              <a:ext uri="{FF2B5EF4-FFF2-40B4-BE49-F238E27FC236}">
                <a16:creationId xmlns:a16="http://schemas.microsoft.com/office/drawing/2014/main" id="{4E76E1B0-485B-7764-61FA-CEAA114B92F0}"/>
              </a:ext>
            </a:extLst>
          </p:cNvPr>
          <p:cNvSpPr txBox="1"/>
          <p:nvPr/>
        </p:nvSpPr>
        <p:spPr>
          <a:xfrm>
            <a:off x="8413711" y="4124974"/>
            <a:ext cx="3248246" cy="461665"/>
          </a:xfrm>
          <a:prstGeom prst="rect">
            <a:avLst/>
          </a:prstGeom>
          <a:noFill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000" dirty="0" err="1">
                <a:solidFill>
                  <a:srgbClr val="000000"/>
                </a:solidFill>
              </a:rPr>
              <a:t>Details</a:t>
            </a:r>
            <a:r>
              <a:rPr lang="pl-PL" sz="1000" dirty="0">
                <a:solidFill>
                  <a:srgbClr val="000000"/>
                </a:solidFill>
              </a:rPr>
              <a:t> of the LHC </a:t>
            </a:r>
            <a:r>
              <a:rPr lang="pl-PL" sz="1000" dirty="0" err="1">
                <a:solidFill>
                  <a:srgbClr val="000000"/>
                </a:solidFill>
              </a:rPr>
              <a:t>Schottky</a:t>
            </a:r>
            <a:r>
              <a:rPr lang="pl-PL" sz="1000" dirty="0">
                <a:solidFill>
                  <a:srgbClr val="000000"/>
                </a:solidFill>
              </a:rPr>
              <a:t> system in </a:t>
            </a:r>
            <a:endParaRPr lang="pl-PL" sz="1000" dirty="0">
              <a:solidFill>
                <a:srgbClr val="0033A0"/>
              </a:solidFill>
            </a:endParaRPr>
          </a:p>
          <a:p>
            <a:pPr algn="ctr"/>
            <a:r>
              <a:rPr lang="pl-PL" sz="1000" b="1" dirty="0">
                <a:solidFill>
                  <a:srgbClr val="000000"/>
                </a:solidFill>
              </a:rPr>
              <a:t>M. </a:t>
            </a:r>
            <a:r>
              <a:rPr lang="pl-PL" sz="1000" b="1" dirty="0" err="1">
                <a:solidFill>
                  <a:srgbClr val="000000"/>
                </a:solidFill>
              </a:rPr>
              <a:t>Betz</a:t>
            </a:r>
            <a:r>
              <a:rPr lang="pl-PL" sz="1000" b="1" dirty="0">
                <a:solidFill>
                  <a:srgbClr val="000000"/>
                </a:solidFill>
              </a:rPr>
              <a:t> et al., NIM, vol. 874, </a:t>
            </a:r>
            <a:r>
              <a:rPr lang="pl-PL" sz="1000" b="1" dirty="0" err="1">
                <a:solidFill>
                  <a:srgbClr val="000000"/>
                </a:solidFill>
              </a:rPr>
              <a:t>pp</a:t>
            </a:r>
            <a:r>
              <a:rPr lang="pl-PL" sz="1000" b="1" dirty="0">
                <a:solidFill>
                  <a:srgbClr val="000000"/>
                </a:solidFill>
              </a:rPr>
              <a:t> </a:t>
            </a:r>
            <a:r>
              <a:rPr lang="pl-PL" sz="1000" b="1" dirty="0">
                <a:solidFill>
                  <a:srgbClr val="000000"/>
                </a:solidFill>
                <a:ea typeface="+mn-lt"/>
                <a:cs typeface="+mn-lt"/>
              </a:rPr>
              <a:t>113-126, </a:t>
            </a:r>
            <a:r>
              <a:rPr lang="pl-PL" sz="1000" b="1" dirty="0">
                <a:solidFill>
                  <a:srgbClr val="000000"/>
                </a:solidFill>
              </a:rPr>
              <a:t>2017</a:t>
            </a:r>
            <a:endParaRPr lang="pl-PL" sz="1000" b="1" dirty="0"/>
          </a:p>
          <a:p>
            <a:pPr algn="ctr"/>
            <a:endParaRPr lang="pl-PL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09B9EF-0766-2B57-11A4-357141CBE70B}"/>
              </a:ext>
            </a:extLst>
          </p:cNvPr>
          <p:cNvSpPr txBox="1"/>
          <p:nvPr/>
        </p:nvSpPr>
        <p:spPr>
          <a:xfrm>
            <a:off x="433703" y="1130987"/>
            <a:ext cx="7918836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Schottky spectrum is based on the measurement of the beam fluctuations in the longitudinal and transverse planes.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Schottky spectrum is the </a:t>
            </a:r>
            <a:r>
              <a:rPr lang="en-US" b="1" dirty="0">
                <a:solidFill>
                  <a:schemeClr val="tx2"/>
                </a:solidFill>
              </a:rPr>
              <a:t>power spectral density </a:t>
            </a:r>
            <a:r>
              <a:rPr lang="en-US" dirty="0">
                <a:solidFill>
                  <a:schemeClr val="tx2"/>
                </a:solidFill>
              </a:rPr>
              <a:t>of the </a:t>
            </a:r>
            <a:r>
              <a:rPr lang="en-US" dirty="0">
                <a:solidFill>
                  <a:srgbClr val="00B050"/>
                </a:solidFill>
              </a:rPr>
              <a:t>beam current </a:t>
            </a:r>
            <a:r>
              <a:rPr lang="en-US" dirty="0">
                <a:solidFill>
                  <a:schemeClr val="tx2"/>
                </a:solidFill>
              </a:rPr>
              <a:t>in the </a:t>
            </a:r>
            <a:r>
              <a:rPr lang="en-US" dirty="0">
                <a:solidFill>
                  <a:srgbClr val="00B050"/>
                </a:solidFill>
              </a:rPr>
              <a:t>longitudinal plane </a:t>
            </a:r>
            <a:r>
              <a:rPr lang="en-US" dirty="0">
                <a:solidFill>
                  <a:schemeClr val="tx2"/>
                </a:solidFill>
              </a:rPr>
              <a:t>and the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dipole moment</a:t>
            </a:r>
            <a:r>
              <a:rPr lang="en-US" dirty="0">
                <a:solidFill>
                  <a:schemeClr val="tx2"/>
                </a:solidFill>
              </a:rPr>
              <a:t> in the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transverse planes</a:t>
            </a:r>
            <a:r>
              <a:rPr lang="en-US" dirty="0">
                <a:solidFill>
                  <a:schemeClr val="tx2"/>
                </a:solidFill>
              </a:rPr>
              <a:t>. </a:t>
            </a:r>
          </a:p>
          <a:p>
            <a:endParaRPr lang="fr-BE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Important </a:t>
            </a:r>
            <a:r>
              <a:rPr lang="en-US" b="1" dirty="0">
                <a:solidFill>
                  <a:schemeClr val="tx2"/>
                </a:solidFill>
              </a:rPr>
              <a:t>non-invasive</a:t>
            </a:r>
            <a:r>
              <a:rPr lang="en-US" dirty="0">
                <a:solidFill>
                  <a:schemeClr val="tx2"/>
                </a:solidFill>
              </a:rPr>
              <a:t> method for beam diagnostics (emittance, tune, chromaticity, bunch profile, …).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>
                <a:solidFill>
                  <a:schemeClr val="tx2"/>
                </a:solidFill>
              </a:rPr>
              <a:t>The Schottky monitor </a:t>
            </a:r>
            <a:r>
              <a:rPr lang="fr-BE" dirty="0" err="1">
                <a:solidFill>
                  <a:schemeClr val="tx2"/>
                </a:solidFill>
              </a:rPr>
              <a:t>is</a:t>
            </a:r>
            <a:r>
              <a:rPr lang="fr-BE" dirty="0">
                <a:solidFill>
                  <a:schemeClr val="tx2"/>
                </a:solidFill>
              </a:rPr>
              <a:t> one of the </a:t>
            </a:r>
            <a:r>
              <a:rPr lang="en-US" dirty="0">
                <a:solidFill>
                  <a:schemeClr val="tx2"/>
                </a:solidFill>
              </a:rPr>
              <a:t>only</a:t>
            </a:r>
            <a:r>
              <a:rPr lang="fr-BE" dirty="0">
                <a:solidFill>
                  <a:schemeClr val="tx2"/>
                </a:solidFill>
              </a:rPr>
              <a:t> </a:t>
            </a:r>
            <a:r>
              <a:rPr lang="pl-PL" dirty="0">
                <a:solidFill>
                  <a:schemeClr val="tx2"/>
                </a:solidFill>
              </a:rPr>
              <a:t>instrument</a:t>
            </a:r>
            <a:r>
              <a:rPr lang="en-US" dirty="0">
                <a:solidFill>
                  <a:schemeClr val="tx2"/>
                </a:solidFill>
              </a:rPr>
              <a:t>s</a:t>
            </a:r>
            <a:r>
              <a:rPr lang="pl-PL" dirty="0">
                <a:solidFill>
                  <a:schemeClr val="tx2"/>
                </a:solidFill>
              </a:rPr>
              <a:t> with the potential of measuring the </a:t>
            </a:r>
            <a:r>
              <a:rPr lang="en-US" dirty="0">
                <a:solidFill>
                  <a:schemeClr val="tx2"/>
                </a:solidFill>
              </a:rPr>
              <a:t>LHC </a:t>
            </a:r>
            <a:r>
              <a:rPr lang="pl-PL" dirty="0">
                <a:solidFill>
                  <a:schemeClr val="tx2"/>
                </a:solidFill>
              </a:rPr>
              <a:t>chromaticity in a non-invasive way</a:t>
            </a:r>
            <a:r>
              <a:rPr lang="fr-BE" dirty="0">
                <a:solidFill>
                  <a:schemeClr val="tx2"/>
                </a:solidFill>
              </a:rPr>
              <a:t>.</a:t>
            </a:r>
          </a:p>
          <a:p>
            <a:endParaRPr lang="fr-BE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However, </a:t>
            </a:r>
            <a:r>
              <a:rPr lang="en-US" b="1" dirty="0">
                <a:solidFill>
                  <a:schemeClr val="tx2"/>
                </a:solidFill>
              </a:rPr>
              <a:t>impedance, non-linearities, and other collective effects </a:t>
            </a:r>
            <a:r>
              <a:rPr lang="en-US" dirty="0">
                <a:solidFill>
                  <a:schemeClr val="tx2"/>
                </a:solidFill>
              </a:rPr>
              <a:t>can strongly affect the Schottky spectrum, preventing </a:t>
            </a:r>
            <a:r>
              <a:rPr lang="fr-BE" dirty="0">
                <a:solidFill>
                  <a:schemeClr val="tx2"/>
                </a:solidFill>
              </a:rPr>
              <a:t>the extraction of </a:t>
            </a:r>
            <a:r>
              <a:rPr lang="en-US" dirty="0">
                <a:solidFill>
                  <a:schemeClr val="tx2"/>
                </a:solidFill>
              </a:rPr>
              <a:t>beam</a:t>
            </a:r>
            <a:r>
              <a:rPr lang="fr-BE" dirty="0">
                <a:solidFill>
                  <a:schemeClr val="tx2"/>
                </a:solidFill>
              </a:rPr>
              <a:t> and machine </a:t>
            </a:r>
            <a:r>
              <a:rPr lang="en-US" dirty="0">
                <a:solidFill>
                  <a:schemeClr val="tx2"/>
                </a:solidFill>
              </a:rPr>
              <a:t>parameters.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lvl="1"/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 The distortion caused by impedance can also be used to estimate the  impedance itself.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71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E66D568-26BD-9CD1-A832-A652F27DB5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95033" y="852205"/>
            <a:ext cx="3768777" cy="376877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6062" y="164578"/>
            <a:ext cx="11376025" cy="1065742"/>
          </a:xfrm>
        </p:spPr>
        <p:txBody>
          <a:bodyPr/>
          <a:lstStyle/>
          <a:p>
            <a:r>
              <a:rPr lang="en-US" sz="3200" dirty="0"/>
              <a:t>Longitudinal Schottky Spectrum </a:t>
            </a:r>
            <a:r>
              <a:rPr lang="en-US" sz="2000" b="0" dirty="0"/>
              <a:t>(synchronous particle)</a:t>
            </a:r>
            <a:endParaRPr lang="en-US" sz="32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51CDB3-22F3-8C25-E93E-48A71F728821}"/>
              </a:ext>
            </a:extLst>
          </p:cNvPr>
          <p:cNvSpPr txBox="1"/>
          <p:nvPr/>
        </p:nvSpPr>
        <p:spPr>
          <a:xfrm>
            <a:off x="1582725" y="847244"/>
            <a:ext cx="14962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BE" b="1" u="sng" dirty="0"/>
              <a:t>Time </a:t>
            </a:r>
            <a:r>
              <a:rPr lang="fr-BE" b="1" u="sng" dirty="0" err="1"/>
              <a:t>domain</a:t>
            </a:r>
            <a:r>
              <a:rPr lang="fr-BE" b="1" u="sng" dirty="0"/>
              <a:t>:</a:t>
            </a:r>
            <a:endParaRPr lang="en-BE" b="1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A6F769-D6E6-F3B2-789A-ECCBCD28192B}"/>
              </a:ext>
            </a:extLst>
          </p:cNvPr>
          <p:cNvSpPr txBox="1"/>
          <p:nvPr/>
        </p:nvSpPr>
        <p:spPr>
          <a:xfrm>
            <a:off x="7431760" y="859064"/>
            <a:ext cx="21287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BE" b="1" u="sng" dirty="0"/>
              <a:t>Frequency </a:t>
            </a:r>
            <a:r>
              <a:rPr lang="fr-BE" b="1" u="sng" dirty="0" err="1"/>
              <a:t>domain</a:t>
            </a:r>
            <a:r>
              <a:rPr lang="fr-BE" b="1" u="sng" dirty="0"/>
              <a:t>:</a:t>
            </a:r>
            <a:endParaRPr lang="en-BE" b="1" u="sng" dirty="0"/>
          </a:p>
        </p:txBody>
      </p:sp>
      <p:pic>
        <p:nvPicPr>
          <p:cNvPr id="9" name="Picture 8" descr="A picture containing text, watch, clock&#10;&#10;Description automatically generated">
            <a:extLst>
              <a:ext uri="{FF2B5EF4-FFF2-40B4-BE49-F238E27FC236}">
                <a16:creationId xmlns:a16="http://schemas.microsoft.com/office/drawing/2014/main" id="{F54EE401-E1BA-64E0-C472-937C9C08AA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380" y="5257845"/>
            <a:ext cx="2928084" cy="777159"/>
          </a:xfrm>
          <a:prstGeom prst="rect">
            <a:avLst/>
          </a:prstGeom>
        </p:spPr>
      </p:pic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E8055AF2-4DBE-8E7E-1D19-BB764A5AB2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3027" y="4428645"/>
            <a:ext cx="3575716" cy="804634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82F13F58-AA7E-A488-A2FB-421A132A74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24366" y="1803506"/>
            <a:ext cx="5743575" cy="18669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6D1A90-0FA6-A7AF-E7C7-E5AA52B4A666}"/>
              </a:ext>
            </a:extLst>
          </p:cNvPr>
          <p:cNvCxnSpPr/>
          <p:nvPr/>
        </p:nvCxnSpPr>
        <p:spPr>
          <a:xfrm flipH="1">
            <a:off x="1366111" y="1713159"/>
            <a:ext cx="285750" cy="40957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A09C5AD-E541-9351-8C00-0CDD951A5620}"/>
              </a:ext>
            </a:extLst>
          </p:cNvPr>
          <p:cNvCxnSpPr>
            <a:cxnSpLocks/>
          </p:cNvCxnSpPr>
          <p:nvPr/>
        </p:nvCxnSpPr>
        <p:spPr>
          <a:xfrm>
            <a:off x="824059" y="1457325"/>
            <a:ext cx="652316" cy="4606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F179BFDD-3C7D-253E-E5D5-FBA312B4DDDF}"/>
              </a:ext>
            </a:extLst>
          </p:cNvPr>
          <p:cNvSpPr/>
          <p:nvPr/>
        </p:nvSpPr>
        <p:spPr>
          <a:xfrm>
            <a:off x="113145" y="1252538"/>
            <a:ext cx="854681" cy="5079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200" b="1" dirty="0">
                <a:solidFill>
                  <a:schemeClr val="bg1"/>
                </a:solidFill>
              </a:rPr>
              <a:t>Schottky Monitor</a:t>
            </a:r>
            <a:endParaRPr lang="en-BE" sz="1200" b="1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F6E654-F405-BF17-DCFB-0D404E6CA41B}"/>
              </a:ext>
            </a:extLst>
          </p:cNvPr>
          <p:cNvCxnSpPr>
            <a:cxnSpLocks/>
            <a:stCxn id="25" idx="3"/>
            <a:endCxn id="18" idx="0"/>
          </p:cNvCxnSpPr>
          <p:nvPr/>
        </p:nvCxnSpPr>
        <p:spPr>
          <a:xfrm flipH="1">
            <a:off x="8245505" y="5254620"/>
            <a:ext cx="95640" cy="251873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3A9CEC8-EA50-809D-1767-A57DFF1D4D42}"/>
                  </a:ext>
                </a:extLst>
              </p:cNvPr>
              <p:cNvSpPr txBox="1"/>
              <p:nvPr/>
            </p:nvSpPr>
            <p:spPr>
              <a:xfrm>
                <a:off x="7413963" y="5506493"/>
                <a:ext cx="166308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600" dirty="0">
                    <a:solidFill>
                      <a:schemeClr val="accent3"/>
                    </a:solidFill>
                  </a:rPr>
                  <a:t>Summation </a:t>
                </a:r>
              </a:p>
              <a:p>
                <a:pPr algn="l"/>
                <a:r>
                  <a:rPr lang="en-US" sz="1600" dirty="0">
                    <a:solidFill>
                      <a:schemeClr val="accent3"/>
                    </a:solidFill>
                  </a:rPr>
                  <a:t>over harmonic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600" b="0" i="1" dirty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endParaRPr lang="en-BE" sz="16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3A9CEC8-EA50-809D-1767-A57DFF1D4D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3963" y="5506493"/>
                <a:ext cx="1663084" cy="492443"/>
              </a:xfrm>
              <a:prstGeom prst="rect">
                <a:avLst/>
              </a:prstGeom>
              <a:blipFill>
                <a:blip r:embed="rId7"/>
                <a:stretch>
                  <a:fillRect l="-7326" t="-12346" b="-246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 23">
            <a:extLst>
              <a:ext uri="{FF2B5EF4-FFF2-40B4-BE49-F238E27FC236}">
                <a16:creationId xmlns:a16="http://schemas.microsoft.com/office/drawing/2014/main" id="{5EF78B2A-F5E2-A6A0-B046-514413622185}"/>
              </a:ext>
            </a:extLst>
          </p:cNvPr>
          <p:cNvSpPr/>
          <p:nvPr/>
        </p:nvSpPr>
        <p:spPr>
          <a:xfrm>
            <a:off x="9839354" y="4671136"/>
            <a:ext cx="309662" cy="312178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08CA063-B27C-BF5F-AA66-6AEC43A82E91}"/>
              </a:ext>
            </a:extLst>
          </p:cNvPr>
          <p:cNvSpPr/>
          <p:nvPr/>
        </p:nvSpPr>
        <p:spPr>
          <a:xfrm>
            <a:off x="8302334" y="5008028"/>
            <a:ext cx="265016" cy="28890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BC61C20-C482-0B52-8AA1-A63F531FAA8E}"/>
              </a:ext>
            </a:extLst>
          </p:cNvPr>
          <p:cNvCxnSpPr>
            <a:cxnSpLocks/>
          </p:cNvCxnSpPr>
          <p:nvPr/>
        </p:nvCxnSpPr>
        <p:spPr>
          <a:xfrm>
            <a:off x="5409882" y="1053683"/>
            <a:ext cx="0" cy="525374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Picture 81" descr="Chart, box and whisker chart&#10;&#10;Description automatically generated">
            <a:extLst>
              <a:ext uri="{FF2B5EF4-FFF2-40B4-BE49-F238E27FC236}">
                <a16:creationId xmlns:a16="http://schemas.microsoft.com/office/drawing/2014/main" id="{E373A8C4-F4D8-565E-1406-EB20D73578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61" y="4096232"/>
            <a:ext cx="5101446" cy="95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03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40A75-7BE9-4486-90A7-15E8B266B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62076DF-0B03-03AB-8FB7-24D532009FBD}"/>
                  </a:ext>
                </a:extLst>
              </p:cNvPr>
              <p:cNvSpPr txBox="1"/>
              <p:nvPr/>
            </p:nvSpPr>
            <p:spPr>
              <a:xfrm>
                <a:off x="5690295" y="3228107"/>
                <a:ext cx="5962210" cy="1661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 algn="l">
                  <a:buAutoNum type="arabicPeriod"/>
                </a:pPr>
                <a:r>
                  <a:rPr lang="en-US" dirty="0">
                    <a:solidFill>
                      <a:schemeClr val="tx2"/>
                    </a:solidFill>
                  </a:rPr>
                  <a:t>Inserting the harmonic synchrotron motion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in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baseline="-2500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)</a:t>
                </a:r>
              </a:p>
              <a:p>
                <a:pPr marL="342900" indent="-342900" algn="l">
                  <a:buAutoNum type="arabicPeriod"/>
                </a:pPr>
                <a:r>
                  <a:rPr lang="en-US" dirty="0">
                    <a:solidFill>
                      <a:schemeClr val="tx2"/>
                    </a:solidFill>
                  </a:rPr>
                  <a:t>Writing the Fourier series of this periodic signal </a:t>
                </a:r>
              </a:p>
              <a:p>
                <a:pPr marL="342900" indent="-342900" algn="l">
                  <a:buAutoNum type="arabicPeriod"/>
                </a:pPr>
                <a:r>
                  <a:rPr lang="en-US" dirty="0">
                    <a:solidFill>
                      <a:schemeClr val="tx2"/>
                    </a:solidFill>
                  </a:rPr>
                  <a:t>Using the Jacobi Anger relation</a:t>
                </a:r>
              </a:p>
              <a:p>
                <a:pPr algn="l"/>
                <a:endParaRPr lang="en-US" dirty="0"/>
              </a:p>
              <a:p>
                <a:pPr algn="l"/>
                <a:endParaRPr lang="en-US" dirty="0"/>
              </a:p>
              <a:p>
                <a:pPr algn="l"/>
                <a:r>
                  <a:rPr lang="en-US" dirty="0">
                    <a:sym typeface="Wingdings" panose="05000000000000000000" pitchFamily="2" charset="2"/>
                  </a:rPr>
                  <a:t> </a:t>
                </a:r>
                <a:r>
                  <a:rPr lang="en-US" dirty="0">
                    <a:solidFill>
                      <a:schemeClr val="tx2"/>
                    </a:solidFill>
                    <a:sym typeface="Wingdings" panose="05000000000000000000" pitchFamily="2" charset="2"/>
                  </a:rPr>
                  <a:t>The intensity signal can be written in the following form:</a:t>
                </a:r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62076DF-0B03-03AB-8FB7-24D532009F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0295" y="3228107"/>
                <a:ext cx="5962210" cy="1661993"/>
              </a:xfrm>
              <a:prstGeom prst="rect">
                <a:avLst/>
              </a:prstGeom>
              <a:blipFill>
                <a:blip r:embed="rId3"/>
                <a:stretch>
                  <a:fillRect l="-2349" t="-4779" r="-1736" b="-77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Picture 49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49346BE3-7084-18E2-45C9-4767AA67D6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3969" y="3784447"/>
            <a:ext cx="2295687" cy="6763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18B56F5-51BD-1A01-F24C-89021B819E2A}"/>
                  </a:ext>
                </a:extLst>
              </p:cNvPr>
              <p:cNvSpPr txBox="1"/>
              <p:nvPr/>
            </p:nvSpPr>
            <p:spPr>
              <a:xfrm>
                <a:off x="57166" y="5979581"/>
                <a:ext cx="558370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sz="1400" dirty="0">
                    <a:solidFill>
                      <a:schemeClr val="tx2"/>
                    </a:solidFill>
                  </a:rPr>
                  <a:t>: Time difference between particle </a:t>
                </a:r>
                <a14:m>
                  <m:oMath xmlns:m="http://schemas.openxmlformats.org/officeDocument/2006/math">
                    <m:r>
                      <a:rPr lang="en-US" sz="14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and the synchronous particle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18B56F5-51BD-1A01-F24C-89021B819E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66" y="5979581"/>
                <a:ext cx="5583701" cy="276999"/>
              </a:xfrm>
              <a:prstGeom prst="rect">
                <a:avLst/>
              </a:prstGeom>
              <a:blipFill>
                <a:blip r:embed="rId5"/>
                <a:stretch>
                  <a:fillRect l="-1092" t="-2222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DF7669C4-D08D-806F-AB12-5BB580A2EB5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95033" y="852205"/>
            <a:ext cx="3768777" cy="376877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8497B-8806-E262-B230-9BF271A0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89FEB-E823-E89E-A6AB-95D7970CB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C1B88-92C9-3D1E-D738-7850253D3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3" name="Picture 12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CFC48806-2A76-B28C-B739-85FA12A742C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347"/>
          <a:stretch/>
        </p:blipFill>
        <p:spPr>
          <a:xfrm>
            <a:off x="1316273" y="5109942"/>
            <a:ext cx="3311909" cy="888916"/>
          </a:xfrm>
          <a:prstGeom prst="rect">
            <a:avLst/>
          </a:prstGeom>
        </p:spPr>
      </p:pic>
      <p:pic>
        <p:nvPicPr>
          <p:cNvPr id="14" name="Picture 13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0E1CCF89-C6A3-49E4-4275-0D01B87A23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77690"/>
          <a:stretch/>
        </p:blipFill>
        <p:spPr>
          <a:xfrm>
            <a:off x="364741" y="5116043"/>
            <a:ext cx="951532" cy="888916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D0419538-DF15-8EB1-EF38-C9878716000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242"/>
          <a:stretch/>
        </p:blipFill>
        <p:spPr>
          <a:xfrm>
            <a:off x="6751998" y="5009091"/>
            <a:ext cx="4928113" cy="856298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2622253-EC94-A4BF-C2B1-42ACE49E40BF}"/>
              </a:ext>
            </a:extLst>
          </p:cNvPr>
          <p:cNvSpPr/>
          <p:nvPr/>
        </p:nvSpPr>
        <p:spPr>
          <a:xfrm>
            <a:off x="8132234" y="5211989"/>
            <a:ext cx="1159934" cy="423573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A08FB1-213F-D62B-55EB-1C5500FEA4A0}"/>
              </a:ext>
            </a:extLst>
          </p:cNvPr>
          <p:cNvSpPr txBox="1"/>
          <p:nvPr/>
        </p:nvSpPr>
        <p:spPr>
          <a:xfrm>
            <a:off x="8296423" y="5619168"/>
            <a:ext cx="10259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B050"/>
                </a:solidFill>
              </a:rPr>
              <a:t>Amplitude</a:t>
            </a:r>
            <a:endParaRPr lang="en-BE" sz="1600" dirty="0">
              <a:solidFill>
                <a:srgbClr val="00B05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77DED51-DB76-12B0-E742-803BFE901B90}"/>
              </a:ext>
            </a:extLst>
          </p:cNvPr>
          <p:cNvCxnSpPr>
            <a:cxnSpLocks/>
            <a:stCxn id="27" idx="3"/>
          </p:cNvCxnSpPr>
          <p:nvPr/>
        </p:nvCxnSpPr>
        <p:spPr>
          <a:xfrm flipH="1">
            <a:off x="7057637" y="5843716"/>
            <a:ext cx="197191" cy="186014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FFFFF3E-5C81-07F1-7F27-935C87508A89}"/>
                  </a:ext>
                </a:extLst>
              </p:cNvPr>
              <p:cNvSpPr txBox="1"/>
              <p:nvPr/>
            </p:nvSpPr>
            <p:spPr>
              <a:xfrm>
                <a:off x="5750879" y="5859260"/>
                <a:ext cx="166308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600" dirty="0">
                    <a:solidFill>
                      <a:schemeClr val="accent3"/>
                    </a:solidFill>
                  </a:rPr>
                  <a:t>Summation </a:t>
                </a:r>
              </a:p>
              <a:p>
                <a:pPr algn="l"/>
                <a:r>
                  <a:rPr lang="en-US" sz="1600" dirty="0">
                    <a:solidFill>
                      <a:schemeClr val="accent3"/>
                    </a:solidFill>
                  </a:rPr>
                  <a:t>over harmonic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BE" sz="16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FFFFF3E-5C81-07F1-7F27-935C87508A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0879" y="5859260"/>
                <a:ext cx="1663084" cy="492443"/>
              </a:xfrm>
              <a:prstGeom prst="rect">
                <a:avLst/>
              </a:prstGeom>
              <a:blipFill>
                <a:blip r:embed="rId9"/>
                <a:stretch>
                  <a:fillRect l="-7326" t="-12346" b="-246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0260D40-84A0-BAD6-1E2E-912F46D93010}"/>
              </a:ext>
            </a:extLst>
          </p:cNvPr>
          <p:cNvCxnSpPr>
            <a:cxnSpLocks/>
            <a:stCxn id="25" idx="5"/>
          </p:cNvCxnSpPr>
          <p:nvPr/>
        </p:nvCxnSpPr>
        <p:spPr>
          <a:xfrm>
            <a:off x="7558522" y="5846450"/>
            <a:ext cx="144023" cy="1352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8AE6DA3-1E95-47E2-4E48-BA71ECE7CAC2}"/>
                  </a:ext>
                </a:extLst>
              </p:cNvPr>
              <p:cNvSpPr txBox="1"/>
              <p:nvPr/>
            </p:nvSpPr>
            <p:spPr>
              <a:xfrm>
                <a:off x="7702545" y="5897362"/>
                <a:ext cx="1849481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600" dirty="0">
                    <a:solidFill>
                      <a:schemeClr val="tx1"/>
                    </a:solidFill>
                  </a:rPr>
                  <a:t>Summation over </a:t>
                </a:r>
              </a:p>
              <a:p>
                <a:pPr algn="l"/>
                <a:r>
                  <a:rPr lang="en-US" sz="1600" dirty="0">
                    <a:solidFill>
                      <a:schemeClr val="tx1"/>
                    </a:solidFill>
                  </a:rPr>
                  <a:t>Bessel satellites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BE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8AE6DA3-1E95-47E2-4E48-BA71ECE7CA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545" y="5897362"/>
                <a:ext cx="1849481" cy="492443"/>
              </a:xfrm>
              <a:prstGeom prst="rect">
                <a:avLst/>
              </a:prstGeom>
              <a:blipFill>
                <a:blip r:embed="rId10"/>
                <a:stretch>
                  <a:fillRect l="-6931" t="-12346" b="-246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 23">
            <a:extLst>
              <a:ext uri="{FF2B5EF4-FFF2-40B4-BE49-F238E27FC236}">
                <a16:creationId xmlns:a16="http://schemas.microsoft.com/office/drawing/2014/main" id="{FB438932-1EE5-1A48-886E-9A5C781A49C5}"/>
              </a:ext>
            </a:extLst>
          </p:cNvPr>
          <p:cNvSpPr/>
          <p:nvPr/>
        </p:nvSpPr>
        <p:spPr>
          <a:xfrm>
            <a:off x="10312996" y="5228217"/>
            <a:ext cx="158817" cy="2252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DA02F30-8E64-C216-8924-6EDEF512CF27}"/>
              </a:ext>
            </a:extLst>
          </p:cNvPr>
          <p:cNvSpPr/>
          <p:nvPr/>
        </p:nvSpPr>
        <p:spPr>
          <a:xfrm>
            <a:off x="7422963" y="5654187"/>
            <a:ext cx="158817" cy="2252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C04678E-2B00-182B-CAA8-F9CB0E98336F}"/>
              </a:ext>
            </a:extLst>
          </p:cNvPr>
          <p:cNvSpPr/>
          <p:nvPr/>
        </p:nvSpPr>
        <p:spPr>
          <a:xfrm>
            <a:off x="9776422" y="5211990"/>
            <a:ext cx="158817" cy="22525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9228A7F-4BFB-2199-5544-2AF3F079D3AB}"/>
              </a:ext>
            </a:extLst>
          </p:cNvPr>
          <p:cNvSpPr/>
          <p:nvPr/>
        </p:nvSpPr>
        <p:spPr>
          <a:xfrm>
            <a:off x="7231570" y="5651453"/>
            <a:ext cx="158817" cy="22525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AA7D7B7-BE3D-D71B-FF34-A3261C1A0C72}"/>
              </a:ext>
            </a:extLst>
          </p:cNvPr>
          <p:cNvSpPr/>
          <p:nvPr/>
        </p:nvSpPr>
        <p:spPr>
          <a:xfrm rot="16200000">
            <a:off x="10180982" y="4911583"/>
            <a:ext cx="225251" cy="1124431"/>
          </a:xfrm>
          <a:prstGeom prst="leftBrace">
            <a:avLst/>
          </a:prstGeom>
          <a:ln w="19050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>
              <a:solidFill>
                <a:srgbClr val="2F2F2F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6DF1E67-D959-1A3E-2A83-A6402428B308}"/>
              </a:ext>
            </a:extLst>
          </p:cNvPr>
          <p:cNvSpPr txBox="1"/>
          <p:nvPr/>
        </p:nvSpPr>
        <p:spPr>
          <a:xfrm>
            <a:off x="9748586" y="5530426"/>
            <a:ext cx="10900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rgbClr val="CC9900"/>
                </a:solidFill>
              </a:rPr>
              <a:t>Frequency</a:t>
            </a:r>
          </a:p>
        </p:txBody>
      </p:sp>
      <p:sp>
        <p:nvSpPr>
          <p:cNvPr id="41" name="Title 2">
            <a:extLst>
              <a:ext uri="{FF2B5EF4-FFF2-40B4-BE49-F238E27FC236}">
                <a16:creationId xmlns:a16="http://schemas.microsoft.com/office/drawing/2014/main" id="{C3E27A31-8A57-37DE-D4D3-481BE97F2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062" y="164578"/>
            <a:ext cx="11376025" cy="1065742"/>
          </a:xfrm>
        </p:spPr>
        <p:txBody>
          <a:bodyPr/>
          <a:lstStyle/>
          <a:p>
            <a:r>
              <a:rPr lang="en-US" sz="3200" dirty="0"/>
              <a:t>Longitudinal Schottky Spectrum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1B5BD9-C5EC-F7EF-BDF2-CA5E316A0D11}"/>
              </a:ext>
            </a:extLst>
          </p:cNvPr>
          <p:cNvSpPr txBox="1"/>
          <p:nvPr/>
        </p:nvSpPr>
        <p:spPr>
          <a:xfrm>
            <a:off x="7431760" y="859064"/>
            <a:ext cx="21287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BE" b="1" u="sng" dirty="0"/>
              <a:t>Frequency </a:t>
            </a:r>
            <a:r>
              <a:rPr lang="fr-BE" b="1" u="sng" dirty="0" err="1"/>
              <a:t>domain</a:t>
            </a:r>
            <a:r>
              <a:rPr lang="fr-BE" b="1" u="sng" dirty="0"/>
              <a:t>:</a:t>
            </a:r>
            <a:endParaRPr lang="en-BE" b="1" u="sng" dirty="0"/>
          </a:p>
        </p:txBody>
      </p:sp>
      <p:pic>
        <p:nvPicPr>
          <p:cNvPr id="49" name="Picture 4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AD6DDC89-2436-A6D6-EDCC-ED4D91D3F16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77690"/>
          <a:stretch/>
        </p:blipFill>
        <p:spPr>
          <a:xfrm>
            <a:off x="5837469" y="5007924"/>
            <a:ext cx="951532" cy="88891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5CF4412-8F66-0F22-EA6B-1CFFD3B9026C}"/>
              </a:ext>
            </a:extLst>
          </p:cNvPr>
          <p:cNvSpPr txBox="1"/>
          <p:nvPr/>
        </p:nvSpPr>
        <p:spPr>
          <a:xfrm>
            <a:off x="1582725" y="847244"/>
            <a:ext cx="14962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BE" b="1" u="sng" dirty="0"/>
              <a:t>Time </a:t>
            </a:r>
            <a:r>
              <a:rPr lang="fr-BE" b="1" u="sng" dirty="0" err="1"/>
              <a:t>domain</a:t>
            </a:r>
            <a:r>
              <a:rPr lang="fr-BE" b="1" u="sng" dirty="0"/>
              <a:t>:</a:t>
            </a:r>
            <a:endParaRPr lang="en-BE" b="1" u="sng" dirty="0"/>
          </a:p>
        </p:txBody>
      </p:sp>
      <p:pic>
        <p:nvPicPr>
          <p:cNvPr id="53" name="Picture 52" descr="A graph of a line with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AFC833A6-3040-7A92-DF52-29CAFBB10E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061" y="4092394"/>
            <a:ext cx="5110146" cy="96171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F847D6-3149-63C1-3774-E33C7735171F}"/>
              </a:ext>
            </a:extLst>
          </p:cNvPr>
          <p:cNvCxnSpPr/>
          <p:nvPr/>
        </p:nvCxnSpPr>
        <p:spPr>
          <a:xfrm flipH="1">
            <a:off x="1366111" y="1713159"/>
            <a:ext cx="285750" cy="40957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5ED2D1-E0E1-0240-C37C-3BA7E931D658}"/>
              </a:ext>
            </a:extLst>
          </p:cNvPr>
          <p:cNvCxnSpPr>
            <a:cxnSpLocks/>
          </p:cNvCxnSpPr>
          <p:nvPr/>
        </p:nvCxnSpPr>
        <p:spPr>
          <a:xfrm>
            <a:off x="824059" y="1457325"/>
            <a:ext cx="652316" cy="4606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D5CB4EE-0B68-04F1-880B-E0F95D3E4C17}"/>
              </a:ext>
            </a:extLst>
          </p:cNvPr>
          <p:cNvSpPr/>
          <p:nvPr/>
        </p:nvSpPr>
        <p:spPr>
          <a:xfrm>
            <a:off x="113145" y="1252538"/>
            <a:ext cx="854681" cy="5079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200" b="1" dirty="0">
                <a:solidFill>
                  <a:schemeClr val="bg1"/>
                </a:solidFill>
              </a:rPr>
              <a:t>Schottky Monitor</a:t>
            </a:r>
            <a:endParaRPr lang="en-BE" sz="1200" b="1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F62F961-443F-1099-9820-EB05BC620D39}"/>
              </a:ext>
            </a:extLst>
          </p:cNvPr>
          <p:cNvCxnSpPr>
            <a:cxnSpLocks/>
            <a:stCxn id="33" idx="4"/>
            <a:endCxn id="31" idx="0"/>
          </p:cNvCxnSpPr>
          <p:nvPr/>
        </p:nvCxnSpPr>
        <p:spPr>
          <a:xfrm>
            <a:off x="8590175" y="1816903"/>
            <a:ext cx="3773" cy="316605"/>
          </a:xfrm>
          <a:prstGeom prst="straightConnector1">
            <a:avLst/>
          </a:prstGeom>
          <a:ln w="28575">
            <a:solidFill>
              <a:schemeClr val="tx1"/>
            </a:solidFill>
            <a:headEnd w="lg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5141A2AA-7547-79A1-5094-B5337FF71E77}"/>
              </a:ext>
            </a:extLst>
          </p:cNvPr>
          <p:cNvSpPr/>
          <p:nvPr/>
        </p:nvSpPr>
        <p:spPr>
          <a:xfrm>
            <a:off x="8007767" y="1258969"/>
            <a:ext cx="1164816" cy="55793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A519EAE-5C76-E0EA-ABCB-51277F0552F7}"/>
              </a:ext>
            </a:extLst>
          </p:cNvPr>
          <p:cNvSpPr/>
          <p:nvPr/>
        </p:nvSpPr>
        <p:spPr>
          <a:xfrm>
            <a:off x="6827088" y="2475811"/>
            <a:ext cx="3478258" cy="626861"/>
          </a:xfrm>
          <a:prstGeom prst="roundRect">
            <a:avLst/>
          </a:prstGeom>
          <a:noFill/>
          <a:ln w="38100">
            <a:solidFill>
              <a:srgbClr val="335C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C2AE2B00-539B-B908-B23B-9EA1D5FDEC5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01422" y="2603598"/>
            <a:ext cx="3166848" cy="4388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489DF4A-1809-C56B-CBB5-818A9B26B061}"/>
                  </a:ext>
                </a:extLst>
              </p:cNvPr>
              <p:cNvSpPr txBox="1"/>
              <p:nvPr/>
            </p:nvSpPr>
            <p:spPr>
              <a:xfrm>
                <a:off x="6923138" y="2133508"/>
                <a:ext cx="33416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chemeClr val="tx2"/>
                    </a:solidFill>
                  </a:rPr>
                  <a:t>Analytical expression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8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b="1" dirty="0">
                    <a:solidFill>
                      <a:schemeClr val="tx2"/>
                    </a:solidFill>
                  </a:rPr>
                  <a:t> </a:t>
                </a:r>
                <a:endParaRPr lang="en-BE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489DF4A-1809-C56B-CBB5-818A9B26B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138" y="2133508"/>
                <a:ext cx="3341620" cy="276999"/>
              </a:xfrm>
              <a:prstGeom prst="rect">
                <a:avLst/>
              </a:prstGeom>
              <a:blipFill>
                <a:blip r:embed="rId13"/>
                <a:stretch>
                  <a:fillRect l="-4380" t="-28889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16DFA4A-05A2-7C8A-9772-085FBB8736A9}"/>
              </a:ext>
            </a:extLst>
          </p:cNvPr>
          <p:cNvCxnSpPr>
            <a:cxnSpLocks/>
          </p:cNvCxnSpPr>
          <p:nvPr/>
        </p:nvCxnSpPr>
        <p:spPr>
          <a:xfrm>
            <a:off x="5409882" y="1053683"/>
            <a:ext cx="0" cy="525374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97DACCE-4393-8822-06FC-28D185A2695E}"/>
                  </a:ext>
                </a:extLst>
              </p:cNvPr>
              <p:cNvSpPr txBox="1"/>
              <p:nvPr/>
            </p:nvSpPr>
            <p:spPr>
              <a:xfrm>
                <a:off x="8127037" y="1336247"/>
                <a:ext cx="85004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sz="2400" b="1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BE" sz="2400" dirty="0">
                  <a:solidFill>
                    <a:srgbClr val="335CB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97DACCE-4393-8822-06FC-28D185A26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7037" y="1336247"/>
                <a:ext cx="850040" cy="369332"/>
              </a:xfrm>
              <a:prstGeom prst="rect">
                <a:avLst/>
              </a:prstGeom>
              <a:blipFill>
                <a:blip r:embed="rId14"/>
                <a:stretch>
                  <a:fillRect l="-3571" r="-7143" b="-18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2FE3DA66-88A3-985D-85AA-36D5026657CF}"/>
              </a:ext>
            </a:extLst>
          </p:cNvPr>
          <p:cNvSpPr/>
          <p:nvPr/>
        </p:nvSpPr>
        <p:spPr>
          <a:xfrm>
            <a:off x="11093319" y="5225325"/>
            <a:ext cx="477651" cy="2427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FD8F59-1876-A105-548C-53163664CB46}"/>
              </a:ext>
            </a:extLst>
          </p:cNvPr>
          <p:cNvSpPr txBox="1"/>
          <p:nvPr/>
        </p:nvSpPr>
        <p:spPr>
          <a:xfrm>
            <a:off x="11086435" y="5500028"/>
            <a:ext cx="7013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C00000"/>
                </a:solidFill>
              </a:rPr>
              <a:t>Phase</a:t>
            </a:r>
            <a:endParaRPr lang="en-BE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82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21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9" grpId="0" animBg="1"/>
      <p:bldP spid="31" grpId="0"/>
      <p:bldP spid="12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B70230-004A-5E50-31AA-EF4CE77A2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1444CDB-E9F3-C958-A970-2DDC3219DAAE}"/>
                  </a:ext>
                </a:extLst>
              </p:cNvPr>
              <p:cNvSpPr txBox="1"/>
              <p:nvPr/>
            </p:nvSpPr>
            <p:spPr>
              <a:xfrm>
                <a:off x="57166" y="5979581"/>
                <a:ext cx="558370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sz="1400" dirty="0">
                    <a:solidFill>
                      <a:schemeClr val="tx2"/>
                    </a:solidFill>
                  </a:rPr>
                  <a:t>: Time difference between particle </a:t>
                </a:r>
                <a14:m>
                  <m:oMath xmlns:m="http://schemas.openxmlformats.org/officeDocument/2006/math">
                    <m:r>
                      <a:rPr lang="en-US" sz="14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and the synchronous particle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1444CDB-E9F3-C958-A970-2DDC3219DA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66" y="5979581"/>
                <a:ext cx="5583701" cy="276999"/>
              </a:xfrm>
              <a:prstGeom prst="rect">
                <a:avLst/>
              </a:prstGeom>
              <a:blipFill>
                <a:blip r:embed="rId3"/>
                <a:stretch>
                  <a:fillRect l="-1092" t="-2222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C12157FC-D361-21F4-C323-9AC3A8F35C2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95033" y="852205"/>
            <a:ext cx="3768777" cy="376877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534C4-0F3B-8B57-7A7B-C5C500D3D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88F4D-A2DA-8076-30AB-BCD63BCA9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F367C-DD59-C8D4-A32F-468504601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Picture 12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8078BE89-D761-4BDA-AA6F-592AAFF8D1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347"/>
          <a:stretch/>
        </p:blipFill>
        <p:spPr>
          <a:xfrm>
            <a:off x="1316273" y="5109942"/>
            <a:ext cx="3311909" cy="888916"/>
          </a:xfrm>
          <a:prstGeom prst="rect">
            <a:avLst/>
          </a:prstGeom>
        </p:spPr>
      </p:pic>
      <p:pic>
        <p:nvPicPr>
          <p:cNvPr id="14" name="Picture 13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3AFF717D-D1B4-CFB9-96F1-71FDD66ED1A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7690"/>
          <a:stretch/>
        </p:blipFill>
        <p:spPr>
          <a:xfrm>
            <a:off x="364741" y="5116043"/>
            <a:ext cx="951532" cy="888916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53490A90-CA4A-6A68-5DA3-DB1EEEB4BCD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242"/>
          <a:stretch/>
        </p:blipFill>
        <p:spPr>
          <a:xfrm>
            <a:off x="6751998" y="5009091"/>
            <a:ext cx="4928113" cy="856298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9F32C13-3B87-C9CF-3259-5EFD696FE09B}"/>
              </a:ext>
            </a:extLst>
          </p:cNvPr>
          <p:cNvSpPr/>
          <p:nvPr/>
        </p:nvSpPr>
        <p:spPr>
          <a:xfrm>
            <a:off x="8132234" y="5211989"/>
            <a:ext cx="1159934" cy="423573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6903D6-E102-64C9-0EC3-8E78722B4D02}"/>
              </a:ext>
            </a:extLst>
          </p:cNvPr>
          <p:cNvSpPr txBox="1"/>
          <p:nvPr/>
        </p:nvSpPr>
        <p:spPr>
          <a:xfrm>
            <a:off x="8296423" y="5619168"/>
            <a:ext cx="10259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B050"/>
                </a:solidFill>
              </a:rPr>
              <a:t>Amplitude</a:t>
            </a:r>
            <a:endParaRPr lang="en-BE" sz="1600" dirty="0">
              <a:solidFill>
                <a:srgbClr val="00B05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66FA5E9-4F86-A6BD-E5DA-7C0001CECB7D}"/>
              </a:ext>
            </a:extLst>
          </p:cNvPr>
          <p:cNvCxnSpPr>
            <a:cxnSpLocks/>
            <a:stCxn id="27" idx="3"/>
          </p:cNvCxnSpPr>
          <p:nvPr/>
        </p:nvCxnSpPr>
        <p:spPr>
          <a:xfrm flipH="1">
            <a:off x="7057637" y="5843716"/>
            <a:ext cx="197191" cy="186014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12D3FB1-7C07-508B-D817-E91A170EE09A}"/>
                  </a:ext>
                </a:extLst>
              </p:cNvPr>
              <p:cNvSpPr txBox="1"/>
              <p:nvPr/>
            </p:nvSpPr>
            <p:spPr>
              <a:xfrm>
                <a:off x="5750879" y="5859260"/>
                <a:ext cx="166308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600" dirty="0">
                    <a:solidFill>
                      <a:schemeClr val="accent3"/>
                    </a:solidFill>
                  </a:rPr>
                  <a:t>Summation </a:t>
                </a:r>
              </a:p>
              <a:p>
                <a:pPr algn="l"/>
                <a:r>
                  <a:rPr lang="en-US" sz="1600" dirty="0">
                    <a:solidFill>
                      <a:schemeClr val="accent3"/>
                    </a:solidFill>
                  </a:rPr>
                  <a:t>over harmonic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BE" sz="16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12D3FB1-7C07-508B-D817-E91A170EE0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0879" y="5859260"/>
                <a:ext cx="1663084" cy="492443"/>
              </a:xfrm>
              <a:prstGeom prst="rect">
                <a:avLst/>
              </a:prstGeom>
              <a:blipFill>
                <a:blip r:embed="rId7"/>
                <a:stretch>
                  <a:fillRect l="-7326" t="-12346" b="-246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02692E-2242-B395-ABB8-ED73BA959219}"/>
              </a:ext>
            </a:extLst>
          </p:cNvPr>
          <p:cNvCxnSpPr>
            <a:cxnSpLocks/>
            <a:stCxn id="25" idx="5"/>
          </p:cNvCxnSpPr>
          <p:nvPr/>
        </p:nvCxnSpPr>
        <p:spPr>
          <a:xfrm>
            <a:off x="7558522" y="5846450"/>
            <a:ext cx="144023" cy="1352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5CA7D03-13AD-9515-EC46-48B3149AC685}"/>
                  </a:ext>
                </a:extLst>
              </p:cNvPr>
              <p:cNvSpPr txBox="1"/>
              <p:nvPr/>
            </p:nvSpPr>
            <p:spPr>
              <a:xfrm>
                <a:off x="7702545" y="5897362"/>
                <a:ext cx="1849481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600" dirty="0">
                    <a:solidFill>
                      <a:schemeClr val="tx1"/>
                    </a:solidFill>
                  </a:rPr>
                  <a:t>Summation over </a:t>
                </a:r>
              </a:p>
              <a:p>
                <a:pPr algn="l"/>
                <a:r>
                  <a:rPr lang="en-US" sz="1600" dirty="0">
                    <a:solidFill>
                      <a:schemeClr val="tx1"/>
                    </a:solidFill>
                  </a:rPr>
                  <a:t>Bessel satellites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BE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5CA7D03-13AD-9515-EC46-48B3149AC6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545" y="5897362"/>
                <a:ext cx="1849481" cy="492443"/>
              </a:xfrm>
              <a:prstGeom prst="rect">
                <a:avLst/>
              </a:prstGeom>
              <a:blipFill>
                <a:blip r:embed="rId8"/>
                <a:stretch>
                  <a:fillRect l="-6931" t="-12346" b="-246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 23">
            <a:extLst>
              <a:ext uri="{FF2B5EF4-FFF2-40B4-BE49-F238E27FC236}">
                <a16:creationId xmlns:a16="http://schemas.microsoft.com/office/drawing/2014/main" id="{0DA77B4F-F250-A83B-B36C-03AFB06CDE4B}"/>
              </a:ext>
            </a:extLst>
          </p:cNvPr>
          <p:cNvSpPr/>
          <p:nvPr/>
        </p:nvSpPr>
        <p:spPr>
          <a:xfrm>
            <a:off x="10312996" y="5228217"/>
            <a:ext cx="158817" cy="2252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1E412C2-C0A9-C692-0766-D14D1723B150}"/>
              </a:ext>
            </a:extLst>
          </p:cNvPr>
          <p:cNvSpPr/>
          <p:nvPr/>
        </p:nvSpPr>
        <p:spPr>
          <a:xfrm>
            <a:off x="7422963" y="5654187"/>
            <a:ext cx="158817" cy="2252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571B3AB-F892-64B0-4A8B-410114DAA230}"/>
              </a:ext>
            </a:extLst>
          </p:cNvPr>
          <p:cNvSpPr/>
          <p:nvPr/>
        </p:nvSpPr>
        <p:spPr>
          <a:xfrm>
            <a:off x="9776422" y="5211990"/>
            <a:ext cx="158817" cy="22525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1683565-A320-8107-D3FB-1B3609814AD0}"/>
              </a:ext>
            </a:extLst>
          </p:cNvPr>
          <p:cNvSpPr/>
          <p:nvPr/>
        </p:nvSpPr>
        <p:spPr>
          <a:xfrm>
            <a:off x="7231570" y="5651453"/>
            <a:ext cx="158817" cy="22525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AD64E52C-FF10-8231-D937-51B53EB15DA0}"/>
              </a:ext>
            </a:extLst>
          </p:cNvPr>
          <p:cNvSpPr/>
          <p:nvPr/>
        </p:nvSpPr>
        <p:spPr>
          <a:xfrm rot="16200000">
            <a:off x="10180982" y="4911583"/>
            <a:ext cx="225251" cy="1124431"/>
          </a:xfrm>
          <a:prstGeom prst="leftBrace">
            <a:avLst/>
          </a:prstGeom>
          <a:ln w="19050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>
              <a:solidFill>
                <a:srgbClr val="2F2F2F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2C0EEC3-0870-A0F1-D51F-E4EC1025CD8B}"/>
              </a:ext>
            </a:extLst>
          </p:cNvPr>
          <p:cNvSpPr txBox="1"/>
          <p:nvPr/>
        </p:nvSpPr>
        <p:spPr>
          <a:xfrm>
            <a:off x="9748586" y="5530426"/>
            <a:ext cx="10900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rgbClr val="CC9900"/>
                </a:solidFill>
              </a:rPr>
              <a:t>Frequency</a:t>
            </a:r>
          </a:p>
        </p:txBody>
      </p:sp>
      <p:sp>
        <p:nvSpPr>
          <p:cNvPr id="41" name="Title 2">
            <a:extLst>
              <a:ext uri="{FF2B5EF4-FFF2-40B4-BE49-F238E27FC236}">
                <a16:creationId xmlns:a16="http://schemas.microsoft.com/office/drawing/2014/main" id="{63C91A8F-0AE9-CBBE-47FD-64A920CA8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062" y="164578"/>
            <a:ext cx="11376025" cy="1065742"/>
          </a:xfrm>
        </p:spPr>
        <p:txBody>
          <a:bodyPr/>
          <a:lstStyle/>
          <a:p>
            <a:r>
              <a:rPr lang="en-US" sz="3200" dirty="0"/>
              <a:t>Longitudinal Schottky Spectrum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AC741C3-E38C-47D1-5A9C-8A29C64040A5}"/>
              </a:ext>
            </a:extLst>
          </p:cNvPr>
          <p:cNvSpPr txBox="1"/>
          <p:nvPr/>
        </p:nvSpPr>
        <p:spPr>
          <a:xfrm>
            <a:off x="7431760" y="859064"/>
            <a:ext cx="21287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BE" b="1" u="sng" dirty="0"/>
              <a:t>Frequency </a:t>
            </a:r>
            <a:r>
              <a:rPr lang="fr-BE" b="1" u="sng" dirty="0" err="1"/>
              <a:t>domain</a:t>
            </a:r>
            <a:r>
              <a:rPr lang="fr-BE" b="1" u="sng" dirty="0"/>
              <a:t>:</a:t>
            </a:r>
            <a:endParaRPr lang="en-BE" b="1" u="sng" dirty="0"/>
          </a:p>
        </p:txBody>
      </p:sp>
      <p:pic>
        <p:nvPicPr>
          <p:cNvPr id="49" name="Picture 4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FA4C40DE-092F-A794-EEFD-E6C6BB54BE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7690"/>
          <a:stretch/>
        </p:blipFill>
        <p:spPr>
          <a:xfrm>
            <a:off x="5837469" y="5007924"/>
            <a:ext cx="951532" cy="88891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68F7F055-CEDB-082B-4228-1002B0A8E65C}"/>
              </a:ext>
            </a:extLst>
          </p:cNvPr>
          <p:cNvSpPr txBox="1"/>
          <p:nvPr/>
        </p:nvSpPr>
        <p:spPr>
          <a:xfrm>
            <a:off x="1582725" y="847244"/>
            <a:ext cx="14962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BE" b="1" u="sng" dirty="0"/>
              <a:t>Time </a:t>
            </a:r>
            <a:r>
              <a:rPr lang="fr-BE" b="1" u="sng" dirty="0" err="1"/>
              <a:t>domain</a:t>
            </a:r>
            <a:r>
              <a:rPr lang="fr-BE" b="1" u="sng" dirty="0"/>
              <a:t>:</a:t>
            </a:r>
            <a:endParaRPr lang="en-BE" b="1" u="sng" dirty="0"/>
          </a:p>
        </p:txBody>
      </p:sp>
      <p:pic>
        <p:nvPicPr>
          <p:cNvPr id="53" name="Picture 52" descr="A graph of a line with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0A34C624-3F6D-5060-5EE8-D0FE1CC000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061" y="4092394"/>
            <a:ext cx="5110146" cy="96171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7BB67FF-98EA-1E1F-4F17-E45656307899}"/>
              </a:ext>
            </a:extLst>
          </p:cNvPr>
          <p:cNvCxnSpPr/>
          <p:nvPr/>
        </p:nvCxnSpPr>
        <p:spPr>
          <a:xfrm flipH="1">
            <a:off x="1366111" y="1713159"/>
            <a:ext cx="285750" cy="40957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2D77FEF-166D-D4CD-2273-F62EF319910F}"/>
              </a:ext>
            </a:extLst>
          </p:cNvPr>
          <p:cNvCxnSpPr>
            <a:cxnSpLocks/>
          </p:cNvCxnSpPr>
          <p:nvPr/>
        </p:nvCxnSpPr>
        <p:spPr>
          <a:xfrm>
            <a:off x="824059" y="1457325"/>
            <a:ext cx="652316" cy="4606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40AB3D8-D009-B16A-4601-068FD91E2440}"/>
              </a:ext>
            </a:extLst>
          </p:cNvPr>
          <p:cNvSpPr/>
          <p:nvPr/>
        </p:nvSpPr>
        <p:spPr>
          <a:xfrm>
            <a:off x="113145" y="1252538"/>
            <a:ext cx="854681" cy="5079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200" b="1" dirty="0">
                <a:solidFill>
                  <a:schemeClr val="bg1"/>
                </a:solidFill>
              </a:rPr>
              <a:t>Schottky Monitor</a:t>
            </a:r>
            <a:endParaRPr lang="en-BE" sz="1200" b="1" dirty="0">
              <a:solidFill>
                <a:schemeClr val="bg1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49CE880-8E9A-0CE6-3928-0377EE048D43}"/>
              </a:ext>
            </a:extLst>
          </p:cNvPr>
          <p:cNvCxnSpPr>
            <a:cxnSpLocks/>
          </p:cNvCxnSpPr>
          <p:nvPr/>
        </p:nvCxnSpPr>
        <p:spPr>
          <a:xfrm>
            <a:off x="5409882" y="1053683"/>
            <a:ext cx="0" cy="525374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phic 11">
            <a:extLst>
              <a:ext uri="{FF2B5EF4-FFF2-40B4-BE49-F238E27FC236}">
                <a16:creationId xmlns:a16="http://schemas.microsoft.com/office/drawing/2014/main" id="{2EF3A1DA-6E6B-AD2C-3476-41E559C0DAF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39337"/>
          <a:stretch/>
        </p:blipFill>
        <p:spPr>
          <a:xfrm>
            <a:off x="5713321" y="2699812"/>
            <a:ext cx="5743575" cy="235170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A04B8CAA-A13E-AAD3-543D-76F8B78E6AA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b="60720"/>
          <a:stretch/>
        </p:blipFill>
        <p:spPr>
          <a:xfrm>
            <a:off x="5713321" y="978078"/>
            <a:ext cx="5743575" cy="152277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E45004A-31E9-DFC1-1E58-4D1616D3025D}"/>
              </a:ext>
            </a:extLst>
          </p:cNvPr>
          <p:cNvSpPr/>
          <p:nvPr/>
        </p:nvSpPr>
        <p:spPr>
          <a:xfrm>
            <a:off x="8582026" y="1191655"/>
            <a:ext cx="195086" cy="1032433"/>
          </a:xfrm>
          <a:prstGeom prst="rect">
            <a:avLst/>
          </a:prstGeom>
          <a:noFill/>
          <a:ln w="2857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8766CAB-57C1-3A27-E172-209C8839C221}"/>
              </a:ext>
            </a:extLst>
          </p:cNvPr>
          <p:cNvCxnSpPr>
            <a:cxnSpLocks/>
          </p:cNvCxnSpPr>
          <p:nvPr/>
        </p:nvCxnSpPr>
        <p:spPr>
          <a:xfrm flipH="1">
            <a:off x="6021042" y="2235741"/>
            <a:ext cx="2551551" cy="485578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7BD82CE-7B23-8E3C-27BD-65369D3DEDC6}"/>
              </a:ext>
            </a:extLst>
          </p:cNvPr>
          <p:cNvCxnSpPr>
            <a:cxnSpLocks/>
          </p:cNvCxnSpPr>
          <p:nvPr/>
        </p:nvCxnSpPr>
        <p:spPr>
          <a:xfrm flipH="1" flipV="1">
            <a:off x="8777112" y="2235741"/>
            <a:ext cx="2557638" cy="485578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C6021735-3A60-A413-925D-0E629FC3C04E}"/>
              </a:ext>
            </a:extLst>
          </p:cNvPr>
          <p:cNvSpPr/>
          <p:nvPr/>
        </p:nvSpPr>
        <p:spPr>
          <a:xfrm>
            <a:off x="11093319" y="5225325"/>
            <a:ext cx="477651" cy="2427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F6CB459-1560-7089-AF8E-374724EFAE1D}"/>
              </a:ext>
            </a:extLst>
          </p:cNvPr>
          <p:cNvSpPr txBox="1"/>
          <p:nvPr/>
        </p:nvSpPr>
        <p:spPr>
          <a:xfrm>
            <a:off x="11086435" y="5500028"/>
            <a:ext cx="7013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C00000"/>
                </a:solidFill>
              </a:rPr>
              <a:t>Phase</a:t>
            </a:r>
            <a:endParaRPr lang="en-BE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74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E561F96-5BDC-BC1B-FDCA-68AE1B6799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13" y="975452"/>
            <a:ext cx="5283228" cy="22013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1" name="Title 2">
            <a:extLst>
              <a:ext uri="{FF2B5EF4-FFF2-40B4-BE49-F238E27FC236}">
                <a16:creationId xmlns:a16="http://schemas.microsoft.com/office/drawing/2014/main" id="{5C93FDAF-2D6B-0D6B-80B0-E27A8FA3C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062" y="164578"/>
            <a:ext cx="11376025" cy="1065742"/>
          </a:xfrm>
        </p:spPr>
        <p:txBody>
          <a:bodyPr/>
          <a:lstStyle/>
          <a:p>
            <a:r>
              <a:rPr lang="en-US" sz="3200" dirty="0"/>
              <a:t>Longitudinal Schottky Spectrum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131A4B40-4F5C-9E32-363B-55B2933156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1" t="39708" r="27"/>
          <a:stretch/>
        </p:blipFill>
        <p:spPr>
          <a:xfrm>
            <a:off x="5675723" y="1401716"/>
            <a:ext cx="5742000" cy="2337337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BE50CBF6-E9BC-29FE-4208-03C1F116D093}"/>
              </a:ext>
            </a:extLst>
          </p:cNvPr>
          <p:cNvSpPr txBox="1"/>
          <p:nvPr/>
        </p:nvSpPr>
        <p:spPr>
          <a:xfrm>
            <a:off x="1205470" y="769976"/>
            <a:ext cx="27828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BE" b="1" u="sng" dirty="0"/>
              <a:t>Synchrotron oscillations:</a:t>
            </a:r>
            <a:endParaRPr lang="en-BE" b="1" u="sng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FA07857-C37C-CE9F-5C6B-A7F87625583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11054"/>
          <a:stretch/>
        </p:blipFill>
        <p:spPr>
          <a:xfrm>
            <a:off x="552770" y="4382054"/>
            <a:ext cx="3743639" cy="1897444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C8BF096-062D-8015-385C-47277C356C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93985" y="4502764"/>
            <a:ext cx="5705475" cy="1885950"/>
          </a:xfrm>
          <a:prstGeom prst="rect">
            <a:avLst/>
          </a:prstGeom>
        </p:spPr>
      </p:pic>
      <p:pic>
        <p:nvPicPr>
          <p:cNvPr id="11" name="Picture 10" descr="A black and white image of symbols&#10;&#10;Description automatically generated">
            <a:extLst>
              <a:ext uri="{FF2B5EF4-FFF2-40B4-BE49-F238E27FC236}">
                <a16:creationId xmlns:a16="http://schemas.microsoft.com/office/drawing/2014/main" id="{C3648249-3C70-F5CA-34BE-BFD8CB4B72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6992" y="3435663"/>
            <a:ext cx="1947124" cy="57502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4DFEB93-CD42-C801-F9A6-8E004E998207}"/>
              </a:ext>
            </a:extLst>
          </p:cNvPr>
          <p:cNvSpPr txBox="1"/>
          <p:nvPr/>
        </p:nvSpPr>
        <p:spPr>
          <a:xfrm>
            <a:off x="2774068" y="3993531"/>
            <a:ext cx="230191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az-Cyrl-AZ" sz="2000" dirty="0">
                <a:solidFill>
                  <a:schemeClr val="tx2"/>
                </a:solidFill>
              </a:rPr>
              <a:t>к</a:t>
            </a:r>
            <a:r>
              <a:rPr lang="en-US" sz="1600" dirty="0">
                <a:solidFill>
                  <a:schemeClr val="tx2"/>
                </a:solidFill>
              </a:rPr>
              <a:t>: </a:t>
            </a:r>
            <a:r>
              <a:rPr lang="en-US" sz="1200" dirty="0">
                <a:solidFill>
                  <a:schemeClr val="tx2"/>
                </a:solidFill>
              </a:rPr>
              <a:t>Elliptic integral of the first kind</a:t>
            </a:r>
            <a:endParaRPr lang="en-BE" sz="1600" dirty="0">
              <a:solidFill>
                <a:schemeClr val="tx2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E93D4B4-8CBE-795A-4537-9F419ED869EC}"/>
              </a:ext>
            </a:extLst>
          </p:cNvPr>
          <p:cNvCxnSpPr>
            <a:cxnSpLocks/>
          </p:cNvCxnSpPr>
          <p:nvPr/>
        </p:nvCxnSpPr>
        <p:spPr>
          <a:xfrm>
            <a:off x="2351925" y="3723177"/>
            <a:ext cx="42278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 black and white math equation&#10;&#10;Description automatically generated">
            <a:extLst>
              <a:ext uri="{FF2B5EF4-FFF2-40B4-BE49-F238E27FC236}">
                <a16:creationId xmlns:a16="http://schemas.microsoft.com/office/drawing/2014/main" id="{936D5972-1E5C-7D0D-B3E9-88898AA9CC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77178" y="3412598"/>
            <a:ext cx="2079963" cy="65291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FFEBD030-44EE-B9EA-F599-076C23DA8B1B}"/>
              </a:ext>
            </a:extLst>
          </p:cNvPr>
          <p:cNvSpPr txBox="1"/>
          <p:nvPr/>
        </p:nvSpPr>
        <p:spPr>
          <a:xfrm>
            <a:off x="394472" y="3142245"/>
            <a:ext cx="400590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From the theory of the non-linear pendulum: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D7667415-6A08-43E0-FC03-D9C546E4236B}"/>
              </a:ext>
            </a:extLst>
          </p:cNvPr>
          <p:cNvCxnSpPr>
            <a:cxnSpLocks/>
          </p:cNvCxnSpPr>
          <p:nvPr/>
        </p:nvCxnSpPr>
        <p:spPr>
          <a:xfrm>
            <a:off x="8745991" y="3786677"/>
            <a:ext cx="0" cy="44756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E88432D-1274-9E15-93FC-89193CA9442A}"/>
              </a:ext>
            </a:extLst>
          </p:cNvPr>
          <p:cNvSpPr txBox="1"/>
          <p:nvPr/>
        </p:nvSpPr>
        <p:spPr>
          <a:xfrm>
            <a:off x="7098687" y="4343374"/>
            <a:ext cx="34169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u="sng" dirty="0"/>
              <a:t>Spectrum for a </a:t>
            </a:r>
            <a:r>
              <a:rPr lang="en-US" sz="1600" b="1" u="sng" dirty="0"/>
              <a:t>bunch of particles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E79B88-12E3-33D5-A932-F7B9323D14EA}"/>
              </a:ext>
            </a:extLst>
          </p:cNvPr>
          <p:cNvSpPr txBox="1"/>
          <p:nvPr/>
        </p:nvSpPr>
        <p:spPr>
          <a:xfrm>
            <a:off x="5707684" y="1113430"/>
            <a:ext cx="60455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u="sng" dirty="0"/>
              <a:t>Spectrum for </a:t>
            </a:r>
            <a:r>
              <a:rPr lang="en-US" sz="1600" b="1" u="sng" dirty="0"/>
              <a:t>two particles </a:t>
            </a:r>
            <a:r>
              <a:rPr lang="en-US" sz="1600" u="sng" dirty="0"/>
              <a:t>with different synchrotron frequencies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CD43A5A9-A607-7452-8051-E3627379248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7335" t="87469" r="22559"/>
          <a:stretch/>
        </p:blipFill>
        <p:spPr>
          <a:xfrm>
            <a:off x="1818975" y="6127721"/>
            <a:ext cx="1732147" cy="30838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A38E54A-57C5-69FE-0B21-0FDC998F072D}"/>
              </a:ext>
            </a:extLst>
          </p:cNvPr>
          <p:cNvCxnSpPr>
            <a:cxnSpLocks/>
          </p:cNvCxnSpPr>
          <p:nvPr/>
        </p:nvCxnSpPr>
        <p:spPr>
          <a:xfrm>
            <a:off x="5608002" y="1136063"/>
            <a:ext cx="0" cy="525374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26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C2DCC9-2BC0-E1E0-1D73-62DA5C99B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2510C-D47A-8E5C-1BFA-913F266EE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6FC987-7EA1-5902-F093-19E7B659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27413B2B-03CE-ECB9-938E-C1B20998E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840" y="1111885"/>
            <a:ext cx="7499280" cy="1031947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21D10D25-751D-8047-5261-7C66A0B6780F}"/>
              </a:ext>
            </a:extLst>
          </p:cNvPr>
          <p:cNvSpPr/>
          <p:nvPr/>
        </p:nvSpPr>
        <p:spPr>
          <a:xfrm>
            <a:off x="2973723" y="1377576"/>
            <a:ext cx="1109361" cy="4863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1003FCF-0986-7442-136D-71BE9861AFEE}"/>
              </a:ext>
            </a:extLst>
          </p:cNvPr>
          <p:cNvSpPr/>
          <p:nvPr/>
        </p:nvSpPr>
        <p:spPr>
          <a:xfrm>
            <a:off x="6522970" y="1395553"/>
            <a:ext cx="1052675" cy="33317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6FD5A2B-8154-B88D-384C-E9AA5786AE32}"/>
              </a:ext>
            </a:extLst>
          </p:cNvPr>
          <p:cNvSpPr txBox="1"/>
          <p:nvPr/>
        </p:nvSpPr>
        <p:spPr>
          <a:xfrm>
            <a:off x="3005360" y="1094923"/>
            <a:ext cx="10777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Amplitude</a:t>
            </a:r>
            <a:endParaRPr lang="en-BE" dirty="0">
              <a:solidFill>
                <a:srgbClr val="00B05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1B70883-5038-A4DB-557D-31DE3B9D4BCB}"/>
              </a:ext>
            </a:extLst>
          </p:cNvPr>
          <p:cNvSpPr txBox="1"/>
          <p:nvPr/>
        </p:nvSpPr>
        <p:spPr>
          <a:xfrm>
            <a:off x="6705782" y="1100577"/>
            <a:ext cx="6870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Phase</a:t>
            </a:r>
            <a:endParaRPr lang="en-BE" dirty="0">
              <a:solidFill>
                <a:srgbClr val="C0000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04593A2-37BD-AA5C-C76A-2B26FE696BBE}"/>
              </a:ext>
            </a:extLst>
          </p:cNvPr>
          <p:cNvSpPr txBox="1"/>
          <p:nvPr/>
        </p:nvSpPr>
        <p:spPr>
          <a:xfrm>
            <a:off x="8354553" y="1484899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With</a:t>
            </a:r>
          </a:p>
        </p:txBody>
      </p:sp>
      <p:pic>
        <p:nvPicPr>
          <p:cNvPr id="58" name="Picture 57" descr="Diagram&#10;&#10;Description automatically generated">
            <a:extLst>
              <a:ext uri="{FF2B5EF4-FFF2-40B4-BE49-F238E27FC236}">
                <a16:creationId xmlns:a16="http://schemas.microsoft.com/office/drawing/2014/main" id="{314FC361-F592-ED2D-C752-157DA8836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5014" y="1203938"/>
            <a:ext cx="2413002" cy="842275"/>
          </a:xfrm>
          <a:prstGeom prst="rect">
            <a:avLst/>
          </a:prstGeom>
        </p:spPr>
      </p:pic>
      <p:sp>
        <p:nvSpPr>
          <p:cNvPr id="79" name="Left Brace 78">
            <a:extLst>
              <a:ext uri="{FF2B5EF4-FFF2-40B4-BE49-F238E27FC236}">
                <a16:creationId xmlns:a16="http://schemas.microsoft.com/office/drawing/2014/main" id="{BF1DFBA3-1AFB-B587-984C-3407446C1FA1}"/>
              </a:ext>
            </a:extLst>
          </p:cNvPr>
          <p:cNvSpPr/>
          <p:nvPr/>
        </p:nvSpPr>
        <p:spPr>
          <a:xfrm rot="16200000" flipH="1">
            <a:off x="5299148" y="508226"/>
            <a:ext cx="307712" cy="1622524"/>
          </a:xfrm>
          <a:prstGeom prst="leftBrace">
            <a:avLst/>
          </a:prstGeom>
          <a:ln w="19050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>
              <a:solidFill>
                <a:srgbClr val="2F2F2F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43C389F-8051-26CC-B928-9B36F8FF6E10}"/>
              </a:ext>
            </a:extLst>
          </p:cNvPr>
          <p:cNvSpPr txBox="1"/>
          <p:nvPr/>
        </p:nvSpPr>
        <p:spPr>
          <a:xfrm>
            <a:off x="4856799" y="854302"/>
            <a:ext cx="11450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CC9900"/>
                </a:solidFill>
              </a:rPr>
              <a:t>Frequency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DBA04D9C-091C-2830-3F59-CD084FE8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699" y="2400164"/>
            <a:ext cx="7830701" cy="2872733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297EF8EA-D9F9-8999-60D8-139BA7C5F74C}"/>
              </a:ext>
            </a:extLst>
          </p:cNvPr>
          <p:cNvSpPr txBox="1">
            <a:spLocks/>
          </p:cNvSpPr>
          <p:nvPr/>
        </p:nvSpPr>
        <p:spPr>
          <a:xfrm>
            <a:off x="221260" y="-66180"/>
            <a:ext cx="11376025" cy="73851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335CB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tx1"/>
                </a:solidFill>
              </a:rPr>
              <a:t>Transverse Schottky spectrum</a:t>
            </a:r>
            <a:endParaRPr lang="en-BE" sz="3200" dirty="0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1BAE0B2-9863-30E6-D636-7D297E8D022C}"/>
              </a:ext>
            </a:extLst>
          </p:cNvPr>
          <p:cNvSpPr/>
          <p:nvPr/>
        </p:nvSpPr>
        <p:spPr>
          <a:xfrm>
            <a:off x="4809181" y="1307248"/>
            <a:ext cx="488798" cy="421477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6958C8-B894-1DDC-D725-2AA5C475F123}"/>
              </a:ext>
            </a:extLst>
          </p:cNvPr>
          <p:cNvCxnSpPr>
            <a:cxnSpLocks/>
          </p:cNvCxnSpPr>
          <p:nvPr/>
        </p:nvCxnSpPr>
        <p:spPr>
          <a:xfrm flipH="1">
            <a:off x="3848719" y="1728725"/>
            <a:ext cx="1109361" cy="844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51981C9-EC68-CDD8-098C-02EE38AC9BE6}"/>
              </a:ext>
            </a:extLst>
          </p:cNvPr>
          <p:cNvCxnSpPr>
            <a:cxnSpLocks/>
          </p:cNvCxnSpPr>
          <p:nvPr/>
        </p:nvCxnSpPr>
        <p:spPr>
          <a:xfrm>
            <a:off x="5053580" y="1739035"/>
            <a:ext cx="2901700" cy="844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picture containing text&#10;&#10;Description automatically generated">
            <a:extLst>
              <a:ext uri="{FF2B5EF4-FFF2-40B4-BE49-F238E27FC236}">
                <a16:creationId xmlns:a16="http://schemas.microsoft.com/office/drawing/2014/main" id="{6A030913-CA48-172C-BFBA-8333AD7D6B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242"/>
          <a:stretch/>
        </p:blipFill>
        <p:spPr>
          <a:xfrm>
            <a:off x="4062212" y="5501551"/>
            <a:ext cx="4291974" cy="745764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22" name="Picture 21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BC64B65B-2F2A-5761-5B2C-0EC46FF69E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7690"/>
          <a:stretch/>
        </p:blipFill>
        <p:spPr>
          <a:xfrm>
            <a:off x="3147682" y="5504594"/>
            <a:ext cx="828705" cy="774172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A09574B-04AC-7CC3-CCC4-FA05DAF004A9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4803846"/>
            <a:ext cx="654492" cy="795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E6125759-2A48-3440-42F2-A708CB5E1AF8}"/>
              </a:ext>
            </a:extLst>
          </p:cNvPr>
          <p:cNvSpPr/>
          <p:nvPr/>
        </p:nvSpPr>
        <p:spPr>
          <a:xfrm>
            <a:off x="6648141" y="5556283"/>
            <a:ext cx="488798" cy="421477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1A13072-808C-2B12-DCB7-36F267C806C8}"/>
              </a:ext>
            </a:extLst>
          </p:cNvPr>
          <p:cNvSpPr txBox="1"/>
          <p:nvPr/>
        </p:nvSpPr>
        <p:spPr>
          <a:xfrm>
            <a:off x="2705210" y="3099751"/>
            <a:ext cx="1833835" cy="553998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Lower transverse </a:t>
            </a:r>
          </a:p>
          <a:p>
            <a:pPr algn="ctr"/>
            <a:r>
              <a:rPr lang="en-US" dirty="0"/>
              <a:t>side-band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32CA23A-6F83-9BBB-6EA2-D0196C28AB3B}"/>
              </a:ext>
            </a:extLst>
          </p:cNvPr>
          <p:cNvSpPr txBox="1"/>
          <p:nvPr/>
        </p:nvSpPr>
        <p:spPr>
          <a:xfrm>
            <a:off x="7392831" y="3113049"/>
            <a:ext cx="1833835" cy="553998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Upper transverse </a:t>
            </a:r>
          </a:p>
          <a:p>
            <a:pPr algn="ctr"/>
            <a:r>
              <a:rPr lang="en-US" dirty="0"/>
              <a:t>side-band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D264F97-4E96-24F1-5963-B2965D528306}"/>
              </a:ext>
            </a:extLst>
          </p:cNvPr>
          <p:cNvSpPr txBox="1"/>
          <p:nvPr/>
        </p:nvSpPr>
        <p:spPr>
          <a:xfrm>
            <a:off x="5084963" y="3201173"/>
            <a:ext cx="1821011" cy="276999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Longitudinal band</a:t>
            </a:r>
          </a:p>
        </p:txBody>
      </p:sp>
    </p:spTree>
    <p:extLst>
      <p:ext uri="{BB962C8B-B14F-4D97-AF65-F5344CB8AC3E}">
        <p14:creationId xmlns:p14="http://schemas.microsoft.com/office/powerpoint/2010/main" val="304846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/>
      <p:bldP spid="55" grpId="0"/>
      <p:bldP spid="79" grpId="0" animBg="1"/>
      <p:bldP spid="80" grpId="0"/>
      <p:bldP spid="13" grpId="0" animBg="1"/>
      <p:bldP spid="27" grpId="0" animBg="1"/>
      <p:bldP spid="32" grpId="0" animBg="1"/>
      <p:bldP spid="33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8EACB-D66D-E9EE-7567-92B2D05C3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phic 23">
            <a:extLst>
              <a:ext uri="{FF2B5EF4-FFF2-40B4-BE49-F238E27FC236}">
                <a16:creationId xmlns:a16="http://schemas.microsoft.com/office/drawing/2014/main" id="{938FF0F6-42BA-1393-BAFB-E525668F5C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7160" y="1479128"/>
            <a:ext cx="9875838" cy="4835956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59AB10D4-613F-7827-1CA9-922CB8697D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37160" y="1479128"/>
            <a:ext cx="9875838" cy="4835956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BA3B7A23-7D75-AEC6-72E6-BE5836BADC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37160" y="1479128"/>
            <a:ext cx="9875838" cy="48359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EA4B40-2E49-EDDA-1676-23E8376189E5}"/>
              </a:ext>
            </a:extLst>
          </p:cNvPr>
          <p:cNvSpPr txBox="1"/>
          <p:nvPr/>
        </p:nvSpPr>
        <p:spPr>
          <a:xfrm>
            <a:off x="407988" y="599886"/>
            <a:ext cx="117670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Longitudinal </a:t>
            </a:r>
            <a:r>
              <a:rPr lang="en-US" b="1" dirty="0">
                <a:solidFill>
                  <a:schemeClr val="tx2"/>
                </a:solidFill>
              </a:rPr>
              <a:t>i</a:t>
            </a:r>
            <a:r>
              <a:rPr lang="en-US" sz="1800" b="1" dirty="0">
                <a:solidFill>
                  <a:schemeClr val="tx2"/>
                </a:solidFill>
              </a:rPr>
              <a:t>mpedance</a:t>
            </a:r>
            <a:r>
              <a:rPr lang="en-US" sz="1800" dirty="0">
                <a:solidFill>
                  <a:schemeClr val="tx2"/>
                </a:solidFill>
              </a:rPr>
              <a:t> significantly affects proton Schottky spectra.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Spectra of bunches of different intensities (0.5e11 to 2e11 ppb) acquired at injection during MD block 1.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203FF-29A9-3A3C-A0F5-EEBA87D80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10th,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6D705-C4EA-6DC4-E79A-ADCC960A8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longitudinal impedance measurement through Schottky spectra | C. Lannoy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D430F-4607-9210-50FA-2F06304EE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1" name="Title 2">
            <a:extLst>
              <a:ext uri="{FF2B5EF4-FFF2-40B4-BE49-F238E27FC236}">
                <a16:creationId xmlns:a16="http://schemas.microsoft.com/office/drawing/2014/main" id="{5DD79EEF-0CA4-A53B-CB68-3FC7105B9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52798"/>
            <a:ext cx="11376025" cy="434217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Experimental LHC spectra: </a:t>
            </a:r>
            <a:r>
              <a:rPr lang="en-US" sz="2400" dirty="0"/>
              <a:t>Longitudinal Impedance Effects</a:t>
            </a:r>
            <a:endParaRPr lang="en-US" sz="3200" b="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641CE2-F63A-F660-58E1-5E13E101979A}"/>
              </a:ext>
            </a:extLst>
          </p:cNvPr>
          <p:cNvSpPr txBox="1"/>
          <p:nvPr/>
        </p:nvSpPr>
        <p:spPr>
          <a:xfrm>
            <a:off x="3341915" y="1222652"/>
            <a:ext cx="35715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2"/>
                </a:solidFill>
              </a:rPr>
              <a:t>Schottky spectra from MD 11723</a:t>
            </a:r>
            <a:endParaRPr lang="en-BE" b="1" u="sng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8EE492-17F8-3290-15FC-903EAA03DC83}"/>
              </a:ext>
            </a:extLst>
          </p:cNvPr>
          <p:cNvSpPr txBox="1"/>
          <p:nvPr/>
        </p:nvSpPr>
        <p:spPr>
          <a:xfrm>
            <a:off x="7284542" y="4203342"/>
            <a:ext cx="24080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Intensity dependent shift of the satellites. </a:t>
            </a:r>
            <a:endParaRPr lang="en-B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430D65-337A-AC41-86CD-8D3168EFA166}"/>
              </a:ext>
            </a:extLst>
          </p:cNvPr>
          <p:cNvSpPr txBox="1"/>
          <p:nvPr/>
        </p:nvSpPr>
        <p:spPr>
          <a:xfrm>
            <a:off x="10165485" y="2155371"/>
            <a:ext cx="17026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Longitudinal impedance</a:t>
            </a:r>
            <a:endParaRPr lang="en-BE" sz="2000" dirty="0">
              <a:solidFill>
                <a:schemeClr val="tx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73971D-1D1B-395E-FC7E-A24962582FB1}"/>
              </a:ext>
            </a:extLst>
          </p:cNvPr>
          <p:cNvSpPr/>
          <p:nvPr/>
        </p:nvSpPr>
        <p:spPr>
          <a:xfrm>
            <a:off x="6721561" y="4639056"/>
            <a:ext cx="383823" cy="126827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04FDF7-F966-F334-FA15-29D4F9DD35C4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6913473" y="4394550"/>
            <a:ext cx="292329" cy="24450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542A39E-EAD6-CBE7-DD07-44E8CB78E57B}"/>
              </a:ext>
            </a:extLst>
          </p:cNvPr>
          <p:cNvSpPr/>
          <p:nvPr/>
        </p:nvSpPr>
        <p:spPr>
          <a:xfrm>
            <a:off x="4460541" y="2770924"/>
            <a:ext cx="359109" cy="770713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A9962D3-9626-93BB-1D1C-2FC0D46436CD}"/>
              </a:ext>
            </a:extLst>
          </p:cNvPr>
          <p:cNvSpPr/>
          <p:nvPr/>
        </p:nvSpPr>
        <p:spPr>
          <a:xfrm>
            <a:off x="454660" y="3880339"/>
            <a:ext cx="4555400" cy="2025161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F3E1DFD-8EEF-D9EF-8859-B23E2359BE78}"/>
              </a:ext>
            </a:extLst>
          </p:cNvPr>
          <p:cNvCxnSpPr>
            <a:cxnSpLocks/>
          </p:cNvCxnSpPr>
          <p:nvPr/>
        </p:nvCxnSpPr>
        <p:spPr>
          <a:xfrm flipH="1">
            <a:off x="454660" y="3541637"/>
            <a:ext cx="4010928" cy="338702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BEE1B3B-92F3-F70F-3E09-D817862DFBB5}"/>
              </a:ext>
            </a:extLst>
          </p:cNvPr>
          <p:cNvCxnSpPr>
            <a:cxnSpLocks/>
          </p:cNvCxnSpPr>
          <p:nvPr/>
        </p:nvCxnSpPr>
        <p:spPr>
          <a:xfrm flipH="1" flipV="1">
            <a:off x="4819650" y="3541637"/>
            <a:ext cx="190410" cy="338702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6339298-BF7D-7306-096A-DB5464EB9A80}"/>
              </a:ext>
            </a:extLst>
          </p:cNvPr>
          <p:cNvSpPr/>
          <p:nvPr/>
        </p:nvSpPr>
        <p:spPr>
          <a:xfrm>
            <a:off x="5383265" y="2749423"/>
            <a:ext cx="359109" cy="790685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45DDC76-60D9-4589-0CC3-00BCD470A9AB}"/>
              </a:ext>
            </a:extLst>
          </p:cNvPr>
          <p:cNvSpPr/>
          <p:nvPr/>
        </p:nvSpPr>
        <p:spPr>
          <a:xfrm>
            <a:off x="5189307" y="3880339"/>
            <a:ext cx="4582073" cy="2025161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7635D89-E4FC-4AA3-75D9-BC4B69563CF1}"/>
              </a:ext>
            </a:extLst>
          </p:cNvPr>
          <p:cNvCxnSpPr>
            <a:cxnSpLocks/>
          </p:cNvCxnSpPr>
          <p:nvPr/>
        </p:nvCxnSpPr>
        <p:spPr>
          <a:xfrm flipH="1">
            <a:off x="5189307" y="3541637"/>
            <a:ext cx="174815" cy="338702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EA52F4A-2FE6-EDAB-A756-CA8AE873AE7A}"/>
              </a:ext>
            </a:extLst>
          </p:cNvPr>
          <p:cNvCxnSpPr>
            <a:cxnSpLocks/>
          </p:cNvCxnSpPr>
          <p:nvPr/>
        </p:nvCxnSpPr>
        <p:spPr>
          <a:xfrm flipH="1" flipV="1">
            <a:off x="5742374" y="3541637"/>
            <a:ext cx="4029006" cy="327888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D0BBE86-5FBC-6D20-3D79-A05D0F4AA26A}"/>
              </a:ext>
            </a:extLst>
          </p:cNvPr>
          <p:cNvSpPr txBox="1"/>
          <p:nvPr/>
        </p:nvSpPr>
        <p:spPr>
          <a:xfrm>
            <a:off x="10165485" y="3365929"/>
            <a:ext cx="17026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Synchrotron tune shift</a:t>
            </a:r>
            <a:endParaRPr lang="en-BE" sz="2000" dirty="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0FB2AD5-E363-70E8-CD85-89431AE3C9E9}"/>
              </a:ext>
            </a:extLst>
          </p:cNvPr>
          <p:cNvSpPr txBox="1"/>
          <p:nvPr/>
        </p:nvSpPr>
        <p:spPr>
          <a:xfrm>
            <a:off x="9958019" y="4598882"/>
            <a:ext cx="21176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Shift of Schottky satellites</a:t>
            </a:r>
            <a:endParaRPr lang="en-BE" sz="2000" dirty="0">
              <a:solidFill>
                <a:schemeClr val="tx2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F26605A-D182-068F-CB1B-AD2379957F6B}"/>
              </a:ext>
            </a:extLst>
          </p:cNvPr>
          <p:cNvCxnSpPr>
            <a:cxnSpLocks/>
            <a:stCxn id="22" idx="2"/>
            <a:endCxn id="48" idx="0"/>
          </p:cNvCxnSpPr>
          <p:nvPr/>
        </p:nvCxnSpPr>
        <p:spPr>
          <a:xfrm>
            <a:off x="11016819" y="2770924"/>
            <a:ext cx="0" cy="59500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D4BA30C-285A-EE1F-61EA-396D8D2B151E}"/>
              </a:ext>
            </a:extLst>
          </p:cNvPr>
          <p:cNvCxnSpPr>
            <a:cxnSpLocks/>
            <a:stCxn id="48" idx="2"/>
            <a:endCxn id="49" idx="0"/>
          </p:cNvCxnSpPr>
          <p:nvPr/>
        </p:nvCxnSpPr>
        <p:spPr>
          <a:xfrm>
            <a:off x="11016819" y="3981482"/>
            <a:ext cx="0" cy="6174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1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48" grpId="0"/>
      <p:bldP spid="49" grpId="0"/>
    </p:bld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0</TotalTime>
  <Words>1737</Words>
  <Application>Microsoft Office PowerPoint</Application>
  <PresentationFormat>Widescreen</PresentationFormat>
  <Paragraphs>313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 Math</vt:lpstr>
      <vt:lpstr>Wingdings</vt:lpstr>
      <vt:lpstr>Office Theme</vt:lpstr>
      <vt:lpstr>LHC longitudinal impedance measurement through Schottky spectra</vt:lpstr>
      <vt:lpstr>PowerPoint Presentation</vt:lpstr>
      <vt:lpstr>Introduction: The Schottky Monitor</vt:lpstr>
      <vt:lpstr>Longitudinal Schottky Spectrum (synchronous particle)</vt:lpstr>
      <vt:lpstr>Longitudinal Schottky Spectrum</vt:lpstr>
      <vt:lpstr>Longitudinal Schottky Spectrum</vt:lpstr>
      <vt:lpstr>Longitudinal Schottky Spectrum</vt:lpstr>
      <vt:lpstr>PowerPoint Presentation</vt:lpstr>
      <vt:lpstr>Experimental LHC spectra: Longitudinal Impedance Effects</vt:lpstr>
      <vt:lpstr>Longitudinal Impedance Effects on LHC Schottky spectra</vt:lpstr>
      <vt:lpstr>Longitudinal Impedance Effects on LHC Schottky spectra</vt:lpstr>
      <vt:lpstr>Longitudinal Impedance Effects on LHC Schottky spectra</vt:lpstr>
      <vt:lpstr>Longitudinal Impedance Effects on LHC Schottky spectra</vt:lpstr>
      <vt:lpstr>Fitting of experimental LHC Schottky spectra</vt:lpstr>
      <vt:lpstr>Fitting of experimental LHC Schottky spectra</vt:lpstr>
      <vt:lpstr>Fitting of experimental LHC Schottky spectra</vt:lpstr>
      <vt:lpstr>Fitting of experimental LHC Schottky spectra</vt:lpstr>
      <vt:lpstr>Fitting of experimental LHC Schottky spectra</vt:lpstr>
      <vt:lpstr>Fitting of experimental LHC Schottky spectra</vt:lpstr>
      <vt:lpstr>Experimental LHC spectra: Transverse impedance effects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Christophe LANNOY</dc:creator>
  <cp:lastModifiedBy>Christophe Emmanuel R. Lannoy</cp:lastModifiedBy>
  <cp:revision>100</cp:revision>
  <dcterms:created xsi:type="dcterms:W3CDTF">2023-11-14T14:17:58Z</dcterms:created>
  <dcterms:modified xsi:type="dcterms:W3CDTF">2024-10-09T11:33:03Z</dcterms:modified>
</cp:coreProperties>
</file>