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67" r:id="rId2"/>
    <p:sldId id="262" r:id="rId3"/>
    <p:sldId id="270" r:id="rId4"/>
    <p:sldId id="271" r:id="rId5"/>
    <p:sldId id="272" r:id="rId6"/>
    <p:sldId id="268" r:id="rId7"/>
    <p:sldId id="269" r:id="rId8"/>
    <p:sldId id="266" r:id="rId9"/>
    <p:sldId id="259" r:id="rId10"/>
    <p:sldId id="264" r:id="rId11"/>
    <p:sldId id="274" r:id="rId12"/>
    <p:sldId id="261" r:id="rId13"/>
    <p:sldId id="265" r:id="rId14"/>
    <p:sldId id="27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5484"/>
    <a:srgbClr val="5C888E"/>
    <a:srgbClr val="F8C132"/>
    <a:srgbClr val="DC921A"/>
    <a:srgbClr val="B67715"/>
    <a:srgbClr val="002060"/>
    <a:srgbClr val="0A2448"/>
    <a:srgbClr val="FFFFFF"/>
    <a:srgbClr val="0A2348"/>
    <a:srgbClr val="0A25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04" autoAdjust="0"/>
    <p:restoredTop sz="94660"/>
  </p:normalViewPr>
  <p:slideViewPr>
    <p:cSldViewPr snapToGrid="0">
      <p:cViewPr varScale="1">
        <p:scale>
          <a:sx n="95" d="100"/>
          <a:sy n="95" d="100"/>
        </p:scale>
        <p:origin x="19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DC08A-F77B-4B43-8FF4-1F2374A4E05C}" type="datetimeFigureOut">
              <a:rPr lang="en-US" smtClean="0"/>
              <a:t>11/25/2024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89D7C7-C659-4616-BF68-07E3D38C7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69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and white logo">
            <a:extLst>
              <a:ext uri="{FF2B5EF4-FFF2-40B4-BE49-F238E27FC236}">
                <a16:creationId xmlns:a16="http://schemas.microsoft.com/office/drawing/2014/main" id="{C2198DF5-C9C2-1E3E-B9A6-7B54724115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591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144300-BA97-4D40-3257-51D02F6D2D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4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DB74B480-8294-3D5B-9504-94EEF9E193D9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AutoShape 8">
            <a:extLst>
              <a:ext uri="{FF2B5EF4-FFF2-40B4-BE49-F238E27FC236}">
                <a16:creationId xmlns:a16="http://schemas.microsoft.com/office/drawing/2014/main" id="{FA8F0955-9E52-9E3B-9AA3-FE9D97B6766C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BE76B9C1-F4E4-9B94-8C9F-ABA483C066E6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16">
            <a:extLst>
              <a:ext uri="{FF2B5EF4-FFF2-40B4-BE49-F238E27FC236}">
                <a16:creationId xmlns:a16="http://schemas.microsoft.com/office/drawing/2014/main" id="{680A5BDA-7D96-F935-FD03-1B5B6F3D97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12187989" cy="6205233"/>
          </a:xfr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180A5BC-2AA8-7AAB-8CA6-AA14FAA708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34189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542A17E7-23A4-452B-989F-5BFC0EE45BA5}" type="datetime1">
              <a:rPr lang="en-US" smtClean="0"/>
              <a:t>11/25/2024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125C18E7-16E1-5B99-1B35-83EABC1E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97981C8-2C36-22D4-8E23-B1D05DC45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576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D3BCC0F-CF5B-27B6-176B-4BAC40AD03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014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ue and green gradient background&#10;&#10;Description automatically generated">
            <a:extLst>
              <a:ext uri="{FF2B5EF4-FFF2-40B4-BE49-F238E27FC236}">
                <a16:creationId xmlns:a16="http://schemas.microsoft.com/office/drawing/2014/main" id="{201491A5-652C-7974-E5A5-19EBDE3556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A27F22-ED75-1B51-6740-354421328C6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03828" y="2201352"/>
            <a:ext cx="8384344" cy="1655763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pic>
        <p:nvPicPr>
          <p:cNvPr id="16" name="Picture 15" descr="A logo with white text&#10;&#10;Description automatically generated">
            <a:extLst>
              <a:ext uri="{FF2B5EF4-FFF2-40B4-BE49-F238E27FC236}">
                <a16:creationId xmlns:a16="http://schemas.microsoft.com/office/drawing/2014/main" id="{04993651-6401-DFD0-6511-A1524CEC1E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05" y="6058467"/>
            <a:ext cx="2982595" cy="551804"/>
          </a:xfrm>
          <a:prstGeom prst="rect">
            <a:avLst/>
          </a:prstGeom>
        </p:spPr>
      </p:pic>
      <p:sp>
        <p:nvSpPr>
          <p:cNvPr id="43" name="Subtitle 2">
            <a:extLst>
              <a:ext uri="{FF2B5EF4-FFF2-40B4-BE49-F238E27FC236}">
                <a16:creationId xmlns:a16="http://schemas.microsoft.com/office/drawing/2014/main" id="{F96C3F33-9D2D-6AD4-B709-56BFFD9E92C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99900" y="4368396"/>
            <a:ext cx="5458264" cy="66047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288056247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ull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76">
            <a:extLst>
              <a:ext uri="{FF2B5EF4-FFF2-40B4-BE49-F238E27FC236}">
                <a16:creationId xmlns:a16="http://schemas.microsoft.com/office/drawing/2014/main" id="{C6554D79-757C-8D68-C35E-4AC68280DF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69F07D00-E2A4-4402-858F-2179B0D60C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1236" y="1275300"/>
            <a:ext cx="2195170" cy="641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818129-0059-991D-3726-12A9E427FD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09504"/>
            <a:ext cx="7022432" cy="805949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8C44F-64EE-2265-5FF6-A0AD0A245C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5162"/>
            <a:ext cx="10391274" cy="43513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9E6883-7165-A503-F5F7-FA59CCB031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34189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542A17E7-23A4-452B-989F-5BFC0EE45BA5}" type="datetime1">
              <a:rPr lang="en-US" smtClean="0"/>
              <a:t>11/25/2024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4CEF51-2C52-EE7E-7312-9420FCFD6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4B8CF6-822D-4A30-C6F2-E8BD69A51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4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1958DB80-3672-E47D-4939-5B8C05471032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5" name="AutoShape 8">
            <a:extLst>
              <a:ext uri="{FF2B5EF4-FFF2-40B4-BE49-F238E27FC236}">
                <a16:creationId xmlns:a16="http://schemas.microsoft.com/office/drawing/2014/main" id="{90FD229F-C513-8937-FD84-85C84E2A03BC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6" name="Freeform 9">
            <a:extLst>
              <a:ext uri="{FF2B5EF4-FFF2-40B4-BE49-F238E27FC236}">
                <a16:creationId xmlns:a16="http://schemas.microsoft.com/office/drawing/2014/main" id="{86E1A614-ABDE-7AEC-70C9-EA68F2A8EFAD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83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77E3910-E3AE-41EE-CF8A-89A7C3675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4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2426D624-CDEF-1D43-7D2E-EF685F0912DF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AutoShape 8">
            <a:extLst>
              <a:ext uri="{FF2B5EF4-FFF2-40B4-BE49-F238E27FC236}">
                <a16:creationId xmlns:a16="http://schemas.microsoft.com/office/drawing/2014/main" id="{90B81268-31A0-B5C0-FDC1-4D880ABE85DF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21D1BDC1-B918-6A58-AF31-74CEAF717E32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F69E340-4026-F937-4B2D-20A0A084C2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09504"/>
            <a:ext cx="7022432" cy="805949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700E2CA-503E-A744-002D-4A71751B6E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34189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542A17E7-23A4-452B-989F-5BFC0EE45BA5}" type="datetime1">
              <a:rPr lang="en-US" smtClean="0"/>
              <a:t>11/25/2024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B0CE48-277D-C3A3-924E-176D1AF12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38E21EF-D265-AA23-3A7C-EA63C271B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98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+ right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61C4EBDB-0EA9-6DA4-4549-F35F6F4F8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205D70F-3CE3-4B28-88A1-F57B67AF2EA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62775" y="0"/>
            <a:ext cx="5229225" cy="6205233"/>
          </a:xfr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03E866DC-9EAD-52B8-3716-F05A43885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71625"/>
            <a:ext cx="5626767" cy="3818522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EA4AF42-9905-FD81-1BEE-DF49B559EE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09504"/>
            <a:ext cx="5626766" cy="805949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1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12F3AB83-A2E2-C27A-898F-4EC075136DE0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2" name="AutoShape 8">
            <a:extLst>
              <a:ext uri="{FF2B5EF4-FFF2-40B4-BE49-F238E27FC236}">
                <a16:creationId xmlns:a16="http://schemas.microsoft.com/office/drawing/2014/main" id="{256AFF2D-265B-81DC-B57D-A76F12DD83F0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3" name="Freeform 9">
            <a:extLst>
              <a:ext uri="{FF2B5EF4-FFF2-40B4-BE49-F238E27FC236}">
                <a16:creationId xmlns:a16="http://schemas.microsoft.com/office/drawing/2014/main" id="{8520892C-F771-56AF-A2C8-EDE6AC35CFA8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4" name="Date Placeholder 3">
            <a:extLst>
              <a:ext uri="{FF2B5EF4-FFF2-40B4-BE49-F238E27FC236}">
                <a16:creationId xmlns:a16="http://schemas.microsoft.com/office/drawing/2014/main" id="{4E356DE0-CF57-1394-DD9C-34C2D8889B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34189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542A17E7-23A4-452B-989F-5BFC0EE45BA5}" type="datetime1">
              <a:rPr lang="en-US" smtClean="0"/>
              <a:t>11/25/2024</a:t>
            </a:fld>
            <a:endParaRPr lang="en-US" dirty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01C1902A-1648-C873-6744-F1CF0EB47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187A00C4-E19B-98E4-3E2F-FB76AD8E4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B2F2770-EC61-CE14-1476-A7414647B59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51236" y="1275300"/>
            <a:ext cx="2195170" cy="6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931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oi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F532DC-6C71-8442-AB73-3F46B07FE0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4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E2E2C800-F331-ABD5-BD43-7291F8E763E2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AutoShape 8">
            <a:extLst>
              <a:ext uri="{FF2B5EF4-FFF2-40B4-BE49-F238E27FC236}">
                <a16:creationId xmlns:a16="http://schemas.microsoft.com/office/drawing/2014/main" id="{672DC7CF-39AC-3E10-7F80-DFF8F9DCF463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BE72422A-6F1A-A6B6-B770-F139075D473A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9" name="Freeform 13">
            <a:extLst>
              <a:ext uri="{FF2B5EF4-FFF2-40B4-BE49-F238E27FC236}">
                <a16:creationId xmlns:a16="http://schemas.microsoft.com/office/drawing/2014/main" id="{721AB408-811D-76A8-2525-38E6F56BCF4D}"/>
              </a:ext>
            </a:extLst>
          </p:cNvPr>
          <p:cNvSpPr/>
          <p:nvPr userDrawn="1"/>
        </p:nvSpPr>
        <p:spPr>
          <a:xfrm>
            <a:off x="838200" y="1833556"/>
            <a:ext cx="926432" cy="926432"/>
          </a:xfrm>
          <a:custGeom>
            <a:avLst/>
            <a:gdLst/>
            <a:ahLst/>
            <a:cxnLst/>
            <a:rect l="l" t="t" r="r" b="b"/>
            <a:pathLst>
              <a:path w="1004316" h="1004316">
                <a:moveTo>
                  <a:pt x="0" y="0"/>
                </a:moveTo>
                <a:lnTo>
                  <a:pt x="1004316" y="0"/>
                </a:lnTo>
                <a:lnTo>
                  <a:pt x="1004316" y="1004316"/>
                </a:lnTo>
                <a:lnTo>
                  <a:pt x="0" y="1004316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/>
          <a:lstStyle/>
          <a:p>
            <a:endParaRPr lang="en-CH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C772EDCA-B453-7225-A01A-7BC3C31720E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200" y="1833556"/>
            <a:ext cx="914416" cy="907124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68DC9B95-5B1F-1693-D1EE-43FE0C13AB9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33735" y="1833556"/>
            <a:ext cx="4062265" cy="926432"/>
          </a:xfrm>
        </p:spPr>
        <p:txBody>
          <a:bodyPr/>
          <a:lstStyle>
            <a:lvl1pPr marL="0" indent="0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9" name="Freeform 13">
            <a:extLst>
              <a:ext uri="{FF2B5EF4-FFF2-40B4-BE49-F238E27FC236}">
                <a16:creationId xmlns:a16="http://schemas.microsoft.com/office/drawing/2014/main" id="{E079AD5C-EC75-AA5E-E0A3-BD2D6B8939CA}"/>
              </a:ext>
            </a:extLst>
          </p:cNvPr>
          <p:cNvSpPr/>
          <p:nvPr userDrawn="1"/>
        </p:nvSpPr>
        <p:spPr>
          <a:xfrm>
            <a:off x="838200" y="3278091"/>
            <a:ext cx="926432" cy="926432"/>
          </a:xfrm>
          <a:custGeom>
            <a:avLst/>
            <a:gdLst/>
            <a:ahLst/>
            <a:cxnLst/>
            <a:rect l="l" t="t" r="r" b="b"/>
            <a:pathLst>
              <a:path w="1004316" h="1004316">
                <a:moveTo>
                  <a:pt x="0" y="0"/>
                </a:moveTo>
                <a:lnTo>
                  <a:pt x="1004316" y="0"/>
                </a:lnTo>
                <a:lnTo>
                  <a:pt x="1004316" y="1004316"/>
                </a:lnTo>
                <a:lnTo>
                  <a:pt x="0" y="1004316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/>
          <a:lstStyle/>
          <a:p>
            <a:endParaRPr lang="en-CH"/>
          </a:p>
        </p:txBody>
      </p:sp>
      <p:sp>
        <p:nvSpPr>
          <p:cNvPr id="30" name="Picture Placeholder 20">
            <a:extLst>
              <a:ext uri="{FF2B5EF4-FFF2-40B4-BE49-F238E27FC236}">
                <a16:creationId xmlns:a16="http://schemas.microsoft.com/office/drawing/2014/main" id="{D8098FA6-D007-E4F7-5636-D014C121681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38200" y="3278091"/>
            <a:ext cx="926432" cy="926432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31" name="Text Placeholder 18">
            <a:extLst>
              <a:ext uri="{FF2B5EF4-FFF2-40B4-BE49-F238E27FC236}">
                <a16:creationId xmlns:a16="http://schemas.microsoft.com/office/drawing/2014/main" id="{99030014-7F0B-5319-A5D1-7BC02B6B82E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033735" y="3278091"/>
            <a:ext cx="4062265" cy="926432"/>
          </a:xfrm>
        </p:spPr>
        <p:txBody>
          <a:bodyPr/>
          <a:lstStyle>
            <a:lvl1pPr marL="0" indent="0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2" name="Freeform 13">
            <a:extLst>
              <a:ext uri="{FF2B5EF4-FFF2-40B4-BE49-F238E27FC236}">
                <a16:creationId xmlns:a16="http://schemas.microsoft.com/office/drawing/2014/main" id="{CB8D1BFD-6946-39C2-D8B5-CDC5097075CD}"/>
              </a:ext>
            </a:extLst>
          </p:cNvPr>
          <p:cNvSpPr/>
          <p:nvPr userDrawn="1"/>
        </p:nvSpPr>
        <p:spPr>
          <a:xfrm>
            <a:off x="838200" y="4727881"/>
            <a:ext cx="926432" cy="926432"/>
          </a:xfrm>
          <a:custGeom>
            <a:avLst/>
            <a:gdLst/>
            <a:ahLst/>
            <a:cxnLst/>
            <a:rect l="l" t="t" r="r" b="b"/>
            <a:pathLst>
              <a:path w="1004316" h="1004316">
                <a:moveTo>
                  <a:pt x="0" y="0"/>
                </a:moveTo>
                <a:lnTo>
                  <a:pt x="1004316" y="0"/>
                </a:lnTo>
                <a:lnTo>
                  <a:pt x="1004316" y="1004316"/>
                </a:lnTo>
                <a:lnTo>
                  <a:pt x="0" y="1004316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/>
          <a:lstStyle/>
          <a:p>
            <a:endParaRPr lang="en-CH"/>
          </a:p>
        </p:txBody>
      </p:sp>
      <p:sp>
        <p:nvSpPr>
          <p:cNvPr id="33" name="Picture Placeholder 20">
            <a:extLst>
              <a:ext uri="{FF2B5EF4-FFF2-40B4-BE49-F238E27FC236}">
                <a16:creationId xmlns:a16="http://schemas.microsoft.com/office/drawing/2014/main" id="{1765C5C5-FC6C-096A-DFFC-046D54D2A45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38198" y="4722627"/>
            <a:ext cx="914415" cy="92643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34" name="Text Placeholder 18">
            <a:extLst>
              <a:ext uri="{FF2B5EF4-FFF2-40B4-BE49-F238E27FC236}">
                <a16:creationId xmlns:a16="http://schemas.microsoft.com/office/drawing/2014/main" id="{0DE260C4-7BF0-459D-378C-796DA7EDCB4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033735" y="4727881"/>
            <a:ext cx="4062265" cy="926432"/>
          </a:xfrm>
        </p:spPr>
        <p:txBody>
          <a:bodyPr/>
          <a:lstStyle>
            <a:lvl1pPr marL="0" indent="0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5" name="Freeform 13">
            <a:extLst>
              <a:ext uri="{FF2B5EF4-FFF2-40B4-BE49-F238E27FC236}">
                <a16:creationId xmlns:a16="http://schemas.microsoft.com/office/drawing/2014/main" id="{FBC66E56-BE4A-5A72-17E9-54978AEDB5BC}"/>
              </a:ext>
            </a:extLst>
          </p:cNvPr>
          <p:cNvSpPr/>
          <p:nvPr userDrawn="1"/>
        </p:nvSpPr>
        <p:spPr>
          <a:xfrm>
            <a:off x="6377119" y="1833556"/>
            <a:ext cx="926432" cy="926432"/>
          </a:xfrm>
          <a:custGeom>
            <a:avLst/>
            <a:gdLst/>
            <a:ahLst/>
            <a:cxnLst/>
            <a:rect l="l" t="t" r="r" b="b"/>
            <a:pathLst>
              <a:path w="1004316" h="1004316">
                <a:moveTo>
                  <a:pt x="0" y="0"/>
                </a:moveTo>
                <a:lnTo>
                  <a:pt x="1004316" y="0"/>
                </a:lnTo>
                <a:lnTo>
                  <a:pt x="1004316" y="1004316"/>
                </a:lnTo>
                <a:lnTo>
                  <a:pt x="0" y="1004316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/>
          <a:lstStyle/>
          <a:p>
            <a:endParaRPr lang="en-CH"/>
          </a:p>
        </p:txBody>
      </p:sp>
      <p:sp>
        <p:nvSpPr>
          <p:cNvPr id="36" name="Picture Placeholder 20">
            <a:extLst>
              <a:ext uri="{FF2B5EF4-FFF2-40B4-BE49-F238E27FC236}">
                <a16:creationId xmlns:a16="http://schemas.microsoft.com/office/drawing/2014/main" id="{594BA592-5A68-C842-C4E0-56E6A1E1604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377119" y="1833556"/>
            <a:ext cx="926432" cy="907123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37" name="Text Placeholder 18">
            <a:extLst>
              <a:ext uri="{FF2B5EF4-FFF2-40B4-BE49-F238E27FC236}">
                <a16:creationId xmlns:a16="http://schemas.microsoft.com/office/drawing/2014/main" id="{5EA3AFAE-1713-FD38-410F-6150434DCA5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572654" y="1833556"/>
            <a:ext cx="4062265" cy="926432"/>
          </a:xfrm>
        </p:spPr>
        <p:txBody>
          <a:bodyPr/>
          <a:lstStyle>
            <a:lvl1pPr marL="0" indent="0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8" name="Freeform 13">
            <a:extLst>
              <a:ext uri="{FF2B5EF4-FFF2-40B4-BE49-F238E27FC236}">
                <a16:creationId xmlns:a16="http://schemas.microsoft.com/office/drawing/2014/main" id="{454F778A-AB2E-2274-41CC-CF615C5B9997}"/>
              </a:ext>
            </a:extLst>
          </p:cNvPr>
          <p:cNvSpPr/>
          <p:nvPr userDrawn="1"/>
        </p:nvSpPr>
        <p:spPr>
          <a:xfrm>
            <a:off x="6377119" y="3278091"/>
            <a:ext cx="926432" cy="926432"/>
          </a:xfrm>
          <a:custGeom>
            <a:avLst/>
            <a:gdLst/>
            <a:ahLst/>
            <a:cxnLst/>
            <a:rect l="l" t="t" r="r" b="b"/>
            <a:pathLst>
              <a:path w="1004316" h="1004316">
                <a:moveTo>
                  <a:pt x="0" y="0"/>
                </a:moveTo>
                <a:lnTo>
                  <a:pt x="1004316" y="0"/>
                </a:lnTo>
                <a:lnTo>
                  <a:pt x="1004316" y="1004316"/>
                </a:lnTo>
                <a:lnTo>
                  <a:pt x="0" y="1004316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/>
          <a:lstStyle/>
          <a:p>
            <a:endParaRPr lang="en-CH"/>
          </a:p>
        </p:txBody>
      </p:sp>
      <p:sp>
        <p:nvSpPr>
          <p:cNvPr id="39" name="Picture Placeholder 20">
            <a:extLst>
              <a:ext uri="{FF2B5EF4-FFF2-40B4-BE49-F238E27FC236}">
                <a16:creationId xmlns:a16="http://schemas.microsoft.com/office/drawing/2014/main" id="{7EF50F29-E784-C5CD-8D2B-547C5354A1D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377119" y="3278091"/>
            <a:ext cx="926432" cy="926432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40" name="Text Placeholder 18">
            <a:extLst>
              <a:ext uri="{FF2B5EF4-FFF2-40B4-BE49-F238E27FC236}">
                <a16:creationId xmlns:a16="http://schemas.microsoft.com/office/drawing/2014/main" id="{F5D93159-6597-6753-49B5-BC79A66450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572654" y="3278091"/>
            <a:ext cx="4062265" cy="926432"/>
          </a:xfrm>
        </p:spPr>
        <p:txBody>
          <a:bodyPr/>
          <a:lstStyle>
            <a:lvl1pPr marL="0" indent="0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41" name="Freeform 13">
            <a:extLst>
              <a:ext uri="{FF2B5EF4-FFF2-40B4-BE49-F238E27FC236}">
                <a16:creationId xmlns:a16="http://schemas.microsoft.com/office/drawing/2014/main" id="{2BA1FCB2-9408-3CA7-9879-658C19E01B55}"/>
              </a:ext>
            </a:extLst>
          </p:cNvPr>
          <p:cNvSpPr/>
          <p:nvPr userDrawn="1"/>
        </p:nvSpPr>
        <p:spPr>
          <a:xfrm>
            <a:off x="6377119" y="4727881"/>
            <a:ext cx="926432" cy="926432"/>
          </a:xfrm>
          <a:custGeom>
            <a:avLst/>
            <a:gdLst/>
            <a:ahLst/>
            <a:cxnLst/>
            <a:rect l="l" t="t" r="r" b="b"/>
            <a:pathLst>
              <a:path w="1004316" h="1004316">
                <a:moveTo>
                  <a:pt x="0" y="0"/>
                </a:moveTo>
                <a:lnTo>
                  <a:pt x="1004316" y="0"/>
                </a:lnTo>
                <a:lnTo>
                  <a:pt x="1004316" y="1004316"/>
                </a:lnTo>
                <a:lnTo>
                  <a:pt x="0" y="1004316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/>
          <a:lstStyle/>
          <a:p>
            <a:endParaRPr lang="en-CH"/>
          </a:p>
        </p:txBody>
      </p:sp>
      <p:sp>
        <p:nvSpPr>
          <p:cNvPr id="42" name="Picture Placeholder 20">
            <a:extLst>
              <a:ext uri="{FF2B5EF4-FFF2-40B4-BE49-F238E27FC236}">
                <a16:creationId xmlns:a16="http://schemas.microsoft.com/office/drawing/2014/main" id="{20434624-7F48-9F55-1120-8E7527ADE42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377119" y="4722626"/>
            <a:ext cx="926432" cy="926431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43" name="Text Placeholder 18">
            <a:extLst>
              <a:ext uri="{FF2B5EF4-FFF2-40B4-BE49-F238E27FC236}">
                <a16:creationId xmlns:a16="http://schemas.microsoft.com/office/drawing/2014/main" id="{64ACA977-656C-E8EF-3C28-F8747781FE5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572654" y="4727881"/>
            <a:ext cx="4062265" cy="926432"/>
          </a:xfrm>
        </p:spPr>
        <p:txBody>
          <a:bodyPr/>
          <a:lstStyle>
            <a:lvl1pPr marL="0" indent="0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EC90781-8D73-47F9-2ACD-B4299A5668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09504"/>
            <a:ext cx="7022432" cy="805949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387786CD-B61D-14B5-2986-CDE0704010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34189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542A17E7-23A4-452B-989F-5BFC0EE45BA5}" type="datetime1">
              <a:rPr lang="en-US" smtClean="0"/>
              <a:t>11/25/2024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D3F1AD30-BECC-F924-0DDB-A7CA0481F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3E15A387-18DB-39DE-9B69-FE4F17089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B3738E4-384C-86D1-3362-497F01DC7E1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51236" y="1275300"/>
            <a:ext cx="2195170" cy="6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708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Rectangular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1F6430-1F6E-BCC6-176A-17E4DF688B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4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FE5EFFFD-B39A-3CCE-92E4-5F0805ED6AC4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AutoShape 8">
            <a:extLst>
              <a:ext uri="{FF2B5EF4-FFF2-40B4-BE49-F238E27FC236}">
                <a16:creationId xmlns:a16="http://schemas.microsoft.com/office/drawing/2014/main" id="{4DD02B7E-0AC3-FC8B-DC90-3D2BD1F6208C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909AF299-7D48-133F-8E96-48D7502B60F0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CA359369-443B-58C8-C94B-54657CFD4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2616" y="509504"/>
            <a:ext cx="5626768" cy="805949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endParaRPr lang="en-US" dirty="0"/>
          </a:p>
        </p:txBody>
      </p:sp>
      <p:sp>
        <p:nvSpPr>
          <p:cNvPr id="19" name="Picture Placeholder 16">
            <a:extLst>
              <a:ext uri="{FF2B5EF4-FFF2-40B4-BE49-F238E27FC236}">
                <a16:creationId xmlns:a16="http://schemas.microsoft.com/office/drawing/2014/main" id="{4416225B-305C-5CF9-6F3E-7892382995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11" y="1748588"/>
            <a:ext cx="12187989" cy="2531591"/>
          </a:xfr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8738478A-9197-AE46-8F29-51FB912B528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633913" y="4577766"/>
            <a:ext cx="6924174" cy="1237806"/>
          </a:xfrm>
        </p:spPr>
        <p:txBody>
          <a:bodyPr anchor="ctr"/>
          <a:lstStyle>
            <a:lvl1pPr marL="0" indent="0" algn="ctr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1F82445-6CD2-55F8-F124-174B7DC4ED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34189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542A17E7-23A4-452B-989F-5BFC0EE45BA5}" type="datetime1">
              <a:rPr lang="en-US" smtClean="0"/>
              <a:t>11/25/2024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3E9B5B0-206A-1507-EEEF-56862F4C4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F9B4605-A39C-1F65-2263-879F59E98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A3B84D5-53B1-36E8-26F4-103BE586E25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998415" y="1259132"/>
            <a:ext cx="2195170" cy="6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459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AD4EB0-4A3D-8AFE-F1F4-B3FF9ADFC3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4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2231FBF3-E0ED-993F-55B3-6F4D1447DECD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4" name="AutoShape 8">
            <a:extLst>
              <a:ext uri="{FF2B5EF4-FFF2-40B4-BE49-F238E27FC236}">
                <a16:creationId xmlns:a16="http://schemas.microsoft.com/office/drawing/2014/main" id="{29ECB19A-FF31-D05B-F02D-52C47B623581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D58254C8-F624-A587-DE10-84B526D0A858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16">
            <a:extLst>
              <a:ext uri="{FF2B5EF4-FFF2-40B4-BE49-F238E27FC236}">
                <a16:creationId xmlns:a16="http://schemas.microsoft.com/office/drawing/2014/main" id="{CBA445BD-3BB6-29C1-92E0-064B1AAEF7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5915" y="1637496"/>
            <a:ext cx="3493168" cy="2545595"/>
          </a:xfr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16" name="Picture Placeholder 16">
            <a:extLst>
              <a:ext uri="{FF2B5EF4-FFF2-40B4-BE49-F238E27FC236}">
                <a16:creationId xmlns:a16="http://schemas.microsoft.com/office/drawing/2014/main" id="{2396AA4E-8495-E4DA-458F-B3461FCFE1E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46099" y="1637496"/>
            <a:ext cx="3493168" cy="2545595"/>
          </a:xfr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C0A893-2F68-736E-FC73-4A441156847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26283" y="1637495"/>
            <a:ext cx="3493168" cy="2545595"/>
          </a:xfr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18" name="Text Placeholder 18">
            <a:extLst>
              <a:ext uri="{FF2B5EF4-FFF2-40B4-BE49-F238E27FC236}">
                <a16:creationId xmlns:a16="http://schemas.microsoft.com/office/drawing/2014/main" id="{18E59B91-9DFE-0316-D091-B727724B1F8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65916" y="4845916"/>
            <a:ext cx="3493168" cy="1004887"/>
          </a:xfrm>
        </p:spPr>
        <p:txBody>
          <a:bodyPr anchor="ctr">
            <a:normAutofit/>
          </a:bodyPr>
          <a:lstStyle>
            <a:lvl1pPr marL="0" indent="0" algn="ctr">
              <a:buClr>
                <a:srgbClr val="112B5A"/>
              </a:buClr>
              <a:buNone/>
              <a:defRPr sz="1400"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4836FCF-F1EF-01B4-5F51-D1CC6FF6156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11262" y="4428288"/>
            <a:ext cx="2202473" cy="388466"/>
          </a:xfrm>
        </p:spPr>
        <p:txBody>
          <a:bodyPr anchor="ctr">
            <a:normAutofit/>
          </a:bodyPr>
          <a:lstStyle>
            <a:lvl1pPr marL="0" indent="0" algn="ctr">
              <a:buClr>
                <a:srgbClr val="112B5A"/>
              </a:buClr>
              <a:buNone/>
              <a:defRPr sz="1800" b="1">
                <a:solidFill>
                  <a:srgbClr val="112B5A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96D8C912-1FA6-62AE-CAB9-A4ADEA5536F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49416" y="4846474"/>
            <a:ext cx="3493168" cy="1004887"/>
          </a:xfrm>
        </p:spPr>
        <p:txBody>
          <a:bodyPr anchor="ctr">
            <a:normAutofit/>
          </a:bodyPr>
          <a:lstStyle>
            <a:lvl1pPr marL="0" indent="0" algn="ctr">
              <a:buClr>
                <a:srgbClr val="112B5A"/>
              </a:buClr>
              <a:buNone/>
              <a:defRPr sz="1400"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33EA1A1E-DF78-9055-64A6-6809120FF60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994762" y="4428846"/>
            <a:ext cx="2202473" cy="388466"/>
          </a:xfrm>
        </p:spPr>
        <p:txBody>
          <a:bodyPr anchor="ctr">
            <a:normAutofit/>
          </a:bodyPr>
          <a:lstStyle>
            <a:lvl1pPr marL="0" indent="0" algn="ctr">
              <a:buClr>
                <a:srgbClr val="112B5A"/>
              </a:buClr>
              <a:buNone/>
              <a:defRPr sz="1800" b="1">
                <a:solidFill>
                  <a:srgbClr val="112B5A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C1418928-BA40-7137-4D84-EFB42F24AF9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226283" y="4845916"/>
            <a:ext cx="3493168" cy="1004887"/>
          </a:xfrm>
        </p:spPr>
        <p:txBody>
          <a:bodyPr anchor="ctr">
            <a:normAutofit/>
          </a:bodyPr>
          <a:lstStyle>
            <a:lvl1pPr marL="0" indent="0" algn="ctr">
              <a:buClr>
                <a:srgbClr val="112B5A"/>
              </a:buClr>
              <a:buNone/>
              <a:defRPr sz="1400"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3" name="Text Placeholder 18">
            <a:extLst>
              <a:ext uri="{FF2B5EF4-FFF2-40B4-BE49-F238E27FC236}">
                <a16:creationId xmlns:a16="http://schemas.microsoft.com/office/drawing/2014/main" id="{BCCA8E69-311F-9C30-E9E6-5C56FD5FA9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871629" y="4428288"/>
            <a:ext cx="2202473" cy="388466"/>
          </a:xfrm>
        </p:spPr>
        <p:txBody>
          <a:bodyPr anchor="ctr">
            <a:normAutofit/>
          </a:bodyPr>
          <a:lstStyle>
            <a:lvl1pPr marL="0" indent="0" algn="ctr">
              <a:buClr>
                <a:srgbClr val="112B5A"/>
              </a:buClr>
              <a:buNone/>
              <a:defRPr sz="1800" b="1">
                <a:solidFill>
                  <a:srgbClr val="112B5A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5C34866-4A64-6297-0A51-0E718F6D11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09504"/>
            <a:ext cx="7022432" cy="805949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4E478E30-2E3D-4490-9EF2-7AAC5DC63D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34189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542A17E7-23A4-452B-989F-5BFC0EE45BA5}" type="datetime1">
              <a:rPr lang="en-US" smtClean="0"/>
              <a:t>11/25/2024</a:t>
            </a:fld>
            <a:endParaRPr lang="en-US" dirty="0"/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79E6EE59-D0EC-B9C6-7CFC-A03587547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07A256B-4B20-0D35-8612-201B64682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91A2115-F7D0-F4F2-8B24-14AFC4DCB30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51236" y="1275300"/>
            <a:ext cx="2195170" cy="6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811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+ righ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11F0DA3-AFD1-808D-A305-05DAEF9FB7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5" name="Picture Placeholder 16">
            <a:extLst>
              <a:ext uri="{FF2B5EF4-FFF2-40B4-BE49-F238E27FC236}">
                <a16:creationId xmlns:a16="http://schemas.microsoft.com/office/drawing/2014/main" id="{AD36B337-677F-D631-205E-CCF533A2CC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7058526" cy="6205233"/>
          </a:xfr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BC46AF0-5891-DB06-A16C-37D941F87F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83379" y="1103062"/>
            <a:ext cx="4102768" cy="805949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5" name="Text Placeholder 18">
            <a:extLst>
              <a:ext uri="{FF2B5EF4-FFF2-40B4-BE49-F238E27FC236}">
                <a16:creationId xmlns:a16="http://schemas.microsoft.com/office/drawing/2014/main" id="{DADF8862-BA0B-4061-BC30-EFEDE1B77A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83379" y="2135997"/>
            <a:ext cx="4102768" cy="1395272"/>
          </a:xfrm>
        </p:spPr>
        <p:txBody>
          <a:bodyPr/>
          <a:lstStyle>
            <a:lvl1pPr marL="0" indent="0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id="{8A560842-A87C-A813-1935-E90803A609C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383379" y="3758255"/>
            <a:ext cx="4102768" cy="1395272"/>
          </a:xfrm>
        </p:spPr>
        <p:txBody>
          <a:bodyPr>
            <a:normAutofit/>
          </a:bodyPr>
          <a:lstStyle>
            <a:lvl1pPr marL="0" indent="0">
              <a:buClr>
                <a:srgbClr val="112B5A"/>
              </a:buClr>
              <a:buNone/>
              <a:defRPr sz="1600"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89A0FC-3A66-4D25-F231-76E93FCA6BEB}"/>
              </a:ext>
            </a:extLst>
          </p:cNvPr>
          <p:cNvSpPr/>
          <p:nvPr userDrawn="1"/>
        </p:nvSpPr>
        <p:spPr>
          <a:xfrm>
            <a:off x="7515810" y="1872503"/>
            <a:ext cx="2195170" cy="45719"/>
          </a:xfrm>
          <a:prstGeom prst="rect">
            <a:avLst/>
          </a:prstGeom>
          <a:solidFill>
            <a:srgbClr val="0A244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99C21355-F9C0-535C-7683-4E2DD4F4FF44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7" name="AutoShape 8">
            <a:extLst>
              <a:ext uri="{FF2B5EF4-FFF2-40B4-BE49-F238E27FC236}">
                <a16:creationId xmlns:a16="http://schemas.microsoft.com/office/drawing/2014/main" id="{A0A72D99-836F-33CF-0B01-D68A2CA81EDD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5841393-DE71-CF65-0307-3436039CCA8B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3F014234-64CF-22E4-19CD-10ABFBEA1158}"/>
              </a:ext>
            </a:extLst>
          </p:cNvPr>
          <p:cNvSpPr txBox="1">
            <a:spLocks/>
          </p:cNvSpPr>
          <p:nvPr userDrawn="1"/>
        </p:nvSpPr>
        <p:spPr>
          <a:xfrm>
            <a:off x="2888892" y="6430203"/>
            <a:ext cx="834189" cy="321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2A17E7-23A4-452B-989F-5BFC0EE45BA5}" type="datetime1">
              <a:rPr lang="en-US" smtClean="0"/>
              <a:pPr/>
              <a:t>11/25/2024</a:t>
            </a:fld>
            <a:endParaRPr lang="en-US" dirty="0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6A2DE7F4-F5F9-33DF-8D20-012A70F999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34189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542A17E7-23A4-452B-989F-5BFC0EE45BA5}" type="datetime1">
              <a:rPr lang="en-US" smtClean="0"/>
              <a:t>11/25/2024</a:t>
            </a:fld>
            <a:endParaRPr lang="en-US" dirty="0"/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9838DB01-1EDD-2932-F975-33E8BD7A6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826D6F34-817A-74A7-63A0-FA5BB9730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350579E-F8C5-A7AA-789A-DE80069DAC3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515810" y="1863291"/>
            <a:ext cx="2195170" cy="6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393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D23599-186A-F864-0690-903B54C43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B7781B-B9CC-6462-9960-7810A4B32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9D627-C378-EACE-E02A-AE6A1B1DA3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21DA80-8A8A-43E9-AA80-63421AF4EA6B}" type="datetime1">
              <a:rPr lang="en-US" smtClean="0"/>
              <a:t>11/25/2024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3BBCCC-63FA-C02C-BBA6-620E83F24F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B897A1-2C44-4E26-DF3F-9072540DAA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122C08-A4E2-4EBA-A002-1365A2E82C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642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0" r:id="rId3"/>
    <p:sldLayoutId id="2147483657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8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svg"/><Relationship Id="rId3" Type="http://schemas.openxmlformats.org/officeDocument/2006/relationships/image" Target="../media/image50.svg"/><Relationship Id="rId7" Type="http://schemas.openxmlformats.org/officeDocument/2006/relationships/image" Target="../media/image54.svg"/><Relationship Id="rId12" Type="http://schemas.openxmlformats.org/officeDocument/2006/relationships/image" Target="../media/image59.png"/><Relationship Id="rId17" Type="http://schemas.openxmlformats.org/officeDocument/2006/relationships/hyperlink" Target="https://mattermost.web.cern.ch/nextgen-triggers/channels/town-square" TargetMode="External"/><Relationship Id="rId2" Type="http://schemas.openxmlformats.org/officeDocument/2006/relationships/image" Target="../media/image49.png"/><Relationship Id="rId16" Type="http://schemas.openxmlformats.org/officeDocument/2006/relationships/image" Target="../media/image62.sv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png"/><Relationship Id="rId11" Type="http://schemas.openxmlformats.org/officeDocument/2006/relationships/image" Target="../media/image58.svg"/><Relationship Id="rId5" Type="http://schemas.openxmlformats.org/officeDocument/2006/relationships/image" Target="../media/image52.svg"/><Relationship Id="rId15" Type="http://schemas.openxmlformats.org/officeDocument/2006/relationships/image" Target="../media/image61.pn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svg"/><Relationship Id="rId14" Type="http://schemas.openxmlformats.org/officeDocument/2006/relationships/hyperlink" Target="mailto:cern-nextgen-communications@cern.ch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svg"/><Relationship Id="rId5" Type="http://schemas.openxmlformats.org/officeDocument/2006/relationships/image" Target="../media/image66.png"/><Relationship Id="rId4" Type="http://schemas.openxmlformats.org/officeDocument/2006/relationships/image" Target="../media/image65.sv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hyperlink" Target="https://nextgentriggers.web.cern.ch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hyperlink" Target="https://nextgentriggers.web.cern.ch/activities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nextgentriggers.web.cern.ch/about-us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hyperlink" Target="https://nextgentriggers.web.cern.ch/jobs/" TargetMode="External"/><Relationship Id="rId4" Type="http://schemas.openxmlformats.org/officeDocument/2006/relationships/hyperlink" Target="https://nextgentriggers.web.cern.ch/resources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hyperlink" Target="https://nextgentriggers.web.cern.ch/events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0.svg"/><Relationship Id="rId7" Type="http://schemas.openxmlformats.org/officeDocument/2006/relationships/hyperlink" Target="https://cerncourier.com/a/next-generation-triggers-for-hl-lhc-and-beyond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11" Type="http://schemas.openxmlformats.org/officeDocument/2006/relationships/image" Target="../media/image22.svg"/><Relationship Id="rId5" Type="http://schemas.openxmlformats.org/officeDocument/2006/relationships/image" Target="../media/image17.png"/><Relationship Id="rId10" Type="http://schemas.openxmlformats.org/officeDocument/2006/relationships/image" Target="../media/image21.png"/><Relationship Id="rId4" Type="http://schemas.openxmlformats.org/officeDocument/2006/relationships/hyperlink" Target="https://home.cern/news/news/computing/next-generation-triggers-cern-detectors" TargetMode="External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9.png"/><Relationship Id="rId7" Type="http://schemas.openxmlformats.org/officeDocument/2006/relationships/hyperlink" Target="https://www.linkedin.com/showcase/102209988/admin/page-posts/published/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hyperlink" Target="https://nextgentriggers.web.cern.ch/nextgen-triggers-at-esc-2024-a-journey-into-advanced-scientific-computing/" TargetMode="External"/><Relationship Id="rId4" Type="http://schemas.openxmlformats.org/officeDocument/2006/relationships/image" Target="../media/image10.svg"/><Relationship Id="rId9" Type="http://schemas.openxmlformats.org/officeDocument/2006/relationships/hyperlink" Target="https://computing-blog.web.cern.ch/2024/11/nextgen-triggers-goes-to-school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9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hyperlink" Target="https://nextgentriggers.web.cern.ch/resources/" TargetMode="External"/><Relationship Id="rId10" Type="http://schemas.openxmlformats.org/officeDocument/2006/relationships/image" Target="../media/image31.png"/><Relationship Id="rId4" Type="http://schemas.openxmlformats.org/officeDocument/2006/relationships/image" Target="../media/image10.svg"/><Relationship Id="rId9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hyperlink" Target="https://nextgentriggers.web.cern.ch/resources/" TargetMode="External"/><Relationship Id="rId9" Type="http://schemas.openxmlformats.org/officeDocument/2006/relationships/image" Target="../media/image1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53EA4-8F45-7D74-18AC-6F96135B3D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NextGen Triggers</a:t>
            </a:r>
            <a:br>
              <a:rPr lang="en-US" dirty="0"/>
            </a:br>
            <a:r>
              <a:rPr lang="en-US" dirty="0"/>
              <a:t>Outreach and Communication</a:t>
            </a: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137ABD-9B67-2CEA-5015-3AE3AFCDE8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Alex Lasa Lamarca</a:t>
            </a:r>
          </a:p>
          <a:p>
            <a:r>
              <a:rPr lang="en-US" dirty="0"/>
              <a:t>NGT Outreach and Communication Officer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949712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220A0D-B0FA-B2C8-A1F0-7A0CE860EA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900593" cy="321933"/>
          </a:xfrm>
        </p:spPr>
        <p:txBody>
          <a:bodyPr/>
          <a:lstStyle/>
          <a:p>
            <a:fld id="{542A17E7-23A4-452B-989F-5BFC0EE45BA5}" type="datetime1">
              <a:rPr lang="en-US" smtClean="0"/>
              <a:t>11/25/2024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D02C10-A250-A76A-2FF4-C2BE6A85B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NextGen 1</a:t>
            </a:r>
            <a:r>
              <a:rPr lang="en-US" baseline="30000" dirty="0"/>
              <a:t>st</a:t>
            </a:r>
            <a:r>
              <a:rPr lang="en-US" dirty="0"/>
              <a:t> Technical </a:t>
            </a:r>
            <a:r>
              <a:rPr lang="en-US" dirty="0" err="1"/>
              <a:t>Wokshop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FC4634-6AE8-0616-BE6F-0CBDFD55A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6" name="Group 11">
            <a:extLst>
              <a:ext uri="{FF2B5EF4-FFF2-40B4-BE49-F238E27FC236}">
                <a16:creationId xmlns:a16="http://schemas.microsoft.com/office/drawing/2014/main" id="{FBD2FFA6-294A-3BAF-B5B3-BE6AB6F21E7A}"/>
              </a:ext>
            </a:extLst>
          </p:cNvPr>
          <p:cNvGrpSpPr>
            <a:grpSpLocks noChangeAspect="1"/>
          </p:cNvGrpSpPr>
          <p:nvPr/>
        </p:nvGrpSpPr>
        <p:grpSpPr>
          <a:xfrm>
            <a:off x="238579" y="1579151"/>
            <a:ext cx="6570351" cy="4288249"/>
            <a:chOff x="0" y="0"/>
            <a:chExt cx="19050000" cy="12433300"/>
          </a:xfrm>
        </p:grpSpPr>
        <p:sp>
          <p:nvSpPr>
            <p:cNvPr id="7" name="Freeform 12">
              <a:extLst>
                <a:ext uri="{FF2B5EF4-FFF2-40B4-BE49-F238E27FC236}">
                  <a16:creationId xmlns:a16="http://schemas.microsoft.com/office/drawing/2014/main" id="{36DBCC47-D2DD-0224-FC94-977F1AE14998}"/>
                </a:ext>
              </a:extLst>
            </p:cNvPr>
            <p:cNvSpPr/>
            <p:nvPr/>
          </p:nvSpPr>
          <p:spPr>
            <a:xfrm>
              <a:off x="1455674" y="593598"/>
              <a:ext cx="16157194" cy="10108946"/>
            </a:xfrm>
            <a:custGeom>
              <a:avLst/>
              <a:gdLst/>
              <a:ahLst/>
              <a:cxnLst/>
              <a:rect l="l" t="t" r="r" b="b"/>
              <a:pathLst>
                <a:path w="16157194" h="10108946">
                  <a:moveTo>
                    <a:pt x="16157194" y="0"/>
                  </a:moveTo>
                  <a:lnTo>
                    <a:pt x="16157194" y="10108946"/>
                  </a:lnTo>
                  <a:lnTo>
                    <a:pt x="0" y="10108946"/>
                  </a:lnTo>
                  <a:lnTo>
                    <a:pt x="0" y="0"/>
                  </a:lnTo>
                  <a:lnTo>
                    <a:pt x="16157194" y="0"/>
                  </a:lnTo>
                  <a:close/>
                </a:path>
              </a:pathLst>
            </a:custGeom>
            <a:blipFill>
              <a:blip r:embed="rId2"/>
              <a:stretch>
                <a:fillRect t="-1145" b="-1145"/>
              </a:stretch>
            </a:blipFill>
          </p:spPr>
          <p:txBody>
            <a:bodyPr/>
            <a:lstStyle/>
            <a:p>
              <a:pPr defTabSz="609630"/>
              <a:endParaRPr lang="en-CH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Freeform 13">
              <a:extLst>
                <a:ext uri="{FF2B5EF4-FFF2-40B4-BE49-F238E27FC236}">
                  <a16:creationId xmlns:a16="http://schemas.microsoft.com/office/drawing/2014/main" id="{A0D5AFD8-6916-BD3E-175B-EDAAAEF4E7F5}"/>
                </a:ext>
              </a:extLst>
            </p:cNvPr>
            <p:cNvSpPr/>
            <p:nvPr/>
          </p:nvSpPr>
          <p:spPr>
            <a:xfrm>
              <a:off x="0" y="0"/>
              <a:ext cx="19050000" cy="12433300"/>
            </a:xfrm>
            <a:custGeom>
              <a:avLst/>
              <a:gdLst/>
              <a:ahLst/>
              <a:cxnLst/>
              <a:rect l="l" t="t" r="r" b="b"/>
              <a:pathLst>
                <a:path w="19050000" h="12433300">
                  <a:moveTo>
                    <a:pt x="19050000" y="0"/>
                  </a:moveTo>
                  <a:lnTo>
                    <a:pt x="19050000" y="12433300"/>
                  </a:lnTo>
                  <a:lnTo>
                    <a:pt x="0" y="12433300"/>
                  </a:lnTo>
                  <a:lnTo>
                    <a:pt x="0" y="0"/>
                  </a:lnTo>
                  <a:lnTo>
                    <a:pt x="19050000" y="0"/>
                  </a:lnTo>
                  <a:close/>
                </a:path>
              </a:pathLst>
            </a:custGeom>
            <a:blipFill>
              <a:blip r:embed="rId3"/>
              <a:stretch>
                <a:fillRect l="-301" r="-301"/>
              </a:stretch>
            </a:blipFill>
          </p:spPr>
          <p:txBody>
            <a:bodyPr/>
            <a:lstStyle/>
            <a:p>
              <a:pPr defTabSz="609630"/>
              <a:endParaRPr lang="en-CH" sz="12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9" name="Freeform 14">
            <a:extLst>
              <a:ext uri="{FF2B5EF4-FFF2-40B4-BE49-F238E27FC236}">
                <a16:creationId xmlns:a16="http://schemas.microsoft.com/office/drawing/2014/main" id="{7EBBE53F-C772-577A-277F-A5756BCE485A}"/>
              </a:ext>
            </a:extLst>
          </p:cNvPr>
          <p:cNvSpPr/>
          <p:nvPr/>
        </p:nvSpPr>
        <p:spPr>
          <a:xfrm>
            <a:off x="6564668" y="4028502"/>
            <a:ext cx="5627333" cy="1223130"/>
          </a:xfrm>
          <a:custGeom>
            <a:avLst/>
            <a:gdLst/>
            <a:ahLst/>
            <a:cxnLst/>
            <a:rect l="l" t="t" r="r" b="b"/>
            <a:pathLst>
              <a:path w="8440999" h="1834695">
                <a:moveTo>
                  <a:pt x="0" y="0"/>
                </a:moveTo>
                <a:lnTo>
                  <a:pt x="8440999" y="0"/>
                </a:lnTo>
                <a:lnTo>
                  <a:pt x="8440999" y="1834695"/>
                </a:lnTo>
                <a:lnTo>
                  <a:pt x="0" y="183469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26548" t="-29072" r="-3957" b="-167641"/>
            </a:stretch>
          </a:blipFill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Freeform 15">
            <a:extLst>
              <a:ext uri="{FF2B5EF4-FFF2-40B4-BE49-F238E27FC236}">
                <a16:creationId xmlns:a16="http://schemas.microsoft.com/office/drawing/2014/main" id="{FBFEB39D-0000-2853-98D9-AE3927BB82DB}"/>
              </a:ext>
            </a:extLst>
          </p:cNvPr>
          <p:cNvSpPr/>
          <p:nvPr/>
        </p:nvSpPr>
        <p:spPr>
          <a:xfrm>
            <a:off x="6564668" y="2207993"/>
            <a:ext cx="5627333" cy="1221007"/>
          </a:xfrm>
          <a:custGeom>
            <a:avLst/>
            <a:gdLst/>
            <a:ahLst/>
            <a:cxnLst/>
            <a:rect l="l" t="t" r="r" b="b"/>
            <a:pathLst>
              <a:path w="8440999" h="1831511">
                <a:moveTo>
                  <a:pt x="0" y="0"/>
                </a:moveTo>
                <a:lnTo>
                  <a:pt x="8440999" y="0"/>
                </a:lnTo>
                <a:lnTo>
                  <a:pt x="8440999" y="1831511"/>
                </a:lnTo>
                <a:lnTo>
                  <a:pt x="0" y="183151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26216" t="-31367" r="-2583" b="-154564"/>
            </a:stretch>
          </a:blipFill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AutoShape 16">
            <a:extLst>
              <a:ext uri="{FF2B5EF4-FFF2-40B4-BE49-F238E27FC236}">
                <a16:creationId xmlns:a16="http://schemas.microsoft.com/office/drawing/2014/main" id="{B7C42E6A-D8FB-2843-646E-432E9A198D8D}"/>
              </a:ext>
            </a:extLst>
          </p:cNvPr>
          <p:cNvSpPr/>
          <p:nvPr/>
        </p:nvSpPr>
        <p:spPr>
          <a:xfrm flipV="1">
            <a:off x="1661481" y="4494167"/>
            <a:ext cx="595521" cy="520579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arrow" w="med" len="sm"/>
            <a:tailEnd type="arrow" w="med" len="sm"/>
          </a:ln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Freeform 17">
            <a:extLst>
              <a:ext uri="{FF2B5EF4-FFF2-40B4-BE49-F238E27FC236}">
                <a16:creationId xmlns:a16="http://schemas.microsoft.com/office/drawing/2014/main" id="{F2BB5C66-A581-DA64-19DF-5FFC3C976851}"/>
              </a:ext>
            </a:extLst>
          </p:cNvPr>
          <p:cNvSpPr/>
          <p:nvPr/>
        </p:nvSpPr>
        <p:spPr>
          <a:xfrm>
            <a:off x="8904672" y="1819025"/>
            <a:ext cx="947325" cy="301960"/>
          </a:xfrm>
          <a:custGeom>
            <a:avLst/>
            <a:gdLst/>
            <a:ahLst/>
            <a:cxnLst/>
            <a:rect l="l" t="t" r="r" b="b"/>
            <a:pathLst>
              <a:path w="1420988" h="452940">
                <a:moveTo>
                  <a:pt x="0" y="0"/>
                </a:moveTo>
                <a:lnTo>
                  <a:pt x="1420987" y="0"/>
                </a:lnTo>
                <a:lnTo>
                  <a:pt x="1420987" y="452940"/>
                </a:lnTo>
                <a:lnTo>
                  <a:pt x="0" y="45294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Freeform 18">
            <a:extLst>
              <a:ext uri="{FF2B5EF4-FFF2-40B4-BE49-F238E27FC236}">
                <a16:creationId xmlns:a16="http://schemas.microsoft.com/office/drawing/2014/main" id="{33907EEF-B1F9-6B04-D2DB-05E234739968}"/>
              </a:ext>
            </a:extLst>
          </p:cNvPr>
          <p:cNvSpPr/>
          <p:nvPr/>
        </p:nvSpPr>
        <p:spPr>
          <a:xfrm>
            <a:off x="8904672" y="3642045"/>
            <a:ext cx="947325" cy="301565"/>
          </a:xfrm>
          <a:custGeom>
            <a:avLst/>
            <a:gdLst/>
            <a:ahLst/>
            <a:cxnLst/>
            <a:rect l="l" t="t" r="r" b="b"/>
            <a:pathLst>
              <a:path w="1420988" h="452348">
                <a:moveTo>
                  <a:pt x="0" y="0"/>
                </a:moveTo>
                <a:lnTo>
                  <a:pt x="1420987" y="0"/>
                </a:lnTo>
                <a:lnTo>
                  <a:pt x="1420987" y="452348"/>
                </a:lnTo>
                <a:lnTo>
                  <a:pt x="0" y="45234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Box 26">
            <a:extLst>
              <a:ext uri="{FF2B5EF4-FFF2-40B4-BE49-F238E27FC236}">
                <a16:creationId xmlns:a16="http://schemas.microsoft.com/office/drawing/2014/main" id="{D03B02F6-6F23-A796-6565-102A90A0ECBE}"/>
              </a:ext>
            </a:extLst>
          </p:cNvPr>
          <p:cNvSpPr txBox="1"/>
          <p:nvPr/>
        </p:nvSpPr>
        <p:spPr>
          <a:xfrm>
            <a:off x="3922769" y="364618"/>
            <a:ext cx="4780985" cy="8779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14"/>
              </a:lnSpc>
            </a:pPr>
            <a:r>
              <a:rPr lang="en-US" sz="3200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New</a:t>
            </a:r>
          </a:p>
          <a:p>
            <a:pPr algn="ctr">
              <a:lnSpc>
                <a:spcPts val="3414"/>
              </a:lnSpc>
            </a:pPr>
            <a:r>
              <a:rPr lang="en-US" sz="3200" b="1" dirty="0">
                <a:solidFill>
                  <a:srgbClr val="F8C132"/>
                </a:solidFill>
                <a:latin typeface="Poppins Bold"/>
                <a:ea typeface="Poppins Bold"/>
                <a:cs typeface="Poppins Bold"/>
                <a:sym typeface="Poppins Bold"/>
              </a:rPr>
              <a:t>Indico banner!</a:t>
            </a:r>
          </a:p>
        </p:txBody>
      </p:sp>
    </p:spTree>
    <p:extLst>
      <p:ext uri="{BB962C8B-B14F-4D97-AF65-F5344CB8AC3E}">
        <p14:creationId xmlns:p14="http://schemas.microsoft.com/office/powerpoint/2010/main" val="1658173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34C069-FC10-7C93-8D5B-D193E19276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666996-721A-548D-AB41-DFB34F9948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900593" cy="321933"/>
          </a:xfrm>
        </p:spPr>
        <p:txBody>
          <a:bodyPr/>
          <a:lstStyle/>
          <a:p>
            <a:fld id="{542A17E7-23A4-452B-989F-5BFC0EE45BA5}" type="datetime1">
              <a:rPr lang="en-US" smtClean="0"/>
              <a:t>11/25/2024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245227-0378-3145-6596-61CBFF0C5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NextGen 1</a:t>
            </a:r>
            <a:r>
              <a:rPr lang="en-US" baseline="30000" dirty="0"/>
              <a:t>st</a:t>
            </a:r>
            <a:r>
              <a:rPr lang="en-US" dirty="0"/>
              <a:t> Technical </a:t>
            </a:r>
            <a:r>
              <a:rPr lang="en-US" dirty="0" err="1"/>
              <a:t>Wokshop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435CA1-8F86-AFA8-FE44-C722871AC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4" name="TextBox 26">
            <a:extLst>
              <a:ext uri="{FF2B5EF4-FFF2-40B4-BE49-F238E27FC236}">
                <a16:creationId xmlns:a16="http://schemas.microsoft.com/office/drawing/2014/main" id="{AF00279B-23DF-E389-8399-F49B6CFA538E}"/>
              </a:ext>
            </a:extLst>
          </p:cNvPr>
          <p:cNvSpPr txBox="1"/>
          <p:nvPr/>
        </p:nvSpPr>
        <p:spPr>
          <a:xfrm>
            <a:off x="3523910" y="497413"/>
            <a:ext cx="4780985" cy="4419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14"/>
              </a:lnSpc>
            </a:pPr>
            <a:r>
              <a:rPr lang="en-US" sz="3200" b="1" dirty="0">
                <a:solidFill>
                  <a:srgbClr val="F8C132"/>
                </a:solidFill>
                <a:latin typeface="Poppins Bold"/>
                <a:ea typeface="Poppins Bold"/>
                <a:cs typeface="Poppins Bold"/>
                <a:sym typeface="Poppins Bold"/>
              </a:rPr>
              <a:t>Yearly event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97C917-A8A7-598C-398F-4E9044C72F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652" y="1684421"/>
            <a:ext cx="4970162" cy="369770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84743AF-0BB9-AD8F-C27C-47495FB647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4403" y="1686628"/>
            <a:ext cx="4885945" cy="3772743"/>
          </a:xfrm>
          <a:prstGeom prst="rect">
            <a:avLst/>
          </a:prstGeom>
        </p:spPr>
      </p:pic>
      <p:sp>
        <p:nvSpPr>
          <p:cNvPr id="18" name="TextBox 26">
            <a:extLst>
              <a:ext uri="{FF2B5EF4-FFF2-40B4-BE49-F238E27FC236}">
                <a16:creationId xmlns:a16="http://schemas.microsoft.com/office/drawing/2014/main" id="{F290B3BC-4CC0-FEFB-7998-8FEC17E1D86D}"/>
              </a:ext>
            </a:extLst>
          </p:cNvPr>
          <p:cNvSpPr txBox="1"/>
          <p:nvPr/>
        </p:nvSpPr>
        <p:spPr>
          <a:xfrm>
            <a:off x="2809030" y="1064702"/>
            <a:ext cx="6573939" cy="441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414"/>
              </a:lnSpc>
            </a:pPr>
            <a:r>
              <a:rPr lang="en-US" sz="3200" b="1" dirty="0">
                <a:solidFill>
                  <a:srgbClr val="2D5484"/>
                </a:solidFill>
                <a:latin typeface="Poppins Bold"/>
                <a:ea typeface="Poppins Bold"/>
                <a:cs typeface="Poppins Bold"/>
                <a:sym typeface="Poppins Bold"/>
              </a:rPr>
              <a:t>And what’s to come next year?</a:t>
            </a:r>
          </a:p>
        </p:txBody>
      </p:sp>
    </p:spTree>
    <p:extLst>
      <p:ext uri="{BB962C8B-B14F-4D97-AF65-F5344CB8AC3E}">
        <p14:creationId xmlns:p14="http://schemas.microsoft.com/office/powerpoint/2010/main" val="466798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17E441-6FBD-74DF-C459-BDA2D28DC8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91799" cy="321933"/>
          </a:xfrm>
        </p:spPr>
        <p:txBody>
          <a:bodyPr/>
          <a:lstStyle/>
          <a:p>
            <a:fld id="{542A17E7-23A4-452B-989F-5BFC0EE45BA5}" type="datetime1">
              <a:rPr lang="en-US" smtClean="0"/>
              <a:t>11/25/2024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FA41CE-D871-F731-F9FE-A3D736B36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NextGen 1</a:t>
            </a:r>
            <a:r>
              <a:rPr lang="en-US" baseline="30000" dirty="0"/>
              <a:t>st</a:t>
            </a:r>
            <a:r>
              <a:rPr lang="en-US" dirty="0"/>
              <a:t> Technical </a:t>
            </a:r>
            <a:r>
              <a:rPr lang="en-US" dirty="0" err="1"/>
              <a:t>Wokshop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F5BB6F-372E-86D2-A951-30105661E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92C8D118-1369-B612-1DC9-C639FA5DF98E}"/>
              </a:ext>
            </a:extLst>
          </p:cNvPr>
          <p:cNvSpPr/>
          <p:nvPr/>
        </p:nvSpPr>
        <p:spPr>
          <a:xfrm>
            <a:off x="1041379" y="1998802"/>
            <a:ext cx="2058799" cy="1807075"/>
          </a:xfrm>
          <a:custGeom>
            <a:avLst/>
            <a:gdLst/>
            <a:ahLst/>
            <a:cxnLst/>
            <a:rect l="l" t="t" r="r" b="b"/>
            <a:pathLst>
              <a:path w="3088199" h="2710612">
                <a:moveTo>
                  <a:pt x="0" y="0"/>
                </a:moveTo>
                <a:lnTo>
                  <a:pt x="3088199" y="0"/>
                </a:lnTo>
                <a:lnTo>
                  <a:pt x="3088199" y="2710613"/>
                </a:lnTo>
                <a:lnTo>
                  <a:pt x="0" y="271061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7" name="Group 10">
            <a:extLst>
              <a:ext uri="{FF2B5EF4-FFF2-40B4-BE49-F238E27FC236}">
                <a16:creationId xmlns:a16="http://schemas.microsoft.com/office/drawing/2014/main" id="{8BEEE12D-D8BE-4258-E584-3BF9803F217F}"/>
              </a:ext>
            </a:extLst>
          </p:cNvPr>
          <p:cNvGrpSpPr/>
          <p:nvPr/>
        </p:nvGrpSpPr>
        <p:grpSpPr>
          <a:xfrm>
            <a:off x="1216860" y="2154001"/>
            <a:ext cx="1525961" cy="1505896"/>
            <a:chOff x="0" y="0"/>
            <a:chExt cx="3280890" cy="3237750"/>
          </a:xfrm>
        </p:grpSpPr>
        <p:sp>
          <p:nvSpPr>
            <p:cNvPr id="8" name="Freeform 11">
              <a:extLst>
                <a:ext uri="{FF2B5EF4-FFF2-40B4-BE49-F238E27FC236}">
                  <a16:creationId xmlns:a16="http://schemas.microsoft.com/office/drawing/2014/main" id="{40ACFC18-FFEF-5288-3E30-51160E653BD6}"/>
                </a:ext>
              </a:extLst>
            </p:cNvPr>
            <p:cNvSpPr/>
            <p:nvPr/>
          </p:nvSpPr>
          <p:spPr>
            <a:xfrm>
              <a:off x="0" y="0"/>
              <a:ext cx="3280918" cy="3237738"/>
            </a:xfrm>
            <a:custGeom>
              <a:avLst/>
              <a:gdLst/>
              <a:ahLst/>
              <a:cxnLst/>
              <a:rect l="l" t="t" r="r" b="b"/>
              <a:pathLst>
                <a:path w="3280918" h="3237738">
                  <a:moveTo>
                    <a:pt x="3280918" y="1618488"/>
                  </a:moveTo>
                  <a:cubicBezTo>
                    <a:pt x="3280918" y="2512695"/>
                    <a:pt x="2546350" y="3237738"/>
                    <a:pt x="1640332" y="3237738"/>
                  </a:cubicBezTo>
                  <a:cubicBezTo>
                    <a:pt x="734314" y="3237738"/>
                    <a:pt x="0" y="2512822"/>
                    <a:pt x="0" y="1618488"/>
                  </a:cubicBezTo>
                  <a:cubicBezTo>
                    <a:pt x="0" y="724662"/>
                    <a:pt x="734314" y="0"/>
                    <a:pt x="1640332" y="0"/>
                  </a:cubicBezTo>
                  <a:cubicBezTo>
                    <a:pt x="2546350" y="0"/>
                    <a:pt x="3280918" y="724662"/>
                    <a:pt x="3280918" y="1618488"/>
                  </a:cubicBezTo>
                  <a:close/>
                </a:path>
              </a:pathLst>
            </a:custGeom>
            <a:solidFill>
              <a:srgbClr val="164588"/>
            </a:solidFill>
          </p:spPr>
          <p:txBody>
            <a:bodyPr/>
            <a:lstStyle/>
            <a:p>
              <a:pPr defTabSz="609630"/>
              <a:endParaRPr lang="en-CH" sz="12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9" name="Group 12">
            <a:extLst>
              <a:ext uri="{FF2B5EF4-FFF2-40B4-BE49-F238E27FC236}">
                <a16:creationId xmlns:a16="http://schemas.microsoft.com/office/drawing/2014/main" id="{43B0194B-9B0F-4D91-58AA-AF4957C1CD86}"/>
              </a:ext>
            </a:extLst>
          </p:cNvPr>
          <p:cNvGrpSpPr/>
          <p:nvPr/>
        </p:nvGrpSpPr>
        <p:grpSpPr>
          <a:xfrm>
            <a:off x="1292125" y="2217773"/>
            <a:ext cx="1376672" cy="1376617"/>
            <a:chOff x="0" y="0"/>
            <a:chExt cx="2959912" cy="2959794"/>
          </a:xfrm>
        </p:grpSpPr>
        <p:sp>
          <p:nvSpPr>
            <p:cNvPr id="10" name="Freeform 13">
              <a:extLst>
                <a:ext uri="{FF2B5EF4-FFF2-40B4-BE49-F238E27FC236}">
                  <a16:creationId xmlns:a16="http://schemas.microsoft.com/office/drawing/2014/main" id="{50328747-C842-174D-8CC3-244DE54CD16B}"/>
                </a:ext>
              </a:extLst>
            </p:cNvPr>
            <p:cNvSpPr/>
            <p:nvPr/>
          </p:nvSpPr>
          <p:spPr>
            <a:xfrm>
              <a:off x="0" y="0"/>
              <a:ext cx="2959989" cy="2959862"/>
            </a:xfrm>
            <a:custGeom>
              <a:avLst/>
              <a:gdLst/>
              <a:ahLst/>
              <a:cxnLst/>
              <a:rect l="l" t="t" r="r" b="b"/>
              <a:pathLst>
                <a:path w="2959989" h="2959862">
                  <a:moveTo>
                    <a:pt x="2959862" y="1479931"/>
                  </a:moveTo>
                  <a:cubicBezTo>
                    <a:pt x="2959862" y="2297176"/>
                    <a:pt x="2296795" y="2959862"/>
                    <a:pt x="1479804" y="2959862"/>
                  </a:cubicBezTo>
                  <a:cubicBezTo>
                    <a:pt x="662178" y="2959735"/>
                    <a:pt x="0" y="2297049"/>
                    <a:pt x="0" y="1479931"/>
                  </a:cubicBezTo>
                  <a:cubicBezTo>
                    <a:pt x="0" y="662305"/>
                    <a:pt x="662305" y="0"/>
                    <a:pt x="1479931" y="0"/>
                  </a:cubicBezTo>
                  <a:cubicBezTo>
                    <a:pt x="2297049" y="0"/>
                    <a:pt x="2959989" y="662305"/>
                    <a:pt x="2959989" y="1479931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defTabSz="609630"/>
              <a:endParaRPr lang="en-CH" sz="12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1" name="Group 16">
            <a:extLst>
              <a:ext uri="{FF2B5EF4-FFF2-40B4-BE49-F238E27FC236}">
                <a16:creationId xmlns:a16="http://schemas.microsoft.com/office/drawing/2014/main" id="{DF3FF091-64BC-4087-172C-4A62563F702A}"/>
              </a:ext>
            </a:extLst>
          </p:cNvPr>
          <p:cNvGrpSpPr/>
          <p:nvPr/>
        </p:nvGrpSpPr>
        <p:grpSpPr>
          <a:xfrm>
            <a:off x="1832289" y="4140893"/>
            <a:ext cx="238491" cy="205595"/>
            <a:chOff x="0" y="0"/>
            <a:chExt cx="512766" cy="442040"/>
          </a:xfrm>
        </p:grpSpPr>
        <p:sp>
          <p:nvSpPr>
            <p:cNvPr id="12" name="Freeform 17">
              <a:extLst>
                <a:ext uri="{FF2B5EF4-FFF2-40B4-BE49-F238E27FC236}">
                  <a16:creationId xmlns:a16="http://schemas.microsoft.com/office/drawing/2014/main" id="{64A150B8-BDCD-1A3E-5427-5E291CE025BD}"/>
                </a:ext>
              </a:extLst>
            </p:cNvPr>
            <p:cNvSpPr/>
            <p:nvPr/>
          </p:nvSpPr>
          <p:spPr>
            <a:xfrm>
              <a:off x="0" y="0"/>
              <a:ext cx="512826" cy="442087"/>
            </a:xfrm>
            <a:custGeom>
              <a:avLst/>
              <a:gdLst/>
              <a:ahLst/>
              <a:cxnLst/>
              <a:rect l="l" t="t" r="r" b="b"/>
              <a:pathLst>
                <a:path w="512826" h="442087">
                  <a:moveTo>
                    <a:pt x="0" y="0"/>
                  </a:moveTo>
                  <a:lnTo>
                    <a:pt x="256413" y="442087"/>
                  </a:lnTo>
                  <a:lnTo>
                    <a:pt x="512826" y="0"/>
                  </a:lnTo>
                  <a:close/>
                </a:path>
              </a:pathLst>
            </a:custGeom>
            <a:solidFill>
              <a:srgbClr val="164588"/>
            </a:solidFill>
          </p:spPr>
          <p:txBody>
            <a:bodyPr/>
            <a:lstStyle/>
            <a:p>
              <a:pPr defTabSz="609630"/>
              <a:endParaRPr lang="en-CH" sz="12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7" name="Freeform 22">
            <a:extLst>
              <a:ext uri="{FF2B5EF4-FFF2-40B4-BE49-F238E27FC236}">
                <a16:creationId xmlns:a16="http://schemas.microsoft.com/office/drawing/2014/main" id="{05222F1C-F1BB-25C5-E10C-F50D69B14B5E}"/>
              </a:ext>
            </a:extLst>
          </p:cNvPr>
          <p:cNvSpPr/>
          <p:nvPr/>
        </p:nvSpPr>
        <p:spPr>
          <a:xfrm>
            <a:off x="5244390" y="1998802"/>
            <a:ext cx="2058799" cy="1807075"/>
          </a:xfrm>
          <a:custGeom>
            <a:avLst/>
            <a:gdLst/>
            <a:ahLst/>
            <a:cxnLst/>
            <a:rect l="l" t="t" r="r" b="b"/>
            <a:pathLst>
              <a:path w="3088199" h="2710612">
                <a:moveTo>
                  <a:pt x="0" y="0"/>
                </a:moveTo>
                <a:lnTo>
                  <a:pt x="3088200" y="0"/>
                </a:lnTo>
                <a:lnTo>
                  <a:pt x="3088200" y="2710613"/>
                </a:lnTo>
                <a:lnTo>
                  <a:pt x="0" y="271061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8" name="Group 23">
            <a:extLst>
              <a:ext uri="{FF2B5EF4-FFF2-40B4-BE49-F238E27FC236}">
                <a16:creationId xmlns:a16="http://schemas.microsoft.com/office/drawing/2014/main" id="{8435C957-40E4-18CB-F020-5FB6AEC7DC89}"/>
              </a:ext>
            </a:extLst>
          </p:cNvPr>
          <p:cNvGrpSpPr/>
          <p:nvPr/>
        </p:nvGrpSpPr>
        <p:grpSpPr>
          <a:xfrm>
            <a:off x="5495137" y="2217773"/>
            <a:ext cx="1376672" cy="1376617"/>
            <a:chOff x="0" y="0"/>
            <a:chExt cx="2959912" cy="2959794"/>
          </a:xfrm>
        </p:grpSpPr>
        <p:sp>
          <p:nvSpPr>
            <p:cNvPr id="19" name="Freeform 24">
              <a:extLst>
                <a:ext uri="{FF2B5EF4-FFF2-40B4-BE49-F238E27FC236}">
                  <a16:creationId xmlns:a16="http://schemas.microsoft.com/office/drawing/2014/main" id="{1DA9DB54-0BA9-CB56-39D5-298BC28DF17F}"/>
                </a:ext>
              </a:extLst>
            </p:cNvPr>
            <p:cNvSpPr/>
            <p:nvPr/>
          </p:nvSpPr>
          <p:spPr>
            <a:xfrm>
              <a:off x="0" y="0"/>
              <a:ext cx="2959989" cy="2959862"/>
            </a:xfrm>
            <a:custGeom>
              <a:avLst/>
              <a:gdLst/>
              <a:ahLst/>
              <a:cxnLst/>
              <a:rect l="l" t="t" r="r" b="b"/>
              <a:pathLst>
                <a:path w="2959989" h="2959862">
                  <a:moveTo>
                    <a:pt x="2959862" y="1479931"/>
                  </a:moveTo>
                  <a:cubicBezTo>
                    <a:pt x="2959862" y="2297176"/>
                    <a:pt x="2296795" y="2959862"/>
                    <a:pt x="1479804" y="2959862"/>
                  </a:cubicBezTo>
                  <a:cubicBezTo>
                    <a:pt x="662178" y="2959735"/>
                    <a:pt x="0" y="2297049"/>
                    <a:pt x="0" y="1479931"/>
                  </a:cubicBezTo>
                  <a:cubicBezTo>
                    <a:pt x="0" y="662305"/>
                    <a:pt x="662305" y="0"/>
                    <a:pt x="1479931" y="0"/>
                  </a:cubicBezTo>
                  <a:cubicBezTo>
                    <a:pt x="2297049" y="0"/>
                    <a:pt x="2959989" y="662305"/>
                    <a:pt x="2959989" y="1479931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defTabSz="609630"/>
              <a:endParaRPr lang="en-CH" sz="12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20" name="Group 25">
            <a:extLst>
              <a:ext uri="{FF2B5EF4-FFF2-40B4-BE49-F238E27FC236}">
                <a16:creationId xmlns:a16="http://schemas.microsoft.com/office/drawing/2014/main" id="{77BCA4E8-ED6F-73D9-85EF-154A61E8AF73}"/>
              </a:ext>
            </a:extLst>
          </p:cNvPr>
          <p:cNvGrpSpPr/>
          <p:nvPr/>
        </p:nvGrpSpPr>
        <p:grpSpPr>
          <a:xfrm>
            <a:off x="5269063" y="2853698"/>
            <a:ext cx="87523" cy="87523"/>
            <a:chOff x="0" y="0"/>
            <a:chExt cx="188178" cy="188178"/>
          </a:xfrm>
        </p:grpSpPr>
        <p:sp>
          <p:nvSpPr>
            <p:cNvPr id="21" name="Freeform 26">
              <a:extLst>
                <a:ext uri="{FF2B5EF4-FFF2-40B4-BE49-F238E27FC236}">
                  <a16:creationId xmlns:a16="http://schemas.microsoft.com/office/drawing/2014/main" id="{0E55B238-FAB9-D424-8B5D-4DFAD37F6BF9}"/>
                </a:ext>
              </a:extLst>
            </p:cNvPr>
            <p:cNvSpPr/>
            <p:nvPr/>
          </p:nvSpPr>
          <p:spPr>
            <a:xfrm>
              <a:off x="0" y="0"/>
              <a:ext cx="188214" cy="188214"/>
            </a:xfrm>
            <a:custGeom>
              <a:avLst/>
              <a:gdLst/>
              <a:ahLst/>
              <a:cxnLst/>
              <a:rect l="l" t="t" r="r" b="b"/>
              <a:pathLst>
                <a:path w="188214" h="188214">
                  <a:moveTo>
                    <a:pt x="188214" y="94107"/>
                  </a:moveTo>
                  <a:cubicBezTo>
                    <a:pt x="188214" y="146050"/>
                    <a:pt x="146177" y="188214"/>
                    <a:pt x="94107" y="188214"/>
                  </a:cubicBezTo>
                  <a:cubicBezTo>
                    <a:pt x="42037" y="188214"/>
                    <a:pt x="0" y="146050"/>
                    <a:pt x="0" y="94107"/>
                  </a:cubicBezTo>
                  <a:cubicBezTo>
                    <a:pt x="0" y="42164"/>
                    <a:pt x="42037" y="0"/>
                    <a:pt x="94107" y="0"/>
                  </a:cubicBezTo>
                  <a:cubicBezTo>
                    <a:pt x="146177" y="0"/>
                    <a:pt x="188214" y="42164"/>
                    <a:pt x="188214" y="94107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defTabSz="609630"/>
              <a:endParaRPr lang="en-CH" sz="12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22" name="Group 27">
            <a:extLst>
              <a:ext uri="{FF2B5EF4-FFF2-40B4-BE49-F238E27FC236}">
                <a16:creationId xmlns:a16="http://schemas.microsoft.com/office/drawing/2014/main" id="{F787B5C8-3098-9415-373D-91333E9B2E12}"/>
              </a:ext>
            </a:extLst>
          </p:cNvPr>
          <p:cNvGrpSpPr/>
          <p:nvPr/>
        </p:nvGrpSpPr>
        <p:grpSpPr>
          <a:xfrm>
            <a:off x="5966667" y="4011184"/>
            <a:ext cx="238491" cy="205595"/>
            <a:chOff x="0" y="0"/>
            <a:chExt cx="512766" cy="442040"/>
          </a:xfrm>
        </p:grpSpPr>
        <p:sp>
          <p:nvSpPr>
            <p:cNvPr id="23" name="Freeform 28">
              <a:extLst>
                <a:ext uri="{FF2B5EF4-FFF2-40B4-BE49-F238E27FC236}">
                  <a16:creationId xmlns:a16="http://schemas.microsoft.com/office/drawing/2014/main" id="{8BE78DB6-D4A6-9E61-8444-9188CB901A85}"/>
                </a:ext>
              </a:extLst>
            </p:cNvPr>
            <p:cNvSpPr/>
            <p:nvPr/>
          </p:nvSpPr>
          <p:spPr>
            <a:xfrm>
              <a:off x="0" y="0"/>
              <a:ext cx="512826" cy="442087"/>
            </a:xfrm>
            <a:custGeom>
              <a:avLst/>
              <a:gdLst/>
              <a:ahLst/>
              <a:cxnLst/>
              <a:rect l="l" t="t" r="r" b="b"/>
              <a:pathLst>
                <a:path w="512826" h="442087">
                  <a:moveTo>
                    <a:pt x="0" y="0"/>
                  </a:moveTo>
                  <a:lnTo>
                    <a:pt x="256413" y="442087"/>
                  </a:lnTo>
                  <a:lnTo>
                    <a:pt x="512826" y="0"/>
                  </a:lnTo>
                  <a:close/>
                </a:path>
              </a:pathLst>
            </a:custGeom>
            <a:solidFill>
              <a:srgbClr val="5C888E"/>
            </a:solidFill>
          </p:spPr>
          <p:txBody>
            <a:bodyPr/>
            <a:lstStyle/>
            <a:p>
              <a:pPr defTabSz="609630"/>
              <a:endParaRPr lang="en-CH" sz="12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24" name="Group 29">
            <a:extLst>
              <a:ext uri="{FF2B5EF4-FFF2-40B4-BE49-F238E27FC236}">
                <a16:creationId xmlns:a16="http://schemas.microsoft.com/office/drawing/2014/main" id="{0ED189F5-E97C-ABA6-4300-9C4F7D6FA636}"/>
              </a:ext>
            </a:extLst>
          </p:cNvPr>
          <p:cNvGrpSpPr/>
          <p:nvPr/>
        </p:nvGrpSpPr>
        <p:grpSpPr>
          <a:xfrm>
            <a:off x="7370568" y="2853698"/>
            <a:ext cx="87523" cy="87523"/>
            <a:chOff x="0" y="0"/>
            <a:chExt cx="188178" cy="188178"/>
          </a:xfrm>
        </p:grpSpPr>
        <p:sp>
          <p:nvSpPr>
            <p:cNvPr id="25" name="Freeform 30">
              <a:extLst>
                <a:ext uri="{FF2B5EF4-FFF2-40B4-BE49-F238E27FC236}">
                  <a16:creationId xmlns:a16="http://schemas.microsoft.com/office/drawing/2014/main" id="{BB3419B1-BCEF-4D47-1E7D-F602CF1E467E}"/>
                </a:ext>
              </a:extLst>
            </p:cNvPr>
            <p:cNvSpPr/>
            <p:nvPr/>
          </p:nvSpPr>
          <p:spPr>
            <a:xfrm>
              <a:off x="0" y="0"/>
              <a:ext cx="188214" cy="188214"/>
            </a:xfrm>
            <a:custGeom>
              <a:avLst/>
              <a:gdLst/>
              <a:ahLst/>
              <a:cxnLst/>
              <a:rect l="l" t="t" r="r" b="b"/>
              <a:pathLst>
                <a:path w="188214" h="188214">
                  <a:moveTo>
                    <a:pt x="188214" y="94107"/>
                  </a:moveTo>
                  <a:cubicBezTo>
                    <a:pt x="188214" y="146050"/>
                    <a:pt x="146177" y="188214"/>
                    <a:pt x="94107" y="188214"/>
                  </a:cubicBezTo>
                  <a:cubicBezTo>
                    <a:pt x="42037" y="188214"/>
                    <a:pt x="0" y="146050"/>
                    <a:pt x="0" y="94107"/>
                  </a:cubicBezTo>
                  <a:cubicBezTo>
                    <a:pt x="0" y="42164"/>
                    <a:pt x="42037" y="0"/>
                    <a:pt x="94107" y="0"/>
                  </a:cubicBezTo>
                  <a:cubicBezTo>
                    <a:pt x="146177" y="0"/>
                    <a:pt x="188214" y="42164"/>
                    <a:pt x="188214" y="94107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defTabSz="609630"/>
              <a:endParaRPr lang="en-CH" sz="12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26" name="Freeform 31">
            <a:extLst>
              <a:ext uri="{FF2B5EF4-FFF2-40B4-BE49-F238E27FC236}">
                <a16:creationId xmlns:a16="http://schemas.microsoft.com/office/drawing/2014/main" id="{9ED307BE-F770-B43A-47FE-9DB626683CA3}"/>
              </a:ext>
            </a:extLst>
          </p:cNvPr>
          <p:cNvSpPr/>
          <p:nvPr/>
        </p:nvSpPr>
        <p:spPr>
          <a:xfrm>
            <a:off x="9447401" y="1998802"/>
            <a:ext cx="2058799" cy="1807075"/>
          </a:xfrm>
          <a:custGeom>
            <a:avLst/>
            <a:gdLst/>
            <a:ahLst/>
            <a:cxnLst/>
            <a:rect l="l" t="t" r="r" b="b"/>
            <a:pathLst>
              <a:path w="3088199" h="2710612">
                <a:moveTo>
                  <a:pt x="0" y="0"/>
                </a:moveTo>
                <a:lnTo>
                  <a:pt x="3088199" y="0"/>
                </a:lnTo>
                <a:lnTo>
                  <a:pt x="3088199" y="2710613"/>
                </a:lnTo>
                <a:lnTo>
                  <a:pt x="0" y="271061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7" name="Group 32">
            <a:extLst>
              <a:ext uri="{FF2B5EF4-FFF2-40B4-BE49-F238E27FC236}">
                <a16:creationId xmlns:a16="http://schemas.microsoft.com/office/drawing/2014/main" id="{1B3FD24E-2B37-8552-472C-756F3D637846}"/>
              </a:ext>
            </a:extLst>
          </p:cNvPr>
          <p:cNvGrpSpPr/>
          <p:nvPr/>
        </p:nvGrpSpPr>
        <p:grpSpPr>
          <a:xfrm>
            <a:off x="9622882" y="2154001"/>
            <a:ext cx="1525961" cy="1505896"/>
            <a:chOff x="0" y="0"/>
            <a:chExt cx="3280890" cy="3237750"/>
          </a:xfrm>
        </p:grpSpPr>
        <p:sp>
          <p:nvSpPr>
            <p:cNvPr id="28" name="Freeform 33">
              <a:extLst>
                <a:ext uri="{FF2B5EF4-FFF2-40B4-BE49-F238E27FC236}">
                  <a16:creationId xmlns:a16="http://schemas.microsoft.com/office/drawing/2014/main" id="{425FBB5C-C561-AA4A-5548-075D75636EB7}"/>
                </a:ext>
              </a:extLst>
            </p:cNvPr>
            <p:cNvSpPr/>
            <p:nvPr/>
          </p:nvSpPr>
          <p:spPr>
            <a:xfrm>
              <a:off x="0" y="0"/>
              <a:ext cx="3280918" cy="3237738"/>
            </a:xfrm>
            <a:custGeom>
              <a:avLst/>
              <a:gdLst/>
              <a:ahLst/>
              <a:cxnLst/>
              <a:rect l="l" t="t" r="r" b="b"/>
              <a:pathLst>
                <a:path w="3280918" h="3237738">
                  <a:moveTo>
                    <a:pt x="3280918" y="1618488"/>
                  </a:moveTo>
                  <a:cubicBezTo>
                    <a:pt x="3280918" y="2512695"/>
                    <a:pt x="2546350" y="3237738"/>
                    <a:pt x="1640332" y="3237738"/>
                  </a:cubicBezTo>
                  <a:cubicBezTo>
                    <a:pt x="734314" y="3237738"/>
                    <a:pt x="0" y="2512822"/>
                    <a:pt x="0" y="1618488"/>
                  </a:cubicBezTo>
                  <a:cubicBezTo>
                    <a:pt x="0" y="724662"/>
                    <a:pt x="734314" y="0"/>
                    <a:pt x="1640332" y="0"/>
                  </a:cubicBezTo>
                  <a:cubicBezTo>
                    <a:pt x="2546350" y="0"/>
                    <a:pt x="3280918" y="724662"/>
                    <a:pt x="3280918" y="1618488"/>
                  </a:cubicBezTo>
                  <a:close/>
                </a:path>
              </a:pathLst>
            </a:custGeom>
            <a:solidFill>
              <a:srgbClr val="BB750C"/>
            </a:solidFill>
          </p:spPr>
          <p:txBody>
            <a:bodyPr/>
            <a:lstStyle/>
            <a:p>
              <a:pPr defTabSz="609630"/>
              <a:endParaRPr lang="en-CH" sz="12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29" name="Group 34">
            <a:extLst>
              <a:ext uri="{FF2B5EF4-FFF2-40B4-BE49-F238E27FC236}">
                <a16:creationId xmlns:a16="http://schemas.microsoft.com/office/drawing/2014/main" id="{34B6AD0B-BEE6-950F-AB44-6A63690E0B62}"/>
              </a:ext>
            </a:extLst>
          </p:cNvPr>
          <p:cNvGrpSpPr/>
          <p:nvPr/>
        </p:nvGrpSpPr>
        <p:grpSpPr>
          <a:xfrm>
            <a:off x="9698147" y="2217773"/>
            <a:ext cx="1376672" cy="1376617"/>
            <a:chOff x="0" y="0"/>
            <a:chExt cx="2959912" cy="2959794"/>
          </a:xfrm>
        </p:grpSpPr>
        <p:sp>
          <p:nvSpPr>
            <p:cNvPr id="30" name="Freeform 35">
              <a:extLst>
                <a:ext uri="{FF2B5EF4-FFF2-40B4-BE49-F238E27FC236}">
                  <a16:creationId xmlns:a16="http://schemas.microsoft.com/office/drawing/2014/main" id="{7B3AB72D-DB59-6175-A7FA-8208068A5CE2}"/>
                </a:ext>
              </a:extLst>
            </p:cNvPr>
            <p:cNvSpPr/>
            <p:nvPr/>
          </p:nvSpPr>
          <p:spPr>
            <a:xfrm>
              <a:off x="0" y="0"/>
              <a:ext cx="2959989" cy="2959862"/>
            </a:xfrm>
            <a:custGeom>
              <a:avLst/>
              <a:gdLst/>
              <a:ahLst/>
              <a:cxnLst/>
              <a:rect l="l" t="t" r="r" b="b"/>
              <a:pathLst>
                <a:path w="2959989" h="2959862">
                  <a:moveTo>
                    <a:pt x="2959862" y="1479931"/>
                  </a:moveTo>
                  <a:cubicBezTo>
                    <a:pt x="2959862" y="2297176"/>
                    <a:pt x="2296795" y="2959862"/>
                    <a:pt x="1479804" y="2959862"/>
                  </a:cubicBezTo>
                  <a:cubicBezTo>
                    <a:pt x="662178" y="2959735"/>
                    <a:pt x="0" y="2297049"/>
                    <a:pt x="0" y="1479931"/>
                  </a:cubicBezTo>
                  <a:cubicBezTo>
                    <a:pt x="0" y="662305"/>
                    <a:pt x="662305" y="0"/>
                    <a:pt x="1479931" y="0"/>
                  </a:cubicBezTo>
                  <a:cubicBezTo>
                    <a:pt x="2297049" y="0"/>
                    <a:pt x="2959989" y="662305"/>
                    <a:pt x="2959989" y="1479931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defTabSz="609630"/>
              <a:endParaRPr lang="en-CH" sz="12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31" name="Group 36">
            <a:extLst>
              <a:ext uri="{FF2B5EF4-FFF2-40B4-BE49-F238E27FC236}">
                <a16:creationId xmlns:a16="http://schemas.microsoft.com/office/drawing/2014/main" id="{A84E2F95-24C1-E1B9-2ED0-D9B2614EA921}"/>
              </a:ext>
            </a:extLst>
          </p:cNvPr>
          <p:cNvGrpSpPr/>
          <p:nvPr/>
        </p:nvGrpSpPr>
        <p:grpSpPr>
          <a:xfrm>
            <a:off x="9472073" y="2853698"/>
            <a:ext cx="87523" cy="87523"/>
            <a:chOff x="0" y="0"/>
            <a:chExt cx="188178" cy="188178"/>
          </a:xfrm>
        </p:grpSpPr>
        <p:sp>
          <p:nvSpPr>
            <p:cNvPr id="32" name="Freeform 37">
              <a:extLst>
                <a:ext uri="{FF2B5EF4-FFF2-40B4-BE49-F238E27FC236}">
                  <a16:creationId xmlns:a16="http://schemas.microsoft.com/office/drawing/2014/main" id="{E22518A0-A5D9-1897-95D5-DD38BAB494F1}"/>
                </a:ext>
              </a:extLst>
            </p:cNvPr>
            <p:cNvSpPr/>
            <p:nvPr/>
          </p:nvSpPr>
          <p:spPr>
            <a:xfrm>
              <a:off x="0" y="0"/>
              <a:ext cx="188214" cy="188214"/>
            </a:xfrm>
            <a:custGeom>
              <a:avLst/>
              <a:gdLst/>
              <a:ahLst/>
              <a:cxnLst/>
              <a:rect l="l" t="t" r="r" b="b"/>
              <a:pathLst>
                <a:path w="188214" h="188214">
                  <a:moveTo>
                    <a:pt x="188214" y="94107"/>
                  </a:moveTo>
                  <a:cubicBezTo>
                    <a:pt x="188214" y="146050"/>
                    <a:pt x="146177" y="188214"/>
                    <a:pt x="94107" y="188214"/>
                  </a:cubicBezTo>
                  <a:cubicBezTo>
                    <a:pt x="42037" y="188214"/>
                    <a:pt x="0" y="146050"/>
                    <a:pt x="0" y="94107"/>
                  </a:cubicBezTo>
                  <a:cubicBezTo>
                    <a:pt x="0" y="42164"/>
                    <a:pt x="42037" y="0"/>
                    <a:pt x="94107" y="0"/>
                  </a:cubicBezTo>
                  <a:cubicBezTo>
                    <a:pt x="146177" y="0"/>
                    <a:pt x="188214" y="42164"/>
                    <a:pt x="188214" y="94107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defTabSz="609630"/>
              <a:endParaRPr lang="en-CH" sz="120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33" name="Group 38">
            <a:extLst>
              <a:ext uri="{FF2B5EF4-FFF2-40B4-BE49-F238E27FC236}">
                <a16:creationId xmlns:a16="http://schemas.microsoft.com/office/drawing/2014/main" id="{8D5617B6-8498-AE58-78E5-F762B67E8A04}"/>
              </a:ext>
            </a:extLst>
          </p:cNvPr>
          <p:cNvGrpSpPr/>
          <p:nvPr/>
        </p:nvGrpSpPr>
        <p:grpSpPr>
          <a:xfrm>
            <a:off x="10169678" y="4011184"/>
            <a:ext cx="238491" cy="205595"/>
            <a:chOff x="0" y="0"/>
            <a:chExt cx="512766" cy="442040"/>
          </a:xfrm>
        </p:grpSpPr>
        <p:sp>
          <p:nvSpPr>
            <p:cNvPr id="34" name="Freeform 39">
              <a:extLst>
                <a:ext uri="{FF2B5EF4-FFF2-40B4-BE49-F238E27FC236}">
                  <a16:creationId xmlns:a16="http://schemas.microsoft.com/office/drawing/2014/main" id="{C97B5368-A39C-2966-C7DF-AEA38555F317}"/>
                </a:ext>
              </a:extLst>
            </p:cNvPr>
            <p:cNvSpPr/>
            <p:nvPr/>
          </p:nvSpPr>
          <p:spPr>
            <a:xfrm>
              <a:off x="0" y="0"/>
              <a:ext cx="512826" cy="442087"/>
            </a:xfrm>
            <a:custGeom>
              <a:avLst/>
              <a:gdLst/>
              <a:ahLst/>
              <a:cxnLst/>
              <a:rect l="l" t="t" r="r" b="b"/>
              <a:pathLst>
                <a:path w="512826" h="442087">
                  <a:moveTo>
                    <a:pt x="0" y="0"/>
                  </a:moveTo>
                  <a:lnTo>
                    <a:pt x="256413" y="442087"/>
                  </a:lnTo>
                  <a:lnTo>
                    <a:pt x="512826" y="0"/>
                  </a:lnTo>
                  <a:close/>
                </a:path>
              </a:pathLst>
            </a:custGeom>
            <a:solidFill>
              <a:srgbClr val="BB750C"/>
            </a:solidFill>
          </p:spPr>
          <p:txBody>
            <a:bodyPr/>
            <a:lstStyle/>
            <a:p>
              <a:pPr defTabSz="609630"/>
              <a:endParaRPr lang="en-CH" sz="12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35" name="Freeform 40">
            <a:extLst>
              <a:ext uri="{FF2B5EF4-FFF2-40B4-BE49-F238E27FC236}">
                <a16:creationId xmlns:a16="http://schemas.microsoft.com/office/drawing/2014/main" id="{23B9272B-ACF9-15AA-2554-FCAF41E94D0F}"/>
              </a:ext>
            </a:extLst>
          </p:cNvPr>
          <p:cNvSpPr/>
          <p:nvPr/>
        </p:nvSpPr>
        <p:spPr>
          <a:xfrm>
            <a:off x="1645040" y="2528326"/>
            <a:ext cx="731121" cy="731121"/>
          </a:xfrm>
          <a:custGeom>
            <a:avLst/>
            <a:gdLst/>
            <a:ahLst/>
            <a:cxnLst/>
            <a:rect l="l" t="t" r="r" b="b"/>
            <a:pathLst>
              <a:path w="1096682" h="1096682">
                <a:moveTo>
                  <a:pt x="0" y="0"/>
                </a:moveTo>
                <a:lnTo>
                  <a:pt x="1096682" y="0"/>
                </a:lnTo>
                <a:lnTo>
                  <a:pt x="1096682" y="1096682"/>
                </a:lnTo>
                <a:lnTo>
                  <a:pt x="0" y="109668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Freeform 41">
            <a:extLst>
              <a:ext uri="{FF2B5EF4-FFF2-40B4-BE49-F238E27FC236}">
                <a16:creationId xmlns:a16="http://schemas.microsoft.com/office/drawing/2014/main" id="{257CC90A-48D5-A387-0820-C8DCE8A31DF3}"/>
              </a:ext>
            </a:extLst>
          </p:cNvPr>
          <p:cNvSpPr/>
          <p:nvPr/>
        </p:nvSpPr>
        <p:spPr>
          <a:xfrm>
            <a:off x="5485920" y="2217773"/>
            <a:ext cx="1376617" cy="1376617"/>
          </a:xfrm>
          <a:custGeom>
            <a:avLst/>
            <a:gdLst/>
            <a:ahLst/>
            <a:cxnLst/>
            <a:rect l="l" t="t" r="r" b="b"/>
            <a:pathLst>
              <a:path w="2064925" h="2064925">
                <a:moveTo>
                  <a:pt x="0" y="0"/>
                </a:moveTo>
                <a:lnTo>
                  <a:pt x="2064925" y="0"/>
                </a:lnTo>
                <a:lnTo>
                  <a:pt x="2064925" y="2064926"/>
                </a:lnTo>
                <a:lnTo>
                  <a:pt x="0" y="206492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Freeform 42">
            <a:extLst>
              <a:ext uri="{FF2B5EF4-FFF2-40B4-BE49-F238E27FC236}">
                <a16:creationId xmlns:a16="http://schemas.microsoft.com/office/drawing/2014/main" id="{7C43AB90-71D0-C09F-5F5F-DDF737EBDC19}"/>
              </a:ext>
            </a:extLst>
          </p:cNvPr>
          <p:cNvSpPr/>
          <p:nvPr/>
        </p:nvSpPr>
        <p:spPr>
          <a:xfrm>
            <a:off x="9868227" y="2388693"/>
            <a:ext cx="1036512" cy="1036512"/>
          </a:xfrm>
          <a:custGeom>
            <a:avLst/>
            <a:gdLst/>
            <a:ahLst/>
            <a:cxnLst/>
            <a:rect l="l" t="t" r="r" b="b"/>
            <a:pathLst>
              <a:path w="1554768" h="1554768">
                <a:moveTo>
                  <a:pt x="0" y="0"/>
                </a:moveTo>
                <a:lnTo>
                  <a:pt x="1554768" y="0"/>
                </a:lnTo>
                <a:lnTo>
                  <a:pt x="1554768" y="1554768"/>
                </a:lnTo>
                <a:lnTo>
                  <a:pt x="0" y="1554768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" name="TextBox 44">
            <a:extLst>
              <a:ext uri="{FF2B5EF4-FFF2-40B4-BE49-F238E27FC236}">
                <a16:creationId xmlns:a16="http://schemas.microsoft.com/office/drawing/2014/main" id="{0B2D46D6-0322-16FA-989D-D809EDF13F8F}"/>
              </a:ext>
            </a:extLst>
          </p:cNvPr>
          <p:cNvSpPr txBox="1"/>
          <p:nvPr/>
        </p:nvSpPr>
        <p:spPr>
          <a:xfrm>
            <a:off x="4622774" y="4449164"/>
            <a:ext cx="2835317" cy="6689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defTabSz="609630">
              <a:lnSpc>
                <a:spcPts val="2730"/>
              </a:lnSpc>
            </a:pPr>
            <a:r>
              <a:rPr lang="en-US" sz="1860" b="1" u="sng" spc="-46" dirty="0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  <a:hlinkClick r:id="rId14" tooltip="mailto:cern-nextgen-communications@cern.ch"/>
              </a:rPr>
              <a:t>cern-nextgen-communications@cern.ch</a:t>
            </a:r>
          </a:p>
        </p:txBody>
      </p:sp>
      <p:sp>
        <p:nvSpPr>
          <p:cNvPr id="39" name="TextBox 45">
            <a:extLst>
              <a:ext uri="{FF2B5EF4-FFF2-40B4-BE49-F238E27FC236}">
                <a16:creationId xmlns:a16="http://schemas.microsoft.com/office/drawing/2014/main" id="{3C7FD37A-AF48-4B9F-366C-AE5C9428AFE3}"/>
              </a:ext>
            </a:extLst>
          </p:cNvPr>
          <p:cNvSpPr txBox="1"/>
          <p:nvPr/>
        </p:nvSpPr>
        <p:spPr>
          <a:xfrm>
            <a:off x="773271" y="4406684"/>
            <a:ext cx="2566131" cy="14227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defTabSz="609630">
              <a:lnSpc>
                <a:spcPts val="1638"/>
              </a:lnSpc>
            </a:pPr>
            <a:r>
              <a:rPr lang="en-US" sz="1300" spc="-27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Are you attending a conference and giving a talk about your project related to NextGen Triggers? Or maybe you are releasing a technical document? Whatever is the case, </a:t>
            </a:r>
            <a:r>
              <a:rPr lang="en-US" sz="1300" b="1" spc="-27" dirty="0">
                <a:solidFill>
                  <a:srgbClr val="002D86"/>
                </a:solidFill>
                <a:latin typeface="Arimo Bold"/>
                <a:ea typeface="Arimo Bold"/>
                <a:cs typeface="Arimo Bold"/>
                <a:sym typeface="Arimo Bold"/>
              </a:rPr>
              <a:t>please do reach us!</a:t>
            </a:r>
          </a:p>
          <a:p>
            <a:pPr algn="ctr" defTabSz="609630">
              <a:lnSpc>
                <a:spcPts val="1638"/>
              </a:lnSpc>
            </a:pPr>
            <a:endParaRPr lang="en-US" sz="1116" b="1" spc="-27" dirty="0">
              <a:solidFill>
                <a:srgbClr val="002D86"/>
              </a:solidFill>
              <a:latin typeface="Arimo Bold"/>
              <a:ea typeface="Arimo Bold"/>
              <a:cs typeface="Arimo Bold"/>
              <a:sym typeface="Arimo Bold"/>
            </a:endParaRPr>
          </a:p>
        </p:txBody>
      </p:sp>
      <p:sp>
        <p:nvSpPr>
          <p:cNvPr id="40" name="TextBox 46">
            <a:extLst>
              <a:ext uri="{FF2B5EF4-FFF2-40B4-BE49-F238E27FC236}">
                <a16:creationId xmlns:a16="http://schemas.microsoft.com/office/drawing/2014/main" id="{DBBBF098-AC39-BA7F-701B-AB62A5576449}"/>
              </a:ext>
            </a:extLst>
          </p:cNvPr>
          <p:cNvSpPr txBox="1"/>
          <p:nvPr/>
        </p:nvSpPr>
        <p:spPr>
          <a:xfrm>
            <a:off x="8886613" y="4316331"/>
            <a:ext cx="2727871" cy="14227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609630">
              <a:lnSpc>
                <a:spcPts val="1638"/>
              </a:lnSpc>
            </a:pPr>
            <a:r>
              <a:rPr lang="en-US" sz="1300" spc="-27" dirty="0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To give them visibility and to ensure that this section remains comprehensive and up-to-date, all papers, presentations, etc. will be uploaded to their corresponding category in the “Resources” section of the web page. </a:t>
            </a:r>
            <a:r>
              <a:rPr lang="en-US" sz="1300" b="1" spc="-27" dirty="0">
                <a:solidFill>
                  <a:srgbClr val="BB750C"/>
                </a:solidFill>
                <a:latin typeface="Arimo Bold"/>
                <a:ea typeface="Arimo Bold"/>
                <a:cs typeface="Arimo Bold"/>
                <a:sym typeface="Arimo Bold"/>
              </a:rPr>
              <a:t>Again, please do reach us!</a:t>
            </a:r>
          </a:p>
          <a:p>
            <a:pPr algn="ctr" defTabSz="609630">
              <a:lnSpc>
                <a:spcPts val="1638"/>
              </a:lnSpc>
            </a:pPr>
            <a:endParaRPr lang="en-US" sz="1116" b="1" spc="-27" dirty="0">
              <a:solidFill>
                <a:srgbClr val="BB750C"/>
              </a:solidFill>
              <a:latin typeface="Arimo Bold"/>
              <a:ea typeface="Arimo Bold"/>
              <a:cs typeface="Arimo Bold"/>
              <a:sym typeface="Arimo Bold"/>
            </a:endParaRPr>
          </a:p>
        </p:txBody>
      </p:sp>
      <p:sp>
        <p:nvSpPr>
          <p:cNvPr id="41" name="TextBox 47">
            <a:extLst>
              <a:ext uri="{FF2B5EF4-FFF2-40B4-BE49-F238E27FC236}">
                <a16:creationId xmlns:a16="http://schemas.microsoft.com/office/drawing/2014/main" id="{B2478A55-790F-313F-A04F-3067392194BB}"/>
              </a:ext>
            </a:extLst>
          </p:cNvPr>
          <p:cNvSpPr txBox="1"/>
          <p:nvPr/>
        </p:nvSpPr>
        <p:spPr>
          <a:xfrm>
            <a:off x="3705508" y="393062"/>
            <a:ext cx="4780985" cy="9820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defTabSz="609630">
              <a:lnSpc>
                <a:spcPts val="3840"/>
              </a:lnSpc>
            </a:pPr>
            <a:r>
              <a:rPr lang="en-US" sz="3600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WHY AND HOW TO </a:t>
            </a:r>
            <a:r>
              <a:rPr lang="en-US" sz="3600" b="1" dirty="0">
                <a:solidFill>
                  <a:srgbClr val="5C888E"/>
                </a:solidFill>
                <a:latin typeface="Poppins Bold"/>
                <a:ea typeface="Poppins Bold"/>
                <a:cs typeface="Poppins Bold"/>
                <a:sym typeface="Poppins Bold"/>
              </a:rPr>
              <a:t>REACH US 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0CFE9FB8-2DF1-5F3B-8881-A13FB4C0601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769696" y="5193993"/>
            <a:ext cx="672751" cy="672751"/>
          </a:xfrm>
          <a:prstGeom prst="rect">
            <a:avLst/>
          </a:prstGeom>
        </p:spPr>
      </p:pic>
      <p:sp>
        <p:nvSpPr>
          <p:cNvPr id="16" name="TextBox 44">
            <a:extLst>
              <a:ext uri="{FF2B5EF4-FFF2-40B4-BE49-F238E27FC236}">
                <a16:creationId xmlns:a16="http://schemas.microsoft.com/office/drawing/2014/main" id="{57996490-6BAA-3F27-56F9-997619B39477}"/>
              </a:ext>
            </a:extLst>
          </p:cNvPr>
          <p:cNvSpPr txBox="1"/>
          <p:nvPr/>
        </p:nvSpPr>
        <p:spPr>
          <a:xfrm>
            <a:off x="4678341" y="5761352"/>
            <a:ext cx="2835317" cy="3226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defTabSz="609630">
              <a:lnSpc>
                <a:spcPts val="2730"/>
              </a:lnSpc>
            </a:pPr>
            <a:r>
              <a:rPr lang="en-US" sz="1860" spc="-46" dirty="0">
                <a:latin typeface="Arimo Bold"/>
                <a:ea typeface="Arimo Bold"/>
                <a:cs typeface="Arimo Bold"/>
                <a:sym typeface="Arimo Bold"/>
                <a:hlinkClick r:id="rId1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Join our </a:t>
            </a:r>
            <a:r>
              <a:rPr lang="en-US" sz="1860" b="1" spc="-46" dirty="0" err="1">
                <a:solidFill>
                  <a:srgbClr val="5C888E"/>
                </a:solidFill>
                <a:latin typeface="Arimo Bold"/>
                <a:ea typeface="Arimo Bold"/>
                <a:cs typeface="Arimo Bold"/>
                <a:sym typeface="Arimo Bold"/>
                <a:hlinkClick r:id="rId1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Mattermost</a:t>
            </a:r>
            <a:r>
              <a:rPr lang="en-US" sz="1860" b="1" spc="-46" dirty="0">
                <a:solidFill>
                  <a:srgbClr val="5C888E"/>
                </a:solidFill>
                <a:latin typeface="Arimo Bold"/>
                <a:ea typeface="Arimo Bold"/>
                <a:cs typeface="Arimo Bold"/>
                <a:sym typeface="Arimo Bold"/>
                <a:hlinkClick r:id="rId1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!</a:t>
            </a:r>
            <a:endParaRPr lang="en-US" sz="1860" b="1" spc="-46" dirty="0">
              <a:solidFill>
                <a:srgbClr val="5C888E"/>
              </a:solidFill>
              <a:latin typeface="Arimo Bold"/>
              <a:ea typeface="Arimo Bold"/>
              <a:cs typeface="Arimo Bold"/>
              <a:sym typeface="Arimo Bold"/>
              <a:hlinkClick r:id="rId14" tooltip="mailto:cern-nextgen-communications@cern.ch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</p:spTree>
    <p:extLst>
      <p:ext uri="{BB962C8B-B14F-4D97-AF65-F5344CB8AC3E}">
        <p14:creationId xmlns:p14="http://schemas.microsoft.com/office/powerpoint/2010/main" val="18559477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2207D3-98D2-6524-6E07-7289318D62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4B7E61-CB1B-85D8-230C-BD62F7C385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91799" cy="321933"/>
          </a:xfrm>
        </p:spPr>
        <p:txBody>
          <a:bodyPr/>
          <a:lstStyle/>
          <a:p>
            <a:fld id="{542A17E7-23A4-452B-989F-5BFC0EE45BA5}" type="datetime1">
              <a:rPr lang="en-US" smtClean="0"/>
              <a:t>11/25/2024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DAED14-C5C6-324B-944F-59889898E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NextGen 1</a:t>
            </a:r>
            <a:r>
              <a:rPr lang="en-US" baseline="30000" dirty="0"/>
              <a:t>st</a:t>
            </a:r>
            <a:r>
              <a:rPr lang="en-US" dirty="0"/>
              <a:t> Technical </a:t>
            </a:r>
            <a:r>
              <a:rPr lang="en-US" dirty="0" err="1"/>
              <a:t>Wokshop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66C6DA-0941-3F8D-0465-6B9A1A685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1" name="TextBox 47">
            <a:extLst>
              <a:ext uri="{FF2B5EF4-FFF2-40B4-BE49-F238E27FC236}">
                <a16:creationId xmlns:a16="http://schemas.microsoft.com/office/drawing/2014/main" id="{ED202B3A-C960-E090-C5DB-A235790ED970}"/>
              </a:ext>
            </a:extLst>
          </p:cNvPr>
          <p:cNvSpPr txBox="1"/>
          <p:nvPr/>
        </p:nvSpPr>
        <p:spPr>
          <a:xfrm>
            <a:off x="3705507" y="240395"/>
            <a:ext cx="4981293" cy="9785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3840"/>
              </a:lnSpc>
            </a:pPr>
            <a:r>
              <a:rPr lang="en-US" sz="3500" b="1" dirty="0">
                <a:latin typeface="Poppins Bold"/>
                <a:ea typeface="Poppins Bold"/>
                <a:cs typeface="Poppins Bold"/>
                <a:sym typeface="Poppins Bold"/>
              </a:rPr>
              <a:t>FRESH STICKERS </a:t>
            </a:r>
          </a:p>
          <a:p>
            <a:pPr algn="ctr" defTabSz="609630">
              <a:lnSpc>
                <a:spcPts val="3840"/>
              </a:lnSpc>
            </a:pPr>
            <a:r>
              <a:rPr lang="en-US" sz="3500" b="1" dirty="0">
                <a:solidFill>
                  <a:srgbClr val="5C888E"/>
                </a:solidFill>
                <a:latin typeface="Poppins Bold"/>
                <a:ea typeface="Poppins Bold"/>
                <a:cs typeface="Poppins Bold"/>
                <a:sym typeface="Poppins Bold"/>
              </a:rPr>
              <a:t> OUT OF THE OVEN! </a:t>
            </a:r>
            <a:endParaRPr lang="en-US" sz="3500" b="1" dirty="0">
              <a:solidFill>
                <a:srgbClr val="000000"/>
              </a:solidFill>
              <a:latin typeface="Poppins Bold"/>
              <a:ea typeface="Poppins Bold"/>
              <a:cs typeface="Poppins Bold"/>
              <a:sym typeface="Poppins Bold"/>
            </a:endParaRPr>
          </a:p>
        </p:txBody>
      </p:sp>
      <p:pic>
        <p:nvPicPr>
          <p:cNvPr id="13" name="Picture 12" descr="A person and person holding up small objects&#10;&#10;Description automatically generated">
            <a:extLst>
              <a:ext uri="{FF2B5EF4-FFF2-40B4-BE49-F238E27FC236}">
                <a16:creationId xmlns:a16="http://schemas.microsoft.com/office/drawing/2014/main" id="{2A389C06-F17A-C2C1-5574-C9B2CF15C8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651" y="1714500"/>
            <a:ext cx="5275384" cy="3956538"/>
          </a:xfrm>
          <a:prstGeom prst="rect">
            <a:avLst/>
          </a:prstGeom>
        </p:spPr>
      </p:pic>
      <p:pic>
        <p:nvPicPr>
          <p:cNvPr id="42" name="Graphic 41">
            <a:extLst>
              <a:ext uri="{FF2B5EF4-FFF2-40B4-BE49-F238E27FC236}">
                <a16:creationId xmlns:a16="http://schemas.microsoft.com/office/drawing/2014/main" id="{B662BEFE-45E5-1360-A1BA-829EFEED4B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41842" y="2286000"/>
            <a:ext cx="1968501" cy="2286001"/>
          </a:xfrm>
          <a:prstGeom prst="rect">
            <a:avLst/>
          </a:prstGeom>
        </p:spPr>
      </p:pic>
      <p:pic>
        <p:nvPicPr>
          <p:cNvPr id="44" name="Graphic 43">
            <a:extLst>
              <a:ext uri="{FF2B5EF4-FFF2-40B4-BE49-F238E27FC236}">
                <a16:creationId xmlns:a16="http://schemas.microsoft.com/office/drawing/2014/main" id="{7BA6C182-2694-202A-5D02-54A801EA6B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155696" y="2285999"/>
            <a:ext cx="1968502" cy="2286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5164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7">
            <a:extLst>
              <a:ext uri="{FF2B5EF4-FFF2-40B4-BE49-F238E27FC236}">
                <a16:creationId xmlns:a16="http://schemas.microsoft.com/office/drawing/2014/main" id="{51E39221-5225-9F81-F35A-07752AD1D9ED}"/>
              </a:ext>
            </a:extLst>
          </p:cNvPr>
          <p:cNvSpPr txBox="1"/>
          <p:nvPr/>
        </p:nvSpPr>
        <p:spPr>
          <a:xfrm>
            <a:off x="3829333" y="1393187"/>
            <a:ext cx="4780985" cy="98212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defTabSz="609630">
              <a:lnSpc>
                <a:spcPts val="3840"/>
              </a:lnSpc>
            </a:pPr>
            <a:r>
              <a:rPr lang="en-US" sz="3600" b="1" dirty="0">
                <a:solidFill>
                  <a:schemeClr val="bg1"/>
                </a:solidFill>
                <a:latin typeface="Poppins Bold"/>
                <a:ea typeface="Poppins Bold"/>
                <a:cs typeface="Poppins Bold"/>
                <a:sym typeface="Poppins Bold"/>
              </a:rPr>
              <a:t>Thanks!</a:t>
            </a:r>
          </a:p>
          <a:p>
            <a:pPr algn="ctr" defTabSz="609630">
              <a:lnSpc>
                <a:spcPts val="3840"/>
              </a:lnSpc>
            </a:pPr>
            <a:r>
              <a:rPr lang="en-US" sz="3600" b="1" dirty="0">
                <a:solidFill>
                  <a:schemeClr val="bg1"/>
                </a:solidFill>
                <a:latin typeface="Poppins Bold"/>
                <a:ea typeface="Poppins Bold"/>
                <a:cs typeface="Poppins Bold"/>
                <a:sym typeface="Poppins Bold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300848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A84030-8E6E-297D-5BA3-FFA1591D8E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914236" cy="321933"/>
          </a:xfrm>
        </p:spPr>
        <p:txBody>
          <a:bodyPr/>
          <a:lstStyle/>
          <a:p>
            <a:fld id="{542A17E7-23A4-452B-989F-5BFC0EE45BA5}" type="datetime1">
              <a:rPr lang="en-US" smtClean="0"/>
              <a:t>11/25/2024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98821F-B062-6C55-6164-90C044709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NextGen 1</a:t>
            </a:r>
            <a:r>
              <a:rPr lang="en-US" baseline="30000" dirty="0"/>
              <a:t>st</a:t>
            </a:r>
            <a:r>
              <a:rPr lang="en-US" dirty="0"/>
              <a:t> Technical </a:t>
            </a:r>
            <a:r>
              <a:rPr lang="en-US" dirty="0" err="1"/>
              <a:t>Wokshop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D2F82D-2298-E8EC-BBC9-959D76EF3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6" name="Group 9">
            <a:extLst>
              <a:ext uri="{FF2B5EF4-FFF2-40B4-BE49-F238E27FC236}">
                <a16:creationId xmlns:a16="http://schemas.microsoft.com/office/drawing/2014/main" id="{53F4CA2D-1011-22C4-794E-4323C1C3F806}"/>
              </a:ext>
            </a:extLst>
          </p:cNvPr>
          <p:cNvGrpSpPr/>
          <p:nvPr/>
        </p:nvGrpSpPr>
        <p:grpSpPr>
          <a:xfrm>
            <a:off x="497555" y="3087556"/>
            <a:ext cx="94089" cy="94089"/>
            <a:chOff x="0" y="0"/>
            <a:chExt cx="188178" cy="188178"/>
          </a:xfrm>
        </p:grpSpPr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A8EB0B25-BD1D-A758-7349-C6C2779C77A2}"/>
                </a:ext>
              </a:extLst>
            </p:cNvPr>
            <p:cNvSpPr/>
            <p:nvPr/>
          </p:nvSpPr>
          <p:spPr>
            <a:xfrm>
              <a:off x="0" y="0"/>
              <a:ext cx="188214" cy="188214"/>
            </a:xfrm>
            <a:custGeom>
              <a:avLst/>
              <a:gdLst/>
              <a:ahLst/>
              <a:cxnLst/>
              <a:rect l="l" t="t" r="r" b="b"/>
              <a:pathLst>
                <a:path w="188214" h="188214">
                  <a:moveTo>
                    <a:pt x="188214" y="94107"/>
                  </a:moveTo>
                  <a:cubicBezTo>
                    <a:pt x="188214" y="146050"/>
                    <a:pt x="146177" y="188214"/>
                    <a:pt x="94107" y="188214"/>
                  </a:cubicBezTo>
                  <a:cubicBezTo>
                    <a:pt x="42037" y="188214"/>
                    <a:pt x="0" y="146050"/>
                    <a:pt x="0" y="94107"/>
                  </a:cubicBezTo>
                  <a:cubicBezTo>
                    <a:pt x="0" y="42164"/>
                    <a:pt x="42037" y="0"/>
                    <a:pt x="94107" y="0"/>
                  </a:cubicBezTo>
                  <a:cubicBezTo>
                    <a:pt x="146177" y="0"/>
                    <a:pt x="188214" y="42164"/>
                    <a:pt x="188214" y="94107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defTabSz="609630"/>
              <a:endParaRPr lang="en-CH" sz="12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9" name="Freeform 12">
            <a:extLst>
              <a:ext uri="{FF2B5EF4-FFF2-40B4-BE49-F238E27FC236}">
                <a16:creationId xmlns:a16="http://schemas.microsoft.com/office/drawing/2014/main" id="{E247478D-2EB3-179C-6BF6-A5D39307C817}"/>
              </a:ext>
            </a:extLst>
          </p:cNvPr>
          <p:cNvSpPr/>
          <p:nvPr/>
        </p:nvSpPr>
        <p:spPr>
          <a:xfrm>
            <a:off x="3954632" y="5764614"/>
            <a:ext cx="4401072" cy="570333"/>
          </a:xfrm>
          <a:custGeom>
            <a:avLst/>
            <a:gdLst/>
            <a:ahLst/>
            <a:cxnLst/>
            <a:rect l="l" t="t" r="r" b="b"/>
            <a:pathLst>
              <a:path w="7315200" h="1161288">
                <a:moveTo>
                  <a:pt x="0" y="0"/>
                </a:moveTo>
                <a:lnTo>
                  <a:pt x="7315200" y="0"/>
                </a:lnTo>
                <a:lnTo>
                  <a:pt x="7315200" y="1161288"/>
                </a:lnTo>
                <a:lnTo>
                  <a:pt x="0" y="11612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16">
            <a:extLst>
              <a:ext uri="{FF2B5EF4-FFF2-40B4-BE49-F238E27FC236}">
                <a16:creationId xmlns:a16="http://schemas.microsoft.com/office/drawing/2014/main" id="{653BC6B9-0D60-DF3D-37EC-2CE1556BE6CE}"/>
              </a:ext>
            </a:extLst>
          </p:cNvPr>
          <p:cNvSpPr txBox="1"/>
          <p:nvPr/>
        </p:nvSpPr>
        <p:spPr>
          <a:xfrm>
            <a:off x="3657600" y="5921016"/>
            <a:ext cx="4876800" cy="2505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2053"/>
              </a:lnSpc>
            </a:pPr>
            <a:r>
              <a:rPr lang="en-US" sz="1467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https://nextgentriggers.web.cern.ch</a:t>
            </a:r>
            <a:endParaRPr lang="en-US" sz="1467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" name="TextBox 26">
            <a:extLst>
              <a:ext uri="{FF2B5EF4-FFF2-40B4-BE49-F238E27FC236}">
                <a16:creationId xmlns:a16="http://schemas.microsoft.com/office/drawing/2014/main" id="{B046B22C-C2BE-0161-5AB8-DBEBBF1FEF3E}"/>
              </a:ext>
            </a:extLst>
          </p:cNvPr>
          <p:cNvSpPr txBox="1"/>
          <p:nvPr/>
        </p:nvSpPr>
        <p:spPr>
          <a:xfrm>
            <a:off x="3506096" y="259563"/>
            <a:ext cx="5582172" cy="441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3414"/>
              </a:lnSpc>
            </a:pPr>
            <a:r>
              <a:rPr lang="en-US" sz="3200" b="1" dirty="0">
                <a:solidFill>
                  <a:srgbClr val="49849E"/>
                </a:solidFill>
                <a:latin typeface="Poppins Bold"/>
                <a:ea typeface="Poppins Bold"/>
                <a:cs typeface="Poppins Bold"/>
                <a:sym typeface="Poppins Bold"/>
              </a:rPr>
              <a:t>Main channel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DFBFD0-DA27-88B7-D420-03BDFE50F6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6434" y="811693"/>
            <a:ext cx="8830183" cy="4891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736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6C1DF7-03BE-376D-1360-C88A4EDC12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222857-4A5F-FBF5-994E-82419D1F94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914236" cy="321933"/>
          </a:xfrm>
        </p:spPr>
        <p:txBody>
          <a:bodyPr/>
          <a:lstStyle/>
          <a:p>
            <a:fld id="{542A17E7-23A4-452B-989F-5BFC0EE45BA5}" type="datetime1">
              <a:rPr lang="en-US" smtClean="0"/>
              <a:t>11/25/2024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708C0F-DEEB-CA11-3382-197C55E05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NextGen 1</a:t>
            </a:r>
            <a:r>
              <a:rPr lang="en-US" baseline="30000" dirty="0"/>
              <a:t>st</a:t>
            </a:r>
            <a:r>
              <a:rPr lang="en-US" dirty="0"/>
              <a:t> Technical </a:t>
            </a:r>
            <a:r>
              <a:rPr lang="en-US" dirty="0" err="1"/>
              <a:t>Wokshop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EC52F7-7B88-3D61-9D73-044C126F9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6" name="Group 9">
            <a:extLst>
              <a:ext uri="{FF2B5EF4-FFF2-40B4-BE49-F238E27FC236}">
                <a16:creationId xmlns:a16="http://schemas.microsoft.com/office/drawing/2014/main" id="{858E4E9F-EE52-82F3-E8E9-DAE53F812972}"/>
              </a:ext>
            </a:extLst>
          </p:cNvPr>
          <p:cNvGrpSpPr/>
          <p:nvPr/>
        </p:nvGrpSpPr>
        <p:grpSpPr>
          <a:xfrm>
            <a:off x="497555" y="3087556"/>
            <a:ext cx="94089" cy="94089"/>
            <a:chOff x="0" y="0"/>
            <a:chExt cx="188178" cy="188178"/>
          </a:xfrm>
        </p:grpSpPr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2FCF74F8-1258-F2DA-BE29-639B300B5DA7}"/>
                </a:ext>
              </a:extLst>
            </p:cNvPr>
            <p:cNvSpPr/>
            <p:nvPr/>
          </p:nvSpPr>
          <p:spPr>
            <a:xfrm>
              <a:off x="0" y="0"/>
              <a:ext cx="188214" cy="188214"/>
            </a:xfrm>
            <a:custGeom>
              <a:avLst/>
              <a:gdLst/>
              <a:ahLst/>
              <a:cxnLst/>
              <a:rect l="l" t="t" r="r" b="b"/>
              <a:pathLst>
                <a:path w="188214" h="188214">
                  <a:moveTo>
                    <a:pt x="188214" y="94107"/>
                  </a:moveTo>
                  <a:cubicBezTo>
                    <a:pt x="188214" y="146050"/>
                    <a:pt x="146177" y="188214"/>
                    <a:pt x="94107" y="188214"/>
                  </a:cubicBezTo>
                  <a:cubicBezTo>
                    <a:pt x="42037" y="188214"/>
                    <a:pt x="0" y="146050"/>
                    <a:pt x="0" y="94107"/>
                  </a:cubicBezTo>
                  <a:cubicBezTo>
                    <a:pt x="0" y="42164"/>
                    <a:pt x="42037" y="0"/>
                    <a:pt x="94107" y="0"/>
                  </a:cubicBezTo>
                  <a:cubicBezTo>
                    <a:pt x="146177" y="0"/>
                    <a:pt x="188214" y="42164"/>
                    <a:pt x="188214" y="94107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defTabSz="609630"/>
              <a:endParaRPr lang="en-CH" sz="12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9" name="Freeform 12">
            <a:extLst>
              <a:ext uri="{FF2B5EF4-FFF2-40B4-BE49-F238E27FC236}">
                <a16:creationId xmlns:a16="http://schemas.microsoft.com/office/drawing/2014/main" id="{C81BD10D-F0B3-A537-38A2-EB4AB55D71E5}"/>
              </a:ext>
            </a:extLst>
          </p:cNvPr>
          <p:cNvSpPr/>
          <p:nvPr/>
        </p:nvSpPr>
        <p:spPr>
          <a:xfrm>
            <a:off x="1965536" y="5719875"/>
            <a:ext cx="2409571" cy="413931"/>
          </a:xfrm>
          <a:custGeom>
            <a:avLst/>
            <a:gdLst/>
            <a:ahLst/>
            <a:cxnLst/>
            <a:rect l="l" t="t" r="r" b="b"/>
            <a:pathLst>
              <a:path w="7315200" h="1161288">
                <a:moveTo>
                  <a:pt x="0" y="0"/>
                </a:moveTo>
                <a:lnTo>
                  <a:pt x="7315200" y="0"/>
                </a:lnTo>
                <a:lnTo>
                  <a:pt x="7315200" y="1161288"/>
                </a:lnTo>
                <a:lnTo>
                  <a:pt x="0" y="11612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16">
            <a:extLst>
              <a:ext uri="{FF2B5EF4-FFF2-40B4-BE49-F238E27FC236}">
                <a16:creationId xmlns:a16="http://schemas.microsoft.com/office/drawing/2014/main" id="{A2B69BC6-1240-0143-8FED-E3167AD35FCD}"/>
              </a:ext>
            </a:extLst>
          </p:cNvPr>
          <p:cNvSpPr txBox="1"/>
          <p:nvPr/>
        </p:nvSpPr>
        <p:spPr>
          <a:xfrm>
            <a:off x="731922" y="5800012"/>
            <a:ext cx="4876800" cy="253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2053"/>
              </a:lnSpc>
            </a:pPr>
            <a:r>
              <a:rPr lang="en-US" sz="1600" b="1" dirty="0">
                <a:hlinkClick r:id="rId4"/>
              </a:rPr>
              <a:t>About Us</a:t>
            </a:r>
            <a:endParaRPr lang="en-US" sz="1467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" name="TextBox 26">
            <a:extLst>
              <a:ext uri="{FF2B5EF4-FFF2-40B4-BE49-F238E27FC236}">
                <a16:creationId xmlns:a16="http://schemas.microsoft.com/office/drawing/2014/main" id="{B4CDCFE3-93C8-F270-5817-4E182A67FEE7}"/>
              </a:ext>
            </a:extLst>
          </p:cNvPr>
          <p:cNvSpPr txBox="1"/>
          <p:nvPr/>
        </p:nvSpPr>
        <p:spPr>
          <a:xfrm>
            <a:off x="3506096" y="259563"/>
            <a:ext cx="5582172" cy="441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3414"/>
              </a:lnSpc>
            </a:pPr>
            <a:r>
              <a:rPr lang="en-US" sz="3200" b="1" dirty="0">
                <a:solidFill>
                  <a:srgbClr val="49849E"/>
                </a:solidFill>
                <a:latin typeface="Poppins Bold"/>
                <a:ea typeface="Poppins Bold"/>
                <a:cs typeface="Poppins Bold"/>
                <a:sym typeface="Poppins Bold"/>
              </a:rPr>
              <a:t>Main channel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C260D6B-A999-EC36-D130-78188BC2DE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965" y="795657"/>
            <a:ext cx="4567918" cy="471768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F91BF8C-27B2-0B7D-313E-0F8A5E08C7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63112" y="842162"/>
            <a:ext cx="5582172" cy="4957850"/>
          </a:xfrm>
          <a:prstGeom prst="rect">
            <a:avLst/>
          </a:prstGeom>
        </p:spPr>
      </p:pic>
      <p:sp>
        <p:nvSpPr>
          <p:cNvPr id="17" name="Freeform 12">
            <a:extLst>
              <a:ext uri="{FF2B5EF4-FFF2-40B4-BE49-F238E27FC236}">
                <a16:creationId xmlns:a16="http://schemas.microsoft.com/office/drawing/2014/main" id="{B9E523B8-6CEB-6EBB-6726-3BE5197243EB}"/>
              </a:ext>
            </a:extLst>
          </p:cNvPr>
          <p:cNvSpPr/>
          <p:nvPr/>
        </p:nvSpPr>
        <p:spPr>
          <a:xfrm>
            <a:off x="7702098" y="5808871"/>
            <a:ext cx="2409571" cy="413931"/>
          </a:xfrm>
          <a:custGeom>
            <a:avLst/>
            <a:gdLst/>
            <a:ahLst/>
            <a:cxnLst/>
            <a:rect l="l" t="t" r="r" b="b"/>
            <a:pathLst>
              <a:path w="7315200" h="1161288">
                <a:moveTo>
                  <a:pt x="0" y="0"/>
                </a:moveTo>
                <a:lnTo>
                  <a:pt x="7315200" y="0"/>
                </a:lnTo>
                <a:lnTo>
                  <a:pt x="7315200" y="1161288"/>
                </a:lnTo>
                <a:lnTo>
                  <a:pt x="0" y="11612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6">
            <a:extLst>
              <a:ext uri="{FF2B5EF4-FFF2-40B4-BE49-F238E27FC236}">
                <a16:creationId xmlns:a16="http://schemas.microsoft.com/office/drawing/2014/main" id="{483F818C-123C-7C0C-F203-62B0061CA2D2}"/>
              </a:ext>
            </a:extLst>
          </p:cNvPr>
          <p:cNvSpPr txBox="1"/>
          <p:nvPr/>
        </p:nvSpPr>
        <p:spPr>
          <a:xfrm>
            <a:off x="6468484" y="5889008"/>
            <a:ext cx="4876800" cy="253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2053"/>
              </a:lnSpc>
            </a:pPr>
            <a:r>
              <a:rPr lang="en-US" sz="1600" b="1" dirty="0">
                <a:hlinkClick r:id="rId7"/>
              </a:rPr>
              <a:t>Activities</a:t>
            </a:r>
            <a:endParaRPr lang="en-US" sz="1467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144124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C7C66F-9217-E3AB-C434-90B3865D80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208D21-3BAE-0F20-2068-D61898DCB3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914236" cy="321933"/>
          </a:xfrm>
        </p:spPr>
        <p:txBody>
          <a:bodyPr/>
          <a:lstStyle/>
          <a:p>
            <a:fld id="{542A17E7-23A4-452B-989F-5BFC0EE45BA5}" type="datetime1">
              <a:rPr lang="en-US" smtClean="0"/>
              <a:t>11/25/2024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ED60F5-04A3-1EF4-3C61-7B3FB1E2F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NextGen 1</a:t>
            </a:r>
            <a:r>
              <a:rPr lang="en-US" baseline="30000" dirty="0"/>
              <a:t>st</a:t>
            </a:r>
            <a:r>
              <a:rPr lang="en-US" dirty="0"/>
              <a:t> Technical </a:t>
            </a:r>
            <a:r>
              <a:rPr lang="en-US" dirty="0" err="1"/>
              <a:t>Wokshop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0A3B9F-2C3D-DC94-D126-1FAEB85F6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6" name="Group 9">
            <a:extLst>
              <a:ext uri="{FF2B5EF4-FFF2-40B4-BE49-F238E27FC236}">
                <a16:creationId xmlns:a16="http://schemas.microsoft.com/office/drawing/2014/main" id="{4435E9D2-8FD0-2BBC-5634-ACBF1794E3AB}"/>
              </a:ext>
            </a:extLst>
          </p:cNvPr>
          <p:cNvGrpSpPr/>
          <p:nvPr/>
        </p:nvGrpSpPr>
        <p:grpSpPr>
          <a:xfrm>
            <a:off x="497555" y="3087556"/>
            <a:ext cx="94089" cy="94089"/>
            <a:chOff x="0" y="0"/>
            <a:chExt cx="188178" cy="188178"/>
          </a:xfrm>
        </p:grpSpPr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861B870D-6B50-A626-0AD8-1565B487DA86}"/>
                </a:ext>
              </a:extLst>
            </p:cNvPr>
            <p:cNvSpPr/>
            <p:nvPr/>
          </p:nvSpPr>
          <p:spPr>
            <a:xfrm>
              <a:off x="0" y="0"/>
              <a:ext cx="188214" cy="188214"/>
            </a:xfrm>
            <a:custGeom>
              <a:avLst/>
              <a:gdLst/>
              <a:ahLst/>
              <a:cxnLst/>
              <a:rect l="l" t="t" r="r" b="b"/>
              <a:pathLst>
                <a:path w="188214" h="188214">
                  <a:moveTo>
                    <a:pt x="188214" y="94107"/>
                  </a:moveTo>
                  <a:cubicBezTo>
                    <a:pt x="188214" y="146050"/>
                    <a:pt x="146177" y="188214"/>
                    <a:pt x="94107" y="188214"/>
                  </a:cubicBezTo>
                  <a:cubicBezTo>
                    <a:pt x="42037" y="188214"/>
                    <a:pt x="0" y="146050"/>
                    <a:pt x="0" y="94107"/>
                  </a:cubicBezTo>
                  <a:cubicBezTo>
                    <a:pt x="0" y="42164"/>
                    <a:pt x="42037" y="0"/>
                    <a:pt x="94107" y="0"/>
                  </a:cubicBezTo>
                  <a:cubicBezTo>
                    <a:pt x="146177" y="0"/>
                    <a:pt x="188214" y="42164"/>
                    <a:pt x="188214" y="94107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defTabSz="609630"/>
              <a:endParaRPr lang="en-CH" sz="12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9" name="Freeform 12">
            <a:extLst>
              <a:ext uri="{FF2B5EF4-FFF2-40B4-BE49-F238E27FC236}">
                <a16:creationId xmlns:a16="http://schemas.microsoft.com/office/drawing/2014/main" id="{EBE8B66A-9FD0-FEFD-89CD-FC5C0D16D9F3}"/>
              </a:ext>
            </a:extLst>
          </p:cNvPr>
          <p:cNvSpPr/>
          <p:nvPr/>
        </p:nvSpPr>
        <p:spPr>
          <a:xfrm>
            <a:off x="1965536" y="5719875"/>
            <a:ext cx="2409571" cy="413931"/>
          </a:xfrm>
          <a:custGeom>
            <a:avLst/>
            <a:gdLst/>
            <a:ahLst/>
            <a:cxnLst/>
            <a:rect l="l" t="t" r="r" b="b"/>
            <a:pathLst>
              <a:path w="7315200" h="1161288">
                <a:moveTo>
                  <a:pt x="0" y="0"/>
                </a:moveTo>
                <a:lnTo>
                  <a:pt x="7315200" y="0"/>
                </a:lnTo>
                <a:lnTo>
                  <a:pt x="7315200" y="1161288"/>
                </a:lnTo>
                <a:lnTo>
                  <a:pt x="0" y="11612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16">
            <a:extLst>
              <a:ext uri="{FF2B5EF4-FFF2-40B4-BE49-F238E27FC236}">
                <a16:creationId xmlns:a16="http://schemas.microsoft.com/office/drawing/2014/main" id="{22315E1F-EEBC-F2CF-9E26-34C63C1D9844}"/>
              </a:ext>
            </a:extLst>
          </p:cNvPr>
          <p:cNvSpPr txBox="1"/>
          <p:nvPr/>
        </p:nvSpPr>
        <p:spPr>
          <a:xfrm>
            <a:off x="731922" y="5800012"/>
            <a:ext cx="4876800" cy="253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2053"/>
              </a:lnSpc>
            </a:pPr>
            <a:r>
              <a:rPr lang="en-US" sz="1600" b="1" dirty="0">
                <a:hlinkClick r:id="rId4"/>
              </a:rPr>
              <a:t>Resources</a:t>
            </a:r>
            <a:endParaRPr lang="en-US" sz="1467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" name="TextBox 26">
            <a:extLst>
              <a:ext uri="{FF2B5EF4-FFF2-40B4-BE49-F238E27FC236}">
                <a16:creationId xmlns:a16="http://schemas.microsoft.com/office/drawing/2014/main" id="{0D4BB658-2EF3-3161-EDEB-7BFC65475F92}"/>
              </a:ext>
            </a:extLst>
          </p:cNvPr>
          <p:cNvSpPr txBox="1"/>
          <p:nvPr/>
        </p:nvSpPr>
        <p:spPr>
          <a:xfrm>
            <a:off x="3506096" y="259563"/>
            <a:ext cx="5582172" cy="441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3414"/>
              </a:lnSpc>
            </a:pPr>
            <a:r>
              <a:rPr lang="en-US" sz="3200" b="1" dirty="0">
                <a:solidFill>
                  <a:srgbClr val="49849E"/>
                </a:solidFill>
                <a:latin typeface="Poppins Bold"/>
                <a:ea typeface="Poppins Bold"/>
                <a:cs typeface="Poppins Bold"/>
                <a:sym typeface="Poppins Bold"/>
              </a:rPr>
              <a:t>Main channel</a:t>
            </a:r>
          </a:p>
        </p:txBody>
      </p:sp>
      <p:sp>
        <p:nvSpPr>
          <p:cNvPr id="17" name="Freeform 12">
            <a:extLst>
              <a:ext uri="{FF2B5EF4-FFF2-40B4-BE49-F238E27FC236}">
                <a16:creationId xmlns:a16="http://schemas.microsoft.com/office/drawing/2014/main" id="{302FE196-09FB-F62F-528A-56420AEE525B}"/>
              </a:ext>
            </a:extLst>
          </p:cNvPr>
          <p:cNvSpPr/>
          <p:nvPr/>
        </p:nvSpPr>
        <p:spPr>
          <a:xfrm>
            <a:off x="7702098" y="5808871"/>
            <a:ext cx="2409571" cy="413931"/>
          </a:xfrm>
          <a:custGeom>
            <a:avLst/>
            <a:gdLst/>
            <a:ahLst/>
            <a:cxnLst/>
            <a:rect l="l" t="t" r="r" b="b"/>
            <a:pathLst>
              <a:path w="7315200" h="1161288">
                <a:moveTo>
                  <a:pt x="0" y="0"/>
                </a:moveTo>
                <a:lnTo>
                  <a:pt x="7315200" y="0"/>
                </a:lnTo>
                <a:lnTo>
                  <a:pt x="7315200" y="1161288"/>
                </a:lnTo>
                <a:lnTo>
                  <a:pt x="0" y="11612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6">
            <a:extLst>
              <a:ext uri="{FF2B5EF4-FFF2-40B4-BE49-F238E27FC236}">
                <a16:creationId xmlns:a16="http://schemas.microsoft.com/office/drawing/2014/main" id="{74B7B2A3-C0C2-B72F-BD02-C2260320CCF7}"/>
              </a:ext>
            </a:extLst>
          </p:cNvPr>
          <p:cNvSpPr txBox="1"/>
          <p:nvPr/>
        </p:nvSpPr>
        <p:spPr>
          <a:xfrm>
            <a:off x="6468484" y="5889008"/>
            <a:ext cx="4876800" cy="253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2053"/>
              </a:lnSpc>
            </a:pPr>
            <a:r>
              <a:rPr lang="en-US" sz="1600" b="1" dirty="0">
                <a:hlinkClick r:id="rId5"/>
              </a:rPr>
              <a:t>Jobs</a:t>
            </a:r>
            <a:endParaRPr lang="en-US" sz="1467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91D44A-543A-79E6-9FEC-B7C852031B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67" y="1365555"/>
            <a:ext cx="6548485" cy="3770444"/>
          </a:xfrm>
          <a:prstGeom prst="rect">
            <a:avLst/>
          </a:prstGeom>
        </p:spPr>
      </p:pic>
      <p:pic>
        <p:nvPicPr>
          <p:cNvPr id="19" name="Picture 18" descr="A screenshot of a computer&#10;&#10;Description automatically generated">
            <a:extLst>
              <a:ext uri="{FF2B5EF4-FFF2-40B4-BE49-F238E27FC236}">
                <a16:creationId xmlns:a16="http://schemas.microsoft.com/office/drawing/2014/main" id="{06303F55-BC2C-78F1-6C72-AB17BDF1CDD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950" y="1408902"/>
            <a:ext cx="5044890" cy="393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985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10F14F-C70E-AD9E-F735-2DB306C6E4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5EFAA3-04BF-E0B3-F5FA-6192410C3A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914236" cy="321933"/>
          </a:xfrm>
        </p:spPr>
        <p:txBody>
          <a:bodyPr/>
          <a:lstStyle/>
          <a:p>
            <a:fld id="{542A17E7-23A4-452B-989F-5BFC0EE45BA5}" type="datetime1">
              <a:rPr lang="en-US" smtClean="0"/>
              <a:t>11/25/2024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AEEAD7-4249-C6C2-F7E4-B230FF92D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NextGen 1</a:t>
            </a:r>
            <a:r>
              <a:rPr lang="en-US" baseline="30000" dirty="0"/>
              <a:t>st</a:t>
            </a:r>
            <a:r>
              <a:rPr lang="en-US" dirty="0"/>
              <a:t> Technical </a:t>
            </a:r>
            <a:r>
              <a:rPr lang="en-US" dirty="0" err="1"/>
              <a:t>Wokshop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9083FF-B8A2-BAEA-0E40-86207A9F3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6" name="Group 9">
            <a:extLst>
              <a:ext uri="{FF2B5EF4-FFF2-40B4-BE49-F238E27FC236}">
                <a16:creationId xmlns:a16="http://schemas.microsoft.com/office/drawing/2014/main" id="{433E076E-8801-D065-B01E-889AF8D84220}"/>
              </a:ext>
            </a:extLst>
          </p:cNvPr>
          <p:cNvGrpSpPr/>
          <p:nvPr/>
        </p:nvGrpSpPr>
        <p:grpSpPr>
          <a:xfrm>
            <a:off x="497555" y="3087556"/>
            <a:ext cx="94089" cy="94089"/>
            <a:chOff x="0" y="0"/>
            <a:chExt cx="188178" cy="188178"/>
          </a:xfrm>
        </p:grpSpPr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A1E6C93E-AD02-4345-57FA-33D0E5FB70B8}"/>
                </a:ext>
              </a:extLst>
            </p:cNvPr>
            <p:cNvSpPr/>
            <p:nvPr/>
          </p:nvSpPr>
          <p:spPr>
            <a:xfrm>
              <a:off x="0" y="0"/>
              <a:ext cx="188214" cy="188214"/>
            </a:xfrm>
            <a:custGeom>
              <a:avLst/>
              <a:gdLst/>
              <a:ahLst/>
              <a:cxnLst/>
              <a:rect l="l" t="t" r="r" b="b"/>
              <a:pathLst>
                <a:path w="188214" h="188214">
                  <a:moveTo>
                    <a:pt x="188214" y="94107"/>
                  </a:moveTo>
                  <a:cubicBezTo>
                    <a:pt x="188214" y="146050"/>
                    <a:pt x="146177" y="188214"/>
                    <a:pt x="94107" y="188214"/>
                  </a:cubicBezTo>
                  <a:cubicBezTo>
                    <a:pt x="42037" y="188214"/>
                    <a:pt x="0" y="146050"/>
                    <a:pt x="0" y="94107"/>
                  </a:cubicBezTo>
                  <a:cubicBezTo>
                    <a:pt x="0" y="42164"/>
                    <a:pt x="42037" y="0"/>
                    <a:pt x="94107" y="0"/>
                  </a:cubicBezTo>
                  <a:cubicBezTo>
                    <a:pt x="146177" y="0"/>
                    <a:pt x="188214" y="42164"/>
                    <a:pt x="188214" y="94107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defTabSz="609630"/>
              <a:endParaRPr lang="en-CH" sz="12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1" name="TextBox 26">
            <a:extLst>
              <a:ext uri="{FF2B5EF4-FFF2-40B4-BE49-F238E27FC236}">
                <a16:creationId xmlns:a16="http://schemas.microsoft.com/office/drawing/2014/main" id="{04C2A3AD-CD23-B235-B1BE-6254F3FFD558}"/>
              </a:ext>
            </a:extLst>
          </p:cNvPr>
          <p:cNvSpPr txBox="1"/>
          <p:nvPr/>
        </p:nvSpPr>
        <p:spPr>
          <a:xfrm>
            <a:off x="3506096" y="259563"/>
            <a:ext cx="5582172" cy="441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3414"/>
              </a:lnSpc>
            </a:pPr>
            <a:r>
              <a:rPr lang="en-US" sz="3200" b="1" dirty="0">
                <a:solidFill>
                  <a:srgbClr val="49849E"/>
                </a:solidFill>
                <a:latin typeface="Poppins Bold"/>
                <a:ea typeface="Poppins Bold"/>
                <a:cs typeface="Poppins Bold"/>
                <a:sym typeface="Poppins Bold"/>
              </a:rPr>
              <a:t>Main channel</a:t>
            </a:r>
          </a:p>
        </p:txBody>
      </p:sp>
      <p:sp>
        <p:nvSpPr>
          <p:cNvPr id="17" name="Freeform 12">
            <a:extLst>
              <a:ext uri="{FF2B5EF4-FFF2-40B4-BE49-F238E27FC236}">
                <a16:creationId xmlns:a16="http://schemas.microsoft.com/office/drawing/2014/main" id="{085AC450-2F01-A28E-C272-C6EB412F879F}"/>
              </a:ext>
            </a:extLst>
          </p:cNvPr>
          <p:cNvSpPr/>
          <p:nvPr/>
        </p:nvSpPr>
        <p:spPr>
          <a:xfrm>
            <a:off x="4891214" y="5758250"/>
            <a:ext cx="2409571" cy="413931"/>
          </a:xfrm>
          <a:custGeom>
            <a:avLst/>
            <a:gdLst/>
            <a:ahLst/>
            <a:cxnLst/>
            <a:rect l="l" t="t" r="r" b="b"/>
            <a:pathLst>
              <a:path w="7315200" h="1161288">
                <a:moveTo>
                  <a:pt x="0" y="0"/>
                </a:moveTo>
                <a:lnTo>
                  <a:pt x="7315200" y="0"/>
                </a:lnTo>
                <a:lnTo>
                  <a:pt x="7315200" y="1161288"/>
                </a:lnTo>
                <a:lnTo>
                  <a:pt x="0" y="11612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6">
            <a:extLst>
              <a:ext uri="{FF2B5EF4-FFF2-40B4-BE49-F238E27FC236}">
                <a16:creationId xmlns:a16="http://schemas.microsoft.com/office/drawing/2014/main" id="{47E60BE2-2E1F-F51B-68E1-04F02C0361AC}"/>
              </a:ext>
            </a:extLst>
          </p:cNvPr>
          <p:cNvSpPr txBox="1"/>
          <p:nvPr/>
        </p:nvSpPr>
        <p:spPr>
          <a:xfrm>
            <a:off x="3657600" y="5838387"/>
            <a:ext cx="4876800" cy="2536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2053"/>
              </a:lnSpc>
            </a:pPr>
            <a:r>
              <a:rPr lang="en-US" sz="1600" b="1" dirty="0">
                <a:hlinkClick r:id="rId4"/>
              </a:rPr>
              <a:t>News &amp; Events</a:t>
            </a:r>
            <a:endParaRPr lang="en-US" sz="1467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4B2AFC1-EE66-5D39-9238-B0846B2419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7727" y="779987"/>
            <a:ext cx="9558909" cy="4899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360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ECD6AA-C32D-9AA6-D838-5D9F60BA29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24DB9E-0A90-7780-FB32-5C7FA037F3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914236" cy="321933"/>
          </a:xfrm>
        </p:spPr>
        <p:txBody>
          <a:bodyPr/>
          <a:lstStyle/>
          <a:p>
            <a:fld id="{542A17E7-23A4-452B-989F-5BFC0EE45BA5}" type="datetime1">
              <a:rPr lang="en-US" smtClean="0"/>
              <a:t>11/25/2024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3FCEDB-D9D0-BDD3-C2E4-482544B95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NextGen 1</a:t>
            </a:r>
            <a:r>
              <a:rPr lang="en-US" baseline="30000" dirty="0"/>
              <a:t>st</a:t>
            </a:r>
            <a:r>
              <a:rPr lang="en-US" dirty="0"/>
              <a:t> Technical </a:t>
            </a:r>
            <a:r>
              <a:rPr lang="en-US" dirty="0" err="1"/>
              <a:t>Wokshop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4F5ED3-416F-5D75-3490-613ECE8CE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6" name="Group 9">
            <a:extLst>
              <a:ext uri="{FF2B5EF4-FFF2-40B4-BE49-F238E27FC236}">
                <a16:creationId xmlns:a16="http://schemas.microsoft.com/office/drawing/2014/main" id="{5E8D7C40-8808-7819-F13E-F0F3A234F56F}"/>
              </a:ext>
            </a:extLst>
          </p:cNvPr>
          <p:cNvGrpSpPr/>
          <p:nvPr/>
        </p:nvGrpSpPr>
        <p:grpSpPr>
          <a:xfrm>
            <a:off x="497555" y="3087556"/>
            <a:ext cx="94089" cy="94089"/>
            <a:chOff x="0" y="0"/>
            <a:chExt cx="188178" cy="188178"/>
          </a:xfrm>
        </p:grpSpPr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CA39C143-A89C-DD90-4E55-96EF81EAE652}"/>
                </a:ext>
              </a:extLst>
            </p:cNvPr>
            <p:cNvSpPr/>
            <p:nvPr/>
          </p:nvSpPr>
          <p:spPr>
            <a:xfrm>
              <a:off x="0" y="0"/>
              <a:ext cx="188214" cy="188214"/>
            </a:xfrm>
            <a:custGeom>
              <a:avLst/>
              <a:gdLst/>
              <a:ahLst/>
              <a:cxnLst/>
              <a:rect l="l" t="t" r="r" b="b"/>
              <a:pathLst>
                <a:path w="188214" h="188214">
                  <a:moveTo>
                    <a:pt x="188214" y="94107"/>
                  </a:moveTo>
                  <a:cubicBezTo>
                    <a:pt x="188214" y="146050"/>
                    <a:pt x="146177" y="188214"/>
                    <a:pt x="94107" y="188214"/>
                  </a:cubicBezTo>
                  <a:cubicBezTo>
                    <a:pt x="42037" y="188214"/>
                    <a:pt x="0" y="146050"/>
                    <a:pt x="0" y="94107"/>
                  </a:cubicBezTo>
                  <a:cubicBezTo>
                    <a:pt x="0" y="42164"/>
                    <a:pt x="42037" y="0"/>
                    <a:pt x="94107" y="0"/>
                  </a:cubicBezTo>
                  <a:cubicBezTo>
                    <a:pt x="146177" y="0"/>
                    <a:pt x="188214" y="42164"/>
                    <a:pt x="188214" y="94107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defTabSz="609630"/>
              <a:endParaRPr lang="en-CH" sz="12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9" name="Freeform 12">
            <a:extLst>
              <a:ext uri="{FF2B5EF4-FFF2-40B4-BE49-F238E27FC236}">
                <a16:creationId xmlns:a16="http://schemas.microsoft.com/office/drawing/2014/main" id="{0CEE73B0-CE7D-C74D-12F4-EBA421E611CE}"/>
              </a:ext>
            </a:extLst>
          </p:cNvPr>
          <p:cNvSpPr/>
          <p:nvPr/>
        </p:nvSpPr>
        <p:spPr>
          <a:xfrm>
            <a:off x="497555" y="5214648"/>
            <a:ext cx="3598195" cy="554928"/>
          </a:xfrm>
          <a:custGeom>
            <a:avLst/>
            <a:gdLst/>
            <a:ahLst/>
            <a:cxnLst/>
            <a:rect l="l" t="t" r="r" b="b"/>
            <a:pathLst>
              <a:path w="7315200" h="1161288">
                <a:moveTo>
                  <a:pt x="0" y="0"/>
                </a:moveTo>
                <a:lnTo>
                  <a:pt x="7315200" y="0"/>
                </a:lnTo>
                <a:lnTo>
                  <a:pt x="7315200" y="1161288"/>
                </a:lnTo>
                <a:lnTo>
                  <a:pt x="0" y="116128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16">
            <a:extLst>
              <a:ext uri="{FF2B5EF4-FFF2-40B4-BE49-F238E27FC236}">
                <a16:creationId xmlns:a16="http://schemas.microsoft.com/office/drawing/2014/main" id="{28CAED69-AAC6-67D3-4278-DE895785882A}"/>
              </a:ext>
            </a:extLst>
          </p:cNvPr>
          <p:cNvSpPr txBox="1"/>
          <p:nvPr/>
        </p:nvSpPr>
        <p:spPr>
          <a:xfrm>
            <a:off x="-74995" y="5330775"/>
            <a:ext cx="4591205" cy="2483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2053"/>
              </a:lnSpc>
            </a:pPr>
            <a:r>
              <a:rPr lang="en-US" sz="1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CERN MAIN WEBPAGE ARTICLE</a:t>
            </a:r>
            <a:endParaRPr lang="en-US" sz="140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" name="TextBox 26">
            <a:extLst>
              <a:ext uri="{FF2B5EF4-FFF2-40B4-BE49-F238E27FC236}">
                <a16:creationId xmlns:a16="http://schemas.microsoft.com/office/drawing/2014/main" id="{6A808F86-502B-F4EC-71F4-230AC738E88A}"/>
              </a:ext>
            </a:extLst>
          </p:cNvPr>
          <p:cNvSpPr txBox="1"/>
          <p:nvPr/>
        </p:nvSpPr>
        <p:spPr>
          <a:xfrm>
            <a:off x="2413000" y="259563"/>
            <a:ext cx="8001000" cy="441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3414"/>
              </a:lnSpc>
            </a:pPr>
            <a:r>
              <a:rPr lang="en-US" sz="3200" b="1" dirty="0">
                <a:latin typeface="Poppins Bold"/>
                <a:ea typeface="Poppins Bold"/>
                <a:cs typeface="Poppins Bold"/>
                <a:sym typeface="Poppins Bold"/>
              </a:rPr>
              <a:t>Secondary, </a:t>
            </a:r>
            <a:r>
              <a:rPr lang="en-US" sz="3200" b="1" dirty="0">
                <a:solidFill>
                  <a:srgbClr val="49849E"/>
                </a:solidFill>
                <a:latin typeface="Poppins Bold"/>
                <a:ea typeface="Poppins Bold"/>
                <a:cs typeface="Poppins Bold"/>
                <a:sym typeface="Poppins Bold"/>
              </a:rPr>
              <a:t>but still strong channels</a:t>
            </a:r>
            <a:endParaRPr lang="en-US" sz="3200" b="1" dirty="0">
              <a:solidFill>
                <a:srgbClr val="F8C132"/>
              </a:solidFill>
              <a:latin typeface="Poppins Bold"/>
              <a:ea typeface="Poppins Bold"/>
              <a:cs typeface="Poppins Bold"/>
              <a:sym typeface="Poppins Bold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6F54FA-D216-3389-E57F-889EC51398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438" y="1416206"/>
            <a:ext cx="3960030" cy="353091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D925E30-2579-4883-7CDA-1E7E2AF574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6600" y="1183834"/>
            <a:ext cx="3407169" cy="4067197"/>
          </a:xfrm>
          <a:prstGeom prst="rect">
            <a:avLst/>
          </a:prstGeom>
        </p:spPr>
      </p:pic>
      <p:sp>
        <p:nvSpPr>
          <p:cNvPr id="18" name="TextBox 16">
            <a:extLst>
              <a:ext uri="{FF2B5EF4-FFF2-40B4-BE49-F238E27FC236}">
                <a16:creationId xmlns:a16="http://schemas.microsoft.com/office/drawing/2014/main" id="{9A320D94-2781-1B11-7B70-D5DD65558819}"/>
              </a:ext>
            </a:extLst>
          </p:cNvPr>
          <p:cNvSpPr txBox="1"/>
          <p:nvPr/>
        </p:nvSpPr>
        <p:spPr>
          <a:xfrm>
            <a:off x="7788197" y="5447831"/>
            <a:ext cx="4591205" cy="2483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2053"/>
              </a:lnSpc>
            </a:pPr>
            <a:r>
              <a:rPr lang="en-US" sz="1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7"/>
              </a:rPr>
              <a:t>CERN COURIER ARTICLE</a:t>
            </a:r>
            <a:endParaRPr lang="en-US" sz="140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84B3CED-D663-2E10-5CE1-A8182FA051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35570" y="1150018"/>
            <a:ext cx="2425815" cy="253067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634D2C2-7825-8178-C05B-5497AB94F17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5398" y="3680695"/>
            <a:ext cx="2145987" cy="2359286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EBA7E4FB-BC05-533C-6C86-CD02EB484C29}"/>
              </a:ext>
            </a:extLst>
          </p:cNvPr>
          <p:cNvSpPr/>
          <p:nvPr/>
        </p:nvSpPr>
        <p:spPr>
          <a:xfrm>
            <a:off x="216061" y="828675"/>
            <a:ext cx="7168673" cy="5334000"/>
          </a:xfrm>
          <a:prstGeom prst="rect">
            <a:avLst/>
          </a:prstGeom>
          <a:noFill/>
          <a:ln>
            <a:solidFill>
              <a:srgbClr val="F8C13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Freeform 18">
            <a:extLst>
              <a:ext uri="{FF2B5EF4-FFF2-40B4-BE49-F238E27FC236}">
                <a16:creationId xmlns:a16="http://schemas.microsoft.com/office/drawing/2014/main" id="{FED11406-97BF-0667-761F-BF7A7DECF85D}"/>
              </a:ext>
            </a:extLst>
          </p:cNvPr>
          <p:cNvSpPr/>
          <p:nvPr/>
        </p:nvSpPr>
        <p:spPr>
          <a:xfrm>
            <a:off x="8870691" y="5330775"/>
            <a:ext cx="2856308" cy="544669"/>
          </a:xfrm>
          <a:custGeom>
            <a:avLst/>
            <a:gdLst/>
            <a:ahLst/>
            <a:cxnLst/>
            <a:rect l="l" t="t" r="r" b="b"/>
            <a:pathLst>
              <a:path w="7315200" h="1161288">
                <a:moveTo>
                  <a:pt x="0" y="0"/>
                </a:moveTo>
                <a:lnTo>
                  <a:pt x="7315200" y="0"/>
                </a:lnTo>
                <a:lnTo>
                  <a:pt x="7315200" y="1161288"/>
                </a:lnTo>
                <a:lnTo>
                  <a:pt x="0" y="1161288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CH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CA1B040-7D93-E603-B9C8-DC261453EE41}"/>
              </a:ext>
            </a:extLst>
          </p:cNvPr>
          <p:cNvSpPr/>
          <p:nvPr/>
        </p:nvSpPr>
        <p:spPr>
          <a:xfrm>
            <a:off x="7675792" y="818019"/>
            <a:ext cx="4300147" cy="5373231"/>
          </a:xfrm>
          <a:prstGeom prst="rect">
            <a:avLst/>
          </a:prstGeom>
          <a:noFill/>
          <a:ln>
            <a:solidFill>
              <a:srgbClr val="2D548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15921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C354F1-8C86-6DCB-D982-95B4252CE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44C14F-D31B-AB40-865D-B0E2054CDC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914236" cy="321933"/>
          </a:xfrm>
        </p:spPr>
        <p:txBody>
          <a:bodyPr/>
          <a:lstStyle/>
          <a:p>
            <a:fld id="{542A17E7-23A4-452B-989F-5BFC0EE45BA5}" type="datetime1">
              <a:rPr lang="en-US" smtClean="0"/>
              <a:t>11/25/2024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2F499B-732B-73E4-BD08-77FF4F332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NextGen 1</a:t>
            </a:r>
            <a:r>
              <a:rPr lang="en-US" baseline="30000" dirty="0"/>
              <a:t>st</a:t>
            </a:r>
            <a:r>
              <a:rPr lang="en-US" dirty="0"/>
              <a:t> Technical </a:t>
            </a:r>
            <a:r>
              <a:rPr lang="en-US" dirty="0" err="1"/>
              <a:t>Wokshop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E75F8D-0F09-80D3-9E58-19B5AA5F4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6" name="Group 9">
            <a:extLst>
              <a:ext uri="{FF2B5EF4-FFF2-40B4-BE49-F238E27FC236}">
                <a16:creationId xmlns:a16="http://schemas.microsoft.com/office/drawing/2014/main" id="{47D67158-BDCD-10AA-35DD-719F0AAF2E1F}"/>
              </a:ext>
            </a:extLst>
          </p:cNvPr>
          <p:cNvGrpSpPr/>
          <p:nvPr/>
        </p:nvGrpSpPr>
        <p:grpSpPr>
          <a:xfrm>
            <a:off x="497555" y="3087556"/>
            <a:ext cx="94089" cy="94089"/>
            <a:chOff x="0" y="0"/>
            <a:chExt cx="188178" cy="188178"/>
          </a:xfrm>
        </p:grpSpPr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484A5715-570E-DC55-C009-C8074FB4B951}"/>
                </a:ext>
              </a:extLst>
            </p:cNvPr>
            <p:cNvSpPr/>
            <p:nvPr/>
          </p:nvSpPr>
          <p:spPr>
            <a:xfrm>
              <a:off x="0" y="0"/>
              <a:ext cx="188214" cy="188214"/>
            </a:xfrm>
            <a:custGeom>
              <a:avLst/>
              <a:gdLst/>
              <a:ahLst/>
              <a:cxnLst/>
              <a:rect l="l" t="t" r="r" b="b"/>
              <a:pathLst>
                <a:path w="188214" h="188214">
                  <a:moveTo>
                    <a:pt x="188214" y="94107"/>
                  </a:moveTo>
                  <a:cubicBezTo>
                    <a:pt x="188214" y="146050"/>
                    <a:pt x="146177" y="188214"/>
                    <a:pt x="94107" y="188214"/>
                  </a:cubicBezTo>
                  <a:cubicBezTo>
                    <a:pt x="42037" y="188214"/>
                    <a:pt x="0" y="146050"/>
                    <a:pt x="0" y="94107"/>
                  </a:cubicBezTo>
                  <a:cubicBezTo>
                    <a:pt x="0" y="42164"/>
                    <a:pt x="42037" y="0"/>
                    <a:pt x="94107" y="0"/>
                  </a:cubicBezTo>
                  <a:cubicBezTo>
                    <a:pt x="146177" y="0"/>
                    <a:pt x="188214" y="42164"/>
                    <a:pt x="188214" y="94107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defTabSz="609630"/>
              <a:endParaRPr lang="en-CH" sz="12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1" name="TextBox 26">
            <a:extLst>
              <a:ext uri="{FF2B5EF4-FFF2-40B4-BE49-F238E27FC236}">
                <a16:creationId xmlns:a16="http://schemas.microsoft.com/office/drawing/2014/main" id="{DADA158A-6AED-71A5-240E-1F33F20F857D}"/>
              </a:ext>
            </a:extLst>
          </p:cNvPr>
          <p:cNvSpPr txBox="1"/>
          <p:nvPr/>
        </p:nvSpPr>
        <p:spPr>
          <a:xfrm>
            <a:off x="2413000" y="202354"/>
            <a:ext cx="8001000" cy="4419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3414"/>
              </a:lnSpc>
            </a:pPr>
            <a:r>
              <a:rPr lang="en-US" sz="3200" b="1" dirty="0">
                <a:solidFill>
                  <a:srgbClr val="49849E"/>
                </a:solidFill>
                <a:latin typeface="Poppins Bold"/>
                <a:ea typeface="Poppins Bold"/>
                <a:cs typeface="Poppins Bold"/>
                <a:sym typeface="Poppins Bold"/>
              </a:rPr>
              <a:t>Example</a:t>
            </a:r>
            <a:endParaRPr lang="en-US" sz="3200" b="1" dirty="0">
              <a:solidFill>
                <a:srgbClr val="F8C132"/>
              </a:solidFill>
              <a:latin typeface="Poppins Bold"/>
              <a:ea typeface="Poppins Bold"/>
              <a:cs typeface="Poppins Bold"/>
              <a:sym typeface="Poppins Bold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E2D6C2B-9A0D-414F-E61B-BAD7620542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216" y="773843"/>
            <a:ext cx="3369912" cy="4786115"/>
          </a:xfrm>
          <a:prstGeom prst="rect">
            <a:avLst/>
          </a:prstGeom>
        </p:spPr>
      </p:pic>
      <p:sp>
        <p:nvSpPr>
          <p:cNvPr id="15" name="Freeform 12">
            <a:extLst>
              <a:ext uri="{FF2B5EF4-FFF2-40B4-BE49-F238E27FC236}">
                <a16:creationId xmlns:a16="http://schemas.microsoft.com/office/drawing/2014/main" id="{2EA47931-B981-8AF2-FCF9-B2AFBE4F4728}"/>
              </a:ext>
            </a:extLst>
          </p:cNvPr>
          <p:cNvSpPr/>
          <p:nvPr/>
        </p:nvSpPr>
        <p:spPr>
          <a:xfrm>
            <a:off x="497556" y="5791200"/>
            <a:ext cx="2864770" cy="483694"/>
          </a:xfrm>
          <a:custGeom>
            <a:avLst/>
            <a:gdLst/>
            <a:ahLst/>
            <a:cxnLst/>
            <a:rect l="l" t="t" r="r" b="b"/>
            <a:pathLst>
              <a:path w="7315200" h="1161288">
                <a:moveTo>
                  <a:pt x="0" y="0"/>
                </a:moveTo>
                <a:lnTo>
                  <a:pt x="7315200" y="0"/>
                </a:lnTo>
                <a:lnTo>
                  <a:pt x="7315200" y="1161288"/>
                </a:lnTo>
                <a:lnTo>
                  <a:pt x="0" y="116128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BBA37D-E25C-7159-4357-612E2CE4B91D}"/>
              </a:ext>
            </a:extLst>
          </p:cNvPr>
          <p:cNvSpPr txBox="1"/>
          <p:nvPr/>
        </p:nvSpPr>
        <p:spPr>
          <a:xfrm>
            <a:off x="-176950" y="5892933"/>
            <a:ext cx="3882175" cy="2483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2053"/>
              </a:lnSpc>
            </a:pPr>
            <a:r>
              <a:rPr lang="en-US" sz="1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NextGen webpage article</a:t>
            </a:r>
            <a:endParaRPr lang="en-US" sz="140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A54772D-B9EA-709C-760A-9661857B0F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1898" y="721988"/>
            <a:ext cx="2863204" cy="5170945"/>
          </a:xfrm>
          <a:prstGeom prst="rect">
            <a:avLst/>
          </a:prstGeom>
        </p:spPr>
      </p:pic>
      <p:sp>
        <p:nvSpPr>
          <p:cNvPr id="26" name="Freeform 12">
            <a:extLst>
              <a:ext uri="{FF2B5EF4-FFF2-40B4-BE49-F238E27FC236}">
                <a16:creationId xmlns:a16="http://schemas.microsoft.com/office/drawing/2014/main" id="{93138297-7E0F-E211-D074-E341A26B3B75}"/>
              </a:ext>
            </a:extLst>
          </p:cNvPr>
          <p:cNvSpPr/>
          <p:nvPr/>
        </p:nvSpPr>
        <p:spPr>
          <a:xfrm>
            <a:off x="4981898" y="5907299"/>
            <a:ext cx="2674269" cy="441980"/>
          </a:xfrm>
          <a:custGeom>
            <a:avLst/>
            <a:gdLst/>
            <a:ahLst/>
            <a:cxnLst/>
            <a:rect l="l" t="t" r="r" b="b"/>
            <a:pathLst>
              <a:path w="7315200" h="1161288">
                <a:moveTo>
                  <a:pt x="0" y="0"/>
                </a:moveTo>
                <a:lnTo>
                  <a:pt x="7315200" y="0"/>
                </a:lnTo>
                <a:lnTo>
                  <a:pt x="7315200" y="1161288"/>
                </a:lnTo>
                <a:lnTo>
                  <a:pt x="0" y="116128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9CE22F-AC0F-FE3A-E77E-905C03DE5C19}"/>
              </a:ext>
            </a:extLst>
          </p:cNvPr>
          <p:cNvSpPr txBox="1"/>
          <p:nvPr/>
        </p:nvSpPr>
        <p:spPr>
          <a:xfrm>
            <a:off x="4379731" y="6012472"/>
            <a:ext cx="3882175" cy="2483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2053"/>
              </a:lnSpc>
            </a:pPr>
            <a:r>
              <a:rPr lang="en-US" sz="1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7"/>
              </a:rPr>
              <a:t>LinkedIn post</a:t>
            </a:r>
            <a:endParaRPr lang="en-US" sz="140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01DDE185-A791-6471-B418-769878EE08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61906" y="704537"/>
            <a:ext cx="3705377" cy="4696068"/>
          </a:xfrm>
          <a:prstGeom prst="rect">
            <a:avLst/>
          </a:prstGeom>
        </p:spPr>
      </p:pic>
      <p:sp>
        <p:nvSpPr>
          <p:cNvPr id="30" name="Freeform 12">
            <a:extLst>
              <a:ext uri="{FF2B5EF4-FFF2-40B4-BE49-F238E27FC236}">
                <a16:creationId xmlns:a16="http://schemas.microsoft.com/office/drawing/2014/main" id="{7031FDFE-3F04-6894-DD70-A09A0BF666F9}"/>
              </a:ext>
            </a:extLst>
          </p:cNvPr>
          <p:cNvSpPr/>
          <p:nvPr/>
        </p:nvSpPr>
        <p:spPr>
          <a:xfrm>
            <a:off x="8730234" y="5892933"/>
            <a:ext cx="2674269" cy="441980"/>
          </a:xfrm>
          <a:custGeom>
            <a:avLst/>
            <a:gdLst/>
            <a:ahLst/>
            <a:cxnLst/>
            <a:rect l="l" t="t" r="r" b="b"/>
            <a:pathLst>
              <a:path w="7315200" h="1161288">
                <a:moveTo>
                  <a:pt x="0" y="0"/>
                </a:moveTo>
                <a:lnTo>
                  <a:pt x="7315200" y="0"/>
                </a:lnTo>
                <a:lnTo>
                  <a:pt x="7315200" y="1161288"/>
                </a:lnTo>
                <a:lnTo>
                  <a:pt x="0" y="116128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C7D8989-ABC0-A8D0-4933-754D3E328D27}"/>
              </a:ext>
            </a:extLst>
          </p:cNvPr>
          <p:cNvSpPr txBox="1"/>
          <p:nvPr/>
        </p:nvSpPr>
        <p:spPr>
          <a:xfrm>
            <a:off x="8128067" y="5998106"/>
            <a:ext cx="3882175" cy="2483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2053"/>
              </a:lnSpc>
            </a:pPr>
            <a:r>
              <a:rPr lang="en-US" sz="1400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9"/>
              </a:rPr>
              <a:t>IT Readme blog post</a:t>
            </a:r>
            <a:endParaRPr lang="en-US" sz="1400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972173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9C2BC-21D3-D06A-3C25-F88FF2835D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screenshot of a presentation&#10;&#10;Description automatically generated">
            <a:extLst>
              <a:ext uri="{FF2B5EF4-FFF2-40B4-BE49-F238E27FC236}">
                <a16:creationId xmlns:a16="http://schemas.microsoft.com/office/drawing/2014/main" id="{B80D7D0B-F436-EFAC-2271-583F9921EA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029" y="1068636"/>
            <a:ext cx="4117333" cy="497767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8B3EA3-132B-B542-EAE7-8259B93D54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914236" cy="321933"/>
          </a:xfrm>
        </p:spPr>
        <p:txBody>
          <a:bodyPr/>
          <a:lstStyle/>
          <a:p>
            <a:fld id="{542A17E7-23A4-452B-989F-5BFC0EE45BA5}" type="datetime1">
              <a:rPr lang="en-US" smtClean="0"/>
              <a:t>11/25/2024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30AAD-5405-31E9-D2E7-6A590361F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NextGen 1</a:t>
            </a:r>
            <a:r>
              <a:rPr lang="en-US" baseline="30000" dirty="0"/>
              <a:t>st</a:t>
            </a:r>
            <a:r>
              <a:rPr lang="en-US" dirty="0"/>
              <a:t> Technical </a:t>
            </a:r>
            <a:r>
              <a:rPr lang="en-US" dirty="0" err="1"/>
              <a:t>Wokshop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E23D0C-F552-A3C4-3CB0-5FDE7E5D3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6" name="Group 9">
            <a:extLst>
              <a:ext uri="{FF2B5EF4-FFF2-40B4-BE49-F238E27FC236}">
                <a16:creationId xmlns:a16="http://schemas.microsoft.com/office/drawing/2014/main" id="{E6919F52-675D-BE6F-ADE0-B180CB751731}"/>
              </a:ext>
            </a:extLst>
          </p:cNvPr>
          <p:cNvGrpSpPr/>
          <p:nvPr/>
        </p:nvGrpSpPr>
        <p:grpSpPr>
          <a:xfrm>
            <a:off x="497555" y="3087556"/>
            <a:ext cx="94089" cy="94089"/>
            <a:chOff x="0" y="0"/>
            <a:chExt cx="188178" cy="188178"/>
          </a:xfrm>
        </p:grpSpPr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FD935480-CBB6-709B-EA0F-50123FB78AB5}"/>
                </a:ext>
              </a:extLst>
            </p:cNvPr>
            <p:cNvSpPr/>
            <p:nvPr/>
          </p:nvSpPr>
          <p:spPr>
            <a:xfrm>
              <a:off x="0" y="0"/>
              <a:ext cx="188214" cy="188214"/>
            </a:xfrm>
            <a:custGeom>
              <a:avLst/>
              <a:gdLst/>
              <a:ahLst/>
              <a:cxnLst/>
              <a:rect l="l" t="t" r="r" b="b"/>
              <a:pathLst>
                <a:path w="188214" h="188214">
                  <a:moveTo>
                    <a:pt x="188214" y="94107"/>
                  </a:moveTo>
                  <a:cubicBezTo>
                    <a:pt x="188214" y="146050"/>
                    <a:pt x="146177" y="188214"/>
                    <a:pt x="94107" y="188214"/>
                  </a:cubicBezTo>
                  <a:cubicBezTo>
                    <a:pt x="42037" y="188214"/>
                    <a:pt x="0" y="146050"/>
                    <a:pt x="0" y="94107"/>
                  </a:cubicBezTo>
                  <a:cubicBezTo>
                    <a:pt x="0" y="42164"/>
                    <a:pt x="42037" y="0"/>
                    <a:pt x="94107" y="0"/>
                  </a:cubicBezTo>
                  <a:cubicBezTo>
                    <a:pt x="146177" y="0"/>
                    <a:pt x="188214" y="42164"/>
                    <a:pt x="188214" y="94107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pPr defTabSz="609630"/>
              <a:endParaRPr lang="en-CH" sz="12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9" name="Freeform 12">
            <a:extLst>
              <a:ext uri="{FF2B5EF4-FFF2-40B4-BE49-F238E27FC236}">
                <a16:creationId xmlns:a16="http://schemas.microsoft.com/office/drawing/2014/main" id="{3C42F005-A756-83E2-AED2-00C98BE3E7A6}"/>
              </a:ext>
            </a:extLst>
          </p:cNvPr>
          <p:cNvSpPr/>
          <p:nvPr/>
        </p:nvSpPr>
        <p:spPr>
          <a:xfrm>
            <a:off x="3803128" y="5575423"/>
            <a:ext cx="4876800" cy="774192"/>
          </a:xfrm>
          <a:custGeom>
            <a:avLst/>
            <a:gdLst/>
            <a:ahLst/>
            <a:cxnLst/>
            <a:rect l="l" t="t" r="r" b="b"/>
            <a:pathLst>
              <a:path w="7315200" h="1161288">
                <a:moveTo>
                  <a:pt x="0" y="0"/>
                </a:moveTo>
                <a:lnTo>
                  <a:pt x="7315200" y="0"/>
                </a:lnTo>
                <a:lnTo>
                  <a:pt x="7315200" y="1161288"/>
                </a:lnTo>
                <a:lnTo>
                  <a:pt x="0" y="116128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16">
            <a:extLst>
              <a:ext uri="{FF2B5EF4-FFF2-40B4-BE49-F238E27FC236}">
                <a16:creationId xmlns:a16="http://schemas.microsoft.com/office/drawing/2014/main" id="{6459D1D7-D02D-73B4-52C8-F1D3EF67B9B8}"/>
              </a:ext>
            </a:extLst>
          </p:cNvPr>
          <p:cNvSpPr txBox="1"/>
          <p:nvPr/>
        </p:nvSpPr>
        <p:spPr>
          <a:xfrm>
            <a:off x="3512072" y="5795726"/>
            <a:ext cx="4876800" cy="2505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2053"/>
              </a:lnSpc>
            </a:pPr>
            <a:r>
              <a:rPr lang="en-US" sz="1467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https://nextgentriggers.web.cern.ch/resources</a:t>
            </a:r>
            <a:endParaRPr lang="en-US" sz="1467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" name="TextBox 26">
            <a:extLst>
              <a:ext uri="{FF2B5EF4-FFF2-40B4-BE49-F238E27FC236}">
                <a16:creationId xmlns:a16="http://schemas.microsoft.com/office/drawing/2014/main" id="{9E5504B6-D51B-FCC0-109E-683FA473BC9C}"/>
              </a:ext>
            </a:extLst>
          </p:cNvPr>
          <p:cNvSpPr txBox="1"/>
          <p:nvPr/>
        </p:nvSpPr>
        <p:spPr>
          <a:xfrm>
            <a:off x="3803128" y="190703"/>
            <a:ext cx="4780985" cy="8779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defTabSz="609630">
              <a:lnSpc>
                <a:spcPts val="3414"/>
              </a:lnSpc>
            </a:pPr>
            <a:r>
              <a:rPr lang="en-US" sz="3200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Templates, </a:t>
            </a:r>
            <a:r>
              <a:rPr lang="en-US" sz="3200" b="1">
                <a:solidFill>
                  <a:srgbClr val="49849E"/>
                </a:solidFill>
                <a:latin typeface="Poppins Bold"/>
                <a:ea typeface="Poppins Bold"/>
                <a:cs typeface="Poppins Bold"/>
                <a:sym typeface="Poppins Bold"/>
              </a:rPr>
              <a:t>presentations etc.</a:t>
            </a:r>
          </a:p>
        </p:txBody>
      </p:sp>
      <p:pic>
        <p:nvPicPr>
          <p:cNvPr id="12" name="Picture 11" descr="A black and white logo&#10;&#10;Description automatically generated">
            <a:extLst>
              <a:ext uri="{FF2B5EF4-FFF2-40B4-BE49-F238E27FC236}">
                <a16:creationId xmlns:a16="http://schemas.microsoft.com/office/drawing/2014/main" id="{E5004A68-A863-6F06-7CCB-1377CB5459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308" y="1614908"/>
            <a:ext cx="1993169" cy="430531"/>
          </a:xfrm>
          <a:prstGeom prst="rect">
            <a:avLst/>
          </a:prstGeom>
        </p:spPr>
      </p:pic>
      <p:pic>
        <p:nvPicPr>
          <p:cNvPr id="13" name="Picture 12" descr="A logo with dots and lines&#10;&#10;Description automatically generated">
            <a:extLst>
              <a:ext uri="{FF2B5EF4-FFF2-40B4-BE49-F238E27FC236}">
                <a16:creationId xmlns:a16="http://schemas.microsoft.com/office/drawing/2014/main" id="{F15F1E60-0614-9DEF-F799-E3C3DC9C2A2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4891" y="1942183"/>
            <a:ext cx="1269151" cy="1102326"/>
          </a:xfrm>
          <a:prstGeom prst="rect">
            <a:avLst/>
          </a:prstGeom>
        </p:spPr>
      </p:pic>
      <p:pic>
        <p:nvPicPr>
          <p:cNvPr id="14" name="Picture 13" descr="A colorful circle with lines and dots&#10;&#10;Description automatically generated">
            <a:extLst>
              <a:ext uri="{FF2B5EF4-FFF2-40B4-BE49-F238E27FC236}">
                <a16:creationId xmlns:a16="http://schemas.microsoft.com/office/drawing/2014/main" id="{6BEA848D-6A98-DD10-8E0C-19D601072B6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882" y="1888162"/>
            <a:ext cx="1330463" cy="1156347"/>
          </a:xfrm>
          <a:prstGeom prst="rect">
            <a:avLst/>
          </a:prstGeom>
        </p:spPr>
      </p:pic>
      <p:pic>
        <p:nvPicPr>
          <p:cNvPr id="15" name="Picture 14" descr="A black background with colorful letters&#10;&#10;Description automatically generated">
            <a:extLst>
              <a:ext uri="{FF2B5EF4-FFF2-40B4-BE49-F238E27FC236}">
                <a16:creationId xmlns:a16="http://schemas.microsoft.com/office/drawing/2014/main" id="{5B5EE267-040B-853A-AC3F-87184B0F5E7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164" y="2466336"/>
            <a:ext cx="1993171" cy="439561"/>
          </a:xfrm>
          <a:prstGeom prst="rect">
            <a:avLst/>
          </a:prstGeom>
        </p:spPr>
      </p:pic>
      <p:pic>
        <p:nvPicPr>
          <p:cNvPr id="16" name="Picture 15" descr="A black and white logo&#10;&#10;Description automatically generated">
            <a:extLst>
              <a:ext uri="{FF2B5EF4-FFF2-40B4-BE49-F238E27FC236}">
                <a16:creationId xmlns:a16="http://schemas.microsoft.com/office/drawing/2014/main" id="{0B0974C7-948B-7CA0-363D-AE3AE4E50E9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114" y="3480332"/>
            <a:ext cx="1993169" cy="43040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00BCE62-F75C-300F-9BE6-10372857E709}"/>
              </a:ext>
            </a:extLst>
          </p:cNvPr>
          <p:cNvSpPr/>
          <p:nvPr/>
        </p:nvSpPr>
        <p:spPr>
          <a:xfrm>
            <a:off x="5710163" y="4343400"/>
            <a:ext cx="1893883" cy="66509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CH" sz="120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8" name="Picture 17" descr="A black and white logo&#10;&#10;Description automatically generated">
            <a:extLst>
              <a:ext uri="{FF2B5EF4-FFF2-40B4-BE49-F238E27FC236}">
                <a16:creationId xmlns:a16="http://schemas.microsoft.com/office/drawing/2014/main" id="{2AF9E6C0-02CC-6D3A-7518-E3F3137341D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8110" y="4489873"/>
            <a:ext cx="1815936" cy="390571"/>
          </a:xfrm>
          <a:prstGeom prst="rect">
            <a:avLst/>
          </a:prstGeom>
        </p:spPr>
      </p:pic>
      <p:pic>
        <p:nvPicPr>
          <p:cNvPr id="19" name="Picture 18" descr="A logo with dots and lines&#10;&#10;Description automatically generated">
            <a:extLst>
              <a:ext uri="{FF2B5EF4-FFF2-40B4-BE49-F238E27FC236}">
                <a16:creationId xmlns:a16="http://schemas.microsoft.com/office/drawing/2014/main" id="{5A3DA4FC-15BB-EFC0-8497-C60C26F1264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524" y="3429000"/>
            <a:ext cx="1418932" cy="121843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2EED638F-E76A-5708-A6F2-334185F35A73}"/>
              </a:ext>
            </a:extLst>
          </p:cNvPr>
          <p:cNvSpPr/>
          <p:nvPr/>
        </p:nvSpPr>
        <p:spPr>
          <a:xfrm>
            <a:off x="9464891" y="3429001"/>
            <a:ext cx="1269151" cy="116709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CH" sz="120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1" name="Picture 20" descr="A logo with lines and dots&#10;&#10;Description automatically generated">
            <a:extLst>
              <a:ext uri="{FF2B5EF4-FFF2-40B4-BE49-F238E27FC236}">
                <a16:creationId xmlns:a16="http://schemas.microsoft.com/office/drawing/2014/main" id="{96906444-E10C-CAA6-B7D6-E260B8A1977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4892" y="3489979"/>
            <a:ext cx="1313898" cy="1167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035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screenshot of a presentation&#10;&#10;Description automatically generated">
            <a:extLst>
              <a:ext uri="{FF2B5EF4-FFF2-40B4-BE49-F238E27FC236}">
                <a16:creationId xmlns:a16="http://schemas.microsoft.com/office/drawing/2014/main" id="{BCE988D7-8B4A-2677-39D1-97302A2034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029" y="1068636"/>
            <a:ext cx="4117333" cy="497767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4A558-3F5B-9032-6B2B-CF5E046B7F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914236" cy="321933"/>
          </a:xfrm>
        </p:spPr>
        <p:txBody>
          <a:bodyPr/>
          <a:lstStyle/>
          <a:p>
            <a:fld id="{542A17E7-23A4-452B-989F-5BFC0EE45BA5}" type="datetime1">
              <a:rPr lang="en-US" smtClean="0"/>
              <a:t>11/25/2024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F0E5AC-1A85-5290-E127-7E31A9A8C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NextGen 1</a:t>
            </a:r>
            <a:r>
              <a:rPr lang="en-US" baseline="30000" dirty="0"/>
              <a:t>st</a:t>
            </a:r>
            <a:r>
              <a:rPr lang="en-US" dirty="0"/>
              <a:t> Technical </a:t>
            </a:r>
            <a:r>
              <a:rPr lang="en-US" dirty="0" err="1"/>
              <a:t>Wokshop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8B4EE9-BFB5-BEEC-B8EE-371F2D09B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6" name="Group 9">
            <a:extLst>
              <a:ext uri="{FF2B5EF4-FFF2-40B4-BE49-F238E27FC236}">
                <a16:creationId xmlns:a16="http://schemas.microsoft.com/office/drawing/2014/main" id="{0D644ECD-2759-91DF-9428-E30B4172A24D}"/>
              </a:ext>
            </a:extLst>
          </p:cNvPr>
          <p:cNvGrpSpPr/>
          <p:nvPr/>
        </p:nvGrpSpPr>
        <p:grpSpPr>
          <a:xfrm>
            <a:off x="497555" y="3087556"/>
            <a:ext cx="94089" cy="94089"/>
            <a:chOff x="0" y="0"/>
            <a:chExt cx="188178" cy="188178"/>
          </a:xfrm>
        </p:grpSpPr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C75A01E5-C233-593E-9F9A-FCD4DCB935EA}"/>
                </a:ext>
              </a:extLst>
            </p:cNvPr>
            <p:cNvSpPr/>
            <p:nvPr/>
          </p:nvSpPr>
          <p:spPr>
            <a:xfrm>
              <a:off x="0" y="0"/>
              <a:ext cx="188214" cy="188214"/>
            </a:xfrm>
            <a:custGeom>
              <a:avLst/>
              <a:gdLst/>
              <a:ahLst/>
              <a:cxnLst/>
              <a:rect l="l" t="t" r="r" b="b"/>
              <a:pathLst>
                <a:path w="188214" h="188214">
                  <a:moveTo>
                    <a:pt x="188214" y="94107"/>
                  </a:moveTo>
                  <a:cubicBezTo>
                    <a:pt x="188214" y="146050"/>
                    <a:pt x="146177" y="188214"/>
                    <a:pt x="94107" y="188214"/>
                  </a:cubicBezTo>
                  <a:cubicBezTo>
                    <a:pt x="42037" y="188214"/>
                    <a:pt x="0" y="146050"/>
                    <a:pt x="0" y="94107"/>
                  </a:cubicBezTo>
                  <a:cubicBezTo>
                    <a:pt x="0" y="42164"/>
                    <a:pt x="42037" y="0"/>
                    <a:pt x="94107" y="0"/>
                  </a:cubicBezTo>
                  <a:cubicBezTo>
                    <a:pt x="146177" y="0"/>
                    <a:pt x="188214" y="42164"/>
                    <a:pt x="188214" y="94107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CH" sz="1200"/>
            </a:p>
          </p:txBody>
        </p:sp>
      </p:grpSp>
      <p:grpSp>
        <p:nvGrpSpPr>
          <p:cNvPr id="9" name="Group 13">
            <a:extLst>
              <a:ext uri="{FF2B5EF4-FFF2-40B4-BE49-F238E27FC236}">
                <a16:creationId xmlns:a16="http://schemas.microsoft.com/office/drawing/2014/main" id="{1B2FDCEF-9B7D-9179-72AA-85CF4A133A24}"/>
              </a:ext>
            </a:extLst>
          </p:cNvPr>
          <p:cNvGrpSpPr>
            <a:grpSpLocks noChangeAspect="1"/>
          </p:cNvGrpSpPr>
          <p:nvPr/>
        </p:nvGrpSpPr>
        <p:grpSpPr>
          <a:xfrm>
            <a:off x="5427223" y="1338737"/>
            <a:ext cx="3032709" cy="2122897"/>
            <a:chOff x="0" y="0"/>
            <a:chExt cx="6350000" cy="4445000"/>
          </a:xfrm>
        </p:grpSpPr>
        <p:sp>
          <p:nvSpPr>
            <p:cNvPr id="10" name="Freeform 14">
              <a:extLst>
                <a:ext uri="{FF2B5EF4-FFF2-40B4-BE49-F238E27FC236}">
                  <a16:creationId xmlns:a16="http://schemas.microsoft.com/office/drawing/2014/main" id="{CBF38533-C7DE-3B9A-6B68-FFE5E2ACD7B5}"/>
                </a:ext>
              </a:extLst>
            </p:cNvPr>
            <p:cNvSpPr/>
            <p:nvPr/>
          </p:nvSpPr>
          <p:spPr>
            <a:xfrm>
              <a:off x="0" y="0"/>
              <a:ext cx="6350000" cy="4445000"/>
            </a:xfrm>
            <a:custGeom>
              <a:avLst/>
              <a:gdLst/>
              <a:ahLst/>
              <a:cxnLst/>
              <a:rect l="l" t="t" r="r" b="b"/>
              <a:pathLst>
                <a:path w="6350000" h="4445000">
                  <a:moveTo>
                    <a:pt x="0" y="3429000"/>
                  </a:moveTo>
                  <a:lnTo>
                    <a:pt x="0" y="1016000"/>
                  </a:lnTo>
                  <a:cubicBezTo>
                    <a:pt x="0" y="454660"/>
                    <a:pt x="454660" y="0"/>
                    <a:pt x="1016000" y="0"/>
                  </a:cubicBezTo>
                  <a:lnTo>
                    <a:pt x="5334000" y="0"/>
                  </a:lnTo>
                  <a:cubicBezTo>
                    <a:pt x="5895340" y="0"/>
                    <a:pt x="6350000" y="454660"/>
                    <a:pt x="6350000" y="1016000"/>
                  </a:cubicBezTo>
                  <a:lnTo>
                    <a:pt x="6350000" y="3429000"/>
                  </a:lnTo>
                  <a:cubicBezTo>
                    <a:pt x="6350000" y="3990340"/>
                    <a:pt x="5895340" y="4445000"/>
                    <a:pt x="5334000" y="4445000"/>
                  </a:cubicBezTo>
                  <a:lnTo>
                    <a:pt x="1016000" y="4445000"/>
                  </a:lnTo>
                  <a:cubicBezTo>
                    <a:pt x="454660" y="4445000"/>
                    <a:pt x="0" y="3990340"/>
                    <a:pt x="0" y="3429000"/>
                  </a:cubicBezTo>
                  <a:close/>
                </a:path>
              </a:pathLst>
            </a:custGeom>
            <a:blipFill>
              <a:blip r:embed="rId3"/>
              <a:stretch>
                <a:fillRect l="-12500" r="-12500"/>
              </a:stretch>
            </a:blipFill>
          </p:spPr>
          <p:txBody>
            <a:bodyPr/>
            <a:lstStyle/>
            <a:p>
              <a:endParaRPr lang="en-CH" sz="1200"/>
            </a:p>
          </p:txBody>
        </p:sp>
        <p:sp>
          <p:nvSpPr>
            <p:cNvPr id="11" name="Freeform 15">
              <a:extLst>
                <a:ext uri="{FF2B5EF4-FFF2-40B4-BE49-F238E27FC236}">
                  <a16:creationId xmlns:a16="http://schemas.microsoft.com/office/drawing/2014/main" id="{7C00EB6D-2F66-19D8-E9D3-3F6704EA960F}"/>
                </a:ext>
              </a:extLst>
            </p:cNvPr>
            <p:cNvSpPr/>
            <p:nvPr/>
          </p:nvSpPr>
          <p:spPr>
            <a:xfrm>
              <a:off x="0" y="0"/>
              <a:ext cx="6350000" cy="4445000"/>
            </a:xfrm>
            <a:custGeom>
              <a:avLst/>
              <a:gdLst/>
              <a:ahLst/>
              <a:cxnLst/>
              <a:rect l="l" t="t" r="r" b="b"/>
              <a:pathLst>
                <a:path w="6350000" h="4445000">
                  <a:moveTo>
                    <a:pt x="6330950" y="3429000"/>
                  </a:moveTo>
                  <a:cubicBezTo>
                    <a:pt x="6330950" y="3978910"/>
                    <a:pt x="5883910" y="4425950"/>
                    <a:pt x="5334000" y="4425950"/>
                  </a:cubicBezTo>
                  <a:lnTo>
                    <a:pt x="1016000" y="4425950"/>
                  </a:lnTo>
                  <a:cubicBezTo>
                    <a:pt x="466090" y="4425950"/>
                    <a:pt x="19050" y="3978910"/>
                    <a:pt x="19050" y="3429000"/>
                  </a:cubicBezTo>
                  <a:lnTo>
                    <a:pt x="19050" y="1016000"/>
                  </a:lnTo>
                  <a:cubicBezTo>
                    <a:pt x="19050" y="466090"/>
                    <a:pt x="466090" y="19050"/>
                    <a:pt x="1016000" y="19050"/>
                  </a:cubicBezTo>
                  <a:lnTo>
                    <a:pt x="5334000" y="19050"/>
                  </a:lnTo>
                  <a:cubicBezTo>
                    <a:pt x="5883910" y="19050"/>
                    <a:pt x="6330950" y="466090"/>
                    <a:pt x="6330950" y="1016000"/>
                  </a:cubicBezTo>
                  <a:lnTo>
                    <a:pt x="6330950" y="3429000"/>
                  </a:lnTo>
                  <a:moveTo>
                    <a:pt x="6350000" y="3429000"/>
                  </a:moveTo>
                  <a:lnTo>
                    <a:pt x="6350000" y="1016000"/>
                  </a:lnTo>
                  <a:cubicBezTo>
                    <a:pt x="6350000" y="454660"/>
                    <a:pt x="5895340" y="0"/>
                    <a:pt x="5334000" y="0"/>
                  </a:cubicBezTo>
                  <a:lnTo>
                    <a:pt x="1016000" y="0"/>
                  </a:lnTo>
                  <a:cubicBezTo>
                    <a:pt x="454660" y="0"/>
                    <a:pt x="0" y="454660"/>
                    <a:pt x="0" y="1016000"/>
                  </a:cubicBezTo>
                  <a:lnTo>
                    <a:pt x="0" y="3429000"/>
                  </a:lnTo>
                  <a:cubicBezTo>
                    <a:pt x="0" y="3990340"/>
                    <a:pt x="454660" y="4445000"/>
                    <a:pt x="1016000" y="4445000"/>
                  </a:cubicBezTo>
                  <a:lnTo>
                    <a:pt x="5334000" y="4445000"/>
                  </a:lnTo>
                  <a:cubicBezTo>
                    <a:pt x="5895340" y="4445000"/>
                    <a:pt x="6350000" y="3990340"/>
                    <a:pt x="6350000" y="3429000"/>
                  </a:cubicBezTo>
                  <a:lnTo>
                    <a:pt x="6350000" y="3429000"/>
                  </a:lnTo>
                  <a:close/>
                </a:path>
              </a:pathLst>
            </a:custGeom>
            <a:solidFill>
              <a:srgbClr val="367FA1"/>
            </a:solidFill>
          </p:spPr>
          <p:txBody>
            <a:bodyPr/>
            <a:lstStyle/>
            <a:p>
              <a:endParaRPr lang="en-CH" sz="1200"/>
            </a:p>
          </p:txBody>
        </p:sp>
      </p:grpSp>
      <p:sp>
        <p:nvSpPr>
          <p:cNvPr id="12" name="TextBox 16">
            <a:extLst>
              <a:ext uri="{FF2B5EF4-FFF2-40B4-BE49-F238E27FC236}">
                <a16:creationId xmlns:a16="http://schemas.microsoft.com/office/drawing/2014/main" id="{35024ECB-C1C6-629D-50F8-628207124A79}"/>
              </a:ext>
            </a:extLst>
          </p:cNvPr>
          <p:cNvSpPr txBox="1"/>
          <p:nvPr/>
        </p:nvSpPr>
        <p:spPr>
          <a:xfrm>
            <a:off x="3512072" y="5795726"/>
            <a:ext cx="4876800" cy="2505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53"/>
              </a:lnSpc>
            </a:pPr>
            <a:r>
              <a:rPr lang="en-US" sz="1467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https://nextgentriggers.web.cern.ch/resources</a:t>
            </a:r>
            <a:endParaRPr lang="en-US" sz="1467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3" name="Group 17">
            <a:extLst>
              <a:ext uri="{FF2B5EF4-FFF2-40B4-BE49-F238E27FC236}">
                <a16:creationId xmlns:a16="http://schemas.microsoft.com/office/drawing/2014/main" id="{0C442EDB-AC6E-9C42-4313-B27878BF48C1}"/>
              </a:ext>
            </a:extLst>
          </p:cNvPr>
          <p:cNvGrpSpPr>
            <a:grpSpLocks noChangeAspect="1"/>
          </p:cNvGrpSpPr>
          <p:nvPr/>
        </p:nvGrpSpPr>
        <p:grpSpPr>
          <a:xfrm>
            <a:off x="8473491" y="1338737"/>
            <a:ext cx="3032709" cy="2122897"/>
            <a:chOff x="0" y="0"/>
            <a:chExt cx="6350000" cy="4445000"/>
          </a:xfrm>
        </p:grpSpPr>
        <p:sp>
          <p:nvSpPr>
            <p:cNvPr id="14" name="Freeform 18">
              <a:extLst>
                <a:ext uri="{FF2B5EF4-FFF2-40B4-BE49-F238E27FC236}">
                  <a16:creationId xmlns:a16="http://schemas.microsoft.com/office/drawing/2014/main" id="{70DD55C0-E0AD-17A8-EFD3-86EBB8DAA583}"/>
                </a:ext>
              </a:extLst>
            </p:cNvPr>
            <p:cNvSpPr/>
            <p:nvPr/>
          </p:nvSpPr>
          <p:spPr>
            <a:xfrm>
              <a:off x="0" y="0"/>
              <a:ext cx="6350000" cy="4445000"/>
            </a:xfrm>
            <a:custGeom>
              <a:avLst/>
              <a:gdLst/>
              <a:ahLst/>
              <a:cxnLst/>
              <a:rect l="l" t="t" r="r" b="b"/>
              <a:pathLst>
                <a:path w="6350000" h="4445000">
                  <a:moveTo>
                    <a:pt x="0" y="3429000"/>
                  </a:moveTo>
                  <a:lnTo>
                    <a:pt x="0" y="1016000"/>
                  </a:lnTo>
                  <a:cubicBezTo>
                    <a:pt x="0" y="454660"/>
                    <a:pt x="454660" y="0"/>
                    <a:pt x="1016000" y="0"/>
                  </a:cubicBezTo>
                  <a:lnTo>
                    <a:pt x="5334000" y="0"/>
                  </a:lnTo>
                  <a:cubicBezTo>
                    <a:pt x="5895340" y="0"/>
                    <a:pt x="6350000" y="454660"/>
                    <a:pt x="6350000" y="1016000"/>
                  </a:cubicBezTo>
                  <a:lnTo>
                    <a:pt x="6350000" y="3429000"/>
                  </a:lnTo>
                  <a:cubicBezTo>
                    <a:pt x="6350000" y="3990340"/>
                    <a:pt x="5895340" y="4445000"/>
                    <a:pt x="5334000" y="4445000"/>
                  </a:cubicBezTo>
                  <a:lnTo>
                    <a:pt x="1016000" y="4445000"/>
                  </a:lnTo>
                  <a:cubicBezTo>
                    <a:pt x="454660" y="4445000"/>
                    <a:pt x="0" y="3990340"/>
                    <a:pt x="0" y="3429000"/>
                  </a:cubicBezTo>
                  <a:close/>
                </a:path>
              </a:pathLst>
            </a:custGeom>
            <a:blipFill>
              <a:blip r:embed="rId5"/>
              <a:stretch>
                <a:fillRect l="-12297" r="-12297"/>
              </a:stretch>
            </a:blipFill>
          </p:spPr>
          <p:txBody>
            <a:bodyPr/>
            <a:lstStyle/>
            <a:p>
              <a:endParaRPr lang="en-CH" sz="1200"/>
            </a:p>
          </p:txBody>
        </p:sp>
        <p:sp>
          <p:nvSpPr>
            <p:cNvPr id="15" name="Freeform 19">
              <a:extLst>
                <a:ext uri="{FF2B5EF4-FFF2-40B4-BE49-F238E27FC236}">
                  <a16:creationId xmlns:a16="http://schemas.microsoft.com/office/drawing/2014/main" id="{19B17D2F-13AD-DE32-A86D-C803BBA3D699}"/>
                </a:ext>
              </a:extLst>
            </p:cNvPr>
            <p:cNvSpPr/>
            <p:nvPr/>
          </p:nvSpPr>
          <p:spPr>
            <a:xfrm>
              <a:off x="0" y="0"/>
              <a:ext cx="6350000" cy="4445000"/>
            </a:xfrm>
            <a:custGeom>
              <a:avLst/>
              <a:gdLst/>
              <a:ahLst/>
              <a:cxnLst/>
              <a:rect l="l" t="t" r="r" b="b"/>
              <a:pathLst>
                <a:path w="6350000" h="4445000">
                  <a:moveTo>
                    <a:pt x="6330950" y="3429000"/>
                  </a:moveTo>
                  <a:cubicBezTo>
                    <a:pt x="6330950" y="3978910"/>
                    <a:pt x="5883910" y="4425950"/>
                    <a:pt x="5334000" y="4425950"/>
                  </a:cubicBezTo>
                  <a:lnTo>
                    <a:pt x="1016000" y="4425950"/>
                  </a:lnTo>
                  <a:cubicBezTo>
                    <a:pt x="466090" y="4425950"/>
                    <a:pt x="19050" y="3978910"/>
                    <a:pt x="19050" y="3429000"/>
                  </a:cubicBezTo>
                  <a:lnTo>
                    <a:pt x="19050" y="1016000"/>
                  </a:lnTo>
                  <a:cubicBezTo>
                    <a:pt x="19050" y="466090"/>
                    <a:pt x="466090" y="19050"/>
                    <a:pt x="1016000" y="19050"/>
                  </a:cubicBezTo>
                  <a:lnTo>
                    <a:pt x="5334000" y="19050"/>
                  </a:lnTo>
                  <a:cubicBezTo>
                    <a:pt x="5883910" y="19050"/>
                    <a:pt x="6330950" y="466090"/>
                    <a:pt x="6330950" y="1016000"/>
                  </a:cubicBezTo>
                  <a:lnTo>
                    <a:pt x="6330950" y="3429000"/>
                  </a:lnTo>
                  <a:moveTo>
                    <a:pt x="6350000" y="3429000"/>
                  </a:moveTo>
                  <a:lnTo>
                    <a:pt x="6350000" y="1016000"/>
                  </a:lnTo>
                  <a:cubicBezTo>
                    <a:pt x="6350000" y="454660"/>
                    <a:pt x="5895340" y="0"/>
                    <a:pt x="5334000" y="0"/>
                  </a:cubicBezTo>
                  <a:lnTo>
                    <a:pt x="1016000" y="0"/>
                  </a:lnTo>
                  <a:cubicBezTo>
                    <a:pt x="454660" y="0"/>
                    <a:pt x="0" y="454660"/>
                    <a:pt x="0" y="1016000"/>
                  </a:cubicBezTo>
                  <a:lnTo>
                    <a:pt x="0" y="3429000"/>
                  </a:lnTo>
                  <a:cubicBezTo>
                    <a:pt x="0" y="3990340"/>
                    <a:pt x="454660" y="4445000"/>
                    <a:pt x="1016000" y="4445000"/>
                  </a:cubicBezTo>
                  <a:lnTo>
                    <a:pt x="5334000" y="4445000"/>
                  </a:lnTo>
                  <a:cubicBezTo>
                    <a:pt x="5895340" y="4445000"/>
                    <a:pt x="6350000" y="3990340"/>
                    <a:pt x="6350000" y="3429000"/>
                  </a:cubicBezTo>
                  <a:lnTo>
                    <a:pt x="6350000" y="3429000"/>
                  </a:lnTo>
                  <a:close/>
                </a:path>
              </a:pathLst>
            </a:custGeom>
            <a:solidFill>
              <a:srgbClr val="367FA1"/>
            </a:solidFill>
          </p:spPr>
          <p:txBody>
            <a:bodyPr/>
            <a:lstStyle/>
            <a:p>
              <a:endParaRPr lang="en-CH" sz="1200"/>
            </a:p>
          </p:txBody>
        </p:sp>
      </p:grpSp>
      <p:grpSp>
        <p:nvGrpSpPr>
          <p:cNvPr id="16" name="Group 20">
            <a:extLst>
              <a:ext uri="{FF2B5EF4-FFF2-40B4-BE49-F238E27FC236}">
                <a16:creationId xmlns:a16="http://schemas.microsoft.com/office/drawing/2014/main" id="{AE1F3A7F-070C-1382-E54E-B13F9100686B}"/>
              </a:ext>
            </a:extLst>
          </p:cNvPr>
          <p:cNvGrpSpPr>
            <a:grpSpLocks noChangeAspect="1"/>
          </p:cNvGrpSpPr>
          <p:nvPr/>
        </p:nvGrpSpPr>
        <p:grpSpPr>
          <a:xfrm>
            <a:off x="5440782" y="3461634"/>
            <a:ext cx="3032709" cy="2122897"/>
            <a:chOff x="0" y="0"/>
            <a:chExt cx="6350000" cy="4445000"/>
          </a:xfrm>
        </p:grpSpPr>
        <p:sp>
          <p:nvSpPr>
            <p:cNvPr id="17" name="Freeform 21">
              <a:extLst>
                <a:ext uri="{FF2B5EF4-FFF2-40B4-BE49-F238E27FC236}">
                  <a16:creationId xmlns:a16="http://schemas.microsoft.com/office/drawing/2014/main" id="{AFB5E5CC-8812-9241-E584-2F272EA5F5A3}"/>
                </a:ext>
              </a:extLst>
            </p:cNvPr>
            <p:cNvSpPr/>
            <p:nvPr/>
          </p:nvSpPr>
          <p:spPr>
            <a:xfrm>
              <a:off x="0" y="0"/>
              <a:ext cx="6350000" cy="4445000"/>
            </a:xfrm>
            <a:custGeom>
              <a:avLst/>
              <a:gdLst/>
              <a:ahLst/>
              <a:cxnLst/>
              <a:rect l="l" t="t" r="r" b="b"/>
              <a:pathLst>
                <a:path w="6350000" h="4445000">
                  <a:moveTo>
                    <a:pt x="0" y="3429000"/>
                  </a:moveTo>
                  <a:lnTo>
                    <a:pt x="0" y="1016000"/>
                  </a:lnTo>
                  <a:cubicBezTo>
                    <a:pt x="0" y="454660"/>
                    <a:pt x="454660" y="0"/>
                    <a:pt x="1016000" y="0"/>
                  </a:cubicBezTo>
                  <a:lnTo>
                    <a:pt x="5334000" y="0"/>
                  </a:lnTo>
                  <a:cubicBezTo>
                    <a:pt x="5895340" y="0"/>
                    <a:pt x="6350000" y="454660"/>
                    <a:pt x="6350000" y="1016000"/>
                  </a:cubicBezTo>
                  <a:lnTo>
                    <a:pt x="6350000" y="3429000"/>
                  </a:lnTo>
                  <a:cubicBezTo>
                    <a:pt x="6350000" y="3990340"/>
                    <a:pt x="5895340" y="4445000"/>
                    <a:pt x="5334000" y="4445000"/>
                  </a:cubicBezTo>
                  <a:lnTo>
                    <a:pt x="1016000" y="4445000"/>
                  </a:lnTo>
                  <a:cubicBezTo>
                    <a:pt x="454660" y="4445000"/>
                    <a:pt x="0" y="3990340"/>
                    <a:pt x="0" y="3429000"/>
                  </a:cubicBezTo>
                  <a:close/>
                </a:path>
              </a:pathLst>
            </a:custGeom>
            <a:blipFill>
              <a:blip r:embed="rId6"/>
              <a:stretch>
                <a:fillRect l="-11698" r="-11698"/>
              </a:stretch>
            </a:blipFill>
          </p:spPr>
          <p:txBody>
            <a:bodyPr/>
            <a:lstStyle/>
            <a:p>
              <a:endParaRPr lang="en-CH" sz="1200"/>
            </a:p>
          </p:txBody>
        </p:sp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389A4DFC-8F5D-AF1D-0C43-42671AFDCED0}"/>
                </a:ext>
              </a:extLst>
            </p:cNvPr>
            <p:cNvSpPr/>
            <p:nvPr/>
          </p:nvSpPr>
          <p:spPr>
            <a:xfrm>
              <a:off x="0" y="0"/>
              <a:ext cx="6350000" cy="4445000"/>
            </a:xfrm>
            <a:custGeom>
              <a:avLst/>
              <a:gdLst/>
              <a:ahLst/>
              <a:cxnLst/>
              <a:rect l="l" t="t" r="r" b="b"/>
              <a:pathLst>
                <a:path w="6350000" h="4445000">
                  <a:moveTo>
                    <a:pt x="6330950" y="3429000"/>
                  </a:moveTo>
                  <a:cubicBezTo>
                    <a:pt x="6330950" y="3978910"/>
                    <a:pt x="5883910" y="4425950"/>
                    <a:pt x="5334000" y="4425950"/>
                  </a:cubicBezTo>
                  <a:lnTo>
                    <a:pt x="1016000" y="4425950"/>
                  </a:lnTo>
                  <a:cubicBezTo>
                    <a:pt x="466090" y="4425950"/>
                    <a:pt x="19050" y="3978910"/>
                    <a:pt x="19050" y="3429000"/>
                  </a:cubicBezTo>
                  <a:lnTo>
                    <a:pt x="19050" y="1016000"/>
                  </a:lnTo>
                  <a:cubicBezTo>
                    <a:pt x="19050" y="466090"/>
                    <a:pt x="466090" y="19050"/>
                    <a:pt x="1016000" y="19050"/>
                  </a:cubicBezTo>
                  <a:lnTo>
                    <a:pt x="5334000" y="19050"/>
                  </a:lnTo>
                  <a:cubicBezTo>
                    <a:pt x="5883910" y="19050"/>
                    <a:pt x="6330950" y="466090"/>
                    <a:pt x="6330950" y="1016000"/>
                  </a:cubicBezTo>
                  <a:lnTo>
                    <a:pt x="6330950" y="3429000"/>
                  </a:lnTo>
                  <a:moveTo>
                    <a:pt x="6350000" y="3429000"/>
                  </a:moveTo>
                  <a:lnTo>
                    <a:pt x="6350000" y="1016000"/>
                  </a:lnTo>
                  <a:cubicBezTo>
                    <a:pt x="6350000" y="454660"/>
                    <a:pt x="5895340" y="0"/>
                    <a:pt x="5334000" y="0"/>
                  </a:cubicBezTo>
                  <a:lnTo>
                    <a:pt x="1016000" y="0"/>
                  </a:lnTo>
                  <a:cubicBezTo>
                    <a:pt x="454660" y="0"/>
                    <a:pt x="0" y="454660"/>
                    <a:pt x="0" y="1016000"/>
                  </a:cubicBezTo>
                  <a:lnTo>
                    <a:pt x="0" y="3429000"/>
                  </a:lnTo>
                  <a:cubicBezTo>
                    <a:pt x="0" y="3990340"/>
                    <a:pt x="454660" y="4445000"/>
                    <a:pt x="1016000" y="4445000"/>
                  </a:cubicBezTo>
                  <a:lnTo>
                    <a:pt x="5334000" y="4445000"/>
                  </a:lnTo>
                  <a:cubicBezTo>
                    <a:pt x="5895340" y="4445000"/>
                    <a:pt x="6350000" y="3990340"/>
                    <a:pt x="6350000" y="3429000"/>
                  </a:cubicBezTo>
                  <a:lnTo>
                    <a:pt x="6350000" y="3429000"/>
                  </a:lnTo>
                  <a:close/>
                </a:path>
              </a:pathLst>
            </a:custGeom>
            <a:solidFill>
              <a:srgbClr val="367FA1"/>
            </a:solidFill>
          </p:spPr>
          <p:txBody>
            <a:bodyPr/>
            <a:lstStyle/>
            <a:p>
              <a:endParaRPr lang="en-CH" sz="1200"/>
            </a:p>
          </p:txBody>
        </p:sp>
      </p:grpSp>
      <p:grpSp>
        <p:nvGrpSpPr>
          <p:cNvPr id="19" name="Group 23">
            <a:extLst>
              <a:ext uri="{FF2B5EF4-FFF2-40B4-BE49-F238E27FC236}">
                <a16:creationId xmlns:a16="http://schemas.microsoft.com/office/drawing/2014/main" id="{8439C518-FA9B-B5CC-7262-5B0C727CE4FD}"/>
              </a:ext>
            </a:extLst>
          </p:cNvPr>
          <p:cNvGrpSpPr>
            <a:grpSpLocks noChangeAspect="1"/>
          </p:cNvGrpSpPr>
          <p:nvPr/>
        </p:nvGrpSpPr>
        <p:grpSpPr>
          <a:xfrm>
            <a:off x="8473491" y="3461634"/>
            <a:ext cx="3032709" cy="2122897"/>
            <a:chOff x="0" y="0"/>
            <a:chExt cx="6350000" cy="4445000"/>
          </a:xfrm>
        </p:grpSpPr>
        <p:sp>
          <p:nvSpPr>
            <p:cNvPr id="20" name="Freeform 24">
              <a:extLst>
                <a:ext uri="{FF2B5EF4-FFF2-40B4-BE49-F238E27FC236}">
                  <a16:creationId xmlns:a16="http://schemas.microsoft.com/office/drawing/2014/main" id="{6FDAFE23-B20D-EFBD-CB91-24E31ECC4243}"/>
                </a:ext>
              </a:extLst>
            </p:cNvPr>
            <p:cNvSpPr/>
            <p:nvPr/>
          </p:nvSpPr>
          <p:spPr>
            <a:xfrm>
              <a:off x="0" y="0"/>
              <a:ext cx="6350000" cy="4445000"/>
            </a:xfrm>
            <a:custGeom>
              <a:avLst/>
              <a:gdLst/>
              <a:ahLst/>
              <a:cxnLst/>
              <a:rect l="l" t="t" r="r" b="b"/>
              <a:pathLst>
                <a:path w="6350000" h="4445000">
                  <a:moveTo>
                    <a:pt x="0" y="3429000"/>
                  </a:moveTo>
                  <a:lnTo>
                    <a:pt x="0" y="1016000"/>
                  </a:lnTo>
                  <a:cubicBezTo>
                    <a:pt x="0" y="454660"/>
                    <a:pt x="454660" y="0"/>
                    <a:pt x="1016000" y="0"/>
                  </a:cubicBezTo>
                  <a:lnTo>
                    <a:pt x="5334000" y="0"/>
                  </a:lnTo>
                  <a:cubicBezTo>
                    <a:pt x="5895340" y="0"/>
                    <a:pt x="6350000" y="454660"/>
                    <a:pt x="6350000" y="1016000"/>
                  </a:cubicBezTo>
                  <a:lnTo>
                    <a:pt x="6350000" y="3429000"/>
                  </a:lnTo>
                  <a:cubicBezTo>
                    <a:pt x="6350000" y="3990340"/>
                    <a:pt x="5895340" y="4445000"/>
                    <a:pt x="5334000" y="4445000"/>
                  </a:cubicBezTo>
                  <a:lnTo>
                    <a:pt x="1016000" y="4445000"/>
                  </a:lnTo>
                  <a:cubicBezTo>
                    <a:pt x="454660" y="4445000"/>
                    <a:pt x="0" y="3990340"/>
                    <a:pt x="0" y="3429000"/>
                  </a:cubicBezTo>
                  <a:close/>
                </a:path>
              </a:pathLst>
            </a:custGeom>
            <a:blipFill>
              <a:blip r:embed="rId7"/>
              <a:stretch>
                <a:fillRect l="-12297" r="-12297"/>
              </a:stretch>
            </a:blipFill>
          </p:spPr>
          <p:txBody>
            <a:bodyPr/>
            <a:lstStyle/>
            <a:p>
              <a:endParaRPr lang="en-CH" sz="1200"/>
            </a:p>
          </p:txBody>
        </p:sp>
        <p:sp>
          <p:nvSpPr>
            <p:cNvPr id="21" name="Freeform 25">
              <a:extLst>
                <a:ext uri="{FF2B5EF4-FFF2-40B4-BE49-F238E27FC236}">
                  <a16:creationId xmlns:a16="http://schemas.microsoft.com/office/drawing/2014/main" id="{1B731706-E47E-1AF4-ED6E-BD3467DCB0F9}"/>
                </a:ext>
              </a:extLst>
            </p:cNvPr>
            <p:cNvSpPr/>
            <p:nvPr/>
          </p:nvSpPr>
          <p:spPr>
            <a:xfrm>
              <a:off x="0" y="0"/>
              <a:ext cx="6350000" cy="4445000"/>
            </a:xfrm>
            <a:custGeom>
              <a:avLst/>
              <a:gdLst/>
              <a:ahLst/>
              <a:cxnLst/>
              <a:rect l="l" t="t" r="r" b="b"/>
              <a:pathLst>
                <a:path w="6350000" h="4445000">
                  <a:moveTo>
                    <a:pt x="6330950" y="3429000"/>
                  </a:moveTo>
                  <a:cubicBezTo>
                    <a:pt x="6330950" y="3978910"/>
                    <a:pt x="5883910" y="4425950"/>
                    <a:pt x="5334000" y="4425950"/>
                  </a:cubicBezTo>
                  <a:lnTo>
                    <a:pt x="1016000" y="4425950"/>
                  </a:lnTo>
                  <a:cubicBezTo>
                    <a:pt x="466090" y="4425950"/>
                    <a:pt x="19050" y="3978910"/>
                    <a:pt x="19050" y="3429000"/>
                  </a:cubicBezTo>
                  <a:lnTo>
                    <a:pt x="19050" y="1016000"/>
                  </a:lnTo>
                  <a:cubicBezTo>
                    <a:pt x="19050" y="466090"/>
                    <a:pt x="466090" y="19050"/>
                    <a:pt x="1016000" y="19050"/>
                  </a:cubicBezTo>
                  <a:lnTo>
                    <a:pt x="5334000" y="19050"/>
                  </a:lnTo>
                  <a:cubicBezTo>
                    <a:pt x="5883910" y="19050"/>
                    <a:pt x="6330950" y="466090"/>
                    <a:pt x="6330950" y="1016000"/>
                  </a:cubicBezTo>
                  <a:lnTo>
                    <a:pt x="6330950" y="3429000"/>
                  </a:lnTo>
                  <a:moveTo>
                    <a:pt x="6350000" y="3429000"/>
                  </a:moveTo>
                  <a:lnTo>
                    <a:pt x="6350000" y="1016000"/>
                  </a:lnTo>
                  <a:cubicBezTo>
                    <a:pt x="6350000" y="454660"/>
                    <a:pt x="5895340" y="0"/>
                    <a:pt x="5334000" y="0"/>
                  </a:cubicBezTo>
                  <a:lnTo>
                    <a:pt x="1016000" y="0"/>
                  </a:lnTo>
                  <a:cubicBezTo>
                    <a:pt x="454660" y="0"/>
                    <a:pt x="0" y="454660"/>
                    <a:pt x="0" y="1016000"/>
                  </a:cubicBezTo>
                  <a:lnTo>
                    <a:pt x="0" y="3429000"/>
                  </a:lnTo>
                  <a:cubicBezTo>
                    <a:pt x="0" y="3990340"/>
                    <a:pt x="454660" y="4445000"/>
                    <a:pt x="1016000" y="4445000"/>
                  </a:cubicBezTo>
                  <a:lnTo>
                    <a:pt x="5334000" y="4445000"/>
                  </a:lnTo>
                  <a:cubicBezTo>
                    <a:pt x="5895340" y="4445000"/>
                    <a:pt x="6350000" y="3990340"/>
                    <a:pt x="6350000" y="3429000"/>
                  </a:cubicBezTo>
                  <a:lnTo>
                    <a:pt x="6350000" y="3429000"/>
                  </a:lnTo>
                  <a:close/>
                </a:path>
              </a:pathLst>
            </a:custGeom>
            <a:solidFill>
              <a:srgbClr val="367FA1"/>
            </a:solidFill>
          </p:spPr>
          <p:txBody>
            <a:bodyPr/>
            <a:lstStyle/>
            <a:p>
              <a:endParaRPr lang="en-CH" sz="1200"/>
            </a:p>
          </p:txBody>
        </p:sp>
      </p:grpSp>
      <p:sp>
        <p:nvSpPr>
          <p:cNvPr id="22" name="TextBox 26">
            <a:extLst>
              <a:ext uri="{FF2B5EF4-FFF2-40B4-BE49-F238E27FC236}">
                <a16:creationId xmlns:a16="http://schemas.microsoft.com/office/drawing/2014/main" id="{556271B3-8951-D7B4-D1A0-D31B876049CB}"/>
              </a:ext>
            </a:extLst>
          </p:cNvPr>
          <p:cNvSpPr txBox="1"/>
          <p:nvPr/>
        </p:nvSpPr>
        <p:spPr>
          <a:xfrm>
            <a:off x="3803128" y="190703"/>
            <a:ext cx="4780985" cy="8779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414"/>
              </a:lnSpc>
            </a:pPr>
            <a:r>
              <a:rPr lang="en-US" sz="3200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Templates, </a:t>
            </a:r>
            <a:r>
              <a:rPr lang="en-US" sz="3200" b="1" dirty="0">
                <a:solidFill>
                  <a:srgbClr val="49849E"/>
                </a:solidFill>
                <a:latin typeface="Poppins Bold"/>
                <a:ea typeface="Poppins Bold"/>
                <a:cs typeface="Poppins Bold"/>
                <a:sym typeface="Poppins Bold"/>
              </a:rPr>
              <a:t>presentations etc.</a:t>
            </a:r>
          </a:p>
        </p:txBody>
      </p:sp>
      <p:sp>
        <p:nvSpPr>
          <p:cNvPr id="23" name="Freeform 11">
            <a:extLst>
              <a:ext uri="{FF2B5EF4-FFF2-40B4-BE49-F238E27FC236}">
                <a16:creationId xmlns:a16="http://schemas.microsoft.com/office/drawing/2014/main" id="{F454FA0B-7494-DB97-5A6B-7ECE0916DF4D}"/>
              </a:ext>
            </a:extLst>
          </p:cNvPr>
          <p:cNvSpPr/>
          <p:nvPr/>
        </p:nvSpPr>
        <p:spPr>
          <a:xfrm>
            <a:off x="3803128" y="5575423"/>
            <a:ext cx="4876800" cy="774192"/>
          </a:xfrm>
          <a:custGeom>
            <a:avLst/>
            <a:gdLst/>
            <a:ahLst/>
            <a:cxnLst/>
            <a:rect l="l" t="t" r="r" b="b"/>
            <a:pathLst>
              <a:path w="7315200" h="1161288">
                <a:moveTo>
                  <a:pt x="0" y="0"/>
                </a:moveTo>
                <a:lnTo>
                  <a:pt x="7315200" y="0"/>
                </a:lnTo>
                <a:lnTo>
                  <a:pt x="7315200" y="1161288"/>
                </a:lnTo>
                <a:lnTo>
                  <a:pt x="0" y="1161288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pPr defTabSz="609630"/>
            <a:endParaRPr lang="en-CH" sz="12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4895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xt Gen Triggers colors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12B5A"/>
      </a:accent1>
      <a:accent2>
        <a:srgbClr val="E15050"/>
      </a:accent2>
      <a:accent3>
        <a:srgbClr val="72858C"/>
      </a:accent3>
      <a:accent4>
        <a:srgbClr val="DBC533"/>
      </a:accent4>
      <a:accent5>
        <a:srgbClr val="7DB7DB"/>
      </a:accent5>
      <a:accent6>
        <a:srgbClr val="9874DB"/>
      </a:accent6>
      <a:hlink>
        <a:srgbClr val="467886"/>
      </a:hlink>
      <a:folHlink>
        <a:srgbClr val="96607D"/>
      </a:folHlink>
    </a:clrScheme>
    <a:fontScheme name="Next Gen Triggers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289</Words>
  <Application>Microsoft Office PowerPoint</Application>
  <PresentationFormat>Widescreen</PresentationFormat>
  <Paragraphs>75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Aptos</vt:lpstr>
      <vt:lpstr>Arial</vt:lpstr>
      <vt:lpstr>Arimo</vt:lpstr>
      <vt:lpstr>Arimo Bold</vt:lpstr>
      <vt:lpstr>Calibri</vt:lpstr>
      <vt:lpstr>Open Sans</vt:lpstr>
      <vt:lpstr>Poppins Bold</vt:lpstr>
      <vt:lpstr>Office Theme</vt:lpstr>
      <vt:lpstr>NextGen Triggers Outreach and Communication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 Lasa Lamarca</dc:creator>
  <cp:lastModifiedBy>Alex Lasa Lamarca</cp:lastModifiedBy>
  <cp:revision>20</cp:revision>
  <dcterms:created xsi:type="dcterms:W3CDTF">2024-08-22T13:22:54Z</dcterms:created>
  <dcterms:modified xsi:type="dcterms:W3CDTF">2024-11-25T14:08:16Z</dcterms:modified>
</cp:coreProperties>
</file>