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1" r:id="rId4"/>
    <p:sldId id="257" r:id="rId5"/>
    <p:sldId id="259" r:id="rId6"/>
    <p:sldId id="258" r:id="rId7"/>
    <p:sldId id="279" r:id="rId8"/>
    <p:sldId id="260" r:id="rId9"/>
    <p:sldId id="263" r:id="rId10"/>
    <p:sldId id="264" r:id="rId11"/>
    <p:sldId id="265" r:id="rId12"/>
    <p:sldId id="278" r:id="rId1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5" autoAdjust="0"/>
    <p:restoredTop sz="97505"/>
  </p:normalViewPr>
  <p:slideViewPr>
    <p:cSldViewPr>
      <p:cViewPr varScale="1">
        <p:scale>
          <a:sx n="124" d="100"/>
          <a:sy n="124" d="100"/>
        </p:scale>
        <p:origin x="134" y="8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6/7/2024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6/7/2024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6/7/2024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6/7/2024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6/7/2024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6/7/2024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6/7/2024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6/7/2024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D49F7-A2CE-BF90-DC75-99A7E5DF8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7FC05-5B2A-DA24-7078-73BBFEB46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2B68E-A93A-53ED-1B8F-EFDD73D0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A9E3-BF5E-4948-960C-8FCA3E949B7D}" type="datetimeFigureOut">
              <a:rPr lang="en-GB" smtClean="0"/>
              <a:t>07/06/2024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8C532-216E-EEC8-718A-3C89E47C9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A3300-3650-850C-1E36-50970969A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04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6/7/2024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6/7/2024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6/7/2024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6/7/2024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6/7/2024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6/7/2024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6/7/2024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2">
            <a:biLevel thresh="25000"/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b="1" dirty="0"/>
              <a:t>HI-ECN3 WP4 coordination meeting #1</a:t>
            </a:r>
            <a:br>
              <a:rPr lang="en-GB" b="1" dirty="0"/>
            </a:b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/>
              <a:t>Jean-Louis GRENARD</a:t>
            </a:r>
            <a:endParaRPr dirty="0"/>
          </a:p>
          <a:p>
            <a:pPr algn="l">
              <a:defRPr/>
            </a:pPr>
            <a:r>
              <a:rPr lang="en-US" sz="1800" dirty="0"/>
              <a:t>07-06-2024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377DD-0C48-6F39-7949-106460903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Dismantling</a:t>
            </a:r>
            <a:r>
              <a:rPr lang="fr-CH" dirty="0"/>
              <a:t> of TCC8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1793DE-2EB5-4FF6-6816-6B80E39184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Detail list of equipment being extracted from 3d models and processed (Beatriz/Sylvain)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To be defined timeline with WP5 and WP7and what can/should stay in the tunnel for future reused or before long term storage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b="0" dirty="0"/>
              <a:t>We should think using part of TCC8 as a buffer zone during LS3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GB" dirty="0"/>
              <a:t>Shielding blocks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GB" dirty="0"/>
              <a:t>M</a:t>
            </a:r>
            <a:r>
              <a:rPr lang="en-GB" b="0" dirty="0"/>
              <a:t>agnets</a:t>
            </a:r>
          </a:p>
        </p:txBody>
      </p:sp>
    </p:spTree>
    <p:extLst>
      <p:ext uri="{BB962C8B-B14F-4D97-AF65-F5344CB8AC3E}">
        <p14:creationId xmlns:p14="http://schemas.microsoft.com/office/powerpoint/2010/main" val="3018478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AD9D1-36B8-D87A-E5B1-CD6C8D9E2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AOB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4D1F0-E9DF-639A-05CD-BB0373BFD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Target station pre-assembly surface definition of needs</a:t>
            </a:r>
          </a:p>
        </p:txBody>
      </p:sp>
    </p:spTree>
    <p:extLst>
      <p:ext uri="{BB962C8B-B14F-4D97-AF65-F5344CB8AC3E}">
        <p14:creationId xmlns:p14="http://schemas.microsoft.com/office/powerpoint/2010/main" val="2827588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BCA95-960D-B2D7-3152-A74D8FF31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A44D6-294C-4F65-F013-65890F960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400" dirty="0"/>
              <a:t>Target station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400" dirty="0"/>
              <a:t>Trolley system updates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Target complex building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BDF/</a:t>
            </a:r>
            <a:r>
              <a:rPr lang="en-GB" sz="2400" dirty="0" err="1"/>
              <a:t>SHiP</a:t>
            </a:r>
            <a:r>
              <a:rPr lang="en-GB" sz="2400" dirty="0"/>
              <a:t> Power converters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400" dirty="0" err="1"/>
              <a:t>Dismantling</a:t>
            </a:r>
            <a:r>
              <a:rPr lang="fr-CH" sz="2400" dirty="0"/>
              <a:t> of TCC8 </a:t>
            </a:r>
            <a:endParaRPr lang="en-GB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Target cooling systems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2400" dirty="0"/>
              <a:t> Nikola/ Francesco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TCC8 crane specification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2400" dirty="0"/>
              <a:t> Roberto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2085309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25B88-DA99-F0AD-9871-5ACB4D43A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station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BEEE3-A0CE-EF2C-A395-7204B1C99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Definition of target vessel gaskets ongoing (Michal)</a:t>
            </a:r>
          </a:p>
          <a:p>
            <a:pPr lvl="1"/>
            <a:r>
              <a:rPr lang="en-GB" dirty="0"/>
              <a:t>Evaluation of material</a:t>
            </a:r>
          </a:p>
          <a:p>
            <a:pPr lvl="1"/>
            <a:r>
              <a:rPr lang="en-GB" dirty="0"/>
              <a:t>Proposition of a design Including the grove design</a:t>
            </a:r>
          </a:p>
          <a:p>
            <a:r>
              <a:rPr lang="en-GB" dirty="0"/>
              <a:t>Target station inventory of shielding blocks to extract</a:t>
            </a:r>
          </a:p>
        </p:txBody>
      </p:sp>
    </p:spTree>
    <p:extLst>
      <p:ext uri="{BB962C8B-B14F-4D97-AF65-F5344CB8AC3E}">
        <p14:creationId xmlns:p14="http://schemas.microsoft.com/office/powerpoint/2010/main" val="2600776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D997C-C221-D533-41BB-24A58D6C0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Trolley </a:t>
            </a:r>
            <a:r>
              <a:rPr lang="fr-CH" dirty="0" err="1"/>
              <a:t>systems</a:t>
            </a:r>
            <a:r>
              <a:rPr lang="fr-CH" dirty="0"/>
              <a:t> -updates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7C423-7A22-C2C6-2CA4-2C1B87904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09426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Ongoing investigation chain action rollers (Michal)</a:t>
            </a:r>
          </a:p>
          <a:p>
            <a:pPr lvl="1"/>
            <a:r>
              <a:rPr lang="en-GB" dirty="0"/>
              <a:t>Material characterisation ongoing with MME</a:t>
            </a:r>
          </a:p>
          <a:p>
            <a:pPr lvl="1"/>
            <a:r>
              <a:rPr lang="en-GB" dirty="0"/>
              <a:t>Coating tests</a:t>
            </a:r>
          </a:p>
          <a:p>
            <a:pPr lvl="1"/>
            <a:r>
              <a:rPr lang="en-GB" dirty="0"/>
              <a:t>Test setup preparation for characterisation of chain action rollers</a:t>
            </a:r>
          </a:p>
          <a:p>
            <a:r>
              <a:rPr lang="en-GB" dirty="0"/>
              <a:t>Discussion with rigid chain supplier for the push pulls system for the trolley</a:t>
            </a:r>
          </a:p>
          <a:p>
            <a:pPr lvl="1"/>
            <a:r>
              <a:rPr lang="en-GB" dirty="0"/>
              <a:t>Preliminary technical</a:t>
            </a:r>
          </a:p>
          <a:p>
            <a:pPr lvl="1"/>
            <a:r>
              <a:rPr lang="en-GB" dirty="0"/>
              <a:t>Budget proposal</a:t>
            </a:r>
          </a:p>
          <a:p>
            <a:pPr lvl="1"/>
            <a:r>
              <a:rPr lang="en-GB" dirty="0"/>
              <a:t>Further discussion foreseen in the coming weeks (risk assessment, detail design)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5DFE8B-FBD7-D08B-59D7-8E44DFD51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0940" y="4150468"/>
            <a:ext cx="4611181" cy="2121589"/>
          </a:xfrm>
          <a:prstGeom prst="rect">
            <a:avLst/>
          </a:prstGeom>
        </p:spPr>
      </p:pic>
      <p:pic>
        <p:nvPicPr>
          <p:cNvPr id="7" name="Picture 6" descr="A box with a few objects in it&#10;&#10;Description automatically generated with medium confidence">
            <a:extLst>
              <a:ext uri="{FF2B5EF4-FFF2-40B4-BE49-F238E27FC236}">
                <a16:creationId xmlns:a16="http://schemas.microsoft.com/office/drawing/2014/main" id="{FCAFF9B3-2E6D-86C1-D213-C20D1D3D87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1" t="13136" r="24610" b="13381"/>
          <a:stretch/>
        </p:blipFill>
        <p:spPr>
          <a:xfrm rot="5400000">
            <a:off x="7051764" y="918096"/>
            <a:ext cx="2314135" cy="2236764"/>
          </a:xfrm>
          <a:prstGeom prst="rect">
            <a:avLst/>
          </a:prstGeom>
        </p:spPr>
      </p:pic>
      <p:pic>
        <p:nvPicPr>
          <p:cNvPr id="9" name="Picture 8" descr="A large metal box with a couple of gears&#10;&#10;Description automatically generated">
            <a:extLst>
              <a:ext uri="{FF2B5EF4-FFF2-40B4-BE49-F238E27FC236}">
                <a16:creationId xmlns:a16="http://schemas.microsoft.com/office/drawing/2014/main" id="{7F36AC6B-D79B-C75F-C8F3-994B2526431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9" r="12307" b="16268"/>
          <a:stretch/>
        </p:blipFill>
        <p:spPr>
          <a:xfrm rot="5400000">
            <a:off x="9085082" y="858631"/>
            <a:ext cx="3134753" cy="283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492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B8068-FE0A-D9A2-AD78-83115367B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complex</a:t>
            </a:r>
            <a:r>
              <a:rPr lang="fr-CH" dirty="0"/>
              <a:t> building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46B30-DB1A-CC6B-7C7C-2709A66AA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962" y="1410578"/>
            <a:ext cx="5517030" cy="4964281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Optimizing the impact on the retaining wall of TCC8 hill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Draft identification of material hazard (Melania)</a:t>
            </a:r>
          </a:p>
          <a:p>
            <a:r>
              <a:rPr lang="en-GB" dirty="0"/>
              <a:t>https://indico.cern.ch/event/1421948/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Design of the building by separating the hazards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Building become more scalable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2 floors for CV equipment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dirty="0"/>
              <a:t>Ground floor cooling systems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dirty="0"/>
              <a:t>1rst floor ventilation room (filters)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Implementation of a changing room and a SAS</a:t>
            </a:r>
          </a:p>
        </p:txBody>
      </p:sp>
      <p:pic>
        <p:nvPicPr>
          <p:cNvPr id="5" name="Picture 4" descr="A blueprint of a building&#10;&#10;Description automatically generated">
            <a:extLst>
              <a:ext uri="{FF2B5EF4-FFF2-40B4-BE49-F238E27FC236}">
                <a16:creationId xmlns:a16="http://schemas.microsoft.com/office/drawing/2014/main" id="{EFD228AF-3631-8936-2E34-7686D8C5A0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4"/>
          <a:stretch/>
        </p:blipFill>
        <p:spPr>
          <a:xfrm>
            <a:off x="5971989" y="2356579"/>
            <a:ext cx="6213525" cy="327245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58EFC44-D562-080D-3562-8486433287A4}"/>
              </a:ext>
            </a:extLst>
          </p:cNvPr>
          <p:cNvCxnSpPr>
            <a:cxnSpLocks/>
          </p:cNvCxnSpPr>
          <p:nvPr/>
        </p:nvCxnSpPr>
        <p:spPr>
          <a:xfrm>
            <a:off x="5971989" y="1744494"/>
            <a:ext cx="1005985" cy="7846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8394D1-1E89-D3EB-B436-0851EE7ADF01}"/>
              </a:ext>
            </a:extLst>
          </p:cNvPr>
          <p:cNvCxnSpPr>
            <a:cxnSpLocks/>
          </p:cNvCxnSpPr>
          <p:nvPr/>
        </p:nvCxnSpPr>
        <p:spPr>
          <a:xfrm>
            <a:off x="9948155" y="1290536"/>
            <a:ext cx="0" cy="50187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66A02A8-7350-8F45-B1F6-B457C77B2274}"/>
              </a:ext>
            </a:extLst>
          </p:cNvPr>
          <p:cNvCxnSpPr>
            <a:cxnSpLocks/>
          </p:cNvCxnSpPr>
          <p:nvPr/>
        </p:nvCxnSpPr>
        <p:spPr>
          <a:xfrm>
            <a:off x="10697186" y="1268760"/>
            <a:ext cx="0" cy="50486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B25CE3A-FD31-22DB-D45E-E7DE08212AD7}"/>
              </a:ext>
            </a:extLst>
          </p:cNvPr>
          <p:cNvSpPr txBox="1"/>
          <p:nvPr/>
        </p:nvSpPr>
        <p:spPr>
          <a:xfrm>
            <a:off x="7684851" y="1744494"/>
            <a:ext cx="1626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Target process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911238-3261-63EF-45ED-FF5032C3F98C}"/>
              </a:ext>
            </a:extLst>
          </p:cNvPr>
          <p:cNvSpPr txBox="1"/>
          <p:nvPr/>
        </p:nvSpPr>
        <p:spPr>
          <a:xfrm>
            <a:off x="9948155" y="1220477"/>
            <a:ext cx="81464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Target </a:t>
            </a:r>
          </a:p>
          <a:p>
            <a:r>
              <a:rPr lang="fr-CH" sz="1400" dirty="0"/>
              <a:t>and</a:t>
            </a:r>
          </a:p>
          <a:p>
            <a:r>
              <a:rPr lang="fr-CH" sz="1400" dirty="0"/>
              <a:t>Target</a:t>
            </a:r>
          </a:p>
          <a:p>
            <a:r>
              <a:rPr lang="fr-CH" sz="1400" dirty="0"/>
              <a:t>Building</a:t>
            </a:r>
          </a:p>
          <a:p>
            <a:r>
              <a:rPr lang="fr-CH" sz="1400" dirty="0"/>
              <a:t>CV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C300FE-253F-505E-71F6-E34937F3ACF6}"/>
              </a:ext>
            </a:extLst>
          </p:cNvPr>
          <p:cNvSpPr txBox="1"/>
          <p:nvPr/>
        </p:nvSpPr>
        <p:spPr>
          <a:xfrm>
            <a:off x="10819891" y="1690688"/>
            <a:ext cx="1031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/>
              <a:t>Electrical</a:t>
            </a:r>
            <a:endParaRPr lang="fr-CH" sz="1400" dirty="0"/>
          </a:p>
          <a:p>
            <a:r>
              <a:rPr lang="fr-CH" sz="1400" dirty="0" err="1"/>
              <a:t>equipment</a:t>
            </a:r>
            <a:endParaRPr lang="en-GB" sz="14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E2C290E-DA6D-22B9-B05E-A02FA78F2C09}"/>
              </a:ext>
            </a:extLst>
          </p:cNvPr>
          <p:cNvCxnSpPr>
            <a:cxnSpLocks/>
          </p:cNvCxnSpPr>
          <p:nvPr/>
        </p:nvCxnSpPr>
        <p:spPr>
          <a:xfrm>
            <a:off x="10697186" y="4228289"/>
            <a:ext cx="14449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EF6B52C-77E5-8806-B865-B2B836B4FBB8}"/>
              </a:ext>
            </a:extLst>
          </p:cNvPr>
          <p:cNvSpPr txBox="1"/>
          <p:nvPr/>
        </p:nvSpPr>
        <p:spPr>
          <a:xfrm>
            <a:off x="10725261" y="5775235"/>
            <a:ext cx="1366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/>
              <a:t>Changing</a:t>
            </a:r>
            <a:r>
              <a:rPr lang="fr-CH" sz="1400" dirty="0"/>
              <a:t> room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49421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B8068-FE0A-D9A2-AD78-83115367B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complex</a:t>
            </a:r>
            <a:r>
              <a:rPr lang="fr-CH" dirty="0"/>
              <a:t> building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46B30-DB1A-CC6B-7C7C-2709A66AA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79979" cy="435133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Integration of final disposal container KC12, target, hadron stopper coil in hot cell and buffer zone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Hot cell integration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Preliminary space reservation  of an irradiation rabbit (not  baseline)</a:t>
            </a:r>
          </a:p>
        </p:txBody>
      </p:sp>
      <p:pic>
        <p:nvPicPr>
          <p:cNvPr id="5" name="Picture 4" descr="A blue diagram of a factory&#10;&#10;Description automatically generated">
            <a:extLst>
              <a:ext uri="{FF2B5EF4-FFF2-40B4-BE49-F238E27FC236}">
                <a16:creationId xmlns:a16="http://schemas.microsoft.com/office/drawing/2014/main" id="{8A250CFA-455E-0C89-99AC-F597C31EB6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823" y="1825625"/>
            <a:ext cx="5777132" cy="297129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7D51EA9-4409-6BAF-813F-191D663952BF}"/>
              </a:ext>
            </a:extLst>
          </p:cNvPr>
          <p:cNvCxnSpPr/>
          <p:nvPr/>
        </p:nvCxnSpPr>
        <p:spPr>
          <a:xfrm>
            <a:off x="5591944" y="2374497"/>
            <a:ext cx="3123028" cy="6119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06F04D4-F5DF-4D83-C6DE-B3D3927D31D1}"/>
              </a:ext>
            </a:extLst>
          </p:cNvPr>
          <p:cNvCxnSpPr>
            <a:cxnSpLocks/>
          </p:cNvCxnSpPr>
          <p:nvPr/>
        </p:nvCxnSpPr>
        <p:spPr>
          <a:xfrm>
            <a:off x="4583832" y="3871560"/>
            <a:ext cx="5221649" cy="1297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02D802F-4084-2874-9443-68880777ADF2}"/>
              </a:ext>
            </a:extLst>
          </p:cNvPr>
          <p:cNvCxnSpPr>
            <a:cxnSpLocks/>
          </p:cNvCxnSpPr>
          <p:nvPr/>
        </p:nvCxnSpPr>
        <p:spPr>
          <a:xfrm flipV="1">
            <a:off x="6018178" y="4136231"/>
            <a:ext cx="3404682" cy="4448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250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62A71-B76F-8ACF-0C83-74748D899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complex</a:t>
            </a:r>
            <a:r>
              <a:rPr lang="fr-CH" dirty="0"/>
              <a:t> building – 911 modification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9BD14-52EA-B4BE-68F9-103FF869F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SCE design office revising feasibility (so far not showstopper)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EL (Eva) </a:t>
            </a:r>
            <a:r>
              <a:rPr lang="en-GB"/>
              <a:t>already provided </a:t>
            </a:r>
            <a:r>
              <a:rPr lang="en-GB" dirty="0"/>
              <a:t>an estimate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CV no showstoppers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HE no showstoppers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Timeline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dirty="0"/>
              <a:t>Modification of critical services during YETS 24-25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dirty="0"/>
              <a:t>Door opening before LS3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0148C-3ED9-DA8C-BE12-8784BBDDC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595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B8068-FE0A-D9A2-AD78-83115367B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complex building – points to address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46B30-DB1A-CC6B-7C7C-2709A66AA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33936" cy="4351338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Building classification definition</a:t>
            </a:r>
          </a:p>
          <a:p>
            <a:pPr marL="781050" lvl="1" indent="-457200">
              <a:buFont typeface="Arial" panose="020B0604020202020204" pitchFamily="34" charset="0"/>
              <a:buChar char="•"/>
            </a:pPr>
            <a:r>
              <a:rPr lang="en-GB" dirty="0"/>
              <a:t>Will define applicable standards especially for ventilation requirements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Assessment of internal and external wall(s) thickness and service cell lead window(s)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Assessment of needs for evaporators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Definition of crane and associated crane coverage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Definition of sumps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5810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083A4-F626-436A-F579-A1E0147E0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BDF/</a:t>
            </a:r>
            <a:r>
              <a:rPr lang="en-GB" dirty="0" err="1"/>
              <a:t>SHiP</a:t>
            </a:r>
            <a:r>
              <a:rPr lang="en-GB" dirty="0"/>
              <a:t> Power converters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21E0F-2772-A668-3D59-EC4431ED9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Slowly converging to a new baseline</a:t>
            </a:r>
          </a:p>
          <a:p>
            <a:pPr lvl="1"/>
            <a:r>
              <a:rPr lang="en-GB" dirty="0"/>
              <a:t>Joint effort between HI-ECN3 and NA-CONS</a:t>
            </a:r>
          </a:p>
          <a:p>
            <a:pPr lvl="1"/>
            <a:r>
              <a:rPr lang="en-GB" dirty="0"/>
              <a:t>Most likely no need to have PCs in/attached to the new target complex building</a:t>
            </a:r>
          </a:p>
          <a:p>
            <a:pPr lvl="1"/>
            <a:r>
              <a:rPr lang="en-GB" dirty="0"/>
              <a:t>Reusing existing PCs</a:t>
            </a:r>
          </a:p>
          <a:p>
            <a:pPr lvl="1"/>
            <a:r>
              <a:rPr lang="en-GB" dirty="0"/>
              <a:t>New Power Converters located in BA82 and ECN3</a:t>
            </a:r>
          </a:p>
          <a:p>
            <a:pPr lvl="1"/>
            <a:r>
              <a:rPr lang="en-GB" dirty="0"/>
              <a:t>New baseline aimed by end of June</a:t>
            </a:r>
          </a:p>
        </p:txBody>
      </p:sp>
    </p:spTree>
    <p:extLst>
      <p:ext uri="{BB962C8B-B14F-4D97-AF65-F5344CB8AC3E}">
        <p14:creationId xmlns:p14="http://schemas.microsoft.com/office/powerpoint/2010/main" val="2138257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41</TotalTime>
  <Words>457</Words>
  <Application>Microsoft Office PowerPoint</Application>
  <DocSecurity>0</DocSecurity>
  <PresentationFormat>Widescreen</PresentationFormat>
  <Paragraphs>80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HI-ECN3 WP4 coordination meeting #1 </vt:lpstr>
      <vt:lpstr>Agenda</vt:lpstr>
      <vt:lpstr>Target station</vt:lpstr>
      <vt:lpstr>Trolley systems -updates</vt:lpstr>
      <vt:lpstr>Target complex building</vt:lpstr>
      <vt:lpstr>Target complex building</vt:lpstr>
      <vt:lpstr>Target complex building – 911 modification</vt:lpstr>
      <vt:lpstr>Target complex building – points to address</vt:lpstr>
      <vt:lpstr>BDF/SHiP Power converters</vt:lpstr>
      <vt:lpstr>Dismantling of TCC8 </vt:lpstr>
      <vt:lpstr>AOB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Jean-Louis Grenard</cp:lastModifiedBy>
  <cp:revision>7</cp:revision>
  <dcterms:created xsi:type="dcterms:W3CDTF">2021-11-08T12:53:02Z</dcterms:created>
  <dcterms:modified xsi:type="dcterms:W3CDTF">2024-06-07T13:26:34Z</dcterms:modified>
  <cp:category/>
  <dc:identifier/>
  <cp:contentStatus/>
  <dc:language/>
  <cp:version/>
</cp:coreProperties>
</file>