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03" r:id="rId3"/>
    <p:sldId id="304" r:id="rId4"/>
    <p:sldId id="306" r:id="rId5"/>
    <p:sldId id="307" r:id="rId6"/>
    <p:sldId id="308" r:id="rId7"/>
    <p:sldId id="309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6"/>
  </p:normalViewPr>
  <p:slideViewPr>
    <p:cSldViewPr snapToObjects="1">
      <p:cViewPr varScale="1">
        <p:scale>
          <a:sx n="118" d="100"/>
          <a:sy n="118" d="100"/>
        </p:scale>
        <p:origin x="114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06-Jun-24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06-Jun-24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TCC8 Crane Specification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TCC8 Crane Specification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TCC8 crane specification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dirty="0"/>
              <a:t>HI-ECN3 WP4 - Coordination meeting #1 – R. Rinaldesi</a:t>
            </a:r>
            <a:r>
              <a:rPr lang="en-US" sz="1800" dirty="0"/>
              <a:t> – EN-HE</a:t>
            </a:r>
          </a:p>
          <a:p>
            <a:pPr algn="l"/>
            <a:r>
              <a:rPr lang="en-US" sz="1800" dirty="0"/>
              <a:t>2024-06-07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7315200" cy="52578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dirty="0"/>
              <a:t>Crane </a:t>
            </a:r>
            <a:r>
              <a:rPr lang="fr-FR" sz="1800" dirty="0" err="1"/>
              <a:t>installed</a:t>
            </a:r>
            <a:r>
              <a:rPr lang="fr-FR" sz="1800" dirty="0"/>
              <a:t> in 1978 and </a:t>
            </a:r>
            <a:r>
              <a:rPr lang="fr-FR" sz="1800" dirty="0" err="1"/>
              <a:t>refurbished</a:t>
            </a:r>
            <a:r>
              <a:rPr lang="fr-FR" sz="1800" dirty="0"/>
              <a:t> in 2014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dirty="0" err="1"/>
              <a:t>Generally</a:t>
            </a:r>
            <a:r>
              <a:rPr lang="fr-FR" sz="1800" dirty="0"/>
              <a:t> in good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dirty="0"/>
              <a:t>Upgrade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/>
              <a:t>needed</a:t>
            </a:r>
            <a:r>
              <a:rPr lang="fr-FR" sz="1800" dirty="0"/>
              <a:t> to </a:t>
            </a:r>
            <a:r>
              <a:rPr lang="fr-FR" sz="1800" dirty="0" err="1"/>
              <a:t>meet</a:t>
            </a:r>
            <a:r>
              <a:rPr lang="fr-FR" sz="1800" dirty="0"/>
              <a:t> the future </a:t>
            </a:r>
            <a:r>
              <a:rPr lang="fr-FR" sz="1800" dirty="0" err="1"/>
              <a:t>needs</a:t>
            </a:r>
            <a:r>
              <a:rPr lang="fr-FR" sz="1800" dirty="0"/>
              <a:t> of the </a:t>
            </a:r>
            <a:r>
              <a:rPr lang="fr-FR" sz="1800" dirty="0" err="1"/>
              <a:t>project</a:t>
            </a:r>
            <a:r>
              <a:rPr lang="fr-FR" sz="1800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1700" dirty="0" err="1"/>
              <a:t>Remotely</a:t>
            </a:r>
            <a:r>
              <a:rPr lang="fr-FR" sz="1700" dirty="0"/>
              <a:t> </a:t>
            </a:r>
            <a:r>
              <a:rPr lang="fr-FR" sz="1700" dirty="0" err="1"/>
              <a:t>controlled</a:t>
            </a:r>
            <a:r>
              <a:rPr lang="fr-FR" sz="1700" dirty="0"/>
              <a:t> </a:t>
            </a:r>
            <a:r>
              <a:rPr lang="fr-FR" sz="1700" dirty="0" err="1"/>
              <a:t>operations</a:t>
            </a:r>
            <a:endParaRPr lang="fr-FR" sz="17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1700" dirty="0"/>
              <a:t>No </a:t>
            </a:r>
            <a:r>
              <a:rPr lang="fr-FR" sz="1700" dirty="0" err="1"/>
              <a:t>electronic</a:t>
            </a:r>
            <a:r>
              <a:rPr lang="fr-FR" sz="1700" dirty="0"/>
              <a:t> components on-</a:t>
            </a:r>
            <a:r>
              <a:rPr lang="fr-FR" sz="1700" dirty="0" err="1"/>
              <a:t>board</a:t>
            </a:r>
            <a:endParaRPr lang="fr-FR" sz="17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1700" dirty="0"/>
              <a:t>Emergency </a:t>
            </a:r>
            <a:r>
              <a:rPr lang="fr-FR" sz="1700" dirty="0" err="1"/>
              <a:t>brake</a:t>
            </a:r>
            <a:endParaRPr lang="fr-FR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dirty="0"/>
              <a:t>Replacement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/>
              <a:t>preferred</a:t>
            </a:r>
            <a:r>
              <a:rPr lang="fr-FR" sz="1800" dirty="0"/>
              <a:t> to </a:t>
            </a:r>
            <a:r>
              <a:rPr lang="fr-FR" sz="1800" dirty="0" err="1"/>
              <a:t>another</a:t>
            </a:r>
            <a:r>
              <a:rPr lang="fr-FR" sz="1800" dirty="0"/>
              <a:t> </a:t>
            </a:r>
            <a:r>
              <a:rPr lang="fr-FR" sz="1800" dirty="0" err="1"/>
              <a:t>refurbishment</a:t>
            </a:r>
            <a:r>
              <a:rPr lang="fr-FR" sz="1800" dirty="0"/>
              <a:t> </a:t>
            </a:r>
            <a:r>
              <a:rPr lang="fr-FR" sz="1800" dirty="0" err="1"/>
              <a:t>because</a:t>
            </a:r>
            <a:r>
              <a:rPr lang="fr-FR" sz="1800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1700" dirty="0" err="1"/>
              <a:t>Cost</a:t>
            </a:r>
            <a:r>
              <a:rPr lang="fr-FR" sz="1700" dirty="0"/>
              <a:t> </a:t>
            </a:r>
            <a:r>
              <a:rPr lang="fr-FR" sz="1700" dirty="0" err="1"/>
              <a:t>will</a:t>
            </a:r>
            <a:r>
              <a:rPr lang="fr-FR" sz="1700" dirty="0"/>
              <a:t> </a:t>
            </a:r>
            <a:r>
              <a:rPr lang="fr-FR" sz="1700" dirty="0" err="1"/>
              <a:t>be</a:t>
            </a:r>
            <a:r>
              <a:rPr lang="fr-FR" sz="1700" dirty="0"/>
              <a:t> </a:t>
            </a:r>
            <a:r>
              <a:rPr lang="fr-FR" sz="1700" dirty="0" err="1"/>
              <a:t>similar</a:t>
            </a:r>
            <a:endParaRPr lang="fr-FR" sz="17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1700" dirty="0" err="1"/>
              <a:t>Overall</a:t>
            </a:r>
            <a:r>
              <a:rPr lang="fr-FR" sz="1700" dirty="0"/>
              <a:t> duration of the on-site intervention </a:t>
            </a:r>
            <a:r>
              <a:rPr lang="fr-FR" sz="1700" dirty="0" err="1"/>
              <a:t>much</a:t>
            </a:r>
            <a:r>
              <a:rPr lang="fr-FR" sz="1700" dirty="0"/>
              <a:t> shorter (</a:t>
            </a:r>
            <a:r>
              <a:rPr lang="fr-FR" sz="1700" dirty="0" err="1"/>
              <a:t>procedure</a:t>
            </a:r>
            <a:r>
              <a:rPr lang="fr-FR" sz="1700" dirty="0"/>
              <a:t> for </a:t>
            </a:r>
            <a:r>
              <a:rPr lang="fr-FR" sz="1700" dirty="0" err="1"/>
              <a:t>paint</a:t>
            </a:r>
            <a:r>
              <a:rPr lang="fr-FR" sz="1700" dirty="0"/>
              <a:t> </a:t>
            </a:r>
            <a:r>
              <a:rPr lang="fr-FR" sz="1700" dirty="0" err="1"/>
              <a:t>containing</a:t>
            </a:r>
            <a:r>
              <a:rPr lang="fr-FR" sz="1700" dirty="0"/>
              <a:t> lead…)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1700" dirty="0"/>
              <a:t>Design can </a:t>
            </a:r>
            <a:r>
              <a:rPr lang="fr-FR" sz="1700" dirty="0" err="1"/>
              <a:t>be</a:t>
            </a:r>
            <a:r>
              <a:rPr lang="fr-FR" sz="1700" dirty="0"/>
              <a:t> </a:t>
            </a:r>
            <a:r>
              <a:rPr lang="fr-FR" sz="1700" dirty="0" err="1"/>
              <a:t>optimized</a:t>
            </a:r>
            <a:r>
              <a:rPr lang="fr-FR" sz="1700" dirty="0"/>
              <a:t> for the new </a:t>
            </a:r>
            <a:r>
              <a:rPr lang="fr-FR" sz="1700" dirty="0" err="1"/>
              <a:t>needs</a:t>
            </a:r>
            <a:r>
              <a:rPr lang="fr-FR" sz="1700" dirty="0"/>
              <a:t> (addition of an </a:t>
            </a:r>
            <a:r>
              <a:rPr lang="fr-FR" sz="1700" dirty="0" err="1"/>
              <a:t>auxiliary</a:t>
            </a:r>
            <a:r>
              <a:rPr lang="fr-FR" sz="1700" dirty="0"/>
              <a:t> </a:t>
            </a:r>
            <a:r>
              <a:rPr lang="fr-FR" sz="1700" dirty="0" err="1"/>
              <a:t>hoist</a:t>
            </a:r>
            <a:r>
              <a:rPr lang="fr-FR" sz="1700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1700" dirty="0" err="1"/>
              <a:t>Possibility</a:t>
            </a:r>
            <a:r>
              <a:rPr lang="fr-FR" sz="1700" dirty="0"/>
              <a:t> to test the </a:t>
            </a:r>
            <a:r>
              <a:rPr lang="fr-FR" sz="1700" dirty="0" err="1"/>
              <a:t>entire</a:t>
            </a:r>
            <a:r>
              <a:rPr lang="fr-FR" sz="1700" dirty="0"/>
              <a:t> crane at the </a:t>
            </a:r>
            <a:r>
              <a:rPr lang="fr-FR" sz="1700" dirty="0" err="1"/>
              <a:t>contractor’s</a:t>
            </a:r>
            <a:r>
              <a:rPr lang="fr-FR" sz="1700" dirty="0"/>
              <a:t> </a:t>
            </a:r>
            <a:r>
              <a:rPr lang="fr-FR" sz="1700" dirty="0" err="1"/>
              <a:t>facility</a:t>
            </a:r>
            <a:endParaRPr lang="fr-FR" sz="17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1700" dirty="0" err="1"/>
              <a:t>Higher</a:t>
            </a:r>
            <a:r>
              <a:rPr lang="fr-FR" sz="1700" dirty="0"/>
              <a:t> </a:t>
            </a:r>
            <a:r>
              <a:rPr lang="fr-FR" sz="1700" dirty="0" err="1"/>
              <a:t>number</a:t>
            </a:r>
            <a:r>
              <a:rPr lang="fr-FR" sz="1700" dirty="0"/>
              <a:t> of </a:t>
            </a:r>
            <a:r>
              <a:rPr lang="fr-FR" sz="1700" dirty="0" err="1"/>
              <a:t>expected</a:t>
            </a:r>
            <a:r>
              <a:rPr lang="fr-FR" sz="1700" dirty="0"/>
              <a:t> </a:t>
            </a:r>
            <a:r>
              <a:rPr lang="fr-FR" sz="1700" dirty="0" err="1"/>
              <a:t>bidders</a:t>
            </a:r>
            <a:endParaRPr lang="fr-FR" sz="17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Overhead</a:t>
            </a:r>
            <a:r>
              <a:rPr lang="fr-FR" dirty="0"/>
              <a:t> crane in TCC8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2024-06-07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 descr="A room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5B15ED6B-5987-AA83-8F77-85470BD04C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2188" y="228601"/>
            <a:ext cx="469741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6800"/>
            <a:ext cx="11376024" cy="48768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Specific aspects of a crane working in a harsh environment:</a:t>
            </a:r>
          </a:p>
          <a:p>
            <a:r>
              <a:rPr lang="en-GB" dirty="0"/>
              <a:t>Mechanical redundancies (double motor with differential unit) on all motions</a:t>
            </a:r>
          </a:p>
          <a:p>
            <a:r>
              <a:rPr lang="en-GB" dirty="0"/>
              <a:t>Emergency brake</a:t>
            </a:r>
          </a:p>
          <a:p>
            <a:r>
              <a:rPr lang="en-GB" dirty="0"/>
              <a:t>Remote control panel – no electronic components on-board (except load cell)</a:t>
            </a:r>
          </a:p>
          <a:p>
            <a:r>
              <a:rPr lang="en-GB" dirty="0"/>
              <a:t>At least 4 (removable) cameras on-board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Technical </a:t>
            </a:r>
            <a:r>
              <a:rPr lang="fr-FR" dirty="0" err="1"/>
              <a:t>features</a:t>
            </a:r>
            <a:r>
              <a:rPr lang="fr-FR" dirty="0"/>
              <a:t> 1/4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443190-18BB-593D-D89E-FD8D1A0DD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4005956"/>
            <a:ext cx="1862882" cy="197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6800"/>
            <a:ext cx="7288211" cy="4608512"/>
          </a:xfrm>
        </p:spPr>
        <p:txBody>
          <a:bodyPr/>
          <a:lstStyle/>
          <a:p>
            <a:r>
              <a:rPr lang="en-GB" dirty="0"/>
              <a:t>Remote control desk with 4 screens</a:t>
            </a:r>
          </a:p>
          <a:p>
            <a:r>
              <a:rPr lang="en-GB" dirty="0"/>
              <a:t>Redundant position detection system: </a:t>
            </a:r>
            <a:r>
              <a:rPr lang="en-GB" dirty="0" err="1"/>
              <a:t>cameras+rulers</a:t>
            </a:r>
            <a:r>
              <a:rPr lang="en-GB" dirty="0"/>
              <a:t> and resolvers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Cable reel to install a motorized device on the hook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Technical </a:t>
            </a:r>
            <a:r>
              <a:rPr lang="fr-FR" dirty="0" err="1"/>
              <a:t>features</a:t>
            </a:r>
            <a:r>
              <a:rPr lang="fr-FR" dirty="0"/>
              <a:t> 2/4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1DBFEB-8549-976B-C8F8-C9689D409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125" y="359470"/>
            <a:ext cx="2204841" cy="30115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4FFB70-7476-6983-A271-CAF423680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828961"/>
            <a:ext cx="2348219" cy="1568875"/>
          </a:xfrm>
          <a:prstGeom prst="rect">
            <a:avLst/>
          </a:prstGeom>
        </p:spPr>
      </p:pic>
      <p:pic>
        <p:nvPicPr>
          <p:cNvPr id="13" name="Picture 12" descr="A yellow and red machine&#10;&#10;Description automatically generated">
            <a:extLst>
              <a:ext uri="{FF2B5EF4-FFF2-40B4-BE49-F238E27FC236}">
                <a16:creationId xmlns:a16="http://schemas.microsoft.com/office/drawing/2014/main" id="{ED677C57-8EB5-19F8-591D-5DCD858558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67009" y="1926274"/>
            <a:ext cx="25146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9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40A8296B-1E1C-6297-A624-571C6CB2F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7" y="990600"/>
            <a:ext cx="7010441" cy="301652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2965" y="2131484"/>
            <a:ext cx="1015208" cy="365125"/>
          </a:xfrm>
        </p:spPr>
        <p:txBody>
          <a:bodyPr/>
          <a:lstStyle/>
          <a:p>
            <a:pPr marL="0" indent="0" algn="ctr">
              <a:buNone/>
            </a:pPr>
            <a:r>
              <a:rPr lang="en-GB" sz="1800" dirty="0"/>
              <a:t>TCC8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fr-FR" dirty="0"/>
          </a:p>
          <a:p>
            <a:pPr algn="ctr"/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TCC8 Crane Specification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Technical </a:t>
            </a:r>
            <a:r>
              <a:rPr lang="fr-FR" dirty="0" err="1"/>
              <a:t>features</a:t>
            </a:r>
            <a:r>
              <a:rPr lang="fr-FR" dirty="0"/>
              <a:t> 3/4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DA72A0A6-B2C6-9EE7-506E-F061EC93BFC8}"/>
              </a:ext>
            </a:extLst>
          </p:cNvPr>
          <p:cNvSpPr txBox="1">
            <a:spLocks/>
          </p:cNvSpPr>
          <p:nvPr/>
        </p:nvSpPr>
        <p:spPr>
          <a:xfrm>
            <a:off x="6599836" y="2645049"/>
            <a:ext cx="1015208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/>
              <a:t>ECN3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fr-FR" dirty="0"/>
          </a:p>
          <a:p>
            <a:pPr algn="ctr"/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BCCFAA4-63EA-A3B8-9FC2-48F4218445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4215" y="207911"/>
            <a:ext cx="4205384" cy="1773289"/>
          </a:xfrm>
          <a:prstGeom prst="rect">
            <a:avLst/>
          </a:prstGeom>
        </p:spPr>
      </p:pic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3C9EF6E8-6FC3-834E-D1B5-9079D1994439}"/>
              </a:ext>
            </a:extLst>
          </p:cNvPr>
          <p:cNvSpPr txBox="1">
            <a:spLocks/>
          </p:cNvSpPr>
          <p:nvPr/>
        </p:nvSpPr>
        <p:spPr>
          <a:xfrm>
            <a:off x="10141745" y="2058602"/>
            <a:ext cx="1981200" cy="5373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/>
              <a:t>Festoon storage areas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6D52594-39DA-4EE8-8513-AA9FE317E9DC}"/>
              </a:ext>
            </a:extLst>
          </p:cNvPr>
          <p:cNvCxnSpPr>
            <a:cxnSpLocks/>
          </p:cNvCxnSpPr>
          <p:nvPr/>
        </p:nvCxnSpPr>
        <p:spPr>
          <a:xfrm flipV="1">
            <a:off x="11033955" y="990600"/>
            <a:ext cx="73591" cy="9779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266DD53-44A8-8BD9-D188-34F76F53D4C0}"/>
              </a:ext>
            </a:extLst>
          </p:cNvPr>
          <p:cNvCxnSpPr>
            <a:cxnSpLocks/>
          </p:cNvCxnSpPr>
          <p:nvPr/>
        </p:nvCxnSpPr>
        <p:spPr>
          <a:xfrm flipH="1" flipV="1">
            <a:off x="8955135" y="986368"/>
            <a:ext cx="2078820" cy="9948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7">
            <a:extLst>
              <a:ext uri="{FF2B5EF4-FFF2-40B4-BE49-F238E27FC236}">
                <a16:creationId xmlns:a16="http://schemas.microsoft.com/office/drawing/2014/main" id="{0F15CB72-25B9-BBB4-3F02-1A2AEEAAE4DE}"/>
              </a:ext>
            </a:extLst>
          </p:cNvPr>
          <p:cNvSpPr txBox="1">
            <a:spLocks/>
          </p:cNvSpPr>
          <p:nvPr/>
        </p:nvSpPr>
        <p:spPr>
          <a:xfrm>
            <a:off x="8037688" y="2045374"/>
            <a:ext cx="1981200" cy="5373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/>
              <a:t>Festoon rails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4A99BD9-4FFA-BF89-2124-CC54566C1F1B}"/>
              </a:ext>
            </a:extLst>
          </p:cNvPr>
          <p:cNvCxnSpPr>
            <a:cxnSpLocks/>
          </p:cNvCxnSpPr>
          <p:nvPr/>
        </p:nvCxnSpPr>
        <p:spPr>
          <a:xfrm flipH="1" flipV="1">
            <a:off x="8101155" y="711732"/>
            <a:ext cx="1186610" cy="128243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BBC47DB-5093-E299-04E0-1833EE6C0D91}"/>
              </a:ext>
            </a:extLst>
          </p:cNvPr>
          <p:cNvCxnSpPr>
            <a:cxnSpLocks/>
          </p:cNvCxnSpPr>
          <p:nvPr/>
        </p:nvCxnSpPr>
        <p:spPr>
          <a:xfrm flipV="1">
            <a:off x="9287765" y="457200"/>
            <a:ext cx="1938033" cy="153696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7">
            <a:extLst>
              <a:ext uri="{FF2B5EF4-FFF2-40B4-BE49-F238E27FC236}">
                <a16:creationId xmlns:a16="http://schemas.microsoft.com/office/drawing/2014/main" id="{45FFC821-03F7-A33B-FC2D-7EEB737308D9}"/>
              </a:ext>
            </a:extLst>
          </p:cNvPr>
          <p:cNvSpPr txBox="1">
            <a:spLocks/>
          </p:cNvSpPr>
          <p:nvPr/>
        </p:nvSpPr>
        <p:spPr>
          <a:xfrm>
            <a:off x="533400" y="4114800"/>
            <a:ext cx="8839200" cy="2031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Festoon storage areas, rails and cable trays will be reused</a:t>
            </a:r>
          </a:p>
          <a:p>
            <a:r>
              <a:rPr lang="en-GB" sz="1800" dirty="0"/>
              <a:t>2 optical fibres connecting the control desk to the control panel and the crane</a:t>
            </a:r>
          </a:p>
          <a:p>
            <a:r>
              <a:rPr lang="en-GB" sz="1800" dirty="0"/>
              <a:t>Overall cable length between control panel and hoist: 250m!</a:t>
            </a:r>
          </a:p>
          <a:p>
            <a:r>
              <a:rPr lang="en-GB" sz="1800" dirty="0"/>
              <a:t>Existing busbar to be dismantled, support brackets to be cut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33" name="Content Placeholder 7">
            <a:extLst>
              <a:ext uri="{FF2B5EF4-FFF2-40B4-BE49-F238E27FC236}">
                <a16:creationId xmlns:a16="http://schemas.microsoft.com/office/drawing/2014/main" id="{DF413D48-E42E-7875-D547-79ECF0FF9B4A}"/>
              </a:ext>
            </a:extLst>
          </p:cNvPr>
          <p:cNvSpPr txBox="1">
            <a:spLocks/>
          </p:cNvSpPr>
          <p:nvPr/>
        </p:nvSpPr>
        <p:spPr>
          <a:xfrm>
            <a:off x="1634965" y="1109022"/>
            <a:ext cx="846180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/>
              <a:t>PP851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fr-FR" dirty="0"/>
          </a:p>
          <a:p>
            <a:pPr algn="ctr"/>
            <a:endParaRPr lang="fr-FR" dirty="0"/>
          </a:p>
        </p:txBody>
      </p:sp>
      <p:sp>
        <p:nvSpPr>
          <p:cNvPr id="34" name="Content Placeholder 7">
            <a:extLst>
              <a:ext uri="{FF2B5EF4-FFF2-40B4-BE49-F238E27FC236}">
                <a16:creationId xmlns:a16="http://schemas.microsoft.com/office/drawing/2014/main" id="{1ADD7D1F-6882-45C6-0D2E-6066CBAA269F}"/>
              </a:ext>
            </a:extLst>
          </p:cNvPr>
          <p:cNvSpPr txBox="1">
            <a:spLocks/>
          </p:cNvSpPr>
          <p:nvPr/>
        </p:nvSpPr>
        <p:spPr>
          <a:xfrm>
            <a:off x="6166901" y="1413466"/>
            <a:ext cx="846180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/>
              <a:t>PA852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fr-FR" dirty="0"/>
          </a:p>
          <a:p>
            <a:pPr algn="ctr"/>
            <a:endParaRPr lang="fr-FR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35FA0DA-FFC3-45B6-EDC7-2BC9DC04AD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9431" y="2888574"/>
            <a:ext cx="1256367" cy="3251324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D5296D6-9344-1A0B-7989-C34CF56BB74D}"/>
              </a:ext>
            </a:extLst>
          </p:cNvPr>
          <p:cNvCxnSpPr>
            <a:cxnSpLocks/>
          </p:cNvCxnSpPr>
          <p:nvPr/>
        </p:nvCxnSpPr>
        <p:spPr>
          <a:xfrm flipV="1">
            <a:off x="8458200" y="3657600"/>
            <a:ext cx="2327668" cy="2214032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20B8BB6-0E17-9F9A-D218-4BD5E734BFB2}"/>
              </a:ext>
            </a:extLst>
          </p:cNvPr>
          <p:cNvCxnSpPr/>
          <p:nvPr/>
        </p:nvCxnSpPr>
        <p:spPr>
          <a:xfrm flipH="1">
            <a:off x="7615044" y="5871632"/>
            <a:ext cx="843156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009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43000"/>
            <a:ext cx="11376024" cy="47244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Open points:</a:t>
            </a:r>
          </a:p>
          <a:p>
            <a:r>
              <a:rPr lang="en-GB" dirty="0"/>
              <a:t>Auxiliary hoist: capacity (5-10 tons), hook coverage</a:t>
            </a:r>
          </a:p>
          <a:p>
            <a:r>
              <a:rPr lang="en-GB" dirty="0"/>
              <a:t>Interface with below-the-hook device (hook size, lockable hook, electrical power, signals, optical fibre)</a:t>
            </a:r>
          </a:p>
          <a:p>
            <a:r>
              <a:rPr lang="en-GB" dirty="0"/>
              <a:t>Exact location of control desk</a:t>
            </a:r>
          </a:p>
          <a:p>
            <a:r>
              <a:rPr lang="en-GB" dirty="0"/>
              <a:t>How to deal with the confinement wall?</a:t>
            </a:r>
          </a:p>
          <a:p>
            <a:r>
              <a:rPr lang="en-GB" dirty="0"/>
              <a:t>Which measures shall be taken to cut the crane girder at the bottom of the shaft?</a:t>
            </a:r>
          </a:p>
          <a:p>
            <a:r>
              <a:rPr lang="en-GB" dirty="0"/>
              <a:t>Parking area for crane maintenance: ECN3 side?</a:t>
            </a:r>
          </a:p>
          <a:p>
            <a:r>
              <a:rPr lang="en-GB" dirty="0"/>
              <a:t>Area for camera installation/dismounting, accessible with working platform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69407"/>
          </a:xfrm>
        </p:spPr>
        <p:txBody>
          <a:bodyPr/>
          <a:lstStyle/>
          <a:p>
            <a:r>
              <a:rPr lang="fr-FR" dirty="0"/>
              <a:t>Technical </a:t>
            </a:r>
            <a:r>
              <a:rPr lang="fr-FR" dirty="0" err="1"/>
              <a:t>features</a:t>
            </a:r>
            <a:r>
              <a:rPr lang="fr-FR" dirty="0"/>
              <a:t> 4/4</a:t>
            </a:r>
          </a:p>
        </p:txBody>
      </p:sp>
    </p:spTree>
    <p:extLst>
      <p:ext uri="{BB962C8B-B14F-4D97-AF65-F5344CB8AC3E}">
        <p14:creationId xmlns:p14="http://schemas.microsoft.com/office/powerpoint/2010/main" val="3724931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43000"/>
            <a:ext cx="11376024" cy="4724400"/>
          </a:xfrm>
        </p:spPr>
        <p:txBody>
          <a:bodyPr/>
          <a:lstStyle/>
          <a:p>
            <a:r>
              <a:rPr lang="en-GB" dirty="0"/>
              <a:t>Dispatch of Market Survey documents: mid-July ’24</a:t>
            </a:r>
          </a:p>
          <a:p>
            <a:r>
              <a:rPr lang="en-GB" dirty="0"/>
              <a:t>Draft version of the specification: end of July ‘24</a:t>
            </a:r>
          </a:p>
          <a:p>
            <a:r>
              <a:rPr lang="en-GB" dirty="0"/>
              <a:t>Dispatch of Invitation to Tender documents: mid-October ‘24</a:t>
            </a:r>
          </a:p>
          <a:p>
            <a:r>
              <a:rPr lang="en-GB" dirty="0"/>
              <a:t>Bidders’ conference with on-site visit: beginning of December ‘24</a:t>
            </a:r>
          </a:p>
          <a:p>
            <a:r>
              <a:rPr lang="en-GB" dirty="0"/>
              <a:t>Submission deadline: mid-January ‘25</a:t>
            </a:r>
          </a:p>
          <a:p>
            <a:r>
              <a:rPr lang="en-GB" dirty="0"/>
              <a:t>Finance Committee: March ‘25</a:t>
            </a:r>
          </a:p>
          <a:p>
            <a:r>
              <a:rPr lang="en-GB" dirty="0"/>
              <a:t>Contract signature: April ‘25</a:t>
            </a:r>
          </a:p>
          <a:p>
            <a:r>
              <a:rPr lang="en-GB" dirty="0"/>
              <a:t>On-site intervention: January-March ‘26</a:t>
            </a:r>
          </a:p>
          <a:p>
            <a:endParaRPr lang="en-GB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2024-06-07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TCC8 Crane Specification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69407"/>
          </a:xfrm>
        </p:spPr>
        <p:txBody>
          <a:bodyPr/>
          <a:lstStyle/>
          <a:p>
            <a:r>
              <a:rPr lang="fr-FR" dirty="0"/>
              <a:t>Schedule</a:t>
            </a:r>
          </a:p>
        </p:txBody>
      </p:sp>
    </p:spTree>
    <p:extLst>
      <p:ext uri="{BB962C8B-B14F-4D97-AF65-F5344CB8AC3E}">
        <p14:creationId xmlns:p14="http://schemas.microsoft.com/office/powerpoint/2010/main" val="2336533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445</TotalTime>
  <Words>429</Words>
  <Application>Microsoft Office PowerPoint</Application>
  <PresentationFormat>Widescreen</PresentationFormat>
  <Paragraphs>106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TCC8 crane specification</vt:lpstr>
      <vt:lpstr>Overhead crane in TCC8</vt:lpstr>
      <vt:lpstr>Technical features 1/4</vt:lpstr>
      <vt:lpstr>Technical features 2/4</vt:lpstr>
      <vt:lpstr>Technical features 3/4</vt:lpstr>
      <vt:lpstr>Technical features 4/4</vt:lpstr>
      <vt:lpstr>Schedule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Roberto Rinaldesi</dc:creator>
  <cp:lastModifiedBy>Roberto Rinaldesi</cp:lastModifiedBy>
  <cp:revision>46</cp:revision>
  <cp:lastPrinted>2020-01-30T13:49:18Z</cp:lastPrinted>
  <dcterms:created xsi:type="dcterms:W3CDTF">2024-06-05T11:21:03Z</dcterms:created>
  <dcterms:modified xsi:type="dcterms:W3CDTF">2024-06-06T15:59:27Z</dcterms:modified>
</cp:coreProperties>
</file>