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9"/>
  </p:notesMasterIdLst>
  <p:sldIdLst>
    <p:sldId id="265" r:id="rId3"/>
    <p:sldId id="455" r:id="rId4"/>
    <p:sldId id="456" r:id="rId5"/>
    <p:sldId id="460" r:id="rId6"/>
    <p:sldId id="459" r:id="rId7"/>
    <p:sldId id="4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E8BE28"/>
    <a:srgbClr val="7F7F7F"/>
    <a:srgbClr val="F2F2F2"/>
    <a:srgbClr val="008F00"/>
    <a:srgbClr val="929292"/>
    <a:srgbClr val="28427B"/>
    <a:srgbClr val="E6E5D4"/>
    <a:srgbClr val="50B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44" autoAdjust="0"/>
    <p:restoredTop sz="94801"/>
  </p:normalViewPr>
  <p:slideViewPr>
    <p:cSldViewPr snapToGrid="0">
      <p:cViewPr varScale="1">
        <p:scale>
          <a:sx n="105" d="100"/>
          <a:sy n="105" d="100"/>
        </p:scale>
        <p:origin x="1266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244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29/05/2024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 b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Title of the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3602038"/>
            <a:ext cx="10515600" cy="697246"/>
          </a:xfrm>
        </p:spPr>
        <p:txBody>
          <a:bodyPr/>
          <a:lstStyle>
            <a:lvl1pPr marL="0" indent="0" algn="l">
              <a:buNone/>
              <a:defRPr sz="2400" b="1" i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E89235F-7E1D-7A47-A358-7B7F42A245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4661643"/>
            <a:ext cx="10515600" cy="556446"/>
          </a:xfrm>
        </p:spPr>
        <p:txBody>
          <a:bodyPr>
            <a:normAutofit/>
          </a:bodyPr>
          <a:lstStyle>
            <a:lvl1pPr marL="0" indent="0">
              <a:buNone/>
              <a:defRPr sz="2400" i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Authors’ names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CD23497-6046-8543-87EC-A8C7C5F806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5297488"/>
            <a:ext cx="10515600" cy="566737"/>
          </a:xfrm>
        </p:spPr>
        <p:txBody>
          <a:bodyPr>
            <a:noAutofit/>
          </a:bodyPr>
          <a:lstStyle>
            <a:lvl1pPr marL="0" indent="0">
              <a:buNone/>
              <a:defRPr sz="2400" i="0"/>
            </a:lvl1pPr>
          </a:lstStyle>
          <a:p>
            <a:pPr lvl="0"/>
            <a:r>
              <a:rPr lang="en-US" dirty="0"/>
              <a:t>Affiliation</a:t>
            </a:r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A6C3A-254D-BF42-A679-444F6CD0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8AB8EB-2C32-7947-8AD9-A48BCF8C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772F5-2845-E946-B78D-C50F1668F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B32A1D-7AA3-FD4B-9A10-E1F0AF207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7E294B0-0B67-4841-8BE0-50B518592AA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284655"/>
            <a:ext cx="10515600" cy="4430229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 marL="1031875" indent="-311150">
              <a:buFont typeface="Wingdings" pitchFamily="2" charset="2"/>
              <a:buChar char="Ø"/>
              <a:tabLst/>
              <a:defRPr baseline="0">
                <a:latin typeface="Calibri" panose="020F0502020204030204" pitchFamily="34" charset="0"/>
              </a:defRPr>
            </a:lvl3pPr>
            <a:lvl4pPr marL="1244600" indent="-311150">
              <a:buFont typeface="Wingdings" pitchFamily="2" charset="2"/>
              <a:buChar char="Ø"/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5678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29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81199"/>
            <a:ext cx="10515600" cy="4430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01/04/2022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</p:titleStyle>
    <p:bodyStyle>
      <a:lvl1pPr marL="360363" indent="-360363" algn="l" defTabSz="914400" rtl="0" eaLnBrk="1" latinLnBrk="0" hangingPunct="1">
        <a:lnSpc>
          <a:spcPct val="90000"/>
        </a:lnSpc>
        <a:spcBef>
          <a:spcPts val="1000"/>
        </a:spcBef>
        <a:buFont typeface="Wingdings" pitchFamily="2" charset="2"/>
        <a:buChar char="Ø"/>
        <a:tabLst/>
        <a:defRPr sz="3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720000" indent="-3600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Ø"/>
        <a:tabLst/>
        <a:defRPr sz="26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080000" indent="-3600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Ø"/>
        <a:tabLst/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P:1393810394:101534907:subDocs" TargetMode="External"/><Relationship Id="rId2" Type="http://schemas.openxmlformats.org/officeDocument/2006/relationships/hyperlink" Target="https://indico.cern.ch/event/142214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23.16814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2.wdp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edms.cern.ch/ui/#!master/navigator/document?P:1393810394:101534907:subDoc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724B2-5337-264E-BD98-7B52481B67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6775" y="751174"/>
            <a:ext cx="11133083" cy="1864207"/>
          </a:xfrm>
        </p:spPr>
        <p:txBody>
          <a:bodyPr>
            <a:normAutofit/>
          </a:bodyPr>
          <a:lstStyle/>
          <a:p>
            <a:r>
              <a:rPr lang="en-US" sz="5400" dirty="0"/>
              <a:t>ILC Beam dump experiment (H2)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0E9E4-3F28-F443-877A-C32BEA470D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6775" y="4912319"/>
            <a:ext cx="5576865" cy="677121"/>
          </a:xfrm>
        </p:spPr>
        <p:txBody>
          <a:bodyPr>
            <a:noAutofit/>
          </a:bodyPr>
          <a:lstStyle/>
          <a:p>
            <a:r>
              <a:rPr lang="en-GB" sz="1800" dirty="0">
                <a:hlinkClick r:id="rId2"/>
              </a:rPr>
              <a:t>PS/SPS User Meeting (30 </a:t>
            </a:r>
            <a:r>
              <a:rPr lang="en-GB" sz="1800" dirty="0" err="1">
                <a:hlinkClick r:id="rId2"/>
              </a:rPr>
              <a:t>mai</a:t>
            </a:r>
            <a:r>
              <a:rPr lang="en-GB" sz="1800" dirty="0">
                <a:hlinkClick r:id="rId2"/>
              </a:rPr>
              <a:t> 2024) · Indico (cern.ch)</a:t>
            </a:r>
            <a:endParaRPr lang="en-GB" sz="1800" dirty="0"/>
          </a:p>
          <a:p>
            <a:r>
              <a:rPr lang="en-US" sz="1800" b="0" i="0" dirty="0"/>
              <a:t>30/05/2024</a:t>
            </a:r>
          </a:p>
          <a:p>
            <a:endParaRPr lang="en-US" sz="1800" b="0" i="0" dirty="0">
              <a:solidFill>
                <a:srgbClr val="FF000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24562A-1C50-F843-ABA1-533850129B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6775" y="3219906"/>
            <a:ext cx="9956841" cy="1155449"/>
          </a:xfrm>
        </p:spPr>
        <p:txBody>
          <a:bodyPr>
            <a:normAutofit/>
          </a:bodyPr>
          <a:lstStyle/>
          <a:p>
            <a:r>
              <a:rPr lang="en-US" sz="2400" dirty="0"/>
              <a:t>D. Bozzato</a:t>
            </a:r>
            <a:r>
              <a:rPr lang="en-US" sz="2400" baseline="30000" dirty="0"/>
              <a:t>1</a:t>
            </a:r>
            <a:r>
              <a:rPr lang="en-US" sz="2400" dirty="0"/>
              <a:t>, R. Froeschl</a:t>
            </a:r>
            <a:r>
              <a:rPr lang="en-US" sz="2400" baseline="30000" dirty="0"/>
              <a:t>1</a:t>
            </a:r>
            <a:r>
              <a:rPr lang="en-US" sz="2400" dirty="0"/>
              <a:t>, H. Iwase</a:t>
            </a:r>
            <a:r>
              <a:rPr lang="en-US" sz="2400" baseline="30000" dirty="0"/>
              <a:t>2</a:t>
            </a:r>
            <a:r>
              <a:rPr lang="en-US" sz="2400" dirty="0"/>
              <a:t>, T. Lorenzon</a:t>
            </a:r>
            <a:r>
              <a:rPr lang="en-US" sz="2400" baseline="30000" dirty="0"/>
              <a:t>1</a:t>
            </a:r>
            <a:r>
              <a:rPr lang="en-US" sz="2400" dirty="0"/>
              <a:t>, N. Nakao</a:t>
            </a:r>
            <a:r>
              <a:rPr lang="en-US" sz="2400" baseline="30000" dirty="0"/>
              <a:t>3</a:t>
            </a:r>
            <a:r>
              <a:rPr lang="en-US" sz="2400" dirty="0"/>
              <a:t>, F. Pozzi</a:t>
            </a:r>
            <a:r>
              <a:rPr lang="en-US" sz="2400" baseline="30000" dirty="0"/>
              <a:t>1</a:t>
            </a:r>
            <a:r>
              <a:rPr lang="en-US" sz="2400" dirty="0"/>
              <a:t>, Y. Sakaki</a:t>
            </a:r>
            <a:r>
              <a:rPr lang="en-US" sz="2400" baseline="30000" dirty="0"/>
              <a:t>2</a:t>
            </a:r>
            <a:r>
              <a:rPr lang="en-US" sz="2400" dirty="0"/>
              <a:t>, T. Sanami</a:t>
            </a:r>
            <a:r>
              <a:rPr lang="en-US" sz="2400" baseline="30000" dirty="0"/>
              <a:t>2</a:t>
            </a:r>
            <a:r>
              <a:rPr lang="en-US" sz="2400" dirty="0"/>
              <a:t>, K. Sugihara</a:t>
            </a:r>
            <a:r>
              <a:rPr lang="en-US" sz="2400" baseline="30000" dirty="0"/>
              <a:t>2</a:t>
            </a:r>
            <a:r>
              <a:rPr lang="en-US" sz="2400" dirty="0"/>
              <a:t>, </a:t>
            </a:r>
            <a:r>
              <a:rPr lang="en-US" sz="2400" b="1" u="sng" dirty="0"/>
              <a:t>M. Tisi</a:t>
            </a:r>
            <a:r>
              <a:rPr lang="en-US" sz="2400" b="1" baseline="30000" dirty="0"/>
              <a:t>1</a:t>
            </a:r>
            <a:endParaRPr lang="en-US" sz="2400" b="1" u="sng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3A1B6A-1113-4249-ADCD-CF4CE9C0996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1015" y="4213124"/>
            <a:ext cx="10669970" cy="416092"/>
          </a:xfrm>
        </p:spPr>
        <p:txBody>
          <a:bodyPr/>
          <a:lstStyle/>
          <a:p>
            <a:r>
              <a:rPr lang="en-US" sz="1800" baseline="30000" dirty="0"/>
              <a:t>1 </a:t>
            </a:r>
            <a:r>
              <a:rPr lang="en-US" sz="1800" dirty="0"/>
              <a:t>CERN HSE/RP-AS, </a:t>
            </a:r>
            <a:r>
              <a:rPr lang="en-US" sz="1800" baseline="30000" dirty="0"/>
              <a:t>2 </a:t>
            </a:r>
            <a:r>
              <a:rPr lang="en-US" sz="1800" dirty="0"/>
              <a:t>KEK (Japan), </a:t>
            </a:r>
            <a:r>
              <a:rPr lang="en-US" sz="1800" baseline="30000" dirty="0"/>
              <a:t>3 </a:t>
            </a:r>
            <a:r>
              <a:rPr lang="en-US" sz="1800" dirty="0"/>
              <a:t>Shimizu Corp.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0427141B-A9C3-A58C-0934-C119CF9DE1BD}"/>
              </a:ext>
            </a:extLst>
          </p:cNvPr>
          <p:cNvSpPr txBox="1">
            <a:spLocks/>
          </p:cNvSpPr>
          <p:nvPr/>
        </p:nvSpPr>
        <p:spPr>
          <a:xfrm>
            <a:off x="8302752" y="4911262"/>
            <a:ext cx="2340864" cy="6771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tabLst/>
              <a:defRPr sz="2400" b="1" i="1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i="0" dirty="0">
                <a:hlinkClick r:id="rId3"/>
              </a:rPr>
              <a:t>EDMS </a:t>
            </a:r>
            <a:r>
              <a:rPr lang="en-US" sz="1800" i="0" dirty="0">
                <a:effectLst/>
                <a:hlinkClick r:id="rId3"/>
              </a:rPr>
              <a:t>3094537</a:t>
            </a:r>
            <a:r>
              <a:rPr lang="en-US" sz="1800" i="0" dirty="0">
                <a:hlinkClick r:id="rId3"/>
              </a:rPr>
              <a:t> </a:t>
            </a:r>
            <a:endParaRPr lang="en-US" sz="1800" b="0" i="0" dirty="0"/>
          </a:p>
          <a:p>
            <a:endParaRPr lang="en-US" sz="1800" b="0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862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933265C-5172-6ACC-61E5-CD3CFA816D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629" y="18846"/>
            <a:ext cx="7249371" cy="24651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EF3840-DB49-7B40-B28A-DC03E5481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Physics goal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72B950-DCA5-F94E-8BD6-F186913FA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PS/SPS User Meeting - ILC Beam Dumps - CERN HSE/RP-AS &amp; KEK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2646B9-FD40-EEA4-F130-B5D64286C4C3}"/>
              </a:ext>
            </a:extLst>
          </p:cNvPr>
          <p:cNvSpPr txBox="1"/>
          <p:nvPr/>
        </p:nvSpPr>
        <p:spPr>
          <a:xfrm>
            <a:off x="838200" y="4393124"/>
            <a:ext cx="1058616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Obtain experimental benchmark data of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secondary particles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ILC-like beam dump targets irradiated by multi-GeV e- and e+ beams: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Forward </a:t>
            </a:r>
            <a:r>
              <a:rPr lang="en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 pairs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produced from the</a:t>
            </a:r>
            <a:r>
              <a:rPr lang="en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interaction</a:t>
            </a:r>
            <a:r>
              <a:rPr lang="en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between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e+</a:t>
            </a:r>
            <a:r>
              <a:rPr lang="en-JP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atomic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e-</a:t>
            </a:r>
            <a:endParaRPr lang="en-JP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JP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F96679-DD8E-8B08-9E39-D83A9C2A12EE}"/>
              </a:ext>
            </a:extLst>
          </p:cNvPr>
          <p:cNvSpPr txBox="1"/>
          <p:nvPr/>
        </p:nvSpPr>
        <p:spPr>
          <a:xfrm>
            <a:off x="838199" y="2786698"/>
            <a:ext cx="105861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Main beam dumps of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ILC (International Linear Collider)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have been proposed as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irradiation facilities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(Sakaki et al, NIMA 1050 (2023) 168144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https://doi.org/10.1016/j.nima.2023.168144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DC3F3D2-693B-2370-8201-7630C777EFFA}"/>
              </a:ext>
            </a:extLst>
          </p:cNvPr>
          <p:cNvSpPr txBox="1"/>
          <p:nvPr/>
        </p:nvSpPr>
        <p:spPr>
          <a:xfrm>
            <a:off x="838200" y="3926723"/>
            <a:ext cx="4401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Goal of the present experimental activity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B87D09-C13C-1266-ABB3-929FB2D96070}"/>
              </a:ext>
            </a:extLst>
          </p:cNvPr>
          <p:cNvSpPr txBox="1"/>
          <p:nvPr/>
        </p:nvSpPr>
        <p:spPr>
          <a:xfrm>
            <a:off x="838200" y="2281098"/>
            <a:ext cx="44013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9721490-0142-FB40-8A08-B68CE7683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2</a:t>
            </a:fld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58FA7B4-AD10-E6EF-983C-8E4A363D191E}"/>
              </a:ext>
            </a:extLst>
          </p:cNvPr>
          <p:cNvCxnSpPr>
            <a:cxnSpLocks/>
          </p:cNvCxnSpPr>
          <p:nvPr/>
        </p:nvCxnSpPr>
        <p:spPr>
          <a:xfrm flipV="1">
            <a:off x="8849360" y="1808530"/>
            <a:ext cx="320040" cy="369292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0B9D928-8CE4-A295-682B-0A534DDAA5E7}"/>
              </a:ext>
            </a:extLst>
          </p:cNvPr>
          <p:cNvCxnSpPr>
            <a:cxnSpLocks/>
          </p:cNvCxnSpPr>
          <p:nvPr/>
        </p:nvCxnSpPr>
        <p:spPr>
          <a:xfrm flipH="1" flipV="1">
            <a:off x="8411628" y="1865991"/>
            <a:ext cx="437732" cy="311831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0649D1A-4FBB-706B-93C8-0F6797E1702F}"/>
              </a:ext>
            </a:extLst>
          </p:cNvPr>
          <p:cNvSpPr txBox="1"/>
          <p:nvPr/>
        </p:nvSpPr>
        <p:spPr>
          <a:xfrm>
            <a:off x="7919071" y="2157576"/>
            <a:ext cx="18605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ILC Beam dumps</a:t>
            </a:r>
            <a:endParaRPr lang="en-US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53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6FBEB-898F-FE43-9B6F-48D3E8FF1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parameters</a:t>
            </a:r>
            <a:r>
              <a:rPr lang="en-US" dirty="0"/>
              <a:t> and i</a:t>
            </a:r>
            <a:r>
              <a:rPr lang="en-CH" dirty="0"/>
              <a:t>nstallation</a:t>
            </a:r>
            <a:r>
              <a:rPr lang="en-US" dirty="0"/>
              <a:t> (1)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06273-6F64-A792-8536-6CDA4000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792B522-DEE5-0409-B2AE-14CB1946F7B6}"/>
                  </a:ext>
                </a:extLst>
              </p:cNvPr>
              <p:cNvSpPr txBox="1"/>
              <p:nvPr/>
            </p:nvSpPr>
            <p:spPr>
              <a:xfrm>
                <a:off x="838200" y="3366982"/>
                <a:ext cx="8145780" cy="24222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40 </a:t>
                </a:r>
                <a:r>
                  <a:rPr lang="en-US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and</a:t>
                </a:r>
                <a:r>
                  <a:rPr lang="en-US" b="1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60 GeV/c</a:t>
                </a:r>
              </a:p>
              <a:p>
                <a:pPr marL="742950" lvl="1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e- and e+: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smtClean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u="none" strike="noStrike" smtClean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particles/spill</a:t>
                </a:r>
              </a:p>
              <a:p>
                <a:pPr marL="742950" lvl="1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l-GR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-  </a:t>
                </a:r>
                <a:r>
                  <a:rPr lang="en-US" dirty="0"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and </a:t>
                </a:r>
                <a:r>
                  <a:rPr lang="el-GR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π</a:t>
                </a:r>
                <a:r>
                  <a:rPr lang="en-US" dirty="0"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+ </a:t>
                </a:r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&lt;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smtClean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u="none" strike="noStrike" smtClean="0">
                            <a:effectLst/>
                            <a:highlight>
                              <a:srgbClr val="FFFFFF"/>
                            </a:highlight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5</m:t>
                        </m:r>
                      </m:sup>
                    </m:sSup>
                    <m:r>
                      <a:rPr lang="en-US" b="0" i="1" u="none" strike="noStrike" smtClean="0">
                        <a:effectLst/>
                        <a:highlight>
                          <a:srgbClr val="FFFFFF"/>
                        </a:highlight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b="0" i="0" u="none" strike="noStrike" dirty="0">
                    <a:effectLst/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particles/spill (To subtract hadron contribution in e-/e+ beams)</a:t>
                </a:r>
              </a:p>
              <a:p>
                <a:pPr lvl="1">
                  <a:spcAft>
                    <a:spcPts val="600"/>
                  </a:spcAft>
                </a:pPr>
                <a:endParaRPr lang="en-US" b="0" i="0" u="none" strike="noStrike" dirty="0">
                  <a:effectLst/>
                  <a:highlight>
                    <a:srgbClr val="FFFFFF"/>
                  </a:highlight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Spot size:</a:t>
                </a:r>
                <a:r>
                  <a:rPr lang="en-US" dirty="0"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less than 2 cm on our PMMA target</a:t>
                </a:r>
              </a:p>
              <a:p>
                <a:pPr marL="285750" indent="-285750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Controls</a:t>
                </a:r>
                <a:r>
                  <a:rPr lang="en-US" dirty="0">
                    <a:highlight>
                      <a:srgbClr val="FFFFFF"/>
                    </a:highlight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spill start signal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792B522-DEE5-0409-B2AE-14CB1946F7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366982"/>
                <a:ext cx="8145780" cy="2422202"/>
              </a:xfrm>
              <a:prstGeom prst="rect">
                <a:avLst/>
              </a:prstGeom>
              <a:blipFill>
                <a:blip r:embed="rId2"/>
                <a:stretch>
                  <a:fillRect l="-524" t="-1256" b="-3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94C8E84A-3F03-BA70-1B2F-974DD980F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AA5B98-2D1A-78AC-EF0D-3DA0ED996467}"/>
              </a:ext>
            </a:extLst>
          </p:cNvPr>
          <p:cNvSpPr txBox="1"/>
          <p:nvPr/>
        </p:nvSpPr>
        <p:spPr>
          <a:xfrm>
            <a:off x="838200" y="2950677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parameters: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4EB093-633C-1EE5-A6BC-EE0E1A8DC7BC}"/>
              </a:ext>
            </a:extLst>
          </p:cNvPr>
          <p:cNvSpPr txBox="1"/>
          <p:nvPr/>
        </p:nvSpPr>
        <p:spPr>
          <a:xfrm>
            <a:off x="838199" y="1762623"/>
            <a:ext cx="100385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PPE172, H2 – we initially applied for beamtime in H4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June 5-12, 2024 – available to start installation earlier (Monday June 3)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Control Room HNA383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9372BA-423E-1C33-74F8-9D7D65B9CC46}"/>
              </a:ext>
            </a:extLst>
          </p:cNvPr>
          <p:cNvSpPr txBox="1"/>
          <p:nvPr/>
        </p:nvSpPr>
        <p:spPr>
          <a:xfrm>
            <a:off x="838200" y="1392661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Coordinates:</a:t>
            </a:r>
          </a:p>
        </p:txBody>
      </p:sp>
      <p:pic>
        <p:nvPicPr>
          <p:cNvPr id="3" name="Picture 2" descr="A rectangular object on a table&#10;&#10;Description automatically generated">
            <a:extLst>
              <a:ext uri="{FF2B5EF4-FFF2-40B4-BE49-F238E27FC236}">
                <a16:creationId xmlns:a16="http://schemas.microsoft.com/office/drawing/2014/main" id="{93CCE1C4-4D6F-6ADA-80BA-499D9B54B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13467">
            <a:off x="8520097" y="3560252"/>
            <a:ext cx="3656708" cy="2742533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FF42EEF-1963-8D21-C14D-2102A26DA269}"/>
              </a:ext>
            </a:extLst>
          </p:cNvPr>
          <p:cNvCxnSpPr>
            <a:cxnSpLocks/>
          </p:cNvCxnSpPr>
          <p:nvPr/>
        </p:nvCxnSpPr>
        <p:spPr>
          <a:xfrm flipV="1">
            <a:off x="8954631" y="3895344"/>
            <a:ext cx="2012530" cy="778102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A086905-9987-EA44-21AA-A5FBB81CCFDF}"/>
              </a:ext>
            </a:extLst>
          </p:cNvPr>
          <p:cNvSpPr txBox="1"/>
          <p:nvPr/>
        </p:nvSpPr>
        <p:spPr>
          <a:xfrm>
            <a:off x="9169395" y="3940042"/>
            <a:ext cx="10601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65EB906-66A4-F63F-0F07-9F1D4A08BF02}"/>
              </a:ext>
            </a:extLst>
          </p:cNvPr>
          <p:cNvCxnSpPr>
            <a:cxnSpLocks/>
          </p:cNvCxnSpPr>
          <p:nvPr/>
        </p:nvCxnSpPr>
        <p:spPr>
          <a:xfrm>
            <a:off x="11158105" y="3935194"/>
            <a:ext cx="427470" cy="189131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4401717-44DE-C62B-3F65-8C600A8707D9}"/>
              </a:ext>
            </a:extLst>
          </p:cNvPr>
          <p:cNvSpPr txBox="1"/>
          <p:nvPr/>
        </p:nvSpPr>
        <p:spPr>
          <a:xfrm>
            <a:off x="10876777" y="3583933"/>
            <a:ext cx="10601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cm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E4394D-A1D1-F400-B52C-B3E6D46F00E9}"/>
              </a:ext>
            </a:extLst>
          </p:cNvPr>
          <p:cNvCxnSpPr>
            <a:cxnSpLocks/>
          </p:cNvCxnSpPr>
          <p:nvPr/>
        </p:nvCxnSpPr>
        <p:spPr>
          <a:xfrm>
            <a:off x="8954631" y="4781868"/>
            <a:ext cx="166850" cy="566535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1F1E218-9679-7EA3-CA1F-52BB0DBBDC1A}"/>
              </a:ext>
            </a:extLst>
          </p:cNvPr>
          <p:cNvSpPr txBox="1"/>
          <p:nvPr/>
        </p:nvSpPr>
        <p:spPr>
          <a:xfrm>
            <a:off x="8176889" y="4932833"/>
            <a:ext cx="10601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 cm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13FCFDD-9EDB-50BA-BA78-28906380DACE}"/>
              </a:ext>
            </a:extLst>
          </p:cNvPr>
          <p:cNvCxnSpPr>
            <a:cxnSpLocks/>
          </p:cNvCxnSpPr>
          <p:nvPr/>
        </p:nvCxnSpPr>
        <p:spPr>
          <a:xfrm flipV="1">
            <a:off x="8526780" y="5348403"/>
            <a:ext cx="822799" cy="4231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3AB9F283-B807-3F52-F93E-5E959EEADEA9}"/>
              </a:ext>
            </a:extLst>
          </p:cNvPr>
          <p:cNvSpPr/>
          <p:nvPr/>
        </p:nvSpPr>
        <p:spPr>
          <a:xfrm>
            <a:off x="7942056" y="5240610"/>
            <a:ext cx="853440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E1558E0-F87C-C1F2-9B1F-0CC90C97EA2E}"/>
              </a:ext>
            </a:extLst>
          </p:cNvPr>
          <p:cNvSpPr/>
          <p:nvPr/>
        </p:nvSpPr>
        <p:spPr>
          <a:xfrm>
            <a:off x="10357434" y="5240610"/>
            <a:ext cx="1402765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PMMA target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77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6FBEB-898F-FE43-9B6F-48D3E8FF1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beam parameters</a:t>
            </a:r>
            <a:r>
              <a:rPr lang="en-US" dirty="0"/>
              <a:t> and i</a:t>
            </a:r>
            <a:r>
              <a:rPr lang="en-CH" dirty="0"/>
              <a:t>nstallation</a:t>
            </a:r>
            <a:r>
              <a:rPr lang="en-US" dirty="0"/>
              <a:t> (2)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306273-6F64-A792-8536-6CDA4000F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DF6C91-688C-4879-AE5F-2431895AE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 descr="A diagram of a machine&#10;&#10;Description automatically generated">
            <a:extLst>
              <a:ext uri="{FF2B5EF4-FFF2-40B4-BE49-F238E27FC236}">
                <a16:creationId xmlns:a16="http://schemas.microsoft.com/office/drawing/2014/main" id="{72DAA89B-8E74-6E4B-CB70-57F772322D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500" y="1339042"/>
            <a:ext cx="9149192" cy="341838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6C57CA9-C57D-B48A-44F6-2D8626C0A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4368" y="3429000"/>
            <a:ext cx="3395952" cy="254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284FE3A-AC46-F30F-B454-A968821FCCC1}"/>
              </a:ext>
            </a:extLst>
          </p:cNvPr>
          <p:cNvCxnSpPr/>
          <p:nvPr/>
        </p:nvCxnSpPr>
        <p:spPr>
          <a:xfrm>
            <a:off x="605080" y="2910840"/>
            <a:ext cx="6096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89352B7-5D29-54A2-915B-F54314B6BEB7}"/>
              </a:ext>
            </a:extLst>
          </p:cNvPr>
          <p:cNvSpPr/>
          <p:nvPr/>
        </p:nvSpPr>
        <p:spPr>
          <a:xfrm>
            <a:off x="178360" y="2491740"/>
            <a:ext cx="853440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B4DE28-A664-735C-3AEA-7126A516E6E8}"/>
              </a:ext>
            </a:extLst>
          </p:cNvPr>
          <p:cNvSpPr/>
          <p:nvPr/>
        </p:nvSpPr>
        <p:spPr>
          <a:xfrm>
            <a:off x="1557580" y="1339042"/>
            <a:ext cx="3339512" cy="3476793"/>
          </a:xfrm>
          <a:prstGeom prst="rect">
            <a:avLst/>
          </a:prstGeom>
          <a:solidFill>
            <a:srgbClr val="E8BE28">
              <a:alpha val="10196"/>
            </a:srgbClr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9970011-286E-2592-0670-01A3AC50632C}"/>
              </a:ext>
            </a:extLst>
          </p:cNvPr>
          <p:cNvSpPr/>
          <p:nvPr/>
        </p:nvSpPr>
        <p:spPr>
          <a:xfrm>
            <a:off x="4981444" y="1339043"/>
            <a:ext cx="2539496" cy="3476792"/>
          </a:xfrm>
          <a:prstGeom prst="rect">
            <a:avLst/>
          </a:prstGeom>
          <a:solidFill>
            <a:srgbClr val="7F7F7F">
              <a:alpha val="10196"/>
            </a:srgbClr>
          </a:solidFill>
          <a:ln w="19050">
            <a:solidFill>
              <a:srgbClr val="9292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7CFDD7D-0F5F-85A9-180C-89AB797400C7}"/>
              </a:ext>
            </a:extLst>
          </p:cNvPr>
          <p:cNvSpPr/>
          <p:nvPr/>
        </p:nvSpPr>
        <p:spPr>
          <a:xfrm>
            <a:off x="8440924" y="2156460"/>
            <a:ext cx="1705068" cy="1181100"/>
          </a:xfrm>
          <a:prstGeom prst="rect">
            <a:avLst/>
          </a:prstGeom>
          <a:solidFill>
            <a:srgbClr val="7F7F7F">
              <a:alpha val="10196"/>
            </a:srgbClr>
          </a:solidFill>
          <a:ln w="19050">
            <a:solidFill>
              <a:srgbClr val="9292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51DC08-90FB-F67D-356A-54AF9C624794}"/>
              </a:ext>
            </a:extLst>
          </p:cNvPr>
          <p:cNvSpPr/>
          <p:nvPr/>
        </p:nvSpPr>
        <p:spPr>
          <a:xfrm>
            <a:off x="300952" y="2308860"/>
            <a:ext cx="1209274" cy="1181100"/>
          </a:xfrm>
          <a:prstGeom prst="rect">
            <a:avLst/>
          </a:prstGeom>
          <a:solidFill>
            <a:schemeClr val="bg1">
              <a:lumMod val="50000"/>
              <a:alpha val="10196"/>
            </a:schemeClr>
          </a:solidFill>
          <a:ln w="19050">
            <a:solidFill>
              <a:srgbClr val="9292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52B9F4F-96A1-4180-73B3-1070E07FAB25}"/>
              </a:ext>
            </a:extLst>
          </p:cNvPr>
          <p:cNvCxnSpPr>
            <a:cxnSpLocks/>
          </p:cNvCxnSpPr>
          <p:nvPr/>
        </p:nvCxnSpPr>
        <p:spPr>
          <a:xfrm>
            <a:off x="0" y="2910840"/>
            <a:ext cx="11650980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F551063-C823-50C4-0B35-AD97304ADE7C}"/>
              </a:ext>
            </a:extLst>
          </p:cNvPr>
          <p:cNvSpPr/>
          <p:nvPr/>
        </p:nvSpPr>
        <p:spPr>
          <a:xfrm>
            <a:off x="244148" y="3185158"/>
            <a:ext cx="1229080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Conc. platform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28326B1-E619-8336-C4FC-C8F9A1560DFE}"/>
              </a:ext>
            </a:extLst>
          </p:cNvPr>
          <p:cNvSpPr/>
          <p:nvPr/>
        </p:nvSpPr>
        <p:spPr>
          <a:xfrm>
            <a:off x="4944446" y="4499538"/>
            <a:ext cx="1229080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Conc. platform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19BCD6-8D79-8087-A4D6-93544B90B56B}"/>
              </a:ext>
            </a:extLst>
          </p:cNvPr>
          <p:cNvSpPr/>
          <p:nvPr/>
        </p:nvSpPr>
        <p:spPr>
          <a:xfrm>
            <a:off x="8400378" y="3027687"/>
            <a:ext cx="1781146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Additional conc. platform</a:t>
            </a:r>
            <a:endParaRPr lang="en-US" sz="1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92E3DA3-1E0D-571E-DA94-79BC1DF7CF57}"/>
              </a:ext>
            </a:extLst>
          </p:cNvPr>
          <p:cNvSpPr/>
          <p:nvPr/>
        </p:nvSpPr>
        <p:spPr>
          <a:xfrm>
            <a:off x="3177540" y="4455158"/>
            <a:ext cx="1719552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>
                <a:solidFill>
                  <a:schemeClr val="accent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Movable platform</a:t>
            </a:r>
            <a:endParaRPr lang="en-US" sz="1400" dirty="0">
              <a:solidFill>
                <a:schemeClr val="accent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1D2E25C7-339D-A779-4637-74882780F97D}"/>
              </a:ext>
            </a:extLst>
          </p:cNvPr>
          <p:cNvCxnSpPr>
            <a:stCxn id="11" idx="2"/>
          </p:cNvCxnSpPr>
          <p:nvPr/>
        </p:nvCxnSpPr>
        <p:spPr>
          <a:xfrm rot="16200000" flipH="1">
            <a:off x="6560877" y="1482294"/>
            <a:ext cx="287107" cy="6954188"/>
          </a:xfrm>
          <a:prstGeom prst="bentConnector2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B38FB1F-EB56-48CB-E1D8-52A92292E070}"/>
              </a:ext>
            </a:extLst>
          </p:cNvPr>
          <p:cNvSpPr txBox="1"/>
          <p:nvPr/>
        </p:nvSpPr>
        <p:spPr>
          <a:xfrm>
            <a:off x="917500" y="5446932"/>
            <a:ext cx="54476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Schematic layout in PPE172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13C9100-331E-675E-D43D-8229372E641F}"/>
              </a:ext>
            </a:extLst>
          </p:cNvPr>
          <p:cNvSpPr txBox="1"/>
          <p:nvPr/>
        </p:nvSpPr>
        <p:spPr>
          <a:xfrm>
            <a:off x="8724368" y="3513424"/>
            <a:ext cx="13076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PPE172</a:t>
            </a:r>
            <a:endParaRPr lang="en-US" dirty="0">
              <a:solidFill>
                <a:schemeClr val="bg1"/>
              </a:solidFill>
              <a:highlight>
                <a:srgbClr val="000000"/>
              </a:highlight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82E7179-ED97-0F35-6F49-9D5BEC1751AE}"/>
              </a:ext>
            </a:extLst>
          </p:cNvPr>
          <p:cNvCxnSpPr>
            <a:cxnSpLocks/>
          </p:cNvCxnSpPr>
          <p:nvPr/>
        </p:nvCxnSpPr>
        <p:spPr>
          <a:xfrm>
            <a:off x="8724368" y="3864925"/>
            <a:ext cx="3395952" cy="1036640"/>
          </a:xfrm>
          <a:prstGeom prst="line">
            <a:avLst/>
          </a:prstGeom>
          <a:ln w="12700">
            <a:solidFill>
              <a:srgbClr val="FF0000"/>
            </a:solidFill>
            <a:prstDash val="lgDash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EC0DAD3-B4F7-1FF9-C8D5-6100E60A179B}"/>
              </a:ext>
            </a:extLst>
          </p:cNvPr>
          <p:cNvCxnSpPr>
            <a:cxnSpLocks/>
          </p:cNvCxnSpPr>
          <p:nvPr/>
        </p:nvCxnSpPr>
        <p:spPr>
          <a:xfrm flipH="1" flipV="1">
            <a:off x="11424361" y="4693848"/>
            <a:ext cx="692473" cy="2095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B78CF570-4373-4BB9-9CB7-5C6BE328E33A}"/>
              </a:ext>
            </a:extLst>
          </p:cNvPr>
          <p:cNvSpPr/>
          <p:nvPr/>
        </p:nvSpPr>
        <p:spPr>
          <a:xfrm>
            <a:off x="11328400" y="4296704"/>
            <a:ext cx="977081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</a:t>
            </a:r>
            <a:endParaRPr lang="en-US" dirty="0">
              <a:solidFill>
                <a:srgbClr val="FF0000"/>
              </a:solidFill>
              <a:highlight>
                <a:srgbClr val="FFFFFF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9" name="Picture 48" descr="A machine with wires and boxes&#10;&#10;Description automatically generated">
            <a:extLst>
              <a:ext uri="{FF2B5EF4-FFF2-40B4-BE49-F238E27FC236}">
                <a16:creationId xmlns:a16="http://schemas.microsoft.com/office/drawing/2014/main" id="{160AF8CF-65F4-760B-1E5A-DB13CD2F85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232" y="3556435"/>
            <a:ext cx="858904" cy="1653619"/>
          </a:xfrm>
          <a:prstGeom prst="rect">
            <a:avLst/>
          </a:prstGeom>
        </p:spPr>
      </p:pic>
      <p:pic>
        <p:nvPicPr>
          <p:cNvPr id="50" name="Picture 49" descr="A close up of a black object&#10;&#10;Description automatically generated">
            <a:extLst>
              <a:ext uri="{FF2B5EF4-FFF2-40B4-BE49-F238E27FC236}">
                <a16:creationId xmlns:a16="http://schemas.microsoft.com/office/drawing/2014/main" id="{235F01D0-A291-52D3-32E9-87C7D9E90E5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1520" y="4657086"/>
            <a:ext cx="1000456" cy="317085"/>
          </a:xfrm>
          <a:prstGeom prst="rect">
            <a:avLst/>
          </a:prstGeom>
        </p:spPr>
      </p:pic>
      <p:pic>
        <p:nvPicPr>
          <p:cNvPr id="52" name="Picture 51" descr="A machine with wires and boxes&#10;&#10;Description automatically generated">
            <a:extLst>
              <a:ext uri="{FF2B5EF4-FFF2-40B4-BE49-F238E27FC236}">
                <a16:creationId xmlns:a16="http://schemas.microsoft.com/office/drawing/2014/main" id="{B56D3F9C-F5A5-C5BA-D154-6D209EE052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9792" y="3027687"/>
            <a:ext cx="858904" cy="1653619"/>
          </a:xfrm>
          <a:prstGeom prst="rect">
            <a:avLst/>
          </a:prstGeom>
        </p:spPr>
      </p:pic>
      <p:pic>
        <p:nvPicPr>
          <p:cNvPr id="53" name="Picture 52" descr="A close up of a black object&#10;&#10;Description automatically generated">
            <a:extLst>
              <a:ext uri="{FF2B5EF4-FFF2-40B4-BE49-F238E27FC236}">
                <a16:creationId xmlns:a16="http://schemas.microsoft.com/office/drawing/2014/main" id="{2BC6504D-4E21-4170-EB85-06A0F7C732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13080" y="4128338"/>
            <a:ext cx="1000456" cy="317085"/>
          </a:xfrm>
          <a:prstGeom prst="rect">
            <a:avLst/>
          </a:prstGeom>
        </p:spPr>
      </p:pic>
      <p:pic>
        <p:nvPicPr>
          <p:cNvPr id="54" name="Picture 53" descr="A machine with wires and boxes&#10;&#10;Description automatically generated">
            <a:extLst>
              <a:ext uri="{FF2B5EF4-FFF2-40B4-BE49-F238E27FC236}">
                <a16:creationId xmlns:a16="http://schemas.microsoft.com/office/drawing/2014/main" id="{92AEB9A1-0E94-ADD6-9649-34F792C4E60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448" y="1120166"/>
            <a:ext cx="858904" cy="1653619"/>
          </a:xfrm>
          <a:prstGeom prst="rect">
            <a:avLst/>
          </a:prstGeom>
          <a:solidFill>
            <a:srgbClr val="000000">
              <a:alpha val="30196"/>
            </a:srgbClr>
          </a:solidFill>
        </p:spPr>
      </p:pic>
      <p:pic>
        <p:nvPicPr>
          <p:cNvPr id="55" name="Picture 54" descr="A close up of a black object&#10;&#10;Description automatically generated">
            <a:extLst>
              <a:ext uri="{FF2B5EF4-FFF2-40B4-BE49-F238E27FC236}">
                <a16:creationId xmlns:a16="http://schemas.microsoft.com/office/drawing/2014/main" id="{A2BFDBEF-ED10-861D-DB9B-0EE7D764D7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872736" y="2220817"/>
            <a:ext cx="1000456" cy="317085"/>
          </a:xfrm>
          <a:prstGeom prst="rect">
            <a:avLst/>
          </a:prstGeom>
          <a:solidFill>
            <a:srgbClr val="000000">
              <a:alpha val="30196"/>
            </a:srgbClr>
          </a:solidFill>
        </p:spPr>
      </p:pic>
      <p:pic>
        <p:nvPicPr>
          <p:cNvPr id="56" name="Picture 55" descr="A black and silver machine&#10;&#10;Description automatically generated">
            <a:extLst>
              <a:ext uri="{FF2B5EF4-FFF2-40B4-BE49-F238E27FC236}">
                <a16:creationId xmlns:a16="http://schemas.microsoft.com/office/drawing/2014/main" id="{22438D2D-6546-9A54-9EE2-E8EE73748C1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511" y="3825223"/>
            <a:ext cx="1266825" cy="430612"/>
          </a:xfrm>
          <a:prstGeom prst="rect">
            <a:avLst/>
          </a:prstGeom>
        </p:spPr>
      </p:pic>
      <p:pic>
        <p:nvPicPr>
          <p:cNvPr id="7" name="Picture 6" descr="A rectangular object on a table&#10;&#10;Description automatically generated">
            <a:extLst>
              <a:ext uri="{FF2B5EF4-FFF2-40B4-BE49-F238E27FC236}">
                <a16:creationId xmlns:a16="http://schemas.microsoft.com/office/drawing/2014/main" id="{DA1ADFAD-FDC7-6AD9-731F-9418B9E7FF6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13467">
            <a:off x="441328" y="1439766"/>
            <a:ext cx="1312519" cy="98439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E22E0E-5F2B-1148-D229-7AFE0487D741}"/>
              </a:ext>
            </a:extLst>
          </p:cNvPr>
          <p:cNvCxnSpPr/>
          <p:nvPr/>
        </p:nvCxnSpPr>
        <p:spPr>
          <a:xfrm flipV="1">
            <a:off x="560439" y="1513600"/>
            <a:ext cx="764117" cy="28863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E282E94-9470-595C-14B2-5CCB952E9C6A}"/>
              </a:ext>
            </a:extLst>
          </p:cNvPr>
          <p:cNvSpPr txBox="1"/>
          <p:nvPr/>
        </p:nvSpPr>
        <p:spPr>
          <a:xfrm>
            <a:off x="326231" y="1382794"/>
            <a:ext cx="10601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40 cm</a:t>
            </a:r>
            <a:endParaRPr lang="en-US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832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B5A5-5FD9-3D9D-18AC-EFEC008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  <a:endParaRPr lang="en-F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0DD81C-E9E7-8572-91EB-8D1C66AF7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PS/SPS User Meeting - ILC Beam Dumps - CERN HSE/RP-AS &amp; KEK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B92B627-D8F8-70F7-2A7A-303F285A2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A45252-4EB3-B586-79B6-25489F9CEE50}"/>
              </a:ext>
            </a:extLst>
          </p:cNvPr>
          <p:cNvSpPr txBox="1"/>
          <p:nvPr/>
        </p:nvSpPr>
        <p:spPr>
          <a:xfrm>
            <a:off x="838199" y="1407201"/>
            <a:ext cx="80993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Experimental equipment from KEK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Shipped to CERN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Currently landed in France and on its way to CERN (Prevessin)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7058F6-B52E-F2E7-C285-5CDA150EC820}"/>
              </a:ext>
            </a:extLst>
          </p:cNvPr>
          <p:cNvSpPr txBox="1"/>
          <p:nvPr/>
        </p:nvSpPr>
        <p:spPr>
          <a:xfrm>
            <a:off x="838199" y="2539019"/>
            <a:ext cx="754871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Equipment from CERN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PMMA Target and Pb shielding blocks available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DWC and 2 PCS requested and reserved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Signal, HV and power cables requested and reserved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PbWO4 calorimeter with PMT requested and reserved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NIM frames and electronics modules already retrieved from electronics pool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BBA979-6FFE-2108-4061-ACB7B274E847}"/>
              </a:ext>
            </a:extLst>
          </p:cNvPr>
          <p:cNvSpPr txBox="1"/>
          <p:nvPr/>
        </p:nvSpPr>
        <p:spPr>
          <a:xfrm>
            <a:off x="838199" y="4648429"/>
            <a:ext cx="1035050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Infrastructure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Coordination with Michael Lazzaroni and Silvia Schuh (BE-EA) for additional concrete platform, target/</a:t>
            </a:r>
            <a:r>
              <a: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detector stands,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setup modifications during the exp. week.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Early installation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(Mo. June 3)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DWC, supports, and zone preparation to be decided with BE-EA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1681C47-B0A7-91E3-BD6C-7332E310E28B}"/>
              </a:ext>
            </a:extLst>
          </p:cNvPr>
          <p:cNvSpPr txBox="1"/>
          <p:nvPr/>
        </p:nvSpPr>
        <p:spPr>
          <a:xfrm>
            <a:off x="8760542" y="3102474"/>
            <a:ext cx="31634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Preparation is on track!</a:t>
            </a:r>
            <a:endParaRPr lang="en-US" sz="28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Graphic 21" descr="Thumbs up sign with solid fill">
            <a:extLst>
              <a:ext uri="{FF2B5EF4-FFF2-40B4-BE49-F238E27FC236}">
                <a16:creationId xmlns:a16="http://schemas.microsoft.com/office/drawing/2014/main" id="{17688890-96C1-9E0C-3447-BE5A96F601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07581" y="219433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4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Thank You!! ilustración de Stock | Adobe Stock">
            <a:extLst>
              <a:ext uri="{FF2B5EF4-FFF2-40B4-BE49-F238E27FC236}">
                <a16:creationId xmlns:a16="http://schemas.microsoft.com/office/drawing/2014/main" id="{7612E53C-B3C2-FBBE-C9E5-41DC89C744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888" b="76612" l="11000" r="85500">
                        <a14:foregroundMark x1="12900" y1="35232" x2="30000" y2="25637"/>
                        <a14:foregroundMark x1="30000" y1="25637" x2="30000" y2="25637"/>
                        <a14:foregroundMark x1="13900" y1="33583" x2="11000" y2="35532"/>
                        <a14:foregroundMark x1="42500" y1="52174" x2="49400" y2="76612"/>
                        <a14:foregroundMark x1="54900" y1="67316" x2="57400" y2="68516"/>
                        <a14:foregroundMark x1="62900" y1="67166" x2="68200" y2="67166"/>
                        <a14:foregroundMark x1="72200" y1="27886" x2="72200" y2="27886"/>
                        <a14:foregroundMark x1="76500" y1="34933" x2="76400" y2="53973"/>
                        <a14:foregroundMark x1="79100" y1="65217" x2="79100" y2="65217"/>
                        <a14:foregroundMark x1="82900" y1="35532" x2="84400" y2="53973"/>
                        <a14:foregroundMark x1="85500" y1="62669" x2="85500" y2="626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301" t="19922" r="18314" b="18962"/>
          <a:stretch/>
        </p:blipFill>
        <p:spPr bwMode="auto">
          <a:xfrm rot="366525">
            <a:off x="6170479" y="2006400"/>
            <a:ext cx="2020795" cy="113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A5E80DC5-FF64-29DA-6C09-F4F96620D9A3}"/>
              </a:ext>
            </a:extLst>
          </p:cNvPr>
          <p:cNvSpPr txBox="1">
            <a:spLocks/>
          </p:cNvSpPr>
          <p:nvPr/>
        </p:nvSpPr>
        <p:spPr>
          <a:xfrm>
            <a:off x="4906762" y="4715207"/>
            <a:ext cx="2378476" cy="35021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/>
              <a:t>marco.tisi@cern.ch</a:t>
            </a:r>
            <a:endParaRPr lang="en-CH" sz="16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0ED4C408-4B5D-EA27-3050-6034C77C7BDF}"/>
              </a:ext>
            </a:extLst>
          </p:cNvPr>
          <p:cNvSpPr txBox="1">
            <a:spLocks/>
          </p:cNvSpPr>
          <p:nvPr/>
        </p:nvSpPr>
        <p:spPr>
          <a:xfrm>
            <a:off x="4926426" y="5065426"/>
            <a:ext cx="2378476" cy="3502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itchFamily="2" charset="2"/>
              <a:buNone/>
              <a:tabLst/>
              <a:defRPr sz="2400" b="1" i="1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i="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 3094537 </a:t>
            </a:r>
            <a:endParaRPr lang="en-US" sz="1800" b="0" i="0" dirty="0"/>
          </a:p>
        </p:txBody>
      </p:sp>
    </p:spTree>
    <p:extLst>
      <p:ext uri="{BB962C8B-B14F-4D97-AF65-F5344CB8AC3E}">
        <p14:creationId xmlns:p14="http://schemas.microsoft.com/office/powerpoint/2010/main" val="326140244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8F3FBE16-54EC-4D94-B216-CB2703F7C0AA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59B2110F-F450-416E-A4EC-7820BCD309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22291</TotalTime>
  <Words>502</Words>
  <Application>Microsoft Office PowerPoint</Application>
  <PresentationFormat>Widescreen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Wingdings</vt:lpstr>
      <vt:lpstr>CERNCorporate16-9</vt:lpstr>
      <vt:lpstr>End Slides</vt:lpstr>
      <vt:lpstr>ILC Beam dump experiment (H2)</vt:lpstr>
      <vt:lpstr>Physics goal</vt:lpstr>
      <vt:lpstr>beam parameters and installation (1)</vt:lpstr>
      <vt:lpstr>beam parameters and installation (2)</vt:lpstr>
      <vt:lpstr>Current status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Marco Tisi</cp:lastModifiedBy>
  <cp:revision>1188</cp:revision>
  <cp:lastPrinted>2020-11-09T11:14:27Z</cp:lastPrinted>
  <dcterms:created xsi:type="dcterms:W3CDTF">2019-05-10T15:03:09Z</dcterms:created>
  <dcterms:modified xsi:type="dcterms:W3CDTF">2024-05-29T08:59:37Z</dcterms:modified>
</cp:coreProperties>
</file>