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embeddedFontLst>
    <p:embeddedFont>
      <p:font typeface="Belleza"/>
      <p:regular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5" roundtripDataSignature="AMtx7mg0loRDk4P0dJWIs+RePj86T7sm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font" Target="fonts/Belleza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cy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d04bb5cbbe_0_2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g2d04bb5cbbe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g2d04bb5cbbe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e134cd2369_0_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e134cd2369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2e134cd2369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e134cd2369_0_3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e134cd2369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2e134cd2369_0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e134cd2369_0_7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e134cd2369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2e134cd2369_0_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e134cd2369_0_6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e134cd2369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2e134cd2369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e134cd2369_0_14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e134cd2369_0_1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2e134cd2369_0_1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e134cd2369_0_1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e134cd2369_0_1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2e134cd2369_0_1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e134cd2369_0_13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e134cd2369_0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2e134cd2369_0_1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5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5"/>
          <p:cNvSpPr txBox="1"/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5"/>
          <p:cNvSpPr txBox="1"/>
          <p:nvPr>
            <p:ph idx="1" type="body"/>
          </p:nvPr>
        </p:nvSpPr>
        <p:spPr>
          <a:xfrm>
            <a:off x="457200" y="214424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45"/>
          <p:cNvSpPr txBox="1"/>
          <p:nvPr>
            <p:ph idx="2" type="body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6576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indent="-347344" lvl="2" marL="13716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45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5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5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6"/>
          <p:cNvSpPr txBox="1"/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6"/>
          <p:cNvSpPr/>
          <p:nvPr>
            <p:ph idx="2" type="pic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1" name="Google Shape;71;p46"/>
          <p:cNvSpPr txBox="1"/>
          <p:nvPr>
            <p:ph idx="1" type="body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4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7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7" name="Google Shape;77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6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6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1469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6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6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6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7"/>
          <p:cNvSpPr txBox="1"/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7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7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7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30" name="Google Shape;30;p37"/>
          <p:cNvSpPr txBox="1"/>
          <p:nvPr>
            <p:ph idx="1" type="body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2" name="Google Shape;3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81663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9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35" name="Google Shape;35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266393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37" name="Google Shape;37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21690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39" name="Google Shape;39;p41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1"/>
          <p:cNvSpPr txBox="1"/>
          <p:nvPr>
            <p:ph type="title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/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2"/>
          <p:cNvSpPr txBox="1"/>
          <p:nvPr>
            <p:ph idx="1" type="body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2"/>
          <p:cNvSpPr txBox="1"/>
          <p:nvPr>
            <p:ph idx="2" type="body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42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2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2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3"/>
          <p:cNvSpPr txBox="1"/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3"/>
          <p:cNvSpPr txBox="1"/>
          <p:nvPr>
            <p:ph idx="1" type="body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43"/>
          <p:cNvSpPr txBox="1"/>
          <p:nvPr>
            <p:ph idx="2" type="body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43"/>
          <p:cNvSpPr txBox="1"/>
          <p:nvPr>
            <p:ph idx="3" type="body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43"/>
          <p:cNvSpPr txBox="1"/>
          <p:nvPr>
            <p:ph idx="4" type="body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43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3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3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4"/>
          <p:cNvSpPr txBox="1"/>
          <p:nvPr>
            <p:ph idx="1" type="body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bande-01.eps" id="12" name="Google Shape;12;p3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4"/>
          <p:cNvSpPr txBox="1"/>
          <p:nvPr>
            <p:ph idx="10" type="dt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4"/>
          <p:cNvSpPr txBox="1"/>
          <p:nvPr>
            <p:ph idx="11" type="ftr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34"/>
          <p:cNvSpPr txBox="1"/>
          <p:nvPr>
            <p:ph idx="12" type="sldNum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3.png"/><Relationship Id="rId6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>
            <p:ph type="title"/>
          </p:nvPr>
        </p:nvSpPr>
        <p:spPr>
          <a:xfrm>
            <a:off x="3507600" y="127975"/>
            <a:ext cx="21288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cy" sz="3600"/>
              <a:t>ᑐ ᑌ ᑎ ᕮ</a:t>
            </a:r>
            <a:endParaRPr sz="3600"/>
          </a:p>
        </p:txBody>
      </p:sp>
      <p:sp>
        <p:nvSpPr>
          <p:cNvPr id="83" name="Google Shape;83;p1"/>
          <p:cNvSpPr txBox="1"/>
          <p:nvPr>
            <p:ph idx="1" type="body"/>
          </p:nvPr>
        </p:nvSpPr>
        <p:spPr>
          <a:xfrm>
            <a:off x="3648000" y="3449600"/>
            <a:ext cx="18480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 fontScale="925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cy"/>
              <a:t>Harry Akins 30/05/2024</a:t>
            </a:r>
            <a:endParaRPr/>
          </a:p>
        </p:txBody>
      </p:sp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743575"/>
            <a:ext cx="1123950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250" y="5738813"/>
            <a:ext cx="2571750" cy="11239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1832250" y="1865950"/>
            <a:ext cx="54795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0" lang="cy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Supernova Pointing</a:t>
            </a:r>
            <a:endParaRPr b="1" i="0" sz="5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1765950" y="2686150"/>
            <a:ext cx="56121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lang="cy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 Study Update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d04bb5cbbe_0_23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94" name="Google Shape;94;g2d04bb5cbbe_0_23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95" name="Google Shape;95;g2d04bb5cbbe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d04bb5cbbe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84751" y="1362928"/>
            <a:ext cx="2659250" cy="2010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2d04bb5cbbe_0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08625" y="1362825"/>
            <a:ext cx="2659250" cy="201116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d04bb5cbbe_0_23"/>
          <p:cNvSpPr txBox="1"/>
          <p:nvPr/>
        </p:nvSpPr>
        <p:spPr>
          <a:xfrm>
            <a:off x="621550" y="49750"/>
            <a:ext cx="8201100" cy="10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cy" sz="3000">
                <a:solidFill>
                  <a:schemeClr val="dk1"/>
                </a:solidFill>
              </a:rPr>
              <a:t>Linear Interpolation Using FD Backgrounds ADC            MeV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2d04bb5cbbe_0_23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  <p:cxnSp>
        <p:nvCxnSpPr>
          <p:cNvPr id="100" name="Google Shape;100;g2d04bb5cbbe_0_23"/>
          <p:cNvCxnSpPr/>
          <p:nvPr/>
        </p:nvCxnSpPr>
        <p:spPr>
          <a:xfrm>
            <a:off x="4404850" y="841375"/>
            <a:ext cx="634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01" name="Google Shape;101;g2d04bb5cbbe_0_23"/>
          <p:cNvPicPr preferRelativeResize="0"/>
          <p:nvPr/>
        </p:nvPicPr>
        <p:blipFill rotWithShape="1">
          <a:blip r:embed="rId6">
            <a:alphaModFix/>
          </a:blip>
          <a:srcRect b="0" l="0" r="0" t="5731"/>
          <a:stretch/>
        </p:blipFill>
        <p:spPr>
          <a:xfrm>
            <a:off x="4645000" y="3505800"/>
            <a:ext cx="3540376" cy="250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g2d04bb5cbbe_0_23"/>
          <p:cNvSpPr txBox="1"/>
          <p:nvPr/>
        </p:nvSpPr>
        <p:spPr>
          <a:xfrm>
            <a:off x="434050" y="1535875"/>
            <a:ext cx="3372300" cy="46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cy" sz="2000">
                <a:solidFill>
                  <a:schemeClr val="dk1"/>
                </a:solidFill>
              </a:rPr>
              <a:t>Compare </a:t>
            </a:r>
            <a:r>
              <a:rPr lang="cy" sz="2000">
                <a:solidFill>
                  <a:schemeClr val="dk1"/>
                </a:solidFill>
              </a:rPr>
              <a:t>distribution</a:t>
            </a:r>
            <a:r>
              <a:rPr lang="cy" sz="2000">
                <a:solidFill>
                  <a:schemeClr val="dk1"/>
                </a:solidFill>
              </a:rPr>
              <a:t> endpoints in ADC to known MeV endpoints, determine conversion factor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cy" sz="2000">
                <a:solidFill>
                  <a:schemeClr val="dk1"/>
                </a:solidFill>
              </a:rPr>
              <a:t>Found endpoints using beta spectrum fit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cy" sz="2000">
                <a:solidFill>
                  <a:schemeClr val="dk1"/>
                </a:solidFill>
              </a:rPr>
              <a:t>Large spikes around 0 uncharacteristic of Beta Decay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e134cd2369_0_5"/>
          <p:cNvSpPr txBox="1"/>
          <p:nvPr>
            <p:ph type="title"/>
          </p:nvPr>
        </p:nvSpPr>
        <p:spPr>
          <a:xfrm>
            <a:off x="60100" y="146675"/>
            <a:ext cx="87597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Backgrounds</a:t>
            </a:r>
            <a:r>
              <a:rPr lang="cy"/>
              <a:t> in FD: Beta Decay</a:t>
            </a:r>
            <a:endParaRPr/>
          </a:p>
        </p:txBody>
      </p:sp>
      <p:sp>
        <p:nvSpPr>
          <p:cNvPr id="109" name="Google Shape;109;g2e134cd2369_0_5"/>
          <p:cNvSpPr txBox="1"/>
          <p:nvPr>
            <p:ph idx="1" type="body"/>
          </p:nvPr>
        </p:nvSpPr>
        <p:spPr>
          <a:xfrm>
            <a:off x="492400" y="5627906"/>
            <a:ext cx="81918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cy"/>
              <a:t>Spike near 0, why?</a:t>
            </a:r>
            <a:endParaRPr/>
          </a:p>
        </p:txBody>
      </p:sp>
      <p:sp>
        <p:nvSpPr>
          <p:cNvPr id="110" name="Google Shape;110;g2e134cd2369_0_5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11" name="Google Shape;111;g2e134cd2369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550" y="1051162"/>
            <a:ext cx="288000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2e134cd2369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2184" y="1048750"/>
            <a:ext cx="2880000" cy="216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2e134cd2369_0_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3450" y="1051150"/>
            <a:ext cx="288000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2e134cd2369_0_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02176" y="3362750"/>
            <a:ext cx="2880000" cy="2157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2e134cd2369_0_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44900" y="3362750"/>
            <a:ext cx="2880000" cy="216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2e134cd2369_0_5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17" name="Google Shape;117;g2e134cd2369_0_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2e134cd2369_0_5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e134cd2369_0_33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Lost ADC </a:t>
            </a:r>
            <a:endParaRPr/>
          </a:p>
        </p:txBody>
      </p:sp>
      <p:sp>
        <p:nvSpPr>
          <p:cNvPr id="125" name="Google Shape;125;g2e134cd2369_0_33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grpSp>
        <p:nvGrpSpPr>
          <p:cNvPr id="126" name="Google Shape;126;g2e134cd2369_0_33"/>
          <p:cNvGrpSpPr/>
          <p:nvPr/>
        </p:nvGrpSpPr>
        <p:grpSpPr>
          <a:xfrm>
            <a:off x="4110673" y="1606899"/>
            <a:ext cx="4801701" cy="3824033"/>
            <a:chOff x="5747782" y="153500"/>
            <a:chExt cx="4476275" cy="2882799"/>
          </a:xfrm>
        </p:grpSpPr>
        <p:pic>
          <p:nvPicPr>
            <p:cNvPr id="127" name="Google Shape;127;g2e134cd2369_0_33"/>
            <p:cNvPicPr preferRelativeResize="0"/>
            <p:nvPr/>
          </p:nvPicPr>
          <p:blipFill rotWithShape="1">
            <a:blip r:embed="rId3">
              <a:alphaModFix/>
            </a:blip>
            <a:srcRect b="0" l="0" r="0" t="5624"/>
            <a:stretch/>
          </p:blipFill>
          <p:spPr>
            <a:xfrm>
              <a:off x="5747782" y="153500"/>
              <a:ext cx="4476275" cy="288279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8" name="Google Shape;128;g2e134cd2369_0_33"/>
            <p:cNvGrpSpPr/>
            <p:nvPr/>
          </p:nvGrpSpPr>
          <p:grpSpPr>
            <a:xfrm>
              <a:off x="7173149" y="368265"/>
              <a:ext cx="677700" cy="1194332"/>
              <a:chOff x="7173149" y="368265"/>
              <a:chExt cx="677700" cy="1194332"/>
            </a:xfrm>
          </p:grpSpPr>
          <p:sp>
            <p:nvSpPr>
              <p:cNvPr id="129" name="Google Shape;129;g2e134cd2369_0_33"/>
              <p:cNvSpPr/>
              <p:nvPr/>
            </p:nvSpPr>
            <p:spPr>
              <a:xfrm>
                <a:off x="7173149" y="368265"/>
                <a:ext cx="677700" cy="145800"/>
              </a:xfrm>
              <a:prstGeom prst="rightArrow">
                <a:avLst>
                  <a:gd fmla="val 50000" name="adj1"/>
                  <a:gd fmla="val 50000" name="adj2"/>
                </a:avLst>
              </a:prstGeom>
              <a:solidFill>
                <a:srgbClr val="0055A0"/>
              </a:solidFill>
              <a:ln cap="flat" cmpd="sng" w="9525">
                <a:solidFill>
                  <a:srgbClr val="0055A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g2e134cd2369_0_33"/>
              <p:cNvSpPr/>
              <p:nvPr/>
            </p:nvSpPr>
            <p:spPr>
              <a:xfrm>
                <a:off x="7173149" y="1416797"/>
                <a:ext cx="677700" cy="145800"/>
              </a:xfrm>
              <a:prstGeom prst="rightArrow">
                <a:avLst>
                  <a:gd fmla="val 50000" name="adj1"/>
                  <a:gd fmla="val 50000" name="adj2"/>
                </a:avLst>
              </a:prstGeom>
              <a:solidFill>
                <a:srgbClr val="0055A0"/>
              </a:solidFill>
              <a:ln cap="flat" cmpd="sng" w="9525">
                <a:solidFill>
                  <a:srgbClr val="0055A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31" name="Google Shape;131;g2e134cd2369_0_33"/>
          <p:cNvSpPr txBox="1"/>
          <p:nvPr/>
        </p:nvSpPr>
        <p:spPr>
          <a:xfrm>
            <a:off x="114775" y="2174875"/>
            <a:ext cx="4446300" cy="30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cy" sz="3000">
                <a:solidFill>
                  <a:schemeClr val="dk1"/>
                </a:solidFill>
              </a:rPr>
              <a:t>Many ADC counts lost for lower energy signals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132" name="Google Shape;132;g2e134cd2369_0_33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33" name="Google Shape;133;g2e134cd2369_0_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g2e134cd2369_0_33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e134cd2369_0_76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Lost ADC </a:t>
            </a:r>
            <a:endParaRPr/>
          </a:p>
        </p:txBody>
      </p:sp>
      <p:sp>
        <p:nvSpPr>
          <p:cNvPr id="141" name="Google Shape;141;g2e134cd2369_0_76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42" name="Google Shape;142;g2e134cd2369_0_76"/>
          <p:cNvPicPr preferRelativeResize="0"/>
          <p:nvPr/>
        </p:nvPicPr>
        <p:blipFill rotWithShape="1">
          <a:blip r:embed="rId3">
            <a:alphaModFix/>
          </a:blip>
          <a:srcRect b="0" l="66956" r="0" t="0"/>
          <a:stretch/>
        </p:blipFill>
        <p:spPr>
          <a:xfrm>
            <a:off x="5036681" y="1432962"/>
            <a:ext cx="3491423" cy="348662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2e134cd2369_0_76"/>
          <p:cNvSpPr txBox="1"/>
          <p:nvPr/>
        </p:nvSpPr>
        <p:spPr>
          <a:xfrm>
            <a:off x="5229300" y="5040363"/>
            <a:ext cx="3298800" cy="11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1700">
                <a:solidFill>
                  <a:schemeClr val="dk1"/>
                </a:solidFill>
              </a:rPr>
              <a:t>True Area Threshold: Average of 15 ticks before last zero before threshold </a:t>
            </a:r>
            <a:endParaRPr sz="1700">
              <a:solidFill>
                <a:schemeClr val="dk1"/>
              </a:solidFill>
            </a:endParaRPr>
          </a:p>
        </p:txBody>
      </p:sp>
      <p:grpSp>
        <p:nvGrpSpPr>
          <p:cNvPr id="144" name="Google Shape;144;g2e134cd2369_0_76"/>
          <p:cNvGrpSpPr/>
          <p:nvPr/>
        </p:nvGrpSpPr>
        <p:grpSpPr>
          <a:xfrm>
            <a:off x="212589" y="1370298"/>
            <a:ext cx="4698754" cy="3757155"/>
            <a:chOff x="339384" y="3684207"/>
            <a:chExt cx="2988839" cy="2328575"/>
          </a:xfrm>
        </p:grpSpPr>
        <p:grpSp>
          <p:nvGrpSpPr>
            <p:cNvPr id="145" name="Google Shape;145;g2e134cd2369_0_76"/>
            <p:cNvGrpSpPr/>
            <p:nvPr/>
          </p:nvGrpSpPr>
          <p:grpSpPr>
            <a:xfrm>
              <a:off x="339384" y="3684207"/>
              <a:ext cx="2988839" cy="2328575"/>
              <a:chOff x="6158077" y="873958"/>
              <a:chExt cx="3636500" cy="2729225"/>
            </a:xfrm>
          </p:grpSpPr>
          <p:pic>
            <p:nvPicPr>
              <p:cNvPr id="146" name="Google Shape;146;g2e134cd2369_0_76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6158077" y="873958"/>
                <a:ext cx="3636500" cy="272922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47" name="Google Shape;147;g2e134cd2369_0_76"/>
              <p:cNvCxnSpPr/>
              <p:nvPr/>
            </p:nvCxnSpPr>
            <p:spPr>
              <a:xfrm flipH="1">
                <a:off x="8104121" y="2103741"/>
                <a:ext cx="460800" cy="120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48" name="Google Shape;148;g2e134cd2369_0_76"/>
              <p:cNvSpPr txBox="1"/>
              <p:nvPr/>
            </p:nvSpPr>
            <p:spPr>
              <a:xfrm>
                <a:off x="8469236" y="1909931"/>
                <a:ext cx="862200" cy="19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cy" sz="1000"/>
                  <a:t>adc_Integral</a:t>
                </a:r>
                <a:endParaRPr sz="1000"/>
              </a:p>
            </p:txBody>
          </p:sp>
        </p:grpSp>
        <p:cxnSp>
          <p:nvCxnSpPr>
            <p:cNvPr id="149" name="Google Shape;149;g2e134cd2369_0_76"/>
            <p:cNvCxnSpPr/>
            <p:nvPr/>
          </p:nvCxnSpPr>
          <p:spPr>
            <a:xfrm>
              <a:off x="1294550" y="4987650"/>
              <a:ext cx="441600" cy="459000"/>
            </a:xfrm>
            <a:prstGeom prst="straightConnector1">
              <a:avLst/>
            </a:prstGeom>
            <a:noFill/>
            <a:ln cap="flat" cmpd="sng" w="9525">
              <a:solidFill>
                <a:srgbClr val="0000FF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0" name="Google Shape;150;g2e134cd2369_0_76"/>
            <p:cNvCxnSpPr/>
            <p:nvPr/>
          </p:nvCxnSpPr>
          <p:spPr>
            <a:xfrm flipH="1" rot="10800000">
              <a:off x="1446675" y="5449325"/>
              <a:ext cx="696900" cy="6300"/>
            </a:xfrm>
            <a:prstGeom prst="straightConnector1">
              <a:avLst/>
            </a:prstGeom>
            <a:noFill/>
            <a:ln cap="flat" cmpd="sng" w="9525">
              <a:solidFill>
                <a:srgbClr val="0000FF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sp>
          <p:nvSpPr>
            <p:cNvPr id="151" name="Google Shape;151;g2e134cd2369_0_76"/>
            <p:cNvSpPr txBox="1"/>
            <p:nvPr/>
          </p:nvSpPr>
          <p:spPr>
            <a:xfrm>
              <a:off x="863000" y="4722538"/>
              <a:ext cx="708600" cy="16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y" sz="900"/>
                <a:t>True Area Threshold</a:t>
              </a:r>
              <a:endParaRPr sz="900"/>
            </a:p>
          </p:txBody>
        </p:sp>
      </p:grpSp>
      <p:sp>
        <p:nvSpPr>
          <p:cNvPr id="152" name="Google Shape;152;g2e134cd2369_0_76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53" name="Google Shape;153;g2e134cd2369_0_7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e134cd2369_0_76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e134cd2369_0_62"/>
          <p:cNvSpPr txBox="1"/>
          <p:nvPr>
            <p:ph type="title"/>
          </p:nvPr>
        </p:nvSpPr>
        <p:spPr>
          <a:xfrm>
            <a:off x="424925" y="39767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ADC Recovery: Triangle</a:t>
            </a:r>
            <a:endParaRPr/>
          </a:p>
        </p:txBody>
      </p:sp>
      <p:sp>
        <p:nvSpPr>
          <p:cNvPr id="161" name="Google Shape;161;g2e134cd2369_0_6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grpSp>
        <p:nvGrpSpPr>
          <p:cNvPr id="162" name="Google Shape;162;g2e134cd2369_0_62"/>
          <p:cNvGrpSpPr/>
          <p:nvPr/>
        </p:nvGrpSpPr>
        <p:grpSpPr>
          <a:xfrm>
            <a:off x="497674" y="1446077"/>
            <a:ext cx="3881983" cy="2848238"/>
            <a:chOff x="141950" y="3522225"/>
            <a:chExt cx="3206925" cy="2405200"/>
          </a:xfrm>
        </p:grpSpPr>
        <p:pic>
          <p:nvPicPr>
            <p:cNvPr id="163" name="Google Shape;163;g2e134cd2369_0_6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41950" y="3522225"/>
              <a:ext cx="3206925" cy="24052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4" name="Google Shape;164;g2e134cd2369_0_62"/>
            <p:cNvGrpSpPr/>
            <p:nvPr/>
          </p:nvGrpSpPr>
          <p:grpSpPr>
            <a:xfrm>
              <a:off x="773925" y="4626613"/>
              <a:ext cx="1280575" cy="733088"/>
              <a:chOff x="863000" y="4722538"/>
              <a:chExt cx="1280575" cy="733088"/>
            </a:xfrm>
          </p:grpSpPr>
          <p:cxnSp>
            <p:nvCxnSpPr>
              <p:cNvPr id="165" name="Google Shape;165;g2e134cd2369_0_62"/>
              <p:cNvCxnSpPr/>
              <p:nvPr/>
            </p:nvCxnSpPr>
            <p:spPr>
              <a:xfrm>
                <a:off x="1294550" y="4987650"/>
                <a:ext cx="441600" cy="4590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FF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166" name="Google Shape;166;g2e134cd2369_0_62"/>
              <p:cNvCxnSpPr/>
              <p:nvPr/>
            </p:nvCxnSpPr>
            <p:spPr>
              <a:xfrm flipH="1" rot="10800000">
                <a:off x="1446675" y="5449325"/>
                <a:ext cx="696900" cy="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FF"/>
                </a:solidFill>
                <a:prstDash val="dash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7" name="Google Shape;167;g2e134cd2369_0_62"/>
              <p:cNvSpPr txBox="1"/>
              <p:nvPr/>
            </p:nvSpPr>
            <p:spPr>
              <a:xfrm>
                <a:off x="863000" y="4722538"/>
                <a:ext cx="708600" cy="165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cy" sz="600"/>
                  <a:t>True Area Threshold</a:t>
                </a:r>
                <a:endParaRPr sz="600"/>
              </a:p>
            </p:txBody>
          </p:sp>
        </p:grpSp>
      </p:grpSp>
      <p:pic>
        <p:nvPicPr>
          <p:cNvPr id="168" name="Google Shape;168;g2e134cd2369_0_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4525" y="980274"/>
            <a:ext cx="2880000" cy="240058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2e134cd2369_0_62"/>
          <p:cNvSpPr txBox="1"/>
          <p:nvPr/>
        </p:nvSpPr>
        <p:spPr>
          <a:xfrm>
            <a:off x="424925" y="4294325"/>
            <a:ext cx="414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 sz="1600"/>
              <a:t>(Approximate = </a:t>
            </a:r>
            <a:r>
              <a:rPr lang="cy" sz="1600">
                <a:highlight>
                  <a:srgbClr val="B7B7B7"/>
                </a:highlight>
              </a:rPr>
              <a:t>adc_integral </a:t>
            </a:r>
            <a:r>
              <a:rPr lang="cy" sz="1600"/>
              <a:t>+ </a:t>
            </a:r>
            <a:r>
              <a:rPr lang="cy" sz="1600">
                <a:highlight>
                  <a:srgbClr val="B4A7D6"/>
                </a:highlight>
              </a:rPr>
              <a:t>recovered</a:t>
            </a:r>
            <a:r>
              <a:rPr lang="cy" sz="1600"/>
              <a:t>)</a:t>
            </a:r>
            <a:endParaRPr sz="100"/>
          </a:p>
        </p:txBody>
      </p:sp>
      <p:pic>
        <p:nvPicPr>
          <p:cNvPr id="170" name="Google Shape;170;g2e134cd2369_0_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74525" y="3666100"/>
            <a:ext cx="2880000" cy="24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2e134cd2369_0_6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72" name="Google Shape;172;g2e134cd2369_0_6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2e134cd2369_0_6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e134cd2369_0_145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Limit the Approximate Area</a:t>
            </a:r>
            <a:endParaRPr/>
          </a:p>
        </p:txBody>
      </p:sp>
      <p:sp>
        <p:nvSpPr>
          <p:cNvPr id="180" name="Google Shape;180;g2e134cd2369_0_145"/>
          <p:cNvSpPr txBox="1"/>
          <p:nvPr>
            <p:ph idx="1" type="body"/>
          </p:nvPr>
        </p:nvSpPr>
        <p:spPr>
          <a:xfrm>
            <a:off x="129150" y="1325600"/>
            <a:ext cx="38340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457200" rtl="0" algn="l">
              <a:spcBef>
                <a:spcPts val="360"/>
              </a:spcBef>
              <a:spcAft>
                <a:spcPts val="0"/>
              </a:spcAft>
              <a:buSzPts val="1400"/>
              <a:buChar char="•"/>
            </a:pPr>
            <a:r>
              <a:rPr lang="cy" sz="1400"/>
              <a:t>If predicted area &gt; adc_integral*4         Adjusted Approx. = adc_integral / .6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cy" sz="1400"/>
              <a:t>0.6 is the </a:t>
            </a:r>
            <a:r>
              <a:rPr lang="cy" sz="1400"/>
              <a:t>average</a:t>
            </a:r>
            <a:r>
              <a:rPr lang="cy" sz="1400"/>
              <a:t> of the adc/true distribtuion (below)</a:t>
            </a:r>
            <a:endParaRPr sz="1400"/>
          </a:p>
        </p:txBody>
      </p:sp>
      <p:sp>
        <p:nvSpPr>
          <p:cNvPr id="181" name="Google Shape;181;g2e134cd2369_0_145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182" name="Google Shape;182;g2e134cd2369_0_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3424" y="3454452"/>
            <a:ext cx="2928324" cy="24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2e134cd2369_0_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3375" y="1438299"/>
            <a:ext cx="2341250" cy="19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2e134cd2369_0_1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1850" y="1423987"/>
            <a:ext cx="2340000" cy="19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2e134cd2369_0_145"/>
          <p:cNvPicPr preferRelativeResize="0"/>
          <p:nvPr/>
        </p:nvPicPr>
        <p:blipFill rotWithShape="1">
          <a:blip r:embed="rId6">
            <a:alphaModFix/>
          </a:blip>
          <a:srcRect b="0" l="66956" r="0" t="0"/>
          <a:stretch/>
        </p:blipFill>
        <p:spPr>
          <a:xfrm>
            <a:off x="700575" y="2408863"/>
            <a:ext cx="2245701" cy="224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e134cd2369_0_110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Next Steps</a:t>
            </a:r>
            <a:endParaRPr/>
          </a:p>
        </p:txBody>
      </p:sp>
      <p:sp>
        <p:nvSpPr>
          <p:cNvPr id="192" name="Google Shape;192;g2e134cd2369_0_110"/>
          <p:cNvSpPr txBox="1"/>
          <p:nvPr>
            <p:ph idx="1" type="body"/>
          </p:nvPr>
        </p:nvSpPr>
        <p:spPr>
          <a:xfrm>
            <a:off x="457200" y="1325606"/>
            <a:ext cx="82269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Compare adc integral for individual backgrounds</a:t>
            </a:r>
            <a:endParaRPr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Different recovery technique</a:t>
            </a:r>
            <a:endParaRPr/>
          </a:p>
          <a:p>
            <a:pPr indent="-331469" lvl="1" marL="914400" rtl="0" algn="l">
              <a:spcBef>
                <a:spcPts val="0"/>
              </a:spcBef>
              <a:spcAft>
                <a:spcPts val="0"/>
              </a:spcAft>
              <a:buSzPts val="1620"/>
              <a:buChar char="•"/>
            </a:pPr>
            <a:r>
              <a:rPr lang="cy"/>
              <a:t>Gaussian with 3 points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2e134cd2369_0_110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sp>
        <p:nvSpPr>
          <p:cNvPr id="194" name="Google Shape;194;g2e134cd2369_0_110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195" name="Google Shape;195;g2e134cd2369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2e134cd2369_0_110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e134cd2369_0_132"/>
          <p:cNvSpPr txBox="1"/>
          <p:nvPr>
            <p:ph type="title"/>
          </p:nvPr>
        </p:nvSpPr>
        <p:spPr>
          <a:xfrm>
            <a:off x="457200" y="233492"/>
            <a:ext cx="82269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y"/>
              <a:t>Main Track identifier with Cuts</a:t>
            </a:r>
            <a:endParaRPr/>
          </a:p>
        </p:txBody>
      </p:sp>
      <p:sp>
        <p:nvSpPr>
          <p:cNvPr id="203" name="Google Shape;203;g2e134cd2369_0_132"/>
          <p:cNvSpPr txBox="1"/>
          <p:nvPr>
            <p:ph idx="1" type="body"/>
          </p:nvPr>
        </p:nvSpPr>
        <p:spPr>
          <a:xfrm>
            <a:off x="457200" y="1325600"/>
            <a:ext cx="6363600" cy="466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0040" lvl="0" marL="457200" rtl="0" algn="l">
              <a:spcBef>
                <a:spcPts val="36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Created script to create, mix data then train model</a:t>
            </a:r>
            <a:endParaRPr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Changed scripts so that they could run in </a:t>
            </a:r>
            <a:r>
              <a:rPr lang="cy"/>
              <a:t>parallel</a:t>
            </a:r>
            <a:r>
              <a:rPr lang="cy"/>
              <a:t> </a:t>
            </a:r>
            <a:endParaRPr/>
          </a:p>
          <a:p>
            <a:pPr indent="-320040" lvl="0" marL="457200" rtl="0" algn="l">
              <a:spcBef>
                <a:spcPts val="0"/>
              </a:spcBef>
              <a:spcAft>
                <a:spcPts val="0"/>
              </a:spcAft>
              <a:buSzPts val="1440"/>
              <a:buChar char="•"/>
            </a:pPr>
            <a:r>
              <a:rPr lang="cy"/>
              <a:t>For a few cuts, hyperopt failed</a:t>
            </a:r>
            <a:endParaRPr/>
          </a:p>
        </p:txBody>
      </p:sp>
      <p:sp>
        <p:nvSpPr>
          <p:cNvPr id="204" name="Google Shape;204;g2e134cd2369_0_132"/>
          <p:cNvSpPr txBox="1"/>
          <p:nvPr>
            <p:ph idx="12" type="sldNum"/>
          </p:nvPr>
        </p:nvSpPr>
        <p:spPr>
          <a:xfrm>
            <a:off x="8185376" y="6356350"/>
            <a:ext cx="5013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y"/>
              <a:t>‹#›</a:t>
            </a:fld>
            <a:endParaRPr/>
          </a:p>
        </p:txBody>
      </p:sp>
      <p:pic>
        <p:nvPicPr>
          <p:cNvPr id="205" name="Google Shape;205;g2e134cd2369_0_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0977" y="1057450"/>
            <a:ext cx="946600" cy="5130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2e134cd2369_0_132"/>
          <p:cNvSpPr txBox="1"/>
          <p:nvPr>
            <p:ph idx="11" type="ftr"/>
          </p:nvPr>
        </p:nvSpPr>
        <p:spPr>
          <a:xfrm>
            <a:off x="5182756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H. Akins</a:t>
            </a:r>
            <a:endParaRPr/>
          </a:p>
        </p:txBody>
      </p:sp>
      <p:pic>
        <p:nvPicPr>
          <p:cNvPr id="207" name="Google Shape;207;g2e134cd2369_0_1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200" y="6294550"/>
            <a:ext cx="751173" cy="5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2e134cd2369_0_132"/>
          <p:cNvSpPr txBox="1"/>
          <p:nvPr>
            <p:ph idx="10" type="dt"/>
          </p:nvPr>
        </p:nvSpPr>
        <p:spPr>
          <a:xfrm>
            <a:off x="2969335" y="6362377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y"/>
              <a:t>30/5/2024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2021-06-07T11:05:53Z</dcterms:created>
  <dc:creator>Axel Jan Waldemar Filenius</dc:creator>
</cp:coreProperties>
</file>