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69"/>
  </p:notesMasterIdLst>
  <p:handoutMasterIdLst>
    <p:handoutMasterId r:id="rId70"/>
  </p:handoutMasterIdLst>
  <p:sldIdLst>
    <p:sldId id="924" r:id="rId2"/>
    <p:sldId id="889" r:id="rId3"/>
    <p:sldId id="890" r:id="rId4"/>
    <p:sldId id="891" r:id="rId5"/>
    <p:sldId id="1007" r:id="rId6"/>
    <p:sldId id="1008" r:id="rId7"/>
    <p:sldId id="715" r:id="rId8"/>
    <p:sldId id="947" r:id="rId9"/>
    <p:sldId id="1005" r:id="rId10"/>
    <p:sldId id="1009" r:id="rId11"/>
    <p:sldId id="846" r:id="rId12"/>
    <p:sldId id="1027" r:id="rId13"/>
    <p:sldId id="963" r:id="rId14"/>
    <p:sldId id="896" r:id="rId15"/>
    <p:sldId id="897" r:id="rId16"/>
    <p:sldId id="898" r:id="rId17"/>
    <p:sldId id="895" r:id="rId18"/>
    <p:sldId id="901" r:id="rId19"/>
    <p:sldId id="1017" r:id="rId20"/>
    <p:sldId id="1010" r:id="rId21"/>
    <p:sldId id="968" r:id="rId22"/>
    <p:sldId id="971" r:id="rId23"/>
    <p:sldId id="673" r:id="rId24"/>
    <p:sldId id="908" r:id="rId25"/>
    <p:sldId id="874" r:id="rId26"/>
    <p:sldId id="1015" r:id="rId27"/>
    <p:sldId id="876" r:id="rId28"/>
    <p:sldId id="911" r:id="rId29"/>
    <p:sldId id="878" r:id="rId30"/>
    <p:sldId id="879" r:id="rId31"/>
    <p:sldId id="912" r:id="rId32"/>
    <p:sldId id="967" r:id="rId33"/>
    <p:sldId id="754" r:id="rId34"/>
    <p:sldId id="877" r:id="rId35"/>
    <p:sldId id="755" r:id="rId36"/>
    <p:sldId id="927" r:id="rId37"/>
    <p:sldId id="930" r:id="rId38"/>
    <p:sldId id="923" r:id="rId39"/>
    <p:sldId id="969" r:id="rId40"/>
    <p:sldId id="904" r:id="rId41"/>
    <p:sldId id="997" r:id="rId42"/>
    <p:sldId id="964" r:id="rId43"/>
    <p:sldId id="966" r:id="rId44"/>
    <p:sldId id="965" r:id="rId45"/>
    <p:sldId id="778" r:id="rId46"/>
    <p:sldId id="902" r:id="rId47"/>
    <p:sldId id="913" r:id="rId48"/>
    <p:sldId id="914" r:id="rId49"/>
    <p:sldId id="795" r:id="rId50"/>
    <p:sldId id="917" r:id="rId51"/>
    <p:sldId id="918" r:id="rId52"/>
    <p:sldId id="919" r:id="rId53"/>
    <p:sldId id="1028" r:id="rId54"/>
    <p:sldId id="948" r:id="rId55"/>
    <p:sldId id="972" r:id="rId56"/>
    <p:sldId id="973" r:id="rId57"/>
    <p:sldId id="1024" r:id="rId58"/>
    <p:sldId id="1025" r:id="rId59"/>
    <p:sldId id="953" r:id="rId60"/>
    <p:sldId id="955" r:id="rId61"/>
    <p:sldId id="956" r:id="rId62"/>
    <p:sldId id="957" r:id="rId63"/>
    <p:sldId id="958" r:id="rId64"/>
    <p:sldId id="1026" r:id="rId65"/>
    <p:sldId id="942" r:id="rId66"/>
    <p:sldId id="1011" r:id="rId67"/>
    <p:sldId id="1016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B22CE"/>
    <a:srgbClr val="00CC5C"/>
    <a:srgbClr val="E3E3E3"/>
    <a:srgbClr val="FF0000"/>
    <a:srgbClr val="EAEAEA"/>
    <a:srgbClr val="1F497D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4737" autoAdjust="0"/>
  </p:normalViewPr>
  <p:slideViewPr>
    <p:cSldViewPr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6362-B18B-43C0-8B7D-6DF50E115DA7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1DB66-E29C-4295-915B-415EBFD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504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FCD62-6D65-49E0-A07E-5726F45BB35E}" type="datetimeFigureOut">
              <a:rPr lang="en-US" smtClean="0"/>
              <a:pPr/>
              <a:t>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A559A-9145-495E-AC7B-C123AF64C7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8249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285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8775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030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62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16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94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5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90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31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69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12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420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478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CA559A-9145-495E-AC7B-C123AF64C7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587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61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7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4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218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9026C-77D4-EDBC-D8B7-7211FDB3C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54C98E-624A-24C3-FDA9-EF79F268B6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C56A6F-F24F-8214-8473-1F80CF83E4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99DE9-ACF0-5126-860C-C15188AF8B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C7FE8-B496-69FA-29B5-58103A3CE5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46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280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9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40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27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57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288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95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39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4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D28F-EA9A-4272-B1D3-427452403857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45FD3-2E35-4944-893D-1B6B8AFB0C44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4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F7FF-439B-43D9-841D-3B3CF48A2F07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2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10DE3-6EEC-4D2F-A57F-835FF075542A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78DDE-2EE3-4EF1-BA1C-F4EF614C736E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2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1D1F-48AC-4C16-BE31-00E36D7D3FF0}" type="datetime1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6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4F0E-0316-4FB3-B5B8-7819E1F38463}" type="datetime1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3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D024-8C58-4222-9EEB-2EFFBC8350A2}" type="datetime1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5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1C4E-D100-4F6F-BA8F-2EC19659DE85}" type="datetime1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7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319B-E408-4CB3-ADC5-8E9AD26384E5}" type="datetime1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408A-27CD-4F52-856A-5C5C60523878}" type="datetime1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9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7FCEB-4093-436B-B868-449DE0AC59D4}" type="datetime1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0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8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notesSlide" Target="../notesSlides/notesSlide10.xml"/><Relationship Id="rId10" Type="http://schemas.openxmlformats.org/officeDocument/2006/relationships/image" Target="../media/image3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microsoft.com/office/2007/relationships/hdphoto" Target="../media/hdphoto3.wdp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0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49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5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20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0.png"/><Relationship Id="rId4" Type="http://schemas.openxmlformats.org/officeDocument/2006/relationships/image" Target="../media/image6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68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73.png"/><Relationship Id="rId4" Type="http://schemas.openxmlformats.org/officeDocument/2006/relationships/image" Target="../media/image6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690.png"/><Relationship Id="rId5" Type="http://schemas.openxmlformats.org/officeDocument/2006/relationships/image" Target="../media/image75.png"/><Relationship Id="rId4" Type="http://schemas.openxmlformats.org/officeDocument/2006/relationships/image" Target="NUL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NULL"/><Relationship Id="rId4" Type="http://schemas.openxmlformats.org/officeDocument/2006/relationships/image" Target="../media/image7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0.png"/><Relationship Id="rId4" Type="http://schemas.openxmlformats.org/officeDocument/2006/relationships/image" Target="../media/image7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00.png"/><Relationship Id="rId4" Type="http://schemas.openxmlformats.org/officeDocument/2006/relationships/image" Target="../media/image8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30.png"/><Relationship Id="rId4" Type="http://schemas.openxmlformats.org/officeDocument/2006/relationships/image" Target="../media/image8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1.png"/><Relationship Id="rId4" Type="http://schemas.openxmlformats.org/officeDocument/2006/relationships/image" Target="../media/image8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2.wdp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frisbee, person, ocean floor&#10;&#10;Description automatically generated">
            <a:extLst>
              <a:ext uri="{FF2B5EF4-FFF2-40B4-BE49-F238E27FC236}">
                <a16:creationId xmlns:a16="http://schemas.microsoft.com/office/drawing/2014/main" id="{86B74432-E65D-F51D-F00A-DE97960A27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56" b="34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408" y="404665"/>
            <a:ext cx="10657184" cy="3592072"/>
          </a:xfrm>
          <a:noFill/>
        </p:spPr>
        <p:txBody>
          <a:bodyPr>
            <a:normAutofit/>
          </a:bodyPr>
          <a:lstStyle/>
          <a:p>
            <a:pPr>
              <a:lnSpc>
                <a:spcPts val="4200"/>
              </a:lnSpc>
            </a:pPr>
            <a:r>
              <a:rPr lang="en-US" sz="4000" dirty="0"/>
              <a:t>Dense QCD matter and neutron stars: inside Nature’s most extreme particle-physics laboratory</a:t>
            </a:r>
            <a:br>
              <a:rPr lang="en-US" sz="3600" dirty="0"/>
            </a:br>
            <a:br>
              <a:rPr lang="en-US" sz="2800" dirty="0"/>
            </a:br>
            <a:r>
              <a:rPr lang="en-US" sz="2800" dirty="0"/>
              <a:t>Aleksi Vuorinen</a:t>
            </a:r>
            <a:br>
              <a:rPr lang="en-US" sz="2400" dirty="0"/>
            </a:br>
            <a:r>
              <a:rPr lang="en-US" sz="2200" dirty="0"/>
              <a:t>University of Helsinki &amp; Helsinki Institute of Physics</a:t>
            </a:r>
            <a:endParaRPr lang="fi-FI" sz="2200" dirty="0"/>
          </a:p>
        </p:txBody>
      </p:sp>
      <p:pic>
        <p:nvPicPr>
          <p:cNvPr id="16" name="Picture 15" descr="C:\Users\arjvuori\Desktop\stuff\aof.png">
            <a:extLst>
              <a:ext uri="{FF2B5EF4-FFF2-40B4-BE49-F238E27FC236}">
                <a16:creationId xmlns:a16="http://schemas.microsoft.com/office/drawing/2014/main" id="{A24D44FC-23D2-40D5-894A-B132188A1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5764212"/>
            <a:ext cx="1080119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www.helsinki.fi/~arjvuori/uh1.png">
            <a:extLst>
              <a:ext uri="{FF2B5EF4-FFF2-40B4-BE49-F238E27FC236}">
                <a16:creationId xmlns:a16="http://schemas.microsoft.com/office/drawing/2014/main" id="{8E4D02C9-65CA-48B8-BBF1-4B8D0274E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5756196"/>
            <a:ext cx="902110" cy="96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helsinki.fi/~arjvuori/hip1.gif">
            <a:extLst>
              <a:ext uri="{FF2B5EF4-FFF2-40B4-BE49-F238E27FC236}">
                <a16:creationId xmlns:a16="http://schemas.microsoft.com/office/drawing/2014/main" id="{ADE8DFF7-3078-4309-AC46-1AE7BA473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5854639"/>
            <a:ext cx="857272" cy="86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://www.helsinki.fi/~arjvuori/erc1.png">
            <a:extLst>
              <a:ext uri="{FF2B5EF4-FFF2-40B4-BE49-F238E27FC236}">
                <a16:creationId xmlns:a16="http://schemas.microsoft.com/office/drawing/2014/main" id="{203B15EA-404F-429F-9A9B-F1A7DA72A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5769467"/>
            <a:ext cx="969941" cy="9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2252D90B-86BB-4B96-A1E3-DA5C2B6BFA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36" y="4437112"/>
            <a:ext cx="5472664" cy="1036533"/>
          </a:xfrm>
          <a:noFill/>
        </p:spPr>
        <p:txBody>
          <a:bodyPr>
            <a:noAutofit/>
          </a:bodyPr>
          <a:lstStyle/>
          <a:p>
            <a:r>
              <a:rPr lang="en-US" sz="2400" dirty="0" err="1">
                <a:solidFill>
                  <a:schemeClr val="tx1"/>
                </a:solidFill>
              </a:rPr>
              <a:t>Spåtind</a:t>
            </a:r>
            <a:r>
              <a:rPr lang="en-US" sz="2400" dirty="0">
                <a:solidFill>
                  <a:schemeClr val="tx1"/>
                </a:solidFill>
              </a:rPr>
              <a:t> 2025</a:t>
            </a:r>
          </a:p>
          <a:p>
            <a:r>
              <a:rPr lang="en-US" sz="2400" dirty="0" err="1">
                <a:solidFill>
                  <a:schemeClr val="tx1"/>
                </a:solidFill>
              </a:rPr>
              <a:t>Skeikampen</a:t>
            </a:r>
            <a:r>
              <a:rPr lang="en-US" sz="2400" dirty="0">
                <a:solidFill>
                  <a:schemeClr val="tx1"/>
                </a:solidFill>
              </a:rPr>
              <a:t>, 3-4 January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B681AD-1EC2-8FCD-6F92-ADC9011C6F72}"/>
              </a:ext>
            </a:extLst>
          </p:cNvPr>
          <p:cNvSpPr txBox="1"/>
          <p:nvPr/>
        </p:nvSpPr>
        <p:spPr>
          <a:xfrm>
            <a:off x="5604664" y="4149080"/>
            <a:ext cx="6516000" cy="2616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en-US" dirty="0"/>
              <a:t>pQCD at high density: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>
                <a:latin typeface="+mj-lt"/>
              </a:rPr>
              <a:t>Gorda, </a:t>
            </a:r>
            <a:r>
              <a:rPr lang="en-US" dirty="0" err="1">
                <a:latin typeface="+mj-lt"/>
              </a:rPr>
              <a:t>Kurkela</a:t>
            </a:r>
            <a:r>
              <a:rPr lang="en-US" dirty="0">
                <a:latin typeface="+mj-lt"/>
              </a:rPr>
              <a:t>, Paatelainen, </a:t>
            </a:r>
            <a:r>
              <a:rPr lang="en-US" dirty="0" err="1">
                <a:latin typeface="+mj-lt"/>
              </a:rPr>
              <a:t>Säppi</a:t>
            </a:r>
            <a:r>
              <a:rPr lang="en-US" dirty="0">
                <a:latin typeface="+mj-lt"/>
              </a:rPr>
              <a:t>, AV, PRL 127, 2103.05658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>
                <a:latin typeface="+mj-lt"/>
              </a:rPr>
              <a:t>Gorda, Paatelainen, </a:t>
            </a:r>
            <a:r>
              <a:rPr lang="en-US" dirty="0" err="1">
                <a:latin typeface="+mj-lt"/>
              </a:rPr>
              <a:t>Seppänen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Säppi</a:t>
            </a:r>
            <a:r>
              <a:rPr lang="en-US" dirty="0">
                <a:latin typeface="+mj-lt"/>
              </a:rPr>
              <a:t>, PRL 131, 2307.08734</a:t>
            </a:r>
          </a:p>
          <a:p>
            <a:pPr>
              <a:spcBef>
                <a:spcPts val="800"/>
              </a:spcBef>
              <a:spcAft>
                <a:spcPts val="200"/>
              </a:spcAft>
              <a:defRPr/>
            </a:pPr>
            <a:r>
              <a:rPr lang="en-US" dirty="0"/>
              <a:t>Neutron-star applications: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dirty="0" err="1"/>
              <a:t>Annala</a:t>
            </a:r>
            <a:r>
              <a:rPr lang="en-US" dirty="0"/>
              <a:t>, Gorda, </a:t>
            </a:r>
            <a:r>
              <a:rPr lang="en-US" dirty="0" err="1"/>
              <a:t>Kurkela</a:t>
            </a:r>
            <a:r>
              <a:rPr lang="en-US" dirty="0"/>
              <a:t>, </a:t>
            </a:r>
            <a:r>
              <a:rPr lang="en-US" dirty="0" err="1"/>
              <a:t>Nättilä</a:t>
            </a:r>
            <a:r>
              <a:rPr lang="en-US" dirty="0"/>
              <a:t>, AV, Nature Phys. 16, 1903.09121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dirty="0" err="1"/>
              <a:t>Annala</a:t>
            </a:r>
            <a:r>
              <a:rPr lang="en-US" dirty="0"/>
              <a:t> et al. (incl. AV), PRX 12, 2105.05132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 err="1">
                <a:latin typeface="+mj-lt"/>
              </a:rPr>
              <a:t>Annala</a:t>
            </a:r>
            <a:r>
              <a:rPr lang="en-US" dirty="0">
                <a:latin typeface="+mj-lt"/>
              </a:rPr>
              <a:t> et al.</a:t>
            </a:r>
            <a:r>
              <a:rPr lang="en-US" dirty="0"/>
              <a:t> (incl. AV)</a:t>
            </a:r>
            <a:r>
              <a:rPr lang="en-US" dirty="0">
                <a:latin typeface="+mj-lt"/>
              </a:rPr>
              <a:t>, Nature Comms. 14, 2303.11356</a:t>
            </a:r>
          </a:p>
          <a:p>
            <a:pPr>
              <a:spcBef>
                <a:spcPts val="800"/>
              </a:spcBef>
              <a:defRPr/>
            </a:pPr>
            <a:r>
              <a:rPr lang="en-US" dirty="0">
                <a:latin typeface="+mj-lt"/>
              </a:rPr>
              <a:t>Lecture notes: AV, </a:t>
            </a:r>
            <a:r>
              <a:rPr lang="fr-FR" dirty="0"/>
              <a:t>Acta Phys. </a:t>
            </a:r>
            <a:r>
              <a:rPr lang="fr-FR" dirty="0" err="1"/>
              <a:t>Polon</a:t>
            </a:r>
            <a:r>
              <a:rPr lang="fr-FR" dirty="0"/>
              <a:t>. B 55 (2024), </a:t>
            </a:r>
            <a:r>
              <a:rPr lang="en-US" dirty="0">
                <a:latin typeface="+mj-lt"/>
              </a:rPr>
              <a:t>2405.01141</a:t>
            </a:r>
          </a:p>
        </p:txBody>
      </p:sp>
    </p:spTree>
    <p:extLst>
      <p:ext uri="{BB962C8B-B14F-4D97-AF65-F5344CB8AC3E}">
        <p14:creationId xmlns:p14="http://schemas.microsoft.com/office/powerpoint/2010/main" val="383795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18"/>
    </mc:Choice>
    <mc:Fallback xmlns="">
      <p:transition advTm="41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485A25E4-C719-84D3-5AC7-E6A5B5F85464}"/>
              </a:ext>
            </a:extLst>
          </p:cNvPr>
          <p:cNvGrpSpPr/>
          <p:nvPr/>
        </p:nvGrpSpPr>
        <p:grpSpPr>
          <a:xfrm>
            <a:off x="6240016" y="137433"/>
            <a:ext cx="5882484" cy="3628936"/>
            <a:chOff x="6168008" y="137433"/>
            <a:chExt cx="5882484" cy="36289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E6884AE-02F0-489D-AEF1-4E1408B82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-2776" b="1"/>
            <a:stretch/>
          </p:blipFill>
          <p:spPr>
            <a:xfrm>
              <a:off x="6168008" y="174460"/>
              <a:ext cx="5882484" cy="359190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86F40F4-7CD7-4F65-CC5E-010965EF30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74510"/>
            <a:stretch/>
          </p:blipFill>
          <p:spPr>
            <a:xfrm flipV="1">
              <a:off x="6274920" y="137433"/>
              <a:ext cx="3459813" cy="31126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88FAE2E-ADD0-42A0-A5F8-DC0D8F2D43CF}"/>
              </a:ext>
            </a:extLst>
          </p:cNvPr>
          <p:cNvGrpSpPr/>
          <p:nvPr/>
        </p:nvGrpSpPr>
        <p:grpSpPr>
          <a:xfrm>
            <a:off x="6203135" y="174460"/>
            <a:ext cx="5834402" cy="4766708"/>
            <a:chOff x="6203135" y="174460"/>
            <a:chExt cx="5834402" cy="4766708"/>
          </a:xfrm>
        </p:grpSpPr>
        <p:pic>
          <p:nvPicPr>
            <p:cNvPr id="15" name="Picture 2" descr="C:\Users\arjvuori\Desktop\quarkmatter\vie17.PNG">
              <a:extLst>
                <a:ext uri="{FF2B5EF4-FFF2-40B4-BE49-F238E27FC236}">
                  <a16:creationId xmlns:a16="http://schemas.microsoft.com/office/drawing/2014/main" id="{DE8DB116-6D32-48DB-A2C1-B70295643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4616" y="2644227"/>
              <a:ext cx="2712921" cy="2296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E2F8ABD-4A94-46EF-B268-9952985FD1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3816" t="6652"/>
            <a:stretch/>
          </p:blipFill>
          <p:spPr>
            <a:xfrm>
              <a:off x="6203135" y="174460"/>
              <a:ext cx="3061217" cy="2405151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38CF783-AD64-42FD-976C-597BDD4B9834}"/>
                </a:ext>
              </a:extLst>
            </p:cNvPr>
            <p:cNvCxnSpPr>
              <a:cxnSpLocks/>
            </p:cNvCxnSpPr>
            <p:nvPr/>
          </p:nvCxnSpPr>
          <p:spPr>
            <a:xfrm>
              <a:off x="9120336" y="2204864"/>
              <a:ext cx="529794" cy="474536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CEEBB8DC-D125-4C2D-B9E4-D9208267513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778" t="1978" r="18845" b="343"/>
          <a:stretch/>
        </p:blipFill>
        <p:spPr>
          <a:xfrm>
            <a:off x="6203135" y="128"/>
            <a:ext cx="5988865" cy="49410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C7D452-AE05-4A17-BB6D-E005AB18F96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4437112"/>
            <a:ext cx="7344816" cy="13436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26CA4B-B0F0-4205-98C7-2ECEB95C5962}"/>
              </a:ext>
            </a:extLst>
          </p:cNvPr>
          <p:cNvSpPr txBox="1"/>
          <p:nvPr/>
        </p:nvSpPr>
        <p:spPr>
          <a:xfrm>
            <a:off x="6888088" y="4509120"/>
            <a:ext cx="3384376" cy="375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Ozel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820 (2016)]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9376" y="461396"/>
            <a:ext cx="57863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Dense 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QCD challenge: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can we solve NS properties and composition using only first-principles theory tools and robust observational data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? </a:t>
            </a:r>
            <a:r>
              <a:rPr lang="en-US" sz="2800" b="1">
                <a:solidFill>
                  <a:prstClr val="black"/>
                </a:solidFill>
                <a:latin typeface="Calibri"/>
              </a:rPr>
              <a:t>Do 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some NS cores contain deconfined matter?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41725D-C32D-4B09-8B0E-F358628335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6093296"/>
            <a:ext cx="2160240" cy="3749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13564-F210-4D70-AF8A-2D479A14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10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4AE5AE-AE48-4415-89D0-E9E9042A0024}"/>
              </a:ext>
            </a:extLst>
          </p:cNvPr>
          <p:cNvSpPr txBox="1"/>
          <p:nvPr/>
        </p:nvSpPr>
        <p:spPr>
          <a:xfrm>
            <a:off x="479376" y="2956325"/>
            <a:ext cx="5498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i-FI" sz="2800" dirty="0" err="1">
                <a:solidFill>
                  <a:prstClr val="black"/>
                </a:solidFill>
                <a:latin typeface="Calibri"/>
              </a:rPr>
              <a:t>Link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between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micro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fi-FI" sz="2800" err="1">
                <a:solidFill>
                  <a:prstClr val="black"/>
                </a:solidFill>
                <a:latin typeface="Calibri"/>
              </a:rPr>
              <a:t>macro</a:t>
            </a:r>
            <a:r>
              <a:rPr lang="fi-FI" sz="2800">
                <a:solidFill>
                  <a:prstClr val="black"/>
                </a:solidFill>
                <a:latin typeface="Calibri"/>
              </a:rPr>
              <a:t> from 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GR and </a:t>
            </a:r>
            <a:r>
              <a:rPr lang="fi-FI" sz="2800" b="1" dirty="0">
                <a:solidFill>
                  <a:prstClr val="black"/>
                </a:solidFill>
                <a:latin typeface="Calibri"/>
              </a:rPr>
              <a:t>Equation of State (EoS)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444003"/>
      </p:ext>
    </p:extLst>
  </p:cSld>
  <p:clrMapOvr>
    <a:masterClrMapping/>
  </p:clrMapOvr>
  <p:transition advTm="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5B4F1E-8AA0-2FB2-F713-7CFCCDDFD2B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12192000" cy="6457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E0C198-4AFC-4341-89B4-22971AEB3A7F}"/>
              </a:ext>
            </a:extLst>
          </p:cNvPr>
          <p:cNvSpPr txBox="1"/>
          <p:nvPr/>
        </p:nvSpPr>
        <p:spPr>
          <a:xfrm>
            <a:off x="911424" y="2834934"/>
            <a:ext cx="10369152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fi-FI" sz="2800" dirty="0">
                <a:solidFill>
                  <a:prstClr val="black"/>
                </a:solidFill>
                <a:latin typeface="Calibri"/>
              </a:rPr>
              <a:t>Clear need for systematic and model-independent approach to the microphysics of neutron stars, with EoS inference playing a special role</a:t>
            </a:r>
            <a:endParaRPr lang="fi-FI" sz="2800" b="1" dirty="0">
              <a:solidFill>
                <a:prstClr val="black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0470103"/>
      </p:ext>
    </p:extLst>
  </p:cSld>
  <p:clrMapOvr>
    <a:masterClrMapping/>
  </p:clrMapOvr>
  <p:transition advTm="2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7890E-FF90-795A-A144-E636BE3F2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9633A-E7BC-F9A5-9C47-57D1BDB83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548680"/>
            <a:ext cx="972108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/>
              <a:t>Plan of the lectures: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Introduction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NS matter: what do we know robustly? 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Brief review of NS observations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Some lessons from heavy-ion physics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NS-matter Equation of State: how to patch things together consistently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4000" dirty="0"/>
              <a:t>Quark-matter cores: are there any?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B6CEA8-98C3-3CA2-7E88-4E4A1752F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7F370693-C4B5-7C4B-F1F1-50CF805B0D0A}"/>
              </a:ext>
            </a:extLst>
          </p:cNvPr>
          <p:cNvSpPr/>
          <p:nvPr/>
        </p:nvSpPr>
        <p:spPr>
          <a:xfrm>
            <a:off x="9768408" y="1340768"/>
            <a:ext cx="216024" cy="201622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AB2BDC6-C947-50EA-716B-19543684F458}"/>
              </a:ext>
            </a:extLst>
          </p:cNvPr>
          <p:cNvSpPr txBox="1">
            <a:spLocks/>
          </p:cNvSpPr>
          <p:nvPr/>
        </p:nvSpPr>
        <p:spPr>
          <a:xfrm>
            <a:off x="10056440" y="1988840"/>
            <a:ext cx="1420289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dirty="0"/>
              <a:t>Today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3DE4560D-29F1-949B-B75E-958A25923BD7}"/>
              </a:ext>
            </a:extLst>
          </p:cNvPr>
          <p:cNvSpPr/>
          <p:nvPr/>
        </p:nvSpPr>
        <p:spPr>
          <a:xfrm>
            <a:off x="9336360" y="3573016"/>
            <a:ext cx="216024" cy="266429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BA50B2A-C1FD-03A0-44E5-AA91D1B451C1}"/>
              </a:ext>
            </a:extLst>
          </p:cNvPr>
          <p:cNvSpPr txBox="1">
            <a:spLocks/>
          </p:cNvSpPr>
          <p:nvPr/>
        </p:nvSpPr>
        <p:spPr>
          <a:xfrm>
            <a:off x="9624392" y="4545124"/>
            <a:ext cx="235158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dirty="0"/>
              <a:t>Tomorrow</a:t>
            </a:r>
          </a:p>
        </p:txBody>
      </p:sp>
    </p:spTree>
    <p:extLst>
      <p:ext uri="{BB962C8B-B14F-4D97-AF65-F5344CB8AC3E}">
        <p14:creationId xmlns:p14="http://schemas.microsoft.com/office/powerpoint/2010/main" val="1684034915"/>
      </p:ext>
    </p:extLst>
  </p:cSld>
  <p:clrMapOvr>
    <a:masterClrMapping/>
  </p:clrMapOvr>
  <p:transition advTm="35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440" y="2852936"/>
            <a:ext cx="10153128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/>
              <a:t>NS interiors: </a:t>
            </a:r>
            <a:r>
              <a:rPr lang="en-US" sz="4000" dirty="0"/>
              <a:t>from dilute crust to ultradense core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54551"/>
      </p:ext>
    </p:extLst>
  </p:cSld>
  <p:clrMapOvr>
    <a:masterClrMapping/>
  </p:clrMapOvr>
  <p:transition advTm="35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57276" cy="2277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57276" cy="2277162"/>
              </a:xfrm>
              <a:prstGeom prst="rect">
                <a:avLst/>
              </a:prstGeom>
              <a:blipFill>
                <a:blip r:embed="rId4"/>
                <a:stretch>
                  <a:fillRect l="-1832" t="-2681" r="-1099" b="-563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756864"/>
      </p:ext>
    </p:extLst>
  </p:cSld>
  <p:clrMapOvr>
    <a:masterClrMapping/>
  </p:clrMapOvr>
  <p:transition advTm="1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CD063BF5-8C53-4581-8F8A-5397241AF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3022163"/>
            <a:ext cx="5447928" cy="384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99056" cy="3723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Low-density EoS tightly constrained up to neutron drip point</a:t>
                </a:r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99056" cy="3723712"/>
              </a:xfrm>
              <a:prstGeom prst="rect">
                <a:avLst/>
              </a:prstGeom>
              <a:blipFill>
                <a:blip r:embed="rId5"/>
                <a:stretch>
                  <a:fillRect l="-1767" t="-1637" b="-376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F0C94E3-8E49-970E-B9F7-EC4A1213D2C1}"/>
              </a:ext>
            </a:extLst>
          </p:cNvPr>
          <p:cNvSpPr/>
          <p:nvPr/>
        </p:nvSpPr>
        <p:spPr>
          <a:xfrm>
            <a:off x="9840416" y="186466"/>
            <a:ext cx="2160240" cy="1154301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73995353"/>
      </p:ext>
    </p:extLst>
  </p:cSld>
  <p:clrMapOvr>
    <a:masterClrMapping/>
  </p:clrMapOvr>
  <p:transition advTm="37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24068" cy="5016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Low-density EoS tightly constrained up to neutron drip point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Thereafter nucleon interactions and boost corrections important; systematic 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power counting via Chiral Effective Theory (CET)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24068" cy="5016373"/>
              </a:xfrm>
              <a:prstGeom prst="rect">
                <a:avLst/>
              </a:prstGeom>
              <a:blipFill>
                <a:blip r:embed="rId4"/>
                <a:stretch>
                  <a:fillRect l="-1786" t="-1215" r="-1429" b="-255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Table&#10;&#10;Description automatically generated with low confidence">
            <a:extLst>
              <a:ext uri="{FF2B5EF4-FFF2-40B4-BE49-F238E27FC236}">
                <a16:creationId xmlns:a16="http://schemas.microsoft.com/office/drawing/2014/main" id="{A3BE877F-FC69-4D8B-B8F5-F32790FED1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40" y="3573016"/>
            <a:ext cx="5357089" cy="30689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FC58C29-3035-AD0A-A2D7-773BBD4956A2}"/>
              </a:ext>
            </a:extLst>
          </p:cNvPr>
          <p:cNvSpPr/>
          <p:nvPr/>
        </p:nvSpPr>
        <p:spPr>
          <a:xfrm>
            <a:off x="9840416" y="834538"/>
            <a:ext cx="2278508" cy="1480749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56339922"/>
      </p:ext>
    </p:extLst>
  </p:cSld>
  <p:clrMapOvr>
    <a:masterClrMapping/>
  </p:clrMapOvr>
  <p:transition advTm="1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33482-C02A-4743-A130-DF127A7149B0}"/>
              </a:ext>
            </a:extLst>
          </p:cNvPr>
          <p:cNvGrpSpPr/>
          <p:nvPr/>
        </p:nvGrpSpPr>
        <p:grpSpPr>
          <a:xfrm>
            <a:off x="6744072" y="3140968"/>
            <a:ext cx="5519936" cy="3719168"/>
            <a:chOff x="2855640" y="116633"/>
            <a:chExt cx="6336704" cy="3969610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6FC18F89-9CAC-4C26-A45E-5039350F33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640" y="116633"/>
              <a:ext cx="6336704" cy="3969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8EC4BCC-FBC0-4A66-8103-E310788302E1}"/>
                </a:ext>
              </a:extLst>
            </p:cNvPr>
            <p:cNvSpPr/>
            <p:nvPr/>
          </p:nvSpPr>
          <p:spPr>
            <a:xfrm>
              <a:off x="6384032" y="836712"/>
              <a:ext cx="1692188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2BCC1FB-0165-4012-9223-09BB53C6207F}"/>
                </a:ext>
              </a:extLst>
            </p:cNvPr>
            <p:cNvSpPr/>
            <p:nvPr/>
          </p:nvSpPr>
          <p:spPr>
            <a:xfrm>
              <a:off x="7896200" y="620689"/>
              <a:ext cx="360040" cy="14807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111C9C1-E782-455B-89DF-FF6957E246A1}"/>
                </a:ext>
              </a:extLst>
            </p:cNvPr>
            <p:cNvSpPr/>
            <p:nvPr/>
          </p:nvSpPr>
          <p:spPr>
            <a:xfrm>
              <a:off x="8274000" y="460106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9C2F8C-6417-436A-B9E5-72C81A0CFA02}"/>
                </a:ext>
              </a:extLst>
            </p:cNvPr>
            <p:cNvSpPr/>
            <p:nvPr/>
          </p:nvSpPr>
          <p:spPr>
            <a:xfrm>
              <a:off x="8760296" y="306000"/>
              <a:ext cx="27432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24068" cy="6155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Low-density EoS tightly constrained up to neutron drip point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Thereafter nucleon interactions and boost corrections important; systematic 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power counting via Chiral Effective Theory (CET)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State-of-the-art NNNLO EoS still long way from most enigmatic region: inner cores </a:t>
                </a:r>
                <a:r>
                  <a:rPr lang="en-US" dirty="0"/>
                  <a:t>[Tews et al., PRL 110 (2013)]</a:t>
                </a:r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24068" cy="6155147"/>
              </a:xfrm>
              <a:prstGeom prst="rect">
                <a:avLst/>
              </a:prstGeom>
              <a:blipFill>
                <a:blip r:embed="rId5"/>
                <a:stretch>
                  <a:fillRect l="-1786" t="-990" r="-1429" b="-59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8B8E23D0-DBD6-EE05-AF72-0E1BB87BCED6}"/>
              </a:ext>
            </a:extLst>
          </p:cNvPr>
          <p:cNvSpPr/>
          <p:nvPr/>
        </p:nvSpPr>
        <p:spPr>
          <a:xfrm>
            <a:off x="9840416" y="834538"/>
            <a:ext cx="2278508" cy="1480749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4446614"/>
      </p:ext>
    </p:extLst>
  </p:cSld>
  <p:clrMapOvr>
    <a:masterClrMapping/>
  </p:clrMapOvr>
  <p:transition advTm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B9238A8-8BA5-9055-BC66-348AC0F2D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301" y="3220893"/>
            <a:ext cx="5275700" cy="36371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912768" cy="3723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At very high density, asymptotic freedom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deconfinement and ultimately perturbativity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912768" cy="3723712"/>
              </a:xfrm>
              <a:prstGeom prst="rect">
                <a:avLst/>
              </a:prstGeom>
              <a:blipFill>
                <a:blip r:embed="rId5"/>
                <a:stretch>
                  <a:fillRect l="-1764" t="-1637" b="-376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EA8BE43-9D6D-FBB1-7F20-4E9D910B5AC5}"/>
              </a:ext>
            </a:extLst>
          </p:cNvPr>
          <p:cNvSpPr/>
          <p:nvPr/>
        </p:nvSpPr>
        <p:spPr>
          <a:xfrm>
            <a:off x="9840416" y="2442162"/>
            <a:ext cx="1224136" cy="648072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74131569"/>
      </p:ext>
    </p:extLst>
  </p:cSld>
  <p:clrMapOvr>
    <a:masterClrMapping/>
  </p:clrMapOvr>
  <p:transition advTm="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B2E59C-577D-88CB-5919-BF8201F4A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3558159"/>
            <a:ext cx="5231904" cy="32167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912768" cy="6432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</a:rPr>
                  <a:t>At very high density, asymptotic freedom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deconfinement and ultimately perturbativity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</a:rPr>
                  <a:t>Perturbative EoS of QM at nearly complete 4-loop level, with one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missing from full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i-FI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i-FI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result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bg1"/>
                    </a:solidFill>
                  </a:rPr>
                  <a:t>Accuracy dramatically improved, but result strongly dependent on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chemeClr val="bg1"/>
                    </a:solidFill>
                  </a:rPr>
                  <a:t> </a:t>
                </a:r>
                <a:endParaRPr lang="en-US" sz="2800" dirty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r>
                  <a:rPr lang="en-US" dirty="0">
                    <a:solidFill>
                      <a:prstClr val="black"/>
                    </a:solidFill>
                  </a:rPr>
                  <a:t>[Gorda et al., </a:t>
                </a:r>
                <a:r>
                  <a:rPr lang="en-US" dirty="0"/>
                  <a:t>PRL 127 (2021), </a:t>
                </a:r>
                <a:r>
                  <a:rPr lang="en-US" dirty="0">
                    <a:solidFill>
                      <a:prstClr val="black"/>
                    </a:solidFill>
                  </a:rPr>
                  <a:t>PRL 131 (2023)]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912768" cy="6432145"/>
              </a:xfrm>
              <a:prstGeom prst="rect">
                <a:avLst/>
              </a:prstGeom>
              <a:blipFill>
                <a:blip r:embed="rId5"/>
                <a:stretch>
                  <a:fillRect l="-1764" t="-948" r="-1587" b="-56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EA8BE43-9D6D-FBB1-7F20-4E9D910B5AC5}"/>
              </a:ext>
            </a:extLst>
          </p:cNvPr>
          <p:cNvSpPr/>
          <p:nvPr/>
        </p:nvSpPr>
        <p:spPr>
          <a:xfrm>
            <a:off x="9840416" y="2442162"/>
            <a:ext cx="1224136" cy="648072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37913123"/>
      </p:ext>
    </p:extLst>
  </p:cSld>
  <p:clrMapOvr>
    <a:masterClrMapping/>
  </p:clrMapOvr>
  <p:transition advTm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BBCC43-9699-5C79-BFBB-FB7C4EFF5E98}"/>
              </a:ext>
            </a:extLst>
          </p:cNvPr>
          <p:cNvSpPr/>
          <p:nvPr/>
        </p:nvSpPr>
        <p:spPr>
          <a:xfrm>
            <a:off x="0" y="0"/>
            <a:ext cx="122186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35360" y="207799"/>
                <a:ext cx="6264696" cy="33280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solidFill>
                      <a:schemeClr val="bg1"/>
                    </a:solidFill>
                  </a:rPr>
                  <a:t>When a hydrogen-burning star runs out of fuel, several possible scenarios: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fi-FI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sun</m:t>
                        </m:r>
                      </m:sub>
                    </m:sSub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600" dirty="0">
                    <a:solidFill>
                      <a:schemeClr val="bg1"/>
                    </a:solidFill>
                  </a:rPr>
                  <a:t> White dwarf</a:t>
                </a:r>
              </a:p>
              <a:p>
                <a:pP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600" dirty="0">
                    <a:solidFill>
                      <a:schemeClr val="bg1"/>
                    </a:solidFill>
                  </a:rPr>
                  <a:t> Supernova explosion</a:t>
                </a:r>
              </a:p>
              <a:p>
                <a:pPr lvl="1">
                  <a:buFont typeface="Courier New" pitchFamily="49" charset="0"/>
                  <a:buChar char="o"/>
                </a:pPr>
                <a:r>
                  <a:rPr lang="en-US" sz="2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≳2</m:t>
                    </m:r>
                    <m:r>
                      <a:rPr lang="fi-FI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600" dirty="0">
                    <a:solidFill>
                      <a:schemeClr val="bg1"/>
                    </a:solidFill>
                  </a:rPr>
                  <a:t> Gravitational collapse into black hole</a:t>
                </a:r>
              </a:p>
              <a:p>
                <a:pPr lvl="1">
                  <a:buFont typeface="Courier New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</m:t>
                    </m:r>
                    <m:r>
                      <a:rPr lang="fi-FI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600" dirty="0">
                    <a:solidFill>
                      <a:schemeClr val="bg1"/>
                    </a:solidFill>
                  </a:rPr>
                  <a:t> Gravitational collapse into something even stranger…</a:t>
                </a: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07799"/>
                <a:ext cx="6264696" cy="3328091"/>
              </a:xfrm>
              <a:prstGeom prst="rect">
                <a:avLst/>
              </a:prstGeom>
              <a:blipFill>
                <a:blip r:embed="rId3"/>
                <a:stretch>
                  <a:fillRect l="-1751" t="-1465" b="-45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4052D6-4486-44FF-BBC0-6B34B1A9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A bright explosion with a light beam&#10;&#10;Description automatically generated with medium confidence">
            <a:extLst>
              <a:ext uri="{FF2B5EF4-FFF2-40B4-BE49-F238E27FC236}">
                <a16:creationId xmlns:a16="http://schemas.microsoft.com/office/drawing/2014/main" id="{AD7F2CE4-2A26-8B52-123F-0D930B66F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286" y="44624"/>
            <a:ext cx="5840395" cy="3289483"/>
          </a:xfrm>
          <a:prstGeom prst="rect">
            <a:avLst/>
          </a:prstGeom>
        </p:spPr>
      </p:pic>
      <p:pic>
        <p:nvPicPr>
          <p:cNvPr id="8" name="Picture 7" descr="A blue planet in space&#10;&#10;Description automatically generated">
            <a:extLst>
              <a:ext uri="{FF2B5EF4-FFF2-40B4-BE49-F238E27FC236}">
                <a16:creationId xmlns:a16="http://schemas.microsoft.com/office/drawing/2014/main" id="{F9F9AC71-FA11-4C51-E0C4-D5397770AC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2736" b="2821"/>
          <a:stretch/>
        </p:blipFill>
        <p:spPr>
          <a:xfrm>
            <a:off x="0" y="3529908"/>
            <a:ext cx="5783288" cy="3328092"/>
          </a:xfrm>
          <a:prstGeom prst="rect">
            <a:avLst/>
          </a:prstGeom>
        </p:spPr>
      </p:pic>
      <p:pic>
        <p:nvPicPr>
          <p:cNvPr id="21" name="Picture 20" descr="A group of stars in space&#10;&#10;Description automatically generated">
            <a:extLst>
              <a:ext uri="{FF2B5EF4-FFF2-40B4-BE49-F238E27FC236}">
                <a16:creationId xmlns:a16="http://schemas.microsoft.com/office/drawing/2014/main" id="{1D8736DA-5ED4-5E82-D497-0159F6BC45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8"/>
          <a:stretch/>
        </p:blipFill>
        <p:spPr>
          <a:xfrm>
            <a:off x="4871864" y="3645024"/>
            <a:ext cx="7344817" cy="308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522831"/>
      </p:ext>
    </p:extLst>
  </p:cSld>
  <p:clrMapOvr>
    <a:masterClrMapping/>
  </p:clrMapOvr>
  <p:transition advTm="52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2065CB-141E-4E37-A976-3D07E1218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848" y="3295074"/>
            <a:ext cx="5321152" cy="35629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24068" cy="6432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lang="en-US" sz="2800" dirty="0">
                  <a:solidFill>
                    <a:prstClr val="black"/>
                  </a:solidFill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</a:rPr>
                  <a:t>At very high density, asymptotic freedom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deconfinement and ultimately perturbativity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Perturbative EoS of QM at nearly complete 4-loop level, with one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missing from full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i-FI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i-FI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result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Accuracy will be dramatically improved, but marked dependence on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r>
                  <a:rPr lang="en-US" dirty="0">
                    <a:solidFill>
                      <a:prstClr val="black"/>
                    </a:solidFill>
                  </a:rPr>
                  <a:t>[Gorda et al., </a:t>
                </a:r>
                <a:r>
                  <a:rPr lang="en-US" dirty="0"/>
                  <a:t>PRL 127 (2021), </a:t>
                </a:r>
                <a:r>
                  <a:rPr lang="en-US" dirty="0">
                    <a:solidFill>
                      <a:prstClr val="black"/>
                    </a:solidFill>
                  </a:rPr>
                  <a:t>PRL 131 (2023)]</a:t>
                </a:r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24068" cy="6432145"/>
              </a:xfrm>
              <a:prstGeom prst="rect">
                <a:avLst/>
              </a:prstGeom>
              <a:blipFill>
                <a:blip r:embed="rId5"/>
                <a:stretch>
                  <a:fillRect l="-1786" t="-948" r="-2857" b="-56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C66886D9-BB9F-20B2-E6C6-88D2CBA21EC7}"/>
              </a:ext>
            </a:extLst>
          </p:cNvPr>
          <p:cNvSpPr/>
          <p:nvPr/>
        </p:nvSpPr>
        <p:spPr>
          <a:xfrm>
            <a:off x="9840416" y="2442162"/>
            <a:ext cx="1224136" cy="648072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63890519"/>
      </p:ext>
    </p:extLst>
  </p:cSld>
  <p:clrMapOvr>
    <a:masterClrMapping/>
  </p:clrMapOvr>
  <p:transition advTm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B3D0A39-AE89-406E-90F9-AF1B09EA1A8F}"/>
              </a:ext>
            </a:extLst>
          </p:cNvPr>
          <p:cNvGrpSpPr/>
          <p:nvPr/>
        </p:nvGrpSpPr>
        <p:grpSpPr>
          <a:xfrm>
            <a:off x="6628014" y="3223066"/>
            <a:ext cx="5516658" cy="3588137"/>
            <a:chOff x="2968752" y="274320"/>
            <a:chExt cx="6122448" cy="3822192"/>
          </a:xfrm>
        </p:grpSpPr>
        <p:pic>
          <p:nvPicPr>
            <p:cNvPr id="23" name="Picture 2" descr="C:\Users\arjvuori\Desktop\quarkmatter\vie8.PNG">
              <a:extLst>
                <a:ext uri="{FF2B5EF4-FFF2-40B4-BE49-F238E27FC236}">
                  <a16:creationId xmlns:a16="http://schemas.microsoft.com/office/drawing/2014/main" id="{4F527F01-D23D-4AD1-9684-F8CA72A81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52" y="274320"/>
              <a:ext cx="6122448" cy="382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CA38F6A-7A95-4EEB-B54C-B7C4383B6AA2}"/>
                </a:ext>
              </a:extLst>
            </p:cNvPr>
            <p:cNvSpPr/>
            <p:nvPr/>
          </p:nvSpPr>
          <p:spPr>
            <a:xfrm>
              <a:off x="6240016" y="1138657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93257C-6A4B-46F6-BB70-98A797F4C34A}"/>
                </a:ext>
              </a:extLst>
            </p:cNvPr>
            <p:cNvSpPr/>
            <p:nvPr/>
          </p:nvSpPr>
          <p:spPr>
            <a:xfrm>
              <a:off x="7032104" y="346569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96744" cy="6385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lang="en-US" sz="28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Low- and high-density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fi-FI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</m:t>
                    </m:r>
                    <m:sSub>
                      <m:sSubPr>
                        <m:ctrlP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) limits under control but no-man’s land in between. Possibilities for proceeding: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Solve the Sign Problem of lattice QCD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Use models for nuclear and quark  matter, including holography*</a:t>
                </a:r>
              </a:p>
              <a:p>
                <a:pPr marL="514350" indent="-514350">
                  <a:spcAft>
                    <a:spcPts val="1800"/>
                  </a:spcAft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Allow all possible behaviors of the EoS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*E.g., </a:t>
                </a:r>
                <a:r>
                  <a:rPr lang="en-US" dirty="0" err="1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Hoyos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, Jokela, AV, P</a:t>
                </a:r>
                <a:r>
                  <a:rPr lang="fi-FI" dirty="0"/>
                  <a:t>rog. Part. Nucl. Phys. 126 (2022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)</a:t>
                </a:r>
                <a:endParaRPr lang="en-US" b="0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96744" cy="6385979"/>
              </a:xfrm>
              <a:prstGeom prst="rect">
                <a:avLst/>
              </a:prstGeom>
              <a:blipFill>
                <a:blip r:embed="rId5"/>
                <a:stretch>
                  <a:fillRect l="-1911" t="-954" r="-2184" b="-57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6539195"/>
      </p:ext>
    </p:extLst>
  </p:cSld>
  <p:clrMapOvr>
    <a:masterClrMapping/>
  </p:clrMapOvr>
  <p:transition advTm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B3D0A39-AE89-406E-90F9-AF1B09EA1A8F}"/>
              </a:ext>
            </a:extLst>
          </p:cNvPr>
          <p:cNvGrpSpPr/>
          <p:nvPr/>
        </p:nvGrpSpPr>
        <p:grpSpPr>
          <a:xfrm>
            <a:off x="6628014" y="3223066"/>
            <a:ext cx="5516658" cy="3588137"/>
            <a:chOff x="2968752" y="274320"/>
            <a:chExt cx="6122448" cy="3822192"/>
          </a:xfrm>
        </p:grpSpPr>
        <p:pic>
          <p:nvPicPr>
            <p:cNvPr id="23" name="Picture 2" descr="C:\Users\arjvuori\Desktop\quarkmatter\vie8.PNG">
              <a:extLst>
                <a:ext uri="{FF2B5EF4-FFF2-40B4-BE49-F238E27FC236}">
                  <a16:creationId xmlns:a16="http://schemas.microsoft.com/office/drawing/2014/main" id="{4F527F01-D23D-4AD1-9684-F8CA72A81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52" y="274320"/>
              <a:ext cx="6122448" cy="382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CA38F6A-7A95-4EEB-B54C-B7C4383B6AA2}"/>
                </a:ext>
              </a:extLst>
            </p:cNvPr>
            <p:cNvSpPr/>
            <p:nvPr/>
          </p:nvSpPr>
          <p:spPr>
            <a:xfrm>
              <a:off x="6240016" y="1138657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93257C-6A4B-46F6-BB70-98A797F4C34A}"/>
                </a:ext>
              </a:extLst>
            </p:cNvPr>
            <p:cNvSpPr/>
            <p:nvPr/>
          </p:nvSpPr>
          <p:spPr>
            <a:xfrm>
              <a:off x="7032104" y="346569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44624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91EE6A-39EC-0C5D-0011-D0E4B3CE54F9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96744" cy="6385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,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i-FI" sz="2800" dirty="0"/>
                  <a:t> all gradually increase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Composition: plasma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lattice of increa-singly n-rich nuclei </a:t>
                </a:r>
                <a14:m>
                  <m:oMath xmlns:m="http://schemas.openxmlformats.org/officeDocument/2006/math">
                    <m:r>
                      <a:rPr lang="fi-FI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nuclear matter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?</a:t>
                </a:r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endParaRPr lang="en-US" sz="28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Low- and high-density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fi-FI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</m:t>
                    </m:r>
                    <m:sSub>
                      <m:sSubPr>
                        <m:ctrlP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i-FI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) limits under control but no-man’s land in between. Possibilities for proceeding: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Solve the Sign Problem of lattice QCD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Use models for nuclear and quark  matter, including holography*</a:t>
                </a:r>
              </a:p>
              <a:p>
                <a:pPr marL="514350" indent="-514350">
                  <a:spcAft>
                    <a:spcPts val="1800"/>
                  </a:spcAft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Allow all possible behaviors of the EoS</a:t>
                </a:r>
              </a:p>
              <a:p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*E.g., </a:t>
                </a:r>
                <a:r>
                  <a:rPr lang="en-US" dirty="0" err="1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Hoyos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, Jokela, AV, P</a:t>
                </a:r>
                <a:r>
                  <a:rPr lang="fi-FI" dirty="0"/>
                  <a:t>rog. Part. Nucl. Phys. 126 (2022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)</a:t>
                </a:r>
                <a:endParaRPr lang="en-US" b="0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91EE6A-39EC-0C5D-0011-D0E4B3CE5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96744" cy="6385979"/>
              </a:xfrm>
              <a:prstGeom prst="rect">
                <a:avLst/>
              </a:prstGeom>
              <a:blipFill>
                <a:blip r:embed="rId5"/>
                <a:stretch>
                  <a:fillRect l="-1911" t="-954" r="-2184" b="-57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230877"/>
      </p:ext>
    </p:extLst>
  </p:cSld>
  <p:clrMapOvr>
    <a:masterClrMapping/>
  </p:clrMapOvr>
  <p:transition advTm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jvuori\Desktop\quarkmatter\vi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777" y="116632"/>
            <a:ext cx="498888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BE1B4-AA3E-036E-C902-B8D1B194A1D4}"/>
              </a:ext>
            </a:extLst>
          </p:cNvPr>
          <p:cNvSpPr txBox="1">
            <a:spLocks/>
          </p:cNvSpPr>
          <p:nvPr/>
        </p:nvSpPr>
        <p:spPr>
          <a:xfrm>
            <a:off x="191342" y="179309"/>
            <a:ext cx="698477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2400"/>
              </a:spcAft>
              <a:defRPr/>
            </a:pPr>
            <a:r>
              <a:rPr lang="en-US" sz="2800" b="1">
                <a:solidFill>
                  <a:prstClr val="black"/>
                </a:solidFill>
                <a:latin typeface="Calibri"/>
              </a:rPr>
              <a:t>Possible way to proceed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: build ensembles of randomly generated interpolators with piecewise-defined basis functions – or use nonparametric Gaussian Process regression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550555"/>
      </p:ext>
    </p:extLst>
  </p:cSld>
  <p:clrMapOvr>
    <a:masterClrMapping/>
  </p:clrMapOvr>
  <p:transition advTm="2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jvuori\Desktop\quarkmatter\vi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777" y="116632"/>
            <a:ext cx="498888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rjvuori\Desktop\quarkmatter\vie11.PNG">
            <a:extLst>
              <a:ext uri="{FF2B5EF4-FFF2-40B4-BE49-F238E27FC236}">
                <a16:creationId xmlns:a16="http://schemas.microsoft.com/office/drawing/2014/main" id="{71C364F6-2CC6-4906-B5F9-1F9EAA9FC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19" y="3573016"/>
            <a:ext cx="486333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1343" y="179309"/>
                <a:ext cx="6984776" cy="59046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>
                  <a:spcAft>
                    <a:spcPts val="2400"/>
                  </a:spcAft>
                  <a:defRPr/>
                </a:pPr>
                <a:r>
                  <a:rPr lang="en-US" sz="2800" b="1" dirty="0">
                    <a:solidFill>
                      <a:prstClr val="black"/>
                    </a:solidFill>
                    <a:latin typeface="Calibri"/>
                  </a:rPr>
                  <a:t>Possible way to proceed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: build ensembles of randomly generated interpolators with piecewise-defined basis functions – or use nonparametric Gaussian Process regression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Require for all interpolated EoSs: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Smooth matching to nuclear and quark matter EoSs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Continuity of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– and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except at possible first-order phase transitions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Subluminality: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NS configurations built with interpolated EoSs agree with robust observational   data: the “NS-laboratory” effect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3" y="179309"/>
                <a:ext cx="6984776" cy="5904656"/>
              </a:xfrm>
              <a:prstGeom prst="rect">
                <a:avLst/>
              </a:prstGeom>
              <a:blipFill>
                <a:blip r:embed="rId5"/>
                <a:stretch>
                  <a:fillRect l="-1832" t="-929" b="-361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E02F87-04F0-4294-BB68-02E3D3418D1E}"/>
              </a:ext>
            </a:extLst>
          </p:cNvPr>
          <p:cNvSpPr/>
          <p:nvPr/>
        </p:nvSpPr>
        <p:spPr>
          <a:xfrm>
            <a:off x="191345" y="6228020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Kurkela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789 (2014), Gorda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950 (2023)]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0942172"/>
      </p:ext>
    </p:extLst>
  </p:cSld>
  <p:clrMapOvr>
    <a:masterClrMapping/>
  </p:clrMapOvr>
  <p:transition advTm="2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2924944"/>
            <a:ext cx="8856984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What do we know </a:t>
            </a:r>
            <a:r>
              <a:rPr lang="en-US" sz="4000"/>
              <a:t>from NS observations</a:t>
            </a:r>
            <a:r>
              <a:rPr lang="en-US" sz="4000" dirty="0"/>
              <a:t>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05973"/>
      </p:ext>
    </p:extLst>
  </p:cSld>
  <p:clrMapOvr>
    <a:masterClrMapping/>
  </p:clrMapOvr>
  <p:transition advTm="11867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/>
              <p:nvPr/>
            </p:nvSpPr>
            <p:spPr>
              <a:xfrm>
                <a:off x="249560" y="5541794"/>
                <a:ext cx="11535072" cy="972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</a:rPr>
                  <a:t>Two Shapiro-delay measurements of two-solar-mass NSs </a:t>
                </a:r>
                <a:r>
                  <a:rPr lang="en-US" dirty="0">
                    <a:solidFill>
                      <a:prstClr val="black"/>
                    </a:solidFill>
                  </a:rPr>
                  <a:t>[Demorest et al., Nature 467 (2010) Antoniadis et al., Science 340 (2013) Cromartie et al., Nature Astronomy 4 (2019)]</a:t>
                </a:r>
                <a:r>
                  <a:rPr lang="en-US" sz="2400" dirty="0">
                    <a:solidFill>
                      <a:prstClr val="black"/>
                    </a:solidFill>
                  </a:rPr>
                  <a:t>:</a:t>
                </a:r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TOV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0" y="5541794"/>
                <a:ext cx="11535072" cy="972895"/>
              </a:xfrm>
              <a:prstGeom prst="rect">
                <a:avLst/>
              </a:prstGeom>
              <a:blipFill>
                <a:blip r:embed="rId4"/>
                <a:stretch>
                  <a:fillRect l="-1110" t="-5625" b="-10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4021B-44B3-44B7-A75C-98F7FC79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D4D183-B8C2-46E2-B863-970BF7801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948" y="0"/>
            <a:ext cx="12195948" cy="54358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EE8292-C1D3-CAAE-8CCA-E82E050A70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14" y="913511"/>
            <a:ext cx="5844514" cy="5065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B73FFFA-9632-E2BF-732C-9CEC4298C6B8}"/>
              </a:ext>
            </a:extLst>
          </p:cNvPr>
          <p:cNvCxnSpPr>
            <a:cxnSpLocks/>
          </p:cNvCxnSpPr>
          <p:nvPr/>
        </p:nvCxnSpPr>
        <p:spPr>
          <a:xfrm>
            <a:off x="4151784" y="2492896"/>
            <a:ext cx="43924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DB4EC01-1649-E642-F619-403AA13B805C}"/>
              </a:ext>
            </a:extLst>
          </p:cNvPr>
          <p:cNvSpPr txBox="1"/>
          <p:nvPr/>
        </p:nvSpPr>
        <p:spPr>
          <a:xfrm>
            <a:off x="10122607" y="-8009"/>
            <a:ext cx="209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Source: Paulo Freire</a:t>
            </a:r>
            <a:endParaRPr lang="en-FI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6B3FD8-8A3D-F3C6-0842-7BC4D4D63167}"/>
              </a:ext>
            </a:extLst>
          </p:cNvPr>
          <p:cNvSpPr/>
          <p:nvPr/>
        </p:nvSpPr>
        <p:spPr>
          <a:xfrm>
            <a:off x="10056440" y="620688"/>
            <a:ext cx="504056" cy="648072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1999989"/>
      </p:ext>
    </p:extLst>
  </p:cSld>
  <p:clrMapOvr>
    <a:masterClrMapping/>
  </p:clrMapOvr>
  <p:transition advTm="830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95400" y="260648"/>
                <a:ext cx="10887000" cy="3050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Radius (and combined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) measurements more problematic, but recently important progress through X-ray observations: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Cooling of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thermonuclear</a:t>
                </a:r>
                <a:r>
                  <a:rPr lang="fi-FI" sz="2800" dirty="0">
                    <a:solidFill>
                      <a:prstClr val="black"/>
                    </a:solidFill>
                  </a:rPr>
                  <a:t> X-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ray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bursts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provide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radii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~±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m </a:t>
                </a:r>
                <a:r>
                  <a:rPr lang="fi-FI" dirty="0">
                    <a:solidFill>
                      <a:prstClr val="black"/>
                    </a:solidFill>
                  </a:rPr>
                  <a:t>[Nättilä et al., Astronomy &amp; Astrophysics 608 (2017); …]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fi-FI" sz="2800" dirty="0" err="1">
                    <a:solidFill>
                      <a:prstClr val="black"/>
                    </a:solidFill>
                  </a:rPr>
                  <a:t>Pulse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profiling</a:t>
                </a:r>
                <a:r>
                  <a:rPr lang="fi-FI" sz="2800" dirty="0">
                    <a:solidFill>
                      <a:prstClr val="black"/>
                    </a:solidFill>
                  </a:rPr>
                  <a:t> (NICER)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nontrivial lower bounds for </a:t>
                </a:r>
                <a:r>
                  <a:rPr lang="en-US" sz="2800" dirty="0">
                    <a:solidFill>
                      <a:prstClr val="black"/>
                    </a:solidFill>
                  </a:rPr>
                  <a:t>a few stellar radii, including PSR J0740+6620 with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[</a:t>
                </a:r>
                <a:r>
                  <a:rPr lang="fi-FI" dirty="0">
                    <a:solidFill>
                      <a:prstClr val="black"/>
                    </a:solidFill>
                  </a:rPr>
                  <a:t>Miller et al., ApJL 918 (2021);...]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endParaRPr lang="fi-FI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260648"/>
                <a:ext cx="10887000" cy="3050387"/>
              </a:xfrm>
              <a:prstGeom prst="rect">
                <a:avLst/>
              </a:prstGeom>
              <a:blipFill>
                <a:blip r:embed="rId3"/>
                <a:stretch>
                  <a:fillRect l="-1120" t="-2000" r="-190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45628-3F6C-4CD1-B51F-47B418A7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A7F2B-26B3-42E1-8ABD-8BF9A1F61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041" y="2908452"/>
            <a:ext cx="4489863" cy="37476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5A2DFB-C95D-0EA4-352D-156C6370B3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016" y="2908452"/>
            <a:ext cx="5511780" cy="385048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ABDD39-FD74-CD3A-9734-1BA1A5F01FD4}"/>
              </a:ext>
            </a:extLst>
          </p:cNvPr>
          <p:cNvSpPr/>
          <p:nvPr/>
        </p:nvSpPr>
        <p:spPr>
          <a:xfrm>
            <a:off x="9828158" y="6494538"/>
            <a:ext cx="2351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Source: Joonas Nättilä</a:t>
            </a:r>
            <a:endParaRPr lang="en-U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31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59"/>
    </mc:Choice>
    <mc:Fallback xmlns="">
      <p:transition spd="slow" advTm="4725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A17E40D-252F-473A-82D1-312ECA77CE69}"/>
              </a:ext>
            </a:extLst>
          </p:cNvPr>
          <p:cNvSpPr txBox="1"/>
          <p:nvPr/>
        </p:nvSpPr>
        <p:spPr>
          <a:xfrm>
            <a:off x="695400" y="397108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err="1">
                <a:solidFill>
                  <a:prstClr val="black"/>
                </a:solidFill>
              </a:rPr>
              <a:t>Gravitational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wave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breakthrough</a:t>
            </a:r>
            <a:r>
              <a:rPr lang="fi-FI" sz="2800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First observed binary NS merger GW170817 by LIGO &amp; Virgo in 2017 (and many since then)</a:t>
            </a:r>
            <a:endParaRPr lang="fi-FI" sz="2800" dirty="0">
              <a:solidFill>
                <a:prstClr val="black"/>
              </a:solidFill>
            </a:endParaRPr>
          </a:p>
          <a:p>
            <a:endParaRPr lang="fi-FI" sz="28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Three types of potential inputs: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srgbClr val="FF0000"/>
                </a:solidFill>
              </a:rPr>
              <a:t>Tidal </a:t>
            </a:r>
            <a:r>
              <a:rPr lang="en-US" sz="2800" dirty="0" err="1">
                <a:solidFill>
                  <a:srgbClr val="FF0000"/>
                </a:solidFill>
              </a:rPr>
              <a:t>deformabilities</a:t>
            </a:r>
            <a:r>
              <a:rPr lang="en-US" sz="2800" dirty="0">
                <a:solidFill>
                  <a:srgbClr val="FF0000"/>
                </a:solidFill>
              </a:rPr>
              <a:t> of the NSs during </a:t>
            </a:r>
            <a:r>
              <a:rPr lang="en-US" sz="2800" dirty="0" err="1">
                <a:solidFill>
                  <a:srgbClr val="FF0000"/>
                </a:solidFill>
              </a:rPr>
              <a:t>inspiral</a:t>
            </a:r>
            <a:r>
              <a:rPr lang="en-US" sz="2800" dirty="0">
                <a:solidFill>
                  <a:srgbClr val="FF0000"/>
                </a:solidFill>
              </a:rPr>
              <a:t> – good measure of stellar compactness</a:t>
            </a:r>
          </a:p>
          <a:p>
            <a:pPr marL="514350" indent="-514350">
              <a:buFont typeface="+mj-lt"/>
              <a:buAutoNum type="arabicParenR"/>
            </a:pPr>
            <a:r>
              <a:rPr lang="fi-FI" sz="2800" dirty="0">
                <a:solidFill>
                  <a:prstClr val="black"/>
                </a:solidFill>
              </a:rPr>
              <a:t>Postmerger waveform – sensitive to EoS and transport, but frequency too high for LIGO</a:t>
            </a:r>
            <a:endParaRPr lang="en-US" sz="2800" dirty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EM counterpart – indirect information on merger product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1193B3-7CC2-4C1F-919A-E5732D8D25EC}"/>
              </a:ext>
            </a:extLst>
          </p:cNvPr>
          <p:cNvSpPr txBox="1"/>
          <p:nvPr/>
        </p:nvSpPr>
        <p:spPr>
          <a:xfrm>
            <a:off x="695400" y="397108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>
                <a:solidFill>
                  <a:prstClr val="black"/>
                </a:solidFill>
              </a:rPr>
              <a:t>Gravitational </a:t>
            </a:r>
            <a:r>
              <a:rPr lang="fi-FI" sz="2800" b="1" dirty="0" err="1">
                <a:solidFill>
                  <a:prstClr val="black"/>
                </a:solidFill>
              </a:rPr>
              <a:t>wave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breakthrough</a:t>
            </a:r>
            <a:r>
              <a:rPr lang="fi-FI" sz="2800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First observed binary NS merger GW170817 by LIGO &amp; Virgo in 2017 (and many since then)</a:t>
            </a:r>
            <a:endParaRPr lang="fi-FI" sz="2800" dirty="0">
              <a:solidFill>
                <a:prstClr val="black"/>
              </a:solidFill>
            </a:endParaRPr>
          </a:p>
          <a:p>
            <a:endParaRPr lang="fi-FI" sz="28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Three types of potential inputs: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Tidal </a:t>
            </a:r>
            <a:r>
              <a:rPr lang="en-US" sz="2800" dirty="0" err="1">
                <a:solidFill>
                  <a:prstClr val="black"/>
                </a:solidFill>
              </a:rPr>
              <a:t>deformabilities</a:t>
            </a:r>
            <a:r>
              <a:rPr lang="en-US" sz="2800" dirty="0">
                <a:solidFill>
                  <a:prstClr val="black"/>
                </a:solidFill>
              </a:rPr>
              <a:t> of the NSs during </a:t>
            </a:r>
            <a:r>
              <a:rPr lang="en-US" sz="2800" dirty="0" err="1">
                <a:solidFill>
                  <a:prstClr val="black"/>
                </a:solidFill>
              </a:rPr>
              <a:t>inspiral</a:t>
            </a:r>
            <a:r>
              <a:rPr lang="en-US" sz="2800" dirty="0">
                <a:solidFill>
                  <a:prstClr val="black"/>
                </a:solidFill>
              </a:rPr>
              <a:t> – good measure of stellar compactness</a:t>
            </a:r>
          </a:p>
          <a:p>
            <a:pPr marL="514350" indent="-514350">
              <a:buFont typeface="+mj-lt"/>
              <a:buAutoNum type="arabicParenR"/>
            </a:pPr>
            <a:r>
              <a:rPr lang="fi-FI" sz="2800" dirty="0">
                <a:solidFill>
                  <a:prstClr val="black"/>
                </a:solidFill>
              </a:rPr>
              <a:t>Postmerger waveform – sensitive to EoS and transport, but frequency too high for LIGO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EM counterpart – indirect information on merger product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9"/>
          <a:stretch/>
        </p:blipFill>
        <p:spPr>
          <a:xfrm>
            <a:off x="8389481" y="2243836"/>
            <a:ext cx="3200830" cy="45544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497" y="116632"/>
            <a:ext cx="3179127" cy="2146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604393" y="54452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[LIGO and </a:t>
            </a:r>
            <a:r>
              <a:rPr lang="fi-FI" dirty="0" err="1">
                <a:solidFill>
                  <a:prstClr val="black"/>
                </a:solidFill>
              </a:rPr>
              <a:t>Virgo</a:t>
            </a:r>
            <a:r>
              <a:rPr lang="fi-FI" dirty="0">
                <a:solidFill>
                  <a:prstClr val="black"/>
                </a:solidFill>
              </a:rPr>
              <a:t> </a:t>
            </a:r>
            <a:r>
              <a:rPr lang="fi-FI" dirty="0" err="1">
                <a:solidFill>
                  <a:prstClr val="black"/>
                </a:solidFill>
              </a:rPr>
              <a:t>collaborations</a:t>
            </a:r>
            <a:r>
              <a:rPr lang="fi-FI" dirty="0">
                <a:solidFill>
                  <a:prstClr val="black"/>
                </a:solidFill>
              </a:rPr>
              <a:t>, PRL 119 (2017), PRL 121 (2018)]</a:t>
            </a:r>
            <a:endParaRPr lang="en-U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218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73"/>
    </mc:Choice>
    <mc:Fallback xmlns="">
      <p:transition spd="slow" advTm="35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D2998A-DDAF-4CF7-95EE-7107E7FB45BB}"/>
                  </a:ext>
                </a:extLst>
              </p:cNvPr>
              <p:cNvSpPr txBox="1"/>
              <p:nvPr/>
            </p:nvSpPr>
            <p:spPr>
              <a:xfrm>
                <a:off x="767408" y="385143"/>
                <a:ext cx="10585176" cy="2435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Tidal deformability: How large a quadrupolar moment NS’s gravitational field develops due to an external quadrupolar field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</a:rPr>
                  <a:t>Substantial effect on observed GW waveform during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inspiral</a:t>
                </a:r>
                <a:r>
                  <a:rPr lang="en-US" sz="2800" dirty="0">
                    <a:solidFill>
                      <a:prstClr val="black"/>
                    </a:solidFill>
                  </a:rPr>
                  <a:t> phase.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D2998A-DDAF-4CF7-95EE-7107E7FB4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385143"/>
                <a:ext cx="10585176" cy="2435347"/>
              </a:xfrm>
              <a:prstGeom prst="rect">
                <a:avLst/>
              </a:prstGeom>
              <a:blipFill>
                <a:blip r:embed="rId3"/>
                <a:stretch>
                  <a:fillRect l="-1210" t="-2250" r="-1267" b="-600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4BB7B0-C505-498D-A5DB-1D9E4BADAE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820"/>
          <a:stretch/>
        </p:blipFill>
        <p:spPr>
          <a:xfrm>
            <a:off x="2522686" y="3212976"/>
            <a:ext cx="6741666" cy="29523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EEA5CA-3977-4D40-A99C-382E0DA15125}"/>
              </a:ext>
            </a:extLst>
          </p:cNvPr>
          <p:cNvSpPr txBox="1"/>
          <p:nvPr/>
        </p:nvSpPr>
        <p:spPr>
          <a:xfrm>
            <a:off x="6240016" y="615601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[Read et al., PRD 88 (2013)]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670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83"/>
    </mc:Choice>
    <mc:Fallback xmlns="">
      <p:transition spd="slow" advTm="4678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BC4D6CD-A05D-42F4-A2A5-3BDF77463F02}"/>
              </a:ext>
            </a:extLst>
          </p:cNvPr>
          <p:cNvSpPr/>
          <p:nvPr/>
        </p:nvSpPr>
        <p:spPr>
          <a:xfrm>
            <a:off x="10056440" y="6478414"/>
            <a:ext cx="432048" cy="266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BEB2A8-ECFE-F327-46F3-93C5B2ECA4BB}"/>
              </a:ext>
            </a:extLst>
          </p:cNvPr>
          <p:cNvGrpSpPr/>
          <p:nvPr/>
        </p:nvGrpSpPr>
        <p:grpSpPr>
          <a:xfrm>
            <a:off x="1904035" y="692696"/>
            <a:ext cx="8383929" cy="4824536"/>
            <a:chOff x="1904035" y="1016732"/>
            <a:chExt cx="8383929" cy="4824536"/>
          </a:xfrm>
        </p:grpSpPr>
        <p:pic>
          <p:nvPicPr>
            <p:cNvPr id="9" name="Picture 8" descr="A diagram of a structure&#10;&#10;Description automatically generated">
              <a:extLst>
                <a:ext uri="{FF2B5EF4-FFF2-40B4-BE49-F238E27FC236}">
                  <a16:creationId xmlns:a16="http://schemas.microsoft.com/office/drawing/2014/main" id="{7914D27C-15DF-4809-0864-D8C67AFAA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4035" y="1016732"/>
              <a:ext cx="8383929" cy="4824536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E7D671B-FCD0-4AC5-85BF-A1705E493B90}"/>
                </a:ext>
              </a:extLst>
            </p:cNvPr>
            <p:cNvSpPr>
              <a:spLocks/>
            </p:cNvSpPr>
            <p:nvPr/>
          </p:nvSpPr>
          <p:spPr>
            <a:xfrm>
              <a:off x="6528048" y="5157192"/>
              <a:ext cx="273630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0DC7A34-9009-4355-A701-86E14E9E77EA}"/>
                </a:ext>
              </a:extLst>
            </p:cNvPr>
            <p:cNvSpPr txBox="1">
              <a:spLocks/>
            </p:cNvSpPr>
            <p:nvPr/>
          </p:nvSpPr>
          <p:spPr>
            <a:xfrm>
              <a:off x="7464152" y="506602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?</a:t>
              </a:r>
              <a:endParaRPr lang="en-US" b="1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CC5C8-B1BC-4A31-9D29-C9E011BE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A5A226E-353B-30B8-589A-5DB8F5A008EF}"/>
                  </a:ext>
                </a:extLst>
              </p:cNvPr>
              <p:cNvSpPr txBox="1"/>
              <p:nvPr/>
            </p:nvSpPr>
            <p:spPr>
              <a:xfrm>
                <a:off x="1991544" y="5784000"/>
                <a:ext cx="86564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FI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FI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0.16 </m:t>
                    </m:r>
                  </m:oMath>
                </a14:m>
                <a:r>
                  <a:rPr lang="en-US" sz="2800"/>
                  <a:t>baryons/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800"/>
                          <m:t>fm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800"/>
                  <a:t> nuclear saturation density</a:t>
                </a:r>
                <a:endParaRPr lang="en-FI" sz="28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A5A226E-353B-30B8-589A-5DB8F5A008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5784000"/>
                <a:ext cx="8656461" cy="523220"/>
              </a:xfrm>
              <a:prstGeom prst="rect">
                <a:avLst/>
              </a:prstGeom>
              <a:blipFill>
                <a:blip r:embed="rId5"/>
                <a:stretch>
                  <a:fillRect t="-11628" r="-563" b="-3255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9772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325"/>
    </mc:Choice>
    <mc:Fallback xmlns="">
      <p:transition advTm="17325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30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9B3677-4B58-4EDC-BBBB-A95A3B2C2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7" y="3570241"/>
            <a:ext cx="3603523" cy="3050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97CE09-CC90-426F-947A-AA03A5FE8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7" y="3501008"/>
            <a:ext cx="3200239" cy="3163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1006E2-0219-6331-0454-3836A2D3238B}"/>
                  </a:ext>
                </a:extLst>
              </p:cNvPr>
              <p:cNvSpPr txBox="1"/>
              <p:nvPr/>
            </p:nvSpPr>
            <p:spPr>
              <a:xfrm>
                <a:off x="767408" y="385143"/>
                <a:ext cx="10585176" cy="2885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Tidal deformability: How large a quadrupolar moment NS’s gravitational field develops due to an external quadrupolar field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</a:rPr>
                  <a:t>LIGO &amp; Virgo bound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(1.4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 580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at 90% credence using low spin prior: useful test for EoSs </a:t>
                </a:r>
                <a:r>
                  <a:rPr lang="en-US" dirty="0">
                    <a:solidFill>
                      <a:prstClr val="black"/>
                    </a:solidFill>
                  </a:rPr>
                  <a:t>[</a:t>
                </a:r>
                <a:r>
                  <a:rPr lang="fi-FI" dirty="0">
                    <a:solidFill>
                      <a:prstClr val="black"/>
                    </a:solidFill>
                  </a:rPr>
                  <a:t>LIGO and Virgo, PRL 121 (2018)</a:t>
                </a:r>
                <a:r>
                  <a:rPr lang="en-US" dirty="0">
                    <a:solidFill>
                      <a:prstClr val="black"/>
                    </a:solidFill>
                  </a:rPr>
                  <a:t>]</a:t>
                </a:r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1006E2-0219-6331-0454-3836A2D32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385143"/>
                <a:ext cx="10585176" cy="2885021"/>
              </a:xfrm>
              <a:prstGeom prst="rect">
                <a:avLst/>
              </a:prstGeom>
              <a:blipFill>
                <a:blip r:embed="rId4"/>
                <a:stretch>
                  <a:fillRect l="-1210" t="-1903" r="-1843" b="-507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889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2"/>
    </mc:Choice>
    <mc:Fallback xmlns="">
      <p:transition spd="slow" advTm="17522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A17E40D-252F-473A-82D1-312ECA77CE69}"/>
              </a:ext>
            </a:extLst>
          </p:cNvPr>
          <p:cNvSpPr txBox="1"/>
          <p:nvPr/>
        </p:nvSpPr>
        <p:spPr>
          <a:xfrm>
            <a:off x="695400" y="397108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err="1">
                <a:solidFill>
                  <a:prstClr val="black"/>
                </a:solidFill>
              </a:rPr>
              <a:t>Gravitational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wave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breakthrough</a:t>
            </a:r>
            <a:r>
              <a:rPr lang="fi-FI" sz="2800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First observed binary NS merger GW170817 by LIGO &amp; Virgo in 2017 (and many since then)</a:t>
            </a:r>
            <a:endParaRPr lang="fi-FI" sz="2800" dirty="0">
              <a:solidFill>
                <a:prstClr val="black"/>
              </a:solidFill>
            </a:endParaRPr>
          </a:p>
          <a:p>
            <a:endParaRPr lang="fi-FI" sz="28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Three types of potential inputs: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Tidal deformabilities of the NSs during </a:t>
            </a:r>
            <a:r>
              <a:rPr lang="en-US" sz="2800" dirty="0" err="1">
                <a:solidFill>
                  <a:prstClr val="black"/>
                </a:solidFill>
              </a:rPr>
              <a:t>inspiral</a:t>
            </a:r>
            <a:r>
              <a:rPr lang="en-US" sz="2800" dirty="0">
                <a:solidFill>
                  <a:prstClr val="black"/>
                </a:solidFill>
              </a:rPr>
              <a:t> – good measure of stellar compactness</a:t>
            </a:r>
          </a:p>
          <a:p>
            <a:pPr marL="514350" indent="-514350">
              <a:buFont typeface="+mj-lt"/>
              <a:buAutoNum type="arabicParenR"/>
            </a:pPr>
            <a:r>
              <a:rPr lang="fi-FI" sz="2800" dirty="0">
                <a:solidFill>
                  <a:srgbClr val="FF0000"/>
                </a:solidFill>
              </a:rPr>
              <a:t>Postmerger waveform – sensitive to EoS and transport, but frequency too high for LIGO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EM counterpart – indirect information on merger product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9"/>
          <a:stretch/>
        </p:blipFill>
        <p:spPr>
          <a:xfrm>
            <a:off x="8389481" y="2243836"/>
            <a:ext cx="3200830" cy="45544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31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497" y="116632"/>
            <a:ext cx="3179127" cy="2146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604393" y="54452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[LIGO and </a:t>
            </a:r>
            <a:r>
              <a:rPr lang="fi-FI" dirty="0" err="1">
                <a:solidFill>
                  <a:prstClr val="black"/>
                </a:solidFill>
              </a:rPr>
              <a:t>Virgo</a:t>
            </a:r>
            <a:r>
              <a:rPr lang="fi-FI" dirty="0">
                <a:solidFill>
                  <a:prstClr val="black"/>
                </a:solidFill>
              </a:rPr>
              <a:t> </a:t>
            </a:r>
            <a:r>
              <a:rPr lang="fi-FI" dirty="0" err="1">
                <a:solidFill>
                  <a:prstClr val="black"/>
                </a:solidFill>
              </a:rPr>
              <a:t>collaborations</a:t>
            </a:r>
            <a:r>
              <a:rPr lang="fi-FI" dirty="0">
                <a:solidFill>
                  <a:prstClr val="black"/>
                </a:solidFill>
              </a:rPr>
              <a:t>, PRL 119 (2017), PRL 121 (2018)]</a:t>
            </a:r>
            <a:endParaRPr lang="en-U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335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6"/>
    </mc:Choice>
    <mc:Fallback xmlns="">
      <p:transition spd="slow" advTm="5266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811AE54-3B02-440E-A22D-D928F8883684}"/>
              </a:ext>
            </a:extLst>
          </p:cNvPr>
          <p:cNvSpPr txBox="1"/>
          <p:nvPr/>
        </p:nvSpPr>
        <p:spPr>
          <a:xfrm>
            <a:off x="695400" y="404664"/>
            <a:ext cx="10873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Ringdown pattern: Unlike in BH mergers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, binary NS mergers expected to feature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complex period of relaxation characterized by GW spectrum sensitive to both initial NS masses and the EoS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14FF8-35C3-444C-B1BD-FA73B8D603E6}"/>
              </a:ext>
            </a:extLst>
          </p:cNvPr>
          <p:cNvSpPr txBox="1"/>
          <p:nvPr/>
        </p:nvSpPr>
        <p:spPr>
          <a:xfrm>
            <a:off x="7032104" y="644404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Baiotti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Rezzolla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Rept.Prog.Phys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 80 (2017)]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6201AD-0080-E31E-93C6-B01E8372B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232" y="1957665"/>
            <a:ext cx="7154360" cy="4495671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E1EE2782-52CE-2644-DE5F-F0C3ADDC0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32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BDA86B-CFB2-45B1-ACD8-8A22CA680760}"/>
              </a:ext>
            </a:extLst>
          </p:cNvPr>
          <p:cNvSpPr txBox="1"/>
          <p:nvPr/>
        </p:nvSpPr>
        <p:spPr>
          <a:xfrm>
            <a:off x="495200" y="2245697"/>
            <a:ext cx="37161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/>
              <a:t>Scenario 1: prompt collapse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137D4B-A28C-4CF9-8F4E-BF3B32C48201}"/>
              </a:ext>
            </a:extLst>
          </p:cNvPr>
          <p:cNvSpPr txBox="1"/>
          <p:nvPr/>
        </p:nvSpPr>
        <p:spPr>
          <a:xfrm>
            <a:off x="495200" y="3541840"/>
            <a:ext cx="401662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/>
              <a:t>Scenario 2: collapse during hyper-massive phase (differential rotation)</a:t>
            </a:r>
          </a:p>
          <a:p>
            <a:endParaRPr lang="en-US" sz="2200" dirty="0"/>
          </a:p>
          <a:p>
            <a:pPr>
              <a:spcAft>
                <a:spcPts val="1200"/>
              </a:spcAft>
            </a:pPr>
            <a:r>
              <a:rPr lang="en-US" sz="2200" dirty="0"/>
              <a:t>Scenario 3: collapse during supra-massive phase (uniform rotation)</a:t>
            </a:r>
          </a:p>
          <a:p>
            <a:r>
              <a:rPr lang="en-US" sz="2200" dirty="0"/>
              <a:t>Scenario 4: no collapse</a:t>
            </a:r>
          </a:p>
        </p:txBody>
      </p:sp>
    </p:spTree>
    <p:extLst>
      <p:ext uri="{BB962C8B-B14F-4D97-AF65-F5344CB8AC3E}">
        <p14:creationId xmlns:p14="http://schemas.microsoft.com/office/powerpoint/2010/main" val="6116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93"/>
    </mc:Choice>
    <mc:Fallback xmlns="">
      <p:transition spd="slow" advTm="20793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811AE54-3B02-440E-A22D-D928F8883684}"/>
              </a:ext>
            </a:extLst>
          </p:cNvPr>
          <p:cNvSpPr txBox="1"/>
          <p:nvPr/>
        </p:nvSpPr>
        <p:spPr>
          <a:xfrm>
            <a:off x="479376" y="387821"/>
            <a:ext cx="11233248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Relativistic MHD simulations show sensitivity of postmerger waveform to first-order phase transitions, other EoS  features and even transport effects.</a:t>
            </a:r>
          </a:p>
          <a:p>
            <a:pPr>
              <a:spcAft>
                <a:spcPts val="18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Frequencies too high for existing GW-experiments, but future 3</a:t>
            </a:r>
            <a:r>
              <a:rPr lang="en-US" sz="2800" baseline="30000" dirty="0">
                <a:solidFill>
                  <a:prstClr val="black"/>
                </a:solidFill>
                <a:latin typeface="Calibri"/>
              </a:rPr>
              <a:t>rd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-generation observatories expected to improve the situation.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DA2938-F534-4E9B-A7D7-516466951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2638252"/>
            <a:ext cx="8280920" cy="34457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8E5E17-7590-46B1-884F-8BDF5B4FE548}"/>
              </a:ext>
            </a:extLst>
          </p:cNvPr>
          <p:cNvSpPr txBox="1"/>
          <p:nvPr/>
        </p:nvSpPr>
        <p:spPr>
          <a:xfrm>
            <a:off x="6312024" y="622802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Takami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Rezzolla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Baiotti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PRD 91 (2015)]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18EF1D6-DB59-FB85-1016-79795351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33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4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"/>
    </mc:Choice>
    <mc:Fallback xmlns="">
      <p:transition spd="slow" advTm="33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A17E40D-252F-473A-82D1-312ECA77CE69}"/>
              </a:ext>
            </a:extLst>
          </p:cNvPr>
          <p:cNvSpPr txBox="1"/>
          <p:nvPr/>
        </p:nvSpPr>
        <p:spPr>
          <a:xfrm>
            <a:off x="695400" y="397108"/>
            <a:ext cx="74168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dirty="0" err="1">
                <a:solidFill>
                  <a:prstClr val="black"/>
                </a:solidFill>
              </a:rPr>
              <a:t>Gravitational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wave</a:t>
            </a:r>
            <a:r>
              <a:rPr lang="fi-FI" sz="2800" b="1" dirty="0">
                <a:solidFill>
                  <a:prstClr val="black"/>
                </a:solidFill>
              </a:rPr>
              <a:t> </a:t>
            </a:r>
            <a:r>
              <a:rPr lang="fi-FI" sz="2800" b="1" dirty="0" err="1">
                <a:solidFill>
                  <a:prstClr val="black"/>
                </a:solidFill>
              </a:rPr>
              <a:t>breakthrough</a:t>
            </a:r>
            <a:r>
              <a:rPr lang="fi-FI" sz="2800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First observed binary NS merger GW170817 by LIGO &amp; Virgo in 2017 (and many since then)</a:t>
            </a:r>
            <a:endParaRPr lang="fi-FI" sz="2800" dirty="0">
              <a:solidFill>
                <a:prstClr val="black"/>
              </a:solidFill>
            </a:endParaRPr>
          </a:p>
          <a:p>
            <a:endParaRPr lang="fi-FI" sz="28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Three types of potential inputs: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prstClr val="black"/>
                </a:solidFill>
              </a:rPr>
              <a:t>Tidal deformabilities of the NSs during </a:t>
            </a:r>
            <a:r>
              <a:rPr lang="en-US" sz="2800" dirty="0" err="1">
                <a:solidFill>
                  <a:prstClr val="black"/>
                </a:solidFill>
              </a:rPr>
              <a:t>inspiral</a:t>
            </a:r>
            <a:r>
              <a:rPr lang="en-US" sz="2800" dirty="0">
                <a:solidFill>
                  <a:prstClr val="black"/>
                </a:solidFill>
              </a:rPr>
              <a:t> – good measure of stellar compactness</a:t>
            </a:r>
          </a:p>
          <a:p>
            <a:pPr marL="514350" indent="-514350">
              <a:buFont typeface="+mj-lt"/>
              <a:buAutoNum type="arabicParenR"/>
            </a:pPr>
            <a:r>
              <a:rPr lang="fi-FI" sz="2800" dirty="0">
                <a:solidFill>
                  <a:prstClr val="black"/>
                </a:solidFill>
              </a:rPr>
              <a:t>Postmerger waveform – sensitive to EoS and transport, but frequency too high for LIGO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>
                <a:solidFill>
                  <a:srgbClr val="FF0000"/>
                </a:solidFill>
              </a:rPr>
              <a:t>EM counterpart – indirect information on merger product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9"/>
          <a:stretch/>
        </p:blipFill>
        <p:spPr>
          <a:xfrm>
            <a:off x="8389481" y="2243836"/>
            <a:ext cx="3200830" cy="45544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497" y="116632"/>
            <a:ext cx="3179127" cy="2146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604393" y="54452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[LIGO and </a:t>
            </a:r>
            <a:r>
              <a:rPr lang="fi-FI" dirty="0" err="1">
                <a:solidFill>
                  <a:prstClr val="black"/>
                </a:solidFill>
              </a:rPr>
              <a:t>Virgo</a:t>
            </a:r>
            <a:r>
              <a:rPr lang="fi-FI" dirty="0">
                <a:solidFill>
                  <a:prstClr val="black"/>
                </a:solidFill>
              </a:rPr>
              <a:t> </a:t>
            </a:r>
            <a:r>
              <a:rPr lang="fi-FI" dirty="0" err="1">
                <a:solidFill>
                  <a:prstClr val="black"/>
                </a:solidFill>
              </a:rPr>
              <a:t>collaborations</a:t>
            </a:r>
            <a:r>
              <a:rPr lang="fi-FI" dirty="0">
                <a:solidFill>
                  <a:prstClr val="black"/>
                </a:solidFill>
              </a:rPr>
              <a:t>, PRL 119 (2017), PRL 121 (2018)]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DBBB7F0-333A-5BA3-E8AC-7CDA323C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34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434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"/>
    </mc:Choice>
    <mc:Fallback xmlns="">
      <p:transition spd="slow" advTm="32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EC8A5C-205B-3F7E-78E8-6FAAD5063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186" y="3284984"/>
            <a:ext cx="5271265" cy="33123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22D6D2-3630-43AF-95F8-299A0120CB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283149"/>
            <a:ext cx="4824536" cy="27138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11AE54-3B02-440E-A22D-D928F8883684}"/>
              </a:ext>
            </a:extLst>
          </p:cNvPr>
          <p:cNvSpPr txBox="1"/>
          <p:nvPr/>
        </p:nvSpPr>
        <p:spPr>
          <a:xfrm>
            <a:off x="551384" y="404664"/>
            <a:ext cx="62031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en-US" sz="2800">
                <a:solidFill>
                  <a:prstClr val="black"/>
                </a:solidFill>
                <a:latin typeface="Calibri"/>
              </a:rPr>
              <a:t>In GW170817, short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gamma-ray burst 1.7s 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after GWs,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followed by optical signal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: Delayed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collapse to 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a black hole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DE26FE0-BC02-5C2C-F451-2D089D0D2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35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9D455C-FE56-26A7-7E9C-419004BC9FA4}"/>
              </a:ext>
            </a:extLst>
          </p:cNvPr>
          <p:cNvSpPr/>
          <p:nvPr/>
        </p:nvSpPr>
        <p:spPr>
          <a:xfrm>
            <a:off x="7176120" y="4365104"/>
            <a:ext cx="4967331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6741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"/>
    </mc:Choice>
    <mc:Fallback xmlns="">
      <p:transition spd="slow" advTm="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EC8A5C-205B-3F7E-78E8-6FAAD5063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186" y="3284984"/>
            <a:ext cx="5271265" cy="33123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22D6D2-3630-43AF-95F8-299A0120CB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283149"/>
            <a:ext cx="4824536" cy="2713803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DE26FE0-BC02-5C2C-F451-2D089D0D2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36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5249DF-9169-41A3-AE50-5F7ADFB79877}"/>
                  </a:ext>
                </a:extLst>
              </p:cNvPr>
              <p:cNvSpPr txBox="1"/>
              <p:nvPr/>
            </p:nvSpPr>
            <p:spPr>
              <a:xfrm>
                <a:off x="551384" y="404664"/>
                <a:ext cx="6233484" cy="4239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GW170817, short gamma-ray burst 1.7s after GWs, followed by optical signal: Delayed collapse to a black hole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Important constraint for the maximal TOV mass of stable NSs: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the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supramassive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scenario,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pPr marL="514350" indent="-514350">
                  <a:buFont typeface="Arial" panose="020B0604020202020204" pitchFamily="34" charset="0"/>
                  <a:buChar char="•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the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hypermassive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scenario,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Kepler</m:t>
                        </m:r>
                      </m:sub>
                    </m:sSub>
                    <m:r>
                      <a:rPr lang="fi-FI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endParaRPr lang="fi-FI" sz="2800" b="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5249DF-9169-41A3-AE50-5F7ADFB79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404664"/>
                <a:ext cx="6233484" cy="4239494"/>
              </a:xfrm>
              <a:prstGeom prst="rect">
                <a:avLst/>
              </a:prstGeom>
              <a:blipFill>
                <a:blip r:embed="rId4"/>
                <a:stretch>
                  <a:fillRect l="-1955" t="-1293" r="-283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A4AF4A2-AB0D-4576-A4F4-E31BD8C795F3}"/>
              </a:ext>
            </a:extLst>
          </p:cNvPr>
          <p:cNvSpPr/>
          <p:nvPr/>
        </p:nvSpPr>
        <p:spPr>
          <a:xfrm>
            <a:off x="7176120" y="4365104"/>
            <a:ext cx="4967331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7989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"/>
    </mc:Choice>
    <mc:Fallback xmlns="">
      <p:transition spd="slow" advTm="16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EC8A5C-205B-3F7E-78E8-6FAAD5063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186" y="3284984"/>
            <a:ext cx="5271265" cy="33123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22D6D2-3630-43AF-95F8-299A0120CB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283149"/>
            <a:ext cx="4824536" cy="27138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/>
              <p:nvPr/>
            </p:nvSpPr>
            <p:spPr>
              <a:xfrm>
                <a:off x="551384" y="404664"/>
                <a:ext cx="6233484" cy="5762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GW170817, short gamma-ray burst 1.7s after GWs, followed by optical signal: Delayed collapse to a black hole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Important constraint for the maximal TOV mass of stable NSs: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the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supramassive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scenario,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pPr marL="514350" indent="-514350">
                  <a:spcAft>
                    <a:spcPts val="18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the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hypermassive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scenario,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Kepler</m:t>
                        </m:r>
                      </m:sub>
                    </m:sSub>
                    <m:r>
                      <a:rPr lang="fi-FI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endParaRPr lang="fi-FI" sz="2800" dirty="0">
                  <a:solidFill>
                    <a:prstClr val="black"/>
                  </a:solidFill>
                  <a:latin typeface="Calibri"/>
                </a:endParaRPr>
              </a:p>
              <a:p>
                <a:pPr>
                  <a:defRPr/>
                </a:pP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Hypermassive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scenario considered more likely and leads to stronger constraints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&amp; EoS 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[</a:t>
                </a:r>
                <a:r>
                  <a:rPr lang="en-US" dirty="0" err="1">
                    <a:solidFill>
                      <a:prstClr val="black"/>
                    </a:solidFill>
                    <a:latin typeface="Calibri"/>
                  </a:rPr>
                  <a:t>Rezzolla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 et al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ApJ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852 (2018)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]</a:t>
                </a:r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404664"/>
                <a:ext cx="6233484" cy="5762988"/>
              </a:xfrm>
              <a:prstGeom prst="rect">
                <a:avLst/>
              </a:prstGeom>
              <a:blipFill>
                <a:blip r:embed="rId4"/>
                <a:stretch>
                  <a:fillRect l="-1955" t="-951" r="-2933" b="-200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DE26FE0-BC02-5C2C-F451-2D089D0D2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37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3BD373-A2AA-4060-ADA5-D0BC6E8C191B}"/>
              </a:ext>
            </a:extLst>
          </p:cNvPr>
          <p:cNvSpPr/>
          <p:nvPr/>
        </p:nvSpPr>
        <p:spPr>
          <a:xfrm>
            <a:off x="7176120" y="4365104"/>
            <a:ext cx="4967331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2352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"/>
    </mc:Choice>
    <mc:Fallback xmlns="">
      <p:transition spd="slow" advTm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risbee, person, ocean floor&#10;&#10;Description automatically generated">
            <a:extLst>
              <a:ext uri="{FF2B5EF4-FFF2-40B4-BE49-F238E27FC236}">
                <a16:creationId xmlns:a16="http://schemas.microsoft.com/office/drawing/2014/main" id="{7B33FF89-611B-97AF-9BB4-0360FE7D27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56" b="3444"/>
          <a:stretch/>
        </p:blipFill>
        <p:spPr>
          <a:xfrm>
            <a:off x="-1522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F0AF6-6A06-E236-EA0B-A5FEB838600F}"/>
              </a:ext>
            </a:extLst>
          </p:cNvPr>
          <p:cNvSpPr txBox="1"/>
          <p:nvPr/>
        </p:nvSpPr>
        <p:spPr>
          <a:xfrm>
            <a:off x="321568" y="476672"/>
            <a:ext cx="1160708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US" sz="4000" b="1" dirty="0"/>
              <a:t>Summary of lecture 1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Outside black holes, neutron stars house highest-density matter in the observable Universe, providing unique laboratory for QCD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/>
              <a:t>Key question: do NS cores house stable deconfined matter?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In the last ~10 years, NS observations have advanced not only via GW observatories, but with mass and radius measurements of unprecedented accuracy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Tomorrow: how to deduce core properties through combination of robust theoretical results and reliable observations?</a:t>
            </a:r>
          </a:p>
        </p:txBody>
      </p:sp>
    </p:spTree>
    <p:extLst>
      <p:ext uri="{BB962C8B-B14F-4D97-AF65-F5344CB8AC3E}">
        <p14:creationId xmlns:p14="http://schemas.microsoft.com/office/powerpoint/2010/main" val="3997186500"/>
      </p:ext>
    </p:extLst>
  </p:cSld>
  <p:clrMapOvr>
    <a:masterClrMapping/>
  </p:clrMapOvr>
  <p:transition advTm="24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3632" y="2852936"/>
            <a:ext cx="7920880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/>
              <a:t>Lessons from heavy-ion physics</a:t>
            </a: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805810"/>
      </p:ext>
    </p:extLst>
  </p:cSld>
  <p:clrMapOvr>
    <a:masterClrMapping/>
  </p:clrMapOvr>
  <p:transition advTm="3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id="{DC67FA67-EB27-BBF8-B153-35325995D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"/>
          <a:stretch/>
        </p:blipFill>
        <p:spPr>
          <a:xfrm>
            <a:off x="6528048" y="44624"/>
            <a:ext cx="5591944" cy="32801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77C5B-47A7-4A9A-9B60-D9D57A65CEAD}"/>
                  </a:ext>
                </a:extLst>
              </p:cNvPr>
              <p:cNvSpPr txBox="1"/>
              <p:nvPr/>
            </p:nvSpPr>
            <p:spPr>
              <a:xfrm>
                <a:off x="263352" y="404664"/>
                <a:ext cx="6192688" cy="22704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Neutron stars </a:t>
                </a:r>
                <a:r>
                  <a:rPr lang="en-US" sz="2800" dirty="0"/>
                  <a:t>are truly extreme: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Masses from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up to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Radii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 dirty="0"/>
                  <a:t> km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Magnetic fields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800" dirty="0"/>
                  <a:t>G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Temperatures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keV and spin fr.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kHz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77C5B-47A7-4A9A-9B60-D9D57A65C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404664"/>
                <a:ext cx="6192688" cy="2270430"/>
              </a:xfrm>
              <a:prstGeom prst="rect">
                <a:avLst/>
              </a:prstGeom>
              <a:blipFill>
                <a:blip r:embed="rId6"/>
                <a:stretch>
                  <a:fillRect l="-1969" t="-2413" b="-670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961E4-1A44-44E8-B54D-6A0B11C9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07CEC6-85B9-590D-E890-7AF9F7FD913D}"/>
              </a:ext>
            </a:extLst>
          </p:cNvPr>
          <p:cNvSpPr>
            <a:spLocks/>
          </p:cNvSpPr>
          <p:nvPr/>
        </p:nvSpPr>
        <p:spPr>
          <a:xfrm>
            <a:off x="9768408" y="2852937"/>
            <a:ext cx="188475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88825-7FAC-F9D3-FEA4-3FDC5E0754A1}"/>
              </a:ext>
            </a:extLst>
          </p:cNvPr>
          <p:cNvSpPr txBox="1">
            <a:spLocks/>
          </p:cNvSpPr>
          <p:nvPr/>
        </p:nvSpPr>
        <p:spPr>
          <a:xfrm>
            <a:off x="10272464" y="2796898"/>
            <a:ext cx="25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?</a:t>
            </a:r>
            <a:endParaRPr lang="en-US" sz="1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BFCA71-B02F-C14D-A964-9D558E47624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67" t="11593" b="4153"/>
          <a:stretch/>
        </p:blipFill>
        <p:spPr>
          <a:xfrm>
            <a:off x="6672063" y="3380855"/>
            <a:ext cx="5519937" cy="3477146"/>
          </a:xfrm>
          <a:prstGeom prst="rect">
            <a:avLst/>
          </a:prstGeom>
        </p:spPr>
      </p:pic>
      <p:pic>
        <p:nvPicPr>
          <p:cNvPr id="4" name="Picture 3" descr="A blue glowing planet in space&#10;&#10;Description automatically generated">
            <a:extLst>
              <a:ext uri="{FF2B5EF4-FFF2-40B4-BE49-F238E27FC236}">
                <a16:creationId xmlns:a16="http://schemas.microsoft.com/office/drawing/2014/main" id="{3733AEA0-1A0F-774A-427F-973475DCA7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0" t="21264" r="17240" b="23474"/>
          <a:stretch/>
        </p:blipFill>
        <p:spPr>
          <a:xfrm>
            <a:off x="10419456" y="4293096"/>
            <a:ext cx="1775520" cy="1644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987281"/>
      </p:ext>
    </p:extLst>
  </p:cSld>
  <p:clrMapOvr>
    <a:masterClrMapping/>
  </p:clrMapOvr>
  <p:transition advTm="43967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0BFAF-9CA7-1D19-0018-0DCC929D6BAD}"/>
              </a:ext>
            </a:extLst>
          </p:cNvPr>
          <p:cNvSpPr txBox="1"/>
          <p:nvPr/>
        </p:nvSpPr>
        <p:spPr>
          <a:xfrm>
            <a:off x="335360" y="260648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/>
              <a:t>Some lessons from heavy-ion experiments &amp; lattice studies of hot QGP: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63229F-38B8-8A11-DD96-E7A5CB0E68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66" y="0"/>
            <a:ext cx="4649734" cy="3358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FA09-2715-E200-3ED0-8EE32276F3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55" r="50787"/>
          <a:stretch/>
        </p:blipFill>
        <p:spPr>
          <a:xfrm>
            <a:off x="7359749" y="3281324"/>
            <a:ext cx="4838847" cy="35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46243"/>
      </p:ext>
    </p:extLst>
  </p:cSld>
  <p:clrMapOvr>
    <a:masterClrMapping/>
  </p:clrMapOvr>
  <p:transition advTm="2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/>
              <p:nvPr/>
            </p:nvSpPr>
            <p:spPr>
              <a:xfrm>
                <a:off x="335360" y="260648"/>
                <a:ext cx="7056784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/>
                  <a:t>Some lessons from heavy-ion experiments &amp; lattice studies of hot QGP: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In dilute limit, deconfinement transition a </a:t>
                </a:r>
                <a:r>
                  <a:rPr lang="en-US" sz="2800" i="1" dirty="0"/>
                  <a:t>crossover</a:t>
                </a:r>
                <a:r>
                  <a:rPr lang="en-US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US" sz="2800" dirty="0"/>
                  <a:t> MeV,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~400</m:t>
                    </m:r>
                  </m:oMath>
                </a14:m>
                <a:r>
                  <a:rPr lang="en-US" sz="2800" dirty="0"/>
                  <a:t> MeV/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60648"/>
                <a:ext cx="7056784" cy="1892826"/>
              </a:xfrm>
              <a:prstGeom prst="rect">
                <a:avLst/>
              </a:prstGeom>
              <a:blipFill>
                <a:blip r:embed="rId2"/>
                <a:stretch>
                  <a:fillRect l="-1813" t="-3226" b="-871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163229F-38B8-8A11-DD96-E7A5CB0E6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66" y="0"/>
            <a:ext cx="4649734" cy="3358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FA09-2715-E200-3ED0-8EE32276F3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5" r="50787"/>
          <a:stretch/>
        </p:blipFill>
        <p:spPr>
          <a:xfrm>
            <a:off x="7359749" y="3281324"/>
            <a:ext cx="4838847" cy="35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24052"/>
      </p:ext>
    </p:extLst>
  </p:cSld>
  <p:clrMapOvr>
    <a:masterClrMapping/>
  </p:clrMapOvr>
  <p:transition advTm="2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/>
              <p:nvPr/>
            </p:nvSpPr>
            <p:spPr>
              <a:xfrm>
                <a:off x="335360" y="260648"/>
                <a:ext cx="7056784" cy="3386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/>
                  <a:t>Some lessons from heavy-ion experiments &amp; lattice studies of hot QGP: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In dilute limit, deconfinement transition a </a:t>
                </a:r>
                <a:r>
                  <a:rPr lang="en-US" sz="2800" i="1" dirty="0"/>
                  <a:t>crossover</a:t>
                </a:r>
                <a:r>
                  <a:rPr lang="en-US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US" sz="2800" dirty="0"/>
                  <a:t> MeV,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~400</m:t>
                    </m:r>
                  </m:oMath>
                </a14:m>
                <a:r>
                  <a:rPr lang="en-US" sz="2800" dirty="0"/>
                  <a:t> MeV/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Soon thereafter rapid but smooth approach towards conformal behavior: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≲1/3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60648"/>
                <a:ext cx="7056784" cy="3386633"/>
              </a:xfrm>
              <a:prstGeom prst="rect">
                <a:avLst/>
              </a:prstGeom>
              <a:blipFill>
                <a:blip r:embed="rId2"/>
                <a:stretch>
                  <a:fillRect l="-1813" t="-1802" r="-2763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163229F-38B8-8A11-DD96-E7A5CB0E6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66" y="0"/>
            <a:ext cx="4649734" cy="3358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FA09-2715-E200-3ED0-8EE32276F3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5" r="50787"/>
          <a:stretch/>
        </p:blipFill>
        <p:spPr>
          <a:xfrm>
            <a:off x="7359749" y="3281324"/>
            <a:ext cx="4838847" cy="35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361599"/>
      </p:ext>
    </p:extLst>
  </p:cSld>
  <p:clrMapOvr>
    <a:masterClrMapping/>
  </p:clrMapOvr>
  <p:transition advTm="2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/>
              <p:nvPr/>
            </p:nvSpPr>
            <p:spPr>
              <a:xfrm>
                <a:off x="335360" y="260648"/>
                <a:ext cx="7056784" cy="5110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/>
                  <a:t>Some lessons from heavy-ion experiments &amp; lattice studies of hot QGP: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In dilute limit, deconfinement transition a </a:t>
                </a:r>
                <a:r>
                  <a:rPr lang="en-US" sz="2800" i="1" dirty="0"/>
                  <a:t>crossover</a:t>
                </a:r>
                <a:r>
                  <a:rPr lang="en-US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US" sz="2800" dirty="0"/>
                  <a:t> MeV,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~400</m:t>
                    </m:r>
                  </m:oMath>
                </a14:m>
                <a:r>
                  <a:rPr lang="en-US" sz="2800" dirty="0"/>
                  <a:t> MeV/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Soon thereafter rapid but smooth approach towards conformal behavior: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≲1/3</m:t>
                    </m:r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Strong coupling machinery useful for transport &amp; dynamics, but </a:t>
                </a:r>
                <a:r>
                  <a:rPr lang="en-US" sz="2800" i="1" dirty="0"/>
                  <a:t>bulk thermo-dynamic properties of hot QGP consistent with resummed pQCD from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60648"/>
                <a:ext cx="7056784" cy="5110181"/>
              </a:xfrm>
              <a:prstGeom prst="rect">
                <a:avLst/>
              </a:prstGeom>
              <a:blipFill>
                <a:blip r:embed="rId2"/>
                <a:stretch>
                  <a:fillRect l="-1813" t="-1193" r="-2763" b="-250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163229F-38B8-8A11-DD96-E7A5CB0E6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66" y="0"/>
            <a:ext cx="4649734" cy="3358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FA09-2715-E200-3ED0-8EE32276F3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5" r="50787"/>
          <a:stretch/>
        </p:blipFill>
        <p:spPr>
          <a:xfrm>
            <a:off x="7359749" y="3281324"/>
            <a:ext cx="4838847" cy="35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77005"/>
      </p:ext>
    </p:extLst>
  </p:cSld>
  <p:clrMapOvr>
    <a:masterClrMapping/>
  </p:clrMapOvr>
  <p:transition advTm="2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/>
              <p:nvPr/>
            </p:nvSpPr>
            <p:spPr>
              <a:xfrm>
                <a:off x="335360" y="260648"/>
                <a:ext cx="7056784" cy="6402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/>
                  <a:t>Some lessons from heavy-ion experiments &amp; lattice studies of hot QGP: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In dilute limit, deconfinement transition a </a:t>
                </a:r>
                <a:r>
                  <a:rPr lang="en-US" sz="2800" i="1" dirty="0"/>
                  <a:t>crossover</a:t>
                </a:r>
                <a:r>
                  <a:rPr lang="en-US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US" sz="2800" dirty="0"/>
                  <a:t> MeV,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~400</m:t>
                    </m:r>
                  </m:oMath>
                </a14:m>
                <a:r>
                  <a:rPr lang="en-US" sz="2800" dirty="0"/>
                  <a:t> MeV/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fm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Soon thereafter rapid but smooth approach towards conformal behavior: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≲1/3</m:t>
                    </m:r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Strong coupling machinery useful for transport &amp; dynamics, but </a:t>
                </a:r>
                <a:r>
                  <a:rPr lang="en-US" sz="2800" i="1" dirty="0"/>
                  <a:t>bulk thermo-dynamic properties of hot QGP consistent with resummed pQCD from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800" i="1" dirty="0"/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Presence of deconfined matter confirmed </a:t>
                </a:r>
                <a:r>
                  <a:rPr lang="en-US" sz="2800" i="1" dirty="0"/>
                  <a:t>indirectly</a:t>
                </a:r>
                <a:r>
                  <a:rPr lang="en-US" sz="2800" dirty="0"/>
                  <a:t> through presence of a near-thermal medium with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60BFAF-9CA7-1D19-0018-0DCC929D6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60648"/>
                <a:ext cx="7056784" cy="6402843"/>
              </a:xfrm>
              <a:prstGeom prst="rect">
                <a:avLst/>
              </a:prstGeom>
              <a:blipFill>
                <a:blip r:embed="rId2"/>
                <a:stretch>
                  <a:fillRect l="-1813" t="-952" r="-2763" b="-181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163229F-38B8-8A11-DD96-E7A5CB0E68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66" y="0"/>
            <a:ext cx="4649734" cy="3358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20FA09-2715-E200-3ED0-8EE32276F3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5" r="50787"/>
          <a:stretch/>
        </p:blipFill>
        <p:spPr>
          <a:xfrm>
            <a:off x="7359749" y="3281324"/>
            <a:ext cx="4838847" cy="35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881720"/>
      </p:ext>
    </p:extLst>
  </p:cSld>
  <p:clrMapOvr>
    <a:masterClrMapping/>
  </p:clrMapOvr>
  <p:transition advTm="2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2852936"/>
            <a:ext cx="10801200" cy="7200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/>
              <a:t>NS-matter EoS: model-independent interpolation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45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0C46F5-8DDA-44AE-CE0D-019A8E7C2E95}"/>
              </a:ext>
            </a:extLst>
          </p:cNvPr>
          <p:cNvGrpSpPr/>
          <p:nvPr/>
        </p:nvGrpSpPr>
        <p:grpSpPr>
          <a:xfrm>
            <a:off x="942622" y="4414828"/>
            <a:ext cx="2775475" cy="1805594"/>
            <a:chOff x="2968752" y="274320"/>
            <a:chExt cx="6122448" cy="3822192"/>
          </a:xfrm>
        </p:grpSpPr>
        <p:pic>
          <p:nvPicPr>
            <p:cNvPr id="5" name="Picture 2" descr="C:\Users\arjvuori\Desktop\quarkmatter\vie8.PNG">
              <a:extLst>
                <a:ext uri="{FF2B5EF4-FFF2-40B4-BE49-F238E27FC236}">
                  <a16:creationId xmlns:a16="http://schemas.microsoft.com/office/drawing/2014/main" id="{838F4F32-5769-8948-389F-B7EE81E0F5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52" y="274320"/>
              <a:ext cx="6122448" cy="382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0FAE01A-71CF-E0EC-3162-D2EF57DE099F}"/>
                </a:ext>
              </a:extLst>
            </p:cNvPr>
            <p:cNvSpPr/>
            <p:nvPr/>
          </p:nvSpPr>
          <p:spPr>
            <a:xfrm>
              <a:off x="6240016" y="1138657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39F34C9-C0BA-9E83-9F61-BAE608904863}"/>
                </a:ext>
              </a:extLst>
            </p:cNvPr>
            <p:cNvSpPr/>
            <p:nvPr/>
          </p:nvSpPr>
          <p:spPr>
            <a:xfrm>
              <a:off x="7032104" y="346569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5D1B09D-4F89-A583-2CB3-D3CEC6F49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197" y="4365104"/>
            <a:ext cx="2584620" cy="18055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F681B2-B5AE-2B51-091B-A7A0EDF99C50}"/>
                  </a:ext>
                </a:extLst>
              </p:cNvPr>
              <p:cNvSpPr txBox="1"/>
              <p:nvPr/>
            </p:nvSpPr>
            <p:spPr>
              <a:xfrm>
                <a:off x="4317703" y="4708254"/>
                <a:ext cx="822340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66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FI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F681B2-B5AE-2B51-091B-A7A0EDF99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703" y="4708254"/>
                <a:ext cx="822340" cy="10156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5F476C-9C60-A772-2824-0EFBDB0B8BDE}"/>
                  </a:ext>
                </a:extLst>
              </p:cNvPr>
              <p:cNvSpPr txBox="1"/>
              <p:nvPr/>
            </p:nvSpPr>
            <p:spPr>
              <a:xfrm>
                <a:off x="8688288" y="4760069"/>
                <a:ext cx="2625719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i-FI" sz="6600" b="0" i="1" smtClean="0">
                          <a:latin typeface="Cambria Math" panose="02040503050406030204" pitchFamily="18" charset="0"/>
                        </a:rPr>
                        <m:t>  ???</m:t>
                      </m:r>
                    </m:oMath>
                  </m:oMathPara>
                </a14:m>
                <a:endParaRPr lang="en-FI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5F476C-9C60-A772-2824-0EFBDB0B8B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8" y="4760069"/>
                <a:ext cx="2625719" cy="10156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931703"/>
      </p:ext>
    </p:extLst>
  </p:cSld>
  <p:clrMapOvr>
    <a:masterClrMapping/>
  </p:clrMapOvr>
  <p:transition advTm="8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77878A-9650-444C-A61B-F5C17382A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2924944"/>
            <a:ext cx="10945216" cy="33334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5AA7619-E6EA-4B31-9767-E18CC8824DD1}"/>
                  </a:ext>
                </a:extLst>
              </p:cNvPr>
              <p:cNvSpPr txBox="1"/>
              <p:nvPr/>
            </p:nvSpPr>
            <p:spPr>
              <a:xfrm>
                <a:off x="396280" y="332656"/>
                <a:ext cx="11399440" cy="13566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i-FI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Useful strategy in interpolation: Start from the speed of sound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i-FI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fi-FI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kumimoji="0" lang="fi-FI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𝑞</m:t>
                        </m:r>
                      </m:sub>
                    </m:sSub>
                  </m:oMath>
                </a14:m>
                <a:r>
                  <a:rPr kumimoji="0" lang="fi-FI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and classify results in terms of maximal value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fi-FI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  <m:sup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0" lang="fi-FI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reaches at any density </a:t>
                </a:r>
                <a:r>
                  <a:rPr kumimoji="0" lang="fi-FI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[Annala et al., Nature Physics (2020) and PRX (2022)]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lang="fi-FI" sz="2400" dirty="0"/>
                  <a:t> </a:t>
                </a:r>
                <a:endParaRPr lang="fi-FI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5AA7619-E6EA-4B31-9767-E18CC8824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80" y="332656"/>
                <a:ext cx="11399440" cy="1356653"/>
              </a:xfrm>
              <a:prstGeom prst="rect">
                <a:avLst/>
              </a:prstGeom>
              <a:blipFill>
                <a:blip r:embed="rId4"/>
                <a:stretch>
                  <a:fillRect l="-1070" t="-4505" r="-321" b="-495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97874699"/>
      </p:ext>
    </p:extLst>
  </p:cSld>
  <p:clrMapOvr>
    <a:masterClrMapping/>
  </p:clrMapOvr>
  <p:transition advTm="2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9879C0-ADDF-40D1-9C25-CEB62FD11528}"/>
                  </a:ext>
                </a:extLst>
              </p:cNvPr>
              <p:cNvSpPr txBox="1"/>
              <p:nvPr/>
            </p:nvSpPr>
            <p:spPr>
              <a:xfrm>
                <a:off x="396280" y="332656"/>
                <a:ext cx="11399440" cy="2477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Aft>
                    <a:spcPts val="18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Useful strategy in interpolation: Start from the speed of sound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and classify results in terms of maximal value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reaches at any density</a:t>
                </a:r>
                <a:r>
                  <a:rPr kumimoji="0" lang="fi-FI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fi-FI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[Annala et al., Nature Physics (2020) and PRX (2022)]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endParaRPr kumimoji="0" lang="fi-FI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r>
                  <a:rPr lang="fi-FI" sz="2800" dirty="0"/>
                  <a:t>Allows accurate tracking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/>
                  <a:t> – an </a:t>
                </a:r>
                <a:r>
                  <a:rPr lang="en-US" sz="2800" dirty="0"/>
                  <a:t>interesting</a:t>
                </a:r>
                <a:r>
                  <a:rPr lang="fi-FI" sz="2800" dirty="0"/>
                  <a:t> </a:t>
                </a:r>
                <a:r>
                  <a:rPr lang="en-US" sz="2800" dirty="0"/>
                  <a:t>quantity with tension between</a:t>
                </a:r>
                <a:r>
                  <a:rPr lang="fi-FI" sz="2800" dirty="0"/>
                  <a:t> </a:t>
                </a:r>
                <a:r>
                  <a:rPr lang="en-US" sz="2800" dirty="0"/>
                  <a:t>expectations from nuclear theory and experience from other contexts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9879C0-ADDF-40D1-9C25-CEB62FD11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80" y="332656"/>
                <a:ext cx="11399440" cy="2477601"/>
              </a:xfrm>
              <a:prstGeom prst="rect">
                <a:avLst/>
              </a:prstGeom>
              <a:blipFill>
                <a:blip r:embed="rId3"/>
                <a:stretch>
                  <a:fillRect l="-1070" t="-2463" r="-267" b="-517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7E664C2-4791-4B08-8FBF-46C4082DD8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4" r="9434"/>
          <a:stretch/>
        </p:blipFill>
        <p:spPr>
          <a:xfrm>
            <a:off x="623392" y="2924944"/>
            <a:ext cx="4834812" cy="37103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E360B6-9126-47D4-A58D-72C30CB96F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0867"/>
          <a:stretch/>
        </p:blipFill>
        <p:spPr>
          <a:xfrm>
            <a:off x="6600056" y="2924944"/>
            <a:ext cx="4752528" cy="36081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2173282"/>
      </p:ext>
    </p:extLst>
  </p:cSld>
  <p:clrMapOvr>
    <a:masterClrMapping/>
  </p:clrMapOvr>
  <p:transition advTm="29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0C571B-AD99-4058-B5D9-879A4269804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67B4F15-1ECB-4A3D-9658-C8E237D4D065}"/>
              </a:ext>
            </a:extLst>
          </p:cNvPr>
          <p:cNvGrpSpPr/>
          <p:nvPr/>
        </p:nvGrpSpPr>
        <p:grpSpPr>
          <a:xfrm>
            <a:off x="6995592" y="3212976"/>
            <a:ext cx="4861048" cy="3142213"/>
            <a:chOff x="2456574" y="3902724"/>
            <a:chExt cx="4230851" cy="2822067"/>
          </a:xfrm>
        </p:grpSpPr>
        <p:pic>
          <p:nvPicPr>
            <p:cNvPr id="6" name="Picture 5" descr="A sign on the side of a road&#10;&#10;Description generated with very high confidence">
              <a:extLst>
                <a:ext uri="{FF2B5EF4-FFF2-40B4-BE49-F238E27FC236}">
                  <a16:creationId xmlns:a16="http://schemas.microsoft.com/office/drawing/2014/main" id="{FFDFF433-1EA5-43EE-96E0-58D28BF77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574" y="3902724"/>
              <a:ext cx="4230851" cy="2822067"/>
            </a:xfrm>
            <a:prstGeom prst="rect">
              <a:avLst/>
            </a:prstGeom>
          </p:spPr>
        </p:pic>
        <p:pic>
          <p:nvPicPr>
            <p:cNvPr id="8" name="Picture 7" descr="A sign on the side of a road&#10;&#10;Description generated with very high confidence">
              <a:extLst>
                <a:ext uri="{FF2B5EF4-FFF2-40B4-BE49-F238E27FC236}">
                  <a16:creationId xmlns:a16="http://schemas.microsoft.com/office/drawing/2014/main" id="{4C5A1F65-DF06-41E7-A2BF-485EAA39D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13" t="21062" r="77344" b="71703"/>
            <a:stretch/>
          </p:blipFill>
          <p:spPr>
            <a:xfrm>
              <a:off x="2843808" y="4725145"/>
              <a:ext cx="792088" cy="5040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6E0138D-1641-4E7B-81AF-6B65032904FE}"/>
                    </a:ext>
                  </a:extLst>
                </p:cNvPr>
                <p:cNvSpPr txBox="1"/>
                <p:nvPr/>
              </p:nvSpPr>
              <p:spPr>
                <a:xfrm>
                  <a:off x="2907595" y="4760676"/>
                  <a:ext cx="646194" cy="37080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/</m:t>
                        </m:r>
                        <m:rad>
                          <m:radPr>
                            <m:degHide m:val="on"/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3</m:t>
                            </m:r>
                          </m:e>
                        </m:rad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6E0138D-1641-4E7B-81AF-6B65032904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7595" y="4760676"/>
                  <a:ext cx="646194" cy="37080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FI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C444D3-32CA-47AD-BA81-E60B5FC7C507}"/>
              </a:ext>
            </a:extLst>
          </p:cNvPr>
          <p:cNvGrpSpPr/>
          <p:nvPr/>
        </p:nvGrpSpPr>
        <p:grpSpPr>
          <a:xfrm>
            <a:off x="396280" y="3330853"/>
            <a:ext cx="6471434" cy="3096344"/>
            <a:chOff x="0" y="211036"/>
            <a:chExt cx="9144000" cy="393122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0B3F568-DEB3-4D60-B964-8C275F6FD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211036"/>
              <a:ext cx="9144000" cy="393122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65E709-9660-4F09-A231-2AE3B0B36196}"/>
                </a:ext>
              </a:extLst>
            </p:cNvPr>
            <p:cNvSpPr/>
            <p:nvPr/>
          </p:nvSpPr>
          <p:spPr>
            <a:xfrm>
              <a:off x="3959352" y="3227832"/>
              <a:ext cx="4320480" cy="216024"/>
            </a:xfrm>
            <a:prstGeom prst="rect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CE5A79-7B0F-4122-89B4-49872B978BD3}"/>
                </a:ext>
              </a:extLst>
            </p:cNvPr>
            <p:cNvSpPr/>
            <p:nvPr/>
          </p:nvSpPr>
          <p:spPr>
            <a:xfrm>
              <a:off x="899592" y="3436780"/>
              <a:ext cx="2952328" cy="216024"/>
            </a:xfrm>
            <a:prstGeom prst="rect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6677D1-8703-469B-AF2F-D27BB4C49211}"/>
                  </a:ext>
                </a:extLst>
              </p:cNvPr>
              <p:cNvSpPr txBox="1"/>
              <p:nvPr/>
            </p:nvSpPr>
            <p:spPr>
              <a:xfrm>
                <a:off x="396280" y="332656"/>
                <a:ext cx="11399440" cy="2477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Aft>
                    <a:spcPts val="18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Useful strategy in interpolation: Start from the speed of sound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and classify results in terms of maximal value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reaches at any density</a:t>
                </a:r>
                <a:r>
                  <a:rPr kumimoji="0" lang="fi-FI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fi-FI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[Annala et al., Nature Physics (2020) and PRX (2022)]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endParaRPr kumimoji="0" lang="fi-FI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r>
                  <a:rPr lang="fi-FI" sz="2800" dirty="0"/>
                  <a:t>Allows accurate tracking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/>
                  <a:t> – an </a:t>
                </a:r>
                <a:r>
                  <a:rPr lang="en-US" sz="2800" dirty="0"/>
                  <a:t>interesting</a:t>
                </a:r>
                <a:r>
                  <a:rPr lang="fi-FI" sz="2800" dirty="0"/>
                  <a:t> </a:t>
                </a:r>
                <a:r>
                  <a:rPr lang="en-US" sz="2800" dirty="0"/>
                  <a:t>quantity with tension between</a:t>
                </a:r>
                <a:r>
                  <a:rPr lang="fi-FI" sz="2800" dirty="0"/>
                  <a:t> </a:t>
                </a:r>
                <a:r>
                  <a:rPr lang="en-US" sz="2800" dirty="0"/>
                  <a:t>expectations from nuclear theory and experience from other contexts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6677D1-8703-469B-AF2F-D27BB4C49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80" y="332656"/>
                <a:ext cx="11399440" cy="2477601"/>
              </a:xfrm>
              <a:prstGeom prst="rect">
                <a:avLst/>
              </a:prstGeom>
              <a:blipFill>
                <a:blip r:embed="rId6"/>
                <a:stretch>
                  <a:fillRect l="-1070" t="-2463" r="-267" b="-517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BDAC88A-96A0-D8CF-F514-5E3F4E1DFB1C}"/>
              </a:ext>
            </a:extLst>
          </p:cNvPr>
          <p:cNvCxnSpPr>
            <a:cxnSpLocks/>
          </p:cNvCxnSpPr>
          <p:nvPr/>
        </p:nvCxnSpPr>
        <p:spPr>
          <a:xfrm>
            <a:off x="7533479" y="4201136"/>
            <a:ext cx="731921" cy="414033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78BA95-C492-9BC9-D251-04FF2797530C}"/>
              </a:ext>
            </a:extLst>
          </p:cNvPr>
          <p:cNvCxnSpPr>
            <a:cxnSpLocks/>
          </p:cNvCxnSpPr>
          <p:nvPr/>
        </p:nvCxnSpPr>
        <p:spPr>
          <a:xfrm flipV="1">
            <a:off x="7524319" y="4202298"/>
            <a:ext cx="731921" cy="414033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C9FCA04-D3B5-3D61-395C-37EC9391C311}"/>
              </a:ext>
            </a:extLst>
          </p:cNvPr>
          <p:cNvSpPr txBox="1"/>
          <p:nvPr/>
        </p:nvSpPr>
        <p:spPr>
          <a:xfrm>
            <a:off x="6358387" y="6411699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[Hoyos, Jokela, Rodriguez, Vuorinen, PRD 94 (2016)]</a:t>
            </a:r>
            <a:endParaRPr lang="en-FI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3285778"/>
      </p:ext>
    </p:extLst>
  </p:cSld>
  <p:clrMapOvr>
    <a:masterClrMapping/>
  </p:clrMapOvr>
  <p:transition advTm="37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17" r="258"/>
          <a:stretch/>
        </p:blipFill>
        <p:spPr>
          <a:xfrm>
            <a:off x="6600056" y="1"/>
            <a:ext cx="5400600" cy="3557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046502" cy="2573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/>
                  <a:t>[Annala et al., </a:t>
                </a:r>
                <a:r>
                  <a:rPr lang="fi-FI" sz="2000" err="1"/>
                  <a:t>Nature</a:t>
                </a:r>
                <a:r>
                  <a:rPr lang="fi-FI" sz="2000"/>
                  <a:t> </a:t>
                </a:r>
                <a:r>
                  <a:rPr lang="fi-FI" sz="2000" err="1"/>
                  <a:t>Physics</a:t>
                </a:r>
                <a:r>
                  <a:rPr lang="fi-FI" sz="2000"/>
                  <a:t> (2020)]</a:t>
                </a:r>
                <a:endParaRPr lang="fi-FI" sz="28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046502" cy="2573333"/>
              </a:xfrm>
              <a:prstGeom prst="rect">
                <a:avLst/>
              </a:prstGeom>
              <a:blipFill>
                <a:blip r:embed="rId4"/>
                <a:stretch>
                  <a:fillRect l="-2016" t="-2370" b="-331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079368"/>
      </p:ext>
    </p:extLst>
  </p:cSld>
  <p:clrMapOvr>
    <a:masterClrMapping/>
  </p:clrMapOvr>
  <p:transition advTm="4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961E4-1A44-44E8-B54D-6A0B11C9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id="{DC67FA67-EB27-BBF8-B153-35325995D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"/>
          <a:stretch/>
        </p:blipFill>
        <p:spPr>
          <a:xfrm>
            <a:off x="6528048" y="44624"/>
            <a:ext cx="5591944" cy="32801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07CEC6-85B9-590D-E890-7AF9F7FD913D}"/>
              </a:ext>
            </a:extLst>
          </p:cNvPr>
          <p:cNvSpPr>
            <a:spLocks/>
          </p:cNvSpPr>
          <p:nvPr/>
        </p:nvSpPr>
        <p:spPr>
          <a:xfrm>
            <a:off x="9768408" y="2852937"/>
            <a:ext cx="188475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88825-7FAC-F9D3-FEA4-3FDC5E0754A1}"/>
              </a:ext>
            </a:extLst>
          </p:cNvPr>
          <p:cNvSpPr txBox="1">
            <a:spLocks/>
          </p:cNvSpPr>
          <p:nvPr/>
        </p:nvSpPr>
        <p:spPr>
          <a:xfrm>
            <a:off x="10272464" y="2796898"/>
            <a:ext cx="25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?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DC9FB3-B165-2AC1-252B-A11D0B6A26BE}"/>
                  </a:ext>
                </a:extLst>
              </p:cNvPr>
              <p:cNvSpPr txBox="1"/>
              <p:nvPr/>
            </p:nvSpPr>
            <p:spPr>
              <a:xfrm>
                <a:off x="263352" y="404664"/>
                <a:ext cx="6264696" cy="52866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Neutron stars </a:t>
                </a:r>
                <a:r>
                  <a:rPr lang="en-US" sz="2800" dirty="0"/>
                  <a:t>are truly extreme: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Masses from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up to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Radii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 dirty="0"/>
                  <a:t> km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Magnetic fields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800" dirty="0"/>
                  <a:t>G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Temperatures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keV and spin fr.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kHz 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This makes NSs a unique testbed for: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Dense nuclear and quark matter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Relativistic plasma physics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QED at ultrastrong magnetic fields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General Relativity in strong-field regime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Physics of heavy nuclei (via kilonovae)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1DC9FB3-B165-2AC1-252B-A11D0B6A2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404664"/>
                <a:ext cx="6264696" cy="5286640"/>
              </a:xfrm>
              <a:prstGeom prst="rect">
                <a:avLst/>
              </a:prstGeom>
              <a:blipFill>
                <a:blip r:embed="rId5"/>
                <a:stretch>
                  <a:fillRect l="-1946" t="-1037" b="-218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F7D9D39-F80A-FA3F-EC7C-981F90E429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67" t="11593" b="4153"/>
          <a:stretch/>
        </p:blipFill>
        <p:spPr>
          <a:xfrm>
            <a:off x="6672063" y="3380855"/>
            <a:ext cx="5519937" cy="3477146"/>
          </a:xfrm>
          <a:prstGeom prst="rect">
            <a:avLst/>
          </a:prstGeom>
        </p:spPr>
      </p:pic>
      <p:pic>
        <p:nvPicPr>
          <p:cNvPr id="13" name="Picture 12" descr="A blue glowing planet in space&#10;&#10;Description automatically generated">
            <a:extLst>
              <a:ext uri="{FF2B5EF4-FFF2-40B4-BE49-F238E27FC236}">
                <a16:creationId xmlns:a16="http://schemas.microsoft.com/office/drawing/2014/main" id="{E4520A06-427E-B041-8BD8-ED5FC38AF4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0" t="21264" r="17240" b="23474"/>
          <a:stretch/>
        </p:blipFill>
        <p:spPr>
          <a:xfrm>
            <a:off x="10419456" y="4293096"/>
            <a:ext cx="1775520" cy="1644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50018258"/>
      </p:ext>
    </p:extLst>
  </p:cSld>
  <p:clrMapOvr>
    <a:masterClrMapping/>
  </p:clrMapOvr>
  <p:transition advTm="43967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17" r="258"/>
          <a:stretch/>
        </p:blipFill>
        <p:spPr>
          <a:xfrm>
            <a:off x="6600056" y="1"/>
            <a:ext cx="5400600" cy="3557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BF289C-DDBE-F8D7-B437-BD00C36A8D4A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046502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/>
                  <a:t>[Annala et al., </a:t>
                </a:r>
                <a:r>
                  <a:rPr lang="fi-FI" sz="2000" err="1"/>
                  <a:t>Nature</a:t>
                </a:r>
                <a:r>
                  <a:rPr lang="fi-FI" sz="2000"/>
                  <a:t> </a:t>
                </a:r>
                <a:r>
                  <a:rPr lang="fi-FI" sz="2000" err="1"/>
                  <a:t>Physics</a:t>
                </a:r>
                <a:r>
                  <a:rPr lang="fi-FI" sz="2000"/>
                  <a:t> (2020)]</a:t>
                </a:r>
                <a:endParaRPr lang="fi-FI" sz="2800"/>
              </a:p>
              <a:p>
                <a:r>
                  <a:rPr lang="fi-FI" sz="280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/>
                  <a:t>NICER data for PSR </a:t>
                </a:r>
                <a:r>
                  <a:rPr lang="en-US" sz="280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&gt;11.0</m:t>
                    </m:r>
                  </m:oMath>
                </a14:m>
                <a:r>
                  <a:rPr lang="en-US" sz="2800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>
                    <a:solidFill>
                      <a:prstClr val="black"/>
                    </a:solidFill>
                  </a:rPr>
                  <a:t>km (68%)</a:t>
                </a:r>
                <a:endParaRPr lang="fi-FI" sz="280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/>
                  <a:t>BH </a:t>
                </a:r>
                <a:r>
                  <a:rPr lang="fi-FI" sz="2800" err="1"/>
                  <a:t>formation</a:t>
                </a:r>
                <a:r>
                  <a:rPr lang="fi-FI" sz="2800"/>
                  <a:t>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err="1"/>
                  <a:t>Supramassive</a:t>
                </a:r>
                <a:r>
                  <a:rPr lang="fi-FI" sz="2800"/>
                  <a:t> </a:t>
                </a:r>
                <a:r>
                  <a:rPr lang="fi-FI" sz="2800" err="1"/>
                  <a:t>or</a:t>
                </a:r>
                <a:r>
                  <a:rPr lang="fi-FI" sz="2800"/>
                  <a:t> </a:t>
                </a:r>
                <a:r>
                  <a:rPr lang="fi-FI" sz="2800" err="1"/>
                  <a:t>hypermassive</a:t>
                </a:r>
                <a:r>
                  <a:rPr lang="fi-FI" sz="2800"/>
                  <a:t> NS</a:t>
                </a:r>
              </a:p>
              <a:p>
                <a:r>
                  <a:rPr lang="fi-FI"/>
                  <a:t>[Annala et al., PRX 12 (2022)]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BF289C-DDBE-F8D7-B437-BD00C36A8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046502" cy="5931304"/>
              </a:xfrm>
              <a:prstGeom prst="rect">
                <a:avLst/>
              </a:prstGeom>
              <a:blipFill>
                <a:blip r:embed="rId4"/>
                <a:stretch>
                  <a:fillRect l="-2016" t="-1028" r="-1109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851014"/>
      </p:ext>
    </p:extLst>
  </p:cSld>
  <p:clrMapOvr>
    <a:masterClrMapping/>
  </p:clrMapOvr>
  <p:transition advTm="22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1" r="17671" b="16196"/>
          <a:stretch/>
        </p:blipFill>
        <p:spPr>
          <a:xfrm>
            <a:off x="6888088" y="1"/>
            <a:ext cx="4176464" cy="29812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FCFDDD-6635-40B0-B18B-09F75CDFE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552" y="1808820"/>
            <a:ext cx="1115029" cy="3240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/>
                  <a:t>[Annala et al., </a:t>
                </a:r>
                <a:r>
                  <a:rPr lang="fi-FI" sz="2000" err="1"/>
                  <a:t>Nature</a:t>
                </a:r>
                <a:r>
                  <a:rPr lang="fi-FI" sz="2000"/>
                  <a:t> </a:t>
                </a:r>
                <a:r>
                  <a:rPr lang="fi-FI" sz="2000" err="1"/>
                  <a:t>Physics</a:t>
                </a:r>
                <a:r>
                  <a:rPr lang="fi-FI" sz="2000"/>
                  <a:t> (2020)]</a:t>
                </a:r>
                <a:endParaRPr lang="fi-FI" sz="2800"/>
              </a:p>
              <a:p>
                <a:r>
                  <a:rPr lang="fi-FI" sz="280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/>
                  <a:t>NICER data for PSR </a:t>
                </a:r>
                <a:r>
                  <a:rPr lang="en-US" sz="280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800" b="1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>
                    <a:solidFill>
                      <a:prstClr val="black"/>
                    </a:solidFill>
                  </a:rPr>
                  <a:t>km (68%)</a:t>
                </a:r>
                <a:endParaRPr lang="fi-FI" sz="280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/>
                  <a:t>BH </a:t>
                </a:r>
                <a:r>
                  <a:rPr lang="fi-FI" sz="2800" err="1"/>
                  <a:t>formation</a:t>
                </a:r>
                <a:r>
                  <a:rPr lang="fi-FI" sz="2800"/>
                  <a:t>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b="1" err="1"/>
                  <a:t>Supramassive</a:t>
                </a:r>
                <a:r>
                  <a:rPr lang="fi-FI" sz="2800"/>
                  <a:t> </a:t>
                </a:r>
                <a:r>
                  <a:rPr lang="fi-FI" sz="2800" err="1"/>
                  <a:t>or</a:t>
                </a:r>
                <a:r>
                  <a:rPr lang="fi-FI" sz="2800"/>
                  <a:t> </a:t>
                </a:r>
                <a:r>
                  <a:rPr lang="fi-FI" sz="2800" err="1"/>
                  <a:t>hypermassive</a:t>
                </a:r>
                <a:r>
                  <a:rPr lang="fi-FI" sz="2800"/>
                  <a:t> NS</a:t>
                </a:r>
              </a:p>
              <a:p>
                <a:r>
                  <a:rPr lang="fi-FI"/>
                  <a:t>[Annala et al., PRX 12 (2022)]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blipFill>
                <a:blip r:embed="rId5"/>
                <a:stretch>
                  <a:fillRect l="-1992" t="-1028" r="-797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563E809-13DA-4388-8991-CD25238D51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208" y="2060848"/>
            <a:ext cx="466477" cy="2285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0846F1-F33E-C3A5-0741-1F43AC0B953C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2269" t="8930" r="66180"/>
          <a:stretch/>
        </p:blipFill>
        <p:spPr>
          <a:xfrm>
            <a:off x="6993684" y="3284984"/>
            <a:ext cx="3996000" cy="334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88A165-D239-344D-AE62-C81B14EFADD6}"/>
              </a:ext>
            </a:extLst>
          </p:cNvPr>
          <p:cNvSpPr/>
          <p:nvPr/>
        </p:nvSpPr>
        <p:spPr>
          <a:xfrm>
            <a:off x="6993683" y="3210890"/>
            <a:ext cx="254446" cy="26663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487908-A7E3-A3EE-A746-C5B8EFB449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0074" y="3150196"/>
            <a:ext cx="294878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255311"/>
      </p:ext>
    </p:extLst>
  </p:cSld>
  <p:clrMapOvr>
    <a:masterClrMapping/>
  </p:clrMapOvr>
  <p:transition advTm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1" r="17671" b="16196"/>
          <a:stretch/>
        </p:blipFill>
        <p:spPr>
          <a:xfrm>
            <a:off x="6888088" y="1"/>
            <a:ext cx="4176464" cy="29812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FCFDDD-6635-40B0-B18B-09F75CDFE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552" y="1808820"/>
            <a:ext cx="1115029" cy="3240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 dirty="0"/>
                  <a:t>[Annala et al., Nature Physics (2020)]</a:t>
                </a:r>
                <a:endParaRPr lang="fi-FI" sz="2800" dirty="0"/>
              </a:p>
              <a:p>
                <a:r>
                  <a:rPr lang="fi-FI" sz="2800" dirty="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NICER data for PSR </a:t>
                </a:r>
                <a:r>
                  <a:rPr lang="en-US" sz="2800" dirty="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b="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&gt;11.0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fi-FI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800" b="1" dirty="0">
                    <a:solidFill>
                      <a:prstClr val="black"/>
                    </a:solidFill>
                  </a:rPr>
                  <a:t>km (68%)</a:t>
                </a:r>
                <a:endParaRPr lang="fi-FI" sz="2800" b="1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BH formation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dirty="0"/>
                  <a:t>Supramassive or </a:t>
                </a:r>
                <a:r>
                  <a:rPr lang="fi-FI" sz="2800" b="1" dirty="0"/>
                  <a:t>hypermassive</a:t>
                </a:r>
                <a:r>
                  <a:rPr lang="fi-FI" sz="2800" dirty="0"/>
                  <a:t> NS</a:t>
                </a:r>
              </a:p>
              <a:p>
                <a:r>
                  <a:rPr lang="fi-FI" dirty="0"/>
                  <a:t>[Annala et al., PRX 12 (2022)]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blipFill>
                <a:blip r:embed="rId5"/>
                <a:stretch>
                  <a:fillRect l="-1992" t="-1028" r="-797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563E809-13DA-4388-8991-CD25238D51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208" y="2060848"/>
            <a:ext cx="466477" cy="2285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28C279-52D8-DD75-C516-EBBF0C7FE193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63149" t="6477" r="6678"/>
          <a:stretch/>
        </p:blipFill>
        <p:spPr>
          <a:xfrm>
            <a:off x="7254000" y="3276000"/>
            <a:ext cx="3816000" cy="334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8B04BD-4A69-1014-AD45-9BBF9575D9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6727" y="3140968"/>
            <a:ext cx="294878" cy="2844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5204FC-3428-EEFC-9E8C-FCD1BB9D696F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63149" t="85049" r="29708" b="6905"/>
          <a:stretch/>
        </p:blipFill>
        <p:spPr>
          <a:xfrm>
            <a:off x="7128000" y="6093296"/>
            <a:ext cx="903355" cy="28803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81451038"/>
      </p:ext>
    </p:extLst>
  </p:cSld>
  <p:clrMapOvr>
    <a:masterClrMapping/>
  </p:clrMapOvr>
  <p:transition advTm="2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D17C6-F211-239F-1259-7A572B44C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C084EE2-1BDF-BD00-4DAE-E585BC0B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44624"/>
            <a:ext cx="4379670" cy="37890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E11EF1-9698-6651-070B-D8CCAAE2A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85786-A37D-325A-7E07-620BFE052D8A}"/>
                  </a:ext>
                </a:extLst>
              </p:cNvPr>
              <p:cNvSpPr txBox="1"/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i-FI" sz="2800" dirty="0"/>
                  <a:t>The EoS band features clear two-phase structure, </a:t>
                </a:r>
                <a:r>
                  <a:rPr lang="en-US" sz="2800" dirty="0"/>
                  <a:t>with</a:t>
                </a:r>
                <a:r>
                  <a:rPr lang="fi-FI" sz="2800" dirty="0"/>
                  <a:t> </a:t>
                </a:r>
                <a:r>
                  <a:rPr lang="en-US" sz="2800" dirty="0"/>
                  <a:t>polytropic index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fi-FI" sz="2800" dirty="0"/>
                  <a:t> transitioning from hadronic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.5</m:t>
                    </m:r>
                  </m:oMath>
                </a14:m>
                <a:r>
                  <a:rPr lang="fi-FI" sz="2800" dirty="0"/>
                  <a:t>) to near-conformal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i-FI" sz="2800" dirty="0"/>
                  <a:t>) behavior </a:t>
                </a:r>
                <a:r>
                  <a:rPr lang="fi-FI" sz="2800" b="1" dirty="0"/>
                  <a:t>below TOV densities</a:t>
                </a:r>
                <a:r>
                  <a:rPr lang="fi-FI" sz="2800" dirty="0"/>
                  <a:t>: evidence for QM cores?</a:t>
                </a:r>
              </a:p>
              <a:p>
                <a:pPr>
                  <a:spcAft>
                    <a:spcPts val="1200"/>
                  </a:spcAft>
                </a:pPr>
                <a:r>
                  <a:rPr lang="fi-FI" dirty="0"/>
                  <a:t>[Annala et al., Nature Physics (2020)]</a:t>
                </a:r>
                <a:endParaRPr lang="fi-FI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85786-A37D-325A-7E07-620BFE052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blipFill>
                <a:blip r:embed="rId4"/>
                <a:stretch>
                  <a:fillRect l="-1955" t="-2119" b="-254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1B0C571-8F4A-0004-85B5-CBC0AE290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01812" y="190835"/>
            <a:ext cx="918180" cy="28341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19077E-0287-7312-B553-08476BD6874D}"/>
              </a:ext>
            </a:extLst>
          </p:cNvPr>
          <p:cNvCxnSpPr>
            <a:cxnSpLocks/>
          </p:cNvCxnSpPr>
          <p:nvPr/>
        </p:nvCxnSpPr>
        <p:spPr>
          <a:xfrm flipV="1">
            <a:off x="6755702" y="216127"/>
            <a:ext cx="4047045" cy="169844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DB93A4-B04C-97B2-5592-1D320B8BE2D6}"/>
              </a:ext>
            </a:extLst>
          </p:cNvPr>
          <p:cNvCxnSpPr>
            <a:cxnSpLocks/>
          </p:cNvCxnSpPr>
          <p:nvPr/>
        </p:nvCxnSpPr>
        <p:spPr>
          <a:xfrm flipV="1">
            <a:off x="6664848" y="548680"/>
            <a:ext cx="1879424" cy="2422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4656C2B-BCCB-1627-4DA3-4116391739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824" y="3861048"/>
            <a:ext cx="5994820" cy="2852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B33360-3BA4-F2DE-551D-E2745716A54A}"/>
                  </a:ext>
                </a:extLst>
              </p:cNvPr>
              <p:cNvSpPr txBox="1"/>
              <p:nvPr/>
            </p:nvSpPr>
            <p:spPr>
              <a:xfrm>
                <a:off x="7752184" y="4127669"/>
                <a:ext cx="1296144" cy="38145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1.4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/>
                  <a:t> NSs</a:t>
                </a:r>
                <a:endParaRPr lang="en-FI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B33360-3BA4-F2DE-551D-E2745716A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84" y="4127669"/>
                <a:ext cx="1296144" cy="381451"/>
              </a:xfrm>
              <a:prstGeom prst="rect">
                <a:avLst/>
              </a:prstGeom>
              <a:blipFill>
                <a:blip r:embed="rId7"/>
                <a:stretch>
                  <a:fillRect t="-4615" b="-2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7A9C9FF-1E01-072C-5F8E-5B05A45D8E44}"/>
              </a:ext>
            </a:extLst>
          </p:cNvPr>
          <p:cNvSpPr txBox="1"/>
          <p:nvPr/>
        </p:nvSpPr>
        <p:spPr>
          <a:xfrm>
            <a:off x="8328248" y="6453336"/>
            <a:ext cx="11206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/>
              <a:t>TOV stars</a:t>
            </a:r>
            <a:endParaRPr lang="en-FI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5389F8A-239A-0C49-9E34-1E3875480126}"/>
              </a:ext>
            </a:extLst>
          </p:cNvPr>
          <p:cNvCxnSpPr>
            <a:cxnSpLocks/>
          </p:cNvCxnSpPr>
          <p:nvPr/>
        </p:nvCxnSpPr>
        <p:spPr>
          <a:xfrm>
            <a:off x="6469023" y="5589240"/>
            <a:ext cx="5387617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D15A1C7-B5C4-B599-81B4-3107F9011085}"/>
              </a:ext>
            </a:extLst>
          </p:cNvPr>
          <p:cNvSpPr txBox="1"/>
          <p:nvPr/>
        </p:nvSpPr>
        <p:spPr>
          <a:xfrm>
            <a:off x="6179540" y="6444044"/>
            <a:ext cx="14286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 QM criterion</a:t>
            </a:r>
            <a:endParaRPr lang="en-FI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B79024-BAA6-B4BF-0116-4390384D6529}"/>
              </a:ext>
            </a:extLst>
          </p:cNvPr>
          <p:cNvCxnSpPr>
            <a:cxnSpLocks/>
          </p:cNvCxnSpPr>
          <p:nvPr/>
        </p:nvCxnSpPr>
        <p:spPr>
          <a:xfrm flipH="1" flipV="1">
            <a:off x="8184232" y="6021288"/>
            <a:ext cx="553368" cy="432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876B83B-63F2-6FAE-492D-EB3E7591BC34}"/>
              </a:ext>
            </a:extLst>
          </p:cNvPr>
          <p:cNvCxnSpPr>
            <a:cxnSpLocks/>
          </p:cNvCxnSpPr>
          <p:nvPr/>
        </p:nvCxnSpPr>
        <p:spPr>
          <a:xfrm flipV="1">
            <a:off x="6664848" y="5661248"/>
            <a:ext cx="223240" cy="7827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5E22B16-E4E2-35F9-BE88-640FA3685698}"/>
              </a:ext>
            </a:extLst>
          </p:cNvPr>
          <p:cNvCxnSpPr>
            <a:cxnSpLocks/>
          </p:cNvCxnSpPr>
          <p:nvPr/>
        </p:nvCxnSpPr>
        <p:spPr>
          <a:xfrm flipH="1">
            <a:off x="7572164" y="4509120"/>
            <a:ext cx="540060" cy="3319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871485"/>
      </p:ext>
    </p:extLst>
  </p:cSld>
  <p:clrMapOvr>
    <a:masterClrMapping/>
  </p:clrMapOvr>
  <p:transition advTm="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8CE1745-2274-C168-9BD5-6C141FB4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44624"/>
            <a:ext cx="4379670" cy="37890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2F8165-D250-AB25-70B5-0C2289BE6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032" y="3477208"/>
            <a:ext cx="5171592" cy="33644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/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i-FI" sz="2800" dirty="0"/>
                  <a:t>The EoS band features clear two-phase structure, </a:t>
                </a:r>
                <a:r>
                  <a:rPr lang="en-US" sz="2800" dirty="0"/>
                  <a:t>with</a:t>
                </a:r>
                <a:r>
                  <a:rPr lang="fi-FI" sz="2800" dirty="0"/>
                  <a:t> </a:t>
                </a:r>
                <a:r>
                  <a:rPr lang="en-US" sz="2800" dirty="0"/>
                  <a:t>polytropic index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fi-FI" sz="2800" dirty="0"/>
                  <a:t> transitioning from hadronic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.5</m:t>
                    </m:r>
                  </m:oMath>
                </a14:m>
                <a:r>
                  <a:rPr lang="fi-FI" sz="2800" dirty="0"/>
                  <a:t>) to near-conformal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i-FI" sz="2800" dirty="0"/>
                  <a:t>) behavior </a:t>
                </a:r>
                <a:r>
                  <a:rPr lang="fi-FI" sz="2800" b="1" dirty="0"/>
                  <a:t>below TOV densities</a:t>
                </a:r>
                <a:r>
                  <a:rPr lang="fi-FI" sz="2800" dirty="0"/>
                  <a:t>: evidence for QM cores?</a:t>
                </a:r>
              </a:p>
              <a:p>
                <a:pPr>
                  <a:spcAft>
                    <a:spcPts val="1200"/>
                  </a:spcAft>
                </a:pPr>
                <a:r>
                  <a:rPr lang="fi-FI" dirty="0"/>
                  <a:t>[Annala et al., Nature Physics (2020)]</a:t>
                </a:r>
                <a:endParaRPr lang="fi-FI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blipFill>
                <a:blip r:embed="rId5"/>
                <a:stretch>
                  <a:fillRect l="-1955" t="-2119" b="-254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9A30024-23C7-B2E5-F537-C948F6595D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1812" y="190835"/>
            <a:ext cx="918180" cy="28341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ACA82-7ADC-DE28-9BB8-9AF8D6BEC16B}"/>
              </a:ext>
            </a:extLst>
          </p:cNvPr>
          <p:cNvCxnSpPr>
            <a:cxnSpLocks/>
          </p:cNvCxnSpPr>
          <p:nvPr/>
        </p:nvCxnSpPr>
        <p:spPr>
          <a:xfrm flipV="1">
            <a:off x="6755702" y="216127"/>
            <a:ext cx="4047045" cy="169844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B5FBD2-E62A-E177-D932-B078CF7006B8}"/>
              </a:ext>
            </a:extLst>
          </p:cNvPr>
          <p:cNvCxnSpPr>
            <a:cxnSpLocks/>
          </p:cNvCxnSpPr>
          <p:nvPr/>
        </p:nvCxnSpPr>
        <p:spPr>
          <a:xfrm flipV="1">
            <a:off x="6664848" y="548680"/>
            <a:ext cx="1879424" cy="2422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824587"/>
      </p:ext>
    </p:extLst>
  </p:cSld>
  <p:clrMapOvr>
    <a:masterClrMapping/>
  </p:clrMapOvr>
  <p:transition advTm="2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8CE1745-2274-C168-9BD5-6C141FB4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44624"/>
            <a:ext cx="4379670" cy="3789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DF22C4-9D9F-CE52-FE28-6E59BAD29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032" y="3477208"/>
            <a:ext cx="5171592" cy="33644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/>
              <p:nvPr/>
            </p:nvSpPr>
            <p:spPr>
              <a:xfrm>
                <a:off x="232198" y="188640"/>
                <a:ext cx="6236825" cy="6433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i-FI" sz="2800" dirty="0"/>
                  <a:t>The EoS band features clear two-phase structure, </a:t>
                </a:r>
                <a:r>
                  <a:rPr lang="en-US" sz="2800" dirty="0"/>
                  <a:t>with</a:t>
                </a:r>
                <a:r>
                  <a:rPr lang="fi-FI" sz="2800" dirty="0"/>
                  <a:t> </a:t>
                </a:r>
                <a:r>
                  <a:rPr lang="en-US" sz="2800" dirty="0"/>
                  <a:t>polytropic index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fi-FI" sz="2800" dirty="0"/>
                  <a:t> transitioning from hadronic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.5</m:t>
                    </m:r>
                  </m:oMath>
                </a14:m>
                <a:r>
                  <a:rPr lang="fi-FI" sz="2800" dirty="0"/>
                  <a:t>) to near-conformal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i-FI" sz="2800" dirty="0"/>
                  <a:t>) behavior </a:t>
                </a:r>
                <a:r>
                  <a:rPr lang="fi-FI" sz="2800" b="1" dirty="0"/>
                  <a:t>below TOV densities</a:t>
                </a:r>
                <a:r>
                  <a:rPr lang="fi-FI" sz="2800" dirty="0"/>
                  <a:t>: evidence for QM cores?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dirty="0"/>
                  <a:t>[Annala et al., Nature Physics (2020)]</a:t>
                </a:r>
              </a:p>
              <a:p>
                <a:pPr>
                  <a:spcAft>
                    <a:spcPts val="600"/>
                  </a:spcAft>
                </a:pPr>
                <a:r>
                  <a:rPr lang="fi-FI" sz="2800" dirty="0"/>
                  <a:t>However, obvious questions remain: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Do other quantities display similar signs of conformalization?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Does conformalization necessarily imply onset of deconfinement? 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How likely are QM cores in TOV stars?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What is the role of the pQCD limit?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188640"/>
                <a:ext cx="6236825" cy="6433621"/>
              </a:xfrm>
              <a:prstGeom prst="rect">
                <a:avLst/>
              </a:prstGeom>
              <a:blipFill>
                <a:blip r:embed="rId5"/>
                <a:stretch>
                  <a:fillRect l="-2053" t="-948" r="-391" b="-180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9A30024-23C7-B2E5-F537-C948F6595D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1812" y="190835"/>
            <a:ext cx="918180" cy="28341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ACA82-7ADC-DE28-9BB8-9AF8D6BEC16B}"/>
              </a:ext>
            </a:extLst>
          </p:cNvPr>
          <p:cNvCxnSpPr>
            <a:cxnSpLocks/>
          </p:cNvCxnSpPr>
          <p:nvPr/>
        </p:nvCxnSpPr>
        <p:spPr>
          <a:xfrm flipV="1">
            <a:off x="6755702" y="216127"/>
            <a:ext cx="4047045" cy="169844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B5FBD2-E62A-E177-D932-B078CF7006B8}"/>
              </a:ext>
            </a:extLst>
          </p:cNvPr>
          <p:cNvCxnSpPr>
            <a:cxnSpLocks/>
          </p:cNvCxnSpPr>
          <p:nvPr/>
        </p:nvCxnSpPr>
        <p:spPr>
          <a:xfrm flipV="1">
            <a:off x="6664848" y="548680"/>
            <a:ext cx="1879424" cy="2422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641935"/>
      </p:ext>
    </p:extLst>
  </p:cSld>
  <p:clrMapOvr>
    <a:masterClrMapping/>
  </p:clrMapOvr>
  <p:transition advTm="2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2852936"/>
            <a:ext cx="10801200" cy="7200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NS-matter EoS and QM cores: Bayesian analysis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56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4333288"/>
      </p:ext>
    </p:extLst>
  </p:cSld>
  <p:clrMapOvr>
    <a:masterClrMapping/>
  </p:clrMapOvr>
  <p:transition advTm="8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A6EAAD0-21B6-DB08-765E-BCF3D68EC6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970"/>
          <a:stretch/>
        </p:blipFill>
        <p:spPr>
          <a:xfrm>
            <a:off x="7014505" y="1268760"/>
            <a:ext cx="5130167" cy="365590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/>
              <p:nvPr/>
            </p:nvSpPr>
            <p:spPr>
              <a:xfrm>
                <a:off x="232198" y="315442"/>
                <a:ext cx="7087938" cy="3300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Improvements in recent work: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Use Bayes’ theorem to factor in statistical uncertainty</a:t>
                </a:r>
                <a:r>
                  <a:rPr lang="en-US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/>
                  <a:t> Ability to include more data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Track also conformal anomaly and its log derivative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∆′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Use also non-parametric Gaussian Process regression in EoS construction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315442"/>
                <a:ext cx="7087938" cy="3300262"/>
              </a:xfrm>
              <a:prstGeom prst="rect">
                <a:avLst/>
              </a:prstGeom>
              <a:blipFill>
                <a:blip r:embed="rId3"/>
                <a:stretch>
                  <a:fillRect l="-1720" t="-1848" b="-443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C70D199-346A-5928-9F2A-602C8BF8D51C}"/>
              </a:ext>
            </a:extLst>
          </p:cNvPr>
          <p:cNvSpPr txBox="1"/>
          <p:nvPr/>
        </p:nvSpPr>
        <p:spPr>
          <a:xfrm>
            <a:off x="216849" y="5951021"/>
            <a:ext cx="667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Communications 14 (2023)</a:t>
            </a:r>
            <a:r>
              <a:rPr lang="fi-FI" dirty="0"/>
              <a:t>]</a:t>
            </a:r>
            <a:endParaRPr lang="fi-FI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38CE05-5603-56EC-0AC5-3FCC2C327C4E}"/>
                  </a:ext>
                </a:extLst>
              </p:cNvPr>
              <p:cNvSpPr txBox="1"/>
              <p:nvPr/>
            </p:nvSpPr>
            <p:spPr>
              <a:xfrm>
                <a:off x="7104112" y="263418"/>
                <a:ext cx="4811760" cy="861326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FI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38CE05-5603-56EC-0AC5-3FCC2C327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263418"/>
                <a:ext cx="4811760" cy="8613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0239260"/>
      </p:ext>
    </p:extLst>
  </p:cSld>
  <p:clrMapOvr>
    <a:masterClrMapping/>
  </p:clrMapOvr>
  <p:transition advTm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A6EAAD0-21B6-DB08-765E-BCF3D68EC6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970"/>
          <a:stretch/>
        </p:blipFill>
        <p:spPr>
          <a:xfrm>
            <a:off x="7014505" y="1268760"/>
            <a:ext cx="5130167" cy="3655906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/>
              <p:nvPr/>
            </p:nvSpPr>
            <p:spPr>
              <a:xfrm>
                <a:off x="232198" y="315442"/>
                <a:ext cx="7087938" cy="5454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Improvements in recent work: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Use Bayes’ theorem to factor in statistical uncertainty</a:t>
                </a:r>
                <a:r>
                  <a:rPr lang="en-US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/>
                  <a:t> Ability to include more data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Track also conformal anomaly and its log derivative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∆′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sz="2800" dirty="0"/>
                  <a:t> 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Use also non-parametric Gaussian Process regression in EoS construction</a:t>
                </a:r>
              </a:p>
              <a:p>
                <a:pPr lvl="1" indent="-457200">
                  <a:buFont typeface="Arial" panose="020B0604020202020204" pitchFamily="34" charset="0"/>
                  <a:buChar char="•"/>
                </a:pPr>
                <a:endParaRPr lang="en-US" sz="2800" dirty="0"/>
              </a:p>
              <a:p>
                <a:pPr marL="0" lvl="1"/>
                <a:r>
                  <a:rPr lang="en-US" sz="2800" dirty="0"/>
                  <a:t>Goal: Using known ab-initio limits for quantities studied, obtain numerical likelihoods for different scenarios concerning QM cores</a:t>
                </a:r>
              </a:p>
              <a:p>
                <a:pPr lvl="1" indent="-4572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315442"/>
                <a:ext cx="7087938" cy="5454698"/>
              </a:xfrm>
              <a:prstGeom prst="rect">
                <a:avLst/>
              </a:prstGeom>
              <a:blipFill>
                <a:blip r:embed="rId3"/>
                <a:stretch>
                  <a:fillRect l="-1720" t="-1117" r="-240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C70D199-346A-5928-9F2A-602C8BF8D51C}"/>
              </a:ext>
            </a:extLst>
          </p:cNvPr>
          <p:cNvSpPr txBox="1"/>
          <p:nvPr/>
        </p:nvSpPr>
        <p:spPr>
          <a:xfrm>
            <a:off x="216849" y="5951021"/>
            <a:ext cx="667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Communications 14 (2023)</a:t>
            </a:r>
            <a:r>
              <a:rPr lang="fi-FI" dirty="0"/>
              <a:t>]</a:t>
            </a:r>
            <a:endParaRPr lang="fi-FI" sz="28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5BD9D18-6619-F365-54BB-24BC53123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5020991"/>
            <a:ext cx="4899335" cy="17203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38CE05-5603-56EC-0AC5-3FCC2C327C4E}"/>
                  </a:ext>
                </a:extLst>
              </p:cNvPr>
              <p:cNvSpPr txBox="1"/>
              <p:nvPr/>
            </p:nvSpPr>
            <p:spPr>
              <a:xfrm>
                <a:off x="7104112" y="263418"/>
                <a:ext cx="4811760" cy="861326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EoS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FI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38CE05-5603-56EC-0AC5-3FCC2C327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263418"/>
                <a:ext cx="4811760" cy="8613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4372484"/>
      </p:ext>
    </p:extLst>
  </p:cSld>
  <p:clrMapOvr>
    <a:masterClrMapping/>
  </p:clrMapOvr>
  <p:transition advTm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99DCD-9CE6-C618-0082-AFD83D2E3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592" y="136524"/>
            <a:ext cx="5082423" cy="17846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44C400-49C2-596E-AC3C-5110C21A0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2132856"/>
            <a:ext cx="4846871" cy="46805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439866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All quantities studied –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∆, ∆′</m:t>
                    </m:r>
                  </m:oMath>
                </a14:m>
                <a:r>
                  <a:rPr lang="en-US" sz="2800" dirty="0"/>
                  <a:t> – consistently approach their conformal limits close to (but below) the central densities of maximal-mass </a:t>
                </a:r>
                <a:r>
                  <a:rPr lang="en-US" sz="2800" b="0" dirty="0">
                    <a:ea typeface="Cambria Math" panose="02040503050406030204" pitchFamily="18" charset="0"/>
                  </a:rPr>
                  <a:t>stars</a:t>
                </a:r>
              </a:p>
              <a:p>
                <a:endParaRPr lang="fi-FI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439866" cy="2831544"/>
              </a:xfrm>
              <a:prstGeom prst="rect">
                <a:avLst/>
              </a:prstGeom>
              <a:blipFill>
                <a:blip r:embed="rId4"/>
                <a:stretch>
                  <a:fillRect l="-1989" t="-193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842278A8-8029-3B81-9F86-9605EA447AEF}"/>
              </a:ext>
            </a:extLst>
          </p:cNvPr>
          <p:cNvSpPr/>
          <p:nvPr/>
        </p:nvSpPr>
        <p:spPr>
          <a:xfrm>
            <a:off x="10272464" y="173676"/>
            <a:ext cx="648072" cy="1743156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B83592-B595-8A51-C3A9-8CD8856F31D9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[Annala, Gorda, Hirvonen, Komoltsev, Kurkela, Nättilä, AV, </a:t>
            </a:r>
            <a:r>
              <a:rPr lang="en-US"/>
              <a:t>Nature Comm. 14 (2023)</a:t>
            </a:r>
            <a:r>
              <a:rPr lang="fi-FI"/>
              <a:t>]</a:t>
            </a:r>
            <a:endParaRPr lang="fi-FI" sz="2800"/>
          </a:p>
        </p:txBody>
      </p:sp>
    </p:spTree>
    <p:extLst>
      <p:ext uri="{BB962C8B-B14F-4D97-AF65-F5344CB8AC3E}">
        <p14:creationId xmlns:p14="http://schemas.microsoft.com/office/powerpoint/2010/main" val="662801319"/>
      </p:ext>
    </p:extLst>
  </p:cSld>
  <p:clrMapOvr>
    <a:masterClrMapping/>
  </p:clrMapOvr>
  <p:transition advTm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8D47885-16E9-7C26-9816-5E03BA8B1F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67" t="11593" b="4153"/>
          <a:stretch/>
        </p:blipFill>
        <p:spPr>
          <a:xfrm>
            <a:off x="6672063" y="3380855"/>
            <a:ext cx="5519937" cy="34771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961E4-1A44-44E8-B54D-6A0B11C9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A diagram of a structure&#10;&#10;Description automatically generated">
            <a:extLst>
              <a:ext uri="{FF2B5EF4-FFF2-40B4-BE49-F238E27FC236}">
                <a16:creationId xmlns:a16="http://schemas.microsoft.com/office/drawing/2014/main" id="{DC67FA67-EB27-BBF8-B153-35325995D2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"/>
          <a:stretch/>
        </p:blipFill>
        <p:spPr>
          <a:xfrm>
            <a:off x="6528048" y="44624"/>
            <a:ext cx="5591944" cy="32801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07CEC6-85B9-590D-E890-7AF9F7FD913D}"/>
              </a:ext>
            </a:extLst>
          </p:cNvPr>
          <p:cNvSpPr>
            <a:spLocks/>
          </p:cNvSpPr>
          <p:nvPr/>
        </p:nvSpPr>
        <p:spPr>
          <a:xfrm>
            <a:off x="9768408" y="2852937"/>
            <a:ext cx="1884753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88825-7FAC-F9D3-FEA4-3FDC5E0754A1}"/>
              </a:ext>
            </a:extLst>
          </p:cNvPr>
          <p:cNvSpPr txBox="1">
            <a:spLocks/>
          </p:cNvSpPr>
          <p:nvPr/>
        </p:nvSpPr>
        <p:spPr>
          <a:xfrm>
            <a:off x="10272464" y="2796898"/>
            <a:ext cx="25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?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92C3D07-055C-4ADF-0662-1B2F7E143458}"/>
                  </a:ext>
                </a:extLst>
              </p:cNvPr>
              <p:cNvSpPr txBox="1"/>
              <p:nvPr/>
            </p:nvSpPr>
            <p:spPr>
              <a:xfrm>
                <a:off x="263352" y="404664"/>
                <a:ext cx="6264696" cy="59483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Neutron stars </a:t>
                </a:r>
                <a:r>
                  <a:rPr lang="en-US" sz="2800" dirty="0"/>
                  <a:t>are truly extreme: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Masses from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up to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Radii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 dirty="0"/>
                  <a:t> km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Magnetic fields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800" dirty="0"/>
                  <a:t>G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Temperatures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keV and spin fr.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kHz 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This makes NSs a unique testbed for: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</a:t>
                </a:r>
                <a:r>
                  <a:rPr lang="fi-FI" sz="2800" b="1" dirty="0"/>
                  <a:t>Dense nuclear and quark matter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Relativistic plasma physics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QED at ultrastrong magnetic fields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General Relativity in strong-field regime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fi-FI" sz="2800" dirty="0"/>
                  <a:t> Physics of heavy nuclei (via kilonovae)</a:t>
                </a:r>
              </a:p>
              <a:p>
                <a:pPr>
                  <a:spcBef>
                    <a:spcPts val="1800"/>
                  </a:spcBef>
                </a:pPr>
                <a:r>
                  <a:rPr lang="fi-FI" sz="2800" dirty="0"/>
                  <a:t>Here, focus on </a:t>
                </a:r>
                <a:r>
                  <a:rPr lang="fi-FI" sz="2800" b="1" dirty="0">
                    <a:solidFill>
                      <a:srgbClr val="FF0000"/>
                    </a:solidFill>
                  </a:rPr>
                  <a:t>Q</a:t>
                </a:r>
                <a:r>
                  <a:rPr lang="fi-FI" sz="2800" b="1" dirty="0">
                    <a:solidFill>
                      <a:srgbClr val="00CC5C"/>
                    </a:solidFill>
                  </a:rPr>
                  <a:t>C</a:t>
                </a:r>
                <a:r>
                  <a:rPr lang="fi-FI" sz="2800" b="1" dirty="0">
                    <a:solidFill>
                      <a:srgbClr val="3B22CE"/>
                    </a:solidFill>
                  </a:rPr>
                  <a:t>D</a:t>
                </a:r>
                <a:r>
                  <a:rPr lang="fi-FI" sz="2800" dirty="0"/>
                  <a:t> </a:t>
                </a:r>
                <a:r>
                  <a:rPr lang="fi-FI" sz="2800" b="1" dirty="0"/>
                  <a:t>matter</a:t>
                </a:r>
                <a:r>
                  <a:rPr lang="fi-FI" sz="2800" dirty="0"/>
                  <a:t> in NS cores.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92C3D07-055C-4ADF-0662-1B2F7E143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404664"/>
                <a:ext cx="6264696" cy="5948360"/>
              </a:xfrm>
              <a:prstGeom prst="rect">
                <a:avLst/>
              </a:prstGeom>
              <a:blipFill>
                <a:blip r:embed="rId6"/>
                <a:stretch>
                  <a:fillRect l="-1946" t="-922" b="-194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blue glowing planet in space&#10;&#10;Description automatically generated">
            <a:extLst>
              <a:ext uri="{FF2B5EF4-FFF2-40B4-BE49-F238E27FC236}">
                <a16:creationId xmlns:a16="http://schemas.microsoft.com/office/drawing/2014/main" id="{19C5C1EC-579A-967C-5EBC-24AE8DF354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0" t="21264" r="17240" b="23474"/>
          <a:stretch/>
        </p:blipFill>
        <p:spPr>
          <a:xfrm>
            <a:off x="10419456" y="4293096"/>
            <a:ext cx="1775520" cy="1644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7176383"/>
      </p:ext>
    </p:extLst>
  </p:cSld>
  <p:clrMapOvr>
    <a:masterClrMapping/>
  </p:clrMapOvr>
  <p:transition advTm="43967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F6D36E-C5F6-43F5-8873-04AD797F2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592" y="136524"/>
            <a:ext cx="5082423" cy="1784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EFEE6B-2425-BD6F-513D-0D9955400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2132856"/>
            <a:ext cx="4846871" cy="46805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701394" cy="4977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 startAt="2"/>
                </a:pPr>
                <a:r>
                  <a:rPr lang="en-US" sz="2800" dirty="0"/>
                  <a:t>Optimal quantity to track: “conformal distance”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lang="fi-FI" sz="2800" dirty="0">
                    <a:ea typeface="Cambria Math" panose="02040503050406030204" pitchFamily="18" charset="0"/>
                  </a:rPr>
                  <a:t>Given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fi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i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i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i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fi-FI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fi-FI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i-FI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i-FI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implies conformalization of all quantities considered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Values in dense NM and perturbative QM sufficiently far apart</a:t>
                </a:r>
              </a:p>
              <a:p>
                <a:pPr marL="971550" lvl="1" indent="-5143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/>
                  <a:t>In first-order phase transitions (FOPT),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≥1/(3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)≈0.24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701394" cy="4977388"/>
              </a:xfrm>
              <a:prstGeom prst="rect">
                <a:avLst/>
              </a:prstGeom>
              <a:blipFill>
                <a:blip r:embed="rId4"/>
                <a:stretch>
                  <a:fillRect l="-1911" t="-1102" r="-25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52B4D103-0479-DAF3-5BF0-C9790F94DF64}"/>
              </a:ext>
            </a:extLst>
          </p:cNvPr>
          <p:cNvSpPr/>
          <p:nvPr/>
        </p:nvSpPr>
        <p:spPr>
          <a:xfrm>
            <a:off x="6888088" y="1124743"/>
            <a:ext cx="5196466" cy="360041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2DF9A5-1916-638A-D632-F1EAE5369ADC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[Annala, Gorda, Hirvonen, Komoltsev, Kurkela, Nättilä, AV, </a:t>
            </a:r>
            <a:r>
              <a:rPr lang="en-US"/>
              <a:t>Nature Comm. 14 (2023)</a:t>
            </a:r>
            <a:r>
              <a:rPr lang="fi-FI"/>
              <a:t>]</a:t>
            </a:r>
            <a:endParaRPr lang="fi-FI" sz="2800"/>
          </a:p>
        </p:txBody>
      </p:sp>
    </p:spTree>
    <p:extLst>
      <p:ext uri="{BB962C8B-B14F-4D97-AF65-F5344CB8AC3E}">
        <p14:creationId xmlns:p14="http://schemas.microsoft.com/office/powerpoint/2010/main" val="2154945216"/>
      </p:ext>
    </p:extLst>
  </p:cSld>
  <p:clrMapOvr>
    <a:masterClrMapping/>
  </p:clrMapOvr>
  <p:transition advTm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511874" cy="5254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 startAt="3"/>
                </a:pPr>
                <a:r>
                  <a:rPr lang="en-US" sz="2800" dirty="0"/>
                  <a:t>With conservative* criterion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&lt;0.2</m:t>
                    </m:r>
                  </m:oMath>
                </a14:m>
                <a:r>
                  <a:rPr lang="fi-FI" sz="2800" dirty="0"/>
                  <a:t>, </a:t>
                </a:r>
                <a:r>
                  <a:rPr lang="en-US" sz="2800" dirty="0"/>
                  <a:t>likelihoods for having near-conformal matter in centers of different NSs:</a:t>
                </a:r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1.4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NSs: 0%</a:t>
                </a:r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.0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NSs: 11%</a:t>
                </a:r>
              </a:p>
              <a:p>
                <a:pPr marL="514350" indent="-5143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r>
                  <a:rPr lang="en-US" sz="2800" dirty="0"/>
                  <a:t> NSs: 88%</a:t>
                </a:r>
              </a:p>
              <a:p>
                <a:r>
                  <a:rPr lang="en-US" sz="2800" b="1" dirty="0"/>
                  <a:t>Crucial: All EoSs in the remaining 12% bin feature FOPT-like behavior!</a:t>
                </a:r>
              </a:p>
              <a:p>
                <a:endParaRPr lang="en-US" sz="2800" b="1" dirty="0"/>
              </a:p>
              <a:p>
                <a:r>
                  <a:rPr lang="en-US" sz="2800" dirty="0"/>
                  <a:t>*With old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fi-FI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&lt;1.75</m:t>
                    </m:r>
                  </m:oMath>
                </a14:m>
                <a:r>
                  <a:rPr lang="en-US" sz="2800" dirty="0"/>
                  <a:t> criterion, 88%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 99.8%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511874" cy="5254387"/>
              </a:xfrm>
              <a:prstGeom prst="rect">
                <a:avLst/>
              </a:prstGeom>
              <a:blipFill>
                <a:blip r:embed="rId2"/>
                <a:stretch>
                  <a:fillRect l="-1966" t="-1044" r="-749" b="-232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42D0F9B-1FD7-6C30-4366-633492C38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1343880"/>
            <a:ext cx="5519936" cy="42453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F4065B-FFF8-1168-FFD7-70BFF735BA97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[Annala, Gorda, Hirvonen, Komoltsev, Kurkela, Nättilä, AV, </a:t>
            </a:r>
            <a:r>
              <a:rPr lang="en-US"/>
              <a:t>Nature Comm. 14 (2023)</a:t>
            </a:r>
            <a:r>
              <a:rPr lang="fi-FI"/>
              <a:t>]</a:t>
            </a:r>
            <a:endParaRPr lang="fi-FI" sz="2800"/>
          </a:p>
        </p:txBody>
      </p:sp>
    </p:spTree>
    <p:extLst>
      <p:ext uri="{BB962C8B-B14F-4D97-AF65-F5344CB8AC3E}">
        <p14:creationId xmlns:p14="http://schemas.microsoft.com/office/powerpoint/2010/main" val="778311395"/>
      </p:ext>
    </p:extLst>
  </p:cSld>
  <p:clrMapOvr>
    <a:masterClrMapping/>
  </p:clrMapOvr>
  <p:transition advTm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0B77CFD-9C7A-425F-A14F-79D3A3FD48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5" r="50787" b="2195"/>
          <a:stretch/>
        </p:blipFill>
        <p:spPr>
          <a:xfrm>
            <a:off x="7541787" y="3573016"/>
            <a:ext cx="4584801" cy="33129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961750" cy="513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spcAft>
                    <a:spcPts val="1200"/>
                  </a:spcAft>
                  <a:buFont typeface="+mj-lt"/>
                  <a:buAutoNum type="arabicParenR" startAt="4"/>
                </a:pPr>
                <a:r>
                  <a:rPr lang="en-US" sz="2800" dirty="0"/>
                  <a:t>For weak coupling and CFTs, normalized pressure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dirty="0"/>
                  <a:t> # active degrees of freedom.</a:t>
                </a:r>
                <a:br>
                  <a:rPr lang="en-US" sz="2800" dirty="0"/>
                </a:br>
                <a:br>
                  <a:rPr lang="en-US" sz="2800" dirty="0"/>
                </a:br>
                <a:r>
                  <a:rPr lang="en-US" sz="2800" dirty="0"/>
                  <a:t>In centers of TOV stars,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FD</m:t>
                        </m:r>
                      </m:sub>
                    </m:sSub>
                  </m:oMath>
                </a14:m>
                <a:r>
                  <a:rPr lang="en-US" sz="2800" dirty="0"/>
                  <a:t> at approx.</a:t>
                </a:r>
                <a:br>
                  <a:rPr lang="en-US" sz="2800" dirty="0"/>
                </a:br>
                <a:r>
                  <a:rPr lang="en-US" sz="2800" dirty="0"/>
                  <a:t>2/3 of its pQCD value, while at high </a:t>
                </a:r>
                <a:r>
                  <a:rPr lang="en-US" sz="2800" i="1" dirty="0"/>
                  <a:t>T</a:t>
                </a:r>
                <a:r>
                  <a:rPr lang="en-US" sz="2800" dirty="0"/>
                  <a:t> the crossover transition from hadron gas to QGP at much smaller values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SB</m:t>
                        </m:r>
                      </m:sub>
                    </m:sSub>
                  </m:oMath>
                </a14:m>
                <a:r>
                  <a:rPr lang="en-US" sz="2800" dirty="0"/>
                  <a:t>.</a:t>
                </a:r>
                <a:br>
                  <a:rPr lang="en-US" sz="2800" dirty="0"/>
                </a:br>
                <a:endParaRPr lang="en-US" sz="2800" dirty="0"/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/>
                  <a:t> “Near-conformal“ very likely implies “deconfined”.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961750" cy="5139869"/>
              </a:xfrm>
              <a:prstGeom prst="rect">
                <a:avLst/>
              </a:prstGeom>
              <a:blipFill>
                <a:blip r:embed="rId3"/>
                <a:stretch>
                  <a:fillRect l="-1839" t="-1068" b="-249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BA4C5CE-7A6D-24F1-0D5C-A698DBF9D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1787" y="75170"/>
            <a:ext cx="4650213" cy="34258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40254C-816D-A18F-4E8C-C61F61D46E61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[Annala, Gorda, Hirvonen, Komoltsev, Kurkela, Nättilä, AV, </a:t>
            </a:r>
            <a:r>
              <a:rPr lang="en-US"/>
              <a:t>Nature Comm. 14 (2023)</a:t>
            </a:r>
            <a:r>
              <a:rPr lang="fi-FI"/>
              <a:t>]</a:t>
            </a:r>
            <a:endParaRPr lang="fi-FI" sz="2800"/>
          </a:p>
        </p:txBody>
      </p:sp>
    </p:spTree>
    <p:extLst>
      <p:ext uri="{BB962C8B-B14F-4D97-AF65-F5344CB8AC3E}">
        <p14:creationId xmlns:p14="http://schemas.microsoft.com/office/powerpoint/2010/main" val="3484443111"/>
      </p:ext>
    </p:extLst>
  </p:cSld>
  <p:clrMapOvr>
    <a:masterClrMapping/>
  </p:clrMapOvr>
  <p:transition advTm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439866" cy="4535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spcAft>
                    <a:spcPts val="1200"/>
                  </a:spcAft>
                  <a:buFont typeface="+mj-lt"/>
                  <a:buAutoNum type="arabicParenR" startAt="5"/>
                </a:pPr>
                <a:r>
                  <a:rPr lang="en-US" sz="2800" dirty="0"/>
                  <a:t>Results independent of the details of interpolation, with those from Gaussian Process regression well in line with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/>
                  <a:t> ones.</a:t>
                </a:r>
              </a:p>
              <a:p>
                <a:pPr>
                  <a:spcAft>
                    <a:spcPts val="1200"/>
                  </a:spcAft>
                </a:pPr>
                <a:endParaRPr lang="en-US" sz="2800" dirty="0"/>
              </a:p>
              <a:p>
                <a:pPr>
                  <a:spcAft>
                    <a:spcPts val="1200"/>
                  </a:spcAft>
                </a:pPr>
                <a:r>
                  <a:rPr lang="en-US" sz="2800" dirty="0"/>
                  <a:t>With GP method, possible to show it is precisely the pQCD constraint that softens the EoS in the cores of TOV stars.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439866" cy="4535985"/>
              </a:xfrm>
              <a:prstGeom prst="rect">
                <a:avLst/>
              </a:prstGeom>
              <a:blipFill>
                <a:blip r:embed="rId2"/>
                <a:stretch>
                  <a:fillRect l="-1989" t="-1210" r="-3125" b="-67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EFCA5DB-E3BA-CFAE-17D4-BE79ABDB26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374"/>
          <a:stretch/>
        </p:blipFill>
        <p:spPr>
          <a:xfrm>
            <a:off x="7104112" y="404664"/>
            <a:ext cx="4896544" cy="23204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B4645C-35D6-1E4C-4C47-4BE91028EF0B}"/>
              </a:ext>
            </a:extLst>
          </p:cNvPr>
          <p:cNvSpPr txBox="1"/>
          <p:nvPr/>
        </p:nvSpPr>
        <p:spPr>
          <a:xfrm>
            <a:off x="242406" y="578828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[Gorda, </a:t>
            </a:r>
            <a:r>
              <a:rPr lang="en-US" err="1">
                <a:solidFill>
                  <a:prstClr val="black"/>
                </a:solidFill>
                <a:latin typeface="Calibri"/>
              </a:rPr>
              <a:t>Komoltsev</a:t>
            </a:r>
            <a:r>
              <a:rPr lang="en-US">
                <a:solidFill>
                  <a:prstClr val="black"/>
                </a:solidFill>
                <a:latin typeface="Calibri"/>
              </a:rPr>
              <a:t>, </a:t>
            </a:r>
            <a:r>
              <a:rPr lang="en-US" err="1">
                <a:solidFill>
                  <a:prstClr val="black"/>
                </a:solidFill>
                <a:latin typeface="Calibri"/>
              </a:rPr>
              <a:t>Kurkela</a:t>
            </a:r>
            <a:r>
              <a:rPr lang="en-US">
                <a:solidFill>
                  <a:prstClr val="black"/>
                </a:solidFill>
                <a:latin typeface="Calibri"/>
              </a:rPr>
              <a:t>, </a:t>
            </a:r>
            <a:r>
              <a:rPr lang="en-US" err="1">
                <a:solidFill>
                  <a:prstClr val="black"/>
                </a:solidFill>
                <a:latin typeface="Calibri"/>
              </a:rPr>
              <a:t>Astrophys</a:t>
            </a:r>
            <a:r>
              <a:rPr lang="en-US">
                <a:solidFill>
                  <a:prstClr val="black"/>
                </a:solidFill>
                <a:latin typeface="Calibri"/>
              </a:rPr>
              <a:t>. J. 950 (2023)]</a:t>
            </a:r>
            <a:endParaRPr lang="en-FI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0B9B58-4D80-9E18-9BD2-E65E4F708F51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/>
              <a:t>[Annala, Gorda, Hirvonen, Komoltsev, Kurkela, Nättilä, AV, </a:t>
            </a:r>
            <a:r>
              <a:rPr lang="en-US"/>
              <a:t>Nature Comm. 14 (2023)</a:t>
            </a:r>
            <a:r>
              <a:rPr lang="fi-FI"/>
              <a:t>]</a:t>
            </a:r>
            <a:endParaRPr lang="fi-FI" sz="2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15F3F9-74F9-B5D6-549E-36C4033C6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3096344"/>
            <a:ext cx="4770331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91444"/>
      </p:ext>
    </p:extLst>
  </p:cSld>
  <p:clrMapOvr>
    <a:masterClrMapping/>
  </p:clrMapOvr>
  <p:transition advTm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294FC30-665B-C292-E154-93DA42633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983" y="3438431"/>
            <a:ext cx="4674456" cy="33749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163B4-CCFE-B64E-4B6A-3B3A2177C046}"/>
              </a:ext>
            </a:extLst>
          </p:cNvPr>
          <p:cNvSpPr txBox="1"/>
          <p:nvPr/>
        </p:nvSpPr>
        <p:spPr>
          <a:xfrm>
            <a:off x="232198" y="476672"/>
            <a:ext cx="6727898" cy="4747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Remaining caveat: strong first-order PTs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Most current results approximate PTs as rapid crossovers, but some preliminary results with discontinuous transitions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exist: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hard-limit setups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,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possible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exit EoS bounds based on rapid crossovers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14400" lvl="1" indent="-457200">
              <a:spcAft>
                <a:spcPts val="300"/>
              </a:spcAft>
              <a:buFont typeface="Courier New" panose="02070309020205020404" pitchFamily="49" charset="0"/>
              <a:buChar char="o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Destabilizing solutions often extreme, but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 unreasonabl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y so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>
                <a:solidFill>
                  <a:prstClr val="black"/>
                </a:solidFill>
                <a:latin typeface="Calibri"/>
              </a:rPr>
              <a:t>Implications for likelihood of QM cores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inconclusive</a:t>
            </a:r>
            <a:r>
              <a:rPr lang="en-US" sz="2800">
                <a:solidFill>
                  <a:prstClr val="black"/>
                </a:solidFill>
                <a:latin typeface="Calibri"/>
              </a:rPr>
              <a:t> so far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0B9B58-4D80-9E18-9BD2-E65E4F708F51}"/>
              </a:ext>
            </a:extLst>
          </p:cNvPr>
          <p:cNvSpPr txBox="1"/>
          <p:nvPr/>
        </p:nvSpPr>
        <p:spPr>
          <a:xfrm>
            <a:off x="242406" y="5661248"/>
            <a:ext cx="68617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[Gorda, Hebeler, Kurkela Schwenk, AV, Astrophys. J. 955 (2023)]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[Komoltsev, arXiv:2404.05637]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>
                <a:solidFill>
                  <a:prstClr val="black"/>
                </a:solidFill>
                <a:latin typeface="Calibri"/>
              </a:rPr>
              <a:t>[Blomqvist, Ecker, Gorda, AV, In preparation]</a:t>
            </a:r>
            <a:endParaRPr kumimoji="0" lang="fi-FI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4F3161-034E-D35F-8754-918DED1F6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36228"/>
            <a:ext cx="4869633" cy="346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7930"/>
      </p:ext>
    </p:extLst>
  </p:cSld>
  <p:clrMapOvr>
    <a:masterClrMapping/>
  </p:clrMapOvr>
  <p:transition advTm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840" y="2780928"/>
            <a:ext cx="2831008" cy="720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/>
              <a:t>Conclusions</a:t>
            </a: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00031"/>
      </p:ext>
    </p:extLst>
  </p:cSld>
  <p:clrMapOvr>
    <a:masterClrMapping/>
  </p:clrMapOvr>
  <p:transition advTm="53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8503ED-D443-9CA1-5635-187B98C235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21"/>
          <a:stretch/>
        </p:blipFill>
        <p:spPr>
          <a:xfrm>
            <a:off x="6737047" y="3250108"/>
            <a:ext cx="5454953" cy="360789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163B4-CCFE-B64E-4B6A-3B3A2177C046}"/>
              </a:ext>
            </a:extLst>
          </p:cNvPr>
          <p:cNvSpPr txBox="1"/>
          <p:nvPr/>
        </p:nvSpPr>
        <p:spPr>
          <a:xfrm>
            <a:off x="232198" y="332656"/>
            <a:ext cx="672789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 years will bring exciting developments: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Einstein </a:t>
            </a:r>
            <a:r>
              <a:rPr lang="en-US" sz="2800" dirty="0" err="1">
                <a:solidFill>
                  <a:prstClr val="black"/>
                </a:solidFill>
                <a:latin typeface="Calibri"/>
              </a:rPr>
              <a:t>Telesc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. &amp; Cosmic Explorer hope- fully sensitive to postmerger waveform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Dramatic improvement to pQCD limit via Loop Tree Duality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[Paatelainen,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Seppänen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al.]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Similar advances in CET EoS and radius measurements to be expected</a:t>
            </a:r>
          </a:p>
        </p:txBody>
      </p:sp>
      <p:pic>
        <p:nvPicPr>
          <p:cNvPr id="8" name="Picture 7" descr="A space scene with a building and a planet&#10;&#10;Description automatically generated with medium confidence">
            <a:extLst>
              <a:ext uri="{FF2B5EF4-FFF2-40B4-BE49-F238E27FC236}">
                <a16:creationId xmlns:a16="http://schemas.microsoft.com/office/drawing/2014/main" id="{0BBC360F-3939-F0DE-E3A3-FB345CD028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r="2097"/>
          <a:stretch/>
        </p:blipFill>
        <p:spPr>
          <a:xfrm>
            <a:off x="7032104" y="0"/>
            <a:ext cx="5159896" cy="311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37586"/>
      </p:ext>
    </p:extLst>
  </p:cSld>
  <p:clrMapOvr>
    <a:masterClrMapping/>
  </p:clrMapOvr>
  <p:transition advTm="1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A1E9A6-4817-B50F-826F-EC1A2CD8F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3212976"/>
            <a:ext cx="5231904" cy="34332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fi-FI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163B4-CCFE-B64E-4B6A-3B3A2177C046}"/>
              </a:ext>
            </a:extLst>
          </p:cNvPr>
          <p:cNvSpPr txBox="1"/>
          <p:nvPr/>
        </p:nvSpPr>
        <p:spPr>
          <a:xfrm>
            <a:off x="232198" y="332656"/>
            <a:ext cx="6727898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 years will bring exciting developments: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Einstein </a:t>
            </a:r>
            <a:r>
              <a:rPr lang="en-US" sz="2800" dirty="0" err="1">
                <a:solidFill>
                  <a:prstClr val="black"/>
                </a:solidFill>
                <a:latin typeface="Calibri"/>
              </a:rPr>
              <a:t>Telesc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. &amp; Cosmic Explorer hope- fully sensitive to postmerger waveform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Dramatic improvement to pQCD limit via Loop Tree Duality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[Paatelainen,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Seppänen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al.]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Similar advances in CET EoS and radius measurements to be expected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The current setup already constrains novel non-perturbative physics, such as the quark pairing gap*. 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Once QCD part of the problem fully solved, NSs can be turned into labs of even more exciting new physics!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Kurkela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Rajagopal,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Steinhors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t, PRL 132 (2024)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A space scene with a building and a planet&#10;&#10;Description automatically generated with medium confidence">
            <a:extLst>
              <a:ext uri="{FF2B5EF4-FFF2-40B4-BE49-F238E27FC236}">
                <a16:creationId xmlns:a16="http://schemas.microsoft.com/office/drawing/2014/main" id="{0BBC360F-3939-F0DE-E3A3-FB345CD028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r="2097"/>
          <a:stretch/>
        </p:blipFill>
        <p:spPr>
          <a:xfrm>
            <a:off x="7032104" y="0"/>
            <a:ext cx="5159896" cy="311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79315"/>
      </p:ext>
    </p:extLst>
  </p:cSld>
  <p:clrMapOvr>
    <a:masterClrMapping/>
  </p:clrMapOvr>
  <p:transition advTm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485426-DAFD-4969-84B0-1217A815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7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addin_tmp.png">
            <a:extLst>
              <a:ext uri="{FF2B5EF4-FFF2-40B4-BE49-F238E27FC236}">
                <a16:creationId xmlns:a16="http://schemas.microsoft.com/office/drawing/2014/main" id="{E088FF4D-28D3-4593-8C75-62C8E4C5CDC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135561" y="827698"/>
            <a:ext cx="7992887" cy="1067308"/>
          </a:xfrm>
          <a:prstGeom prst="rect">
            <a:avLst/>
          </a:prstGeom>
        </p:spPr>
      </p:pic>
      <p:pic>
        <p:nvPicPr>
          <p:cNvPr id="6" name="Picture 2" descr="http://www.physik.uzh.ch/groups/serra/images/SM1.png">
            <a:extLst>
              <a:ext uri="{FF2B5EF4-FFF2-40B4-BE49-F238E27FC236}">
                <a16:creationId xmlns:a16="http://schemas.microsoft.com/office/drawing/2014/main" id="{168EC132-964C-40C7-AFF7-F087B1B344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"/>
          <a:stretch/>
        </p:blipFill>
        <p:spPr bwMode="auto">
          <a:xfrm>
            <a:off x="695400" y="2535011"/>
            <a:ext cx="518314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upload.wikimedia.org/wikipedia/en/9/98/Baryon_octet_w_mass.png">
            <a:extLst>
              <a:ext uri="{FF2B5EF4-FFF2-40B4-BE49-F238E27FC236}">
                <a16:creationId xmlns:a16="http://schemas.microsoft.com/office/drawing/2014/main" id="{F69F1F6B-5A20-4358-AADF-BC84655B1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350" y="2780928"/>
            <a:ext cx="466924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1F4B889-36F2-40F5-9BE4-2C0C58F63487}"/>
              </a:ext>
            </a:extLst>
          </p:cNvPr>
          <p:cNvSpPr/>
          <p:nvPr/>
        </p:nvSpPr>
        <p:spPr>
          <a:xfrm>
            <a:off x="1487488" y="2996952"/>
            <a:ext cx="2952328" cy="122413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6795"/>
      </p:ext>
    </p:extLst>
  </p:cSld>
  <p:clrMapOvr>
    <a:masterClrMapping/>
  </p:clrMapOvr>
  <p:transition advTm="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AA1962-A33A-D2EA-5287-7A79CB7B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12192000" cy="6426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485426-DAFD-4969-84B0-1217A815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8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D265D0FA-BBFD-70C5-8C3D-E08CEE41A8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276" y="656217"/>
            <a:ext cx="7782148" cy="5365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944357"/>
      </p:ext>
    </p:extLst>
  </p:cSld>
  <p:clrMapOvr>
    <a:masterClrMapping/>
  </p:clrMapOvr>
  <p:transition advTm="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AA1962-A33A-D2EA-5287-7A79CB7B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12192000" cy="6426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485426-DAFD-4969-84B0-1217A815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9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" name="Picture 2" descr="C:\Users\arjvuori\Desktop\phasediag.png">
            <a:extLst>
              <a:ext uri="{FF2B5EF4-FFF2-40B4-BE49-F238E27FC236}">
                <a16:creationId xmlns:a16="http://schemas.microsoft.com/office/drawing/2014/main" id="{688FA0A3-6904-355A-6A04-A73412653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302" y="244473"/>
            <a:ext cx="7701396" cy="6369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5432B55-4012-5E29-DFC6-D77F8633AFE9}"/>
              </a:ext>
            </a:extLst>
          </p:cNvPr>
          <p:cNvGrpSpPr/>
          <p:nvPr/>
        </p:nvGrpSpPr>
        <p:grpSpPr>
          <a:xfrm>
            <a:off x="2639616" y="2420888"/>
            <a:ext cx="2664296" cy="1270258"/>
            <a:chOff x="1010700" y="2799704"/>
            <a:chExt cx="3053045" cy="15597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99D4016-DF05-DC6B-0760-86C4E6DF7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08"/>
            <a:stretch/>
          </p:blipFill>
          <p:spPr>
            <a:xfrm>
              <a:off x="1010700" y="2799704"/>
              <a:ext cx="3053045" cy="15597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F5AAC44-DAE3-578F-B296-1C8E4DC8CAF8}"/>
                </a:ext>
              </a:extLst>
            </p:cNvPr>
            <p:cNvSpPr/>
            <p:nvPr/>
          </p:nvSpPr>
          <p:spPr>
            <a:xfrm>
              <a:off x="1018057" y="2802318"/>
              <a:ext cx="2054690" cy="272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7" name="Picture 6" descr="Table&#10;&#10;Description automatically generated with low confidence">
            <a:extLst>
              <a:ext uri="{FF2B5EF4-FFF2-40B4-BE49-F238E27FC236}">
                <a16:creationId xmlns:a16="http://schemas.microsoft.com/office/drawing/2014/main" id="{BF986F80-58BE-EEBC-56AC-6815FE13B0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316" y="4509120"/>
            <a:ext cx="2415580" cy="13838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B408DD-C5F6-5480-FE26-8BF7FA45C6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8016" y="4365104"/>
            <a:ext cx="1882399" cy="164329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00C99AA-4116-CF85-4448-1FCD69DFD90B}"/>
              </a:ext>
            </a:extLst>
          </p:cNvPr>
          <p:cNvGrpSpPr/>
          <p:nvPr/>
        </p:nvGrpSpPr>
        <p:grpSpPr>
          <a:xfrm>
            <a:off x="5202000" y="4322756"/>
            <a:ext cx="2718133" cy="1727992"/>
            <a:chOff x="4211960" y="4628401"/>
            <a:chExt cx="3096344" cy="1824935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7EA13754-7158-E87E-C3CD-4DFEB3F1A7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" t="11220" r="3930" b="15285"/>
            <a:stretch/>
          </p:blipFill>
          <p:spPr bwMode="auto">
            <a:xfrm>
              <a:off x="4211960" y="4628401"/>
              <a:ext cx="3096344" cy="18249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2B15413-26C6-1F66-CE16-B59BED27DF56}"/>
                </a:ext>
              </a:extLst>
            </p:cNvPr>
            <p:cNvSpPr/>
            <p:nvPr/>
          </p:nvSpPr>
          <p:spPr>
            <a:xfrm>
              <a:off x="5796136" y="6161109"/>
              <a:ext cx="1389193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91B4E4-7704-75E9-B55F-C00702514B61}"/>
                </a:ext>
              </a:extLst>
            </p:cNvPr>
            <p:cNvSpPr txBox="1"/>
            <p:nvPr/>
          </p:nvSpPr>
          <p:spPr>
            <a:xfrm>
              <a:off x="6156176" y="6150982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Calibri"/>
                </a:rPr>
                <a:t>?</a:t>
              </a:r>
              <a:endParaRPr lang="en-US" b="1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0043700"/>
      </p:ext>
    </p:extLst>
  </p:cSld>
  <p:clrMapOvr>
    <a:masterClrMapping/>
  </p:clrMapOvr>
  <p:transition advTm="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9|8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|31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20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20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mathcal{L}_{\text{QCD}}&amp;=&amp;\frac{1}{4}F^a_{\mu\nu}F^a_{\mu\nu}+\sum_f\bar{\psi}_f(\gamma_\mu D_\mu+m_f)\psi_f \nonumber&#10;\end{eqnarray}&#10;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frac{dM(r)}{dr}&amp;=&amp;4 \pi r^2 \varepsilon(r),\nonumber \\&#10;\frac{dp(r)}{dr}&amp;=&amp;-\frac{G\varepsilon(r)M(r)}{r^2}\frac{\left(1+p(r)/\varepsilon(r)\right)\left(1+4 \pi r^3 p(r)/M(r)\right)}&#10;{1-2 G M(r)/r}\nonumber&#10;\end{eqnarray}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varepsilon(p)\Rightarrow M(R)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2|41.8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43372</TotalTime>
  <Words>4131</Words>
  <Application>Microsoft Office PowerPoint</Application>
  <PresentationFormat>Widescreen</PresentationFormat>
  <Paragraphs>464</Paragraphs>
  <Slides>67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Calibri</vt:lpstr>
      <vt:lpstr>Cambria Math</vt:lpstr>
      <vt:lpstr>Courier New</vt:lpstr>
      <vt:lpstr>Wingdings</vt:lpstr>
      <vt:lpstr>1_Office Theme</vt:lpstr>
      <vt:lpstr>Dense QCD matter and neutron stars: inside Nature’s most extreme particle-physics laboratory  Aleksi Vuorinen University of Helsinki &amp; Helsinki Institute of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Perturbative approaches to nonperturbative physics  Aleksi Vuorinen University of Helsinki</dc:title>
  <dc:creator>vuorinen</dc:creator>
  <cp:lastModifiedBy>Vuorinen, Aleksi R J</cp:lastModifiedBy>
  <cp:revision>1873</cp:revision>
  <dcterms:created xsi:type="dcterms:W3CDTF">2014-04-13T15:10:10Z</dcterms:created>
  <dcterms:modified xsi:type="dcterms:W3CDTF">2025-01-03T07:11:20Z</dcterms:modified>
</cp:coreProperties>
</file>