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gFl2ToseF3T0FEAZponEj9LNiC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6BC8B5-E174-4ADF-93B0-1CC6715ACC36}">
  <a:tblStyle styleId="{9E6BC8B5-E174-4ADF-93B0-1CC6715ACC3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2E08894-E60B-426F-825B-6EAA605F682C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" name="Google Shape;7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1d6c8ab5f_1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2c1d6c8ab5f_1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2c1d6c8ab5f_1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c1d6c8ab5f_1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g2c1d6c8ab5f_1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g2c1d6c8ab5f_1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c1d6c8ab5f_1_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2c1d6c8ab5f_1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2c1d6c8ab5f_1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c1d6c8ab5f_1_2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2c1d6c8ab5f_1_2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g2c1d6c8ab5f_1_2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f0a24f9e11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f0a24f9e11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f0a24f9e11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f0a24f9e11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f0a24f9e11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2f0a24f9e11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f0a24f9e11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f0a24f9e11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f0a24f9e11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c1d6c8ab5f_1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2c1d6c8ab5f_1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2c1d6c8ab5f_1_10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1d6c8ab5f_1_2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g2c1d6c8ab5f_1_2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g2c1d6c8ab5f_1_2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f0a24f9e11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f0a24f9e11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f0a24f9e11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f0a24f9e11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f0a24f9e11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2f0a24f9e11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f0a24f9e11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f0a24f9e11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2f0a24f9e11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c1d6c8ab5f_1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2c1d6c8ab5f_1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9" name="Google Shape;119;g2c1d6c8ab5f_1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c246ed1a82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2c246ed1a82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2c246ed1a82_0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f0a24f9e11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f0a24f9e11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2f0a24f9e11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f0a24f9e11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f0a24f9e11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2f0a24f9e11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i="0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" type="subTitle"/>
          </p:nvPr>
        </p:nvSpPr>
        <p:spPr>
          <a:xfrm>
            <a:off x="813175" y="5773229"/>
            <a:ext cx="10334625" cy="746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9"/>
          <p:cNvSpPr txBox="1"/>
          <p:nvPr>
            <p:ph idx="2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6083" y="5755088"/>
            <a:ext cx="3238500" cy="4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888">
          <p15:clr>
            <a:srgbClr val="FBAE40"/>
          </p15:clr>
        </p15:guide>
        <p15:guide id="4" pos="360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5" name="Google Shape;55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6" name="Google Shape;56;p28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29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0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0"/>
          <p:cNvSpPr txBox="1"/>
          <p:nvPr>
            <p:ph idx="1" type="body"/>
          </p:nvPr>
        </p:nvSpPr>
        <p:spPr>
          <a:xfrm rot="5400000">
            <a:off x="3992408" y="-1595282"/>
            <a:ext cx="4207185" cy="11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30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31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0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" type="body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_Print-friendly">
  <p:cSld name="1_Section Header_Print-friend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3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23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i="0" sz="6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5715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2" type="body"/>
          </p:nvPr>
        </p:nvSpPr>
        <p:spPr>
          <a:xfrm>
            <a:off x="60960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4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_Print-friendly" showMasterSp="0">
  <p:cSld name="1_Title Slide_Print-friend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i="0" sz="6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subTitle"/>
          </p:nvPr>
        </p:nvSpPr>
        <p:spPr>
          <a:xfrm>
            <a:off x="813175" y="5773229"/>
            <a:ext cx="10334625" cy="746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4" name="Google Shape;34;p21"/>
          <p:cNvSpPr txBox="1"/>
          <p:nvPr>
            <p:ph idx="2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5" name="Google Shape;3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6083" y="5742910"/>
            <a:ext cx="3238500" cy="4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888">
          <p15:clr>
            <a:srgbClr val="FBAE40"/>
          </p15:clr>
        </p15:guide>
        <p15:guide id="4" pos="360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39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22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i="0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/>
          <p:nvPr>
            <p:ph type="title"/>
          </p:nvPr>
        </p:nvSpPr>
        <p:spPr>
          <a:xfrm>
            <a:off x="5715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5"/>
          <p:cNvSpPr txBox="1"/>
          <p:nvPr>
            <p:ph idx="1" type="body"/>
          </p:nvPr>
        </p:nvSpPr>
        <p:spPr>
          <a:xfrm>
            <a:off x="571500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5"/>
          <p:cNvSpPr txBox="1"/>
          <p:nvPr>
            <p:ph idx="2" type="body"/>
          </p:nvPr>
        </p:nvSpPr>
        <p:spPr>
          <a:xfrm>
            <a:off x="571500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3" type="body"/>
          </p:nvPr>
        </p:nvSpPr>
        <p:spPr>
          <a:xfrm>
            <a:off x="60960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5"/>
          <p:cNvSpPr txBox="1"/>
          <p:nvPr>
            <p:ph idx="4" type="body"/>
          </p:nvPr>
        </p:nvSpPr>
        <p:spPr>
          <a:xfrm>
            <a:off x="60960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6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6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60">
          <p15:clr>
            <a:srgbClr val="F26B43"/>
          </p15:clr>
        </p15:guide>
        <p15:guide id="4" orient="horz" pos="3888">
          <p15:clr>
            <a:srgbClr val="F26B43"/>
          </p15:clr>
        </p15:guide>
        <p15:guide id="5" pos="7320">
          <p15:clr>
            <a:srgbClr val="F26B43"/>
          </p15:clr>
        </p15:guide>
        <p15:guide id="6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>
            <p:ph type="ctrTitle"/>
          </p:nvPr>
        </p:nvSpPr>
        <p:spPr>
          <a:xfrm>
            <a:off x="813175" y="2541806"/>
            <a:ext cx="10576314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/>
              <a:t>Caribou 2</a:t>
            </a:r>
            <a:endParaRPr/>
          </a:p>
        </p:txBody>
      </p:sp>
      <p:sp>
        <p:nvSpPr>
          <p:cNvPr id="75" name="Google Shape;75;p1"/>
          <p:cNvSpPr txBox="1"/>
          <p:nvPr>
            <p:ph idx="1" type="subTitle"/>
          </p:nvPr>
        </p:nvSpPr>
        <p:spPr>
          <a:xfrm>
            <a:off x="813175" y="5773229"/>
            <a:ext cx="10334700" cy="7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/>
              <a:t>AUG 6, 2024</a:t>
            </a:r>
            <a:endParaRPr/>
          </a:p>
        </p:txBody>
      </p:sp>
      <p:sp>
        <p:nvSpPr>
          <p:cNvPr id="76" name="Google Shape;76;p1"/>
          <p:cNvSpPr txBox="1"/>
          <p:nvPr>
            <p:ph idx="2" type="body"/>
          </p:nvPr>
        </p:nvSpPr>
        <p:spPr>
          <a:xfrm>
            <a:off x="813175" y="3815644"/>
            <a:ext cx="7348412" cy="16825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900"/>
              <a:t>Eric Buschmann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c1d6c8ab5f_1_16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Bias Sources</a:t>
            </a:r>
            <a:endParaRPr/>
          </a:p>
        </p:txBody>
      </p:sp>
      <p:sp>
        <p:nvSpPr>
          <p:cNvPr id="163" name="Google Shape;163;g2c1d6c8ab5f_1_16"/>
          <p:cNvSpPr txBox="1"/>
          <p:nvPr>
            <p:ph idx="1" type="body"/>
          </p:nvPr>
        </p:nvSpPr>
        <p:spPr>
          <a:xfrm>
            <a:off x="571500" y="1825625"/>
            <a:ext cx="11049000" cy="46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V1.x uses DAC7678 (12bit, 0-4V, 20mA/ch) as bias supply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Consider alternatives with larger voltage and current range:</a:t>
            </a:r>
            <a:endParaRPr/>
          </a:p>
          <a:p>
            <a:pPr indent="-334326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LTC2686: 8 channels, ±15V, ±55 mA / ch, 12 or 16bit</a:t>
            </a:r>
            <a:endParaRPr/>
          </a:p>
          <a:p>
            <a:pPr indent="-334326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LTC2688: 16 channels, ±15V, ±20 mA / ch</a:t>
            </a:r>
            <a:endParaRPr/>
          </a:p>
          <a:p>
            <a:pPr indent="-334327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There are a few other DAC with ±10V to ±15V range, but most with &lt;5 mA / ch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Best option seems to be </a:t>
            </a:r>
            <a:r>
              <a:rPr lang="en-US"/>
              <a:t>LTC2686 (output current, cap. loads)</a:t>
            </a:r>
            <a:endParaRPr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Very compact solution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Better accuracy than DAC + external buffer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8 channel version can be compensated for capacitive loads &lt;10uF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No current limit, but current, voltage, and temperature monitoring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Likely limited thermally</a:t>
            </a:r>
            <a:endParaRPr/>
          </a:p>
          <a:p>
            <a:pPr indent="-334327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Up to 7.5W with 8 channels at 55mA, ±17V supply (5.5W for 16 ch)</a:t>
            </a:r>
            <a:endParaRPr/>
          </a:p>
          <a:p>
            <a:pPr indent="-334327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Worst-case scenario (without shorts), but not a realistic use case</a:t>
            </a:r>
            <a:endParaRPr/>
          </a:p>
          <a:p>
            <a:pPr indent="-334326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Operating voltage and range can be adjusted: ±5V, ±10V, ±15V, +5V, +10V</a:t>
            </a:r>
            <a:endParaRPr/>
          </a:p>
        </p:txBody>
      </p:sp>
      <p:sp>
        <p:nvSpPr>
          <p:cNvPr id="164" name="Google Shape;164;g2c1d6c8ab5f_1_16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c1d6c8ab5f_1_75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/>
              <a:t>Bias Sources</a:t>
            </a:r>
            <a:endParaRPr/>
          </a:p>
        </p:txBody>
      </p:sp>
      <p:sp>
        <p:nvSpPr>
          <p:cNvPr id="171" name="Google Shape;171;g2c1d6c8ab5f_1_75"/>
          <p:cNvSpPr txBox="1"/>
          <p:nvPr>
            <p:ph idx="1" type="body"/>
          </p:nvPr>
        </p:nvSpPr>
        <p:spPr>
          <a:xfrm>
            <a:off x="571500" y="1765225"/>
            <a:ext cx="72465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6639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Running half the channels with max power dissipation exceeds 100°C Tdie</a:t>
            </a:r>
            <a:endParaRPr/>
          </a:p>
          <a:p>
            <a:pPr indent="-36639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Running all channels at max dissipation seems challenging, even with extra cooling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r>
              <a:t/>
            </a:r>
            <a:endParaRPr/>
          </a:p>
        </p:txBody>
      </p:sp>
      <p:sp>
        <p:nvSpPr>
          <p:cNvPr id="172" name="Google Shape;172;g2c1d6c8ab5f_1_75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173" name="Google Shape;173;g2c1d6c8ab5f_1_75"/>
          <p:cNvGraphicFramePr/>
          <p:nvPr/>
        </p:nvGraphicFramePr>
        <p:xfrm>
          <a:off x="876300" y="329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{02E08894-E60B-426F-825B-6EAA605F682C}</a:tableStyleId>
              </a:tblPr>
              <a:tblGrid>
                <a:gridCol w="1057450"/>
                <a:gridCol w="870325"/>
                <a:gridCol w="1163475"/>
                <a:gridCol w="1207225"/>
                <a:gridCol w="1263300"/>
                <a:gridCol w="1248875"/>
              </a:tblGrid>
              <a:tr h="59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No load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4ch at 27mA, 0.6V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4ch at 55mA, 1.2V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chemeClr val="dk1"/>
                          </a:solidFill>
                        </a:rPr>
                        <a:t>4ch at 27mA, 0.6V, with fan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chemeClr val="dk1"/>
                          </a:solidFill>
                        </a:rPr>
                        <a:t>4ch at 55mA, 1.2V, with fan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5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Power [W]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0.17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1.9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3.5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1.9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3.5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5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Tdie [℃]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70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106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53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77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5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Ttop </a:t>
                      </a:r>
                      <a:r>
                        <a:rPr lang="en-US" sz="1400" u="none" cap="none" strike="noStrike">
                          <a:solidFill>
                            <a:schemeClr val="dk1"/>
                          </a:solidFill>
                        </a:rPr>
                        <a:t>[℃]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27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49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71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36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5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Tbot </a:t>
                      </a:r>
                      <a:r>
                        <a:rPr lang="en-US" sz="1400" u="none" cap="none" strike="noStrike">
                          <a:solidFill>
                            <a:schemeClr val="dk1"/>
                          </a:solidFill>
                        </a:rPr>
                        <a:t>[℃]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26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45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60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32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28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74" name="Google Shape;174;g2c1d6c8ab5f_1_75"/>
          <p:cNvSpPr txBox="1"/>
          <p:nvPr/>
        </p:nvSpPr>
        <p:spPr>
          <a:xfrm>
            <a:off x="6733325" y="5641750"/>
            <a:ext cx="11178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Tamb=25℃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2c1d6c8ab5f_1_75"/>
          <p:cNvSpPr txBox="1"/>
          <p:nvPr/>
        </p:nvSpPr>
        <p:spPr>
          <a:xfrm>
            <a:off x="808300" y="5641750"/>
            <a:ext cx="98196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 junction temperature 150°C, shutdown at 160°C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g2c1d6c8ab5f_1_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2300" y="669925"/>
            <a:ext cx="4238624" cy="5557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c1d6c8ab5f_1_54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/>
              <a:t>Bias Sources</a:t>
            </a:r>
            <a:endParaRPr/>
          </a:p>
        </p:txBody>
      </p:sp>
      <p:sp>
        <p:nvSpPr>
          <p:cNvPr id="183" name="Google Shape;183;g2c1d6c8ab5f_1_54"/>
          <p:cNvSpPr txBox="1"/>
          <p:nvPr>
            <p:ph idx="1" type="body"/>
          </p:nvPr>
        </p:nvSpPr>
        <p:spPr>
          <a:xfrm>
            <a:off x="571500" y="1825625"/>
            <a:ext cx="4979400" cy="4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All LTC2686 channels within 2mV across ±15V range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Mean zero offset of 175uV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Absolute offset within the expected ±0.05% of the voltage reference (assuming no calibration error from the multimeter)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84" name="Google Shape;184;g2c1d6c8ab5f_1_54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5" name="Google Shape;185;g2c1d6c8ab5f_1_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22275" y="1767025"/>
            <a:ext cx="6493526" cy="39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2c1d6c8ab5f_1_54"/>
          <p:cNvSpPr txBox="1"/>
          <p:nvPr/>
        </p:nvSpPr>
        <p:spPr>
          <a:xfrm>
            <a:off x="9807075" y="1653675"/>
            <a:ext cx="13809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load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g2c1d6c8ab5f_1_2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6800" y="613325"/>
            <a:ext cx="6610475" cy="203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2c1d6c8ab5f_1_240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Current Sources</a:t>
            </a:r>
            <a:endParaRPr/>
          </a:p>
        </p:txBody>
      </p:sp>
      <p:sp>
        <p:nvSpPr>
          <p:cNvPr id="194" name="Google Shape;194;g2c1d6c8ab5f_1_240"/>
          <p:cNvSpPr txBox="1"/>
          <p:nvPr>
            <p:ph idx="1" type="body"/>
          </p:nvPr>
        </p:nvSpPr>
        <p:spPr>
          <a:xfrm>
            <a:off x="571500" y="1825625"/>
            <a:ext cx="59772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V1.x uses two current sources with 1mA range and analog switch for sourcing and sinking current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94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Increasing range to ±100mA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Uses differential amplifier + high current driver + analog switch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Analog switch to select ranges and maintain resolution at low currents</a:t>
            </a:r>
            <a:endParaRPr/>
          </a:p>
        </p:txBody>
      </p:sp>
      <p:sp>
        <p:nvSpPr>
          <p:cNvPr id="195" name="Google Shape;195;g2c1d6c8ab5f_1_240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6" name="Google Shape;196;g2c1d6c8ab5f_1_2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11950" y="2908063"/>
            <a:ext cx="3474850" cy="21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f0a24f9e11_0_46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Current Sources</a:t>
            </a:r>
            <a:endParaRPr/>
          </a:p>
        </p:txBody>
      </p:sp>
      <p:sp>
        <p:nvSpPr>
          <p:cNvPr id="203" name="Google Shape;203;g2f0a24f9e11_0_46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4" name="Google Shape;204;g2f0a24f9e11_0_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6200" y="1396600"/>
            <a:ext cx="8378450" cy="32090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5" name="Google Shape;205;g2f0a24f9e11_0_46"/>
          <p:cNvGraphicFramePr/>
          <p:nvPr/>
        </p:nvGraphicFramePr>
        <p:xfrm>
          <a:off x="5721050" y="4650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{9E6BC8B5-E174-4ADF-93B0-1CC6715ACC36}</a:tableStyleId>
              </a:tblPr>
              <a:tblGrid>
                <a:gridCol w="1485900"/>
                <a:gridCol w="1485900"/>
                <a:gridCol w="1485900"/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Rs [Ohm]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Range [mA]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Step size (12 bit)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Rs power [mW]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±102.4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50 uA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21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±20.48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 uA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4.2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±2.048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 uA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0.42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274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±0.2048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 nA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0.042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206" name="Google Shape;206;g2f0a24f9e11_0_46"/>
          <p:cNvSpPr txBox="1"/>
          <p:nvPr>
            <p:ph idx="1" type="body"/>
          </p:nvPr>
        </p:nvSpPr>
        <p:spPr>
          <a:xfrm>
            <a:off x="571500" y="3312525"/>
            <a:ext cx="5055000" cy="283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Version with ±100 mA range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Diff. amplifier: INA143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Driver: BUF634A</a:t>
            </a:r>
            <a:br>
              <a:rPr lang="en-US"/>
            </a:br>
            <a:r>
              <a:rPr lang="en-US"/>
              <a:t>Switch: TMUX6209/TMUX7209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f0a24f9e11_0_62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Current Sources</a:t>
            </a:r>
            <a:endParaRPr/>
          </a:p>
        </p:txBody>
      </p:sp>
      <p:sp>
        <p:nvSpPr>
          <p:cNvPr id="213" name="Google Shape;213;g2f0a24f9e11_0_62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4" name="Google Shape;214;g2f0a24f9e11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2050" y="1320875"/>
            <a:ext cx="8378450" cy="331647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5" name="Google Shape;215;g2f0a24f9e11_0_62"/>
          <p:cNvGraphicFramePr/>
          <p:nvPr/>
        </p:nvGraphicFramePr>
        <p:xfrm>
          <a:off x="5676900" y="4637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{9E6BC8B5-E174-4ADF-93B0-1CC6715ACC36}</a:tableStyleId>
              </a:tblPr>
              <a:tblGrid>
                <a:gridCol w="1485900"/>
                <a:gridCol w="1485900"/>
                <a:gridCol w="1485900"/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Rs [Ohm]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Range [mA]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Step size (12 bit)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Rs power [mW]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±10.24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 uA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2.1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±2.048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 uA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0.42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274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±0.2048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 nA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0.042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274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10000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±0.02048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 nA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0.0042</a:t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216" name="Google Shape;216;g2f0a24f9e11_0_62"/>
          <p:cNvSpPr txBox="1"/>
          <p:nvPr>
            <p:ph idx="1" type="body"/>
          </p:nvPr>
        </p:nvSpPr>
        <p:spPr>
          <a:xfrm>
            <a:off x="767075" y="3205500"/>
            <a:ext cx="4570500" cy="179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Simplified v</a:t>
            </a:r>
            <a:r>
              <a:rPr lang="en-US"/>
              <a:t>ersion with ±10 mA range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Diff. amplifier: INA143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Switch: DG409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f0a24f9e11_0_55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Current Sources</a:t>
            </a:r>
            <a:endParaRPr/>
          </a:p>
        </p:txBody>
      </p:sp>
      <p:sp>
        <p:nvSpPr>
          <p:cNvPr id="223" name="Google Shape;223;g2f0a24f9e11_0_55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Voltage range is set by supply voltage (up to ±15V)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Open outputs will go to the supply voltage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No other protection</a:t>
            </a:r>
            <a:endParaRPr/>
          </a:p>
        </p:txBody>
      </p:sp>
      <p:sp>
        <p:nvSpPr>
          <p:cNvPr id="224" name="Google Shape;224;g2f0a24f9e11_0_55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c1d6c8ab5f_1_109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Monitoring ADC</a:t>
            </a:r>
            <a:endParaRPr/>
          </a:p>
        </p:txBody>
      </p:sp>
      <p:sp>
        <p:nvSpPr>
          <p:cNvPr id="231" name="Google Shape;231;g2c1d6c8ab5f_1_109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2" name="Google Shape;232;g2c1d6c8ab5f_1_109"/>
          <p:cNvPicPr preferRelativeResize="0"/>
          <p:nvPr/>
        </p:nvPicPr>
        <p:blipFill rotWithShape="1">
          <a:blip r:embed="rId3">
            <a:alphaModFix/>
          </a:blip>
          <a:srcRect b="0" l="16833" r="0" t="0"/>
          <a:stretch/>
        </p:blipFill>
        <p:spPr>
          <a:xfrm>
            <a:off x="7830925" y="1551175"/>
            <a:ext cx="4335250" cy="454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g2c1d6c8ab5f_1_109"/>
          <p:cNvSpPr txBox="1"/>
          <p:nvPr>
            <p:ph idx="1" type="body"/>
          </p:nvPr>
        </p:nvSpPr>
        <p:spPr>
          <a:xfrm>
            <a:off x="571500" y="1825625"/>
            <a:ext cx="75054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7973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V1.x uses an ADS7828 ADC as ‘slow’ monitoring ADC</a:t>
            </a:r>
            <a:endParaRPr/>
          </a:p>
          <a:p>
            <a:pPr indent="-325755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8ch, 0V - 4V, 12-bit, 50 kSPS</a:t>
            </a:r>
            <a:endParaRPr/>
          </a:p>
          <a:p>
            <a:pPr indent="-3797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The test board has two ADCs for local (and remote) monitoring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37973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‘High’ voltage replacement: AD4114</a:t>
            </a:r>
            <a:endParaRPr/>
          </a:p>
          <a:p>
            <a:pPr indent="-325755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16ch single-ended, 8ch diff, ±20V, 24-bit sigma-delta, 31.25 kSPS</a:t>
            </a:r>
            <a:endParaRPr/>
          </a:p>
          <a:p>
            <a:pPr indent="-325755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Rated up to ±65V</a:t>
            </a:r>
            <a:endParaRPr/>
          </a:p>
          <a:p>
            <a:pPr indent="-325755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Easy remote sensing of PSU channels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797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Low voltage replacement: </a:t>
            </a:r>
            <a:r>
              <a:rPr lang="en-US"/>
              <a:t>LTC2495</a:t>
            </a:r>
            <a:endParaRPr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16ch single-ended, 8ch diff, 16-bit sigma-delta with PGA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g2c1d6c8ab5f_1_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03650" y="1080400"/>
            <a:ext cx="4793175" cy="33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2c1d6c8ab5f_1_224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Caribou 2</a:t>
            </a:r>
            <a:endParaRPr/>
          </a:p>
        </p:txBody>
      </p:sp>
      <p:sp>
        <p:nvSpPr>
          <p:cNvPr id="84" name="Google Shape;84;g2c1d6c8ab5f_1_224"/>
          <p:cNvSpPr txBox="1"/>
          <p:nvPr>
            <p:ph idx="1" type="body"/>
          </p:nvPr>
        </p:nvSpPr>
        <p:spPr>
          <a:xfrm>
            <a:off x="571500" y="1825625"/>
            <a:ext cx="72690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Redesign of the Caribou system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Targets the Enclustra Mercury+ XU1 system-on-module, same as FETBv2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r>
              <a:t/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Requirements are not set in stone but ‘nice to have’ based on experience with V1.x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V1.x as baseline but should be an improvement over V1.x if the improvement is worth the effort / complexity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Taking some of the requirements and material collected by Max into account</a:t>
            </a:r>
            <a:endParaRPr/>
          </a:p>
        </p:txBody>
      </p:sp>
      <p:sp>
        <p:nvSpPr>
          <p:cNvPr id="85" name="Google Shape;85;g2c1d6c8ab5f_1_224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a24f9e11_0_7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Test Board</a:t>
            </a:r>
            <a:endParaRPr/>
          </a:p>
        </p:txBody>
      </p:sp>
      <p:sp>
        <p:nvSpPr>
          <p:cNvPr id="92" name="Google Shape;92;g2f0a24f9e11_0_7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Small test board with only a few channels and without SoM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Goals: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Test and verify analog circuits, power supplies, and other periphery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Compare different designs and pick best option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Focus on p</a:t>
            </a:r>
            <a:r>
              <a:rPr lang="en-US"/>
              <a:t>ower supplies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Goals: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Verify stable operation over full range (input/output voltage, load)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Verify output voltage adjustment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Measure performance (load regulation, noise, efficiency…)</a:t>
            </a:r>
            <a:endParaRPr/>
          </a:p>
        </p:txBody>
      </p:sp>
      <p:sp>
        <p:nvSpPr>
          <p:cNvPr id="93" name="Google Shape;93;g2f0a24f9e11_0_7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0a24f9e11_0_103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Power Supplies</a:t>
            </a:r>
            <a:endParaRPr/>
          </a:p>
        </p:txBody>
      </p:sp>
      <p:sp>
        <p:nvSpPr>
          <p:cNvPr id="100" name="Google Shape;100;g2f0a24f9e11_0_103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Power supplies on V1.x have poor load regulation at low currents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Likely limitation of TPS74401 (0.013%/mA below 50mA)</a:t>
            </a:r>
            <a:endParaRPr/>
          </a:p>
        </p:txBody>
      </p:sp>
      <p:sp>
        <p:nvSpPr>
          <p:cNvPr id="101" name="Google Shape;101;g2f0a24f9e11_0_103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2" name="Google Shape;102;g2f0a24f9e11_0_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5" y="2848750"/>
            <a:ext cx="5852500" cy="336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f0a24f9e11_0_1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9500" y="2848750"/>
            <a:ext cx="5852500" cy="336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2f0a24f9e11_0_103"/>
          <p:cNvSpPr txBox="1"/>
          <p:nvPr/>
        </p:nvSpPr>
        <p:spPr>
          <a:xfrm>
            <a:off x="5064800" y="3061775"/>
            <a:ext cx="858300" cy="1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ch 1-8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5" name="Google Shape;105;g2f0a24f9e11_0_103"/>
          <p:cNvSpPr txBox="1"/>
          <p:nvPr/>
        </p:nvSpPr>
        <p:spPr>
          <a:xfrm>
            <a:off x="11402700" y="2560150"/>
            <a:ext cx="789300" cy="1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ch 1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f0a24f9e11_0_16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Power Supplies</a:t>
            </a:r>
            <a:endParaRPr/>
          </a:p>
        </p:txBody>
      </p:sp>
      <p:sp>
        <p:nvSpPr>
          <p:cNvPr id="112" name="Google Shape;112;g2f0a24f9e11_0_16"/>
          <p:cNvSpPr txBox="1"/>
          <p:nvPr>
            <p:ph idx="1" type="body"/>
          </p:nvPr>
        </p:nvSpPr>
        <p:spPr>
          <a:xfrm>
            <a:off x="571500" y="1825625"/>
            <a:ext cx="49878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7973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DC-DC converter followed by LDO</a:t>
            </a:r>
            <a:endParaRPr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“High” voltage positive (5..15V)</a:t>
            </a:r>
            <a:endParaRPr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“High” voltage negative (-5..-15V)</a:t>
            </a:r>
            <a:endParaRPr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Low voltage positive (&lt;5V)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7973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B</a:t>
            </a:r>
            <a:r>
              <a:rPr lang="en-US"/>
              <a:t>aseline: add a few fixed HV rails to the v1.x design</a:t>
            </a:r>
            <a:endParaRPr/>
          </a:p>
          <a:p>
            <a:pPr indent="-37973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Second option: make the DC-DC and LDO on the HV rails adjustable</a:t>
            </a:r>
            <a:endParaRPr/>
          </a:p>
          <a:p>
            <a:pPr indent="-37973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Third option: use same adjustment scheme for both LV and HV</a:t>
            </a:r>
            <a:endParaRPr/>
          </a:p>
        </p:txBody>
      </p:sp>
      <p:sp>
        <p:nvSpPr>
          <p:cNvPr id="113" name="Google Shape;113;g2f0a24f9e11_0_16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114" name="Google Shape;114;g2f0a24f9e11_0_16"/>
          <p:cNvGraphicFramePr/>
          <p:nvPr/>
        </p:nvGraphicFramePr>
        <p:xfrm>
          <a:off x="5787900" y="1944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{9E6BC8B5-E174-4ADF-93B0-1CC6715ACC36}</a:tableStyleId>
              </a:tblPr>
              <a:tblGrid>
                <a:gridCol w="1981200"/>
                <a:gridCol w="990600"/>
                <a:gridCol w="990600"/>
                <a:gridCol w="990600"/>
                <a:gridCol w="990600"/>
              </a:tblGrid>
              <a:tr h="2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“High” voltage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(Caribou + chipboard)</a:t>
                      </a:r>
                      <a:endParaRPr sz="1100"/>
                    </a:p>
                  </a:txBody>
                  <a:tcPr marT="63500" marB="63500" marR="63500" marL="63500"/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Low voltage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(chipboard)</a:t>
                      </a:r>
                      <a:endParaRPr sz="1100"/>
                    </a:p>
                  </a:txBody>
                  <a:tcPr marT="63500" marB="63500" marR="63500" marL="63500"/>
                </a:tc>
                <a:tc hMerge="1"/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LDO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LDO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Baseline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fixed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fixed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fixed, shared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Add adjustable high voltage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fixed, shared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Increased LV range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adjustable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aphicFrame>
        <p:nvGraphicFramePr>
          <p:cNvPr id="115" name="Google Shape;115;g2f0a24f9e11_0_16"/>
          <p:cNvGraphicFramePr/>
          <p:nvPr/>
        </p:nvGraphicFramePr>
        <p:xfrm>
          <a:off x="5787900" y="4089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{9E6BC8B5-E174-4ADF-93B0-1CC6715ACC36}</a:tableStyleId>
              </a:tblPr>
              <a:tblGrid>
                <a:gridCol w="361950"/>
                <a:gridCol w="1123950"/>
                <a:gridCol w="904875"/>
                <a:gridCol w="962025"/>
                <a:gridCol w="838200"/>
                <a:gridCol w="838200"/>
                <a:gridCol w="838200"/>
              </a:tblGrid>
              <a:tr h="2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positive</a:t>
                      </a:r>
                      <a:endParaRPr sz="1100"/>
                    </a:p>
                  </a:txBody>
                  <a:tcPr marT="63500" marB="63500" marR="63500" marL="63500"/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negative</a:t>
                      </a:r>
                      <a:endParaRPr sz="1100"/>
                    </a:p>
                  </a:txBody>
                  <a:tcPr marT="63500" marB="63500" marR="63500" marL="63500"/>
                </a:tc>
                <a:tc hMerge="1"/>
                <a:tc hMerge="1"/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 module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 regulator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LDO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 module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DC-DC regulator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LDO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HV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LTM8002 or LTM8065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LM63635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TPS73801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LTM4651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LM7600x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TPS7A33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LV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LTM8060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(</a:t>
                      </a:r>
                      <a:r>
                        <a:rPr lang="en-US" sz="1100"/>
                        <a:t>TPS62933F)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MAX38904B (or MAX25302B)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c1d6c8ab5f_1_68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Power Supplies: Positive Adjustment</a:t>
            </a:r>
            <a:endParaRPr/>
          </a:p>
        </p:txBody>
      </p:sp>
      <p:sp>
        <p:nvSpPr>
          <p:cNvPr id="122" name="Google Shape;122;g2c1d6c8ab5f_1_68"/>
          <p:cNvSpPr txBox="1"/>
          <p:nvPr>
            <p:ph idx="1" type="body"/>
          </p:nvPr>
        </p:nvSpPr>
        <p:spPr>
          <a:xfrm>
            <a:off x="571500" y="1825625"/>
            <a:ext cx="8217000" cy="43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Injecting current into feedback node to adjust output voltage (positive LDO and DC-DC)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Output voltage is: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Adjustment also works for negative LDO regulators</a:t>
            </a:r>
            <a:endParaRPr/>
          </a:p>
          <a:p>
            <a:pPr indent="-334327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Positive DAC voltages can not adjust |Vout| below |Vfb|</a:t>
            </a:r>
            <a:endParaRPr/>
          </a:p>
          <a:p>
            <a:pPr indent="-334327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Negative voltages restore the range down close to 0V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93065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Concerns about stability for Vout &lt; Vfb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Additional current from DAC to Vout: (Vfb-Vout)/R1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Expected current is very small (&lt;10 uA), should only be an issue with very small loads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75000"/>
              <a:buChar char="○"/>
            </a:pPr>
            <a:r>
              <a:rPr lang="en-US"/>
              <a:t>Can be avoided with dummy load on output</a:t>
            </a:r>
            <a:endParaRPr/>
          </a:p>
        </p:txBody>
      </p:sp>
      <p:sp>
        <p:nvSpPr>
          <p:cNvPr id="123" name="Google Shape;123;g2c1d6c8ab5f_1_68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4" name="Google Shape;124;g2c1d6c8ab5f_1_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6171" y="2529550"/>
            <a:ext cx="3953076" cy="5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2c1d6c8ab5f_1_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56650" y="2196175"/>
            <a:ext cx="2963075" cy="2123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c246ed1a82_0_20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Power Supplies</a:t>
            </a:r>
            <a:r>
              <a:rPr lang="en-US"/>
              <a:t>: Neg DC-DC Adjustment</a:t>
            </a:r>
            <a:endParaRPr/>
          </a:p>
        </p:txBody>
      </p:sp>
      <p:sp>
        <p:nvSpPr>
          <p:cNvPr id="132" name="Google Shape;132;g2c246ed1a82_0_20"/>
          <p:cNvSpPr txBox="1"/>
          <p:nvPr>
            <p:ph idx="1" type="body"/>
          </p:nvPr>
        </p:nvSpPr>
        <p:spPr>
          <a:xfrm>
            <a:off x="571500" y="1825625"/>
            <a:ext cx="5524500" cy="28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For inverting DC-DC: </a:t>
            </a:r>
            <a:r>
              <a:rPr lang="en-US"/>
              <a:t>Reference voltage is relative to Vout instead of 0V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Direct adjustment with DAC voltage is no longer feasible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Can use a current source to set the output voltage instead:</a:t>
            </a:r>
            <a:endParaRPr/>
          </a:p>
        </p:txBody>
      </p:sp>
      <p:sp>
        <p:nvSpPr>
          <p:cNvPr id="133" name="Google Shape;133;g2c246ed1a82_0_20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4" name="Google Shape;134;g2c246ed1a82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6575" y="4738650"/>
            <a:ext cx="2723938" cy="52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c246ed1a82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9750" y="2324825"/>
            <a:ext cx="5943600" cy="313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f0a24f9e11_0_84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Power Supplies</a:t>
            </a:r>
            <a:endParaRPr/>
          </a:p>
        </p:txBody>
      </p:sp>
      <p:sp>
        <p:nvSpPr>
          <p:cNvPr id="142" name="Google Shape;142;g2f0a24f9e11_0_84"/>
          <p:cNvSpPr txBox="1"/>
          <p:nvPr>
            <p:ph idx="1" type="body"/>
          </p:nvPr>
        </p:nvSpPr>
        <p:spPr>
          <a:xfrm>
            <a:off x="571500" y="1825625"/>
            <a:ext cx="53781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DC-DC and LDO are controlled by the same DAC voltage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The voltage difference between both is fixed (depending on slope), limiting the power dissipation of the LDO</a:t>
            </a:r>
            <a:endParaRPr/>
          </a:p>
        </p:txBody>
      </p:sp>
      <p:sp>
        <p:nvSpPr>
          <p:cNvPr id="143" name="Google Shape;143;g2f0a24f9e11_0_84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4" name="Google Shape;144;g2f0a24f9e11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4" y="-31550"/>
            <a:ext cx="601539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2f0a24f9e11_0_84"/>
          <p:cNvSpPr txBox="1"/>
          <p:nvPr/>
        </p:nvSpPr>
        <p:spPr>
          <a:xfrm>
            <a:off x="10762325" y="5755200"/>
            <a:ext cx="8583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6AA84F"/>
                </a:solidFill>
              </a:rPr>
              <a:t>DAC</a:t>
            </a:r>
            <a:endParaRPr sz="1800">
              <a:solidFill>
                <a:srgbClr val="6AA84F"/>
              </a:solidFill>
            </a:endParaRPr>
          </a:p>
        </p:txBody>
      </p:sp>
      <p:sp>
        <p:nvSpPr>
          <p:cNvPr id="146" name="Google Shape;146;g2f0a24f9e11_0_84"/>
          <p:cNvSpPr txBox="1"/>
          <p:nvPr/>
        </p:nvSpPr>
        <p:spPr>
          <a:xfrm>
            <a:off x="7284550" y="3220500"/>
            <a:ext cx="10137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FF"/>
                </a:solidFill>
              </a:rPr>
              <a:t>DC-DC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47" name="Google Shape;147;g2f0a24f9e11_0_84"/>
          <p:cNvSpPr txBox="1"/>
          <p:nvPr/>
        </p:nvSpPr>
        <p:spPr>
          <a:xfrm>
            <a:off x="9256325" y="3531850"/>
            <a:ext cx="8583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</a:rPr>
              <a:t>LDO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f0a24f9e11_0_37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Power Supplies</a:t>
            </a:r>
            <a:r>
              <a:rPr lang="en-US"/>
              <a:t>: Overcurrent</a:t>
            </a:r>
            <a:endParaRPr/>
          </a:p>
        </p:txBody>
      </p:sp>
      <p:sp>
        <p:nvSpPr>
          <p:cNvPr id="154" name="Google Shape;154;g2f0a24f9e11_0_37"/>
          <p:cNvSpPr txBox="1"/>
          <p:nvPr>
            <p:ph idx="1" type="body"/>
          </p:nvPr>
        </p:nvSpPr>
        <p:spPr>
          <a:xfrm>
            <a:off x="571500" y="1825625"/>
            <a:ext cx="55533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93065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The V1.x design uses relatively slow (&gt;100 us) overcurrent protection</a:t>
            </a:r>
            <a:endParaRPr/>
          </a:p>
          <a:p>
            <a:pPr indent="-39306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Channels are only switched off individually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93065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Use current sense amplifier + comparator</a:t>
            </a:r>
            <a:endParaRPr/>
          </a:p>
          <a:p>
            <a:pPr indent="-39306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Current limit is set via DAC</a:t>
            </a:r>
            <a:endParaRPr/>
          </a:p>
          <a:p>
            <a:pPr indent="-39306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Small FPGA (iCE40) to sample comparator outputs and control single or multiple channels</a:t>
            </a:r>
            <a:endParaRPr/>
          </a:p>
        </p:txBody>
      </p:sp>
      <p:sp>
        <p:nvSpPr>
          <p:cNvPr id="155" name="Google Shape;155;g2f0a24f9e11_0_37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6" name="Google Shape;156;g2f0a24f9e11_0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4825" y="1825625"/>
            <a:ext cx="59436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2021-05-26T19:04:29Z</dcterms:created>
  <dc:creator>Abramowitz, Jennifer</dc:creator>
</cp:coreProperties>
</file>