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sldIdLst>
    <p:sldId id="256" r:id="rId5"/>
    <p:sldId id="266" r:id="rId6"/>
    <p:sldId id="257" r:id="rId7"/>
    <p:sldId id="258" r:id="rId8"/>
    <p:sldId id="259" r:id="rId9"/>
    <p:sldId id="261" r:id="rId10"/>
    <p:sldId id="262" r:id="rId11"/>
    <p:sldId id="263" r:id="rId12"/>
    <p:sldId id="264" r:id="rId13"/>
    <p:sldId id="260" r:id="rId14"/>
    <p:sldId id="26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09" autoAdjust="0"/>
    <p:restoredTop sz="94660"/>
  </p:normalViewPr>
  <p:slideViewPr>
    <p:cSldViewPr snapToGrid="0">
      <p:cViewPr varScale="1">
        <p:scale>
          <a:sx n="126" d="100"/>
          <a:sy n="126" d="100"/>
        </p:scale>
        <p:origin x="144" y="2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3" Type="http://schemas.openxmlformats.org/officeDocument/2006/relationships/image" Target="../media/image20.jpeg"/><Relationship Id="rId18" Type="http://schemas.openxmlformats.org/officeDocument/2006/relationships/image" Target="../media/image25.png"/><Relationship Id="rId26" Type="http://schemas.openxmlformats.org/officeDocument/2006/relationships/image" Target="../media/image33.png"/><Relationship Id="rId3" Type="http://schemas.openxmlformats.org/officeDocument/2006/relationships/image" Target="../media/image3.png"/><Relationship Id="rId21" Type="http://schemas.openxmlformats.org/officeDocument/2006/relationships/image" Target="../media/image28.png"/><Relationship Id="rId34" Type="http://schemas.openxmlformats.org/officeDocument/2006/relationships/image" Target="../media/image41.png"/><Relationship Id="rId7" Type="http://schemas.openxmlformats.org/officeDocument/2006/relationships/image" Target="../media/image14.jpeg"/><Relationship Id="rId12" Type="http://schemas.openxmlformats.org/officeDocument/2006/relationships/image" Target="../media/image19.jpeg"/><Relationship Id="rId17" Type="http://schemas.openxmlformats.org/officeDocument/2006/relationships/image" Target="../media/image24.png"/><Relationship Id="rId25" Type="http://schemas.openxmlformats.org/officeDocument/2006/relationships/image" Target="../media/image32.png"/><Relationship Id="rId33" Type="http://schemas.openxmlformats.org/officeDocument/2006/relationships/image" Target="../media/image40.jpeg"/><Relationship Id="rId2" Type="http://schemas.openxmlformats.org/officeDocument/2006/relationships/image" Target="../media/image4.jpeg"/><Relationship Id="rId16" Type="http://schemas.openxmlformats.org/officeDocument/2006/relationships/image" Target="../media/image23.png"/><Relationship Id="rId20" Type="http://schemas.openxmlformats.org/officeDocument/2006/relationships/image" Target="../media/image27.jpeg"/><Relationship Id="rId29" Type="http://schemas.openxmlformats.org/officeDocument/2006/relationships/image" Target="../media/image36.jpeg"/><Relationship Id="rId1" Type="http://schemas.openxmlformats.org/officeDocument/2006/relationships/slideMaster" Target="../slideMasters/slideMaster1.xml"/><Relationship Id="rId6" Type="http://schemas.openxmlformats.org/officeDocument/2006/relationships/image" Target="../media/image13.jpeg"/><Relationship Id="rId11" Type="http://schemas.openxmlformats.org/officeDocument/2006/relationships/image" Target="../media/image18.tiff"/><Relationship Id="rId24" Type="http://schemas.openxmlformats.org/officeDocument/2006/relationships/image" Target="../media/image31.png"/><Relationship Id="rId32" Type="http://schemas.openxmlformats.org/officeDocument/2006/relationships/image" Target="../media/image39.png"/><Relationship Id="rId5" Type="http://schemas.openxmlformats.org/officeDocument/2006/relationships/image" Target="../media/image12.jpeg"/><Relationship Id="rId15" Type="http://schemas.openxmlformats.org/officeDocument/2006/relationships/image" Target="../media/image22.tiff"/><Relationship Id="rId23" Type="http://schemas.openxmlformats.org/officeDocument/2006/relationships/image" Target="../media/image30.jpeg"/><Relationship Id="rId28" Type="http://schemas.openxmlformats.org/officeDocument/2006/relationships/image" Target="../media/image35.png"/><Relationship Id="rId36" Type="http://schemas.openxmlformats.org/officeDocument/2006/relationships/image" Target="../media/image43.png"/><Relationship Id="rId10" Type="http://schemas.openxmlformats.org/officeDocument/2006/relationships/image" Target="../media/image17.tiff"/><Relationship Id="rId19" Type="http://schemas.openxmlformats.org/officeDocument/2006/relationships/image" Target="../media/image26.jpeg"/><Relationship Id="rId31" Type="http://schemas.openxmlformats.org/officeDocument/2006/relationships/image" Target="../media/image38.png"/><Relationship Id="rId4" Type="http://schemas.openxmlformats.org/officeDocument/2006/relationships/image" Target="../media/image11.emf"/><Relationship Id="rId9" Type="http://schemas.openxmlformats.org/officeDocument/2006/relationships/image" Target="../media/image16.tiff"/><Relationship Id="rId14" Type="http://schemas.openxmlformats.org/officeDocument/2006/relationships/image" Target="../media/image21.png"/><Relationship Id="rId22" Type="http://schemas.openxmlformats.org/officeDocument/2006/relationships/image" Target="../media/image29.jpeg"/><Relationship Id="rId27" Type="http://schemas.openxmlformats.org/officeDocument/2006/relationships/image" Target="../media/image34.png"/><Relationship Id="rId30" Type="http://schemas.openxmlformats.org/officeDocument/2006/relationships/image" Target="../media/image37.png"/><Relationship Id="rId35" Type="http://schemas.openxmlformats.org/officeDocument/2006/relationships/image" Target="../media/image42.png"/><Relationship Id="rId8" Type="http://schemas.openxmlformats.org/officeDocument/2006/relationships/image" Target="../media/image15.tif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UROfusion_cover">
    <p:spTree>
      <p:nvGrpSpPr>
        <p:cNvPr id="1" name=""/>
        <p:cNvGrpSpPr/>
        <p:nvPr/>
      </p:nvGrpSpPr>
      <p:grpSpPr>
        <a:xfrm>
          <a:off x="0" y="0"/>
          <a:ext cx="0" cy="0"/>
          <a:chOff x="0" y="0"/>
          <a:chExt cx="0" cy="0"/>
        </a:xfrm>
      </p:grpSpPr>
      <p:grpSp>
        <p:nvGrpSpPr>
          <p:cNvPr id="4" name="Gruppieren 3"/>
          <p:cNvGrpSpPr/>
          <p:nvPr userDrawn="1"/>
        </p:nvGrpSpPr>
        <p:grpSpPr>
          <a:xfrm>
            <a:off x="411869" y="6034962"/>
            <a:ext cx="4392488" cy="497895"/>
            <a:chOff x="5735960" y="5717361"/>
            <a:chExt cx="6120680" cy="713919"/>
          </a:xfrm>
        </p:grpSpPr>
        <p:pic>
          <p:nvPicPr>
            <p:cNvPr id="25" name="Grafik 24"/>
            <p:cNvPicPr preferRelativeResize="0">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5735960" y="5774784"/>
              <a:ext cx="997207" cy="656496"/>
            </a:xfrm>
            <a:prstGeom prst="rect">
              <a:avLst/>
            </a:prstGeom>
            <a:noFill/>
            <a:ln>
              <a:noFill/>
            </a:ln>
          </p:spPr>
        </p:pic>
        <p:sp>
          <p:nvSpPr>
            <p:cNvPr id="3" name="Rechteck 2"/>
            <p:cNvSpPr/>
            <p:nvPr userDrawn="1"/>
          </p:nvSpPr>
          <p:spPr>
            <a:xfrm>
              <a:off x="6744072" y="5717361"/>
              <a:ext cx="5112568" cy="480131"/>
            </a:xfrm>
            <a:prstGeom prst="rect">
              <a:avLst/>
            </a:prstGeom>
          </p:spPr>
          <p:txBody>
            <a:bodyPr wrap="square">
              <a:spAutoFit/>
            </a:bodyPr>
            <a:lstStyle/>
            <a:p>
              <a:pPr marL="0" marR="0" lvl="0" indent="0" algn="just" defTabSz="914400" rtl="0" eaLnBrk="1" fontAlgn="auto" latinLnBrk="0" hangingPunct="1">
                <a:lnSpc>
                  <a:spcPct val="9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Calibri"/>
                  <a:ea typeface="+mn-ea"/>
                  <a:cs typeface="+mn-cs"/>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grpSp>
      <p:pic>
        <p:nvPicPr>
          <p:cNvPr id="2060" name="Picture 12" descr="Contract between EC and EUROfusion is signed | FuseNet">
            <a:extLst>
              <a:ext uri="{FF2B5EF4-FFF2-40B4-BE49-F238E27FC236}">
                <a16:creationId xmlns:a16="http://schemas.microsoft.com/office/drawing/2014/main" id="{E55ACA25-9DC9-FAB0-0545-200C2AAAE0C4}"/>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445066" y="325143"/>
            <a:ext cx="2304256" cy="59634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20">
            <a:extLst>
              <a:ext uri="{FF2B5EF4-FFF2-40B4-BE49-F238E27FC236}">
                <a16:creationId xmlns:a16="http://schemas.microsoft.com/office/drawing/2014/main" id="{596FC8EF-089A-D210-0D75-51A8CBEF1EC8}"/>
              </a:ext>
            </a:extLst>
          </p:cNvPr>
          <p:cNvSpPr>
            <a:spLocks noGrp="1"/>
          </p:cNvSpPr>
          <p:nvPr>
            <p:ph type="title"/>
          </p:nvPr>
        </p:nvSpPr>
        <p:spPr>
          <a:xfrm>
            <a:off x="407368" y="2074188"/>
            <a:ext cx="5544615" cy="620251"/>
          </a:xfrm>
        </p:spPr>
        <p:txBody>
          <a:bodyPr/>
          <a:lstStyle>
            <a:lvl1pPr algn="l">
              <a:defRPr b="1"/>
            </a:lvl1pPr>
          </a:lstStyle>
          <a:p>
            <a:r>
              <a:rPr lang="en-US" dirty="0"/>
              <a:t>Click to edit Master title style</a:t>
            </a:r>
            <a:endParaRPr lang="en-DE" dirty="0"/>
          </a:p>
        </p:txBody>
      </p:sp>
      <p:sp>
        <p:nvSpPr>
          <p:cNvPr id="14" name="Text Placeholder 22">
            <a:extLst>
              <a:ext uri="{FF2B5EF4-FFF2-40B4-BE49-F238E27FC236}">
                <a16:creationId xmlns:a16="http://schemas.microsoft.com/office/drawing/2014/main" id="{A1DB4B7A-0368-ADFA-B0E8-5A32A1976D23}"/>
              </a:ext>
            </a:extLst>
          </p:cNvPr>
          <p:cNvSpPr>
            <a:spLocks noGrp="1"/>
          </p:cNvSpPr>
          <p:nvPr>
            <p:ph type="body" sz="quarter" idx="10" hasCustomPrompt="1"/>
          </p:nvPr>
        </p:nvSpPr>
        <p:spPr>
          <a:xfrm>
            <a:off x="407368" y="3693074"/>
            <a:ext cx="4375150" cy="457848"/>
          </a:xfrm>
        </p:spPr>
        <p:txBody>
          <a:bodyPr/>
          <a:lstStyle>
            <a:lvl1pPr marL="0" indent="0">
              <a:buNone/>
              <a:defRPr b="1"/>
            </a:lvl1pPr>
            <a:lvl2pPr marL="342900" indent="0">
              <a:buNone/>
              <a:defRPr/>
            </a:lvl2pPr>
          </a:lstStyle>
          <a:p>
            <a:pPr lvl="0"/>
            <a:r>
              <a:rPr lang="en-US" dirty="0"/>
              <a:t>Click to edit Lecturer’s name</a:t>
            </a:r>
          </a:p>
        </p:txBody>
      </p:sp>
      <p:sp>
        <p:nvSpPr>
          <p:cNvPr id="15" name="Text Placeholder 22">
            <a:extLst>
              <a:ext uri="{FF2B5EF4-FFF2-40B4-BE49-F238E27FC236}">
                <a16:creationId xmlns:a16="http://schemas.microsoft.com/office/drawing/2014/main" id="{29BB6B8D-6CB9-54B7-0DF9-DBDB0E37634E}"/>
              </a:ext>
            </a:extLst>
          </p:cNvPr>
          <p:cNvSpPr>
            <a:spLocks noGrp="1"/>
          </p:cNvSpPr>
          <p:nvPr>
            <p:ph type="body" sz="quarter" idx="11" hasCustomPrompt="1"/>
          </p:nvPr>
        </p:nvSpPr>
        <p:spPr>
          <a:xfrm>
            <a:off x="407368" y="4159260"/>
            <a:ext cx="4375150" cy="457848"/>
          </a:xfrm>
        </p:spPr>
        <p:txBody>
          <a:bodyPr/>
          <a:lstStyle>
            <a:lvl1pPr marL="0" indent="0">
              <a:buNone/>
              <a:defRPr b="0"/>
            </a:lvl1pPr>
            <a:lvl2pPr marL="342900" indent="0">
              <a:buNone/>
              <a:defRPr/>
            </a:lvl2pPr>
          </a:lstStyle>
          <a:p>
            <a:pPr lvl="0"/>
            <a:r>
              <a:rPr lang="en-US" dirty="0"/>
              <a:t>Click to edit Lecturer’s affiliation</a:t>
            </a:r>
          </a:p>
        </p:txBody>
      </p:sp>
      <p:sp>
        <p:nvSpPr>
          <p:cNvPr id="20" name="Text Placeholder 22">
            <a:extLst>
              <a:ext uri="{FF2B5EF4-FFF2-40B4-BE49-F238E27FC236}">
                <a16:creationId xmlns:a16="http://schemas.microsoft.com/office/drawing/2014/main" id="{4EC3B6D3-D545-C458-117A-3FC426AC87B1}"/>
              </a:ext>
            </a:extLst>
          </p:cNvPr>
          <p:cNvSpPr>
            <a:spLocks noGrp="1"/>
          </p:cNvSpPr>
          <p:nvPr>
            <p:ph type="body" sz="quarter" idx="12" hasCustomPrompt="1"/>
          </p:nvPr>
        </p:nvSpPr>
        <p:spPr>
          <a:xfrm>
            <a:off x="407368" y="1650286"/>
            <a:ext cx="5544614" cy="338554"/>
          </a:xfrm>
        </p:spPr>
        <p:txBody>
          <a:bodyPr>
            <a:normAutofit/>
          </a:bodyPr>
          <a:lstStyle>
            <a:lvl1pPr marL="0" indent="0">
              <a:buNone/>
              <a:defRPr sz="1600" b="0"/>
            </a:lvl1pPr>
            <a:lvl2pPr marL="342900" indent="0">
              <a:buNone/>
              <a:defRPr/>
            </a:lvl2pPr>
          </a:lstStyle>
          <a:p>
            <a:pPr lvl="0"/>
            <a:r>
              <a:rPr lang="en-US" dirty="0"/>
              <a:t>Click to edit Event title</a:t>
            </a:r>
          </a:p>
        </p:txBody>
      </p:sp>
      <p:pic>
        <p:nvPicPr>
          <p:cNvPr id="2" name="Picture 1">
            <a:extLst>
              <a:ext uri="{FF2B5EF4-FFF2-40B4-BE49-F238E27FC236}">
                <a16:creationId xmlns:a16="http://schemas.microsoft.com/office/drawing/2014/main" id="{54C79CBA-5ECC-767B-846D-8D461051DE87}"/>
              </a:ext>
            </a:extLst>
          </p:cNvPr>
          <p:cNvPicPr>
            <a:picLocks noChangeAspect="1"/>
          </p:cNvPicPr>
          <p:nvPr userDrawn="1"/>
        </p:nvPicPr>
        <p:blipFill>
          <a:blip r:embed="rId4" cstate="email">
            <a:alphaModFix/>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solidFill>
            <a:schemeClr val="bg1"/>
          </a:solidFill>
        </p:spPr>
      </p:pic>
    </p:spTree>
    <p:extLst>
      <p:ext uri="{BB962C8B-B14F-4D97-AF65-F5344CB8AC3E}">
        <p14:creationId xmlns:p14="http://schemas.microsoft.com/office/powerpoint/2010/main" val="640704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EUROfusion_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609600" y="836712"/>
            <a:ext cx="11103024" cy="5688632"/>
          </a:xfrm>
        </p:spPr>
        <p:txBody>
          <a:bodyPr>
            <a:normAutofit/>
          </a:bodyPr>
          <a:lstStyle>
            <a:lvl1pPr marL="257175" indent="-257175">
              <a:buFont typeface="Arial" panose="020B0604020202020204" pitchFamily="34" charset="0"/>
              <a:buChar char="•"/>
              <a:defRPr sz="2400">
                <a:latin typeface="+mn-lt"/>
                <a:cs typeface="Arial" panose="020B0604020202020204" pitchFamily="34" charset="0"/>
              </a:defRPr>
            </a:lvl1pPr>
            <a:lvl2pPr marL="557213" indent="-214313">
              <a:buFont typeface="Arial" panose="020B0604020202020204" pitchFamily="34" charset="0"/>
              <a:buChar char="•"/>
              <a:defRPr sz="1800">
                <a:latin typeface="+mn-lt"/>
                <a:cs typeface="Arial" panose="020B0604020202020204" pitchFamily="34" charset="0"/>
              </a:defRPr>
            </a:lvl2pPr>
            <a:lvl3pPr marL="857250" indent="-171450">
              <a:buFont typeface="Arial" panose="020B0604020202020204" pitchFamily="34" charset="0"/>
              <a:buChar char="•"/>
              <a:defRPr sz="1600">
                <a:latin typeface="+mn-lt"/>
                <a:cs typeface="Arial" panose="020B0604020202020204" pitchFamily="34" charset="0"/>
              </a:defRPr>
            </a:lvl3pPr>
            <a:lvl4pPr>
              <a:defRPr/>
            </a:lvl4pPr>
            <a:lvl5pPr>
              <a:defRPr/>
            </a:lvl5pPr>
          </a:lstStyle>
          <a:p>
            <a:pPr lvl="0"/>
            <a:r>
              <a:rPr lang="en-US" dirty="0"/>
              <a:t>Click to edit Master text styles</a:t>
            </a:r>
          </a:p>
          <a:p>
            <a:pPr lvl="1"/>
            <a:r>
              <a:rPr lang="en-US" dirty="0"/>
              <a:t>Second level</a:t>
            </a:r>
          </a:p>
          <a:p>
            <a:pPr lvl="2"/>
            <a:r>
              <a:rPr lang="en-US" dirty="0"/>
              <a:t>Third level</a:t>
            </a:r>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dirty="0">
                <a:solidFill>
                  <a:prstClr val="white"/>
                </a:solidFill>
              </a:rPr>
              <a:t>D. Leichtle | VNS Shielding | 28 May 2024</a:t>
            </a: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‹Nr.›</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Tree>
    <p:extLst>
      <p:ext uri="{BB962C8B-B14F-4D97-AF65-F5344CB8AC3E}">
        <p14:creationId xmlns:p14="http://schemas.microsoft.com/office/powerpoint/2010/main" val="4285183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UROfusion_content_empt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Click to edit Master title style</a:t>
            </a:r>
            <a:endParaRPr lang="en-GB" dirty="0"/>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dirty="0">
                <a:solidFill>
                  <a:prstClr val="white"/>
                </a:solidFill>
              </a:rPr>
              <a:t>Author | Event | dd Month </a:t>
            </a:r>
            <a:r>
              <a:rPr lang="en-GB" dirty="0" err="1">
                <a:solidFill>
                  <a:prstClr val="white"/>
                </a:solidFill>
              </a:rPr>
              <a:t>yyyy</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‹Nr.›</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Tree>
    <p:extLst>
      <p:ext uri="{BB962C8B-B14F-4D97-AF65-F5344CB8AC3E}">
        <p14:creationId xmlns:p14="http://schemas.microsoft.com/office/powerpoint/2010/main" val="1696459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UROfusion_Value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2"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
        <p:nvSpPr>
          <p:cNvPr id="5" name="Rectangle 4">
            <a:extLst>
              <a:ext uri="{FF2B5EF4-FFF2-40B4-BE49-F238E27FC236}">
                <a16:creationId xmlns:a16="http://schemas.microsoft.com/office/drawing/2014/main" id="{A136BB05-CDE1-71D8-95B1-3A5C6CD699AD}"/>
              </a:ext>
            </a:extLst>
          </p:cNvPr>
          <p:cNvSpPr/>
          <p:nvPr userDrawn="1"/>
        </p:nvSpPr>
        <p:spPr>
          <a:xfrm>
            <a:off x="6408751" y="2146852"/>
            <a:ext cx="2170706" cy="16141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5464233-290E-F450-429D-1C58FA6BE3BA}"/>
              </a:ext>
            </a:extLst>
          </p:cNvPr>
          <p:cNvSpPr/>
          <p:nvPr userDrawn="1"/>
        </p:nvSpPr>
        <p:spPr>
          <a:xfrm>
            <a:off x="9129423" y="1957346"/>
            <a:ext cx="2170706" cy="187518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hasCustomPrompt="1"/>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EUROfusion Values</a:t>
            </a:r>
            <a:endParaRPr lang="en-GB" dirty="0"/>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dirty="0">
                <a:solidFill>
                  <a:prstClr val="white"/>
                </a:solidFill>
              </a:rPr>
              <a:t>EUROfusion Values | Event | dd Month </a:t>
            </a:r>
            <a:r>
              <a:rPr lang="en-GB" dirty="0" err="1">
                <a:solidFill>
                  <a:prstClr val="white"/>
                </a:solidFill>
              </a:rPr>
              <a:t>yyyy</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‹Nr.›</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E8D0878B-E5A6-2FA4-87BE-E46364DC8E55}"/>
              </a:ext>
            </a:extLst>
          </p:cNvPr>
          <p:cNvPicPr>
            <a:picLocks noChangeAspect="1"/>
          </p:cNvPicPr>
          <p:nvPr userDrawn="1"/>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414" y="979851"/>
            <a:ext cx="12181172" cy="5577840"/>
          </a:xfrm>
          <a:prstGeom prst="rect">
            <a:avLst/>
          </a:prstGeom>
        </p:spPr>
      </p:pic>
    </p:spTree>
    <p:extLst>
      <p:ext uri="{BB962C8B-B14F-4D97-AF65-F5344CB8AC3E}">
        <p14:creationId xmlns:p14="http://schemas.microsoft.com/office/powerpoint/2010/main" val="1308084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UROfusi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dirty="0">
                <a:solidFill>
                  <a:prstClr val="white"/>
                </a:solidFill>
              </a:rPr>
              <a:t>EUROfusion | Event | dd Month </a:t>
            </a:r>
            <a:r>
              <a:rPr lang="en-GB" dirty="0" err="1">
                <a:solidFill>
                  <a:prstClr val="white"/>
                </a:solidFill>
              </a:rPr>
              <a:t>yyyy</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‹Nr.›</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
        <p:nvSpPr>
          <p:cNvPr id="10" name="TextBox 9">
            <a:extLst>
              <a:ext uri="{FF2B5EF4-FFF2-40B4-BE49-F238E27FC236}">
                <a16:creationId xmlns:a16="http://schemas.microsoft.com/office/drawing/2014/main" id="{C85B798E-0E11-AC76-5A3B-7AEDB8476845}"/>
              </a:ext>
            </a:extLst>
          </p:cNvPr>
          <p:cNvSpPr txBox="1"/>
          <p:nvPr userDrawn="1"/>
        </p:nvSpPr>
        <p:spPr>
          <a:xfrm>
            <a:off x="360040" y="949981"/>
            <a:ext cx="4452105" cy="4836389"/>
          </a:xfrm>
          <a:prstGeom prst="rect">
            <a:avLst/>
          </a:prstGeom>
          <a:noFill/>
        </p:spPr>
        <p:txBody>
          <a:bodyPr wrap="square">
            <a:spAutoFit/>
          </a:bodyPr>
          <a:lstStyle/>
          <a:p>
            <a:pPr marL="0" indent="0">
              <a:buNone/>
            </a:pPr>
            <a:r>
              <a:rPr lang="en-GB" sz="2400" dirty="0"/>
              <a:t>EUROfusion integrates R&amp;D in fusion science and technology</a:t>
            </a:r>
          </a:p>
          <a:p>
            <a:pPr marL="0" indent="0">
              <a:buNone/>
            </a:pPr>
            <a:endParaRPr lang="en-GB" sz="2400" dirty="0"/>
          </a:p>
          <a:p>
            <a:pPr marL="0" indent="0">
              <a:buNone/>
            </a:pPr>
            <a:endParaRPr lang="en-GB" sz="2400" dirty="0"/>
          </a:p>
          <a:p>
            <a:pPr marL="808038" indent="-808038">
              <a:lnSpc>
                <a:spcPct val="150000"/>
              </a:lnSpc>
              <a:buNone/>
            </a:pPr>
            <a:r>
              <a:rPr lang="en-GB" sz="2400" b="1" dirty="0"/>
              <a:t>29</a:t>
            </a:r>
            <a:r>
              <a:rPr lang="en-GB" sz="2400" dirty="0"/>
              <a:t> 	Countries</a:t>
            </a:r>
          </a:p>
          <a:p>
            <a:pPr marL="808038" indent="-808038">
              <a:lnSpc>
                <a:spcPct val="150000"/>
              </a:lnSpc>
              <a:buNone/>
            </a:pPr>
            <a:r>
              <a:rPr lang="en-GB" sz="2400" b="1" dirty="0"/>
              <a:t>31</a:t>
            </a:r>
            <a:r>
              <a:rPr lang="en-GB" sz="2400" dirty="0"/>
              <a:t> 	Research Institutions</a:t>
            </a:r>
          </a:p>
          <a:p>
            <a:pPr marL="808038" indent="-808038">
              <a:lnSpc>
                <a:spcPct val="150000"/>
              </a:lnSpc>
              <a:buNone/>
            </a:pPr>
            <a:r>
              <a:rPr lang="en-GB" sz="2400" b="1" dirty="0"/>
              <a:t>164</a:t>
            </a:r>
            <a:r>
              <a:rPr lang="en-GB" sz="2400" dirty="0"/>
              <a:t> 	Universities</a:t>
            </a:r>
          </a:p>
          <a:p>
            <a:pPr marL="808038" indent="-808038">
              <a:lnSpc>
                <a:spcPct val="150000"/>
              </a:lnSpc>
              <a:buNone/>
            </a:pPr>
            <a:r>
              <a:rPr lang="en-GB" sz="2400" b="1" dirty="0"/>
              <a:t>800</a:t>
            </a:r>
            <a:r>
              <a:rPr lang="en-GB" sz="2400" dirty="0"/>
              <a:t> 	MSc and PhD students</a:t>
            </a:r>
          </a:p>
          <a:p>
            <a:pPr marL="808038" indent="-808038">
              <a:lnSpc>
                <a:spcPct val="150000"/>
              </a:lnSpc>
              <a:buNone/>
            </a:pPr>
            <a:r>
              <a:rPr lang="en-GB" sz="2400" b="1" dirty="0"/>
              <a:t>4000</a:t>
            </a:r>
            <a:r>
              <a:rPr lang="en-GB" sz="2400" dirty="0"/>
              <a:t> 	Fusion Researchers &amp; Support Staff</a:t>
            </a:r>
          </a:p>
        </p:txBody>
      </p:sp>
      <p:pic>
        <p:nvPicPr>
          <p:cNvPr id="16" name="Picture 15">
            <a:extLst>
              <a:ext uri="{FF2B5EF4-FFF2-40B4-BE49-F238E27FC236}">
                <a16:creationId xmlns:a16="http://schemas.microsoft.com/office/drawing/2014/main" id="{3ECE09E4-0B37-A810-D93F-16C4DE0BD93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20080" y="7022"/>
            <a:ext cx="9577646" cy="749873"/>
          </a:xfrm>
          <a:prstGeom prst="rect">
            <a:avLst/>
          </a:prstGeom>
        </p:spPr>
      </p:pic>
      <p:grpSp>
        <p:nvGrpSpPr>
          <p:cNvPr id="58" name="Group 57">
            <a:extLst>
              <a:ext uri="{FF2B5EF4-FFF2-40B4-BE49-F238E27FC236}">
                <a16:creationId xmlns:a16="http://schemas.microsoft.com/office/drawing/2014/main" id="{BDFF10CA-D017-91FB-8FFA-BE675E0A137B}"/>
              </a:ext>
            </a:extLst>
          </p:cNvPr>
          <p:cNvGrpSpPr/>
          <p:nvPr userDrawn="1"/>
        </p:nvGrpSpPr>
        <p:grpSpPr>
          <a:xfrm>
            <a:off x="5276262" y="-1"/>
            <a:ext cx="8887366" cy="6447175"/>
            <a:chOff x="2979926" y="-33603"/>
            <a:chExt cx="6221676" cy="4549336"/>
          </a:xfrm>
          <a:solidFill>
            <a:schemeClr val="bg1">
              <a:lumMod val="85000"/>
            </a:schemeClr>
          </a:solidFill>
        </p:grpSpPr>
        <p:sp>
          <p:nvSpPr>
            <p:cNvPr id="59" name="Freeform 100">
              <a:extLst>
                <a:ext uri="{FF2B5EF4-FFF2-40B4-BE49-F238E27FC236}">
                  <a16:creationId xmlns:a16="http://schemas.microsoft.com/office/drawing/2014/main" id="{592BD7D5-239D-B447-E74C-326B07215560}"/>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60" name="Freeform 23">
              <a:extLst>
                <a:ext uri="{FF2B5EF4-FFF2-40B4-BE49-F238E27FC236}">
                  <a16:creationId xmlns:a16="http://schemas.microsoft.com/office/drawing/2014/main" id="{DCCCC4C5-1E53-8912-A97D-1AEA6E46A5AD}"/>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61" name="Freeform 5">
              <a:extLst>
                <a:ext uri="{FF2B5EF4-FFF2-40B4-BE49-F238E27FC236}">
                  <a16:creationId xmlns:a16="http://schemas.microsoft.com/office/drawing/2014/main" id="{06BF6FD4-1444-94D8-3912-ACCAC66F55D8}"/>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62" name="Freeform 6">
              <a:extLst>
                <a:ext uri="{FF2B5EF4-FFF2-40B4-BE49-F238E27FC236}">
                  <a16:creationId xmlns:a16="http://schemas.microsoft.com/office/drawing/2014/main" id="{DE363D2F-6158-E3FE-114C-FBED0C7487A5}"/>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63" name="Freeform 84">
              <a:extLst>
                <a:ext uri="{FF2B5EF4-FFF2-40B4-BE49-F238E27FC236}">
                  <a16:creationId xmlns:a16="http://schemas.microsoft.com/office/drawing/2014/main" id="{181BCE1B-5010-E331-86EE-93F8B913DFC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24" name="Freeform 193">
              <a:extLst>
                <a:ext uri="{FF2B5EF4-FFF2-40B4-BE49-F238E27FC236}">
                  <a16:creationId xmlns:a16="http://schemas.microsoft.com/office/drawing/2014/main" id="{432A1AB7-4A7B-ED25-C410-3768424EF660}"/>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25" name="Freeform 47">
              <a:extLst>
                <a:ext uri="{FF2B5EF4-FFF2-40B4-BE49-F238E27FC236}">
                  <a16:creationId xmlns:a16="http://schemas.microsoft.com/office/drawing/2014/main" id="{0758F5B1-63B7-55EF-865D-C57640CA4162}"/>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27" name="Freeform 88">
              <a:extLst>
                <a:ext uri="{FF2B5EF4-FFF2-40B4-BE49-F238E27FC236}">
                  <a16:creationId xmlns:a16="http://schemas.microsoft.com/office/drawing/2014/main" id="{89459BE2-97EA-84DB-C8DD-6DA0DB69073C}"/>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28" name="Freeform 197">
              <a:extLst>
                <a:ext uri="{FF2B5EF4-FFF2-40B4-BE49-F238E27FC236}">
                  <a16:creationId xmlns:a16="http://schemas.microsoft.com/office/drawing/2014/main" id="{FF8C594B-E1CD-75BF-9184-EAE0C986DD4B}"/>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29" name="Freeform 9">
              <a:extLst>
                <a:ext uri="{FF2B5EF4-FFF2-40B4-BE49-F238E27FC236}">
                  <a16:creationId xmlns:a16="http://schemas.microsoft.com/office/drawing/2014/main" id="{593B4670-1465-C4D0-EBA6-3DCF7FA0309B}"/>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solidFill>
              <a:schemeClr val="bg1">
                <a:lumMod val="8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30" name="Freeform 21">
              <a:extLst>
                <a:ext uri="{FF2B5EF4-FFF2-40B4-BE49-F238E27FC236}">
                  <a16:creationId xmlns:a16="http://schemas.microsoft.com/office/drawing/2014/main" id="{F566C321-5C30-ED60-5B46-48BC0AD56B1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31" name="Freeform 25">
              <a:extLst>
                <a:ext uri="{FF2B5EF4-FFF2-40B4-BE49-F238E27FC236}">
                  <a16:creationId xmlns:a16="http://schemas.microsoft.com/office/drawing/2014/main" id="{BDD7CA01-8D17-ABCF-6755-AB1ADC9762EA}"/>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solidFill>
              <a:schemeClr val="tx2">
                <a:lumMod val="40000"/>
                <a:lumOff val="60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32" name="Freeform 51">
              <a:extLst>
                <a:ext uri="{FF2B5EF4-FFF2-40B4-BE49-F238E27FC236}">
                  <a16:creationId xmlns:a16="http://schemas.microsoft.com/office/drawing/2014/main" id="{07ADC563-79A7-DB3E-B1F7-DEEC3FE3146D}"/>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33" name="Freeform 61">
              <a:extLst>
                <a:ext uri="{FF2B5EF4-FFF2-40B4-BE49-F238E27FC236}">
                  <a16:creationId xmlns:a16="http://schemas.microsoft.com/office/drawing/2014/main" id="{9D42B994-4B63-D67F-B635-2509AE114DAE}"/>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34" name="Freeform 63">
              <a:extLst>
                <a:ext uri="{FF2B5EF4-FFF2-40B4-BE49-F238E27FC236}">
                  <a16:creationId xmlns:a16="http://schemas.microsoft.com/office/drawing/2014/main" id="{7FF3181A-983C-6044-62BC-44D577A0C06A}"/>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35" name="Freeform 144">
              <a:extLst>
                <a:ext uri="{FF2B5EF4-FFF2-40B4-BE49-F238E27FC236}">
                  <a16:creationId xmlns:a16="http://schemas.microsoft.com/office/drawing/2014/main" id="{EB5DEC75-EF55-86D8-3B1A-B42D13196262}"/>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36" name="Freeform 217">
              <a:extLst>
                <a:ext uri="{FF2B5EF4-FFF2-40B4-BE49-F238E27FC236}">
                  <a16:creationId xmlns:a16="http://schemas.microsoft.com/office/drawing/2014/main" id="{5302250F-2592-0365-90C8-CBCB8419D3A6}"/>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37" name="Freeform 219">
              <a:extLst>
                <a:ext uri="{FF2B5EF4-FFF2-40B4-BE49-F238E27FC236}">
                  <a16:creationId xmlns:a16="http://schemas.microsoft.com/office/drawing/2014/main" id="{CE37F3AA-F7D8-23A8-1A4A-7F7B0EC7C9C0}"/>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38" name="Freeform 7">
              <a:extLst>
                <a:ext uri="{FF2B5EF4-FFF2-40B4-BE49-F238E27FC236}">
                  <a16:creationId xmlns:a16="http://schemas.microsoft.com/office/drawing/2014/main" id="{54B94F44-443E-0EA1-150E-A7EF02127EBC}"/>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39" name="Freeform 17">
              <a:extLst>
                <a:ext uri="{FF2B5EF4-FFF2-40B4-BE49-F238E27FC236}">
                  <a16:creationId xmlns:a16="http://schemas.microsoft.com/office/drawing/2014/main" id="{70D6D0C2-FD0E-2607-3E7C-DE3A29C8D328}"/>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40" name="Freeform 29">
              <a:extLst>
                <a:ext uri="{FF2B5EF4-FFF2-40B4-BE49-F238E27FC236}">
                  <a16:creationId xmlns:a16="http://schemas.microsoft.com/office/drawing/2014/main" id="{1BA25CDE-5367-0B87-6D7E-2E977CD141D9}"/>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41" name="Freeform 31">
              <a:extLst>
                <a:ext uri="{FF2B5EF4-FFF2-40B4-BE49-F238E27FC236}">
                  <a16:creationId xmlns:a16="http://schemas.microsoft.com/office/drawing/2014/main" id="{69E45DCD-6C08-7AC9-545E-32D7B40242F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42" name="Freeform 33">
              <a:extLst>
                <a:ext uri="{FF2B5EF4-FFF2-40B4-BE49-F238E27FC236}">
                  <a16:creationId xmlns:a16="http://schemas.microsoft.com/office/drawing/2014/main" id="{E8D46A8D-A3CE-5861-74FF-6E4BA788AA9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43" name="Freeform 41">
              <a:extLst>
                <a:ext uri="{FF2B5EF4-FFF2-40B4-BE49-F238E27FC236}">
                  <a16:creationId xmlns:a16="http://schemas.microsoft.com/office/drawing/2014/main" id="{B1FAAFB4-2C84-69FA-6239-FFCC55047639}"/>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44" name="Freeform 53">
              <a:extLst>
                <a:ext uri="{FF2B5EF4-FFF2-40B4-BE49-F238E27FC236}">
                  <a16:creationId xmlns:a16="http://schemas.microsoft.com/office/drawing/2014/main" id="{B1A144F5-2313-C6A6-40AE-180B6F4D8AC5}"/>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45" name="Freeform 195">
              <a:extLst>
                <a:ext uri="{FF2B5EF4-FFF2-40B4-BE49-F238E27FC236}">
                  <a16:creationId xmlns:a16="http://schemas.microsoft.com/office/drawing/2014/main" id="{115E208F-9600-0263-D7E1-CD56861AC394}"/>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46" name="Freeform 212">
              <a:extLst>
                <a:ext uri="{FF2B5EF4-FFF2-40B4-BE49-F238E27FC236}">
                  <a16:creationId xmlns:a16="http://schemas.microsoft.com/office/drawing/2014/main" id="{76DF7023-8E33-CDDF-7755-8CA00FFCFB1A}"/>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47" name="Freeform 221">
              <a:extLst>
                <a:ext uri="{FF2B5EF4-FFF2-40B4-BE49-F238E27FC236}">
                  <a16:creationId xmlns:a16="http://schemas.microsoft.com/office/drawing/2014/main" id="{0450B8EB-A29B-3E71-0958-FA22C4DBE8EA}"/>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48" name="Freeform 11">
              <a:extLst>
                <a:ext uri="{FF2B5EF4-FFF2-40B4-BE49-F238E27FC236}">
                  <a16:creationId xmlns:a16="http://schemas.microsoft.com/office/drawing/2014/main" id="{06BBF779-AA4A-FD1B-E680-CA2445F27D70}"/>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49" name="Freeform 13">
              <a:extLst>
                <a:ext uri="{FF2B5EF4-FFF2-40B4-BE49-F238E27FC236}">
                  <a16:creationId xmlns:a16="http://schemas.microsoft.com/office/drawing/2014/main" id="{C692CB9A-EA98-11DD-B8FF-4B8FD8A80B13}"/>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50" name="Freeform 19">
              <a:extLst>
                <a:ext uri="{FF2B5EF4-FFF2-40B4-BE49-F238E27FC236}">
                  <a16:creationId xmlns:a16="http://schemas.microsoft.com/office/drawing/2014/main" id="{34E6C9BF-51DD-AE0A-4FFE-6237290E64E4}"/>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51" name="Freeform 39">
              <a:extLst>
                <a:ext uri="{FF2B5EF4-FFF2-40B4-BE49-F238E27FC236}">
                  <a16:creationId xmlns:a16="http://schemas.microsoft.com/office/drawing/2014/main" id="{5BA486C7-CB5C-82BB-D25A-3B6CC0A6D6B0}"/>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52" name="Freeform 45">
              <a:extLst>
                <a:ext uri="{FF2B5EF4-FFF2-40B4-BE49-F238E27FC236}">
                  <a16:creationId xmlns:a16="http://schemas.microsoft.com/office/drawing/2014/main" id="{C9A079E0-7BBC-3BC1-FE8B-2240BD6783DE}"/>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53" name="Freeform 78">
              <a:extLst>
                <a:ext uri="{FF2B5EF4-FFF2-40B4-BE49-F238E27FC236}">
                  <a16:creationId xmlns:a16="http://schemas.microsoft.com/office/drawing/2014/main" id="{C7EB4D8F-CDB3-43C7-C7E9-A4F252A5661C}"/>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54" name="Freeform 80">
              <a:extLst>
                <a:ext uri="{FF2B5EF4-FFF2-40B4-BE49-F238E27FC236}">
                  <a16:creationId xmlns:a16="http://schemas.microsoft.com/office/drawing/2014/main" id="{A854762C-599B-C5F5-16AB-CC8BD7BF95F3}"/>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55" name="Freeform 86">
              <a:extLst>
                <a:ext uri="{FF2B5EF4-FFF2-40B4-BE49-F238E27FC236}">
                  <a16:creationId xmlns:a16="http://schemas.microsoft.com/office/drawing/2014/main" id="{923C0743-E572-697A-F4B2-6E3532D08628}"/>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56" name="Freeform 90">
              <a:extLst>
                <a:ext uri="{FF2B5EF4-FFF2-40B4-BE49-F238E27FC236}">
                  <a16:creationId xmlns:a16="http://schemas.microsoft.com/office/drawing/2014/main" id="{68B31BF4-5202-1AE8-B7D2-7B58FDE4C965}"/>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57" name="Freeform 92">
              <a:extLst>
                <a:ext uri="{FF2B5EF4-FFF2-40B4-BE49-F238E27FC236}">
                  <a16:creationId xmlns:a16="http://schemas.microsoft.com/office/drawing/2014/main" id="{C680454F-F40C-8C53-A4B7-32232AF34556}"/>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58" name="Freeform 96">
              <a:extLst>
                <a:ext uri="{FF2B5EF4-FFF2-40B4-BE49-F238E27FC236}">
                  <a16:creationId xmlns:a16="http://schemas.microsoft.com/office/drawing/2014/main" id="{67A8F54A-42F9-5C7C-7956-671FB8022328}"/>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solidFill>
              <a:schemeClr val="tx2">
                <a:lumMod val="40000"/>
                <a:lumOff val="60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59" name="Freeform 102">
              <a:extLst>
                <a:ext uri="{FF2B5EF4-FFF2-40B4-BE49-F238E27FC236}">
                  <a16:creationId xmlns:a16="http://schemas.microsoft.com/office/drawing/2014/main" id="{4D293510-ECF4-3D6F-5A3A-2BABDD742F8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60" name="Freeform 109">
              <a:extLst>
                <a:ext uri="{FF2B5EF4-FFF2-40B4-BE49-F238E27FC236}">
                  <a16:creationId xmlns:a16="http://schemas.microsoft.com/office/drawing/2014/main" id="{AF711A4D-CFB9-0406-459B-9B2C2043A488}"/>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solidFill>
              <a:schemeClr val="tx2">
                <a:lumMod val="40000"/>
                <a:lumOff val="60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61" name="Freeform 139">
              <a:extLst>
                <a:ext uri="{FF2B5EF4-FFF2-40B4-BE49-F238E27FC236}">
                  <a16:creationId xmlns:a16="http://schemas.microsoft.com/office/drawing/2014/main" id="{06938054-96C5-B6AF-E8F4-385844FC80CA}"/>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62" name="Freeform 146">
              <a:extLst>
                <a:ext uri="{FF2B5EF4-FFF2-40B4-BE49-F238E27FC236}">
                  <a16:creationId xmlns:a16="http://schemas.microsoft.com/office/drawing/2014/main" id="{22B3EBF2-B347-2BDE-2355-BB639CE8BA89}"/>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63" name="Freeform 210">
              <a:extLst>
                <a:ext uri="{FF2B5EF4-FFF2-40B4-BE49-F238E27FC236}">
                  <a16:creationId xmlns:a16="http://schemas.microsoft.com/office/drawing/2014/main" id="{864100C8-9429-041B-209F-7CC88107FE15}"/>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64" name="Freeform 223">
              <a:extLst>
                <a:ext uri="{FF2B5EF4-FFF2-40B4-BE49-F238E27FC236}">
                  <a16:creationId xmlns:a16="http://schemas.microsoft.com/office/drawing/2014/main" id="{26F1BF3C-129A-E1A9-9B1C-3E3A89850FEB}"/>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solidFill>
              <a:schemeClr val="accent1">
                <a:lumMod val="75000"/>
              </a:schemeClr>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sp>
          <p:nvSpPr>
            <p:cNvPr id="1065" name="Freeform 2051">
              <a:extLst>
                <a:ext uri="{FF2B5EF4-FFF2-40B4-BE49-F238E27FC236}">
                  <a16:creationId xmlns:a16="http://schemas.microsoft.com/office/drawing/2014/main" id="{D9606AC0-B1FE-6A5A-2655-2DB46D76E2AB}"/>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Montserrat" charset="0"/>
              </a:endParaRPr>
            </a:p>
          </p:txBody>
        </p:sp>
      </p:grpSp>
    </p:spTree>
    <p:extLst>
      <p:ext uri="{BB962C8B-B14F-4D97-AF65-F5344CB8AC3E}">
        <p14:creationId xmlns:p14="http://schemas.microsoft.com/office/powerpoint/2010/main" val="1067269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UROfusion_governanc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ooter Placeholder 7"/>
          <p:cNvSpPr>
            <a:spLocks noGrp="1"/>
          </p:cNvSpPr>
          <p:nvPr>
            <p:ph type="ftr" sz="quarter" idx="11"/>
          </p:nvPr>
        </p:nvSpPr>
        <p:spPr>
          <a:xfrm>
            <a:off x="825623" y="6555770"/>
            <a:ext cx="3764849" cy="329614"/>
          </a:xfrm>
          <a:prstGeom prst="rect">
            <a:avLst/>
          </a:prstGeom>
        </p:spPr>
        <p:txBody>
          <a:bodyPr anchor="t"/>
          <a:lstStyle>
            <a:lvl1pPr>
              <a:defRPr sz="1200">
                <a:solidFill>
                  <a:schemeClr val="bg1"/>
                </a:solidFill>
              </a:defRPr>
            </a:lvl1pPr>
          </a:lstStyle>
          <a:p>
            <a:r>
              <a:rPr lang="en-GB" dirty="0">
                <a:solidFill>
                  <a:prstClr val="white"/>
                </a:solidFill>
              </a:rPr>
              <a:t>EUROfusion Governance | Event | dd Month </a:t>
            </a:r>
            <a:r>
              <a:rPr lang="en-GB" dirty="0" err="1">
                <a:solidFill>
                  <a:prstClr val="white"/>
                </a:solidFill>
              </a:rPr>
              <a:t>yyyy</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‹Nr.›</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pic>
        <p:nvPicPr>
          <p:cNvPr id="5" name="Picture 4">
            <a:extLst>
              <a:ext uri="{FF2B5EF4-FFF2-40B4-BE49-F238E27FC236}">
                <a16:creationId xmlns:a16="http://schemas.microsoft.com/office/drawing/2014/main" id="{B3DCD93F-97F0-48D4-8EC0-FA921F1FA17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20080" y="81"/>
            <a:ext cx="9577646" cy="749873"/>
          </a:xfrm>
          <a:prstGeom prst="rect">
            <a:avLst/>
          </a:prstGeom>
        </p:spPr>
      </p:pic>
      <p:pic>
        <p:nvPicPr>
          <p:cNvPr id="7" name="Picture 6">
            <a:extLst>
              <a:ext uri="{FF2B5EF4-FFF2-40B4-BE49-F238E27FC236}">
                <a16:creationId xmlns:a16="http://schemas.microsoft.com/office/drawing/2014/main" id="{99E634D2-3FDA-4DA4-10BC-8C3603C7BCC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52260" y="637556"/>
            <a:ext cx="10874391" cy="5582887"/>
          </a:xfrm>
          <a:prstGeom prst="rect">
            <a:avLst/>
          </a:prstGeom>
        </p:spPr>
      </p:pic>
    </p:spTree>
    <p:extLst>
      <p:ext uri="{BB962C8B-B14F-4D97-AF65-F5344CB8AC3E}">
        <p14:creationId xmlns:p14="http://schemas.microsoft.com/office/powerpoint/2010/main" val="4054005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UROfusion_internal_orga">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ooter Placeholder 7"/>
          <p:cNvSpPr>
            <a:spLocks noGrp="1"/>
          </p:cNvSpPr>
          <p:nvPr>
            <p:ph type="ftr" sz="quarter" idx="11"/>
          </p:nvPr>
        </p:nvSpPr>
        <p:spPr>
          <a:xfrm>
            <a:off x="825623" y="6555770"/>
            <a:ext cx="4118488" cy="329614"/>
          </a:xfrm>
          <a:prstGeom prst="rect">
            <a:avLst/>
          </a:prstGeom>
        </p:spPr>
        <p:txBody>
          <a:bodyPr anchor="t"/>
          <a:lstStyle>
            <a:lvl1pPr>
              <a:defRPr sz="1200">
                <a:solidFill>
                  <a:schemeClr val="bg1"/>
                </a:solidFill>
              </a:defRPr>
            </a:lvl1pPr>
          </a:lstStyle>
          <a:p>
            <a:r>
              <a:rPr lang="en-GB" dirty="0">
                <a:solidFill>
                  <a:prstClr val="white"/>
                </a:solidFill>
              </a:rPr>
              <a:t>EUROfusion Internal Organization | Event | dd Month </a:t>
            </a:r>
            <a:r>
              <a:rPr lang="en-GB" dirty="0" err="1">
                <a:solidFill>
                  <a:prstClr val="white"/>
                </a:solidFill>
              </a:rPr>
              <a:t>yyyy</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‹Nr.›</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pic>
        <p:nvPicPr>
          <p:cNvPr id="2" name="Picture 1">
            <a:extLst>
              <a:ext uri="{FF2B5EF4-FFF2-40B4-BE49-F238E27FC236}">
                <a16:creationId xmlns:a16="http://schemas.microsoft.com/office/drawing/2014/main" id="{ECEBD2A5-DA40-83BE-CF47-495152FF4A4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20080" y="10206"/>
            <a:ext cx="9577646" cy="749873"/>
          </a:xfrm>
          <a:prstGeom prst="rect">
            <a:avLst/>
          </a:prstGeom>
        </p:spPr>
      </p:pic>
      <p:pic>
        <p:nvPicPr>
          <p:cNvPr id="3" name="Picture 2">
            <a:extLst>
              <a:ext uri="{FF2B5EF4-FFF2-40B4-BE49-F238E27FC236}">
                <a16:creationId xmlns:a16="http://schemas.microsoft.com/office/drawing/2014/main" id="{2DB45F28-BBE2-5C68-96D0-20A73E3587D3}"/>
              </a:ext>
            </a:extLst>
          </p:cNvPr>
          <p:cNvPicPr>
            <a:picLocks noChangeAspect="1"/>
          </p:cNvPicPr>
          <p:nvPr userDrawn="1"/>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59768" y="764704"/>
            <a:ext cx="10272464" cy="5520953"/>
          </a:xfrm>
          <a:prstGeom prst="rect">
            <a:avLst/>
          </a:prstGeom>
        </p:spPr>
      </p:pic>
    </p:spTree>
    <p:extLst>
      <p:ext uri="{BB962C8B-B14F-4D97-AF65-F5344CB8AC3E}">
        <p14:creationId xmlns:p14="http://schemas.microsoft.com/office/powerpoint/2010/main" val="3048919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UROfusion_Members">
    <p:spTree>
      <p:nvGrpSpPr>
        <p:cNvPr id="1" name=""/>
        <p:cNvGrpSpPr/>
        <p:nvPr/>
      </p:nvGrpSpPr>
      <p:grpSpPr>
        <a:xfrm>
          <a:off x="0" y="0"/>
          <a:ext cx="0" cy="0"/>
          <a:chOff x="0" y="0"/>
          <a:chExt cx="0" cy="0"/>
        </a:xfrm>
      </p:grpSpPr>
      <p:sp>
        <p:nvSpPr>
          <p:cNvPr id="1066" name="Rectangle: Rounded Corners 1065">
            <a:extLst>
              <a:ext uri="{FF2B5EF4-FFF2-40B4-BE49-F238E27FC236}">
                <a16:creationId xmlns:a16="http://schemas.microsoft.com/office/drawing/2014/main" id="{81E37649-1340-05DA-0FA9-41ADA17A3BEC}"/>
              </a:ext>
            </a:extLst>
          </p:cNvPr>
          <p:cNvSpPr/>
          <p:nvPr userDrawn="1"/>
        </p:nvSpPr>
        <p:spPr>
          <a:xfrm>
            <a:off x="1464227" y="840901"/>
            <a:ext cx="9210675" cy="5314950"/>
          </a:xfrm>
          <a:prstGeom prst="roundRect">
            <a:avLst>
              <a:gd name="adj" fmla="val 5377"/>
            </a:avLst>
          </a:prstGeom>
          <a:solidFill>
            <a:srgbClr val="DCE6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hasCustomPrompt="1"/>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GB" dirty="0"/>
              <a:t>EUROfusion Consortium Members &amp; Associated Partners</a:t>
            </a:r>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dirty="0">
                <a:solidFill>
                  <a:prstClr val="white"/>
                </a:solidFill>
              </a:rPr>
              <a:t>EUROfusion members | Event | dd Month </a:t>
            </a:r>
            <a:r>
              <a:rPr lang="en-GB" dirty="0" err="1">
                <a:solidFill>
                  <a:prstClr val="white"/>
                </a:solidFill>
              </a:rPr>
              <a:t>yyyy</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‹Nr.›</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
        <p:nvSpPr>
          <p:cNvPr id="3" name="TextBox 2">
            <a:extLst>
              <a:ext uri="{FF2B5EF4-FFF2-40B4-BE49-F238E27FC236}">
                <a16:creationId xmlns:a16="http://schemas.microsoft.com/office/drawing/2014/main" id="{4BA57AEE-F70B-F78F-1F75-FE8286677E8D}"/>
              </a:ext>
            </a:extLst>
          </p:cNvPr>
          <p:cNvSpPr txBox="1"/>
          <p:nvPr userDrawn="1"/>
        </p:nvSpPr>
        <p:spPr>
          <a:xfrm>
            <a:off x="9465870" y="5263708"/>
            <a:ext cx="1112677" cy="738664"/>
          </a:xfrm>
          <a:prstGeom prst="rect">
            <a:avLst/>
          </a:prstGeom>
          <a:noFill/>
        </p:spPr>
        <p:txBody>
          <a:bodyPr wrap="none" rtlCol="0">
            <a:spAutoFit/>
          </a:bodyPr>
          <a:lstStyle/>
          <a:p>
            <a:pPr algn="l"/>
            <a:r>
              <a:rPr lang="en-US" sz="1400" b="1" dirty="0"/>
              <a:t>EUROfusion </a:t>
            </a:r>
          </a:p>
          <a:p>
            <a:pPr algn="l"/>
            <a:r>
              <a:rPr lang="en-US" sz="1400" b="1" dirty="0"/>
              <a:t>Consortium </a:t>
            </a:r>
          </a:p>
          <a:p>
            <a:pPr algn="l"/>
            <a:r>
              <a:rPr lang="en-US" sz="1400" b="1" dirty="0"/>
              <a:t>Members</a:t>
            </a:r>
            <a:endParaRPr lang="en-GB" sz="1400" b="1" dirty="0"/>
          </a:p>
        </p:txBody>
      </p:sp>
      <p:sp>
        <p:nvSpPr>
          <p:cNvPr id="1068" name="Freeform 670">
            <a:extLst>
              <a:ext uri="{FF2B5EF4-FFF2-40B4-BE49-F238E27FC236}">
                <a16:creationId xmlns:a16="http://schemas.microsoft.com/office/drawing/2014/main" id="{81A1DEEC-2A9D-1C6E-CC34-5471FF5B2262}"/>
              </a:ext>
            </a:extLst>
          </p:cNvPr>
          <p:cNvSpPr>
            <a:spLocks/>
          </p:cNvSpPr>
          <p:nvPr userDrawn="1"/>
        </p:nvSpPr>
        <p:spPr bwMode="auto">
          <a:xfrm>
            <a:off x="5012187"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69" name="Freeform 670">
            <a:extLst>
              <a:ext uri="{FF2B5EF4-FFF2-40B4-BE49-F238E27FC236}">
                <a16:creationId xmlns:a16="http://schemas.microsoft.com/office/drawing/2014/main" id="{DD28ED6B-C9A4-6EAC-2807-0D16A137E2EC}"/>
              </a:ext>
            </a:extLst>
          </p:cNvPr>
          <p:cNvSpPr>
            <a:spLocks/>
          </p:cNvSpPr>
          <p:nvPr userDrawn="1"/>
        </p:nvSpPr>
        <p:spPr bwMode="auto">
          <a:xfrm>
            <a:off x="6120119"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0" name="Freeform 670">
            <a:extLst>
              <a:ext uri="{FF2B5EF4-FFF2-40B4-BE49-F238E27FC236}">
                <a16:creationId xmlns:a16="http://schemas.microsoft.com/office/drawing/2014/main" id="{14AD6EF0-F27C-6CFF-C602-919A7AE0B58A}"/>
              </a:ext>
            </a:extLst>
          </p:cNvPr>
          <p:cNvSpPr>
            <a:spLocks/>
          </p:cNvSpPr>
          <p:nvPr userDrawn="1"/>
        </p:nvSpPr>
        <p:spPr bwMode="auto">
          <a:xfrm>
            <a:off x="7228051"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1" name="Freeform 670">
            <a:extLst>
              <a:ext uri="{FF2B5EF4-FFF2-40B4-BE49-F238E27FC236}">
                <a16:creationId xmlns:a16="http://schemas.microsoft.com/office/drawing/2014/main" id="{F60E9AAB-849F-A8C5-330D-46BB37984F09}"/>
              </a:ext>
            </a:extLst>
          </p:cNvPr>
          <p:cNvSpPr>
            <a:spLocks/>
          </p:cNvSpPr>
          <p:nvPr userDrawn="1"/>
        </p:nvSpPr>
        <p:spPr bwMode="auto">
          <a:xfrm>
            <a:off x="8335983"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2" name="Freeform 670">
            <a:extLst>
              <a:ext uri="{FF2B5EF4-FFF2-40B4-BE49-F238E27FC236}">
                <a16:creationId xmlns:a16="http://schemas.microsoft.com/office/drawing/2014/main" id="{9914344A-1277-8DCC-4EFE-35EC234BD2AB}"/>
              </a:ext>
            </a:extLst>
          </p:cNvPr>
          <p:cNvSpPr>
            <a:spLocks/>
          </p:cNvSpPr>
          <p:nvPr userDrawn="1"/>
        </p:nvSpPr>
        <p:spPr bwMode="auto">
          <a:xfrm>
            <a:off x="9443913"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3" name="Freeform 670">
            <a:extLst>
              <a:ext uri="{FF2B5EF4-FFF2-40B4-BE49-F238E27FC236}">
                <a16:creationId xmlns:a16="http://schemas.microsoft.com/office/drawing/2014/main" id="{667EF842-7C49-4605-D086-521E15FB6EF1}"/>
              </a:ext>
            </a:extLst>
          </p:cNvPr>
          <p:cNvSpPr>
            <a:spLocks/>
          </p:cNvSpPr>
          <p:nvPr userDrawn="1"/>
        </p:nvSpPr>
        <p:spPr bwMode="auto">
          <a:xfrm>
            <a:off x="3904255"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4" name="Freeform 670">
            <a:extLst>
              <a:ext uri="{FF2B5EF4-FFF2-40B4-BE49-F238E27FC236}">
                <a16:creationId xmlns:a16="http://schemas.microsoft.com/office/drawing/2014/main" id="{34F934C6-9A8B-705B-137F-18A4B61BB556}"/>
              </a:ext>
            </a:extLst>
          </p:cNvPr>
          <p:cNvSpPr>
            <a:spLocks/>
          </p:cNvSpPr>
          <p:nvPr userDrawn="1"/>
        </p:nvSpPr>
        <p:spPr bwMode="auto">
          <a:xfrm>
            <a:off x="2796323"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5" name="Freeform 670">
            <a:extLst>
              <a:ext uri="{FF2B5EF4-FFF2-40B4-BE49-F238E27FC236}">
                <a16:creationId xmlns:a16="http://schemas.microsoft.com/office/drawing/2014/main" id="{6D94AC23-16CB-CCC0-ABAA-7F731897EC76}"/>
              </a:ext>
            </a:extLst>
          </p:cNvPr>
          <p:cNvSpPr>
            <a:spLocks/>
          </p:cNvSpPr>
          <p:nvPr userDrawn="1"/>
        </p:nvSpPr>
        <p:spPr bwMode="auto">
          <a:xfrm>
            <a:off x="1688391" y="99074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076" name="Freeform 670">
            <a:extLst>
              <a:ext uri="{FF2B5EF4-FFF2-40B4-BE49-F238E27FC236}">
                <a16:creationId xmlns:a16="http://schemas.microsoft.com/office/drawing/2014/main" id="{BA71D73C-0479-D367-17FA-22B37DB0849E}"/>
              </a:ext>
            </a:extLst>
          </p:cNvPr>
          <p:cNvSpPr>
            <a:spLocks/>
          </p:cNvSpPr>
          <p:nvPr userDrawn="1"/>
        </p:nvSpPr>
        <p:spPr bwMode="auto">
          <a:xfrm>
            <a:off x="5012187" y="2292363"/>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7" name="Freeform 670">
            <a:extLst>
              <a:ext uri="{FF2B5EF4-FFF2-40B4-BE49-F238E27FC236}">
                <a16:creationId xmlns:a16="http://schemas.microsoft.com/office/drawing/2014/main" id="{E49FE98A-7654-93C4-7B90-5884DCF95B7C}"/>
              </a:ext>
            </a:extLst>
          </p:cNvPr>
          <p:cNvSpPr>
            <a:spLocks/>
          </p:cNvSpPr>
          <p:nvPr userDrawn="1"/>
        </p:nvSpPr>
        <p:spPr bwMode="auto">
          <a:xfrm>
            <a:off x="6120119" y="2292363"/>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8" name="Freeform 670">
            <a:extLst>
              <a:ext uri="{FF2B5EF4-FFF2-40B4-BE49-F238E27FC236}">
                <a16:creationId xmlns:a16="http://schemas.microsoft.com/office/drawing/2014/main" id="{6208B5AC-8915-ECD3-5695-A45474D589E7}"/>
              </a:ext>
            </a:extLst>
          </p:cNvPr>
          <p:cNvSpPr>
            <a:spLocks/>
          </p:cNvSpPr>
          <p:nvPr userDrawn="1"/>
        </p:nvSpPr>
        <p:spPr bwMode="auto">
          <a:xfrm>
            <a:off x="7228051" y="2292363"/>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79" name="Freeform 670">
            <a:extLst>
              <a:ext uri="{FF2B5EF4-FFF2-40B4-BE49-F238E27FC236}">
                <a16:creationId xmlns:a16="http://schemas.microsoft.com/office/drawing/2014/main" id="{4E268A58-A654-DA49-1AF4-EEC1F1D12891}"/>
              </a:ext>
            </a:extLst>
          </p:cNvPr>
          <p:cNvSpPr>
            <a:spLocks/>
          </p:cNvSpPr>
          <p:nvPr userDrawn="1"/>
        </p:nvSpPr>
        <p:spPr bwMode="auto">
          <a:xfrm>
            <a:off x="8335983" y="2292363"/>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80" name="Freeform 670">
            <a:extLst>
              <a:ext uri="{FF2B5EF4-FFF2-40B4-BE49-F238E27FC236}">
                <a16:creationId xmlns:a16="http://schemas.microsoft.com/office/drawing/2014/main" id="{D493A47F-3CA6-A6EE-9A1A-FCFF3B68247A}"/>
              </a:ext>
            </a:extLst>
          </p:cNvPr>
          <p:cNvSpPr>
            <a:spLocks/>
          </p:cNvSpPr>
          <p:nvPr userDrawn="1"/>
        </p:nvSpPr>
        <p:spPr bwMode="auto">
          <a:xfrm>
            <a:off x="9443913" y="2292363"/>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81" name="Freeform 670">
            <a:extLst>
              <a:ext uri="{FF2B5EF4-FFF2-40B4-BE49-F238E27FC236}">
                <a16:creationId xmlns:a16="http://schemas.microsoft.com/office/drawing/2014/main" id="{FEC6A588-EBF8-9F0A-8AB6-FEF6BAF36F83}"/>
              </a:ext>
            </a:extLst>
          </p:cNvPr>
          <p:cNvSpPr>
            <a:spLocks/>
          </p:cNvSpPr>
          <p:nvPr userDrawn="1"/>
        </p:nvSpPr>
        <p:spPr bwMode="auto">
          <a:xfrm>
            <a:off x="3904255" y="2292363"/>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82" name="Freeform 670">
            <a:extLst>
              <a:ext uri="{FF2B5EF4-FFF2-40B4-BE49-F238E27FC236}">
                <a16:creationId xmlns:a16="http://schemas.microsoft.com/office/drawing/2014/main" id="{8014AFE5-54AA-1069-7326-C9B986862FD3}"/>
              </a:ext>
            </a:extLst>
          </p:cNvPr>
          <p:cNvSpPr>
            <a:spLocks/>
          </p:cNvSpPr>
          <p:nvPr userDrawn="1"/>
        </p:nvSpPr>
        <p:spPr bwMode="auto">
          <a:xfrm>
            <a:off x="2796323" y="2292363"/>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83" name="Freeform 670">
            <a:extLst>
              <a:ext uri="{FF2B5EF4-FFF2-40B4-BE49-F238E27FC236}">
                <a16:creationId xmlns:a16="http://schemas.microsoft.com/office/drawing/2014/main" id="{F15BBABA-234B-EACE-8847-319F09799BF2}"/>
              </a:ext>
            </a:extLst>
          </p:cNvPr>
          <p:cNvSpPr>
            <a:spLocks/>
          </p:cNvSpPr>
          <p:nvPr userDrawn="1"/>
        </p:nvSpPr>
        <p:spPr bwMode="auto">
          <a:xfrm>
            <a:off x="1688391" y="2292363"/>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84" name="Freeform 670">
            <a:extLst>
              <a:ext uri="{FF2B5EF4-FFF2-40B4-BE49-F238E27FC236}">
                <a16:creationId xmlns:a16="http://schemas.microsoft.com/office/drawing/2014/main" id="{96B307C3-F591-FDBC-3F04-0DAD454DF06F}"/>
              </a:ext>
            </a:extLst>
          </p:cNvPr>
          <p:cNvSpPr>
            <a:spLocks/>
          </p:cNvSpPr>
          <p:nvPr userDrawn="1"/>
        </p:nvSpPr>
        <p:spPr bwMode="auto">
          <a:xfrm>
            <a:off x="6098357" y="359397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85" name="Freeform 670">
            <a:extLst>
              <a:ext uri="{FF2B5EF4-FFF2-40B4-BE49-F238E27FC236}">
                <a16:creationId xmlns:a16="http://schemas.microsoft.com/office/drawing/2014/main" id="{E347CC83-A407-D90C-BBA4-3C2B55234EEA}"/>
              </a:ext>
            </a:extLst>
          </p:cNvPr>
          <p:cNvSpPr>
            <a:spLocks/>
          </p:cNvSpPr>
          <p:nvPr userDrawn="1"/>
        </p:nvSpPr>
        <p:spPr bwMode="auto">
          <a:xfrm>
            <a:off x="7206289" y="359397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86" name="Freeform 670">
            <a:extLst>
              <a:ext uri="{FF2B5EF4-FFF2-40B4-BE49-F238E27FC236}">
                <a16:creationId xmlns:a16="http://schemas.microsoft.com/office/drawing/2014/main" id="{1A5B5367-9546-1904-6BAA-DF7943938D32}"/>
              </a:ext>
            </a:extLst>
          </p:cNvPr>
          <p:cNvSpPr>
            <a:spLocks/>
          </p:cNvSpPr>
          <p:nvPr userDrawn="1"/>
        </p:nvSpPr>
        <p:spPr bwMode="auto">
          <a:xfrm>
            <a:off x="8314221" y="359397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87" name="Freeform 670">
            <a:extLst>
              <a:ext uri="{FF2B5EF4-FFF2-40B4-BE49-F238E27FC236}">
                <a16:creationId xmlns:a16="http://schemas.microsoft.com/office/drawing/2014/main" id="{E3732BB7-108C-E73E-60C3-6F876CB9E9AF}"/>
              </a:ext>
            </a:extLst>
          </p:cNvPr>
          <p:cNvSpPr>
            <a:spLocks/>
          </p:cNvSpPr>
          <p:nvPr userDrawn="1"/>
        </p:nvSpPr>
        <p:spPr bwMode="auto">
          <a:xfrm>
            <a:off x="9422153" y="359397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88" name="Freeform 670">
            <a:extLst>
              <a:ext uri="{FF2B5EF4-FFF2-40B4-BE49-F238E27FC236}">
                <a16:creationId xmlns:a16="http://schemas.microsoft.com/office/drawing/2014/main" id="{1BA49914-A986-472A-7B62-1C8640B38A2D}"/>
              </a:ext>
            </a:extLst>
          </p:cNvPr>
          <p:cNvSpPr>
            <a:spLocks/>
          </p:cNvSpPr>
          <p:nvPr userDrawn="1"/>
        </p:nvSpPr>
        <p:spPr bwMode="auto">
          <a:xfrm>
            <a:off x="1677523" y="4889132"/>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89" name="Freeform 670">
            <a:extLst>
              <a:ext uri="{FF2B5EF4-FFF2-40B4-BE49-F238E27FC236}">
                <a16:creationId xmlns:a16="http://schemas.microsoft.com/office/drawing/2014/main" id="{3D039071-79E7-DB1F-463A-512F1C75461C}"/>
              </a:ext>
            </a:extLst>
          </p:cNvPr>
          <p:cNvSpPr>
            <a:spLocks/>
          </p:cNvSpPr>
          <p:nvPr userDrawn="1"/>
        </p:nvSpPr>
        <p:spPr bwMode="auto">
          <a:xfrm>
            <a:off x="3904255" y="359397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90" name="Freeform 670">
            <a:extLst>
              <a:ext uri="{FF2B5EF4-FFF2-40B4-BE49-F238E27FC236}">
                <a16:creationId xmlns:a16="http://schemas.microsoft.com/office/drawing/2014/main" id="{654CC3EF-986F-CD2E-EBDC-0FA475B922CE}"/>
              </a:ext>
            </a:extLst>
          </p:cNvPr>
          <p:cNvSpPr>
            <a:spLocks/>
          </p:cNvSpPr>
          <p:nvPr userDrawn="1"/>
        </p:nvSpPr>
        <p:spPr bwMode="auto">
          <a:xfrm>
            <a:off x="2796323" y="359397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91" name="Freeform 670">
            <a:extLst>
              <a:ext uri="{FF2B5EF4-FFF2-40B4-BE49-F238E27FC236}">
                <a16:creationId xmlns:a16="http://schemas.microsoft.com/office/drawing/2014/main" id="{0A5091F6-2AAA-FA06-4271-EFD769842C94}"/>
              </a:ext>
            </a:extLst>
          </p:cNvPr>
          <p:cNvSpPr>
            <a:spLocks/>
          </p:cNvSpPr>
          <p:nvPr userDrawn="1"/>
        </p:nvSpPr>
        <p:spPr bwMode="auto">
          <a:xfrm>
            <a:off x="1688391" y="359397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92" name="Freeform 670">
            <a:extLst>
              <a:ext uri="{FF2B5EF4-FFF2-40B4-BE49-F238E27FC236}">
                <a16:creationId xmlns:a16="http://schemas.microsoft.com/office/drawing/2014/main" id="{86262FB3-353B-A283-D49D-252B12318097}"/>
              </a:ext>
            </a:extLst>
          </p:cNvPr>
          <p:cNvSpPr>
            <a:spLocks/>
          </p:cNvSpPr>
          <p:nvPr userDrawn="1"/>
        </p:nvSpPr>
        <p:spPr bwMode="auto">
          <a:xfrm>
            <a:off x="6120119" y="4889132"/>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93" name="Freeform 670">
            <a:extLst>
              <a:ext uri="{FF2B5EF4-FFF2-40B4-BE49-F238E27FC236}">
                <a16:creationId xmlns:a16="http://schemas.microsoft.com/office/drawing/2014/main" id="{0262F6CC-3E25-BD4D-DF93-5F62BF0336D1}"/>
              </a:ext>
            </a:extLst>
          </p:cNvPr>
          <p:cNvSpPr>
            <a:spLocks/>
          </p:cNvSpPr>
          <p:nvPr userDrawn="1"/>
        </p:nvSpPr>
        <p:spPr bwMode="auto">
          <a:xfrm>
            <a:off x="7228051" y="4889132"/>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94" name="Freeform 670">
            <a:extLst>
              <a:ext uri="{FF2B5EF4-FFF2-40B4-BE49-F238E27FC236}">
                <a16:creationId xmlns:a16="http://schemas.microsoft.com/office/drawing/2014/main" id="{21F8F9CA-5849-F1B3-0AAE-08B23B23F745}"/>
              </a:ext>
            </a:extLst>
          </p:cNvPr>
          <p:cNvSpPr>
            <a:spLocks/>
          </p:cNvSpPr>
          <p:nvPr userDrawn="1"/>
        </p:nvSpPr>
        <p:spPr bwMode="auto">
          <a:xfrm>
            <a:off x="8335983" y="4889132"/>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95" name="Freeform 670">
            <a:extLst>
              <a:ext uri="{FF2B5EF4-FFF2-40B4-BE49-F238E27FC236}">
                <a16:creationId xmlns:a16="http://schemas.microsoft.com/office/drawing/2014/main" id="{8FBF3BA7-7543-3484-ECDD-E2192E170884}"/>
              </a:ext>
            </a:extLst>
          </p:cNvPr>
          <p:cNvSpPr>
            <a:spLocks/>
          </p:cNvSpPr>
          <p:nvPr userDrawn="1"/>
        </p:nvSpPr>
        <p:spPr bwMode="auto">
          <a:xfrm>
            <a:off x="5012187" y="4889132"/>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96" name="Freeform 670">
            <a:extLst>
              <a:ext uri="{FF2B5EF4-FFF2-40B4-BE49-F238E27FC236}">
                <a16:creationId xmlns:a16="http://schemas.microsoft.com/office/drawing/2014/main" id="{1B3B05E8-85FE-4D15-3818-397D9491DC7D}"/>
              </a:ext>
            </a:extLst>
          </p:cNvPr>
          <p:cNvSpPr>
            <a:spLocks/>
          </p:cNvSpPr>
          <p:nvPr userDrawn="1"/>
        </p:nvSpPr>
        <p:spPr bwMode="auto">
          <a:xfrm>
            <a:off x="3904255" y="4889132"/>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097" name="Freeform 670">
            <a:extLst>
              <a:ext uri="{FF2B5EF4-FFF2-40B4-BE49-F238E27FC236}">
                <a16:creationId xmlns:a16="http://schemas.microsoft.com/office/drawing/2014/main" id="{57A9C987-8B16-86F8-F930-DFAB32D51B6E}"/>
              </a:ext>
            </a:extLst>
          </p:cNvPr>
          <p:cNvSpPr>
            <a:spLocks/>
          </p:cNvSpPr>
          <p:nvPr userDrawn="1"/>
        </p:nvSpPr>
        <p:spPr bwMode="auto">
          <a:xfrm>
            <a:off x="2796323" y="4889132"/>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pic>
        <p:nvPicPr>
          <p:cNvPr id="1098" name="Picture 1097" descr="ENEA-Logo.eps">
            <a:extLst>
              <a:ext uri="{FF2B5EF4-FFF2-40B4-BE49-F238E27FC236}">
                <a16:creationId xmlns:a16="http://schemas.microsoft.com/office/drawing/2014/main" id="{0E6AA9B2-EFAD-8650-9CC7-AFE62251A15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484593" y="2697770"/>
            <a:ext cx="958158" cy="287448"/>
          </a:xfrm>
          <a:prstGeom prst="rect">
            <a:avLst/>
          </a:prstGeom>
        </p:spPr>
      </p:pic>
      <p:pic>
        <p:nvPicPr>
          <p:cNvPr id="1099" name="Picture 4" descr="\\de-ews-fs01\efdawork\PI team\PICTURES AND GRAPHICS\LOGOS\Logos Consortium Members\Logos Consortium Members as on Users Website\Spain (Ciemat).jpg">
            <a:extLst>
              <a:ext uri="{FF2B5EF4-FFF2-40B4-BE49-F238E27FC236}">
                <a16:creationId xmlns:a16="http://schemas.microsoft.com/office/drawing/2014/main" id="{CD76CF68-7598-8E1D-815E-8C86EB89C5A3}"/>
              </a:ext>
            </a:extLst>
          </p:cNvPr>
          <p:cNvPicPr>
            <a:picLocks noChangeAspect="1" noChangeArrowheads="1"/>
          </p:cNvPicPr>
          <p:nvPr userDrawn="1"/>
        </p:nvPicPr>
        <p:blipFill rotWithShape="1">
          <a:blip r:embed="rId5" cstate="screen">
            <a:extLst>
              <a:ext uri="{28A0092B-C50C-407E-A947-70E740481C1C}">
                <a14:useLocalDpi xmlns:a14="http://schemas.microsoft.com/office/drawing/2010/main"/>
              </a:ext>
            </a:extLst>
          </a:blip>
          <a:srcRect/>
          <a:stretch/>
        </p:blipFill>
        <p:spPr bwMode="auto">
          <a:xfrm>
            <a:off x="2819400" y="5140416"/>
            <a:ext cx="1008487" cy="553956"/>
          </a:xfrm>
          <a:prstGeom prst="rect">
            <a:avLst/>
          </a:prstGeom>
          <a:noFill/>
          <a:extLst>
            <a:ext uri="{909E8E84-426E-40DD-AFC4-6F175D3DCCD1}">
              <a14:hiddenFill xmlns:a14="http://schemas.microsoft.com/office/drawing/2010/main">
                <a:solidFill>
                  <a:srgbClr val="FFFFFF"/>
                </a:solidFill>
              </a14:hiddenFill>
            </a:ext>
          </a:extLst>
        </p:spPr>
      </p:pic>
      <p:pic>
        <p:nvPicPr>
          <p:cNvPr id="1100" name="Picture 2" descr="\\de-ews-fs01\efdawork\PI team\PICTURES AND GRAPHICS\LOGOS\Logos Consortium Members\Logos Consortium Members as on Users Website\Finland (VTT).jpg">
            <a:extLst>
              <a:ext uri="{FF2B5EF4-FFF2-40B4-BE49-F238E27FC236}">
                <a16:creationId xmlns:a16="http://schemas.microsoft.com/office/drawing/2014/main" id="{96CD30E5-F111-83B0-E6FB-4F03802479E1}"/>
              </a:ext>
            </a:extLst>
          </p:cNvPr>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9459152" y="1283220"/>
            <a:ext cx="983599" cy="505360"/>
          </a:xfrm>
          <a:prstGeom prst="rect">
            <a:avLst/>
          </a:prstGeom>
          <a:noFill/>
          <a:extLst>
            <a:ext uri="{909E8E84-426E-40DD-AFC4-6F175D3DCCD1}">
              <a14:hiddenFill xmlns:a14="http://schemas.microsoft.com/office/drawing/2010/main">
                <a:solidFill>
                  <a:srgbClr val="FFFFFF"/>
                </a:solidFill>
              </a14:hiddenFill>
            </a:ext>
          </a:extLst>
        </p:spPr>
      </p:pic>
      <p:pic>
        <p:nvPicPr>
          <p:cNvPr id="1101" name="Picture 1100">
            <a:extLst>
              <a:ext uri="{FF2B5EF4-FFF2-40B4-BE49-F238E27FC236}">
                <a16:creationId xmlns:a16="http://schemas.microsoft.com/office/drawing/2014/main" id="{42C5CD80-4001-2364-2A60-F6C5578FE7E5}"/>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827866" y="2710091"/>
            <a:ext cx="946647" cy="275127"/>
          </a:xfrm>
          <a:prstGeom prst="rect">
            <a:avLst/>
          </a:prstGeom>
        </p:spPr>
      </p:pic>
      <p:pic>
        <p:nvPicPr>
          <p:cNvPr id="1102" name="Picture 1101" descr="Logo_Asocjacji_PL.tif">
            <a:extLst>
              <a:ext uri="{FF2B5EF4-FFF2-40B4-BE49-F238E27FC236}">
                <a16:creationId xmlns:a16="http://schemas.microsoft.com/office/drawing/2014/main" id="{F40CA58C-C9E2-60CF-DD0B-36859BAEB7BE}"/>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124598" y="3949509"/>
            <a:ext cx="982700" cy="407279"/>
          </a:xfrm>
          <a:prstGeom prst="rect">
            <a:avLst/>
          </a:prstGeom>
        </p:spPr>
      </p:pic>
      <p:pic>
        <p:nvPicPr>
          <p:cNvPr id="1103" name="Picture 1102" descr="ifa von MEdC_1 KLEIN.tif">
            <a:extLst>
              <a:ext uri="{FF2B5EF4-FFF2-40B4-BE49-F238E27FC236}">
                <a16:creationId xmlns:a16="http://schemas.microsoft.com/office/drawing/2014/main" id="{7A07BA60-F78A-E8F6-CACE-5D7E0E59F4A9}"/>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8502826" y="3799232"/>
            <a:ext cx="697640" cy="594792"/>
          </a:xfrm>
          <a:prstGeom prst="rect">
            <a:avLst/>
          </a:prstGeom>
        </p:spPr>
      </p:pic>
      <p:pic>
        <p:nvPicPr>
          <p:cNvPr id="1104" name="Picture 1103" descr="kit_logo_en_4c_positiv.tif">
            <a:extLst>
              <a:ext uri="{FF2B5EF4-FFF2-40B4-BE49-F238E27FC236}">
                <a16:creationId xmlns:a16="http://schemas.microsoft.com/office/drawing/2014/main" id="{1923DCD3-A29E-146D-9A55-8048253D412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032848" y="2675499"/>
            <a:ext cx="765809" cy="354697"/>
          </a:xfrm>
          <a:prstGeom prst="rect">
            <a:avLst/>
          </a:prstGeom>
        </p:spPr>
      </p:pic>
      <p:pic>
        <p:nvPicPr>
          <p:cNvPr id="1105" name="Picture 1104" descr="Greece.tif">
            <a:extLst>
              <a:ext uri="{FF2B5EF4-FFF2-40B4-BE49-F238E27FC236}">
                <a16:creationId xmlns:a16="http://schemas.microsoft.com/office/drawing/2014/main" id="{FEC111A0-D866-48B5-7DC6-FB55BF29EBC7}"/>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6286289" y="2414750"/>
            <a:ext cx="712234" cy="712234"/>
          </a:xfrm>
          <a:prstGeom prst="rect">
            <a:avLst/>
          </a:prstGeom>
        </p:spPr>
      </p:pic>
      <p:pic>
        <p:nvPicPr>
          <p:cNvPr id="1106" name="Picture 1105">
            <a:extLst>
              <a:ext uri="{FF2B5EF4-FFF2-40B4-BE49-F238E27FC236}">
                <a16:creationId xmlns:a16="http://schemas.microsoft.com/office/drawing/2014/main" id="{116E6619-1BC3-8D45-0807-21C8C2B20DC0}"/>
              </a:ext>
            </a:extLst>
          </p:cNvPr>
          <p:cNvPicPr>
            <a:picLocks noChangeAspect="1"/>
          </p:cNvPicPr>
          <p:nvPr userDrawn="1"/>
        </p:nvPicPr>
        <p:blipFill rotWithShape="1">
          <a:blip r:embed="rId12" cstate="screen">
            <a:extLst>
              <a:ext uri="{28A0092B-C50C-407E-A947-70E740481C1C}">
                <a14:useLocalDpi xmlns:a14="http://schemas.microsoft.com/office/drawing/2010/main"/>
              </a:ext>
            </a:extLst>
          </a:blip>
          <a:srcRect/>
          <a:stretch/>
        </p:blipFill>
        <p:spPr>
          <a:xfrm>
            <a:off x="6168163" y="1282246"/>
            <a:ext cx="950661" cy="464502"/>
          </a:xfrm>
          <a:prstGeom prst="rect">
            <a:avLst/>
          </a:prstGeom>
        </p:spPr>
      </p:pic>
      <p:pic>
        <p:nvPicPr>
          <p:cNvPr id="1107" name="Picture 2" descr="\\de-ews-fs01\efdawork\PI team\PICTURES AND GRAPHICS\LOGOS\Logos Consortium Members\Logos Consortium Members as on Users Website\Croatia (IRB).jpg">
            <a:extLst>
              <a:ext uri="{FF2B5EF4-FFF2-40B4-BE49-F238E27FC236}">
                <a16:creationId xmlns:a16="http://schemas.microsoft.com/office/drawing/2014/main" id="{DF1F52A6-56F0-8E80-A92B-F972BA1D63EE}"/>
              </a:ext>
            </a:extLst>
          </p:cNvPr>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5162423" y="1236103"/>
            <a:ext cx="761288" cy="530338"/>
          </a:xfrm>
          <a:prstGeom prst="rect">
            <a:avLst/>
          </a:prstGeom>
          <a:noFill/>
          <a:extLst>
            <a:ext uri="{909E8E84-426E-40DD-AFC4-6F175D3DCCD1}">
              <a14:hiddenFill xmlns:a14="http://schemas.microsoft.com/office/drawing/2010/main">
                <a:solidFill>
                  <a:srgbClr val="FFFFFF"/>
                </a:solidFill>
              </a14:hiddenFill>
            </a:ext>
          </a:extLst>
        </p:spPr>
      </p:pic>
      <p:pic>
        <p:nvPicPr>
          <p:cNvPr id="1108" name="Picture 1107">
            <a:extLst>
              <a:ext uri="{FF2B5EF4-FFF2-40B4-BE49-F238E27FC236}">
                <a16:creationId xmlns:a16="http://schemas.microsoft.com/office/drawing/2014/main" id="{4D918712-3145-12BA-9E8C-BECAB4328D47}"/>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3988607" y="1178980"/>
            <a:ext cx="861759" cy="618059"/>
          </a:xfrm>
          <a:prstGeom prst="rect">
            <a:avLst/>
          </a:prstGeom>
        </p:spPr>
      </p:pic>
      <p:pic>
        <p:nvPicPr>
          <p:cNvPr id="1109" name="Picture 1108">
            <a:extLst>
              <a:ext uri="{FF2B5EF4-FFF2-40B4-BE49-F238E27FC236}">
                <a16:creationId xmlns:a16="http://schemas.microsoft.com/office/drawing/2014/main" id="{902A12D1-58E4-3479-E3F3-7CB078587F18}"/>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1719045" y="1321917"/>
            <a:ext cx="980207" cy="424831"/>
          </a:xfrm>
          <a:prstGeom prst="rect">
            <a:avLst/>
          </a:prstGeom>
        </p:spPr>
      </p:pic>
      <p:sp>
        <p:nvSpPr>
          <p:cNvPr id="1110" name="Freeform 670">
            <a:extLst>
              <a:ext uri="{FF2B5EF4-FFF2-40B4-BE49-F238E27FC236}">
                <a16:creationId xmlns:a16="http://schemas.microsoft.com/office/drawing/2014/main" id="{EDF34B99-3B1D-A56E-19FA-19A5201CE3A3}"/>
              </a:ext>
            </a:extLst>
          </p:cNvPr>
          <p:cNvSpPr>
            <a:spLocks/>
          </p:cNvSpPr>
          <p:nvPr userDrawn="1"/>
        </p:nvSpPr>
        <p:spPr bwMode="auto">
          <a:xfrm>
            <a:off x="5008017" y="3593978"/>
            <a:ext cx="1044575" cy="1095375"/>
          </a:xfrm>
          <a:custGeom>
            <a:avLst/>
            <a:gdLst>
              <a:gd name="T0" fmla="*/ 548 w 1096"/>
              <a:gd name="T1" fmla="*/ 0 h 1148"/>
              <a:gd name="T2" fmla="*/ 548 w 1096"/>
              <a:gd name="T3" fmla="*/ 0 h 1148"/>
              <a:gd name="T4" fmla="*/ 983 w 1096"/>
              <a:gd name="T5" fmla="*/ 0 h 1148"/>
              <a:gd name="T6" fmla="*/ 1096 w 1096"/>
              <a:gd name="T7" fmla="*/ 113 h 1148"/>
              <a:gd name="T8" fmla="*/ 1096 w 1096"/>
              <a:gd name="T9" fmla="*/ 1035 h 1148"/>
              <a:gd name="T10" fmla="*/ 983 w 1096"/>
              <a:gd name="T11" fmla="*/ 1148 h 1148"/>
              <a:gd name="T12" fmla="*/ 113 w 1096"/>
              <a:gd name="T13" fmla="*/ 1148 h 1148"/>
              <a:gd name="T14" fmla="*/ 0 w 1096"/>
              <a:gd name="T15" fmla="*/ 1035 h 1148"/>
              <a:gd name="T16" fmla="*/ 0 w 1096"/>
              <a:gd name="T17" fmla="*/ 113 h 1148"/>
              <a:gd name="T18" fmla="*/ 113 w 1096"/>
              <a:gd name="T19"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148">
                <a:moveTo>
                  <a:pt x="548" y="0"/>
                </a:moveTo>
                <a:lnTo>
                  <a:pt x="548" y="0"/>
                </a:lnTo>
                <a:lnTo>
                  <a:pt x="983" y="0"/>
                </a:lnTo>
                <a:cubicBezTo>
                  <a:pt x="1045" y="0"/>
                  <a:pt x="1096" y="50"/>
                  <a:pt x="1096" y="113"/>
                </a:cubicBezTo>
                <a:lnTo>
                  <a:pt x="1096" y="1035"/>
                </a:lnTo>
                <a:cubicBezTo>
                  <a:pt x="1096" y="1098"/>
                  <a:pt x="1045" y="1148"/>
                  <a:pt x="983" y="1148"/>
                </a:cubicBezTo>
                <a:lnTo>
                  <a:pt x="113" y="1148"/>
                </a:lnTo>
                <a:cubicBezTo>
                  <a:pt x="51" y="1148"/>
                  <a:pt x="0" y="1098"/>
                  <a:pt x="0" y="1035"/>
                </a:cubicBezTo>
                <a:lnTo>
                  <a:pt x="0" y="113"/>
                </a:lnTo>
                <a:cubicBezTo>
                  <a:pt x="0" y="50"/>
                  <a:pt x="51" y="0"/>
                  <a:pt x="113" y="0"/>
                </a:cubicBezTo>
              </a:path>
            </a:pathLst>
          </a:custGeom>
          <a:solidFill>
            <a:srgbClr val="FEFEFE"/>
          </a:solidFill>
          <a:ln w="3175">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nvGrpSpPr>
          <p:cNvPr id="1111" name="Group 1110">
            <a:extLst>
              <a:ext uri="{FF2B5EF4-FFF2-40B4-BE49-F238E27FC236}">
                <a16:creationId xmlns:a16="http://schemas.microsoft.com/office/drawing/2014/main" id="{5AA0177B-D0E4-8608-F5CB-AF09B8371602}"/>
              </a:ext>
            </a:extLst>
          </p:cNvPr>
          <p:cNvGrpSpPr/>
          <p:nvPr userDrawn="1"/>
        </p:nvGrpSpPr>
        <p:grpSpPr>
          <a:xfrm>
            <a:off x="1673150" y="1862511"/>
            <a:ext cx="8810965" cy="4134636"/>
            <a:chOff x="149150" y="1992560"/>
            <a:chExt cx="8810965" cy="4134636"/>
          </a:xfrm>
        </p:grpSpPr>
        <p:grpSp>
          <p:nvGrpSpPr>
            <p:cNvPr id="1112" name="Group 1111">
              <a:extLst>
                <a:ext uri="{FF2B5EF4-FFF2-40B4-BE49-F238E27FC236}">
                  <a16:creationId xmlns:a16="http://schemas.microsoft.com/office/drawing/2014/main" id="{1A3B746D-CB99-96B6-3BDB-15A4D3B3BE5B}"/>
                </a:ext>
              </a:extLst>
            </p:cNvPr>
            <p:cNvGrpSpPr/>
            <p:nvPr/>
          </p:nvGrpSpPr>
          <p:grpSpPr>
            <a:xfrm>
              <a:off x="163175" y="1992560"/>
              <a:ext cx="8796940" cy="223152"/>
              <a:chOff x="163175" y="1992560"/>
              <a:chExt cx="8796940" cy="223152"/>
            </a:xfrm>
          </p:grpSpPr>
          <p:sp>
            <p:nvSpPr>
              <p:cNvPr id="1136" name="TextBox 1135">
                <a:extLst>
                  <a:ext uri="{FF2B5EF4-FFF2-40B4-BE49-F238E27FC236}">
                    <a16:creationId xmlns:a16="http://schemas.microsoft.com/office/drawing/2014/main" id="{D54B8534-CA9F-4867-DABF-DFB5F5E10766}"/>
                  </a:ext>
                </a:extLst>
              </p:cNvPr>
              <p:cNvSpPr txBox="1"/>
              <p:nvPr/>
            </p:nvSpPr>
            <p:spPr>
              <a:xfrm>
                <a:off x="163175" y="1993000"/>
                <a:ext cx="1044576" cy="215444"/>
              </a:xfrm>
              <a:prstGeom prst="rect">
                <a:avLst/>
              </a:prstGeom>
              <a:noFill/>
            </p:spPr>
            <p:txBody>
              <a:bodyPr wrap="square" rtlCol="0">
                <a:spAutoFit/>
              </a:bodyPr>
              <a:lstStyle/>
              <a:p>
                <a:pPr algn="ctr"/>
                <a:r>
                  <a:rPr lang="en-US" sz="800" dirty="0">
                    <a:latin typeface="Franklin Gothic Medium" panose="020B0603020102020204" pitchFamily="34" charset="0"/>
                  </a:rPr>
                  <a:t>AUSTRIA</a:t>
                </a:r>
                <a:endParaRPr lang="en-GB" sz="800" dirty="0">
                  <a:latin typeface="Franklin Gothic Medium" panose="020B0603020102020204" pitchFamily="34" charset="0"/>
                </a:endParaRPr>
              </a:p>
            </p:txBody>
          </p:sp>
          <p:sp>
            <p:nvSpPr>
              <p:cNvPr id="1137" name="TextBox 1136">
                <a:extLst>
                  <a:ext uri="{FF2B5EF4-FFF2-40B4-BE49-F238E27FC236}">
                    <a16:creationId xmlns:a16="http://schemas.microsoft.com/office/drawing/2014/main" id="{D01F5C5E-7A7A-BC5E-A1A8-2999A4EBB454}"/>
                  </a:ext>
                </a:extLst>
              </p:cNvPr>
              <p:cNvSpPr txBox="1"/>
              <p:nvPr/>
            </p:nvSpPr>
            <p:spPr>
              <a:xfrm>
                <a:off x="1268541" y="1993188"/>
                <a:ext cx="1047142" cy="215444"/>
              </a:xfrm>
              <a:prstGeom prst="rect">
                <a:avLst/>
              </a:prstGeom>
              <a:noFill/>
            </p:spPr>
            <p:txBody>
              <a:bodyPr wrap="square" rtlCol="0">
                <a:spAutoFit/>
              </a:bodyPr>
              <a:lstStyle/>
              <a:p>
                <a:pPr algn="ctr"/>
                <a:r>
                  <a:rPr lang="en-US" sz="800" dirty="0">
                    <a:latin typeface="Franklin Gothic Medium" panose="020B0603020102020204" pitchFamily="34" charset="0"/>
                  </a:rPr>
                  <a:t>BELGIUM</a:t>
                </a:r>
                <a:endParaRPr lang="en-GB" sz="800" dirty="0">
                  <a:latin typeface="Franklin Gothic Medium" panose="020B0603020102020204" pitchFamily="34" charset="0"/>
                </a:endParaRPr>
              </a:p>
            </p:txBody>
          </p:sp>
          <p:sp>
            <p:nvSpPr>
              <p:cNvPr id="1138" name="TextBox 1137">
                <a:extLst>
                  <a:ext uri="{FF2B5EF4-FFF2-40B4-BE49-F238E27FC236}">
                    <a16:creationId xmlns:a16="http://schemas.microsoft.com/office/drawing/2014/main" id="{03E77522-1963-2369-8337-4B357FAECAA2}"/>
                  </a:ext>
                </a:extLst>
              </p:cNvPr>
              <p:cNvSpPr txBox="1"/>
              <p:nvPr/>
            </p:nvSpPr>
            <p:spPr>
              <a:xfrm>
                <a:off x="2378080" y="1992560"/>
                <a:ext cx="1052250" cy="215444"/>
              </a:xfrm>
              <a:prstGeom prst="rect">
                <a:avLst/>
              </a:prstGeom>
              <a:noFill/>
            </p:spPr>
            <p:txBody>
              <a:bodyPr wrap="square" rtlCol="0">
                <a:spAutoFit/>
              </a:bodyPr>
              <a:lstStyle/>
              <a:p>
                <a:pPr algn="ctr"/>
                <a:r>
                  <a:rPr lang="en-US" sz="800" dirty="0">
                    <a:latin typeface="Franklin Gothic Medium" panose="020B0603020102020204" pitchFamily="34" charset="0"/>
                  </a:rPr>
                  <a:t>BULGARIA</a:t>
                </a:r>
                <a:endParaRPr lang="en-GB" sz="800" dirty="0">
                  <a:latin typeface="Franklin Gothic Medium" panose="020B0603020102020204" pitchFamily="34" charset="0"/>
                </a:endParaRPr>
              </a:p>
            </p:txBody>
          </p:sp>
          <p:sp>
            <p:nvSpPr>
              <p:cNvPr id="1139" name="TextBox 1138">
                <a:extLst>
                  <a:ext uri="{FF2B5EF4-FFF2-40B4-BE49-F238E27FC236}">
                    <a16:creationId xmlns:a16="http://schemas.microsoft.com/office/drawing/2014/main" id="{D902028B-380F-CB9C-A156-0887E6F2C64F}"/>
                  </a:ext>
                </a:extLst>
              </p:cNvPr>
              <p:cNvSpPr txBox="1"/>
              <p:nvPr/>
            </p:nvSpPr>
            <p:spPr>
              <a:xfrm>
                <a:off x="3487227" y="1992560"/>
                <a:ext cx="1047177" cy="215444"/>
              </a:xfrm>
              <a:prstGeom prst="rect">
                <a:avLst/>
              </a:prstGeom>
              <a:noFill/>
            </p:spPr>
            <p:txBody>
              <a:bodyPr wrap="square" rtlCol="0">
                <a:spAutoFit/>
              </a:bodyPr>
              <a:lstStyle/>
              <a:p>
                <a:pPr algn="ctr"/>
                <a:r>
                  <a:rPr lang="en-US" sz="800" dirty="0">
                    <a:latin typeface="Franklin Gothic Medium" panose="020B0603020102020204" pitchFamily="34" charset="0"/>
                  </a:rPr>
                  <a:t>CROATIA</a:t>
                </a:r>
                <a:endParaRPr lang="en-GB" sz="800" dirty="0">
                  <a:latin typeface="Franklin Gothic Medium" panose="020B0603020102020204" pitchFamily="34" charset="0"/>
                </a:endParaRPr>
              </a:p>
            </p:txBody>
          </p:sp>
          <p:sp>
            <p:nvSpPr>
              <p:cNvPr id="1140" name="TextBox 1139">
                <a:extLst>
                  <a:ext uri="{FF2B5EF4-FFF2-40B4-BE49-F238E27FC236}">
                    <a16:creationId xmlns:a16="http://schemas.microsoft.com/office/drawing/2014/main" id="{8F0944EE-CF24-4FB2-5AB0-6B2843CFAD51}"/>
                  </a:ext>
                </a:extLst>
              </p:cNvPr>
              <p:cNvSpPr txBox="1"/>
              <p:nvPr/>
            </p:nvSpPr>
            <p:spPr>
              <a:xfrm>
                <a:off x="4594654" y="1994797"/>
                <a:ext cx="1050495" cy="215444"/>
              </a:xfrm>
              <a:prstGeom prst="rect">
                <a:avLst/>
              </a:prstGeom>
              <a:noFill/>
            </p:spPr>
            <p:txBody>
              <a:bodyPr wrap="square" rtlCol="0">
                <a:spAutoFit/>
              </a:bodyPr>
              <a:lstStyle/>
              <a:p>
                <a:pPr algn="ctr"/>
                <a:r>
                  <a:rPr lang="en-US" sz="800" dirty="0">
                    <a:latin typeface="Franklin Gothic Medium" panose="020B0603020102020204" pitchFamily="34" charset="0"/>
                  </a:rPr>
                  <a:t>CZECH REPUBLIC</a:t>
                </a:r>
                <a:endParaRPr lang="en-GB" sz="800" dirty="0">
                  <a:latin typeface="Franklin Gothic Medium" panose="020B0603020102020204" pitchFamily="34" charset="0"/>
                </a:endParaRPr>
              </a:p>
            </p:txBody>
          </p:sp>
          <p:sp>
            <p:nvSpPr>
              <p:cNvPr id="1141" name="TextBox 1140">
                <a:extLst>
                  <a:ext uri="{FF2B5EF4-FFF2-40B4-BE49-F238E27FC236}">
                    <a16:creationId xmlns:a16="http://schemas.microsoft.com/office/drawing/2014/main" id="{49513479-7878-5328-0FEA-5C7CC21EB128}"/>
                  </a:ext>
                </a:extLst>
              </p:cNvPr>
              <p:cNvSpPr txBox="1"/>
              <p:nvPr/>
            </p:nvSpPr>
            <p:spPr>
              <a:xfrm>
                <a:off x="5709083" y="2000268"/>
                <a:ext cx="1041005" cy="215444"/>
              </a:xfrm>
              <a:prstGeom prst="rect">
                <a:avLst/>
              </a:prstGeom>
              <a:noFill/>
            </p:spPr>
            <p:txBody>
              <a:bodyPr wrap="square" rtlCol="0">
                <a:spAutoFit/>
              </a:bodyPr>
              <a:lstStyle/>
              <a:p>
                <a:pPr algn="ctr"/>
                <a:r>
                  <a:rPr lang="en-US" sz="800" dirty="0">
                    <a:latin typeface="Franklin Gothic Medium" panose="020B0603020102020204" pitchFamily="34" charset="0"/>
                  </a:rPr>
                  <a:t>DENMARK</a:t>
                </a:r>
                <a:endParaRPr lang="en-GB" sz="800" dirty="0">
                  <a:latin typeface="Franklin Gothic Medium" panose="020B0603020102020204" pitchFamily="34" charset="0"/>
                </a:endParaRPr>
              </a:p>
            </p:txBody>
          </p:sp>
          <p:sp>
            <p:nvSpPr>
              <p:cNvPr id="1142" name="TextBox 1141">
                <a:extLst>
                  <a:ext uri="{FF2B5EF4-FFF2-40B4-BE49-F238E27FC236}">
                    <a16:creationId xmlns:a16="http://schemas.microsoft.com/office/drawing/2014/main" id="{C1645BAD-4421-BE28-0A5B-31E6A121F86C}"/>
                  </a:ext>
                </a:extLst>
              </p:cNvPr>
              <p:cNvSpPr txBox="1"/>
              <p:nvPr/>
            </p:nvSpPr>
            <p:spPr>
              <a:xfrm>
                <a:off x="6812560" y="2000268"/>
                <a:ext cx="1041319" cy="215444"/>
              </a:xfrm>
              <a:prstGeom prst="rect">
                <a:avLst/>
              </a:prstGeom>
              <a:noFill/>
            </p:spPr>
            <p:txBody>
              <a:bodyPr wrap="square" rtlCol="0">
                <a:spAutoFit/>
              </a:bodyPr>
              <a:lstStyle/>
              <a:p>
                <a:pPr algn="ctr"/>
                <a:r>
                  <a:rPr lang="en-US" sz="800" dirty="0">
                    <a:latin typeface="Franklin Gothic Medium" panose="020B0603020102020204" pitchFamily="34" charset="0"/>
                  </a:rPr>
                  <a:t>ESTONIA</a:t>
                </a:r>
                <a:endParaRPr lang="en-GB" sz="800" dirty="0">
                  <a:latin typeface="Franklin Gothic Medium" panose="020B0603020102020204" pitchFamily="34" charset="0"/>
                </a:endParaRPr>
              </a:p>
            </p:txBody>
          </p:sp>
          <p:sp>
            <p:nvSpPr>
              <p:cNvPr id="1143" name="TextBox 1142">
                <a:extLst>
                  <a:ext uri="{FF2B5EF4-FFF2-40B4-BE49-F238E27FC236}">
                    <a16:creationId xmlns:a16="http://schemas.microsoft.com/office/drawing/2014/main" id="{AB244FC3-2F03-3C1A-645D-FA1DB368F362}"/>
                  </a:ext>
                </a:extLst>
              </p:cNvPr>
              <p:cNvSpPr txBox="1"/>
              <p:nvPr/>
            </p:nvSpPr>
            <p:spPr>
              <a:xfrm>
                <a:off x="7918451" y="2000268"/>
                <a:ext cx="1041664" cy="215444"/>
              </a:xfrm>
              <a:prstGeom prst="rect">
                <a:avLst/>
              </a:prstGeom>
              <a:noFill/>
            </p:spPr>
            <p:txBody>
              <a:bodyPr wrap="square" rtlCol="0">
                <a:spAutoFit/>
              </a:bodyPr>
              <a:lstStyle/>
              <a:p>
                <a:pPr algn="ctr"/>
                <a:r>
                  <a:rPr lang="en-US" sz="800" dirty="0">
                    <a:latin typeface="Franklin Gothic Medium" panose="020B0603020102020204" pitchFamily="34" charset="0"/>
                  </a:rPr>
                  <a:t>FINLAND</a:t>
                </a:r>
                <a:endParaRPr lang="en-GB" sz="800" dirty="0">
                  <a:latin typeface="Franklin Gothic Medium" panose="020B0603020102020204" pitchFamily="34" charset="0"/>
                </a:endParaRPr>
              </a:p>
            </p:txBody>
          </p:sp>
        </p:grpSp>
        <p:sp>
          <p:nvSpPr>
            <p:cNvPr id="1113" name="TextBox 1112">
              <a:extLst>
                <a:ext uri="{FF2B5EF4-FFF2-40B4-BE49-F238E27FC236}">
                  <a16:creationId xmlns:a16="http://schemas.microsoft.com/office/drawing/2014/main" id="{94B6AAA6-D4C0-56DF-E3C4-00C8194234BB}"/>
                </a:ext>
              </a:extLst>
            </p:cNvPr>
            <p:cNvSpPr txBox="1"/>
            <p:nvPr/>
          </p:nvSpPr>
          <p:spPr>
            <a:xfrm>
              <a:off x="160017" y="3296610"/>
              <a:ext cx="1049983" cy="215444"/>
            </a:xfrm>
            <a:prstGeom prst="rect">
              <a:avLst/>
            </a:prstGeom>
            <a:noFill/>
          </p:spPr>
          <p:txBody>
            <a:bodyPr wrap="square" rtlCol="0">
              <a:spAutoFit/>
            </a:bodyPr>
            <a:lstStyle/>
            <a:p>
              <a:pPr algn="ctr"/>
              <a:r>
                <a:rPr lang="en-US" sz="800" dirty="0">
                  <a:latin typeface="Franklin Gothic Medium" panose="020B0603020102020204" pitchFamily="34" charset="0"/>
                </a:rPr>
                <a:t>FRANCE</a:t>
              </a:r>
              <a:endParaRPr lang="en-GB" sz="800" dirty="0">
                <a:latin typeface="Franklin Gothic Medium" panose="020B0603020102020204" pitchFamily="34" charset="0"/>
              </a:endParaRPr>
            </a:p>
          </p:txBody>
        </p:sp>
        <p:sp>
          <p:nvSpPr>
            <p:cNvPr id="1114" name="TextBox 1113">
              <a:extLst>
                <a:ext uri="{FF2B5EF4-FFF2-40B4-BE49-F238E27FC236}">
                  <a16:creationId xmlns:a16="http://schemas.microsoft.com/office/drawing/2014/main" id="{08907613-1488-DCFE-9250-5AAE0C8917CD}"/>
                </a:ext>
              </a:extLst>
            </p:cNvPr>
            <p:cNvSpPr txBox="1"/>
            <p:nvPr/>
          </p:nvSpPr>
          <p:spPr>
            <a:xfrm>
              <a:off x="1268541" y="3296610"/>
              <a:ext cx="1048357" cy="215444"/>
            </a:xfrm>
            <a:prstGeom prst="rect">
              <a:avLst/>
            </a:prstGeom>
            <a:noFill/>
          </p:spPr>
          <p:txBody>
            <a:bodyPr wrap="square" rtlCol="0">
              <a:spAutoFit/>
            </a:bodyPr>
            <a:lstStyle/>
            <a:p>
              <a:pPr algn="ctr"/>
              <a:r>
                <a:rPr lang="en-US" sz="800" dirty="0">
                  <a:latin typeface="Franklin Gothic Medium" panose="020B0603020102020204" pitchFamily="34" charset="0"/>
                </a:rPr>
                <a:t>GERMANY</a:t>
              </a:r>
              <a:endParaRPr lang="en-GB" sz="800" dirty="0">
                <a:latin typeface="Franklin Gothic Medium" panose="020B0603020102020204" pitchFamily="34" charset="0"/>
              </a:endParaRPr>
            </a:p>
          </p:txBody>
        </p:sp>
        <p:sp>
          <p:nvSpPr>
            <p:cNvPr id="1115" name="TextBox 1114">
              <a:extLst>
                <a:ext uri="{FF2B5EF4-FFF2-40B4-BE49-F238E27FC236}">
                  <a16:creationId xmlns:a16="http://schemas.microsoft.com/office/drawing/2014/main" id="{5E7B5504-5E98-FC3D-9A5C-095440F0D30B}"/>
                </a:ext>
              </a:extLst>
            </p:cNvPr>
            <p:cNvSpPr txBox="1"/>
            <p:nvPr/>
          </p:nvSpPr>
          <p:spPr>
            <a:xfrm>
              <a:off x="2381291" y="3296610"/>
              <a:ext cx="1046144" cy="215444"/>
            </a:xfrm>
            <a:prstGeom prst="rect">
              <a:avLst/>
            </a:prstGeom>
            <a:noFill/>
          </p:spPr>
          <p:txBody>
            <a:bodyPr wrap="square" rtlCol="0">
              <a:spAutoFit/>
            </a:bodyPr>
            <a:lstStyle/>
            <a:p>
              <a:pPr algn="ctr"/>
              <a:r>
                <a:rPr lang="en-US" sz="800" dirty="0">
                  <a:latin typeface="Franklin Gothic Medium" panose="020B0603020102020204" pitchFamily="34" charset="0"/>
                </a:rPr>
                <a:t>GERMANY</a:t>
              </a:r>
              <a:endParaRPr lang="en-GB" sz="800" dirty="0">
                <a:latin typeface="Franklin Gothic Medium" panose="020B0603020102020204" pitchFamily="34" charset="0"/>
              </a:endParaRPr>
            </a:p>
          </p:txBody>
        </p:sp>
        <p:sp>
          <p:nvSpPr>
            <p:cNvPr id="1116" name="TextBox 1115">
              <a:extLst>
                <a:ext uri="{FF2B5EF4-FFF2-40B4-BE49-F238E27FC236}">
                  <a16:creationId xmlns:a16="http://schemas.microsoft.com/office/drawing/2014/main" id="{0D8FFE0B-0800-EA59-CBC4-CE5E29598847}"/>
                </a:ext>
              </a:extLst>
            </p:cNvPr>
            <p:cNvSpPr txBox="1"/>
            <p:nvPr/>
          </p:nvSpPr>
          <p:spPr>
            <a:xfrm>
              <a:off x="3489222" y="3296610"/>
              <a:ext cx="1044576" cy="215444"/>
            </a:xfrm>
            <a:prstGeom prst="rect">
              <a:avLst/>
            </a:prstGeom>
            <a:noFill/>
          </p:spPr>
          <p:txBody>
            <a:bodyPr wrap="square" rtlCol="0">
              <a:spAutoFit/>
            </a:bodyPr>
            <a:lstStyle/>
            <a:p>
              <a:pPr algn="ctr"/>
              <a:r>
                <a:rPr lang="en-US" sz="800" dirty="0">
                  <a:latin typeface="Franklin Gothic Medium" panose="020B0603020102020204" pitchFamily="34" charset="0"/>
                </a:rPr>
                <a:t>GERMANY</a:t>
              </a:r>
              <a:endParaRPr lang="en-GB" sz="800" dirty="0">
                <a:latin typeface="Franklin Gothic Medium" panose="020B0603020102020204" pitchFamily="34" charset="0"/>
              </a:endParaRPr>
            </a:p>
          </p:txBody>
        </p:sp>
        <p:sp>
          <p:nvSpPr>
            <p:cNvPr id="1117" name="TextBox 1116">
              <a:extLst>
                <a:ext uri="{FF2B5EF4-FFF2-40B4-BE49-F238E27FC236}">
                  <a16:creationId xmlns:a16="http://schemas.microsoft.com/office/drawing/2014/main" id="{087958C9-8B27-D96E-B70D-8703419BA6AE}"/>
                </a:ext>
              </a:extLst>
            </p:cNvPr>
            <p:cNvSpPr txBox="1"/>
            <p:nvPr/>
          </p:nvSpPr>
          <p:spPr>
            <a:xfrm>
              <a:off x="4598723" y="3296610"/>
              <a:ext cx="1041964" cy="215444"/>
            </a:xfrm>
            <a:prstGeom prst="rect">
              <a:avLst/>
            </a:prstGeom>
            <a:noFill/>
          </p:spPr>
          <p:txBody>
            <a:bodyPr wrap="square" rtlCol="0">
              <a:spAutoFit/>
            </a:bodyPr>
            <a:lstStyle/>
            <a:p>
              <a:pPr algn="ctr"/>
              <a:r>
                <a:rPr lang="en-US" sz="800" dirty="0">
                  <a:latin typeface="Franklin Gothic Medium" panose="020B0603020102020204" pitchFamily="34" charset="0"/>
                </a:rPr>
                <a:t>GREECE</a:t>
              </a:r>
              <a:endParaRPr lang="en-GB" sz="800" dirty="0">
                <a:latin typeface="Franklin Gothic Medium" panose="020B0603020102020204" pitchFamily="34" charset="0"/>
              </a:endParaRPr>
            </a:p>
          </p:txBody>
        </p:sp>
        <p:sp>
          <p:nvSpPr>
            <p:cNvPr id="1118" name="TextBox 1117">
              <a:extLst>
                <a:ext uri="{FF2B5EF4-FFF2-40B4-BE49-F238E27FC236}">
                  <a16:creationId xmlns:a16="http://schemas.microsoft.com/office/drawing/2014/main" id="{A95150AD-4534-2E8F-56F7-1CBF952A02CB}"/>
                </a:ext>
              </a:extLst>
            </p:cNvPr>
            <p:cNvSpPr txBox="1"/>
            <p:nvPr/>
          </p:nvSpPr>
          <p:spPr>
            <a:xfrm>
              <a:off x="5699711" y="3296610"/>
              <a:ext cx="1050378" cy="215444"/>
            </a:xfrm>
            <a:prstGeom prst="rect">
              <a:avLst/>
            </a:prstGeom>
            <a:noFill/>
          </p:spPr>
          <p:txBody>
            <a:bodyPr wrap="square" rtlCol="0">
              <a:spAutoFit/>
            </a:bodyPr>
            <a:lstStyle/>
            <a:p>
              <a:pPr algn="ctr"/>
              <a:r>
                <a:rPr lang="en-US" sz="800" dirty="0">
                  <a:latin typeface="Franklin Gothic Medium" panose="020B0603020102020204" pitchFamily="34" charset="0"/>
                </a:rPr>
                <a:t>HUNGARY</a:t>
              </a:r>
              <a:endParaRPr lang="en-GB" sz="800" dirty="0">
                <a:latin typeface="Franklin Gothic Medium" panose="020B0603020102020204" pitchFamily="34" charset="0"/>
              </a:endParaRPr>
            </a:p>
          </p:txBody>
        </p:sp>
        <p:sp>
          <p:nvSpPr>
            <p:cNvPr id="1119" name="TextBox 1118">
              <a:extLst>
                <a:ext uri="{FF2B5EF4-FFF2-40B4-BE49-F238E27FC236}">
                  <a16:creationId xmlns:a16="http://schemas.microsoft.com/office/drawing/2014/main" id="{8A074214-3CF0-51DD-E910-4084A4F4B1FF}"/>
                </a:ext>
              </a:extLst>
            </p:cNvPr>
            <p:cNvSpPr txBox="1"/>
            <p:nvPr/>
          </p:nvSpPr>
          <p:spPr>
            <a:xfrm>
              <a:off x="6809113" y="3296610"/>
              <a:ext cx="1049013" cy="215444"/>
            </a:xfrm>
            <a:prstGeom prst="rect">
              <a:avLst/>
            </a:prstGeom>
            <a:noFill/>
          </p:spPr>
          <p:txBody>
            <a:bodyPr wrap="square" rtlCol="0">
              <a:spAutoFit/>
            </a:bodyPr>
            <a:lstStyle/>
            <a:p>
              <a:pPr algn="ctr"/>
              <a:r>
                <a:rPr lang="en-US" sz="800" dirty="0">
                  <a:latin typeface="Franklin Gothic Medium" panose="020B0603020102020204" pitchFamily="34" charset="0"/>
                </a:rPr>
                <a:t>IRELAND</a:t>
              </a:r>
              <a:endParaRPr lang="en-GB" sz="800" dirty="0">
                <a:latin typeface="Franklin Gothic Medium" panose="020B0603020102020204" pitchFamily="34" charset="0"/>
              </a:endParaRPr>
            </a:p>
          </p:txBody>
        </p:sp>
        <p:sp>
          <p:nvSpPr>
            <p:cNvPr id="1120" name="TextBox 1119">
              <a:extLst>
                <a:ext uri="{FF2B5EF4-FFF2-40B4-BE49-F238E27FC236}">
                  <a16:creationId xmlns:a16="http://schemas.microsoft.com/office/drawing/2014/main" id="{7D8B2656-38D4-FD1E-3BF8-7186F513C3F4}"/>
                </a:ext>
              </a:extLst>
            </p:cNvPr>
            <p:cNvSpPr txBox="1"/>
            <p:nvPr/>
          </p:nvSpPr>
          <p:spPr>
            <a:xfrm>
              <a:off x="7915540" y="3296610"/>
              <a:ext cx="1044575" cy="215444"/>
            </a:xfrm>
            <a:prstGeom prst="rect">
              <a:avLst/>
            </a:prstGeom>
            <a:noFill/>
          </p:spPr>
          <p:txBody>
            <a:bodyPr wrap="square" rtlCol="0">
              <a:spAutoFit/>
            </a:bodyPr>
            <a:lstStyle/>
            <a:p>
              <a:pPr algn="ctr"/>
              <a:r>
                <a:rPr lang="en-US" sz="800" dirty="0">
                  <a:latin typeface="Franklin Gothic Medium" panose="020B0603020102020204" pitchFamily="34" charset="0"/>
                </a:rPr>
                <a:t>ITALY</a:t>
              </a:r>
              <a:endParaRPr lang="en-GB" sz="800" dirty="0">
                <a:latin typeface="Franklin Gothic Medium" panose="020B0603020102020204" pitchFamily="34" charset="0"/>
              </a:endParaRPr>
            </a:p>
          </p:txBody>
        </p:sp>
        <p:sp>
          <p:nvSpPr>
            <p:cNvPr id="1121" name="TextBox 1120">
              <a:extLst>
                <a:ext uri="{FF2B5EF4-FFF2-40B4-BE49-F238E27FC236}">
                  <a16:creationId xmlns:a16="http://schemas.microsoft.com/office/drawing/2014/main" id="{94A3CE72-666C-9464-F6CB-67A8788A7E4C}"/>
                </a:ext>
              </a:extLst>
            </p:cNvPr>
            <p:cNvSpPr txBox="1"/>
            <p:nvPr/>
          </p:nvSpPr>
          <p:spPr>
            <a:xfrm>
              <a:off x="149150" y="4602487"/>
              <a:ext cx="1048328" cy="215444"/>
            </a:xfrm>
            <a:prstGeom prst="rect">
              <a:avLst/>
            </a:prstGeom>
            <a:noFill/>
          </p:spPr>
          <p:txBody>
            <a:bodyPr wrap="square" rtlCol="0">
              <a:spAutoFit/>
            </a:bodyPr>
            <a:lstStyle/>
            <a:p>
              <a:pPr algn="ctr"/>
              <a:r>
                <a:rPr lang="en-US" sz="800" dirty="0">
                  <a:latin typeface="Franklin Gothic Medium" panose="020B0603020102020204" pitchFamily="34" charset="0"/>
                </a:rPr>
                <a:t>LATVIA</a:t>
              </a:r>
              <a:endParaRPr lang="en-GB" sz="800" dirty="0">
                <a:latin typeface="Franklin Gothic Medium" panose="020B0603020102020204" pitchFamily="34" charset="0"/>
              </a:endParaRPr>
            </a:p>
          </p:txBody>
        </p:sp>
        <p:sp>
          <p:nvSpPr>
            <p:cNvPr id="1122" name="TextBox 1121">
              <a:extLst>
                <a:ext uri="{FF2B5EF4-FFF2-40B4-BE49-F238E27FC236}">
                  <a16:creationId xmlns:a16="http://schemas.microsoft.com/office/drawing/2014/main" id="{975D09E6-ADD7-E19C-6972-35B5C8574E3D}"/>
                </a:ext>
              </a:extLst>
            </p:cNvPr>
            <p:cNvSpPr txBox="1"/>
            <p:nvPr/>
          </p:nvSpPr>
          <p:spPr>
            <a:xfrm>
              <a:off x="1256668" y="4602487"/>
              <a:ext cx="1045738" cy="215444"/>
            </a:xfrm>
            <a:prstGeom prst="rect">
              <a:avLst/>
            </a:prstGeom>
            <a:noFill/>
          </p:spPr>
          <p:txBody>
            <a:bodyPr wrap="square" rtlCol="0">
              <a:spAutoFit/>
            </a:bodyPr>
            <a:lstStyle/>
            <a:p>
              <a:pPr algn="ctr"/>
              <a:r>
                <a:rPr lang="en-US" sz="800" dirty="0">
                  <a:latin typeface="Franklin Gothic Medium" panose="020B0603020102020204" pitchFamily="34" charset="0"/>
                </a:rPr>
                <a:t>LITHUANIA</a:t>
              </a:r>
              <a:endParaRPr lang="en-GB" sz="800" dirty="0">
                <a:latin typeface="Franklin Gothic Medium" panose="020B0603020102020204" pitchFamily="34" charset="0"/>
              </a:endParaRPr>
            </a:p>
          </p:txBody>
        </p:sp>
        <p:sp>
          <p:nvSpPr>
            <p:cNvPr id="1123" name="TextBox 1122">
              <a:extLst>
                <a:ext uri="{FF2B5EF4-FFF2-40B4-BE49-F238E27FC236}">
                  <a16:creationId xmlns:a16="http://schemas.microsoft.com/office/drawing/2014/main" id="{93CAD37F-38FB-1E55-3CCC-101B219DCFF9}"/>
                </a:ext>
              </a:extLst>
            </p:cNvPr>
            <p:cNvSpPr txBox="1"/>
            <p:nvPr/>
          </p:nvSpPr>
          <p:spPr>
            <a:xfrm>
              <a:off x="4552083" y="4593387"/>
              <a:ext cx="1050937" cy="215444"/>
            </a:xfrm>
            <a:prstGeom prst="rect">
              <a:avLst/>
            </a:prstGeom>
            <a:noFill/>
          </p:spPr>
          <p:txBody>
            <a:bodyPr wrap="square" rtlCol="0">
              <a:spAutoFit/>
            </a:bodyPr>
            <a:lstStyle/>
            <a:p>
              <a:pPr algn="ctr"/>
              <a:r>
                <a:rPr lang="en-US" sz="800" dirty="0">
                  <a:latin typeface="Franklin Gothic Medium" panose="020B0603020102020204" pitchFamily="34" charset="0"/>
                </a:rPr>
                <a:t>POLAND</a:t>
              </a:r>
              <a:endParaRPr lang="en-GB" sz="800" dirty="0">
                <a:latin typeface="Franklin Gothic Medium" panose="020B0603020102020204" pitchFamily="34" charset="0"/>
              </a:endParaRPr>
            </a:p>
          </p:txBody>
        </p:sp>
        <p:sp>
          <p:nvSpPr>
            <p:cNvPr id="1124" name="TextBox 1123">
              <a:extLst>
                <a:ext uri="{FF2B5EF4-FFF2-40B4-BE49-F238E27FC236}">
                  <a16:creationId xmlns:a16="http://schemas.microsoft.com/office/drawing/2014/main" id="{D62D40FE-CAC3-AB8F-5201-B79FE97FE830}"/>
                </a:ext>
              </a:extLst>
            </p:cNvPr>
            <p:cNvSpPr txBox="1"/>
            <p:nvPr/>
          </p:nvSpPr>
          <p:spPr>
            <a:xfrm>
              <a:off x="5666376" y="4593387"/>
              <a:ext cx="1045248" cy="215444"/>
            </a:xfrm>
            <a:prstGeom prst="rect">
              <a:avLst/>
            </a:prstGeom>
            <a:noFill/>
          </p:spPr>
          <p:txBody>
            <a:bodyPr wrap="square" rtlCol="0">
              <a:spAutoFit/>
            </a:bodyPr>
            <a:lstStyle/>
            <a:p>
              <a:pPr algn="ctr"/>
              <a:r>
                <a:rPr lang="en-US" sz="800" dirty="0">
                  <a:latin typeface="Franklin Gothic Medium" panose="020B0603020102020204" pitchFamily="34" charset="0"/>
                </a:rPr>
                <a:t>PORTUGAL</a:t>
              </a:r>
              <a:endParaRPr lang="en-GB" sz="800" dirty="0">
                <a:latin typeface="Franklin Gothic Medium" panose="020B0603020102020204" pitchFamily="34" charset="0"/>
              </a:endParaRPr>
            </a:p>
          </p:txBody>
        </p:sp>
        <p:sp>
          <p:nvSpPr>
            <p:cNvPr id="1125" name="TextBox 1124">
              <a:extLst>
                <a:ext uri="{FF2B5EF4-FFF2-40B4-BE49-F238E27FC236}">
                  <a16:creationId xmlns:a16="http://schemas.microsoft.com/office/drawing/2014/main" id="{FAF106F1-4B62-DACA-7286-3E9AB27F700C}"/>
                </a:ext>
              </a:extLst>
            </p:cNvPr>
            <p:cNvSpPr txBox="1"/>
            <p:nvPr/>
          </p:nvSpPr>
          <p:spPr>
            <a:xfrm>
              <a:off x="6770543" y="4592801"/>
              <a:ext cx="1049013" cy="215444"/>
            </a:xfrm>
            <a:prstGeom prst="rect">
              <a:avLst/>
            </a:prstGeom>
            <a:noFill/>
          </p:spPr>
          <p:txBody>
            <a:bodyPr wrap="square" rtlCol="0">
              <a:spAutoFit/>
            </a:bodyPr>
            <a:lstStyle/>
            <a:p>
              <a:pPr algn="ctr"/>
              <a:r>
                <a:rPr lang="en-US" sz="800" dirty="0">
                  <a:latin typeface="Franklin Gothic Medium" panose="020B0603020102020204" pitchFamily="34" charset="0"/>
                </a:rPr>
                <a:t>ROMANIA</a:t>
              </a:r>
              <a:endParaRPr lang="en-GB" sz="800" dirty="0">
                <a:latin typeface="Franklin Gothic Medium" panose="020B0603020102020204" pitchFamily="34" charset="0"/>
              </a:endParaRPr>
            </a:p>
          </p:txBody>
        </p:sp>
        <p:sp>
          <p:nvSpPr>
            <p:cNvPr id="1126" name="TextBox 1125">
              <a:extLst>
                <a:ext uri="{FF2B5EF4-FFF2-40B4-BE49-F238E27FC236}">
                  <a16:creationId xmlns:a16="http://schemas.microsoft.com/office/drawing/2014/main" id="{9C8F736E-8154-7D95-F5AE-F05885B93347}"/>
                </a:ext>
              </a:extLst>
            </p:cNvPr>
            <p:cNvSpPr txBox="1"/>
            <p:nvPr/>
          </p:nvSpPr>
          <p:spPr>
            <a:xfrm>
              <a:off x="7878475" y="4592801"/>
              <a:ext cx="1049013" cy="215444"/>
            </a:xfrm>
            <a:prstGeom prst="rect">
              <a:avLst/>
            </a:prstGeom>
            <a:noFill/>
          </p:spPr>
          <p:txBody>
            <a:bodyPr wrap="square" rtlCol="0">
              <a:spAutoFit/>
            </a:bodyPr>
            <a:lstStyle/>
            <a:p>
              <a:pPr algn="ctr"/>
              <a:r>
                <a:rPr lang="en-US" sz="800" dirty="0">
                  <a:latin typeface="Franklin Gothic Medium" panose="020B0603020102020204" pitchFamily="34" charset="0"/>
                </a:rPr>
                <a:t>SLOVAKIA</a:t>
              </a:r>
              <a:endParaRPr lang="en-GB" sz="800" dirty="0">
                <a:latin typeface="Franklin Gothic Medium" panose="020B0603020102020204" pitchFamily="34" charset="0"/>
              </a:endParaRPr>
            </a:p>
          </p:txBody>
        </p:sp>
        <p:sp>
          <p:nvSpPr>
            <p:cNvPr id="1127" name="TextBox 1126">
              <a:extLst>
                <a:ext uri="{FF2B5EF4-FFF2-40B4-BE49-F238E27FC236}">
                  <a16:creationId xmlns:a16="http://schemas.microsoft.com/office/drawing/2014/main" id="{72548AC6-83C3-DEAB-C29B-497FAEAAE458}"/>
                </a:ext>
              </a:extLst>
            </p:cNvPr>
            <p:cNvSpPr txBox="1"/>
            <p:nvPr/>
          </p:nvSpPr>
          <p:spPr>
            <a:xfrm>
              <a:off x="164565" y="5909791"/>
              <a:ext cx="1044575" cy="215444"/>
            </a:xfrm>
            <a:prstGeom prst="rect">
              <a:avLst/>
            </a:prstGeom>
            <a:noFill/>
          </p:spPr>
          <p:txBody>
            <a:bodyPr wrap="square" rtlCol="0">
              <a:spAutoFit/>
            </a:bodyPr>
            <a:lstStyle/>
            <a:p>
              <a:pPr algn="ctr"/>
              <a:r>
                <a:rPr lang="en-US" sz="800" dirty="0">
                  <a:latin typeface="Franklin Gothic Medium" panose="020B0603020102020204" pitchFamily="34" charset="0"/>
                </a:rPr>
                <a:t>SLOVENIA</a:t>
              </a:r>
              <a:endParaRPr lang="en-GB" sz="800" dirty="0">
                <a:latin typeface="Franklin Gothic Medium" panose="020B0603020102020204" pitchFamily="34" charset="0"/>
              </a:endParaRPr>
            </a:p>
          </p:txBody>
        </p:sp>
        <p:sp>
          <p:nvSpPr>
            <p:cNvPr id="1128" name="TextBox 1127">
              <a:extLst>
                <a:ext uri="{FF2B5EF4-FFF2-40B4-BE49-F238E27FC236}">
                  <a16:creationId xmlns:a16="http://schemas.microsoft.com/office/drawing/2014/main" id="{1933354A-33D5-5B5B-29EA-43FB4B59BEAF}"/>
                </a:ext>
              </a:extLst>
            </p:cNvPr>
            <p:cNvSpPr txBox="1"/>
            <p:nvPr/>
          </p:nvSpPr>
          <p:spPr>
            <a:xfrm>
              <a:off x="1277289" y="5901952"/>
              <a:ext cx="1042740" cy="215444"/>
            </a:xfrm>
            <a:prstGeom prst="rect">
              <a:avLst/>
            </a:prstGeom>
            <a:noFill/>
          </p:spPr>
          <p:txBody>
            <a:bodyPr wrap="square" rtlCol="0">
              <a:spAutoFit/>
            </a:bodyPr>
            <a:lstStyle/>
            <a:p>
              <a:pPr algn="ctr"/>
              <a:r>
                <a:rPr lang="en-US" sz="800" dirty="0">
                  <a:latin typeface="Franklin Gothic Medium" panose="020B0603020102020204" pitchFamily="34" charset="0"/>
                </a:rPr>
                <a:t>SPAIN</a:t>
              </a:r>
              <a:endParaRPr lang="en-GB" sz="800" dirty="0">
                <a:latin typeface="Franklin Gothic Medium" panose="020B0603020102020204" pitchFamily="34" charset="0"/>
              </a:endParaRPr>
            </a:p>
          </p:txBody>
        </p:sp>
        <p:sp>
          <p:nvSpPr>
            <p:cNvPr id="1129" name="TextBox 1128">
              <a:extLst>
                <a:ext uri="{FF2B5EF4-FFF2-40B4-BE49-F238E27FC236}">
                  <a16:creationId xmlns:a16="http://schemas.microsoft.com/office/drawing/2014/main" id="{CB387575-9FD2-582A-DCA0-39CF86A7B52F}"/>
                </a:ext>
              </a:extLst>
            </p:cNvPr>
            <p:cNvSpPr txBox="1"/>
            <p:nvPr/>
          </p:nvSpPr>
          <p:spPr>
            <a:xfrm>
              <a:off x="2391471" y="5911752"/>
              <a:ext cx="1044884" cy="215444"/>
            </a:xfrm>
            <a:prstGeom prst="rect">
              <a:avLst/>
            </a:prstGeom>
            <a:noFill/>
          </p:spPr>
          <p:txBody>
            <a:bodyPr wrap="square" rtlCol="0">
              <a:spAutoFit/>
            </a:bodyPr>
            <a:lstStyle/>
            <a:p>
              <a:pPr algn="ctr"/>
              <a:r>
                <a:rPr lang="en-US" sz="800" dirty="0">
                  <a:latin typeface="Franklin Gothic Medium" panose="020B0603020102020204" pitchFamily="34" charset="0"/>
                </a:rPr>
                <a:t>SWEDEN</a:t>
              </a:r>
              <a:endParaRPr lang="en-GB" sz="800" dirty="0">
                <a:latin typeface="Franklin Gothic Medium" panose="020B0603020102020204" pitchFamily="34" charset="0"/>
              </a:endParaRPr>
            </a:p>
          </p:txBody>
        </p:sp>
        <p:sp>
          <p:nvSpPr>
            <p:cNvPr id="1130" name="TextBox 1129">
              <a:extLst>
                <a:ext uri="{FF2B5EF4-FFF2-40B4-BE49-F238E27FC236}">
                  <a16:creationId xmlns:a16="http://schemas.microsoft.com/office/drawing/2014/main" id="{833FA54C-ADBE-39A1-7F8F-0E53B45B4F57}"/>
                </a:ext>
              </a:extLst>
            </p:cNvPr>
            <p:cNvSpPr txBox="1"/>
            <p:nvPr/>
          </p:nvSpPr>
          <p:spPr>
            <a:xfrm>
              <a:off x="3488286" y="5911752"/>
              <a:ext cx="1061563" cy="215444"/>
            </a:xfrm>
            <a:prstGeom prst="rect">
              <a:avLst/>
            </a:prstGeom>
            <a:noFill/>
          </p:spPr>
          <p:txBody>
            <a:bodyPr wrap="square" rtlCol="0">
              <a:spAutoFit/>
            </a:bodyPr>
            <a:lstStyle/>
            <a:p>
              <a:pPr algn="ctr"/>
              <a:r>
                <a:rPr lang="en-US" sz="800" dirty="0">
                  <a:latin typeface="Franklin Gothic Medium" panose="020B0603020102020204" pitchFamily="34" charset="0"/>
                </a:rPr>
                <a:t>SWITZERLAND</a:t>
              </a:r>
              <a:endParaRPr lang="en-GB" sz="800" dirty="0">
                <a:latin typeface="Franklin Gothic Medium" panose="020B0603020102020204" pitchFamily="34" charset="0"/>
              </a:endParaRPr>
            </a:p>
          </p:txBody>
        </p:sp>
        <p:sp>
          <p:nvSpPr>
            <p:cNvPr id="1131" name="TextBox 1130">
              <a:extLst>
                <a:ext uri="{FF2B5EF4-FFF2-40B4-BE49-F238E27FC236}">
                  <a16:creationId xmlns:a16="http://schemas.microsoft.com/office/drawing/2014/main" id="{B482A69B-0462-15F9-92E3-DE92478D29EA}"/>
                </a:ext>
              </a:extLst>
            </p:cNvPr>
            <p:cNvSpPr txBox="1"/>
            <p:nvPr/>
          </p:nvSpPr>
          <p:spPr>
            <a:xfrm>
              <a:off x="4597921" y="5907535"/>
              <a:ext cx="1050937" cy="215444"/>
            </a:xfrm>
            <a:prstGeom prst="rect">
              <a:avLst/>
            </a:prstGeom>
            <a:noFill/>
          </p:spPr>
          <p:txBody>
            <a:bodyPr wrap="square" rtlCol="0">
              <a:spAutoFit/>
            </a:bodyPr>
            <a:lstStyle/>
            <a:p>
              <a:pPr algn="ctr"/>
              <a:r>
                <a:rPr lang="en-US" sz="800" dirty="0">
                  <a:latin typeface="Franklin Gothic Medium" panose="020B0603020102020204" pitchFamily="34" charset="0"/>
                </a:rPr>
                <a:t>THE NETHERLANDS</a:t>
              </a:r>
              <a:endParaRPr lang="en-GB" sz="800" dirty="0">
                <a:latin typeface="Franklin Gothic Medium" panose="020B0603020102020204" pitchFamily="34" charset="0"/>
              </a:endParaRPr>
            </a:p>
          </p:txBody>
        </p:sp>
        <p:sp>
          <p:nvSpPr>
            <p:cNvPr id="1132" name="TextBox 1131">
              <a:extLst>
                <a:ext uri="{FF2B5EF4-FFF2-40B4-BE49-F238E27FC236}">
                  <a16:creationId xmlns:a16="http://schemas.microsoft.com/office/drawing/2014/main" id="{41F5CDF7-C89A-171A-AA8C-9A4D4CE9133C}"/>
                </a:ext>
              </a:extLst>
            </p:cNvPr>
            <p:cNvSpPr txBox="1"/>
            <p:nvPr/>
          </p:nvSpPr>
          <p:spPr>
            <a:xfrm>
              <a:off x="5724468" y="5911752"/>
              <a:ext cx="1043748" cy="215444"/>
            </a:xfrm>
            <a:prstGeom prst="rect">
              <a:avLst/>
            </a:prstGeom>
            <a:noFill/>
          </p:spPr>
          <p:txBody>
            <a:bodyPr wrap="square" rtlCol="0">
              <a:spAutoFit/>
            </a:bodyPr>
            <a:lstStyle/>
            <a:p>
              <a:pPr algn="ctr"/>
              <a:r>
                <a:rPr lang="en-US" sz="800" dirty="0">
                  <a:latin typeface="Franklin Gothic Medium" panose="020B0603020102020204" pitchFamily="34" charset="0"/>
                </a:rPr>
                <a:t>UKRAINE</a:t>
              </a:r>
              <a:endParaRPr lang="en-GB" sz="800" dirty="0">
                <a:latin typeface="Franklin Gothic Medium" panose="020B0603020102020204" pitchFamily="34" charset="0"/>
              </a:endParaRPr>
            </a:p>
          </p:txBody>
        </p:sp>
        <p:sp>
          <p:nvSpPr>
            <p:cNvPr id="1133" name="TextBox 1132">
              <a:extLst>
                <a:ext uri="{FF2B5EF4-FFF2-40B4-BE49-F238E27FC236}">
                  <a16:creationId xmlns:a16="http://schemas.microsoft.com/office/drawing/2014/main" id="{E8D00044-1A7A-BBC2-2FA5-0D9177D7AAA2}"/>
                </a:ext>
              </a:extLst>
            </p:cNvPr>
            <p:cNvSpPr txBox="1"/>
            <p:nvPr/>
          </p:nvSpPr>
          <p:spPr>
            <a:xfrm>
              <a:off x="6821364" y="5905899"/>
              <a:ext cx="1046237" cy="215444"/>
            </a:xfrm>
            <a:prstGeom prst="rect">
              <a:avLst/>
            </a:prstGeom>
            <a:noFill/>
          </p:spPr>
          <p:txBody>
            <a:bodyPr wrap="square" rtlCol="0">
              <a:spAutoFit/>
            </a:bodyPr>
            <a:lstStyle/>
            <a:p>
              <a:pPr algn="ctr"/>
              <a:r>
                <a:rPr lang="en-US" sz="800" dirty="0">
                  <a:latin typeface="Franklin Gothic Medium" panose="020B0603020102020204" pitchFamily="34" charset="0"/>
                </a:rPr>
                <a:t>UNITED KINGDOM</a:t>
              </a:r>
              <a:endParaRPr lang="en-GB" sz="800" dirty="0">
                <a:latin typeface="Franklin Gothic Medium" panose="020B0603020102020204" pitchFamily="34" charset="0"/>
              </a:endParaRPr>
            </a:p>
          </p:txBody>
        </p:sp>
        <p:sp>
          <p:nvSpPr>
            <p:cNvPr id="1134" name="TextBox 1133">
              <a:extLst>
                <a:ext uri="{FF2B5EF4-FFF2-40B4-BE49-F238E27FC236}">
                  <a16:creationId xmlns:a16="http://schemas.microsoft.com/office/drawing/2014/main" id="{F9E0736E-7767-F64F-D5F5-667A2CA841F8}"/>
                </a:ext>
              </a:extLst>
            </p:cNvPr>
            <p:cNvSpPr txBox="1"/>
            <p:nvPr/>
          </p:nvSpPr>
          <p:spPr>
            <a:xfrm>
              <a:off x="2362010" y="4602487"/>
              <a:ext cx="1047579" cy="215444"/>
            </a:xfrm>
            <a:prstGeom prst="rect">
              <a:avLst/>
            </a:prstGeom>
            <a:noFill/>
          </p:spPr>
          <p:txBody>
            <a:bodyPr wrap="square" rtlCol="0">
              <a:spAutoFit/>
            </a:bodyPr>
            <a:lstStyle/>
            <a:p>
              <a:pPr algn="ctr"/>
              <a:r>
                <a:rPr lang="en-US" sz="800" dirty="0">
                  <a:latin typeface="Franklin Gothic Medium" panose="020B0603020102020204" pitchFamily="34" charset="0"/>
                </a:rPr>
                <a:t>MALTA</a:t>
              </a:r>
              <a:endParaRPr lang="en-GB" sz="800" dirty="0">
                <a:latin typeface="Franklin Gothic Medium" panose="020B0603020102020204" pitchFamily="34" charset="0"/>
              </a:endParaRPr>
            </a:p>
          </p:txBody>
        </p:sp>
        <p:sp>
          <p:nvSpPr>
            <p:cNvPr id="1135" name="TextBox 1134">
              <a:extLst>
                <a:ext uri="{FF2B5EF4-FFF2-40B4-BE49-F238E27FC236}">
                  <a16:creationId xmlns:a16="http://schemas.microsoft.com/office/drawing/2014/main" id="{2321386A-98C6-2A5D-0377-EC30AF7F732A}"/>
                </a:ext>
              </a:extLst>
            </p:cNvPr>
            <p:cNvSpPr txBox="1"/>
            <p:nvPr/>
          </p:nvSpPr>
          <p:spPr>
            <a:xfrm>
              <a:off x="3468776" y="4602487"/>
              <a:ext cx="1043534" cy="215444"/>
            </a:xfrm>
            <a:prstGeom prst="rect">
              <a:avLst/>
            </a:prstGeom>
            <a:noFill/>
          </p:spPr>
          <p:txBody>
            <a:bodyPr wrap="square" rtlCol="0">
              <a:spAutoFit/>
            </a:bodyPr>
            <a:lstStyle/>
            <a:p>
              <a:pPr algn="ctr"/>
              <a:r>
                <a:rPr lang="en-US" sz="800" dirty="0">
                  <a:latin typeface="Franklin Gothic Medium" panose="020B0603020102020204" pitchFamily="34" charset="0"/>
                </a:rPr>
                <a:t>NORWAY</a:t>
              </a:r>
              <a:endParaRPr lang="en-GB" sz="800" dirty="0">
                <a:latin typeface="Franklin Gothic Medium" panose="020B0603020102020204" pitchFamily="34" charset="0"/>
              </a:endParaRPr>
            </a:p>
          </p:txBody>
        </p:sp>
      </p:grpSp>
      <p:pic>
        <p:nvPicPr>
          <p:cNvPr id="1144" name="Picture 1143" descr="Logo, circle&#10;&#10;Description automatically generated">
            <a:extLst>
              <a:ext uri="{FF2B5EF4-FFF2-40B4-BE49-F238E27FC236}">
                <a16:creationId xmlns:a16="http://schemas.microsoft.com/office/drawing/2014/main" id="{2B9DC61D-8A52-7AEB-79E7-14F60D874375}"/>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5072697" y="3632985"/>
            <a:ext cx="913794" cy="913794"/>
          </a:xfrm>
          <a:prstGeom prst="rect">
            <a:avLst/>
          </a:prstGeom>
        </p:spPr>
      </p:pic>
      <p:pic>
        <p:nvPicPr>
          <p:cNvPr id="1145" name="Picture 1144" descr="Logo&#10;&#10;Description automatically generated with low confidence">
            <a:extLst>
              <a:ext uri="{FF2B5EF4-FFF2-40B4-BE49-F238E27FC236}">
                <a16:creationId xmlns:a16="http://schemas.microsoft.com/office/drawing/2014/main" id="{7DD4CF71-9515-4967-D906-38A19FDDC52C}"/>
              </a:ext>
            </a:extLst>
          </p:cNvPr>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6151821" y="5285110"/>
            <a:ext cx="976396" cy="246794"/>
          </a:xfrm>
          <a:prstGeom prst="rect">
            <a:avLst/>
          </a:prstGeom>
        </p:spPr>
      </p:pic>
      <p:pic>
        <p:nvPicPr>
          <p:cNvPr id="1146" name="Picture 1145">
            <a:extLst>
              <a:ext uri="{FF2B5EF4-FFF2-40B4-BE49-F238E27FC236}">
                <a16:creationId xmlns:a16="http://schemas.microsoft.com/office/drawing/2014/main" id="{29D2C426-DD72-1760-1386-5BB761B2ADC0}"/>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5001514" y="2494300"/>
            <a:ext cx="1068051" cy="578171"/>
          </a:xfrm>
          <a:prstGeom prst="rect">
            <a:avLst/>
          </a:prstGeom>
        </p:spPr>
      </p:pic>
      <p:pic>
        <p:nvPicPr>
          <p:cNvPr id="1147" name="Picture 1146" descr="Graphical user interface, text, application&#10;&#10;Description automatically generated">
            <a:extLst>
              <a:ext uri="{FF2B5EF4-FFF2-40B4-BE49-F238E27FC236}">
                <a16:creationId xmlns:a16="http://schemas.microsoft.com/office/drawing/2014/main" id="{C9D4BFA4-DAEA-7C42-1DE5-1C3C78876E2F}"/>
              </a:ext>
            </a:extLst>
          </p:cNvPr>
          <p:cNvPicPr>
            <a:picLocks noChangeAspect="1"/>
          </p:cNvPicPr>
          <p:nvPr userDrawn="1"/>
        </p:nvPicPr>
        <p:blipFill rotWithShape="1">
          <a:blip r:embed="rId19" cstate="screen">
            <a:clrChange>
              <a:clrFrom>
                <a:srgbClr val="FFFEFD"/>
              </a:clrFrom>
              <a:clrTo>
                <a:srgbClr val="FFFEFD">
                  <a:alpha val="0"/>
                </a:srgbClr>
              </a:clrTo>
            </a:clrChange>
            <a:extLst>
              <a:ext uri="{28A0092B-C50C-407E-A947-70E740481C1C}">
                <a14:useLocalDpi xmlns:a14="http://schemas.microsoft.com/office/drawing/2010/main"/>
              </a:ext>
            </a:extLst>
          </a:blip>
          <a:srcRect/>
          <a:stretch/>
        </p:blipFill>
        <p:spPr>
          <a:xfrm>
            <a:off x="1882006" y="4988980"/>
            <a:ext cx="649139" cy="663110"/>
          </a:xfrm>
          <a:prstGeom prst="rect">
            <a:avLst/>
          </a:prstGeom>
        </p:spPr>
      </p:pic>
      <p:pic>
        <p:nvPicPr>
          <p:cNvPr id="1148" name="Picture 1147" descr="Graphical user interface, text, application&#10;&#10;Description automatically generated">
            <a:extLst>
              <a:ext uri="{FF2B5EF4-FFF2-40B4-BE49-F238E27FC236}">
                <a16:creationId xmlns:a16="http://schemas.microsoft.com/office/drawing/2014/main" id="{46119284-EF60-F7DC-62EC-CADC9205C9C3}"/>
              </a:ext>
            </a:extLst>
          </p:cNvPr>
          <p:cNvPicPr>
            <a:picLocks noChangeAspect="1"/>
          </p:cNvPicPr>
          <p:nvPr userDrawn="1"/>
        </p:nvPicPr>
        <p:blipFill rotWithShape="1">
          <a:blip r:embed="rId20" cstate="screen">
            <a:extLst>
              <a:ext uri="{28A0092B-C50C-407E-A947-70E740481C1C}">
                <a14:useLocalDpi xmlns:a14="http://schemas.microsoft.com/office/drawing/2010/main"/>
              </a:ext>
            </a:extLst>
          </a:blip>
          <a:srcRect/>
          <a:stretch/>
        </p:blipFill>
        <p:spPr>
          <a:xfrm>
            <a:off x="1741604" y="5674780"/>
            <a:ext cx="945760" cy="102577"/>
          </a:xfrm>
          <a:prstGeom prst="rect">
            <a:avLst/>
          </a:prstGeom>
        </p:spPr>
      </p:pic>
      <p:pic>
        <p:nvPicPr>
          <p:cNvPr id="1149" name="Picture 1148" descr="Text&#10;&#10;Description automatically generated with low confidence">
            <a:extLst>
              <a:ext uri="{FF2B5EF4-FFF2-40B4-BE49-F238E27FC236}">
                <a16:creationId xmlns:a16="http://schemas.microsoft.com/office/drawing/2014/main" id="{4433223D-7024-E597-2E23-9973319A7AC8}"/>
              </a:ext>
            </a:extLst>
          </p:cNvPr>
          <p:cNvPicPr>
            <a:picLocks noChangeAspect="1"/>
          </p:cNvPicPr>
          <p:nvPr userDrawn="1"/>
        </p:nvPicPr>
        <p:blipFill>
          <a:blip r:embed="rId21" cstate="screen">
            <a:extLst>
              <a:ext uri="{28A0092B-C50C-407E-A947-70E740481C1C}">
                <a14:useLocalDpi xmlns:a14="http://schemas.microsoft.com/office/drawing/2010/main"/>
              </a:ext>
            </a:extLst>
          </a:blip>
          <a:stretch>
            <a:fillRect/>
          </a:stretch>
        </p:blipFill>
        <p:spPr>
          <a:xfrm>
            <a:off x="8464079" y="5001420"/>
            <a:ext cx="746785" cy="746785"/>
          </a:xfrm>
          <a:prstGeom prst="rect">
            <a:avLst/>
          </a:prstGeom>
        </p:spPr>
      </p:pic>
      <p:pic>
        <p:nvPicPr>
          <p:cNvPr id="1150" name="Picture 1149" descr="Logo, icon&#10;&#10;Description automatically generated">
            <a:extLst>
              <a:ext uri="{FF2B5EF4-FFF2-40B4-BE49-F238E27FC236}">
                <a16:creationId xmlns:a16="http://schemas.microsoft.com/office/drawing/2014/main" id="{A6BB5F71-2257-44A8-FA08-3C4AD3F33DFC}"/>
              </a:ext>
            </a:extLst>
          </p:cNvPr>
          <p:cNvPicPr>
            <a:picLocks noChangeAspect="1"/>
          </p:cNvPicPr>
          <p:nvPr userDrawn="1"/>
        </p:nvPicPr>
        <p:blipFill>
          <a:blip r:embed="rId22" cstate="screen">
            <a:extLst>
              <a:ext uri="{28A0092B-C50C-407E-A947-70E740481C1C}">
                <a14:useLocalDpi xmlns:a14="http://schemas.microsoft.com/office/drawing/2010/main"/>
              </a:ext>
            </a:extLst>
          </a:blip>
          <a:stretch>
            <a:fillRect/>
          </a:stretch>
        </p:blipFill>
        <p:spPr>
          <a:xfrm>
            <a:off x="7466440" y="5107031"/>
            <a:ext cx="567796" cy="620726"/>
          </a:xfrm>
          <a:prstGeom prst="rect">
            <a:avLst/>
          </a:prstGeom>
        </p:spPr>
      </p:pic>
      <p:pic>
        <p:nvPicPr>
          <p:cNvPr id="1151" name="Picture 1150" descr="Diagram, logo&#10;&#10;Description automatically generated">
            <a:extLst>
              <a:ext uri="{FF2B5EF4-FFF2-40B4-BE49-F238E27FC236}">
                <a16:creationId xmlns:a16="http://schemas.microsoft.com/office/drawing/2014/main" id="{7DFDA90C-ECCC-8BE6-BA06-0B6B04606976}"/>
              </a:ext>
            </a:extLst>
          </p:cNvPr>
          <p:cNvPicPr>
            <a:picLocks noChangeAspect="1"/>
          </p:cNvPicPr>
          <p:nvPr userDrawn="1"/>
        </p:nvPicPr>
        <p:blipFill>
          <a:blip r:embed="rId23" cstate="screen">
            <a:extLst>
              <a:ext uri="{28A0092B-C50C-407E-A947-70E740481C1C}">
                <a14:useLocalDpi xmlns:a14="http://schemas.microsoft.com/office/drawing/2010/main"/>
              </a:ext>
            </a:extLst>
          </a:blip>
          <a:stretch>
            <a:fillRect/>
          </a:stretch>
        </p:blipFill>
        <p:spPr>
          <a:xfrm>
            <a:off x="2955742" y="1164702"/>
            <a:ext cx="690897" cy="690897"/>
          </a:xfrm>
          <a:prstGeom prst="rect">
            <a:avLst/>
          </a:prstGeom>
        </p:spPr>
      </p:pic>
      <p:pic>
        <p:nvPicPr>
          <p:cNvPr id="1152" name="Picture 1151" descr="A picture containing icon&#10;&#10;Description automatically generated">
            <a:extLst>
              <a:ext uri="{FF2B5EF4-FFF2-40B4-BE49-F238E27FC236}">
                <a16:creationId xmlns:a16="http://schemas.microsoft.com/office/drawing/2014/main" id="{F5B731E6-BB7C-1CC2-8FBD-2F6FAD1222E0}"/>
              </a:ext>
            </a:extLst>
          </p:cNvPr>
          <p:cNvPicPr>
            <a:picLocks noChangeAspect="1"/>
          </p:cNvPicPr>
          <p:nvPr userDrawn="1"/>
        </p:nvPicPr>
        <p:blipFill>
          <a:blip r:embed="rId2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450933" y="1085995"/>
            <a:ext cx="555286" cy="785333"/>
          </a:xfrm>
          <a:prstGeom prst="rect">
            <a:avLst/>
          </a:prstGeom>
        </p:spPr>
      </p:pic>
      <p:pic>
        <p:nvPicPr>
          <p:cNvPr id="1153" name="Picture 1152" descr="Logo&#10;&#10;Description automatically generated">
            <a:extLst>
              <a:ext uri="{FF2B5EF4-FFF2-40B4-BE49-F238E27FC236}">
                <a16:creationId xmlns:a16="http://schemas.microsoft.com/office/drawing/2014/main" id="{FACB5A6D-B455-C70A-8AD1-86DC8F22F50F}"/>
              </a:ext>
            </a:extLst>
          </p:cNvPr>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8487621" y="1095983"/>
            <a:ext cx="748635" cy="752929"/>
          </a:xfrm>
          <a:prstGeom prst="rect">
            <a:avLst/>
          </a:prstGeom>
        </p:spPr>
      </p:pic>
      <p:pic>
        <p:nvPicPr>
          <p:cNvPr id="1154" name="Picture 1153" descr="Text&#10;&#10;Description automatically generated">
            <a:extLst>
              <a:ext uri="{FF2B5EF4-FFF2-40B4-BE49-F238E27FC236}">
                <a16:creationId xmlns:a16="http://schemas.microsoft.com/office/drawing/2014/main" id="{65E425EE-D819-74E4-22C2-1EDAC3269A69}"/>
              </a:ext>
            </a:extLst>
          </p:cNvPr>
          <p:cNvPicPr>
            <a:picLocks noChangeAspect="1"/>
          </p:cNvPicPr>
          <p:nvPr userDrawn="1"/>
        </p:nvPicPr>
        <p:blipFill rotWithShape="1">
          <a:blip r:embed="rId26">
            <a:extLst>
              <a:ext uri="{28A0092B-C50C-407E-A947-70E740481C1C}">
                <a14:useLocalDpi xmlns:a14="http://schemas.microsoft.com/office/drawing/2010/main"/>
              </a:ext>
            </a:extLst>
          </a:blip>
          <a:srcRect/>
          <a:stretch/>
        </p:blipFill>
        <p:spPr>
          <a:xfrm>
            <a:off x="8399866" y="2334384"/>
            <a:ext cx="903561" cy="865664"/>
          </a:xfrm>
          <a:prstGeom prst="rect">
            <a:avLst/>
          </a:prstGeom>
        </p:spPr>
      </p:pic>
      <p:pic>
        <p:nvPicPr>
          <p:cNvPr id="1155" name="Picture 1154" descr="Text&#10;&#10;Description automatically generated">
            <a:extLst>
              <a:ext uri="{FF2B5EF4-FFF2-40B4-BE49-F238E27FC236}">
                <a16:creationId xmlns:a16="http://schemas.microsoft.com/office/drawing/2014/main" id="{F3DAE050-A027-10AE-92D5-5D22C0A49964}"/>
              </a:ext>
            </a:extLst>
          </p:cNvPr>
          <p:cNvPicPr>
            <a:picLocks noChangeAspect="1"/>
          </p:cNvPicPr>
          <p:nvPr userDrawn="1"/>
        </p:nvPicPr>
        <p:blipFill rotWithShape="1">
          <a:blip r:embed="rId27" cstate="screen">
            <a:extLst>
              <a:ext uri="{28A0092B-C50C-407E-A947-70E740481C1C}">
                <a14:useLocalDpi xmlns:a14="http://schemas.microsoft.com/office/drawing/2010/main"/>
              </a:ext>
            </a:extLst>
          </a:blip>
          <a:srcRect/>
          <a:stretch/>
        </p:blipFill>
        <p:spPr>
          <a:xfrm>
            <a:off x="1922816" y="3655101"/>
            <a:ext cx="615277" cy="608950"/>
          </a:xfrm>
          <a:prstGeom prst="rect">
            <a:avLst/>
          </a:prstGeom>
        </p:spPr>
      </p:pic>
      <p:pic>
        <p:nvPicPr>
          <p:cNvPr id="1156" name="Picture 1155" descr="Icon&#10;&#10;Description automatically generated with medium confidence">
            <a:extLst>
              <a:ext uri="{FF2B5EF4-FFF2-40B4-BE49-F238E27FC236}">
                <a16:creationId xmlns:a16="http://schemas.microsoft.com/office/drawing/2014/main" id="{24BB37C0-3375-FD2D-60F0-68EE0576FBC5}"/>
              </a:ext>
            </a:extLst>
          </p:cNvPr>
          <p:cNvPicPr>
            <a:picLocks noChangeAspect="1"/>
          </p:cNvPicPr>
          <p:nvPr userDrawn="1"/>
        </p:nvPicPr>
        <p:blipFill>
          <a:blip r:embed="rId28" cstate="screen">
            <a:extLst>
              <a:ext uri="{28A0092B-C50C-407E-A947-70E740481C1C}">
                <a14:useLocalDpi xmlns:a14="http://schemas.microsoft.com/office/drawing/2010/main"/>
              </a:ext>
            </a:extLst>
          </a:blip>
          <a:stretch>
            <a:fillRect/>
          </a:stretch>
        </p:blipFill>
        <p:spPr>
          <a:xfrm>
            <a:off x="3084708" y="3659670"/>
            <a:ext cx="470384" cy="811163"/>
          </a:xfrm>
          <a:prstGeom prst="rect">
            <a:avLst/>
          </a:prstGeom>
        </p:spPr>
      </p:pic>
      <p:pic>
        <p:nvPicPr>
          <p:cNvPr id="1157" name="Picture 1156" descr="Logo, company name&#10;&#10;Description automatically generated">
            <a:extLst>
              <a:ext uri="{FF2B5EF4-FFF2-40B4-BE49-F238E27FC236}">
                <a16:creationId xmlns:a16="http://schemas.microsoft.com/office/drawing/2014/main" id="{692ABABA-CF07-DFC9-0452-989178950F92}"/>
              </a:ext>
            </a:extLst>
          </p:cNvPr>
          <p:cNvPicPr>
            <a:picLocks noChangeAspect="1"/>
          </p:cNvPicPr>
          <p:nvPr userDrawn="1"/>
        </p:nvPicPr>
        <p:blipFill rotWithShape="1">
          <a:blip r:embed="rId29"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3917008" y="4001369"/>
            <a:ext cx="1017570" cy="340223"/>
          </a:xfrm>
          <a:prstGeom prst="rect">
            <a:avLst/>
          </a:prstGeom>
        </p:spPr>
      </p:pic>
      <p:pic>
        <p:nvPicPr>
          <p:cNvPr id="1158" name="Picture 1157" descr="A picture containing logo&#10;&#10;Description automatically generated">
            <a:extLst>
              <a:ext uri="{FF2B5EF4-FFF2-40B4-BE49-F238E27FC236}">
                <a16:creationId xmlns:a16="http://schemas.microsoft.com/office/drawing/2014/main" id="{D772F26C-99FE-3142-3F72-D577EBAC4EE3}"/>
              </a:ext>
            </a:extLst>
          </p:cNvPr>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a:off x="4032848" y="5002776"/>
            <a:ext cx="807124" cy="748204"/>
          </a:xfrm>
          <a:prstGeom prst="rect">
            <a:avLst/>
          </a:prstGeom>
        </p:spPr>
      </p:pic>
      <p:pic>
        <p:nvPicPr>
          <p:cNvPr id="1159" name="Picture 1158" descr="Logo&#10;&#10;Description automatically generated">
            <a:extLst>
              <a:ext uri="{FF2B5EF4-FFF2-40B4-BE49-F238E27FC236}">
                <a16:creationId xmlns:a16="http://schemas.microsoft.com/office/drawing/2014/main" id="{9A01E653-6721-DF16-3979-8A587FEAAC12}"/>
              </a:ext>
            </a:extLst>
          </p:cNvPr>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a:off x="5083900" y="5279485"/>
            <a:ext cx="905507" cy="263163"/>
          </a:xfrm>
          <a:prstGeom prst="rect">
            <a:avLst/>
          </a:prstGeom>
        </p:spPr>
      </p:pic>
      <p:pic>
        <p:nvPicPr>
          <p:cNvPr id="1160" name="Picture 1159" descr="Shape&#10;&#10;Description automatically generated with medium confidence">
            <a:extLst>
              <a:ext uri="{FF2B5EF4-FFF2-40B4-BE49-F238E27FC236}">
                <a16:creationId xmlns:a16="http://schemas.microsoft.com/office/drawing/2014/main" id="{6743F919-9D03-E14D-2C4C-8D03E2917305}"/>
              </a:ext>
            </a:extLst>
          </p:cNvPr>
          <p:cNvPicPr>
            <a:picLocks noChangeAspect="1"/>
          </p:cNvPicPr>
          <p:nvPr userDrawn="1"/>
        </p:nvPicPr>
        <p:blipFill rotWithShape="1">
          <a:blip r:embed="rId32" cstate="screen">
            <a:extLst>
              <a:ext uri="{28A0092B-C50C-407E-A947-70E740481C1C}">
                <a14:useLocalDpi xmlns:a14="http://schemas.microsoft.com/office/drawing/2010/main"/>
              </a:ext>
            </a:extLst>
          </a:blip>
          <a:srcRect l="25764" t="24182" r="27526" b="17142"/>
          <a:stretch/>
        </p:blipFill>
        <p:spPr>
          <a:xfrm>
            <a:off x="9619342" y="3583411"/>
            <a:ext cx="621855" cy="939417"/>
          </a:xfrm>
          <a:prstGeom prst="rect">
            <a:avLst/>
          </a:prstGeom>
        </p:spPr>
      </p:pic>
      <p:pic>
        <p:nvPicPr>
          <p:cNvPr id="1161" name="Picture 1160" descr="Icon&#10;&#10;Description automatically generated with medium confidence">
            <a:extLst>
              <a:ext uri="{FF2B5EF4-FFF2-40B4-BE49-F238E27FC236}">
                <a16:creationId xmlns:a16="http://schemas.microsoft.com/office/drawing/2014/main" id="{D0988B91-741E-DA35-2D56-C155D6FE7D9A}"/>
              </a:ext>
            </a:extLst>
          </p:cNvPr>
          <p:cNvPicPr>
            <a:picLocks noChangeAspect="1"/>
          </p:cNvPicPr>
          <p:nvPr userDrawn="1"/>
        </p:nvPicPr>
        <p:blipFill rotWithShape="1">
          <a:blip r:embed="rId33" cstate="screen">
            <a:extLst>
              <a:ext uri="{28A0092B-C50C-407E-A947-70E740481C1C}">
                <a14:useLocalDpi xmlns:a14="http://schemas.microsoft.com/office/drawing/2010/main"/>
              </a:ext>
            </a:extLst>
          </a:blip>
          <a:srcRect/>
          <a:stretch/>
        </p:blipFill>
        <p:spPr>
          <a:xfrm>
            <a:off x="1860424" y="2414750"/>
            <a:ext cx="717109" cy="714421"/>
          </a:xfrm>
          <a:prstGeom prst="rect">
            <a:avLst/>
          </a:prstGeom>
        </p:spPr>
      </p:pic>
      <p:pic>
        <p:nvPicPr>
          <p:cNvPr id="1162" name="Picture 1161" descr="A blue sign with white letters&#10;&#10;Description automatically generated with low confidence">
            <a:extLst>
              <a:ext uri="{FF2B5EF4-FFF2-40B4-BE49-F238E27FC236}">
                <a16:creationId xmlns:a16="http://schemas.microsoft.com/office/drawing/2014/main" id="{D151501B-5A1E-68DA-8B55-21368D45C3C6}"/>
              </a:ext>
            </a:extLst>
          </p:cNvPr>
          <p:cNvPicPr>
            <a:picLocks noChangeAspect="1"/>
          </p:cNvPicPr>
          <p:nvPr userDrawn="1"/>
        </p:nvPicPr>
        <p:blipFill>
          <a:blip r:embed="rId34" cstate="screen">
            <a:extLst>
              <a:ext uri="{28A0092B-C50C-407E-A947-70E740481C1C}">
                <a14:useLocalDpi xmlns:a14="http://schemas.microsoft.com/office/drawing/2010/main"/>
              </a:ext>
            </a:extLst>
          </a:blip>
          <a:stretch>
            <a:fillRect/>
          </a:stretch>
        </p:blipFill>
        <p:spPr>
          <a:xfrm>
            <a:off x="7438917" y="3724542"/>
            <a:ext cx="603837" cy="731038"/>
          </a:xfrm>
          <a:prstGeom prst="rect">
            <a:avLst/>
          </a:prstGeom>
        </p:spPr>
      </p:pic>
      <p:pic>
        <p:nvPicPr>
          <p:cNvPr id="1163" name="Picture 1162" descr="Text&#10;&#10;Description automatically generated">
            <a:extLst>
              <a:ext uri="{FF2B5EF4-FFF2-40B4-BE49-F238E27FC236}">
                <a16:creationId xmlns:a16="http://schemas.microsoft.com/office/drawing/2014/main" id="{9B53A880-C127-AB9E-38BE-8FC6674673CE}"/>
              </a:ext>
            </a:extLst>
          </p:cNvPr>
          <p:cNvPicPr>
            <a:picLocks noChangeAspect="1"/>
          </p:cNvPicPr>
          <p:nvPr userDrawn="1"/>
        </p:nvPicPr>
        <p:blipFill rotWithShape="1">
          <a:blip r:embed="rId35" cstate="screen">
            <a:extLst>
              <a:ext uri="{28A0092B-C50C-407E-A947-70E740481C1C}">
                <a14:useLocalDpi xmlns:a14="http://schemas.microsoft.com/office/drawing/2010/main"/>
              </a:ext>
            </a:extLst>
          </a:blip>
          <a:srcRect/>
          <a:stretch/>
        </p:blipFill>
        <p:spPr>
          <a:xfrm>
            <a:off x="1716765" y="4271188"/>
            <a:ext cx="979619" cy="214076"/>
          </a:xfrm>
          <a:prstGeom prst="rect">
            <a:avLst/>
          </a:prstGeom>
        </p:spPr>
      </p:pic>
      <p:pic>
        <p:nvPicPr>
          <p:cNvPr id="1164" name="Picture 1163" descr="A picture containing shape&#10;&#10;Description automatically generated">
            <a:extLst>
              <a:ext uri="{FF2B5EF4-FFF2-40B4-BE49-F238E27FC236}">
                <a16:creationId xmlns:a16="http://schemas.microsoft.com/office/drawing/2014/main" id="{D605EAF2-2FF1-21EE-E2BF-1F3B7A41D994}"/>
              </a:ext>
            </a:extLst>
          </p:cNvPr>
          <p:cNvPicPr>
            <a:picLocks noChangeAspect="1"/>
          </p:cNvPicPr>
          <p:nvPr userDrawn="1"/>
        </p:nvPicPr>
        <p:blipFill rotWithShape="1">
          <a:blip r:embed="rId36" cstate="print">
            <a:extLst>
              <a:ext uri="{28A0092B-C50C-407E-A947-70E740481C1C}">
                <a14:useLocalDpi xmlns:a14="http://schemas.microsoft.com/office/drawing/2010/main"/>
              </a:ext>
            </a:extLst>
          </a:blip>
          <a:srcRect/>
          <a:stretch/>
        </p:blipFill>
        <p:spPr>
          <a:xfrm>
            <a:off x="7415110" y="2450684"/>
            <a:ext cx="591109" cy="669119"/>
          </a:xfrm>
          <a:prstGeom prst="rect">
            <a:avLst/>
          </a:prstGeom>
        </p:spPr>
      </p:pic>
    </p:spTree>
    <p:extLst>
      <p:ext uri="{BB962C8B-B14F-4D97-AF65-F5344CB8AC3E}">
        <p14:creationId xmlns:p14="http://schemas.microsoft.com/office/powerpoint/2010/main" val="2045912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10848528" y="6356353"/>
            <a:ext cx="733872" cy="365125"/>
          </a:xfrm>
          <a:prstGeom prst="rect">
            <a:avLst/>
          </a:prstGeom>
        </p:spPr>
        <p:txBody>
          <a:bodyPr vert="horz" lIns="91440" tIns="45720" rIns="91440" bIns="45720" rtlCol="0" anchor="ctr"/>
          <a:lstStyle>
            <a:lvl1pPr algn="r">
              <a:defRPr sz="1000">
                <a:solidFill>
                  <a:schemeClr val="tx1">
                    <a:tint val="75000"/>
                  </a:schemeClr>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6A6D9FA1-99C7-4910-8E32-B85D378B0060}" type="slidenum">
              <a:rPr kumimoji="0" lang="en-GB" sz="10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GB" sz="10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02646876"/>
      </p:ext>
    </p:extLst>
  </p:cSld>
  <p:clrMap bg1="lt1" tx1="dk1" bg2="lt2" tx2="dk2" accent1="accent1" accent2="accent2" accent3="accent3" accent4="accent4" accent5="accent5" accent6="accent6" hlink="hlink" folHlink="folHlink"/>
  <p:sldLayoutIdLst>
    <p:sldLayoutId id="2147483658" r:id="rId1"/>
    <p:sldLayoutId id="2147483663" r:id="rId2"/>
    <p:sldLayoutId id="2147483664" r:id="rId3"/>
    <p:sldLayoutId id="2147483669" r:id="rId4"/>
    <p:sldLayoutId id="2147483665" r:id="rId5"/>
    <p:sldLayoutId id="2147483666" r:id="rId6"/>
    <p:sldLayoutId id="2147483667" r:id="rId7"/>
    <p:sldLayoutId id="2147483668" r:id="rId8"/>
  </p:sldLayoutIdLst>
  <p:hf hd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A08E8-D66B-1D92-CC7A-339C4F423C59}"/>
              </a:ext>
            </a:extLst>
          </p:cNvPr>
          <p:cNvSpPr>
            <a:spLocks noGrp="1"/>
          </p:cNvSpPr>
          <p:nvPr>
            <p:ph type="title"/>
          </p:nvPr>
        </p:nvSpPr>
        <p:spPr>
          <a:xfrm>
            <a:off x="407368" y="2074188"/>
            <a:ext cx="11365532" cy="620251"/>
          </a:xfrm>
        </p:spPr>
        <p:txBody>
          <a:bodyPr>
            <a:normAutofit fontScale="90000"/>
          </a:bodyPr>
          <a:lstStyle/>
          <a:p>
            <a:r>
              <a:rPr lang="en-GB" dirty="0"/>
              <a:t>Overview on shielding approach at the Volumetric Neutron Source</a:t>
            </a:r>
          </a:p>
        </p:txBody>
      </p:sp>
      <p:sp>
        <p:nvSpPr>
          <p:cNvPr id="3" name="Text Placeholder 2">
            <a:extLst>
              <a:ext uri="{FF2B5EF4-FFF2-40B4-BE49-F238E27FC236}">
                <a16:creationId xmlns:a16="http://schemas.microsoft.com/office/drawing/2014/main" id="{481A6CB9-C002-0932-CA77-09722DF3DCBC}"/>
              </a:ext>
            </a:extLst>
          </p:cNvPr>
          <p:cNvSpPr>
            <a:spLocks noGrp="1"/>
          </p:cNvSpPr>
          <p:nvPr>
            <p:ph type="body" sz="quarter" idx="10"/>
          </p:nvPr>
        </p:nvSpPr>
        <p:spPr>
          <a:xfrm>
            <a:off x="407368" y="3453660"/>
            <a:ext cx="10908332" cy="697261"/>
          </a:xfrm>
        </p:spPr>
        <p:txBody>
          <a:bodyPr>
            <a:normAutofit/>
          </a:bodyPr>
          <a:lstStyle/>
          <a:p>
            <a:r>
              <a:rPr lang="en-GB" dirty="0"/>
              <a:t>D. Leichtle and Neutronics Team</a:t>
            </a:r>
          </a:p>
        </p:txBody>
      </p:sp>
      <p:sp>
        <p:nvSpPr>
          <p:cNvPr id="4" name="Text Placeholder 3">
            <a:extLst>
              <a:ext uri="{FF2B5EF4-FFF2-40B4-BE49-F238E27FC236}">
                <a16:creationId xmlns:a16="http://schemas.microsoft.com/office/drawing/2014/main" id="{7558C4BC-2546-F05B-1878-37BB470963AE}"/>
              </a:ext>
            </a:extLst>
          </p:cNvPr>
          <p:cNvSpPr>
            <a:spLocks noGrp="1"/>
          </p:cNvSpPr>
          <p:nvPr>
            <p:ph type="body" sz="quarter" idx="11"/>
          </p:nvPr>
        </p:nvSpPr>
        <p:spPr>
          <a:xfrm>
            <a:off x="407368" y="4159260"/>
            <a:ext cx="6023912" cy="457848"/>
          </a:xfrm>
        </p:spPr>
        <p:txBody>
          <a:bodyPr>
            <a:normAutofit/>
          </a:bodyPr>
          <a:lstStyle/>
          <a:p>
            <a:r>
              <a:rPr lang="de-DE" dirty="0"/>
              <a:t>KIT and </a:t>
            </a:r>
            <a:r>
              <a:rPr lang="de-DE" dirty="0" err="1"/>
              <a:t>EUROfusion</a:t>
            </a:r>
            <a:r>
              <a:rPr lang="de-DE" dirty="0"/>
              <a:t> DCT/WPDES Neutronics</a:t>
            </a:r>
            <a:endParaRPr lang="en-GB" dirty="0"/>
          </a:p>
        </p:txBody>
      </p:sp>
      <p:sp>
        <p:nvSpPr>
          <p:cNvPr id="5" name="Text Placeholder 4">
            <a:extLst>
              <a:ext uri="{FF2B5EF4-FFF2-40B4-BE49-F238E27FC236}">
                <a16:creationId xmlns:a16="http://schemas.microsoft.com/office/drawing/2014/main" id="{137222E7-6122-FFA1-C613-A9AAED1C3B8F}"/>
              </a:ext>
            </a:extLst>
          </p:cNvPr>
          <p:cNvSpPr>
            <a:spLocks noGrp="1"/>
          </p:cNvSpPr>
          <p:nvPr>
            <p:ph type="body" sz="quarter" idx="12"/>
          </p:nvPr>
        </p:nvSpPr>
        <p:spPr/>
        <p:txBody>
          <a:bodyPr/>
          <a:lstStyle/>
          <a:p>
            <a:r>
              <a:rPr lang="de-DE" dirty="0" err="1"/>
              <a:t>EUROfusion</a:t>
            </a:r>
            <a:r>
              <a:rPr lang="de-DE" dirty="0"/>
              <a:t>-CERN </a:t>
            </a:r>
            <a:r>
              <a:rPr lang="de-DE" dirty="0" err="1"/>
              <a:t>collaboration</a:t>
            </a:r>
            <a:r>
              <a:rPr lang="de-DE" dirty="0"/>
              <a:t> </a:t>
            </a:r>
            <a:r>
              <a:rPr lang="de-DE" dirty="0" err="1"/>
              <a:t>meeting</a:t>
            </a:r>
            <a:endParaRPr lang="en-GB" dirty="0"/>
          </a:p>
        </p:txBody>
      </p:sp>
    </p:spTree>
    <p:extLst>
      <p:ext uri="{BB962C8B-B14F-4D97-AF65-F5344CB8AC3E}">
        <p14:creationId xmlns:p14="http://schemas.microsoft.com/office/powerpoint/2010/main" val="15657102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Outlook</a:t>
            </a:r>
          </a:p>
        </p:txBody>
      </p:sp>
      <p:sp>
        <p:nvSpPr>
          <p:cNvPr id="4" name="Fußzeilenplatzhalter 3"/>
          <p:cNvSpPr>
            <a:spLocks noGrp="1"/>
          </p:cNvSpPr>
          <p:nvPr>
            <p:ph type="ftr" sz="quarter" idx="11"/>
          </p:nvPr>
        </p:nvSpPr>
        <p:spPr/>
        <p:txBody>
          <a:bodyPr/>
          <a:lstStyle/>
          <a:p>
            <a:r>
              <a:rPr lang="en-GB" dirty="0">
                <a:solidFill>
                  <a:prstClr val="white"/>
                </a:solidFill>
              </a:rPr>
              <a:t>D. Leichtle | VNS Shielding | 28 May 2024</a:t>
            </a:r>
          </a:p>
        </p:txBody>
      </p:sp>
      <p:sp>
        <p:nvSpPr>
          <p:cNvPr id="5" name="Foliennummernplatzhalter 4"/>
          <p:cNvSpPr>
            <a:spLocks noGrp="1"/>
          </p:cNvSpPr>
          <p:nvPr>
            <p:ph type="sldNum" sz="quarter" idx="12"/>
          </p:nvPr>
        </p:nvSpPr>
        <p:spPr/>
        <p:txBody>
          <a:bodyPr/>
          <a:lstStyle/>
          <a:p>
            <a:fld id="{6A6D9FA1-99C7-4910-8E32-B85D378B0060}" type="slidenum">
              <a:rPr lang="en-GB" smtClean="0">
                <a:solidFill>
                  <a:prstClr val="white"/>
                </a:solidFill>
              </a:rPr>
              <a:pPr/>
              <a:t>10</a:t>
            </a:fld>
            <a:endParaRPr lang="en-GB" dirty="0">
              <a:solidFill>
                <a:prstClr val="white"/>
              </a:solidFill>
            </a:endParaRPr>
          </a:p>
        </p:txBody>
      </p:sp>
      <p:pic>
        <p:nvPicPr>
          <p:cNvPr id="3" name="Grafik 2"/>
          <p:cNvPicPr>
            <a:picLocks noChangeAspect="1"/>
          </p:cNvPicPr>
          <p:nvPr/>
        </p:nvPicPr>
        <p:blipFill rotWithShape="1">
          <a:blip r:embed="rId2"/>
          <a:srcRect l="8872" t="9702" r="12358" b="5499"/>
          <a:stretch/>
        </p:blipFill>
        <p:spPr>
          <a:xfrm>
            <a:off x="536624" y="2563651"/>
            <a:ext cx="4391891" cy="3311236"/>
          </a:xfrm>
          <a:prstGeom prst="rect">
            <a:avLst/>
          </a:prstGeom>
        </p:spPr>
      </p:pic>
      <p:sp>
        <p:nvSpPr>
          <p:cNvPr id="6" name="Textfeld 5"/>
          <p:cNvSpPr txBox="1"/>
          <p:nvPr/>
        </p:nvSpPr>
        <p:spPr>
          <a:xfrm>
            <a:off x="101453" y="806464"/>
            <a:ext cx="5607867" cy="1600438"/>
          </a:xfrm>
          <a:prstGeom prst="rect">
            <a:avLst/>
          </a:prstGeom>
          <a:noFill/>
        </p:spPr>
        <p:txBody>
          <a:bodyPr wrap="square" rtlCol="0">
            <a:spAutoFit/>
          </a:bodyPr>
          <a:lstStyle/>
          <a:p>
            <a:pPr algn="l"/>
            <a:r>
              <a:rPr lang="en-US" sz="2400" dirty="0">
                <a:latin typeface="Arial" panose="020B0604020202020204" pitchFamily="34" charset="0"/>
                <a:cs typeface="Arial" panose="020B0604020202020204" pitchFamily="34" charset="0"/>
              </a:rPr>
              <a:t>The 1</a:t>
            </a:r>
            <a:r>
              <a:rPr lang="en-US" sz="2400" baseline="30000" dirty="0">
                <a:latin typeface="Arial" panose="020B0604020202020204" pitchFamily="34" charset="0"/>
                <a:cs typeface="Arial" panose="020B0604020202020204" pitchFamily="34" charset="0"/>
              </a:rPr>
              <a:t>st</a:t>
            </a:r>
            <a:r>
              <a:rPr lang="en-US" sz="2400" dirty="0">
                <a:latin typeface="Arial" panose="020B0604020202020204" pitchFamily="34" charset="0"/>
                <a:cs typeface="Arial" panose="020B0604020202020204" pitchFamily="34" charset="0"/>
              </a:rPr>
              <a:t> simulation: </a:t>
            </a:r>
          </a:p>
          <a:p>
            <a:pPr marL="800100" lvl="1" indent="-342900">
              <a:buFont typeface="Calibri" panose="020F0502020204030204" pitchFamily="34" charset="0"/>
              <a:buChar char="‒"/>
            </a:pPr>
            <a:r>
              <a:rPr lang="en-US" dirty="0">
                <a:latin typeface="Arial" panose="020B0604020202020204" pitchFamily="34" charset="0"/>
                <a:cs typeface="Arial" panose="020B0604020202020204" pitchFamily="34" charset="0"/>
              </a:rPr>
              <a:t>W</a:t>
            </a:r>
            <a:r>
              <a:rPr lang="en-US" baseline="-25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B</a:t>
            </a:r>
            <a:r>
              <a:rPr lang="en-US" baseline="-25000" dirty="0">
                <a:latin typeface="Arial" panose="020B0604020202020204" pitchFamily="34" charset="0"/>
                <a:cs typeface="Arial" panose="020B0604020202020204" pitchFamily="34" charset="0"/>
              </a:rPr>
              <a:t>5</a:t>
            </a:r>
            <a:r>
              <a:rPr lang="en-US" dirty="0">
                <a:latin typeface="Arial" panose="020B0604020202020204" pitchFamily="34" charset="0"/>
                <a:cs typeface="Arial" panose="020B0604020202020204" pitchFamily="34" charset="0"/>
              </a:rPr>
              <a:t> everywhere in shielding blankets</a:t>
            </a:r>
          </a:p>
          <a:p>
            <a:pPr marL="800100" lvl="1" indent="-342900">
              <a:buFont typeface="Calibri" panose="020F0502020204030204" pitchFamily="34" charset="0"/>
              <a:buChar char="‒"/>
            </a:pPr>
            <a:r>
              <a:rPr lang="en-US" dirty="0">
                <a:latin typeface="Arial" panose="020B0604020202020204" pitchFamily="34" charset="0"/>
                <a:cs typeface="Arial" panose="020B0604020202020204" pitchFamily="34" charset="0"/>
              </a:rPr>
              <a:t>It looks promising but unrealistic</a:t>
            </a:r>
          </a:p>
          <a:p>
            <a:pPr marL="800100" lvl="1" indent="-342900">
              <a:buFont typeface="Calibri" panose="020F0502020204030204" pitchFamily="34" charset="0"/>
              <a:buChar char="‒"/>
            </a:pPr>
            <a:r>
              <a:rPr lang="en-US" dirty="0">
                <a:latin typeface="Arial" panose="020B0604020202020204" pitchFamily="34" charset="0"/>
                <a:cs typeface="Arial" panose="020B0604020202020204" pitchFamily="34" charset="0"/>
              </a:rPr>
              <a:t>Further modifications (cases) are already prepar</a:t>
            </a:r>
            <a:r>
              <a:rPr lang="en-US" sz="2000" dirty="0">
                <a:latin typeface="Arial" panose="020B0604020202020204" pitchFamily="34" charset="0"/>
                <a:cs typeface="Arial" panose="020B0604020202020204" pitchFamily="34" charset="0"/>
              </a:rPr>
              <a:t>ed</a:t>
            </a:r>
          </a:p>
        </p:txBody>
      </p:sp>
      <p:pic>
        <p:nvPicPr>
          <p:cNvPr id="8" name="Picture 12">
            <a:extLst>
              <a:ext uri="{FF2B5EF4-FFF2-40B4-BE49-F238E27FC236}">
                <a16:creationId xmlns:a16="http://schemas.microsoft.com/office/drawing/2014/main" id="{D0B13742-4C98-46EB-9F74-62145C85781B}"/>
              </a:ext>
            </a:extLst>
          </p:cNvPr>
          <p:cNvPicPr>
            <a:picLocks noChangeAspect="1"/>
          </p:cNvPicPr>
          <p:nvPr/>
        </p:nvPicPr>
        <p:blipFill rotWithShape="1">
          <a:blip r:embed="rId3"/>
          <a:srcRect l="47002" t="16969" r="21227" b="12670"/>
          <a:stretch/>
        </p:blipFill>
        <p:spPr>
          <a:xfrm>
            <a:off x="7526620" y="360844"/>
            <a:ext cx="3297557" cy="5579012"/>
          </a:xfrm>
          <a:prstGeom prst="rect">
            <a:avLst/>
          </a:prstGeom>
        </p:spPr>
      </p:pic>
    </p:spTree>
    <p:extLst>
      <p:ext uri="{BB962C8B-B14F-4D97-AF65-F5344CB8AC3E}">
        <p14:creationId xmlns:p14="http://schemas.microsoft.com/office/powerpoint/2010/main" val="2697501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03A275-B98D-42CB-B5E7-E5196A9C77B7}"/>
              </a:ext>
            </a:extLst>
          </p:cNvPr>
          <p:cNvSpPr>
            <a:spLocks noGrp="1"/>
          </p:cNvSpPr>
          <p:nvPr>
            <p:ph type="title"/>
          </p:nvPr>
        </p:nvSpPr>
        <p:spPr/>
        <p:txBody>
          <a:bodyPr/>
          <a:lstStyle/>
          <a:p>
            <a:r>
              <a:rPr lang="de-DE" dirty="0"/>
              <a:t>Outlook: </a:t>
            </a:r>
            <a:r>
              <a:rPr lang="de-DE" dirty="0" err="1"/>
              <a:t>Preliminary</a:t>
            </a:r>
            <a:r>
              <a:rPr lang="de-DE" dirty="0"/>
              <a:t> </a:t>
            </a:r>
            <a:r>
              <a:rPr lang="de-DE" dirty="0" err="1"/>
              <a:t>results</a:t>
            </a:r>
            <a:endParaRPr lang="en-GB" dirty="0"/>
          </a:p>
        </p:txBody>
      </p:sp>
      <p:sp>
        <p:nvSpPr>
          <p:cNvPr id="4" name="Fußzeilenplatzhalter 3">
            <a:extLst>
              <a:ext uri="{FF2B5EF4-FFF2-40B4-BE49-F238E27FC236}">
                <a16:creationId xmlns:a16="http://schemas.microsoft.com/office/drawing/2014/main" id="{F8AF24BB-A1C9-4A85-B9E0-A4E1F9FB11C1}"/>
              </a:ext>
            </a:extLst>
          </p:cNvPr>
          <p:cNvSpPr>
            <a:spLocks noGrp="1"/>
          </p:cNvSpPr>
          <p:nvPr>
            <p:ph type="ftr" sz="quarter" idx="11"/>
          </p:nvPr>
        </p:nvSpPr>
        <p:spPr/>
        <p:txBody>
          <a:bodyPr/>
          <a:lstStyle/>
          <a:p>
            <a:r>
              <a:rPr lang="en-GB">
                <a:solidFill>
                  <a:prstClr val="white"/>
                </a:solidFill>
              </a:rPr>
              <a:t>D. Leichtle | VNS Shielding | 28 May 2024</a:t>
            </a:r>
            <a:endParaRPr lang="en-GB" dirty="0">
              <a:solidFill>
                <a:prstClr val="white"/>
              </a:solidFill>
            </a:endParaRPr>
          </a:p>
        </p:txBody>
      </p:sp>
      <p:sp>
        <p:nvSpPr>
          <p:cNvPr id="5" name="Foliennummernplatzhalter 4">
            <a:extLst>
              <a:ext uri="{FF2B5EF4-FFF2-40B4-BE49-F238E27FC236}">
                <a16:creationId xmlns:a16="http://schemas.microsoft.com/office/drawing/2014/main" id="{279675B5-ACC7-4977-96D3-27F1064D3A59}"/>
              </a:ext>
            </a:extLst>
          </p:cNvPr>
          <p:cNvSpPr>
            <a:spLocks noGrp="1"/>
          </p:cNvSpPr>
          <p:nvPr>
            <p:ph type="sldNum" sz="quarter" idx="12"/>
          </p:nvPr>
        </p:nvSpPr>
        <p:spPr/>
        <p:txBody>
          <a:bodyPr/>
          <a:lstStyle/>
          <a:p>
            <a:fld id="{6A6D9FA1-99C7-4910-8E32-B85D378B0060}" type="slidenum">
              <a:rPr lang="en-GB" smtClean="0">
                <a:solidFill>
                  <a:prstClr val="white"/>
                </a:solidFill>
              </a:rPr>
              <a:pPr/>
              <a:t>11</a:t>
            </a:fld>
            <a:endParaRPr lang="en-GB" dirty="0">
              <a:solidFill>
                <a:prstClr val="white"/>
              </a:solidFill>
            </a:endParaRPr>
          </a:p>
        </p:txBody>
      </p:sp>
      <p:pic>
        <p:nvPicPr>
          <p:cNvPr id="12" name="Picture 8">
            <a:extLst>
              <a:ext uri="{FF2B5EF4-FFF2-40B4-BE49-F238E27FC236}">
                <a16:creationId xmlns:a16="http://schemas.microsoft.com/office/drawing/2014/main" id="{679895B9-3487-46FD-9BEF-EDCF6A226672}"/>
              </a:ext>
            </a:extLst>
          </p:cNvPr>
          <p:cNvPicPr>
            <a:picLocks noChangeAspect="1"/>
          </p:cNvPicPr>
          <p:nvPr/>
        </p:nvPicPr>
        <p:blipFill rotWithShape="1">
          <a:blip r:embed="rId2"/>
          <a:srcRect l="1472" t="5489" b="5986"/>
          <a:stretch/>
        </p:blipFill>
        <p:spPr>
          <a:xfrm>
            <a:off x="2505096" y="734748"/>
            <a:ext cx="9565646" cy="5562036"/>
          </a:xfrm>
          <a:prstGeom prst="rect">
            <a:avLst/>
          </a:prstGeom>
        </p:spPr>
      </p:pic>
      <p:pic>
        <p:nvPicPr>
          <p:cNvPr id="14" name="Picture 10">
            <a:extLst>
              <a:ext uri="{FF2B5EF4-FFF2-40B4-BE49-F238E27FC236}">
                <a16:creationId xmlns:a16="http://schemas.microsoft.com/office/drawing/2014/main" id="{BE1C2883-68BF-47F3-9416-FB9A3E99A755}"/>
              </a:ext>
            </a:extLst>
          </p:cNvPr>
          <p:cNvPicPr>
            <a:picLocks noChangeAspect="1"/>
          </p:cNvPicPr>
          <p:nvPr/>
        </p:nvPicPr>
        <p:blipFill>
          <a:blip r:embed="rId3"/>
          <a:stretch>
            <a:fillRect/>
          </a:stretch>
        </p:blipFill>
        <p:spPr>
          <a:xfrm>
            <a:off x="118025" y="649715"/>
            <a:ext cx="5500645" cy="1827069"/>
          </a:xfrm>
          <a:prstGeom prst="rect">
            <a:avLst/>
          </a:prstGeom>
        </p:spPr>
      </p:pic>
      <p:sp>
        <p:nvSpPr>
          <p:cNvPr id="15" name="Star: 7 Points 11">
            <a:extLst>
              <a:ext uri="{FF2B5EF4-FFF2-40B4-BE49-F238E27FC236}">
                <a16:creationId xmlns:a16="http://schemas.microsoft.com/office/drawing/2014/main" id="{326675FF-6468-42FC-A0DC-1E48DBB40539}"/>
              </a:ext>
            </a:extLst>
          </p:cNvPr>
          <p:cNvSpPr/>
          <p:nvPr/>
        </p:nvSpPr>
        <p:spPr>
          <a:xfrm>
            <a:off x="3293533" y="5731933"/>
            <a:ext cx="262467" cy="23706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tar: 7 Points 12">
            <a:extLst>
              <a:ext uri="{FF2B5EF4-FFF2-40B4-BE49-F238E27FC236}">
                <a16:creationId xmlns:a16="http://schemas.microsoft.com/office/drawing/2014/main" id="{97C61A2C-74D5-438F-9C2C-37C9F992A374}"/>
              </a:ext>
            </a:extLst>
          </p:cNvPr>
          <p:cNvSpPr/>
          <p:nvPr/>
        </p:nvSpPr>
        <p:spPr>
          <a:xfrm>
            <a:off x="4081970" y="5731932"/>
            <a:ext cx="262467" cy="23706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tar: 7 Points 13">
            <a:extLst>
              <a:ext uri="{FF2B5EF4-FFF2-40B4-BE49-F238E27FC236}">
                <a16:creationId xmlns:a16="http://schemas.microsoft.com/office/drawing/2014/main" id="{C71FB260-F4AA-47BD-9ABA-C0E4C5BB376B}"/>
              </a:ext>
            </a:extLst>
          </p:cNvPr>
          <p:cNvSpPr/>
          <p:nvPr/>
        </p:nvSpPr>
        <p:spPr>
          <a:xfrm>
            <a:off x="5487437" y="5731932"/>
            <a:ext cx="262467" cy="23706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tar: 7 Points 14">
            <a:extLst>
              <a:ext uri="{FF2B5EF4-FFF2-40B4-BE49-F238E27FC236}">
                <a16:creationId xmlns:a16="http://schemas.microsoft.com/office/drawing/2014/main" id="{56011C0E-D493-4919-ABCF-BF36A107FFE0}"/>
              </a:ext>
            </a:extLst>
          </p:cNvPr>
          <p:cNvSpPr/>
          <p:nvPr/>
        </p:nvSpPr>
        <p:spPr>
          <a:xfrm>
            <a:off x="7682137" y="5731932"/>
            <a:ext cx="262467" cy="23706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tar: 7 Points 15">
            <a:extLst>
              <a:ext uri="{FF2B5EF4-FFF2-40B4-BE49-F238E27FC236}">
                <a16:creationId xmlns:a16="http://schemas.microsoft.com/office/drawing/2014/main" id="{8C1077CE-637B-450B-A66F-2373A570E4FA}"/>
              </a:ext>
            </a:extLst>
          </p:cNvPr>
          <p:cNvSpPr/>
          <p:nvPr/>
        </p:nvSpPr>
        <p:spPr>
          <a:xfrm>
            <a:off x="9138404" y="5731932"/>
            <a:ext cx="262467" cy="23706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8187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9E7C77-4E5C-44C6-B475-63525F8690D3}"/>
              </a:ext>
            </a:extLst>
          </p:cNvPr>
          <p:cNvSpPr>
            <a:spLocks noGrp="1"/>
          </p:cNvSpPr>
          <p:nvPr>
            <p:ph type="title"/>
          </p:nvPr>
        </p:nvSpPr>
        <p:spPr/>
        <p:txBody>
          <a:bodyPr/>
          <a:lstStyle/>
          <a:p>
            <a:endParaRPr lang="en-GB"/>
          </a:p>
        </p:txBody>
      </p:sp>
      <p:pic>
        <p:nvPicPr>
          <p:cNvPr id="14" name="Inhaltsplatzhalter 13">
            <a:extLst>
              <a:ext uri="{FF2B5EF4-FFF2-40B4-BE49-F238E27FC236}">
                <a16:creationId xmlns:a16="http://schemas.microsoft.com/office/drawing/2014/main" id="{2E462D45-5AD2-40E7-96B4-C9AF62B747DB}"/>
              </a:ext>
            </a:extLst>
          </p:cNvPr>
          <p:cNvPicPr>
            <a:picLocks noGrp="1" noChangeAspect="1"/>
          </p:cNvPicPr>
          <p:nvPr>
            <p:ph idx="1"/>
          </p:nvPr>
        </p:nvPicPr>
        <p:blipFill>
          <a:blip r:embed="rId2"/>
          <a:stretch>
            <a:fillRect/>
          </a:stretch>
        </p:blipFill>
        <p:spPr>
          <a:xfrm>
            <a:off x="1147770" y="495300"/>
            <a:ext cx="10146521" cy="5523337"/>
          </a:xfrm>
          <a:prstGeom prst="rect">
            <a:avLst/>
          </a:prstGeom>
        </p:spPr>
      </p:pic>
      <p:sp>
        <p:nvSpPr>
          <p:cNvPr id="4" name="Fußzeilenplatzhalter 3">
            <a:extLst>
              <a:ext uri="{FF2B5EF4-FFF2-40B4-BE49-F238E27FC236}">
                <a16:creationId xmlns:a16="http://schemas.microsoft.com/office/drawing/2014/main" id="{E5ADBA74-2375-4534-A807-628C3609F024}"/>
              </a:ext>
            </a:extLst>
          </p:cNvPr>
          <p:cNvSpPr>
            <a:spLocks noGrp="1"/>
          </p:cNvSpPr>
          <p:nvPr>
            <p:ph type="ftr" sz="quarter" idx="11"/>
          </p:nvPr>
        </p:nvSpPr>
        <p:spPr/>
        <p:txBody>
          <a:bodyPr/>
          <a:lstStyle/>
          <a:p>
            <a:r>
              <a:rPr lang="en-GB">
                <a:solidFill>
                  <a:prstClr val="white"/>
                </a:solidFill>
              </a:rPr>
              <a:t>D. Leichtle | VNS Shielding | 28 May 2024</a:t>
            </a:r>
            <a:endParaRPr lang="en-GB" dirty="0">
              <a:solidFill>
                <a:prstClr val="white"/>
              </a:solidFill>
            </a:endParaRPr>
          </a:p>
        </p:txBody>
      </p:sp>
      <p:sp>
        <p:nvSpPr>
          <p:cNvPr id="5" name="Foliennummernplatzhalter 4">
            <a:extLst>
              <a:ext uri="{FF2B5EF4-FFF2-40B4-BE49-F238E27FC236}">
                <a16:creationId xmlns:a16="http://schemas.microsoft.com/office/drawing/2014/main" id="{FFD2156B-B932-47FB-9148-3DF73DCCBC0D}"/>
              </a:ext>
            </a:extLst>
          </p:cNvPr>
          <p:cNvSpPr>
            <a:spLocks noGrp="1"/>
          </p:cNvSpPr>
          <p:nvPr>
            <p:ph type="sldNum" sz="quarter" idx="12"/>
          </p:nvPr>
        </p:nvSpPr>
        <p:spPr/>
        <p:txBody>
          <a:bodyPr/>
          <a:lstStyle/>
          <a:p>
            <a:fld id="{6A6D9FA1-99C7-4910-8E32-B85D378B0060}" type="slidenum">
              <a:rPr lang="en-GB" smtClean="0">
                <a:solidFill>
                  <a:prstClr val="white"/>
                </a:solidFill>
              </a:rPr>
              <a:pPr/>
              <a:t>2</a:t>
            </a:fld>
            <a:endParaRPr lang="en-GB" dirty="0">
              <a:solidFill>
                <a:prstClr val="white"/>
              </a:solidFill>
            </a:endParaRPr>
          </a:p>
        </p:txBody>
      </p:sp>
    </p:spTree>
    <p:extLst>
      <p:ext uri="{BB962C8B-B14F-4D97-AF65-F5344CB8AC3E}">
        <p14:creationId xmlns:p14="http://schemas.microsoft.com/office/powerpoint/2010/main" val="1378301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latin typeface="Arial" panose="020B0604020202020204" pitchFamily="34" charset="0"/>
              </a:rPr>
              <a:t>Status of  the generic geometry model </a:t>
            </a:r>
          </a:p>
        </p:txBody>
      </p:sp>
      <p:sp>
        <p:nvSpPr>
          <p:cNvPr id="4" name="Fußzeilenplatzhalter 3"/>
          <p:cNvSpPr>
            <a:spLocks noGrp="1"/>
          </p:cNvSpPr>
          <p:nvPr>
            <p:ph type="ftr" sz="quarter" idx="11"/>
          </p:nvPr>
        </p:nvSpPr>
        <p:spPr/>
        <p:txBody>
          <a:bodyPr/>
          <a:lstStyle/>
          <a:p>
            <a:r>
              <a:rPr lang="en-GB" dirty="0">
                <a:solidFill>
                  <a:prstClr val="white"/>
                </a:solidFill>
              </a:rPr>
              <a:t>D. Leichtle | VNS Shielding | 28 May 2024</a:t>
            </a:r>
          </a:p>
        </p:txBody>
      </p:sp>
      <p:sp>
        <p:nvSpPr>
          <p:cNvPr id="5" name="Foliennummernplatzhalter 4"/>
          <p:cNvSpPr>
            <a:spLocks noGrp="1"/>
          </p:cNvSpPr>
          <p:nvPr>
            <p:ph type="sldNum" sz="quarter" idx="12"/>
          </p:nvPr>
        </p:nvSpPr>
        <p:spPr/>
        <p:txBody>
          <a:bodyPr/>
          <a:lstStyle/>
          <a:p>
            <a:fld id="{6A6D9FA1-99C7-4910-8E32-B85D378B0060}" type="slidenum">
              <a:rPr lang="en-GB" smtClean="0">
                <a:solidFill>
                  <a:prstClr val="white"/>
                </a:solidFill>
              </a:rPr>
              <a:pPr/>
              <a:t>3</a:t>
            </a:fld>
            <a:endParaRPr lang="en-GB" dirty="0">
              <a:solidFill>
                <a:prstClr val="white"/>
              </a:solidFill>
            </a:endParaRPr>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9391" y="871645"/>
            <a:ext cx="3914489" cy="5322049"/>
          </a:xfrm>
          <a:prstGeom prst="rect">
            <a:avLst/>
          </a:prstGeom>
        </p:spPr>
      </p:pic>
      <p:pic>
        <p:nvPicPr>
          <p:cNvPr id="9" name="Grafik 8"/>
          <p:cNvPicPr>
            <a:picLocks noChangeAspect="1"/>
          </p:cNvPicPr>
          <p:nvPr/>
        </p:nvPicPr>
        <p:blipFill rotWithShape="1">
          <a:blip r:embed="rId3">
            <a:extLst>
              <a:ext uri="{28A0092B-C50C-407E-A947-70E740481C1C}">
                <a14:useLocalDpi xmlns:a14="http://schemas.microsoft.com/office/drawing/2010/main" val="0"/>
              </a:ext>
            </a:extLst>
          </a:blip>
          <a:srcRect l="31680" t="5692" r="43871" b="10924"/>
          <a:stretch/>
        </p:blipFill>
        <p:spPr>
          <a:xfrm>
            <a:off x="598676" y="409536"/>
            <a:ext cx="3602183" cy="5905552"/>
          </a:xfrm>
          <a:prstGeom prst="rect">
            <a:avLst/>
          </a:prstGeom>
        </p:spPr>
      </p:pic>
      <p:sp>
        <p:nvSpPr>
          <p:cNvPr id="10" name="Abgerundetes Rechteck 9"/>
          <p:cNvSpPr/>
          <p:nvPr/>
        </p:nvSpPr>
        <p:spPr>
          <a:xfrm>
            <a:off x="205633" y="768727"/>
            <a:ext cx="1239981" cy="588818"/>
          </a:xfrm>
          <a:prstGeom prst="roundRect">
            <a:avLst>
              <a:gd name="adj" fmla="val 7608"/>
            </a:avLst>
          </a:prstGeom>
          <a:solidFill>
            <a:schemeClr val="bg1">
              <a:lumMod val="95000"/>
            </a:schemeClr>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rPr>
              <a:t>CAD</a:t>
            </a:r>
          </a:p>
        </p:txBody>
      </p:sp>
      <p:sp>
        <p:nvSpPr>
          <p:cNvPr id="11" name="Abgerundetes Rechteck 10"/>
          <p:cNvSpPr/>
          <p:nvPr/>
        </p:nvSpPr>
        <p:spPr>
          <a:xfrm>
            <a:off x="4158449" y="769186"/>
            <a:ext cx="1239981" cy="588818"/>
          </a:xfrm>
          <a:prstGeom prst="roundRect">
            <a:avLst>
              <a:gd name="adj" fmla="val 7608"/>
            </a:avLst>
          </a:prstGeom>
          <a:solidFill>
            <a:schemeClr val="bg1">
              <a:lumMod val="95000"/>
            </a:schemeClr>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rPr>
              <a:t>MCNP</a:t>
            </a:r>
          </a:p>
        </p:txBody>
      </p:sp>
      <p:sp>
        <p:nvSpPr>
          <p:cNvPr id="12" name="Abgerundetes Rechteck 11"/>
          <p:cNvSpPr/>
          <p:nvPr/>
        </p:nvSpPr>
        <p:spPr>
          <a:xfrm>
            <a:off x="94926" y="5847940"/>
            <a:ext cx="2597473" cy="588818"/>
          </a:xfrm>
          <a:prstGeom prst="roundRect">
            <a:avLst>
              <a:gd name="adj" fmla="val 7608"/>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rPr>
              <a:t>Status 14.02.2024</a:t>
            </a:r>
          </a:p>
        </p:txBody>
      </p:sp>
      <p:sp>
        <p:nvSpPr>
          <p:cNvPr id="13" name="Abgerundetes Rechteck 12"/>
          <p:cNvSpPr/>
          <p:nvPr/>
        </p:nvSpPr>
        <p:spPr>
          <a:xfrm>
            <a:off x="5709320" y="5809063"/>
            <a:ext cx="2597473" cy="588818"/>
          </a:xfrm>
          <a:prstGeom prst="roundRect">
            <a:avLst>
              <a:gd name="adj" fmla="val 7608"/>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rPr>
              <a:t>Status 02.04.2024</a:t>
            </a:r>
          </a:p>
        </p:txBody>
      </p:sp>
      <p:sp>
        <p:nvSpPr>
          <p:cNvPr id="14" name="Textfeld 13"/>
          <p:cNvSpPr txBox="1"/>
          <p:nvPr/>
        </p:nvSpPr>
        <p:spPr>
          <a:xfrm>
            <a:off x="7888514" y="1370241"/>
            <a:ext cx="4259380" cy="3354765"/>
          </a:xfrm>
          <a:prstGeom prst="rect">
            <a:avLst/>
          </a:prstGeom>
          <a:solidFill>
            <a:schemeClr val="bg1"/>
          </a:solidFill>
        </p:spPr>
        <p:txBody>
          <a:bodyPr wrap="square" rtlCol="0">
            <a:spAutoFit/>
          </a:bodyPr>
          <a:lstStyle/>
          <a:p>
            <a:pPr algn="l"/>
            <a:r>
              <a:rPr lang="en-US" sz="2000" dirty="0">
                <a:latin typeface="Arial" panose="020B0604020202020204" pitchFamily="34" charset="0"/>
                <a:cs typeface="Arial" panose="020B0604020202020204" pitchFamily="34" charset="0"/>
              </a:rPr>
              <a:t>MCNP generic model includes:</a:t>
            </a:r>
          </a:p>
          <a:p>
            <a:pPr marL="742950" lvl="1"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120</a:t>
            </a:r>
            <a:r>
              <a:rPr lang="en-US" sz="1600" dirty="0">
                <a:latin typeface="Arial" panose="020B0604020202020204" pitchFamily="34" charset="0"/>
                <a:cs typeface="Arial" panose="020B0604020202020204" pitchFamily="34" charset="0"/>
                <a:sym typeface="Symbol" panose="05050102010706020507" pitchFamily="18" charset="2"/>
              </a:rPr>
              <a:t> toroidal sector</a:t>
            </a: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sym typeface="Symbol" panose="05050102010706020507" pitchFamily="18" charset="2"/>
              </a:rPr>
              <a:t>2 NBI ports</a:t>
            </a: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sym typeface="Symbol" panose="05050102010706020507" pitchFamily="18" charset="2"/>
              </a:rPr>
              <a:t>1 supplementary port (EC, …)</a:t>
            </a: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sym typeface="Symbol" panose="05050102010706020507" pitchFamily="18" charset="2"/>
              </a:rPr>
              <a:t>1 TBM port</a:t>
            </a: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sym typeface="Symbol" panose="05050102010706020507" pitchFamily="18" charset="2"/>
              </a:rPr>
              <a:t>8 IB shielding blankets (with initial segmentation)</a:t>
            </a: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OB blankets are filled with WCLL simplified layout</a:t>
            </a:r>
          </a:p>
          <a:p>
            <a:pPr marL="742950" lvl="1" indent="-285750">
              <a:buFont typeface="Arial" panose="020B0604020202020204" pitchFamily="34" charset="0"/>
              <a:buChar char="‒"/>
            </a:pPr>
            <a:r>
              <a:rPr lang="en-US" sz="1600" dirty="0" err="1">
                <a:latin typeface="Arial" panose="020B0604020202020204" pitchFamily="34" charset="0"/>
                <a:cs typeface="Arial" panose="020B0604020202020204" pitchFamily="34" charset="0"/>
              </a:rPr>
              <a:t>Divertor</a:t>
            </a:r>
            <a:r>
              <a:rPr lang="en-US" sz="1600" dirty="0">
                <a:latin typeface="Arial" panose="020B0604020202020204" pitchFamily="34" charset="0"/>
                <a:cs typeface="Arial" panose="020B0604020202020204" pitchFamily="34" charset="0"/>
              </a:rPr>
              <a:t> trivial block</a:t>
            </a: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Upper and </a:t>
            </a:r>
            <a:r>
              <a:rPr lang="en-US" sz="1600" dirty="0" err="1">
                <a:latin typeface="Arial" panose="020B0604020202020204" pitchFamily="34" charset="0"/>
                <a:cs typeface="Arial" panose="020B0604020202020204" pitchFamily="34" charset="0"/>
              </a:rPr>
              <a:t>divertor</a:t>
            </a:r>
            <a:r>
              <a:rPr lang="en-US" sz="1600" dirty="0">
                <a:latin typeface="Arial" panose="020B0604020202020204" pitchFamily="34" charset="0"/>
                <a:cs typeface="Arial" panose="020B0604020202020204" pitchFamily="34" charset="0"/>
              </a:rPr>
              <a:t> ports</a:t>
            </a:r>
          </a:p>
          <a:p>
            <a:pPr marL="742950" lvl="1"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VV (initially segmented)</a:t>
            </a:r>
          </a:p>
        </p:txBody>
      </p:sp>
    </p:spTree>
    <p:extLst>
      <p:ext uri="{BB962C8B-B14F-4D97-AF65-F5344CB8AC3E}">
        <p14:creationId xmlns:p14="http://schemas.microsoft.com/office/powerpoint/2010/main" val="952461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latin typeface="Arial" panose="020B0604020202020204" pitchFamily="34" charset="0"/>
              </a:rPr>
              <a:t>Additional modifications</a:t>
            </a:r>
          </a:p>
        </p:txBody>
      </p:sp>
      <p:sp>
        <p:nvSpPr>
          <p:cNvPr id="4" name="Fußzeilenplatzhalter 3"/>
          <p:cNvSpPr>
            <a:spLocks noGrp="1"/>
          </p:cNvSpPr>
          <p:nvPr>
            <p:ph type="ftr" sz="quarter" idx="11"/>
          </p:nvPr>
        </p:nvSpPr>
        <p:spPr/>
        <p:txBody>
          <a:bodyPr/>
          <a:lstStyle/>
          <a:p>
            <a:r>
              <a:rPr lang="en-GB" dirty="0">
                <a:solidFill>
                  <a:prstClr val="white"/>
                </a:solidFill>
              </a:rPr>
              <a:t>D. Leichtle | VNS Shielding | 28 May 2024</a:t>
            </a:r>
          </a:p>
        </p:txBody>
      </p:sp>
      <p:sp>
        <p:nvSpPr>
          <p:cNvPr id="5" name="Foliennummernplatzhalter 4"/>
          <p:cNvSpPr>
            <a:spLocks noGrp="1"/>
          </p:cNvSpPr>
          <p:nvPr>
            <p:ph type="sldNum" sz="quarter" idx="12"/>
          </p:nvPr>
        </p:nvSpPr>
        <p:spPr/>
        <p:txBody>
          <a:bodyPr/>
          <a:lstStyle/>
          <a:p>
            <a:fld id="{6A6D9FA1-99C7-4910-8E32-B85D378B0060}" type="slidenum">
              <a:rPr lang="en-GB" smtClean="0">
                <a:solidFill>
                  <a:prstClr val="white"/>
                </a:solidFill>
              </a:rPr>
              <a:pPr/>
              <a:t>4</a:t>
            </a:fld>
            <a:endParaRPr lang="en-GB" dirty="0">
              <a:solidFill>
                <a:prstClr val="white"/>
              </a:solidFill>
            </a:endParaRPr>
          </a:p>
        </p:txBody>
      </p:sp>
      <p:pic>
        <p:nvPicPr>
          <p:cNvPr id="6" name="Grafik 5"/>
          <p:cNvPicPr>
            <a:picLocks noChangeAspect="1"/>
          </p:cNvPicPr>
          <p:nvPr/>
        </p:nvPicPr>
        <p:blipFill rotWithShape="1">
          <a:blip r:embed="rId2">
            <a:extLst>
              <a:ext uri="{28A0092B-C50C-407E-A947-70E740481C1C}">
                <a14:useLocalDpi xmlns:a14="http://schemas.microsoft.com/office/drawing/2010/main" val="0"/>
              </a:ext>
            </a:extLst>
          </a:blip>
          <a:srcRect l="31680" t="5692" r="43871" b="10924"/>
          <a:stretch/>
        </p:blipFill>
        <p:spPr>
          <a:xfrm>
            <a:off x="360040" y="489695"/>
            <a:ext cx="3602183" cy="5905552"/>
          </a:xfrm>
          <a:prstGeom prst="rect">
            <a:avLst/>
          </a:prstGeom>
        </p:spPr>
      </p:pic>
      <p:pic>
        <p:nvPicPr>
          <p:cNvPr id="8" name="Grafik 7"/>
          <p:cNvPicPr>
            <a:picLocks noChangeAspect="1"/>
          </p:cNvPicPr>
          <p:nvPr/>
        </p:nvPicPr>
        <p:blipFill rotWithShape="1">
          <a:blip r:embed="rId3">
            <a:extLst>
              <a:ext uri="{28A0092B-C50C-407E-A947-70E740481C1C}">
                <a14:useLocalDpi xmlns:a14="http://schemas.microsoft.com/office/drawing/2010/main" val="0"/>
              </a:ext>
            </a:extLst>
          </a:blip>
          <a:srcRect l="28560" t="12581" r="32273" b="2355"/>
          <a:stretch/>
        </p:blipFill>
        <p:spPr>
          <a:xfrm>
            <a:off x="4098828" y="916857"/>
            <a:ext cx="2866200" cy="3004798"/>
          </a:xfrm>
          <a:prstGeom prst="rect">
            <a:avLst/>
          </a:prstGeom>
        </p:spPr>
      </p:pic>
      <p:sp>
        <p:nvSpPr>
          <p:cNvPr id="10" name="Abgerundetes Rechteck 9"/>
          <p:cNvSpPr/>
          <p:nvPr/>
        </p:nvSpPr>
        <p:spPr>
          <a:xfrm>
            <a:off x="3127459" y="698723"/>
            <a:ext cx="2714171" cy="588818"/>
          </a:xfrm>
          <a:prstGeom prst="roundRect">
            <a:avLst>
              <a:gd name="adj" fmla="val 7608"/>
            </a:avLst>
          </a:prstGeom>
          <a:solidFill>
            <a:schemeClr val="bg1">
              <a:lumMod val="95000"/>
            </a:schemeClr>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rPr>
              <a:t>EC plug (simplified)</a:t>
            </a:r>
          </a:p>
        </p:txBody>
      </p:sp>
      <p:grpSp>
        <p:nvGrpSpPr>
          <p:cNvPr id="11" name="Gruppieren 10"/>
          <p:cNvGrpSpPr/>
          <p:nvPr/>
        </p:nvGrpSpPr>
        <p:grpSpPr>
          <a:xfrm>
            <a:off x="3683265" y="3987618"/>
            <a:ext cx="4316730" cy="2293620"/>
            <a:chOff x="0" y="0"/>
            <a:chExt cx="4316762" cy="2293990"/>
          </a:xfrm>
        </p:grpSpPr>
        <p:pic>
          <p:nvPicPr>
            <p:cNvPr id="12" name="Grafik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1742"/>
              <a:ext cx="3827405" cy="2232248"/>
            </a:xfrm>
            <a:prstGeom prst="rect">
              <a:avLst/>
            </a:prstGeom>
            <a:noFill/>
          </p:spPr>
        </p:pic>
        <p:sp>
          <p:nvSpPr>
            <p:cNvPr id="13" name="Textfeld 6"/>
            <p:cNvSpPr txBox="1"/>
            <p:nvPr/>
          </p:nvSpPr>
          <p:spPr>
            <a:xfrm>
              <a:off x="71996" y="781681"/>
              <a:ext cx="386715" cy="370205"/>
            </a:xfrm>
            <a:prstGeom prst="rect">
              <a:avLst/>
            </a:prstGeom>
            <a:noFill/>
          </p:spPr>
          <p:txBody>
            <a:bodyPr wrap="none" rtlCol="0">
              <a:spAutoFit/>
            </a:bodyPr>
            <a:lstStyle/>
            <a:p>
              <a:pPr>
                <a:spcAft>
                  <a:spcPts val="0"/>
                </a:spcAft>
              </a:pPr>
              <a:r>
                <a:rPr lang="en-GB" sz="1800" kern="1200">
                  <a:solidFill>
                    <a:srgbClr val="000000"/>
                  </a:solidFill>
                  <a:effectLst/>
                  <a:latin typeface="Calibri" panose="020F0502020204030204" pitchFamily="34" charset="0"/>
                  <a:ea typeface="MS Mincho"/>
                  <a:cs typeface="Times New Roman" panose="02020603050405020304" pitchFamily="18" charset="0"/>
                </a:rPr>
                <a:t>W</a:t>
              </a:r>
              <a:endParaRPr lang="en-US" sz="1200">
                <a:effectLst/>
                <a:latin typeface="Times New Roman" panose="02020603050405020304" pitchFamily="18" charset="0"/>
                <a:ea typeface="MS Mincho"/>
              </a:endParaRPr>
            </a:p>
          </p:txBody>
        </p:sp>
        <p:sp>
          <p:nvSpPr>
            <p:cNvPr id="14" name="Textfeld 7"/>
            <p:cNvSpPr txBox="1"/>
            <p:nvPr/>
          </p:nvSpPr>
          <p:spPr>
            <a:xfrm>
              <a:off x="266892" y="142587"/>
              <a:ext cx="575310" cy="370205"/>
            </a:xfrm>
            <a:prstGeom prst="rect">
              <a:avLst/>
            </a:prstGeom>
            <a:noFill/>
          </p:spPr>
          <p:txBody>
            <a:bodyPr wrap="none" rtlCol="0">
              <a:spAutoFit/>
            </a:bodyPr>
            <a:lstStyle/>
            <a:p>
              <a:pPr>
                <a:spcAft>
                  <a:spcPts val="0"/>
                </a:spcAft>
              </a:pPr>
              <a:r>
                <a:rPr lang="en-GB" sz="1800" kern="1200">
                  <a:solidFill>
                    <a:srgbClr val="000000"/>
                  </a:solidFill>
                  <a:effectLst/>
                  <a:latin typeface="Calibri" panose="020F0502020204030204" pitchFamily="34" charset="0"/>
                  <a:ea typeface="MS Mincho"/>
                  <a:cs typeface="Times New Roman" panose="02020603050405020304" pitchFamily="18" charset="0"/>
                </a:rPr>
                <a:t>PbLI</a:t>
              </a:r>
              <a:endParaRPr lang="en-US" sz="1200">
                <a:effectLst/>
                <a:latin typeface="Times New Roman" panose="02020603050405020304" pitchFamily="18" charset="0"/>
                <a:ea typeface="MS Mincho"/>
              </a:endParaRPr>
            </a:p>
          </p:txBody>
        </p:sp>
        <p:cxnSp>
          <p:nvCxnSpPr>
            <p:cNvPr id="15" name="Gerade Verbindung mit Pfeil 14"/>
            <p:cNvCxnSpPr/>
            <p:nvPr/>
          </p:nvCxnSpPr>
          <p:spPr>
            <a:xfrm>
              <a:off x="864096" y="354423"/>
              <a:ext cx="504056" cy="2787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a:off x="461858" y="966488"/>
              <a:ext cx="385683" cy="103366"/>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17" name="Textfeld 12"/>
            <p:cNvSpPr txBox="1"/>
            <p:nvPr/>
          </p:nvSpPr>
          <p:spPr>
            <a:xfrm>
              <a:off x="3311853" y="1899928"/>
              <a:ext cx="869315" cy="370205"/>
            </a:xfrm>
            <a:prstGeom prst="rect">
              <a:avLst/>
            </a:prstGeom>
            <a:noFill/>
          </p:spPr>
          <p:txBody>
            <a:bodyPr wrap="none" rtlCol="0">
              <a:spAutoFit/>
            </a:bodyPr>
            <a:lstStyle/>
            <a:p>
              <a:pPr>
                <a:spcAft>
                  <a:spcPts val="0"/>
                </a:spcAft>
              </a:pPr>
              <a:r>
                <a:rPr lang="en-GB" sz="1800" kern="1200">
                  <a:solidFill>
                    <a:srgbClr val="000000"/>
                  </a:solidFill>
                  <a:effectLst/>
                  <a:latin typeface="Calibri" panose="020F0502020204030204" pitchFamily="34" charset="0"/>
                  <a:ea typeface="MS Mincho"/>
                  <a:cs typeface="Times New Roman" panose="02020603050405020304" pitchFamily="18" charset="0"/>
                </a:rPr>
                <a:t>Eurofer</a:t>
              </a:r>
              <a:endParaRPr lang="en-US" sz="1200">
                <a:effectLst/>
                <a:latin typeface="Times New Roman" panose="02020603050405020304" pitchFamily="18" charset="0"/>
                <a:ea typeface="MS Mincho"/>
              </a:endParaRPr>
            </a:p>
          </p:txBody>
        </p:sp>
        <p:cxnSp>
          <p:nvCxnSpPr>
            <p:cNvPr id="18" name="Gerade Verbindung mit Pfeil 17"/>
            <p:cNvCxnSpPr/>
            <p:nvPr/>
          </p:nvCxnSpPr>
          <p:spPr>
            <a:xfrm flipH="1" flipV="1">
              <a:off x="2952328" y="1501902"/>
              <a:ext cx="418634" cy="3983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Textfeld 16"/>
            <p:cNvSpPr txBox="1"/>
            <p:nvPr/>
          </p:nvSpPr>
          <p:spPr>
            <a:xfrm>
              <a:off x="3667792" y="355544"/>
              <a:ext cx="517525" cy="370205"/>
            </a:xfrm>
            <a:prstGeom prst="rect">
              <a:avLst/>
            </a:prstGeom>
            <a:noFill/>
          </p:spPr>
          <p:txBody>
            <a:bodyPr wrap="none" rtlCol="0">
              <a:spAutoFit/>
            </a:bodyPr>
            <a:lstStyle/>
            <a:p>
              <a:pPr>
                <a:spcAft>
                  <a:spcPts val="0"/>
                </a:spcAft>
              </a:pPr>
              <a:r>
                <a:rPr lang="en-GB" sz="1800" kern="1200">
                  <a:solidFill>
                    <a:srgbClr val="000000"/>
                  </a:solidFill>
                  <a:effectLst/>
                  <a:latin typeface="Calibri" panose="020F0502020204030204" pitchFamily="34" charset="0"/>
                  <a:ea typeface="MS Mincho"/>
                  <a:cs typeface="Times New Roman" panose="02020603050405020304" pitchFamily="18" charset="0"/>
                </a:rPr>
                <a:t>BSS</a:t>
              </a:r>
              <a:endParaRPr lang="en-US" sz="1200">
                <a:effectLst/>
                <a:latin typeface="Times New Roman" panose="02020603050405020304" pitchFamily="18" charset="0"/>
                <a:ea typeface="MS Mincho"/>
              </a:endParaRPr>
            </a:p>
          </p:txBody>
        </p:sp>
        <p:cxnSp>
          <p:nvCxnSpPr>
            <p:cNvPr id="20" name="Gerade Verbindung mit Pfeil 19"/>
            <p:cNvCxnSpPr/>
            <p:nvPr/>
          </p:nvCxnSpPr>
          <p:spPr>
            <a:xfrm flipH="1">
              <a:off x="3312368" y="540274"/>
              <a:ext cx="355994" cy="1695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1" name="Textfeld 21"/>
            <p:cNvSpPr txBox="1"/>
            <p:nvPr/>
          </p:nvSpPr>
          <p:spPr>
            <a:xfrm>
              <a:off x="3667792" y="1429636"/>
              <a:ext cx="648970" cy="370205"/>
            </a:xfrm>
            <a:prstGeom prst="rect">
              <a:avLst/>
            </a:prstGeom>
            <a:noFill/>
          </p:spPr>
          <p:txBody>
            <a:bodyPr wrap="none" rtlCol="0">
              <a:spAutoFit/>
            </a:bodyPr>
            <a:lstStyle/>
            <a:p>
              <a:pPr>
                <a:spcAft>
                  <a:spcPts val="0"/>
                </a:spcAft>
              </a:pPr>
              <a:r>
                <a:rPr lang="en-GB" sz="1800" kern="1200">
                  <a:solidFill>
                    <a:srgbClr val="000000"/>
                  </a:solidFill>
                  <a:effectLst/>
                  <a:latin typeface="Calibri" panose="020F0502020204030204" pitchFamily="34" charset="0"/>
                  <a:ea typeface="MS Mincho"/>
                  <a:cs typeface="Times New Roman" panose="02020603050405020304" pitchFamily="18" charset="0"/>
                </a:rPr>
                <a:t>Plate</a:t>
              </a:r>
              <a:endParaRPr lang="en-US" sz="1200">
                <a:effectLst/>
                <a:latin typeface="Times New Roman" panose="02020603050405020304" pitchFamily="18" charset="0"/>
                <a:ea typeface="MS Mincho"/>
              </a:endParaRPr>
            </a:p>
          </p:txBody>
        </p:sp>
        <p:cxnSp>
          <p:nvCxnSpPr>
            <p:cNvPr id="22" name="Gerade Verbindung mit Pfeil 21"/>
            <p:cNvCxnSpPr/>
            <p:nvPr/>
          </p:nvCxnSpPr>
          <p:spPr>
            <a:xfrm flipH="1" flipV="1">
              <a:off x="2880320" y="966488"/>
              <a:ext cx="870693" cy="5354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feld 26"/>
            <p:cNvSpPr txBox="1"/>
            <p:nvPr/>
          </p:nvSpPr>
          <p:spPr>
            <a:xfrm>
              <a:off x="2259316" y="0"/>
              <a:ext cx="1444625" cy="370205"/>
            </a:xfrm>
            <a:prstGeom prst="rect">
              <a:avLst/>
            </a:prstGeom>
            <a:noFill/>
          </p:spPr>
          <p:txBody>
            <a:bodyPr wrap="none" rtlCol="0">
              <a:spAutoFit/>
            </a:bodyPr>
            <a:lstStyle/>
            <a:p>
              <a:pPr>
                <a:spcAft>
                  <a:spcPts val="0"/>
                </a:spcAft>
              </a:pPr>
              <a:r>
                <a:rPr lang="en-GB" sz="1800" kern="1200">
                  <a:solidFill>
                    <a:srgbClr val="000000"/>
                  </a:solidFill>
                  <a:effectLst/>
                  <a:latin typeface="Calibri" panose="020F0502020204030204" pitchFamily="34" charset="0"/>
                  <a:ea typeface="MS Mincho"/>
                  <a:cs typeface="Times New Roman" panose="02020603050405020304" pitchFamily="18" charset="0"/>
                </a:rPr>
                <a:t>PbLi manifold</a:t>
              </a:r>
              <a:endParaRPr lang="en-US" sz="1200">
                <a:effectLst/>
                <a:latin typeface="Times New Roman" panose="02020603050405020304" pitchFamily="18" charset="0"/>
                <a:ea typeface="MS Mincho"/>
              </a:endParaRPr>
            </a:p>
          </p:txBody>
        </p:sp>
        <p:cxnSp>
          <p:nvCxnSpPr>
            <p:cNvPr id="24" name="Gerade Verbindung mit Pfeil 23"/>
            <p:cNvCxnSpPr/>
            <p:nvPr/>
          </p:nvCxnSpPr>
          <p:spPr>
            <a:xfrm flipH="1">
              <a:off x="2160240" y="313767"/>
              <a:ext cx="599829" cy="24273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25" name="Pfeil nach links 24"/>
          <p:cNvSpPr/>
          <p:nvPr/>
        </p:nvSpPr>
        <p:spPr>
          <a:xfrm rot="20094337">
            <a:off x="2192301" y="3613074"/>
            <a:ext cx="2328528" cy="382647"/>
          </a:xfrm>
          <a:prstGeom prst="leftArrow">
            <a:avLst/>
          </a:prstGeom>
          <a:solidFill>
            <a:schemeClr val="bg1">
              <a:lumMod val="7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Pfeil nach links 25"/>
          <p:cNvSpPr/>
          <p:nvPr/>
        </p:nvSpPr>
        <p:spPr>
          <a:xfrm rot="20975910">
            <a:off x="2054220" y="5031712"/>
            <a:ext cx="2091976" cy="382647"/>
          </a:xfrm>
          <a:prstGeom prst="leftArrow">
            <a:avLst/>
          </a:prstGeom>
          <a:solidFill>
            <a:schemeClr val="bg1">
              <a:lumMod val="7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bgerundetes Rechteck 26"/>
          <p:cNvSpPr/>
          <p:nvPr/>
        </p:nvSpPr>
        <p:spPr>
          <a:xfrm>
            <a:off x="4407771" y="3696584"/>
            <a:ext cx="2822658" cy="588818"/>
          </a:xfrm>
          <a:prstGeom prst="roundRect">
            <a:avLst>
              <a:gd name="adj" fmla="val 7608"/>
            </a:avLst>
          </a:prstGeom>
          <a:solidFill>
            <a:schemeClr val="bg1">
              <a:lumMod val="95000"/>
            </a:schemeClr>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solidFill>
                  <a:srgbClr val="002060"/>
                </a:solidFill>
              </a:rPr>
              <a:t>WCLL TBM (simplified)</a:t>
            </a:r>
          </a:p>
        </p:txBody>
      </p:sp>
      <p:pic>
        <p:nvPicPr>
          <p:cNvPr id="29" name="Grafik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02436" y="580826"/>
            <a:ext cx="4273307" cy="5306414"/>
          </a:xfrm>
          <a:prstGeom prst="rect">
            <a:avLst/>
          </a:prstGeom>
        </p:spPr>
      </p:pic>
      <p:sp>
        <p:nvSpPr>
          <p:cNvPr id="30" name="Abgerundetes Rechteck 29"/>
          <p:cNvSpPr/>
          <p:nvPr/>
        </p:nvSpPr>
        <p:spPr>
          <a:xfrm>
            <a:off x="205633" y="1304717"/>
            <a:ext cx="1239981" cy="588818"/>
          </a:xfrm>
          <a:prstGeom prst="roundRect">
            <a:avLst>
              <a:gd name="adj" fmla="val 7608"/>
            </a:avLst>
          </a:prstGeom>
          <a:solidFill>
            <a:schemeClr val="bg1">
              <a:lumMod val="95000"/>
            </a:schemeClr>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rPr>
              <a:t>CAD</a:t>
            </a:r>
          </a:p>
        </p:txBody>
      </p:sp>
      <p:sp>
        <p:nvSpPr>
          <p:cNvPr id="31" name="Abgerundetes Rechteck 30"/>
          <p:cNvSpPr/>
          <p:nvPr/>
        </p:nvSpPr>
        <p:spPr>
          <a:xfrm>
            <a:off x="10698752" y="438086"/>
            <a:ext cx="1239981" cy="588818"/>
          </a:xfrm>
          <a:prstGeom prst="roundRect">
            <a:avLst>
              <a:gd name="adj" fmla="val 7608"/>
            </a:avLst>
          </a:prstGeom>
          <a:solidFill>
            <a:schemeClr val="bg1">
              <a:lumMod val="95000"/>
            </a:schemeClr>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rPr>
              <a:t>MCNP</a:t>
            </a:r>
          </a:p>
        </p:txBody>
      </p:sp>
    </p:spTree>
    <p:extLst>
      <p:ext uri="{BB962C8B-B14F-4D97-AF65-F5344CB8AC3E}">
        <p14:creationId xmlns:p14="http://schemas.microsoft.com/office/powerpoint/2010/main" val="1299037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latin typeface="Arial" panose="020B0604020202020204" pitchFamily="34" charset="0"/>
              </a:rPr>
              <a:t>Present status</a:t>
            </a:r>
          </a:p>
        </p:txBody>
      </p:sp>
      <p:sp>
        <p:nvSpPr>
          <p:cNvPr id="4" name="Fußzeilenplatzhalter 3"/>
          <p:cNvSpPr>
            <a:spLocks noGrp="1"/>
          </p:cNvSpPr>
          <p:nvPr>
            <p:ph type="ftr" sz="quarter" idx="11"/>
          </p:nvPr>
        </p:nvSpPr>
        <p:spPr/>
        <p:txBody>
          <a:bodyPr/>
          <a:lstStyle/>
          <a:p>
            <a:r>
              <a:rPr lang="en-GB" dirty="0">
                <a:solidFill>
                  <a:prstClr val="white"/>
                </a:solidFill>
              </a:rPr>
              <a:t>D. Leichtle | VNS Shielding | 28 May 2024</a:t>
            </a:r>
          </a:p>
        </p:txBody>
      </p:sp>
      <p:sp>
        <p:nvSpPr>
          <p:cNvPr id="5" name="Foliennummernplatzhalter 4"/>
          <p:cNvSpPr>
            <a:spLocks noGrp="1"/>
          </p:cNvSpPr>
          <p:nvPr>
            <p:ph type="sldNum" sz="quarter" idx="12"/>
          </p:nvPr>
        </p:nvSpPr>
        <p:spPr/>
        <p:txBody>
          <a:bodyPr/>
          <a:lstStyle/>
          <a:p>
            <a:fld id="{6A6D9FA1-99C7-4910-8E32-B85D378B0060}" type="slidenum">
              <a:rPr lang="en-GB" smtClean="0">
                <a:solidFill>
                  <a:prstClr val="white"/>
                </a:solidFill>
              </a:rPr>
              <a:pPr/>
              <a:t>5</a:t>
            </a:fld>
            <a:endParaRPr lang="en-GB" dirty="0">
              <a:solidFill>
                <a:prstClr val="white"/>
              </a:solidFill>
            </a:endParaRPr>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6108" y="1811427"/>
            <a:ext cx="4060247" cy="4299085"/>
          </a:xfrm>
          <a:prstGeom prst="rect">
            <a:avLst/>
          </a:prstGeom>
        </p:spPr>
      </p:pic>
      <p:sp>
        <p:nvSpPr>
          <p:cNvPr id="7" name="Abgerundetes Rechteck 6"/>
          <p:cNvSpPr/>
          <p:nvPr/>
        </p:nvSpPr>
        <p:spPr>
          <a:xfrm>
            <a:off x="4475650" y="721849"/>
            <a:ext cx="4135755" cy="588818"/>
          </a:xfrm>
          <a:prstGeom prst="roundRect">
            <a:avLst>
              <a:gd name="adj" fmla="val 7608"/>
            </a:avLst>
          </a:prstGeom>
          <a:solidFill>
            <a:schemeClr val="bg1">
              <a:lumMod val="95000"/>
            </a:schemeClr>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rPr>
              <a:t>MCNP shielding blankets layout</a:t>
            </a:r>
          </a:p>
        </p:txBody>
      </p:sp>
      <p:pic>
        <p:nvPicPr>
          <p:cNvPr id="8" name="Picture 5"/>
          <p:cNvPicPr/>
          <p:nvPr/>
        </p:nvPicPr>
        <p:blipFill rotWithShape="1">
          <a:blip r:embed="rId3" cstate="print">
            <a:extLst>
              <a:ext uri="{28A0092B-C50C-407E-A947-70E740481C1C}">
                <a14:useLocalDpi xmlns:a14="http://schemas.microsoft.com/office/drawing/2010/main" val="0"/>
              </a:ext>
            </a:extLst>
          </a:blip>
          <a:srcRect t="1811" r="41970"/>
          <a:stretch/>
        </p:blipFill>
        <p:spPr bwMode="auto">
          <a:xfrm>
            <a:off x="164908" y="1310667"/>
            <a:ext cx="4521200" cy="2528685"/>
          </a:xfrm>
          <a:prstGeom prst="rect">
            <a:avLst/>
          </a:prstGeom>
          <a:noFill/>
        </p:spPr>
      </p:pic>
      <p:pic>
        <p:nvPicPr>
          <p:cNvPr id="9" name="Picture 5"/>
          <p:cNvPicPr/>
          <p:nvPr/>
        </p:nvPicPr>
        <p:blipFill rotWithShape="1">
          <a:blip r:embed="rId3" cstate="print">
            <a:extLst>
              <a:ext uri="{28A0092B-C50C-407E-A947-70E740481C1C}">
                <a14:useLocalDpi xmlns:a14="http://schemas.microsoft.com/office/drawing/2010/main" val="0"/>
              </a:ext>
            </a:extLst>
          </a:blip>
          <a:srcRect l="57701"/>
          <a:stretch/>
        </p:blipFill>
        <p:spPr bwMode="auto">
          <a:xfrm>
            <a:off x="268513" y="3608720"/>
            <a:ext cx="3430623" cy="2710548"/>
          </a:xfrm>
          <a:prstGeom prst="rect">
            <a:avLst/>
          </a:prstGeom>
          <a:noFill/>
        </p:spPr>
      </p:pic>
      <p:sp>
        <p:nvSpPr>
          <p:cNvPr id="10" name="Abgerundetes Rechteck 9"/>
          <p:cNvSpPr/>
          <p:nvPr/>
        </p:nvSpPr>
        <p:spPr>
          <a:xfrm>
            <a:off x="268513" y="721849"/>
            <a:ext cx="3678556" cy="588818"/>
          </a:xfrm>
          <a:prstGeom prst="roundRect">
            <a:avLst>
              <a:gd name="adj" fmla="val 7608"/>
            </a:avLst>
          </a:prstGeom>
          <a:solidFill>
            <a:schemeClr val="bg1">
              <a:lumMod val="95000"/>
            </a:schemeClr>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rPr>
              <a:t>Shielding blankets study TS</a:t>
            </a:r>
          </a:p>
        </p:txBody>
      </p:sp>
      <p:sp>
        <p:nvSpPr>
          <p:cNvPr id="11" name="Textfeld 10"/>
          <p:cNvSpPr txBox="1"/>
          <p:nvPr/>
        </p:nvSpPr>
        <p:spPr>
          <a:xfrm>
            <a:off x="8746355" y="721849"/>
            <a:ext cx="3351302" cy="5693866"/>
          </a:xfrm>
          <a:prstGeom prst="rect">
            <a:avLst/>
          </a:prstGeom>
          <a:solidFill>
            <a:schemeClr val="bg1"/>
          </a:solidFill>
        </p:spPr>
        <p:txBody>
          <a:bodyPr wrap="square" rtlCol="0">
            <a:spAutoFit/>
          </a:bodyPr>
          <a:lstStyle/>
          <a:p>
            <a:pPr algn="l"/>
            <a:r>
              <a:rPr lang="en-US" sz="2200" dirty="0"/>
              <a:t>TS shielding blankets:</a:t>
            </a:r>
          </a:p>
          <a:p>
            <a:pPr marL="285750" indent="-285750" algn="l">
              <a:buFont typeface="Calibri" panose="020F0502020204030204" pitchFamily="34" charset="0"/>
              <a:buChar char="‒"/>
            </a:pPr>
            <a:endParaRPr lang="en-US" sz="1600" dirty="0"/>
          </a:p>
          <a:p>
            <a:pPr marL="285750" indent="-285750" algn="just">
              <a:buFont typeface="Calibri" panose="020F0502020204030204" pitchFamily="34" charset="0"/>
              <a:buChar char="‒"/>
            </a:pPr>
            <a:r>
              <a:rPr lang="en-US" sz="1600" dirty="0"/>
              <a:t>Shielding materials to study are divided in 3 groups (high, medium and low priority)</a:t>
            </a:r>
          </a:p>
          <a:p>
            <a:pPr marL="285750" indent="-285750" algn="just">
              <a:buFont typeface="Calibri" panose="020F0502020204030204" pitchFamily="34" charset="0"/>
              <a:buChar char="‒"/>
            </a:pPr>
            <a:r>
              <a:rPr lang="en-US" sz="1600" dirty="0"/>
              <a:t>1</a:t>
            </a:r>
            <a:r>
              <a:rPr lang="en-US" sz="1600" baseline="30000" dirty="0"/>
              <a:t>st</a:t>
            </a:r>
            <a:r>
              <a:rPr lang="en-US" sz="1600" dirty="0"/>
              <a:t>: W compounds, hydrates, B</a:t>
            </a:r>
            <a:r>
              <a:rPr lang="en-US" sz="1600" baseline="-25000" dirty="0"/>
              <a:t>4</a:t>
            </a:r>
            <a:r>
              <a:rPr lang="en-US" sz="1600" dirty="0"/>
              <a:t>C</a:t>
            </a:r>
          </a:p>
          <a:p>
            <a:pPr marL="285750" indent="-285750" algn="just">
              <a:buFont typeface="Calibri" panose="020F0502020204030204" pitchFamily="34" charset="0"/>
              <a:buChar char="‒"/>
            </a:pPr>
            <a:r>
              <a:rPr lang="en-US" sz="1600" dirty="0"/>
              <a:t>2</a:t>
            </a:r>
            <a:r>
              <a:rPr lang="en-US" sz="1600" baseline="30000" dirty="0"/>
              <a:t>nd</a:t>
            </a:r>
            <a:r>
              <a:rPr lang="en-US" sz="1600" dirty="0"/>
              <a:t>: </a:t>
            </a:r>
            <a:r>
              <a:rPr lang="en-US" sz="1600" dirty="0" err="1"/>
              <a:t>Hf</a:t>
            </a:r>
            <a:r>
              <a:rPr lang="en-US" sz="1600" dirty="0"/>
              <a:t> hydrate</a:t>
            </a:r>
          </a:p>
          <a:p>
            <a:pPr marL="285750" indent="-285750" algn="just">
              <a:buFont typeface="Calibri" panose="020F0502020204030204" pitchFamily="34" charset="0"/>
              <a:buChar char="‒"/>
            </a:pPr>
            <a:r>
              <a:rPr lang="en-US" sz="1600" dirty="0"/>
              <a:t>3</a:t>
            </a:r>
            <a:r>
              <a:rPr lang="en-US" sz="1600" baseline="30000" dirty="0"/>
              <a:t>rd</a:t>
            </a:r>
            <a:r>
              <a:rPr lang="en-US" sz="1600" dirty="0"/>
              <a:t>: </a:t>
            </a:r>
            <a:r>
              <a:rPr lang="en-US" sz="1600" dirty="0" err="1"/>
              <a:t>Gd</a:t>
            </a:r>
            <a:r>
              <a:rPr lang="en-US" sz="1600" dirty="0"/>
              <a:t> oxide, Ta</a:t>
            </a:r>
          </a:p>
          <a:p>
            <a:pPr marL="285750" indent="-285750" algn="just">
              <a:buFont typeface="Calibri" panose="020F0502020204030204" pitchFamily="34" charset="0"/>
              <a:buChar char="‒"/>
            </a:pPr>
            <a:r>
              <a:rPr lang="en-US" sz="1600" dirty="0"/>
              <a:t>Different combinations of the materials in layers</a:t>
            </a:r>
          </a:p>
          <a:p>
            <a:pPr marL="285750" indent="-285750" algn="just">
              <a:buFont typeface="Calibri" panose="020F0502020204030204" pitchFamily="34" charset="0"/>
              <a:buChar char="‒"/>
            </a:pPr>
            <a:r>
              <a:rPr lang="en-US" sz="1600" dirty="0"/>
              <a:t>In total ~ more than 50 cases</a:t>
            </a:r>
          </a:p>
          <a:p>
            <a:pPr algn="l"/>
            <a:endParaRPr lang="en-US" sz="1600" dirty="0"/>
          </a:p>
          <a:p>
            <a:pPr algn="l"/>
            <a:r>
              <a:rPr lang="en-US" sz="2200" dirty="0"/>
              <a:t>Challenges:</a:t>
            </a:r>
          </a:p>
          <a:p>
            <a:pPr algn="l"/>
            <a:endParaRPr lang="en-US" sz="1600" dirty="0"/>
          </a:p>
          <a:p>
            <a:pPr marL="285750" indent="-285750" algn="just">
              <a:buFont typeface="Calibri" panose="020F0502020204030204" pitchFamily="34" charset="0"/>
              <a:buChar char="‒"/>
            </a:pPr>
            <a:r>
              <a:rPr lang="en-US" sz="1600" dirty="0"/>
              <a:t>Particle spectra (n, </a:t>
            </a:r>
            <a:r>
              <a:rPr lang="en-US" sz="1600" dirty="0">
                <a:sym typeface="Symbol" panose="05050102010706020507" pitchFamily="18" charset="2"/>
              </a:rPr>
              <a:t>) </a:t>
            </a:r>
            <a:r>
              <a:rPr lang="en-US" sz="1600" dirty="0"/>
              <a:t>have a significant attenuation in the shielding materials</a:t>
            </a:r>
          </a:p>
          <a:p>
            <a:pPr marL="285750" indent="-285750" algn="just">
              <a:buFont typeface="Calibri" panose="020F0502020204030204" pitchFamily="34" charset="0"/>
              <a:buChar char="‒"/>
            </a:pPr>
            <a:r>
              <a:rPr lang="en-US" sz="1600" dirty="0"/>
              <a:t>A strong variance reduction technique must be applied to decrease statistical errors</a:t>
            </a:r>
          </a:p>
          <a:p>
            <a:pPr marL="285750" indent="-285750" algn="just">
              <a:buFont typeface="Calibri" panose="020F0502020204030204" pitchFamily="34" charset="0"/>
              <a:buChar char="‒"/>
            </a:pPr>
            <a:r>
              <a:rPr lang="en-US" sz="1600" dirty="0"/>
              <a:t>MCNP run takes several hours with ~1000 CPUs</a:t>
            </a:r>
          </a:p>
        </p:txBody>
      </p:sp>
    </p:spTree>
    <p:extLst>
      <p:ext uri="{BB962C8B-B14F-4D97-AF65-F5344CB8AC3E}">
        <p14:creationId xmlns:p14="http://schemas.microsoft.com/office/powerpoint/2010/main" val="3549758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4C27B2-A162-4E7D-9617-32952200D1CE}"/>
              </a:ext>
            </a:extLst>
          </p:cNvPr>
          <p:cNvSpPr>
            <a:spLocks noGrp="1"/>
          </p:cNvSpPr>
          <p:nvPr>
            <p:ph type="title"/>
          </p:nvPr>
        </p:nvSpPr>
        <p:spPr/>
        <p:txBody>
          <a:bodyPr/>
          <a:lstStyle/>
          <a:p>
            <a:r>
              <a:rPr lang="de-DE" dirty="0"/>
              <a:t>Neutron </a:t>
            </a:r>
            <a:r>
              <a:rPr lang="de-DE" dirty="0" err="1"/>
              <a:t>flux</a:t>
            </a:r>
            <a:r>
              <a:rPr lang="de-DE" dirty="0"/>
              <a:t> </a:t>
            </a:r>
            <a:r>
              <a:rPr lang="de-DE" dirty="0" err="1"/>
              <a:t>mapping</a:t>
            </a:r>
            <a:r>
              <a:rPr lang="de-DE" dirty="0"/>
              <a:t> at </a:t>
            </a:r>
            <a:r>
              <a:rPr lang="de-DE" dirty="0" err="1"/>
              <a:t>Inboard</a:t>
            </a:r>
            <a:r>
              <a:rPr lang="de-DE" dirty="0"/>
              <a:t> </a:t>
            </a:r>
            <a:endParaRPr lang="en-GB" dirty="0"/>
          </a:p>
        </p:txBody>
      </p:sp>
      <p:sp>
        <p:nvSpPr>
          <p:cNvPr id="3" name="Inhaltsplatzhalter 2">
            <a:extLst>
              <a:ext uri="{FF2B5EF4-FFF2-40B4-BE49-F238E27FC236}">
                <a16:creationId xmlns:a16="http://schemas.microsoft.com/office/drawing/2014/main" id="{A08364AF-A35E-442D-B290-74831A77FB5A}"/>
              </a:ext>
            </a:extLst>
          </p:cNvPr>
          <p:cNvSpPr>
            <a:spLocks noGrp="1"/>
          </p:cNvSpPr>
          <p:nvPr>
            <p:ph idx="1"/>
          </p:nvPr>
        </p:nvSpPr>
        <p:spPr/>
        <p:txBody>
          <a:bodyPr/>
          <a:lstStyle/>
          <a:p>
            <a:pPr marL="0" indent="0">
              <a:buNone/>
            </a:pPr>
            <a:endParaRPr lang="en-GB" dirty="0"/>
          </a:p>
        </p:txBody>
      </p:sp>
      <p:sp>
        <p:nvSpPr>
          <p:cNvPr id="4" name="Fußzeilenplatzhalter 3">
            <a:extLst>
              <a:ext uri="{FF2B5EF4-FFF2-40B4-BE49-F238E27FC236}">
                <a16:creationId xmlns:a16="http://schemas.microsoft.com/office/drawing/2014/main" id="{2A60EA13-B053-4E22-8E20-4F0520739CA6}"/>
              </a:ext>
            </a:extLst>
          </p:cNvPr>
          <p:cNvSpPr>
            <a:spLocks noGrp="1"/>
          </p:cNvSpPr>
          <p:nvPr>
            <p:ph type="ftr" sz="quarter" idx="11"/>
          </p:nvPr>
        </p:nvSpPr>
        <p:spPr/>
        <p:txBody>
          <a:bodyPr/>
          <a:lstStyle/>
          <a:p>
            <a:r>
              <a:rPr lang="en-GB">
                <a:solidFill>
                  <a:prstClr val="white"/>
                </a:solidFill>
              </a:rPr>
              <a:t>D. Leichtle | VNS Shielding | 28 May 2024</a:t>
            </a:r>
            <a:endParaRPr lang="en-GB" dirty="0">
              <a:solidFill>
                <a:prstClr val="white"/>
              </a:solidFill>
            </a:endParaRPr>
          </a:p>
        </p:txBody>
      </p:sp>
      <p:sp>
        <p:nvSpPr>
          <p:cNvPr id="5" name="Foliennummernplatzhalter 4">
            <a:extLst>
              <a:ext uri="{FF2B5EF4-FFF2-40B4-BE49-F238E27FC236}">
                <a16:creationId xmlns:a16="http://schemas.microsoft.com/office/drawing/2014/main" id="{39620397-C032-4FED-A3A1-28489BE4FE13}"/>
              </a:ext>
            </a:extLst>
          </p:cNvPr>
          <p:cNvSpPr>
            <a:spLocks noGrp="1"/>
          </p:cNvSpPr>
          <p:nvPr>
            <p:ph type="sldNum" sz="quarter" idx="12"/>
          </p:nvPr>
        </p:nvSpPr>
        <p:spPr/>
        <p:txBody>
          <a:bodyPr/>
          <a:lstStyle/>
          <a:p>
            <a:fld id="{6A6D9FA1-99C7-4910-8E32-B85D378B0060}" type="slidenum">
              <a:rPr lang="en-GB" smtClean="0">
                <a:solidFill>
                  <a:prstClr val="white"/>
                </a:solidFill>
              </a:rPr>
              <a:pPr/>
              <a:t>6</a:t>
            </a:fld>
            <a:endParaRPr lang="en-GB" dirty="0">
              <a:solidFill>
                <a:prstClr val="white"/>
              </a:solidFill>
            </a:endParaRPr>
          </a:p>
        </p:txBody>
      </p:sp>
      <p:pic>
        <p:nvPicPr>
          <p:cNvPr id="6" name="Picture 7">
            <a:extLst>
              <a:ext uri="{FF2B5EF4-FFF2-40B4-BE49-F238E27FC236}">
                <a16:creationId xmlns:a16="http://schemas.microsoft.com/office/drawing/2014/main" id="{80CCDB91-EF29-4570-9402-12669A1F8320}"/>
              </a:ext>
            </a:extLst>
          </p:cNvPr>
          <p:cNvPicPr>
            <a:picLocks noChangeAspect="1"/>
          </p:cNvPicPr>
          <p:nvPr/>
        </p:nvPicPr>
        <p:blipFill>
          <a:blip r:embed="rId2"/>
          <a:stretch>
            <a:fillRect/>
          </a:stretch>
        </p:blipFill>
        <p:spPr>
          <a:xfrm>
            <a:off x="2934786" y="1439399"/>
            <a:ext cx="5904651" cy="4816831"/>
          </a:xfrm>
          <a:prstGeom prst="rect">
            <a:avLst/>
          </a:prstGeom>
          <a:ln>
            <a:solidFill>
              <a:srgbClr val="00B050"/>
            </a:solidFill>
          </a:ln>
        </p:spPr>
      </p:pic>
      <p:cxnSp>
        <p:nvCxnSpPr>
          <p:cNvPr id="7" name="Straight Arrow Connector 9">
            <a:extLst>
              <a:ext uri="{FF2B5EF4-FFF2-40B4-BE49-F238E27FC236}">
                <a16:creationId xmlns:a16="http://schemas.microsoft.com/office/drawing/2014/main" id="{D6AE7661-27ED-4BF9-9821-4907A2FC75E2}"/>
              </a:ext>
            </a:extLst>
          </p:cNvPr>
          <p:cNvCxnSpPr/>
          <p:nvPr/>
        </p:nvCxnSpPr>
        <p:spPr>
          <a:xfrm flipV="1">
            <a:off x="2080378" y="5139267"/>
            <a:ext cx="1331689" cy="186266"/>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10">
            <a:extLst>
              <a:ext uri="{FF2B5EF4-FFF2-40B4-BE49-F238E27FC236}">
                <a16:creationId xmlns:a16="http://schemas.microsoft.com/office/drawing/2014/main" id="{30F9D8CA-3DBD-485E-9A1C-3E1FC8E7D857}"/>
              </a:ext>
            </a:extLst>
          </p:cNvPr>
          <p:cNvSpPr txBox="1"/>
          <p:nvPr/>
        </p:nvSpPr>
        <p:spPr>
          <a:xfrm>
            <a:off x="1065268" y="5232400"/>
            <a:ext cx="1321196" cy="369332"/>
          </a:xfrm>
          <a:prstGeom prst="rect">
            <a:avLst/>
          </a:prstGeom>
          <a:noFill/>
        </p:spPr>
        <p:txBody>
          <a:bodyPr wrap="none" rtlCol="0">
            <a:spAutoFit/>
          </a:bodyPr>
          <a:lstStyle/>
          <a:p>
            <a:r>
              <a:rPr lang="de-DE" dirty="0"/>
              <a:t>1E+9 cm</a:t>
            </a:r>
            <a:r>
              <a:rPr lang="de-DE" baseline="30000" dirty="0"/>
              <a:t>-2</a:t>
            </a:r>
            <a:r>
              <a:rPr lang="de-DE" dirty="0"/>
              <a:t>s</a:t>
            </a:r>
            <a:r>
              <a:rPr lang="de-DE" baseline="30000" dirty="0"/>
              <a:t>-1</a:t>
            </a:r>
            <a:endParaRPr lang="en-US" dirty="0"/>
          </a:p>
        </p:txBody>
      </p:sp>
      <p:cxnSp>
        <p:nvCxnSpPr>
          <p:cNvPr id="9" name="Straight Arrow Connector 11">
            <a:extLst>
              <a:ext uri="{FF2B5EF4-FFF2-40B4-BE49-F238E27FC236}">
                <a16:creationId xmlns:a16="http://schemas.microsoft.com/office/drawing/2014/main" id="{263CA417-54C1-4006-B1E3-7B5E11F58746}"/>
              </a:ext>
            </a:extLst>
          </p:cNvPr>
          <p:cNvCxnSpPr>
            <a:cxnSpLocks/>
          </p:cNvCxnSpPr>
          <p:nvPr/>
        </p:nvCxnSpPr>
        <p:spPr>
          <a:xfrm flipH="1" flipV="1">
            <a:off x="6443133" y="3970867"/>
            <a:ext cx="2577926" cy="1989666"/>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13">
            <a:extLst>
              <a:ext uri="{FF2B5EF4-FFF2-40B4-BE49-F238E27FC236}">
                <a16:creationId xmlns:a16="http://schemas.microsoft.com/office/drawing/2014/main" id="{AC930F0A-E390-44B7-B283-EAF08D9F81E7}"/>
              </a:ext>
            </a:extLst>
          </p:cNvPr>
          <p:cNvSpPr txBox="1"/>
          <p:nvPr/>
        </p:nvSpPr>
        <p:spPr>
          <a:xfrm>
            <a:off x="9021059" y="5463232"/>
            <a:ext cx="2803973" cy="830997"/>
          </a:xfrm>
          <a:prstGeom prst="rect">
            <a:avLst/>
          </a:prstGeom>
          <a:noFill/>
        </p:spPr>
        <p:txBody>
          <a:bodyPr wrap="none" rtlCol="0">
            <a:spAutoFit/>
          </a:bodyPr>
          <a:lstStyle/>
          <a:p>
            <a:r>
              <a:rPr lang="de-DE" dirty="0"/>
              <a:t>Neutron </a:t>
            </a:r>
            <a:r>
              <a:rPr lang="de-DE" dirty="0" err="1"/>
              <a:t>streaming</a:t>
            </a:r>
            <a:r>
              <a:rPr lang="de-DE" dirty="0"/>
              <a:t> </a:t>
            </a:r>
          </a:p>
          <a:p>
            <a:r>
              <a:rPr lang="de-DE" dirty="0" err="1"/>
              <a:t>following</a:t>
            </a:r>
            <a:r>
              <a:rPr lang="de-DE" dirty="0"/>
              <a:t> VV </a:t>
            </a:r>
            <a:r>
              <a:rPr lang="de-DE" dirty="0" err="1"/>
              <a:t>ribs</a:t>
            </a:r>
            <a:endParaRPr lang="en-US" dirty="0"/>
          </a:p>
        </p:txBody>
      </p:sp>
      <p:sp>
        <p:nvSpPr>
          <p:cNvPr id="11" name="TextBox 15">
            <a:extLst>
              <a:ext uri="{FF2B5EF4-FFF2-40B4-BE49-F238E27FC236}">
                <a16:creationId xmlns:a16="http://schemas.microsoft.com/office/drawing/2014/main" id="{FAFC8FCB-C1A0-4154-9204-62A4BB113D60}"/>
              </a:ext>
            </a:extLst>
          </p:cNvPr>
          <p:cNvSpPr txBox="1"/>
          <p:nvPr/>
        </p:nvSpPr>
        <p:spPr>
          <a:xfrm>
            <a:off x="9021059" y="1439399"/>
            <a:ext cx="2090059"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b="1" dirty="0"/>
              <a:t>Case 0 – 1</a:t>
            </a:r>
          </a:p>
          <a:p>
            <a:r>
              <a:rPr lang="de-DE" b="1" dirty="0"/>
              <a:t>(W</a:t>
            </a:r>
            <a:r>
              <a:rPr lang="de-DE" b="1" baseline="-25000" dirty="0"/>
              <a:t>2</a:t>
            </a:r>
            <a:r>
              <a:rPr lang="de-DE" b="1" dirty="0"/>
              <a:t>B</a:t>
            </a:r>
            <a:r>
              <a:rPr lang="de-DE" b="1" baseline="-25000" dirty="0"/>
              <a:t>5</a:t>
            </a:r>
            <a:r>
              <a:rPr lang="de-DE" b="1" dirty="0"/>
              <a:t> in SB and VV)</a:t>
            </a:r>
            <a:endParaRPr lang="en-US" b="1" dirty="0"/>
          </a:p>
        </p:txBody>
      </p:sp>
      <p:sp>
        <p:nvSpPr>
          <p:cNvPr id="12" name="Rectangle 16">
            <a:extLst>
              <a:ext uri="{FF2B5EF4-FFF2-40B4-BE49-F238E27FC236}">
                <a16:creationId xmlns:a16="http://schemas.microsoft.com/office/drawing/2014/main" id="{ED22BBEC-A883-4E85-8BBF-F6FE9287233E}"/>
              </a:ext>
            </a:extLst>
          </p:cNvPr>
          <p:cNvSpPr/>
          <p:nvPr/>
        </p:nvSpPr>
        <p:spPr>
          <a:xfrm>
            <a:off x="4550834" y="3179266"/>
            <a:ext cx="214196" cy="1358867"/>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7">
            <a:extLst>
              <a:ext uri="{FF2B5EF4-FFF2-40B4-BE49-F238E27FC236}">
                <a16:creationId xmlns:a16="http://schemas.microsoft.com/office/drawing/2014/main" id="{7726386B-183B-43C4-837D-E5CAC9DCDA1E}"/>
              </a:ext>
            </a:extLst>
          </p:cNvPr>
          <p:cNvCxnSpPr>
            <a:cxnSpLocks/>
          </p:cNvCxnSpPr>
          <p:nvPr/>
        </p:nvCxnSpPr>
        <p:spPr>
          <a:xfrm>
            <a:off x="2080378" y="3196200"/>
            <a:ext cx="2453522" cy="681534"/>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9">
            <a:extLst>
              <a:ext uri="{FF2B5EF4-FFF2-40B4-BE49-F238E27FC236}">
                <a16:creationId xmlns:a16="http://schemas.microsoft.com/office/drawing/2014/main" id="{97F1A86D-0B82-4063-8C7D-B2A1D816CDB8}"/>
              </a:ext>
            </a:extLst>
          </p:cNvPr>
          <p:cNvSpPr txBox="1"/>
          <p:nvPr/>
        </p:nvSpPr>
        <p:spPr>
          <a:xfrm>
            <a:off x="294045" y="2735844"/>
            <a:ext cx="2667718" cy="461665"/>
          </a:xfrm>
          <a:prstGeom prst="rect">
            <a:avLst/>
          </a:prstGeom>
          <a:noFill/>
        </p:spPr>
        <p:txBody>
          <a:bodyPr wrap="none" rtlCol="0">
            <a:spAutoFit/>
          </a:bodyPr>
          <a:lstStyle/>
          <a:p>
            <a:r>
              <a:rPr lang="de-DE" dirty="0"/>
              <a:t>Data </a:t>
            </a:r>
            <a:r>
              <a:rPr lang="de-DE" dirty="0" err="1"/>
              <a:t>pick-up</a:t>
            </a:r>
            <a:r>
              <a:rPr lang="de-DE" dirty="0"/>
              <a:t> </a:t>
            </a:r>
            <a:r>
              <a:rPr lang="de-DE" dirty="0" err="1"/>
              <a:t>point</a:t>
            </a:r>
            <a:endParaRPr lang="en-US" dirty="0"/>
          </a:p>
        </p:txBody>
      </p:sp>
    </p:spTree>
    <p:extLst>
      <p:ext uri="{BB962C8B-B14F-4D97-AF65-F5344CB8AC3E}">
        <p14:creationId xmlns:p14="http://schemas.microsoft.com/office/powerpoint/2010/main" val="1883536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070410-824C-4C1D-8345-9783F520C01A}"/>
              </a:ext>
            </a:extLst>
          </p:cNvPr>
          <p:cNvSpPr>
            <a:spLocks noGrp="1"/>
          </p:cNvSpPr>
          <p:nvPr>
            <p:ph type="title"/>
          </p:nvPr>
        </p:nvSpPr>
        <p:spPr/>
        <p:txBody>
          <a:bodyPr/>
          <a:lstStyle/>
          <a:p>
            <a:r>
              <a:rPr lang="de-DE" dirty="0" err="1"/>
              <a:t>Previous</a:t>
            </a:r>
            <a:r>
              <a:rPr lang="de-DE" dirty="0"/>
              <a:t> </a:t>
            </a:r>
            <a:r>
              <a:rPr lang="de-DE" dirty="0" err="1"/>
              <a:t>studies</a:t>
            </a:r>
            <a:r>
              <a:rPr lang="de-DE" dirty="0"/>
              <a:t>: Approach </a:t>
            </a:r>
            <a:r>
              <a:rPr lang="de-DE" dirty="0" err="1"/>
              <a:t>to</a:t>
            </a:r>
            <a:r>
              <a:rPr lang="de-DE" dirty="0"/>
              <a:t> </a:t>
            </a:r>
            <a:r>
              <a:rPr lang="de-DE" dirty="0" err="1"/>
              <a:t>shield</a:t>
            </a:r>
            <a:r>
              <a:rPr lang="de-DE" dirty="0"/>
              <a:t> </a:t>
            </a:r>
            <a:r>
              <a:rPr lang="de-DE" dirty="0" err="1"/>
              <a:t>conceptual</a:t>
            </a:r>
            <a:r>
              <a:rPr lang="de-DE" dirty="0"/>
              <a:t> </a:t>
            </a:r>
            <a:r>
              <a:rPr lang="de-DE" dirty="0" err="1"/>
              <a:t>choices</a:t>
            </a:r>
            <a:endParaRPr lang="en-GB" dirty="0"/>
          </a:p>
        </p:txBody>
      </p:sp>
      <p:sp>
        <p:nvSpPr>
          <p:cNvPr id="3" name="Inhaltsplatzhalter 2">
            <a:extLst>
              <a:ext uri="{FF2B5EF4-FFF2-40B4-BE49-F238E27FC236}">
                <a16:creationId xmlns:a16="http://schemas.microsoft.com/office/drawing/2014/main" id="{5133E994-F330-4E48-BEB7-AE069AA0F6C6}"/>
              </a:ext>
            </a:extLst>
          </p:cNvPr>
          <p:cNvSpPr>
            <a:spLocks noGrp="1"/>
          </p:cNvSpPr>
          <p:nvPr>
            <p:ph idx="1"/>
          </p:nvPr>
        </p:nvSpPr>
        <p:spPr/>
        <p:txBody>
          <a:bodyPr>
            <a:normAutofit lnSpcReduction="10000"/>
          </a:bodyPr>
          <a:lstStyle/>
          <a:p>
            <a:r>
              <a:rPr lang="de-DE" dirty="0" err="1"/>
              <a:t>Starting</a:t>
            </a:r>
            <a:r>
              <a:rPr lang="de-DE" dirty="0"/>
              <a:t> </a:t>
            </a:r>
            <a:r>
              <a:rPr lang="de-DE" dirty="0" err="1"/>
              <a:t>assumption</a:t>
            </a:r>
            <a:r>
              <a:rPr lang="de-DE" dirty="0"/>
              <a:t>: SB (W2B5), VV (B4C)</a:t>
            </a:r>
          </a:p>
          <a:p>
            <a:r>
              <a:rPr lang="de-DE" dirty="0" err="1"/>
              <a:t>Effect</a:t>
            </a:r>
            <a:r>
              <a:rPr lang="de-DE" dirty="0"/>
              <a:t> </a:t>
            </a:r>
            <a:r>
              <a:rPr lang="de-DE" dirty="0" err="1"/>
              <a:t>of</a:t>
            </a:r>
            <a:r>
              <a:rPr lang="de-DE" dirty="0"/>
              <a:t> </a:t>
            </a:r>
            <a:r>
              <a:rPr lang="de-DE" dirty="0" err="1"/>
              <a:t>new</a:t>
            </a:r>
            <a:r>
              <a:rPr lang="de-DE" dirty="0"/>
              <a:t> </a:t>
            </a:r>
            <a:r>
              <a:rPr lang="de-DE" dirty="0" err="1"/>
              <a:t>geometry</a:t>
            </a:r>
            <a:endParaRPr lang="de-DE" dirty="0"/>
          </a:p>
          <a:p>
            <a:r>
              <a:rPr lang="de-DE" dirty="0" err="1"/>
              <a:t>Variations</a:t>
            </a:r>
            <a:r>
              <a:rPr lang="de-DE" dirty="0"/>
              <a:t>: SB </a:t>
            </a:r>
            <a:r>
              <a:rPr lang="de-DE" dirty="0" err="1"/>
              <a:t>materials</a:t>
            </a:r>
            <a:endParaRPr lang="de-DE" dirty="0"/>
          </a:p>
          <a:p>
            <a:r>
              <a:rPr lang="de-DE" dirty="0" err="1"/>
              <a:t>Variations</a:t>
            </a:r>
            <a:r>
              <a:rPr lang="de-DE" dirty="0"/>
              <a:t>: VV </a:t>
            </a:r>
            <a:r>
              <a:rPr lang="de-DE" dirty="0" err="1"/>
              <a:t>materials</a:t>
            </a:r>
            <a:endParaRPr lang="de-DE" dirty="0"/>
          </a:p>
          <a:p>
            <a:r>
              <a:rPr lang="de-DE" dirty="0" err="1"/>
              <a:t>Swapping</a:t>
            </a:r>
            <a:r>
              <a:rPr lang="de-DE" dirty="0"/>
              <a:t> material radial </a:t>
            </a:r>
            <a:r>
              <a:rPr lang="de-DE" dirty="0" err="1"/>
              <a:t>configuration</a:t>
            </a:r>
            <a:endParaRPr lang="de-DE" dirty="0"/>
          </a:p>
          <a:p>
            <a:r>
              <a:rPr lang="de-DE" dirty="0" err="1"/>
              <a:t>Thickness</a:t>
            </a:r>
            <a:r>
              <a:rPr lang="de-DE" dirty="0"/>
              <a:t> </a:t>
            </a:r>
            <a:r>
              <a:rPr lang="de-DE" dirty="0" err="1"/>
              <a:t>reduction</a:t>
            </a:r>
            <a:r>
              <a:rPr lang="de-DE" dirty="0"/>
              <a:t> </a:t>
            </a:r>
            <a:r>
              <a:rPr lang="de-DE" dirty="0" err="1"/>
              <a:t>with</a:t>
            </a:r>
            <a:r>
              <a:rPr lang="de-DE" dirty="0"/>
              <a:t> </a:t>
            </a:r>
            <a:r>
              <a:rPr lang="de-DE" dirty="0" err="1"/>
              <a:t>optimized</a:t>
            </a:r>
            <a:r>
              <a:rPr lang="de-DE" dirty="0"/>
              <a:t> SB/VV material </a:t>
            </a:r>
            <a:r>
              <a:rPr lang="de-DE" dirty="0" err="1"/>
              <a:t>configuration</a:t>
            </a:r>
            <a:endParaRPr lang="de-DE" dirty="0"/>
          </a:p>
          <a:p>
            <a:pPr marL="0" indent="0">
              <a:buNone/>
            </a:pPr>
            <a:r>
              <a:rPr lang="de-DE" b="1" dirty="0" err="1"/>
              <a:t>Based</a:t>
            </a:r>
            <a:r>
              <a:rPr lang="de-DE" b="1" dirty="0"/>
              <a:t> on SB (W2B5), VV (B4C)</a:t>
            </a:r>
          </a:p>
          <a:p>
            <a:r>
              <a:rPr lang="de-DE" dirty="0" err="1"/>
              <a:t>Cylindrical</a:t>
            </a:r>
            <a:r>
              <a:rPr lang="de-DE" dirty="0"/>
              <a:t> VV </a:t>
            </a:r>
            <a:r>
              <a:rPr lang="de-DE" dirty="0" err="1"/>
              <a:t>provides</a:t>
            </a:r>
            <a:r>
              <a:rPr lang="de-DE" dirty="0"/>
              <a:t> </a:t>
            </a:r>
            <a:r>
              <a:rPr lang="de-DE" dirty="0" err="1"/>
              <a:t>more</a:t>
            </a:r>
            <a:r>
              <a:rPr lang="de-DE" dirty="0"/>
              <a:t> </a:t>
            </a:r>
            <a:r>
              <a:rPr lang="de-DE" dirty="0" err="1"/>
              <a:t>mass</a:t>
            </a:r>
            <a:r>
              <a:rPr lang="de-DE" dirty="0"/>
              <a:t> </a:t>
            </a:r>
            <a:r>
              <a:rPr lang="de-DE" dirty="0" err="1"/>
              <a:t>attenuation</a:t>
            </a:r>
            <a:r>
              <a:rPr lang="de-DE" dirty="0"/>
              <a:t> (at same nominal radial </a:t>
            </a:r>
            <a:r>
              <a:rPr lang="de-DE" dirty="0" err="1"/>
              <a:t>thickness</a:t>
            </a:r>
            <a:r>
              <a:rPr lang="de-DE" dirty="0"/>
              <a:t>).</a:t>
            </a:r>
          </a:p>
          <a:p>
            <a:r>
              <a:rPr lang="de-DE" dirty="0"/>
              <a:t>VV: B4C </a:t>
            </a:r>
            <a:r>
              <a:rPr lang="de-DE" dirty="0" err="1"/>
              <a:t>is</a:t>
            </a:r>
            <a:r>
              <a:rPr lang="de-DE" dirty="0"/>
              <a:t> </a:t>
            </a:r>
            <a:r>
              <a:rPr lang="de-DE" dirty="0" err="1"/>
              <a:t>significantly</a:t>
            </a:r>
            <a:r>
              <a:rPr lang="de-DE" dirty="0"/>
              <a:t> </a:t>
            </a:r>
            <a:r>
              <a:rPr lang="de-DE" dirty="0" err="1"/>
              <a:t>less</a:t>
            </a:r>
            <a:r>
              <a:rPr lang="de-DE" dirty="0"/>
              <a:t> </a:t>
            </a:r>
            <a:r>
              <a:rPr lang="de-DE" dirty="0" err="1"/>
              <a:t>effective</a:t>
            </a:r>
            <a:r>
              <a:rPr lang="de-DE" dirty="0"/>
              <a:t> </a:t>
            </a:r>
            <a:r>
              <a:rPr lang="de-DE" dirty="0" err="1"/>
              <a:t>than</a:t>
            </a:r>
            <a:r>
              <a:rPr lang="de-DE" dirty="0"/>
              <a:t> W2B5 (</a:t>
            </a:r>
            <a:r>
              <a:rPr lang="de-DE" dirty="0" err="1"/>
              <a:t>or</a:t>
            </a:r>
            <a:r>
              <a:rPr lang="de-DE" dirty="0"/>
              <a:t> WC). </a:t>
            </a:r>
            <a:r>
              <a:rPr lang="de-DE" dirty="0" err="1"/>
              <a:t>Improvement</a:t>
            </a:r>
            <a:r>
              <a:rPr lang="de-DE" dirty="0"/>
              <a:t> </a:t>
            </a:r>
            <a:r>
              <a:rPr lang="de-DE" dirty="0" err="1"/>
              <a:t>by</a:t>
            </a:r>
            <a:r>
              <a:rPr lang="de-DE" dirty="0"/>
              <a:t> ca. </a:t>
            </a:r>
            <a:r>
              <a:rPr lang="de-DE" dirty="0" err="1"/>
              <a:t>factor</a:t>
            </a:r>
            <a:r>
              <a:rPr lang="de-DE" dirty="0"/>
              <a:t> 20 (</a:t>
            </a:r>
            <a:r>
              <a:rPr lang="de-DE" dirty="0" err="1"/>
              <a:t>or</a:t>
            </a:r>
            <a:r>
              <a:rPr lang="de-DE" dirty="0"/>
              <a:t> 3).</a:t>
            </a:r>
          </a:p>
          <a:p>
            <a:r>
              <a:rPr lang="de-DE" dirty="0"/>
              <a:t>SB: </a:t>
            </a:r>
            <a:r>
              <a:rPr lang="de-DE" dirty="0" err="1"/>
              <a:t>here</a:t>
            </a:r>
            <a:r>
              <a:rPr lang="de-DE" dirty="0"/>
              <a:t> also </a:t>
            </a:r>
            <a:r>
              <a:rPr lang="de-DE" dirty="0" err="1"/>
              <a:t>use</a:t>
            </a:r>
            <a:r>
              <a:rPr lang="de-DE" dirty="0"/>
              <a:t> </a:t>
            </a:r>
            <a:r>
              <a:rPr lang="de-DE" dirty="0" err="1"/>
              <a:t>of</a:t>
            </a:r>
            <a:r>
              <a:rPr lang="de-DE" dirty="0"/>
              <a:t> B4C </a:t>
            </a:r>
            <a:r>
              <a:rPr lang="de-DE" dirty="0" err="1"/>
              <a:t>is</a:t>
            </a:r>
            <a:r>
              <a:rPr lang="de-DE" dirty="0"/>
              <a:t> not </a:t>
            </a:r>
            <a:r>
              <a:rPr lang="de-DE" dirty="0" err="1"/>
              <a:t>recommended</a:t>
            </a:r>
            <a:r>
              <a:rPr lang="de-DE" dirty="0"/>
              <a:t>.</a:t>
            </a:r>
          </a:p>
          <a:p>
            <a:r>
              <a:rPr lang="de-DE" dirty="0"/>
              <a:t>SB: </a:t>
            </a:r>
            <a:r>
              <a:rPr lang="de-DE" dirty="0" err="1"/>
              <a:t>replacing</a:t>
            </a:r>
            <a:r>
              <a:rPr lang="de-DE" dirty="0"/>
              <a:t> </a:t>
            </a:r>
            <a:r>
              <a:rPr lang="de-DE" dirty="0" err="1"/>
              <a:t>the</a:t>
            </a:r>
            <a:r>
              <a:rPr lang="de-DE" dirty="0"/>
              <a:t> </a:t>
            </a:r>
            <a:r>
              <a:rPr lang="de-DE" dirty="0" err="1"/>
              <a:t>Eurofer</a:t>
            </a:r>
            <a:r>
              <a:rPr lang="de-DE" dirty="0"/>
              <a:t> </a:t>
            </a:r>
            <a:r>
              <a:rPr lang="de-DE" dirty="0" err="1"/>
              <a:t>backplate</a:t>
            </a:r>
            <a:r>
              <a:rPr lang="de-DE" dirty="0"/>
              <a:t> </a:t>
            </a:r>
            <a:r>
              <a:rPr lang="de-DE" dirty="0" err="1"/>
              <a:t>by</a:t>
            </a:r>
            <a:r>
              <a:rPr lang="de-DE" dirty="0"/>
              <a:t> e.g. WC </a:t>
            </a:r>
            <a:r>
              <a:rPr lang="de-DE" dirty="0" err="1"/>
              <a:t>provides</a:t>
            </a:r>
            <a:r>
              <a:rPr lang="de-DE" dirty="0"/>
              <a:t> a 10% </a:t>
            </a:r>
            <a:r>
              <a:rPr lang="de-DE" dirty="0" err="1"/>
              <a:t>effect</a:t>
            </a:r>
            <a:r>
              <a:rPr lang="de-DE" dirty="0"/>
              <a:t>.</a:t>
            </a:r>
          </a:p>
          <a:p>
            <a:r>
              <a:rPr lang="de-DE" dirty="0"/>
              <a:t>Use </a:t>
            </a:r>
            <a:r>
              <a:rPr lang="de-DE" dirty="0" err="1"/>
              <a:t>of</a:t>
            </a:r>
            <a:r>
              <a:rPr lang="de-DE" dirty="0"/>
              <a:t> W2B5 in </a:t>
            </a:r>
            <a:r>
              <a:rPr lang="de-DE" dirty="0" err="1"/>
              <a:t>rear</a:t>
            </a:r>
            <a:r>
              <a:rPr lang="de-DE" dirty="0"/>
              <a:t> </a:t>
            </a:r>
            <a:r>
              <a:rPr lang="de-DE" dirty="0" err="1"/>
              <a:t>parts</a:t>
            </a:r>
            <a:r>
              <a:rPr lang="de-DE" dirty="0"/>
              <a:t> </a:t>
            </a:r>
            <a:r>
              <a:rPr lang="de-DE" dirty="0" err="1"/>
              <a:t>is</a:t>
            </a:r>
            <a:r>
              <a:rPr lang="de-DE" dirty="0"/>
              <a:t> </a:t>
            </a:r>
            <a:r>
              <a:rPr lang="de-DE" dirty="0" err="1"/>
              <a:t>recommended</a:t>
            </a:r>
            <a:r>
              <a:rPr lang="de-DE" dirty="0"/>
              <a:t>: </a:t>
            </a:r>
            <a:r>
              <a:rPr lang="de-DE" dirty="0" err="1"/>
              <a:t>better</a:t>
            </a:r>
            <a:r>
              <a:rPr lang="de-DE" dirty="0"/>
              <a:t> in VV </a:t>
            </a:r>
            <a:r>
              <a:rPr lang="de-DE" dirty="0" err="1"/>
              <a:t>than</a:t>
            </a:r>
            <a:r>
              <a:rPr lang="de-DE" dirty="0"/>
              <a:t> in SB.</a:t>
            </a:r>
          </a:p>
          <a:p>
            <a:r>
              <a:rPr lang="de-DE" dirty="0" err="1"/>
              <a:t>Water</a:t>
            </a:r>
            <a:r>
              <a:rPr lang="de-DE" dirty="0"/>
              <a:t> </a:t>
            </a:r>
            <a:r>
              <a:rPr lang="de-DE" dirty="0" err="1"/>
              <a:t>content</a:t>
            </a:r>
            <a:r>
              <a:rPr lang="de-DE" dirty="0"/>
              <a:t> in VV </a:t>
            </a:r>
            <a:r>
              <a:rPr lang="de-DE" dirty="0" err="1"/>
              <a:t>with</a:t>
            </a:r>
            <a:r>
              <a:rPr lang="de-DE" dirty="0"/>
              <a:t> </a:t>
            </a:r>
            <a:r>
              <a:rPr lang="de-DE" dirty="0" err="1"/>
              <a:t>lot</a:t>
            </a:r>
            <a:r>
              <a:rPr lang="de-DE" dirty="0"/>
              <a:t> </a:t>
            </a:r>
            <a:r>
              <a:rPr lang="de-DE" dirty="0" err="1"/>
              <a:t>of</a:t>
            </a:r>
            <a:r>
              <a:rPr lang="de-DE" dirty="0"/>
              <a:t> W2B5 </a:t>
            </a:r>
            <a:r>
              <a:rPr lang="de-DE" dirty="0" err="1"/>
              <a:t>is</a:t>
            </a:r>
            <a:r>
              <a:rPr lang="de-DE" dirty="0"/>
              <a:t> not </a:t>
            </a:r>
            <a:r>
              <a:rPr lang="de-DE" dirty="0" err="1"/>
              <a:t>important</a:t>
            </a:r>
            <a:r>
              <a:rPr lang="de-DE" dirty="0"/>
              <a:t>.</a:t>
            </a:r>
          </a:p>
          <a:p>
            <a:endParaRPr lang="en-GB" dirty="0"/>
          </a:p>
        </p:txBody>
      </p:sp>
      <p:sp>
        <p:nvSpPr>
          <p:cNvPr id="4" name="Fußzeilenplatzhalter 3">
            <a:extLst>
              <a:ext uri="{FF2B5EF4-FFF2-40B4-BE49-F238E27FC236}">
                <a16:creationId xmlns:a16="http://schemas.microsoft.com/office/drawing/2014/main" id="{6721DC81-B7BB-461E-8D98-480E5600BCF4}"/>
              </a:ext>
            </a:extLst>
          </p:cNvPr>
          <p:cNvSpPr>
            <a:spLocks noGrp="1"/>
          </p:cNvSpPr>
          <p:nvPr>
            <p:ph type="ftr" sz="quarter" idx="11"/>
          </p:nvPr>
        </p:nvSpPr>
        <p:spPr/>
        <p:txBody>
          <a:bodyPr/>
          <a:lstStyle/>
          <a:p>
            <a:r>
              <a:rPr lang="en-GB">
                <a:solidFill>
                  <a:prstClr val="white"/>
                </a:solidFill>
              </a:rPr>
              <a:t>D. Leichtle | VNS Shielding | 28 May 2024</a:t>
            </a:r>
            <a:endParaRPr lang="en-GB" dirty="0">
              <a:solidFill>
                <a:prstClr val="white"/>
              </a:solidFill>
            </a:endParaRPr>
          </a:p>
        </p:txBody>
      </p:sp>
      <p:sp>
        <p:nvSpPr>
          <p:cNvPr id="5" name="Foliennummernplatzhalter 4">
            <a:extLst>
              <a:ext uri="{FF2B5EF4-FFF2-40B4-BE49-F238E27FC236}">
                <a16:creationId xmlns:a16="http://schemas.microsoft.com/office/drawing/2014/main" id="{1324E40C-0FD5-48DD-994D-539A6A25A217}"/>
              </a:ext>
            </a:extLst>
          </p:cNvPr>
          <p:cNvSpPr>
            <a:spLocks noGrp="1"/>
          </p:cNvSpPr>
          <p:nvPr>
            <p:ph type="sldNum" sz="quarter" idx="12"/>
          </p:nvPr>
        </p:nvSpPr>
        <p:spPr/>
        <p:txBody>
          <a:bodyPr/>
          <a:lstStyle/>
          <a:p>
            <a:fld id="{6A6D9FA1-99C7-4910-8E32-B85D378B0060}" type="slidenum">
              <a:rPr lang="en-GB" smtClean="0">
                <a:solidFill>
                  <a:prstClr val="white"/>
                </a:solidFill>
              </a:rPr>
              <a:pPr/>
              <a:t>7</a:t>
            </a:fld>
            <a:endParaRPr lang="en-GB" dirty="0">
              <a:solidFill>
                <a:prstClr val="white"/>
              </a:solidFill>
            </a:endParaRPr>
          </a:p>
        </p:txBody>
      </p:sp>
    </p:spTree>
    <p:extLst>
      <p:ext uri="{BB962C8B-B14F-4D97-AF65-F5344CB8AC3E}">
        <p14:creationId xmlns:p14="http://schemas.microsoft.com/office/powerpoint/2010/main" val="3752472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3D2ADD-07DB-4896-A891-2DFC48C5F87B}"/>
              </a:ext>
            </a:extLst>
          </p:cNvPr>
          <p:cNvSpPr>
            <a:spLocks noGrp="1"/>
          </p:cNvSpPr>
          <p:nvPr>
            <p:ph type="title"/>
          </p:nvPr>
        </p:nvSpPr>
        <p:spPr/>
        <p:txBody>
          <a:bodyPr/>
          <a:lstStyle/>
          <a:p>
            <a:r>
              <a:rPr lang="de-DE" dirty="0" err="1"/>
              <a:t>Previous</a:t>
            </a:r>
            <a:r>
              <a:rPr lang="de-DE" dirty="0"/>
              <a:t> </a:t>
            </a:r>
            <a:r>
              <a:rPr lang="de-DE" dirty="0" err="1"/>
              <a:t>studies</a:t>
            </a:r>
            <a:r>
              <a:rPr lang="de-DE" dirty="0"/>
              <a:t>: Promising </a:t>
            </a:r>
            <a:r>
              <a:rPr lang="de-DE" dirty="0" err="1"/>
              <a:t>options</a:t>
            </a:r>
            <a:endParaRPr lang="en-GB" dirty="0"/>
          </a:p>
        </p:txBody>
      </p:sp>
      <p:sp>
        <p:nvSpPr>
          <p:cNvPr id="4" name="Fußzeilenplatzhalter 3">
            <a:extLst>
              <a:ext uri="{FF2B5EF4-FFF2-40B4-BE49-F238E27FC236}">
                <a16:creationId xmlns:a16="http://schemas.microsoft.com/office/drawing/2014/main" id="{163F3515-2F16-4432-B3A1-9292B930CFB9}"/>
              </a:ext>
            </a:extLst>
          </p:cNvPr>
          <p:cNvSpPr>
            <a:spLocks noGrp="1"/>
          </p:cNvSpPr>
          <p:nvPr>
            <p:ph type="ftr" sz="quarter" idx="11"/>
          </p:nvPr>
        </p:nvSpPr>
        <p:spPr/>
        <p:txBody>
          <a:bodyPr/>
          <a:lstStyle/>
          <a:p>
            <a:r>
              <a:rPr lang="en-GB">
                <a:solidFill>
                  <a:prstClr val="white"/>
                </a:solidFill>
              </a:rPr>
              <a:t>D. Leichtle | VNS Shielding | 28 May 2024</a:t>
            </a:r>
            <a:endParaRPr lang="en-GB" dirty="0">
              <a:solidFill>
                <a:prstClr val="white"/>
              </a:solidFill>
            </a:endParaRPr>
          </a:p>
        </p:txBody>
      </p:sp>
      <p:sp>
        <p:nvSpPr>
          <p:cNvPr id="5" name="Foliennummernplatzhalter 4">
            <a:extLst>
              <a:ext uri="{FF2B5EF4-FFF2-40B4-BE49-F238E27FC236}">
                <a16:creationId xmlns:a16="http://schemas.microsoft.com/office/drawing/2014/main" id="{0D22D6D9-3689-4626-ACAE-1667E9E7A25A}"/>
              </a:ext>
            </a:extLst>
          </p:cNvPr>
          <p:cNvSpPr>
            <a:spLocks noGrp="1"/>
          </p:cNvSpPr>
          <p:nvPr>
            <p:ph type="sldNum" sz="quarter" idx="12"/>
          </p:nvPr>
        </p:nvSpPr>
        <p:spPr/>
        <p:txBody>
          <a:bodyPr/>
          <a:lstStyle/>
          <a:p>
            <a:fld id="{6A6D9FA1-99C7-4910-8E32-B85D378B0060}" type="slidenum">
              <a:rPr lang="en-GB" smtClean="0">
                <a:solidFill>
                  <a:prstClr val="white"/>
                </a:solidFill>
              </a:rPr>
              <a:pPr/>
              <a:t>8</a:t>
            </a:fld>
            <a:endParaRPr lang="en-GB" dirty="0">
              <a:solidFill>
                <a:prstClr val="white"/>
              </a:solidFill>
            </a:endParaRPr>
          </a:p>
        </p:txBody>
      </p:sp>
      <p:pic>
        <p:nvPicPr>
          <p:cNvPr id="6" name="Picture 12">
            <a:extLst>
              <a:ext uri="{FF2B5EF4-FFF2-40B4-BE49-F238E27FC236}">
                <a16:creationId xmlns:a16="http://schemas.microsoft.com/office/drawing/2014/main" id="{06082F65-FEF2-4BAA-B4AC-406768997F42}"/>
              </a:ext>
            </a:extLst>
          </p:cNvPr>
          <p:cNvPicPr>
            <a:picLocks noChangeAspect="1"/>
          </p:cNvPicPr>
          <p:nvPr/>
        </p:nvPicPr>
        <p:blipFill>
          <a:blip r:embed="rId2"/>
          <a:stretch>
            <a:fillRect/>
          </a:stretch>
        </p:blipFill>
        <p:spPr>
          <a:xfrm>
            <a:off x="0" y="2708920"/>
            <a:ext cx="3554235" cy="3115018"/>
          </a:xfrm>
          <a:prstGeom prst="rect">
            <a:avLst/>
          </a:prstGeom>
        </p:spPr>
      </p:pic>
      <p:pic>
        <p:nvPicPr>
          <p:cNvPr id="7" name="Picture 13">
            <a:extLst>
              <a:ext uri="{FF2B5EF4-FFF2-40B4-BE49-F238E27FC236}">
                <a16:creationId xmlns:a16="http://schemas.microsoft.com/office/drawing/2014/main" id="{736E70CD-6D59-4096-A188-20D591A47A3A}"/>
              </a:ext>
            </a:extLst>
          </p:cNvPr>
          <p:cNvPicPr>
            <a:picLocks noChangeAspect="1"/>
          </p:cNvPicPr>
          <p:nvPr/>
        </p:nvPicPr>
        <p:blipFill>
          <a:blip r:embed="rId3"/>
          <a:stretch>
            <a:fillRect/>
          </a:stretch>
        </p:blipFill>
        <p:spPr>
          <a:xfrm>
            <a:off x="8778047" y="2835344"/>
            <a:ext cx="3279913" cy="2862173"/>
          </a:xfrm>
          <a:prstGeom prst="rect">
            <a:avLst/>
          </a:prstGeom>
        </p:spPr>
      </p:pic>
      <p:sp>
        <p:nvSpPr>
          <p:cNvPr id="8" name="TextBox 14">
            <a:extLst>
              <a:ext uri="{FF2B5EF4-FFF2-40B4-BE49-F238E27FC236}">
                <a16:creationId xmlns:a16="http://schemas.microsoft.com/office/drawing/2014/main" id="{D299F58D-D21D-49E7-A0AD-8A195C49EA15}"/>
              </a:ext>
            </a:extLst>
          </p:cNvPr>
          <p:cNvSpPr txBox="1"/>
          <p:nvPr/>
        </p:nvSpPr>
        <p:spPr>
          <a:xfrm>
            <a:off x="3712500" y="2404457"/>
            <a:ext cx="4829327" cy="10156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20000"/>
              </a:lnSpc>
            </a:pPr>
            <a:r>
              <a:rPr lang="de-DE" b="1" dirty="0"/>
              <a:t>Case 1</a:t>
            </a:r>
            <a:r>
              <a:rPr lang="de-DE" dirty="0"/>
              <a:t>: </a:t>
            </a:r>
          </a:p>
          <a:p>
            <a:pPr>
              <a:lnSpc>
                <a:spcPct val="120000"/>
              </a:lnSpc>
            </a:pPr>
            <a:r>
              <a:rPr lang="de-DE" sz="1600" dirty="0"/>
              <a:t>  SB: W</a:t>
            </a:r>
            <a:r>
              <a:rPr lang="de-DE" sz="1600" baseline="-25000" dirty="0"/>
              <a:t>2</a:t>
            </a:r>
            <a:r>
              <a:rPr lang="de-DE" sz="1600" dirty="0"/>
              <a:t>B</a:t>
            </a:r>
            <a:r>
              <a:rPr lang="de-DE" sz="1600" baseline="-25000" dirty="0"/>
              <a:t>5</a:t>
            </a:r>
            <a:r>
              <a:rPr lang="de-DE" sz="1300" i="1" dirty="0"/>
              <a:t>(87%)</a:t>
            </a:r>
            <a:r>
              <a:rPr lang="de-DE" sz="1600" dirty="0"/>
              <a:t>+</a:t>
            </a:r>
            <a:r>
              <a:rPr lang="de-DE" sz="1600" dirty="0" err="1"/>
              <a:t>Water</a:t>
            </a:r>
            <a:r>
              <a:rPr lang="de-DE" sz="1300" i="1" dirty="0"/>
              <a:t>(8%)</a:t>
            </a:r>
            <a:r>
              <a:rPr lang="de-DE" sz="1600" dirty="0"/>
              <a:t>+SS316L</a:t>
            </a:r>
            <a:r>
              <a:rPr lang="de-DE" sz="1300" i="1" dirty="0"/>
              <a:t>(5%)</a:t>
            </a:r>
          </a:p>
          <a:p>
            <a:pPr>
              <a:lnSpc>
                <a:spcPct val="120000"/>
              </a:lnSpc>
            </a:pPr>
            <a:r>
              <a:rPr lang="de-DE" sz="1600" dirty="0"/>
              <a:t>  VV </a:t>
            </a:r>
            <a:r>
              <a:rPr lang="de-DE" sz="1600" dirty="0" err="1"/>
              <a:t>body</a:t>
            </a:r>
            <a:r>
              <a:rPr lang="de-DE" sz="1600" dirty="0"/>
              <a:t>: B</a:t>
            </a:r>
            <a:r>
              <a:rPr lang="de-DE" sz="1600" baseline="-25000" dirty="0"/>
              <a:t>4</a:t>
            </a:r>
            <a:r>
              <a:rPr lang="de-DE" sz="1600" dirty="0"/>
              <a:t>C</a:t>
            </a:r>
            <a:r>
              <a:rPr lang="de-DE" sz="1300" i="1" dirty="0"/>
              <a:t>(92%)</a:t>
            </a:r>
            <a:r>
              <a:rPr lang="de-DE" sz="1600" dirty="0"/>
              <a:t>+</a:t>
            </a:r>
            <a:r>
              <a:rPr lang="de-DE" sz="1600" dirty="0" err="1"/>
              <a:t>Water</a:t>
            </a:r>
            <a:r>
              <a:rPr lang="de-DE" sz="1300" i="1" dirty="0"/>
              <a:t>(8%)</a:t>
            </a:r>
          </a:p>
        </p:txBody>
      </p:sp>
      <p:sp>
        <p:nvSpPr>
          <p:cNvPr id="9" name="TextBox 15">
            <a:extLst>
              <a:ext uri="{FF2B5EF4-FFF2-40B4-BE49-F238E27FC236}">
                <a16:creationId xmlns:a16="http://schemas.microsoft.com/office/drawing/2014/main" id="{BB032209-0731-4971-8558-8BFF27E1FAF2}"/>
              </a:ext>
            </a:extLst>
          </p:cNvPr>
          <p:cNvSpPr txBox="1"/>
          <p:nvPr/>
        </p:nvSpPr>
        <p:spPr>
          <a:xfrm>
            <a:off x="3712500" y="3647844"/>
            <a:ext cx="4829327" cy="10156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20000"/>
              </a:lnSpc>
            </a:pPr>
            <a:r>
              <a:rPr lang="de-DE" b="1" dirty="0"/>
              <a:t>Maximum</a:t>
            </a:r>
            <a:r>
              <a:rPr lang="de-DE" dirty="0"/>
              <a:t>: </a:t>
            </a:r>
          </a:p>
          <a:p>
            <a:pPr>
              <a:lnSpc>
                <a:spcPct val="120000"/>
              </a:lnSpc>
            </a:pPr>
            <a:r>
              <a:rPr lang="de-DE" sz="1600" dirty="0"/>
              <a:t>  SB: WC</a:t>
            </a:r>
            <a:r>
              <a:rPr lang="de-DE" sz="1300" i="1" dirty="0"/>
              <a:t>(87%)</a:t>
            </a:r>
            <a:r>
              <a:rPr lang="de-DE" sz="1600" dirty="0"/>
              <a:t>+</a:t>
            </a:r>
            <a:r>
              <a:rPr lang="de-DE" sz="1600" dirty="0" err="1"/>
              <a:t>Water</a:t>
            </a:r>
            <a:r>
              <a:rPr lang="de-DE" sz="1300" i="1"/>
              <a:t>(8%)</a:t>
            </a:r>
            <a:r>
              <a:rPr lang="de-DE" sz="1600"/>
              <a:t>+SS316L</a:t>
            </a:r>
            <a:r>
              <a:rPr lang="de-DE" sz="1300" i="1"/>
              <a:t>(5%)</a:t>
            </a:r>
            <a:endParaRPr lang="de-DE" sz="1300" i="1" dirty="0"/>
          </a:p>
          <a:p>
            <a:pPr>
              <a:lnSpc>
                <a:spcPct val="120000"/>
              </a:lnSpc>
            </a:pPr>
            <a:r>
              <a:rPr lang="de-DE" sz="1600" dirty="0"/>
              <a:t>  VV </a:t>
            </a:r>
            <a:r>
              <a:rPr lang="de-DE" sz="1600" dirty="0" err="1"/>
              <a:t>body</a:t>
            </a:r>
            <a:r>
              <a:rPr lang="de-DE" sz="1600" dirty="0"/>
              <a:t>: W</a:t>
            </a:r>
            <a:r>
              <a:rPr lang="de-DE" sz="1600" baseline="-25000" dirty="0"/>
              <a:t>2</a:t>
            </a:r>
            <a:r>
              <a:rPr lang="de-DE" sz="1600" dirty="0"/>
              <a:t>B</a:t>
            </a:r>
            <a:r>
              <a:rPr lang="de-DE" sz="1600" baseline="-25000" dirty="0"/>
              <a:t>5</a:t>
            </a:r>
            <a:r>
              <a:rPr lang="de-DE" sz="1300" i="1" dirty="0"/>
              <a:t>(87%)</a:t>
            </a:r>
            <a:r>
              <a:rPr lang="de-DE" sz="1600" dirty="0"/>
              <a:t>+</a:t>
            </a:r>
            <a:r>
              <a:rPr lang="de-DE" sz="1600" dirty="0" err="1"/>
              <a:t>Water</a:t>
            </a:r>
            <a:r>
              <a:rPr lang="de-DE" sz="1300" i="1" dirty="0"/>
              <a:t>(8%)</a:t>
            </a:r>
            <a:r>
              <a:rPr lang="de-DE" sz="1600" dirty="0"/>
              <a:t>+SS316L</a:t>
            </a:r>
            <a:r>
              <a:rPr lang="de-DE" sz="1300" i="1" dirty="0"/>
              <a:t>(5%)</a:t>
            </a:r>
          </a:p>
        </p:txBody>
      </p:sp>
      <p:sp>
        <p:nvSpPr>
          <p:cNvPr id="10" name="TextBox 16">
            <a:extLst>
              <a:ext uri="{FF2B5EF4-FFF2-40B4-BE49-F238E27FC236}">
                <a16:creationId xmlns:a16="http://schemas.microsoft.com/office/drawing/2014/main" id="{68669CB5-9F6E-4542-841B-752EF7A0DBC6}"/>
              </a:ext>
            </a:extLst>
          </p:cNvPr>
          <p:cNvSpPr txBox="1"/>
          <p:nvPr/>
        </p:nvSpPr>
        <p:spPr>
          <a:xfrm>
            <a:off x="3712500" y="4866550"/>
            <a:ext cx="4829327" cy="160659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20000"/>
              </a:lnSpc>
            </a:pPr>
            <a:r>
              <a:rPr lang="de-DE" b="1" dirty="0"/>
              <a:t>Optimum</a:t>
            </a:r>
            <a:r>
              <a:rPr lang="de-DE" dirty="0"/>
              <a:t>: </a:t>
            </a:r>
          </a:p>
          <a:p>
            <a:pPr>
              <a:lnSpc>
                <a:spcPct val="120000"/>
              </a:lnSpc>
            </a:pPr>
            <a:r>
              <a:rPr lang="de-DE" sz="1600" dirty="0"/>
              <a:t>  SB: WC</a:t>
            </a:r>
            <a:r>
              <a:rPr lang="de-DE" sz="1300" i="1" dirty="0"/>
              <a:t>(87%)</a:t>
            </a:r>
            <a:r>
              <a:rPr lang="de-DE" sz="1600" dirty="0"/>
              <a:t>+</a:t>
            </a:r>
            <a:r>
              <a:rPr lang="de-DE" sz="1600" dirty="0" err="1"/>
              <a:t>Water</a:t>
            </a:r>
            <a:r>
              <a:rPr lang="de-DE" sz="1300" i="1" dirty="0"/>
              <a:t>(8%)</a:t>
            </a:r>
            <a:r>
              <a:rPr lang="de-DE" sz="1600" dirty="0"/>
              <a:t>+SS316L</a:t>
            </a:r>
            <a:r>
              <a:rPr lang="de-DE" sz="1300" i="1" dirty="0"/>
              <a:t>(5%)</a:t>
            </a:r>
          </a:p>
          <a:p>
            <a:pPr>
              <a:lnSpc>
                <a:spcPct val="120000"/>
              </a:lnSpc>
            </a:pPr>
            <a:r>
              <a:rPr lang="de-DE" sz="1600" dirty="0"/>
              <a:t>  VV </a:t>
            </a:r>
            <a:r>
              <a:rPr lang="de-DE" sz="1600" dirty="0" err="1"/>
              <a:t>body</a:t>
            </a:r>
            <a:r>
              <a:rPr lang="de-DE" sz="1600" dirty="0"/>
              <a:t>: (1st</a:t>
            </a:r>
            <a:r>
              <a:rPr lang="de-DE" sz="1300" i="1" dirty="0"/>
              <a:t>(</a:t>
            </a:r>
            <a:r>
              <a:rPr lang="de-DE" sz="1300" i="1" dirty="0" err="1"/>
              <a:t>balanced</a:t>
            </a:r>
            <a:r>
              <a:rPr lang="de-DE" sz="1300" i="1" dirty="0"/>
              <a:t>) </a:t>
            </a:r>
            <a:r>
              <a:rPr lang="de-DE" sz="1600" dirty="0"/>
              <a:t>+ 2nd</a:t>
            </a:r>
            <a:r>
              <a:rPr lang="de-DE" sz="1300" i="1" dirty="0"/>
              <a:t>(25cm)</a:t>
            </a:r>
            <a:r>
              <a:rPr lang="de-DE" sz="1600" dirty="0"/>
              <a:t>)</a:t>
            </a:r>
          </a:p>
          <a:p>
            <a:pPr>
              <a:lnSpc>
                <a:spcPct val="120000"/>
              </a:lnSpc>
            </a:pPr>
            <a:r>
              <a:rPr lang="de-DE" sz="1600" dirty="0"/>
              <a:t>    1st </a:t>
            </a:r>
            <a:r>
              <a:rPr lang="de-DE" sz="1600" dirty="0" err="1"/>
              <a:t>layer</a:t>
            </a:r>
            <a:r>
              <a:rPr lang="de-DE" sz="1600" dirty="0"/>
              <a:t>: WC</a:t>
            </a:r>
            <a:r>
              <a:rPr lang="de-DE" sz="1300" i="1" dirty="0"/>
              <a:t>(87%)</a:t>
            </a:r>
            <a:r>
              <a:rPr lang="de-DE" sz="1600" dirty="0"/>
              <a:t>+</a:t>
            </a:r>
            <a:r>
              <a:rPr lang="de-DE" sz="1600" dirty="0" err="1"/>
              <a:t>Water</a:t>
            </a:r>
            <a:r>
              <a:rPr lang="de-DE" sz="1300" i="1" dirty="0"/>
              <a:t>(8%)</a:t>
            </a:r>
            <a:r>
              <a:rPr lang="de-DE" sz="1600" dirty="0"/>
              <a:t>+SS316L</a:t>
            </a:r>
            <a:r>
              <a:rPr lang="de-DE" sz="1300" i="1" dirty="0"/>
              <a:t>(5%)</a:t>
            </a:r>
          </a:p>
          <a:p>
            <a:pPr>
              <a:lnSpc>
                <a:spcPct val="120000"/>
              </a:lnSpc>
            </a:pPr>
            <a:r>
              <a:rPr lang="de-DE" sz="1600" dirty="0"/>
              <a:t>    2nd </a:t>
            </a:r>
            <a:r>
              <a:rPr lang="de-DE" sz="1600" dirty="0" err="1"/>
              <a:t>layer</a:t>
            </a:r>
            <a:r>
              <a:rPr lang="de-DE" sz="1600" dirty="0"/>
              <a:t>: W</a:t>
            </a:r>
            <a:r>
              <a:rPr lang="de-DE" sz="1600" baseline="-25000" dirty="0"/>
              <a:t>2</a:t>
            </a:r>
            <a:r>
              <a:rPr lang="de-DE" sz="1600" dirty="0"/>
              <a:t>B</a:t>
            </a:r>
            <a:r>
              <a:rPr lang="de-DE" sz="1600" baseline="-25000" dirty="0"/>
              <a:t>5 </a:t>
            </a:r>
            <a:r>
              <a:rPr lang="de-DE" sz="1300" i="1" dirty="0"/>
              <a:t>(87%)</a:t>
            </a:r>
            <a:r>
              <a:rPr lang="de-DE" sz="1600" dirty="0"/>
              <a:t>+</a:t>
            </a:r>
            <a:r>
              <a:rPr lang="de-DE" sz="1600" dirty="0" err="1"/>
              <a:t>Water</a:t>
            </a:r>
            <a:r>
              <a:rPr lang="de-DE" sz="1300" i="1" dirty="0"/>
              <a:t>(8%)</a:t>
            </a:r>
            <a:r>
              <a:rPr lang="de-DE" sz="1600" dirty="0"/>
              <a:t>+SS316L</a:t>
            </a:r>
            <a:r>
              <a:rPr lang="de-DE" sz="1300" i="1" dirty="0"/>
              <a:t>(5%)</a:t>
            </a:r>
          </a:p>
        </p:txBody>
      </p:sp>
      <p:cxnSp>
        <p:nvCxnSpPr>
          <p:cNvPr id="11" name="Straight Arrow Connector 17">
            <a:extLst>
              <a:ext uri="{FF2B5EF4-FFF2-40B4-BE49-F238E27FC236}">
                <a16:creationId xmlns:a16="http://schemas.microsoft.com/office/drawing/2014/main" id="{F1E3512E-DEBB-4FD7-9582-DEC9DB3E255A}"/>
              </a:ext>
            </a:extLst>
          </p:cNvPr>
          <p:cNvCxnSpPr>
            <a:stCxn id="8" idx="1"/>
          </p:cNvCxnSpPr>
          <p:nvPr/>
        </p:nvCxnSpPr>
        <p:spPr>
          <a:xfrm flipH="1">
            <a:off x="3125759" y="2912288"/>
            <a:ext cx="586740" cy="3539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8">
            <a:extLst>
              <a:ext uri="{FF2B5EF4-FFF2-40B4-BE49-F238E27FC236}">
                <a16:creationId xmlns:a16="http://schemas.microsoft.com/office/drawing/2014/main" id="{8C78D3CA-003A-4970-8E67-EE2262083BA6}"/>
              </a:ext>
            </a:extLst>
          </p:cNvPr>
          <p:cNvCxnSpPr>
            <a:cxnSpLocks/>
            <a:stCxn id="9" idx="1"/>
          </p:cNvCxnSpPr>
          <p:nvPr/>
        </p:nvCxnSpPr>
        <p:spPr>
          <a:xfrm flipH="1" flipV="1">
            <a:off x="3179099" y="4078731"/>
            <a:ext cx="533400" cy="769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9">
            <a:extLst>
              <a:ext uri="{FF2B5EF4-FFF2-40B4-BE49-F238E27FC236}">
                <a16:creationId xmlns:a16="http://schemas.microsoft.com/office/drawing/2014/main" id="{1DE1B019-3A8F-4A90-BDBE-1B64B104D9E6}"/>
              </a:ext>
            </a:extLst>
          </p:cNvPr>
          <p:cNvCxnSpPr>
            <a:cxnSpLocks/>
            <a:stCxn id="10" idx="3"/>
          </p:cNvCxnSpPr>
          <p:nvPr/>
        </p:nvCxnSpPr>
        <p:spPr>
          <a:xfrm flipV="1">
            <a:off x="8541827" y="5457743"/>
            <a:ext cx="519913" cy="2121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Inhaltsplatzhalter 6">
            <a:extLst>
              <a:ext uri="{FF2B5EF4-FFF2-40B4-BE49-F238E27FC236}">
                <a16:creationId xmlns:a16="http://schemas.microsoft.com/office/drawing/2014/main" id="{8419FD35-9AEB-4C9A-A0EF-3E30DE3C1331}"/>
              </a:ext>
            </a:extLst>
          </p:cNvPr>
          <p:cNvSpPr txBox="1">
            <a:spLocks/>
          </p:cNvSpPr>
          <p:nvPr/>
        </p:nvSpPr>
        <p:spPr>
          <a:xfrm>
            <a:off x="551384" y="1171458"/>
            <a:ext cx="11305256" cy="1205330"/>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dirty="0"/>
              <a:t>Case 1: </a:t>
            </a:r>
            <a:r>
              <a:rPr lang="de-DE" dirty="0" err="1"/>
              <a:t>optimum</a:t>
            </a:r>
            <a:r>
              <a:rPr lang="de-DE" dirty="0"/>
              <a:t> SB </a:t>
            </a:r>
            <a:r>
              <a:rPr lang="de-DE" dirty="0" err="1"/>
              <a:t>with</a:t>
            </a:r>
            <a:r>
              <a:rPr lang="de-DE" dirty="0"/>
              <a:t> B4C in VV </a:t>
            </a:r>
            <a:r>
              <a:rPr lang="de-DE" dirty="0" err="1"/>
              <a:t>as</a:t>
            </a:r>
            <a:r>
              <a:rPr lang="de-DE" dirty="0"/>
              <a:t> </a:t>
            </a:r>
            <a:r>
              <a:rPr lang="de-DE" dirty="0" err="1"/>
              <a:t>primary</a:t>
            </a:r>
            <a:r>
              <a:rPr lang="de-DE" dirty="0"/>
              <a:t> </a:t>
            </a:r>
            <a:r>
              <a:rPr lang="de-DE" dirty="0" err="1"/>
              <a:t>suggestion</a:t>
            </a:r>
            <a:r>
              <a:rPr lang="de-DE" dirty="0"/>
              <a:t>; W2B5 </a:t>
            </a:r>
            <a:r>
              <a:rPr lang="de-DE" dirty="0" err="1"/>
              <a:t>as</a:t>
            </a:r>
            <a:r>
              <a:rPr lang="de-DE" dirty="0"/>
              <a:t> </a:t>
            </a:r>
            <a:r>
              <a:rPr lang="de-DE" dirty="0" err="1"/>
              <a:t>optimum</a:t>
            </a:r>
            <a:r>
              <a:rPr lang="de-DE" dirty="0"/>
              <a:t> material but </a:t>
            </a:r>
            <a:r>
              <a:rPr lang="de-DE" dirty="0" err="1"/>
              <a:t>with</a:t>
            </a:r>
            <a:r>
              <a:rPr lang="de-DE" dirty="0"/>
              <a:t> high </a:t>
            </a:r>
            <a:r>
              <a:rPr lang="de-DE" dirty="0" err="1"/>
              <a:t>costs</a:t>
            </a:r>
            <a:r>
              <a:rPr lang="de-DE" dirty="0"/>
              <a:t>.</a:t>
            </a:r>
          </a:p>
          <a:p>
            <a:pPr marL="0" indent="0">
              <a:buNone/>
            </a:pPr>
            <a:r>
              <a:rPr lang="de-DE" dirty="0"/>
              <a:t>Max/</a:t>
            </a:r>
            <a:r>
              <a:rPr lang="de-DE" dirty="0" err="1"/>
              <a:t>Opt</a:t>
            </a:r>
            <a:r>
              <a:rPr lang="de-DE" dirty="0"/>
              <a:t>: </a:t>
            </a:r>
            <a:r>
              <a:rPr lang="de-DE" dirty="0" err="1"/>
              <a:t>reverting</a:t>
            </a:r>
            <a:r>
              <a:rPr lang="de-DE" dirty="0"/>
              <a:t> </a:t>
            </a:r>
            <a:r>
              <a:rPr lang="de-DE" dirty="0" err="1"/>
              <a:t>to</a:t>
            </a:r>
            <a:r>
              <a:rPr lang="de-DE" dirty="0"/>
              <a:t> WC in SB, </a:t>
            </a:r>
            <a:r>
              <a:rPr lang="de-DE" dirty="0" err="1"/>
              <a:t>using</a:t>
            </a:r>
            <a:r>
              <a:rPr lang="de-DE" dirty="0"/>
              <a:t> W2B5 in VV</a:t>
            </a:r>
          </a:p>
          <a:p>
            <a:pPr marL="0" indent="0">
              <a:buNone/>
            </a:pPr>
            <a:r>
              <a:rPr lang="de-DE" dirty="0"/>
              <a:t>Optimum </a:t>
            </a:r>
            <a:r>
              <a:rPr lang="de-DE" dirty="0" err="1"/>
              <a:t>adopts</a:t>
            </a:r>
            <a:r>
              <a:rPr lang="de-DE" dirty="0"/>
              <a:t> </a:t>
            </a:r>
            <a:r>
              <a:rPr lang="de-DE" dirty="0" err="1"/>
              <a:t>finding</a:t>
            </a:r>
            <a:r>
              <a:rPr lang="de-DE" dirty="0"/>
              <a:t> </a:t>
            </a:r>
            <a:r>
              <a:rPr lang="de-DE" dirty="0" err="1"/>
              <a:t>regarding</a:t>
            </a:r>
            <a:r>
              <a:rPr lang="de-DE" dirty="0"/>
              <a:t> </a:t>
            </a:r>
            <a:r>
              <a:rPr lang="de-DE" dirty="0" err="1"/>
              <a:t>benefit</a:t>
            </a:r>
            <a:r>
              <a:rPr lang="de-DE" dirty="0"/>
              <a:t> </a:t>
            </a:r>
            <a:r>
              <a:rPr lang="de-DE" dirty="0" err="1"/>
              <a:t>of</a:t>
            </a:r>
            <a:r>
              <a:rPr lang="de-DE" dirty="0"/>
              <a:t> W2B5 in </a:t>
            </a:r>
            <a:r>
              <a:rPr lang="de-DE" dirty="0" err="1"/>
              <a:t>rear</a:t>
            </a:r>
            <a:r>
              <a:rPr lang="de-DE" dirty="0"/>
              <a:t> </a:t>
            </a:r>
            <a:r>
              <a:rPr lang="de-DE" dirty="0" err="1"/>
              <a:t>position</a:t>
            </a:r>
            <a:endParaRPr lang="de-DE" dirty="0"/>
          </a:p>
        </p:txBody>
      </p:sp>
    </p:spTree>
    <p:extLst>
      <p:ext uri="{BB962C8B-B14F-4D97-AF65-F5344CB8AC3E}">
        <p14:creationId xmlns:p14="http://schemas.microsoft.com/office/powerpoint/2010/main" val="2757359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FFC1EC-CDBF-4E22-98F2-39A9E8CFFCD3}"/>
              </a:ext>
            </a:extLst>
          </p:cNvPr>
          <p:cNvSpPr>
            <a:spLocks noGrp="1"/>
          </p:cNvSpPr>
          <p:nvPr>
            <p:ph type="title"/>
          </p:nvPr>
        </p:nvSpPr>
        <p:spPr/>
        <p:txBody>
          <a:bodyPr/>
          <a:lstStyle/>
          <a:p>
            <a:r>
              <a:rPr lang="de-DE" dirty="0" err="1"/>
              <a:t>Previous</a:t>
            </a:r>
            <a:r>
              <a:rPr lang="de-DE" dirty="0"/>
              <a:t> </a:t>
            </a:r>
            <a:r>
              <a:rPr lang="de-DE" dirty="0" err="1"/>
              <a:t>studies</a:t>
            </a:r>
            <a:r>
              <a:rPr lang="de-DE" dirty="0"/>
              <a:t>: Promising </a:t>
            </a:r>
            <a:r>
              <a:rPr lang="de-DE" dirty="0" err="1"/>
              <a:t>options</a:t>
            </a:r>
            <a:endParaRPr lang="en-GB" dirty="0"/>
          </a:p>
        </p:txBody>
      </p:sp>
      <p:sp>
        <p:nvSpPr>
          <p:cNvPr id="4" name="Fußzeilenplatzhalter 3">
            <a:extLst>
              <a:ext uri="{FF2B5EF4-FFF2-40B4-BE49-F238E27FC236}">
                <a16:creationId xmlns:a16="http://schemas.microsoft.com/office/drawing/2014/main" id="{C101DA22-D24A-4545-BF5A-AD5E5249E03F}"/>
              </a:ext>
            </a:extLst>
          </p:cNvPr>
          <p:cNvSpPr>
            <a:spLocks noGrp="1"/>
          </p:cNvSpPr>
          <p:nvPr>
            <p:ph type="ftr" sz="quarter" idx="11"/>
          </p:nvPr>
        </p:nvSpPr>
        <p:spPr/>
        <p:txBody>
          <a:bodyPr/>
          <a:lstStyle/>
          <a:p>
            <a:r>
              <a:rPr lang="en-GB">
                <a:solidFill>
                  <a:prstClr val="white"/>
                </a:solidFill>
              </a:rPr>
              <a:t>D. Leichtle | VNS Shielding | 28 May 2024</a:t>
            </a:r>
            <a:endParaRPr lang="en-GB" dirty="0">
              <a:solidFill>
                <a:prstClr val="white"/>
              </a:solidFill>
            </a:endParaRPr>
          </a:p>
        </p:txBody>
      </p:sp>
      <p:sp>
        <p:nvSpPr>
          <p:cNvPr id="5" name="Foliennummernplatzhalter 4">
            <a:extLst>
              <a:ext uri="{FF2B5EF4-FFF2-40B4-BE49-F238E27FC236}">
                <a16:creationId xmlns:a16="http://schemas.microsoft.com/office/drawing/2014/main" id="{EEDC8D4B-10B5-4706-8A24-CCFBE57D9C8F}"/>
              </a:ext>
            </a:extLst>
          </p:cNvPr>
          <p:cNvSpPr>
            <a:spLocks noGrp="1"/>
          </p:cNvSpPr>
          <p:nvPr>
            <p:ph type="sldNum" sz="quarter" idx="12"/>
          </p:nvPr>
        </p:nvSpPr>
        <p:spPr/>
        <p:txBody>
          <a:bodyPr/>
          <a:lstStyle/>
          <a:p>
            <a:fld id="{6A6D9FA1-99C7-4910-8E32-B85D378B0060}" type="slidenum">
              <a:rPr lang="en-GB" smtClean="0">
                <a:solidFill>
                  <a:prstClr val="white"/>
                </a:solidFill>
              </a:rPr>
              <a:pPr/>
              <a:t>9</a:t>
            </a:fld>
            <a:endParaRPr lang="en-GB" dirty="0">
              <a:solidFill>
                <a:prstClr val="white"/>
              </a:solidFill>
            </a:endParaRPr>
          </a:p>
        </p:txBody>
      </p:sp>
      <p:grpSp>
        <p:nvGrpSpPr>
          <p:cNvPr id="7" name="Group 10">
            <a:extLst>
              <a:ext uri="{FF2B5EF4-FFF2-40B4-BE49-F238E27FC236}">
                <a16:creationId xmlns:a16="http://schemas.microsoft.com/office/drawing/2014/main" id="{09422C0C-E80D-4FB9-B35A-AD7A3E2F705A}"/>
              </a:ext>
            </a:extLst>
          </p:cNvPr>
          <p:cNvGrpSpPr/>
          <p:nvPr/>
        </p:nvGrpSpPr>
        <p:grpSpPr>
          <a:xfrm>
            <a:off x="4295800" y="1004724"/>
            <a:ext cx="6960167" cy="5256584"/>
            <a:chOff x="528000" y="1377030"/>
            <a:chExt cx="5817132" cy="4738370"/>
          </a:xfrm>
        </p:grpSpPr>
        <p:pic>
          <p:nvPicPr>
            <p:cNvPr id="8" name="Picture 11">
              <a:extLst>
                <a:ext uri="{FF2B5EF4-FFF2-40B4-BE49-F238E27FC236}">
                  <a16:creationId xmlns:a16="http://schemas.microsoft.com/office/drawing/2014/main" id="{E0531695-D41B-4E5A-83F1-1A7D8D58491F}"/>
                </a:ext>
              </a:extLst>
            </p:cNvPr>
            <p:cNvPicPr>
              <a:picLocks noChangeAspect="1"/>
            </p:cNvPicPr>
            <p:nvPr/>
          </p:nvPicPr>
          <p:blipFill rotWithShape="1">
            <a:blip r:embed="rId2"/>
            <a:srcRect l="4918" t="9111" r="9915" b="3889"/>
            <a:stretch/>
          </p:blipFill>
          <p:spPr>
            <a:xfrm>
              <a:off x="528000" y="1566260"/>
              <a:ext cx="5817132" cy="4549140"/>
            </a:xfrm>
            <a:prstGeom prst="rect">
              <a:avLst/>
            </a:prstGeom>
          </p:spPr>
        </p:pic>
        <p:cxnSp>
          <p:nvCxnSpPr>
            <p:cNvPr id="9" name="Straight Connector 20">
              <a:extLst>
                <a:ext uri="{FF2B5EF4-FFF2-40B4-BE49-F238E27FC236}">
                  <a16:creationId xmlns:a16="http://schemas.microsoft.com/office/drawing/2014/main" id="{3487A705-D67B-4D78-845F-4AE961853E2C}"/>
                </a:ext>
              </a:extLst>
            </p:cNvPr>
            <p:cNvCxnSpPr>
              <a:cxnSpLocks/>
            </p:cNvCxnSpPr>
            <p:nvPr/>
          </p:nvCxnSpPr>
          <p:spPr>
            <a:xfrm>
              <a:off x="1403030" y="1668928"/>
              <a:ext cx="0" cy="4174067"/>
            </a:xfrm>
            <a:prstGeom prst="line">
              <a:avLst/>
            </a:prstGeom>
            <a:ln w="19050">
              <a:solidFill>
                <a:srgbClr val="E8AFB7"/>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21">
              <a:extLst>
                <a:ext uri="{FF2B5EF4-FFF2-40B4-BE49-F238E27FC236}">
                  <a16:creationId xmlns:a16="http://schemas.microsoft.com/office/drawing/2014/main" id="{10E443B0-73DB-4E2B-8927-0F48C9373FEF}"/>
                </a:ext>
              </a:extLst>
            </p:cNvPr>
            <p:cNvCxnSpPr>
              <a:cxnSpLocks/>
            </p:cNvCxnSpPr>
            <p:nvPr/>
          </p:nvCxnSpPr>
          <p:spPr>
            <a:xfrm>
              <a:off x="2142170" y="1661308"/>
              <a:ext cx="0" cy="4181687"/>
            </a:xfrm>
            <a:prstGeom prst="line">
              <a:avLst/>
            </a:prstGeom>
            <a:ln w="19050">
              <a:solidFill>
                <a:srgbClr val="E8AFB7"/>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22">
              <a:extLst>
                <a:ext uri="{FF2B5EF4-FFF2-40B4-BE49-F238E27FC236}">
                  <a16:creationId xmlns:a16="http://schemas.microsoft.com/office/drawing/2014/main" id="{0BB7419E-59D3-4EF9-AF44-01AF30709726}"/>
                </a:ext>
              </a:extLst>
            </p:cNvPr>
            <p:cNvCxnSpPr>
              <a:cxnSpLocks/>
            </p:cNvCxnSpPr>
            <p:nvPr/>
          </p:nvCxnSpPr>
          <p:spPr>
            <a:xfrm>
              <a:off x="2218370" y="1668928"/>
              <a:ext cx="0" cy="4174067"/>
            </a:xfrm>
            <a:prstGeom prst="line">
              <a:avLst/>
            </a:prstGeom>
            <a:ln w="19050">
              <a:solidFill>
                <a:srgbClr val="E8AFB7"/>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23">
              <a:extLst>
                <a:ext uri="{FF2B5EF4-FFF2-40B4-BE49-F238E27FC236}">
                  <a16:creationId xmlns:a16="http://schemas.microsoft.com/office/drawing/2014/main" id="{D42933D5-355A-434A-A971-4863E8D30EC8}"/>
                </a:ext>
              </a:extLst>
            </p:cNvPr>
            <p:cNvCxnSpPr>
              <a:cxnSpLocks/>
            </p:cNvCxnSpPr>
            <p:nvPr/>
          </p:nvCxnSpPr>
          <p:spPr>
            <a:xfrm>
              <a:off x="3617910" y="1674008"/>
              <a:ext cx="0" cy="4174067"/>
            </a:xfrm>
            <a:prstGeom prst="line">
              <a:avLst/>
            </a:prstGeom>
            <a:ln w="19050">
              <a:solidFill>
                <a:srgbClr val="E8AFB7"/>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24">
              <a:extLst>
                <a:ext uri="{FF2B5EF4-FFF2-40B4-BE49-F238E27FC236}">
                  <a16:creationId xmlns:a16="http://schemas.microsoft.com/office/drawing/2014/main" id="{E370440C-5FA8-41D6-B170-C1B41F8BD6B8}"/>
                </a:ext>
              </a:extLst>
            </p:cNvPr>
            <p:cNvCxnSpPr>
              <a:cxnSpLocks/>
            </p:cNvCxnSpPr>
            <p:nvPr/>
          </p:nvCxnSpPr>
          <p:spPr>
            <a:xfrm>
              <a:off x="3772850" y="1661308"/>
              <a:ext cx="0" cy="4174067"/>
            </a:xfrm>
            <a:prstGeom prst="line">
              <a:avLst/>
            </a:prstGeom>
            <a:ln w="19050">
              <a:solidFill>
                <a:srgbClr val="E8AFB7"/>
              </a:solidFill>
              <a:prstDash val="dash"/>
            </a:ln>
          </p:spPr>
          <p:style>
            <a:lnRef idx="1">
              <a:schemeClr val="accent1"/>
            </a:lnRef>
            <a:fillRef idx="0">
              <a:schemeClr val="accent1"/>
            </a:fillRef>
            <a:effectRef idx="0">
              <a:schemeClr val="accent1"/>
            </a:effectRef>
            <a:fontRef idx="minor">
              <a:schemeClr val="tx1"/>
            </a:fontRef>
          </p:style>
        </p:cxnSp>
        <p:sp>
          <p:nvSpPr>
            <p:cNvPr id="14" name="TextBox 25">
              <a:extLst>
                <a:ext uri="{FF2B5EF4-FFF2-40B4-BE49-F238E27FC236}">
                  <a16:creationId xmlns:a16="http://schemas.microsoft.com/office/drawing/2014/main" id="{013963DB-47F0-451C-B5BD-B41D6ABF62A2}"/>
                </a:ext>
              </a:extLst>
            </p:cNvPr>
            <p:cNvSpPr txBox="1"/>
            <p:nvPr/>
          </p:nvSpPr>
          <p:spPr>
            <a:xfrm>
              <a:off x="1542730" y="1377030"/>
              <a:ext cx="468398" cy="338554"/>
            </a:xfrm>
            <a:prstGeom prst="rect">
              <a:avLst/>
            </a:prstGeom>
            <a:noFill/>
          </p:spPr>
          <p:txBody>
            <a:bodyPr wrap="none" rtlCol="0">
              <a:spAutoFit/>
            </a:bodyPr>
            <a:lstStyle/>
            <a:p>
              <a:r>
                <a:rPr lang="en-US" sz="1600" b="1" dirty="0"/>
                <a:t>SB</a:t>
              </a:r>
            </a:p>
          </p:txBody>
        </p:sp>
        <p:sp>
          <p:nvSpPr>
            <p:cNvPr id="15" name="TextBox 26">
              <a:extLst>
                <a:ext uri="{FF2B5EF4-FFF2-40B4-BE49-F238E27FC236}">
                  <a16:creationId xmlns:a16="http://schemas.microsoft.com/office/drawing/2014/main" id="{C9593D0C-351A-41BE-804F-793AABD2857A}"/>
                </a:ext>
              </a:extLst>
            </p:cNvPr>
            <p:cNvSpPr txBox="1"/>
            <p:nvPr/>
          </p:nvSpPr>
          <p:spPr>
            <a:xfrm>
              <a:off x="2690810" y="1378825"/>
              <a:ext cx="457176" cy="338554"/>
            </a:xfrm>
            <a:prstGeom prst="rect">
              <a:avLst/>
            </a:prstGeom>
            <a:noFill/>
          </p:spPr>
          <p:txBody>
            <a:bodyPr wrap="none" rtlCol="0">
              <a:spAutoFit/>
            </a:bodyPr>
            <a:lstStyle/>
            <a:p>
              <a:r>
                <a:rPr lang="en-US" sz="1600" b="1" dirty="0"/>
                <a:t>VV</a:t>
              </a:r>
            </a:p>
          </p:txBody>
        </p:sp>
        <p:sp>
          <p:nvSpPr>
            <p:cNvPr id="16" name="TextBox 27">
              <a:extLst>
                <a:ext uri="{FF2B5EF4-FFF2-40B4-BE49-F238E27FC236}">
                  <a16:creationId xmlns:a16="http://schemas.microsoft.com/office/drawing/2014/main" id="{56E9757E-34FE-40BF-B09B-EF8FF6FE9577}"/>
                </a:ext>
              </a:extLst>
            </p:cNvPr>
            <p:cNvSpPr txBox="1"/>
            <p:nvPr/>
          </p:nvSpPr>
          <p:spPr>
            <a:xfrm>
              <a:off x="4623750" y="1377030"/>
              <a:ext cx="582211" cy="338554"/>
            </a:xfrm>
            <a:prstGeom prst="rect">
              <a:avLst/>
            </a:prstGeom>
            <a:noFill/>
          </p:spPr>
          <p:txBody>
            <a:bodyPr wrap="none" rtlCol="0">
              <a:spAutoFit/>
            </a:bodyPr>
            <a:lstStyle/>
            <a:p>
              <a:r>
                <a:rPr lang="en-US" sz="1600" b="1" dirty="0"/>
                <a:t>TFC</a:t>
              </a:r>
            </a:p>
          </p:txBody>
        </p:sp>
        <p:cxnSp>
          <p:nvCxnSpPr>
            <p:cNvPr id="17" name="Straight Connector 28">
              <a:extLst>
                <a:ext uri="{FF2B5EF4-FFF2-40B4-BE49-F238E27FC236}">
                  <a16:creationId xmlns:a16="http://schemas.microsoft.com/office/drawing/2014/main" id="{1181A335-C20F-4B6F-BA7B-E66614377D89}"/>
                </a:ext>
              </a:extLst>
            </p:cNvPr>
            <p:cNvCxnSpPr>
              <a:cxnSpLocks/>
            </p:cNvCxnSpPr>
            <p:nvPr/>
          </p:nvCxnSpPr>
          <p:spPr>
            <a:xfrm>
              <a:off x="3898580" y="3948578"/>
              <a:ext cx="0" cy="996950"/>
            </a:xfrm>
            <a:prstGeom prst="line">
              <a:avLst/>
            </a:prstGeom>
            <a:ln w="38100">
              <a:solidFill>
                <a:srgbClr val="4664AA"/>
              </a:solidFill>
              <a:prstDash val="sysDot"/>
            </a:ln>
          </p:spPr>
          <p:style>
            <a:lnRef idx="1">
              <a:schemeClr val="accent1"/>
            </a:lnRef>
            <a:fillRef idx="0">
              <a:schemeClr val="accent1"/>
            </a:fillRef>
            <a:effectRef idx="0">
              <a:schemeClr val="accent1"/>
            </a:effectRef>
            <a:fontRef idx="minor">
              <a:schemeClr val="tx1"/>
            </a:fontRef>
          </p:style>
        </p:cxnSp>
        <p:sp>
          <p:nvSpPr>
            <p:cNvPr id="18" name="TextBox 29">
              <a:extLst>
                <a:ext uri="{FF2B5EF4-FFF2-40B4-BE49-F238E27FC236}">
                  <a16:creationId xmlns:a16="http://schemas.microsoft.com/office/drawing/2014/main" id="{5EF7EBC7-877A-45A4-9DEC-8DDDFB4188FE}"/>
                </a:ext>
              </a:extLst>
            </p:cNvPr>
            <p:cNvSpPr txBox="1"/>
            <p:nvPr/>
          </p:nvSpPr>
          <p:spPr>
            <a:xfrm>
              <a:off x="3885256" y="2953186"/>
              <a:ext cx="1903085" cy="954107"/>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00" b="1" dirty="0"/>
                <a:t>Neutron flux on TFC</a:t>
              </a:r>
            </a:p>
            <a:p>
              <a:r>
                <a:rPr lang="en-US" sz="1400" b="1" dirty="0">
                  <a:solidFill>
                    <a:srgbClr val="505050"/>
                  </a:solidFill>
                </a:rPr>
                <a:t>Case 1     : 1.03E+10</a:t>
              </a:r>
            </a:p>
            <a:p>
              <a:r>
                <a:rPr lang="en-US" sz="1400" b="1" dirty="0">
                  <a:solidFill>
                    <a:srgbClr val="8000FF"/>
                  </a:solidFill>
                </a:rPr>
                <a:t>Maximum: 3.51E+8</a:t>
              </a:r>
            </a:p>
            <a:p>
              <a:r>
                <a:rPr lang="en-US" sz="1400" b="1" dirty="0">
                  <a:solidFill>
                    <a:srgbClr val="008000"/>
                  </a:solidFill>
                </a:rPr>
                <a:t>Optimum : 7.09E+8</a:t>
              </a:r>
            </a:p>
          </p:txBody>
        </p:sp>
      </p:grpSp>
      <p:sp>
        <p:nvSpPr>
          <p:cNvPr id="19" name="Inhaltsplatzhalter 6">
            <a:extLst>
              <a:ext uri="{FF2B5EF4-FFF2-40B4-BE49-F238E27FC236}">
                <a16:creationId xmlns:a16="http://schemas.microsoft.com/office/drawing/2014/main" id="{CA283748-DFDF-42FC-A4C0-2747DDDA6657}"/>
              </a:ext>
            </a:extLst>
          </p:cNvPr>
          <p:cNvSpPr txBox="1">
            <a:spLocks/>
          </p:cNvSpPr>
          <p:nvPr/>
        </p:nvSpPr>
        <p:spPr>
          <a:xfrm>
            <a:off x="271230" y="1074607"/>
            <a:ext cx="10972800" cy="621484"/>
          </a:xfrm>
          <a:prstGeom prst="rect">
            <a:avLst/>
          </a:prstGeom>
        </p:spPr>
        <p:txBody>
          <a:bodyPr vert="horz" lIns="91440" tIns="45720" rIns="91440" bIns="45720" rtlCol="0">
            <a:normAutofit/>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Arial" panose="020B0604020202020204" pitchFamily="34" charset="0"/>
              </a:defRPr>
            </a:lvl1pPr>
            <a:lvl2pPr marL="557213" indent="-214313"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Arial" panose="020B0604020202020204" pitchFamily="34" charset="0"/>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Arial" panose="020B0604020202020204" pitchFamily="34" charset="0"/>
              <a:buNone/>
            </a:pPr>
            <a:r>
              <a:rPr lang="de-DE"/>
              <a:t>Neutron flux radial profile			</a:t>
            </a:r>
            <a:endParaRPr lang="de-DE" dirty="0"/>
          </a:p>
        </p:txBody>
      </p:sp>
    </p:spTree>
    <p:extLst>
      <p:ext uri="{BB962C8B-B14F-4D97-AF65-F5344CB8AC3E}">
        <p14:creationId xmlns:p14="http://schemas.microsoft.com/office/powerpoint/2010/main" val="645899819"/>
      </p:ext>
    </p:extLst>
  </p:cSld>
  <p:clrMapOvr>
    <a:masterClrMapping/>
  </p:clrMapOvr>
</p:sld>
</file>

<file path=ppt/theme/theme1.xml><?xml version="1.0" encoding="utf-8"?>
<a:theme xmlns:a="http://schemas.openxmlformats.org/drawingml/2006/main" name="EUROfusion.1line_5_3_20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lgn="l">
          <a:defRPr sz="2800" b="1" dirty="0" smtClean="0"/>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e5ba6352-0726-4226-96e7-82f7f1c59ac0" xsi:nil="true"/>
    <Dateofrelease xmlns="cbbfa1f3-60c2-42de-b5b6-3ee8cb87d964" xsi:nil="true"/>
    <lcf76f155ced4ddcb4097134ff3c332f xmlns="cbbfa1f3-60c2-42de-b5b6-3ee8cb87d964">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C5E97A0C0FEBC408E67B127B9678D93" ma:contentTypeVersion="16" ma:contentTypeDescription="Create a new document." ma:contentTypeScope="" ma:versionID="1d2a0d8c6deb6b6d65149e488cbe144b">
  <xsd:schema xmlns:xsd="http://www.w3.org/2001/XMLSchema" xmlns:xs="http://www.w3.org/2001/XMLSchema" xmlns:p="http://schemas.microsoft.com/office/2006/metadata/properties" xmlns:ns2="cbbfa1f3-60c2-42de-b5b6-3ee8cb87d964" xmlns:ns3="e5ba6352-0726-4226-96e7-82f7f1c59ac0" targetNamespace="http://schemas.microsoft.com/office/2006/metadata/properties" ma:root="true" ma:fieldsID="0760925279f4376d2d8626e0085fb012" ns2:_="" ns3:_="">
    <xsd:import namespace="cbbfa1f3-60c2-42de-b5b6-3ee8cb87d964"/>
    <xsd:import namespace="e5ba6352-0726-4226-96e7-82f7f1c59ac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Dateofrelease"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DateTaken"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bfa1f3-60c2-42de-b5b6-3ee8cb87d9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Dateofrelease" ma:index="14" nillable="true" ma:displayName="Date of release" ma:format="Dropdown" ma:internalName="Dateofrelease">
      <xsd:simpleType>
        <xsd:restriction base="dms:Text">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51e10cb2-14f7-4eda-9ec0-27c7232f3f48"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ternalName="MediaServiceDateTake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5ba6352-0726-4226-96e7-82f7f1c59ac0"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a5fc3690-ba4d-4b93-9ca3-ace776e65a5b}" ma:internalName="TaxCatchAll" ma:showField="CatchAllData" ma:web="e5ba6352-0726-4226-96e7-82f7f1c59ac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22FF28-6CAC-40D9-B3BE-DA4AA3273CC9}">
  <ds:schemaRefs>
    <ds:schemaRef ds:uri="http://schemas.microsoft.com/sharepoint/v3/contenttype/forms"/>
  </ds:schemaRefs>
</ds:datastoreItem>
</file>

<file path=customXml/itemProps2.xml><?xml version="1.0" encoding="utf-8"?>
<ds:datastoreItem xmlns:ds="http://schemas.openxmlformats.org/officeDocument/2006/customXml" ds:itemID="{09FD49AD-6A3B-49D0-B154-A3C5A5485D0C}">
  <ds:schemaRefs>
    <ds:schemaRef ds:uri="http://purl.org/dc/terms/"/>
    <ds:schemaRef ds:uri="cbbfa1f3-60c2-42de-b5b6-3ee8cb87d964"/>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http://schemas.microsoft.com/office/2006/metadata/properties"/>
    <ds:schemaRef ds:uri="e5ba6352-0726-4226-96e7-82f7f1c59ac0"/>
    <ds:schemaRef ds:uri="http://www.w3.org/XML/1998/namespace"/>
    <ds:schemaRef ds:uri="http://purl.org/dc/dcmitype/"/>
  </ds:schemaRefs>
</ds:datastoreItem>
</file>

<file path=customXml/itemProps3.xml><?xml version="1.0" encoding="utf-8"?>
<ds:datastoreItem xmlns:ds="http://schemas.openxmlformats.org/officeDocument/2006/customXml" ds:itemID="{0E8EE7C9-ECD7-4BCA-AD35-42C1959343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bbfa1f3-60c2-42de-b5b6-3ee8cb87d964"/>
    <ds:schemaRef ds:uri="e5ba6352-0726-4226-96e7-82f7f1c59a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730</Words>
  <Application>Microsoft Office PowerPoint</Application>
  <PresentationFormat>Breitbild</PresentationFormat>
  <Paragraphs>119</Paragraphs>
  <Slides>11</Slides>
  <Notes>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11</vt:i4>
      </vt:variant>
    </vt:vector>
  </HeadingPairs>
  <TitlesOfParts>
    <vt:vector size="19" baseType="lpstr">
      <vt:lpstr>MS Mincho</vt:lpstr>
      <vt:lpstr>Arial</vt:lpstr>
      <vt:lpstr>Calibri</vt:lpstr>
      <vt:lpstr>Franklin Gothic Medium</vt:lpstr>
      <vt:lpstr>Montserrat</vt:lpstr>
      <vt:lpstr>Symbol</vt:lpstr>
      <vt:lpstr>Times New Roman</vt:lpstr>
      <vt:lpstr>EUROfusion.1line_5_3_2019</vt:lpstr>
      <vt:lpstr>Overview on shielding approach at the Volumetric Neutron Source</vt:lpstr>
      <vt:lpstr>PowerPoint-Präsentation</vt:lpstr>
      <vt:lpstr>Status of  the generic geometry model </vt:lpstr>
      <vt:lpstr>Additional modifications</vt:lpstr>
      <vt:lpstr>Present status</vt:lpstr>
      <vt:lpstr>Neutron flux mapping at Inboard </vt:lpstr>
      <vt:lpstr>Previous studies: Approach to shield conceptual choices</vt:lpstr>
      <vt:lpstr>Previous studies: Promising options</vt:lpstr>
      <vt:lpstr>Previous studies: Promising options</vt:lpstr>
      <vt:lpstr>Outlook</vt:lpstr>
      <vt:lpstr>Outlook: Preliminary 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Fabio Vinagre</dc:creator>
  <cp:lastModifiedBy>Leichtle, Dieter (INR)</cp:lastModifiedBy>
  <cp:revision>61</cp:revision>
  <dcterms:created xsi:type="dcterms:W3CDTF">2023-11-15T09:40:03Z</dcterms:created>
  <dcterms:modified xsi:type="dcterms:W3CDTF">2024-05-28T12:11:59Z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0x0101006C5E97A0C0FEBC408E67B127B9678D93</vt:lpwstr>
  </property>
</Properties>
</file>