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 autoCompressPictures="0">
  <p:sldMasterIdLst>
    <p:sldMasterId id="2147483661" r:id="rId1"/>
  </p:sldMasterIdLst>
  <p:notesMasterIdLst>
    <p:notesMasterId r:id="rId56"/>
  </p:notesMasterIdLst>
  <p:sldIdLst>
    <p:sldId id="256" r:id="rId2"/>
    <p:sldId id="390" r:id="rId3"/>
    <p:sldId id="391" r:id="rId4"/>
    <p:sldId id="393" r:id="rId5"/>
    <p:sldId id="392" r:id="rId6"/>
    <p:sldId id="394" r:id="rId7"/>
    <p:sldId id="395" r:id="rId8"/>
    <p:sldId id="326" r:id="rId9"/>
    <p:sldId id="332" r:id="rId10"/>
    <p:sldId id="324" r:id="rId11"/>
    <p:sldId id="338" r:id="rId12"/>
    <p:sldId id="397" r:id="rId13"/>
    <p:sldId id="333" r:id="rId14"/>
    <p:sldId id="340" r:id="rId15"/>
    <p:sldId id="341" r:id="rId16"/>
    <p:sldId id="342" r:id="rId17"/>
    <p:sldId id="343" r:id="rId18"/>
    <p:sldId id="345" r:id="rId19"/>
    <p:sldId id="344" r:id="rId20"/>
    <p:sldId id="347" r:id="rId21"/>
    <p:sldId id="349" r:id="rId22"/>
    <p:sldId id="355" r:id="rId23"/>
    <p:sldId id="356" r:id="rId24"/>
    <p:sldId id="358" r:id="rId25"/>
    <p:sldId id="399" r:id="rId26"/>
    <p:sldId id="357" r:id="rId27"/>
    <p:sldId id="359" r:id="rId28"/>
    <p:sldId id="360" r:id="rId29"/>
    <p:sldId id="366" r:id="rId30"/>
    <p:sldId id="361" r:id="rId31"/>
    <p:sldId id="362" r:id="rId32"/>
    <p:sldId id="363" r:id="rId33"/>
    <p:sldId id="364" r:id="rId34"/>
    <p:sldId id="368" r:id="rId35"/>
    <p:sldId id="369" r:id="rId36"/>
    <p:sldId id="370" r:id="rId37"/>
    <p:sldId id="371" r:id="rId38"/>
    <p:sldId id="372" r:id="rId39"/>
    <p:sldId id="374" r:id="rId40"/>
    <p:sldId id="375" r:id="rId41"/>
    <p:sldId id="376" r:id="rId42"/>
    <p:sldId id="377" r:id="rId43"/>
    <p:sldId id="378" r:id="rId44"/>
    <p:sldId id="379" r:id="rId45"/>
    <p:sldId id="380" r:id="rId46"/>
    <p:sldId id="382" r:id="rId47"/>
    <p:sldId id="383" r:id="rId48"/>
    <p:sldId id="384" r:id="rId49"/>
    <p:sldId id="385" r:id="rId50"/>
    <p:sldId id="281" r:id="rId51"/>
    <p:sldId id="373" r:id="rId52"/>
    <p:sldId id="348" r:id="rId53"/>
    <p:sldId id="325" r:id="rId54"/>
    <p:sldId id="387" r:id="rId5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3C365133-DDB1-462A-8D32-117E3596DC20}">
          <p14:sldIdLst>
            <p14:sldId id="256"/>
            <p14:sldId id="390"/>
            <p14:sldId id="391"/>
            <p14:sldId id="393"/>
            <p14:sldId id="392"/>
            <p14:sldId id="394"/>
            <p14:sldId id="395"/>
            <p14:sldId id="326"/>
            <p14:sldId id="332"/>
            <p14:sldId id="324"/>
            <p14:sldId id="338"/>
            <p14:sldId id="397"/>
            <p14:sldId id="333"/>
            <p14:sldId id="340"/>
            <p14:sldId id="341"/>
            <p14:sldId id="342"/>
            <p14:sldId id="343"/>
            <p14:sldId id="345"/>
            <p14:sldId id="344"/>
            <p14:sldId id="347"/>
            <p14:sldId id="349"/>
            <p14:sldId id="355"/>
            <p14:sldId id="356"/>
            <p14:sldId id="358"/>
            <p14:sldId id="399"/>
            <p14:sldId id="357"/>
            <p14:sldId id="359"/>
            <p14:sldId id="360"/>
            <p14:sldId id="366"/>
            <p14:sldId id="361"/>
            <p14:sldId id="362"/>
            <p14:sldId id="363"/>
            <p14:sldId id="364"/>
            <p14:sldId id="368"/>
            <p14:sldId id="369"/>
            <p14:sldId id="370"/>
            <p14:sldId id="371"/>
            <p14:sldId id="372"/>
            <p14:sldId id="374"/>
            <p14:sldId id="375"/>
            <p14:sldId id="376"/>
            <p14:sldId id="377"/>
            <p14:sldId id="378"/>
            <p14:sldId id="379"/>
            <p14:sldId id="380"/>
            <p14:sldId id="382"/>
            <p14:sldId id="383"/>
            <p14:sldId id="384"/>
            <p14:sldId id="385"/>
            <p14:sldId id="281"/>
            <p14:sldId id="373"/>
            <p14:sldId id="348"/>
            <p14:sldId id="325"/>
            <p14:sldId id="38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890E0"/>
    <a:srgbClr val="4296E2"/>
    <a:srgbClr val="FC0C0D"/>
    <a:srgbClr val="0000FF"/>
    <a:srgbClr val="E95C33"/>
    <a:srgbClr val="E88CA0"/>
    <a:srgbClr val="CCFFCC"/>
    <a:srgbClr val="1D6FB8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33" autoAdjust="0"/>
    <p:restoredTop sz="89048" autoAdjust="0"/>
  </p:normalViewPr>
  <p:slideViewPr>
    <p:cSldViewPr snapToGrid="0">
      <p:cViewPr varScale="1">
        <p:scale>
          <a:sx n="85" d="100"/>
          <a:sy n="85" d="100"/>
        </p:scale>
        <p:origin x="47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560" units="cm"/>
          <inkml:channel name="Y" type="integer" max="1440" units="cm"/>
          <inkml:channel name="T" type="integer" max="2.14748E9" units="dev"/>
        </inkml:traceFormat>
        <inkml:channelProperties>
          <inkml:channelProperty channel="X" name="resolution" value="74.4186" units="1/cm"/>
          <inkml:channelProperty channel="Y" name="resolution" value="74.6114" units="1/cm"/>
          <inkml:channelProperty channel="T" name="resolution" value="1" units="1/dev"/>
        </inkml:channelProperties>
      </inkml:inkSource>
      <inkml:timestamp xml:id="ts0" timeString="2024-06-03T13:47:37.65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10067 8361 0,'0'13'62,"27"0"-46,52 1 31,-39-1-32,-14-13-15,1 0 32,65 0-1,-39 0-16,14 0 1,12 0 0,80 0 15,-120 0-15,1 0-1,13-13 1,-13 13-1,-14 0 1,27-14 0,-13 14-1,-1 0 1,-12 0 0,12 0-1,-12 0 1,13 0-1,-14 0 1,1-13 0,-1 13-1,14 0 1,-14 0 0,27-13 15,-26 13-31,-1 0 15,40 0 1,-26 0 0,26 0-1,-53 0 1,80 0 0,-27 0-1,13 0 1,-52 0-1,12 0 1,1-13 0,-13 13-1,-1 0 1,67 0 0,-27 0 15,-26-14-16,-1 14 1,14 0 15,-26 0-15,-14 0 0,13 0-1,27 0 1,-40 0-1,14 0 1,-1 0-16,54 0 31,-41 0-15,-12 0 0,39 0-1,-26 0 16,26 0 1,106 0-17,-93 0 17,1 0 14,78 0-14,-92 0-17,-13-13 1,-13 13 0,79 0 15,-53 0-16,0-13 1,-26 13 0,26 0-1,-39 0 1,-1 0 0,14 0-1,-14 0-15,14 0 16,0 0-1,-14 0-15,1 0 16,-1 0 0,1 0-16,-14 0 15,26 0 1,-25 0-16,39 0 31,0 0-15,13 0-1,13-13 17,-39 13-17,-14-14 17,1 14-1,12 0-16,-12 0 1,-14 0 0,0 0-1,93 0 17,-93 0-17,14 0 1,-14 0 15,0 0-15,0 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560" units="cm"/>
          <inkml:channel name="Y" type="integer" max="1440" units="cm"/>
          <inkml:channel name="T" type="integer" max="2.14748E9" units="dev"/>
        </inkml:traceFormat>
        <inkml:channelProperties>
          <inkml:channelProperty channel="X" name="resolution" value="74.4186" units="1/cm"/>
          <inkml:channelProperty channel="Y" name="resolution" value="74.6114" units="1/cm"/>
          <inkml:channelProperty channel="T" name="resolution" value="1" units="1/dev"/>
        </inkml:channelProperties>
      </inkml:inkSource>
      <inkml:timestamp xml:id="ts0" timeString="2024-06-03T13:47:43.52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2950 8956 0,'27'0'62,"12"13"-46,94-13 15,-14 0-15,-66 0-1,66 0 1,-27-13 15,-39 13-15,-13 0-16,105-13 16,80 13 15,-159-13-16,27 13 17,-80 0-17,40 0 1,-13 0 0,-1 0-1,-25 0 1,12 0-1,173 0 1,-94 0 15,-52 0-15,13 0 0,1 0-1,-1-14 1,-13 14-1,13 0 1,-13-13 0,13 13-1,-26-13 1,-14 13-16,27 0 31,-27 0-31,-12 0 16,52 0-1,-40 0-15,40 0 32,-39 0-17,-1 0-15,1 0 16,39 0 15,-40 0-31,67 0 31,-40 0-15,53 0 0,-53 0-1,13 0 1,-27 0 0,28 0-1,52 0 16,-66 0-15,13 0 0,0 0-1,53 0 17,-66 0-17,0 0 1,-13 0-1,26 0 1,-53 0-16,13 0 16,27 0 15,40 0-15,-53 0-16,12 0 15,68 0 1,-68 0-16,-12 0 15,-13 0 1,12 0 15,1 0 1,26 0-17,-53 0 1,1 0-1,25 0 1,-12 0 0,39 0 15,-40 13-15,80-13-1,-53 13 1,-13-13-1,-27 0 1,13 0 0,27 0-1,-13 0 1,26 0 0,14 0 15,-41 0-16,41 0 1,-67 14 0,79-14 15,-78 0-31,-1 0 16,0 0-1,0 0-15,54 0 16,-1 0-1,0 0 1,0 0 0,-53 0-1,80 0 1,-27 13 0,-40-13-1,14 0 1,0 0-1,-14 0 1,1 0 0,65 0-1,-12 13 1,12-13 0,-52 13-1,13-13 1,-27 0-1,40 0 17,-13 0-17,14 0-15,52 0 32,-80 0-17,1 0 1,-27 0-16,14 0 31,52 0-15,-53 0-16,41 0 31,-28 0-15,27 0 15,93 0 0,-106 0-15,-13 0-1,66 0 17,0 0-1,-80 0-16,133 0 17,-93 0-1,0 0-31,66 0 31,27 27 0,-119-27-31,26 0 32,0 0-17,-26 0 17,26 0-1,-40 0 0,27 0 0,66-13 1,-92 13-32,12 0 31,-25 0-16,118 0 17,-53 0-1,-39 0 0,0 0 0,-1 0 1,1 0-1,92 0-15,-26 0 15,-66 0 0,13 0-15,-27 0-1,40 13 1,-26-13 15,-13 0-15,25 0-1,1 13 1,14-13-16,12 0 31,-39 0-15,13 0 0,-40 0-1,93 0 1,52 0 15,-144 0 0,12 0 1,27-13-1,-13 13-16,-27 0 17,13-13-1,14 13-15,39-14 15,-26 14 0,53 0 0,0 0 1,-53-13-1,-27 13-16,54 0 17,12 0-1,14 0 0,-79 0-15,52 0 15,53 0 0,-52 0-15,-54 0 31,80 0-16,-53 0 0,-40 0 1,40 0-1,-13-13 0,-27 13-31,0-13 31,27 13 1,13 0-17,-40 0 1,0 0 31,0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560" units="cm"/>
          <inkml:channel name="Y" type="integer" max="1440" units="cm"/>
          <inkml:channel name="T" type="integer" max="2.14748E9" units="dev"/>
        </inkml:traceFormat>
        <inkml:channelProperties>
          <inkml:channelProperty channel="X" name="resolution" value="74.4186" units="1/cm"/>
          <inkml:channelProperty channel="Y" name="resolution" value="74.6114" units="1/cm"/>
          <inkml:channelProperty channel="T" name="resolution" value="1" units="1/dev"/>
        </inkml:channelProperties>
      </inkml:inkSource>
      <inkml:timestamp xml:id="ts0" timeString="2024-06-03T13:47:49.41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2910 9565 0,'80'0'63,"-54"0"-48,1 0 1,198 0-1,-172 0 1,39 0 0,-52 0-1,92-14 1,-92 1 0,13 13-1,0 0-15,26-13 16,-13 13-1,93-13 17,-93 13-17,-26 0 1,-14 0 0,-13 0-16,80 0 31,-40 0-16,0 0 1,-27 0 0,1 0-16,39 0 15,-13 0 1,-13 0-16,12-13 31,-38 13-31,25 0 31,1 0-15,-14 0-16,27 0 16,40-27 15,-40 27-15,26 0 15,93 0 0,-92 0-15,-41 0-1,28 0 1,-15 0 0,54 13-1,-26-13 1,-27 0-1,-27 0-15,-13 0 16,14 0 0,26 0-1,-27 0 1,106 0 0,-105 0-1,26-26 1,0 26-1,13 0 1,-13 0 15,-27 0 16,27 0-31,-26 0-16,39 0 31,26 0 0,-52 0-15,-14 0 0,1 0-1,13 0 1,-14 0-1,93 26 17,-79-26-17,-14 0 1,27 0 0,-13 0-1,145 14 16,-106-14-15,27 0 15,-66 0 1,-14 13-17,27-13 1,0 0-1,-13 0 1,13 0 15,-40 0-15,14 0-16,-1 0 16,-13 0-1,14 0 1,92 13 15,-66-13-15,-14 0-1,1 0 1,13 13 0,-27-13-1,27 0 1,13 0-1,-26 0 1,-13 0 0,12 0-1,14 13 1,13-13 0,1 0-1,-54 0 1,53 0-1,-40 0 1,1 0 0,-14 0-1,13 0-15,54 0 32,-54 0-17,1 0 1,26 0-1,0 0 17,39 0 15,-52 0-32,-27 0 1,27 0-1,-14 0 1,27 0 0,-26 0-1,52 14 1,-26-14 0,0 0-1,53 13 16,-67-13-15,80 0 0,199 13 15,-67-13 0,-224 0-15,-14 0-16,0 0 31,0 0-15,14 0-16,66 0 31,-54 0 0,-26 0-31,54 0 31,-41 0-15,27-13 0,-40 13-1,0 0 1,40 0 15,27 0 0,-67 0 1,13 0-17,14 0 1,13 0 0,-13 0-16,-14 0 15,-13 0 1,1 0-1,12 0 1,1 0 0,25 13-1,-38-13 1,65 0 0,-39 0-1,-1 0 1,28 0 15,12 0 0,-13 0-15,-39 0 0,-1 0-1,27 0 1,-40 0-1,53 0 1,-39 0 15,65 0-15,-65 0-16,52 0 31,-66 0-15,40 0-1,-26 0 17,65 0-1,14 0 0,-66 0 0,-14 0-15,54 0 15,-67-13-31,27 13 32,-1 0-17,-25 0 1,25 0-1,-26 0 1,120 0 15,-80 0-15,13 0 15,-26 0-15,12 0 15,1 0 0,-13-13-15,39 13 15,-39-14 0,26-12 1,27 13-1,-53 13 0,52-13 0,-12 13 1,-1-27-1,-26 27 0,39 0 0,-65 0-15,39-13 15,0 13 1,-39 0-1,-14 0-16,93 0 17,-53 0-1,39 0 0,-65 0-15,65 0 15,-39 0 0,-40 0-15,67 0 15,-27 0 0,-40 0-31,0 0 32,14 0-1,26 0 0,-27 0 0,-13 0 1,27 0-1,0 13 0,-1-13 0,-12 0 1,-14 0 46,-13 13-47,13-13-15,0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560" units="cm"/>
          <inkml:channel name="Y" type="integer" max="1440" units="cm"/>
          <inkml:channel name="T" type="integer" max="2.14748E9" units="dev"/>
        </inkml:traceFormat>
        <inkml:channelProperties>
          <inkml:channelProperty channel="X" name="resolution" value="74.4186" units="1/cm"/>
          <inkml:channelProperty channel="Y" name="resolution" value="74.6114" units="1/cm"/>
          <inkml:channelProperty channel="T" name="resolution" value="1" units="1/dev"/>
        </inkml:channelProperties>
      </inkml:inkSource>
      <inkml:timestamp xml:id="ts0" timeString="2024-06-03T13:48:31.3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3109 10544 0,'26'0'31,"1"13"16,105-13-31,-66 0-1,14 0 17,92 0-1,52-13 0,-171 13-15,14 0-1,38-14 17,-78 14-17,13-13 1,-14 13-1,-13-13 1,14 13-16,-1 0 16,14 0-1,-14 0-15,-13 0 16,27 0 0,-13 0-16,39 0 31,40 0 0,-80 0-31,133 0 31,-93 0-15,66 0 15,1-13 0,39 13 1,-106 0-17,-13 0 1,13 0 0,79 0 15,-39 0-16,26 0 1,1 0 0,-80 0-1,-27 0 1,27 0-16,40 0 31,52 13-15,-66 0-16,14-13 15,-14 0 1,-52 0 0,13 0-1,-14 0 1,146 0 0,-53 0-1,0 27 1,-53-27-1,-13 0 1,13 0 0,-13 0-1,-13 0 1,92 0 0,-66 0-1,14 0 1,-1 0-1,-13 0 1,0 0 0,1 0-1,-1 0 1,40 0 0,-67 0-1,41 0 1,-14 0-1,53 0 17,-106 0-17,93 0 17,-93 0-32,40 0 15,-27 0 1,67 0-1,39 0 17,-79 0-17,27 0 1,26 0 15,-67 0-15,80 0-1,-53 0 1,-26 0 0,-13 0-1,12-14-15,54 14 16,-53 0 0,158 0 15,-119 0-16,-52 0 1,52 0 0,-26 0-1,66 0 1,-79 0 0,26 0-1,-40 0 1,146 0-1,-145 0 1,39 0 0,80 0-1,-107 0 1,67 0 0,40 0 15,-107 0-16,-12 0 1,65 0 0,-26 0-1,80 0 1,-27 0 15,-106 0-15,14 0-1,79 0 17,-1 0-17,-25 0-15,12 0 32,-39-13-1,-26 13-31,52 0 31,-26 0-31,0 0 16,66-13 15,-26 13 0,-40 0-15,171 0 15,-157 0-15,-54 0-16,53 0 31,80 0 0,39 0 0,-93 0-15,-26 0 15,54 0 1,65 26-1,-53-26 0,-66 0-15,27 14 15,66-14 0,-67 0 0,-12 13-15,78 0 15,-65-13 1,-27 0-1,0 0-16,27 13 17,-67-13-1,1 0 0,12 0-15,-25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560" units="cm"/>
          <inkml:channel name="Y" type="integer" max="1440" units="cm"/>
          <inkml:channel name="T" type="integer" max="2.14748E9" units="dev"/>
        </inkml:traceFormat>
        <inkml:channelProperties>
          <inkml:channelProperty channel="X" name="resolution" value="74.4186" units="1/cm"/>
          <inkml:channelProperty channel="Y" name="resolution" value="74.6114" units="1/cm"/>
          <inkml:channelProperty channel="T" name="resolution" value="1" units="1/dev"/>
        </inkml:channelProperties>
      </inkml:inkSource>
      <inkml:timestamp xml:id="ts0" timeString="2024-06-03T13:48:35.44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2937 11179 0,'13'0'47,"0"0"-32,14 0 1,26 13 0,-27-13-16,1 0 15,92 0 1,-80 0 0,1 0-1,0 0-15,-27 0 16,27 0-1,-14 0-15,14 0 16,132 0 0,-133 0-1,54 0 1,-40 0-16,0 0 16,-27 0-1,14 0 1,13 0-1,66 0 1,-40 0 0,27 0-1,-53 0 1,-13 0 0,39 0-1,-13 0 1,40 0-1,-26 0 1,-14 0 0,0 0-1,40 0 1,52 0 0,-38 0-1,-68 0 1,-12 0-1,13-13 1,13 13 0,66 0-1,-26 0 1,13 0 0,-66 0-1,-13 0-15,-14 0 16,41 0-1,-41 0-15,40 0 16,27 0 0,-27 0-16,-26 0 15,65 0 1,-91 0-16,-1 0 16,66 0-1,-39 0 1,39 0-1,-39 0 1,39 0 0,-39 0-1,13 0 1,106 0 15,-53 0-15,-27-14-1,-39 14 1,-1-13 0,107 13 31,-40 0-32,-27 0 1,-26 0-1,-13 0 1,-1 0 0,14 0-1,40 0 1,13 0 0,-67 0-1,28 0 1,-41 0-1,27 0 1,13 0 0,-53 0-16,80 0 15,-27 0 1,40 13 0,-66-13-1,12 0 1,15 0-1,12 0 1,-13 0 0,0 0-1,27 0 17,52 0 14,-78 0-30,-14 0 0,-14 0-1,14 14 1,79-14 15,-118 0-31,39 0 16,-1 0-1,1 0 1,66 0 0,-79 0-1,106 0 1,-93 0-16,-1 0 16,1 0-1,-26-14-15,-1 14 16,1 0-1,-14 0-15,13 0 16,94 0 0,-81 0-16,41 0 15,65-13 1,-92 13 0,0 0-1,13-13 1,146 13 15,-159 0-15,39 0-1,-52 0 1,26 0 0,27 0-1,-14 0 1,0 0-1,27 0 1,-13 0 0,0 0-1,-27 0 1,0 0 0,0 0-1,40 0 1,0 13-1,13-13 1,-40 0 0,0 13-1,-12-13 1,-15 0 0,15 0-1,25 0 1,-26 0-1,-13 0 1,-26 0-16,-1 0 16,14 0-1,26 0 1,0 0 0,-53 0-16,14-13 15,13 13 1,-27 0-16,13 0 15,40 0 1,1 0 0,12 0-1,-53 0-15,14 0 16,39 0 0,-26 0-1,13 0 1,40 0-1,-40 0 1,14 0 0,-40 0-1,26 0 1,-27 0 0,41 0-1,-1 0 1,-13 0-1,-13 0 1,-26 0 0,-1 0-1,27 0 1,0 0 0,13 0-1,-13 0 1,-40 0-1,0 0 17,1 0-17,-1 0 1,13 0 0,14 0-1,0 0 1,-27 0 31,13 0-16,41 13-15,-41-13 15,-13 0-16,0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560" units="cm"/>
          <inkml:channel name="Y" type="integer" max="1440" units="cm"/>
          <inkml:channel name="T" type="integer" max="2.14748E9" units="dev"/>
        </inkml:traceFormat>
        <inkml:channelProperties>
          <inkml:channelProperty channel="X" name="resolution" value="74.4186" units="1/cm"/>
          <inkml:channelProperty channel="Y" name="resolution" value="74.6114" units="1/cm"/>
          <inkml:channelProperty channel="T" name="resolution" value="1" units="1/dev"/>
        </inkml:channelProperties>
      </inkml:inkSource>
      <inkml:timestamp xml:id="ts0" timeString="2024-06-03T13:48:39.5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2963 11853 0,'27'0'94,"65"0"-78,-25 0-1,78 14 1,-66-14 0,-12 0-1,38 0 1,41-27-1,13 27 1,13-13 0,-27-14-1,-52 14 1,-27 0 0,-26 13-1,-1 0 1,41-13-1,26 13 1,26-40 0,-106 40-16,14-13 15,0 13 1,39 0 0,-39 0-16,132 0 31,-119 0-16,26 0-15,27 0 16,-66 0 0,-1 0-1,67 0 17,-66 0-17,105 0 1,-105 0-1,26-13 1,0 13 0,80 0-1,-27 0 1,40 0 0,-67 0-1,-39 0 1,-40 0-1,27 0 1,92-14 0,14 1 15,-80 0 0,-26 0 0,132 13 1,-27 0-1,27 13 0,53-13 0,-132 0-15,-67 0 0,67 0 15,65 0 0,-39 0 0,1 0-15,52 0 15,-14 26 1,-118-26-17,39 0 1,-39 0-1,39 0 1,-39 0 0,53 14-1,-14-14 1,-39 0 0,52 0-1,-52 0 1,66 0 15,-14 0-15,94 0 15,-120 0 0,-40 0-15,1 0-1,211 0 17,-198 0-17,132 0 17,-67 0-1,67 13 0,-92-13-15,26 13 15,-1-13-15,134 13 15,-54 1 0,-66-14 0,-80 0-15,28 0 15,78 0 0,-52 0-15,-67 0 0,54 0-1,39 0 17,0 0-1,-13 0 0,-40 0 0,26 13-15,93 26 15,-52-25 0,-80-14 1,39 0-1,-65 0-15,39 0 15,13 0 0,-65 0 0,12 0-15,93-14 15,-53 14 0,-39-13 1,-1 13-1,40 0 0,0 0 0,14 0 1,-41 0-1,-25 0 0,-1 0 0,13 0 32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64465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59399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05701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2748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80930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86461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83633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28665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28049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3209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92449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64414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357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45051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52179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33574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98467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28232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50882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64702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511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9402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65783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279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59886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64016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34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59314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034568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36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535270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37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617340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38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586737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39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616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998284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40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367117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41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731371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42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766403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43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944548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44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904036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45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69911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46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569886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47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070298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48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859038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49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2693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128095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51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567833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52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940845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53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041923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54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5467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2444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226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8746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Applying a symmetry to the input = to </a:t>
            </a:r>
            <a:r>
              <a:rPr lang="en-GB" dirty="0" err="1"/>
              <a:t>th</a:t>
            </a:r>
            <a:r>
              <a:rPr lang="en-GB" dirty="0"/>
              <a:t> output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8108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titre avec Logo">
  <p:cSld name="Slide titre avec Logo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title"/>
          </p:nvPr>
        </p:nvSpPr>
        <p:spPr>
          <a:xfrm>
            <a:off x="1059761" y="552440"/>
            <a:ext cx="10515600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4647156"/>
            <a:ext cx="6382435" cy="22108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ntenu + 4 images">
  <p:cSld name="Slide contenu + 4 images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>
            <a:spLocks noGrp="1"/>
          </p:cNvSpPr>
          <p:nvPr>
            <p:ph type="pic" idx="2"/>
          </p:nvPr>
        </p:nvSpPr>
        <p:spPr>
          <a:xfrm>
            <a:off x="355600" y="1845921"/>
            <a:ext cx="3691997" cy="198966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8" name="Google Shape;88;p13"/>
          <p:cNvSpPr>
            <a:spLocks noGrp="1"/>
          </p:cNvSpPr>
          <p:nvPr>
            <p:ph type="pic" idx="3"/>
          </p:nvPr>
        </p:nvSpPr>
        <p:spPr>
          <a:xfrm>
            <a:off x="355600" y="3954121"/>
            <a:ext cx="3691997" cy="198966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13"/>
          <p:cNvSpPr txBox="1">
            <a:spLocks noGrp="1"/>
          </p:cNvSpPr>
          <p:nvPr>
            <p:ph type="body" idx="1"/>
          </p:nvPr>
        </p:nvSpPr>
        <p:spPr>
          <a:xfrm>
            <a:off x="7975599" y="1846263"/>
            <a:ext cx="3843867" cy="4097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marL="1371600" lvl="2" indent="-3365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marL="2286000" lvl="4" indent="-3238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>
            <a:spLocks noGrp="1"/>
          </p:cNvSpPr>
          <p:nvPr>
            <p:ph type="pic" idx="4"/>
          </p:nvPr>
        </p:nvSpPr>
        <p:spPr>
          <a:xfrm>
            <a:off x="4165600" y="1845921"/>
            <a:ext cx="3691997" cy="198966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1" name="Google Shape;91;p13"/>
          <p:cNvSpPr>
            <a:spLocks noGrp="1"/>
          </p:cNvSpPr>
          <p:nvPr>
            <p:ph type="pic" idx="5"/>
          </p:nvPr>
        </p:nvSpPr>
        <p:spPr>
          <a:xfrm>
            <a:off x="4165600" y="3954121"/>
            <a:ext cx="3691997" cy="198966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2" name="Google Shape;92;p13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09506BCE-F898-4827-B14C-A4963FA747C7}" type="datetime1">
              <a:rPr lang="fr-CH" altLang="ko-KR" smtClean="0"/>
              <a:t>06.06.2024</a:t>
            </a:fld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Equivariant Quantum Neural Networks</a:t>
            </a:r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de couleurs">
  <p:cSld name="Slide code couleurs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1"/>
          </p:nvPr>
        </p:nvSpPr>
        <p:spPr>
          <a:xfrm>
            <a:off x="355600" y="1543050"/>
            <a:ext cx="11463338" cy="66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/>
          <p:nvPr/>
        </p:nvSpPr>
        <p:spPr>
          <a:xfrm>
            <a:off x="1768344" y="3265070"/>
            <a:ext cx="1485355" cy="640174"/>
          </a:xfrm>
          <a:prstGeom prst="rect">
            <a:avLst/>
          </a:prstGeom>
          <a:solidFill>
            <a:srgbClr val="2B23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C22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4"/>
          <p:cNvSpPr/>
          <p:nvPr/>
        </p:nvSpPr>
        <p:spPr>
          <a:xfrm>
            <a:off x="3599471" y="3265070"/>
            <a:ext cx="1485355" cy="640174"/>
          </a:xfrm>
          <a:prstGeom prst="rect">
            <a:avLst/>
          </a:prstGeom>
          <a:solidFill>
            <a:srgbClr val="1D71B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1D71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4"/>
          <p:cNvSpPr/>
          <p:nvPr/>
        </p:nvSpPr>
        <p:spPr>
          <a:xfrm>
            <a:off x="5430598" y="3265070"/>
            <a:ext cx="1485355" cy="64017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4"/>
          <p:cNvSpPr/>
          <p:nvPr/>
        </p:nvSpPr>
        <p:spPr>
          <a:xfrm>
            <a:off x="7261725" y="3265070"/>
            <a:ext cx="1485355" cy="64017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4"/>
          <p:cNvSpPr/>
          <p:nvPr/>
        </p:nvSpPr>
        <p:spPr>
          <a:xfrm>
            <a:off x="9092852" y="3265070"/>
            <a:ext cx="1485355" cy="640174"/>
          </a:xfrm>
          <a:prstGeom prst="rect">
            <a:avLst/>
          </a:prstGeom>
          <a:gradFill>
            <a:gsLst>
              <a:gs pos="0">
                <a:srgbClr val="00A19A"/>
              </a:gs>
              <a:gs pos="100000">
                <a:srgbClr val="1C71B8"/>
              </a:gs>
            </a:gsLst>
            <a:lin ang="126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4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B15A2E-677F-4ECE-9E61-8F6CB426B7DD}" type="datetime1">
              <a:rPr lang="fr-CH" altLang="ko-KR" smtClean="0"/>
              <a:t>06.06.2024</a:t>
            </a:fld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Equivariant Quantum Neural Networks</a:t>
            </a:r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ntenu puce">
  <p:cSld name="Slide contenu puc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55599" y="1186626"/>
            <a:ext cx="11463867" cy="499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9C4C6"/>
              </a:buClr>
              <a:buSzPts val="2000"/>
              <a:buFont typeface="Wingdings" panose="05000000000000000000" pitchFamily="2" charset="2"/>
              <a:buChar char="§"/>
              <a:defRPr sz="2000" b="0" i="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marL="1371600" lvl="2" indent="-3365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marL="2286000" lvl="4" indent="-3238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355600" y="365126"/>
            <a:ext cx="11463867" cy="56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3EC6A9AB-EC97-4984-B61F-84AF3C072DEC}" type="datetime1">
              <a:rPr lang="fr-CH" altLang="ko-KR" smtClean="0"/>
              <a:t>06.06.2024</a:t>
            </a:fld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Equivariant Quantum Neural Networks</a:t>
            </a:r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ntenu + 3 images">
  <p:cSld name="Slide contenu + 3 image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>
            <a:spLocks noGrp="1"/>
          </p:cNvSpPr>
          <p:nvPr>
            <p:ph type="pic" idx="2"/>
          </p:nvPr>
        </p:nvSpPr>
        <p:spPr>
          <a:xfrm>
            <a:off x="355601" y="3031066"/>
            <a:ext cx="3683000" cy="290425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355601" y="2307167"/>
            <a:ext cx="3683000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235D"/>
              </a:buClr>
              <a:buSzPts val="1600"/>
              <a:buNone/>
              <a:defRPr sz="1600">
                <a:solidFill>
                  <a:srgbClr val="2B235D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>
            <a:spLocks noGrp="1"/>
          </p:cNvSpPr>
          <p:nvPr>
            <p:ph type="pic" idx="3"/>
          </p:nvPr>
        </p:nvSpPr>
        <p:spPr>
          <a:xfrm>
            <a:off x="4186768" y="3031066"/>
            <a:ext cx="3683000" cy="290425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186768" y="2307167"/>
            <a:ext cx="3683000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235D"/>
              </a:buClr>
              <a:buSzPts val="1600"/>
              <a:buNone/>
              <a:defRPr sz="1600">
                <a:solidFill>
                  <a:srgbClr val="2B235D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>
            <a:spLocks noGrp="1"/>
          </p:cNvSpPr>
          <p:nvPr>
            <p:ph type="pic" idx="5"/>
          </p:nvPr>
        </p:nvSpPr>
        <p:spPr>
          <a:xfrm>
            <a:off x="8017935" y="3031066"/>
            <a:ext cx="3801532" cy="290425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6" name="Google Shape;46;p6"/>
          <p:cNvSpPr txBox="1">
            <a:spLocks noGrp="1"/>
          </p:cNvSpPr>
          <p:nvPr>
            <p:ph type="body" idx="6"/>
          </p:nvPr>
        </p:nvSpPr>
        <p:spPr>
          <a:xfrm>
            <a:off x="8017935" y="2307167"/>
            <a:ext cx="3801532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235D"/>
              </a:buClr>
              <a:buSzPts val="1600"/>
              <a:buNone/>
              <a:defRPr sz="1600">
                <a:solidFill>
                  <a:srgbClr val="2B235D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1C4F2588-6004-40A9-92DB-A0A3C30A9353}" type="datetime1">
              <a:rPr lang="fr-CH" altLang="ko-KR" smtClean="0"/>
              <a:t>06.06.2024</a:t>
            </a:fld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Equivariant Quantum Neural Networks</a:t>
            </a:r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re vertical et texte">
  <p:cSld name="Titre vertical et text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54300" y="1892527"/>
            <a:ext cx="6883400" cy="30729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re vertical et texte" preserve="1">
  <p:cSld name="1_Titre vertical et text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54300" y="-187559"/>
            <a:ext cx="6883400" cy="30729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0247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maire">
  <p:cSld name="Sommair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590A2291-6DF3-467A-8FAA-45ED8CF5C632}" type="datetime1">
              <a:rPr lang="fr-CH" altLang="ko-KR" smtClean="0"/>
              <a:t>06.06.2024</a:t>
            </a:fld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Equivariant Quantum Neural Networks</a:t>
            </a:r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895350" y="1825625"/>
            <a:ext cx="1093258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235D"/>
              </a:buClr>
              <a:buSzPts val="2000"/>
              <a:buFont typeface="Arial"/>
              <a:buAutoNum type="arabicPeriod"/>
              <a:defRPr sz="2000" b="0">
                <a:solidFill>
                  <a:srgbClr val="2B235D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marL="1371600" lvl="2" indent="-3365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marL="2286000" lvl="4" indent="-3238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8" name="Google Shape;58;p8"/>
          <p:cNvSpPr/>
          <p:nvPr/>
        </p:nvSpPr>
        <p:spPr>
          <a:xfrm>
            <a:off x="364067" y="1809750"/>
            <a:ext cx="247650" cy="867492"/>
          </a:xfrm>
          <a:prstGeom prst="roundRect">
            <a:avLst>
              <a:gd name="adj" fmla="val 16667"/>
            </a:avLst>
          </a:prstGeom>
          <a:solidFill>
            <a:srgbClr val="1D71B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ntenu + 1 image">
  <p:cSld name="Slide contenu + 1 image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35635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7AE834A3-1932-4C54-8CC6-A10EAE9FC717}" type="datetime1">
              <a:rPr lang="fr-CH" altLang="ko-KR" smtClean="0"/>
              <a:t>06.06.2024</a:t>
            </a:fld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Equivariant Quantum Neural Networks</a:t>
            </a:r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ntenu + grande image">
  <p:cSld name="Slide contenu + grande im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3" name="Google Shape;73;p11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46473B89-A848-4ED6-AB07-291AA9BDF278}" type="datetime1">
              <a:rPr lang="fr-CH" altLang="ko-KR" smtClean="0"/>
              <a:t>06.06.2024</a:t>
            </a:fld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Equivariant Quantum Neural Networks</a:t>
            </a:r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contenu + 2 images">
  <p:cSld name="Slide contenu + 2 images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>
            <a:spLocks noGrp="1"/>
          </p:cNvSpPr>
          <p:nvPr>
            <p:ph type="pic" idx="2"/>
          </p:nvPr>
        </p:nvSpPr>
        <p:spPr>
          <a:xfrm>
            <a:off x="355600" y="3039533"/>
            <a:ext cx="7797800" cy="290425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9" name="Google Shape;79;p12"/>
          <p:cNvSpPr txBox="1">
            <a:spLocks noGrp="1"/>
          </p:cNvSpPr>
          <p:nvPr>
            <p:ph type="body" idx="1"/>
          </p:nvPr>
        </p:nvSpPr>
        <p:spPr>
          <a:xfrm>
            <a:off x="355600" y="2315633"/>
            <a:ext cx="7797800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235D"/>
              </a:buClr>
              <a:buSzPts val="1600"/>
              <a:buNone/>
              <a:defRPr sz="1600">
                <a:solidFill>
                  <a:srgbClr val="2B235D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>
            <a:spLocks noGrp="1"/>
          </p:cNvSpPr>
          <p:nvPr>
            <p:ph type="pic" idx="3"/>
          </p:nvPr>
        </p:nvSpPr>
        <p:spPr>
          <a:xfrm>
            <a:off x="8288867" y="3039532"/>
            <a:ext cx="3530599" cy="290425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1" name="Google Shape;81;p12"/>
          <p:cNvSpPr txBox="1">
            <a:spLocks noGrp="1"/>
          </p:cNvSpPr>
          <p:nvPr>
            <p:ph type="body" idx="4"/>
          </p:nvPr>
        </p:nvSpPr>
        <p:spPr>
          <a:xfrm>
            <a:off x="8288867" y="2315633"/>
            <a:ext cx="3530599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235D"/>
              </a:buClr>
              <a:buSzPts val="1600"/>
              <a:buNone/>
              <a:defRPr sz="1600">
                <a:solidFill>
                  <a:srgbClr val="2B235D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4F4EEAEC-48CB-4E7A-AABA-083E30179554}" type="datetime1">
              <a:rPr lang="fr-CH" altLang="ko-KR" smtClean="0"/>
              <a:t>06.06.2024</a:t>
            </a:fld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Equivariant Quantum Neural Networks</a:t>
            </a:r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324600"/>
            <a:ext cx="1219200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3200"/>
              <a:buFont typeface="Arial"/>
              <a:buNone/>
              <a:defRPr sz="3200" b="1" i="0" u="none" strike="noStrike" cap="none">
                <a:solidFill>
                  <a:srgbClr val="386FB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355599" y="1825625"/>
            <a:ext cx="1146386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5747F036-EE39-4BAC-B439-89116293047B}" type="datetime1">
              <a:rPr lang="fr-CH" altLang="ko-KR" smtClean="0"/>
              <a:t>06.06.2024</a:t>
            </a:fld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Equivariant Quantum Neural Networks</a:t>
            </a:r>
            <a:endParaRPr dirty="0"/>
          </a:p>
        </p:txBody>
      </p:sp>
      <p:sp>
        <p:nvSpPr>
          <p:cNvPr id="15" name="Google Shape;15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3" r:id="rId4"/>
    <p:sldLayoutId id="2147483662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0.png"/><Relationship Id="rId7" Type="http://schemas.openxmlformats.org/officeDocument/2006/relationships/image" Target="../media/image16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7.png"/><Relationship Id="rId18" Type="http://schemas.openxmlformats.org/officeDocument/2006/relationships/image" Target="../media/image32.svg"/><Relationship Id="rId3" Type="http://schemas.openxmlformats.org/officeDocument/2006/relationships/image" Target="../media/image19.png"/><Relationship Id="rId21" Type="http://schemas.openxmlformats.org/officeDocument/2006/relationships/image" Target="../media/image35.png"/><Relationship Id="rId7" Type="http://schemas.openxmlformats.org/officeDocument/2006/relationships/image" Target="../media/image23.png"/><Relationship Id="rId12" Type="http://schemas.openxmlformats.org/officeDocument/2006/relationships/image" Target="../media/image26.svg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30.svg"/><Relationship Id="rId20" Type="http://schemas.openxmlformats.org/officeDocument/2006/relationships/image" Target="../media/image3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11" Type="http://schemas.openxmlformats.org/officeDocument/2006/relationships/image" Target="../media/image25.png"/><Relationship Id="rId24" Type="http://schemas.openxmlformats.org/officeDocument/2006/relationships/image" Target="../media/image38.svg"/><Relationship Id="rId5" Type="http://schemas.openxmlformats.org/officeDocument/2006/relationships/image" Target="../media/image21.png"/><Relationship Id="rId15" Type="http://schemas.openxmlformats.org/officeDocument/2006/relationships/image" Target="../media/image29.png"/><Relationship Id="rId23" Type="http://schemas.openxmlformats.org/officeDocument/2006/relationships/image" Target="../media/image37.png"/><Relationship Id="rId10" Type="http://schemas.openxmlformats.org/officeDocument/2006/relationships/image" Target="../media/image9.svg"/><Relationship Id="rId19" Type="http://schemas.openxmlformats.org/officeDocument/2006/relationships/image" Target="../media/image33.png"/><Relationship Id="rId4" Type="http://schemas.openxmlformats.org/officeDocument/2006/relationships/image" Target="../media/image20.svg"/><Relationship Id="rId9" Type="http://schemas.openxmlformats.org/officeDocument/2006/relationships/image" Target="../media/image8.png"/><Relationship Id="rId14" Type="http://schemas.openxmlformats.org/officeDocument/2006/relationships/image" Target="../media/image28.svg"/><Relationship Id="rId22" Type="http://schemas.openxmlformats.org/officeDocument/2006/relationships/image" Target="../media/image36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7.png"/><Relationship Id="rId18" Type="http://schemas.openxmlformats.org/officeDocument/2006/relationships/image" Target="../media/image32.svg"/><Relationship Id="rId3" Type="http://schemas.openxmlformats.org/officeDocument/2006/relationships/image" Target="../media/image19.png"/><Relationship Id="rId21" Type="http://schemas.openxmlformats.org/officeDocument/2006/relationships/image" Target="../media/image35.png"/><Relationship Id="rId7" Type="http://schemas.openxmlformats.org/officeDocument/2006/relationships/image" Target="../media/image23.png"/><Relationship Id="rId12" Type="http://schemas.openxmlformats.org/officeDocument/2006/relationships/image" Target="../media/image40.svg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30.svg"/><Relationship Id="rId20" Type="http://schemas.openxmlformats.org/officeDocument/2006/relationships/image" Target="../media/image3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11" Type="http://schemas.openxmlformats.org/officeDocument/2006/relationships/image" Target="../media/image39.png"/><Relationship Id="rId24" Type="http://schemas.openxmlformats.org/officeDocument/2006/relationships/image" Target="../media/image38.svg"/><Relationship Id="rId5" Type="http://schemas.openxmlformats.org/officeDocument/2006/relationships/image" Target="../media/image21.png"/><Relationship Id="rId15" Type="http://schemas.openxmlformats.org/officeDocument/2006/relationships/image" Target="../media/image29.png"/><Relationship Id="rId23" Type="http://schemas.openxmlformats.org/officeDocument/2006/relationships/image" Target="../media/image37.png"/><Relationship Id="rId10" Type="http://schemas.openxmlformats.org/officeDocument/2006/relationships/image" Target="../media/image9.svg"/><Relationship Id="rId19" Type="http://schemas.openxmlformats.org/officeDocument/2006/relationships/image" Target="../media/image33.png"/><Relationship Id="rId4" Type="http://schemas.openxmlformats.org/officeDocument/2006/relationships/image" Target="../media/image20.svg"/><Relationship Id="rId9" Type="http://schemas.openxmlformats.org/officeDocument/2006/relationships/image" Target="../media/image8.png"/><Relationship Id="rId14" Type="http://schemas.openxmlformats.org/officeDocument/2006/relationships/image" Target="../media/image28.svg"/><Relationship Id="rId22" Type="http://schemas.openxmlformats.org/officeDocument/2006/relationships/image" Target="../media/image36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svg"/><Relationship Id="rId4" Type="http://schemas.openxmlformats.org/officeDocument/2006/relationships/image" Target="../media/image42.png"/><Relationship Id="rId9" Type="http://schemas.openxmlformats.org/officeDocument/2006/relationships/image" Target="../media/image47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Relationship Id="rId9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0.png"/><Relationship Id="rId7" Type="http://schemas.openxmlformats.org/officeDocument/2006/relationships/image" Target="../media/image51.sv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sv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0.png"/><Relationship Id="rId7" Type="http://schemas.openxmlformats.org/officeDocument/2006/relationships/image" Target="../media/image51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sv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0.png"/><Relationship Id="rId7" Type="http://schemas.openxmlformats.org/officeDocument/2006/relationships/image" Target="../media/image51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sv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53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sv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4" Type="http://schemas.openxmlformats.org/officeDocument/2006/relationships/image" Target="../media/image55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4" Type="http://schemas.openxmlformats.org/officeDocument/2006/relationships/image" Target="../media/image55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4" Type="http://schemas.openxmlformats.org/officeDocument/2006/relationships/image" Target="../media/image55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4" Type="http://schemas.openxmlformats.org/officeDocument/2006/relationships/image" Target="../media/image55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4" Type="http://schemas.openxmlformats.org/officeDocument/2006/relationships/image" Target="../media/image59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4" Type="http://schemas.openxmlformats.org/officeDocument/2006/relationships/image" Target="../media/image59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svg"/><Relationship Id="rId3" Type="http://schemas.openxmlformats.org/officeDocument/2006/relationships/image" Target="../media/image58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4" Type="http://schemas.openxmlformats.org/officeDocument/2006/relationships/image" Target="../media/image59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6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520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66.svg"/><Relationship Id="rId4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520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66.svg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520.png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66.svg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7" Type="http://schemas.openxmlformats.org/officeDocument/2006/relationships/image" Target="../media/image66.sv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59.svg"/><Relationship Id="rId4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7" Type="http://schemas.openxmlformats.org/officeDocument/2006/relationships/image" Target="../media/image68.sv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11" Type="http://schemas.openxmlformats.org/officeDocument/2006/relationships/image" Target="../media/image14.svg"/><Relationship Id="rId5" Type="http://schemas.openxmlformats.org/officeDocument/2006/relationships/image" Target="../media/image520.png"/><Relationship Id="rId10" Type="http://schemas.openxmlformats.org/officeDocument/2006/relationships/image" Target="../media/image13.png"/><Relationship Id="rId9" Type="http://schemas.openxmlformats.org/officeDocument/2006/relationships/image" Target="../media/image16.sv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svg"/><Relationship Id="rId3" Type="http://schemas.openxmlformats.org/officeDocument/2006/relationships/image" Target="../media/image57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sv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57.png"/><Relationship Id="rId7" Type="http://schemas.openxmlformats.org/officeDocument/2006/relationships/image" Target="../media/image75.sv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svg"/><Relationship Id="rId4" Type="http://schemas.openxmlformats.org/officeDocument/2006/relationships/image" Target="../media/image7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svg"/><Relationship Id="rId3" Type="http://schemas.openxmlformats.org/officeDocument/2006/relationships/image" Target="../media/image57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sv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7" Type="http://schemas.openxmlformats.org/officeDocument/2006/relationships/image" Target="../media/image80.sv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svg"/><Relationship Id="rId3" Type="http://schemas.openxmlformats.org/officeDocument/2006/relationships/image" Target="../media/image770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7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2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70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2.png"/><Relationship Id="rId9" Type="http://schemas.openxmlformats.org/officeDocument/2006/relationships/image" Target="../media/image85.sv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770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2.png"/><Relationship Id="rId10" Type="http://schemas.openxmlformats.org/officeDocument/2006/relationships/image" Target="../media/image88.svg"/><Relationship Id="rId9" Type="http://schemas.openxmlformats.org/officeDocument/2006/relationships/image" Target="../media/image87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770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93.svg"/><Relationship Id="rId5" Type="http://schemas.openxmlformats.org/officeDocument/2006/relationships/image" Target="../media/image88.svg"/><Relationship Id="rId10" Type="http://schemas.openxmlformats.org/officeDocument/2006/relationships/image" Target="../media/image92.png"/><Relationship Id="rId4" Type="http://schemas.openxmlformats.org/officeDocument/2006/relationships/image" Target="../media/image87.png"/><Relationship Id="rId9" Type="http://schemas.openxmlformats.org/officeDocument/2006/relationships/image" Target="../media/image91.sv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3" Type="http://schemas.openxmlformats.org/officeDocument/2006/relationships/image" Target="../media/image770.png"/><Relationship Id="rId7" Type="http://schemas.openxmlformats.org/officeDocument/2006/relationships/image" Target="../media/image91.svg"/><Relationship Id="rId12" Type="http://schemas.openxmlformats.org/officeDocument/2006/relationships/image" Target="../media/image96.sv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8.svg"/><Relationship Id="rId10" Type="http://schemas.openxmlformats.org/officeDocument/2006/relationships/image" Target="../media/image94.png"/><Relationship Id="rId4" Type="http://schemas.openxmlformats.org/officeDocument/2006/relationships/image" Target="../media/image87.png"/><Relationship Id="rId9" Type="http://schemas.openxmlformats.org/officeDocument/2006/relationships/image" Target="../media/image93.svg"/><Relationship Id="rId14" Type="http://schemas.openxmlformats.org/officeDocument/2006/relationships/image" Target="../media/image98.sv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3" Type="http://schemas.openxmlformats.org/officeDocument/2006/relationships/image" Target="../media/image770.png"/><Relationship Id="rId7" Type="http://schemas.openxmlformats.org/officeDocument/2006/relationships/image" Target="../media/image91.svg"/><Relationship Id="rId12" Type="http://schemas.openxmlformats.org/officeDocument/2006/relationships/image" Target="../media/image96.sv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8.svg"/><Relationship Id="rId15" Type="http://schemas.openxmlformats.org/officeDocument/2006/relationships/image" Target="../media/image99.png"/><Relationship Id="rId10" Type="http://schemas.openxmlformats.org/officeDocument/2006/relationships/image" Target="../media/image94.png"/><Relationship Id="rId4" Type="http://schemas.openxmlformats.org/officeDocument/2006/relationships/image" Target="../media/image87.png"/><Relationship Id="rId9" Type="http://schemas.openxmlformats.org/officeDocument/2006/relationships/image" Target="../media/image93.svg"/><Relationship Id="rId14" Type="http://schemas.openxmlformats.org/officeDocument/2006/relationships/image" Target="../media/image98.sv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70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svg"/><Relationship Id="rId10" Type="http://schemas.openxmlformats.org/officeDocument/2006/relationships/image" Target="../media/image99.jpg"/><Relationship Id="rId4" Type="http://schemas.openxmlformats.org/officeDocument/2006/relationships/image" Target="../media/image13.png"/><Relationship Id="rId9" Type="http://schemas.openxmlformats.org/officeDocument/2006/relationships/image" Target="../media/image16.sv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7" Type="http://schemas.openxmlformats.org/officeDocument/2006/relationships/image" Target="../media/image104.sv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5" Type="http://schemas.openxmlformats.org/officeDocument/2006/relationships/image" Target="../media/image102.svg"/><Relationship Id="rId4" Type="http://schemas.openxmlformats.org/officeDocument/2006/relationships/image" Target="../media/image10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sv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13" Type="http://schemas.openxmlformats.org/officeDocument/2006/relationships/customXml" Target="../ink/ink5.xml"/><Relationship Id="rId3" Type="http://schemas.openxmlformats.org/officeDocument/2006/relationships/image" Target="../media/image107.jpeg"/><Relationship Id="rId7" Type="http://schemas.openxmlformats.org/officeDocument/2006/relationships/customXml" Target="../ink/ink2.xml"/><Relationship Id="rId12" Type="http://schemas.openxmlformats.org/officeDocument/2006/relationships/image" Target="../media/image113.png"/><Relationship Id="rId2" Type="http://schemas.openxmlformats.org/officeDocument/2006/relationships/notesSlide" Target="../notesSlides/notesSlide50.xml"/><Relationship Id="rId16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10" Type="http://schemas.openxmlformats.org/officeDocument/2006/relationships/image" Target="../media/image112.png"/><Relationship Id="rId4" Type="http://schemas.openxmlformats.org/officeDocument/2006/relationships/image" Target="../media/image108.png"/><Relationship Id="rId9" Type="http://schemas.openxmlformats.org/officeDocument/2006/relationships/customXml" Target="../ink/ink3.xml"/><Relationship Id="rId14" Type="http://schemas.openxmlformats.org/officeDocument/2006/relationships/image" Target="../media/image11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6.png"/><Relationship Id="rId4" Type="http://schemas.openxmlformats.org/officeDocument/2006/relationships/image" Target="../media/image110.sv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914400" y="1253683"/>
            <a:ext cx="12272010" cy="11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 sz="5000" dirty="0"/>
              <a:t>Permutation-equivariant quantum convolutional neural networks</a:t>
            </a:r>
          </a:p>
        </p:txBody>
      </p:sp>
      <p:sp>
        <p:nvSpPr>
          <p:cNvPr id="111" name="Google Shape;111;p15"/>
          <p:cNvSpPr txBox="1"/>
          <p:nvPr/>
        </p:nvSpPr>
        <p:spPr>
          <a:xfrm>
            <a:off x="1070786" y="3228508"/>
            <a:ext cx="8559384" cy="830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r>
              <a:rPr lang="en-GB" sz="1500" b="1" dirty="0">
                <a:solidFill>
                  <a:schemeClr val="bg1"/>
                </a:solidFill>
              </a:rPr>
              <a:t>Saverio Monaco</a:t>
            </a:r>
          </a:p>
          <a:p>
            <a:endParaRPr lang="en-GB" sz="1500" b="1" dirty="0">
              <a:solidFill>
                <a:schemeClr val="bg1"/>
              </a:solidFill>
            </a:endParaRPr>
          </a:p>
          <a:p>
            <a:r>
              <a:rPr lang="en-GB" sz="1500" b="1" dirty="0">
                <a:solidFill>
                  <a:schemeClr val="bg1"/>
                </a:solidFill>
              </a:rPr>
              <a:t>06 June 2024</a:t>
            </a:r>
          </a:p>
        </p:txBody>
      </p:sp>
      <p:pic>
        <p:nvPicPr>
          <p:cNvPr id="3" name="Picture 2" descr="A close-up of a document&#10;&#10;Description automatically generated">
            <a:extLst>
              <a:ext uri="{FF2B5EF4-FFF2-40B4-BE49-F238E27FC236}">
                <a16:creationId xmlns:a16="http://schemas.microsoft.com/office/drawing/2014/main" id="{750EACB4-729A-5D5B-BA91-4122BC0C8F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557" y="3110459"/>
            <a:ext cx="5283679" cy="6858000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D94F45-5C99-4F02-BF59-CDA768729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1. QCNNs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E99A774-F2F7-516D-F22D-CB6278F73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4162" y="1617125"/>
            <a:ext cx="6601638" cy="41425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10</a:t>
            </a:fld>
            <a:endParaRPr lang="en-GB" sz="13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B65D05-47C1-B9C5-EEF7-46540F4B1537}"/>
              </a:ext>
            </a:extLst>
          </p:cNvPr>
          <p:cNvSpPr txBox="1"/>
          <p:nvPr/>
        </p:nvSpPr>
        <p:spPr>
          <a:xfrm>
            <a:off x="7061200" y="369655"/>
            <a:ext cx="50546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[1] Absence of Barren Plateaus in Quantum Convolutional Neural Networks</a:t>
            </a:r>
          </a:p>
          <a:p>
            <a:r>
              <a:rPr lang="it-IT" dirty="0"/>
              <a:t>[2] </a:t>
            </a:r>
            <a:r>
              <a:rPr lang="en-US" dirty="0"/>
              <a:t>A Review of Barren Plateaus in Variational Quantum Computing</a:t>
            </a:r>
            <a:endParaRPr lang="it-IT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ACB5BF0-403D-8E8D-83EC-2362A72A2865}"/>
              </a:ext>
            </a:extLst>
          </p:cNvPr>
          <p:cNvSpPr txBox="1"/>
          <p:nvPr/>
        </p:nvSpPr>
        <p:spPr>
          <a:xfrm>
            <a:off x="5884333" y="581514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[3] Quantum phase detection generalisation from marginal quantum neural network models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0E074DA-5098-720E-B4E2-352F22231E52}"/>
              </a:ext>
            </a:extLst>
          </p:cNvPr>
          <p:cNvGrpSpPr/>
          <p:nvPr/>
        </p:nvGrpSpPr>
        <p:grpSpPr>
          <a:xfrm>
            <a:off x="594524" y="2007553"/>
            <a:ext cx="4790180" cy="3204691"/>
            <a:chOff x="647150" y="1454965"/>
            <a:chExt cx="4790180" cy="320469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847F73A-CA80-6FA2-09D6-C4514C5E5FB5}"/>
                </a:ext>
              </a:extLst>
            </p:cNvPr>
            <p:cNvSpPr txBox="1"/>
            <p:nvPr/>
          </p:nvSpPr>
          <p:spPr>
            <a:xfrm>
              <a:off x="647150" y="1454965"/>
              <a:ext cx="4063998" cy="958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ClrTx/>
                <a:buSzPct val="97000"/>
              </a:pPr>
              <a:r>
                <a:rPr lang="en-US" sz="2000" b="1" dirty="0">
                  <a:solidFill>
                    <a:schemeClr val="tx1"/>
                  </a:solidFill>
                </a:rPr>
                <a:t>Quantum counterpart of CNNs:</a:t>
              </a:r>
            </a:p>
            <a:p>
              <a:pPr>
                <a:lnSpc>
                  <a:spcPct val="150000"/>
                </a:lnSpc>
                <a:buClrTx/>
                <a:buSzPct val="97000"/>
              </a:pPr>
              <a:endParaRPr lang="en-US" sz="2000" b="1" dirty="0">
                <a:solidFill>
                  <a:schemeClr val="tx1"/>
                </a:solidFill>
              </a:endParaRPr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05D4E446-C8CE-F766-D751-E601851CC5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37505" y="4010044"/>
              <a:ext cx="337966" cy="337966"/>
            </a:xfrm>
            <a:prstGeom prst="rect">
              <a:avLst/>
            </a:prstGeom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250A0F2-7608-E6A7-24DB-C2E72BF3F7DB}"/>
                </a:ext>
              </a:extLst>
            </p:cNvPr>
            <p:cNvGrpSpPr/>
            <p:nvPr/>
          </p:nvGrpSpPr>
          <p:grpSpPr>
            <a:xfrm>
              <a:off x="845034" y="2139524"/>
              <a:ext cx="4592296" cy="1880436"/>
              <a:chOff x="779251" y="2139524"/>
              <a:chExt cx="4592296" cy="1880436"/>
            </a:xfrm>
          </p:grpSpPr>
          <p:pic>
            <p:nvPicPr>
              <p:cNvPr id="15" name="Graphic 14">
                <a:extLst>
                  <a:ext uri="{FF2B5EF4-FFF2-40B4-BE49-F238E27FC236}">
                    <a16:creationId xmlns:a16="http://schemas.microsoft.com/office/drawing/2014/main" id="{035D2A87-6CF7-F9B0-0712-C3BB6433AE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779251" y="2240280"/>
                <a:ext cx="322908" cy="337966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BF40F55-BFBB-41C6-D4C4-A5794EBF0B2A}"/>
                  </a:ext>
                </a:extLst>
              </p:cNvPr>
              <p:cNvSpPr txBox="1"/>
              <p:nvPr/>
            </p:nvSpPr>
            <p:spPr>
              <a:xfrm>
                <a:off x="1102159" y="2139524"/>
                <a:ext cx="4063998" cy="496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buClrTx/>
                  <a:buSzPct val="97000"/>
                </a:pPr>
                <a:r>
                  <a:rPr lang="en-US" sz="2000" b="1" dirty="0">
                    <a:solidFill>
                      <a:schemeClr val="tx1"/>
                    </a:solidFill>
                  </a:rPr>
                  <a:t>Free from Barren Plateaus </a:t>
                </a:r>
                <a:r>
                  <a:rPr lang="en-US" sz="2000" dirty="0">
                    <a:solidFill>
                      <a:schemeClr val="tx1"/>
                    </a:solidFill>
                  </a:rPr>
                  <a:t>[1]</a:t>
                </a: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17485DB-E6AA-96C7-9737-E582E1B0A706}"/>
                  </a:ext>
                </a:extLst>
              </p:cNvPr>
              <p:cNvGrpSpPr/>
              <p:nvPr/>
            </p:nvGrpSpPr>
            <p:grpSpPr>
              <a:xfrm>
                <a:off x="1307549" y="2599635"/>
                <a:ext cx="4063998" cy="1420325"/>
                <a:chOff x="1307549" y="2737773"/>
                <a:chExt cx="4063998" cy="1420325"/>
              </a:xfrm>
            </p:grpSpPr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BF52716-2F47-CDA0-740E-A67A22DD7453}"/>
                    </a:ext>
                  </a:extLst>
                </p:cNvPr>
                <p:cNvSpPr txBox="1"/>
                <p:nvPr/>
              </p:nvSpPr>
              <p:spPr>
                <a:xfrm>
                  <a:off x="1307549" y="2737773"/>
                  <a:ext cx="4063998" cy="14203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lnSpc>
                      <a:spcPct val="150000"/>
                    </a:lnSpc>
                    <a:buClrTx/>
                    <a:buSzPct val="97000"/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chemeClr val="tx1"/>
                      </a:solidFill>
                    </a:rPr>
                    <a:t>Local measurements</a:t>
                  </a:r>
                </a:p>
                <a:p>
                  <a:pPr marL="342900" indent="-342900">
                    <a:lnSpc>
                      <a:spcPct val="150000"/>
                    </a:lnSpc>
                    <a:buClrTx/>
                    <a:buSzPct val="97000"/>
                    <a:buFont typeface="Arial" panose="020B0604020202020204" pitchFamily="34" charset="0"/>
                    <a:buChar char="•"/>
                  </a:pPr>
                  <a:r>
                    <a:rPr lang="en-US" sz="2000" dirty="0">
                      <a:solidFill>
                        <a:schemeClr val="tx1"/>
                      </a:solidFill>
                    </a:rPr>
                    <a:t>Shallow depth</a:t>
                  </a:r>
                </a:p>
                <a:p>
                  <a:pPr>
                    <a:lnSpc>
                      <a:spcPct val="150000"/>
                    </a:lnSpc>
                    <a:buClrTx/>
                    <a:buSzPct val="97000"/>
                  </a:pPr>
                  <a:endParaRPr lang="en-US" sz="2000" b="1" dirty="0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7" name="Graphic 6">
                  <a:extLst>
                    <a:ext uri="{FF2B5EF4-FFF2-40B4-BE49-F238E27FC236}">
                      <a16:creationId xmlns:a16="http://schemas.microsoft.com/office/drawing/2014/main" id="{85E645AE-7940-613B-59E6-42D7C90C7A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83991" y="3391572"/>
                  <a:ext cx="950864" cy="263316"/>
                </a:xfrm>
                <a:prstGeom prst="rect">
                  <a:avLst/>
                </a:prstGeom>
              </p:spPr>
            </p:pic>
          </p:grp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B482E5C-0AB5-63D6-1164-ADD310E1F59E}"/>
                </a:ext>
              </a:extLst>
            </p:cNvPr>
            <p:cNvSpPr txBox="1"/>
            <p:nvPr/>
          </p:nvSpPr>
          <p:spPr>
            <a:xfrm>
              <a:off x="1167942" y="3951770"/>
              <a:ext cx="406399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Tx/>
                <a:buSzPct val="97000"/>
              </a:pPr>
              <a:r>
                <a:rPr lang="en-US" sz="2000" b="1" dirty="0">
                  <a:solidFill>
                    <a:schemeClr val="tx1"/>
                  </a:solidFill>
                </a:rPr>
                <a:t>Architecture classically </a:t>
              </a:r>
              <a:r>
                <a:rPr lang="en-US" sz="2000" b="1" dirty="0" err="1">
                  <a:solidFill>
                    <a:schemeClr val="tx1"/>
                  </a:solidFill>
                </a:rPr>
                <a:t>simulable</a:t>
              </a:r>
              <a:r>
                <a:rPr lang="en-US" sz="2000" b="1" dirty="0">
                  <a:solidFill>
                    <a:schemeClr val="tx1"/>
                  </a:solidFill>
                </a:rPr>
                <a:t> </a:t>
              </a:r>
              <a:r>
                <a:rPr lang="en-US" sz="2000" dirty="0">
                  <a:solidFill>
                    <a:schemeClr val="tx1"/>
                  </a:solidFill>
                </a:rPr>
                <a:t>[2]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3240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D94F45-5C99-4F02-BF59-CDA768729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2. Label symmetries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EFEFB8-576C-CCA2-EA79-7CD640EDFA3F}"/>
              </a:ext>
            </a:extLst>
          </p:cNvPr>
          <p:cNvSpPr txBox="1"/>
          <p:nvPr/>
        </p:nvSpPr>
        <p:spPr>
          <a:xfrm>
            <a:off x="1032551" y="870910"/>
            <a:ext cx="10665099" cy="51136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1" dirty="0"/>
              <a:t>Let: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000" b="1" dirty="0"/>
              <a:t>        </a:t>
            </a:r>
            <a:r>
              <a:rPr lang="it-IT" sz="2000" dirty="0"/>
              <a:t>be the input dataset with data points</a:t>
            </a:r>
            <a:endParaRPr lang="it-IT" sz="20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000" b="1" dirty="0"/>
              <a:t>                      </a:t>
            </a:r>
            <a:r>
              <a:rPr lang="it-IT" sz="2000" dirty="0"/>
              <a:t>be the class labels set with elements      , we suppose                         exists </a:t>
            </a:r>
            <a:endParaRPr lang="it-IT" sz="20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000" b="1" dirty="0"/>
              <a:t>              </a:t>
            </a:r>
            <a:r>
              <a:rPr lang="it-IT" sz="2000" dirty="0"/>
              <a:t>is a set of operations that form a </a:t>
            </a:r>
            <a:r>
              <a:rPr lang="it-IT" sz="2000" b="1" dirty="0"/>
              <a:t>label symmetry</a:t>
            </a:r>
          </a:p>
          <a:p>
            <a:pPr>
              <a:lnSpc>
                <a:spcPct val="150000"/>
              </a:lnSpc>
            </a:pPr>
            <a:endParaRPr lang="it-IT" sz="2000" b="1" dirty="0"/>
          </a:p>
          <a:p>
            <a:pPr>
              <a:lnSpc>
                <a:spcPct val="150000"/>
              </a:lnSpc>
            </a:pPr>
            <a:endParaRPr lang="it-IT" sz="2000" b="1" dirty="0"/>
          </a:p>
          <a:p>
            <a:pPr>
              <a:lnSpc>
                <a:spcPct val="150000"/>
              </a:lnSpc>
            </a:pPr>
            <a:endParaRPr lang="it-IT" sz="2000" b="1" dirty="0"/>
          </a:p>
          <a:p>
            <a:pPr>
              <a:lnSpc>
                <a:spcPct val="150000"/>
              </a:lnSpc>
            </a:pPr>
            <a:endParaRPr lang="it-IT" sz="2000" b="1" dirty="0"/>
          </a:p>
          <a:p>
            <a:pPr>
              <a:lnSpc>
                <a:spcPct val="150000"/>
              </a:lnSpc>
            </a:pPr>
            <a:endParaRPr lang="it-IT" sz="2000" b="1" dirty="0"/>
          </a:p>
          <a:p>
            <a:pPr>
              <a:lnSpc>
                <a:spcPct val="150000"/>
              </a:lnSpc>
            </a:pPr>
            <a:endParaRPr lang="it-IT" sz="2000" b="1" dirty="0"/>
          </a:p>
          <a:p>
            <a:pPr>
              <a:lnSpc>
                <a:spcPct val="150000"/>
              </a:lnSpc>
            </a:pPr>
            <a:r>
              <a:rPr lang="it-IT" sz="2000" b="1" dirty="0"/>
              <a:t>Goal:</a:t>
            </a:r>
            <a:r>
              <a:rPr lang="it-IT" sz="2000" dirty="0"/>
              <a:t> Find  </a:t>
            </a:r>
          </a:p>
        </p:txBody>
      </p:sp>
      <p:pic>
        <p:nvPicPr>
          <p:cNvPr id="56" name="Graphic 55">
            <a:extLst>
              <a:ext uri="{FF2B5EF4-FFF2-40B4-BE49-F238E27FC236}">
                <a16:creationId xmlns:a16="http://schemas.microsoft.com/office/drawing/2014/main" id="{6F8DA059-B652-672C-3ED3-A6E0F56792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57333" y="5639180"/>
            <a:ext cx="766822" cy="245383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4887DE0F-256F-ED5F-06DF-AEBE402AEE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40744" y="2960171"/>
            <a:ext cx="4655207" cy="317400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CA621498-BD8C-9664-457D-8CEC28F3B0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51045" y="2994631"/>
            <a:ext cx="2175103" cy="28294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A44B1AB6-98AC-DC8A-31AB-AC4D633C1C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79423" y="3837051"/>
            <a:ext cx="1329450" cy="126297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9EAD593A-5002-738F-725B-73F5DD266FF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7923" y="3757195"/>
            <a:ext cx="10536153" cy="142269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EC52EAB9-4BEF-DE86-6CDA-71148BBDBCD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145240" y="3837051"/>
            <a:ext cx="1329450" cy="1262978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0607E145-6039-E3B5-6D9B-5C0BC11A438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195513" y="1965817"/>
            <a:ext cx="1379249" cy="272444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19B5EE0A-3507-6555-090B-8F11686D738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485982" y="2396054"/>
            <a:ext cx="815543" cy="310683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C3D8851F-E143-911C-ACFD-9EE47C5F3BA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207620" y="1993134"/>
            <a:ext cx="262400" cy="209920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5A83C5DB-557F-2A04-902B-4B95F01F4AF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585383" y="1929886"/>
            <a:ext cx="1295998" cy="288000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3A0A7E8B-6FAE-4174-22A8-0B202B564A7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585383" y="1470616"/>
            <a:ext cx="308371" cy="246697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58BDED85-9F91-F129-35CE-835817EB72F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185869" y="1553174"/>
            <a:ext cx="303300" cy="20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076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D94F45-5C99-4F02-BF59-CDA768729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2. Label symmetries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EFEFB8-576C-CCA2-EA79-7CD640EDFA3F}"/>
              </a:ext>
            </a:extLst>
          </p:cNvPr>
          <p:cNvSpPr txBox="1"/>
          <p:nvPr/>
        </p:nvSpPr>
        <p:spPr>
          <a:xfrm>
            <a:off x="1032551" y="870910"/>
            <a:ext cx="10665099" cy="51136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1" dirty="0"/>
              <a:t>Let: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000" b="1" dirty="0"/>
              <a:t>        </a:t>
            </a:r>
            <a:r>
              <a:rPr lang="it-IT" sz="2000" dirty="0"/>
              <a:t>be the input dataset with data points</a:t>
            </a:r>
            <a:endParaRPr lang="it-IT" sz="20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000" b="1" dirty="0"/>
              <a:t>                      </a:t>
            </a:r>
            <a:r>
              <a:rPr lang="it-IT" sz="2000" dirty="0"/>
              <a:t>be the class labels set with elements      , we suppose                         exists </a:t>
            </a:r>
            <a:endParaRPr lang="it-IT" sz="20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000" b="1" dirty="0"/>
              <a:t>              </a:t>
            </a:r>
            <a:r>
              <a:rPr lang="it-IT" sz="2000" dirty="0"/>
              <a:t>is a set of operations that form a </a:t>
            </a:r>
            <a:r>
              <a:rPr lang="it-IT" sz="2000" b="1" dirty="0"/>
              <a:t>label symmetry</a:t>
            </a:r>
          </a:p>
          <a:p>
            <a:pPr>
              <a:lnSpc>
                <a:spcPct val="150000"/>
              </a:lnSpc>
            </a:pPr>
            <a:endParaRPr lang="it-IT" sz="2000" b="1" dirty="0"/>
          </a:p>
          <a:p>
            <a:pPr>
              <a:lnSpc>
                <a:spcPct val="150000"/>
              </a:lnSpc>
            </a:pPr>
            <a:endParaRPr lang="it-IT" sz="2000" b="1" dirty="0"/>
          </a:p>
          <a:p>
            <a:pPr>
              <a:lnSpc>
                <a:spcPct val="150000"/>
              </a:lnSpc>
            </a:pPr>
            <a:endParaRPr lang="it-IT" sz="2000" b="1" dirty="0"/>
          </a:p>
          <a:p>
            <a:pPr>
              <a:lnSpc>
                <a:spcPct val="150000"/>
              </a:lnSpc>
            </a:pPr>
            <a:endParaRPr lang="it-IT" sz="2000" b="1" dirty="0"/>
          </a:p>
          <a:p>
            <a:pPr>
              <a:lnSpc>
                <a:spcPct val="150000"/>
              </a:lnSpc>
            </a:pPr>
            <a:endParaRPr lang="it-IT" sz="2000" b="1" dirty="0"/>
          </a:p>
          <a:p>
            <a:pPr>
              <a:lnSpc>
                <a:spcPct val="150000"/>
              </a:lnSpc>
            </a:pPr>
            <a:endParaRPr lang="it-IT" sz="2000" b="1" dirty="0"/>
          </a:p>
          <a:p>
            <a:pPr>
              <a:lnSpc>
                <a:spcPct val="150000"/>
              </a:lnSpc>
            </a:pPr>
            <a:r>
              <a:rPr lang="it-IT" sz="2000" b="1" dirty="0"/>
              <a:t>Goal:</a:t>
            </a:r>
            <a:r>
              <a:rPr lang="it-IT" sz="2000" dirty="0"/>
              <a:t> Find  </a:t>
            </a:r>
          </a:p>
        </p:txBody>
      </p:sp>
      <p:pic>
        <p:nvPicPr>
          <p:cNvPr id="56" name="Graphic 55">
            <a:extLst>
              <a:ext uri="{FF2B5EF4-FFF2-40B4-BE49-F238E27FC236}">
                <a16:creationId xmlns:a16="http://schemas.microsoft.com/office/drawing/2014/main" id="{6F8DA059-B652-672C-3ED3-A6E0F56792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57333" y="5639180"/>
            <a:ext cx="766822" cy="245383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4887DE0F-256F-ED5F-06DF-AEBE402AEE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40744" y="2960171"/>
            <a:ext cx="4655207" cy="317400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CA621498-BD8C-9664-457D-8CEC28F3B0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51045" y="2994631"/>
            <a:ext cx="2175103" cy="28294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A44B1AB6-98AC-DC8A-31AB-AC4D633C1C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79423" y="3837051"/>
            <a:ext cx="1329450" cy="126297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9EAD593A-5002-738F-725B-73F5DD266FF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827923" y="3757195"/>
            <a:ext cx="10536153" cy="1422689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0607E145-6039-E3B5-6D9B-5C0BC11A438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195513" y="1965817"/>
            <a:ext cx="1379249" cy="272444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19B5EE0A-3507-6555-090B-8F11686D738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485982" y="2396054"/>
            <a:ext cx="815543" cy="310683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C3D8851F-E143-911C-ACFD-9EE47C5F3BA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207620" y="1993134"/>
            <a:ext cx="262400" cy="209920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5A83C5DB-557F-2A04-902B-4B95F01F4AF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585383" y="1929886"/>
            <a:ext cx="1295998" cy="288000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3A0A7E8B-6FAE-4174-22A8-0B202B564A7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585383" y="1470616"/>
            <a:ext cx="308371" cy="246697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58BDED85-9F91-F129-35CE-835817EB72F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185869" y="1553174"/>
            <a:ext cx="303300" cy="208519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AF06CEB4-7721-00BA-1F34-10E486CA23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0597892">
            <a:off x="7145240" y="3837051"/>
            <a:ext cx="1329450" cy="126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2645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D94F45-5C99-4F02-BF59-CDA768729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2. Label symmetries: </a:t>
            </a:r>
            <a:r>
              <a:rPr lang="en-GB" dirty="0">
                <a:solidFill>
                  <a:srgbClr val="3890E0"/>
                </a:solidFill>
              </a:rPr>
              <a:t>Reflection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13</a:t>
            </a:fld>
            <a:endParaRPr lang="en-GB" sz="1300"/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D8E31BA7-AB39-BFD7-7262-9432A7B15A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323"/>
          <a:stretch/>
        </p:blipFill>
        <p:spPr>
          <a:xfrm>
            <a:off x="950122" y="1227330"/>
            <a:ext cx="4766734" cy="1729924"/>
          </a:xfrm>
          <a:prstGeom prst="rect">
            <a:avLst/>
          </a:prstGeom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94818367-E78B-4CD5-714D-13C6960EFD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25531" y="1941699"/>
            <a:ext cx="1455738" cy="301187"/>
          </a:xfrm>
          <a:prstGeom prst="rect">
            <a:avLst/>
          </a:prstGeom>
        </p:spPr>
      </p:pic>
      <p:pic>
        <p:nvPicPr>
          <p:cNvPr id="83" name="Graphic 82">
            <a:extLst>
              <a:ext uri="{FF2B5EF4-FFF2-40B4-BE49-F238E27FC236}">
                <a16:creationId xmlns:a16="http://schemas.microsoft.com/office/drawing/2014/main" id="{81C44EE5-A34A-23D0-7974-07DEF8FAA6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44363" y="4055015"/>
            <a:ext cx="1718736" cy="1718736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B13900AF-3057-DFED-A290-22C946BE73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70613" y="4055016"/>
            <a:ext cx="1718735" cy="1718735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F219D5E6-6833-60B0-9204-9124EEC93B29}"/>
              </a:ext>
            </a:extLst>
          </p:cNvPr>
          <p:cNvSpPr txBox="1"/>
          <p:nvPr/>
        </p:nvSpPr>
        <p:spPr>
          <a:xfrm>
            <a:off x="2904699" y="5864996"/>
            <a:ext cx="2050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 0 (T-Shirt)</a:t>
            </a:r>
            <a:endParaRPr lang="it-IT" sz="20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3CFBB99-9EDB-BAE4-8CFC-BB2EEDB409F5}"/>
              </a:ext>
            </a:extLst>
          </p:cNvPr>
          <p:cNvSpPr txBox="1"/>
          <p:nvPr/>
        </p:nvSpPr>
        <p:spPr>
          <a:xfrm>
            <a:off x="6342195" y="5864996"/>
            <a:ext cx="2323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 8 (Handbag)</a:t>
            </a:r>
            <a:endParaRPr lang="it-IT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E8D59A-41EC-7BAF-8522-84C3F6B04659}"/>
              </a:ext>
            </a:extLst>
          </p:cNvPr>
          <p:cNvSpPr txBox="1"/>
          <p:nvPr/>
        </p:nvSpPr>
        <p:spPr>
          <a:xfrm>
            <a:off x="950123" y="3353123"/>
            <a:ext cx="7203277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Pct val="97000"/>
            </a:pPr>
            <a:r>
              <a:rPr lang="en-US" sz="2000" b="1" dirty="0">
                <a:solidFill>
                  <a:schemeClr val="tx1"/>
                </a:solidFill>
              </a:rPr>
              <a:t>Classification: T-Shirt vs Handbag (Fashion MNIST)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03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D94F45-5C99-4F02-BF59-CDA768729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2. Label symmetries: </a:t>
            </a:r>
            <a:r>
              <a:rPr lang="en-GB" dirty="0">
                <a:solidFill>
                  <a:srgbClr val="3890E0"/>
                </a:solidFill>
              </a:rPr>
              <a:t>Reflection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14</a:t>
            </a:fld>
            <a:endParaRPr lang="en-GB" sz="1300"/>
          </a:p>
        </p:txBody>
      </p:sp>
      <p:pic>
        <p:nvPicPr>
          <p:cNvPr id="80" name="Graphic 79">
            <a:extLst>
              <a:ext uri="{FF2B5EF4-FFF2-40B4-BE49-F238E27FC236}">
                <a16:creationId xmlns:a16="http://schemas.microsoft.com/office/drawing/2014/main" id="{94818367-E78B-4CD5-714D-13C6960EFD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25531" y="1941699"/>
            <a:ext cx="1455738" cy="301187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68B588F5-D58E-3F3E-9187-9C8E9EB924A5}"/>
              </a:ext>
            </a:extLst>
          </p:cNvPr>
          <p:cNvSpPr txBox="1"/>
          <p:nvPr/>
        </p:nvSpPr>
        <p:spPr>
          <a:xfrm>
            <a:off x="950123" y="3353123"/>
            <a:ext cx="7203277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Pct val="97000"/>
            </a:pPr>
            <a:r>
              <a:rPr lang="en-US" sz="2000" b="1" dirty="0">
                <a:solidFill>
                  <a:schemeClr val="tx1"/>
                </a:solidFill>
              </a:rPr>
              <a:t>Classification: T-Shirt vs Handbag (Fashion MNIST) 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83" name="Graphic 82">
            <a:extLst>
              <a:ext uri="{FF2B5EF4-FFF2-40B4-BE49-F238E27FC236}">
                <a16:creationId xmlns:a16="http://schemas.microsoft.com/office/drawing/2014/main" id="{81C44EE5-A34A-23D0-7974-07DEF8FAA6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6644363" y="4055015"/>
            <a:ext cx="1718736" cy="1718736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B13900AF-3057-DFED-A290-22C946BE73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3070613" y="4055016"/>
            <a:ext cx="1718735" cy="1718735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F219D5E6-6833-60B0-9204-9124EEC93B29}"/>
              </a:ext>
            </a:extLst>
          </p:cNvPr>
          <p:cNvSpPr txBox="1"/>
          <p:nvPr/>
        </p:nvSpPr>
        <p:spPr>
          <a:xfrm>
            <a:off x="2904699" y="5864996"/>
            <a:ext cx="2050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 0 (T-Shirt)</a:t>
            </a:r>
            <a:endParaRPr lang="it-IT" sz="20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3CFBB99-9EDB-BAE4-8CFC-BB2EEDB409F5}"/>
              </a:ext>
            </a:extLst>
          </p:cNvPr>
          <p:cNvSpPr txBox="1"/>
          <p:nvPr/>
        </p:nvSpPr>
        <p:spPr>
          <a:xfrm>
            <a:off x="6342195" y="5864996"/>
            <a:ext cx="2323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 8 (Handbag)</a:t>
            </a:r>
            <a:endParaRPr lang="it-IT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02523D-5245-6F97-189D-FDF5C164943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8323"/>
          <a:stretch/>
        </p:blipFill>
        <p:spPr>
          <a:xfrm>
            <a:off x="950122" y="1227330"/>
            <a:ext cx="4766734" cy="172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225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F5D94F45-5C99-4F02-BF59-CDA768729DE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55600" y="365125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2. Label symmetries: </a:t>
                </a:r>
                <a:r>
                  <a:rPr lang="en-GB" dirty="0">
                    <a:solidFill>
                      <a:srgbClr val="3890E0"/>
                    </a:solidFill>
                  </a:rPr>
                  <a:t>Reflection &amp;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i="1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3890E0"/>
                    </a:solidFill>
                  </a:rPr>
                  <a:t>- rotation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F5D94F45-5C99-4F02-BF59-CDA768729D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55600" y="365125"/>
                <a:ext cx="11463867" cy="851617"/>
              </a:xfrm>
              <a:blipFill>
                <a:blip r:embed="rId3"/>
                <a:stretch>
                  <a:fillRect l="-1329" t="-1571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15</a:t>
            </a:fld>
            <a:endParaRPr lang="en-GB" sz="130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8B588F5-D58E-3F3E-9187-9C8E9EB924A5}"/>
              </a:ext>
            </a:extLst>
          </p:cNvPr>
          <p:cNvSpPr txBox="1"/>
          <p:nvPr/>
        </p:nvSpPr>
        <p:spPr>
          <a:xfrm>
            <a:off x="950123" y="3353123"/>
            <a:ext cx="4766733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Pct val="97000"/>
            </a:pPr>
            <a:r>
              <a:rPr lang="en-US" sz="2000" b="1" dirty="0">
                <a:solidFill>
                  <a:schemeClr val="tx1"/>
                </a:solidFill>
              </a:rPr>
              <a:t>Classification: 0 vs 1 (MNIST) 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83" name="Graphic 82">
            <a:extLst>
              <a:ext uri="{FF2B5EF4-FFF2-40B4-BE49-F238E27FC236}">
                <a16:creationId xmlns:a16="http://schemas.microsoft.com/office/drawing/2014/main" id="{81C44EE5-A34A-23D0-7974-07DEF8FAA6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644363" y="4055015"/>
            <a:ext cx="1718736" cy="1718736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B13900AF-3057-DFED-A290-22C946BE73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070613" y="4055016"/>
            <a:ext cx="1718735" cy="1718735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F219D5E6-6833-60B0-9204-9124EEC93B29}"/>
              </a:ext>
            </a:extLst>
          </p:cNvPr>
          <p:cNvSpPr txBox="1"/>
          <p:nvPr/>
        </p:nvSpPr>
        <p:spPr>
          <a:xfrm>
            <a:off x="3409645" y="5864995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 0</a:t>
            </a:r>
            <a:endParaRPr lang="it-IT" sz="20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3CFBB99-9EDB-BAE4-8CFC-BB2EEDB409F5}"/>
              </a:ext>
            </a:extLst>
          </p:cNvPr>
          <p:cNvSpPr txBox="1"/>
          <p:nvPr/>
        </p:nvSpPr>
        <p:spPr>
          <a:xfrm>
            <a:off x="6983396" y="5864995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 1</a:t>
            </a:r>
            <a:endParaRPr lang="it-IT" sz="2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D78D9C0-E4C7-6B2D-C2B6-E82938D9C8EB}"/>
              </a:ext>
            </a:extLst>
          </p:cNvPr>
          <p:cNvGrpSpPr/>
          <p:nvPr/>
        </p:nvGrpSpPr>
        <p:grpSpPr>
          <a:xfrm>
            <a:off x="6475146" y="1209026"/>
            <a:ext cx="4778538" cy="1748228"/>
            <a:chOff x="1786467" y="1216742"/>
            <a:chExt cx="4778538" cy="1748228"/>
          </a:xfrm>
        </p:grpSpPr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D8E31BA7-AB39-BFD7-7262-9432A7B15A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213" r="38563"/>
            <a:stretch/>
          </p:blipFill>
          <p:spPr>
            <a:xfrm>
              <a:off x="1786467" y="1227330"/>
              <a:ext cx="1794933" cy="1729924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CDCF4EF-CEBD-F60E-9A2B-8738A7ABEF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2814" r="61806"/>
            <a:stretch/>
          </p:blipFill>
          <p:spPr>
            <a:xfrm>
              <a:off x="3581400" y="1216742"/>
              <a:ext cx="1188672" cy="172992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A705847-FE4C-4875-151B-054DC2AC80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57" t="1735" r="77415" b="-1735"/>
            <a:stretch/>
          </p:blipFill>
          <p:spPr>
            <a:xfrm>
              <a:off x="4854740" y="1235046"/>
              <a:ext cx="1710265" cy="1729924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7D06A3C2-AF30-720B-D9A9-E2D4E2A6BAD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8323"/>
          <a:stretch/>
        </p:blipFill>
        <p:spPr>
          <a:xfrm>
            <a:off x="950122" y="1227330"/>
            <a:ext cx="4766734" cy="172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89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F5D94F45-5C99-4F02-BF59-CDA768729DE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55600" y="365125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2. Label symmetries: </a:t>
                </a:r>
                <a:r>
                  <a:rPr lang="en-GB" dirty="0">
                    <a:solidFill>
                      <a:srgbClr val="3890E0"/>
                    </a:solidFill>
                  </a:rPr>
                  <a:t>Reflection &amp;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i="1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3890E0"/>
                    </a:solidFill>
                  </a:rPr>
                  <a:t>- rotation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F5D94F45-5C99-4F02-BF59-CDA768729D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55600" y="365125"/>
                <a:ext cx="11463867" cy="851617"/>
              </a:xfrm>
              <a:blipFill>
                <a:blip r:embed="rId3"/>
                <a:stretch>
                  <a:fillRect l="-1329" t="-1571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16</a:t>
            </a:fld>
            <a:endParaRPr lang="en-GB" sz="1300"/>
          </a:p>
        </p:txBody>
      </p:sp>
      <p:pic>
        <p:nvPicPr>
          <p:cNvPr id="83" name="Graphic 82">
            <a:extLst>
              <a:ext uri="{FF2B5EF4-FFF2-40B4-BE49-F238E27FC236}">
                <a16:creationId xmlns:a16="http://schemas.microsoft.com/office/drawing/2014/main" id="{81C44EE5-A34A-23D0-7974-07DEF8FAA6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flipH="1">
            <a:off x="6644363" y="4055015"/>
            <a:ext cx="1718736" cy="1718736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B13900AF-3057-DFED-A290-22C946BE73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 flipH="1">
            <a:off x="3070613" y="4055016"/>
            <a:ext cx="1718735" cy="1718735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F219D5E6-6833-60B0-9204-9124EEC93B29}"/>
              </a:ext>
            </a:extLst>
          </p:cNvPr>
          <p:cNvSpPr txBox="1"/>
          <p:nvPr/>
        </p:nvSpPr>
        <p:spPr>
          <a:xfrm>
            <a:off x="3409645" y="5864995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 0</a:t>
            </a:r>
            <a:endParaRPr lang="it-IT" sz="20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3CFBB99-9EDB-BAE4-8CFC-BB2EEDB409F5}"/>
              </a:ext>
            </a:extLst>
          </p:cNvPr>
          <p:cNvSpPr txBox="1"/>
          <p:nvPr/>
        </p:nvSpPr>
        <p:spPr>
          <a:xfrm>
            <a:off x="6983396" y="5864995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 1</a:t>
            </a:r>
            <a:endParaRPr lang="it-IT" sz="2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B99364-01AD-E3B3-AF10-4B750F50CA45}"/>
              </a:ext>
            </a:extLst>
          </p:cNvPr>
          <p:cNvGrpSpPr/>
          <p:nvPr/>
        </p:nvGrpSpPr>
        <p:grpSpPr>
          <a:xfrm>
            <a:off x="6475146" y="1209026"/>
            <a:ext cx="4778538" cy="1748228"/>
            <a:chOff x="1786467" y="1216742"/>
            <a:chExt cx="4778538" cy="174822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58D5D86-2B30-C9C0-FF36-9550515C7A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213" r="38563"/>
            <a:stretch/>
          </p:blipFill>
          <p:spPr>
            <a:xfrm>
              <a:off x="1786467" y="1227330"/>
              <a:ext cx="1794933" cy="172992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D51544B-0D1E-5BAB-8460-A1586ADCA9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2814" r="61806"/>
            <a:stretch/>
          </p:blipFill>
          <p:spPr>
            <a:xfrm>
              <a:off x="3581400" y="1216742"/>
              <a:ext cx="1188672" cy="172992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B06D9F0-C526-3E35-A163-D858F326CC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57" t="1735" r="77415" b="-1735"/>
            <a:stretch/>
          </p:blipFill>
          <p:spPr>
            <a:xfrm>
              <a:off x="4854740" y="1235046"/>
              <a:ext cx="1710265" cy="1729924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99C920FD-45F4-0AD4-AA81-5E019ADDED4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8323"/>
          <a:stretch/>
        </p:blipFill>
        <p:spPr>
          <a:xfrm>
            <a:off x="950122" y="1227330"/>
            <a:ext cx="4766734" cy="17299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7348688-C1D3-AF04-F1B1-E8D9B8243C5B}"/>
              </a:ext>
            </a:extLst>
          </p:cNvPr>
          <p:cNvSpPr txBox="1"/>
          <p:nvPr/>
        </p:nvSpPr>
        <p:spPr>
          <a:xfrm>
            <a:off x="950123" y="3353123"/>
            <a:ext cx="4766733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Pct val="97000"/>
            </a:pPr>
            <a:r>
              <a:rPr lang="en-US" sz="2000" b="1" dirty="0">
                <a:solidFill>
                  <a:schemeClr val="tx1"/>
                </a:solidFill>
              </a:rPr>
              <a:t>Classification: 0 vs 1 (MNIST)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1160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F5D94F45-5C99-4F02-BF59-CDA768729DE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55600" y="365125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2. Label symmetries: </a:t>
                </a:r>
                <a:r>
                  <a:rPr lang="en-GB" dirty="0">
                    <a:solidFill>
                      <a:srgbClr val="3890E0"/>
                    </a:solidFill>
                  </a:rPr>
                  <a:t>Reflection &amp;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i="1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3890E0"/>
                    </a:solidFill>
                  </a:rPr>
                  <a:t>- rotation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F5D94F45-5C99-4F02-BF59-CDA768729D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55600" y="365125"/>
                <a:ext cx="11463867" cy="851617"/>
              </a:xfrm>
              <a:blipFill>
                <a:blip r:embed="rId3"/>
                <a:stretch>
                  <a:fillRect l="-1329" t="-1571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17</a:t>
            </a:fld>
            <a:endParaRPr lang="en-GB" sz="1300"/>
          </a:p>
        </p:txBody>
      </p:sp>
      <p:pic>
        <p:nvPicPr>
          <p:cNvPr id="83" name="Graphic 82">
            <a:extLst>
              <a:ext uri="{FF2B5EF4-FFF2-40B4-BE49-F238E27FC236}">
                <a16:creationId xmlns:a16="http://schemas.microsoft.com/office/drawing/2014/main" id="{81C44EE5-A34A-23D0-7974-07DEF8FAA6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0800000" flipH="1">
            <a:off x="6644363" y="4055015"/>
            <a:ext cx="1718736" cy="1718736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B13900AF-3057-DFED-A290-22C946BE73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 rot="10800000" flipH="1">
            <a:off x="3070613" y="4055016"/>
            <a:ext cx="1718735" cy="1718735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F219D5E6-6833-60B0-9204-9124EEC93B29}"/>
              </a:ext>
            </a:extLst>
          </p:cNvPr>
          <p:cNvSpPr txBox="1"/>
          <p:nvPr/>
        </p:nvSpPr>
        <p:spPr>
          <a:xfrm>
            <a:off x="3409645" y="5864995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 0</a:t>
            </a:r>
            <a:endParaRPr lang="it-IT" sz="20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3CFBB99-9EDB-BAE4-8CFC-BB2EEDB409F5}"/>
              </a:ext>
            </a:extLst>
          </p:cNvPr>
          <p:cNvSpPr txBox="1"/>
          <p:nvPr/>
        </p:nvSpPr>
        <p:spPr>
          <a:xfrm>
            <a:off x="6983396" y="5864995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 1</a:t>
            </a:r>
            <a:endParaRPr lang="it-IT" sz="2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E6CFCD1-4A63-4BF9-DC45-DDBEE437B3FB}"/>
              </a:ext>
            </a:extLst>
          </p:cNvPr>
          <p:cNvGrpSpPr/>
          <p:nvPr/>
        </p:nvGrpSpPr>
        <p:grpSpPr>
          <a:xfrm>
            <a:off x="6475146" y="1209026"/>
            <a:ext cx="4778538" cy="1748228"/>
            <a:chOff x="1786467" y="1216742"/>
            <a:chExt cx="4778538" cy="174822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DF7988E-DE1C-EBB1-249C-9FAC7FF4AA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213" r="38563"/>
            <a:stretch/>
          </p:blipFill>
          <p:spPr>
            <a:xfrm>
              <a:off x="1786467" y="1227330"/>
              <a:ext cx="1794933" cy="172992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F5369A4-1618-D9F4-17AA-6ACF1CDFEC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2814" r="61806"/>
            <a:stretch/>
          </p:blipFill>
          <p:spPr>
            <a:xfrm>
              <a:off x="3581400" y="1216742"/>
              <a:ext cx="1188672" cy="172992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81F4E90-2BF1-AB53-3CC4-27E8A3DB6A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57" t="1735" r="77415" b="-1735"/>
            <a:stretch/>
          </p:blipFill>
          <p:spPr>
            <a:xfrm>
              <a:off x="4854740" y="1235046"/>
              <a:ext cx="1710265" cy="1729924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63410C0-41E4-FA89-0054-C584B8230DB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8323"/>
          <a:stretch/>
        </p:blipFill>
        <p:spPr>
          <a:xfrm>
            <a:off x="950122" y="1227330"/>
            <a:ext cx="4766734" cy="17299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14CD6B-750D-297B-11BE-9EB80594218F}"/>
              </a:ext>
            </a:extLst>
          </p:cNvPr>
          <p:cNvSpPr txBox="1"/>
          <p:nvPr/>
        </p:nvSpPr>
        <p:spPr>
          <a:xfrm>
            <a:off x="950123" y="3353123"/>
            <a:ext cx="4766733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Pct val="97000"/>
            </a:pPr>
            <a:r>
              <a:rPr lang="en-US" sz="2000" b="1" dirty="0">
                <a:solidFill>
                  <a:schemeClr val="tx1"/>
                </a:solidFill>
              </a:rPr>
              <a:t>Classification: 0 vs 1 (MNIST)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7819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>
            <a:extLst>
              <a:ext uri="{FF2B5EF4-FFF2-40B4-BE49-F238E27FC236}">
                <a16:creationId xmlns:a16="http://schemas.microsoft.com/office/drawing/2014/main" id="{2F01040A-9FB7-0619-4965-37239C90D43B}"/>
              </a:ext>
            </a:extLst>
          </p:cNvPr>
          <p:cNvSpPr/>
          <p:nvPr/>
        </p:nvSpPr>
        <p:spPr>
          <a:xfrm>
            <a:off x="6719068" y="4097476"/>
            <a:ext cx="446452" cy="4454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CA6AED2-F61C-2794-D180-4E00073EC5EE}"/>
              </a:ext>
            </a:extLst>
          </p:cNvPr>
          <p:cNvSpPr/>
          <p:nvPr/>
        </p:nvSpPr>
        <p:spPr>
          <a:xfrm>
            <a:off x="7841939" y="4097476"/>
            <a:ext cx="446452" cy="445401"/>
          </a:xfrm>
          <a:prstGeom prst="ellipse">
            <a:avLst/>
          </a:prstGeom>
          <a:ln>
            <a:solidFill>
              <a:schemeClr val="accent1">
                <a:shade val="15000"/>
                <a:alpha val="99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CA71BA8-3FDB-99FF-471E-9B55F9AA2B09}"/>
              </a:ext>
            </a:extLst>
          </p:cNvPr>
          <p:cNvSpPr/>
          <p:nvPr/>
        </p:nvSpPr>
        <p:spPr>
          <a:xfrm>
            <a:off x="6719068" y="5285888"/>
            <a:ext cx="446452" cy="4454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68125BC-5B85-632B-4D22-A3AE9CAFE76C}"/>
              </a:ext>
            </a:extLst>
          </p:cNvPr>
          <p:cNvSpPr/>
          <p:nvPr/>
        </p:nvSpPr>
        <p:spPr>
          <a:xfrm>
            <a:off x="7841939" y="5285888"/>
            <a:ext cx="446452" cy="4454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18</a:t>
            </a:fld>
            <a:endParaRPr lang="en-GB" sz="130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A4B3C4B-6153-545F-0CCE-CC4D9D22BD57}"/>
              </a:ext>
            </a:extLst>
          </p:cNvPr>
          <p:cNvSpPr/>
          <p:nvPr/>
        </p:nvSpPr>
        <p:spPr>
          <a:xfrm>
            <a:off x="3145318" y="4097476"/>
            <a:ext cx="446452" cy="4454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0B1FC9B-EB5E-EF5B-68FC-4038A4CC483E}"/>
              </a:ext>
            </a:extLst>
          </p:cNvPr>
          <p:cNvSpPr/>
          <p:nvPr/>
        </p:nvSpPr>
        <p:spPr>
          <a:xfrm>
            <a:off x="4268189" y="4097476"/>
            <a:ext cx="446452" cy="445401"/>
          </a:xfrm>
          <a:prstGeom prst="ellipse">
            <a:avLst/>
          </a:prstGeom>
          <a:ln>
            <a:solidFill>
              <a:schemeClr val="accent1">
                <a:shade val="15000"/>
                <a:alpha val="99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AA951F3-4173-1F1A-C438-233D91BD4FE9}"/>
              </a:ext>
            </a:extLst>
          </p:cNvPr>
          <p:cNvSpPr/>
          <p:nvPr/>
        </p:nvSpPr>
        <p:spPr>
          <a:xfrm>
            <a:off x="3145318" y="5285888"/>
            <a:ext cx="446452" cy="4454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C5A55EC-858B-2C78-20B0-CF03AE10887F}"/>
              </a:ext>
            </a:extLst>
          </p:cNvPr>
          <p:cNvSpPr/>
          <p:nvPr/>
        </p:nvSpPr>
        <p:spPr>
          <a:xfrm>
            <a:off x="4268189" y="5285888"/>
            <a:ext cx="446452" cy="4454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C484500-61C6-235C-3D5E-B44D7EAB47DF}"/>
              </a:ext>
            </a:extLst>
          </p:cNvPr>
          <p:cNvCxnSpPr>
            <a:stCxn id="8" idx="0"/>
            <a:endCxn id="2" idx="4"/>
          </p:cNvCxnSpPr>
          <p:nvPr/>
        </p:nvCxnSpPr>
        <p:spPr>
          <a:xfrm flipV="1">
            <a:off x="3368544" y="4542877"/>
            <a:ext cx="0" cy="74301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4B46586-78D0-F779-76E8-F3D038D1C17F}"/>
              </a:ext>
            </a:extLst>
          </p:cNvPr>
          <p:cNvCxnSpPr>
            <a:stCxn id="8" idx="6"/>
            <a:endCxn id="9" idx="2"/>
          </p:cNvCxnSpPr>
          <p:nvPr/>
        </p:nvCxnSpPr>
        <p:spPr>
          <a:xfrm>
            <a:off x="3591770" y="5508589"/>
            <a:ext cx="676419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ACAB991-78F0-3481-F724-944E99D8A493}"/>
              </a:ext>
            </a:extLst>
          </p:cNvPr>
          <p:cNvCxnSpPr>
            <a:stCxn id="9" idx="0"/>
            <a:endCxn id="7" idx="4"/>
          </p:cNvCxnSpPr>
          <p:nvPr/>
        </p:nvCxnSpPr>
        <p:spPr>
          <a:xfrm flipV="1">
            <a:off x="4491415" y="4542877"/>
            <a:ext cx="0" cy="74301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2">
            <a:extLst>
              <a:ext uri="{FF2B5EF4-FFF2-40B4-BE49-F238E27FC236}">
                <a16:creationId xmlns:a16="http://schemas.microsoft.com/office/drawing/2014/main" id="{A55B13BA-80EE-6D9F-C4FD-3011EA74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2. Label symmetries: </a:t>
            </a:r>
            <a:r>
              <a:rPr lang="en-US" dirty="0">
                <a:solidFill>
                  <a:srgbClr val="3890E0"/>
                </a:solidFill>
              </a:rPr>
              <a:t>Full permutation</a:t>
            </a:r>
            <a:endParaRPr lang="en-GB" dirty="0">
              <a:solidFill>
                <a:srgbClr val="3890E0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D9857C3-F066-DA42-E763-2DA318293F01}"/>
              </a:ext>
            </a:extLst>
          </p:cNvPr>
          <p:cNvCxnSpPr>
            <a:cxnSpLocks/>
            <a:stCxn id="31" idx="2"/>
            <a:endCxn id="26" idx="6"/>
          </p:cNvCxnSpPr>
          <p:nvPr/>
        </p:nvCxnSpPr>
        <p:spPr>
          <a:xfrm flipH="1">
            <a:off x="7165520" y="5508589"/>
            <a:ext cx="676419" cy="0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50E7A57-24F1-7EE9-B180-B83E3EE94B91}"/>
              </a:ext>
            </a:extLst>
          </p:cNvPr>
          <p:cNvCxnSpPr>
            <a:cxnSpLocks/>
            <a:stCxn id="31" idx="0"/>
            <a:endCxn id="25" idx="4"/>
          </p:cNvCxnSpPr>
          <p:nvPr/>
        </p:nvCxnSpPr>
        <p:spPr>
          <a:xfrm flipV="1">
            <a:off x="8065165" y="4542877"/>
            <a:ext cx="0" cy="743011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1E645C4-2BEE-07AF-FD99-117027C1FD49}"/>
              </a:ext>
            </a:extLst>
          </p:cNvPr>
          <p:cNvSpPr txBox="1"/>
          <p:nvPr/>
        </p:nvSpPr>
        <p:spPr>
          <a:xfrm>
            <a:off x="950123" y="3353123"/>
            <a:ext cx="4766733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Pct val="97000"/>
            </a:pPr>
            <a:r>
              <a:rPr lang="en-US" sz="2000" b="1" dirty="0">
                <a:solidFill>
                  <a:schemeClr val="tx1"/>
                </a:solidFill>
              </a:rPr>
              <a:t>Classification: Graphs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ED22437-1C6C-0CF9-1427-EDA3E1C6E89E}"/>
              </a:ext>
            </a:extLst>
          </p:cNvPr>
          <p:cNvSpPr txBox="1"/>
          <p:nvPr/>
        </p:nvSpPr>
        <p:spPr>
          <a:xfrm>
            <a:off x="2854203" y="5851490"/>
            <a:ext cx="2151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Connected graph</a:t>
            </a:r>
            <a:endParaRPr lang="it-IT" sz="2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39B2E36-DAFD-9C72-C45A-DA9C8B9123F0}"/>
              </a:ext>
            </a:extLst>
          </p:cNvPr>
          <p:cNvSpPr txBox="1"/>
          <p:nvPr/>
        </p:nvSpPr>
        <p:spPr>
          <a:xfrm>
            <a:off x="6178687" y="5851490"/>
            <a:ext cx="2650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Non-connected graph</a:t>
            </a:r>
            <a:endParaRPr lang="it-IT" sz="2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DA25A82-CE13-5D07-C070-CBA85531FBA6}"/>
              </a:ext>
            </a:extLst>
          </p:cNvPr>
          <p:cNvSpPr txBox="1"/>
          <p:nvPr/>
        </p:nvSpPr>
        <p:spPr>
          <a:xfrm>
            <a:off x="950122" y="1603012"/>
            <a:ext cx="4766733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Pct val="97000"/>
            </a:pPr>
            <a:r>
              <a:rPr lang="en-US" sz="2000" dirty="0">
                <a:solidFill>
                  <a:schemeClr val="tx1"/>
                </a:solidFill>
              </a:rPr>
              <a:t>Any swap between two qubits</a:t>
            </a:r>
          </a:p>
        </p:txBody>
      </p:sp>
    </p:spTree>
    <p:extLst>
      <p:ext uri="{BB962C8B-B14F-4D97-AF65-F5344CB8AC3E}">
        <p14:creationId xmlns:p14="http://schemas.microsoft.com/office/powerpoint/2010/main" val="3215044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>
            <a:extLst>
              <a:ext uri="{FF2B5EF4-FFF2-40B4-BE49-F238E27FC236}">
                <a16:creationId xmlns:a16="http://schemas.microsoft.com/office/drawing/2014/main" id="{2F01040A-9FB7-0619-4965-37239C90D43B}"/>
              </a:ext>
            </a:extLst>
          </p:cNvPr>
          <p:cNvSpPr/>
          <p:nvPr/>
        </p:nvSpPr>
        <p:spPr>
          <a:xfrm>
            <a:off x="7841939" y="4097476"/>
            <a:ext cx="446452" cy="4454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CA6AED2-F61C-2794-D180-4E00073EC5EE}"/>
              </a:ext>
            </a:extLst>
          </p:cNvPr>
          <p:cNvSpPr/>
          <p:nvPr/>
        </p:nvSpPr>
        <p:spPr>
          <a:xfrm>
            <a:off x="6719068" y="4097476"/>
            <a:ext cx="446452" cy="445401"/>
          </a:xfrm>
          <a:prstGeom prst="ellipse">
            <a:avLst/>
          </a:prstGeom>
          <a:ln>
            <a:solidFill>
              <a:schemeClr val="accent1">
                <a:shade val="15000"/>
                <a:alpha val="99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0B1FC9B-EB5E-EF5B-68FC-4038A4CC483E}"/>
              </a:ext>
            </a:extLst>
          </p:cNvPr>
          <p:cNvSpPr/>
          <p:nvPr/>
        </p:nvSpPr>
        <p:spPr>
          <a:xfrm>
            <a:off x="3141825" y="4107846"/>
            <a:ext cx="446452" cy="445401"/>
          </a:xfrm>
          <a:prstGeom prst="ellipse">
            <a:avLst/>
          </a:prstGeom>
          <a:ln>
            <a:solidFill>
              <a:schemeClr val="accent1">
                <a:shade val="15000"/>
                <a:alpha val="99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CA71BA8-3FDB-99FF-471E-9B55F9AA2B09}"/>
              </a:ext>
            </a:extLst>
          </p:cNvPr>
          <p:cNvSpPr/>
          <p:nvPr/>
        </p:nvSpPr>
        <p:spPr>
          <a:xfrm>
            <a:off x="6719068" y="5285888"/>
            <a:ext cx="446452" cy="4454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68125BC-5B85-632B-4D22-A3AE9CAFE76C}"/>
              </a:ext>
            </a:extLst>
          </p:cNvPr>
          <p:cNvSpPr/>
          <p:nvPr/>
        </p:nvSpPr>
        <p:spPr>
          <a:xfrm>
            <a:off x="7841939" y="5285888"/>
            <a:ext cx="446452" cy="4454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19</a:t>
            </a:fld>
            <a:endParaRPr lang="en-GB" sz="130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A4B3C4B-6153-545F-0CCE-CC4D9D22BD57}"/>
              </a:ext>
            </a:extLst>
          </p:cNvPr>
          <p:cNvSpPr/>
          <p:nvPr/>
        </p:nvSpPr>
        <p:spPr>
          <a:xfrm>
            <a:off x="4264696" y="4105594"/>
            <a:ext cx="446452" cy="4454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AA951F3-4173-1F1A-C438-233D91BD4FE9}"/>
              </a:ext>
            </a:extLst>
          </p:cNvPr>
          <p:cNvSpPr/>
          <p:nvPr/>
        </p:nvSpPr>
        <p:spPr>
          <a:xfrm>
            <a:off x="3141825" y="5285888"/>
            <a:ext cx="446452" cy="4454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C5A55EC-858B-2C78-20B0-CF03AE10887F}"/>
              </a:ext>
            </a:extLst>
          </p:cNvPr>
          <p:cNvSpPr/>
          <p:nvPr/>
        </p:nvSpPr>
        <p:spPr>
          <a:xfrm>
            <a:off x="4264696" y="5285888"/>
            <a:ext cx="446452" cy="4454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C484500-61C6-235C-3D5E-B44D7EAB47DF}"/>
              </a:ext>
            </a:extLst>
          </p:cNvPr>
          <p:cNvCxnSpPr>
            <a:stCxn id="8" idx="0"/>
            <a:endCxn id="2" idx="4"/>
          </p:cNvCxnSpPr>
          <p:nvPr/>
        </p:nvCxnSpPr>
        <p:spPr>
          <a:xfrm flipV="1">
            <a:off x="3365051" y="4550995"/>
            <a:ext cx="1122871" cy="73489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4B46586-78D0-F779-76E8-F3D038D1C17F}"/>
              </a:ext>
            </a:extLst>
          </p:cNvPr>
          <p:cNvCxnSpPr>
            <a:stCxn id="8" idx="6"/>
            <a:endCxn id="9" idx="2"/>
          </p:cNvCxnSpPr>
          <p:nvPr/>
        </p:nvCxnSpPr>
        <p:spPr>
          <a:xfrm>
            <a:off x="3588277" y="5508589"/>
            <a:ext cx="676419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ACAB991-78F0-3481-F724-944E99D8A493}"/>
              </a:ext>
            </a:extLst>
          </p:cNvPr>
          <p:cNvCxnSpPr>
            <a:stCxn id="9" idx="0"/>
            <a:endCxn id="7" idx="4"/>
          </p:cNvCxnSpPr>
          <p:nvPr/>
        </p:nvCxnSpPr>
        <p:spPr>
          <a:xfrm flipH="1" flipV="1">
            <a:off x="3365051" y="4553247"/>
            <a:ext cx="1122871" cy="73264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2">
            <a:extLst>
              <a:ext uri="{FF2B5EF4-FFF2-40B4-BE49-F238E27FC236}">
                <a16:creationId xmlns:a16="http://schemas.microsoft.com/office/drawing/2014/main" id="{A55B13BA-80EE-6D9F-C4FD-3011EA74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2. Label symmetries: </a:t>
            </a:r>
            <a:r>
              <a:rPr lang="en-US" dirty="0">
                <a:solidFill>
                  <a:srgbClr val="3890E0"/>
                </a:solidFill>
              </a:rPr>
              <a:t>Full permutation</a:t>
            </a:r>
            <a:endParaRPr lang="en-GB" dirty="0">
              <a:solidFill>
                <a:srgbClr val="3890E0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D9857C3-F066-DA42-E763-2DA318293F01}"/>
              </a:ext>
            </a:extLst>
          </p:cNvPr>
          <p:cNvCxnSpPr>
            <a:cxnSpLocks/>
            <a:stCxn id="31" idx="2"/>
            <a:endCxn id="26" idx="6"/>
          </p:cNvCxnSpPr>
          <p:nvPr/>
        </p:nvCxnSpPr>
        <p:spPr>
          <a:xfrm flipH="1">
            <a:off x="7165520" y="5508589"/>
            <a:ext cx="676419" cy="0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50E7A57-24F1-7EE9-B180-B83E3EE94B91}"/>
              </a:ext>
            </a:extLst>
          </p:cNvPr>
          <p:cNvCxnSpPr>
            <a:cxnSpLocks/>
            <a:stCxn id="31" idx="0"/>
            <a:endCxn id="25" idx="4"/>
          </p:cNvCxnSpPr>
          <p:nvPr/>
        </p:nvCxnSpPr>
        <p:spPr>
          <a:xfrm flipH="1" flipV="1">
            <a:off x="6942294" y="4542877"/>
            <a:ext cx="1122871" cy="743011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1E645C4-2BEE-07AF-FD99-117027C1FD49}"/>
              </a:ext>
            </a:extLst>
          </p:cNvPr>
          <p:cNvSpPr txBox="1"/>
          <p:nvPr/>
        </p:nvSpPr>
        <p:spPr>
          <a:xfrm>
            <a:off x="950123" y="3353123"/>
            <a:ext cx="4766733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Pct val="97000"/>
            </a:pPr>
            <a:r>
              <a:rPr lang="en-US" sz="2000" b="1" dirty="0">
                <a:solidFill>
                  <a:schemeClr val="tx1"/>
                </a:solidFill>
              </a:rPr>
              <a:t>Classification: Graphs 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ED22437-1C6C-0CF9-1427-EDA3E1C6E89E}"/>
              </a:ext>
            </a:extLst>
          </p:cNvPr>
          <p:cNvSpPr txBox="1"/>
          <p:nvPr/>
        </p:nvSpPr>
        <p:spPr>
          <a:xfrm>
            <a:off x="2854203" y="5851490"/>
            <a:ext cx="2151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Connected graph</a:t>
            </a:r>
            <a:endParaRPr lang="it-IT" sz="2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39B2E36-DAFD-9C72-C45A-DA9C8B9123F0}"/>
              </a:ext>
            </a:extLst>
          </p:cNvPr>
          <p:cNvSpPr txBox="1"/>
          <p:nvPr/>
        </p:nvSpPr>
        <p:spPr>
          <a:xfrm>
            <a:off x="6178687" y="5851490"/>
            <a:ext cx="2650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Non-connected graph</a:t>
            </a:r>
            <a:endParaRPr lang="it-IT" sz="2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DA25A82-CE13-5D07-C070-CBA85531FBA6}"/>
              </a:ext>
            </a:extLst>
          </p:cNvPr>
          <p:cNvSpPr txBox="1"/>
          <p:nvPr/>
        </p:nvSpPr>
        <p:spPr>
          <a:xfrm>
            <a:off x="950122" y="1603012"/>
            <a:ext cx="4766733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Pct val="97000"/>
            </a:pPr>
            <a:r>
              <a:rPr lang="en-US" sz="2000" dirty="0">
                <a:solidFill>
                  <a:schemeClr val="tx1"/>
                </a:solidFill>
              </a:rPr>
              <a:t>Any swap between two qubits</a:t>
            </a:r>
          </a:p>
        </p:txBody>
      </p:sp>
    </p:spTree>
    <p:extLst>
      <p:ext uri="{BB962C8B-B14F-4D97-AF65-F5344CB8AC3E}">
        <p14:creationId xmlns:p14="http://schemas.microsoft.com/office/powerpoint/2010/main" val="18821292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019E58F-5786-49A7-BB88-30A71AD55170}" type="datetime1">
              <a:rPr lang="fr-CH" altLang="ko-KR" smtClean="0"/>
              <a:t>06.06.2024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053088" y="6435229"/>
            <a:ext cx="2985052" cy="365125"/>
          </a:xfrm>
        </p:spPr>
        <p:txBody>
          <a:bodyPr/>
          <a:lstStyle/>
          <a:p>
            <a:pPr algn="l"/>
            <a:r>
              <a:rPr lang="en-US" sz="1050" dirty="0"/>
              <a:t>Permutation-equivariant quantum convolutional neural networks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BD68771-7C3A-2809-8FB5-34F1AEE94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6"/>
            <a:ext cx="11463867" cy="563234"/>
          </a:xfrm>
        </p:spPr>
        <p:txBody>
          <a:bodyPr>
            <a:normAutofit/>
          </a:bodyPr>
          <a:lstStyle/>
          <a:p>
            <a:r>
              <a:rPr lang="en-GB" dirty="0"/>
              <a:t>Idea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877EE2E2-03DC-51FC-3A2D-E7C57715A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17170" y="2480361"/>
            <a:ext cx="5592876" cy="350242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614B4D7-7F0F-51E6-2B89-BDCEDFCF2B74}"/>
              </a:ext>
            </a:extLst>
          </p:cNvPr>
          <p:cNvSpPr txBox="1"/>
          <p:nvPr/>
        </p:nvSpPr>
        <p:spPr>
          <a:xfrm>
            <a:off x="8415868" y="3521410"/>
            <a:ext cx="2743200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Reflection</a:t>
            </a:r>
          </a:p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Rotation</a:t>
            </a:r>
          </a:p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Permutation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9565FC-28E7-A519-ABE7-C2DEFEE324B6}"/>
              </a:ext>
            </a:extLst>
          </p:cNvPr>
          <p:cNvSpPr txBox="1"/>
          <p:nvPr/>
        </p:nvSpPr>
        <p:spPr>
          <a:xfrm>
            <a:off x="1205842" y="1098767"/>
            <a:ext cx="97633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D6FB8"/>
                </a:solidFill>
              </a:rPr>
              <a:t>Develop a QCNN-like classifier that takes into account the </a:t>
            </a:r>
            <a:r>
              <a:rPr lang="en-US" sz="2400" b="1" u="sng" dirty="0">
                <a:solidFill>
                  <a:srgbClr val="1D6FB8"/>
                </a:solidFill>
              </a:rPr>
              <a:t>symmetries</a:t>
            </a:r>
            <a:r>
              <a:rPr lang="en-US" sz="2400" b="1" dirty="0">
                <a:solidFill>
                  <a:srgbClr val="1D6FB8"/>
                </a:solidFill>
              </a:rPr>
              <a:t> of the training data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FD7ACED-87AC-5F6C-0C0D-62076D954D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0290" y="3600083"/>
            <a:ext cx="1329450" cy="126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5950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20</a:t>
            </a:fld>
            <a:endParaRPr lang="en-GB" sz="130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55B13BA-80EE-6D9F-C4FD-3011EA74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Note on the Datasets</a:t>
            </a:r>
            <a:endParaRPr lang="en-GB" dirty="0">
              <a:solidFill>
                <a:srgbClr val="3890E0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ED9791B-D73E-A366-D390-F0CD79174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75656" y="1819595"/>
            <a:ext cx="8023754" cy="34220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86AD7E-B68D-369B-2381-8C6D1EBC4C4F}"/>
                  </a:ext>
                </a:extLst>
              </p:cNvPr>
              <p:cNvSpPr txBox="1"/>
              <p:nvPr/>
            </p:nvSpPr>
            <p:spPr>
              <a:xfrm>
                <a:off x="770467" y="1133736"/>
                <a:ext cx="469891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Downsampled MNIST: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28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28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US" sz="2000" dirty="0"/>
                  <a:t> </a:t>
                </a:r>
                <a:endParaRPr lang="it-IT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86AD7E-B68D-369B-2381-8C6D1EBC4C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467" y="1133736"/>
                <a:ext cx="4698915" cy="400110"/>
              </a:xfrm>
              <a:prstGeom prst="rect">
                <a:avLst/>
              </a:prstGeom>
              <a:blipFill>
                <a:blip r:embed="rId5"/>
                <a:stretch>
                  <a:fillRect l="-1297" t="-7576" r="-519" b="-272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2AFB9D9B-F95D-A9D7-057D-73156468F047}"/>
              </a:ext>
            </a:extLst>
          </p:cNvPr>
          <p:cNvSpPr txBox="1"/>
          <p:nvPr/>
        </p:nvSpPr>
        <p:spPr>
          <a:xfrm>
            <a:off x="3353432" y="5398867"/>
            <a:ext cx="2050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 0 (T-Shirt)</a:t>
            </a:r>
            <a:endParaRPr lang="it-IT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CD820E-5AF9-3817-5D3A-9C0064C5E6E3}"/>
              </a:ext>
            </a:extLst>
          </p:cNvPr>
          <p:cNvSpPr txBox="1"/>
          <p:nvPr/>
        </p:nvSpPr>
        <p:spPr>
          <a:xfrm>
            <a:off x="6790928" y="5398867"/>
            <a:ext cx="2323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Class 8 (Handbag)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6075800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21</a:t>
            </a:fld>
            <a:endParaRPr lang="en-GB" sz="130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55B13BA-80EE-6D9F-C4FD-3011EA74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3. Reflection-equivariant QCNN </a:t>
            </a:r>
            <a:endParaRPr lang="en-GB" dirty="0">
              <a:solidFill>
                <a:srgbClr val="3890E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C27DD84-D6C6-2AC1-AFBC-3D116D444C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323"/>
          <a:stretch/>
        </p:blipFill>
        <p:spPr>
          <a:xfrm>
            <a:off x="950122" y="1227330"/>
            <a:ext cx="4766734" cy="1729924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ADDCBBDE-59D5-6FAA-93EE-1ACE89722A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6530" y="3429000"/>
            <a:ext cx="9919387" cy="43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4608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22</a:t>
            </a:fld>
            <a:endParaRPr lang="en-GB" sz="130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55B13BA-80EE-6D9F-C4FD-3011EA74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066" y="393058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3. Reflection-equivariant QCNN </a:t>
            </a:r>
            <a:endParaRPr lang="en-GB" dirty="0">
              <a:solidFill>
                <a:srgbClr val="3890E0"/>
              </a:solidFill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ADDCBBDE-59D5-6FAA-93EE-1ACE89722A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16530" y="1075261"/>
            <a:ext cx="9919387" cy="43762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DBCFC2C-0492-0428-443C-7AF7B81EBA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225"/>
          <a:stretch/>
        </p:blipFill>
        <p:spPr>
          <a:xfrm>
            <a:off x="842595" y="1616928"/>
            <a:ext cx="6913824" cy="46628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33A6A5E-BC5A-6311-CA18-DEF0423119DB}"/>
              </a:ext>
            </a:extLst>
          </p:cNvPr>
          <p:cNvSpPr txBox="1"/>
          <p:nvPr/>
        </p:nvSpPr>
        <p:spPr>
          <a:xfrm flipH="1">
            <a:off x="498849" y="1716897"/>
            <a:ext cx="75522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80" dirty="0"/>
              <a:t>a </a:t>
            </a:r>
          </a:p>
          <a:p>
            <a:r>
              <a:rPr lang="en-US" sz="1780" dirty="0"/>
              <a:t>b </a:t>
            </a:r>
          </a:p>
          <a:p>
            <a:r>
              <a:rPr lang="en-US" sz="1780" dirty="0"/>
              <a:t>c</a:t>
            </a:r>
          </a:p>
          <a:p>
            <a:r>
              <a:rPr lang="en-US" sz="1780" dirty="0"/>
              <a:t>d</a:t>
            </a:r>
          </a:p>
          <a:p>
            <a:r>
              <a:rPr lang="en-US" sz="1780" dirty="0"/>
              <a:t>e</a:t>
            </a:r>
          </a:p>
          <a:p>
            <a:r>
              <a:rPr lang="en-US" sz="1780" dirty="0"/>
              <a:t>f</a:t>
            </a:r>
          </a:p>
          <a:p>
            <a:r>
              <a:rPr lang="en-US" sz="1780" dirty="0"/>
              <a:t>g</a:t>
            </a:r>
          </a:p>
          <a:p>
            <a:r>
              <a:rPr lang="en-US" sz="1780" dirty="0"/>
              <a:t>h</a:t>
            </a:r>
          </a:p>
          <a:p>
            <a:r>
              <a:rPr lang="en-US" sz="1780" dirty="0" err="1"/>
              <a:t>i</a:t>
            </a:r>
            <a:endParaRPr lang="en-US" sz="1780" dirty="0"/>
          </a:p>
          <a:p>
            <a:r>
              <a:rPr lang="en-US" sz="1780" dirty="0"/>
              <a:t>j</a:t>
            </a:r>
          </a:p>
          <a:p>
            <a:r>
              <a:rPr lang="en-US" sz="1780" dirty="0"/>
              <a:t>k</a:t>
            </a:r>
          </a:p>
          <a:p>
            <a:r>
              <a:rPr lang="en-US" sz="1780" dirty="0"/>
              <a:t>l</a:t>
            </a:r>
          </a:p>
          <a:p>
            <a:r>
              <a:rPr lang="en-US" sz="1780" dirty="0"/>
              <a:t>m</a:t>
            </a:r>
          </a:p>
          <a:p>
            <a:r>
              <a:rPr lang="en-US" sz="1780" dirty="0"/>
              <a:t>n</a:t>
            </a:r>
          </a:p>
          <a:p>
            <a:r>
              <a:rPr lang="en-US" sz="1780" dirty="0"/>
              <a:t>o</a:t>
            </a:r>
          </a:p>
          <a:p>
            <a:r>
              <a:rPr lang="en-US" sz="1780" dirty="0"/>
              <a:t>p</a:t>
            </a:r>
          </a:p>
          <a:p>
            <a:endParaRPr lang="en-US" sz="1780" dirty="0"/>
          </a:p>
          <a:p>
            <a:r>
              <a:rPr lang="en-US" sz="1780" dirty="0"/>
              <a:t> </a:t>
            </a: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1C0A0429-1BAB-E8F9-84F3-6D77094E325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9172" t="2280" r="39384" b="691"/>
          <a:stretch/>
        </p:blipFill>
        <p:spPr>
          <a:xfrm>
            <a:off x="8258810" y="3108748"/>
            <a:ext cx="1657350" cy="167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4713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23</a:t>
            </a:fld>
            <a:endParaRPr lang="en-GB" sz="130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55B13BA-80EE-6D9F-C4FD-3011EA74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066" y="393058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3. Reflection-equivariant QCNN </a:t>
            </a:r>
            <a:endParaRPr lang="en-GB" dirty="0">
              <a:solidFill>
                <a:srgbClr val="3890E0"/>
              </a:solidFill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ADDCBBDE-59D5-6FAA-93EE-1ACE89722A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16530" y="1075261"/>
            <a:ext cx="9919387" cy="43762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DBCFC2C-0492-0428-443C-7AF7B81EBA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225"/>
          <a:stretch/>
        </p:blipFill>
        <p:spPr>
          <a:xfrm>
            <a:off x="842595" y="1616928"/>
            <a:ext cx="6913824" cy="4662815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1C0A0429-1BAB-E8F9-84F3-6D77094E325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9172" t="2280" r="39384" b="691"/>
          <a:stretch/>
        </p:blipFill>
        <p:spPr>
          <a:xfrm>
            <a:off x="8258810" y="3108748"/>
            <a:ext cx="1657350" cy="16785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D0DD8EB-D9E4-6462-7416-4FD17895593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7690" t="1826" r="274" b="1145"/>
          <a:stretch/>
        </p:blipFill>
        <p:spPr>
          <a:xfrm>
            <a:off x="8235950" y="3108748"/>
            <a:ext cx="1703070" cy="16785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C1E86E-CAFC-D7A3-B98A-7F4585B38AE0}"/>
              </a:ext>
            </a:extLst>
          </p:cNvPr>
          <p:cNvSpPr txBox="1"/>
          <p:nvPr/>
        </p:nvSpPr>
        <p:spPr>
          <a:xfrm flipH="1">
            <a:off x="498849" y="1716897"/>
            <a:ext cx="75522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80" dirty="0"/>
              <a:t>d </a:t>
            </a:r>
          </a:p>
          <a:p>
            <a:r>
              <a:rPr lang="en-US" sz="1780" dirty="0"/>
              <a:t>c </a:t>
            </a:r>
          </a:p>
          <a:p>
            <a:r>
              <a:rPr lang="en-US" sz="1780" dirty="0"/>
              <a:t>b</a:t>
            </a:r>
          </a:p>
          <a:p>
            <a:r>
              <a:rPr lang="en-US" sz="1780" dirty="0"/>
              <a:t>a</a:t>
            </a:r>
          </a:p>
          <a:p>
            <a:r>
              <a:rPr lang="en-US" sz="1780" dirty="0"/>
              <a:t>h</a:t>
            </a:r>
          </a:p>
          <a:p>
            <a:r>
              <a:rPr lang="en-US" sz="1780" dirty="0"/>
              <a:t>g</a:t>
            </a:r>
          </a:p>
          <a:p>
            <a:r>
              <a:rPr lang="en-US" sz="1780" dirty="0"/>
              <a:t>f</a:t>
            </a:r>
          </a:p>
          <a:p>
            <a:r>
              <a:rPr lang="en-US" sz="1780" dirty="0"/>
              <a:t>e</a:t>
            </a:r>
          </a:p>
          <a:p>
            <a:r>
              <a:rPr lang="en-US" sz="1780" dirty="0"/>
              <a:t>l</a:t>
            </a:r>
          </a:p>
          <a:p>
            <a:r>
              <a:rPr lang="en-US" sz="1780" dirty="0"/>
              <a:t>k</a:t>
            </a:r>
          </a:p>
          <a:p>
            <a:r>
              <a:rPr lang="en-US" sz="1780" dirty="0"/>
              <a:t>j</a:t>
            </a:r>
          </a:p>
          <a:p>
            <a:r>
              <a:rPr lang="en-US" sz="1780" dirty="0" err="1"/>
              <a:t>i</a:t>
            </a:r>
            <a:endParaRPr lang="en-US" sz="1780" dirty="0"/>
          </a:p>
          <a:p>
            <a:r>
              <a:rPr lang="en-US" sz="1780" dirty="0"/>
              <a:t>p</a:t>
            </a:r>
          </a:p>
          <a:p>
            <a:r>
              <a:rPr lang="en-US" sz="1780" dirty="0"/>
              <a:t>o</a:t>
            </a:r>
          </a:p>
          <a:p>
            <a:r>
              <a:rPr lang="en-US" sz="1780" dirty="0"/>
              <a:t>n</a:t>
            </a:r>
          </a:p>
          <a:p>
            <a:r>
              <a:rPr lang="en-US" sz="1780" dirty="0"/>
              <a:t>m</a:t>
            </a:r>
          </a:p>
          <a:p>
            <a:endParaRPr lang="en-US" sz="1780" dirty="0"/>
          </a:p>
          <a:p>
            <a:r>
              <a:rPr lang="en-US" sz="178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255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24</a:t>
            </a:fld>
            <a:endParaRPr lang="en-GB" sz="130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55B13BA-80EE-6D9F-C4FD-3011EA74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066" y="393058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3. Reflection-equivariant QCNN </a:t>
            </a:r>
            <a:endParaRPr lang="en-GB" dirty="0">
              <a:solidFill>
                <a:srgbClr val="3890E0"/>
              </a:solidFill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ADDCBBDE-59D5-6FAA-93EE-1ACE89722A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16530" y="1075261"/>
            <a:ext cx="9919387" cy="43762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DBCFC2C-0492-0428-443C-7AF7B81EBA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225"/>
          <a:stretch/>
        </p:blipFill>
        <p:spPr>
          <a:xfrm>
            <a:off x="842595" y="1616928"/>
            <a:ext cx="6913824" cy="4662815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1C0A0429-1BAB-E8F9-84F3-6D77094E325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9172" t="2280" r="39384" b="691"/>
          <a:stretch/>
        </p:blipFill>
        <p:spPr>
          <a:xfrm>
            <a:off x="8258810" y="3108748"/>
            <a:ext cx="1657350" cy="16785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D0DD8EB-D9E4-6462-7416-4FD17895593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7690" t="1826" r="274" b="1145"/>
          <a:stretch/>
        </p:blipFill>
        <p:spPr>
          <a:xfrm>
            <a:off x="8235950" y="3108748"/>
            <a:ext cx="1703070" cy="16785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C1E86E-CAFC-D7A3-B98A-7F4585B38AE0}"/>
              </a:ext>
            </a:extLst>
          </p:cNvPr>
          <p:cNvSpPr txBox="1"/>
          <p:nvPr/>
        </p:nvSpPr>
        <p:spPr>
          <a:xfrm flipH="1">
            <a:off x="498849" y="1716897"/>
            <a:ext cx="75522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80" dirty="0"/>
              <a:t>d </a:t>
            </a:r>
          </a:p>
          <a:p>
            <a:r>
              <a:rPr lang="en-US" sz="1780" dirty="0"/>
              <a:t>c </a:t>
            </a:r>
          </a:p>
          <a:p>
            <a:r>
              <a:rPr lang="en-US" sz="1780" dirty="0"/>
              <a:t>b</a:t>
            </a:r>
          </a:p>
          <a:p>
            <a:r>
              <a:rPr lang="en-US" sz="1780" dirty="0"/>
              <a:t>a</a:t>
            </a:r>
          </a:p>
          <a:p>
            <a:r>
              <a:rPr lang="en-US" sz="1780" dirty="0"/>
              <a:t>h</a:t>
            </a:r>
          </a:p>
          <a:p>
            <a:r>
              <a:rPr lang="en-US" sz="1780" dirty="0"/>
              <a:t>g</a:t>
            </a:r>
          </a:p>
          <a:p>
            <a:r>
              <a:rPr lang="en-US" sz="1780" dirty="0"/>
              <a:t>f</a:t>
            </a:r>
          </a:p>
          <a:p>
            <a:r>
              <a:rPr lang="en-US" sz="1780" dirty="0"/>
              <a:t>e</a:t>
            </a:r>
          </a:p>
          <a:p>
            <a:r>
              <a:rPr lang="en-US" sz="1780" dirty="0"/>
              <a:t>l</a:t>
            </a:r>
          </a:p>
          <a:p>
            <a:r>
              <a:rPr lang="en-US" sz="1780" dirty="0"/>
              <a:t>k</a:t>
            </a:r>
          </a:p>
          <a:p>
            <a:r>
              <a:rPr lang="en-US" sz="1780" dirty="0"/>
              <a:t>j</a:t>
            </a:r>
          </a:p>
          <a:p>
            <a:r>
              <a:rPr lang="en-US" sz="1780" dirty="0" err="1"/>
              <a:t>i</a:t>
            </a:r>
            <a:endParaRPr lang="en-US" sz="1780" dirty="0"/>
          </a:p>
          <a:p>
            <a:r>
              <a:rPr lang="en-US" sz="1780" dirty="0"/>
              <a:t>p</a:t>
            </a:r>
          </a:p>
          <a:p>
            <a:r>
              <a:rPr lang="en-US" sz="1780" dirty="0"/>
              <a:t>o</a:t>
            </a:r>
          </a:p>
          <a:p>
            <a:r>
              <a:rPr lang="en-US" sz="1780" dirty="0"/>
              <a:t>n</a:t>
            </a:r>
          </a:p>
          <a:p>
            <a:r>
              <a:rPr lang="en-US" sz="1780" dirty="0"/>
              <a:t>m</a:t>
            </a:r>
          </a:p>
          <a:p>
            <a:endParaRPr lang="en-US" sz="1780" dirty="0"/>
          </a:p>
          <a:p>
            <a:r>
              <a:rPr lang="en-US" sz="1780" dirty="0"/>
              <a:t> 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9E5209B5-28D1-F78A-E6E6-4ABDA44E9194}"/>
              </a:ext>
            </a:extLst>
          </p:cNvPr>
          <p:cNvSpPr txBox="1">
            <a:spLocks/>
          </p:cNvSpPr>
          <p:nvPr/>
        </p:nvSpPr>
        <p:spPr>
          <a:xfrm>
            <a:off x="4970055" y="5504733"/>
            <a:ext cx="5798814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Font typeface="Arial"/>
              <a:buNone/>
              <a:defRPr sz="3200" b="1" i="0" u="none" strike="noStrike" cap="none">
                <a:solidFill>
                  <a:srgbClr val="386F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rgbClr val="E95C33"/>
                </a:solidFill>
              </a:rPr>
              <a:t>⚠️This is not equivariant!⚠️</a:t>
            </a:r>
          </a:p>
        </p:txBody>
      </p:sp>
    </p:spTree>
    <p:extLst>
      <p:ext uri="{BB962C8B-B14F-4D97-AF65-F5344CB8AC3E}">
        <p14:creationId xmlns:p14="http://schemas.microsoft.com/office/powerpoint/2010/main" val="8762977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25</a:t>
            </a:fld>
            <a:endParaRPr lang="en-GB" sz="130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55B13BA-80EE-6D9F-C4FD-3011EA74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066" y="393058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3. Reflection-equivariant QCNN </a:t>
            </a:r>
            <a:endParaRPr lang="en-GB" dirty="0">
              <a:solidFill>
                <a:srgbClr val="3890E0"/>
              </a:solidFill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ADDCBBDE-59D5-6FAA-93EE-1ACE89722A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216530" y="1075261"/>
            <a:ext cx="9919386" cy="437619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DBCFC2C-0492-0428-443C-7AF7B81EBA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225"/>
          <a:stretch/>
        </p:blipFill>
        <p:spPr>
          <a:xfrm>
            <a:off x="707813" y="2195084"/>
            <a:ext cx="5110873" cy="34468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658372-F3A1-97D3-31AD-511A5A28E699}"/>
              </a:ext>
            </a:extLst>
          </p:cNvPr>
          <p:cNvSpPr txBox="1"/>
          <p:nvPr/>
        </p:nvSpPr>
        <p:spPr>
          <a:xfrm flipH="1">
            <a:off x="428671" y="2274025"/>
            <a:ext cx="558284" cy="372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10" dirty="0"/>
              <a:t>a </a:t>
            </a:r>
          </a:p>
          <a:p>
            <a:r>
              <a:rPr lang="pt-BR" sz="1310" dirty="0"/>
              <a:t>b </a:t>
            </a:r>
          </a:p>
          <a:p>
            <a:r>
              <a:rPr lang="pt-BR" sz="1310" dirty="0"/>
              <a:t>c</a:t>
            </a:r>
          </a:p>
          <a:p>
            <a:r>
              <a:rPr lang="pt-BR" sz="1310" dirty="0"/>
              <a:t>d</a:t>
            </a:r>
          </a:p>
          <a:p>
            <a:r>
              <a:rPr lang="pt-BR" sz="1310" dirty="0"/>
              <a:t>e</a:t>
            </a:r>
          </a:p>
          <a:p>
            <a:r>
              <a:rPr lang="pt-BR" sz="1310" dirty="0"/>
              <a:t>f</a:t>
            </a:r>
          </a:p>
          <a:p>
            <a:r>
              <a:rPr lang="pt-BR" sz="1310" dirty="0"/>
              <a:t>g</a:t>
            </a:r>
          </a:p>
          <a:p>
            <a:r>
              <a:rPr lang="pt-BR" sz="1310" dirty="0"/>
              <a:t>h</a:t>
            </a:r>
          </a:p>
          <a:p>
            <a:r>
              <a:rPr lang="pt-BR" sz="1310" dirty="0"/>
              <a:t>i</a:t>
            </a:r>
          </a:p>
          <a:p>
            <a:r>
              <a:rPr lang="pt-BR" sz="1310" dirty="0"/>
              <a:t>j</a:t>
            </a:r>
          </a:p>
          <a:p>
            <a:r>
              <a:rPr lang="pt-BR" sz="1310" dirty="0"/>
              <a:t>k</a:t>
            </a:r>
          </a:p>
          <a:p>
            <a:r>
              <a:rPr lang="pt-BR" sz="1310" dirty="0"/>
              <a:t>l</a:t>
            </a:r>
          </a:p>
          <a:p>
            <a:r>
              <a:rPr lang="pt-BR" sz="1310" dirty="0"/>
              <a:t>m</a:t>
            </a:r>
          </a:p>
          <a:p>
            <a:r>
              <a:rPr lang="pt-BR" sz="1310" dirty="0"/>
              <a:t>n</a:t>
            </a:r>
          </a:p>
          <a:p>
            <a:r>
              <a:rPr lang="pt-BR" sz="1310" dirty="0"/>
              <a:t>o</a:t>
            </a:r>
          </a:p>
          <a:p>
            <a:r>
              <a:rPr lang="pt-BR" sz="1310" dirty="0"/>
              <a:t>p</a:t>
            </a:r>
          </a:p>
          <a:p>
            <a:endParaRPr lang="pt-BR" sz="1310" dirty="0"/>
          </a:p>
          <a:p>
            <a:r>
              <a:rPr lang="pt-BR" sz="1310" dirty="0"/>
              <a:t>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ED2783D-57E3-5348-3828-721B742DBA0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225"/>
          <a:stretch/>
        </p:blipFill>
        <p:spPr>
          <a:xfrm>
            <a:off x="6563068" y="2195084"/>
            <a:ext cx="5110873" cy="34468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676471-C3FF-2EF8-5118-4808CEB75CF0}"/>
              </a:ext>
            </a:extLst>
          </p:cNvPr>
          <p:cNvSpPr txBox="1"/>
          <p:nvPr/>
        </p:nvSpPr>
        <p:spPr>
          <a:xfrm flipH="1">
            <a:off x="6283926" y="2094145"/>
            <a:ext cx="558284" cy="432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310" dirty="0"/>
          </a:p>
          <a:p>
            <a:r>
              <a:rPr lang="pt-BR" sz="1310" dirty="0"/>
              <a:t>d </a:t>
            </a:r>
          </a:p>
          <a:p>
            <a:r>
              <a:rPr lang="pt-BR" sz="1310" dirty="0"/>
              <a:t>c </a:t>
            </a:r>
          </a:p>
          <a:p>
            <a:r>
              <a:rPr lang="pt-BR" sz="1310" dirty="0"/>
              <a:t>b</a:t>
            </a:r>
          </a:p>
          <a:p>
            <a:r>
              <a:rPr lang="pt-BR" sz="1310" dirty="0"/>
              <a:t>a</a:t>
            </a:r>
          </a:p>
          <a:p>
            <a:r>
              <a:rPr lang="pt-BR" sz="1310" dirty="0"/>
              <a:t>h</a:t>
            </a:r>
          </a:p>
          <a:p>
            <a:r>
              <a:rPr lang="pt-BR" sz="1310" dirty="0"/>
              <a:t>g</a:t>
            </a:r>
          </a:p>
          <a:p>
            <a:r>
              <a:rPr lang="pt-BR" sz="1310" dirty="0"/>
              <a:t>f</a:t>
            </a:r>
          </a:p>
          <a:p>
            <a:r>
              <a:rPr lang="pt-BR" sz="1310" dirty="0"/>
              <a:t>e</a:t>
            </a:r>
          </a:p>
          <a:p>
            <a:r>
              <a:rPr lang="pt-BR" sz="1310" dirty="0"/>
              <a:t>l</a:t>
            </a:r>
          </a:p>
          <a:p>
            <a:r>
              <a:rPr lang="pt-BR" sz="1310" dirty="0"/>
              <a:t>k</a:t>
            </a:r>
          </a:p>
          <a:p>
            <a:r>
              <a:rPr lang="pt-BR" sz="1310" dirty="0"/>
              <a:t>j</a:t>
            </a:r>
          </a:p>
          <a:p>
            <a:r>
              <a:rPr lang="pt-BR" sz="1310" dirty="0"/>
              <a:t>i</a:t>
            </a:r>
          </a:p>
          <a:p>
            <a:r>
              <a:rPr lang="pt-BR" sz="1310" dirty="0"/>
              <a:t>p</a:t>
            </a:r>
          </a:p>
          <a:p>
            <a:r>
              <a:rPr lang="pt-BR" sz="1310" dirty="0"/>
              <a:t>o</a:t>
            </a:r>
          </a:p>
          <a:p>
            <a:r>
              <a:rPr lang="pt-BR" sz="1310" dirty="0"/>
              <a:t>n </a:t>
            </a:r>
          </a:p>
          <a:p>
            <a:r>
              <a:rPr lang="pt-BR" sz="1310" dirty="0"/>
              <a:t>m</a:t>
            </a:r>
          </a:p>
          <a:p>
            <a:endParaRPr lang="pt-BR" sz="1310" dirty="0"/>
          </a:p>
          <a:p>
            <a:endParaRPr lang="pt-BR" sz="1310" dirty="0"/>
          </a:p>
          <a:p>
            <a:endParaRPr lang="pt-BR" sz="1310" dirty="0"/>
          </a:p>
          <a:p>
            <a:r>
              <a:rPr lang="pt-BR" sz="1310" dirty="0"/>
              <a:t> 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9CF7B02-8881-88A7-E288-CAA60B023BD9}"/>
              </a:ext>
            </a:extLst>
          </p:cNvPr>
          <p:cNvSpPr txBox="1">
            <a:spLocks/>
          </p:cNvSpPr>
          <p:nvPr/>
        </p:nvSpPr>
        <p:spPr>
          <a:xfrm>
            <a:off x="4970055" y="5504733"/>
            <a:ext cx="5798814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Font typeface="Arial"/>
              <a:buNone/>
              <a:defRPr sz="3200" b="1" i="0" u="none" strike="noStrike" cap="none">
                <a:solidFill>
                  <a:srgbClr val="386F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rgbClr val="E95C33"/>
                </a:solidFill>
              </a:rPr>
              <a:t>⚠️This is not equivariant!⚠️</a:t>
            </a:r>
          </a:p>
        </p:txBody>
      </p:sp>
    </p:spTree>
    <p:extLst>
      <p:ext uri="{BB962C8B-B14F-4D97-AF65-F5344CB8AC3E}">
        <p14:creationId xmlns:p14="http://schemas.microsoft.com/office/powerpoint/2010/main" val="25352034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26</a:t>
            </a:fld>
            <a:endParaRPr lang="en-GB" sz="130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55B13BA-80EE-6D9F-C4FD-3011EA74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066" y="393058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3. Reflection-equivariant QCNN </a:t>
            </a:r>
            <a:endParaRPr lang="en-GB" dirty="0">
              <a:solidFill>
                <a:srgbClr val="3890E0"/>
              </a:solidFill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ADDCBBDE-59D5-6FAA-93EE-1ACE89722A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216530" y="1075261"/>
            <a:ext cx="9919386" cy="43762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DBCFC2C-0492-0428-443C-7AF7B81EBA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225"/>
          <a:stretch/>
        </p:blipFill>
        <p:spPr>
          <a:xfrm>
            <a:off x="842595" y="1616928"/>
            <a:ext cx="6913824" cy="46628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658372-F3A1-97D3-31AD-511A5A28E699}"/>
              </a:ext>
            </a:extLst>
          </p:cNvPr>
          <p:cNvSpPr txBox="1"/>
          <p:nvPr/>
        </p:nvSpPr>
        <p:spPr>
          <a:xfrm flipH="1">
            <a:off x="498849" y="1716897"/>
            <a:ext cx="755229" cy="474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80" dirty="0"/>
              <a:t>a </a:t>
            </a:r>
          </a:p>
          <a:p>
            <a:r>
              <a:rPr lang="en-US" sz="1780" dirty="0"/>
              <a:t>b </a:t>
            </a:r>
          </a:p>
          <a:p>
            <a:r>
              <a:rPr lang="en-US" sz="1780" dirty="0"/>
              <a:t>e</a:t>
            </a:r>
          </a:p>
          <a:p>
            <a:r>
              <a:rPr lang="en-US" sz="1780" dirty="0"/>
              <a:t>f</a:t>
            </a:r>
          </a:p>
          <a:p>
            <a:r>
              <a:rPr lang="en-US" sz="1780" dirty="0"/>
              <a:t>i</a:t>
            </a:r>
          </a:p>
          <a:p>
            <a:r>
              <a:rPr lang="en-US" sz="1780" dirty="0"/>
              <a:t>j</a:t>
            </a:r>
          </a:p>
          <a:p>
            <a:r>
              <a:rPr lang="en-US" sz="1780" dirty="0"/>
              <a:t>m</a:t>
            </a:r>
          </a:p>
          <a:p>
            <a:r>
              <a:rPr lang="en-US" sz="1780" dirty="0"/>
              <a:t>n</a:t>
            </a:r>
          </a:p>
          <a:p>
            <a:r>
              <a:rPr lang="en-US" sz="1780" dirty="0"/>
              <a:t>o</a:t>
            </a:r>
          </a:p>
          <a:p>
            <a:r>
              <a:rPr lang="en-US" sz="1780" dirty="0"/>
              <a:t>p</a:t>
            </a:r>
          </a:p>
          <a:p>
            <a:r>
              <a:rPr lang="en-US" sz="1780" dirty="0"/>
              <a:t>k</a:t>
            </a:r>
          </a:p>
          <a:p>
            <a:r>
              <a:rPr lang="en-US" sz="1780" dirty="0"/>
              <a:t>l</a:t>
            </a:r>
          </a:p>
          <a:p>
            <a:r>
              <a:rPr lang="en-US" sz="1780" dirty="0"/>
              <a:t>g</a:t>
            </a:r>
          </a:p>
          <a:p>
            <a:r>
              <a:rPr lang="en-US" sz="1780" dirty="0"/>
              <a:t>h</a:t>
            </a:r>
          </a:p>
          <a:p>
            <a:r>
              <a:rPr lang="en-US" sz="1780" dirty="0"/>
              <a:t>c</a:t>
            </a:r>
          </a:p>
          <a:p>
            <a:r>
              <a:rPr lang="en-US" sz="1780" dirty="0"/>
              <a:t>d</a:t>
            </a:r>
          </a:p>
          <a:p>
            <a:r>
              <a:rPr lang="en-US" sz="1780" dirty="0"/>
              <a:t> </a:t>
            </a:r>
          </a:p>
        </p:txBody>
      </p:sp>
      <p:pic>
        <p:nvPicPr>
          <p:cNvPr id="3" name="Picture 2" descr="A red lines on a white square with black letters&#10;&#10;Description automatically generated">
            <a:extLst>
              <a:ext uri="{FF2B5EF4-FFF2-40B4-BE49-F238E27FC236}">
                <a16:creationId xmlns:a16="http://schemas.microsoft.com/office/drawing/2014/main" id="{9B5D2FF1-B803-4856-E618-3DBFB4BFCF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4850" y="3091653"/>
            <a:ext cx="1657350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1986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27</a:t>
            </a:fld>
            <a:endParaRPr lang="en-GB" sz="130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55B13BA-80EE-6D9F-C4FD-3011EA74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066" y="393058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3. Reflection-equivariant QCNN </a:t>
            </a:r>
            <a:endParaRPr lang="en-GB" dirty="0">
              <a:solidFill>
                <a:srgbClr val="3890E0"/>
              </a:solidFill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ADDCBBDE-59D5-6FAA-93EE-1ACE89722A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216530" y="1075261"/>
            <a:ext cx="9919386" cy="43762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DBCFC2C-0492-0428-443C-7AF7B81EBA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225"/>
          <a:stretch/>
        </p:blipFill>
        <p:spPr>
          <a:xfrm>
            <a:off x="707813" y="2195084"/>
            <a:ext cx="5110873" cy="34468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658372-F3A1-97D3-31AD-511A5A28E699}"/>
              </a:ext>
            </a:extLst>
          </p:cNvPr>
          <p:cNvSpPr txBox="1"/>
          <p:nvPr/>
        </p:nvSpPr>
        <p:spPr>
          <a:xfrm flipH="1">
            <a:off x="428671" y="2274025"/>
            <a:ext cx="558284" cy="365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10" dirty="0"/>
              <a:t>a </a:t>
            </a:r>
          </a:p>
          <a:p>
            <a:r>
              <a:rPr lang="en-US" sz="1310" dirty="0"/>
              <a:t>b </a:t>
            </a:r>
          </a:p>
          <a:p>
            <a:r>
              <a:rPr lang="en-US" sz="1310" dirty="0"/>
              <a:t>e</a:t>
            </a:r>
          </a:p>
          <a:p>
            <a:r>
              <a:rPr lang="en-US" sz="1310" dirty="0"/>
              <a:t>f</a:t>
            </a:r>
          </a:p>
          <a:p>
            <a:r>
              <a:rPr lang="en-US" sz="1310" dirty="0"/>
              <a:t>i</a:t>
            </a:r>
          </a:p>
          <a:p>
            <a:r>
              <a:rPr lang="en-US" sz="1310" dirty="0"/>
              <a:t>j</a:t>
            </a:r>
          </a:p>
          <a:p>
            <a:r>
              <a:rPr lang="en-US" sz="1310" dirty="0"/>
              <a:t>m</a:t>
            </a:r>
          </a:p>
          <a:p>
            <a:r>
              <a:rPr lang="en-US" sz="1310" dirty="0"/>
              <a:t>n</a:t>
            </a:r>
          </a:p>
          <a:p>
            <a:r>
              <a:rPr lang="en-US" sz="1310" dirty="0"/>
              <a:t>o</a:t>
            </a:r>
          </a:p>
          <a:p>
            <a:r>
              <a:rPr lang="en-US" sz="1310" dirty="0"/>
              <a:t>p</a:t>
            </a:r>
          </a:p>
          <a:p>
            <a:r>
              <a:rPr lang="en-US" sz="1310" dirty="0"/>
              <a:t>k</a:t>
            </a:r>
          </a:p>
          <a:p>
            <a:r>
              <a:rPr lang="en-US" sz="1310" dirty="0"/>
              <a:t>l</a:t>
            </a:r>
          </a:p>
          <a:p>
            <a:r>
              <a:rPr lang="en-US" sz="1310" dirty="0"/>
              <a:t>g</a:t>
            </a:r>
          </a:p>
          <a:p>
            <a:r>
              <a:rPr lang="en-US" sz="1310" dirty="0"/>
              <a:t>h</a:t>
            </a:r>
          </a:p>
          <a:p>
            <a:r>
              <a:rPr lang="en-US" sz="1310" dirty="0"/>
              <a:t>c</a:t>
            </a:r>
          </a:p>
          <a:p>
            <a:r>
              <a:rPr lang="en-US" sz="1310" dirty="0"/>
              <a:t>d</a:t>
            </a:r>
          </a:p>
          <a:p>
            <a:r>
              <a:rPr lang="en-US" sz="1310" dirty="0"/>
              <a:t>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ED2783D-57E3-5348-3828-721B742DBA0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225"/>
          <a:stretch/>
        </p:blipFill>
        <p:spPr>
          <a:xfrm>
            <a:off x="6563068" y="2195084"/>
            <a:ext cx="5110873" cy="34468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676471-C3FF-2EF8-5118-4808CEB75CF0}"/>
              </a:ext>
            </a:extLst>
          </p:cNvPr>
          <p:cNvSpPr txBox="1"/>
          <p:nvPr/>
        </p:nvSpPr>
        <p:spPr>
          <a:xfrm flipH="1">
            <a:off x="6283926" y="2274025"/>
            <a:ext cx="558284" cy="365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10" dirty="0"/>
              <a:t>d </a:t>
            </a:r>
          </a:p>
          <a:p>
            <a:r>
              <a:rPr lang="en-US" sz="1310" dirty="0"/>
              <a:t>c </a:t>
            </a:r>
          </a:p>
          <a:p>
            <a:r>
              <a:rPr lang="en-US" sz="1310" dirty="0"/>
              <a:t>h</a:t>
            </a:r>
          </a:p>
          <a:p>
            <a:r>
              <a:rPr lang="en-US" sz="1310" dirty="0"/>
              <a:t>g</a:t>
            </a:r>
          </a:p>
          <a:p>
            <a:r>
              <a:rPr lang="en-US" sz="1310" dirty="0"/>
              <a:t>l</a:t>
            </a:r>
          </a:p>
          <a:p>
            <a:r>
              <a:rPr lang="en-US" sz="1310" dirty="0"/>
              <a:t>k</a:t>
            </a:r>
          </a:p>
          <a:p>
            <a:r>
              <a:rPr lang="en-US" sz="1310" dirty="0"/>
              <a:t>p</a:t>
            </a:r>
          </a:p>
          <a:p>
            <a:r>
              <a:rPr lang="en-US" sz="1310" dirty="0"/>
              <a:t>o</a:t>
            </a:r>
          </a:p>
          <a:p>
            <a:r>
              <a:rPr lang="en-US" sz="1310" dirty="0"/>
              <a:t>n</a:t>
            </a:r>
          </a:p>
          <a:p>
            <a:r>
              <a:rPr lang="en-US" sz="1310" dirty="0"/>
              <a:t>m</a:t>
            </a:r>
          </a:p>
          <a:p>
            <a:r>
              <a:rPr lang="en-US" sz="1310" dirty="0"/>
              <a:t>j</a:t>
            </a:r>
          </a:p>
          <a:p>
            <a:r>
              <a:rPr lang="en-US" sz="1310" dirty="0"/>
              <a:t>i</a:t>
            </a:r>
          </a:p>
          <a:p>
            <a:r>
              <a:rPr lang="en-US" sz="1310" dirty="0"/>
              <a:t>f</a:t>
            </a:r>
          </a:p>
          <a:p>
            <a:r>
              <a:rPr lang="en-US" sz="1310" dirty="0"/>
              <a:t>e</a:t>
            </a:r>
          </a:p>
          <a:p>
            <a:r>
              <a:rPr lang="en-US" sz="1310" dirty="0"/>
              <a:t>b</a:t>
            </a:r>
          </a:p>
          <a:p>
            <a:r>
              <a:rPr lang="en-US" sz="1310" dirty="0"/>
              <a:t>a</a:t>
            </a:r>
          </a:p>
          <a:p>
            <a:r>
              <a:rPr lang="en-US" sz="131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058745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28</a:t>
            </a:fld>
            <a:endParaRPr lang="en-GB" sz="130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55B13BA-80EE-6D9F-C4FD-3011EA74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066" y="393058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3. Reflection-equivariant QCNN </a:t>
            </a:r>
            <a:endParaRPr lang="en-GB" dirty="0">
              <a:solidFill>
                <a:srgbClr val="3890E0"/>
              </a:solidFill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ADDCBBDE-59D5-6FAA-93EE-1ACE89722A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216530" y="1075261"/>
            <a:ext cx="9919386" cy="43762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DBCFC2C-0492-0428-443C-7AF7B81EBA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225"/>
          <a:stretch/>
        </p:blipFill>
        <p:spPr>
          <a:xfrm>
            <a:off x="707813" y="2195084"/>
            <a:ext cx="5110873" cy="34468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658372-F3A1-97D3-31AD-511A5A28E699}"/>
              </a:ext>
            </a:extLst>
          </p:cNvPr>
          <p:cNvSpPr txBox="1"/>
          <p:nvPr/>
        </p:nvSpPr>
        <p:spPr>
          <a:xfrm flipH="1">
            <a:off x="428671" y="2274025"/>
            <a:ext cx="558284" cy="365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10" dirty="0"/>
              <a:t>a </a:t>
            </a:r>
          </a:p>
          <a:p>
            <a:r>
              <a:rPr lang="en-US" sz="1310" dirty="0"/>
              <a:t>b </a:t>
            </a:r>
          </a:p>
          <a:p>
            <a:r>
              <a:rPr lang="en-US" sz="1310" dirty="0"/>
              <a:t>e</a:t>
            </a:r>
          </a:p>
          <a:p>
            <a:r>
              <a:rPr lang="en-US" sz="1310" dirty="0"/>
              <a:t>f</a:t>
            </a:r>
          </a:p>
          <a:p>
            <a:r>
              <a:rPr lang="en-US" sz="1310" dirty="0"/>
              <a:t>i</a:t>
            </a:r>
          </a:p>
          <a:p>
            <a:r>
              <a:rPr lang="en-US" sz="1310" dirty="0"/>
              <a:t>j</a:t>
            </a:r>
          </a:p>
          <a:p>
            <a:r>
              <a:rPr lang="en-US" sz="1310" dirty="0"/>
              <a:t>m</a:t>
            </a:r>
          </a:p>
          <a:p>
            <a:r>
              <a:rPr lang="en-US" sz="1310" dirty="0"/>
              <a:t>n</a:t>
            </a:r>
          </a:p>
          <a:p>
            <a:r>
              <a:rPr lang="en-US" sz="1310" dirty="0"/>
              <a:t>o</a:t>
            </a:r>
          </a:p>
          <a:p>
            <a:r>
              <a:rPr lang="en-US" sz="1310" dirty="0"/>
              <a:t>p</a:t>
            </a:r>
          </a:p>
          <a:p>
            <a:r>
              <a:rPr lang="en-US" sz="1310" dirty="0"/>
              <a:t>k</a:t>
            </a:r>
          </a:p>
          <a:p>
            <a:r>
              <a:rPr lang="en-US" sz="1310" dirty="0"/>
              <a:t>l</a:t>
            </a:r>
          </a:p>
          <a:p>
            <a:r>
              <a:rPr lang="en-US" sz="1310" dirty="0"/>
              <a:t>g</a:t>
            </a:r>
          </a:p>
          <a:p>
            <a:r>
              <a:rPr lang="en-US" sz="1310" dirty="0"/>
              <a:t>h</a:t>
            </a:r>
          </a:p>
          <a:p>
            <a:r>
              <a:rPr lang="en-US" sz="1310" dirty="0"/>
              <a:t>c</a:t>
            </a:r>
          </a:p>
          <a:p>
            <a:r>
              <a:rPr lang="en-US" sz="1310" dirty="0"/>
              <a:t>d</a:t>
            </a:r>
          </a:p>
          <a:p>
            <a:r>
              <a:rPr lang="en-US" sz="1310" dirty="0"/>
              <a:t> 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0575D8F-4FA6-62DA-3E4C-1975D95A94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27227" y="2052466"/>
            <a:ext cx="4059223" cy="40984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08F828-0482-499B-774A-08AF9FE6D073}"/>
              </a:ext>
            </a:extLst>
          </p:cNvPr>
          <p:cNvSpPr txBox="1"/>
          <p:nvPr/>
        </p:nvSpPr>
        <p:spPr>
          <a:xfrm>
            <a:off x="6638121" y="1651383"/>
            <a:ext cx="4437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890E0"/>
                </a:solidFill>
              </a:rPr>
              <a:t>Highly efficient on a 2D square lattice architecture</a:t>
            </a:r>
            <a:endParaRPr lang="it-IT" b="1" dirty="0">
              <a:solidFill>
                <a:srgbClr val="3890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527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29</a:t>
            </a:fld>
            <a:endParaRPr lang="en-GB" sz="130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55B13BA-80EE-6D9F-C4FD-3011EA74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066" y="393058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3. Reflection-equivariant QCNN </a:t>
            </a:r>
            <a:endParaRPr lang="en-GB" dirty="0">
              <a:solidFill>
                <a:srgbClr val="3890E0"/>
              </a:solidFill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3AEEB18C-C11E-DE97-2552-928F7D9D53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8704" y="1100286"/>
            <a:ext cx="6531341" cy="49038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2E46D06-9231-8CAC-2DB8-3855D9919431}"/>
              </a:ext>
            </a:extLst>
          </p:cNvPr>
          <p:cNvSpPr txBox="1"/>
          <p:nvPr/>
        </p:nvSpPr>
        <p:spPr>
          <a:xfrm>
            <a:off x="7324206" y="1387932"/>
            <a:ext cx="420909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Statistics: </a:t>
            </a:r>
            <a:r>
              <a:rPr lang="en-US" sz="1800" dirty="0"/>
              <a:t>Averages and deviations from over </a:t>
            </a:r>
            <a:r>
              <a:rPr lang="en-US" sz="1800" b="1" dirty="0">
                <a:solidFill>
                  <a:srgbClr val="3890E0"/>
                </a:solidFill>
              </a:rPr>
              <a:t>10 identical runs </a:t>
            </a:r>
            <a:r>
              <a:rPr lang="en-US" sz="1800" dirty="0"/>
              <a:t>with different initial parameters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8A41CDA-A451-DD82-5865-26A4797011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23453" y="2663502"/>
            <a:ext cx="322908" cy="3379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79E6C5-3F8C-56BA-DB21-56D2EC81ED75}"/>
              </a:ext>
            </a:extLst>
          </p:cNvPr>
          <p:cNvSpPr txBox="1"/>
          <p:nvPr/>
        </p:nvSpPr>
        <p:spPr>
          <a:xfrm>
            <a:off x="7746361" y="2713221"/>
            <a:ext cx="420909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</a:rPr>
              <a:t>Reflection-equivariant</a:t>
            </a:r>
            <a:r>
              <a:rPr lang="en-US" sz="1800" dirty="0"/>
              <a:t> QCNN shows a slightly higher classification accuracy than </a:t>
            </a:r>
            <a:r>
              <a:rPr lang="en-US" sz="1800" b="1" dirty="0"/>
              <a:t>non-equivariant</a:t>
            </a:r>
            <a:r>
              <a:rPr lang="en-US" sz="1800" dirty="0"/>
              <a:t> QCNN</a:t>
            </a:r>
          </a:p>
        </p:txBody>
      </p:sp>
    </p:spTree>
    <p:extLst>
      <p:ext uri="{BB962C8B-B14F-4D97-AF65-F5344CB8AC3E}">
        <p14:creationId xmlns:p14="http://schemas.microsoft.com/office/powerpoint/2010/main" val="101800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019E58F-5786-49A7-BB88-30A71AD55170}" type="datetime1">
              <a:rPr lang="fr-CH" altLang="ko-KR" smtClean="0"/>
              <a:t>06.06.2024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053088" y="6435229"/>
            <a:ext cx="2985052" cy="365125"/>
          </a:xfrm>
        </p:spPr>
        <p:txBody>
          <a:bodyPr/>
          <a:lstStyle/>
          <a:p>
            <a:pPr algn="l"/>
            <a:r>
              <a:rPr lang="en-US" sz="1050" dirty="0"/>
              <a:t>Permutation-equivariant quantum convolutional neural networks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BD68771-7C3A-2809-8FB5-34F1AEE94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6"/>
            <a:ext cx="11463867" cy="563234"/>
          </a:xfrm>
        </p:spPr>
        <p:txBody>
          <a:bodyPr>
            <a:normAutofit/>
          </a:bodyPr>
          <a:lstStyle/>
          <a:p>
            <a:r>
              <a:rPr lang="en-GB" dirty="0"/>
              <a:t>Idea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877EE2E2-03DC-51FC-3A2D-E7C57715A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17170" y="2480361"/>
            <a:ext cx="5592876" cy="350242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614B4D7-7F0F-51E6-2B89-BDCEDFCF2B74}"/>
              </a:ext>
            </a:extLst>
          </p:cNvPr>
          <p:cNvSpPr txBox="1"/>
          <p:nvPr/>
        </p:nvSpPr>
        <p:spPr>
          <a:xfrm>
            <a:off x="8415868" y="3521410"/>
            <a:ext cx="2743200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Reflection</a:t>
            </a:r>
          </a:p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Rotation</a:t>
            </a:r>
          </a:p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Permutation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9565FC-28E7-A519-ABE7-C2DEFEE324B6}"/>
              </a:ext>
            </a:extLst>
          </p:cNvPr>
          <p:cNvSpPr txBox="1"/>
          <p:nvPr/>
        </p:nvSpPr>
        <p:spPr>
          <a:xfrm>
            <a:off x="1205842" y="1098767"/>
            <a:ext cx="97633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D6FB8"/>
                </a:solidFill>
              </a:rPr>
              <a:t>Develop a QCNN-like classifier that takes into account the </a:t>
            </a:r>
            <a:r>
              <a:rPr lang="en-US" sz="2400" b="1" u="sng" dirty="0">
                <a:solidFill>
                  <a:srgbClr val="1D6FB8"/>
                </a:solidFill>
              </a:rPr>
              <a:t>symmetries</a:t>
            </a:r>
            <a:r>
              <a:rPr lang="en-US" sz="2400" b="1" dirty="0">
                <a:solidFill>
                  <a:srgbClr val="1D6FB8"/>
                </a:solidFill>
              </a:rPr>
              <a:t> of the training data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FD7ACED-87AC-5F6C-0C0D-62076D954D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270290" y="3600083"/>
            <a:ext cx="1329450" cy="126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1242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30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2">
                <a:extLst>
                  <a:ext uri="{FF2B5EF4-FFF2-40B4-BE49-F238E27FC236}">
                    <a16:creationId xmlns:a16="http://schemas.microsoft.com/office/drawing/2014/main" id="{A55B13BA-80EE-6D9F-C4FD-3011EA743F5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34701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Reflection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dirty="0"/>
                  <a:t>-rotation 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14" name="Title 2">
                <a:extLst>
                  <a:ext uri="{FF2B5EF4-FFF2-40B4-BE49-F238E27FC236}">
                    <a16:creationId xmlns:a16="http://schemas.microsoft.com/office/drawing/2014/main" id="{A55B13BA-80EE-6D9F-C4FD-3011EA743F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347012"/>
                <a:ext cx="11463867" cy="851617"/>
              </a:xfrm>
              <a:blipFill>
                <a:blip r:embed="rId3"/>
                <a:stretch>
                  <a:fillRect l="-1383" t="-1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0787BE91-6693-7D74-53E4-3AE2C552EBFA}"/>
              </a:ext>
            </a:extLst>
          </p:cNvPr>
          <p:cNvGrpSpPr/>
          <p:nvPr/>
        </p:nvGrpSpPr>
        <p:grpSpPr>
          <a:xfrm>
            <a:off x="1170959" y="1914318"/>
            <a:ext cx="6190047" cy="4243175"/>
            <a:chOff x="1465924" y="1284149"/>
            <a:chExt cx="7362069" cy="4707384"/>
          </a:xfrm>
        </p:grpSpPr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9BC691A6-36A9-0226-7A9C-2DE436E7A2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r="80265"/>
            <a:stretch/>
          </p:blipFill>
          <p:spPr>
            <a:xfrm>
              <a:off x="1465924" y="1284149"/>
              <a:ext cx="1895647" cy="4707384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DC86D3DE-2C19-EB0E-AD3F-1FA78653AF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37831" r="28618"/>
            <a:stretch/>
          </p:blipFill>
          <p:spPr>
            <a:xfrm>
              <a:off x="3352798" y="1284149"/>
              <a:ext cx="3222813" cy="4707384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66CD1B94-E74F-8953-BA3F-83A5DECC2C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76794" r="-243"/>
            <a:stretch/>
          </p:blipFill>
          <p:spPr>
            <a:xfrm>
              <a:off x="6575611" y="1284149"/>
              <a:ext cx="2252382" cy="4707384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82D42AB-3595-54B6-C116-C36C2F064558}"/>
                </a:ext>
              </a:extLst>
            </p:cNvPr>
            <p:cNvSpPr/>
            <p:nvPr/>
          </p:nvSpPr>
          <p:spPr>
            <a:xfrm>
              <a:off x="6660874" y="2565400"/>
              <a:ext cx="455359" cy="3344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0C5C900-5840-1CDD-2EDB-8BC41D807EE9}"/>
                </a:ext>
              </a:extLst>
            </p:cNvPr>
            <p:cNvSpPr/>
            <p:nvPr/>
          </p:nvSpPr>
          <p:spPr>
            <a:xfrm>
              <a:off x="6660874" y="4436533"/>
              <a:ext cx="455359" cy="3344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67D38A-FFAC-3D92-3A79-13AEBC26D790}"/>
                </a:ext>
              </a:extLst>
            </p:cNvPr>
            <p:cNvCxnSpPr/>
            <p:nvPr/>
          </p:nvCxnSpPr>
          <p:spPr>
            <a:xfrm>
              <a:off x="6575611" y="2719917"/>
              <a:ext cx="6041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7B4EB11-8A84-7942-0847-ECEA51431A08}"/>
                </a:ext>
              </a:extLst>
            </p:cNvPr>
            <p:cNvCxnSpPr/>
            <p:nvPr/>
          </p:nvCxnSpPr>
          <p:spPr>
            <a:xfrm>
              <a:off x="6586492" y="4607982"/>
              <a:ext cx="6041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Graphic 20">
            <a:extLst>
              <a:ext uri="{FF2B5EF4-FFF2-40B4-BE49-F238E27FC236}">
                <a16:creationId xmlns:a16="http://schemas.microsoft.com/office/drawing/2014/main" id="{7F51CE38-703D-6D2E-1BF8-A91FAE67FE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216530" y="1075261"/>
            <a:ext cx="9919386" cy="43762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CFF7D183-6E48-8534-47AA-C0793BFDD5DF}"/>
              </a:ext>
            </a:extLst>
          </p:cNvPr>
          <p:cNvGrpSpPr/>
          <p:nvPr/>
        </p:nvGrpSpPr>
        <p:grpSpPr>
          <a:xfrm>
            <a:off x="7776806" y="1781873"/>
            <a:ext cx="4051127" cy="1484788"/>
            <a:chOff x="1786467" y="1216742"/>
            <a:chExt cx="4778538" cy="174822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17D160F-028F-4B3E-D4F8-6D47455950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213" r="38563"/>
            <a:stretch/>
          </p:blipFill>
          <p:spPr>
            <a:xfrm>
              <a:off x="1786467" y="1227330"/>
              <a:ext cx="1794933" cy="172992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819BC75-7451-2BEC-91BD-CD6BA5A43C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2814" r="61806"/>
            <a:stretch/>
          </p:blipFill>
          <p:spPr>
            <a:xfrm>
              <a:off x="3581400" y="1216742"/>
              <a:ext cx="1188672" cy="1729924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7CFD4DF-42B0-0718-2B70-26E37CAA14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57" t="1735" r="77415" b="-1735"/>
            <a:stretch/>
          </p:blipFill>
          <p:spPr>
            <a:xfrm>
              <a:off x="4854740" y="1235046"/>
              <a:ext cx="1710265" cy="1729924"/>
            </a:xfrm>
            <a:prstGeom prst="rect">
              <a:avLst/>
            </a:prstGeom>
          </p:spPr>
        </p:pic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8A7E42F-9788-1D90-0BAB-363D01450E3C}"/>
              </a:ext>
            </a:extLst>
          </p:cNvPr>
          <p:cNvCxnSpPr>
            <a:cxnSpLocks/>
          </p:cNvCxnSpPr>
          <p:nvPr/>
        </p:nvCxnSpPr>
        <p:spPr>
          <a:xfrm flipH="1">
            <a:off x="953871" y="347012"/>
            <a:ext cx="1810953" cy="6002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98152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31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2">
                <a:extLst>
                  <a:ext uri="{FF2B5EF4-FFF2-40B4-BE49-F238E27FC236}">
                    <a16:creationId xmlns:a16="http://schemas.microsoft.com/office/drawing/2014/main" id="{A55B13BA-80EE-6D9F-C4FD-3011EA743F5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34701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Reflection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dirty="0"/>
                  <a:t>-rotation 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14" name="Title 2">
                <a:extLst>
                  <a:ext uri="{FF2B5EF4-FFF2-40B4-BE49-F238E27FC236}">
                    <a16:creationId xmlns:a16="http://schemas.microsoft.com/office/drawing/2014/main" id="{A55B13BA-80EE-6D9F-C4FD-3011EA743F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347012"/>
                <a:ext cx="11463867" cy="851617"/>
              </a:xfrm>
              <a:blipFill>
                <a:blip r:embed="rId3"/>
                <a:stretch>
                  <a:fillRect l="-1383" t="-1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0787BE91-6693-7D74-53E4-3AE2C552EBFA}"/>
              </a:ext>
            </a:extLst>
          </p:cNvPr>
          <p:cNvGrpSpPr/>
          <p:nvPr/>
        </p:nvGrpSpPr>
        <p:grpSpPr>
          <a:xfrm>
            <a:off x="1170959" y="1914318"/>
            <a:ext cx="6190047" cy="4243175"/>
            <a:chOff x="1465924" y="1284149"/>
            <a:chExt cx="7362069" cy="4707384"/>
          </a:xfrm>
        </p:grpSpPr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9BC691A6-36A9-0226-7A9C-2DE436E7A2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r="80265"/>
            <a:stretch/>
          </p:blipFill>
          <p:spPr>
            <a:xfrm>
              <a:off x="1465924" y="1284149"/>
              <a:ext cx="1895647" cy="4707384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DC86D3DE-2C19-EB0E-AD3F-1FA78653AF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37831" r="28618"/>
            <a:stretch/>
          </p:blipFill>
          <p:spPr>
            <a:xfrm>
              <a:off x="3352798" y="1284149"/>
              <a:ext cx="3222813" cy="4707384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66CD1B94-E74F-8953-BA3F-83A5DECC2C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76794" r="-243"/>
            <a:stretch/>
          </p:blipFill>
          <p:spPr>
            <a:xfrm>
              <a:off x="6575611" y="1284149"/>
              <a:ext cx="2252382" cy="4707384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82D42AB-3595-54B6-C116-C36C2F064558}"/>
                </a:ext>
              </a:extLst>
            </p:cNvPr>
            <p:cNvSpPr/>
            <p:nvPr/>
          </p:nvSpPr>
          <p:spPr>
            <a:xfrm>
              <a:off x="6660874" y="2565400"/>
              <a:ext cx="455359" cy="3344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0C5C900-5840-1CDD-2EDB-8BC41D807EE9}"/>
                </a:ext>
              </a:extLst>
            </p:cNvPr>
            <p:cNvSpPr/>
            <p:nvPr/>
          </p:nvSpPr>
          <p:spPr>
            <a:xfrm>
              <a:off x="6660874" y="4436533"/>
              <a:ext cx="455359" cy="3344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67D38A-FFAC-3D92-3A79-13AEBC26D790}"/>
                </a:ext>
              </a:extLst>
            </p:cNvPr>
            <p:cNvCxnSpPr/>
            <p:nvPr/>
          </p:nvCxnSpPr>
          <p:spPr>
            <a:xfrm>
              <a:off x="6575611" y="2719917"/>
              <a:ext cx="6041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7B4EB11-8A84-7942-0847-ECEA51431A08}"/>
                </a:ext>
              </a:extLst>
            </p:cNvPr>
            <p:cNvCxnSpPr/>
            <p:nvPr/>
          </p:nvCxnSpPr>
          <p:spPr>
            <a:xfrm>
              <a:off x="6586492" y="4607982"/>
              <a:ext cx="6041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Graphic 20">
            <a:extLst>
              <a:ext uri="{FF2B5EF4-FFF2-40B4-BE49-F238E27FC236}">
                <a16:creationId xmlns:a16="http://schemas.microsoft.com/office/drawing/2014/main" id="{7F51CE38-703D-6D2E-1BF8-A91FAE67FE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216530" y="1075261"/>
            <a:ext cx="9919386" cy="43762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CFF7D183-6E48-8534-47AA-C0793BFDD5DF}"/>
              </a:ext>
            </a:extLst>
          </p:cNvPr>
          <p:cNvGrpSpPr/>
          <p:nvPr/>
        </p:nvGrpSpPr>
        <p:grpSpPr>
          <a:xfrm>
            <a:off x="7776806" y="1781873"/>
            <a:ext cx="4051127" cy="1484788"/>
            <a:chOff x="1786467" y="1216742"/>
            <a:chExt cx="4778538" cy="174822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17D160F-028F-4B3E-D4F8-6D47455950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213" r="38563"/>
            <a:stretch/>
          </p:blipFill>
          <p:spPr>
            <a:xfrm>
              <a:off x="1786467" y="1227330"/>
              <a:ext cx="1794933" cy="172992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819BC75-7451-2BEC-91BD-CD6BA5A43C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2814" r="61806"/>
            <a:stretch/>
          </p:blipFill>
          <p:spPr>
            <a:xfrm>
              <a:off x="3581400" y="1216742"/>
              <a:ext cx="1188672" cy="1729924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7CFD4DF-42B0-0718-2B70-26E37CAA14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57" t="1735" r="77415" b="-1735"/>
            <a:stretch/>
          </p:blipFill>
          <p:spPr>
            <a:xfrm>
              <a:off x="4854740" y="1235046"/>
              <a:ext cx="1710265" cy="1729924"/>
            </a:xfrm>
            <a:prstGeom prst="rect">
              <a:avLst/>
            </a:prstGeom>
          </p:spPr>
        </p:pic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8A7E42F-9788-1D90-0BAB-363D01450E3C}"/>
              </a:ext>
            </a:extLst>
          </p:cNvPr>
          <p:cNvCxnSpPr>
            <a:cxnSpLocks/>
          </p:cNvCxnSpPr>
          <p:nvPr/>
        </p:nvCxnSpPr>
        <p:spPr>
          <a:xfrm flipH="1">
            <a:off x="953871" y="347012"/>
            <a:ext cx="1810953" cy="6002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2">
            <a:extLst>
              <a:ext uri="{FF2B5EF4-FFF2-40B4-BE49-F238E27FC236}">
                <a16:creationId xmlns:a16="http://schemas.microsoft.com/office/drawing/2014/main" id="{CD0ABA16-275E-231D-C5BF-C8B0C799C23A}"/>
              </a:ext>
            </a:extLst>
          </p:cNvPr>
          <p:cNvSpPr txBox="1">
            <a:spLocks/>
          </p:cNvSpPr>
          <p:nvPr/>
        </p:nvSpPr>
        <p:spPr>
          <a:xfrm>
            <a:off x="5650100" y="5503624"/>
            <a:ext cx="5015982" cy="8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6FB2"/>
              </a:buClr>
              <a:buSzPts val="1800"/>
              <a:buFont typeface="Arial"/>
              <a:buNone/>
              <a:defRPr sz="3200" b="1" i="0" u="none" strike="noStrike" cap="none">
                <a:solidFill>
                  <a:srgbClr val="386F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rgbClr val="E95C33"/>
                </a:solidFill>
              </a:rPr>
              <a:t>✅</a:t>
            </a:r>
            <a:r>
              <a:rPr lang="en-GB" dirty="0">
                <a:solidFill>
                  <a:srgbClr val="00B050"/>
                </a:solidFill>
              </a:rPr>
              <a:t>This is equivariant!</a:t>
            </a:r>
            <a:r>
              <a:rPr lang="en-GB" dirty="0">
                <a:solidFill>
                  <a:srgbClr val="E95C33"/>
                </a:solidFill>
              </a:rPr>
              <a:t>✅</a:t>
            </a:r>
          </a:p>
        </p:txBody>
      </p:sp>
    </p:spTree>
    <p:extLst>
      <p:ext uri="{BB962C8B-B14F-4D97-AF65-F5344CB8AC3E}">
        <p14:creationId xmlns:p14="http://schemas.microsoft.com/office/powerpoint/2010/main" val="5376105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32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2">
                <a:extLst>
                  <a:ext uri="{FF2B5EF4-FFF2-40B4-BE49-F238E27FC236}">
                    <a16:creationId xmlns:a16="http://schemas.microsoft.com/office/drawing/2014/main" id="{A55B13BA-80EE-6D9F-C4FD-3011EA743F5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34701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Reflection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dirty="0"/>
                  <a:t>-rotation 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14" name="Title 2">
                <a:extLst>
                  <a:ext uri="{FF2B5EF4-FFF2-40B4-BE49-F238E27FC236}">
                    <a16:creationId xmlns:a16="http://schemas.microsoft.com/office/drawing/2014/main" id="{A55B13BA-80EE-6D9F-C4FD-3011EA743F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347012"/>
                <a:ext cx="11463867" cy="851617"/>
              </a:xfrm>
              <a:blipFill>
                <a:blip r:embed="rId3"/>
                <a:stretch>
                  <a:fillRect l="-1383" t="-1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0787BE91-6693-7D74-53E4-3AE2C552EBFA}"/>
              </a:ext>
            </a:extLst>
          </p:cNvPr>
          <p:cNvGrpSpPr/>
          <p:nvPr/>
        </p:nvGrpSpPr>
        <p:grpSpPr>
          <a:xfrm>
            <a:off x="364066" y="2284356"/>
            <a:ext cx="5466664" cy="3746230"/>
            <a:chOff x="1465924" y="1284149"/>
            <a:chExt cx="7362069" cy="4707384"/>
          </a:xfrm>
        </p:grpSpPr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9BC691A6-36A9-0226-7A9C-2DE436E7A2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r="80265"/>
            <a:stretch/>
          </p:blipFill>
          <p:spPr>
            <a:xfrm>
              <a:off x="1465924" y="1284149"/>
              <a:ext cx="1895647" cy="4707384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DC86D3DE-2C19-EB0E-AD3F-1FA78653AF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37831" r="28618"/>
            <a:stretch/>
          </p:blipFill>
          <p:spPr>
            <a:xfrm>
              <a:off x="3352798" y="1284149"/>
              <a:ext cx="3222813" cy="4707384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66CD1B94-E74F-8953-BA3F-83A5DECC2C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76794" r="-243"/>
            <a:stretch/>
          </p:blipFill>
          <p:spPr>
            <a:xfrm>
              <a:off x="6575611" y="1284149"/>
              <a:ext cx="2252382" cy="4707384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82D42AB-3595-54B6-C116-C36C2F064558}"/>
                </a:ext>
              </a:extLst>
            </p:cNvPr>
            <p:cNvSpPr/>
            <p:nvPr/>
          </p:nvSpPr>
          <p:spPr>
            <a:xfrm>
              <a:off x="6660874" y="2565400"/>
              <a:ext cx="455359" cy="3344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0C5C900-5840-1CDD-2EDB-8BC41D807EE9}"/>
                </a:ext>
              </a:extLst>
            </p:cNvPr>
            <p:cNvSpPr/>
            <p:nvPr/>
          </p:nvSpPr>
          <p:spPr>
            <a:xfrm>
              <a:off x="6660874" y="4436533"/>
              <a:ext cx="455359" cy="3344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67D38A-FFAC-3D92-3A79-13AEBC26D790}"/>
                </a:ext>
              </a:extLst>
            </p:cNvPr>
            <p:cNvCxnSpPr/>
            <p:nvPr/>
          </p:nvCxnSpPr>
          <p:spPr>
            <a:xfrm>
              <a:off x="6575611" y="2719917"/>
              <a:ext cx="6041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7B4EB11-8A84-7942-0847-ECEA51431A08}"/>
                </a:ext>
              </a:extLst>
            </p:cNvPr>
            <p:cNvCxnSpPr/>
            <p:nvPr/>
          </p:nvCxnSpPr>
          <p:spPr>
            <a:xfrm>
              <a:off x="6586492" y="4607982"/>
              <a:ext cx="6041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Graphic 20">
            <a:extLst>
              <a:ext uri="{FF2B5EF4-FFF2-40B4-BE49-F238E27FC236}">
                <a16:creationId xmlns:a16="http://schemas.microsoft.com/office/drawing/2014/main" id="{7F51CE38-703D-6D2E-1BF8-A91FAE67FE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216530" y="1075261"/>
            <a:ext cx="9919386" cy="437620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8A7E42F-9788-1D90-0BAB-363D01450E3C}"/>
              </a:ext>
            </a:extLst>
          </p:cNvPr>
          <p:cNvCxnSpPr>
            <a:cxnSpLocks/>
          </p:cNvCxnSpPr>
          <p:nvPr/>
        </p:nvCxnSpPr>
        <p:spPr>
          <a:xfrm flipH="1">
            <a:off x="953871" y="347012"/>
            <a:ext cx="1810953" cy="6002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566A5F8C-5800-E586-858F-BC629A838FE4}"/>
              </a:ext>
            </a:extLst>
          </p:cNvPr>
          <p:cNvGrpSpPr/>
          <p:nvPr/>
        </p:nvGrpSpPr>
        <p:grpSpPr>
          <a:xfrm>
            <a:off x="6095999" y="2284356"/>
            <a:ext cx="5466664" cy="3746230"/>
            <a:chOff x="1465924" y="1284149"/>
            <a:chExt cx="7362069" cy="4707384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120BB551-0613-DA5B-351B-A0227FBF2F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r="80265"/>
            <a:stretch/>
          </p:blipFill>
          <p:spPr>
            <a:xfrm>
              <a:off x="1465924" y="1284149"/>
              <a:ext cx="1895647" cy="4707384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BCC1E85B-E763-13F2-F0D3-7684E2770E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37831" r="28618"/>
            <a:stretch/>
          </p:blipFill>
          <p:spPr>
            <a:xfrm>
              <a:off x="3352798" y="1284149"/>
              <a:ext cx="3222813" cy="4707384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10D502D9-BB96-C1A6-38F8-A15D1DB42B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76794" r="-243"/>
            <a:stretch/>
          </p:blipFill>
          <p:spPr>
            <a:xfrm>
              <a:off x="6575611" y="1284149"/>
              <a:ext cx="2252382" cy="4707384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422EF6B-57E8-7D8D-CFE7-C3C659D52AC9}"/>
                </a:ext>
              </a:extLst>
            </p:cNvPr>
            <p:cNvSpPr/>
            <p:nvPr/>
          </p:nvSpPr>
          <p:spPr>
            <a:xfrm>
              <a:off x="6660874" y="2565400"/>
              <a:ext cx="455359" cy="3344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EFB2645-CD97-D0F8-710A-14FB8FB3DDF9}"/>
                </a:ext>
              </a:extLst>
            </p:cNvPr>
            <p:cNvSpPr/>
            <p:nvPr/>
          </p:nvSpPr>
          <p:spPr>
            <a:xfrm>
              <a:off x="6660874" y="4436533"/>
              <a:ext cx="455359" cy="3344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C70AEE5-625F-6991-1872-457E209C34FF}"/>
                </a:ext>
              </a:extLst>
            </p:cNvPr>
            <p:cNvCxnSpPr/>
            <p:nvPr/>
          </p:nvCxnSpPr>
          <p:spPr>
            <a:xfrm>
              <a:off x="6575611" y="2719917"/>
              <a:ext cx="6041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9852811-7CE0-41B8-EB01-7CE65FB394BE}"/>
                </a:ext>
              </a:extLst>
            </p:cNvPr>
            <p:cNvCxnSpPr/>
            <p:nvPr/>
          </p:nvCxnSpPr>
          <p:spPr>
            <a:xfrm>
              <a:off x="6586492" y="4607982"/>
              <a:ext cx="6041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498856C0-7F4B-EB6A-2A97-EE1D2E43B655}"/>
              </a:ext>
            </a:extLst>
          </p:cNvPr>
          <p:cNvSpPr txBox="1"/>
          <p:nvPr/>
        </p:nvSpPr>
        <p:spPr>
          <a:xfrm flipH="1">
            <a:off x="6130040" y="2358670"/>
            <a:ext cx="368581" cy="38333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30" dirty="0"/>
              <a:t>p </a:t>
            </a:r>
          </a:p>
          <a:p>
            <a:r>
              <a:rPr lang="en-US" sz="1430" dirty="0"/>
              <a:t>o </a:t>
            </a:r>
          </a:p>
          <a:p>
            <a:r>
              <a:rPr lang="en-US" sz="1430" dirty="0"/>
              <a:t>n</a:t>
            </a:r>
          </a:p>
          <a:p>
            <a:r>
              <a:rPr lang="en-US" sz="1430" dirty="0"/>
              <a:t>m</a:t>
            </a:r>
          </a:p>
          <a:p>
            <a:r>
              <a:rPr lang="en-US" sz="1430" dirty="0"/>
              <a:t>l</a:t>
            </a:r>
          </a:p>
          <a:p>
            <a:r>
              <a:rPr lang="en-US" sz="1430" dirty="0"/>
              <a:t>k</a:t>
            </a:r>
          </a:p>
          <a:p>
            <a:r>
              <a:rPr lang="en-US" sz="1430" dirty="0"/>
              <a:t>j</a:t>
            </a:r>
          </a:p>
          <a:p>
            <a:r>
              <a:rPr lang="en-US" sz="1430" dirty="0" err="1"/>
              <a:t>i</a:t>
            </a:r>
            <a:endParaRPr lang="en-US" sz="1430" dirty="0"/>
          </a:p>
          <a:p>
            <a:r>
              <a:rPr lang="en-US" sz="1430" dirty="0"/>
              <a:t>hg</a:t>
            </a:r>
          </a:p>
          <a:p>
            <a:r>
              <a:rPr lang="en-US" sz="1430" dirty="0"/>
              <a:t>f</a:t>
            </a:r>
          </a:p>
          <a:p>
            <a:r>
              <a:rPr lang="en-US" sz="1430" dirty="0"/>
              <a:t>e</a:t>
            </a:r>
          </a:p>
          <a:p>
            <a:r>
              <a:rPr lang="en-US" sz="1430" dirty="0"/>
              <a:t>d</a:t>
            </a:r>
          </a:p>
          <a:p>
            <a:r>
              <a:rPr lang="en-US" sz="1430" dirty="0"/>
              <a:t>c</a:t>
            </a:r>
          </a:p>
          <a:p>
            <a:r>
              <a:rPr lang="en-US" sz="1430" dirty="0"/>
              <a:t>b</a:t>
            </a:r>
          </a:p>
          <a:p>
            <a:r>
              <a:rPr lang="en-US" sz="1430" dirty="0"/>
              <a:t>a</a:t>
            </a:r>
          </a:p>
          <a:p>
            <a:r>
              <a:rPr lang="en-US" sz="1430" dirty="0"/>
              <a:t> 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0440F1-399A-D9F6-3118-4AE0765DEA24}"/>
              </a:ext>
            </a:extLst>
          </p:cNvPr>
          <p:cNvGrpSpPr/>
          <p:nvPr/>
        </p:nvGrpSpPr>
        <p:grpSpPr>
          <a:xfrm>
            <a:off x="8860830" y="1663833"/>
            <a:ext cx="2861550" cy="1025531"/>
            <a:chOff x="1786467" y="1216742"/>
            <a:chExt cx="4778538" cy="174822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6FDAADA-B898-F237-949B-C61FA2F91A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213" r="38563"/>
            <a:stretch/>
          </p:blipFill>
          <p:spPr>
            <a:xfrm>
              <a:off x="1786467" y="1227330"/>
              <a:ext cx="1794933" cy="1729924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8299D628-D333-6623-433A-911DC96CA6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2814" r="61806"/>
            <a:stretch/>
          </p:blipFill>
          <p:spPr>
            <a:xfrm>
              <a:off x="3581400" y="1216742"/>
              <a:ext cx="1188672" cy="1729924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2B34E54-4890-5F6C-BE4F-0AF6951AB7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57" t="1735" r="77415" b="-1735"/>
            <a:stretch/>
          </p:blipFill>
          <p:spPr>
            <a:xfrm>
              <a:off x="4854740" y="1235046"/>
              <a:ext cx="1710265" cy="17299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45772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33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2">
                <a:extLst>
                  <a:ext uri="{FF2B5EF4-FFF2-40B4-BE49-F238E27FC236}">
                    <a16:creationId xmlns:a16="http://schemas.microsoft.com/office/drawing/2014/main" id="{A55B13BA-80EE-6D9F-C4FD-3011EA743F5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34701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Reflection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dirty="0"/>
                  <a:t>-rotation 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14" name="Title 2">
                <a:extLst>
                  <a:ext uri="{FF2B5EF4-FFF2-40B4-BE49-F238E27FC236}">
                    <a16:creationId xmlns:a16="http://schemas.microsoft.com/office/drawing/2014/main" id="{A55B13BA-80EE-6D9F-C4FD-3011EA743F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347012"/>
                <a:ext cx="11463867" cy="851617"/>
              </a:xfrm>
              <a:blipFill>
                <a:blip r:embed="rId3"/>
                <a:stretch>
                  <a:fillRect l="-1383" t="-1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Graphic 20">
            <a:extLst>
              <a:ext uri="{FF2B5EF4-FFF2-40B4-BE49-F238E27FC236}">
                <a16:creationId xmlns:a16="http://schemas.microsoft.com/office/drawing/2014/main" id="{7F51CE38-703D-6D2E-1BF8-A91FAE67FE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16530" y="1075261"/>
            <a:ext cx="9919386" cy="43762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117D285-4787-C80D-E122-7D86FE68CE3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2" r="137"/>
          <a:stretch/>
        </p:blipFill>
        <p:spPr>
          <a:xfrm>
            <a:off x="1848536" y="1813028"/>
            <a:ext cx="8065139" cy="42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8318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34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34701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Reflection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dirty="0"/>
                  <a:t>-rotation 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347012"/>
                <a:ext cx="11463867" cy="851617"/>
              </a:xfrm>
              <a:blipFill>
                <a:blip r:embed="rId5"/>
                <a:stretch>
                  <a:fillRect l="-1383" t="-1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raphic 1">
            <a:extLst>
              <a:ext uri="{FF2B5EF4-FFF2-40B4-BE49-F238E27FC236}">
                <a16:creationId xmlns:a16="http://schemas.microsoft.com/office/drawing/2014/main" id="{481848AD-4FE1-D9A9-4A26-8C2EDF234A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58704" y="1100286"/>
            <a:ext cx="6531340" cy="49038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3B580BF-1A93-85E5-D40D-3F2723FA09B0}"/>
              </a:ext>
            </a:extLst>
          </p:cNvPr>
          <p:cNvSpPr txBox="1"/>
          <p:nvPr/>
        </p:nvSpPr>
        <p:spPr>
          <a:xfrm>
            <a:off x="7324206" y="1387932"/>
            <a:ext cx="420909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Statistics: </a:t>
            </a:r>
            <a:r>
              <a:rPr lang="en-US" sz="1800" dirty="0"/>
              <a:t>Averages and deviations from over </a:t>
            </a:r>
            <a:r>
              <a:rPr lang="en-US" sz="1800" b="1" dirty="0">
                <a:solidFill>
                  <a:srgbClr val="3890E0"/>
                </a:solidFill>
              </a:rPr>
              <a:t>10 identical runs </a:t>
            </a:r>
            <a:r>
              <a:rPr lang="en-US" sz="1800" dirty="0"/>
              <a:t>with different initial parameters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838C48E-2F84-9635-1334-A38082A54D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423453" y="2663502"/>
            <a:ext cx="322908" cy="3379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D6F632-A144-E0C0-5EAE-A927B54BCAB5}"/>
              </a:ext>
            </a:extLst>
          </p:cNvPr>
          <p:cNvSpPr txBox="1"/>
          <p:nvPr/>
        </p:nvSpPr>
        <p:spPr>
          <a:xfrm>
            <a:off x="7746361" y="2713221"/>
            <a:ext cx="420909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C0C0D"/>
                </a:solidFill>
              </a:rPr>
              <a:t>Rotation-equivariant</a:t>
            </a:r>
            <a:r>
              <a:rPr lang="en-US" sz="1800" b="1" dirty="0">
                <a:solidFill>
                  <a:srgbClr val="0000FF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QCNN does reach a high accuracy faster than </a:t>
            </a:r>
            <a:r>
              <a:rPr lang="en-US" sz="1800" b="1" dirty="0">
                <a:solidFill>
                  <a:schemeClr val="tx1"/>
                </a:solidFill>
              </a:rPr>
              <a:t>non-equivariant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QCNN, but ultimately score the same. </a:t>
            </a:r>
            <a:br>
              <a:rPr lang="en-US" sz="1800" dirty="0">
                <a:solidFill>
                  <a:schemeClr val="tx1"/>
                </a:solidFill>
              </a:rPr>
            </a:br>
            <a:br>
              <a:rPr lang="en-US" sz="1800" b="1" dirty="0">
                <a:solidFill>
                  <a:srgbClr val="0000FF"/>
                </a:solidFill>
              </a:rPr>
            </a:br>
            <a:r>
              <a:rPr lang="en-US" sz="1800" b="1" dirty="0">
                <a:solidFill>
                  <a:srgbClr val="0000FF"/>
                </a:solidFill>
              </a:rPr>
              <a:t>Reflection and rotation equivariant</a:t>
            </a:r>
            <a:r>
              <a:rPr lang="en-US" sz="1800" dirty="0"/>
              <a:t> results in a significant reduction in accuracy, </a:t>
            </a:r>
            <a:r>
              <a:rPr lang="en-US" sz="1800" i="1" dirty="0"/>
              <a:t>“this can be due the highly constrained structure of EQCNN under both symmetries, for which the </a:t>
            </a:r>
            <a:r>
              <a:rPr lang="en-US" sz="1800" i="1" dirty="0" err="1"/>
              <a:t>expressibility</a:t>
            </a:r>
            <a:r>
              <a:rPr lang="en-US" sz="1800" i="1" dirty="0"/>
              <a:t> degrades significantly.”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20FA8213-24E4-23BB-4837-B67AA5A07EE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408395" y="4089039"/>
            <a:ext cx="337966" cy="33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5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35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A23B992-6761-C355-CF7F-21E87E32C0A4}"/>
              </a:ext>
            </a:extLst>
          </p:cNvPr>
          <p:cNvSpPr txBox="1"/>
          <p:nvPr/>
        </p:nvSpPr>
        <p:spPr>
          <a:xfrm>
            <a:off x="1069814" y="1021586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3890E0"/>
                </a:solidFill>
              </a:rPr>
              <a:t>Idea:</a:t>
            </a:r>
            <a:endParaRPr lang="it-IT" sz="2400" b="1" dirty="0">
              <a:solidFill>
                <a:srgbClr val="3890E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6CA64FD-51B7-C63D-9ECF-0A91CE98F5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056" y="1738745"/>
            <a:ext cx="6205818" cy="2547059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2BA73A65-1D1D-FC05-6EB8-A4D20D81C7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40706" y="1573999"/>
            <a:ext cx="3657600" cy="287655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847A0711-16BF-8CBE-7CFF-5EC78AAA39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089652" y="4809760"/>
            <a:ext cx="6012693" cy="78504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90DAEBA-619F-61DB-7886-23E987B4088A}"/>
              </a:ext>
            </a:extLst>
          </p:cNvPr>
          <p:cNvSpPr txBox="1"/>
          <p:nvPr/>
        </p:nvSpPr>
        <p:spPr>
          <a:xfrm>
            <a:off x="224765" y="5002225"/>
            <a:ext cx="2864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Total possible QCNNs: </a:t>
            </a:r>
            <a:endParaRPr lang="it-IT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18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36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A23B992-6761-C355-CF7F-21E87E32C0A4}"/>
              </a:ext>
            </a:extLst>
          </p:cNvPr>
          <p:cNvSpPr txBox="1"/>
          <p:nvPr/>
        </p:nvSpPr>
        <p:spPr>
          <a:xfrm>
            <a:off x="1069814" y="1021586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3890E0"/>
                </a:solidFill>
              </a:rPr>
              <a:t>Idea:</a:t>
            </a:r>
            <a:endParaRPr lang="it-IT" sz="2400" b="1" dirty="0">
              <a:solidFill>
                <a:srgbClr val="3890E0"/>
              </a:solidFill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847A0711-16BF-8CBE-7CFF-5EC78AAA39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89653" y="1312931"/>
            <a:ext cx="6012693" cy="78504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06EA3B1-EA8A-9D21-51DC-78FDE91343C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t="9178"/>
          <a:stretch/>
        </p:blipFill>
        <p:spPr>
          <a:xfrm>
            <a:off x="6508376" y="2420164"/>
            <a:ext cx="5683624" cy="3875674"/>
          </a:xfrm>
          <a:prstGeom prst="rect">
            <a:avLst/>
          </a:prstGeom>
        </p:spPr>
      </p:pic>
      <p:pic>
        <p:nvPicPr>
          <p:cNvPr id="10" name="Picture 9" descr="A computer screen shot of a code&#10;&#10;Description automatically generated">
            <a:extLst>
              <a:ext uri="{FF2B5EF4-FFF2-40B4-BE49-F238E27FC236}">
                <a16:creationId xmlns:a16="http://schemas.microsoft.com/office/drawing/2014/main" id="{9F3E5676-4DA4-039C-AD0D-8297D414FE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0874" y="2534770"/>
            <a:ext cx="4520580" cy="3379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756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00">
        <p159:morph option="byObject"/>
      </p:transition>
    </mc:Choice>
    <mc:Fallback xmlns="">
      <p:transition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37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A23B992-6761-C355-CF7F-21E87E32C0A4}"/>
              </a:ext>
            </a:extLst>
          </p:cNvPr>
          <p:cNvSpPr txBox="1"/>
          <p:nvPr/>
        </p:nvSpPr>
        <p:spPr>
          <a:xfrm>
            <a:off x="1069814" y="1021586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3890E0"/>
                </a:solidFill>
              </a:rPr>
              <a:t>Idea:</a:t>
            </a:r>
            <a:endParaRPr lang="it-IT" sz="2400" b="1" dirty="0">
              <a:solidFill>
                <a:srgbClr val="3890E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6CA64FD-51B7-C63D-9ECF-0A91CE98F5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056" y="1738745"/>
            <a:ext cx="6205818" cy="2547059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2BA73A65-1D1D-FC05-6EB8-A4D20D81C7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27550" y="1593735"/>
            <a:ext cx="3657600" cy="287655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847A0711-16BF-8CBE-7CFF-5EC78AAA39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089652" y="4809760"/>
            <a:ext cx="6012693" cy="78504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90DAEBA-619F-61DB-7886-23E987B4088A}"/>
              </a:ext>
            </a:extLst>
          </p:cNvPr>
          <p:cNvSpPr txBox="1"/>
          <p:nvPr/>
        </p:nvSpPr>
        <p:spPr>
          <a:xfrm>
            <a:off x="224765" y="5002225"/>
            <a:ext cx="2864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Total possible QCNNs: </a:t>
            </a:r>
            <a:endParaRPr lang="it-IT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442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00">
        <p159:morph option="byObject"/>
      </p:transition>
    </mc:Choice>
    <mc:Fallback xmlns="">
      <p:transition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38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28F5BE4-9151-9EF3-2BD7-137D8968D2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472" y="1355547"/>
            <a:ext cx="11069053" cy="4339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9115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00">
        <p159:morph option="byObject"/>
      </p:transition>
    </mc:Choice>
    <mc:Fallback xmlns="">
      <p:transition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39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28F5BE4-9151-9EF3-2BD7-137D8968D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8278" y="1748859"/>
            <a:ext cx="8572247" cy="33602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115918-5009-72E0-2D65-91AAEB22A722}"/>
              </a:ext>
            </a:extLst>
          </p:cNvPr>
          <p:cNvSpPr txBox="1"/>
          <p:nvPr/>
        </p:nvSpPr>
        <p:spPr>
          <a:xfrm>
            <a:off x="364067" y="2703616"/>
            <a:ext cx="2694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b="1" dirty="0">
                <a:solidFill>
                  <a:srgbClr val="3890E0"/>
                </a:solidFill>
              </a:rPr>
              <a:t>Input state:</a:t>
            </a:r>
            <a:endParaRPr lang="en-US" sz="1800" dirty="0">
              <a:solidFill>
                <a:srgbClr val="3890E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970D8C-181C-F990-0C0C-68DA500264C4}"/>
                  </a:ext>
                </a:extLst>
              </p:cNvPr>
              <p:cNvSpPr txBox="1"/>
              <p:nvPr/>
            </p:nvSpPr>
            <p:spPr>
              <a:xfrm>
                <a:off x="0" y="4166489"/>
                <a:ext cx="3058277" cy="7694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800" b="1" dirty="0">
                    <a:solidFill>
                      <a:srgbClr val="3890E0"/>
                    </a:solidFill>
                  </a:rPr>
                  <a:t>Auxiliary register:</a:t>
                </a:r>
                <a:br>
                  <a:rPr lang="en-US" sz="1800" b="1" dirty="0">
                    <a:solidFill>
                      <a:srgbClr val="3890E0"/>
                    </a:solidFill>
                  </a:rPr>
                </a:br>
                <a:r>
                  <a:rPr lang="en-US" sz="800" b="1" dirty="0">
                    <a:solidFill>
                      <a:srgbClr val="3890E0"/>
                    </a:solidFill>
                  </a:rPr>
                  <a:t> </a:t>
                </a:r>
              </a:p>
              <a:p>
                <a:pPr algn="r"/>
                <a:r>
                  <a:rPr lang="en-US" sz="1800" dirty="0">
                    <a:solidFill>
                      <a:schemeClr val="tx1"/>
                    </a:solidFill>
                  </a:rPr>
                  <a:t>Number of qubits: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⌊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𝑙𝑜𝑔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⌋</m:t>
                    </m:r>
                  </m:oMath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970D8C-181C-F990-0C0C-68DA500264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66489"/>
                <a:ext cx="3058277" cy="769441"/>
              </a:xfrm>
              <a:prstGeom prst="rect">
                <a:avLst/>
              </a:prstGeom>
              <a:blipFill>
                <a:blip r:embed="rId5"/>
                <a:stretch>
                  <a:fillRect t="-3937" r="-1594" b="-110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Graphic 18">
            <a:extLst>
              <a:ext uri="{FF2B5EF4-FFF2-40B4-BE49-F238E27FC236}">
                <a16:creationId xmlns:a16="http://schemas.microsoft.com/office/drawing/2014/main" id="{D4D76CEF-958D-D3BD-FA2E-76A16968E6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4066" y="5465363"/>
            <a:ext cx="11500679" cy="52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5085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019E58F-5786-49A7-BB88-30A71AD55170}" type="datetime1">
              <a:rPr lang="fr-CH" altLang="ko-KR" smtClean="0"/>
              <a:t>06.06.2024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053088" y="6435229"/>
            <a:ext cx="2985052" cy="365125"/>
          </a:xfrm>
        </p:spPr>
        <p:txBody>
          <a:bodyPr/>
          <a:lstStyle/>
          <a:p>
            <a:pPr algn="l"/>
            <a:r>
              <a:rPr lang="en-US" sz="1050" dirty="0"/>
              <a:t>Permutation-equivariant quantum convolutional neural networks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BD68771-7C3A-2809-8FB5-34F1AEE94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6"/>
            <a:ext cx="11463867" cy="563234"/>
          </a:xfrm>
        </p:spPr>
        <p:txBody>
          <a:bodyPr>
            <a:normAutofit/>
          </a:bodyPr>
          <a:lstStyle/>
          <a:p>
            <a:r>
              <a:rPr lang="en-GB" dirty="0"/>
              <a:t>Idea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877EE2E2-03DC-51FC-3A2D-E7C57715A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17170" y="2480361"/>
            <a:ext cx="5592876" cy="350242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614B4D7-7F0F-51E6-2B89-BDCEDFCF2B74}"/>
              </a:ext>
            </a:extLst>
          </p:cNvPr>
          <p:cNvSpPr txBox="1"/>
          <p:nvPr/>
        </p:nvSpPr>
        <p:spPr>
          <a:xfrm>
            <a:off x="8415868" y="3521410"/>
            <a:ext cx="2743200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Reflection</a:t>
            </a:r>
          </a:p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Rotation</a:t>
            </a:r>
          </a:p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Permutation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9565FC-28E7-A519-ABE7-C2DEFEE324B6}"/>
              </a:ext>
            </a:extLst>
          </p:cNvPr>
          <p:cNvSpPr txBox="1"/>
          <p:nvPr/>
        </p:nvSpPr>
        <p:spPr>
          <a:xfrm>
            <a:off x="1205842" y="1098767"/>
            <a:ext cx="97633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D6FB8"/>
                </a:solidFill>
              </a:rPr>
              <a:t>Develop a QCNN-like classifier that takes into account the </a:t>
            </a:r>
            <a:r>
              <a:rPr lang="en-US" sz="2400" b="1" u="sng" dirty="0">
                <a:solidFill>
                  <a:srgbClr val="1D6FB8"/>
                </a:solidFill>
              </a:rPr>
              <a:t>symmetries</a:t>
            </a:r>
            <a:r>
              <a:rPr lang="en-US" sz="2400" b="1" dirty="0">
                <a:solidFill>
                  <a:srgbClr val="1D6FB8"/>
                </a:solidFill>
              </a:rPr>
              <a:t> of the training data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FD7ACED-87AC-5F6C-0C0D-62076D954D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0290" y="3600083"/>
            <a:ext cx="1329450" cy="126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5845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0A287C6-4ECF-E7ED-EEB0-576A2CEB66AF}"/>
              </a:ext>
            </a:extLst>
          </p:cNvPr>
          <p:cNvSpPr/>
          <p:nvPr/>
        </p:nvSpPr>
        <p:spPr>
          <a:xfrm>
            <a:off x="5631126" y="-317103"/>
            <a:ext cx="5341674" cy="1970697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40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28F5BE4-9151-9EF3-2BD7-137D8968D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8278" y="1748859"/>
            <a:ext cx="8572247" cy="33602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115918-5009-72E0-2D65-91AAEB22A722}"/>
              </a:ext>
            </a:extLst>
          </p:cNvPr>
          <p:cNvSpPr txBox="1"/>
          <p:nvPr/>
        </p:nvSpPr>
        <p:spPr>
          <a:xfrm>
            <a:off x="364067" y="2703616"/>
            <a:ext cx="2694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b="1" dirty="0">
                <a:solidFill>
                  <a:srgbClr val="3890E0"/>
                </a:solidFill>
              </a:rPr>
              <a:t>Input state:</a:t>
            </a:r>
            <a:endParaRPr lang="en-US" sz="1800" dirty="0">
              <a:solidFill>
                <a:srgbClr val="3890E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970D8C-181C-F990-0C0C-68DA500264C4}"/>
                  </a:ext>
                </a:extLst>
              </p:cNvPr>
              <p:cNvSpPr txBox="1"/>
              <p:nvPr/>
            </p:nvSpPr>
            <p:spPr>
              <a:xfrm>
                <a:off x="0" y="4166489"/>
                <a:ext cx="3058277" cy="7694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800" b="1" dirty="0">
                    <a:solidFill>
                      <a:srgbClr val="3890E0"/>
                    </a:solidFill>
                  </a:rPr>
                  <a:t>Auxiliary register:</a:t>
                </a:r>
                <a:br>
                  <a:rPr lang="en-US" sz="1800" b="1" dirty="0">
                    <a:solidFill>
                      <a:srgbClr val="3890E0"/>
                    </a:solidFill>
                  </a:rPr>
                </a:br>
                <a:r>
                  <a:rPr lang="en-US" sz="800" b="1" dirty="0">
                    <a:solidFill>
                      <a:srgbClr val="3890E0"/>
                    </a:solidFill>
                  </a:rPr>
                  <a:t> </a:t>
                </a:r>
              </a:p>
              <a:p>
                <a:pPr algn="r"/>
                <a:r>
                  <a:rPr lang="en-US" sz="1800" dirty="0">
                    <a:solidFill>
                      <a:schemeClr val="tx1"/>
                    </a:solidFill>
                  </a:rPr>
                  <a:t>Number of qubits: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⌊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𝑙𝑜𝑔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⌋</m:t>
                    </m:r>
                  </m:oMath>
                </a14:m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970D8C-181C-F990-0C0C-68DA500264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66489"/>
                <a:ext cx="3058277" cy="769441"/>
              </a:xfrm>
              <a:prstGeom prst="rect">
                <a:avLst/>
              </a:prstGeom>
              <a:blipFill>
                <a:blip r:embed="rId5"/>
                <a:stretch>
                  <a:fillRect t="-3937" r="-1594" b="-110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3C4E230-B484-1039-4E48-B800714BC736}"/>
              </a:ext>
            </a:extLst>
          </p:cNvPr>
          <p:cNvCxnSpPr/>
          <p:nvPr/>
        </p:nvCxnSpPr>
        <p:spPr>
          <a:xfrm flipV="1">
            <a:off x="4558842" y="3655310"/>
            <a:ext cx="0" cy="1736702"/>
          </a:xfrm>
          <a:prstGeom prst="straightConnector1">
            <a:avLst/>
          </a:prstGeom>
          <a:ln w="28575">
            <a:solidFill>
              <a:srgbClr val="3890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0F902CB-1960-318B-5602-6CC71C3043FC}"/>
              </a:ext>
            </a:extLst>
          </p:cNvPr>
          <p:cNvSpPr txBox="1"/>
          <p:nvPr/>
        </p:nvSpPr>
        <p:spPr>
          <a:xfrm>
            <a:off x="2016936" y="5471244"/>
            <a:ext cx="2694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b="1" dirty="0">
                <a:solidFill>
                  <a:srgbClr val="3890E0"/>
                </a:solidFill>
              </a:rPr>
              <a:t>First Convolution</a:t>
            </a:r>
            <a:endParaRPr lang="en-US" sz="1800" dirty="0">
              <a:solidFill>
                <a:srgbClr val="3890E0"/>
              </a:solidFill>
            </a:endParaRP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B88DACCB-881D-B45C-BC45-567414F323ED}"/>
              </a:ext>
            </a:extLst>
          </p:cNvPr>
          <p:cNvSpPr/>
          <p:nvPr/>
        </p:nvSpPr>
        <p:spPr>
          <a:xfrm rot="5400000">
            <a:off x="6336415" y="3848172"/>
            <a:ext cx="269656" cy="3122008"/>
          </a:xfrm>
          <a:prstGeom prst="rightBrace">
            <a:avLst>
              <a:gd name="adj1" fmla="val 77920"/>
              <a:gd name="adj2" fmla="val 50000"/>
            </a:avLst>
          </a:prstGeom>
          <a:ln w="28575">
            <a:solidFill>
              <a:srgbClr val="3890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B942FC-0BF5-2CD1-5EFF-FF4618740146}"/>
              </a:ext>
            </a:extLst>
          </p:cNvPr>
          <p:cNvCxnSpPr/>
          <p:nvPr/>
        </p:nvCxnSpPr>
        <p:spPr>
          <a:xfrm flipV="1">
            <a:off x="4910239" y="1828800"/>
            <a:ext cx="0" cy="3365606"/>
          </a:xfrm>
          <a:prstGeom prst="line">
            <a:avLst/>
          </a:prstGeom>
          <a:ln w="28575">
            <a:solidFill>
              <a:srgbClr val="3890E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52BDA8-972E-01CA-059D-C0D01778C95B}"/>
              </a:ext>
            </a:extLst>
          </p:cNvPr>
          <p:cNvCxnSpPr/>
          <p:nvPr/>
        </p:nvCxnSpPr>
        <p:spPr>
          <a:xfrm flipV="1">
            <a:off x="8081030" y="1828800"/>
            <a:ext cx="0" cy="3365606"/>
          </a:xfrm>
          <a:prstGeom prst="line">
            <a:avLst/>
          </a:prstGeom>
          <a:ln w="28575">
            <a:solidFill>
              <a:srgbClr val="3890E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9881705-1FA3-7D9C-D153-786F6D1EB4AD}"/>
              </a:ext>
            </a:extLst>
          </p:cNvPr>
          <p:cNvSpPr txBox="1"/>
          <p:nvPr/>
        </p:nvSpPr>
        <p:spPr>
          <a:xfrm>
            <a:off x="5262184" y="5655910"/>
            <a:ext cx="24181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3890E0"/>
                </a:solidFill>
              </a:rPr>
              <a:t>Second Convolution</a:t>
            </a:r>
            <a:endParaRPr lang="en-US" sz="1800" dirty="0">
              <a:solidFill>
                <a:srgbClr val="3890E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E7F5A6-55AA-FC6A-ABC7-5ADD1B8AF3A7}"/>
              </a:ext>
            </a:extLst>
          </p:cNvPr>
          <p:cNvSpPr txBox="1"/>
          <p:nvPr/>
        </p:nvSpPr>
        <p:spPr>
          <a:xfrm>
            <a:off x="5262184" y="5952482"/>
            <a:ext cx="24181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</a:rPr>
              <a:t>(6)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CF384F3-3D9F-EDFB-A950-402CB14D46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8003" y="309858"/>
            <a:ext cx="3152795" cy="1294004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61DF5537-831B-133A-0D94-034A01FB92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135124" y="294411"/>
            <a:ext cx="1694152" cy="133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930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41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28F5BE4-9151-9EF3-2BD7-137D8968D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697" y="1141757"/>
            <a:ext cx="8572247" cy="3360281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61EF64E-4C9A-FF8A-BD9B-A1CD110BCC00}"/>
              </a:ext>
            </a:extLst>
          </p:cNvPr>
          <p:cNvCxnSpPr/>
          <p:nvPr/>
        </p:nvCxnSpPr>
        <p:spPr>
          <a:xfrm flipH="1">
            <a:off x="2720715" y="1252419"/>
            <a:ext cx="0" cy="3552669"/>
          </a:xfrm>
          <a:prstGeom prst="line">
            <a:avLst/>
          </a:prstGeom>
          <a:ln w="28575">
            <a:solidFill>
              <a:srgbClr val="4296E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6427617-C59C-D606-7E11-9EAAAAD5A2C9}"/>
                  </a:ext>
                </a:extLst>
              </p:cNvPr>
              <p:cNvSpPr txBox="1"/>
              <p:nvPr/>
            </p:nvSpPr>
            <p:spPr>
              <a:xfrm>
                <a:off x="2519410" y="4847554"/>
                <a:ext cx="4465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3890E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it-IT" sz="2000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6427617-C59C-D606-7E11-9EAAAAD5A2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410" y="4847554"/>
                <a:ext cx="446532" cy="461665"/>
              </a:xfrm>
              <a:prstGeom prst="rect">
                <a:avLst/>
              </a:prstGeom>
              <a:blipFill>
                <a:blip r:embed="rId5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3BE62E85-C4CC-60E7-8886-BF550A678ACC}"/>
              </a:ext>
            </a:extLst>
          </p:cNvPr>
          <p:cNvSpPr txBox="1"/>
          <p:nvPr/>
        </p:nvSpPr>
        <p:spPr>
          <a:xfrm>
            <a:off x="3332244" y="4909109"/>
            <a:ext cx="15488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(Input state)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3248619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42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28F5BE4-9151-9EF3-2BD7-137D8968D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697" y="1141757"/>
            <a:ext cx="8572247" cy="3360281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61EF64E-4C9A-FF8A-BD9B-A1CD110BCC00}"/>
              </a:ext>
            </a:extLst>
          </p:cNvPr>
          <p:cNvCxnSpPr/>
          <p:nvPr/>
        </p:nvCxnSpPr>
        <p:spPr>
          <a:xfrm flipH="1">
            <a:off x="3485208" y="1252419"/>
            <a:ext cx="0" cy="3552669"/>
          </a:xfrm>
          <a:prstGeom prst="line">
            <a:avLst/>
          </a:prstGeom>
          <a:ln w="28575">
            <a:solidFill>
              <a:srgbClr val="4296E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6427617-C59C-D606-7E11-9EAAAAD5A2C9}"/>
                  </a:ext>
                </a:extLst>
              </p:cNvPr>
              <p:cNvSpPr txBox="1"/>
              <p:nvPr/>
            </p:nvSpPr>
            <p:spPr>
              <a:xfrm>
                <a:off x="3266808" y="4847554"/>
                <a:ext cx="18328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0" smtClean="0">
                          <a:solidFill>
                            <a:srgbClr val="3890E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2400" b="0" i="0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3890E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sSubSup>
                        <m:sSubSupPr>
                          <m:ctrlP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it-IT" sz="2000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6427617-C59C-D606-7E11-9EAAAAD5A2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808" y="4847554"/>
                <a:ext cx="1832809" cy="461665"/>
              </a:xfrm>
              <a:prstGeom prst="rect">
                <a:avLst/>
              </a:prstGeom>
              <a:blipFill>
                <a:blip r:embed="rId5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36E917A-708E-D592-FAEC-F13E55E23F27}"/>
                  </a:ext>
                </a:extLst>
              </p:cNvPr>
              <p:cNvSpPr txBox="1"/>
              <p:nvPr/>
            </p:nvSpPr>
            <p:spPr>
              <a:xfrm>
                <a:off x="2519410" y="4847554"/>
                <a:ext cx="4465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3890E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it-IT" sz="2000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36E917A-708E-D592-FAEC-F13E55E23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410" y="4847554"/>
                <a:ext cx="446532" cy="461665"/>
              </a:xfrm>
              <a:prstGeom prst="rect">
                <a:avLst/>
              </a:prstGeom>
              <a:blipFill>
                <a:blip r:embed="rId6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12948342-721D-B8AD-7251-11851CB61B02}"/>
              </a:ext>
            </a:extLst>
          </p:cNvPr>
          <p:cNvSpPr/>
          <p:nvPr/>
        </p:nvSpPr>
        <p:spPr>
          <a:xfrm>
            <a:off x="2218544" y="4847554"/>
            <a:ext cx="966866" cy="5564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572607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43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28F5BE4-9151-9EF3-2BD7-137D8968D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697" y="1141757"/>
            <a:ext cx="8572247" cy="3360281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61EF64E-4C9A-FF8A-BD9B-A1CD110BCC00}"/>
              </a:ext>
            </a:extLst>
          </p:cNvPr>
          <p:cNvCxnSpPr/>
          <p:nvPr/>
        </p:nvCxnSpPr>
        <p:spPr>
          <a:xfrm flipH="1">
            <a:off x="6712488" y="1252419"/>
            <a:ext cx="0" cy="3552669"/>
          </a:xfrm>
          <a:prstGeom prst="line">
            <a:avLst/>
          </a:prstGeom>
          <a:ln w="28575">
            <a:solidFill>
              <a:srgbClr val="4296E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6427617-C59C-D606-7E11-9EAAAAD5A2C9}"/>
                  </a:ext>
                </a:extLst>
              </p:cNvPr>
              <p:cNvSpPr txBox="1"/>
              <p:nvPr/>
            </p:nvSpPr>
            <p:spPr>
              <a:xfrm>
                <a:off x="3266808" y="4847554"/>
                <a:ext cx="18328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0" smtClean="0">
                          <a:solidFill>
                            <a:srgbClr val="3890E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2400" b="0" i="0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3890E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sSubSup>
                        <m:sSubSupPr>
                          <m:ctrlP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it-IT" sz="2000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6427617-C59C-D606-7E11-9EAAAAD5A2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808" y="4847554"/>
                <a:ext cx="1832809" cy="461665"/>
              </a:xfrm>
              <a:prstGeom prst="rect">
                <a:avLst/>
              </a:prstGeom>
              <a:blipFill>
                <a:blip r:embed="rId5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36E917A-708E-D592-FAEC-F13E55E23F27}"/>
                  </a:ext>
                </a:extLst>
              </p:cNvPr>
              <p:cNvSpPr txBox="1"/>
              <p:nvPr/>
            </p:nvSpPr>
            <p:spPr>
              <a:xfrm>
                <a:off x="2519410" y="4847554"/>
                <a:ext cx="4465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3890E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it-IT" sz="2000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36E917A-708E-D592-FAEC-F13E55E23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410" y="4847554"/>
                <a:ext cx="446532" cy="461665"/>
              </a:xfrm>
              <a:prstGeom prst="rect">
                <a:avLst/>
              </a:prstGeom>
              <a:blipFill>
                <a:blip r:embed="rId6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12948342-721D-B8AD-7251-11851CB61B02}"/>
              </a:ext>
            </a:extLst>
          </p:cNvPr>
          <p:cNvSpPr/>
          <p:nvPr/>
        </p:nvSpPr>
        <p:spPr>
          <a:xfrm>
            <a:off x="2218544" y="4847554"/>
            <a:ext cx="966866" cy="5564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FE7712-5856-93E3-83EF-C2173560B512}"/>
              </a:ext>
            </a:extLst>
          </p:cNvPr>
          <p:cNvSpPr/>
          <p:nvPr/>
        </p:nvSpPr>
        <p:spPr>
          <a:xfrm>
            <a:off x="3216346" y="4807779"/>
            <a:ext cx="1762908" cy="5564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F8871F4-D9CC-F7CE-EC1F-71BB2F23D3EC}"/>
                  </a:ext>
                </a:extLst>
              </p:cNvPr>
              <p:cNvSpPr txBox="1"/>
              <p:nvPr/>
            </p:nvSpPr>
            <p:spPr>
              <a:xfrm>
                <a:off x="6454402" y="4847553"/>
                <a:ext cx="5756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it-IT" sz="2000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F8871F4-D9CC-F7CE-EC1F-71BB2F23D3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4402" y="4847553"/>
                <a:ext cx="575607" cy="461665"/>
              </a:xfrm>
              <a:prstGeom prst="rect">
                <a:avLst/>
              </a:prstGeom>
              <a:blipFill>
                <a:blip r:embed="rId7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Graphic 13">
            <a:extLst>
              <a:ext uri="{FF2B5EF4-FFF2-40B4-BE49-F238E27FC236}">
                <a16:creationId xmlns:a16="http://schemas.microsoft.com/office/drawing/2014/main" id="{1D94A068-098D-7050-2970-082BAB28240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90388" y="5494209"/>
            <a:ext cx="11037545" cy="611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6243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44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28F5BE4-9151-9EF3-2BD7-137D8968D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697" y="1141757"/>
            <a:ext cx="8572247" cy="3360281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61EF64E-4C9A-FF8A-BD9B-A1CD110BCC00}"/>
              </a:ext>
            </a:extLst>
          </p:cNvPr>
          <p:cNvCxnSpPr/>
          <p:nvPr/>
        </p:nvCxnSpPr>
        <p:spPr>
          <a:xfrm flipH="1">
            <a:off x="9830442" y="1252419"/>
            <a:ext cx="0" cy="3552669"/>
          </a:xfrm>
          <a:prstGeom prst="line">
            <a:avLst/>
          </a:prstGeom>
          <a:ln w="28575">
            <a:solidFill>
              <a:srgbClr val="4296E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6427617-C59C-D606-7E11-9EAAAAD5A2C9}"/>
                  </a:ext>
                </a:extLst>
              </p:cNvPr>
              <p:cNvSpPr txBox="1"/>
              <p:nvPr/>
            </p:nvSpPr>
            <p:spPr>
              <a:xfrm>
                <a:off x="3266808" y="4847554"/>
                <a:ext cx="18328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0" smtClean="0">
                          <a:solidFill>
                            <a:srgbClr val="3890E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2400" b="0" i="0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3890E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sSubSup>
                        <m:sSubSupPr>
                          <m:ctrlP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it-IT" sz="2000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6427617-C59C-D606-7E11-9EAAAAD5A2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808" y="4847554"/>
                <a:ext cx="1832809" cy="461665"/>
              </a:xfrm>
              <a:prstGeom prst="rect">
                <a:avLst/>
              </a:prstGeom>
              <a:blipFill>
                <a:blip r:embed="rId5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36E917A-708E-D592-FAEC-F13E55E23F27}"/>
                  </a:ext>
                </a:extLst>
              </p:cNvPr>
              <p:cNvSpPr txBox="1"/>
              <p:nvPr/>
            </p:nvSpPr>
            <p:spPr>
              <a:xfrm>
                <a:off x="2519410" y="4847554"/>
                <a:ext cx="4465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3890E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it-IT" sz="2000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36E917A-708E-D592-FAEC-F13E55E23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410" y="4847554"/>
                <a:ext cx="446532" cy="461665"/>
              </a:xfrm>
              <a:prstGeom prst="rect">
                <a:avLst/>
              </a:prstGeom>
              <a:blipFill>
                <a:blip r:embed="rId6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12948342-721D-B8AD-7251-11851CB61B02}"/>
              </a:ext>
            </a:extLst>
          </p:cNvPr>
          <p:cNvSpPr/>
          <p:nvPr/>
        </p:nvSpPr>
        <p:spPr>
          <a:xfrm>
            <a:off x="2218544" y="4847554"/>
            <a:ext cx="966866" cy="5564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FE7712-5856-93E3-83EF-C2173560B512}"/>
              </a:ext>
            </a:extLst>
          </p:cNvPr>
          <p:cNvSpPr/>
          <p:nvPr/>
        </p:nvSpPr>
        <p:spPr>
          <a:xfrm>
            <a:off x="3216346" y="4807779"/>
            <a:ext cx="1762908" cy="5564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F8871F4-D9CC-F7CE-EC1F-71BB2F23D3EC}"/>
                  </a:ext>
                </a:extLst>
              </p:cNvPr>
              <p:cNvSpPr txBox="1"/>
              <p:nvPr/>
            </p:nvSpPr>
            <p:spPr>
              <a:xfrm>
                <a:off x="6454402" y="4847553"/>
                <a:ext cx="5756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it-IT" sz="2000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F8871F4-D9CC-F7CE-EC1F-71BB2F23D3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4402" y="4847553"/>
                <a:ext cx="575607" cy="461665"/>
              </a:xfrm>
              <a:prstGeom prst="rect">
                <a:avLst/>
              </a:prstGeom>
              <a:blipFill>
                <a:blip r:embed="rId7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7E012567-8E4B-71B6-3D19-145B90B2E716}"/>
              </a:ext>
            </a:extLst>
          </p:cNvPr>
          <p:cNvSpPr/>
          <p:nvPr/>
        </p:nvSpPr>
        <p:spPr>
          <a:xfrm>
            <a:off x="5860751" y="4964793"/>
            <a:ext cx="1762908" cy="5564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C4D4E77-8742-D807-1BF9-A58DE0E03ED1}"/>
                  </a:ext>
                </a:extLst>
              </p:cNvPr>
              <p:cNvSpPr txBox="1"/>
              <p:nvPr/>
            </p:nvSpPr>
            <p:spPr>
              <a:xfrm>
                <a:off x="9542638" y="4847553"/>
                <a:ext cx="5756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it-IT" sz="2000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C4D4E77-8742-D807-1BF9-A58DE0E03E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2638" y="4847553"/>
                <a:ext cx="575607" cy="461665"/>
              </a:xfrm>
              <a:prstGeom prst="rect">
                <a:avLst/>
              </a:prstGeom>
              <a:blipFill>
                <a:blip r:embed="rId8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E354E878-7F55-EFDC-1158-E6AF41CD0D6E}"/>
              </a:ext>
            </a:extLst>
          </p:cNvPr>
          <p:cNvSpPr txBox="1"/>
          <p:nvPr/>
        </p:nvSpPr>
        <p:spPr>
          <a:xfrm>
            <a:off x="7954240" y="474065"/>
            <a:ext cx="4055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considering the top auxiliary register as well</a:t>
            </a:r>
            <a:endParaRPr lang="it-IT" dirty="0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FBA9AA2F-5056-3232-3C95-66BC83AA2DE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8758" y="5521193"/>
            <a:ext cx="11634663" cy="218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1121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45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28F5BE4-9151-9EF3-2BD7-137D8968D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6539" y="1144871"/>
            <a:ext cx="4416251" cy="173115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61EF64E-4C9A-FF8A-BD9B-A1CD110BCC00}"/>
              </a:ext>
            </a:extLst>
          </p:cNvPr>
          <p:cNvCxnSpPr>
            <a:cxnSpLocks/>
          </p:cNvCxnSpPr>
          <p:nvPr/>
        </p:nvCxnSpPr>
        <p:spPr>
          <a:xfrm>
            <a:off x="8145811" y="1144871"/>
            <a:ext cx="0" cy="1867270"/>
          </a:xfrm>
          <a:prstGeom prst="line">
            <a:avLst/>
          </a:prstGeom>
          <a:ln w="28575">
            <a:solidFill>
              <a:srgbClr val="4296E2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5FE7712-5856-93E3-83EF-C2173560B512}"/>
              </a:ext>
            </a:extLst>
          </p:cNvPr>
          <p:cNvSpPr/>
          <p:nvPr/>
        </p:nvSpPr>
        <p:spPr>
          <a:xfrm>
            <a:off x="3216346" y="4807779"/>
            <a:ext cx="1762908" cy="5564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54E878-7F55-EFDC-1158-E6AF41CD0D6E}"/>
              </a:ext>
            </a:extLst>
          </p:cNvPr>
          <p:cNvSpPr txBox="1"/>
          <p:nvPr/>
        </p:nvSpPr>
        <p:spPr>
          <a:xfrm>
            <a:off x="7954240" y="474065"/>
            <a:ext cx="4055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considering the top auxiliary register as well</a:t>
            </a:r>
            <a:endParaRPr lang="it-IT" dirty="0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FBA9AA2F-5056-3232-3C95-66BC83AA2D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8758" y="3500301"/>
            <a:ext cx="11634663" cy="21834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97787AE-B8CE-8DD3-397C-BA48A6672FC2}"/>
                  </a:ext>
                </a:extLst>
              </p:cNvPr>
              <p:cNvSpPr txBox="1"/>
              <p:nvPr/>
            </p:nvSpPr>
            <p:spPr>
              <a:xfrm>
                <a:off x="7922640" y="2914992"/>
                <a:ext cx="4463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rgbClr val="3890E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it-IT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97787AE-B8CE-8DD3-397C-BA48A6672F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2640" y="2914992"/>
                <a:ext cx="446341" cy="338554"/>
              </a:xfrm>
              <a:prstGeom prst="rect">
                <a:avLst/>
              </a:prstGeom>
              <a:blipFill>
                <a:blip r:embed="rId7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Graphic 18">
            <a:extLst>
              <a:ext uri="{FF2B5EF4-FFF2-40B4-BE49-F238E27FC236}">
                <a16:creationId xmlns:a16="http://schemas.microsoft.com/office/drawing/2014/main" id="{493A9C24-B3F4-75C5-4043-78DE43110E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4932" y="2499546"/>
            <a:ext cx="477708" cy="34395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F7AE8168-81FD-1D6F-614F-DADE4CCE753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1684" y="1409445"/>
            <a:ext cx="544164" cy="40812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6CCD01F-1F11-7F03-DA3D-53280446181E}"/>
              </a:ext>
            </a:extLst>
          </p:cNvPr>
          <p:cNvSpPr txBox="1"/>
          <p:nvPr/>
        </p:nvSpPr>
        <p:spPr>
          <a:xfrm>
            <a:off x="181840" y="1034741"/>
            <a:ext cx="2694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3890E0"/>
                </a:solidFill>
              </a:rPr>
              <a:t>Convolution</a:t>
            </a:r>
            <a:endParaRPr lang="en-US" sz="1800" dirty="0">
              <a:solidFill>
                <a:srgbClr val="3890E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E1379A-5BFC-116C-3FAE-DD78173B1FA4}"/>
              </a:ext>
            </a:extLst>
          </p:cNvPr>
          <p:cNvSpPr txBox="1"/>
          <p:nvPr/>
        </p:nvSpPr>
        <p:spPr>
          <a:xfrm>
            <a:off x="181840" y="2070983"/>
            <a:ext cx="2694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3890E0"/>
                </a:solidFill>
              </a:rPr>
              <a:t>Swap</a:t>
            </a:r>
            <a:endParaRPr lang="en-US" sz="1800" dirty="0">
              <a:solidFill>
                <a:srgbClr val="3890E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CE9A15A-87F2-E838-0B25-B74A3FF16E26}"/>
              </a:ext>
            </a:extLst>
          </p:cNvPr>
          <p:cNvCxnSpPr/>
          <p:nvPr/>
        </p:nvCxnSpPr>
        <p:spPr>
          <a:xfrm flipH="1">
            <a:off x="995848" y="2735705"/>
            <a:ext cx="608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13593BB-4800-CBD7-3205-7CBA18FA0CF3}"/>
              </a:ext>
            </a:extLst>
          </p:cNvPr>
          <p:cNvSpPr txBox="1"/>
          <p:nvPr/>
        </p:nvSpPr>
        <p:spPr>
          <a:xfrm>
            <a:off x="1603948" y="2566428"/>
            <a:ext cx="26942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Swapped qubit indexes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5C1396D-D4AE-060A-C5DF-47A652106773}"/>
              </a:ext>
            </a:extLst>
          </p:cNvPr>
          <p:cNvCxnSpPr/>
          <p:nvPr/>
        </p:nvCxnSpPr>
        <p:spPr>
          <a:xfrm flipH="1">
            <a:off x="1070798" y="1753854"/>
            <a:ext cx="608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EA30E71-5F43-062E-D1B5-DBAB88B86AC3}"/>
              </a:ext>
            </a:extLst>
          </p:cNvPr>
          <p:cNvCxnSpPr/>
          <p:nvPr/>
        </p:nvCxnSpPr>
        <p:spPr>
          <a:xfrm flipH="1">
            <a:off x="1070798" y="1514014"/>
            <a:ext cx="608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1094EE7-9EC6-A808-D351-58761726745F}"/>
              </a:ext>
            </a:extLst>
          </p:cNvPr>
          <p:cNvSpPr txBox="1"/>
          <p:nvPr/>
        </p:nvSpPr>
        <p:spPr>
          <a:xfrm>
            <a:off x="1678898" y="1595512"/>
            <a:ext cx="26942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Convolution order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30604A5-0F86-4A22-7EFC-36A574809F30}"/>
              </a:ext>
            </a:extLst>
          </p:cNvPr>
          <p:cNvSpPr txBox="1"/>
          <p:nvPr/>
        </p:nvSpPr>
        <p:spPr>
          <a:xfrm>
            <a:off x="1678898" y="1352244"/>
            <a:ext cx="26942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Involved qubits</a:t>
            </a:r>
          </a:p>
        </p:txBody>
      </p:sp>
    </p:spTree>
    <p:extLst>
      <p:ext uri="{BB962C8B-B14F-4D97-AF65-F5344CB8AC3E}">
        <p14:creationId xmlns:p14="http://schemas.microsoft.com/office/powerpoint/2010/main" val="36191406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46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E354E878-7F55-EFDC-1158-E6AF41CD0D6E}"/>
              </a:ext>
            </a:extLst>
          </p:cNvPr>
          <p:cNvSpPr txBox="1"/>
          <p:nvPr/>
        </p:nvSpPr>
        <p:spPr>
          <a:xfrm>
            <a:off x="7954240" y="474065"/>
            <a:ext cx="4055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considering the top auxiliary register as well</a:t>
            </a:r>
            <a:endParaRPr lang="it-IT" dirty="0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FBA9AA2F-5056-3232-3C95-66BC83AA2D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73110" y="1339987"/>
            <a:ext cx="7790477" cy="1461992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493A9C24-B3F4-75C5-4043-78DE43110E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4932" y="2499546"/>
            <a:ext cx="477708" cy="34395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F7AE8168-81FD-1D6F-614F-DADE4CCE75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1684" y="1409445"/>
            <a:ext cx="544164" cy="40812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6CCD01F-1F11-7F03-DA3D-53280446181E}"/>
              </a:ext>
            </a:extLst>
          </p:cNvPr>
          <p:cNvSpPr txBox="1"/>
          <p:nvPr/>
        </p:nvSpPr>
        <p:spPr>
          <a:xfrm>
            <a:off x="181840" y="1034741"/>
            <a:ext cx="2694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3890E0"/>
                </a:solidFill>
              </a:rPr>
              <a:t>Convolution</a:t>
            </a:r>
            <a:endParaRPr lang="en-US" sz="1800" dirty="0">
              <a:solidFill>
                <a:srgbClr val="3890E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E1379A-5BFC-116C-3FAE-DD78173B1FA4}"/>
              </a:ext>
            </a:extLst>
          </p:cNvPr>
          <p:cNvSpPr txBox="1"/>
          <p:nvPr/>
        </p:nvSpPr>
        <p:spPr>
          <a:xfrm>
            <a:off x="181840" y="2070983"/>
            <a:ext cx="2694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3890E0"/>
                </a:solidFill>
              </a:rPr>
              <a:t>Swap</a:t>
            </a:r>
            <a:endParaRPr lang="en-US" sz="1800" dirty="0">
              <a:solidFill>
                <a:srgbClr val="3890E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CE9A15A-87F2-E838-0B25-B74A3FF16E26}"/>
              </a:ext>
            </a:extLst>
          </p:cNvPr>
          <p:cNvCxnSpPr/>
          <p:nvPr/>
        </p:nvCxnSpPr>
        <p:spPr>
          <a:xfrm flipH="1">
            <a:off x="995848" y="2735705"/>
            <a:ext cx="608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13593BB-4800-CBD7-3205-7CBA18FA0CF3}"/>
              </a:ext>
            </a:extLst>
          </p:cNvPr>
          <p:cNvSpPr txBox="1"/>
          <p:nvPr/>
        </p:nvSpPr>
        <p:spPr>
          <a:xfrm>
            <a:off x="1603948" y="2566428"/>
            <a:ext cx="26942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Swapped qubit indexes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5C1396D-D4AE-060A-C5DF-47A652106773}"/>
              </a:ext>
            </a:extLst>
          </p:cNvPr>
          <p:cNvCxnSpPr/>
          <p:nvPr/>
        </p:nvCxnSpPr>
        <p:spPr>
          <a:xfrm flipH="1">
            <a:off x="1070798" y="1753854"/>
            <a:ext cx="608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EA30E71-5F43-062E-D1B5-DBAB88B86AC3}"/>
              </a:ext>
            </a:extLst>
          </p:cNvPr>
          <p:cNvCxnSpPr/>
          <p:nvPr/>
        </p:nvCxnSpPr>
        <p:spPr>
          <a:xfrm flipH="1">
            <a:off x="1070798" y="1514014"/>
            <a:ext cx="608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1094EE7-9EC6-A808-D351-58761726745F}"/>
              </a:ext>
            </a:extLst>
          </p:cNvPr>
          <p:cNvSpPr txBox="1"/>
          <p:nvPr/>
        </p:nvSpPr>
        <p:spPr>
          <a:xfrm>
            <a:off x="1678898" y="1595512"/>
            <a:ext cx="26942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Convolution order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30604A5-0F86-4A22-7EFC-36A574809F30}"/>
              </a:ext>
            </a:extLst>
          </p:cNvPr>
          <p:cNvSpPr txBox="1"/>
          <p:nvPr/>
        </p:nvSpPr>
        <p:spPr>
          <a:xfrm>
            <a:off x="1678898" y="1352244"/>
            <a:ext cx="26942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Involved qubits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FE8F67C-FB70-DF74-2777-EFF5B5E47254}"/>
                  </a:ext>
                </a:extLst>
              </p:cNvPr>
              <p:cNvSpPr txBox="1"/>
              <p:nvPr/>
            </p:nvSpPr>
            <p:spPr>
              <a:xfrm>
                <a:off x="451684" y="3255984"/>
                <a:ext cx="1022880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800" dirty="0"/>
                  <a:t>The expectation value of the measurement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18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sz="1800" dirty="0"/>
                  <a:t> (top single-qubit auxiliary register) is: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FE8F67C-FB70-DF74-2777-EFF5B5E47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684" y="3255984"/>
                <a:ext cx="10228808" cy="369332"/>
              </a:xfrm>
              <a:prstGeom prst="rect">
                <a:avLst/>
              </a:prstGeom>
              <a:blipFill>
                <a:blip r:embed="rId10"/>
                <a:stretch>
                  <a:fillRect l="-477" t="-8197" b="-245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33FE6F06-8033-E66E-B24C-32673021B45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248524" y="3821759"/>
            <a:ext cx="6250581" cy="265685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D81FC93D-88BE-65CD-E28C-1C94D4EBC95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96094" y="4841662"/>
            <a:ext cx="4659819" cy="12137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24B7A9-884F-6B91-1DD3-4D348ED5C899}"/>
              </a:ext>
            </a:extLst>
          </p:cNvPr>
          <p:cNvSpPr txBox="1"/>
          <p:nvPr/>
        </p:nvSpPr>
        <p:spPr>
          <a:xfrm>
            <a:off x="451684" y="4321879"/>
            <a:ext cx="10228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/>
              <a:t>Which can be decomposed into the sum of:</a:t>
            </a:r>
          </a:p>
        </p:txBody>
      </p:sp>
    </p:spTree>
    <p:extLst>
      <p:ext uri="{BB962C8B-B14F-4D97-AF65-F5344CB8AC3E}">
        <p14:creationId xmlns:p14="http://schemas.microsoft.com/office/powerpoint/2010/main" val="26922864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47</a:t>
            </a:fld>
            <a:endParaRPr lang="en-GB" sz="13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E354E878-7F55-EFDC-1158-E6AF41CD0D6E}"/>
              </a:ext>
            </a:extLst>
          </p:cNvPr>
          <p:cNvSpPr txBox="1"/>
          <p:nvPr/>
        </p:nvSpPr>
        <p:spPr>
          <a:xfrm>
            <a:off x="7954240" y="474065"/>
            <a:ext cx="4055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considering the top auxiliary register as well</a:t>
            </a:r>
            <a:endParaRPr lang="it-IT" dirty="0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FBA9AA2F-5056-3232-3C95-66BC83AA2D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73110" y="1339987"/>
            <a:ext cx="7790477" cy="1461992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493A9C24-B3F4-75C5-4043-78DE43110E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4932" y="2499546"/>
            <a:ext cx="477708" cy="34395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F7AE8168-81FD-1D6F-614F-DADE4CCE75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1684" y="1409445"/>
            <a:ext cx="544164" cy="40812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6CCD01F-1F11-7F03-DA3D-53280446181E}"/>
              </a:ext>
            </a:extLst>
          </p:cNvPr>
          <p:cNvSpPr txBox="1"/>
          <p:nvPr/>
        </p:nvSpPr>
        <p:spPr>
          <a:xfrm>
            <a:off x="181840" y="1034741"/>
            <a:ext cx="2694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3890E0"/>
                </a:solidFill>
              </a:rPr>
              <a:t>Convolution</a:t>
            </a:r>
            <a:endParaRPr lang="en-US" sz="1800" dirty="0">
              <a:solidFill>
                <a:srgbClr val="3890E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E1379A-5BFC-116C-3FAE-DD78173B1FA4}"/>
              </a:ext>
            </a:extLst>
          </p:cNvPr>
          <p:cNvSpPr txBox="1"/>
          <p:nvPr/>
        </p:nvSpPr>
        <p:spPr>
          <a:xfrm>
            <a:off x="181840" y="2070983"/>
            <a:ext cx="2694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3890E0"/>
                </a:solidFill>
              </a:rPr>
              <a:t>Swap</a:t>
            </a:r>
            <a:endParaRPr lang="en-US" sz="1800" dirty="0">
              <a:solidFill>
                <a:srgbClr val="3890E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CE9A15A-87F2-E838-0B25-B74A3FF16E26}"/>
              </a:ext>
            </a:extLst>
          </p:cNvPr>
          <p:cNvCxnSpPr/>
          <p:nvPr/>
        </p:nvCxnSpPr>
        <p:spPr>
          <a:xfrm flipH="1">
            <a:off x="995848" y="2735705"/>
            <a:ext cx="608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13593BB-4800-CBD7-3205-7CBA18FA0CF3}"/>
              </a:ext>
            </a:extLst>
          </p:cNvPr>
          <p:cNvSpPr txBox="1"/>
          <p:nvPr/>
        </p:nvSpPr>
        <p:spPr>
          <a:xfrm>
            <a:off x="1603948" y="2566428"/>
            <a:ext cx="26942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Swapped qubit indexes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5C1396D-D4AE-060A-C5DF-47A652106773}"/>
              </a:ext>
            </a:extLst>
          </p:cNvPr>
          <p:cNvCxnSpPr/>
          <p:nvPr/>
        </p:nvCxnSpPr>
        <p:spPr>
          <a:xfrm flipH="1">
            <a:off x="1070798" y="1753854"/>
            <a:ext cx="608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EA30E71-5F43-062E-D1B5-DBAB88B86AC3}"/>
              </a:ext>
            </a:extLst>
          </p:cNvPr>
          <p:cNvCxnSpPr/>
          <p:nvPr/>
        </p:nvCxnSpPr>
        <p:spPr>
          <a:xfrm flipH="1">
            <a:off x="1070798" y="1514014"/>
            <a:ext cx="608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1094EE7-9EC6-A808-D351-58761726745F}"/>
              </a:ext>
            </a:extLst>
          </p:cNvPr>
          <p:cNvSpPr txBox="1"/>
          <p:nvPr/>
        </p:nvSpPr>
        <p:spPr>
          <a:xfrm>
            <a:off x="1678898" y="1595512"/>
            <a:ext cx="26942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Convolution order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30604A5-0F86-4A22-7EFC-36A574809F30}"/>
              </a:ext>
            </a:extLst>
          </p:cNvPr>
          <p:cNvSpPr txBox="1"/>
          <p:nvPr/>
        </p:nvSpPr>
        <p:spPr>
          <a:xfrm>
            <a:off x="1678898" y="1352244"/>
            <a:ext cx="26942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Involved qubits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FE8F67C-FB70-DF74-2777-EFF5B5E47254}"/>
                  </a:ext>
                </a:extLst>
              </p:cNvPr>
              <p:cNvSpPr txBox="1"/>
              <p:nvPr/>
            </p:nvSpPr>
            <p:spPr>
              <a:xfrm>
                <a:off x="451684" y="3255984"/>
                <a:ext cx="1022880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800" dirty="0"/>
                  <a:t>The expectation value of the measurement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it-IT" sz="18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sz="1800" dirty="0"/>
                  <a:t> (top single-qubit auxiliary register) is: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FE8F67C-FB70-DF74-2777-EFF5B5E47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684" y="3255984"/>
                <a:ext cx="10228808" cy="369332"/>
              </a:xfrm>
              <a:prstGeom prst="rect">
                <a:avLst/>
              </a:prstGeom>
              <a:blipFill>
                <a:blip r:embed="rId10"/>
                <a:stretch>
                  <a:fillRect l="-477" t="-8197" b="-245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33FE6F06-8033-E66E-B24C-32673021B45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248524" y="3821759"/>
            <a:ext cx="6250581" cy="265685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D81FC93D-88BE-65CD-E28C-1C94D4EBC95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96094" y="4841662"/>
            <a:ext cx="4659819" cy="12137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24B7A9-884F-6B91-1DD3-4D348ED5C899}"/>
              </a:ext>
            </a:extLst>
          </p:cNvPr>
          <p:cNvSpPr txBox="1"/>
          <p:nvPr/>
        </p:nvSpPr>
        <p:spPr>
          <a:xfrm>
            <a:off x="451684" y="4321879"/>
            <a:ext cx="10228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/>
              <a:t>Which can be decomposed into the sum of: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75F8432-1BC4-1554-010D-4D2678B6954A}"/>
                  </a:ext>
                </a:extLst>
              </p:cNvPr>
              <p:cNvSpPr txBox="1"/>
              <p:nvPr/>
            </p:nvSpPr>
            <p:spPr>
              <a:xfrm>
                <a:off x="5998883" y="4613372"/>
                <a:ext cx="6097248" cy="12421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8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sz="1800" i="1" dirty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it-IT" sz="1800" i="1" dirty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it-IT" sz="1800" i="1" dirty="0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it-IT" sz="1800" i="1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it-IT" sz="18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it-IT" sz="1800" dirty="0"/>
                  <a:t>denotes a Pauli-Z measurement on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8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p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p>
                    <m:r>
                      <a:rPr lang="it-IT" sz="18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800" dirty="0"/>
                  <a:t>qubit. In this way, </a:t>
                </a:r>
                <a:r>
                  <a:rPr lang="it-IT" sz="1800" b="1" dirty="0"/>
                  <a:t>we design a measurement outcome which is the weighted sum of measurement outcomes from all equally probable QCNNs.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75F8432-1BC4-1554-010D-4D2678B695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8883" y="4613372"/>
                <a:ext cx="6097248" cy="1242135"/>
              </a:xfrm>
              <a:prstGeom prst="rect">
                <a:avLst/>
              </a:prstGeom>
              <a:blipFill>
                <a:blip r:embed="rId15"/>
                <a:stretch>
                  <a:fillRect l="-800" t="-2941" b="-392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09140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0B8FA778-1DC9-051D-9595-FCCE8821C9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95"/>
          <a:stretch/>
        </p:blipFill>
        <p:spPr>
          <a:xfrm>
            <a:off x="268667" y="1477271"/>
            <a:ext cx="8140816" cy="358940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6AE10F6-6116-ACE2-A143-05503B83FE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14676" y="2481796"/>
            <a:ext cx="337966" cy="3379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1999BAD-29A7-F878-9A77-6E3390F09D95}"/>
                  </a:ext>
                </a:extLst>
              </p:cNvPr>
              <p:cNvSpPr txBox="1"/>
              <p:nvPr/>
            </p:nvSpPr>
            <p:spPr>
              <a:xfrm>
                <a:off x="9052642" y="1649845"/>
                <a:ext cx="3014440" cy="20313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solidFill>
                      <a:schemeClr val="tx1"/>
                    </a:solidFill>
                  </a:rPr>
                  <a:t>Just the sheer idea</a:t>
                </a:r>
              </a:p>
              <a:p>
                <a:endParaRPr lang="en-US" sz="1800" dirty="0">
                  <a:solidFill>
                    <a:schemeClr val="tx1"/>
                  </a:solidFill>
                </a:endParaRPr>
              </a:p>
              <a:p>
                <a:endParaRPr lang="en-US" sz="1800" dirty="0">
                  <a:solidFill>
                    <a:schemeClr val="tx1"/>
                  </a:solidFill>
                </a:endParaRPr>
              </a:p>
              <a:p>
                <a:r>
                  <a:rPr lang="en-US" sz="1800" dirty="0">
                    <a:solidFill>
                      <a:schemeClr val="tx1"/>
                    </a:solidFill>
                  </a:rPr>
                  <a:t>With increasing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 increases very fast, the circuit gets both wide and deep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1999BAD-29A7-F878-9A77-6E3390F09D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2642" y="1649845"/>
                <a:ext cx="3014440" cy="2031325"/>
              </a:xfrm>
              <a:prstGeom prst="rect">
                <a:avLst/>
              </a:prstGeom>
              <a:blipFill>
                <a:blip r:embed="rId7"/>
                <a:stretch>
                  <a:fillRect l="-1616" t="-1802" b="-39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80C0CFA-CA25-E5B3-45E2-5365AED93B4E}"/>
              </a:ext>
            </a:extLst>
          </p:cNvPr>
          <p:cNvSpPr txBox="1"/>
          <p:nvPr/>
        </p:nvSpPr>
        <p:spPr>
          <a:xfrm>
            <a:off x="9482360" y="3664657"/>
            <a:ext cx="24409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Can be avoided tracing out a constant number of qubits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14AD74-D0A3-759C-1734-4EEC5C0965C8}"/>
              </a:ext>
            </a:extLst>
          </p:cNvPr>
          <p:cNvSpPr txBox="1"/>
          <p:nvPr/>
        </p:nvSpPr>
        <p:spPr>
          <a:xfrm>
            <a:off x="9012440" y="3647865"/>
            <a:ext cx="9398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/>
              <a:t>💡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0D4F2DCF-6B31-C445-26BC-2CBBC95341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8722205" y="1615772"/>
            <a:ext cx="322908" cy="337966"/>
          </a:xfrm>
          <a:prstGeom prst="rect">
            <a:avLst/>
          </a:prstGeom>
        </p:spPr>
      </p:pic>
      <p:pic>
        <p:nvPicPr>
          <p:cNvPr id="35" name="Picture 34" descr="A graph with a blue line&#10;&#10;Description automatically generated">
            <a:extLst>
              <a:ext uri="{FF2B5EF4-FFF2-40B4-BE49-F238E27FC236}">
                <a16:creationId xmlns:a16="http://schemas.microsoft.com/office/drawing/2014/main" id="{83BAABB6-8E24-8E03-B620-FAEC965AB6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14676" y="4687225"/>
            <a:ext cx="2343835" cy="162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0703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</p:spPr>
            <p:txBody>
              <a:bodyPr wrap="square" anchor="t">
                <a:normAutofit/>
              </a:bodyPr>
              <a:lstStyle/>
              <a:p>
                <a:r>
                  <a:rPr lang="en-GB" dirty="0"/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equivariant QCNN </a:t>
                </a:r>
                <a:endParaRPr lang="en-GB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6309F67E-3F47-A0D2-CF8D-08FC9E9646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64066" y="400802"/>
                <a:ext cx="11463867" cy="851617"/>
              </a:xfrm>
              <a:blipFill>
                <a:blip r:embed="rId3"/>
                <a:stretch>
                  <a:fillRect l="-1383" t="-151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Graphic 12">
            <a:extLst>
              <a:ext uri="{FF2B5EF4-FFF2-40B4-BE49-F238E27FC236}">
                <a16:creationId xmlns:a16="http://schemas.microsoft.com/office/drawing/2014/main" id="{9A83C2B3-F2CC-7F85-1E73-C5617C7412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433" y="955442"/>
            <a:ext cx="9796073" cy="271903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8C3B4E17-17E5-E79C-2651-E52DF50170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433" y="3623870"/>
            <a:ext cx="9796073" cy="268198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FCF689F-7D34-320E-7BD2-B4437EAE92A4}"/>
              </a:ext>
            </a:extLst>
          </p:cNvPr>
          <p:cNvSpPr txBox="1"/>
          <p:nvPr/>
        </p:nvSpPr>
        <p:spPr>
          <a:xfrm>
            <a:off x="10160139" y="1022898"/>
            <a:ext cx="109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Case 1: 5:3</a:t>
            </a:r>
            <a:endParaRPr lang="it-IT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144A7B-39E7-A140-8508-EA855EA76891}"/>
              </a:ext>
            </a:extLst>
          </p:cNvPr>
          <p:cNvSpPr txBox="1"/>
          <p:nvPr/>
        </p:nvSpPr>
        <p:spPr>
          <a:xfrm>
            <a:off x="10160138" y="3674534"/>
            <a:ext cx="109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Case 2: 5:1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545287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019E58F-5786-49A7-BB88-30A71AD55170}" type="datetime1">
              <a:rPr lang="fr-CH" altLang="ko-KR" smtClean="0"/>
              <a:t>06.06.2024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053088" y="6435229"/>
            <a:ext cx="2985052" cy="365125"/>
          </a:xfrm>
        </p:spPr>
        <p:txBody>
          <a:bodyPr/>
          <a:lstStyle/>
          <a:p>
            <a:pPr algn="l"/>
            <a:r>
              <a:rPr lang="en-US" sz="1050" dirty="0"/>
              <a:t>Permutation-equivariant quantum convolutional neural networks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BD68771-7C3A-2809-8FB5-34F1AEE94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6"/>
            <a:ext cx="11463867" cy="563234"/>
          </a:xfrm>
        </p:spPr>
        <p:txBody>
          <a:bodyPr>
            <a:normAutofit/>
          </a:bodyPr>
          <a:lstStyle/>
          <a:p>
            <a:r>
              <a:rPr lang="en-GB" dirty="0"/>
              <a:t>Idea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877EE2E2-03DC-51FC-3A2D-E7C57715A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17170" y="2480361"/>
            <a:ext cx="5592876" cy="350242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614B4D7-7F0F-51E6-2B89-BDCEDFCF2B74}"/>
              </a:ext>
            </a:extLst>
          </p:cNvPr>
          <p:cNvSpPr txBox="1"/>
          <p:nvPr/>
        </p:nvSpPr>
        <p:spPr>
          <a:xfrm>
            <a:off x="8415868" y="3521410"/>
            <a:ext cx="2743200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Reflection</a:t>
            </a:r>
          </a:p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Rotation</a:t>
            </a:r>
          </a:p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Permutation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9565FC-28E7-A519-ABE7-C2DEFEE324B6}"/>
              </a:ext>
            </a:extLst>
          </p:cNvPr>
          <p:cNvSpPr txBox="1"/>
          <p:nvPr/>
        </p:nvSpPr>
        <p:spPr>
          <a:xfrm>
            <a:off x="1205842" y="1098767"/>
            <a:ext cx="97633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D6FB8"/>
                </a:solidFill>
              </a:rPr>
              <a:t>Develop a QCNN-like classifier that takes into account the </a:t>
            </a:r>
            <a:r>
              <a:rPr lang="en-US" sz="2400" b="1" u="sng" dirty="0">
                <a:solidFill>
                  <a:srgbClr val="1D6FB8"/>
                </a:solidFill>
              </a:rPr>
              <a:t>symmetries</a:t>
            </a:r>
            <a:r>
              <a:rPr lang="en-US" sz="2400" b="1" dirty="0">
                <a:solidFill>
                  <a:srgbClr val="1D6FB8"/>
                </a:solidFill>
              </a:rPr>
              <a:t> of the training data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FD7ACED-87AC-5F6C-0C0D-62076D954D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740000">
            <a:off x="270290" y="3600083"/>
            <a:ext cx="1329450" cy="126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7222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4AF034-625C-44F3-A35C-7819960D1CD9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50</a:t>
            </a:fld>
            <a:endParaRPr lang="en-GB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86699AA9-BCA0-4BD3-8779-39C14541F172}"/>
              </a:ext>
            </a:extLst>
          </p:cNvPr>
          <p:cNvSpPr txBox="1">
            <a:spLocks/>
          </p:cNvSpPr>
          <p:nvPr/>
        </p:nvSpPr>
        <p:spPr>
          <a:xfrm>
            <a:off x="3469541" y="2887935"/>
            <a:ext cx="5252917" cy="812968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 sz="6000" b="1" i="1" dirty="0">
                <a:solidFill>
                  <a:srgbClr val="3871C0"/>
                </a:solidFill>
              </a:rPr>
              <a:t>QUESTIONS</a:t>
            </a:r>
            <a:r>
              <a:rPr lang="fr-FR" sz="6000" b="1" dirty="0">
                <a:solidFill>
                  <a:srgbClr val="3871C0"/>
                </a:solidFill>
              </a:rPr>
              <a:t>?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E61191D-F029-12A7-A68C-D0B80E6EF9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9192" y="6426232"/>
            <a:ext cx="480813" cy="3259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FB029F-7CC1-0808-E065-8FFD0AE7C528}"/>
              </a:ext>
            </a:extLst>
          </p:cNvPr>
          <p:cNvSpPr txBox="1"/>
          <p:nvPr/>
        </p:nvSpPr>
        <p:spPr>
          <a:xfrm>
            <a:off x="782644" y="6391247"/>
            <a:ext cx="53737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ENGAGE has received funding from the European Union’s Horizon 2020 Research and Innovation </a:t>
            </a:r>
            <a:r>
              <a:rPr lang="en-US" sz="1000" dirty="0" err="1"/>
              <a:t>Programme</a:t>
            </a:r>
            <a:r>
              <a:rPr lang="en-US" sz="1000" dirty="0"/>
              <a:t> under the Marie </a:t>
            </a:r>
            <a:r>
              <a:rPr lang="en-US" sz="1000" dirty="0" err="1"/>
              <a:t>Skłodowska</a:t>
            </a:r>
            <a:r>
              <a:rPr lang="en-US" sz="1000" dirty="0"/>
              <a:t>-Curie Grant Agreement No. 101034267.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40523158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019E58F-5786-49A7-BB88-30A71AD55170}" type="datetime1">
              <a:rPr lang="fr-CH" altLang="ko-KR" smtClean="0"/>
              <a:t>06.06.2024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053088" y="6435229"/>
            <a:ext cx="2985052" cy="365125"/>
          </a:xfrm>
        </p:spPr>
        <p:txBody>
          <a:bodyPr/>
          <a:lstStyle/>
          <a:p>
            <a:pPr algn="l"/>
            <a:r>
              <a:rPr lang="en-US" sz="1050" dirty="0"/>
              <a:t>Permutation-equivariant quantum convolutional neural networks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51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BD68771-7C3A-2809-8FB5-34F1AEE94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6"/>
            <a:ext cx="11463867" cy="563234"/>
          </a:xfrm>
        </p:spPr>
        <p:txBody>
          <a:bodyPr>
            <a:normAutofit/>
          </a:bodyPr>
          <a:lstStyle/>
          <a:p>
            <a:r>
              <a:rPr lang="en-GB" dirty="0"/>
              <a:t>Extra: </a:t>
            </a:r>
            <a:r>
              <a:rPr lang="en-GB" dirty="0">
                <a:solidFill>
                  <a:srgbClr val="3890E0"/>
                </a:solidFill>
              </a:rPr>
              <a:t>End of QCNN?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B4CE91-8B98-ACD9-A330-74A214FC00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7291"/>
          <a:stretch/>
        </p:blipFill>
        <p:spPr>
          <a:xfrm>
            <a:off x="6740688" y="2018343"/>
            <a:ext cx="5290584" cy="4300532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543F7B-C844-D269-D7EA-0B1911FE1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653" y="2106118"/>
            <a:ext cx="4455597" cy="403501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E359D2A-C49A-3639-9F9E-0AE1A31AE997}"/>
                  </a:ext>
                </a:extLst>
              </p14:cNvPr>
              <p14:cNvContentPartPr/>
              <p14:nvPr/>
            </p14:nvContentPartPr>
            <p14:xfrm>
              <a:off x="3624120" y="2981160"/>
              <a:ext cx="1705320" cy="4824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E359D2A-C49A-3639-9F9E-0AE1A31AE99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08280" y="2917800"/>
                <a:ext cx="1736640" cy="17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1E65370B-4379-B379-5D4F-09A105BAEDB5}"/>
                  </a:ext>
                </a:extLst>
              </p14:cNvPr>
              <p14:cNvContentPartPr/>
              <p14:nvPr/>
            </p14:nvContentPartPr>
            <p14:xfrm>
              <a:off x="1062000" y="3200400"/>
              <a:ext cx="4267440" cy="4320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1E65370B-4379-B379-5D4F-09A105BAEDB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46160" y="3137040"/>
                <a:ext cx="4298760" cy="16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4FB6DC21-5548-E026-A828-002426DBBA32}"/>
                  </a:ext>
                </a:extLst>
              </p14:cNvPr>
              <p14:cNvContentPartPr/>
              <p14:nvPr/>
            </p14:nvContentPartPr>
            <p14:xfrm>
              <a:off x="1047600" y="3405240"/>
              <a:ext cx="4219920" cy="4788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4FB6DC21-5548-E026-A828-002426DBBA32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31760" y="3341880"/>
                <a:ext cx="4251240" cy="17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89893F90-680B-35DC-712A-C9F6ACDC91EB}"/>
                  </a:ext>
                </a:extLst>
              </p14:cNvPr>
              <p14:cNvContentPartPr/>
              <p14:nvPr/>
            </p14:nvContentPartPr>
            <p14:xfrm>
              <a:off x="1119240" y="3776760"/>
              <a:ext cx="4172400" cy="3348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89893F90-680B-35DC-712A-C9F6ACDC91EB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103400" y="3713400"/>
                <a:ext cx="4203720" cy="16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93CDC867-0EB7-D8F7-1463-150B95F9B526}"/>
                  </a:ext>
                </a:extLst>
              </p14:cNvPr>
              <p14:cNvContentPartPr/>
              <p14:nvPr/>
            </p14:nvContentPartPr>
            <p14:xfrm>
              <a:off x="1057320" y="4010040"/>
              <a:ext cx="4314960" cy="1944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93CDC867-0EB7-D8F7-1463-150B95F9B526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041480" y="3946680"/>
                <a:ext cx="4346280" cy="14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62CBCC5A-4BD9-60B6-09D7-57A9AC613B22}"/>
                  </a:ext>
                </a:extLst>
              </p14:cNvPr>
              <p14:cNvContentPartPr/>
              <p14:nvPr/>
            </p14:nvContentPartPr>
            <p14:xfrm>
              <a:off x="1066680" y="4191120"/>
              <a:ext cx="3762720" cy="813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62CBCC5A-4BD9-60B6-09D7-57A9AC613B2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50840" y="4127760"/>
                <a:ext cx="3794040" cy="20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152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00"/>
                            </p:stCondLst>
                            <p:childTnLst>
                              <p:par>
                                <p:cTn id="4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52</a:t>
            </a:fld>
            <a:endParaRPr lang="en-GB" sz="130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55B13BA-80EE-6D9F-C4FD-3011EA74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Note on the Datasets</a:t>
            </a:r>
            <a:endParaRPr lang="en-GB" dirty="0">
              <a:solidFill>
                <a:srgbClr val="3890E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86AD7E-B68D-369B-2381-8C6D1EBC4C4F}"/>
              </a:ext>
            </a:extLst>
          </p:cNvPr>
          <p:cNvSpPr txBox="1"/>
          <p:nvPr/>
        </p:nvSpPr>
        <p:spPr>
          <a:xfrm>
            <a:off x="770467" y="1133736"/>
            <a:ext cx="84497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Graph Dataset:</a:t>
            </a:r>
          </a:p>
          <a:p>
            <a:endParaRPr lang="en-US" sz="2000" dirty="0"/>
          </a:p>
          <a:p>
            <a:r>
              <a:rPr lang="en-US" sz="2000" dirty="0"/>
              <a:t>           Amplitude embedding on a 4-qubits system for a 4-vertexes graph</a:t>
            </a:r>
            <a:endParaRPr lang="it-IT" sz="2000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967C70-F84C-00D8-7A64-217389912E88}"/>
              </a:ext>
            </a:extLst>
          </p:cNvPr>
          <p:cNvGrpSpPr/>
          <p:nvPr/>
        </p:nvGrpSpPr>
        <p:grpSpPr>
          <a:xfrm>
            <a:off x="2580054" y="2490002"/>
            <a:ext cx="7014958" cy="4154984"/>
            <a:chOff x="2565403" y="2752469"/>
            <a:chExt cx="7014958" cy="415498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30ECFCD-4169-41F7-9125-2B0421E26CC1}"/>
                </a:ext>
              </a:extLst>
            </p:cNvPr>
            <p:cNvGrpSpPr/>
            <p:nvPr/>
          </p:nvGrpSpPr>
          <p:grpSpPr>
            <a:xfrm>
              <a:off x="2565403" y="3437467"/>
              <a:ext cx="1920924" cy="1914384"/>
              <a:chOff x="1426584" y="2524238"/>
              <a:chExt cx="1607405" cy="1633813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D53DECC3-95D9-9716-A052-B0C802A271CD}"/>
                  </a:ext>
                </a:extLst>
              </p:cNvPr>
              <p:cNvSpPr/>
              <p:nvPr/>
            </p:nvSpPr>
            <p:spPr>
              <a:xfrm>
                <a:off x="1426584" y="2524238"/>
                <a:ext cx="446452" cy="445401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/>
                  <a:t>1</a:t>
                </a:r>
                <a:endParaRPr lang="it-IT" sz="2800" b="1" dirty="0"/>
              </a:p>
            </p:txBody>
          </p:sp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D4C0F3EA-20BF-F023-0186-D1127B4715B0}"/>
                  </a:ext>
                </a:extLst>
              </p:cNvPr>
              <p:cNvSpPr/>
              <p:nvPr/>
            </p:nvSpPr>
            <p:spPr>
              <a:xfrm>
                <a:off x="2587537" y="2524238"/>
                <a:ext cx="446452" cy="445401"/>
              </a:xfrm>
              <a:prstGeom prst="ellipse">
                <a:avLst/>
              </a:prstGeom>
              <a:ln>
                <a:solidFill>
                  <a:schemeClr val="accent1">
                    <a:shade val="15000"/>
                    <a:alpha val="99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/>
                  <a:t>2</a:t>
                </a:r>
                <a:endParaRPr lang="it-IT" sz="2800" b="1" dirty="0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23F12945-4302-E67C-4512-5D931E9B46BC}"/>
                  </a:ext>
                </a:extLst>
              </p:cNvPr>
              <p:cNvSpPr/>
              <p:nvPr/>
            </p:nvSpPr>
            <p:spPr>
              <a:xfrm>
                <a:off x="1426584" y="3712650"/>
                <a:ext cx="446452" cy="445401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/>
                  <a:t>3</a:t>
                </a:r>
                <a:endParaRPr lang="it-IT" sz="2800" b="1" dirty="0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BFC2D707-2942-6AFD-CC80-B8AB4D4404CE}"/>
                  </a:ext>
                </a:extLst>
              </p:cNvPr>
              <p:cNvSpPr/>
              <p:nvPr/>
            </p:nvSpPr>
            <p:spPr>
              <a:xfrm>
                <a:off x="2587537" y="3712650"/>
                <a:ext cx="446452" cy="445401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/>
                  <a:t>4</a:t>
                </a:r>
                <a:endParaRPr lang="it-IT" sz="2800" b="1" dirty="0"/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55B88660-C90A-54B3-1B5A-899392C9B62E}"/>
                  </a:ext>
                </a:extLst>
              </p:cNvPr>
              <p:cNvCxnSpPr>
                <a:cxnSpLocks/>
                <a:stCxn id="7" idx="0"/>
                <a:endCxn id="2" idx="4"/>
              </p:cNvCxnSpPr>
              <p:nvPr/>
            </p:nvCxnSpPr>
            <p:spPr>
              <a:xfrm flipV="1">
                <a:off x="1649810" y="2969639"/>
                <a:ext cx="0" cy="74301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BD8AB9F0-0BF6-05D7-E709-01106800A118}"/>
                  </a:ext>
                </a:extLst>
              </p:cNvPr>
              <p:cNvCxnSpPr>
                <a:cxnSpLocks/>
                <a:stCxn id="7" idx="6"/>
                <a:endCxn id="8" idx="2"/>
              </p:cNvCxnSpPr>
              <p:nvPr/>
            </p:nvCxnSpPr>
            <p:spPr>
              <a:xfrm>
                <a:off x="1873036" y="3935351"/>
                <a:ext cx="714501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51A6395F-AA76-3736-242B-04A892F47197}"/>
                  </a:ext>
                </a:extLst>
              </p:cNvPr>
              <p:cNvCxnSpPr>
                <a:cxnSpLocks/>
                <a:stCxn id="8" idx="0"/>
                <a:endCxn id="3" idx="4"/>
              </p:cNvCxnSpPr>
              <p:nvPr/>
            </p:nvCxnSpPr>
            <p:spPr>
              <a:xfrm flipV="1">
                <a:off x="2810763" y="2969639"/>
                <a:ext cx="0" cy="74301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6DA92C9-3E34-B70C-7E2A-12EA09452719}"/>
                    </a:ext>
                  </a:extLst>
                </p:cNvPr>
                <p:cNvSpPr txBox="1"/>
                <p:nvPr/>
              </p:nvSpPr>
              <p:spPr>
                <a:xfrm>
                  <a:off x="7201568" y="2752469"/>
                  <a:ext cx="2378793" cy="41549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0000</m:t>
                          </m:r>
                        </m:e>
                      </m:d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→ 0</m:t>
                      </m:r>
                    </m:oMath>
                  </a14:m>
                  <a:r>
                    <a:rPr lang="it-IT" sz="2400" dirty="0"/>
                    <a:t> </a:t>
                  </a:r>
                </a:p>
                <a:p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0001</m:t>
                          </m:r>
                        </m:e>
                      </m:d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→ 0</m:t>
                      </m:r>
                    </m:oMath>
                  </a14:m>
                  <a:r>
                    <a:rPr lang="it-IT" sz="2400" dirty="0"/>
                    <a:t> </a:t>
                  </a:r>
                </a:p>
                <a:p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0010</m:t>
                          </m:r>
                        </m:e>
                      </m:d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→ 0</m:t>
                      </m:r>
                    </m:oMath>
                  </a14:m>
                  <a:r>
                    <a:rPr lang="it-IT" sz="2400" dirty="0"/>
                    <a:t> </a:t>
                  </a:r>
                </a:p>
                <a:p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0011</m:t>
                          </m:r>
                        </m:e>
                      </m:d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→ 1 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(3,4)</m:t>
                      </m:r>
                    </m:oMath>
                  </a14:m>
                  <a:r>
                    <a:rPr lang="it-IT" sz="2400" dirty="0">
                      <a:solidFill>
                        <a:schemeClr val="tx2">
                          <a:lumMod val="50000"/>
                        </a:schemeClr>
                      </a:solidFill>
                    </a:rPr>
                    <a:t> </a:t>
                  </a:r>
                  <a:endParaRPr lang="it-IT" sz="2400" dirty="0"/>
                </a:p>
                <a:p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0100</m:t>
                          </m:r>
                        </m:e>
                      </m:d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→ 0</m:t>
                      </m:r>
                    </m:oMath>
                  </a14:m>
                  <a:r>
                    <a:rPr lang="it-IT" sz="2400" dirty="0"/>
                    <a:t> </a:t>
                  </a:r>
                </a:p>
                <a:p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0101</m:t>
                          </m:r>
                        </m:e>
                      </m:d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→ 1 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(2,4)</m:t>
                      </m:r>
                    </m:oMath>
                  </a14:m>
                  <a:r>
                    <a:rPr lang="it-IT" sz="2400" dirty="0">
                      <a:solidFill>
                        <a:schemeClr val="tx2">
                          <a:lumMod val="50000"/>
                        </a:schemeClr>
                      </a:solidFill>
                    </a:rPr>
                    <a:t> </a:t>
                  </a:r>
                  <a:endParaRPr lang="it-IT" sz="2400" dirty="0"/>
                </a:p>
                <a:p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0110</m:t>
                          </m:r>
                        </m:e>
                      </m:d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→ 0 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(2,3)</m:t>
                      </m:r>
                    </m:oMath>
                  </a14:m>
                  <a:r>
                    <a:rPr lang="it-IT" sz="2400" dirty="0">
                      <a:solidFill>
                        <a:schemeClr val="tx2">
                          <a:lumMod val="50000"/>
                        </a:schemeClr>
                      </a:solidFill>
                    </a:rPr>
                    <a:t> </a:t>
                  </a:r>
                  <a:endParaRPr lang="it-IT" sz="2400" dirty="0"/>
                </a:p>
                <a:p>
                  <a14:m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0111</m:t>
                          </m:r>
                        </m:e>
                      </m:d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→ 0</m:t>
                      </m:r>
                    </m:oMath>
                  </a14:m>
                  <a:r>
                    <a:rPr lang="it-IT" sz="2400" dirty="0"/>
                    <a:t> </a:t>
                  </a:r>
                </a:p>
                <a:p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…</m:t>
                      </m:r>
                    </m:oMath>
                  </a14:m>
                  <a:r>
                    <a:rPr lang="it-IT" sz="2400" dirty="0"/>
                    <a:t> </a:t>
                  </a:r>
                </a:p>
                <a:p>
                  <a:endParaRPr lang="it-IT" sz="2400" dirty="0"/>
                </a:p>
                <a:p>
                  <a:endParaRPr lang="it-IT" sz="2400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6DA92C9-3E34-B70C-7E2A-12EA094527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01568" y="2752469"/>
                  <a:ext cx="2378793" cy="4154984"/>
                </a:xfrm>
                <a:prstGeom prst="rect">
                  <a:avLst/>
                </a:prstGeom>
                <a:blipFill>
                  <a:blip r:embed="rId3"/>
                  <a:stretch>
                    <a:fillRect t="-1026" r="-307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A77F661-E598-18AC-A5E6-F93D5253503D}"/>
                </a:ext>
              </a:extLst>
            </p:cNvPr>
            <p:cNvCxnSpPr/>
            <p:nvPr/>
          </p:nvCxnSpPr>
          <p:spPr>
            <a:xfrm>
              <a:off x="5325536" y="4292600"/>
              <a:ext cx="1261533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BCA8E29-6595-8A23-6607-CDD9E7E247A1}"/>
                </a:ext>
              </a:extLst>
            </p:cNvPr>
            <p:cNvSpPr txBox="1"/>
            <p:nvPr/>
          </p:nvSpPr>
          <p:spPr>
            <a:xfrm>
              <a:off x="5336769" y="3759301"/>
              <a:ext cx="12811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My guess</a:t>
              </a:r>
              <a:endParaRPr lang="it-IT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2004183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019E58F-5786-49A7-BB88-30A71AD55170}" type="datetime1">
              <a:rPr lang="fr-CH" altLang="ko-KR" smtClean="0"/>
              <a:t>06.06.2024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053088" y="6435229"/>
            <a:ext cx="2985052" cy="365125"/>
          </a:xfrm>
        </p:spPr>
        <p:txBody>
          <a:bodyPr/>
          <a:lstStyle/>
          <a:p>
            <a:pPr algn="l"/>
            <a:r>
              <a:rPr lang="en-US" sz="1050" dirty="0"/>
              <a:t>Permutation-equivariant quantum convolutional neural networks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53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BD68771-7C3A-2809-8FB5-34F1AEE94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6"/>
            <a:ext cx="11463867" cy="563234"/>
          </a:xfrm>
        </p:spPr>
        <p:txBody>
          <a:bodyPr>
            <a:normAutofit/>
          </a:bodyPr>
          <a:lstStyle/>
          <a:p>
            <a:r>
              <a:rPr lang="en-GB" dirty="0"/>
              <a:t>Extra: </a:t>
            </a:r>
            <a:r>
              <a:rPr lang="en-GB" dirty="0">
                <a:solidFill>
                  <a:srgbClr val="3890E0"/>
                </a:solidFill>
              </a:rPr>
              <a:t>Training details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BE0C00-6839-5D74-9268-729D4890B702}"/>
              </a:ext>
            </a:extLst>
          </p:cNvPr>
          <p:cNvSpPr txBox="1"/>
          <p:nvPr/>
        </p:nvSpPr>
        <p:spPr>
          <a:xfrm>
            <a:off x="657842" y="1092999"/>
            <a:ext cx="1136400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Optimizer: </a:t>
            </a:r>
            <a:r>
              <a:rPr lang="en-US" sz="2000" b="1" dirty="0">
                <a:solidFill>
                  <a:srgbClr val="3890E0"/>
                </a:solidFill>
              </a:rPr>
              <a:t>Nesterov</a:t>
            </a:r>
            <a:r>
              <a:rPr lang="en-US" sz="2000" dirty="0"/>
              <a:t> (Momentum) Optimizer with </a:t>
            </a:r>
            <a:r>
              <a:rPr lang="en-US" sz="2000" b="1" dirty="0">
                <a:solidFill>
                  <a:srgbClr val="3890E0"/>
                </a:solidFill>
              </a:rPr>
              <a:t>learning rate 0.005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Loss function: </a:t>
            </a:r>
            <a:r>
              <a:rPr lang="en-US" sz="2000" b="1" dirty="0">
                <a:solidFill>
                  <a:srgbClr val="3890E0"/>
                </a:solidFill>
              </a:rPr>
              <a:t>Cross Entropy</a:t>
            </a: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Batch size: </a:t>
            </a:r>
            <a:r>
              <a:rPr lang="en-US" sz="2000" b="1" dirty="0">
                <a:solidFill>
                  <a:srgbClr val="3890E0"/>
                </a:solidFill>
              </a:rPr>
              <a:t>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Statistics: </a:t>
            </a:r>
            <a:r>
              <a:rPr lang="en-US" sz="2000" dirty="0"/>
              <a:t>Averages and deviations from over </a:t>
            </a:r>
            <a:r>
              <a:rPr lang="en-US" sz="2000" b="1" dirty="0">
                <a:solidFill>
                  <a:srgbClr val="3890E0"/>
                </a:solidFill>
              </a:rPr>
              <a:t>10 identical runs </a:t>
            </a:r>
            <a:r>
              <a:rPr lang="en-US" sz="2000" dirty="0"/>
              <a:t>with different initial parameters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2356A9E-C390-DA54-D18C-71890A1057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38185" y="1732584"/>
            <a:ext cx="2730802" cy="71238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D8F42D4-A883-EF95-25D6-0101D5377B05}"/>
              </a:ext>
            </a:extLst>
          </p:cNvPr>
          <p:cNvSpPr txBox="1"/>
          <p:nvPr/>
        </p:nvSpPr>
        <p:spPr>
          <a:xfrm>
            <a:off x="759358" y="3290047"/>
            <a:ext cx="558048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3890E0"/>
                </a:solidFill>
              </a:rPr>
              <a:t>Reflection and Rotation</a:t>
            </a:r>
          </a:p>
          <a:p>
            <a:r>
              <a:rPr lang="en-GB" sz="2000" b="1" dirty="0">
                <a:solidFill>
                  <a:srgbClr val="3890E0"/>
                </a:solidFill>
              </a:rPr>
              <a:t>equivariant QCNNs</a:t>
            </a:r>
          </a:p>
          <a:p>
            <a:r>
              <a:rPr lang="en-GB" sz="2000" b="1" dirty="0">
                <a:solidFill>
                  <a:schemeClr val="tx1"/>
                </a:solidFill>
              </a:rPr>
              <a:t>Pixels: </a:t>
            </a:r>
            <a:r>
              <a:rPr lang="en-GB" sz="2000" b="1" dirty="0">
                <a:solidFill>
                  <a:srgbClr val="3890E0"/>
                </a:solidFill>
              </a:rPr>
              <a:t>16</a:t>
            </a:r>
            <a:r>
              <a:rPr lang="en-GB" sz="2000" b="1" dirty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(4x4)</a:t>
            </a:r>
          </a:p>
          <a:p>
            <a:pPr lvl="4"/>
            <a:r>
              <a:rPr lang="en-GB" sz="2000" b="1" dirty="0">
                <a:solidFill>
                  <a:srgbClr val="3890E0"/>
                </a:solidFill>
              </a:rPr>
              <a:t>	 </a:t>
            </a:r>
            <a:endParaRPr lang="it-IT" sz="2000" b="1" dirty="0">
              <a:solidFill>
                <a:srgbClr val="3890E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2AD5C19-FD20-9CD6-F45E-96A93567E9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198" r="55485"/>
          <a:stretch/>
        </p:blipFill>
        <p:spPr>
          <a:xfrm>
            <a:off x="1167623" y="4525952"/>
            <a:ext cx="1963703" cy="178796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1B2CC4E-8772-79BD-738B-6F95D7534EED}"/>
              </a:ext>
            </a:extLst>
          </p:cNvPr>
          <p:cNvSpPr txBox="1"/>
          <p:nvPr/>
        </p:nvSpPr>
        <p:spPr>
          <a:xfrm>
            <a:off x="785138" y="5233838"/>
            <a:ext cx="14001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3890E0"/>
                </a:solidFill>
              </a:rPr>
              <a:t>Pooling</a:t>
            </a:r>
            <a:endParaRPr lang="it-IT" b="1" dirty="0">
              <a:solidFill>
                <a:srgbClr val="3890E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2BC466-6876-0EF0-346A-985827F73582}"/>
              </a:ext>
            </a:extLst>
          </p:cNvPr>
          <p:cNvSpPr txBox="1"/>
          <p:nvPr/>
        </p:nvSpPr>
        <p:spPr>
          <a:xfrm>
            <a:off x="792006" y="4273935"/>
            <a:ext cx="14001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3890E0"/>
                </a:solidFill>
              </a:rPr>
              <a:t>Convolution</a:t>
            </a:r>
            <a:endParaRPr lang="it-IT" b="1" dirty="0">
              <a:solidFill>
                <a:srgbClr val="3890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42651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D2D8A6D6-8409-87CA-1CEB-2118646CD2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85" t="2832" r="-1269" b="-976"/>
          <a:stretch/>
        </p:blipFill>
        <p:spPr>
          <a:xfrm>
            <a:off x="8965001" y="3636706"/>
            <a:ext cx="3056849" cy="157006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019E58F-5786-49A7-BB88-30A71AD55170}" type="datetime1">
              <a:rPr lang="fr-CH" altLang="ko-KR" smtClean="0"/>
              <a:t>06.06.2024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053088" y="6435229"/>
            <a:ext cx="2985052" cy="365125"/>
          </a:xfrm>
        </p:spPr>
        <p:txBody>
          <a:bodyPr/>
          <a:lstStyle/>
          <a:p>
            <a:pPr algn="l"/>
            <a:r>
              <a:rPr lang="en-US" sz="1050" dirty="0"/>
              <a:t>Permutation-equivariant quantum convolutional neural networks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54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BD68771-7C3A-2809-8FB5-34F1AEE94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6"/>
            <a:ext cx="11463867" cy="563234"/>
          </a:xfrm>
        </p:spPr>
        <p:txBody>
          <a:bodyPr>
            <a:normAutofit/>
          </a:bodyPr>
          <a:lstStyle/>
          <a:p>
            <a:r>
              <a:rPr lang="en-GB" dirty="0"/>
              <a:t>Extra: </a:t>
            </a:r>
            <a:r>
              <a:rPr lang="en-GB" dirty="0">
                <a:solidFill>
                  <a:srgbClr val="3890E0"/>
                </a:solidFill>
              </a:rPr>
              <a:t>Training details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BE0C00-6839-5D74-9268-729D4890B702}"/>
              </a:ext>
            </a:extLst>
          </p:cNvPr>
          <p:cNvSpPr txBox="1"/>
          <p:nvPr/>
        </p:nvSpPr>
        <p:spPr>
          <a:xfrm>
            <a:off x="657842" y="1092999"/>
            <a:ext cx="1136400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Optimizer: </a:t>
            </a:r>
            <a:r>
              <a:rPr lang="en-US" sz="2000" b="1" dirty="0">
                <a:solidFill>
                  <a:srgbClr val="3890E0"/>
                </a:solidFill>
              </a:rPr>
              <a:t>Adam </a:t>
            </a:r>
            <a:r>
              <a:rPr lang="en-US" sz="2000" dirty="0"/>
              <a:t>Optimizer with </a:t>
            </a:r>
            <a:r>
              <a:rPr lang="en-US" sz="2000" b="1" dirty="0">
                <a:solidFill>
                  <a:srgbClr val="3890E0"/>
                </a:solidFill>
              </a:rPr>
              <a:t>learning rate 0.01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Loss function: </a:t>
            </a:r>
            <a:r>
              <a:rPr lang="en-US" sz="2000" b="1" dirty="0">
                <a:solidFill>
                  <a:srgbClr val="3890E0"/>
                </a:solidFill>
              </a:rPr>
              <a:t>MSE</a:t>
            </a: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Statistics: </a:t>
            </a:r>
            <a:r>
              <a:rPr lang="en-US" sz="2000" dirty="0"/>
              <a:t>Averages and deviations from over </a:t>
            </a:r>
            <a:r>
              <a:rPr lang="en-US" sz="2000" b="1" dirty="0">
                <a:solidFill>
                  <a:srgbClr val="3890E0"/>
                </a:solidFill>
              </a:rPr>
              <a:t>10 identical runs </a:t>
            </a:r>
            <a:r>
              <a:rPr lang="en-US" sz="2000" dirty="0"/>
              <a:t>with different initial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EB8EEDC-CD1F-191E-662D-B6F2FCB729EA}"/>
                  </a:ext>
                </a:extLst>
              </p:cNvPr>
              <p:cNvSpPr txBox="1"/>
              <p:nvPr/>
            </p:nvSpPr>
            <p:spPr>
              <a:xfrm>
                <a:off x="4761588" y="3278841"/>
                <a:ext cx="3645128" cy="16312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dirty="0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dirty="0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sz="2000" b="1" i="1" dirty="0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sz="2000" b="1" i="1" dirty="0" smtClean="0">
                        <a:solidFill>
                          <a:srgbClr val="3890E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b="1" dirty="0">
                    <a:solidFill>
                      <a:srgbClr val="3890E0"/>
                    </a:solidFill>
                  </a:rPr>
                  <a:t>equivariant QCNN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b="1" dirty="0">
                    <a:solidFill>
                      <a:schemeClr val="tx1"/>
                    </a:solidFill>
                  </a:rPr>
                  <a:t>Vertices: </a:t>
                </a:r>
                <a:r>
                  <a:rPr lang="en-GB" sz="2000" b="1" dirty="0">
                    <a:solidFill>
                      <a:srgbClr val="3890E0"/>
                    </a:solidFill>
                  </a:rPr>
                  <a:t>4 </a:t>
                </a:r>
                <a:r>
                  <a:rPr lang="en-GB" sz="2000" dirty="0">
                    <a:solidFill>
                      <a:schemeClr val="tx1"/>
                    </a:solidFill>
                  </a:rPr>
                  <a:t>(9 qubits)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b="1" dirty="0">
                    <a:solidFill>
                      <a:schemeClr val="tx1"/>
                    </a:solidFill>
                  </a:rPr>
                  <a:t>Edge probability: </a:t>
                </a:r>
                <a:r>
                  <a:rPr lang="en-GB" sz="2000" b="1" dirty="0">
                    <a:solidFill>
                      <a:srgbClr val="3890E0"/>
                    </a:solidFill>
                  </a:rPr>
                  <a:t>45%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b="1" dirty="0">
                    <a:solidFill>
                      <a:schemeClr val="tx1"/>
                    </a:solidFill>
                  </a:rPr>
                  <a:t>Datasets:</a:t>
                </a:r>
              </a:p>
              <a:p>
                <a:pPr lvl="4"/>
                <a:r>
                  <a:rPr lang="en-GB" sz="2000" b="1" dirty="0">
                    <a:solidFill>
                      <a:srgbClr val="3890E0"/>
                    </a:solidFill>
                  </a:rPr>
                  <a:t>	 </a:t>
                </a:r>
                <a:endParaRPr lang="it-IT" sz="2000" b="1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EB8EEDC-CD1F-191E-662D-B6F2FCB72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1588" y="3278841"/>
                <a:ext cx="3645128" cy="1631216"/>
              </a:xfrm>
              <a:prstGeom prst="rect">
                <a:avLst/>
              </a:prstGeom>
              <a:blipFill>
                <a:blip r:embed="rId4"/>
                <a:stretch>
                  <a:fillRect l="-1505" t="-1873" b="-63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ECA59837-DB0F-979C-FB79-81245DA7FACD}"/>
              </a:ext>
            </a:extLst>
          </p:cNvPr>
          <p:cNvSpPr txBox="1"/>
          <p:nvPr/>
        </p:nvSpPr>
        <p:spPr>
          <a:xfrm>
            <a:off x="5135371" y="4581159"/>
            <a:ext cx="36451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Case 1: 45 (Training) and 18 (Testing)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Case 2: 52 (Training) and 11 (Testing)</a:t>
            </a:r>
            <a:endParaRPr lang="it-IT" sz="1800" dirty="0">
              <a:solidFill>
                <a:schemeClr val="tx1"/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0BA48D7-7FD0-C786-0185-B732FFBDEA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98" t="54093" r="55485"/>
          <a:stretch/>
        </p:blipFill>
        <p:spPr>
          <a:xfrm>
            <a:off x="9244768" y="5494204"/>
            <a:ext cx="1963703" cy="82079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42A061E-7F4A-DC6E-61C8-7364D6B8C218}"/>
              </a:ext>
            </a:extLst>
          </p:cNvPr>
          <p:cNvSpPr txBox="1"/>
          <p:nvPr/>
        </p:nvSpPr>
        <p:spPr>
          <a:xfrm>
            <a:off x="8956557" y="5186427"/>
            <a:ext cx="14001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3890E0"/>
                </a:solidFill>
              </a:rPr>
              <a:t>Pooling</a:t>
            </a:r>
            <a:endParaRPr lang="it-IT" b="1" dirty="0">
              <a:solidFill>
                <a:srgbClr val="3890E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F3B8D4-E3DA-23F1-FD1F-3D6933AFC249}"/>
              </a:ext>
            </a:extLst>
          </p:cNvPr>
          <p:cNvSpPr txBox="1"/>
          <p:nvPr/>
        </p:nvSpPr>
        <p:spPr>
          <a:xfrm>
            <a:off x="8941970" y="3367084"/>
            <a:ext cx="14001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3890E0"/>
                </a:solidFill>
              </a:rPr>
              <a:t>Convolution</a:t>
            </a:r>
            <a:endParaRPr lang="it-IT" b="1" dirty="0">
              <a:solidFill>
                <a:srgbClr val="3890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6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019E58F-5786-49A7-BB88-30A71AD55170}" type="datetime1">
              <a:rPr lang="fr-CH" altLang="ko-KR" smtClean="0"/>
              <a:t>06.06.2024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053088" y="6435229"/>
            <a:ext cx="2985052" cy="365125"/>
          </a:xfrm>
        </p:spPr>
        <p:txBody>
          <a:bodyPr/>
          <a:lstStyle/>
          <a:p>
            <a:pPr algn="l"/>
            <a:r>
              <a:rPr lang="en-US" sz="1050" dirty="0"/>
              <a:t>Permutation-equivariant quantum convolutional neural networks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6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BD68771-7C3A-2809-8FB5-34F1AEE94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6"/>
            <a:ext cx="11463867" cy="563234"/>
          </a:xfrm>
        </p:spPr>
        <p:txBody>
          <a:bodyPr>
            <a:normAutofit/>
          </a:bodyPr>
          <a:lstStyle/>
          <a:p>
            <a:r>
              <a:rPr lang="en-GB" dirty="0"/>
              <a:t>Idea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877EE2E2-03DC-51FC-3A2D-E7C57715A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17170" y="2480361"/>
            <a:ext cx="5592876" cy="350242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614B4D7-7F0F-51E6-2B89-BDCEDFCF2B74}"/>
              </a:ext>
            </a:extLst>
          </p:cNvPr>
          <p:cNvSpPr txBox="1"/>
          <p:nvPr/>
        </p:nvSpPr>
        <p:spPr>
          <a:xfrm>
            <a:off x="8415868" y="3521410"/>
            <a:ext cx="2743200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Reflection</a:t>
            </a:r>
          </a:p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Rotation</a:t>
            </a:r>
          </a:p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Permutation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9565FC-28E7-A519-ABE7-C2DEFEE324B6}"/>
              </a:ext>
            </a:extLst>
          </p:cNvPr>
          <p:cNvSpPr txBox="1"/>
          <p:nvPr/>
        </p:nvSpPr>
        <p:spPr>
          <a:xfrm>
            <a:off x="1205842" y="1098767"/>
            <a:ext cx="97633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D6FB8"/>
                </a:solidFill>
              </a:rPr>
              <a:t>Develop a QCNN-like classifier that takes into account the </a:t>
            </a:r>
            <a:r>
              <a:rPr lang="en-US" sz="2400" b="1" u="sng" dirty="0">
                <a:solidFill>
                  <a:srgbClr val="1D6FB8"/>
                </a:solidFill>
              </a:rPr>
              <a:t>symmetries</a:t>
            </a:r>
            <a:r>
              <a:rPr lang="en-US" sz="2400" b="1" dirty="0">
                <a:solidFill>
                  <a:srgbClr val="1D6FB8"/>
                </a:solidFill>
              </a:rPr>
              <a:t> of the training data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FD7ACED-87AC-5F6C-0C0D-62076D954D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49469"/>
          <a:stretch/>
        </p:blipFill>
        <p:spPr>
          <a:xfrm>
            <a:off x="270290" y="4224867"/>
            <a:ext cx="1329450" cy="638194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4BF8A18B-6836-496B-17A2-C5EB4214780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3226" t="-1062" b="50531"/>
          <a:stretch/>
        </p:blipFill>
        <p:spPr>
          <a:xfrm>
            <a:off x="977900" y="3586673"/>
            <a:ext cx="621840" cy="638194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F4B5BCE-0ACA-132F-373D-6A229DD9A42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-1062" r="46774" b="50531"/>
          <a:stretch/>
        </p:blipFill>
        <p:spPr>
          <a:xfrm>
            <a:off x="270290" y="3586673"/>
            <a:ext cx="707610" cy="63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56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019E58F-5786-49A7-BB88-30A71AD55170}" type="datetime1">
              <a:rPr lang="fr-CH" altLang="ko-KR" smtClean="0"/>
              <a:t>06.06.2024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053088" y="6435229"/>
            <a:ext cx="2985052" cy="365125"/>
          </a:xfrm>
        </p:spPr>
        <p:txBody>
          <a:bodyPr/>
          <a:lstStyle/>
          <a:p>
            <a:pPr algn="l"/>
            <a:r>
              <a:rPr lang="en-US" sz="1050" dirty="0"/>
              <a:t>Permutation-equivariant quantum convolutional neural networks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7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BD68771-7C3A-2809-8FB5-34F1AEE94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6"/>
            <a:ext cx="11463867" cy="563234"/>
          </a:xfrm>
        </p:spPr>
        <p:txBody>
          <a:bodyPr>
            <a:normAutofit/>
          </a:bodyPr>
          <a:lstStyle/>
          <a:p>
            <a:r>
              <a:rPr lang="en-GB" dirty="0"/>
              <a:t>Idea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877EE2E2-03DC-51FC-3A2D-E7C57715A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17170" y="2480361"/>
            <a:ext cx="5592876" cy="350242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59565FC-28E7-A519-ABE7-C2DEFEE324B6}"/>
              </a:ext>
            </a:extLst>
          </p:cNvPr>
          <p:cNvSpPr txBox="1"/>
          <p:nvPr/>
        </p:nvSpPr>
        <p:spPr>
          <a:xfrm>
            <a:off x="1205842" y="1098767"/>
            <a:ext cx="97633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D6FB8"/>
                </a:solidFill>
              </a:rPr>
              <a:t>Develop a QCNN-like classifier that takes into account the </a:t>
            </a:r>
            <a:r>
              <a:rPr lang="en-US" sz="2400" b="1" u="sng" dirty="0">
                <a:solidFill>
                  <a:srgbClr val="1D6FB8"/>
                </a:solidFill>
              </a:rPr>
              <a:t>symmetries</a:t>
            </a:r>
            <a:r>
              <a:rPr lang="en-US" sz="2400" b="1" dirty="0">
                <a:solidFill>
                  <a:srgbClr val="1D6FB8"/>
                </a:solidFill>
              </a:rPr>
              <a:t> of the training data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FD7ACED-87AC-5F6C-0C0D-62076D954D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49469"/>
          <a:stretch/>
        </p:blipFill>
        <p:spPr>
          <a:xfrm>
            <a:off x="270290" y="4224867"/>
            <a:ext cx="1329450" cy="638194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4BF8A18B-6836-496B-17A2-C5EB4214780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3226" t="-1062" b="50531"/>
          <a:stretch/>
        </p:blipFill>
        <p:spPr>
          <a:xfrm>
            <a:off x="580713" y="3593378"/>
            <a:ext cx="621840" cy="638194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F4B5BCE-0ACA-132F-373D-6A229DD9A42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-1062" r="46774" b="50531"/>
          <a:stretch/>
        </p:blipFill>
        <p:spPr>
          <a:xfrm>
            <a:off x="647148" y="3593378"/>
            <a:ext cx="707610" cy="6381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EC6C10-7FCA-92E4-D268-4E13CD0CE52D}"/>
              </a:ext>
            </a:extLst>
          </p:cNvPr>
          <p:cNvSpPr txBox="1"/>
          <p:nvPr/>
        </p:nvSpPr>
        <p:spPr>
          <a:xfrm>
            <a:off x="8415868" y="3521410"/>
            <a:ext cx="2743200" cy="142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Reflection</a:t>
            </a:r>
          </a:p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Rotation</a:t>
            </a:r>
          </a:p>
          <a:p>
            <a:pPr marL="342900" indent="-342900">
              <a:lnSpc>
                <a:spcPct val="150000"/>
              </a:lnSpc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Permutation</a:t>
            </a:r>
          </a:p>
        </p:txBody>
      </p:sp>
    </p:spTree>
    <p:extLst>
      <p:ext uri="{BB962C8B-B14F-4D97-AF65-F5344CB8AC3E}">
        <p14:creationId xmlns:p14="http://schemas.microsoft.com/office/powerpoint/2010/main" val="57415114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019E58F-5786-49A7-BB88-30A71AD55170}" type="datetime1">
              <a:rPr lang="fr-CH" altLang="ko-KR" smtClean="0"/>
              <a:t>06.06.2024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053088" y="6435229"/>
            <a:ext cx="2985052" cy="365125"/>
          </a:xfrm>
        </p:spPr>
        <p:txBody>
          <a:bodyPr/>
          <a:lstStyle/>
          <a:p>
            <a:pPr algn="l"/>
            <a:r>
              <a:rPr lang="en-US" sz="1050" dirty="0"/>
              <a:t>Permutation-equivariant quantum convolutional neural networks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8</a:t>
            </a:fld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BD68771-7C3A-2809-8FB5-34F1AEE94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6"/>
            <a:ext cx="11463867" cy="563234"/>
          </a:xfrm>
        </p:spPr>
        <p:txBody>
          <a:bodyPr>
            <a:normAutofit/>
          </a:bodyPr>
          <a:lstStyle/>
          <a:p>
            <a:r>
              <a:rPr lang="en-GB" dirty="0"/>
              <a:t>Roadmap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D59642-4709-0485-20A5-76A06AB2DE23}"/>
              </a:ext>
            </a:extLst>
          </p:cNvPr>
          <p:cNvSpPr txBox="1"/>
          <p:nvPr/>
        </p:nvSpPr>
        <p:spPr>
          <a:xfrm>
            <a:off x="1333500" y="1274495"/>
            <a:ext cx="4762500" cy="3671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Clr>
                <a:srgbClr val="1D6FB8"/>
              </a:buClr>
              <a:buFont typeface="+mj-lt"/>
              <a:buAutoNum type="arabicPeriod"/>
            </a:pPr>
            <a:r>
              <a:rPr lang="en-US" sz="2400" b="1" dirty="0">
                <a:solidFill>
                  <a:srgbClr val="1D6FB8"/>
                </a:solidFill>
              </a:rPr>
              <a:t>Introduction to QCNNs</a:t>
            </a:r>
          </a:p>
          <a:p>
            <a:pPr marL="342900" indent="-342900">
              <a:lnSpc>
                <a:spcPct val="200000"/>
              </a:lnSpc>
              <a:buClr>
                <a:srgbClr val="1D6FB8"/>
              </a:buClr>
              <a:buFont typeface="+mj-lt"/>
              <a:buAutoNum type="arabicPeriod"/>
            </a:pPr>
            <a:r>
              <a:rPr lang="en-US" sz="2400" b="1" dirty="0">
                <a:solidFill>
                  <a:srgbClr val="1D6FB8"/>
                </a:solidFill>
              </a:rPr>
              <a:t>Label symmetries </a:t>
            </a:r>
          </a:p>
          <a:p>
            <a:pPr marL="342900" indent="-342900">
              <a:lnSpc>
                <a:spcPct val="200000"/>
              </a:lnSpc>
              <a:buClr>
                <a:srgbClr val="1D6FB8"/>
              </a:buClr>
              <a:buFont typeface="+mj-lt"/>
              <a:buAutoNum type="arabicPeriod"/>
            </a:pPr>
            <a:r>
              <a:rPr lang="en-US" sz="2400" b="1" dirty="0">
                <a:solidFill>
                  <a:srgbClr val="1D6FB8"/>
                </a:solidFill>
              </a:rPr>
              <a:t>EQCNNs + Results</a:t>
            </a:r>
            <a:br>
              <a:rPr lang="en-US" sz="2400" b="1" dirty="0">
                <a:solidFill>
                  <a:srgbClr val="1D6FB8"/>
                </a:solidFill>
              </a:rPr>
            </a:br>
            <a:br>
              <a:rPr lang="en-US" sz="2400" b="1" dirty="0">
                <a:solidFill>
                  <a:srgbClr val="1D6FB8"/>
                </a:solidFill>
              </a:rPr>
            </a:br>
            <a:endParaRPr lang="it-IT" sz="2400" b="1" dirty="0">
              <a:solidFill>
                <a:srgbClr val="1D6FB8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491BA8E-5E0C-33F7-DBEA-027189D5F179}"/>
                  </a:ext>
                </a:extLst>
              </p:cNvPr>
              <p:cNvSpPr txBox="1"/>
              <p:nvPr/>
            </p:nvSpPr>
            <p:spPr>
              <a:xfrm>
                <a:off x="1710268" y="3479329"/>
                <a:ext cx="5867400" cy="1881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Clr>
                    <a:srgbClr val="1D6FB8"/>
                  </a:buClr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3890E0"/>
                    </a:solidFill>
                  </a:rPr>
                  <a:t>Reflection-equivariant QCNN</a:t>
                </a:r>
              </a:p>
              <a:p>
                <a:pPr marL="342900" indent="-342900">
                  <a:lnSpc>
                    <a:spcPct val="150000"/>
                  </a:lnSpc>
                  <a:buClr>
                    <a:srgbClr val="1D6FB8"/>
                  </a:buClr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3890E0"/>
                    </a:solidFill>
                  </a:rPr>
                  <a:t>Reflection and rotation-equivariant QCNN</a:t>
                </a:r>
              </a:p>
              <a:p>
                <a:pPr marL="342900" indent="-342900">
                  <a:lnSpc>
                    <a:spcPct val="150000"/>
                  </a:lnSpc>
                  <a:buClr>
                    <a:srgbClr val="1D6FB8"/>
                  </a:buClr>
                  <a:buFont typeface="+mj-lt"/>
                  <a:buAutoNum type="arabicPeriod"/>
                </a:pPr>
                <a:r>
                  <a:rPr lang="en-US" sz="2000" b="1" dirty="0">
                    <a:solidFill>
                      <a:srgbClr val="3890E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3890E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3890E0"/>
                    </a:solidFill>
                  </a:rPr>
                  <a:t>-equivariant QCNN</a:t>
                </a:r>
              </a:p>
              <a:p>
                <a:pPr marL="342900" indent="-342900">
                  <a:lnSpc>
                    <a:spcPct val="150000"/>
                  </a:lnSpc>
                  <a:buClr>
                    <a:srgbClr val="1D6FB8"/>
                  </a:buClr>
                  <a:buFont typeface="+mj-lt"/>
                  <a:buAutoNum type="arabicPeriod"/>
                </a:pPr>
                <a:endParaRPr lang="en-US" sz="2000" b="1" dirty="0">
                  <a:solidFill>
                    <a:srgbClr val="3890E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491BA8E-5E0C-33F7-DBEA-027189D5F1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0268" y="3479329"/>
                <a:ext cx="5867400" cy="1881990"/>
              </a:xfrm>
              <a:prstGeom prst="rect">
                <a:avLst/>
              </a:prstGeom>
              <a:blipFill>
                <a:blip r:embed="rId3"/>
                <a:stretch>
                  <a:fillRect l="-9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B7192D-3426-ACE2-6709-790B88FE3760}"/>
              </a:ext>
            </a:extLst>
          </p:cNvPr>
          <p:cNvSpPr/>
          <p:nvPr/>
        </p:nvSpPr>
        <p:spPr>
          <a:xfrm>
            <a:off x="1627717" y="3522134"/>
            <a:ext cx="45719" cy="13843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6640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D9A4E9A-059B-E3F6-B93E-4DC19C3E3CE0}"/>
              </a:ext>
            </a:extLst>
          </p:cNvPr>
          <p:cNvSpPr/>
          <p:nvPr/>
        </p:nvSpPr>
        <p:spPr>
          <a:xfrm>
            <a:off x="1006496" y="2730041"/>
            <a:ext cx="1434095" cy="243402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233233-6937-98A5-C0F8-CAEEF20954AA}"/>
              </a:ext>
            </a:extLst>
          </p:cNvPr>
          <p:cNvSpPr/>
          <p:nvPr/>
        </p:nvSpPr>
        <p:spPr>
          <a:xfrm>
            <a:off x="1006495" y="3642553"/>
            <a:ext cx="961453" cy="242005"/>
          </a:xfrm>
          <a:prstGeom prst="rect">
            <a:avLst/>
          </a:prstGeom>
          <a:solidFill>
            <a:srgbClr val="E88C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47F73A-CA80-6FA2-09D6-C4514C5E5FB5}"/>
              </a:ext>
            </a:extLst>
          </p:cNvPr>
          <p:cNvSpPr txBox="1"/>
          <p:nvPr/>
        </p:nvSpPr>
        <p:spPr>
          <a:xfrm>
            <a:off x="594524" y="2007553"/>
            <a:ext cx="406399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Pct val="97000"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Tx/>
              <a:buSzPct val="97000"/>
            </a:pPr>
            <a:r>
              <a:rPr lang="en-US" sz="800" b="1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Convolution: Two-qubit convolutional </a:t>
            </a:r>
            <a:r>
              <a:rPr lang="en-US" sz="2000" dirty="0" err="1">
                <a:solidFill>
                  <a:schemeClr val="tx1"/>
                </a:solidFill>
              </a:rPr>
              <a:t>Ansätze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buClrTx/>
              <a:buSzPct val="97000"/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Tx/>
              <a:buSzPct val="97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Pooling: Mid-circuit measurement / ignoring qubits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D94F45-5C99-4F02-BF59-CDA768729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1. QCNNs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E99A774-F2F7-516D-F22D-CB6278F73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4162" y="1617125"/>
            <a:ext cx="6601638" cy="41425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602C-8477-4F0C-B398-30B882E21E9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1967948" y="6356350"/>
            <a:ext cx="27432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9019E58F-5786-49A7-BB88-30A71AD55170}" type="datetime1">
              <a:rPr lang="fr-CH" altLang="ko-KR" smtClean="0"/>
              <a:pPr>
                <a:spcAft>
                  <a:spcPts val="600"/>
                </a:spcAft>
              </a:pPr>
              <a:t>06.06.2024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2FAD3-3B54-4A95-AC3C-F2B7F363789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5168348" y="6356350"/>
            <a:ext cx="2985052" cy="3651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Permutation-equivariant quantum convolutional neural networks</a:t>
            </a:r>
            <a:endParaRPr lang="en-GB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BCD62-4431-4224-8DBF-B9AE41C02B5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z="13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9</a:t>
            </a:fld>
            <a:endParaRPr lang="en-GB" sz="13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B65D05-47C1-B9C5-EEF7-46540F4B1537}"/>
              </a:ext>
            </a:extLst>
          </p:cNvPr>
          <p:cNvSpPr txBox="1"/>
          <p:nvPr/>
        </p:nvSpPr>
        <p:spPr>
          <a:xfrm>
            <a:off x="7061200" y="369655"/>
            <a:ext cx="50546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[1] Absence of Barren Plateaus in Quantum Convolutional Neural Networks</a:t>
            </a:r>
          </a:p>
          <a:p>
            <a:r>
              <a:rPr lang="it-IT" dirty="0"/>
              <a:t>[2] </a:t>
            </a:r>
            <a:r>
              <a:rPr lang="en-US" dirty="0"/>
              <a:t>A Review of Barren Plateaus in Variational Quantum Computing</a:t>
            </a:r>
            <a:endParaRPr lang="it-IT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ACB5BF0-403D-8E8D-83EC-2362A72A2865}"/>
              </a:ext>
            </a:extLst>
          </p:cNvPr>
          <p:cNvSpPr txBox="1"/>
          <p:nvPr/>
        </p:nvSpPr>
        <p:spPr>
          <a:xfrm>
            <a:off x="5884333" y="581514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[3] Quantum phase detection generalisation from marginal quantum neural network models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7771B7C-7A18-67EB-406A-C3F718DE01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7782" y="3039230"/>
            <a:ext cx="165021" cy="2145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B9D0FA-DCF2-6AC3-06F8-9886EBB21D7F}"/>
              </a:ext>
            </a:extLst>
          </p:cNvPr>
          <p:cNvSpPr txBox="1"/>
          <p:nvPr/>
        </p:nvSpPr>
        <p:spPr>
          <a:xfrm>
            <a:off x="594524" y="2007553"/>
            <a:ext cx="4063998" cy="95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Pct val="97000"/>
            </a:pPr>
            <a:r>
              <a:rPr lang="en-US" sz="2000" b="1" dirty="0">
                <a:solidFill>
                  <a:schemeClr val="tx1"/>
                </a:solidFill>
              </a:rPr>
              <a:t>Quantum counterpart of CNNs:</a:t>
            </a:r>
          </a:p>
          <a:p>
            <a:pPr>
              <a:lnSpc>
                <a:spcPct val="150000"/>
              </a:lnSpc>
              <a:buClrTx/>
              <a:buSzPct val="97000"/>
            </a:pP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37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</p:bld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2367</Words>
  <Application>Microsoft Office PowerPoint</Application>
  <PresentationFormat>Widescreen</PresentationFormat>
  <Paragraphs>689</Paragraphs>
  <Slides>54</Slides>
  <Notes>53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9" baseType="lpstr">
      <vt:lpstr>Arial</vt:lpstr>
      <vt:lpstr>Calibri</vt:lpstr>
      <vt:lpstr>Cambria Math</vt:lpstr>
      <vt:lpstr>Wingdings</vt:lpstr>
      <vt:lpstr>Conception personnalisée</vt:lpstr>
      <vt:lpstr>Permutation-equivariant quantum convolutional neural networks</vt:lpstr>
      <vt:lpstr>Idea</vt:lpstr>
      <vt:lpstr>Idea</vt:lpstr>
      <vt:lpstr>Idea</vt:lpstr>
      <vt:lpstr>Idea</vt:lpstr>
      <vt:lpstr>Idea</vt:lpstr>
      <vt:lpstr>Idea</vt:lpstr>
      <vt:lpstr>Roadmap</vt:lpstr>
      <vt:lpstr>1. QCNNs</vt:lpstr>
      <vt:lpstr>1. QCNNs</vt:lpstr>
      <vt:lpstr>2. Label symmetries</vt:lpstr>
      <vt:lpstr>2. Label symmetries</vt:lpstr>
      <vt:lpstr>2. Label symmetries: Reflection</vt:lpstr>
      <vt:lpstr>2. Label symmetries: Reflection</vt:lpstr>
      <vt:lpstr>2. Label symmetries: Reflection &amp; π⁄2- rotation</vt:lpstr>
      <vt:lpstr>2. Label symmetries: Reflection &amp; π⁄2- rotation</vt:lpstr>
      <vt:lpstr>2. Label symmetries: Reflection &amp; π⁄2- rotation</vt:lpstr>
      <vt:lpstr>2. Label symmetries: Full permutation</vt:lpstr>
      <vt:lpstr>2. Label symmetries: Full permutation</vt:lpstr>
      <vt:lpstr>Note on the Datasets</vt:lpstr>
      <vt:lpstr>3. Reflection-equivariant QCNN </vt:lpstr>
      <vt:lpstr>3. Reflection-equivariant QCNN </vt:lpstr>
      <vt:lpstr>3. Reflection-equivariant QCNN </vt:lpstr>
      <vt:lpstr>3. Reflection-equivariant QCNN </vt:lpstr>
      <vt:lpstr>3. Reflection-equivariant QCNN </vt:lpstr>
      <vt:lpstr>3. Reflection-equivariant QCNN </vt:lpstr>
      <vt:lpstr>3. Reflection-equivariant QCNN </vt:lpstr>
      <vt:lpstr>3. Reflection-equivariant QCNN </vt:lpstr>
      <vt:lpstr>3. Reflection-equivariant QCNN </vt:lpstr>
      <vt:lpstr>3. Reflection and π/2-rotation equivariant QCNN </vt:lpstr>
      <vt:lpstr>3. Reflection and π/2-rotation equivariant QCNN </vt:lpstr>
      <vt:lpstr>3. Reflection and π/2-rotation equivariant QCNN </vt:lpstr>
      <vt:lpstr>3. Reflection and π/2-rotation equivariant QCNN </vt:lpstr>
      <vt:lpstr>3. Reflection and π/2-rotation equivariant QCNN </vt:lpstr>
      <vt:lpstr>3. S_n  equivariant QCNN </vt:lpstr>
      <vt:lpstr>3. S_n  equivariant QCNN </vt:lpstr>
      <vt:lpstr>3. S_n  equivariant QCNN </vt:lpstr>
      <vt:lpstr>3. S_n  equivariant QCNN </vt:lpstr>
      <vt:lpstr>3. S_n  equivariant QCNN </vt:lpstr>
      <vt:lpstr>3. S_n  equivariant QCNN </vt:lpstr>
      <vt:lpstr>3. S_n  equivariant QCNN </vt:lpstr>
      <vt:lpstr>3. S_n  equivariant QCNN </vt:lpstr>
      <vt:lpstr>3. S_n  equivariant QCNN </vt:lpstr>
      <vt:lpstr>3. S_n  equivariant QCNN </vt:lpstr>
      <vt:lpstr>3. S_n  equivariant QCNN </vt:lpstr>
      <vt:lpstr>3. S_n  equivariant QCNN </vt:lpstr>
      <vt:lpstr>3. S_n  equivariant QCNN </vt:lpstr>
      <vt:lpstr>3. S_n  equivariant QCNN </vt:lpstr>
      <vt:lpstr>3. S_n  equivariant QCNN </vt:lpstr>
      <vt:lpstr>PowerPoint Presentation</vt:lpstr>
      <vt:lpstr>Extra: End of QCNN?</vt:lpstr>
      <vt:lpstr>Note on the Datasets</vt:lpstr>
      <vt:lpstr>Extra: Training details</vt:lpstr>
      <vt:lpstr>Extra: Training details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2024-06-06T11:22:10Z</dcterms:modified>
</cp:coreProperties>
</file>