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86" r:id="rId4"/>
    <p:sldId id="274" r:id="rId5"/>
    <p:sldId id="275" r:id="rId6"/>
    <p:sldId id="287" r:id="rId7"/>
    <p:sldId id="276" r:id="rId8"/>
    <p:sldId id="284" r:id="rId9"/>
    <p:sldId id="281" r:id="rId10"/>
    <p:sldId id="263" r:id="rId11"/>
    <p:sldId id="288" r:id="rId12"/>
    <p:sldId id="278" r:id="rId13"/>
    <p:sldId id="265" r:id="rId14"/>
    <p:sldId id="260" r:id="rId15"/>
    <p:sldId id="279" r:id="rId16"/>
    <p:sldId id="259" r:id="rId17"/>
    <p:sldId id="280" r:id="rId18"/>
    <p:sldId id="285" r:id="rId19"/>
    <p:sldId id="282" r:id="rId20"/>
    <p:sldId id="289" r:id="rId21"/>
    <p:sldId id="283" r:id="rId22"/>
    <p:sldId id="269" r:id="rId23"/>
    <p:sldId id="264" r:id="rId24"/>
    <p:sldId id="290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>
        <p:scale>
          <a:sx n="75" d="100"/>
          <a:sy n="75" d="100"/>
        </p:scale>
        <p:origin x="1068" y="9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1773B1-F0B4-440B-B6E8-68B674BC0039}" type="datetimeFigureOut">
              <a:rPr lang="en-GB" smtClean="0"/>
              <a:t>02/05/2024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05AF5B-D6CF-4B83-8CBE-3654618C32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89448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189249-55B3-E24B-72D4-E102C92045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348A74E-5D3C-02A1-9D73-B78E37456E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76460A-C203-57AF-FE45-103353C97B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589-5C0D-4B4D-A799-535158867012}" type="datetime1">
              <a:rPr lang="en-GB" smtClean="0"/>
              <a:t>02/05/2024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CD0538-7BD4-B3F5-A57C-0D3D8AB15A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6F1C94-A6C0-F54E-4A21-D4ED6D005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A3F0B-B96A-4D5B-8E61-454EAC4CE6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6644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812DF7-413F-0555-3262-DB8C45B36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C3D369A-CC1C-E9DE-520B-743284CFD8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E82978-EA06-AEB7-AA4D-50FCD4DB7B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29558-DD38-492F-8BD7-915E67D64518}" type="datetime1">
              <a:rPr lang="en-GB" smtClean="0"/>
              <a:t>02/05/2024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0C3E38-307B-68C7-ED30-484710D86E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99B007-F222-901F-98E3-D472DC2F5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A3F0B-B96A-4D5B-8E61-454EAC4CE6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6305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2407B28-8475-85DD-966C-8B2BE9D95B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06F46D8-6E73-E446-73FC-A8FCDD3185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1A7785-699B-7E0C-851B-CD75AC829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7AC83-D712-4890-8B57-2BD1AB409307}" type="datetime1">
              <a:rPr lang="en-GB" smtClean="0"/>
              <a:t>02/05/2024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DA88B9-928E-E608-8C2A-3618DF8D6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9E73C2-3841-6EFE-22DE-C6BFB441B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A3F0B-B96A-4D5B-8E61-454EAC4CE6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6240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F42844-8058-AD60-D375-D0726ED2C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CE13A9-99F1-DBDD-7A3C-E96D359485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AAA16C-18DA-000C-471E-8DD569E11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41158-49F4-459F-8142-9BE5198E2E52}" type="datetime1">
              <a:rPr lang="en-GB" smtClean="0"/>
              <a:t>02/05/2024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A021C1-FC56-A87D-A76D-057A83695C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464E32-4AC4-343A-1068-D013039BF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A3F0B-B96A-4D5B-8E61-454EAC4CE6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447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B1A7FB-6448-022F-11AB-51CA7E46F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862B8C-F25A-7A52-3FF7-2C3B113731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392E6-50C6-3358-923E-A02CA20D12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F711C-E2AD-4D8E-B11B-E4CBFC9B5FC5}" type="datetime1">
              <a:rPr lang="en-GB" smtClean="0"/>
              <a:t>02/05/2024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5D2242-DB51-68A2-3082-4C8E7D46A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196960-252F-6CAC-9F32-6128E813D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A3F0B-B96A-4D5B-8E61-454EAC4CE6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9171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8311BA-37F1-6E14-6F1E-3DFDC9D83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BAF5D7-2FB6-1F56-4295-4A0636F244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DE9793-1A10-7852-1859-D85629B1F2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7D440A-8AAD-B01B-DCD1-8BC859756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F5CA9-AB8A-4315-AB72-92E15DA472C0}" type="datetime1">
              <a:rPr lang="en-GB" smtClean="0"/>
              <a:t>02/05/2024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708D71-CE27-717C-C36E-338B20EC34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F22761-E778-868E-B92F-4C87452A1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A3F0B-B96A-4D5B-8E61-454EAC4CE6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6148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B55E8-9647-CEB8-441E-8EAB8F212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714BCC-C22B-BBE8-A3FF-170BFA40DC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8E5B81-D2E5-EE99-E33A-FD08981248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371E172-C98C-B0F1-6726-0AEDAD72F6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E65F163-A42A-1810-1EF7-964B412949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3D5B422-4E5B-BC04-1803-584F075F68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CBBDE-47DE-4683-A475-FFC898B2E2B5}" type="datetime1">
              <a:rPr lang="en-GB" smtClean="0"/>
              <a:t>02/05/2024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CE45658-282B-762E-E61D-5C723DD3F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95328EC-6E6A-98C4-11DF-1EBB16A34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A3F0B-B96A-4D5B-8E61-454EAC4CE6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829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CA01FC-C0C3-FA83-9342-28293D67E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33C0AA-18FC-93E0-803A-CB044C7CC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F0B0B-9696-40C1-8269-58FFBB3DE3DE}" type="datetime1">
              <a:rPr lang="en-GB" smtClean="0"/>
              <a:t>02/05/2024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FA4FA8-2990-ED4E-359B-776B1524A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A23F9E-2495-5C77-3936-C5F16AACC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A3F0B-B96A-4D5B-8E61-454EAC4CE6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9499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F264D2C-6FEA-7959-B8A5-126F82B690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DAA27-1798-4D6A-8A07-F1E22A2CC0A5}" type="datetime1">
              <a:rPr lang="en-GB" smtClean="0"/>
              <a:t>02/05/2024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F7B1C9-E623-B732-E3C5-52F3B5CE0B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CD727B-C5A3-ED3F-B7A4-3A8023C7A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A3F0B-B96A-4D5B-8E61-454EAC4CE6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1034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E7FB3-D389-48CB-F56A-BB6A5EFF2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2BD6BA-2534-FE34-A66B-050111B6F4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621E04-17DF-79D6-8858-40A8CDF3F4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2127AF-4315-DBD4-C56F-97EAAADB86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A9A9C-F496-46B4-B297-A0F0AD11879D}" type="datetime1">
              <a:rPr lang="en-GB" smtClean="0"/>
              <a:t>02/05/2024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1A5D5F-C34D-E6A7-61A4-4BC4972CA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5F62EE-A62C-A203-03E8-BAE7C959F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A3F0B-B96A-4D5B-8E61-454EAC4CE6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8697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E46B18-59E0-AFE8-C0F3-ED5E80DEEA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07D5442-5235-7B8C-B367-0FED8DA1D6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6AB076-EBFB-E990-8CB0-A76587795A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C68BD9-2CFE-0E67-3F98-452F9D33D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514E3-0C7C-4022-9162-E5B5BAD71919}" type="datetime1">
              <a:rPr lang="en-GB" smtClean="0"/>
              <a:t>02/05/2024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90C63E-BD2B-F28E-D5F3-CB5A7F0F6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F2F52B-BB27-F473-34CE-A9436DBB6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A3F0B-B96A-4D5B-8E61-454EAC4CE6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5109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498562-1337-5EB6-C2B1-E2FBAF709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6F9053-A779-153F-C790-EAFCA4A9E3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567D57-3CD0-7F40-CCD1-E0C60FC649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19A6D1-62B5-46D8-9735-9312692A3749}" type="datetime1">
              <a:rPr lang="en-GB" smtClean="0"/>
              <a:t>02/05/2024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5CAE97-A986-F7D4-729A-2215E9CA3F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143DD6-1841-9D28-BA36-1C07FD8F18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2A3F0B-B96A-4D5B-8E61-454EAC4CE6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7523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ui/file/2761320/1/Monteuuis_2017_docx_cpdf.pdf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ngall.com/green-tick-png" TargetMode="Externa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file/2761320/1/Monteuuis_2017_docx_cpdf.pdf" TargetMode="Externa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logbook.cern.ch/elogbook-server#/logbook?logbookId=424&amp;dateFrom=2022-05-25T07%3A00%3A00&amp;dateTo=2022-05-25T15%3A00%3A00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761320/" TargetMode="External"/><Relationship Id="rId2" Type="http://schemas.openxmlformats.org/officeDocument/2006/relationships/hyperlink" Target="https://edms.cern.ch/ui/#!master/navigator/document?D:101108011:101108011:subDocs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42D4A19-69C2-A869-8115-E20937DEE6D9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6017556" y="2251453"/>
            <a:ext cx="5478024" cy="2640362"/>
          </a:xfrm>
          <a:prstGeom prst="rect">
            <a:avLst/>
          </a:prstGeom>
          <a:solidFill>
            <a:schemeClr val="bg1">
              <a:alpha val="48000"/>
            </a:schemeClr>
          </a:solidFill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815AC41-7818-CA60-A961-B560B81E8785}"/>
              </a:ext>
            </a:extLst>
          </p:cNvPr>
          <p:cNvSpPr txBox="1"/>
          <p:nvPr/>
        </p:nvSpPr>
        <p:spPr>
          <a:xfrm>
            <a:off x="4121517" y="689372"/>
            <a:ext cx="3948966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5400" b="1" dirty="0"/>
              <a:t>BTV NACONS</a:t>
            </a:r>
          </a:p>
          <a:p>
            <a:pPr algn="ctr"/>
            <a:r>
              <a:rPr lang="en-GB" sz="2000" i="1" dirty="0"/>
              <a:t>S.Burger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2888E2B-17AA-89A9-5CE2-5CED628F76E5}"/>
              </a:ext>
            </a:extLst>
          </p:cNvPr>
          <p:cNvSpPr txBox="1"/>
          <p:nvPr/>
        </p:nvSpPr>
        <p:spPr>
          <a:xfrm>
            <a:off x="932636" y="2472744"/>
            <a:ext cx="480131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/>
              <a:t>Introduction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/>
              <a:t>Status/Needs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/>
              <a:t>Consolidation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/>
              <a:t>Upgrade: BTV230925	</a:t>
            </a:r>
          </a:p>
          <a:p>
            <a:endParaRPr lang="en-GB" sz="1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102BC07-CC3D-CD6A-760E-E359FB2636D0}"/>
              </a:ext>
            </a:extLst>
          </p:cNvPr>
          <p:cNvSpPr txBox="1"/>
          <p:nvPr/>
        </p:nvSpPr>
        <p:spPr>
          <a:xfrm>
            <a:off x="2137515" y="5222790"/>
            <a:ext cx="7916975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i="1" dirty="0"/>
              <a:t>Specific thanks to </a:t>
            </a:r>
          </a:p>
          <a:p>
            <a:pPr algn="ctr"/>
            <a:r>
              <a:rPr lang="en-GB" sz="2800" b="1" i="1" dirty="0" err="1"/>
              <a:t>B.Moser</a:t>
            </a:r>
            <a:r>
              <a:rPr lang="en-GB" sz="2800" b="1" i="1" dirty="0"/>
              <a:t> / </a:t>
            </a:r>
            <a:r>
              <a:rPr lang="en-GB" sz="2800" b="1" i="1" dirty="0" err="1"/>
              <a:t>S.Girod</a:t>
            </a:r>
            <a:r>
              <a:rPr lang="en-GB" sz="2800" b="1" i="1" dirty="0"/>
              <a:t> / </a:t>
            </a:r>
            <a:r>
              <a:rPr lang="en-GB" sz="2800" b="1" i="1" dirty="0" err="1"/>
              <a:t>M.Lazzaroni</a:t>
            </a:r>
            <a:r>
              <a:rPr lang="en-GB" sz="2800" b="1" i="1" dirty="0"/>
              <a:t> / </a:t>
            </a:r>
            <a:r>
              <a:rPr lang="en-GB" sz="2800" b="1" i="1" dirty="0" err="1"/>
              <a:t>N.Charitonidis</a:t>
            </a:r>
            <a:endParaRPr lang="en-GB" sz="2800" b="1" i="1" dirty="0"/>
          </a:p>
          <a:p>
            <a:pPr algn="ctr"/>
            <a:r>
              <a:rPr lang="en-GB" sz="2800" b="1" i="1" dirty="0" err="1"/>
              <a:t>F.Velotti</a:t>
            </a:r>
            <a:r>
              <a:rPr lang="en-GB" sz="2800" b="1" i="1" dirty="0"/>
              <a:t> / </a:t>
            </a:r>
            <a:r>
              <a:rPr lang="en-GB" sz="2800" b="1" i="1" dirty="0" err="1"/>
              <a:t>G.Lerhner</a:t>
            </a:r>
            <a:r>
              <a:rPr lang="en-GB" sz="2800" b="1" i="1" dirty="0"/>
              <a:t> / Y.</a:t>
            </a:r>
            <a:r>
              <a:rPr lang="en-US" sz="2800" b="1" i="1" dirty="0"/>
              <a:t>Aguiar / </a:t>
            </a:r>
            <a:r>
              <a:rPr lang="en-US" sz="2800" b="1" i="1" dirty="0" err="1"/>
              <a:t>F.Roncarolo</a:t>
            </a:r>
            <a:r>
              <a:rPr lang="en-US" sz="2800" b="1" i="1" dirty="0"/>
              <a:t> / </a:t>
            </a:r>
            <a:r>
              <a:rPr lang="en-US" sz="2800" b="1" i="1" dirty="0" err="1"/>
              <a:t>J.Tan</a:t>
            </a:r>
            <a:endParaRPr lang="en-GB" sz="2800" b="1" i="1" dirty="0"/>
          </a:p>
          <a:p>
            <a:pPr algn="ctr"/>
            <a:endParaRPr lang="en-GB" sz="2800" i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F525E5D-A14F-D796-DEC5-7B81CAB017CA}"/>
              </a:ext>
            </a:extLst>
          </p:cNvPr>
          <p:cNvSpPr txBox="1"/>
          <p:nvPr/>
        </p:nvSpPr>
        <p:spPr>
          <a:xfrm>
            <a:off x="208722" y="166152"/>
            <a:ext cx="371723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/>
              <a:t>Beam Instrumentation for Fixed Target (BIFT) facilities working group - 1st meeting</a:t>
            </a:r>
          </a:p>
          <a:p>
            <a:r>
              <a:rPr lang="en-GB" sz="1400" i="1" dirty="0"/>
              <a:t>2023_02_20</a:t>
            </a:r>
          </a:p>
        </p:txBody>
      </p:sp>
    </p:spTree>
    <p:extLst>
      <p:ext uri="{BB962C8B-B14F-4D97-AF65-F5344CB8AC3E}">
        <p14:creationId xmlns:p14="http://schemas.microsoft.com/office/powerpoint/2010/main" val="26236335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54B3D38-DF4C-0122-84C0-844D606716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2076" y="628409"/>
            <a:ext cx="3238246" cy="146180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4496D14-C482-D4E5-8E60-628E75933AC3}"/>
              </a:ext>
            </a:extLst>
          </p:cNvPr>
          <p:cNvSpPr txBox="1"/>
          <p:nvPr/>
        </p:nvSpPr>
        <p:spPr>
          <a:xfrm>
            <a:off x="357562" y="1219339"/>
            <a:ext cx="11614074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3200" b="1" dirty="0">
                <a:sym typeface="Wingdings" panose="05000000000000000000" pitchFamily="2" charset="2"/>
              </a:rPr>
              <a:t>Specifications:</a:t>
            </a:r>
          </a:p>
          <a:p>
            <a:pPr lvl="1"/>
            <a:endParaRPr lang="en-US" sz="2000" b="1" dirty="0">
              <a:sym typeface="Wingdings" panose="05000000000000000000" pitchFamily="2" charset="2"/>
            </a:endParaRP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3200" dirty="0">
                <a:sym typeface="Wingdings" panose="05000000000000000000" pitchFamily="2" charset="2"/>
              </a:rPr>
              <a:t>Screen size: </a:t>
            </a:r>
            <a:r>
              <a:rPr lang="en-US" sz="3200" b="1" dirty="0">
                <a:sym typeface="Wingdings" panose="05000000000000000000" pitchFamily="2" charset="2"/>
              </a:rPr>
              <a:t>Min 15x5cm </a:t>
            </a:r>
          </a:p>
          <a:p>
            <a:pPr lvl="3"/>
            <a:r>
              <a:rPr lang="en-US" sz="3200" dirty="0">
                <a:sym typeface="Wingdings" panose="05000000000000000000" pitchFamily="2" charset="2"/>
              </a:rPr>
              <a:t>to be able to see as much as possible of the </a:t>
            </a:r>
            <a:r>
              <a:rPr lang="en-US" sz="3200" b="1" i="1" dirty="0">
                <a:sym typeface="Wingdings" panose="05000000000000000000" pitchFamily="2" charset="2"/>
              </a:rPr>
              <a:t>wobbling</a:t>
            </a:r>
            <a:r>
              <a:rPr lang="en-US" sz="3200" dirty="0">
                <a:sym typeface="Wingdings" panose="05000000000000000000" pitchFamily="2" charset="2"/>
              </a:rPr>
              <a:t> (protons) + </a:t>
            </a:r>
            <a:r>
              <a:rPr lang="en-US" sz="3200" b="1" dirty="0">
                <a:sym typeface="Wingdings" panose="05000000000000000000" pitchFamily="2" charset="2"/>
              </a:rPr>
              <a:t>ion beam </a:t>
            </a:r>
            <a:r>
              <a:rPr lang="en-US" sz="3200" dirty="0">
                <a:sym typeface="Wingdings" panose="05000000000000000000" pitchFamily="2" charset="2"/>
              </a:rPr>
              <a:t>(only instrument there)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3200" dirty="0">
                <a:sym typeface="Wingdings" panose="05000000000000000000" pitchFamily="2" charset="2"/>
              </a:rPr>
              <a:t>Resolution </a:t>
            </a:r>
            <a:r>
              <a:rPr lang="en-US" sz="3200" b="1" dirty="0">
                <a:sym typeface="Wingdings" panose="05000000000000000000" pitchFamily="2" charset="2"/>
              </a:rPr>
              <a:t>&lt;250um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endParaRPr lang="en-US" dirty="0">
              <a:sym typeface="Wingdings" panose="05000000000000000000" pitchFamily="2" charset="2"/>
            </a:endParaRPr>
          </a:p>
          <a:p>
            <a:pPr lvl="2"/>
            <a:r>
              <a:rPr lang="en-US" sz="3200" dirty="0">
                <a:sym typeface="Wingdings" panose="05000000000000000000" pitchFamily="2" charset="2"/>
              </a:rPr>
              <a:t> New vacuum chamber</a:t>
            </a:r>
          </a:p>
          <a:p>
            <a:pPr marL="2171700" lvl="4" indent="-342900">
              <a:buFont typeface="Arial" panose="020B0604020202020204" pitchFamily="34" charset="0"/>
              <a:buChar char="•"/>
            </a:pPr>
            <a:r>
              <a:rPr lang="en-US" sz="2400" dirty="0">
                <a:sym typeface="Wingdings" panose="05000000000000000000" pitchFamily="2" charset="2"/>
              </a:rPr>
              <a:t>Viewport dimension needed CF250  ~197mm view diam.</a:t>
            </a:r>
          </a:p>
          <a:p>
            <a:pPr marL="2171700" lvl="4" indent="-342900">
              <a:buFont typeface="Arial" panose="020B0604020202020204" pitchFamily="34" charset="0"/>
              <a:buChar char="•"/>
            </a:pPr>
            <a:r>
              <a:rPr lang="en-US" sz="2400" dirty="0">
                <a:sym typeface="Wingdings" panose="05000000000000000000" pitchFamily="2" charset="2"/>
              </a:rPr>
              <a:t>Keep or similar stepper insertion device</a:t>
            </a:r>
          </a:p>
          <a:p>
            <a:pPr marL="1371600" lvl="2" indent="-457200">
              <a:buFont typeface="Wingdings" panose="05000000000000000000" pitchFamily="2" charset="2"/>
              <a:buChar char="à"/>
            </a:pPr>
            <a:r>
              <a:rPr lang="en-US" sz="3200" dirty="0">
                <a:sym typeface="Wingdings" panose="05000000000000000000" pitchFamily="2" charset="2"/>
              </a:rPr>
              <a:t>digital camera i.e. optical line </a:t>
            </a:r>
            <a:endParaRPr lang="en-GB" sz="2400" dirty="0"/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C53B178F-D191-E635-B0AB-A1242C798A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05350" y="23368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365407C-8960-8852-46B9-73224F4C3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70322" y="6532890"/>
            <a:ext cx="402628" cy="365125"/>
          </a:xfrm>
        </p:spPr>
        <p:txBody>
          <a:bodyPr/>
          <a:lstStyle/>
          <a:p>
            <a:fld id="{E22A3F0B-B96A-4D5B-8E61-454EAC4CE6F4}" type="slidenum">
              <a:rPr lang="en-GB" smtClean="0"/>
              <a:t>10</a:t>
            </a:fld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0B61E90-431C-D570-F5C4-30D911164C7A}"/>
              </a:ext>
            </a:extLst>
          </p:cNvPr>
          <p:cNvSpPr txBox="1"/>
          <p:nvPr/>
        </p:nvSpPr>
        <p:spPr>
          <a:xfrm>
            <a:off x="278921" y="23224"/>
            <a:ext cx="39919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BTV230925 UPGRADE (1) </a:t>
            </a:r>
            <a:endParaRPr lang="en-GB" sz="2800" b="1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69A00CA-82FA-5643-43D3-A484D903BE87}"/>
              </a:ext>
            </a:extLst>
          </p:cNvPr>
          <p:cNvCxnSpPr/>
          <p:nvPr/>
        </p:nvCxnSpPr>
        <p:spPr>
          <a:xfrm>
            <a:off x="0" y="543210"/>
            <a:ext cx="12192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E878F82-11EA-1B16-FD04-7DA709A3C145}"/>
              </a:ext>
            </a:extLst>
          </p:cNvPr>
          <p:cNvCxnSpPr>
            <a:cxnSpLocks/>
          </p:cNvCxnSpPr>
          <p:nvPr/>
        </p:nvCxnSpPr>
        <p:spPr>
          <a:xfrm>
            <a:off x="9751595" y="6535343"/>
            <a:ext cx="243610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813CB993-7704-C222-7CD6-C2F526C111BB}"/>
              </a:ext>
            </a:extLst>
          </p:cNvPr>
          <p:cNvSpPr txBox="1"/>
          <p:nvPr/>
        </p:nvSpPr>
        <p:spPr>
          <a:xfrm>
            <a:off x="9164914" y="6584648"/>
            <a:ext cx="25254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i="1" dirty="0"/>
              <a:t>S.Burger     BIFT       2023_03_13 </a:t>
            </a:r>
            <a:endParaRPr lang="en-GB" sz="1100" i="1" dirty="0"/>
          </a:p>
        </p:txBody>
      </p:sp>
    </p:spTree>
    <p:extLst>
      <p:ext uri="{BB962C8B-B14F-4D97-AF65-F5344CB8AC3E}">
        <p14:creationId xmlns:p14="http://schemas.microsoft.com/office/powerpoint/2010/main" val="13752258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516ABC1F-9403-9D55-5B05-9B930EBC49D3}"/>
              </a:ext>
            </a:extLst>
          </p:cNvPr>
          <p:cNvGrpSpPr/>
          <p:nvPr/>
        </p:nvGrpSpPr>
        <p:grpSpPr>
          <a:xfrm>
            <a:off x="3591631" y="1078253"/>
            <a:ext cx="8596072" cy="5457089"/>
            <a:chOff x="2951093" y="1258364"/>
            <a:chExt cx="8596072" cy="545708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D2ACA6C-7F9D-D14C-4FF2-FEA2ED629A5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51093" y="1258364"/>
              <a:ext cx="8596072" cy="5457089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765A3CC-B2C4-4D21-3001-BACA5C8760E7}"/>
                </a:ext>
              </a:extLst>
            </p:cNvPr>
            <p:cNvSpPr txBox="1"/>
            <p:nvPr/>
          </p:nvSpPr>
          <p:spPr>
            <a:xfrm>
              <a:off x="5279230" y="1491917"/>
              <a:ext cx="782394" cy="369332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accent2"/>
                  </a:solidFill>
                </a:rPr>
                <a:t>220Gy</a:t>
              </a:r>
              <a:endParaRPr lang="en-GB" b="1" dirty="0">
                <a:solidFill>
                  <a:schemeClr val="accent2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9218D16-208F-FE92-7AF5-1B1467CBF47E}"/>
                </a:ext>
              </a:extLst>
            </p:cNvPr>
            <p:cNvSpPr txBox="1"/>
            <p:nvPr/>
          </p:nvSpPr>
          <p:spPr>
            <a:xfrm>
              <a:off x="5247143" y="2834025"/>
              <a:ext cx="967316" cy="369332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accent2"/>
                  </a:solidFill>
                </a:rPr>
                <a:t>27.6KGy</a:t>
              </a:r>
              <a:endParaRPr lang="en-GB" b="1" dirty="0">
                <a:solidFill>
                  <a:schemeClr val="accent2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E9220E6-2436-392C-1E01-4123E56D37E6}"/>
                </a:ext>
              </a:extLst>
            </p:cNvPr>
            <p:cNvSpPr txBox="1"/>
            <p:nvPr/>
          </p:nvSpPr>
          <p:spPr>
            <a:xfrm>
              <a:off x="8108367" y="3244334"/>
              <a:ext cx="850297" cy="369332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accent2"/>
                  </a:solidFill>
                </a:rPr>
                <a:t>1.2KGy</a:t>
              </a:r>
              <a:endParaRPr lang="en-GB" b="1" dirty="0">
                <a:solidFill>
                  <a:schemeClr val="accent2"/>
                </a:solidFill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6FD444D-0BA5-29F7-73A5-F6733DBDA543}"/>
                </a:ext>
              </a:extLst>
            </p:cNvPr>
            <p:cNvSpPr txBox="1"/>
            <p:nvPr/>
          </p:nvSpPr>
          <p:spPr>
            <a:xfrm>
              <a:off x="7730232" y="2159849"/>
              <a:ext cx="967316" cy="369332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accent2"/>
                  </a:solidFill>
                </a:rPr>
                <a:t>68.8KGy</a:t>
              </a:r>
              <a:endParaRPr lang="en-GB" b="1" dirty="0">
                <a:solidFill>
                  <a:schemeClr val="accent2"/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98F54FE-2AEC-F164-8498-56FB6534B2C5}"/>
                </a:ext>
              </a:extLst>
            </p:cNvPr>
            <p:cNvSpPr txBox="1"/>
            <p:nvPr/>
          </p:nvSpPr>
          <p:spPr>
            <a:xfrm>
              <a:off x="6297831" y="2159849"/>
              <a:ext cx="672364" cy="369332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accent2"/>
                  </a:solidFill>
                </a:rPr>
                <a:t>1KGy</a:t>
              </a:r>
              <a:endParaRPr lang="en-GB" b="1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F96CBA-BB9A-B196-9066-396308B99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11572" y="6535343"/>
            <a:ext cx="380427" cy="365125"/>
          </a:xfrm>
        </p:spPr>
        <p:txBody>
          <a:bodyPr/>
          <a:lstStyle/>
          <a:p>
            <a:fld id="{E22A3F0B-B96A-4D5B-8E61-454EAC4CE6F4}" type="slidenum">
              <a:rPr lang="en-GB" smtClean="0"/>
              <a:t>11</a:t>
            </a:fld>
            <a:endParaRPr lang="en-GB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977D8AFA-CF5D-8844-DC0D-4CFD24368DA1}"/>
              </a:ext>
            </a:extLst>
          </p:cNvPr>
          <p:cNvSpPr/>
          <p:nvPr/>
        </p:nvSpPr>
        <p:spPr>
          <a:xfrm>
            <a:off x="597837" y="872556"/>
            <a:ext cx="305196" cy="177088"/>
          </a:xfrm>
          <a:prstGeom prst="roundRect">
            <a:avLst/>
          </a:prstGeom>
          <a:solidFill>
            <a:schemeClr val="accent1"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018EDA7-05D6-224C-02F8-F3666F1DA518}"/>
              </a:ext>
            </a:extLst>
          </p:cNvPr>
          <p:cNvSpPr txBox="1"/>
          <p:nvPr/>
        </p:nvSpPr>
        <p:spPr>
          <a:xfrm>
            <a:off x="903033" y="761460"/>
            <a:ext cx="286963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Proposal for camera location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9B0BD5C-003F-A4A4-E456-75767B9F48B0}"/>
              </a:ext>
            </a:extLst>
          </p:cNvPr>
          <p:cNvSpPr txBox="1"/>
          <p:nvPr/>
        </p:nvSpPr>
        <p:spPr>
          <a:xfrm>
            <a:off x="278921" y="23224"/>
            <a:ext cx="39919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BTV230925 UPGRADE (2) </a:t>
            </a:r>
            <a:endParaRPr lang="en-GB" sz="2800" b="1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9808416-7CE1-B954-79AA-B4C015B39FB9}"/>
              </a:ext>
            </a:extLst>
          </p:cNvPr>
          <p:cNvCxnSpPr/>
          <p:nvPr/>
        </p:nvCxnSpPr>
        <p:spPr>
          <a:xfrm>
            <a:off x="0" y="543210"/>
            <a:ext cx="12192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749FC18-9B1C-7D03-1A83-E7D18337205A}"/>
              </a:ext>
            </a:extLst>
          </p:cNvPr>
          <p:cNvCxnSpPr>
            <a:cxnSpLocks/>
          </p:cNvCxnSpPr>
          <p:nvPr/>
        </p:nvCxnSpPr>
        <p:spPr>
          <a:xfrm>
            <a:off x="9751595" y="6535343"/>
            <a:ext cx="243610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C8715CC3-5410-29B5-ADE3-598374318F69}"/>
              </a:ext>
            </a:extLst>
          </p:cNvPr>
          <p:cNvSpPr txBox="1"/>
          <p:nvPr/>
        </p:nvSpPr>
        <p:spPr>
          <a:xfrm>
            <a:off x="9164914" y="6584648"/>
            <a:ext cx="25254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i="1" dirty="0"/>
              <a:t>S.Burger     BIFT       2023_03_13 </a:t>
            </a:r>
            <a:endParaRPr lang="en-GB" sz="1100" i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4703001-98D9-F8C4-CC64-26F2A0BDFFCF}"/>
              </a:ext>
            </a:extLst>
          </p:cNvPr>
          <p:cNvSpPr txBox="1"/>
          <p:nvPr/>
        </p:nvSpPr>
        <p:spPr>
          <a:xfrm>
            <a:off x="239072" y="1592160"/>
            <a:ext cx="31435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i="1" dirty="0"/>
              <a:t>Looking for a ‘safe’ location for the camera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i="1" dirty="0"/>
              <a:t>Also taking into account the feasibility of the installation of an optical line</a:t>
            </a:r>
            <a:endParaRPr lang="en-GB" sz="2000" i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7321F7D-19D9-8D7D-E47E-A6722910194C}"/>
              </a:ext>
            </a:extLst>
          </p:cNvPr>
          <p:cNvSpPr txBox="1"/>
          <p:nvPr/>
        </p:nvSpPr>
        <p:spPr>
          <a:xfrm>
            <a:off x="543140" y="5595081"/>
            <a:ext cx="49787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ym typeface="Wingdings" panose="05000000000000000000" pitchFamily="2" charset="2"/>
              </a:rPr>
              <a:t> TBC, location could be in the TA801 tunnel</a:t>
            </a:r>
            <a:endParaRPr lang="en-GB" sz="2000" b="1" dirty="0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18430E81-3DC9-0B89-A55E-A5FFF82D6275}"/>
              </a:ext>
            </a:extLst>
          </p:cNvPr>
          <p:cNvSpPr/>
          <p:nvPr/>
        </p:nvSpPr>
        <p:spPr>
          <a:xfrm>
            <a:off x="5954044" y="5218272"/>
            <a:ext cx="1723052" cy="1366376"/>
          </a:xfrm>
          <a:prstGeom prst="roundRect">
            <a:avLst/>
          </a:prstGeom>
          <a:solidFill>
            <a:srgbClr val="92D050">
              <a:alpha val="5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699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3CB3D401-3401-E638-AE8B-0A4BA9009DE3}"/>
              </a:ext>
            </a:extLst>
          </p:cNvPr>
          <p:cNvGrpSpPr/>
          <p:nvPr/>
        </p:nvGrpSpPr>
        <p:grpSpPr>
          <a:xfrm>
            <a:off x="605830" y="827604"/>
            <a:ext cx="11084570" cy="5472650"/>
            <a:chOff x="553715" y="460638"/>
            <a:chExt cx="11084570" cy="5472650"/>
          </a:xfrm>
        </p:grpSpPr>
        <p:pic>
          <p:nvPicPr>
            <p:cNvPr id="1026" name="Picture 1">
              <a:extLst>
                <a:ext uri="{FF2B5EF4-FFF2-40B4-BE49-F238E27FC236}">
                  <a16:creationId xmlns:a16="http://schemas.microsoft.com/office/drawing/2014/main" id="{FCE69ABB-C5F8-9EF4-3823-AC6D01BDE8F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426" b="8829"/>
            <a:stretch/>
          </p:blipFill>
          <p:spPr bwMode="auto">
            <a:xfrm>
              <a:off x="553715" y="460638"/>
              <a:ext cx="11084570" cy="5472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15D35BCE-F512-8D3F-945C-19B928FABA43}"/>
                </a:ext>
              </a:extLst>
            </p:cNvPr>
            <p:cNvSpPr/>
            <p:nvPr/>
          </p:nvSpPr>
          <p:spPr>
            <a:xfrm>
              <a:off x="5618205" y="1771135"/>
              <a:ext cx="551936" cy="39376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F4738490-7C76-B11B-FBC9-31AC51BB66A0}"/>
              </a:ext>
            </a:extLst>
          </p:cNvPr>
          <p:cNvSpPr txBox="1"/>
          <p:nvPr/>
        </p:nvSpPr>
        <p:spPr>
          <a:xfrm>
            <a:off x="278921" y="23224"/>
            <a:ext cx="39919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BTV230925 UPGRADE (3) </a:t>
            </a:r>
            <a:endParaRPr lang="en-GB" sz="2800" b="1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AE86528-FA6D-087B-427D-5AFA2DB71676}"/>
              </a:ext>
            </a:extLst>
          </p:cNvPr>
          <p:cNvCxnSpPr/>
          <p:nvPr/>
        </p:nvCxnSpPr>
        <p:spPr>
          <a:xfrm>
            <a:off x="0" y="543210"/>
            <a:ext cx="12192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893C35A-9494-8865-5650-4BA9845599A7}"/>
              </a:ext>
            </a:extLst>
          </p:cNvPr>
          <p:cNvCxnSpPr>
            <a:cxnSpLocks/>
          </p:cNvCxnSpPr>
          <p:nvPr/>
        </p:nvCxnSpPr>
        <p:spPr>
          <a:xfrm>
            <a:off x="9751595" y="6535343"/>
            <a:ext cx="243610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998EEAA1-F6EE-1AA1-9E79-14227A5438F1}"/>
              </a:ext>
            </a:extLst>
          </p:cNvPr>
          <p:cNvSpPr txBox="1"/>
          <p:nvPr/>
        </p:nvSpPr>
        <p:spPr>
          <a:xfrm>
            <a:off x="9164914" y="6584648"/>
            <a:ext cx="25254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i="1" dirty="0"/>
              <a:t>S.Burger     BIFT       2023_03_13 </a:t>
            </a:r>
            <a:endParaRPr lang="en-GB" sz="1100" i="1" dirty="0"/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3C10D71E-8F72-73A2-DCFB-0BF7A8471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11572" y="6535343"/>
            <a:ext cx="380427" cy="365125"/>
          </a:xfrm>
        </p:spPr>
        <p:txBody>
          <a:bodyPr/>
          <a:lstStyle/>
          <a:p>
            <a:fld id="{E22A3F0B-B96A-4D5B-8E61-454EAC4CE6F4}" type="slidenum">
              <a:rPr lang="en-GB" smtClean="0"/>
              <a:t>12</a:t>
            </a:fld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9004A69-0E17-40D4-6CCB-256F2B8FAEBF}"/>
              </a:ext>
            </a:extLst>
          </p:cNvPr>
          <p:cNvSpPr txBox="1"/>
          <p:nvPr/>
        </p:nvSpPr>
        <p:spPr>
          <a:xfrm>
            <a:off x="3452057" y="824371"/>
            <a:ext cx="29542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 - Radiation survey</a:t>
            </a:r>
            <a:endParaRPr lang="en-GB" sz="28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59D3946-BF13-6B56-1CF1-D51E1A525343}"/>
              </a:ext>
            </a:extLst>
          </p:cNvPr>
          <p:cNvSpPr txBox="1"/>
          <p:nvPr/>
        </p:nvSpPr>
        <p:spPr>
          <a:xfrm>
            <a:off x="674678" y="4345119"/>
            <a:ext cx="4860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2m</a:t>
            </a:r>
          </a:p>
          <a:p>
            <a:r>
              <a:rPr lang="en-US" dirty="0"/>
              <a:t>4m</a:t>
            </a:r>
          </a:p>
          <a:p>
            <a:r>
              <a:rPr lang="en-US" dirty="0"/>
              <a:t>6</a:t>
            </a:r>
            <a:r>
              <a:rPr lang="en-GB" dirty="0"/>
              <a:t>m</a:t>
            </a:r>
          </a:p>
          <a:p>
            <a:r>
              <a:rPr lang="en-GB" dirty="0"/>
              <a:t>8m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7E206AD-A733-F250-9E0B-A7D7F38A03D2}"/>
              </a:ext>
            </a:extLst>
          </p:cNvPr>
          <p:cNvSpPr txBox="1"/>
          <p:nvPr/>
        </p:nvSpPr>
        <p:spPr>
          <a:xfrm>
            <a:off x="419098" y="4060725"/>
            <a:ext cx="9971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Distance from the door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9314165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B0B5D45-9C8C-1442-BB24-ECF86FDB35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8104522"/>
              </p:ext>
            </p:extLst>
          </p:nvPr>
        </p:nvGraphicFramePr>
        <p:xfrm>
          <a:off x="905611" y="3160712"/>
          <a:ext cx="4064001" cy="221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4667">
                  <a:extLst>
                    <a:ext uri="{9D8B030D-6E8A-4147-A177-3AD203B41FA5}">
                      <a16:colId xmlns:a16="http://schemas.microsoft.com/office/drawing/2014/main" val="1789609378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682468679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1964324147"/>
                    </a:ext>
                  </a:extLst>
                </a:gridCol>
              </a:tblGrid>
              <a:tr h="18177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No shielding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r>
                        <a:rPr lang="en-US" dirty="0" err="1"/>
                        <a:t>HeH</a:t>
                      </a:r>
                      <a:r>
                        <a:rPr lang="en-US" dirty="0"/>
                        <a:t> [cm-2]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85328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TD [</a:t>
                      </a:r>
                      <a:r>
                        <a:rPr lang="en-US" dirty="0" err="1"/>
                        <a:t>Gy</a:t>
                      </a:r>
                      <a:r>
                        <a:rPr lang="en-US" dirty="0"/>
                        <a:t>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*HeH [cm-2]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20833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RPL1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1.2e11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64143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RPL2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3.6e10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577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RPL3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1.6e10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45542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RPL4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8e9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0820921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9DB2CCC7-8D60-A2A2-1A88-42CD7D0B2C06}"/>
              </a:ext>
            </a:extLst>
          </p:cNvPr>
          <p:cNvSpPr txBox="1"/>
          <p:nvPr/>
        </p:nvSpPr>
        <p:spPr>
          <a:xfrm>
            <a:off x="1119583" y="5787434"/>
            <a:ext cx="75365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With 40cm iron: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All locations are OK regarding TD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All locations are still not safe enough while using commercial digital camera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DE02F13-C5F6-AC67-7508-E7733EE8ED7C}"/>
              </a:ext>
            </a:extLst>
          </p:cNvPr>
          <p:cNvSpPr txBox="1"/>
          <p:nvPr/>
        </p:nvSpPr>
        <p:spPr>
          <a:xfrm>
            <a:off x="278921" y="23224"/>
            <a:ext cx="39919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BTV230925 UPGRADE (4) </a:t>
            </a:r>
            <a:endParaRPr lang="en-GB" sz="2800" b="1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7CFF6D3-9034-01D4-9AD0-4B57491E884D}"/>
              </a:ext>
            </a:extLst>
          </p:cNvPr>
          <p:cNvCxnSpPr/>
          <p:nvPr/>
        </p:nvCxnSpPr>
        <p:spPr>
          <a:xfrm>
            <a:off x="0" y="543210"/>
            <a:ext cx="12192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73CE8A3-0464-1275-6928-612BC6EC4032}"/>
              </a:ext>
            </a:extLst>
          </p:cNvPr>
          <p:cNvCxnSpPr>
            <a:cxnSpLocks/>
          </p:cNvCxnSpPr>
          <p:nvPr/>
        </p:nvCxnSpPr>
        <p:spPr>
          <a:xfrm>
            <a:off x="9751595" y="6535343"/>
            <a:ext cx="243610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7EB1B005-3037-62C4-3438-F6728EEB0A54}"/>
              </a:ext>
            </a:extLst>
          </p:cNvPr>
          <p:cNvSpPr txBox="1"/>
          <p:nvPr/>
        </p:nvSpPr>
        <p:spPr>
          <a:xfrm>
            <a:off x="9164914" y="6584648"/>
            <a:ext cx="25254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i="1" dirty="0"/>
              <a:t>S.Burger     BIFT       2023_03_13 </a:t>
            </a:r>
            <a:endParaRPr lang="en-GB" sz="1100" i="1" dirty="0"/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8B45F55F-8DFD-F15D-156D-3406210D5E3C}"/>
              </a:ext>
            </a:extLst>
          </p:cNvPr>
          <p:cNvSpPr txBox="1">
            <a:spLocks/>
          </p:cNvSpPr>
          <p:nvPr/>
        </p:nvSpPr>
        <p:spPr>
          <a:xfrm>
            <a:off x="11811572" y="6535343"/>
            <a:ext cx="3804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22A3F0B-B96A-4D5B-8E61-454EAC4CE6F4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2E08E2F-E69F-201E-0F80-93BC83009376}"/>
              </a:ext>
            </a:extLst>
          </p:cNvPr>
          <p:cNvSpPr txBox="1"/>
          <p:nvPr/>
        </p:nvSpPr>
        <p:spPr>
          <a:xfrm>
            <a:off x="762074" y="618789"/>
            <a:ext cx="31627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Camera radiation limits</a:t>
            </a:r>
            <a:endParaRPr lang="en-GB" sz="2400" b="1" dirty="0"/>
          </a:p>
        </p:txBody>
      </p:sp>
      <p:graphicFrame>
        <p:nvGraphicFramePr>
          <p:cNvPr id="14" name="Table 14">
            <a:extLst>
              <a:ext uri="{FF2B5EF4-FFF2-40B4-BE49-F238E27FC236}">
                <a16:creationId xmlns:a16="http://schemas.microsoft.com/office/drawing/2014/main" id="{D7A3A5D5-644F-F6F0-269F-09490DDEC9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7366071"/>
              </p:ext>
            </p:extLst>
          </p:nvPr>
        </p:nvGraphicFramePr>
        <p:xfrm>
          <a:off x="879151" y="1011650"/>
          <a:ext cx="7916707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19744">
                  <a:extLst>
                    <a:ext uri="{9D8B030D-6E8A-4147-A177-3AD203B41FA5}">
                      <a16:colId xmlns:a16="http://schemas.microsoft.com/office/drawing/2014/main" val="2069678384"/>
                    </a:ext>
                  </a:extLst>
                </a:gridCol>
                <a:gridCol w="1698172">
                  <a:extLst>
                    <a:ext uri="{9D8B030D-6E8A-4147-A177-3AD203B41FA5}">
                      <a16:colId xmlns:a16="http://schemas.microsoft.com/office/drawing/2014/main" val="4218785925"/>
                    </a:ext>
                  </a:extLst>
                </a:gridCol>
                <a:gridCol w="1498791">
                  <a:extLst>
                    <a:ext uri="{9D8B030D-6E8A-4147-A177-3AD203B41FA5}">
                      <a16:colId xmlns:a16="http://schemas.microsoft.com/office/drawing/2014/main" val="1051367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TD [</a:t>
                      </a:r>
                      <a:r>
                        <a:rPr lang="en-US" dirty="0" err="1"/>
                        <a:t>Gy</a:t>
                      </a:r>
                      <a:r>
                        <a:rPr lang="en-US" dirty="0"/>
                        <a:t>]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HeH</a:t>
                      </a:r>
                      <a:r>
                        <a:rPr lang="en-US" dirty="0"/>
                        <a:t> [cm2]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522582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Commercial camera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1e8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219108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/>
                        <a:t>BeamCam</a:t>
                      </a:r>
                      <a:r>
                        <a:rPr lang="en-GB" dirty="0"/>
                        <a:t> (rad </a:t>
                      </a:r>
                      <a:r>
                        <a:rPr lang="en-GB" dirty="0" err="1"/>
                        <a:t>tol</a:t>
                      </a:r>
                      <a:r>
                        <a:rPr lang="en-GB" dirty="0"/>
                        <a:t> / development ongoing)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250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1.5e9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320348"/>
                  </a:ext>
                </a:extLst>
              </a:tr>
            </a:tbl>
          </a:graphicData>
        </a:graphic>
      </p:graphicFrame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940B2E28-17A2-85F4-DA18-A5EA57621E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4495638"/>
              </p:ext>
            </p:extLst>
          </p:nvPr>
        </p:nvGraphicFramePr>
        <p:xfrm>
          <a:off x="9046772" y="3145302"/>
          <a:ext cx="2709334" cy="221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4667">
                  <a:extLst>
                    <a:ext uri="{9D8B030D-6E8A-4147-A177-3AD203B41FA5}">
                      <a16:colId xmlns:a16="http://schemas.microsoft.com/office/drawing/2014/main" val="2097446813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1729906873"/>
                    </a:ext>
                  </a:extLst>
                </a:gridCol>
              </a:tblGrid>
              <a:tr h="181775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Iron Shielding 40cm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65747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TD [</a:t>
                      </a:r>
                      <a:r>
                        <a:rPr lang="en-US" dirty="0" err="1"/>
                        <a:t>Gy</a:t>
                      </a:r>
                      <a:r>
                        <a:rPr lang="en-US" dirty="0"/>
                        <a:t>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HeH</a:t>
                      </a:r>
                      <a:r>
                        <a:rPr lang="en-US" dirty="0"/>
                        <a:t> [cm-2]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82861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2.4e10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83768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7.2e9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33210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3.2e9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6336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1.6e9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8201260"/>
                  </a:ext>
                </a:extLst>
              </a:tr>
            </a:tbl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E86D455F-325E-FB79-627A-8373B02932A1}"/>
              </a:ext>
            </a:extLst>
          </p:cNvPr>
          <p:cNvSpPr txBox="1"/>
          <p:nvPr/>
        </p:nvSpPr>
        <p:spPr>
          <a:xfrm>
            <a:off x="879151" y="5340697"/>
            <a:ext cx="40904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*</a:t>
            </a:r>
            <a:r>
              <a:rPr lang="en-US" sz="1600" i="1" dirty="0" err="1"/>
              <a:t>HeH</a:t>
            </a:r>
            <a:r>
              <a:rPr lang="en-US" sz="1600" i="1" dirty="0"/>
              <a:t> values estimation:</a:t>
            </a:r>
            <a:r>
              <a:rPr lang="en-GB" sz="1600" i="1" dirty="0"/>
              <a:t>1Gy </a:t>
            </a:r>
            <a:r>
              <a:rPr lang="en-GB" sz="1600" i="1" dirty="0">
                <a:sym typeface="Wingdings" panose="05000000000000000000" pitchFamily="2" charset="2"/>
              </a:rPr>
              <a:t> 1e9HeH [cm2]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AC851CC-1346-D0F4-8BCA-F66AA89F5789}"/>
              </a:ext>
            </a:extLst>
          </p:cNvPr>
          <p:cNvSpPr txBox="1"/>
          <p:nvPr/>
        </p:nvSpPr>
        <p:spPr>
          <a:xfrm>
            <a:off x="879151" y="2703002"/>
            <a:ext cx="32081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Radiation map in TA801</a:t>
            </a:r>
            <a:endParaRPr lang="en-GB" sz="2400" b="1" dirty="0"/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7AD30D5B-BDFB-A053-A085-9C53CBCE008D}"/>
              </a:ext>
            </a:extLst>
          </p:cNvPr>
          <p:cNvSpPr/>
          <p:nvPr/>
        </p:nvSpPr>
        <p:spPr>
          <a:xfrm>
            <a:off x="5353853" y="3870848"/>
            <a:ext cx="302508" cy="11405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6933E6C-E170-06DC-2D95-5009C4AF628A}"/>
              </a:ext>
            </a:extLst>
          </p:cNvPr>
          <p:cNvSpPr txBox="1"/>
          <p:nvPr/>
        </p:nvSpPr>
        <p:spPr>
          <a:xfrm>
            <a:off x="5989988" y="3571440"/>
            <a:ext cx="2048207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i="1" dirty="0">
                <a:effectLst/>
                <a:latin typeface="Arial" panose="020B0604020202020204" pitchFamily="34" charset="0"/>
                <a:hlinkClick r:id="rId2"/>
              </a:rPr>
              <a:t>High-Energy Accelerator and Space Environments:</a:t>
            </a:r>
            <a:br>
              <a:rPr lang="en-GB" sz="1200" i="1" dirty="0">
                <a:hlinkClick r:id="rId2"/>
              </a:rPr>
            </a:br>
            <a:r>
              <a:rPr lang="en-GB" sz="1200" b="1" i="1" dirty="0">
                <a:effectLst/>
                <a:latin typeface="Arial" panose="020B0604020202020204" pitchFamily="34" charset="0"/>
                <a:hlinkClick r:id="rId2"/>
              </a:rPr>
              <a:t>Comparison of Radiation Effects on Electronic Components HMEE405</a:t>
            </a:r>
            <a:br>
              <a:rPr lang="en-GB" sz="1200" i="1" dirty="0">
                <a:hlinkClick r:id="rId2"/>
              </a:rPr>
            </a:br>
            <a:r>
              <a:rPr lang="en-GB" sz="1200" i="1" dirty="0">
                <a:effectLst/>
                <a:latin typeface="Arial" panose="020B0604020202020204" pitchFamily="34" charset="0"/>
                <a:hlinkClick r:id="rId2"/>
              </a:rPr>
              <a:t>Document prepared by Arnaud MONTEUUIS</a:t>
            </a:r>
            <a:br>
              <a:rPr lang="en-GB" sz="1200" i="1" dirty="0">
                <a:hlinkClick r:id="rId2"/>
              </a:rPr>
            </a:br>
            <a:r>
              <a:rPr lang="en-GB" sz="1200" i="1" dirty="0">
                <a:effectLst/>
                <a:latin typeface="Arial" panose="020B0604020202020204" pitchFamily="34" charset="0"/>
                <a:hlinkClick r:id="rId2"/>
              </a:rPr>
              <a:t>Supervised by Ruben Garcia ALIA</a:t>
            </a:r>
            <a:endParaRPr lang="en-GB" sz="1200" i="1" dirty="0"/>
          </a:p>
        </p:txBody>
      </p:sp>
      <p:sp>
        <p:nvSpPr>
          <p:cNvPr id="25" name="Arrow: Right 24">
            <a:extLst>
              <a:ext uri="{FF2B5EF4-FFF2-40B4-BE49-F238E27FC236}">
                <a16:creationId xmlns:a16="http://schemas.microsoft.com/office/drawing/2014/main" id="{1691489C-0712-6E6C-734E-A277768DD033}"/>
              </a:ext>
            </a:extLst>
          </p:cNvPr>
          <p:cNvSpPr/>
          <p:nvPr/>
        </p:nvSpPr>
        <p:spPr>
          <a:xfrm>
            <a:off x="8460402" y="3824732"/>
            <a:ext cx="302508" cy="11405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3E0938C-1638-B8A1-4D4B-08159BDE0CF8}"/>
              </a:ext>
            </a:extLst>
          </p:cNvPr>
          <p:cNvSpPr/>
          <p:nvPr/>
        </p:nvSpPr>
        <p:spPr>
          <a:xfrm>
            <a:off x="5967662" y="2325171"/>
            <a:ext cx="763146" cy="663724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/20</a:t>
            </a:r>
            <a:endParaRPr lang="en-GB" b="1" dirty="0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D1317374-F16C-5CF8-F989-CC26BDE5B25F}"/>
              </a:ext>
            </a:extLst>
          </p:cNvPr>
          <p:cNvSpPr/>
          <p:nvPr/>
        </p:nvSpPr>
        <p:spPr>
          <a:xfrm>
            <a:off x="2289438" y="4201209"/>
            <a:ext cx="1292535" cy="1139487"/>
          </a:xfrm>
          <a:prstGeom prst="roundRect">
            <a:avLst/>
          </a:prstGeom>
          <a:noFill/>
          <a:ln w="635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AFC3F055-984F-0F2F-203A-7326D665CFEE}"/>
              </a:ext>
            </a:extLst>
          </p:cNvPr>
          <p:cNvSpPr/>
          <p:nvPr/>
        </p:nvSpPr>
        <p:spPr>
          <a:xfrm>
            <a:off x="9096300" y="3870848"/>
            <a:ext cx="1292535" cy="1464594"/>
          </a:xfrm>
          <a:prstGeom prst="roundRect">
            <a:avLst/>
          </a:prstGeom>
          <a:noFill/>
          <a:ln w="635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F8DC46-820D-1BEB-5E5B-0E20A7CEAA1C}"/>
              </a:ext>
            </a:extLst>
          </p:cNvPr>
          <p:cNvSpPr/>
          <p:nvPr/>
        </p:nvSpPr>
        <p:spPr>
          <a:xfrm>
            <a:off x="7794967" y="2350262"/>
            <a:ext cx="763146" cy="663724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/5</a:t>
            </a:r>
            <a:endParaRPr lang="en-GB" b="1" dirty="0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BD584775-B9E9-2447-7911-DB077F9678E2}"/>
              </a:ext>
            </a:extLst>
          </p:cNvPr>
          <p:cNvSpPr/>
          <p:nvPr/>
        </p:nvSpPr>
        <p:spPr>
          <a:xfrm>
            <a:off x="3623006" y="3850568"/>
            <a:ext cx="1292535" cy="1475198"/>
          </a:xfrm>
          <a:prstGeom prst="roundRect">
            <a:avLst/>
          </a:prstGeom>
          <a:noFill/>
          <a:ln w="635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EC561172-816C-365A-B00D-7163309B1CAD}"/>
              </a:ext>
            </a:extLst>
          </p:cNvPr>
          <p:cNvSpPr/>
          <p:nvPr/>
        </p:nvSpPr>
        <p:spPr>
          <a:xfrm>
            <a:off x="10438363" y="3870846"/>
            <a:ext cx="1292535" cy="1464595"/>
          </a:xfrm>
          <a:prstGeom prst="roundRect">
            <a:avLst/>
          </a:prstGeom>
          <a:noFill/>
          <a:ln w="635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3D7BC9BC-4828-75EC-C8A8-F865775D8286}"/>
              </a:ext>
            </a:extLst>
          </p:cNvPr>
          <p:cNvCxnSpPr>
            <a:cxnSpLocks/>
            <a:stCxn id="29" idx="0"/>
            <a:endCxn id="26" idx="2"/>
          </p:cNvCxnSpPr>
          <p:nvPr/>
        </p:nvCxnSpPr>
        <p:spPr>
          <a:xfrm flipV="1">
            <a:off x="2935706" y="2657033"/>
            <a:ext cx="3031956" cy="1544176"/>
          </a:xfrm>
          <a:prstGeom prst="straightConnector1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ADBE2683-6BFC-A5AB-D7D9-9F13D1D1B097}"/>
              </a:ext>
            </a:extLst>
          </p:cNvPr>
          <p:cNvCxnSpPr>
            <a:cxnSpLocks/>
            <a:stCxn id="26" idx="6"/>
            <a:endCxn id="31" idx="1"/>
          </p:cNvCxnSpPr>
          <p:nvPr/>
        </p:nvCxnSpPr>
        <p:spPr>
          <a:xfrm>
            <a:off x="6730808" y="2657033"/>
            <a:ext cx="2365492" cy="1946112"/>
          </a:xfrm>
          <a:prstGeom prst="straightConnector1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EEF07324-7837-AC1A-6814-374F3D69EC30}"/>
              </a:ext>
            </a:extLst>
          </p:cNvPr>
          <p:cNvCxnSpPr>
            <a:cxnSpLocks/>
            <a:stCxn id="33" idx="0"/>
            <a:endCxn id="32" idx="2"/>
          </p:cNvCxnSpPr>
          <p:nvPr/>
        </p:nvCxnSpPr>
        <p:spPr>
          <a:xfrm flipV="1">
            <a:off x="4269274" y="2682124"/>
            <a:ext cx="3525693" cy="1168444"/>
          </a:xfrm>
          <a:prstGeom prst="straightConnector1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6EEF7676-4834-7117-30AC-024D8664BB9A}"/>
              </a:ext>
            </a:extLst>
          </p:cNvPr>
          <p:cNvCxnSpPr>
            <a:cxnSpLocks/>
            <a:stCxn id="32" idx="6"/>
            <a:endCxn id="34" idx="0"/>
          </p:cNvCxnSpPr>
          <p:nvPr/>
        </p:nvCxnSpPr>
        <p:spPr>
          <a:xfrm>
            <a:off x="8558113" y="2682124"/>
            <a:ext cx="2526518" cy="1188722"/>
          </a:xfrm>
          <a:prstGeom prst="straightConnector1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FB72BEEC-8C15-B36F-5C06-64254F0100D7}"/>
              </a:ext>
            </a:extLst>
          </p:cNvPr>
          <p:cNvSpPr txBox="1"/>
          <p:nvPr/>
        </p:nvSpPr>
        <p:spPr>
          <a:xfrm>
            <a:off x="218086" y="3850568"/>
            <a:ext cx="58541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2m</a:t>
            </a:r>
          </a:p>
          <a:p>
            <a:r>
              <a:rPr lang="en-US" sz="2400" dirty="0"/>
              <a:t>4m</a:t>
            </a:r>
          </a:p>
          <a:p>
            <a:r>
              <a:rPr lang="en-US" sz="2400" dirty="0"/>
              <a:t>6</a:t>
            </a:r>
            <a:r>
              <a:rPr lang="en-GB" sz="2400" dirty="0"/>
              <a:t>m</a:t>
            </a:r>
          </a:p>
          <a:p>
            <a:r>
              <a:rPr lang="en-GB" sz="2400" dirty="0"/>
              <a:t>8m</a:t>
            </a:r>
            <a:endParaRPr lang="en-US" sz="240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C40E4F0-5962-EE9C-64FE-0D6C6B3CFD81}"/>
              </a:ext>
            </a:extLst>
          </p:cNvPr>
          <p:cNvSpPr txBox="1"/>
          <p:nvPr/>
        </p:nvSpPr>
        <p:spPr>
          <a:xfrm>
            <a:off x="-37494" y="3566174"/>
            <a:ext cx="9971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Distance from the door</a:t>
            </a:r>
            <a:endParaRPr lang="en-GB" sz="1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CF6E84E-EACA-0AA5-52BD-2501856E2F6D}"/>
              </a:ext>
            </a:extLst>
          </p:cNvPr>
          <p:cNvSpPr txBox="1"/>
          <p:nvPr/>
        </p:nvSpPr>
        <p:spPr>
          <a:xfrm>
            <a:off x="8558113" y="5616077"/>
            <a:ext cx="2265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ym typeface="Wingdings" panose="05000000000000000000" pitchFamily="2" charset="2"/>
              </a:rPr>
              <a:t>+ extra shielding</a:t>
            </a:r>
          </a:p>
          <a:p>
            <a:r>
              <a:rPr lang="en-US" sz="2000" b="1" dirty="0">
                <a:sym typeface="Wingdings" panose="05000000000000000000" pitchFamily="2" charset="2"/>
              </a:rPr>
              <a:t>+ extra distance</a:t>
            </a:r>
            <a:endParaRPr lang="en-GB" sz="2000" b="1" dirty="0">
              <a:solidFill>
                <a:schemeClr val="accent6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000DA6-1A54-7B9B-C1FD-8F98C6A3A88F}"/>
              </a:ext>
            </a:extLst>
          </p:cNvPr>
          <p:cNvSpPr txBox="1"/>
          <p:nvPr/>
        </p:nvSpPr>
        <p:spPr>
          <a:xfrm>
            <a:off x="10473344" y="5828440"/>
            <a:ext cx="188375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accent6"/>
                </a:solidFill>
                <a:sym typeface="Wingdings" panose="05000000000000000000" pitchFamily="2" charset="2"/>
              </a:rPr>
              <a:t> OK See slide </a:t>
            </a:r>
            <a:r>
              <a:rPr lang="en-US" sz="1800" b="1" dirty="0" err="1">
                <a:solidFill>
                  <a:schemeClr val="accent6"/>
                </a:solidFill>
                <a:sym typeface="Wingdings" panose="05000000000000000000" pitchFamily="2" charset="2"/>
              </a:rPr>
              <a:t>annexe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5789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/>
      <p:bldP spid="25" grpId="0" animBg="1"/>
      <p:bldP spid="26" grpId="0" animBg="1"/>
      <p:bldP spid="29" grpId="0" animBg="1"/>
      <p:bldP spid="31" grpId="0" animBg="1"/>
      <p:bldP spid="32" grpId="0" animBg="1"/>
      <p:bldP spid="33" grpId="0" animBg="1"/>
      <p:bldP spid="34" grpId="0" animBg="1"/>
      <p:bldP spid="2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2A8B615-BBFC-DAFA-B8E4-43D62D60F2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6598" y="9047"/>
            <a:ext cx="9878804" cy="6839905"/>
          </a:xfrm>
          <a:prstGeom prst="rect">
            <a:avLst/>
          </a:prstGeom>
        </p:spPr>
      </p:pic>
      <p:sp>
        <p:nvSpPr>
          <p:cNvPr id="7" name="Speech Bubble: Rectangle 6">
            <a:extLst>
              <a:ext uri="{FF2B5EF4-FFF2-40B4-BE49-F238E27FC236}">
                <a16:creationId xmlns:a16="http://schemas.microsoft.com/office/drawing/2014/main" id="{202A529B-1E9F-7E90-90F8-C21E2B6E3BBB}"/>
              </a:ext>
            </a:extLst>
          </p:cNvPr>
          <p:cNvSpPr/>
          <p:nvPr/>
        </p:nvSpPr>
        <p:spPr>
          <a:xfrm>
            <a:off x="6047510" y="3247661"/>
            <a:ext cx="1397000" cy="499269"/>
          </a:xfrm>
          <a:prstGeom prst="wedgeRectCallout">
            <a:avLst>
              <a:gd name="adj1" fmla="val -84387"/>
              <a:gd name="adj2" fmla="val 197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BTV.230925</a:t>
            </a:r>
            <a:endParaRPr lang="en-GB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6464077-C152-6A04-5467-E5E07491E5AB}"/>
              </a:ext>
            </a:extLst>
          </p:cNvPr>
          <p:cNvCxnSpPr>
            <a:cxnSpLocks/>
          </p:cNvCxnSpPr>
          <p:nvPr/>
        </p:nvCxnSpPr>
        <p:spPr>
          <a:xfrm flipV="1">
            <a:off x="4747491" y="2295161"/>
            <a:ext cx="0" cy="1288548"/>
          </a:xfrm>
          <a:prstGeom prst="line">
            <a:avLst/>
          </a:prstGeom>
          <a:ln w="603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224366C-AC0B-3C3B-9DEB-EAE0DCB43488}"/>
              </a:ext>
            </a:extLst>
          </p:cNvPr>
          <p:cNvCxnSpPr>
            <a:cxnSpLocks/>
          </p:cNvCxnSpPr>
          <p:nvPr/>
        </p:nvCxnSpPr>
        <p:spPr>
          <a:xfrm flipH="1" flipV="1">
            <a:off x="3020291" y="1980698"/>
            <a:ext cx="1727200" cy="328750"/>
          </a:xfrm>
          <a:prstGeom prst="line">
            <a:avLst/>
          </a:prstGeom>
          <a:ln w="603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468F2F7-3F3C-791E-AC3C-8C1EAEC767E6}"/>
              </a:ext>
            </a:extLst>
          </p:cNvPr>
          <p:cNvCxnSpPr>
            <a:cxnSpLocks/>
          </p:cNvCxnSpPr>
          <p:nvPr/>
        </p:nvCxnSpPr>
        <p:spPr>
          <a:xfrm flipH="1">
            <a:off x="3012081" y="1027906"/>
            <a:ext cx="8764283" cy="951459"/>
          </a:xfrm>
          <a:prstGeom prst="line">
            <a:avLst/>
          </a:prstGeom>
          <a:ln w="603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peech Bubble: Rectangle 7">
            <a:extLst>
              <a:ext uri="{FF2B5EF4-FFF2-40B4-BE49-F238E27FC236}">
                <a16:creationId xmlns:a16="http://schemas.microsoft.com/office/drawing/2014/main" id="{559C10EE-5C2D-2231-4FCC-5AFB2F5B5CF7}"/>
              </a:ext>
            </a:extLst>
          </p:cNvPr>
          <p:cNvSpPr/>
          <p:nvPr/>
        </p:nvSpPr>
        <p:spPr>
          <a:xfrm>
            <a:off x="3012081" y="2377037"/>
            <a:ext cx="868668" cy="335518"/>
          </a:xfrm>
          <a:prstGeom prst="wedgeRectCallout">
            <a:avLst>
              <a:gd name="adj1" fmla="val 51503"/>
              <a:gd name="adj2" fmla="val -12228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1.8 m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Speech Bubble: Rectangle 8">
            <a:extLst>
              <a:ext uri="{FF2B5EF4-FFF2-40B4-BE49-F238E27FC236}">
                <a16:creationId xmlns:a16="http://schemas.microsoft.com/office/drawing/2014/main" id="{62B29766-18ED-341D-83B2-34A4532CC31E}"/>
              </a:ext>
            </a:extLst>
          </p:cNvPr>
          <p:cNvSpPr/>
          <p:nvPr/>
        </p:nvSpPr>
        <p:spPr>
          <a:xfrm>
            <a:off x="5030922" y="2309448"/>
            <a:ext cx="868668" cy="335518"/>
          </a:xfrm>
          <a:prstGeom prst="wedgeRectCallout">
            <a:avLst>
              <a:gd name="adj1" fmla="val -83939"/>
              <a:gd name="adj2" fmla="val 5314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0.7 m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B555063-CB3D-8538-C9F6-9DEDA1C1B5F8}"/>
              </a:ext>
            </a:extLst>
          </p:cNvPr>
          <p:cNvSpPr txBox="1"/>
          <p:nvPr/>
        </p:nvSpPr>
        <p:spPr>
          <a:xfrm rot="21291271">
            <a:off x="10632210" y="681037"/>
            <a:ext cx="1865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TA801 door</a:t>
            </a:r>
            <a:endParaRPr lang="en-GB" dirty="0"/>
          </a:p>
        </p:txBody>
      </p:sp>
      <p:sp>
        <p:nvSpPr>
          <p:cNvPr id="21" name="Speech Bubble: Rectangle 20">
            <a:extLst>
              <a:ext uri="{FF2B5EF4-FFF2-40B4-BE49-F238E27FC236}">
                <a16:creationId xmlns:a16="http://schemas.microsoft.com/office/drawing/2014/main" id="{9F9F7533-7847-797A-1BD7-78BF43B7DCE7}"/>
              </a:ext>
            </a:extLst>
          </p:cNvPr>
          <p:cNvSpPr/>
          <p:nvPr/>
        </p:nvSpPr>
        <p:spPr>
          <a:xfrm>
            <a:off x="7095900" y="865703"/>
            <a:ext cx="868668" cy="335518"/>
          </a:xfrm>
          <a:prstGeom prst="wedgeRectCallout">
            <a:avLst>
              <a:gd name="adj1" fmla="val 30204"/>
              <a:gd name="adj2" fmla="val 12856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13.8 m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91E2C02-18AF-D718-099B-017AD11028C3}"/>
              </a:ext>
            </a:extLst>
          </p:cNvPr>
          <p:cNvCxnSpPr>
            <a:cxnSpLocks/>
          </p:cNvCxnSpPr>
          <p:nvPr/>
        </p:nvCxnSpPr>
        <p:spPr>
          <a:xfrm flipH="1">
            <a:off x="4557713" y="3583709"/>
            <a:ext cx="9471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E960E39-C976-5417-7096-B8E470727DC4}"/>
              </a:ext>
            </a:extLst>
          </p:cNvPr>
          <p:cNvCxnSpPr>
            <a:cxnSpLocks/>
          </p:cNvCxnSpPr>
          <p:nvPr/>
        </p:nvCxnSpPr>
        <p:spPr>
          <a:xfrm>
            <a:off x="4747491" y="3587118"/>
            <a:ext cx="0" cy="2156457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Speech Bubble: Rectangle 29">
            <a:extLst>
              <a:ext uri="{FF2B5EF4-FFF2-40B4-BE49-F238E27FC236}">
                <a16:creationId xmlns:a16="http://schemas.microsoft.com/office/drawing/2014/main" id="{AE85DE3D-4FFB-0877-7B66-D1D98E61E786}"/>
              </a:ext>
            </a:extLst>
          </p:cNvPr>
          <p:cNvSpPr/>
          <p:nvPr/>
        </p:nvSpPr>
        <p:spPr>
          <a:xfrm rot="16200000">
            <a:off x="3840362" y="4351349"/>
            <a:ext cx="1085203" cy="593468"/>
          </a:xfrm>
          <a:prstGeom prst="wedgeRectCallout">
            <a:avLst>
              <a:gd name="adj1" fmla="val 16381"/>
              <a:gd name="adj2" fmla="val 3497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Beam </a:t>
            </a:r>
            <a:r>
              <a:rPr lang="en-US" dirty="0" err="1">
                <a:solidFill>
                  <a:schemeClr val="tx1"/>
                </a:solidFill>
              </a:rPr>
              <a:t>ht</a:t>
            </a:r>
            <a:r>
              <a:rPr lang="en-US" dirty="0">
                <a:solidFill>
                  <a:schemeClr val="tx1"/>
                </a:solidFill>
              </a:rPr>
              <a:t> 1.2 m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F750EE2-2E28-2BA8-7CD1-7DE4FB99EE48}"/>
              </a:ext>
            </a:extLst>
          </p:cNvPr>
          <p:cNvSpPr txBox="1"/>
          <p:nvPr/>
        </p:nvSpPr>
        <p:spPr>
          <a:xfrm>
            <a:off x="1156598" y="5601147"/>
            <a:ext cx="4730462" cy="1200329"/>
          </a:xfrm>
          <a:prstGeom prst="rect">
            <a:avLst/>
          </a:prstGeom>
          <a:solidFill>
            <a:schemeClr val="bg2"/>
          </a:solidFill>
          <a:ln w="104775">
            <a:solidFill>
              <a:srgbClr val="92D05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Relocation of the BTV230925: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>
                <a:sym typeface="Wingdings" panose="05000000000000000000" pitchFamily="2" charset="2"/>
              </a:rPr>
              <a:t>Leave some room for the future BSG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>
                <a:sym typeface="Wingdings" panose="05000000000000000000" pitchFamily="2" charset="2"/>
              </a:rPr>
              <a:t>Reduce the optical distance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>
                <a:sym typeface="Wingdings" panose="05000000000000000000" pitchFamily="2" charset="2"/>
              </a:rPr>
              <a:t>Reduce the number of mirrors (maintenance)</a:t>
            </a:r>
            <a:endParaRPr lang="en-GB" dirty="0"/>
          </a:p>
        </p:txBody>
      </p:sp>
      <p:sp>
        <p:nvSpPr>
          <p:cNvPr id="3" name="Star: 5 Points 2">
            <a:extLst>
              <a:ext uri="{FF2B5EF4-FFF2-40B4-BE49-F238E27FC236}">
                <a16:creationId xmlns:a16="http://schemas.microsoft.com/office/drawing/2014/main" id="{E7E8C47C-E960-61DC-41ED-9B47A77DE1BA}"/>
              </a:ext>
            </a:extLst>
          </p:cNvPr>
          <p:cNvSpPr/>
          <p:nvPr/>
        </p:nvSpPr>
        <p:spPr>
          <a:xfrm>
            <a:off x="2271716" y="3040940"/>
            <a:ext cx="1271876" cy="116668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81442E-0A97-C15A-3C3F-EAF01518C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A3F0B-B96A-4D5B-8E61-454EAC4CE6F4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22453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AA8F34-E733-436B-33D7-8C90C5C71E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1691" y="305743"/>
            <a:ext cx="10515600" cy="1325563"/>
          </a:xfrm>
        </p:spPr>
        <p:txBody>
          <a:bodyPr/>
          <a:lstStyle/>
          <a:p>
            <a:r>
              <a:rPr lang="en-US" dirty="0"/>
              <a:t>TDC2/TCC2 frontier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63BDA4-2949-978B-F0E9-F4F54D5098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A25D26D-E685-3FAE-1FAB-B6756A22CF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11" y="1437325"/>
            <a:ext cx="6527673" cy="4818044"/>
          </a:xfrm>
          <a:prstGeom prst="rect">
            <a:avLst/>
          </a:prstGeom>
        </p:spPr>
      </p:pic>
      <p:sp>
        <p:nvSpPr>
          <p:cNvPr id="8" name="Freeform: Shape 7">
            <a:extLst>
              <a:ext uri="{FF2B5EF4-FFF2-40B4-BE49-F238E27FC236}">
                <a16:creationId xmlns:a16="http://schemas.microsoft.com/office/drawing/2014/main" id="{91CBDBCD-7652-D5B5-D811-9B556DB5233A}"/>
              </a:ext>
            </a:extLst>
          </p:cNvPr>
          <p:cNvSpPr/>
          <p:nvPr/>
        </p:nvSpPr>
        <p:spPr>
          <a:xfrm>
            <a:off x="1270000" y="3048000"/>
            <a:ext cx="2692400" cy="488950"/>
          </a:xfrm>
          <a:custGeom>
            <a:avLst/>
            <a:gdLst>
              <a:gd name="connsiteX0" fmla="*/ 336550 w 2692400"/>
              <a:gd name="connsiteY0" fmla="*/ 488950 h 488950"/>
              <a:gd name="connsiteX1" fmla="*/ 0 w 2692400"/>
              <a:gd name="connsiteY1" fmla="*/ 463550 h 488950"/>
              <a:gd name="connsiteX2" fmla="*/ 2692400 w 2692400"/>
              <a:gd name="connsiteY2" fmla="*/ 0 h 488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92400" h="488950">
                <a:moveTo>
                  <a:pt x="336550" y="488950"/>
                </a:moveTo>
                <a:lnTo>
                  <a:pt x="0" y="463550"/>
                </a:lnTo>
                <a:lnTo>
                  <a:pt x="2692400" y="0"/>
                </a:lnTo>
              </a:path>
            </a:pathLst>
          </a:cu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1ACD5FE-34F9-E9B6-86BF-2567D19917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6722" y="1436987"/>
            <a:ext cx="4768878" cy="4739976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4B740EF-B71E-BC67-0219-A583D6F2250E}"/>
              </a:ext>
            </a:extLst>
          </p:cNvPr>
          <p:cNvCxnSpPr>
            <a:cxnSpLocks/>
          </p:cNvCxnSpPr>
          <p:nvPr/>
        </p:nvCxnSpPr>
        <p:spPr>
          <a:xfrm flipH="1">
            <a:off x="9067800" y="3733416"/>
            <a:ext cx="491836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CD64CA7-EE7A-2413-9DA2-ADEDE89889B3}"/>
              </a:ext>
            </a:extLst>
          </p:cNvPr>
          <p:cNvCxnSpPr>
            <a:cxnSpLocks/>
            <a:endCxn id="14" idx="1"/>
          </p:cNvCxnSpPr>
          <p:nvPr/>
        </p:nvCxnSpPr>
        <p:spPr>
          <a:xfrm flipH="1">
            <a:off x="7016722" y="3733416"/>
            <a:ext cx="2051078" cy="73559"/>
          </a:xfrm>
          <a:prstGeom prst="line">
            <a:avLst/>
          </a:prstGeom>
          <a:ln w="444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49BECD4-4DA6-BEA7-3EB2-71A6F80C2D76}"/>
              </a:ext>
            </a:extLst>
          </p:cNvPr>
          <p:cNvCxnSpPr>
            <a:cxnSpLocks/>
          </p:cNvCxnSpPr>
          <p:nvPr/>
        </p:nvCxnSpPr>
        <p:spPr>
          <a:xfrm flipH="1">
            <a:off x="3962400" y="2682240"/>
            <a:ext cx="2659684" cy="364055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Speech Bubble: Rectangle 25">
            <a:extLst>
              <a:ext uri="{FF2B5EF4-FFF2-40B4-BE49-F238E27FC236}">
                <a16:creationId xmlns:a16="http://schemas.microsoft.com/office/drawing/2014/main" id="{74B69DAD-C448-A503-4B8D-856C38D22F29}"/>
              </a:ext>
            </a:extLst>
          </p:cNvPr>
          <p:cNvSpPr/>
          <p:nvPr/>
        </p:nvSpPr>
        <p:spPr>
          <a:xfrm>
            <a:off x="7964118" y="3162671"/>
            <a:ext cx="967446" cy="335518"/>
          </a:xfrm>
          <a:prstGeom prst="wedgeRectCallout">
            <a:avLst>
              <a:gd name="adj1" fmla="val 30204"/>
              <a:gd name="adj2" fmla="val 12856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(13.8 m)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D4A3118-17C2-A517-F57F-27B80DBC79B1}"/>
              </a:ext>
            </a:extLst>
          </p:cNvPr>
          <p:cNvCxnSpPr>
            <a:cxnSpLocks/>
          </p:cNvCxnSpPr>
          <p:nvPr/>
        </p:nvCxnSpPr>
        <p:spPr>
          <a:xfrm>
            <a:off x="4184073" y="3018587"/>
            <a:ext cx="0" cy="254170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Speech Bubble: Rectangle 29">
            <a:extLst>
              <a:ext uri="{FF2B5EF4-FFF2-40B4-BE49-F238E27FC236}">
                <a16:creationId xmlns:a16="http://schemas.microsoft.com/office/drawing/2014/main" id="{BB82B7EF-CCC5-2721-4472-81E03D24661D}"/>
              </a:ext>
            </a:extLst>
          </p:cNvPr>
          <p:cNvSpPr/>
          <p:nvPr/>
        </p:nvSpPr>
        <p:spPr>
          <a:xfrm rot="16200000">
            <a:off x="3424967" y="3911793"/>
            <a:ext cx="1085203" cy="335518"/>
          </a:xfrm>
          <a:prstGeom prst="wedgeRectCallout">
            <a:avLst>
              <a:gd name="adj1" fmla="val 16381"/>
              <a:gd name="adj2" fmla="val 3497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Ht</a:t>
            </a:r>
            <a:r>
              <a:rPr lang="en-US" dirty="0">
                <a:solidFill>
                  <a:schemeClr val="tx1"/>
                </a:solidFill>
              </a:rPr>
              <a:t> 1.9 m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AC3232F-19B4-B1D8-AA05-8A3876111D5D}"/>
              </a:ext>
            </a:extLst>
          </p:cNvPr>
          <p:cNvSpPr txBox="1"/>
          <p:nvPr/>
        </p:nvSpPr>
        <p:spPr>
          <a:xfrm>
            <a:off x="7049622" y="5560292"/>
            <a:ext cx="4698815" cy="584775"/>
          </a:xfrm>
          <a:prstGeom prst="rect">
            <a:avLst/>
          </a:prstGeom>
          <a:solidFill>
            <a:schemeClr val="bg2"/>
          </a:solidFill>
          <a:ln w="104775">
            <a:solidFill>
              <a:srgbClr val="92D05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285750" indent="-285750">
              <a:buFont typeface="Wingdings" panose="05000000000000000000" pitchFamily="2" charset="2"/>
              <a:buChar char="à"/>
              <a:defRPr sz="1600"/>
            </a:lvl1pPr>
          </a:lstStyle>
          <a:p>
            <a:r>
              <a:rPr lang="en-GB" dirty="0"/>
              <a:t>Relocation of the pipes on the wall</a:t>
            </a:r>
          </a:p>
          <a:p>
            <a:r>
              <a:rPr lang="en-GB" dirty="0"/>
              <a:t>Drill hole through the door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ED4C67-2C35-2405-6104-CA6224618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A3F0B-B96A-4D5B-8E61-454EAC4CE6F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18687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A2C24-A43A-0773-E449-0FCBEBE68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 801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E126EA8-0703-93D8-106C-F3CB070C7D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8178" y="1585272"/>
            <a:ext cx="8735644" cy="4591691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FEDAA57-25C6-4BA0-6BA0-F3710038A249}"/>
              </a:ext>
            </a:extLst>
          </p:cNvPr>
          <p:cNvCxnSpPr>
            <a:cxnSpLocks/>
          </p:cNvCxnSpPr>
          <p:nvPr/>
        </p:nvCxnSpPr>
        <p:spPr>
          <a:xfrm flipV="1">
            <a:off x="4800600" y="1152484"/>
            <a:ext cx="3826164" cy="270746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BDEFB8E-6BF0-9A76-51D5-9EAB3B53E7DA}"/>
              </a:ext>
            </a:extLst>
          </p:cNvPr>
          <p:cNvCxnSpPr>
            <a:cxnSpLocks/>
          </p:cNvCxnSpPr>
          <p:nvPr/>
        </p:nvCxnSpPr>
        <p:spPr>
          <a:xfrm>
            <a:off x="8626764" y="1152484"/>
            <a:ext cx="0" cy="1923225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9E62DC0-2F55-6CD0-7F3D-08F4C114155A}"/>
              </a:ext>
            </a:extLst>
          </p:cNvPr>
          <p:cNvSpPr/>
          <p:nvPr/>
        </p:nvSpPr>
        <p:spPr>
          <a:xfrm>
            <a:off x="8395859" y="2790543"/>
            <a:ext cx="461811" cy="6096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30D389A-5420-861A-0AA9-14D47E7803F8}"/>
              </a:ext>
            </a:extLst>
          </p:cNvPr>
          <p:cNvSpPr/>
          <p:nvPr/>
        </p:nvSpPr>
        <p:spPr>
          <a:xfrm>
            <a:off x="7592206" y="4056441"/>
            <a:ext cx="128577" cy="23074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C55FA16-E379-D562-22A2-23ADAC8DDE40}"/>
              </a:ext>
            </a:extLst>
          </p:cNvPr>
          <p:cNvSpPr/>
          <p:nvPr/>
        </p:nvSpPr>
        <p:spPr>
          <a:xfrm>
            <a:off x="7592206" y="2149564"/>
            <a:ext cx="2060532" cy="1906876"/>
          </a:xfrm>
          <a:prstGeom prst="rect">
            <a:avLst/>
          </a:prstGeom>
          <a:solidFill>
            <a:schemeClr val="accent1"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234B67A-04CF-20B2-B963-362B72DA73A6}"/>
              </a:ext>
            </a:extLst>
          </p:cNvPr>
          <p:cNvSpPr/>
          <p:nvPr/>
        </p:nvSpPr>
        <p:spPr>
          <a:xfrm>
            <a:off x="9496535" y="4056440"/>
            <a:ext cx="128577" cy="23074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Speech Bubble: Rectangle 23">
            <a:extLst>
              <a:ext uri="{FF2B5EF4-FFF2-40B4-BE49-F238E27FC236}">
                <a16:creationId xmlns:a16="http://schemas.microsoft.com/office/drawing/2014/main" id="{C06AB27C-4DA2-0466-C6F9-3749CC4E33CE}"/>
              </a:ext>
            </a:extLst>
          </p:cNvPr>
          <p:cNvSpPr/>
          <p:nvPr/>
        </p:nvSpPr>
        <p:spPr>
          <a:xfrm>
            <a:off x="9996227" y="2540908"/>
            <a:ext cx="1397000" cy="499269"/>
          </a:xfrm>
          <a:prstGeom prst="wedgeRectCallout">
            <a:avLst>
              <a:gd name="adj1" fmla="val -67114"/>
              <a:gd name="adj2" fmla="val 333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BTV camera + shielding</a:t>
            </a:r>
            <a:endParaRPr lang="en-GB" dirty="0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612AF6C0-C206-B62F-EB2A-1B1C46AA964D}"/>
              </a:ext>
            </a:extLst>
          </p:cNvPr>
          <p:cNvCxnSpPr>
            <a:cxnSpLocks/>
          </p:cNvCxnSpPr>
          <p:nvPr/>
        </p:nvCxnSpPr>
        <p:spPr>
          <a:xfrm>
            <a:off x="6908800" y="2362586"/>
            <a:ext cx="0" cy="427835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Speech Bubble: Rectangle 26">
            <a:extLst>
              <a:ext uri="{FF2B5EF4-FFF2-40B4-BE49-F238E27FC236}">
                <a16:creationId xmlns:a16="http://schemas.microsoft.com/office/drawing/2014/main" id="{314D0F25-EEE5-1AE8-2748-56E5E75DB375}"/>
              </a:ext>
            </a:extLst>
          </p:cNvPr>
          <p:cNvSpPr/>
          <p:nvPr/>
        </p:nvSpPr>
        <p:spPr>
          <a:xfrm rot="16200000">
            <a:off x="6262257" y="4090863"/>
            <a:ext cx="831273" cy="369439"/>
          </a:xfrm>
          <a:prstGeom prst="wedgeRectCallout">
            <a:avLst>
              <a:gd name="adj1" fmla="val 16381"/>
              <a:gd name="adj2" fmla="val 3497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1.9 m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ABE0F1-8739-C4C7-80CF-2A7351782A0A}"/>
              </a:ext>
            </a:extLst>
          </p:cNvPr>
          <p:cNvSpPr txBox="1"/>
          <p:nvPr/>
        </p:nvSpPr>
        <p:spPr>
          <a:xfrm>
            <a:off x="1728179" y="5355337"/>
            <a:ext cx="8735644" cy="830997"/>
          </a:xfrm>
          <a:prstGeom prst="rect">
            <a:avLst/>
          </a:prstGeom>
          <a:solidFill>
            <a:schemeClr val="bg2"/>
          </a:solidFill>
          <a:ln w="1047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600" dirty="0"/>
              <a:t>Relocation of the pipes on the wall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600" dirty="0"/>
              <a:t>Drill hole through the door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600" dirty="0"/>
              <a:t>Excavate the round shape tunnel for a vertical/flat location for shielding and camera/optics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079292C-764C-D164-C9BC-5EA2B1FB6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A3F0B-B96A-4D5B-8E61-454EAC4CE6F4}" type="slidenum">
              <a:rPr lang="en-GB" smtClean="0"/>
              <a:t>16</a:t>
            </a:fld>
            <a:endParaRPr lang="en-GB"/>
          </a:p>
        </p:txBody>
      </p:sp>
      <p:sp>
        <p:nvSpPr>
          <p:cNvPr id="6" name="Speech Bubble: Rectangle 5">
            <a:extLst>
              <a:ext uri="{FF2B5EF4-FFF2-40B4-BE49-F238E27FC236}">
                <a16:creationId xmlns:a16="http://schemas.microsoft.com/office/drawing/2014/main" id="{6B0A8E34-BFC0-5CDB-B74D-9A058329507A}"/>
              </a:ext>
            </a:extLst>
          </p:cNvPr>
          <p:cNvSpPr/>
          <p:nvPr/>
        </p:nvSpPr>
        <p:spPr>
          <a:xfrm rot="19361036">
            <a:off x="5442471" y="2543885"/>
            <a:ext cx="1056781" cy="369439"/>
          </a:xfrm>
          <a:prstGeom prst="wedgeRectCallout">
            <a:avLst>
              <a:gd name="adj1" fmla="val 16381"/>
              <a:gd name="adj2" fmla="val 3497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10/12 m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33048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BE071E1-FBE1-D402-C01C-F7EEDF97C3B0}"/>
              </a:ext>
            </a:extLst>
          </p:cNvPr>
          <p:cNvSpPr txBox="1"/>
          <p:nvPr/>
        </p:nvSpPr>
        <p:spPr>
          <a:xfrm>
            <a:off x="402199" y="769505"/>
            <a:ext cx="66380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Check resolution @25m for BTV230925 optical line</a:t>
            </a:r>
            <a:endParaRPr lang="en-GB" sz="2400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B8032E2-EFB6-DB99-8EB8-361D6C3AEB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397" y="1413420"/>
            <a:ext cx="10748179" cy="418781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D33F8AE-EFA0-B84F-6C9C-5B44AEB3DB0C}"/>
              </a:ext>
            </a:extLst>
          </p:cNvPr>
          <p:cNvSpPr txBox="1"/>
          <p:nvPr/>
        </p:nvSpPr>
        <p:spPr>
          <a:xfrm>
            <a:off x="2628366" y="5618282"/>
            <a:ext cx="320312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3.4lp/mm (</a:t>
            </a:r>
            <a:r>
              <a:rPr lang="en-US" b="1" dirty="0"/>
              <a:t>150um</a:t>
            </a:r>
            <a:r>
              <a:rPr lang="en-US" dirty="0"/>
              <a:t>)</a:t>
            </a:r>
            <a:r>
              <a:rPr lang="en-US" dirty="0">
                <a:sym typeface="Wingdings" panose="05000000000000000000" pitchFamily="2" charset="2"/>
              </a:rPr>
              <a:t> 22/110</a:t>
            </a:r>
          </a:p>
          <a:p>
            <a:r>
              <a:rPr lang="en-US" dirty="0">
                <a:sym typeface="Wingdings" panose="05000000000000000000" pitchFamily="2" charset="2"/>
              </a:rPr>
              <a:t>	 Visibility 20%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2.4lp/mm (</a:t>
            </a:r>
            <a:r>
              <a:rPr lang="en-US" b="1" dirty="0">
                <a:sym typeface="Wingdings" panose="05000000000000000000" pitchFamily="2" charset="2"/>
              </a:rPr>
              <a:t>200um</a:t>
            </a:r>
            <a:r>
              <a:rPr lang="en-US" dirty="0">
                <a:sym typeface="Wingdings" panose="05000000000000000000" pitchFamily="2" charset="2"/>
              </a:rPr>
              <a:t>) 33/110</a:t>
            </a:r>
          </a:p>
          <a:p>
            <a:r>
              <a:rPr lang="en-GB" dirty="0">
                <a:sym typeface="Wingdings" panose="05000000000000000000" pitchFamily="2" charset="2"/>
              </a:rPr>
              <a:t>	 Visibility 30%</a:t>
            </a: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15B1F2F-5B81-BD7A-0C66-EEC0457C4754}"/>
              </a:ext>
            </a:extLst>
          </p:cNvPr>
          <p:cNvSpPr txBox="1"/>
          <p:nvPr/>
        </p:nvSpPr>
        <p:spPr>
          <a:xfrm>
            <a:off x="739707" y="5601237"/>
            <a:ext cx="1888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Optical resolution</a:t>
            </a:r>
            <a:endParaRPr lang="en-GB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5732F2-E7C1-41FF-5A07-92662B4223BC}"/>
              </a:ext>
            </a:extLst>
          </p:cNvPr>
          <p:cNvSpPr txBox="1"/>
          <p:nvPr/>
        </p:nvSpPr>
        <p:spPr>
          <a:xfrm>
            <a:off x="6276120" y="5618282"/>
            <a:ext cx="1859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Spatial resolution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A676EA7-9C5E-FBB6-34E6-BB175D2875D2}"/>
              </a:ext>
            </a:extLst>
          </p:cNvPr>
          <p:cNvSpPr txBox="1"/>
          <p:nvPr/>
        </p:nvSpPr>
        <p:spPr>
          <a:xfrm>
            <a:off x="8136053" y="5618282"/>
            <a:ext cx="342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18mm for 176px </a:t>
            </a:r>
            <a:r>
              <a:rPr lang="en-US" dirty="0">
                <a:sym typeface="Wingdings" panose="05000000000000000000" pitchFamily="2" charset="2"/>
              </a:rPr>
              <a:t> ~100um/</a:t>
            </a:r>
            <a:r>
              <a:rPr lang="en-US" dirty="0" err="1">
                <a:sym typeface="Wingdings" panose="05000000000000000000" pitchFamily="2" charset="2"/>
              </a:rPr>
              <a:t>px</a:t>
            </a:r>
            <a:endParaRPr lang="en-GB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0356304-3300-6879-E842-B7069D9C4B12}"/>
              </a:ext>
            </a:extLst>
          </p:cNvPr>
          <p:cNvSpPr/>
          <p:nvPr/>
        </p:nvSpPr>
        <p:spPr>
          <a:xfrm>
            <a:off x="3162496" y="3210034"/>
            <a:ext cx="304800" cy="1314450"/>
          </a:xfrm>
          <a:prstGeom prst="rect">
            <a:avLst/>
          </a:prstGeom>
          <a:noFill/>
          <a:ln w="444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1B830FC-8805-8272-E13E-61B641D910EC}"/>
              </a:ext>
            </a:extLst>
          </p:cNvPr>
          <p:cNvSpPr/>
          <p:nvPr/>
        </p:nvSpPr>
        <p:spPr>
          <a:xfrm>
            <a:off x="3467296" y="3322953"/>
            <a:ext cx="200025" cy="1125331"/>
          </a:xfrm>
          <a:prstGeom prst="rect">
            <a:avLst/>
          </a:prstGeom>
          <a:noFill/>
          <a:ln w="444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EDD6040-C6D4-F63C-DB0C-E536C8254097}"/>
              </a:ext>
            </a:extLst>
          </p:cNvPr>
          <p:cNvCxnSpPr>
            <a:cxnSpLocks/>
          </p:cNvCxnSpPr>
          <p:nvPr/>
        </p:nvCxnSpPr>
        <p:spPr>
          <a:xfrm flipV="1">
            <a:off x="6138638" y="2440177"/>
            <a:ext cx="0" cy="2962626"/>
          </a:xfrm>
          <a:prstGeom prst="line">
            <a:avLst/>
          </a:prstGeom>
          <a:ln w="444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26314A17-E4DD-8F17-2E48-165B9577082D}"/>
              </a:ext>
            </a:extLst>
          </p:cNvPr>
          <p:cNvSpPr txBox="1"/>
          <p:nvPr/>
        </p:nvSpPr>
        <p:spPr>
          <a:xfrm rot="16200000">
            <a:off x="5622455" y="3646954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6"/>
                </a:solidFill>
              </a:rPr>
              <a:t>18mm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41634E0-73A4-F615-C64A-8E627F3A23BA}"/>
              </a:ext>
            </a:extLst>
          </p:cNvPr>
          <p:cNvSpPr txBox="1"/>
          <p:nvPr/>
        </p:nvSpPr>
        <p:spPr>
          <a:xfrm>
            <a:off x="402199" y="1120985"/>
            <a:ext cx="5009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Camera lens: F600mm + focal doubler </a:t>
            </a:r>
            <a:r>
              <a:rPr lang="en-GB" dirty="0">
                <a:sym typeface="Wingdings" panose="05000000000000000000" pitchFamily="2" charset="2"/>
              </a:rPr>
              <a:t> F1200mm</a:t>
            </a:r>
            <a:endParaRPr lang="en-GB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F8DC344-43FC-F4F3-8660-1AA0ACD0FE4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90"/>
          <a:stretch/>
        </p:blipFill>
        <p:spPr>
          <a:xfrm>
            <a:off x="6999724" y="1413419"/>
            <a:ext cx="4148101" cy="4187818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65497B0E-1353-994F-746B-DDDE1A2AB1EB}"/>
              </a:ext>
            </a:extLst>
          </p:cNvPr>
          <p:cNvGrpSpPr/>
          <p:nvPr/>
        </p:nvGrpSpPr>
        <p:grpSpPr>
          <a:xfrm>
            <a:off x="8531752" y="3102719"/>
            <a:ext cx="530095" cy="997643"/>
            <a:chOff x="9084386" y="641061"/>
            <a:chExt cx="271462" cy="56077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31A549EF-38BA-1A56-DC33-9D231C762BD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084386" y="1201833"/>
              <a:ext cx="271462" cy="0"/>
            </a:xfrm>
            <a:prstGeom prst="line">
              <a:avLst/>
            </a:prstGeom>
            <a:ln w="444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887664E-A98F-2757-7EB1-04E25D70406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084386" y="641061"/>
              <a:ext cx="222546" cy="2506"/>
            </a:xfrm>
            <a:prstGeom prst="line">
              <a:avLst/>
            </a:prstGeom>
            <a:ln w="444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217FDE6-3610-CE44-0EEB-6672BFAB21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137863" y="641061"/>
              <a:ext cx="0" cy="560772"/>
            </a:xfrm>
            <a:prstGeom prst="line">
              <a:avLst/>
            </a:prstGeom>
            <a:ln w="444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D3DF81C-3D97-FE68-5B90-384378964960}"/>
              </a:ext>
            </a:extLst>
          </p:cNvPr>
          <p:cNvGrpSpPr/>
          <p:nvPr/>
        </p:nvGrpSpPr>
        <p:grpSpPr>
          <a:xfrm>
            <a:off x="9232940" y="3402592"/>
            <a:ext cx="553741" cy="504174"/>
            <a:chOff x="9232940" y="3402592"/>
            <a:chExt cx="553741" cy="297131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894C5A95-9A01-D215-BA16-A5E4096B6CF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232940" y="3402592"/>
              <a:ext cx="553741" cy="0"/>
            </a:xfrm>
            <a:prstGeom prst="line">
              <a:avLst/>
            </a:prstGeom>
            <a:ln w="444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86B1D25E-8CAC-C325-EEBE-73676FC0098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232940" y="3699723"/>
              <a:ext cx="539454" cy="0"/>
            </a:xfrm>
            <a:prstGeom prst="line">
              <a:avLst/>
            </a:prstGeom>
            <a:ln w="444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788D7DE9-335B-CABE-E0BF-745F006D0A8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704215" y="3402592"/>
              <a:ext cx="0" cy="297131"/>
            </a:xfrm>
            <a:prstGeom prst="line">
              <a:avLst/>
            </a:prstGeom>
            <a:ln w="444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2BC4916F-1041-1CC1-1968-CAAF21DBF618}"/>
              </a:ext>
            </a:extLst>
          </p:cNvPr>
          <p:cNvSpPr txBox="1"/>
          <p:nvPr/>
        </p:nvSpPr>
        <p:spPr>
          <a:xfrm rot="16200000">
            <a:off x="8195563" y="3430194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2"/>
                </a:solidFill>
              </a:rPr>
              <a:t>30%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C2693CB-4B95-42EF-547A-658409ABF454}"/>
              </a:ext>
            </a:extLst>
          </p:cNvPr>
          <p:cNvSpPr txBox="1"/>
          <p:nvPr/>
        </p:nvSpPr>
        <p:spPr>
          <a:xfrm rot="16200000">
            <a:off x="9588238" y="3470013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B0F0"/>
                </a:solidFill>
              </a:rPr>
              <a:t>20%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27F5E7B-0347-AF9C-A1A5-4B36374C2222}"/>
              </a:ext>
            </a:extLst>
          </p:cNvPr>
          <p:cNvSpPr txBox="1"/>
          <p:nvPr/>
        </p:nvSpPr>
        <p:spPr>
          <a:xfrm rot="16200000">
            <a:off x="10021744" y="3669481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100%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3BD664F3-8A6A-FCD8-F52D-300201CB6D0E}"/>
              </a:ext>
            </a:extLst>
          </p:cNvPr>
          <p:cNvCxnSpPr>
            <a:cxnSpLocks/>
          </p:cNvCxnSpPr>
          <p:nvPr/>
        </p:nvCxnSpPr>
        <p:spPr>
          <a:xfrm>
            <a:off x="8266247" y="2202877"/>
            <a:ext cx="2138142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F0FE5DED-8BFB-8743-01EE-9C241D0B1B43}"/>
              </a:ext>
            </a:extLst>
          </p:cNvPr>
          <p:cNvCxnSpPr>
            <a:cxnSpLocks/>
          </p:cNvCxnSpPr>
          <p:nvPr/>
        </p:nvCxnSpPr>
        <p:spPr>
          <a:xfrm flipH="1">
            <a:off x="10174336" y="2202877"/>
            <a:ext cx="13158" cy="311052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A1AE501E-EF3B-5ED7-C540-C5C0AAE72B0E}"/>
              </a:ext>
            </a:extLst>
          </p:cNvPr>
          <p:cNvSpPr txBox="1"/>
          <p:nvPr/>
        </p:nvSpPr>
        <p:spPr>
          <a:xfrm>
            <a:off x="278921" y="23224"/>
            <a:ext cx="39919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BTV230925 UPGRADE (5) </a:t>
            </a:r>
            <a:endParaRPr lang="en-GB" sz="2800" b="1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D85E4A2-F4CC-0EAB-4284-D13EC82EDDAF}"/>
              </a:ext>
            </a:extLst>
          </p:cNvPr>
          <p:cNvCxnSpPr/>
          <p:nvPr/>
        </p:nvCxnSpPr>
        <p:spPr>
          <a:xfrm>
            <a:off x="0" y="543210"/>
            <a:ext cx="12192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A79BDA1B-F216-C53F-E004-283685E44AE5}"/>
              </a:ext>
            </a:extLst>
          </p:cNvPr>
          <p:cNvCxnSpPr>
            <a:cxnSpLocks/>
          </p:cNvCxnSpPr>
          <p:nvPr/>
        </p:nvCxnSpPr>
        <p:spPr>
          <a:xfrm>
            <a:off x="9751595" y="6535343"/>
            <a:ext cx="243610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0BE9811D-FA92-6F7F-B7E9-C2B39C7FE4F4}"/>
              </a:ext>
            </a:extLst>
          </p:cNvPr>
          <p:cNvSpPr txBox="1"/>
          <p:nvPr/>
        </p:nvSpPr>
        <p:spPr>
          <a:xfrm>
            <a:off x="9164914" y="6584648"/>
            <a:ext cx="25254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i="1" dirty="0"/>
              <a:t>S.Burger     BIFT       2023_03_13 </a:t>
            </a:r>
            <a:endParaRPr lang="en-GB" sz="1100" i="1" dirty="0"/>
          </a:p>
        </p:txBody>
      </p:sp>
      <p:sp>
        <p:nvSpPr>
          <p:cNvPr id="37" name="Slide Number Placeholder 3">
            <a:extLst>
              <a:ext uri="{FF2B5EF4-FFF2-40B4-BE49-F238E27FC236}">
                <a16:creationId xmlns:a16="http://schemas.microsoft.com/office/drawing/2014/main" id="{407FE238-1877-38D2-A6AF-9BCB81D24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11572" y="6535343"/>
            <a:ext cx="380427" cy="365125"/>
          </a:xfrm>
        </p:spPr>
        <p:txBody>
          <a:bodyPr/>
          <a:lstStyle/>
          <a:p>
            <a:fld id="{E22A3F0B-B96A-4D5B-8E61-454EAC4CE6F4}" type="slidenum">
              <a:rPr lang="en-GB" smtClean="0"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78519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DBE391A-5487-9F59-1372-027BEC01E115}"/>
              </a:ext>
            </a:extLst>
          </p:cNvPr>
          <p:cNvSpPr txBox="1"/>
          <p:nvPr/>
        </p:nvSpPr>
        <p:spPr>
          <a:xfrm>
            <a:off x="555114" y="1227638"/>
            <a:ext cx="10414535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Summary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800" dirty="0"/>
              <a:t>New BTV location </a:t>
            </a:r>
            <a:r>
              <a:rPr lang="en-US" sz="2800" dirty="0">
                <a:sym typeface="Wingdings" panose="05000000000000000000" pitchFamily="2" charset="2"/>
              </a:rPr>
              <a:t> straight in front of TA801 door</a:t>
            </a:r>
            <a:r>
              <a:rPr lang="en-US" sz="2800" dirty="0"/>
              <a:t>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800" dirty="0"/>
              <a:t>New vacuum chamber</a:t>
            </a:r>
          </a:p>
          <a:p>
            <a:pPr marL="1200150" lvl="2" indent="-285750">
              <a:buFont typeface="Wingdings" panose="05000000000000000000" pitchFamily="2" charset="2"/>
              <a:buChar char="à"/>
            </a:pPr>
            <a:r>
              <a:rPr lang="en-US" sz="2800" dirty="0">
                <a:sym typeface="Wingdings" panose="05000000000000000000" pitchFamily="2" charset="2"/>
              </a:rPr>
              <a:t> separated bellows from the instrument (interface modules to ease vacuum maintenance)</a:t>
            </a:r>
          </a:p>
          <a:p>
            <a:pPr marL="1200150" lvl="2" indent="-285750">
              <a:buFont typeface="Wingdings" panose="05000000000000000000" pitchFamily="2" charset="2"/>
              <a:buChar char="à"/>
            </a:pPr>
            <a:r>
              <a:rPr lang="en-US" sz="2800" dirty="0">
                <a:sym typeface="Wingdings" panose="05000000000000000000" pitchFamily="2" charset="2"/>
              </a:rPr>
              <a:t> New screen, viewport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800" dirty="0">
                <a:sym typeface="Wingdings" panose="05000000000000000000" pitchFamily="2" charset="2"/>
              </a:rPr>
              <a:t>New optical line (mirrors, hole in door, shielding, </a:t>
            </a:r>
            <a:r>
              <a:rPr lang="en-US" sz="2800" dirty="0" err="1">
                <a:sym typeface="Wingdings" panose="05000000000000000000" pitchFamily="2" charset="2"/>
              </a:rPr>
              <a:t>etc</a:t>
            </a:r>
            <a:r>
              <a:rPr lang="en-US" sz="2800" dirty="0">
                <a:sym typeface="Wingdings" panose="05000000000000000000" pitchFamily="2" charset="2"/>
              </a:rPr>
              <a:t>…)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800" dirty="0"/>
              <a:t>Use Digital camera		@25m + shielding</a:t>
            </a:r>
            <a:endParaRPr lang="en-US" sz="2800" dirty="0">
              <a:sym typeface="Wingdings" panose="05000000000000000000" pitchFamily="2" charset="2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800" dirty="0">
                <a:sym typeface="Wingdings" panose="05000000000000000000" pitchFamily="2" charset="2"/>
              </a:rPr>
              <a:t>Cabling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D3B5ADF-40D3-D950-3649-1C7B67E933DC}"/>
              </a:ext>
            </a:extLst>
          </p:cNvPr>
          <p:cNvSpPr txBox="1"/>
          <p:nvPr/>
        </p:nvSpPr>
        <p:spPr>
          <a:xfrm>
            <a:off x="278921" y="23224"/>
            <a:ext cx="39919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BTV230925 UPGRADE (6) </a:t>
            </a:r>
            <a:endParaRPr lang="en-GB" sz="2800" b="1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FFA7E5A-1D6F-DFBA-C48C-DFE8D660546B}"/>
              </a:ext>
            </a:extLst>
          </p:cNvPr>
          <p:cNvCxnSpPr/>
          <p:nvPr/>
        </p:nvCxnSpPr>
        <p:spPr>
          <a:xfrm>
            <a:off x="0" y="543210"/>
            <a:ext cx="12192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1CEDEFB-C4CB-AEFC-40E2-45A92378EECF}"/>
              </a:ext>
            </a:extLst>
          </p:cNvPr>
          <p:cNvCxnSpPr>
            <a:cxnSpLocks/>
          </p:cNvCxnSpPr>
          <p:nvPr/>
        </p:nvCxnSpPr>
        <p:spPr>
          <a:xfrm>
            <a:off x="9751595" y="6535343"/>
            <a:ext cx="243610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A06BA6C9-944E-B4C5-777D-6640D43AA592}"/>
              </a:ext>
            </a:extLst>
          </p:cNvPr>
          <p:cNvSpPr txBox="1"/>
          <p:nvPr/>
        </p:nvSpPr>
        <p:spPr>
          <a:xfrm>
            <a:off x="9164914" y="6584648"/>
            <a:ext cx="25254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i="1" dirty="0"/>
              <a:t>S.Burger     BIFT       2023_03_13 </a:t>
            </a:r>
            <a:endParaRPr lang="en-GB" sz="1100" i="1" dirty="0"/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B3D62BCC-2ECE-BD29-1E89-DCF96D892DF7}"/>
              </a:ext>
            </a:extLst>
          </p:cNvPr>
          <p:cNvSpPr txBox="1">
            <a:spLocks/>
          </p:cNvSpPr>
          <p:nvPr/>
        </p:nvSpPr>
        <p:spPr>
          <a:xfrm>
            <a:off x="11811572" y="6535343"/>
            <a:ext cx="3804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22A3F0B-B96A-4D5B-8E61-454EAC4CE6F4}" type="slidenum">
              <a:rPr lang="en-GB" smtClean="0"/>
              <a:pPr/>
              <a:t>18</a:t>
            </a:fld>
            <a:endParaRPr lang="en-GB" dirty="0"/>
          </a:p>
        </p:txBody>
      </p:sp>
      <p:pic>
        <p:nvPicPr>
          <p:cNvPr id="10" name="Picture 9" descr="A green line on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DB0EFD09-1927-F79B-D74A-6490D68AEBB9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4325971" y="4799380"/>
            <a:ext cx="584199" cy="475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4867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6BDE44B-DDBA-92CA-3D1A-DB6A4D7AE343}"/>
              </a:ext>
            </a:extLst>
          </p:cNvPr>
          <p:cNvSpPr txBox="1"/>
          <p:nvPr/>
        </p:nvSpPr>
        <p:spPr>
          <a:xfrm>
            <a:off x="1003396" y="661423"/>
            <a:ext cx="15439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Budget</a:t>
            </a:r>
            <a:endParaRPr lang="en-GB" sz="3600" b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AD44672-2E12-886D-C853-1B659C9F06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4884" y="1488609"/>
            <a:ext cx="7288941" cy="446913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EE84855-970E-66E6-1AE1-4CC9A22BDEE4}"/>
              </a:ext>
            </a:extLst>
          </p:cNvPr>
          <p:cNvSpPr txBox="1"/>
          <p:nvPr/>
        </p:nvSpPr>
        <p:spPr>
          <a:xfrm>
            <a:off x="278921" y="23224"/>
            <a:ext cx="39919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BTV230925 UPGRADE (7) </a:t>
            </a:r>
            <a:endParaRPr lang="en-GB" sz="2800" b="1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29DED6C-3810-5768-2D9E-654751F42D89}"/>
              </a:ext>
            </a:extLst>
          </p:cNvPr>
          <p:cNvCxnSpPr/>
          <p:nvPr/>
        </p:nvCxnSpPr>
        <p:spPr>
          <a:xfrm>
            <a:off x="0" y="543210"/>
            <a:ext cx="12192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E89D29D-62EF-6020-FAA0-F54FD24FEAEB}"/>
              </a:ext>
            </a:extLst>
          </p:cNvPr>
          <p:cNvCxnSpPr>
            <a:cxnSpLocks/>
          </p:cNvCxnSpPr>
          <p:nvPr/>
        </p:nvCxnSpPr>
        <p:spPr>
          <a:xfrm>
            <a:off x="9751595" y="6535343"/>
            <a:ext cx="243610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243565DD-ADD9-521B-19E3-802C47A4ECC4}"/>
              </a:ext>
            </a:extLst>
          </p:cNvPr>
          <p:cNvSpPr txBox="1"/>
          <p:nvPr/>
        </p:nvSpPr>
        <p:spPr>
          <a:xfrm>
            <a:off x="9164914" y="6584648"/>
            <a:ext cx="25254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i="1" dirty="0"/>
              <a:t>S.Burger     BIFT       2023_03_13 </a:t>
            </a:r>
            <a:endParaRPr lang="en-GB" sz="1100" i="1" dirty="0"/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E7D53F1C-9203-176F-6FF5-7EEDC88DEAC6}"/>
              </a:ext>
            </a:extLst>
          </p:cNvPr>
          <p:cNvSpPr txBox="1">
            <a:spLocks/>
          </p:cNvSpPr>
          <p:nvPr/>
        </p:nvSpPr>
        <p:spPr>
          <a:xfrm>
            <a:off x="11811572" y="6535343"/>
            <a:ext cx="3804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22A3F0B-B96A-4D5B-8E61-454EAC4CE6F4}" type="slidenum">
              <a:rPr lang="en-GB" smtClean="0"/>
              <a:pPr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08365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1">
            <a:extLst>
              <a:ext uri="{FF2B5EF4-FFF2-40B4-BE49-F238E27FC236}">
                <a16:creationId xmlns:a16="http://schemas.microsoft.com/office/drawing/2014/main" id="{A4B5F632-2904-5671-2C4E-23922D7C87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0750" y="1122683"/>
            <a:ext cx="206920" cy="455418"/>
          </a:xfrm>
          <a:prstGeom prst="rect">
            <a:avLst/>
          </a:prstGeom>
          <a:solidFill>
            <a:schemeClr val="bg1">
              <a:alpha val="74901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diamond" w="sm" len="sm"/>
              </a14:hiddenLine>
            </a:ext>
          </a:extLst>
        </p:spPr>
        <p:txBody>
          <a:bodyPr/>
          <a:lstStyle>
            <a:lvl1pPr defTabSz="1279525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279525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279525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279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279525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GB" altLang="en-US" sz="1786" dirty="0"/>
          </a:p>
        </p:txBody>
      </p:sp>
      <p:sp>
        <p:nvSpPr>
          <p:cNvPr id="22" name="Rectangle 8">
            <a:extLst>
              <a:ext uri="{FF2B5EF4-FFF2-40B4-BE49-F238E27FC236}">
                <a16:creationId xmlns:a16="http://schemas.microsoft.com/office/drawing/2014/main" id="{AFD03706-4FF7-39D6-C0A9-60100EE1C8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2381" y="1060348"/>
            <a:ext cx="968311" cy="220597"/>
          </a:xfrm>
          <a:prstGeom prst="rect">
            <a:avLst/>
          </a:prstGeom>
          <a:solidFill>
            <a:schemeClr val="bg1">
              <a:alpha val="74901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diamond" w="sm" len="sm"/>
              </a14:hiddenLine>
            </a:ext>
          </a:extLst>
        </p:spPr>
        <p:txBody>
          <a:bodyPr/>
          <a:lstStyle>
            <a:lvl1pPr defTabSz="1279525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279525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279525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279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279525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GB" altLang="en-US" sz="1786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7DFBE37-BA97-F1F9-BFD6-699F7B3F6B05}"/>
              </a:ext>
            </a:extLst>
          </p:cNvPr>
          <p:cNvSpPr txBox="1"/>
          <p:nvPr/>
        </p:nvSpPr>
        <p:spPr>
          <a:xfrm>
            <a:off x="278921" y="23224"/>
            <a:ext cx="30314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INTRODUCTION (1)</a:t>
            </a:r>
            <a:endParaRPr lang="en-GB" sz="2800" b="1" dirty="0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E61E2537-FCC2-43A2-6B0D-FD7317F6B009}"/>
              </a:ext>
            </a:extLst>
          </p:cNvPr>
          <p:cNvCxnSpPr/>
          <p:nvPr/>
        </p:nvCxnSpPr>
        <p:spPr>
          <a:xfrm>
            <a:off x="0" y="543210"/>
            <a:ext cx="12192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1DA7B3EF-B8C6-6DDE-C2D6-146CC192C270}"/>
              </a:ext>
            </a:extLst>
          </p:cNvPr>
          <p:cNvSpPr txBox="1"/>
          <p:nvPr/>
        </p:nvSpPr>
        <p:spPr>
          <a:xfrm>
            <a:off x="9164914" y="6584648"/>
            <a:ext cx="25254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i="1" dirty="0"/>
              <a:t>S.Burger      BIFT       2023_03_13 </a:t>
            </a:r>
            <a:endParaRPr lang="en-GB" sz="1100" i="1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01D41606-A375-681A-43FB-9AD00548D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71487" y="6532890"/>
            <a:ext cx="316215" cy="365125"/>
          </a:xfrm>
        </p:spPr>
        <p:txBody>
          <a:bodyPr/>
          <a:lstStyle/>
          <a:p>
            <a:fld id="{E22A3F0B-B96A-4D5B-8E61-454EAC4CE6F4}" type="slidenum">
              <a:rPr lang="en-GB" smtClean="0"/>
              <a:t>2</a:t>
            </a:fld>
            <a:endParaRPr lang="en-GB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7F71A80-9D42-67C9-2476-DD2BB1E99EAA}"/>
              </a:ext>
            </a:extLst>
          </p:cNvPr>
          <p:cNvSpPr txBox="1"/>
          <p:nvPr/>
        </p:nvSpPr>
        <p:spPr>
          <a:xfrm>
            <a:off x="857311" y="798550"/>
            <a:ext cx="11842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Layout</a:t>
            </a:r>
            <a:endParaRPr lang="en-GB" sz="2800" b="1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854B368-B546-0085-A676-DCBBEE40DCEF}"/>
              </a:ext>
            </a:extLst>
          </p:cNvPr>
          <p:cNvGrpSpPr/>
          <p:nvPr/>
        </p:nvGrpSpPr>
        <p:grpSpPr>
          <a:xfrm>
            <a:off x="634641" y="1425059"/>
            <a:ext cx="11236846" cy="4277741"/>
            <a:chOff x="634641" y="1425059"/>
            <a:chExt cx="11236846" cy="4277741"/>
          </a:xfrm>
        </p:grpSpPr>
        <p:grpSp>
          <p:nvGrpSpPr>
            <p:cNvPr id="3" name="Group 2"/>
            <p:cNvGrpSpPr/>
            <p:nvPr/>
          </p:nvGrpSpPr>
          <p:grpSpPr>
            <a:xfrm>
              <a:off x="1127287" y="1425059"/>
              <a:ext cx="10744200" cy="4277741"/>
              <a:chOff x="1127287" y="1425059"/>
              <a:chExt cx="10744200" cy="4277741"/>
            </a:xfrm>
          </p:grpSpPr>
          <p:grpSp>
            <p:nvGrpSpPr>
              <p:cNvPr id="5" name="Group 9">
                <a:extLst>
                  <a:ext uri="{FF2B5EF4-FFF2-40B4-BE49-F238E27FC236}">
                    <a16:creationId xmlns:a16="http://schemas.microsoft.com/office/drawing/2014/main" id="{E253652C-14B3-E938-4E90-FF1054ABA9E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127287" y="1425059"/>
                <a:ext cx="10744200" cy="4277741"/>
                <a:chOff x="304800" y="1365250"/>
                <a:chExt cx="12222163" cy="3511546"/>
              </a:xfrm>
            </p:grpSpPr>
            <p:pic>
              <p:nvPicPr>
                <p:cNvPr id="6" name="Picture 5">
                  <a:extLst>
                    <a:ext uri="{FF2B5EF4-FFF2-40B4-BE49-F238E27FC236}">
                      <a16:creationId xmlns:a16="http://schemas.microsoft.com/office/drawing/2014/main" id="{13F2C22F-93D8-0948-83C3-E6CE3E4BE0F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04800" y="1365250"/>
                  <a:ext cx="12222163" cy="35052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7" name="Rectangle 8">
                  <a:extLst>
                    <a:ext uri="{FF2B5EF4-FFF2-40B4-BE49-F238E27FC236}">
                      <a16:creationId xmlns:a16="http://schemas.microsoft.com/office/drawing/2014/main" id="{83556C0C-0D29-961C-1A36-B27FDA09341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09800" y="2813050"/>
                  <a:ext cx="1828800" cy="304800"/>
                </a:xfrm>
                <a:prstGeom prst="rect">
                  <a:avLst/>
                </a:prstGeom>
                <a:solidFill>
                  <a:schemeClr val="bg1">
                    <a:alpha val="74901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round/>
                      <a:headEnd/>
                      <a:tailEnd type="diamond" w="sm" len="sm"/>
                    </a14:hiddenLine>
                  </a:ext>
                </a:extLst>
              </p:spPr>
              <p:txBody>
                <a:bodyPr/>
                <a:lstStyle>
                  <a:lvl1pPr defTabSz="1279525">
                    <a:spcBef>
                      <a:spcPct val="20000"/>
                    </a:spcBef>
                    <a:buChar char="•"/>
                    <a:defRPr sz="45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defTabSz="1279525">
                    <a:spcBef>
                      <a:spcPct val="20000"/>
                    </a:spcBef>
                    <a:buChar char="–"/>
                    <a:defRPr sz="39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defTabSz="1279525">
                    <a:spcBef>
                      <a:spcPct val="20000"/>
                    </a:spcBef>
                    <a:buChar char="•"/>
                    <a:defRPr sz="3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defTabSz="1279525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defTabSz="1279525">
                    <a:spcBef>
                      <a:spcPct val="20000"/>
                    </a:spcBef>
                    <a:buChar char="»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defTabSz="127952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defTabSz="127952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defTabSz="127952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defTabSz="127952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endParaRPr lang="en-GB" altLang="en-US" sz="1786"/>
                </a:p>
              </p:txBody>
            </p:sp>
            <p:sp>
              <p:nvSpPr>
                <p:cNvPr id="8" name="Rectangle 11">
                  <a:extLst>
                    <a:ext uri="{FF2B5EF4-FFF2-40B4-BE49-F238E27FC236}">
                      <a16:creationId xmlns:a16="http://schemas.microsoft.com/office/drawing/2014/main" id="{E93C961F-1C2D-6FAB-5A09-D171B9A72E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95700" y="3117850"/>
                  <a:ext cx="342900" cy="838200"/>
                </a:xfrm>
                <a:prstGeom prst="rect">
                  <a:avLst/>
                </a:prstGeom>
                <a:solidFill>
                  <a:schemeClr val="bg1">
                    <a:alpha val="74901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round/>
                      <a:headEnd/>
                      <a:tailEnd type="diamond" w="sm" len="sm"/>
                    </a14:hiddenLine>
                  </a:ext>
                </a:extLst>
              </p:spPr>
              <p:txBody>
                <a:bodyPr/>
                <a:lstStyle>
                  <a:lvl1pPr defTabSz="1279525">
                    <a:spcBef>
                      <a:spcPct val="20000"/>
                    </a:spcBef>
                    <a:buChar char="•"/>
                    <a:defRPr sz="45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defTabSz="1279525">
                    <a:spcBef>
                      <a:spcPct val="20000"/>
                    </a:spcBef>
                    <a:buChar char="–"/>
                    <a:defRPr sz="39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defTabSz="1279525">
                    <a:spcBef>
                      <a:spcPct val="20000"/>
                    </a:spcBef>
                    <a:buChar char="•"/>
                    <a:defRPr sz="3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defTabSz="1279525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defTabSz="1279525">
                    <a:spcBef>
                      <a:spcPct val="20000"/>
                    </a:spcBef>
                    <a:buChar char="»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defTabSz="127952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defTabSz="127952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defTabSz="127952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defTabSz="127952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endParaRPr lang="en-GB" altLang="en-US" sz="1786" dirty="0"/>
                </a:p>
              </p:txBody>
            </p:sp>
            <p:grpSp>
              <p:nvGrpSpPr>
                <p:cNvPr id="9" name="Group 22">
                  <a:extLst>
                    <a:ext uri="{FF2B5EF4-FFF2-40B4-BE49-F238E27FC236}">
                      <a16:creationId xmlns:a16="http://schemas.microsoft.com/office/drawing/2014/main" id="{76FD6EFC-FD13-C122-1837-A109FE08983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8839200" y="3048000"/>
                  <a:ext cx="1371601" cy="1142999"/>
                  <a:chOff x="8511540" y="2540285"/>
                  <a:chExt cx="4000594" cy="1961250"/>
                </a:xfrm>
              </p:grpSpPr>
              <p:sp>
                <p:nvSpPr>
                  <p:cNvPr id="13" name="Rectangle 16">
                    <a:extLst>
                      <a:ext uri="{FF2B5EF4-FFF2-40B4-BE49-F238E27FC236}">
                        <a16:creationId xmlns:a16="http://schemas.microsoft.com/office/drawing/2014/main" id="{2F67026F-4F65-5717-3269-C64DAD51077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8595360" y="2540285"/>
                    <a:ext cx="3916774" cy="1961250"/>
                  </a:xfrm>
                  <a:prstGeom prst="rect">
                    <a:avLst/>
                  </a:prstGeom>
                  <a:solidFill>
                    <a:schemeClr val="bg1">
                      <a:alpha val="74901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 type="diamond" w="sm" len="sm"/>
                      </a14:hiddenLine>
                    </a:ext>
                  </a:extLst>
                </p:spPr>
                <p:txBody>
                  <a:bodyPr/>
                  <a:lstStyle>
                    <a:lvl1pPr defTabSz="1279525">
                      <a:spcBef>
                        <a:spcPct val="20000"/>
                      </a:spcBef>
                      <a:buChar char="•"/>
                      <a:defRPr sz="45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defTabSz="1279525">
                      <a:spcBef>
                        <a:spcPct val="20000"/>
                      </a:spcBef>
                      <a:buChar char="–"/>
                      <a:defRPr sz="39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defTabSz="1279525">
                      <a:spcBef>
                        <a:spcPct val="20000"/>
                      </a:spcBef>
                      <a:buChar char="•"/>
                      <a:defRPr sz="3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defTabSz="1279525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defTabSz="1279525">
                      <a:spcBef>
                        <a:spcPct val="20000"/>
                      </a:spcBef>
                      <a:buChar char="»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defTabSz="1279525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defTabSz="1279525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defTabSz="1279525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defTabSz="1279525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GB" altLang="en-US" sz="1786"/>
                  </a:p>
                </p:txBody>
              </p:sp>
              <p:sp>
                <p:nvSpPr>
                  <p:cNvPr id="14" name="Rectangle 21">
                    <a:extLst>
                      <a:ext uri="{FF2B5EF4-FFF2-40B4-BE49-F238E27FC236}">
                        <a16:creationId xmlns:a16="http://schemas.microsoft.com/office/drawing/2014/main" id="{43FCEF6A-531F-5F18-4767-5D208A0BDDE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8511540" y="2667000"/>
                    <a:ext cx="76200" cy="381000"/>
                  </a:xfrm>
                  <a:prstGeom prst="rect">
                    <a:avLst/>
                  </a:prstGeom>
                  <a:solidFill>
                    <a:schemeClr val="bg1">
                      <a:alpha val="74901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 type="diamond" w="sm" len="sm"/>
                      </a14:hiddenLine>
                    </a:ext>
                  </a:extLst>
                </p:spPr>
                <p:txBody>
                  <a:bodyPr/>
                  <a:lstStyle>
                    <a:lvl1pPr defTabSz="1279525">
                      <a:spcBef>
                        <a:spcPct val="20000"/>
                      </a:spcBef>
                      <a:buChar char="•"/>
                      <a:defRPr sz="45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defTabSz="1279525">
                      <a:spcBef>
                        <a:spcPct val="20000"/>
                      </a:spcBef>
                      <a:buChar char="–"/>
                      <a:defRPr sz="39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defTabSz="1279525">
                      <a:spcBef>
                        <a:spcPct val="20000"/>
                      </a:spcBef>
                      <a:buChar char="•"/>
                      <a:defRPr sz="3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defTabSz="1279525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defTabSz="1279525">
                      <a:spcBef>
                        <a:spcPct val="20000"/>
                      </a:spcBef>
                      <a:buChar char="»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defTabSz="1279525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defTabSz="1279525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defTabSz="1279525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defTabSz="1279525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GB" altLang="en-US" sz="1786"/>
                  </a:p>
                </p:txBody>
              </p:sp>
            </p:grpSp>
            <p:grpSp>
              <p:nvGrpSpPr>
                <p:cNvPr id="10" name="Group 22">
                  <a:extLst>
                    <a:ext uri="{FF2B5EF4-FFF2-40B4-BE49-F238E27FC236}">
                      <a16:creationId xmlns:a16="http://schemas.microsoft.com/office/drawing/2014/main" id="{1F72AEA3-E599-7F25-E61A-C9F36DE5263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8886670" y="3086792"/>
                  <a:ext cx="3610142" cy="1790004"/>
                  <a:chOff x="8511540" y="2540285"/>
                  <a:chExt cx="4000594" cy="1961250"/>
                </a:xfrm>
                <a:solidFill>
                  <a:schemeClr val="bg1"/>
                </a:solidFill>
              </p:grpSpPr>
              <p:sp>
                <p:nvSpPr>
                  <p:cNvPr id="11" name="Rectangle 16">
                    <a:extLst>
                      <a:ext uri="{FF2B5EF4-FFF2-40B4-BE49-F238E27FC236}">
                        <a16:creationId xmlns:a16="http://schemas.microsoft.com/office/drawing/2014/main" id="{094CEE6A-F73A-5B8E-2BCA-43563E1147E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8595361" y="2540285"/>
                    <a:ext cx="3916773" cy="19612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/>
                  <a:lstStyle>
                    <a:lvl1pPr defTabSz="1279525">
                      <a:spcBef>
                        <a:spcPct val="20000"/>
                      </a:spcBef>
                      <a:buChar char="•"/>
                      <a:defRPr sz="45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defTabSz="1279525">
                      <a:spcBef>
                        <a:spcPct val="20000"/>
                      </a:spcBef>
                      <a:buChar char="–"/>
                      <a:defRPr sz="39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defTabSz="1279525">
                      <a:spcBef>
                        <a:spcPct val="20000"/>
                      </a:spcBef>
                      <a:buChar char="•"/>
                      <a:defRPr sz="3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defTabSz="1279525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defTabSz="1279525">
                      <a:spcBef>
                        <a:spcPct val="20000"/>
                      </a:spcBef>
                      <a:buChar char="»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defTabSz="1279525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defTabSz="1279525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defTabSz="1279525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defTabSz="1279525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  <a:defRPr/>
                    </a:pPr>
                    <a:endParaRPr lang="en-GB" altLang="en-US" sz="1786" dirty="0"/>
                  </a:p>
                </p:txBody>
              </p:sp>
              <p:sp>
                <p:nvSpPr>
                  <p:cNvPr id="12" name="Rectangle 21">
                    <a:extLst>
                      <a:ext uri="{FF2B5EF4-FFF2-40B4-BE49-F238E27FC236}">
                        <a16:creationId xmlns:a16="http://schemas.microsoft.com/office/drawing/2014/main" id="{F5D7EDDB-35E2-C45C-F22D-285C2841C0D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8511540" y="2667000"/>
                    <a:ext cx="76200" cy="3810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/>
                  <a:lstStyle>
                    <a:lvl1pPr defTabSz="1279525">
                      <a:spcBef>
                        <a:spcPct val="20000"/>
                      </a:spcBef>
                      <a:buChar char="•"/>
                      <a:defRPr sz="45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defTabSz="1279525">
                      <a:spcBef>
                        <a:spcPct val="20000"/>
                      </a:spcBef>
                      <a:buChar char="–"/>
                      <a:defRPr sz="39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defTabSz="1279525">
                      <a:spcBef>
                        <a:spcPct val="20000"/>
                      </a:spcBef>
                      <a:buChar char="•"/>
                      <a:defRPr sz="3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defTabSz="1279525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defTabSz="1279525">
                      <a:spcBef>
                        <a:spcPct val="20000"/>
                      </a:spcBef>
                      <a:buChar char="»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defTabSz="1279525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defTabSz="1279525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defTabSz="1279525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defTabSz="1279525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  <a:defRPr/>
                    </a:pPr>
                    <a:endParaRPr lang="en-GB" altLang="en-US" sz="1786"/>
                  </a:p>
                </p:txBody>
              </p:sp>
            </p:grpSp>
          </p:grpSp>
          <p:sp>
            <p:nvSpPr>
              <p:cNvPr id="2" name="Rectangle 1"/>
              <p:cNvSpPr/>
              <p:nvPr/>
            </p:nvSpPr>
            <p:spPr>
              <a:xfrm>
                <a:off x="6741271" y="2771838"/>
                <a:ext cx="866029" cy="37220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tx1"/>
                    </a:solidFill>
                  </a:rPr>
                  <a:t>BA80</a:t>
                </a:r>
                <a:endParaRPr lang="en-GB" sz="24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6" name="Rectangle 11">
              <a:extLst>
                <a:ext uri="{FF2B5EF4-FFF2-40B4-BE49-F238E27FC236}">
                  <a16:creationId xmlns:a16="http://schemas.microsoft.com/office/drawing/2014/main" id="{BB966486-B4FF-A132-4341-22B6493CD8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3918" y="3916342"/>
              <a:ext cx="301435" cy="779483"/>
            </a:xfrm>
            <a:prstGeom prst="rect">
              <a:avLst/>
            </a:prstGeom>
            <a:solidFill>
              <a:schemeClr val="bg1">
                <a:alpha val="7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 type="diamond" w="sm" len="sm"/>
                </a14:hiddenLine>
              </a:ext>
            </a:extLst>
          </p:spPr>
          <p:txBody>
            <a:bodyPr/>
            <a:lstStyle>
              <a:lvl1pPr defTabSz="1279525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1279525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1279525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1279525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1279525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12795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12795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12795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12795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786" dirty="0"/>
            </a:p>
          </p:txBody>
        </p:sp>
        <p:sp>
          <p:nvSpPr>
            <p:cNvPr id="37" name="Rectangle 8">
              <a:extLst>
                <a:ext uri="{FF2B5EF4-FFF2-40B4-BE49-F238E27FC236}">
                  <a16:creationId xmlns:a16="http://schemas.microsoft.com/office/drawing/2014/main" id="{7AFD43C1-A369-90FF-4582-4A86F86025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4641" y="3834589"/>
              <a:ext cx="1607653" cy="310568"/>
            </a:xfrm>
            <a:prstGeom prst="rect">
              <a:avLst/>
            </a:prstGeom>
            <a:solidFill>
              <a:schemeClr val="bg1">
                <a:alpha val="7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 type="diamond" w="sm" len="sm"/>
                </a14:hiddenLine>
              </a:ext>
            </a:extLst>
          </p:spPr>
          <p:txBody>
            <a:bodyPr/>
            <a:lstStyle>
              <a:lvl1pPr defTabSz="1279525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1279525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1279525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1279525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1279525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12795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12795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12795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12795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786"/>
            </a:p>
          </p:txBody>
        </p:sp>
      </p:grp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06E41B40-F4FD-896D-7D89-9710C7A929BC}"/>
              </a:ext>
            </a:extLst>
          </p:cNvPr>
          <p:cNvCxnSpPr>
            <a:cxnSpLocks/>
          </p:cNvCxnSpPr>
          <p:nvPr/>
        </p:nvCxnSpPr>
        <p:spPr>
          <a:xfrm>
            <a:off x="9751595" y="6535343"/>
            <a:ext cx="243610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FF4A3CDE-A4BA-E1D1-BFC6-30943728DA9E}"/>
              </a:ext>
            </a:extLst>
          </p:cNvPr>
          <p:cNvSpPr txBox="1"/>
          <p:nvPr/>
        </p:nvSpPr>
        <p:spPr>
          <a:xfrm>
            <a:off x="10486187" y="3516232"/>
            <a:ext cx="7080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TCC2</a:t>
            </a:r>
            <a:endParaRPr lang="en-GB" sz="2000" b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3797CEA-8852-71F4-12FE-D947F78C9DB7}"/>
              </a:ext>
            </a:extLst>
          </p:cNvPr>
          <p:cNvSpPr txBox="1"/>
          <p:nvPr/>
        </p:nvSpPr>
        <p:spPr>
          <a:xfrm>
            <a:off x="10377855" y="3779582"/>
            <a:ext cx="924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/>
              <a:t>No BTV </a:t>
            </a:r>
            <a:endParaRPr lang="en-GB" i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49479D1-3696-213A-BBFE-5212A5975764}"/>
              </a:ext>
            </a:extLst>
          </p:cNvPr>
          <p:cNvSpPr txBox="1"/>
          <p:nvPr/>
        </p:nvSpPr>
        <p:spPr>
          <a:xfrm>
            <a:off x="6743366" y="5284133"/>
            <a:ext cx="7393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TDC2</a:t>
            </a:r>
            <a:endParaRPr lang="en-GB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579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1EE84855-970E-66E6-1AE1-4CC9A22BDEE4}"/>
              </a:ext>
            </a:extLst>
          </p:cNvPr>
          <p:cNvSpPr txBox="1"/>
          <p:nvPr/>
        </p:nvSpPr>
        <p:spPr>
          <a:xfrm>
            <a:off x="278921" y="23224"/>
            <a:ext cx="21657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CONCLUSION</a:t>
            </a:r>
            <a:endParaRPr lang="en-GB" sz="2800" b="1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29DED6C-3810-5768-2D9E-654751F42D89}"/>
              </a:ext>
            </a:extLst>
          </p:cNvPr>
          <p:cNvCxnSpPr/>
          <p:nvPr/>
        </p:nvCxnSpPr>
        <p:spPr>
          <a:xfrm>
            <a:off x="0" y="543210"/>
            <a:ext cx="12192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E89D29D-62EF-6020-FAA0-F54FD24FEAEB}"/>
              </a:ext>
            </a:extLst>
          </p:cNvPr>
          <p:cNvCxnSpPr>
            <a:cxnSpLocks/>
          </p:cNvCxnSpPr>
          <p:nvPr/>
        </p:nvCxnSpPr>
        <p:spPr>
          <a:xfrm>
            <a:off x="9751595" y="6535343"/>
            <a:ext cx="243610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243565DD-ADD9-521B-19E3-802C47A4ECC4}"/>
              </a:ext>
            </a:extLst>
          </p:cNvPr>
          <p:cNvSpPr txBox="1"/>
          <p:nvPr/>
        </p:nvSpPr>
        <p:spPr>
          <a:xfrm>
            <a:off x="9164914" y="6584648"/>
            <a:ext cx="25254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i="1" dirty="0"/>
              <a:t>S.Burger     BIFT       2023_03_13 </a:t>
            </a:r>
            <a:endParaRPr lang="en-GB" sz="1100" i="1" dirty="0"/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E7D53F1C-9203-176F-6FF5-7EEDC88DEAC6}"/>
              </a:ext>
            </a:extLst>
          </p:cNvPr>
          <p:cNvSpPr txBox="1">
            <a:spLocks/>
          </p:cNvSpPr>
          <p:nvPr/>
        </p:nvSpPr>
        <p:spPr>
          <a:xfrm>
            <a:off x="11811572" y="6535343"/>
            <a:ext cx="3804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22A3F0B-B96A-4D5B-8E61-454EAC4CE6F4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EAA6696-4091-FC29-FCF4-87EE6399B0B7}"/>
              </a:ext>
            </a:extLst>
          </p:cNvPr>
          <p:cNvSpPr txBox="1"/>
          <p:nvPr/>
        </p:nvSpPr>
        <p:spPr>
          <a:xfrm>
            <a:off x="869681" y="920621"/>
            <a:ext cx="10391114" cy="55092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/>
              <a:t>Information collected about radiation was mandatory !</a:t>
            </a:r>
          </a:p>
          <a:p>
            <a:endParaRPr lang="en-US" sz="3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/>
              <a:t>Work on the BTVs was identified during 2022</a:t>
            </a:r>
          </a:p>
          <a:p>
            <a:r>
              <a:rPr lang="en-US" sz="3200" dirty="0">
                <a:sym typeface="Wingdings" panose="05000000000000000000" pitchFamily="2" charset="2"/>
              </a:rPr>
              <a:t>       </a:t>
            </a:r>
            <a:r>
              <a:rPr lang="en-US" sz="3200" dirty="0"/>
              <a:t>Consolidation program + budget is proposed for 8 BTVs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/>
              <a:t>Upgrade was studied for the BTV230925: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US" sz="3200" dirty="0"/>
              <a:t>Need of a new tank 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US" sz="3200" dirty="0"/>
              <a:t>Possibility to use digital system in TA801</a:t>
            </a:r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en-US" sz="3200" dirty="0"/>
              <a:t>Integration of an optical line and shielding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200" dirty="0"/>
              <a:t>EVM should be reviewed </a:t>
            </a:r>
          </a:p>
          <a:p>
            <a:r>
              <a:rPr lang="en-GB" sz="3200" dirty="0"/>
              <a:t>(total budget stays of the same order) </a:t>
            </a:r>
            <a:endParaRPr lang="en-US" sz="3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A4889C5-2E7F-D74C-BC7C-1D6EAA3812F3}"/>
              </a:ext>
            </a:extLst>
          </p:cNvPr>
          <p:cNvSpPr txBox="1"/>
          <p:nvPr/>
        </p:nvSpPr>
        <p:spPr>
          <a:xfrm rot="21264638">
            <a:off x="9293935" y="5067297"/>
            <a:ext cx="210416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/>
              <a:t>THANKS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3063724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CAA0FF1-63BA-5F23-6577-5854B6067AF5}"/>
              </a:ext>
            </a:extLst>
          </p:cNvPr>
          <p:cNvSpPr txBox="1"/>
          <p:nvPr/>
        </p:nvSpPr>
        <p:spPr>
          <a:xfrm>
            <a:off x="3879688" y="2644170"/>
            <a:ext cx="443262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b="1" dirty="0"/>
              <a:t>ANNEXE</a:t>
            </a:r>
            <a:endParaRPr lang="en-GB" sz="9600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0B235C-199B-CB62-1B5C-2CA0C08C5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A3F0B-B96A-4D5B-8E61-454EAC4CE6F4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27720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>
            <a:extLst>
              <a:ext uri="{FF2B5EF4-FFF2-40B4-BE49-F238E27FC236}">
                <a16:creationId xmlns:a16="http://schemas.microsoft.com/office/drawing/2014/main" id="{2F982955-2736-AC27-BF10-D93F78977F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8429" y="612322"/>
            <a:ext cx="6776357" cy="5633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TextBox 3">
            <a:extLst>
              <a:ext uri="{FF2B5EF4-FFF2-40B4-BE49-F238E27FC236}">
                <a16:creationId xmlns:a16="http://schemas.microsoft.com/office/drawing/2014/main" id="{D723EBBF-799A-1E80-6B59-663E6F35D3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54786" y="1360714"/>
            <a:ext cx="214992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5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5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5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000" b="1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en-US" altLang="en-US" sz="1000" b="1">
                <a:solidFill>
                  <a:srgbClr val="FF0000"/>
                </a:solidFill>
              </a:rPr>
              <a:t>New vacuum chamber + new design needed with 250mm long stroke (not existing in BI standard</a:t>
            </a:r>
            <a:endParaRPr lang="en-GB" altLang="en-US" sz="1000" b="1">
              <a:solidFill>
                <a:srgbClr val="FF0000"/>
              </a:solidFill>
            </a:endParaRPr>
          </a:p>
        </p:txBody>
      </p:sp>
      <p:sp>
        <p:nvSpPr>
          <p:cNvPr id="14340" name="TextBox 4">
            <a:extLst>
              <a:ext uri="{FF2B5EF4-FFF2-40B4-BE49-F238E27FC236}">
                <a16:creationId xmlns:a16="http://schemas.microsoft.com/office/drawing/2014/main" id="{E5796965-5F22-CED2-6712-7D7E62CB10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58956" y="910545"/>
            <a:ext cx="793807" cy="367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5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5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5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786"/>
              <a:t>Need </a:t>
            </a:r>
            <a:endParaRPr lang="en-GB" altLang="en-US" sz="1786"/>
          </a:p>
        </p:txBody>
      </p:sp>
      <p:sp>
        <p:nvSpPr>
          <p:cNvPr id="14341" name="TextBox 5">
            <a:extLst>
              <a:ext uri="{FF2B5EF4-FFF2-40B4-BE49-F238E27FC236}">
                <a16:creationId xmlns:a16="http://schemas.microsoft.com/office/drawing/2014/main" id="{9026822F-D459-914D-0878-A40D9A4EF1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27571" y="4170142"/>
            <a:ext cx="20955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5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5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5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000" b="1" dirty="0">
                <a:solidFill>
                  <a:srgbClr val="FF0000"/>
                </a:solidFill>
                <a:sym typeface="Wingdings" panose="05000000000000000000" pitchFamily="2" charset="2"/>
              </a:rPr>
              <a:t> This is too demanding …</a:t>
            </a:r>
            <a:endParaRPr lang="en-GB" altLang="en-US" sz="1000" b="1" dirty="0">
              <a:solidFill>
                <a:srgbClr val="FF0000"/>
              </a:solidFill>
            </a:endParaRPr>
          </a:p>
        </p:txBody>
      </p:sp>
      <p:sp>
        <p:nvSpPr>
          <p:cNvPr id="14342" name="TextBox 6">
            <a:extLst>
              <a:ext uri="{FF2B5EF4-FFF2-40B4-BE49-F238E27FC236}">
                <a16:creationId xmlns:a16="http://schemas.microsoft.com/office/drawing/2014/main" id="{95B0E13E-C0E3-4278-027A-3C67657BF0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27571" y="5228545"/>
            <a:ext cx="234042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5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5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5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000" b="1">
                <a:solidFill>
                  <a:srgbClr val="FF0000"/>
                </a:solidFill>
                <a:sym typeface="Wingdings" panose="05000000000000000000" pitchFamily="2" charset="2"/>
              </a:rPr>
              <a:t> Does it mean that we can remove the present BTV and install a new (simpler) setup is air?</a:t>
            </a:r>
            <a:endParaRPr lang="en-GB" altLang="en-US" sz="1000" b="1">
              <a:solidFill>
                <a:srgbClr val="FF0000"/>
              </a:solidFill>
            </a:endParaRPr>
          </a:p>
        </p:txBody>
      </p:sp>
      <p:sp>
        <p:nvSpPr>
          <p:cNvPr id="14343" name="TextBox 7">
            <a:extLst>
              <a:ext uri="{FF2B5EF4-FFF2-40B4-BE49-F238E27FC236}">
                <a16:creationId xmlns:a16="http://schemas.microsoft.com/office/drawing/2014/main" id="{DB207B7A-A6AD-F035-7E5F-535AAF53CD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30143" y="4192134"/>
            <a:ext cx="2095500" cy="224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5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5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5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857" b="1">
                <a:solidFill>
                  <a:srgbClr val="FF0000"/>
                </a:solidFill>
                <a:sym typeface="Wingdings" panose="05000000000000000000" pitchFamily="2" charset="2"/>
              </a:rPr>
              <a:t> i.e. 10x10px/mm2</a:t>
            </a:r>
            <a:endParaRPr lang="en-GB" altLang="en-US" sz="857" b="1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B31E46-4F02-7849-1735-0BD5029E9206}"/>
              </a:ext>
            </a:extLst>
          </p:cNvPr>
          <p:cNvSpPr txBox="1"/>
          <p:nvPr/>
        </p:nvSpPr>
        <p:spPr>
          <a:xfrm>
            <a:off x="357868" y="101084"/>
            <a:ext cx="839149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ym typeface="Wingdings" panose="05000000000000000000" pitchFamily="2" charset="2"/>
              </a:rPr>
              <a:t>BTV230925 Upgrade first tentative specs (Nikos)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E2E148F-6DB6-CF54-5BBB-DBA82576B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A3F0B-B96A-4D5B-8E61-454EAC4CE6F4}" type="slidenum">
              <a:rPr lang="en-GB" smtClean="0"/>
              <a:t>22</a:t>
            </a:fld>
            <a:endParaRPr lang="en-GB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0159C81-7AF8-08D1-1287-ADC4E3A7E3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2336" y="0"/>
            <a:ext cx="7886997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A660921-A7B9-C1D5-23AE-EE06F147D43C}"/>
              </a:ext>
            </a:extLst>
          </p:cNvPr>
          <p:cNvSpPr txBox="1"/>
          <p:nvPr/>
        </p:nvSpPr>
        <p:spPr>
          <a:xfrm>
            <a:off x="267656" y="1822759"/>
            <a:ext cx="346941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effectLst/>
                <a:latin typeface="Arial" panose="020B0604020202020204" pitchFamily="34" charset="0"/>
              </a:rPr>
              <a:t>High-Energy Accelerator and Space Environments:</a:t>
            </a:r>
            <a:br>
              <a:rPr lang="en-GB" sz="1200" i="1" dirty="0"/>
            </a:br>
            <a:r>
              <a:rPr lang="en-GB" sz="1200" b="1" i="1" dirty="0">
                <a:effectLst/>
                <a:latin typeface="Arial" panose="020B0604020202020204" pitchFamily="34" charset="0"/>
              </a:rPr>
              <a:t>Comparison of Radiation Effects on Electronic Components HMEE405</a:t>
            </a:r>
            <a:br>
              <a:rPr lang="en-GB" sz="1200" i="1" dirty="0"/>
            </a:br>
            <a:r>
              <a:rPr lang="en-GB" sz="1200" i="1" dirty="0">
                <a:effectLst/>
                <a:latin typeface="Arial" panose="020B0604020202020204" pitchFamily="34" charset="0"/>
              </a:rPr>
              <a:t>Document prepared by Arnaud MONTEUUIS</a:t>
            </a:r>
            <a:br>
              <a:rPr lang="en-GB" sz="1200" i="1" dirty="0"/>
            </a:br>
            <a:r>
              <a:rPr lang="en-GB" sz="1200" i="1" dirty="0">
                <a:effectLst/>
                <a:latin typeface="Arial" panose="020B0604020202020204" pitchFamily="34" charset="0"/>
              </a:rPr>
              <a:t>Supervised by Ruben Garcia ALIA</a:t>
            </a:r>
            <a:endParaRPr lang="en-GB" sz="1200" i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67230F0-3D42-4FC8-0680-A2AED1F5ED22}"/>
              </a:ext>
            </a:extLst>
          </p:cNvPr>
          <p:cNvSpPr txBox="1"/>
          <p:nvPr/>
        </p:nvSpPr>
        <p:spPr>
          <a:xfrm>
            <a:off x="267656" y="3428126"/>
            <a:ext cx="346941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3"/>
              </a:rPr>
              <a:t>https://edms.cern.ch/ui/file/2761320/1/Monteuuis_2017_docx_cpdf.pdf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8D1A0D4-DBA4-A92D-A2BB-759DDF8E5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A3F0B-B96A-4D5B-8E61-454EAC4CE6F4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9334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2DB3A6-73A8-F7B1-97AF-5A8216236F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A3F0B-B96A-4D5B-8E61-454EAC4CE6F4}" type="slidenum">
              <a:rPr lang="en-GB" smtClean="0"/>
              <a:t>24</a:t>
            </a:fld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535DF2F-35D9-DF02-5E77-3A71A67BE1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4424805"/>
              </p:ext>
            </p:extLst>
          </p:nvPr>
        </p:nvGraphicFramePr>
        <p:xfrm>
          <a:off x="1638300" y="1376363"/>
          <a:ext cx="5130800" cy="34194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52500">
                  <a:extLst>
                    <a:ext uri="{9D8B030D-6E8A-4147-A177-3AD203B41FA5}">
                      <a16:colId xmlns:a16="http://schemas.microsoft.com/office/drawing/2014/main" val="3414250803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4279059541"/>
                    </a:ext>
                  </a:extLst>
                </a:gridCol>
                <a:gridCol w="1206500">
                  <a:extLst>
                    <a:ext uri="{9D8B030D-6E8A-4147-A177-3AD203B41FA5}">
                      <a16:colId xmlns:a16="http://schemas.microsoft.com/office/drawing/2014/main" val="318738317"/>
                    </a:ext>
                  </a:extLst>
                </a:gridCol>
                <a:gridCol w="1104900">
                  <a:extLst>
                    <a:ext uri="{9D8B030D-6E8A-4147-A177-3AD203B41FA5}">
                      <a16:colId xmlns:a16="http://schemas.microsoft.com/office/drawing/2014/main" val="2660838122"/>
                    </a:ext>
                  </a:extLst>
                </a:gridCol>
                <a:gridCol w="952500">
                  <a:extLst>
                    <a:ext uri="{9D8B030D-6E8A-4147-A177-3AD203B41FA5}">
                      <a16:colId xmlns:a16="http://schemas.microsoft.com/office/drawing/2014/main" val="8790584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l" fontAlgn="b"/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With shielding 40cm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>
                          <a:effectLst/>
                        </a:rPr>
                        <a:t>With shielding 60cm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7654025"/>
                  </a:ext>
                </a:extLst>
              </a:tr>
              <a:tr h="6000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>
                          <a:effectLst/>
                        </a:rPr>
                        <a:t>Distance</a:t>
                      </a:r>
                      <a:br>
                        <a:rPr lang="en-US" sz="1800" u="none" strike="noStrike">
                          <a:effectLst/>
                        </a:rPr>
                      </a:br>
                      <a:r>
                        <a:rPr lang="en-US" sz="1800" u="none" strike="noStrike">
                          <a:effectLst/>
                        </a:rPr>
                        <a:t>[m]</a:t>
                      </a:r>
                      <a:endParaRPr lang="en-US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>
                          <a:effectLst/>
                        </a:rPr>
                        <a:t>TD [Gy]</a:t>
                      </a:r>
                      <a:endParaRPr lang="en-US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>
                          <a:effectLst/>
                        </a:rPr>
                        <a:t>*HeH [cm-2]</a:t>
                      </a:r>
                      <a:endParaRPr lang="en-US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>
                          <a:effectLst/>
                        </a:rPr>
                        <a:t>TD [Gy]</a:t>
                      </a:r>
                      <a:endParaRPr lang="en-US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>
                          <a:effectLst/>
                        </a:rPr>
                        <a:t>*HeH [cm-2]</a:t>
                      </a:r>
                      <a:endParaRPr lang="en-US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3814657"/>
                  </a:ext>
                </a:extLst>
              </a:tr>
              <a:tr h="3143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800" u="none" strike="noStrike">
                          <a:effectLst/>
                        </a:rPr>
                        <a:t>2</a:t>
                      </a:r>
                      <a:endParaRPr lang="en-CH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800" u="none" strike="noStrike">
                          <a:effectLst/>
                        </a:rPr>
                        <a:t>120</a:t>
                      </a:r>
                      <a:endParaRPr lang="en-CH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>
                          <a:effectLst/>
                        </a:rPr>
                        <a:t>1.20E+11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800" u="none" strike="noStrike">
                          <a:effectLst/>
                        </a:rPr>
                        <a:t>12</a:t>
                      </a:r>
                      <a:endParaRPr lang="en-CH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>
                          <a:effectLst/>
                        </a:rPr>
                        <a:t>4.80E+10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53234787"/>
                  </a:ext>
                </a:extLst>
              </a:tr>
              <a:tr h="3143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800" u="none" strike="noStrike">
                          <a:effectLst/>
                        </a:rPr>
                        <a:t>4</a:t>
                      </a:r>
                      <a:endParaRPr lang="en-CH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800" u="none" strike="noStrike">
                          <a:effectLst/>
                        </a:rPr>
                        <a:t>36</a:t>
                      </a:r>
                      <a:endParaRPr lang="en-CH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>
                          <a:effectLst/>
                        </a:rPr>
                        <a:t>3.60E+10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800" u="none" strike="noStrike">
                          <a:effectLst/>
                        </a:rPr>
                        <a:t>3.6</a:t>
                      </a:r>
                      <a:endParaRPr lang="en-CH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>
                          <a:effectLst/>
                        </a:rPr>
                        <a:t>1.44E+10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26498949"/>
                  </a:ext>
                </a:extLst>
              </a:tr>
              <a:tr h="3143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800" u="none" strike="noStrike">
                          <a:effectLst/>
                        </a:rPr>
                        <a:t>6</a:t>
                      </a:r>
                      <a:endParaRPr lang="en-CH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800" u="none" strike="noStrike">
                          <a:effectLst/>
                        </a:rPr>
                        <a:t>16</a:t>
                      </a:r>
                      <a:endParaRPr lang="en-CH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>
                          <a:effectLst/>
                        </a:rPr>
                        <a:t>1.60E+10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800" u="none" strike="noStrike">
                          <a:effectLst/>
                        </a:rPr>
                        <a:t>1.6</a:t>
                      </a:r>
                      <a:endParaRPr lang="en-CH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>
                          <a:effectLst/>
                        </a:rPr>
                        <a:t>6.40E+09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20043200"/>
                  </a:ext>
                </a:extLst>
              </a:tr>
              <a:tr h="3143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800" u="none" strike="noStrike">
                          <a:effectLst/>
                        </a:rPr>
                        <a:t>8</a:t>
                      </a:r>
                      <a:endParaRPr lang="en-CH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800" u="none" strike="noStrike">
                          <a:effectLst/>
                        </a:rPr>
                        <a:t>8</a:t>
                      </a:r>
                      <a:endParaRPr lang="en-CH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>
                          <a:effectLst/>
                        </a:rPr>
                        <a:t>8.00E+09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800" u="none" strike="noStrike">
                          <a:effectLst/>
                        </a:rPr>
                        <a:t>0.8</a:t>
                      </a:r>
                      <a:endParaRPr lang="en-CH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>
                          <a:effectLst/>
                        </a:rPr>
                        <a:t>3.20E+09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30897038"/>
                  </a:ext>
                </a:extLst>
              </a:tr>
              <a:tr h="3143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800" u="none" strike="noStrike">
                          <a:effectLst/>
                        </a:rPr>
                        <a:t>10</a:t>
                      </a:r>
                      <a:endParaRPr lang="en-CH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800" u="none" strike="noStrike">
                          <a:effectLst/>
                        </a:rPr>
                        <a:t>4</a:t>
                      </a:r>
                      <a:endParaRPr lang="en-CH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>
                          <a:effectLst/>
                        </a:rPr>
                        <a:t>4.00E+09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800" u="none" strike="noStrike">
                          <a:effectLst/>
                        </a:rPr>
                        <a:t>0.4</a:t>
                      </a:r>
                      <a:endParaRPr lang="en-CH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>
                          <a:effectLst/>
                        </a:rPr>
                        <a:t>1.60E+09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55861169"/>
                  </a:ext>
                </a:extLst>
              </a:tr>
              <a:tr h="3143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800" u="none" strike="noStrike">
                          <a:effectLst/>
                        </a:rPr>
                        <a:t>12</a:t>
                      </a:r>
                      <a:endParaRPr lang="en-CH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800" u="none" strike="noStrike">
                          <a:effectLst/>
                        </a:rPr>
                        <a:t>2</a:t>
                      </a:r>
                      <a:endParaRPr lang="en-CH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>
                          <a:effectLst/>
                        </a:rPr>
                        <a:t>2.00E+09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800" u="none" strike="noStrike">
                          <a:effectLst/>
                        </a:rPr>
                        <a:t>0.2</a:t>
                      </a:r>
                      <a:endParaRPr lang="en-CH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>
                          <a:effectLst/>
                        </a:rPr>
                        <a:t>8.00E+08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53483840"/>
                  </a:ext>
                </a:extLst>
              </a:tr>
              <a:tr h="3143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800" u="none" strike="noStrike">
                          <a:effectLst/>
                        </a:rPr>
                        <a:t>14</a:t>
                      </a:r>
                      <a:endParaRPr lang="en-CH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800" u="none" strike="noStrike">
                          <a:effectLst/>
                        </a:rPr>
                        <a:t>1</a:t>
                      </a:r>
                      <a:endParaRPr lang="en-CH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>
                          <a:effectLst/>
                        </a:rPr>
                        <a:t>1.00E+09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800" u="none" strike="noStrike">
                          <a:effectLst/>
                        </a:rPr>
                        <a:t>0.1</a:t>
                      </a:r>
                      <a:endParaRPr lang="en-CH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>
                          <a:effectLst/>
                        </a:rPr>
                        <a:t>4.00E+08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15480339"/>
                  </a:ext>
                </a:extLst>
              </a:tr>
              <a:tr h="3143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800" u="none" strike="noStrike">
                          <a:effectLst/>
                        </a:rPr>
                        <a:t>16</a:t>
                      </a:r>
                      <a:endParaRPr lang="en-CH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800" u="none" strike="noStrike">
                          <a:effectLst/>
                        </a:rPr>
                        <a:t>0.5</a:t>
                      </a:r>
                      <a:endParaRPr lang="en-CH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>
                          <a:effectLst/>
                        </a:rPr>
                        <a:t>5.00E+08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800" u="none" strike="noStrike">
                          <a:effectLst/>
                        </a:rPr>
                        <a:t>0.05</a:t>
                      </a:r>
                      <a:endParaRPr lang="en-CH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 dirty="0">
                          <a:effectLst/>
                        </a:rPr>
                        <a:t>2.00E+08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60852652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54F955FC-0589-B12A-44CE-0279EB5ACE16}"/>
              </a:ext>
            </a:extLst>
          </p:cNvPr>
          <p:cNvSpPr txBox="1"/>
          <p:nvPr/>
        </p:nvSpPr>
        <p:spPr>
          <a:xfrm>
            <a:off x="1130300" y="508000"/>
            <a:ext cx="76281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Estimation distance and shielding needed to be below </a:t>
            </a:r>
            <a:r>
              <a:rPr lang="en-US" sz="2000" b="1" dirty="0" err="1"/>
              <a:t>HeH</a:t>
            </a:r>
            <a:r>
              <a:rPr lang="en-US" sz="2000" b="1" dirty="0"/>
              <a:t> 2e8 [cm-2]</a:t>
            </a:r>
            <a:endParaRPr lang="en-CH" sz="2000" b="1" dirty="0"/>
          </a:p>
        </p:txBody>
      </p:sp>
    </p:spTree>
    <p:extLst>
      <p:ext uri="{BB962C8B-B14F-4D97-AF65-F5344CB8AC3E}">
        <p14:creationId xmlns:p14="http://schemas.microsoft.com/office/powerpoint/2010/main" val="464310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75DEA57-8B26-BEDE-513C-B85B5588C8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848497"/>
              </p:ext>
            </p:extLst>
          </p:nvPr>
        </p:nvGraphicFramePr>
        <p:xfrm>
          <a:off x="746739" y="2165033"/>
          <a:ext cx="10860695" cy="345357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28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12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451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5402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1661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166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2217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96023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>
                          <a:effectLst/>
                          <a:latin typeface="Arial Black" panose="020B0A04020102020204" pitchFamily="34" charset="0"/>
                        </a:rPr>
                        <a:t>BTV</a:t>
                      </a: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>
                          <a:effectLst/>
                          <a:latin typeface="Arial Black" panose="020B0A04020102020204" pitchFamily="34" charset="0"/>
                        </a:rPr>
                        <a:t>Line</a:t>
                      </a: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>
                          <a:effectLst/>
                          <a:latin typeface="Arial Black" panose="020B0A04020102020204" pitchFamily="34" charset="0"/>
                        </a:rPr>
                        <a:t>Detector</a:t>
                      </a: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>
                          <a:effectLst/>
                          <a:latin typeface="Arial Black" panose="020B0A04020102020204" pitchFamily="34" charset="0"/>
                        </a:rPr>
                        <a:t>Actuator type</a:t>
                      </a:r>
                    </a:p>
                  </a:txBody>
                  <a:tcPr marL="6804" marR="6804" marT="6801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>
                          <a:effectLst/>
                          <a:latin typeface="Arial Black" panose="020B0A04020102020204" pitchFamily="34" charset="0"/>
                        </a:rPr>
                        <a:t>Screen type</a:t>
                      </a:r>
                    </a:p>
                  </a:txBody>
                  <a:tcPr marL="6804" marR="6804" marT="6801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000" b="0" i="0" u="none" strike="noStrike" dirty="0">
                        <a:effectLst/>
                        <a:latin typeface="MS Sans Serif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000" b="0" i="0" u="none" strike="noStrike" dirty="0">
                        <a:effectLst/>
                        <a:latin typeface="MS Sans Serif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effectLst/>
                        <a:latin typeface="MS Sans Serif"/>
                      </a:endParaRP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effectLst/>
                        <a:latin typeface="MS Sans Serif"/>
                      </a:endParaRP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effectLst/>
                        <a:latin typeface="MS Sans Serif"/>
                      </a:endParaRP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effectLst/>
                        <a:latin typeface="MS Sans Serif"/>
                      </a:endParaRP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effectLst/>
                          <a:latin typeface="MS Sans Serif"/>
                        </a:rPr>
                        <a:t>1</a:t>
                      </a: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effectLst/>
                          <a:latin typeface="MS Sans Serif"/>
                        </a:rPr>
                        <a:t>2</a:t>
                      </a: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effectLst/>
                          <a:latin typeface="MS Sans Serif"/>
                        </a:rPr>
                        <a:t>3</a:t>
                      </a:r>
                    </a:p>
                  </a:txBody>
                  <a:tcPr marL="6804" marR="6804" marT="6801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kern="1200" dirty="0">
                          <a:solidFill>
                            <a:srgbClr val="969696"/>
                          </a:solidFill>
                          <a:effectLst/>
                          <a:latin typeface="MS Sans Serif"/>
                          <a:ea typeface="+mn-ea"/>
                          <a:cs typeface="+mn-cs"/>
                        </a:rPr>
                        <a:t>21002</a:t>
                      </a: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kern="1200" dirty="0">
                          <a:solidFill>
                            <a:srgbClr val="969696"/>
                          </a:solidFill>
                          <a:effectLst/>
                          <a:latin typeface="MS Sans Serif"/>
                          <a:ea typeface="+mn-ea"/>
                          <a:cs typeface="+mn-cs"/>
                        </a:rPr>
                        <a:t>LSS2</a:t>
                      </a: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kern="1200" dirty="0">
                          <a:solidFill>
                            <a:srgbClr val="969696"/>
                          </a:solidFill>
                          <a:effectLst/>
                          <a:latin typeface="MS Sans Serif"/>
                          <a:ea typeface="+mn-ea"/>
                          <a:cs typeface="+mn-cs"/>
                        </a:rPr>
                        <a:t>Camera CCD</a:t>
                      </a: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kern="1200" dirty="0">
                          <a:solidFill>
                            <a:srgbClr val="969696"/>
                          </a:solidFill>
                          <a:effectLst/>
                          <a:latin typeface="MS Sans Serif"/>
                          <a:ea typeface="+mn-ea"/>
                          <a:cs typeface="+mn-cs"/>
                        </a:rPr>
                        <a:t>Maltese Cross – 4 positions</a:t>
                      </a: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kern="1200" dirty="0">
                          <a:solidFill>
                            <a:srgbClr val="96969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ALUMINE AF995</a:t>
                      </a: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kern="1200" dirty="0">
                          <a:solidFill>
                            <a:srgbClr val="96969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SCINT.  31NSG</a:t>
                      </a: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kern="1200" dirty="0">
                          <a:solidFill>
                            <a:srgbClr val="96969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 12um</a:t>
                      </a:r>
                    </a:p>
                  </a:txBody>
                  <a:tcPr marL="6804" marR="6804" marT="6801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effectLst/>
                        </a:rPr>
                        <a:t>210026</a:t>
                      </a:r>
                      <a:endParaRPr lang="en-GB" sz="1400" b="1" i="0" u="none" strike="noStrike" dirty="0">
                        <a:effectLst/>
                        <a:latin typeface="MS Sans Serif"/>
                      </a:endParaRP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TT20</a:t>
                      </a:r>
                      <a:endParaRPr lang="en-GB" sz="1400" b="0" i="0" u="none" strike="noStrike" dirty="0">
                        <a:effectLst/>
                        <a:latin typeface="MS Sans Serif"/>
                      </a:endParaRP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Camera Tube</a:t>
                      </a:r>
                      <a:endParaRPr lang="en-GB" sz="1400" b="0" i="0" u="none" strike="noStrike" dirty="0">
                        <a:effectLst/>
                        <a:latin typeface="MS Sans Serif"/>
                      </a:endParaRP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effectLst/>
                          <a:latin typeface="MS Sans Serif"/>
                        </a:rPr>
                        <a:t>Maltese Cross – 4 positions</a:t>
                      </a: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ALUMINE AF995</a:t>
                      </a:r>
                      <a:endParaRPr lang="en-GB" sz="1400" b="0" i="0" u="none" strike="noStrike" dirty="0">
                        <a:effectLst/>
                        <a:latin typeface="MS Sans Serif"/>
                      </a:endParaRP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QUARTZ  SIO2</a:t>
                      </a:r>
                      <a:endParaRPr lang="en-GB" sz="1400" b="0" i="0" u="none" strike="noStrike" dirty="0">
                        <a:effectLst/>
                        <a:latin typeface="MS Sans Serif"/>
                      </a:endParaRP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ALUMINE AF995</a:t>
                      </a:r>
                      <a:endParaRPr lang="en-GB" sz="1400" b="0" i="0" u="none" strike="noStrike" dirty="0">
                        <a:effectLst/>
                        <a:latin typeface="MS Sans Serif"/>
                      </a:endParaRPr>
                    </a:p>
                  </a:txBody>
                  <a:tcPr marL="6804" marR="6804" marT="6801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kern="1200" dirty="0">
                          <a:solidFill>
                            <a:srgbClr val="969696"/>
                          </a:solidFill>
                          <a:effectLst/>
                          <a:latin typeface="MS Sans Serif"/>
                          <a:ea typeface="+mn-ea"/>
                          <a:cs typeface="+mn-cs"/>
                        </a:rPr>
                        <a:t>210272</a:t>
                      </a:r>
                      <a:endParaRPr lang="en-GB" sz="1400" b="1" i="0" u="none" strike="noStrike" kern="1200" dirty="0">
                        <a:solidFill>
                          <a:srgbClr val="969696"/>
                        </a:solidFill>
                        <a:effectLst/>
                        <a:latin typeface="MS Sans Serif"/>
                        <a:ea typeface="+mn-ea"/>
                        <a:cs typeface="+mn-cs"/>
                      </a:endParaRP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969696"/>
                          </a:solidFill>
                          <a:effectLst/>
                          <a:latin typeface="MS Sans Serif"/>
                        </a:rPr>
                        <a:t>TT20</a:t>
                      </a:r>
                      <a:endParaRPr lang="en-GB" sz="1400" b="0" i="0" u="none" strike="noStrike" dirty="0">
                        <a:solidFill>
                          <a:srgbClr val="969696"/>
                        </a:solidFill>
                        <a:effectLst/>
                        <a:latin typeface="MS Sans Serif"/>
                      </a:endParaRP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969696"/>
                          </a:solidFill>
                          <a:effectLst/>
                          <a:latin typeface="MS Sans Serif"/>
                        </a:rPr>
                        <a:t>PMT</a:t>
                      </a:r>
                      <a:endParaRPr lang="en-GB" sz="1400" b="0" i="0" u="none" strike="noStrike" dirty="0">
                        <a:solidFill>
                          <a:srgbClr val="969696"/>
                        </a:solidFill>
                        <a:effectLst/>
                        <a:latin typeface="MS Sans Serif"/>
                      </a:endParaRP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969696"/>
                          </a:solidFill>
                          <a:effectLst/>
                          <a:latin typeface="MS Sans Serif"/>
                        </a:rPr>
                        <a:t>Maltese Cross – 4 positions</a:t>
                      </a: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rgbClr val="969696"/>
                          </a:solidFill>
                          <a:effectLst/>
                        </a:rPr>
                        <a:t>ALUMINE AF995</a:t>
                      </a:r>
                      <a:endParaRPr lang="en-GB" sz="1400" b="0" i="0" u="none" strike="noStrike" dirty="0">
                        <a:solidFill>
                          <a:srgbClr val="969696"/>
                        </a:solidFill>
                        <a:effectLst/>
                        <a:latin typeface="MS Sans Serif"/>
                      </a:endParaRP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rgbClr val="969696"/>
                          </a:solidFill>
                          <a:effectLst/>
                        </a:rPr>
                        <a:t>QUARTZ  SIO2</a:t>
                      </a:r>
                      <a:endParaRPr lang="en-GB" sz="1400" b="0" i="0" u="none" strike="noStrike" dirty="0">
                        <a:solidFill>
                          <a:srgbClr val="969696"/>
                        </a:solidFill>
                        <a:effectLst/>
                        <a:latin typeface="MS Sans Serif"/>
                      </a:endParaRP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rgbClr val="969696"/>
                          </a:solidFill>
                          <a:effectLst/>
                        </a:rPr>
                        <a:t>Ti 12um</a:t>
                      </a:r>
                      <a:endParaRPr lang="en-GB" sz="1400" b="0" i="0" u="none" strike="noStrike" dirty="0">
                        <a:solidFill>
                          <a:srgbClr val="969696"/>
                        </a:solidFill>
                        <a:effectLst/>
                        <a:latin typeface="MS Sans Serif"/>
                      </a:endParaRPr>
                    </a:p>
                  </a:txBody>
                  <a:tcPr marL="6804" marR="6804" marT="6801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effectLst/>
                        </a:rPr>
                        <a:t>210352</a:t>
                      </a:r>
                      <a:endParaRPr lang="en-GB" sz="1400" b="1" i="0" u="none" strike="noStrike" dirty="0">
                        <a:effectLst/>
                        <a:latin typeface="MS Sans Serif"/>
                      </a:endParaRP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TT20</a:t>
                      </a:r>
                      <a:endParaRPr lang="en-GB" sz="1400" b="0" i="0" u="none" strike="noStrike" dirty="0">
                        <a:effectLst/>
                        <a:latin typeface="MS Sans Serif"/>
                      </a:endParaRP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none" strike="noStrike" dirty="0">
                          <a:effectLst/>
                        </a:rPr>
                        <a:t>Camera Tube</a:t>
                      </a:r>
                      <a:endParaRPr lang="en-GB" sz="1400" b="0" i="0" u="none" strike="noStrike" dirty="0">
                        <a:effectLst/>
                        <a:latin typeface="MS Sans Serif"/>
                      </a:endParaRP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effectLst/>
                          <a:latin typeface="MS Sans Serif"/>
                        </a:rPr>
                        <a:t>Maltese Cross – 4 positions</a:t>
                      </a: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ALUMINE AF995</a:t>
                      </a:r>
                      <a:endParaRPr lang="en-GB" sz="1400" b="0" i="0" u="none" strike="noStrike" dirty="0">
                        <a:effectLst/>
                        <a:latin typeface="MS Sans Serif"/>
                      </a:endParaRP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QUARTZ  SIO2</a:t>
                      </a:r>
                      <a:endParaRPr lang="en-GB" sz="1400" b="0" i="0" u="none" strike="noStrike" dirty="0">
                        <a:effectLst/>
                        <a:latin typeface="MS Sans Serif"/>
                      </a:endParaRP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ALUMINE AF995</a:t>
                      </a:r>
                      <a:endParaRPr lang="en-GB" sz="1400" b="0" i="0" u="none" strike="noStrike" dirty="0">
                        <a:effectLst/>
                        <a:latin typeface="MS Sans Serif"/>
                      </a:endParaRPr>
                    </a:p>
                  </a:txBody>
                  <a:tcPr marL="6804" marR="6804" marT="6801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5199">
                <a:tc>
                  <a:txBody>
                    <a:bodyPr/>
                    <a:lstStyle/>
                    <a:p>
                      <a:pPr algn="l" fontAlgn="b"/>
                      <a:endParaRPr lang="en-GB" sz="1400" b="1" i="0" u="none" strike="noStrike" dirty="0">
                        <a:effectLst/>
                        <a:latin typeface="MS Sans Serif"/>
                      </a:endParaRP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effectLst/>
                        <a:latin typeface="MS Sans Serif"/>
                      </a:endParaRP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effectLst/>
                        <a:latin typeface="MS Sans Serif"/>
                      </a:endParaRP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effectLst/>
                        <a:latin typeface="MS Sans Serif"/>
                      </a:endParaRP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effectLst/>
                        <a:latin typeface="MS Sans Serif"/>
                      </a:endParaRP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effectLst/>
                        <a:latin typeface="MS Sans Serif"/>
                      </a:endParaRP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effectLst/>
                        <a:latin typeface="MS Sans Serif"/>
                      </a:endParaRPr>
                    </a:p>
                  </a:txBody>
                  <a:tcPr marL="6804" marR="6804" marT="6801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effectLst/>
                        </a:rPr>
                        <a:t>211628</a:t>
                      </a:r>
                      <a:endParaRPr lang="en-GB" sz="1400" b="1" i="0" u="none" strike="noStrike" dirty="0">
                        <a:effectLst/>
                        <a:latin typeface="MS Sans Serif"/>
                      </a:endParaRP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TDC2</a:t>
                      </a:r>
                      <a:endParaRPr lang="en-GB" sz="1400" b="0" i="0" u="none" strike="noStrike" dirty="0">
                        <a:effectLst/>
                        <a:latin typeface="MS Sans Serif"/>
                      </a:endParaRP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none" strike="noStrike" dirty="0">
                          <a:effectLst/>
                        </a:rPr>
                        <a:t>Camera Tube</a:t>
                      </a:r>
                      <a:endParaRPr lang="en-GB" sz="1400" b="0" i="0" u="none" strike="noStrike" dirty="0">
                        <a:effectLst/>
                        <a:latin typeface="MS Sans Serif"/>
                      </a:endParaRP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effectLst/>
                          <a:latin typeface="MS Sans Serif"/>
                        </a:rPr>
                        <a:t>Maltese Cross – 4 positions</a:t>
                      </a: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ALUMINE AF995</a:t>
                      </a:r>
                      <a:endParaRPr lang="en-GB" sz="1400" b="0" i="0" u="none" strike="noStrike" dirty="0">
                        <a:effectLst/>
                        <a:latin typeface="MS Sans Serif"/>
                      </a:endParaRP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QUARTZ  SIO2</a:t>
                      </a:r>
                      <a:endParaRPr lang="en-GB" sz="1400" b="0" i="0" u="none" strike="noStrike" dirty="0">
                        <a:effectLst/>
                        <a:latin typeface="MS Sans Serif"/>
                      </a:endParaRP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ALUMINE AF995</a:t>
                      </a:r>
                      <a:endParaRPr lang="en-GB" sz="1400" b="0" i="0" u="none" strike="noStrike" dirty="0">
                        <a:effectLst/>
                        <a:latin typeface="MS Sans Serif"/>
                      </a:endParaRPr>
                    </a:p>
                  </a:txBody>
                  <a:tcPr marL="6804" marR="6804" marT="6801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518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effectLst/>
                        </a:rPr>
                        <a:t>211743</a:t>
                      </a:r>
                      <a:endParaRPr lang="en-GB" sz="1400" b="1" i="0" u="none" strike="noStrike" dirty="0">
                        <a:effectLst/>
                        <a:latin typeface="MS Sans Serif"/>
                      </a:endParaRPr>
                    </a:p>
                  </a:txBody>
                  <a:tcPr marL="6804" marR="6804" marT="67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TDC2</a:t>
                      </a:r>
                      <a:endParaRPr lang="en-GB" sz="1400" b="0" i="0" u="none" strike="noStrike" dirty="0">
                        <a:effectLst/>
                        <a:latin typeface="MS Sans Serif"/>
                      </a:endParaRPr>
                    </a:p>
                  </a:txBody>
                  <a:tcPr marL="6804" marR="6804" marT="67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Camera Tube</a:t>
                      </a:r>
                      <a:endParaRPr lang="en-GB" sz="1400" b="0" i="0" u="none" strike="noStrike" dirty="0">
                        <a:effectLst/>
                        <a:latin typeface="MS Sans Serif"/>
                      </a:endParaRPr>
                    </a:p>
                  </a:txBody>
                  <a:tcPr marL="6804" marR="6804" marT="67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accent6"/>
                          </a:solidFill>
                          <a:effectLst/>
                          <a:latin typeface="MS Sans Serif"/>
                        </a:rPr>
                        <a:t>Linear</a:t>
                      </a:r>
                      <a:r>
                        <a:rPr lang="en-GB" sz="1400" b="0" i="0" u="none" strike="noStrike" baseline="0" dirty="0">
                          <a:solidFill>
                            <a:schemeClr val="accent6"/>
                          </a:solidFill>
                          <a:effectLst/>
                          <a:latin typeface="MS Sans Serif"/>
                        </a:rPr>
                        <a:t> stepper </a:t>
                      </a:r>
                      <a:r>
                        <a:rPr lang="en-GB" sz="1400" b="0" i="0" u="none" strike="noStrike" dirty="0">
                          <a:solidFill>
                            <a:schemeClr val="accent6"/>
                          </a:solidFill>
                          <a:effectLst/>
                          <a:latin typeface="MS Sans Serif"/>
                        </a:rPr>
                        <a:t>–</a:t>
                      </a:r>
                      <a:r>
                        <a:rPr lang="en-GB" sz="1400" b="0" i="0" u="none" strike="noStrike" baseline="0" dirty="0">
                          <a:solidFill>
                            <a:schemeClr val="accent6"/>
                          </a:solidFill>
                          <a:effectLst/>
                          <a:latin typeface="MS Sans Serif"/>
                        </a:rPr>
                        <a:t> 2 positions</a:t>
                      </a:r>
                      <a:endParaRPr lang="en-GB" sz="1400" b="0" i="0" u="none" strike="noStrike" dirty="0">
                        <a:solidFill>
                          <a:schemeClr val="accent6"/>
                        </a:solidFill>
                        <a:effectLst/>
                        <a:latin typeface="MS Sans Serif"/>
                      </a:endParaRPr>
                    </a:p>
                  </a:txBody>
                  <a:tcPr marL="6804" marR="6804" marT="67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ALUMINE AF995</a:t>
                      </a:r>
                      <a:endParaRPr lang="en-GB" sz="1400" b="0" i="0" u="none" strike="noStrike" dirty="0">
                        <a:effectLst/>
                        <a:latin typeface="MS Sans Serif"/>
                      </a:endParaRPr>
                    </a:p>
                  </a:txBody>
                  <a:tcPr marL="6804" marR="6804" marT="67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- </a:t>
                      </a:r>
                      <a:endParaRPr lang="en-GB" sz="1400" b="0" i="0" u="none" strike="noStrike" dirty="0">
                        <a:effectLst/>
                        <a:latin typeface="MS Sans Serif"/>
                      </a:endParaRPr>
                    </a:p>
                  </a:txBody>
                  <a:tcPr marL="6804" marR="6804" marT="67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- </a:t>
                      </a:r>
                      <a:endParaRPr lang="en-GB" sz="1400" b="0" i="0" u="none" strike="noStrike" dirty="0">
                        <a:effectLst/>
                        <a:latin typeface="MS Sans Serif"/>
                      </a:endParaRPr>
                    </a:p>
                  </a:txBody>
                  <a:tcPr marL="6804" marR="6804" marT="679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effectLst/>
                        </a:rPr>
                        <a:t>220415</a:t>
                      </a:r>
                      <a:endParaRPr lang="en-GB" sz="1400" b="1" i="0" u="none" strike="noStrike" dirty="0">
                        <a:effectLst/>
                        <a:latin typeface="MS Sans Serif"/>
                      </a:endParaRP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TDC2</a:t>
                      </a:r>
                      <a:endParaRPr lang="en-GB" sz="1400" b="0" i="0" u="none" strike="noStrike" dirty="0">
                        <a:effectLst/>
                        <a:latin typeface="MS Sans Serif"/>
                      </a:endParaRP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Camera Tube</a:t>
                      </a:r>
                      <a:endParaRPr lang="en-GB" sz="1400" b="0" i="0" u="none" strike="noStrike" dirty="0">
                        <a:effectLst/>
                        <a:latin typeface="MS Sans Serif"/>
                      </a:endParaRP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effectLst/>
                          <a:latin typeface="MS Sans Serif"/>
                        </a:rPr>
                        <a:t>Maltese Cross – 4 positions</a:t>
                      </a: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ALUMINE AF995</a:t>
                      </a:r>
                      <a:endParaRPr lang="en-GB" sz="1400" b="0" i="0" u="none" strike="noStrike" dirty="0">
                        <a:effectLst/>
                        <a:latin typeface="MS Sans Serif"/>
                      </a:endParaRP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QUARTZ  SIO2</a:t>
                      </a:r>
                      <a:endParaRPr lang="en-GB" sz="1400" b="0" i="0" u="none" strike="noStrike" dirty="0">
                        <a:effectLst/>
                        <a:latin typeface="MS Sans Serif"/>
                      </a:endParaRP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ALUMINE AF995</a:t>
                      </a:r>
                      <a:endParaRPr lang="en-GB" sz="1400" b="0" i="0" u="none" strike="noStrike" dirty="0">
                        <a:effectLst/>
                        <a:latin typeface="MS Sans Serif"/>
                      </a:endParaRPr>
                    </a:p>
                  </a:txBody>
                  <a:tcPr marL="6804" marR="6804" marT="6801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effectLst/>
                        </a:rPr>
                        <a:t>230122</a:t>
                      </a:r>
                      <a:endParaRPr lang="en-GB" sz="1400" b="1" i="0" u="none" strike="noStrike" dirty="0">
                        <a:effectLst/>
                        <a:latin typeface="MS Sans Serif"/>
                      </a:endParaRP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TDC2</a:t>
                      </a:r>
                      <a:endParaRPr lang="en-GB" sz="1400" b="0" i="0" u="none" strike="noStrike" dirty="0">
                        <a:effectLst/>
                        <a:latin typeface="MS Sans Serif"/>
                      </a:endParaRP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Camera Tube</a:t>
                      </a:r>
                      <a:endParaRPr lang="en-GB" sz="1400" b="0" i="0" u="none" strike="noStrike" dirty="0">
                        <a:effectLst/>
                        <a:latin typeface="MS Sans Serif"/>
                      </a:endParaRP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effectLst/>
                          <a:latin typeface="MS Sans Serif"/>
                        </a:rPr>
                        <a:t>Maltese Cross – 4 positions</a:t>
                      </a: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ALUMINE AF995</a:t>
                      </a:r>
                      <a:endParaRPr lang="en-GB" sz="1400" b="0" i="0" u="none" strike="noStrike" dirty="0">
                        <a:effectLst/>
                        <a:latin typeface="MS Sans Serif"/>
                      </a:endParaRP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none" strike="noStrike" dirty="0">
                          <a:effectLst/>
                        </a:rPr>
                        <a:t>SCINT.  31NSG</a:t>
                      </a:r>
                      <a:endParaRPr lang="en-GB" sz="1400" b="0" i="0" u="none" strike="noStrike" dirty="0">
                        <a:effectLst/>
                        <a:latin typeface="MS Sans Serif"/>
                      </a:endParaRP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ALUMINE AF995</a:t>
                      </a:r>
                      <a:endParaRPr lang="en-GB" sz="1400" b="0" i="0" u="none" strike="noStrike" dirty="0">
                        <a:effectLst/>
                        <a:latin typeface="MS Sans Serif"/>
                      </a:endParaRPr>
                    </a:p>
                  </a:txBody>
                  <a:tcPr marL="6804" marR="6804" marT="6801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effectLst/>
                        </a:rPr>
                        <a:t>240119</a:t>
                      </a:r>
                      <a:endParaRPr lang="en-GB" sz="1400" b="1" i="0" u="none" strike="noStrike" dirty="0">
                        <a:effectLst/>
                        <a:latin typeface="MS Sans Serif"/>
                      </a:endParaRP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TDC2</a:t>
                      </a:r>
                      <a:endParaRPr lang="en-GB" sz="1400" b="0" i="0" u="none" strike="noStrike" dirty="0">
                        <a:effectLst/>
                        <a:latin typeface="MS Sans Serif"/>
                      </a:endParaRP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Camera Tube</a:t>
                      </a:r>
                      <a:endParaRPr lang="en-GB" sz="1400" b="0" i="0" u="none" strike="noStrike" dirty="0">
                        <a:effectLst/>
                        <a:latin typeface="MS Sans Serif"/>
                      </a:endParaRP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effectLst/>
                          <a:latin typeface="MS Sans Serif"/>
                        </a:rPr>
                        <a:t>Maltese Cross – 4 positions</a:t>
                      </a: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ALUMINE AF995</a:t>
                      </a:r>
                      <a:endParaRPr lang="en-GB" sz="1400" b="0" i="0" u="none" strike="noStrike" dirty="0">
                        <a:effectLst/>
                        <a:latin typeface="MS Sans Serif"/>
                      </a:endParaRP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QUARTZ  SIO2</a:t>
                      </a:r>
                      <a:endParaRPr lang="en-GB" sz="1400" b="0" i="0" u="none" strike="noStrike" dirty="0">
                        <a:effectLst/>
                        <a:latin typeface="MS Sans Serif"/>
                      </a:endParaRP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ALUMINE AF995</a:t>
                      </a:r>
                      <a:endParaRPr lang="en-GB" sz="1400" b="0" i="0" u="none" strike="noStrike" dirty="0">
                        <a:effectLst/>
                        <a:latin typeface="MS Sans Serif"/>
                      </a:endParaRPr>
                    </a:p>
                  </a:txBody>
                  <a:tcPr marL="6804" marR="6804" marT="6801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effectLst/>
                        </a:rPr>
                        <a:t>250118</a:t>
                      </a:r>
                      <a:endParaRPr lang="en-GB" sz="1400" b="1" i="0" u="none" strike="noStrike" dirty="0">
                        <a:effectLst/>
                        <a:latin typeface="MS Sans Serif"/>
                      </a:endParaRP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TDC2</a:t>
                      </a:r>
                      <a:endParaRPr lang="en-GB" sz="1400" b="0" i="0" u="none" strike="noStrike" dirty="0">
                        <a:effectLst/>
                        <a:latin typeface="MS Sans Serif"/>
                      </a:endParaRP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Camera Tube</a:t>
                      </a:r>
                      <a:endParaRPr lang="en-GB" sz="1400" b="0" i="0" u="none" strike="noStrike" dirty="0">
                        <a:effectLst/>
                        <a:latin typeface="MS Sans Serif"/>
                      </a:endParaRP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effectLst/>
                          <a:latin typeface="MS Sans Serif"/>
                        </a:rPr>
                        <a:t>Maltese Cross – 4 positions</a:t>
                      </a: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ALUMINE AF995</a:t>
                      </a:r>
                      <a:endParaRPr lang="en-GB" sz="1400" b="0" i="0" u="none" strike="noStrike" dirty="0">
                        <a:effectLst/>
                        <a:latin typeface="MS Sans Serif"/>
                      </a:endParaRP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QUARTZ  SIO2</a:t>
                      </a:r>
                      <a:endParaRPr lang="en-GB" sz="1400" b="0" i="0" u="none" strike="noStrike" dirty="0">
                        <a:effectLst/>
                        <a:latin typeface="MS Sans Serif"/>
                      </a:endParaRPr>
                    </a:p>
                  </a:txBody>
                  <a:tcPr marL="6804" marR="6804" marT="68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ALUMINE AF995</a:t>
                      </a:r>
                      <a:endParaRPr lang="en-GB" sz="1400" b="0" i="0" u="none" strike="noStrike" dirty="0">
                        <a:effectLst/>
                        <a:latin typeface="MS Sans Serif"/>
                      </a:endParaRPr>
                    </a:p>
                  </a:txBody>
                  <a:tcPr marL="6804" marR="6804" marT="6801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3518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effectLst/>
                        </a:rPr>
                        <a:t>230925</a:t>
                      </a:r>
                      <a:endParaRPr lang="en-GB" sz="1400" b="1" i="0" u="none" strike="noStrike" dirty="0">
                        <a:effectLst/>
                        <a:latin typeface="MS Sans Serif"/>
                      </a:endParaRPr>
                    </a:p>
                  </a:txBody>
                  <a:tcPr marL="6804" marR="6804" marT="67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TDC2</a:t>
                      </a:r>
                      <a:endParaRPr lang="en-GB" sz="1400" b="0" i="0" u="none" strike="noStrike" dirty="0">
                        <a:effectLst/>
                        <a:latin typeface="MS Sans Serif"/>
                      </a:endParaRPr>
                    </a:p>
                  </a:txBody>
                  <a:tcPr marL="6804" marR="6804" marT="67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Camera Tube</a:t>
                      </a:r>
                      <a:endParaRPr lang="en-GB" sz="1400" b="0" i="0" u="none" strike="noStrike" dirty="0">
                        <a:effectLst/>
                        <a:latin typeface="MS Sans Serif"/>
                      </a:endParaRPr>
                    </a:p>
                  </a:txBody>
                  <a:tcPr marL="6804" marR="6804" marT="679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chemeClr val="accent6"/>
                          </a:solidFill>
                          <a:effectLst/>
                          <a:latin typeface="MS Sans Serif"/>
                        </a:rPr>
                        <a:t>Linear</a:t>
                      </a:r>
                      <a:r>
                        <a:rPr lang="en-GB" sz="1400" b="0" i="0" u="none" strike="noStrike" baseline="0" dirty="0">
                          <a:solidFill>
                            <a:schemeClr val="accent6"/>
                          </a:solidFill>
                          <a:effectLst/>
                          <a:latin typeface="MS Sans Serif"/>
                        </a:rPr>
                        <a:t> stepper </a:t>
                      </a:r>
                      <a:r>
                        <a:rPr lang="en-GB" sz="1400" b="0" i="0" u="none" strike="noStrike" dirty="0">
                          <a:solidFill>
                            <a:schemeClr val="accent6"/>
                          </a:solidFill>
                          <a:effectLst/>
                          <a:latin typeface="MS Sans Serif"/>
                        </a:rPr>
                        <a:t>–</a:t>
                      </a:r>
                      <a:r>
                        <a:rPr lang="en-GB" sz="1400" b="0" i="0" u="none" strike="noStrike" baseline="0" dirty="0">
                          <a:solidFill>
                            <a:schemeClr val="accent6"/>
                          </a:solidFill>
                          <a:effectLst/>
                          <a:latin typeface="MS Sans Serif"/>
                        </a:rPr>
                        <a:t> 2 positions</a:t>
                      </a:r>
                      <a:endParaRPr lang="en-GB" sz="1400" b="0" i="0" u="none" strike="noStrike" dirty="0">
                        <a:solidFill>
                          <a:schemeClr val="accent6"/>
                        </a:solidFill>
                        <a:effectLst/>
                        <a:latin typeface="MS Sans Serif"/>
                      </a:endParaRPr>
                    </a:p>
                  </a:txBody>
                  <a:tcPr marL="6804" marR="6804" marT="67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ALUMINE AF995</a:t>
                      </a:r>
                      <a:endParaRPr lang="en-GB" sz="1400" b="0" i="0" u="none" strike="noStrike" dirty="0">
                        <a:effectLst/>
                        <a:latin typeface="MS Sans Serif"/>
                      </a:endParaRPr>
                    </a:p>
                  </a:txBody>
                  <a:tcPr marL="6804" marR="6804" marT="67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 -</a:t>
                      </a:r>
                      <a:endParaRPr lang="en-GB" sz="1400" b="0" i="0" u="none" strike="noStrike" dirty="0">
                        <a:effectLst/>
                        <a:latin typeface="MS Sans Serif"/>
                      </a:endParaRPr>
                    </a:p>
                  </a:txBody>
                  <a:tcPr marL="6804" marR="6804" marT="67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 -</a:t>
                      </a:r>
                      <a:endParaRPr lang="en-GB" sz="1400" b="0" i="0" u="none" strike="noStrike" dirty="0">
                        <a:effectLst/>
                        <a:latin typeface="MS Sans Serif"/>
                      </a:endParaRPr>
                    </a:p>
                  </a:txBody>
                  <a:tcPr marL="6804" marR="6804" marT="6790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5" name="Rectangle: Rounded Corners 8">
            <a:extLst>
              <a:ext uri="{FF2B5EF4-FFF2-40B4-BE49-F238E27FC236}">
                <a16:creationId xmlns:a16="http://schemas.microsoft.com/office/drawing/2014/main" id="{F703C0F2-CF9F-A2B1-1845-EF1045987C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3848" y="3960563"/>
            <a:ext cx="10814217" cy="1701668"/>
          </a:xfrm>
          <a:prstGeom prst="roundRect">
            <a:avLst>
              <a:gd name="adj" fmla="val 6213"/>
            </a:avLst>
          </a:prstGeom>
          <a:noFill/>
          <a:ln w="50800" algn="ctr">
            <a:solidFill>
              <a:srgbClr val="FF0000"/>
            </a:solidFill>
            <a:round/>
            <a:headEnd/>
            <a:tailEnd type="diamond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1279525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279525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279525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279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279525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GB" altLang="en-US" sz="2000"/>
          </a:p>
        </p:txBody>
      </p:sp>
      <p:sp>
        <p:nvSpPr>
          <p:cNvPr id="6" name="Rectangle: Rounded Corners 25">
            <a:extLst>
              <a:ext uri="{FF2B5EF4-FFF2-40B4-BE49-F238E27FC236}">
                <a16:creationId xmlns:a16="http://schemas.microsoft.com/office/drawing/2014/main" id="{34DDB5D3-501F-5DCF-7CCC-6C386CF2A8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4361" y="2763855"/>
            <a:ext cx="10814217" cy="990789"/>
          </a:xfrm>
          <a:prstGeom prst="roundRect">
            <a:avLst>
              <a:gd name="adj" fmla="val 6213"/>
            </a:avLst>
          </a:prstGeom>
          <a:noFill/>
          <a:ln w="50800" algn="ctr">
            <a:solidFill>
              <a:srgbClr val="CC9900"/>
            </a:solidFill>
            <a:round/>
            <a:headEnd/>
            <a:tailEnd type="diamond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1279525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279525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279525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279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279525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GB" altLang="en-US" sz="20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115625-8D49-CBB6-4609-0D1A7082E8C0}"/>
              </a:ext>
            </a:extLst>
          </p:cNvPr>
          <p:cNvSpPr txBox="1"/>
          <p:nvPr/>
        </p:nvSpPr>
        <p:spPr>
          <a:xfrm>
            <a:off x="746739" y="932922"/>
            <a:ext cx="29223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BTV Hardware</a:t>
            </a:r>
            <a:endParaRPr lang="en-GB" sz="3600" b="1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604D681-9C49-7DA3-E4C5-A44B08F541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47954" y="6510303"/>
            <a:ext cx="339749" cy="365125"/>
          </a:xfrm>
        </p:spPr>
        <p:txBody>
          <a:bodyPr/>
          <a:lstStyle/>
          <a:p>
            <a:fld id="{E22A3F0B-B96A-4D5B-8E61-454EAC4CE6F4}" type="slidenum">
              <a:rPr lang="en-GB" smtClean="0"/>
              <a:t>3</a:t>
            </a:fld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7EE63C2-D2FA-ED9F-1D2E-0720A8A26828}"/>
              </a:ext>
            </a:extLst>
          </p:cNvPr>
          <p:cNvSpPr txBox="1"/>
          <p:nvPr/>
        </p:nvSpPr>
        <p:spPr>
          <a:xfrm>
            <a:off x="278921" y="23224"/>
            <a:ext cx="30314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INTRODUCTION (2)</a:t>
            </a:r>
            <a:endParaRPr lang="en-GB" sz="2800" b="1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6BE8F41-3AF7-E653-A12F-4D5C1181BB7D}"/>
              </a:ext>
            </a:extLst>
          </p:cNvPr>
          <p:cNvCxnSpPr/>
          <p:nvPr/>
        </p:nvCxnSpPr>
        <p:spPr>
          <a:xfrm>
            <a:off x="0" y="543210"/>
            <a:ext cx="12192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90B465F-1D70-59C7-CC38-0D33EADE4F11}"/>
              </a:ext>
            </a:extLst>
          </p:cNvPr>
          <p:cNvCxnSpPr>
            <a:cxnSpLocks/>
          </p:cNvCxnSpPr>
          <p:nvPr/>
        </p:nvCxnSpPr>
        <p:spPr>
          <a:xfrm>
            <a:off x="9751595" y="6535343"/>
            <a:ext cx="243610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6377F5D-2220-48D3-630B-BF5E551EAA9E}"/>
              </a:ext>
            </a:extLst>
          </p:cNvPr>
          <p:cNvSpPr txBox="1"/>
          <p:nvPr/>
        </p:nvSpPr>
        <p:spPr>
          <a:xfrm>
            <a:off x="9164914" y="6584648"/>
            <a:ext cx="25254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i="1" dirty="0"/>
              <a:t>S.Burger      BIFT       2023_03_13 </a:t>
            </a:r>
            <a:endParaRPr lang="en-GB" sz="1100" i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2411D28-1C9B-D3B6-F8E8-99FD5F979B32}"/>
              </a:ext>
            </a:extLst>
          </p:cNvPr>
          <p:cNvSpPr txBox="1"/>
          <p:nvPr/>
        </p:nvSpPr>
        <p:spPr>
          <a:xfrm rot="16200000">
            <a:off x="109323" y="4481434"/>
            <a:ext cx="7393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TDC2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1435057-CA2B-472F-1368-C65350D7E139}"/>
              </a:ext>
            </a:extLst>
          </p:cNvPr>
          <p:cNvSpPr txBox="1"/>
          <p:nvPr/>
        </p:nvSpPr>
        <p:spPr>
          <a:xfrm rot="16200000">
            <a:off x="128591" y="3059193"/>
            <a:ext cx="7007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4">
                    <a:lumMod val="75000"/>
                  </a:schemeClr>
                </a:solidFill>
              </a:rPr>
              <a:t>TT20</a:t>
            </a:r>
            <a:endParaRPr lang="en-GB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9330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14F861E-6BCD-5F0A-CB79-9556D374D8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7" y="1385691"/>
            <a:ext cx="11934825" cy="570547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32AC207-775B-33B9-5931-24522E7FB75D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8637" y="1851850"/>
            <a:ext cx="1173615" cy="9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0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C0A2652D-ECDE-9DD9-AF25-4B34B8C523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3" t="6548" r="4462" b="11089"/>
          <a:stretch>
            <a:fillRect/>
          </a:stretch>
        </p:blipFill>
        <p:spPr bwMode="auto">
          <a:xfrm>
            <a:off x="1751464" y="3171433"/>
            <a:ext cx="1263297" cy="9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332AE38-A5A2-3312-844D-34271D78A14B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48" t="7491" r="3052" b="9297"/>
          <a:stretch>
            <a:fillRect/>
          </a:stretch>
        </p:blipFill>
        <p:spPr bwMode="auto">
          <a:xfrm>
            <a:off x="1732414" y="4433125"/>
            <a:ext cx="1252322" cy="9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9BE4C90-D752-2327-080A-B2946C3962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4356" y="80598"/>
            <a:ext cx="1183359" cy="142003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4988967-5BB9-3000-DF0F-F3FBAEFCD15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94987" y="75831"/>
            <a:ext cx="1287085" cy="1424798"/>
          </a:xfrm>
          <a:prstGeom prst="rect">
            <a:avLst/>
          </a:prstGeom>
        </p:spPr>
      </p:pic>
      <p:pic>
        <p:nvPicPr>
          <p:cNvPr id="8" name="Picture 7" descr="A picture containing indoor, shoji, window, white&#10;&#10;Description automatically generated">
            <a:extLst>
              <a:ext uri="{FF2B5EF4-FFF2-40B4-BE49-F238E27FC236}">
                <a16:creationId xmlns:a16="http://schemas.microsoft.com/office/drawing/2014/main" id="{80EC14F2-6C9F-106D-EB5E-CF5D2CF31FC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0047" y="292675"/>
            <a:ext cx="1201115" cy="847846"/>
          </a:xfrm>
          <a:prstGeom prst="rect">
            <a:avLst/>
          </a:prstGeom>
        </p:spPr>
      </p:pic>
      <p:pic>
        <p:nvPicPr>
          <p:cNvPr id="12" name="Picture 11" descr="A picture containing shoji, indoor, building, white&#10;&#10;Description automatically generated">
            <a:extLst>
              <a:ext uri="{FF2B5EF4-FFF2-40B4-BE49-F238E27FC236}">
                <a16:creationId xmlns:a16="http://schemas.microsoft.com/office/drawing/2014/main" id="{C54694FD-9ADD-3526-183A-F102C08E712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138" y="292675"/>
            <a:ext cx="1201114" cy="847845"/>
          </a:xfrm>
          <a:prstGeom prst="rect">
            <a:avLst/>
          </a:prstGeom>
        </p:spPr>
      </p:pic>
      <p:pic>
        <p:nvPicPr>
          <p:cNvPr id="15" name="Picture 14" descr="A picture containing shoji, indoor, window&#10;&#10;Description automatically generated">
            <a:extLst>
              <a:ext uri="{FF2B5EF4-FFF2-40B4-BE49-F238E27FC236}">
                <a16:creationId xmlns:a16="http://schemas.microsoft.com/office/drawing/2014/main" id="{14C33DEE-8A0A-319E-27AA-C4E95F652DE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0592" y="292675"/>
            <a:ext cx="1201115" cy="847846"/>
          </a:xfrm>
          <a:prstGeom prst="rect">
            <a:avLst/>
          </a:prstGeom>
        </p:spPr>
      </p:pic>
      <p:pic>
        <p:nvPicPr>
          <p:cNvPr id="17" name="Picture 16" descr="A picture containing indoor, window, white&#10;&#10;Description automatically generated">
            <a:extLst>
              <a:ext uri="{FF2B5EF4-FFF2-40B4-BE49-F238E27FC236}">
                <a16:creationId xmlns:a16="http://schemas.microsoft.com/office/drawing/2014/main" id="{445950B6-80EC-EBD6-43EB-98CD45B7FAB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6660" y="292675"/>
            <a:ext cx="1201114" cy="847845"/>
          </a:xfrm>
          <a:prstGeom prst="rect">
            <a:avLst/>
          </a:prstGeom>
        </p:spPr>
      </p:pic>
      <p:pic>
        <p:nvPicPr>
          <p:cNvPr id="19" name="Picture 18" descr="A picture containing indoor, window, white, tiled&#10;&#10;Description automatically generated">
            <a:extLst>
              <a:ext uri="{FF2B5EF4-FFF2-40B4-BE49-F238E27FC236}">
                <a16:creationId xmlns:a16="http://schemas.microsoft.com/office/drawing/2014/main" id="{AC776323-240C-44E7-77DA-C1631136F06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9525" y="292675"/>
            <a:ext cx="1201114" cy="847845"/>
          </a:xfrm>
          <a:prstGeom prst="rect">
            <a:avLst/>
          </a:prstGeom>
        </p:spPr>
      </p:pic>
      <p:pic>
        <p:nvPicPr>
          <p:cNvPr id="21" name="Picture 20" descr="A picture containing indoor, window, white, tiled&#10;&#10;Description automatically generated">
            <a:extLst>
              <a:ext uri="{FF2B5EF4-FFF2-40B4-BE49-F238E27FC236}">
                <a16:creationId xmlns:a16="http://schemas.microsoft.com/office/drawing/2014/main" id="{A710E07F-72DE-511D-D7C6-BB3AAC0B71E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8092" y="292675"/>
            <a:ext cx="1201114" cy="847845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66DA34A6-0C43-DE67-7DEA-38A3AED5362E}"/>
              </a:ext>
            </a:extLst>
          </p:cNvPr>
          <p:cNvSpPr txBox="1"/>
          <p:nvPr/>
        </p:nvSpPr>
        <p:spPr>
          <a:xfrm>
            <a:off x="1704525" y="64105"/>
            <a:ext cx="66717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b="1" dirty="0">
                <a:latin typeface="Arial Black" panose="020B0A04020102020204" pitchFamily="34" charset="0"/>
              </a:rPr>
              <a:t>BTV210026</a:t>
            </a:r>
            <a:endParaRPr lang="en-GB" sz="600" b="1" dirty="0">
              <a:latin typeface="Arial Black" panose="020B0A040201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E51B374-8275-72DA-97E6-48EB00EF02CA}"/>
              </a:ext>
            </a:extLst>
          </p:cNvPr>
          <p:cNvSpPr txBox="1"/>
          <p:nvPr/>
        </p:nvSpPr>
        <p:spPr>
          <a:xfrm>
            <a:off x="7682912" y="75831"/>
            <a:ext cx="66717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b="1" dirty="0">
                <a:latin typeface="Arial Black" panose="020B0A04020102020204" pitchFamily="34" charset="0"/>
              </a:rPr>
              <a:t>BTV210352</a:t>
            </a:r>
            <a:endParaRPr lang="en-GB" sz="600" b="1" dirty="0">
              <a:latin typeface="Arial Black" panose="020B0A04020102020204" pitchFamily="34" charset="0"/>
            </a:endParaRPr>
          </a:p>
        </p:txBody>
      </p:sp>
      <p:sp>
        <p:nvSpPr>
          <p:cNvPr id="24" name="Rectangle: Rounded Corners 8">
            <a:extLst>
              <a:ext uri="{FF2B5EF4-FFF2-40B4-BE49-F238E27FC236}">
                <a16:creationId xmlns:a16="http://schemas.microsoft.com/office/drawing/2014/main" id="{A21FF778-24E1-45C6-4B11-E3A21984A6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587" y="1592529"/>
            <a:ext cx="12002014" cy="5254147"/>
          </a:xfrm>
          <a:prstGeom prst="roundRect">
            <a:avLst>
              <a:gd name="adj" fmla="val 1311"/>
            </a:avLst>
          </a:prstGeom>
          <a:noFill/>
          <a:ln w="50800" algn="ctr">
            <a:solidFill>
              <a:srgbClr val="FF0000"/>
            </a:solidFill>
            <a:round/>
            <a:headEnd/>
            <a:tailEnd type="diamond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1279525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279525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279525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279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279525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GB" altLang="en-US" sz="2000"/>
          </a:p>
        </p:txBody>
      </p:sp>
      <p:sp>
        <p:nvSpPr>
          <p:cNvPr id="25" name="Rectangle: Rounded Corners 25">
            <a:extLst>
              <a:ext uri="{FF2B5EF4-FFF2-40B4-BE49-F238E27FC236}">
                <a16:creationId xmlns:a16="http://schemas.microsoft.com/office/drawing/2014/main" id="{E2C94790-6E82-5B7A-6433-8F277B7450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587" y="11324"/>
            <a:ext cx="12002014" cy="1517416"/>
          </a:xfrm>
          <a:prstGeom prst="roundRect">
            <a:avLst>
              <a:gd name="adj" fmla="val 6213"/>
            </a:avLst>
          </a:prstGeom>
          <a:noFill/>
          <a:ln w="50800" algn="ctr">
            <a:solidFill>
              <a:srgbClr val="CC9900"/>
            </a:solidFill>
            <a:round/>
            <a:headEnd/>
            <a:tailEnd type="diamond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1279525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279525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279525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279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279525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GB" altLang="en-US" sz="200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0EBDAFAD-A33D-823F-6B80-A2C3277AD07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780966" y="265005"/>
            <a:ext cx="1125076" cy="9052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276953F4-6EB4-D9DA-F37B-A6980147D0A9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602246" y="5278628"/>
            <a:ext cx="1305076" cy="938582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D896C318-A8A8-12FC-6E1C-3C5A97E64E8D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618916" y="2339164"/>
            <a:ext cx="1303795" cy="989338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B8341ABC-9CB6-AF87-F2C4-203C6C7C6CBC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732414" y="5867400"/>
            <a:ext cx="1216366" cy="858181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27C596BB-6EDB-164B-D956-698E9805079D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684005" y="3791672"/>
            <a:ext cx="1173615" cy="1033482"/>
          </a:xfrm>
          <a:prstGeom prst="rect">
            <a:avLst/>
          </a:prstGeom>
        </p:spPr>
      </p:pic>
      <p:sp>
        <p:nvSpPr>
          <p:cNvPr id="36" name="Slide Number Placeholder 35">
            <a:extLst>
              <a:ext uri="{FF2B5EF4-FFF2-40B4-BE49-F238E27FC236}">
                <a16:creationId xmlns:a16="http://schemas.microsoft.com/office/drawing/2014/main" id="{E806C7D9-C230-6D5F-F6F9-645594343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90946" y="6786359"/>
            <a:ext cx="272465" cy="365125"/>
          </a:xfrm>
        </p:spPr>
        <p:txBody>
          <a:bodyPr/>
          <a:lstStyle/>
          <a:p>
            <a:fld id="{E22A3F0B-B96A-4D5B-8E61-454EAC4CE6F4}" type="slidenum">
              <a:rPr lang="en-GB" smtClean="0"/>
              <a:t>4</a:t>
            </a:fld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2411D28-1C9B-D3B6-F8E8-99FD5F979B32}"/>
              </a:ext>
            </a:extLst>
          </p:cNvPr>
          <p:cNvSpPr txBox="1"/>
          <p:nvPr/>
        </p:nvSpPr>
        <p:spPr>
          <a:xfrm>
            <a:off x="5312358" y="1556062"/>
            <a:ext cx="7393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TDC2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1435057-CA2B-472F-1368-C65350D7E139}"/>
              </a:ext>
            </a:extLst>
          </p:cNvPr>
          <p:cNvSpPr txBox="1"/>
          <p:nvPr/>
        </p:nvSpPr>
        <p:spPr>
          <a:xfrm>
            <a:off x="5350894" y="1155952"/>
            <a:ext cx="7007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4">
                    <a:lumMod val="75000"/>
                  </a:schemeClr>
                </a:solidFill>
              </a:rPr>
              <a:t>TT20</a:t>
            </a:r>
            <a:endParaRPr lang="en-GB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9834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E178FCA-BAE2-7EDE-6748-FA7C248FA94D}"/>
              </a:ext>
            </a:extLst>
          </p:cNvPr>
          <p:cNvSpPr txBox="1"/>
          <p:nvPr/>
        </p:nvSpPr>
        <p:spPr>
          <a:xfrm>
            <a:off x="728799" y="836537"/>
            <a:ext cx="111652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2400" b="1" dirty="0">
                <a:solidFill>
                  <a:srgbClr val="00B0F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BTVs used ~regularly </a:t>
            </a: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(every year at least at startup and debugging) but not much</a:t>
            </a:r>
            <a:endParaRPr lang="en-GB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2400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During 2022, the </a:t>
            </a:r>
            <a:r>
              <a:rPr lang="en-US" sz="2400" b="1" i="1" u="sng" dirty="0" err="1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multimages</a:t>
            </a:r>
            <a:r>
              <a:rPr lang="en-US" sz="2400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acquisition mode was tested on the BTVI application </a:t>
            </a:r>
            <a:endParaRPr lang="en-GB" sz="2400" b="1" dirty="0">
              <a:solidFill>
                <a:srgbClr val="00B0F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BF32FF1-B325-89C7-6114-CDC301D5EC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799" y="2020867"/>
            <a:ext cx="2159569" cy="4514476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1F25C82C-4E7B-6C1E-363C-2B4CDF1114F7}"/>
              </a:ext>
            </a:extLst>
          </p:cNvPr>
          <p:cNvSpPr txBox="1"/>
          <p:nvPr/>
        </p:nvSpPr>
        <p:spPr>
          <a:xfrm>
            <a:off x="3481386" y="2463284"/>
            <a:ext cx="820901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ym typeface="Wingdings" panose="05000000000000000000" pitchFamily="2" charset="2"/>
              </a:rPr>
              <a:t>Image check </a:t>
            </a:r>
            <a:r>
              <a:rPr lang="en-GB" sz="2000" dirty="0">
                <a:sym typeface="Wingdings" panose="05000000000000000000" pitchFamily="2" charset="2"/>
              </a:rPr>
              <a:t>with low intensity beam over 4.8s </a:t>
            </a:r>
            <a:r>
              <a:rPr lang="en-GB" sz="2000" dirty="0">
                <a:hlinkClick r:id="rId3"/>
              </a:rPr>
              <a:t>Logbook images SPS (cern.ch)</a:t>
            </a:r>
            <a:endParaRPr lang="en-GB" sz="20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EDDCB58-3BA7-20C0-45C7-7EF8A96188B5}"/>
              </a:ext>
            </a:extLst>
          </p:cNvPr>
          <p:cNvSpPr txBox="1"/>
          <p:nvPr/>
        </p:nvSpPr>
        <p:spPr>
          <a:xfrm>
            <a:off x="3476446" y="3146898"/>
            <a:ext cx="7829550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2000" dirty="0">
                <a:sym typeface="Wingdings" panose="05000000000000000000" pitchFamily="2" charset="2"/>
              </a:rPr>
              <a:t>no need to deal with saturation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2000" dirty="0">
                <a:sym typeface="Wingdings" panose="05000000000000000000" pitchFamily="2" charset="2"/>
              </a:rPr>
              <a:t>Can rely on Chromox material decay time ~1.23ms (very little overlap of light in ‘slices’ of 20ms)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2000" b="1" dirty="0">
                <a:sym typeface="Wingdings" panose="05000000000000000000" pitchFamily="2" charset="2"/>
              </a:rPr>
              <a:t>Intensity profile, beam size and position along spill</a:t>
            </a:r>
            <a:r>
              <a:rPr lang="en-US" sz="2000" dirty="0">
                <a:sym typeface="Wingdings" panose="05000000000000000000" pitchFamily="2" charset="2"/>
              </a:rPr>
              <a:t> could be observed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US" sz="2000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2000" dirty="0">
                <a:sym typeface="Wingdings" panose="05000000000000000000" pitchFamily="2" charset="2"/>
              </a:rPr>
              <a:t>For higher intensity, saturation may appear, and beam size measurement will no longer be possible  Need filter wheel to mitigate this.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E14F1BD-453E-5430-A1B3-678EA9690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94075" y="6492875"/>
            <a:ext cx="293628" cy="365125"/>
          </a:xfrm>
        </p:spPr>
        <p:txBody>
          <a:bodyPr/>
          <a:lstStyle/>
          <a:p>
            <a:fld id="{E22A3F0B-B96A-4D5B-8E61-454EAC4CE6F4}" type="slidenum">
              <a:rPr lang="en-GB" smtClean="0"/>
              <a:t>5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6154515-BC9F-E700-03F6-CCA3804861C1}"/>
              </a:ext>
            </a:extLst>
          </p:cNvPr>
          <p:cNvSpPr txBox="1"/>
          <p:nvPr/>
        </p:nvSpPr>
        <p:spPr>
          <a:xfrm>
            <a:off x="278921" y="23224"/>
            <a:ext cx="17615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STATUS (1)</a:t>
            </a:r>
            <a:endParaRPr lang="en-GB" sz="2800" b="1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9A98D78-6C52-AB68-5C5C-DDA5DF76B0B1}"/>
              </a:ext>
            </a:extLst>
          </p:cNvPr>
          <p:cNvCxnSpPr/>
          <p:nvPr/>
        </p:nvCxnSpPr>
        <p:spPr>
          <a:xfrm>
            <a:off x="0" y="543210"/>
            <a:ext cx="12192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1B7DF1D-82E6-2100-7B47-CB47AE17AC09}"/>
              </a:ext>
            </a:extLst>
          </p:cNvPr>
          <p:cNvCxnSpPr>
            <a:cxnSpLocks/>
          </p:cNvCxnSpPr>
          <p:nvPr/>
        </p:nvCxnSpPr>
        <p:spPr>
          <a:xfrm>
            <a:off x="9751595" y="6535343"/>
            <a:ext cx="243610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156C3AB0-5165-F59D-40F9-12783392A28F}"/>
              </a:ext>
            </a:extLst>
          </p:cNvPr>
          <p:cNvSpPr txBox="1"/>
          <p:nvPr/>
        </p:nvSpPr>
        <p:spPr>
          <a:xfrm>
            <a:off x="9164914" y="6584648"/>
            <a:ext cx="25254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i="1" dirty="0"/>
              <a:t>S.Burger     BIFT       2023_03_13 </a:t>
            </a:r>
            <a:endParaRPr lang="en-GB" sz="1100" i="1" dirty="0"/>
          </a:p>
        </p:txBody>
      </p:sp>
    </p:spTree>
    <p:extLst>
      <p:ext uri="{BB962C8B-B14F-4D97-AF65-F5344CB8AC3E}">
        <p14:creationId xmlns:p14="http://schemas.microsoft.com/office/powerpoint/2010/main" val="38607933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CAA0C37-789F-CDD3-8146-88AD9C321A91}"/>
              </a:ext>
            </a:extLst>
          </p:cNvPr>
          <p:cNvSpPr txBox="1"/>
          <p:nvPr/>
        </p:nvSpPr>
        <p:spPr>
          <a:xfrm>
            <a:off x="1031917" y="916692"/>
            <a:ext cx="21713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Dosimetry</a:t>
            </a:r>
            <a:endParaRPr lang="en-GB" sz="36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B75156-C301-1569-5993-2A3755E4A618}"/>
              </a:ext>
            </a:extLst>
          </p:cNvPr>
          <p:cNvSpPr txBox="1"/>
          <p:nvPr/>
        </p:nvSpPr>
        <p:spPr>
          <a:xfrm>
            <a:off x="2822356" y="5858446"/>
            <a:ext cx="6001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i="1" dirty="0">
                <a:sym typeface="Wingdings" panose="05000000000000000000" pitchFamily="2" charset="2"/>
              </a:rPr>
              <a:t> </a:t>
            </a:r>
            <a:r>
              <a:rPr lang="en-GB" sz="3200" b="1" i="1" dirty="0"/>
              <a:t>Very harsh environment !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4ED5A6D-69A8-31A6-D698-838B721084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4275" y="1686919"/>
            <a:ext cx="6559213" cy="366961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552A011-C4FD-ECDC-D2F1-5252D1B48A25}"/>
              </a:ext>
            </a:extLst>
          </p:cNvPr>
          <p:cNvSpPr txBox="1"/>
          <p:nvPr/>
        </p:nvSpPr>
        <p:spPr>
          <a:xfrm>
            <a:off x="3418520" y="5356533"/>
            <a:ext cx="7343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2"/>
                </a:solidFill>
              </a:rPr>
              <a:t>Few </a:t>
            </a:r>
            <a:r>
              <a:rPr lang="en-US" sz="3200" b="1" dirty="0" err="1">
                <a:solidFill>
                  <a:schemeClr val="accent2"/>
                </a:solidFill>
              </a:rPr>
              <a:t>kGy</a:t>
            </a:r>
            <a:r>
              <a:rPr lang="en-US" sz="3200" b="1" dirty="0">
                <a:solidFill>
                  <a:schemeClr val="accent2"/>
                </a:solidFill>
              </a:rPr>
              <a:t> &lt; Dose &lt; few 10 </a:t>
            </a:r>
            <a:r>
              <a:rPr lang="en-US" sz="3200" b="1" dirty="0" err="1">
                <a:solidFill>
                  <a:schemeClr val="accent2"/>
                </a:solidFill>
              </a:rPr>
              <a:t>KGy</a:t>
            </a:r>
            <a:r>
              <a:rPr lang="en-US" sz="3200" b="1" dirty="0">
                <a:solidFill>
                  <a:schemeClr val="accent2"/>
                </a:solidFill>
              </a:rPr>
              <a:t> </a:t>
            </a:r>
            <a:endParaRPr lang="en-GB" sz="3200" b="1" dirty="0">
              <a:solidFill>
                <a:schemeClr val="accent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5716A41-E883-2A6E-648F-27FE745B1027}"/>
              </a:ext>
            </a:extLst>
          </p:cNvPr>
          <p:cNvSpPr txBox="1"/>
          <p:nvPr/>
        </p:nvSpPr>
        <p:spPr>
          <a:xfrm>
            <a:off x="9088738" y="2902833"/>
            <a:ext cx="20079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Data from our yearly BTV radiation survey (RPL)</a:t>
            </a:r>
            <a:endParaRPr lang="en-GB" i="1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4B682F0-8210-2307-E53E-05A5BDAB4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934848" y="6525270"/>
            <a:ext cx="257152" cy="365125"/>
          </a:xfrm>
        </p:spPr>
        <p:txBody>
          <a:bodyPr/>
          <a:lstStyle/>
          <a:p>
            <a:fld id="{E22A3F0B-B96A-4D5B-8E61-454EAC4CE6F4}" type="slidenum">
              <a:rPr lang="en-GB" smtClean="0"/>
              <a:t>6</a:t>
            </a:fld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89F969-139E-68CB-1644-DD9034912117}"/>
              </a:ext>
            </a:extLst>
          </p:cNvPr>
          <p:cNvSpPr txBox="1"/>
          <p:nvPr/>
        </p:nvSpPr>
        <p:spPr>
          <a:xfrm>
            <a:off x="278921" y="23224"/>
            <a:ext cx="17615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STATUS (2)</a:t>
            </a:r>
            <a:endParaRPr lang="en-GB" sz="2800" b="1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7CA120D-04BB-2445-01EF-4E7ABA3CBC99}"/>
              </a:ext>
            </a:extLst>
          </p:cNvPr>
          <p:cNvCxnSpPr/>
          <p:nvPr/>
        </p:nvCxnSpPr>
        <p:spPr>
          <a:xfrm>
            <a:off x="0" y="543210"/>
            <a:ext cx="12192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58C8701-0C97-B8AB-8510-934BE4E33AB9}"/>
              </a:ext>
            </a:extLst>
          </p:cNvPr>
          <p:cNvCxnSpPr>
            <a:cxnSpLocks/>
          </p:cNvCxnSpPr>
          <p:nvPr/>
        </p:nvCxnSpPr>
        <p:spPr>
          <a:xfrm>
            <a:off x="9751595" y="6535343"/>
            <a:ext cx="243610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982600E3-2B23-CC1B-1144-7C9F57DD2A9B}"/>
              </a:ext>
            </a:extLst>
          </p:cNvPr>
          <p:cNvSpPr txBox="1"/>
          <p:nvPr/>
        </p:nvSpPr>
        <p:spPr>
          <a:xfrm>
            <a:off x="9164914" y="6584648"/>
            <a:ext cx="25254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i="1" dirty="0"/>
              <a:t>S.Burger      BIFT       2023_03_13 </a:t>
            </a:r>
            <a:endParaRPr lang="en-GB" sz="1100" i="1" dirty="0"/>
          </a:p>
        </p:txBody>
      </p:sp>
    </p:spTree>
    <p:extLst>
      <p:ext uri="{BB962C8B-B14F-4D97-AF65-F5344CB8AC3E}">
        <p14:creationId xmlns:p14="http://schemas.microsoft.com/office/powerpoint/2010/main" val="17196800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6EB7FB2-06B8-A21F-1408-C58F160218AA}"/>
              </a:ext>
            </a:extLst>
          </p:cNvPr>
          <p:cNvSpPr txBox="1"/>
          <p:nvPr/>
        </p:nvSpPr>
        <p:spPr>
          <a:xfrm>
            <a:off x="782595" y="773777"/>
            <a:ext cx="9977668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R2E expertise requested </a:t>
            </a:r>
            <a:r>
              <a:rPr lang="en-GB" sz="2000" dirty="0"/>
              <a:t>to better understand the radiation environment, checking: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anose="05000000000000000000" pitchFamily="2" charset="2"/>
              </a:rPr>
              <a:t>the possibility to use other camera type than tube based ones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anose="05000000000000000000" pitchFamily="2" charset="2"/>
              </a:rPr>
              <a:t>the possibility to put the cameras at safer locations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anose="05000000000000000000" pitchFamily="2" charset="2"/>
              </a:rPr>
              <a:t>how shielding could help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GB" sz="1400" dirty="0">
              <a:sym typeface="Wingdings" panose="05000000000000000000" pitchFamily="2" charset="2"/>
            </a:endParaRPr>
          </a:p>
          <a:p>
            <a:r>
              <a:rPr lang="en-GB" sz="2000" dirty="0">
                <a:sym typeface="Wingdings" panose="05000000000000000000" pitchFamily="2" charset="2"/>
              </a:rPr>
              <a:t> </a:t>
            </a:r>
            <a:r>
              <a:rPr lang="en-GB" sz="2000" dirty="0">
                <a:hlinkClick r:id="rId2"/>
              </a:rPr>
              <a:t>Monitoring of BTV locations in the North Area - TDC2 | Document 2753520 (v.0.5) (cern.ch)</a:t>
            </a:r>
            <a:endParaRPr lang="en-GB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18813EA-E196-00F9-8920-628523418983}"/>
              </a:ext>
            </a:extLst>
          </p:cNvPr>
          <p:cNvSpPr txBox="1"/>
          <p:nvPr/>
        </p:nvSpPr>
        <p:spPr>
          <a:xfrm>
            <a:off x="678343" y="5556083"/>
            <a:ext cx="1102313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sym typeface="Wingdings" panose="05000000000000000000" pitchFamily="2" charset="2"/>
              </a:rPr>
              <a:t> </a:t>
            </a:r>
            <a:r>
              <a:rPr lang="en-GB" sz="2000" dirty="0"/>
              <a:t>For most of the BTVs, optical line would not be feasible in this environment + integration not easy or feasible.</a:t>
            </a:r>
            <a:r>
              <a:rPr lang="en-GB" sz="2000" dirty="0">
                <a:sym typeface="Wingdings" panose="05000000000000000000" pitchFamily="2" charset="2"/>
              </a:rPr>
              <a:t> As of today, </a:t>
            </a:r>
            <a:r>
              <a:rPr lang="en-GB" sz="2000" b="1" dirty="0">
                <a:sym typeface="Wingdings" panose="05000000000000000000" pitchFamily="2" charset="2"/>
              </a:rPr>
              <a:t>no other choice than tube based camera</a:t>
            </a:r>
            <a:endParaRPr lang="en-GB" sz="2000" b="1" dirty="0"/>
          </a:p>
        </p:txBody>
      </p:sp>
      <p:graphicFrame>
        <p:nvGraphicFramePr>
          <p:cNvPr id="10" name="Table 10">
            <a:extLst>
              <a:ext uri="{FF2B5EF4-FFF2-40B4-BE49-F238E27FC236}">
                <a16:creationId xmlns:a16="http://schemas.microsoft.com/office/drawing/2014/main" id="{765BB29D-EAE6-943E-11C2-99963E3978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474829"/>
              </p:ext>
            </p:extLst>
          </p:nvPr>
        </p:nvGraphicFramePr>
        <p:xfrm>
          <a:off x="5924146" y="2713777"/>
          <a:ext cx="5186192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5335">
                  <a:extLst>
                    <a:ext uri="{9D8B030D-6E8A-4147-A177-3AD203B41FA5}">
                      <a16:colId xmlns:a16="http://schemas.microsoft.com/office/drawing/2014/main" val="1040430959"/>
                    </a:ext>
                  </a:extLst>
                </a:gridCol>
                <a:gridCol w="1563056">
                  <a:extLst>
                    <a:ext uri="{9D8B030D-6E8A-4147-A177-3AD203B41FA5}">
                      <a16:colId xmlns:a16="http://schemas.microsoft.com/office/drawing/2014/main" val="3128140188"/>
                    </a:ext>
                  </a:extLst>
                </a:gridCol>
                <a:gridCol w="2027801">
                  <a:extLst>
                    <a:ext uri="{9D8B030D-6E8A-4147-A177-3AD203B41FA5}">
                      <a16:colId xmlns:a16="http://schemas.microsoft.com/office/drawing/2014/main" val="193424042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Environment TDC2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TD [</a:t>
                      </a:r>
                      <a:r>
                        <a:rPr lang="en-GB" dirty="0" err="1"/>
                        <a:t>Gy</a:t>
                      </a:r>
                      <a:r>
                        <a:rPr lang="en-GB" dirty="0"/>
                        <a:t>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/>
                        <a:t>HeH</a:t>
                      </a:r>
                      <a:r>
                        <a:rPr lang="en-GB" dirty="0"/>
                        <a:t> [cm-2]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57063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Commercial camera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Should be </a:t>
                      </a:r>
                    </a:p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x10 to 400 less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Should be</a:t>
                      </a:r>
                    </a:p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x1k to 40k less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66848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Rad </a:t>
                      </a:r>
                      <a:r>
                        <a:rPr lang="en-GB" dirty="0" err="1"/>
                        <a:t>tol</a:t>
                      </a:r>
                      <a:r>
                        <a:rPr lang="en-GB" dirty="0"/>
                        <a:t>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Should be</a:t>
                      </a:r>
                    </a:p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x3 to 100 less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Should be</a:t>
                      </a:r>
                    </a:p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x3k to 1k less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73038506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3070F84B-FB6F-3C8E-346C-AB363C16F988}"/>
              </a:ext>
            </a:extLst>
          </p:cNvPr>
          <p:cNvSpPr txBox="1"/>
          <p:nvPr/>
        </p:nvSpPr>
        <p:spPr>
          <a:xfrm>
            <a:off x="667265" y="4642968"/>
            <a:ext cx="105526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Previous study (</a:t>
            </a:r>
            <a:r>
              <a:rPr lang="en-GB" sz="2000" dirty="0">
                <a:hlinkClick r:id="rId3"/>
              </a:rPr>
              <a:t>EDMS 2761320</a:t>
            </a:r>
            <a:r>
              <a:rPr lang="en-GB" sz="2000" dirty="0"/>
              <a:t>) has shown that an </a:t>
            </a:r>
            <a:r>
              <a:rPr lang="en-GB" sz="2000" b="1" dirty="0"/>
              <a:t>Iron wall of 40cm </a:t>
            </a:r>
            <a:r>
              <a:rPr lang="en-GB" sz="2000" dirty="0"/>
              <a:t>can reduce the TID levels by approximately a </a:t>
            </a:r>
            <a:r>
              <a:rPr lang="en-GB" sz="2000" b="1" dirty="0"/>
              <a:t>factor of 20, </a:t>
            </a:r>
            <a:r>
              <a:rPr lang="en-GB" sz="2000" dirty="0"/>
              <a:t>the </a:t>
            </a:r>
            <a:r>
              <a:rPr lang="en-GB" sz="2000" dirty="0" err="1"/>
              <a:t>HeH</a:t>
            </a:r>
            <a:r>
              <a:rPr lang="en-GB" sz="2000" dirty="0"/>
              <a:t> being reduced by a </a:t>
            </a:r>
            <a:r>
              <a:rPr lang="en-GB" sz="2000" b="1" dirty="0"/>
              <a:t>factor of 5 </a:t>
            </a:r>
            <a:r>
              <a:rPr lang="en-GB" sz="2000" dirty="0"/>
              <a:t>only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A7E1E08-0056-82BB-801A-00B4F49BA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921576" y="6535343"/>
            <a:ext cx="270424" cy="365125"/>
          </a:xfrm>
        </p:spPr>
        <p:txBody>
          <a:bodyPr/>
          <a:lstStyle/>
          <a:p>
            <a:fld id="{E22A3F0B-B96A-4D5B-8E61-454EAC4CE6F4}" type="slidenum">
              <a:rPr lang="en-GB" smtClean="0"/>
              <a:t>7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919C5BE-8258-7CD5-29FB-DA47948B1652}"/>
              </a:ext>
            </a:extLst>
          </p:cNvPr>
          <p:cNvSpPr txBox="1"/>
          <p:nvPr/>
        </p:nvSpPr>
        <p:spPr>
          <a:xfrm>
            <a:off x="278921" y="23224"/>
            <a:ext cx="17615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STATUS (3)</a:t>
            </a:r>
            <a:endParaRPr lang="en-GB" sz="2800" b="1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D386E86-6800-F828-ED7F-7395FF7D7691}"/>
              </a:ext>
            </a:extLst>
          </p:cNvPr>
          <p:cNvCxnSpPr/>
          <p:nvPr/>
        </p:nvCxnSpPr>
        <p:spPr>
          <a:xfrm>
            <a:off x="0" y="543210"/>
            <a:ext cx="12192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04B2A76-33C6-46C0-6DB6-1A77A687FEA3}"/>
              </a:ext>
            </a:extLst>
          </p:cNvPr>
          <p:cNvCxnSpPr>
            <a:cxnSpLocks/>
          </p:cNvCxnSpPr>
          <p:nvPr/>
        </p:nvCxnSpPr>
        <p:spPr>
          <a:xfrm>
            <a:off x="9751595" y="6535343"/>
            <a:ext cx="243610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61732C8C-5218-7A85-4C8F-F4A12D6C03D9}"/>
              </a:ext>
            </a:extLst>
          </p:cNvPr>
          <p:cNvSpPr txBox="1"/>
          <p:nvPr/>
        </p:nvSpPr>
        <p:spPr>
          <a:xfrm>
            <a:off x="9164914" y="6584648"/>
            <a:ext cx="25254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i="1" dirty="0"/>
              <a:t>S.Burger     BIFT       2023_03_13 </a:t>
            </a:r>
            <a:endParaRPr lang="en-GB" sz="1100" i="1" dirty="0"/>
          </a:p>
        </p:txBody>
      </p:sp>
      <p:graphicFrame>
        <p:nvGraphicFramePr>
          <p:cNvPr id="12" name="Table 14">
            <a:extLst>
              <a:ext uri="{FF2B5EF4-FFF2-40B4-BE49-F238E27FC236}">
                <a16:creationId xmlns:a16="http://schemas.microsoft.com/office/drawing/2014/main" id="{D7A3A5D5-644F-F6F0-269F-09490DDEC9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9189972"/>
              </p:ext>
            </p:extLst>
          </p:nvPr>
        </p:nvGraphicFramePr>
        <p:xfrm>
          <a:off x="755618" y="2713777"/>
          <a:ext cx="5015811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2876">
                  <a:extLst>
                    <a:ext uri="{9D8B030D-6E8A-4147-A177-3AD203B41FA5}">
                      <a16:colId xmlns:a16="http://schemas.microsoft.com/office/drawing/2014/main" val="2069678384"/>
                    </a:ext>
                  </a:extLst>
                </a:gridCol>
                <a:gridCol w="1082696">
                  <a:extLst>
                    <a:ext uri="{9D8B030D-6E8A-4147-A177-3AD203B41FA5}">
                      <a16:colId xmlns:a16="http://schemas.microsoft.com/office/drawing/2014/main" val="4218785925"/>
                    </a:ext>
                  </a:extLst>
                </a:gridCol>
                <a:gridCol w="1420239">
                  <a:extLst>
                    <a:ext uri="{9D8B030D-6E8A-4147-A177-3AD203B41FA5}">
                      <a16:colId xmlns:a16="http://schemas.microsoft.com/office/drawing/2014/main" val="1051367457"/>
                    </a:ext>
                  </a:extLst>
                </a:gridCol>
              </a:tblGrid>
              <a:tr h="576496">
                <a:tc>
                  <a:txBody>
                    <a:bodyPr/>
                    <a:lstStyle/>
                    <a:p>
                      <a:r>
                        <a:rPr lang="en-US" dirty="0"/>
                        <a:t>Radiation Performances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TD [</a:t>
                      </a:r>
                      <a:r>
                        <a:rPr lang="en-US" dirty="0" err="1"/>
                        <a:t>Gy</a:t>
                      </a:r>
                      <a:r>
                        <a:rPr lang="en-US" dirty="0"/>
                        <a:t>]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HeH</a:t>
                      </a:r>
                      <a:r>
                        <a:rPr lang="en-US" dirty="0"/>
                        <a:t> [cm2]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52258280"/>
                  </a:ext>
                </a:extLst>
              </a:tr>
              <a:tr h="577195">
                <a:tc>
                  <a:txBody>
                    <a:bodyPr/>
                    <a:lstStyle/>
                    <a:p>
                      <a:r>
                        <a:rPr lang="en-US" dirty="0"/>
                        <a:t>Commercial camera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1e8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21910852"/>
                  </a:ext>
                </a:extLst>
              </a:tr>
              <a:tr h="766549">
                <a:tc>
                  <a:txBody>
                    <a:bodyPr/>
                    <a:lstStyle/>
                    <a:p>
                      <a:r>
                        <a:rPr lang="en-GB" dirty="0" err="1"/>
                        <a:t>BeamCam</a:t>
                      </a:r>
                      <a:r>
                        <a:rPr lang="en-GB" dirty="0"/>
                        <a:t> (rad </a:t>
                      </a:r>
                      <a:r>
                        <a:rPr lang="en-GB" dirty="0" err="1"/>
                        <a:t>tol</a:t>
                      </a:r>
                      <a:r>
                        <a:rPr lang="en-GB" dirty="0"/>
                        <a:t> / development ongoing)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250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1.5e9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3203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21984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DBE391A-5487-9F59-1372-027BEC01E115}"/>
              </a:ext>
            </a:extLst>
          </p:cNvPr>
          <p:cNvSpPr txBox="1"/>
          <p:nvPr/>
        </p:nvSpPr>
        <p:spPr>
          <a:xfrm>
            <a:off x="682025" y="867145"/>
            <a:ext cx="1129881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Summary of the BTV work to be done</a:t>
            </a:r>
          </a:p>
          <a:p>
            <a:r>
              <a:rPr lang="en-US" sz="2800" dirty="0"/>
              <a:t>For </a:t>
            </a:r>
            <a:r>
              <a:rPr lang="en-US" sz="2800" b="1" dirty="0"/>
              <a:t>8x BTVs</a:t>
            </a:r>
            <a:r>
              <a:rPr lang="en-US" sz="2800" dirty="0"/>
              <a:t>: 210026, 210352, 216628, 216743, 220119, 230122 &amp; 250118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800" dirty="0"/>
              <a:t>Replace screens (new markings)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800" dirty="0"/>
              <a:t>Check for rust on the vacuum chamber (vac advise)</a:t>
            </a:r>
          </a:p>
          <a:p>
            <a:pPr lvl="2"/>
            <a:r>
              <a:rPr lang="en-US" sz="2400" dirty="0">
                <a:sym typeface="Wingdings" panose="05000000000000000000" pitchFamily="2" charset="2"/>
              </a:rPr>
              <a:t> </a:t>
            </a:r>
            <a:r>
              <a:rPr lang="en-US" sz="2000" dirty="0">
                <a:sym typeface="Wingdings" panose="05000000000000000000" pitchFamily="2" charset="2"/>
              </a:rPr>
              <a:t>see with vac if a replacement is needed</a:t>
            </a:r>
          </a:p>
          <a:p>
            <a:pPr lvl="2"/>
            <a:r>
              <a:rPr lang="en-US" sz="2000" dirty="0">
                <a:sym typeface="Wingdings" panose="05000000000000000000" pitchFamily="2" charset="2"/>
              </a:rPr>
              <a:t> if mechanical changes/repairs are to be done, separate bellows from the instrument (interface modules to ease vacuum maintenance)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800" dirty="0">
                <a:sym typeface="Wingdings" panose="05000000000000000000" pitchFamily="2" charset="2"/>
              </a:rPr>
              <a:t>New ‘Cloche’ (camera support) / illumination system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800" dirty="0">
                <a:sym typeface="Wingdings" panose="05000000000000000000" pitchFamily="2" charset="2"/>
              </a:rPr>
              <a:t>New viewports (standardization)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800" dirty="0">
                <a:sym typeface="Wingdings" panose="05000000000000000000" pitchFamily="2" charset="2"/>
              </a:rPr>
              <a:t>New interface box</a:t>
            </a:r>
            <a:r>
              <a:rPr lang="en-US" sz="2800" dirty="0"/>
              <a:t> </a:t>
            </a:r>
            <a:r>
              <a:rPr lang="en-US" sz="2800" dirty="0">
                <a:sym typeface="Wingdings" panose="05000000000000000000" pitchFamily="2" charset="2"/>
              </a:rPr>
              <a:t>(standardization)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8304FF-ACC3-3BF4-A135-1278F4DD2B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80324" y="6535343"/>
            <a:ext cx="311675" cy="365125"/>
          </a:xfrm>
        </p:spPr>
        <p:txBody>
          <a:bodyPr/>
          <a:lstStyle/>
          <a:p>
            <a:fld id="{E22A3F0B-B96A-4D5B-8E61-454EAC4CE6F4}" type="slidenum">
              <a:rPr lang="en-GB" smtClean="0"/>
              <a:t>8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6676A0A-C96A-5901-9C8C-1DE5960545DF}"/>
              </a:ext>
            </a:extLst>
          </p:cNvPr>
          <p:cNvSpPr txBox="1"/>
          <p:nvPr/>
        </p:nvSpPr>
        <p:spPr>
          <a:xfrm>
            <a:off x="278921" y="23224"/>
            <a:ext cx="31624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CONSOLIDATION (1)</a:t>
            </a:r>
            <a:endParaRPr lang="en-GB" sz="2800" b="1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4B883BC-5AB4-CE9B-9F99-3786B40FCCE4}"/>
              </a:ext>
            </a:extLst>
          </p:cNvPr>
          <p:cNvCxnSpPr/>
          <p:nvPr/>
        </p:nvCxnSpPr>
        <p:spPr>
          <a:xfrm>
            <a:off x="0" y="543210"/>
            <a:ext cx="12192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E7B84CE-7CF3-E0C8-1B01-696901B2467F}"/>
              </a:ext>
            </a:extLst>
          </p:cNvPr>
          <p:cNvCxnSpPr>
            <a:cxnSpLocks/>
          </p:cNvCxnSpPr>
          <p:nvPr/>
        </p:nvCxnSpPr>
        <p:spPr>
          <a:xfrm>
            <a:off x="9751595" y="6535343"/>
            <a:ext cx="243610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1B120CEC-7A04-73AA-43E7-B13B4E7C98B7}"/>
              </a:ext>
            </a:extLst>
          </p:cNvPr>
          <p:cNvSpPr txBox="1"/>
          <p:nvPr/>
        </p:nvSpPr>
        <p:spPr>
          <a:xfrm>
            <a:off x="9164914" y="6584648"/>
            <a:ext cx="25254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i="1" dirty="0"/>
              <a:t>S.Burger     BIFT       2023_03_13 </a:t>
            </a:r>
            <a:endParaRPr lang="en-GB" sz="1100" i="1" dirty="0"/>
          </a:p>
        </p:txBody>
      </p:sp>
    </p:spTree>
    <p:extLst>
      <p:ext uri="{BB962C8B-B14F-4D97-AF65-F5344CB8AC3E}">
        <p14:creationId xmlns:p14="http://schemas.microsoft.com/office/powerpoint/2010/main" val="40154640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6BDE44B-DDBA-92CA-3D1A-DB6A4D7AE343}"/>
              </a:ext>
            </a:extLst>
          </p:cNvPr>
          <p:cNvSpPr txBox="1"/>
          <p:nvPr/>
        </p:nvSpPr>
        <p:spPr>
          <a:xfrm>
            <a:off x="500539" y="713805"/>
            <a:ext cx="12411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Budget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68A4E44-84FE-2E60-914E-5E10F2BA79BE}"/>
              </a:ext>
            </a:extLst>
          </p:cNvPr>
          <p:cNvSpPr txBox="1"/>
          <p:nvPr/>
        </p:nvSpPr>
        <p:spPr>
          <a:xfrm>
            <a:off x="500539" y="1231867"/>
            <a:ext cx="93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For </a:t>
            </a:r>
            <a:r>
              <a:rPr lang="en-US" sz="2400" b="1" dirty="0"/>
              <a:t>8x BTVs</a:t>
            </a:r>
            <a:r>
              <a:rPr lang="en-US" sz="2400" dirty="0"/>
              <a:t>: 210026, 210352, 216628, 216743, 220119, 230122 &amp; 250118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894E5D8-C502-8A82-A6C5-93CD68E54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A3F0B-B96A-4D5B-8E61-454EAC4CE6F4}" type="slidenum">
              <a:rPr lang="en-GB" smtClean="0"/>
              <a:t>9</a:t>
            </a:fld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F4007C8-A940-3590-87EA-5F1E4F7ABCED}"/>
              </a:ext>
            </a:extLst>
          </p:cNvPr>
          <p:cNvSpPr txBox="1"/>
          <p:nvPr/>
        </p:nvSpPr>
        <p:spPr>
          <a:xfrm>
            <a:off x="278921" y="23224"/>
            <a:ext cx="31624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CONSOLIDATION (2)</a:t>
            </a:r>
            <a:endParaRPr lang="en-GB" sz="2800" b="1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D293357-071B-B28F-A9FF-65B12F423015}"/>
              </a:ext>
            </a:extLst>
          </p:cNvPr>
          <p:cNvCxnSpPr/>
          <p:nvPr/>
        </p:nvCxnSpPr>
        <p:spPr>
          <a:xfrm>
            <a:off x="0" y="543210"/>
            <a:ext cx="12192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C56E6AF-FE2E-635A-3C05-9F8B51077606}"/>
              </a:ext>
            </a:extLst>
          </p:cNvPr>
          <p:cNvCxnSpPr>
            <a:cxnSpLocks/>
          </p:cNvCxnSpPr>
          <p:nvPr/>
        </p:nvCxnSpPr>
        <p:spPr>
          <a:xfrm>
            <a:off x="9751595" y="6535343"/>
            <a:ext cx="243610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4D2D5074-808C-3491-0233-1F1DF84F8502}"/>
              </a:ext>
            </a:extLst>
          </p:cNvPr>
          <p:cNvSpPr txBox="1"/>
          <p:nvPr/>
        </p:nvSpPr>
        <p:spPr>
          <a:xfrm>
            <a:off x="9164914" y="6584648"/>
            <a:ext cx="25254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i="1" dirty="0"/>
              <a:t>S.Burger     BIFT       2023_03_13 </a:t>
            </a:r>
            <a:endParaRPr lang="en-GB" sz="1100" i="1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15B7BB13-930D-B69F-4585-BEE1074AB1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3073" y="2186616"/>
            <a:ext cx="7688522" cy="3676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1140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32033</TotalTime>
  <Words>1647</Words>
  <Application>Microsoft Office PowerPoint</Application>
  <PresentationFormat>Widescreen</PresentationFormat>
  <Paragraphs>405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Arial</vt:lpstr>
      <vt:lpstr>Arial Black</vt:lpstr>
      <vt:lpstr>Calibri</vt:lpstr>
      <vt:lpstr>Calibri Light</vt:lpstr>
      <vt:lpstr>Courier New</vt:lpstr>
      <vt:lpstr>MS Sans Serif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TDC2/TCC2 frontier</vt:lpstr>
      <vt:lpstr>TA 801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Stephane Burger</dc:creator>
  <cp:lastModifiedBy>Stephane Burger</cp:lastModifiedBy>
  <cp:revision>91</cp:revision>
  <dcterms:created xsi:type="dcterms:W3CDTF">2023-02-20T15:41:49Z</dcterms:created>
  <dcterms:modified xsi:type="dcterms:W3CDTF">2024-05-02T09:57:34Z</dcterms:modified>
</cp:coreProperties>
</file>