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 id="2147483691" r:id="rId3"/>
  </p:sldMasterIdLst>
  <p:notesMasterIdLst>
    <p:notesMasterId r:id="rId25"/>
  </p:notesMasterIdLst>
  <p:sldIdLst>
    <p:sldId id="683" r:id="rId4"/>
    <p:sldId id="299" r:id="rId5"/>
    <p:sldId id="259" r:id="rId6"/>
    <p:sldId id="258" r:id="rId7"/>
    <p:sldId id="260" r:id="rId8"/>
    <p:sldId id="687" r:id="rId9"/>
    <p:sldId id="688" r:id="rId10"/>
    <p:sldId id="689" r:id="rId11"/>
    <p:sldId id="274" r:id="rId12"/>
    <p:sldId id="276" r:id="rId13"/>
    <p:sldId id="278" r:id="rId14"/>
    <p:sldId id="285" r:id="rId15"/>
    <p:sldId id="282" r:id="rId16"/>
    <p:sldId id="281" r:id="rId17"/>
    <p:sldId id="292" r:id="rId18"/>
    <p:sldId id="263" r:id="rId19"/>
    <p:sldId id="298" r:id="rId20"/>
    <p:sldId id="296" r:id="rId21"/>
    <p:sldId id="293" r:id="rId22"/>
    <p:sldId id="685" r:id="rId23"/>
    <p:sldId id="270" r:id="rId24"/>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18" d="100"/>
          <a:sy n="118" d="100"/>
        </p:scale>
        <p:origin x="648"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3"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holthau\Downloads\PersonnelList%20(10).xls"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holthau\Downloads\PersonnelList%20(10).xls"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7C2-4CFB-9235-FA84156238F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7C2-4CFB-9235-FA84156238F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7C2-4CFB-9235-FA84156238F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7C2-4CFB-9235-FA84156238F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7C2-4CFB-9235-FA84156238F1}"/>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E7C2-4CFB-9235-FA84156238F1}"/>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E7C2-4CFB-9235-FA84156238F1}"/>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E7C2-4CFB-9235-FA84156238F1}"/>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E7C2-4CFB-9235-FA84156238F1}"/>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E7C2-4CFB-9235-FA84156238F1}"/>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15-E7C2-4CFB-9235-FA84156238F1}"/>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7-E7C2-4CFB-9235-FA84156238F1}"/>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19-E7C2-4CFB-9235-FA84156238F1}"/>
              </c:ext>
            </c:extLst>
          </c:dPt>
          <c:dPt>
            <c:idx val="13"/>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1B-E7C2-4CFB-9235-FA84156238F1}"/>
              </c:ext>
            </c:extLst>
          </c:dPt>
          <c:dPt>
            <c:idx val="14"/>
            <c:bubble3D val="0"/>
            <c:spPr>
              <a:solidFill>
                <a:schemeClr val="accent3">
                  <a:lumMod val="80000"/>
                  <a:lumOff val="20000"/>
                </a:schemeClr>
              </a:solidFill>
              <a:ln w="19050">
                <a:solidFill>
                  <a:schemeClr val="lt1"/>
                </a:solidFill>
              </a:ln>
              <a:effectLst/>
            </c:spPr>
            <c:extLst>
              <c:ext xmlns:c16="http://schemas.microsoft.com/office/drawing/2014/chart" uri="{C3380CC4-5D6E-409C-BE32-E72D297353CC}">
                <c16:uniqueId val="{0000001D-E7C2-4CFB-9235-FA84156238F1}"/>
              </c:ext>
            </c:extLst>
          </c:dPt>
          <c:dLbls>
            <c:dLbl>
              <c:idx val="0"/>
              <c:layout>
                <c:manualLayout>
                  <c:x val="-6.9965700029127983E-2"/>
                  <c:y val="-7.0187550220784559E-2"/>
                </c:manualLayout>
              </c:layout>
              <c:tx>
                <c:rich>
                  <a:bodyPr/>
                  <a:lstStyle/>
                  <a:p>
                    <a:fld id="{0B136258-89E9-45CB-873B-EAE2AB9E6F0B}" type="VALUE">
                      <a:rPr lang="en-US">
                        <a:solidFill>
                          <a:schemeClr val="accent2"/>
                        </a:solidFill>
                      </a:rPr>
                      <a:pPr/>
                      <a:t>[VALUE]</a:t>
                    </a:fld>
                    <a:endParaRPr lang="en-GB"/>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7C2-4CFB-9235-FA84156238F1}"/>
                </c:ext>
              </c:extLst>
            </c:dLbl>
            <c:dLbl>
              <c:idx val="12"/>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solidFill>
                      <a:latin typeface="+mn-lt"/>
                      <a:ea typeface="+mn-ea"/>
                      <a:cs typeface="+mn-cs"/>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19-E7C2-4CFB-9235-FA84156238F1}"/>
                </c:ext>
              </c:extLst>
            </c:dLbl>
            <c:dLbl>
              <c:idx val="14"/>
              <c:layout>
                <c:manualLayout>
                  <c:x val="-3.0222208025017525E-3"/>
                  <c:y val="1.6604277102982867E-3"/>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E7C2-4CFB-9235-FA84156238F1}"/>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Sheet1!$A$1:$A$15</c:f>
              <c:strCache>
                <c:ptCount val="15"/>
                <c:pt idx="0">
                  <c:v>USER</c:v>
                </c:pt>
                <c:pt idx="1">
                  <c:v>VISC</c:v>
                </c:pt>
                <c:pt idx="2">
                  <c:v>ADMIN</c:v>
                </c:pt>
                <c:pt idx="3">
                  <c:v>COAS</c:v>
                </c:pt>
                <c:pt idx="4">
                  <c:v>DOCT</c:v>
                </c:pt>
                <c:pt idx="5">
                  <c:v>FELL</c:v>
                </c:pt>
                <c:pt idx="6">
                  <c:v>TTE</c:v>
                </c:pt>
                <c:pt idx="7">
                  <c:v>GRAE</c:v>
                </c:pt>
                <c:pt idx="8">
                  <c:v>GRAP</c:v>
                </c:pt>
                <c:pt idx="9">
                  <c:v>GRAF</c:v>
                </c:pt>
                <c:pt idx="10">
                  <c:v>PJAS</c:v>
                </c:pt>
                <c:pt idx="11">
                  <c:v>SASS</c:v>
                </c:pt>
                <c:pt idx="12">
                  <c:v>STAFF</c:v>
                </c:pt>
                <c:pt idx="13">
                  <c:v>TECH</c:v>
                </c:pt>
                <c:pt idx="14">
                  <c:v>TRNE</c:v>
                </c:pt>
              </c:strCache>
            </c:strRef>
          </c:cat>
          <c:val>
            <c:numRef>
              <c:f>Sheet1!$B$1:$B$15</c:f>
              <c:numCache>
                <c:formatCode>General</c:formatCode>
                <c:ptCount val="15"/>
                <c:pt idx="0">
                  <c:v>1127</c:v>
                </c:pt>
                <c:pt idx="1">
                  <c:v>64</c:v>
                </c:pt>
                <c:pt idx="2">
                  <c:v>1</c:v>
                </c:pt>
                <c:pt idx="3">
                  <c:v>25</c:v>
                </c:pt>
                <c:pt idx="4">
                  <c:v>41</c:v>
                </c:pt>
                <c:pt idx="5">
                  <c:v>44</c:v>
                </c:pt>
                <c:pt idx="6">
                  <c:v>3</c:v>
                </c:pt>
                <c:pt idx="7">
                  <c:v>18</c:v>
                </c:pt>
                <c:pt idx="8">
                  <c:v>10</c:v>
                </c:pt>
                <c:pt idx="9">
                  <c:v>16</c:v>
                </c:pt>
                <c:pt idx="10">
                  <c:v>3</c:v>
                </c:pt>
                <c:pt idx="11">
                  <c:v>5</c:v>
                </c:pt>
                <c:pt idx="12">
                  <c:v>165</c:v>
                </c:pt>
                <c:pt idx="13">
                  <c:v>30</c:v>
                </c:pt>
                <c:pt idx="14">
                  <c:v>2</c:v>
                </c:pt>
              </c:numCache>
            </c:numRef>
          </c:val>
          <c:extLst>
            <c:ext xmlns:c16="http://schemas.microsoft.com/office/drawing/2014/chart" uri="{C3380CC4-5D6E-409C-BE32-E72D297353CC}">
              <c16:uniqueId val="{0000001E-E7C2-4CFB-9235-FA84156238F1}"/>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extLst>
              <c:ext xmlns:c16="http://schemas.microsoft.com/office/drawing/2014/chart" uri="{C3380CC4-5D6E-409C-BE32-E72D297353CC}">
                <c16:uniqueId val="{00000001-F019-4B16-9382-472AB2058141}"/>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F019-4B16-9382-472AB2058141}"/>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F019-4B16-9382-472AB2058141}"/>
              </c:ext>
            </c:extLst>
          </c:dPt>
          <c:dPt>
            <c:idx val="3"/>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7-F019-4B16-9382-472AB2058141}"/>
              </c:ext>
            </c:extLst>
          </c:dPt>
          <c:dPt>
            <c:idx val="4"/>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09-F019-4B16-9382-472AB2058141}"/>
              </c:ext>
            </c:extLst>
          </c:dPt>
          <c:dPt>
            <c:idx val="5"/>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B-F019-4B16-9382-472AB2058141}"/>
              </c:ext>
            </c:extLst>
          </c:dPt>
          <c:dPt>
            <c:idx val="6"/>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0D-F019-4B16-9382-472AB2058141}"/>
              </c:ext>
            </c:extLst>
          </c:dPt>
          <c:dPt>
            <c:idx val="7"/>
            <c:bubble3D val="0"/>
            <c:spPr>
              <a:solidFill>
                <a:schemeClr val="accent4">
                  <a:lumMod val="80000"/>
                  <a:lumOff val="20000"/>
                </a:schemeClr>
              </a:solidFill>
              <a:ln w="19050">
                <a:solidFill>
                  <a:schemeClr val="lt1"/>
                </a:solidFill>
              </a:ln>
              <a:effectLst/>
            </c:spPr>
            <c:extLst>
              <c:ext xmlns:c16="http://schemas.microsoft.com/office/drawing/2014/chart" uri="{C3380CC4-5D6E-409C-BE32-E72D297353CC}">
                <c16:uniqueId val="{0000000F-F019-4B16-9382-472AB2058141}"/>
              </c:ext>
            </c:extLst>
          </c:dPt>
          <c:dPt>
            <c:idx val="8"/>
            <c:bubble3D val="0"/>
            <c:spPr>
              <a:solidFill>
                <a:schemeClr val="accent6">
                  <a:lumMod val="80000"/>
                  <a:lumOff val="20000"/>
                </a:schemeClr>
              </a:solidFill>
              <a:ln w="19050">
                <a:solidFill>
                  <a:schemeClr val="lt1"/>
                </a:solidFill>
              </a:ln>
              <a:effectLst/>
            </c:spPr>
            <c:extLst>
              <c:ext xmlns:c16="http://schemas.microsoft.com/office/drawing/2014/chart" uri="{C3380CC4-5D6E-409C-BE32-E72D297353CC}">
                <c16:uniqueId val="{00000011-F019-4B16-9382-472AB2058141}"/>
              </c:ext>
            </c:extLst>
          </c:dPt>
          <c:dLbls>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1-F019-4B16-9382-472AB2058141}"/>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2"/>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'PersonnelList (10)'!$D$174:$D$182</c:f>
              <c:strCache>
                <c:ptCount val="9"/>
                <c:pt idx="0">
                  <c:v>&lt;25</c:v>
                </c:pt>
                <c:pt idx="1">
                  <c:v>25-29</c:v>
                </c:pt>
                <c:pt idx="2">
                  <c:v>30-34</c:v>
                </c:pt>
                <c:pt idx="3">
                  <c:v>35-39</c:v>
                </c:pt>
                <c:pt idx="4">
                  <c:v>40-44</c:v>
                </c:pt>
                <c:pt idx="5">
                  <c:v>45-49</c:v>
                </c:pt>
                <c:pt idx="6">
                  <c:v>50-54</c:v>
                </c:pt>
                <c:pt idx="7">
                  <c:v>55-59</c:v>
                </c:pt>
                <c:pt idx="8">
                  <c:v>&gt;60</c:v>
                </c:pt>
              </c:strCache>
            </c:strRef>
          </c:cat>
          <c:val>
            <c:numRef>
              <c:f>'PersonnelList (10)'!$E$174:$E$182</c:f>
              <c:numCache>
                <c:formatCode>General</c:formatCode>
                <c:ptCount val="9"/>
                <c:pt idx="0">
                  <c:v>0</c:v>
                </c:pt>
                <c:pt idx="1">
                  <c:v>3</c:v>
                </c:pt>
                <c:pt idx="2">
                  <c:v>7</c:v>
                </c:pt>
                <c:pt idx="3">
                  <c:v>19</c:v>
                </c:pt>
                <c:pt idx="4">
                  <c:v>23</c:v>
                </c:pt>
                <c:pt idx="5">
                  <c:v>21</c:v>
                </c:pt>
                <c:pt idx="6">
                  <c:v>23</c:v>
                </c:pt>
                <c:pt idx="7">
                  <c:v>43</c:v>
                </c:pt>
                <c:pt idx="8">
                  <c:v>26</c:v>
                </c:pt>
              </c:numCache>
            </c:numRef>
          </c:val>
          <c:extLst>
            <c:ext xmlns:c16="http://schemas.microsoft.com/office/drawing/2014/chart" uri="{C3380CC4-5D6E-409C-BE32-E72D297353CC}">
              <c16:uniqueId val="{00000012-F019-4B16-9382-472AB2058141}"/>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5A5-4ECF-BAC8-C92D066F312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5A5-4ECF-BAC8-C92D066F312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5A5-4ECF-BAC8-C92D066F312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5A5-4ECF-BAC8-C92D066F312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5A5-4ECF-BAC8-C92D066F312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E5A5-4ECF-BAC8-C92D066F3128}"/>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E5A5-4ECF-BAC8-C92D066F3128}"/>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E5A5-4ECF-BAC8-C92D066F3128}"/>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E5A5-4ECF-BAC8-C92D066F3128}"/>
              </c:ext>
            </c:extLst>
          </c:dPt>
          <c:dLbls>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1-E5A5-4ECF-BAC8-C92D066F3128}"/>
                </c:ext>
              </c:extLst>
            </c:dLbl>
            <c:dLbl>
              <c:idx val="1"/>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3-E5A5-4ECF-BAC8-C92D066F3128}"/>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'PersonnelList (10)'!$D$187:$D$195</c:f>
              <c:strCache>
                <c:ptCount val="9"/>
                <c:pt idx="0">
                  <c:v>&lt;25</c:v>
                </c:pt>
                <c:pt idx="1">
                  <c:v>25-29</c:v>
                </c:pt>
                <c:pt idx="2">
                  <c:v>30-34</c:v>
                </c:pt>
                <c:pt idx="3">
                  <c:v>35-39</c:v>
                </c:pt>
                <c:pt idx="4">
                  <c:v>40-44</c:v>
                </c:pt>
                <c:pt idx="5">
                  <c:v>45-49</c:v>
                </c:pt>
                <c:pt idx="6">
                  <c:v>50-54</c:v>
                </c:pt>
                <c:pt idx="7">
                  <c:v>55-59</c:v>
                </c:pt>
                <c:pt idx="8">
                  <c:v>&gt;60</c:v>
                </c:pt>
              </c:strCache>
            </c:strRef>
          </c:cat>
          <c:val>
            <c:numRef>
              <c:f>'PersonnelList (10)'!$E$187:$E$195</c:f>
              <c:numCache>
                <c:formatCode>0.00%</c:formatCode>
                <c:ptCount val="9"/>
                <c:pt idx="0" formatCode="General">
                  <c:v>0</c:v>
                </c:pt>
                <c:pt idx="1">
                  <c:v>1.8200000000000001E-2</c:v>
                </c:pt>
                <c:pt idx="2">
                  <c:v>4.24E-2</c:v>
                </c:pt>
                <c:pt idx="3">
                  <c:v>0.11509999999999999</c:v>
                </c:pt>
                <c:pt idx="4">
                  <c:v>0.1394</c:v>
                </c:pt>
                <c:pt idx="5">
                  <c:v>0.1273</c:v>
                </c:pt>
                <c:pt idx="6">
                  <c:v>0.1394</c:v>
                </c:pt>
                <c:pt idx="7">
                  <c:v>0.2606</c:v>
                </c:pt>
                <c:pt idx="8">
                  <c:v>0.15759999999999999</c:v>
                </c:pt>
              </c:numCache>
            </c:numRef>
          </c:val>
          <c:extLst>
            <c:ext xmlns:c16="http://schemas.microsoft.com/office/drawing/2014/chart" uri="{C3380CC4-5D6E-409C-BE32-E72D297353CC}">
              <c16:uniqueId val="{00000012-E5A5-4ECF-BAC8-C92D066F3128}"/>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ECEA49F3-DD4D-4C0C-A35E-8E1D35A7CE1C}" type="datetimeFigureOut">
              <a:rPr lang="en-GB" smtClean="0"/>
              <a:t>19/06/2024</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CE0045EE-94EF-42AE-AA1F-838F0517CE1A}" type="slidenum">
              <a:rPr lang="en-GB" smtClean="0"/>
              <a:t>‹#›</a:t>
            </a:fld>
            <a:endParaRPr lang="en-GB"/>
          </a:p>
        </p:txBody>
      </p:sp>
    </p:spTree>
    <p:extLst>
      <p:ext uri="{BB962C8B-B14F-4D97-AF65-F5344CB8AC3E}">
        <p14:creationId xmlns:p14="http://schemas.microsoft.com/office/powerpoint/2010/main" val="2807290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3610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629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644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4690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7955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8164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7617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3 TRNE STAG</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2218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279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9974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1990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5846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0914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8453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BCFF7-5B1A-8341-8F33-65E193D9A24E}"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9503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6/19/2024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051094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6/19/2024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239933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6/19/2024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59078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6/19/2024</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2982928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6/19/2024</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7708670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6/19/2024</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p>
          <a:p>
            <a:pPr lvl="1">
              <a:defRPr/>
            </a:pPr>
            <a:r>
              <a:rPr lang="en-US"/>
              <a:t>Second level</a:t>
            </a:r>
          </a:p>
          <a:p>
            <a:pPr lvl="2">
              <a:defRPr/>
            </a:pPr>
            <a:r>
              <a:rPr lang="en-US"/>
              <a:t>Third level</a:t>
            </a:r>
          </a:p>
        </p:txBody>
      </p:sp>
    </p:spTree>
    <p:extLst>
      <p:ext uri="{BB962C8B-B14F-4D97-AF65-F5344CB8AC3E}">
        <p14:creationId xmlns:p14="http://schemas.microsoft.com/office/powerpoint/2010/main" val="34968342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6/19/2024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1232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6/19/2024</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522324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extLst>
      <p:ext uri="{BB962C8B-B14F-4D97-AF65-F5344CB8AC3E}">
        <p14:creationId xmlns:p14="http://schemas.microsoft.com/office/powerpoint/2010/main" val="289615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9A97B09-B442-47CD-8624-91B6C8D281AF}" type="datetimeFigureOut">
              <a:rPr lang="en-GB" smtClean="0"/>
              <a:t>19/06/2024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2769741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9A97B09-B442-47CD-8624-91B6C8D281AF}" type="datetimeFigureOut">
              <a:rPr lang="en-GB" smtClean="0"/>
              <a:t>19/06/2024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2083366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pic>
        <p:nvPicPr>
          <p:cNvPr id="29" name="Picture 28">
            <a:extLst>
              <a:ext uri="{FF2B5EF4-FFF2-40B4-BE49-F238E27FC236}">
                <a16:creationId xmlns:a16="http://schemas.microsoft.com/office/drawing/2014/main" id="{6D90EF38-1233-5D44-9AE7-DDFEFB5A0E3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4603" y="-53214"/>
            <a:ext cx="12286603" cy="6911214"/>
          </a:xfrm>
          <a:prstGeom prst="rect">
            <a:avLst/>
          </a:prstGeom>
        </p:spPr>
      </p:pic>
      <p:pic>
        <p:nvPicPr>
          <p:cNvPr id="4" name="Image 2" descr="logooutline.eps"/>
          <p:cNvPicPr>
            <a:picLocks noChangeAspect="1"/>
          </p:cNvPicPr>
          <p:nvPr userDrawn="1"/>
        </p:nvPicPr>
        <p:blipFill>
          <a:blip r:embed="rId3"/>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extLst>
      <p:ext uri="{BB962C8B-B14F-4D97-AF65-F5344CB8AC3E}">
        <p14:creationId xmlns:p14="http://schemas.microsoft.com/office/powerpoint/2010/main" val="565268285"/>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9A97B09-B442-47CD-8624-91B6C8D281AF}" type="datetimeFigureOut">
              <a:rPr lang="en-GB" smtClean="0"/>
              <a:t>19/06/2024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17780586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9A97B09-B442-47CD-8624-91B6C8D281AF}" type="datetimeFigureOut">
              <a:rPr lang="en-GB" smtClean="0"/>
              <a:t>19/06/2024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1427939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9A97B09-B442-47CD-8624-91B6C8D281AF}" type="datetimeFigureOut">
              <a:rPr lang="en-GB" smtClean="0"/>
              <a:t>19/06/2024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2837991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9A97B09-B442-47CD-8624-91B6C8D281AF}" type="datetimeFigureOut">
              <a:rPr lang="en-GB" smtClean="0"/>
              <a:t>19/06/2024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1697369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A97B09-B442-47CD-8624-91B6C8D281AF}" type="datetimeFigureOut">
              <a:rPr lang="en-GB" smtClean="0"/>
              <a:t>19/06/2024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31881648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9A97B09-B442-47CD-8624-91B6C8D281AF}" type="datetimeFigureOut">
              <a:rPr lang="en-GB" smtClean="0"/>
              <a:t>19/06/2024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22002031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9A97B09-B442-47CD-8624-91B6C8D281AF}" type="datetimeFigureOut">
              <a:rPr lang="en-GB" smtClean="0"/>
              <a:t>19/06/2024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9962910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9A97B09-B442-47CD-8624-91B6C8D281AF}" type="datetimeFigureOut">
              <a:rPr lang="en-GB" smtClean="0"/>
              <a:t>19/06/2024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6280313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9A97B09-B442-47CD-8624-91B6C8D281AF}" type="datetimeFigureOut">
              <a:rPr lang="en-GB" smtClean="0"/>
              <a:t>19/06/2024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EF0FEC-1991-49AC-A38B-350D34132AFF}" type="slidenum">
              <a:rPr lang="en-GB" smtClean="0"/>
              <a:t>‹#›</a:t>
            </a:fld>
            <a:endParaRPr lang="en-GB"/>
          </a:p>
        </p:txBody>
      </p:sp>
    </p:spTree>
    <p:extLst>
      <p:ext uri="{BB962C8B-B14F-4D97-AF65-F5344CB8AC3E}">
        <p14:creationId xmlns:p14="http://schemas.microsoft.com/office/powerpoint/2010/main" val="5606976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Ref idx="1001">
        <a:schemeClr val="bg1"/>
      </p:bgRef>
    </p:bg>
    <p:spTree>
      <p:nvGrpSpPr>
        <p:cNvPr id="1" name=""/>
        <p:cNvGrpSpPr/>
        <p:nvPr/>
      </p:nvGrpSpPr>
      <p:grpSpPr bwMode="auto">
        <a:xfrm>
          <a:off x="0" y="0"/>
          <a:ext cx="0" cy="0"/>
          <a:chOff x="0" y="0"/>
          <a:chExt cx="0" cy="0"/>
        </a:xfrm>
      </p:grpSpPr>
      <p:pic>
        <p:nvPicPr>
          <p:cNvPr id="8" name="Picture 7">
            <a:extLst>
              <a:ext uri="{FF2B5EF4-FFF2-40B4-BE49-F238E27FC236}">
                <a16:creationId xmlns:a16="http://schemas.microsoft.com/office/drawing/2014/main" id="{17684E87-2AB2-6C4D-8E71-D9CD9F2F3CFA}"/>
              </a:ext>
            </a:extLst>
          </p:cNvPr>
          <p:cNvPicPr>
            <a:picLocks noChangeAspect="1"/>
          </p:cNvPicPr>
          <p:nvPr userDrawn="1"/>
        </p:nvPicPr>
        <p:blipFill>
          <a:blip r:embed="rId2"/>
          <a:stretch>
            <a:fillRect/>
          </a:stretch>
        </p:blipFill>
        <p:spPr>
          <a:xfrm>
            <a:off x="-60871" y="-34240"/>
            <a:ext cx="12252871" cy="6892240"/>
          </a:xfrm>
          <a:prstGeom prst="rect">
            <a:avLst/>
          </a:prstGeom>
        </p:spPr>
      </p:pic>
      <p:pic>
        <p:nvPicPr>
          <p:cNvPr id="4" name="Image 2" descr="logooutline.eps"/>
          <p:cNvPicPr>
            <a:picLocks noChangeAspect="1"/>
          </p:cNvPicPr>
          <p:nvPr userDrawn="1"/>
        </p:nvPicPr>
        <p:blipFill>
          <a:blip r:embed="rId3"/>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extLst>
      <p:ext uri="{BB962C8B-B14F-4D97-AF65-F5344CB8AC3E}">
        <p14:creationId xmlns:p14="http://schemas.microsoft.com/office/powerpoint/2010/main" val="354101959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6/19/2024</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5612947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2486F-9183-3E47-99D2-24BACE7ADEA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FB788703-6328-F346-9820-C6D34987F7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D8BEF32D-502C-1042-982A-9B6DBFB740FD}"/>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5" name="Footer Placeholder 4">
            <a:extLst>
              <a:ext uri="{FF2B5EF4-FFF2-40B4-BE49-F238E27FC236}">
                <a16:creationId xmlns:a16="http://schemas.microsoft.com/office/drawing/2014/main" id="{8278E28C-CAA3-B84C-A290-7801C853A9D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887C6AA-F4CE-B944-B17A-D4DE151E0A94}"/>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24935698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90B84-AE15-F54E-9024-81470F7ACE22}"/>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1D1ED3FE-FC93-1445-8458-F223947BBB2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D72BE605-19CB-AB44-A898-B032664BC253}"/>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5" name="Footer Placeholder 4">
            <a:extLst>
              <a:ext uri="{FF2B5EF4-FFF2-40B4-BE49-F238E27FC236}">
                <a16:creationId xmlns:a16="http://schemas.microsoft.com/office/drawing/2014/main" id="{6A604AB5-61CE-6046-A2C0-2129111D0FB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091751F-AE0C-514E-B3E2-02CDDD438859}"/>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11098611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F0D07-084B-7441-B739-F26088E4F1D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08213471-2D28-AA49-82DD-9981ADFBC0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B27D5FB-2E40-A34E-B45A-01DA48E999DD}"/>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5" name="Footer Placeholder 4">
            <a:extLst>
              <a:ext uri="{FF2B5EF4-FFF2-40B4-BE49-F238E27FC236}">
                <a16:creationId xmlns:a16="http://schemas.microsoft.com/office/drawing/2014/main" id="{19C4B8CB-B0FC-6847-9188-16FE5804033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BC0CD4F-9848-384D-B66D-D2D1D2F03006}"/>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34039528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7510C-9FC6-6D4F-BCE6-55651D19FEEB}"/>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CAA8F096-47CA-1A42-83EE-A582139A5E4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830F6E69-DC92-C948-8B8B-BB8A2B85656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1D57DD7C-9704-254E-BD40-6AE33C99D2CB}"/>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6" name="Footer Placeholder 5">
            <a:extLst>
              <a:ext uri="{FF2B5EF4-FFF2-40B4-BE49-F238E27FC236}">
                <a16:creationId xmlns:a16="http://schemas.microsoft.com/office/drawing/2014/main" id="{3F310744-DD31-D04A-AC88-D2D457A82821}"/>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0724FF52-115E-1747-B193-A43258843B5F}"/>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1179278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6CCD0-2B8C-2C48-A376-6200D97BA9A5}"/>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E319A5F-03DF-9547-9994-5614EFFE99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1FD4CDE-8D4D-1141-B330-4754A276CC8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609C4838-62BA-264E-9422-3F3B31308D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F08D6AD-F3C7-3C4C-AAFF-D16E53075F6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7BD165F9-1213-C84D-84A6-B30A4A7D6C3B}"/>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8" name="Footer Placeholder 7">
            <a:extLst>
              <a:ext uri="{FF2B5EF4-FFF2-40B4-BE49-F238E27FC236}">
                <a16:creationId xmlns:a16="http://schemas.microsoft.com/office/drawing/2014/main" id="{AFEA082F-BA05-6743-BFFB-4A9309CD8CD2}"/>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67EF30B9-174C-1345-BE70-D7729FA1E21C}"/>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19863651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95C54-3F35-E244-BA1F-F6200C25BDCF}"/>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8F1F9278-91F2-684E-96C4-E0CEF33B7ACF}"/>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4" name="Footer Placeholder 3">
            <a:extLst>
              <a:ext uri="{FF2B5EF4-FFF2-40B4-BE49-F238E27FC236}">
                <a16:creationId xmlns:a16="http://schemas.microsoft.com/office/drawing/2014/main" id="{91B0BC03-DE42-7D42-9D1C-A13C5571C8AE}"/>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976775E-C728-D742-9C77-2F316DE65209}"/>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33283584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FFC122-5420-3741-9CDC-2400B05F67CC}"/>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3" name="Footer Placeholder 2">
            <a:extLst>
              <a:ext uri="{FF2B5EF4-FFF2-40B4-BE49-F238E27FC236}">
                <a16:creationId xmlns:a16="http://schemas.microsoft.com/office/drawing/2014/main" id="{FCB4D02E-BC6B-5E40-92B1-2F692522865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52435EDD-B906-5E49-B625-331A32F5A45B}"/>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18582815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30DCD-A9B3-C745-9374-DC6EC4C43F1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EE6268C8-23F3-CF4B-9706-6F4B6683B1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36BE6459-2187-6B49-83CA-F792A908FE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AEA50D6-DFDC-C44C-9B93-DDAFDE6EA525}"/>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6" name="Footer Placeholder 5">
            <a:extLst>
              <a:ext uri="{FF2B5EF4-FFF2-40B4-BE49-F238E27FC236}">
                <a16:creationId xmlns:a16="http://schemas.microsoft.com/office/drawing/2014/main" id="{EC51C7B2-71FE-384D-B170-6BD8C13CB267}"/>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9AA6D58-6366-CD4C-A739-0E9CB87BC3ED}"/>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37864289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A145B-A272-8944-9BEF-DB358975CC8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A72AC472-9C73-BB40-955C-070A1033E1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3C8D5F8C-5ACE-AA4D-A447-DEB7F1DAF1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D75DA19-C89D-0649-9494-FE420E4393AC}"/>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6" name="Footer Placeholder 5">
            <a:extLst>
              <a:ext uri="{FF2B5EF4-FFF2-40B4-BE49-F238E27FC236}">
                <a16:creationId xmlns:a16="http://schemas.microsoft.com/office/drawing/2014/main" id="{33667F1C-ACB6-7943-B708-3B85521AD777}"/>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391D275B-14AD-6B4C-B03A-D2B8EFB440F4}"/>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27468569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E4D9D-EE5F-E24A-B785-7B9C12C99B99}"/>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3B0E88B-AB8F-8248-913E-41D4DDCF617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1A7BC030-0D81-EB4B-A907-57DE9C53F129}"/>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5" name="Footer Placeholder 4">
            <a:extLst>
              <a:ext uri="{FF2B5EF4-FFF2-40B4-BE49-F238E27FC236}">
                <a16:creationId xmlns:a16="http://schemas.microsoft.com/office/drawing/2014/main" id="{1DA8EE9A-FD30-FD4D-8943-D6D3D84CABE4}"/>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6EBF409-2728-F743-9B40-C8125439DEC9}"/>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2531517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6/19/2024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5594877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6FCE76-BB2D-2A4D-B60A-1EAAB87DBFA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2DA3167D-4804-5C42-8765-854E4AAAEB6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53293761-7A11-A044-A69F-93AB1C0C4760}"/>
              </a:ext>
            </a:extLst>
          </p:cNvPr>
          <p:cNvSpPr>
            <a:spLocks noGrp="1"/>
          </p:cNvSpPr>
          <p:nvPr>
            <p:ph type="dt" sz="half" idx="10"/>
          </p:nvPr>
        </p:nvSpPr>
        <p:spPr/>
        <p:txBody>
          <a:bodyPr/>
          <a:lstStyle/>
          <a:p>
            <a:fld id="{E28D1933-EC8E-454F-B3D2-7B1F048DF3F5}" type="datetimeFigureOut">
              <a:rPr lang="en-CH" smtClean="0"/>
              <a:t>06/19/2024</a:t>
            </a:fld>
            <a:endParaRPr lang="en-CH"/>
          </a:p>
        </p:txBody>
      </p:sp>
      <p:sp>
        <p:nvSpPr>
          <p:cNvPr id="5" name="Footer Placeholder 4">
            <a:extLst>
              <a:ext uri="{FF2B5EF4-FFF2-40B4-BE49-F238E27FC236}">
                <a16:creationId xmlns:a16="http://schemas.microsoft.com/office/drawing/2014/main" id="{F16460FE-F5B1-5A4E-AAD1-8778EAAF6E7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47B3BEC-B7CF-AE43-BB0C-54229088DFBE}"/>
              </a:ext>
            </a:extLst>
          </p:cNvPr>
          <p:cNvSpPr>
            <a:spLocks noGrp="1"/>
          </p:cNvSpPr>
          <p:nvPr>
            <p:ph type="sldNum" sz="quarter" idx="12"/>
          </p:nvPr>
        </p:nvSpPr>
        <p:spPr/>
        <p:txBody>
          <a:bodyPr/>
          <a:lstStyle/>
          <a:p>
            <a:fld id="{DB6AF9F3-3C14-3E4F-894C-F1E81989FBA4}" type="slidenum">
              <a:rPr lang="en-CH" smtClean="0"/>
              <a:t>‹#›</a:t>
            </a:fld>
            <a:endParaRPr lang="en-CH"/>
          </a:p>
        </p:txBody>
      </p:sp>
    </p:spTree>
    <p:extLst>
      <p:ext uri="{BB962C8B-B14F-4D97-AF65-F5344CB8AC3E}">
        <p14:creationId xmlns:p14="http://schemas.microsoft.com/office/powerpoint/2010/main" val="24008740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Ref idx="1001">
        <a:schemeClr val="bg1"/>
      </p:bgRef>
    </p:bg>
    <p:spTree>
      <p:nvGrpSpPr>
        <p:cNvPr id="1" name=""/>
        <p:cNvGrpSpPr/>
        <p:nvPr/>
      </p:nvGrpSpPr>
      <p:grpSpPr bwMode="auto">
        <a:xfrm>
          <a:off x="0" y="0"/>
          <a:ext cx="0" cy="0"/>
          <a:chOff x="0" y="0"/>
          <a:chExt cx="0" cy="0"/>
        </a:xfrm>
      </p:grpSpPr>
      <p:pic>
        <p:nvPicPr>
          <p:cNvPr id="8" name="Picture 7">
            <a:extLst>
              <a:ext uri="{FF2B5EF4-FFF2-40B4-BE49-F238E27FC236}">
                <a16:creationId xmlns:a16="http://schemas.microsoft.com/office/drawing/2014/main" id="{17684E87-2AB2-6C4D-8E71-D9CD9F2F3CFA}"/>
              </a:ext>
            </a:extLst>
          </p:cNvPr>
          <p:cNvPicPr>
            <a:picLocks noChangeAspect="1"/>
          </p:cNvPicPr>
          <p:nvPr userDrawn="1"/>
        </p:nvPicPr>
        <p:blipFill>
          <a:blip r:embed="rId2"/>
          <a:stretch>
            <a:fillRect/>
          </a:stretch>
        </p:blipFill>
        <p:spPr>
          <a:xfrm>
            <a:off x="-60871" y="-34240"/>
            <a:ext cx="12252871" cy="6892240"/>
          </a:xfrm>
          <a:prstGeom prst="rect">
            <a:avLst/>
          </a:prstGeom>
        </p:spPr>
      </p:pic>
      <p:pic>
        <p:nvPicPr>
          <p:cNvPr id="4" name="Image 2" descr="logooutline.eps"/>
          <p:cNvPicPr>
            <a:picLocks noChangeAspect="1"/>
          </p:cNvPicPr>
          <p:nvPr userDrawn="1"/>
        </p:nvPicPr>
        <p:blipFill>
          <a:blip r:embed="rId3"/>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extLst>
      <p:ext uri="{BB962C8B-B14F-4D97-AF65-F5344CB8AC3E}">
        <p14:creationId xmlns:p14="http://schemas.microsoft.com/office/powerpoint/2010/main" val="356805633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6/19/2024</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71139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6/19/2024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824483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6/19/2024</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229227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6/19/2024</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928959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6/19/2024</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606751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3" name="Picture 2">
            <a:extLst>
              <a:ext uri="{FF2B5EF4-FFF2-40B4-BE49-F238E27FC236}">
                <a16:creationId xmlns:a16="http://schemas.microsoft.com/office/drawing/2014/main" id="{297DCC6F-98E7-CE4A-98E0-9A71F533B315}"/>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0" y="6328800"/>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6/19/2024</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extLst>
      <p:ext uri="{BB962C8B-B14F-4D97-AF65-F5344CB8AC3E}">
        <p14:creationId xmlns:p14="http://schemas.microsoft.com/office/powerpoint/2010/main" val="17649172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97B09-B442-47CD-8624-91B6C8D281AF}" type="datetimeFigureOut">
              <a:rPr lang="en-GB" smtClean="0"/>
              <a:t>19/06/2024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EF0FEC-1991-49AC-A38B-350D34132AFF}" type="slidenum">
              <a:rPr lang="en-GB" smtClean="0"/>
              <a:t>‹#›</a:t>
            </a:fld>
            <a:endParaRPr lang="en-GB"/>
          </a:p>
        </p:txBody>
      </p:sp>
    </p:spTree>
    <p:extLst>
      <p:ext uri="{BB962C8B-B14F-4D97-AF65-F5344CB8AC3E}">
        <p14:creationId xmlns:p14="http://schemas.microsoft.com/office/powerpoint/2010/main" val="188304569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6A211D-2126-2B43-8513-5F23DD854C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6DDB3CBA-93ED-D343-BCBB-D3C949420D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1A32947E-BC15-7043-9538-482FD824B6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D1933-EC8E-454F-B3D2-7B1F048DF3F5}" type="datetimeFigureOut">
              <a:rPr lang="en-CH" smtClean="0"/>
              <a:t>06/19/2024</a:t>
            </a:fld>
            <a:endParaRPr lang="en-CH"/>
          </a:p>
        </p:txBody>
      </p:sp>
      <p:sp>
        <p:nvSpPr>
          <p:cNvPr id="5" name="Footer Placeholder 4">
            <a:extLst>
              <a:ext uri="{FF2B5EF4-FFF2-40B4-BE49-F238E27FC236}">
                <a16:creationId xmlns:a16="http://schemas.microsoft.com/office/drawing/2014/main" id="{CAFDF279-FE2A-E04D-B3C0-56A599F0AB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2AA30A58-39C6-CA49-81B2-280B80BE44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6AF9F3-3C14-3E4F-894C-F1E81989FBA4}" type="slidenum">
              <a:rPr lang="en-CH" smtClean="0"/>
              <a:t>‹#›</a:t>
            </a:fld>
            <a:endParaRPr lang="en-CH"/>
          </a:p>
        </p:txBody>
      </p:sp>
    </p:spTree>
    <p:extLst>
      <p:ext uri="{BB962C8B-B14F-4D97-AF65-F5344CB8AC3E}">
        <p14:creationId xmlns:p14="http://schemas.microsoft.com/office/powerpoint/2010/main" val="179879397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9.sv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6.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2.png"/><Relationship Id="rId7"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3.svg"/><Relationship Id="rId9" Type="http://schemas.openxmlformats.org/officeDocument/2006/relationships/image" Target="../media/image32.png"/></Relationships>
</file>

<file path=ppt/slides/_rels/slide17.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3" Type="http://schemas.openxmlformats.org/officeDocument/2006/relationships/image" Target="../media/image33.jpeg"/><Relationship Id="rId7" Type="http://schemas.openxmlformats.org/officeDocument/2006/relationships/image" Target="../media/image37.svg"/><Relationship Id="rId12"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sv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svg"/><Relationship Id="rId14" Type="http://schemas.openxmlformats.org/officeDocument/2006/relationships/image" Target="../media/image44.png"/></Relationships>
</file>

<file path=ppt/slides/_rels/slide1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16.xml"/><Relationship Id="rId6" Type="http://schemas.openxmlformats.org/officeDocument/2006/relationships/image" Target="../media/image49.png"/><Relationship Id="rId11" Type="http://schemas.openxmlformats.org/officeDocument/2006/relationships/image" Target="../media/image54.sv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57.svg"/><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23.sv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7.svg"/></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media/image59.sv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hyperlink" Target="https://german-dac.web.cern.ch/statistiken" TargetMode="Externa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8" y="3456550"/>
            <a:ext cx="11376025" cy="2153265"/>
          </a:xfrm>
        </p:spPr>
        <p:txBody>
          <a:bodyPr>
            <a:normAutofit/>
          </a:bodyPr>
          <a:lstStyle/>
          <a:p>
            <a:pPr>
              <a:defRPr/>
            </a:pPr>
            <a:r>
              <a:rPr lang="fr-CH" sz="4900" b="1" dirty="0">
                <a:latin typeface="Optima" panose="02000503060000020004"/>
              </a:rPr>
              <a:t>Update Personnel Return, </a:t>
            </a:r>
            <a:r>
              <a:rPr lang="fr-CH" sz="4900" b="1" dirty="0" err="1">
                <a:latin typeface="Optima" panose="02000503060000020004"/>
              </a:rPr>
              <a:t>Outreach</a:t>
            </a:r>
            <a:r>
              <a:rPr lang="fr-CH" sz="4900" b="1" dirty="0">
                <a:latin typeface="Optima" panose="02000503060000020004"/>
              </a:rPr>
              <a:t>, Employer </a:t>
            </a:r>
            <a:r>
              <a:rPr lang="fr-CH" sz="4900" b="1" dirty="0" err="1">
                <a:latin typeface="Optima" panose="02000503060000020004"/>
              </a:rPr>
              <a:t>Branding</a:t>
            </a:r>
            <a:r>
              <a:rPr lang="fr-CH" sz="4900" b="1" dirty="0">
                <a:latin typeface="Optima" panose="02000503060000020004"/>
              </a:rPr>
              <a:t> and </a:t>
            </a:r>
            <a:r>
              <a:rPr lang="fr-CH" sz="4900" b="1" dirty="0" err="1">
                <a:latin typeface="Optima" panose="02000503060000020004"/>
              </a:rPr>
              <a:t>Sourcing</a:t>
            </a:r>
            <a:r>
              <a:rPr lang="fr-CH" sz="4900" b="1" dirty="0">
                <a:latin typeface="Optima" panose="02000503060000020004"/>
              </a:rPr>
              <a:t> DE</a:t>
            </a:r>
            <a:br>
              <a:rPr lang="fr-CH" sz="3200" dirty="0">
                <a:solidFill>
                  <a:srgbClr val="0033A0"/>
                </a:solidFill>
              </a:rPr>
            </a:br>
            <a:endParaRPr sz="3100" b="1" dirty="0">
              <a:latin typeface="Optima" panose="02000503060000020004"/>
            </a:endParaRPr>
          </a:p>
        </p:txBody>
      </p:sp>
      <p:sp>
        <p:nvSpPr>
          <p:cNvPr id="2" name="Rectangle 1"/>
          <p:cNvSpPr/>
          <p:nvPr/>
        </p:nvSpPr>
        <p:spPr>
          <a:xfrm>
            <a:off x="407988" y="5045425"/>
            <a:ext cx="4311501"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Sabrina Holthausen (HR Talent Acquisition)</a:t>
            </a:r>
            <a:b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June 19, 2024</a:t>
            </a:r>
          </a:p>
        </p:txBody>
      </p:sp>
    </p:spTree>
    <p:extLst>
      <p:ext uri="{BB962C8B-B14F-4D97-AF65-F5344CB8AC3E}">
        <p14:creationId xmlns:p14="http://schemas.microsoft.com/office/powerpoint/2010/main" val="2212540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49087D-F517-304F-B0F6-1C64E9CD0377}"/>
              </a:ext>
            </a:extLst>
          </p:cNvPr>
          <p:cNvSpPr>
            <a:spLocks noGrp="1"/>
          </p:cNvSpPr>
          <p:nvPr>
            <p:ph type="title"/>
          </p:nvPr>
        </p:nvSpPr>
        <p:spPr/>
        <p:txBody>
          <a:bodyPr/>
          <a:lstStyle/>
          <a:p>
            <a:pPr rtl="0"/>
            <a:r>
              <a:rPr lang="fr-CH" sz="2400" dirty="0" err="1">
                <a:solidFill>
                  <a:srgbClr val="E64179"/>
                </a:solidFill>
              </a:rPr>
              <a:t>Success</a:t>
            </a:r>
            <a:r>
              <a:rPr lang="fr-CH" sz="2400" dirty="0">
                <a:solidFill>
                  <a:srgbClr val="E64179"/>
                </a:solidFill>
              </a:rPr>
              <a:t> of </a:t>
            </a:r>
            <a:r>
              <a:rPr lang="fr-CH" sz="2400" dirty="0" err="1">
                <a:solidFill>
                  <a:srgbClr val="E64179"/>
                </a:solidFill>
              </a:rPr>
              <a:t>outreach</a:t>
            </a:r>
            <a:r>
              <a:rPr lang="fr-CH" sz="2400" dirty="0">
                <a:solidFill>
                  <a:srgbClr val="E64179"/>
                </a:solidFill>
              </a:rPr>
              <a:t> </a:t>
            </a:r>
            <a:r>
              <a:rPr lang="fr-CH" sz="2400" dirty="0" err="1">
                <a:solidFill>
                  <a:srgbClr val="E64179"/>
                </a:solidFill>
              </a:rPr>
              <a:t>strategy</a:t>
            </a:r>
            <a:r>
              <a:rPr lang="fr-CH" sz="2400" dirty="0">
                <a:solidFill>
                  <a:srgbClr val="E64179"/>
                </a:solidFill>
              </a:rPr>
              <a:t> </a:t>
            </a:r>
            <a:r>
              <a:rPr lang="fr-CH" sz="2400" dirty="0" err="1">
                <a:solidFill>
                  <a:srgbClr val="E64179"/>
                </a:solidFill>
              </a:rPr>
              <a:t>reflected</a:t>
            </a:r>
            <a:r>
              <a:rPr lang="fr-CH" sz="2400" dirty="0">
                <a:solidFill>
                  <a:srgbClr val="E64179"/>
                </a:solidFill>
              </a:rPr>
              <a:t> in </a:t>
            </a:r>
            <a:r>
              <a:rPr lang="fr-CH" sz="2400" dirty="0" err="1">
                <a:solidFill>
                  <a:srgbClr val="E64179"/>
                </a:solidFill>
              </a:rPr>
              <a:t>concrete</a:t>
            </a:r>
            <a:r>
              <a:rPr lang="fr-CH" sz="2400" dirty="0">
                <a:solidFill>
                  <a:srgbClr val="E64179"/>
                </a:solidFill>
              </a:rPr>
              <a:t> </a:t>
            </a:r>
            <a:r>
              <a:rPr lang="fr-CH" sz="2400" dirty="0" err="1">
                <a:solidFill>
                  <a:srgbClr val="E64179"/>
                </a:solidFill>
              </a:rPr>
              <a:t>numbers</a:t>
            </a:r>
            <a:br>
              <a:rPr lang="fr-CH" sz="2400" dirty="0">
                <a:solidFill>
                  <a:srgbClr val="E64179"/>
                </a:solidFill>
              </a:rPr>
            </a:br>
            <a:r>
              <a:rPr lang="fr-CH" sz="2400" dirty="0">
                <a:solidFill>
                  <a:schemeClr val="accent4"/>
                </a:solidFill>
              </a:rPr>
              <a:t>Total Applications </a:t>
            </a:r>
            <a:r>
              <a:rPr lang="fr-CH" sz="2400" dirty="0" err="1">
                <a:solidFill>
                  <a:schemeClr val="accent4"/>
                </a:solidFill>
              </a:rPr>
              <a:t>from</a:t>
            </a:r>
            <a:r>
              <a:rPr lang="fr-CH" sz="2400" dirty="0">
                <a:solidFill>
                  <a:schemeClr val="accent4"/>
                </a:solidFill>
              </a:rPr>
              <a:t> DE (</a:t>
            </a:r>
            <a:r>
              <a:rPr lang="fr-CH" sz="2400" dirty="0" err="1">
                <a:solidFill>
                  <a:schemeClr val="accent4"/>
                </a:solidFill>
              </a:rPr>
              <a:t>Primary</a:t>
            </a:r>
            <a:r>
              <a:rPr lang="fr-CH" sz="2400" dirty="0">
                <a:solidFill>
                  <a:schemeClr val="accent4"/>
                </a:solidFill>
              </a:rPr>
              <a:t> </a:t>
            </a:r>
            <a:r>
              <a:rPr lang="fr-CH" sz="2400" dirty="0" err="1">
                <a:solidFill>
                  <a:schemeClr val="accent4"/>
                </a:solidFill>
              </a:rPr>
              <a:t>Nationality</a:t>
            </a:r>
            <a:r>
              <a:rPr lang="fr-CH" sz="2400" dirty="0">
                <a:solidFill>
                  <a:schemeClr val="accent4"/>
                </a:solidFill>
              </a:rPr>
              <a:t>)</a:t>
            </a:r>
            <a:br>
              <a:rPr lang="fr-CH" sz="2400" dirty="0">
                <a:solidFill>
                  <a:schemeClr val="accent4"/>
                </a:solidFill>
              </a:rPr>
            </a:br>
            <a:br>
              <a:rPr lang="en-US" sz="2400" dirty="0"/>
            </a:br>
            <a:endParaRPr lang="en-CH" sz="2400" dirty="0"/>
          </a:p>
        </p:txBody>
      </p:sp>
      <p:sp>
        <p:nvSpPr>
          <p:cNvPr id="4" name="Slide Number Placeholder 3">
            <a:extLst>
              <a:ext uri="{FF2B5EF4-FFF2-40B4-BE49-F238E27FC236}">
                <a16:creationId xmlns:a16="http://schemas.microsoft.com/office/drawing/2014/main" id="{82E5D03A-0546-714B-AD80-7DF28EF27DC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000" b="0" i="0" u="none" strike="noStrike" kern="1200" cap="none" spc="0" normalizeH="0" baseline="0" noProof="0">
              <a:ln>
                <a:noFill/>
              </a:ln>
              <a:solidFill>
                <a:srgbClr val="FFFFFF"/>
              </a:solidFill>
              <a:effectLst/>
              <a:uLnTx/>
              <a:uFillTx/>
              <a:latin typeface="Arial"/>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3126875907"/>
              </p:ext>
            </p:extLst>
          </p:nvPr>
        </p:nvGraphicFramePr>
        <p:xfrm>
          <a:off x="526353" y="1558875"/>
          <a:ext cx="5917269" cy="3727054"/>
        </p:xfrm>
        <a:graphic>
          <a:graphicData uri="http://schemas.openxmlformats.org/drawingml/2006/table">
            <a:tbl>
              <a:tblPr>
                <a:tableStyleId>{74C1A8A3-306A-4EB7-A6B1-4F7E0EB9C5D6}</a:tableStyleId>
              </a:tblPr>
              <a:tblGrid>
                <a:gridCol w="4180677">
                  <a:extLst>
                    <a:ext uri="{9D8B030D-6E8A-4147-A177-3AD203B41FA5}">
                      <a16:colId xmlns:a16="http://schemas.microsoft.com/office/drawing/2014/main" val="1609260521"/>
                    </a:ext>
                  </a:extLst>
                </a:gridCol>
                <a:gridCol w="434148">
                  <a:extLst>
                    <a:ext uri="{9D8B030D-6E8A-4147-A177-3AD203B41FA5}">
                      <a16:colId xmlns:a16="http://schemas.microsoft.com/office/drawing/2014/main" val="788412225"/>
                    </a:ext>
                  </a:extLst>
                </a:gridCol>
                <a:gridCol w="434148">
                  <a:extLst>
                    <a:ext uri="{9D8B030D-6E8A-4147-A177-3AD203B41FA5}">
                      <a16:colId xmlns:a16="http://schemas.microsoft.com/office/drawing/2014/main" val="3809989756"/>
                    </a:ext>
                  </a:extLst>
                </a:gridCol>
                <a:gridCol w="434148">
                  <a:extLst>
                    <a:ext uri="{9D8B030D-6E8A-4147-A177-3AD203B41FA5}">
                      <a16:colId xmlns:a16="http://schemas.microsoft.com/office/drawing/2014/main" val="12075228"/>
                    </a:ext>
                  </a:extLst>
                </a:gridCol>
                <a:gridCol w="434148">
                  <a:extLst>
                    <a:ext uri="{9D8B030D-6E8A-4147-A177-3AD203B41FA5}">
                      <a16:colId xmlns:a16="http://schemas.microsoft.com/office/drawing/2014/main" val="1064971748"/>
                    </a:ext>
                  </a:extLst>
                </a:gridCol>
              </a:tblGrid>
              <a:tr h="481734">
                <a:tc>
                  <a:txBody>
                    <a:bodyPr/>
                    <a:lstStyle/>
                    <a:p>
                      <a:pPr algn="l" fontAlgn="b"/>
                      <a:r>
                        <a:rPr lang="en-US" sz="1400" b="1" u="none" strike="noStrike" dirty="0">
                          <a:effectLst/>
                        </a:rPr>
                        <a:t>Total</a:t>
                      </a:r>
                      <a:r>
                        <a:rPr lang="en-US" sz="1400" b="1" u="none" strike="noStrike" baseline="0" dirty="0">
                          <a:effectLst/>
                        </a:rPr>
                        <a:t> Applications by years and </a:t>
                      </a:r>
                      <a:r>
                        <a:rPr lang="en-US" sz="1400" b="1" u="none" strike="noStrike" baseline="0" dirty="0" err="1">
                          <a:effectLst/>
                        </a:rPr>
                        <a:t>programmes</a:t>
                      </a:r>
                      <a:endParaRPr lang="en-GB" sz="1400" b="1"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GB" sz="1100" b="1" u="none" strike="noStrike" dirty="0">
                          <a:effectLst/>
                        </a:rPr>
                        <a:t>2021</a:t>
                      </a:r>
                      <a:endParaRPr lang="en-GB" sz="1100" b="1"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GB" sz="1100" b="1" u="none" strike="noStrike" dirty="0">
                          <a:effectLst/>
                        </a:rPr>
                        <a:t>2022</a:t>
                      </a:r>
                      <a:endParaRPr lang="en-GB" sz="1100" b="1"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GB" sz="1100" b="1" u="none" strike="noStrike" dirty="0">
                          <a:effectLst/>
                        </a:rPr>
                        <a:t>2023</a:t>
                      </a:r>
                      <a:endParaRPr lang="en-GB" sz="1100" b="1"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GB" sz="1100" b="1" u="none" strike="noStrike" dirty="0">
                          <a:effectLst/>
                        </a:rPr>
                        <a:t>2024</a:t>
                      </a:r>
                      <a:endParaRPr lang="en-GB" sz="1100" b="1"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50556821"/>
                  </a:ext>
                </a:extLst>
              </a:tr>
              <a:tr h="249640">
                <a:tc>
                  <a:txBody>
                    <a:bodyPr/>
                    <a:lstStyle/>
                    <a:p>
                      <a:pPr algn="l" fontAlgn="b"/>
                      <a:r>
                        <a:rPr lang="en-GB" sz="1100" u="none" strike="noStrike" dirty="0">
                          <a:effectLst/>
                        </a:rPr>
                        <a:t>Administrative Students</a:t>
                      </a:r>
                      <a:endParaRPr lang="en-GB"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1</a:t>
                      </a:r>
                      <a:r>
                        <a:rPr lang="en-GB" sz="1100" u="none" strike="noStrike" dirty="0">
                          <a:solidFill>
                            <a:schemeClr val="dk1"/>
                          </a:solidFill>
                          <a:effectLst/>
                          <a:latin typeface="+mn-lt"/>
                          <a:ea typeface="+mn-ea"/>
                          <a:cs typeface="+mn-cs"/>
                        </a:rPr>
                        <a:t>3</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23</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40</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2</a:t>
                      </a:r>
                      <a:r>
                        <a:rPr lang="en-GB" sz="1100" u="none" strike="noStrike" dirty="0">
                          <a:solidFill>
                            <a:schemeClr val="dk1"/>
                          </a:solidFill>
                          <a:effectLst/>
                          <a:latin typeface="+mn-lt"/>
                          <a:ea typeface="+mn-ea"/>
                          <a:cs typeface="+mn-cs"/>
                        </a:rPr>
                        <a:t>8</a:t>
                      </a:r>
                    </a:p>
                  </a:txBody>
                  <a:tcPr marL="6350" marR="6350" marT="6350" marB="0" anchor="b"/>
                </a:tc>
                <a:extLst>
                  <a:ext uri="{0D108BD9-81ED-4DB2-BD59-A6C34878D82A}">
                    <a16:rowId xmlns:a16="http://schemas.microsoft.com/office/drawing/2014/main" val="625833627"/>
                  </a:ext>
                </a:extLst>
              </a:tr>
              <a:tr h="249640">
                <a:tc>
                  <a:txBody>
                    <a:bodyPr/>
                    <a:lstStyle/>
                    <a:p>
                      <a:pPr algn="l" fontAlgn="b"/>
                      <a:r>
                        <a:rPr lang="en-GB" sz="1100" u="none" strike="noStrike" dirty="0">
                          <a:effectLst/>
                        </a:rPr>
                        <a:t>Corresponding Associates</a:t>
                      </a:r>
                      <a:endParaRPr lang="en-GB"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endParaRPr lang="en-GB" sz="1100" u="none" strike="noStrike" dirty="0">
                        <a:solidFill>
                          <a:schemeClr val="dk1"/>
                        </a:solidFill>
                        <a:effectLst/>
                        <a:latin typeface="+mn-lt"/>
                        <a:ea typeface="+mn-ea"/>
                        <a:cs typeface="+mn-cs"/>
                      </a:endParaRP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1</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2</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1</a:t>
                      </a:r>
                      <a:endParaRPr lang="en-GB" sz="1100" u="none" strike="noStrike" dirty="0">
                        <a:solidFill>
                          <a:schemeClr val="dk1"/>
                        </a:solidFill>
                        <a:effectLst/>
                        <a:latin typeface="+mn-lt"/>
                        <a:ea typeface="+mn-ea"/>
                        <a:cs typeface="+mn-cs"/>
                      </a:endParaRPr>
                    </a:p>
                  </a:txBody>
                  <a:tcPr marL="6350" marR="6350" marT="6350" marB="0" anchor="b"/>
                </a:tc>
                <a:extLst>
                  <a:ext uri="{0D108BD9-81ED-4DB2-BD59-A6C34878D82A}">
                    <a16:rowId xmlns:a16="http://schemas.microsoft.com/office/drawing/2014/main" val="3345330526"/>
                  </a:ext>
                </a:extLst>
              </a:tr>
              <a:tr h="249640">
                <a:tc>
                  <a:txBody>
                    <a:bodyPr/>
                    <a:lstStyle/>
                    <a:p>
                      <a:pPr algn="l" fontAlgn="b"/>
                      <a:r>
                        <a:rPr lang="en-GB" sz="1100" u="none" strike="noStrike">
                          <a:effectLst/>
                        </a:rPr>
                        <a:t>Doctoral Students</a:t>
                      </a:r>
                      <a:endParaRPr lang="en-GB" sz="1100" b="0" i="0" u="none" strike="noStrike">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12</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28</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45</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1</a:t>
                      </a:r>
                      <a:r>
                        <a:rPr lang="en-GB" sz="1100" u="none" strike="noStrike" dirty="0">
                          <a:solidFill>
                            <a:schemeClr val="dk1"/>
                          </a:solidFill>
                          <a:effectLst/>
                          <a:latin typeface="+mn-lt"/>
                          <a:ea typeface="+mn-ea"/>
                          <a:cs typeface="+mn-cs"/>
                        </a:rPr>
                        <a:t>2</a:t>
                      </a:r>
                    </a:p>
                  </a:txBody>
                  <a:tcPr marL="6350" marR="6350" marT="6350" marB="0" anchor="b"/>
                </a:tc>
                <a:extLst>
                  <a:ext uri="{0D108BD9-81ED-4DB2-BD59-A6C34878D82A}">
                    <a16:rowId xmlns:a16="http://schemas.microsoft.com/office/drawing/2014/main" val="692386882"/>
                  </a:ext>
                </a:extLst>
              </a:tr>
              <a:tr h="249640">
                <a:tc>
                  <a:txBody>
                    <a:bodyPr/>
                    <a:lstStyle/>
                    <a:p>
                      <a:pPr algn="l" fontAlgn="b"/>
                      <a:r>
                        <a:rPr lang="en-GB" sz="1100" u="none" strike="noStrike" dirty="0">
                          <a:effectLst/>
                        </a:rPr>
                        <a:t>Early Career Professionals</a:t>
                      </a:r>
                      <a:endParaRPr lang="en-GB"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endParaRPr lang="en-GB" sz="1100" u="none" strike="noStrike">
                        <a:solidFill>
                          <a:schemeClr val="dk1"/>
                        </a:solidFill>
                        <a:effectLst/>
                        <a:latin typeface="+mn-lt"/>
                        <a:ea typeface="+mn-ea"/>
                        <a:cs typeface="+mn-cs"/>
                      </a:endParaRP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25</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204</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3</a:t>
                      </a:r>
                      <a:r>
                        <a:rPr lang="en-GB" sz="1100" u="none" strike="noStrike" dirty="0">
                          <a:solidFill>
                            <a:schemeClr val="dk1"/>
                          </a:solidFill>
                          <a:effectLst/>
                          <a:latin typeface="+mn-lt"/>
                          <a:ea typeface="+mn-ea"/>
                          <a:cs typeface="+mn-cs"/>
                        </a:rPr>
                        <a:t>05</a:t>
                      </a:r>
                    </a:p>
                  </a:txBody>
                  <a:tcPr marL="6350" marR="6350" marT="6350" marB="0" anchor="b"/>
                </a:tc>
                <a:extLst>
                  <a:ext uri="{0D108BD9-81ED-4DB2-BD59-A6C34878D82A}">
                    <a16:rowId xmlns:a16="http://schemas.microsoft.com/office/drawing/2014/main" val="865593545"/>
                  </a:ext>
                </a:extLst>
              </a:tr>
              <a:tr h="249640">
                <a:tc>
                  <a:txBody>
                    <a:bodyPr/>
                    <a:lstStyle/>
                    <a:p>
                      <a:pPr algn="l" fontAlgn="b"/>
                      <a:r>
                        <a:rPr lang="en-GB" sz="1100" u="none" strike="noStrike" dirty="0">
                          <a:effectLst/>
                        </a:rPr>
                        <a:t>Experienced Project Graduates</a:t>
                      </a:r>
                      <a:endParaRPr lang="en-GB"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endParaRPr lang="en-GB" sz="1100" u="none" strike="noStrike">
                        <a:solidFill>
                          <a:schemeClr val="dk1"/>
                        </a:solidFill>
                        <a:effectLst/>
                        <a:latin typeface="+mn-lt"/>
                        <a:ea typeface="+mn-ea"/>
                        <a:cs typeface="+mn-cs"/>
                      </a:endParaRP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18</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219</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2</a:t>
                      </a:r>
                      <a:r>
                        <a:rPr lang="en-GB" sz="1100" u="none" strike="noStrike" dirty="0">
                          <a:solidFill>
                            <a:schemeClr val="dk1"/>
                          </a:solidFill>
                          <a:effectLst/>
                          <a:latin typeface="+mn-lt"/>
                          <a:ea typeface="+mn-ea"/>
                          <a:cs typeface="+mn-cs"/>
                        </a:rPr>
                        <a:t>08</a:t>
                      </a:r>
                    </a:p>
                  </a:txBody>
                  <a:tcPr marL="6350" marR="6350" marT="6350" marB="0" anchor="b"/>
                </a:tc>
                <a:extLst>
                  <a:ext uri="{0D108BD9-81ED-4DB2-BD59-A6C34878D82A}">
                    <a16:rowId xmlns:a16="http://schemas.microsoft.com/office/drawing/2014/main" val="3155729226"/>
                  </a:ext>
                </a:extLst>
              </a:tr>
              <a:tr h="249640">
                <a:tc>
                  <a:txBody>
                    <a:bodyPr/>
                    <a:lstStyle/>
                    <a:p>
                      <a:pPr algn="l" fontAlgn="b"/>
                      <a:r>
                        <a:rPr lang="en-GB" sz="1100" u="none" strike="noStrike" dirty="0">
                          <a:effectLst/>
                        </a:rPr>
                        <a:t>Fellows</a:t>
                      </a:r>
                      <a:endParaRPr lang="en-GB"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48</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102</a:t>
                      </a:r>
                    </a:p>
                  </a:txBody>
                  <a:tcPr marL="6350" marR="6350" marT="6350" marB="0" anchor="b"/>
                </a:tc>
                <a:tc>
                  <a:txBody>
                    <a:bodyPr/>
                    <a:lstStyle/>
                    <a:p>
                      <a:pPr marL="0" algn="ctr" defTabSz="914400" eaLnBrk="1" fontAlgn="b" hangingPunct="1"/>
                      <a:endParaRPr lang="en-GB" sz="1100" u="none" strike="noStrike" dirty="0">
                        <a:solidFill>
                          <a:schemeClr val="dk1"/>
                        </a:solidFill>
                        <a:effectLst/>
                        <a:latin typeface="+mn-lt"/>
                        <a:ea typeface="+mn-ea"/>
                        <a:cs typeface="+mn-cs"/>
                      </a:endParaRPr>
                    </a:p>
                  </a:txBody>
                  <a:tcPr marL="6350" marR="6350" marT="6350" marB="0" anchor="b"/>
                </a:tc>
                <a:tc>
                  <a:txBody>
                    <a:bodyPr/>
                    <a:lstStyle/>
                    <a:p>
                      <a:pPr marL="0" algn="ctr" defTabSz="914400" eaLnBrk="1" fontAlgn="b" hangingPunct="1"/>
                      <a:endParaRPr lang="en-GB" sz="1100" u="none" strike="noStrike" dirty="0">
                        <a:solidFill>
                          <a:schemeClr val="dk1"/>
                        </a:solidFill>
                        <a:effectLst/>
                        <a:latin typeface="+mn-lt"/>
                        <a:ea typeface="+mn-ea"/>
                        <a:cs typeface="+mn-cs"/>
                      </a:endParaRPr>
                    </a:p>
                  </a:txBody>
                  <a:tcPr marL="6350" marR="6350" marT="6350" marB="0" anchor="b"/>
                </a:tc>
                <a:extLst>
                  <a:ext uri="{0D108BD9-81ED-4DB2-BD59-A6C34878D82A}">
                    <a16:rowId xmlns:a16="http://schemas.microsoft.com/office/drawing/2014/main" val="2090387790"/>
                  </a:ext>
                </a:extLst>
              </a:tr>
              <a:tr h="249640">
                <a:tc>
                  <a:txBody>
                    <a:bodyPr/>
                    <a:lstStyle/>
                    <a:p>
                      <a:pPr algn="l" fontAlgn="b"/>
                      <a:r>
                        <a:rPr lang="en-GB" sz="1100" u="none" strike="noStrike" dirty="0">
                          <a:effectLst/>
                        </a:rPr>
                        <a:t>Limited Duration Staff</a:t>
                      </a:r>
                      <a:endParaRPr lang="en-GB"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2</a:t>
                      </a:r>
                      <a:r>
                        <a:rPr lang="en-GB" sz="1100" u="none" strike="noStrike" dirty="0">
                          <a:solidFill>
                            <a:schemeClr val="dk1"/>
                          </a:solidFill>
                          <a:effectLst/>
                          <a:latin typeface="+mn-lt"/>
                          <a:ea typeface="+mn-ea"/>
                          <a:cs typeface="+mn-cs"/>
                        </a:rPr>
                        <a:t>97</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274</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379</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1</a:t>
                      </a:r>
                      <a:r>
                        <a:rPr lang="en-GB" sz="1100" u="none" strike="noStrike" dirty="0">
                          <a:solidFill>
                            <a:schemeClr val="dk1"/>
                          </a:solidFill>
                          <a:effectLst/>
                          <a:latin typeface="+mn-lt"/>
                          <a:ea typeface="+mn-ea"/>
                          <a:cs typeface="+mn-cs"/>
                        </a:rPr>
                        <a:t>82</a:t>
                      </a:r>
                    </a:p>
                  </a:txBody>
                  <a:tcPr marL="6350" marR="6350" marT="6350" marB="0" anchor="b"/>
                </a:tc>
                <a:extLst>
                  <a:ext uri="{0D108BD9-81ED-4DB2-BD59-A6C34878D82A}">
                    <a16:rowId xmlns:a16="http://schemas.microsoft.com/office/drawing/2014/main" val="3783406430"/>
                  </a:ext>
                </a:extLst>
              </a:tr>
              <a:tr h="249640">
                <a:tc>
                  <a:txBody>
                    <a:bodyPr/>
                    <a:lstStyle/>
                    <a:p>
                      <a:pPr algn="l" fontAlgn="b"/>
                      <a:r>
                        <a:rPr lang="en-GB" sz="1100" u="none" strike="noStrike">
                          <a:effectLst/>
                        </a:rPr>
                        <a:t>Research Fellows</a:t>
                      </a:r>
                      <a:endParaRPr lang="en-GB" sz="1100" b="0" i="0" u="none" strike="noStrike">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endParaRPr lang="en-GB" sz="1100" u="none" strike="noStrike">
                        <a:solidFill>
                          <a:schemeClr val="dk1"/>
                        </a:solidFill>
                        <a:effectLst/>
                        <a:latin typeface="+mn-lt"/>
                        <a:ea typeface="+mn-ea"/>
                        <a:cs typeface="+mn-cs"/>
                      </a:endParaRP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42</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68</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1</a:t>
                      </a:r>
                      <a:r>
                        <a:rPr lang="en-GB" sz="1100" u="none" strike="noStrike" dirty="0">
                          <a:solidFill>
                            <a:schemeClr val="dk1"/>
                          </a:solidFill>
                          <a:effectLst/>
                          <a:latin typeface="+mn-lt"/>
                          <a:ea typeface="+mn-ea"/>
                          <a:cs typeface="+mn-cs"/>
                        </a:rPr>
                        <a:t>5</a:t>
                      </a:r>
                    </a:p>
                  </a:txBody>
                  <a:tcPr marL="6350" marR="6350" marT="6350" marB="0" anchor="b"/>
                </a:tc>
                <a:extLst>
                  <a:ext uri="{0D108BD9-81ED-4DB2-BD59-A6C34878D82A}">
                    <a16:rowId xmlns:a16="http://schemas.microsoft.com/office/drawing/2014/main" val="3481936157"/>
                  </a:ext>
                </a:extLst>
              </a:tr>
              <a:tr h="249640">
                <a:tc>
                  <a:txBody>
                    <a:bodyPr/>
                    <a:lstStyle/>
                    <a:p>
                      <a:pPr algn="l" fontAlgn="b"/>
                      <a:r>
                        <a:rPr lang="en-GB" sz="1100" u="none" strike="noStrike">
                          <a:effectLst/>
                        </a:rPr>
                        <a:t>Scientific Associates</a:t>
                      </a:r>
                      <a:endParaRPr lang="en-GB" sz="1100" b="0" i="0" u="none" strike="noStrike">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r>
                        <a:rPr lang="en-GB" sz="1100" u="none" strike="noStrike">
                          <a:solidFill>
                            <a:schemeClr val="dk1"/>
                          </a:solidFill>
                          <a:effectLst/>
                          <a:latin typeface="+mn-lt"/>
                          <a:ea typeface="+mn-ea"/>
                          <a:cs typeface="+mn-cs"/>
                        </a:rPr>
                        <a:t>6</a:t>
                      </a:r>
                    </a:p>
                  </a:txBody>
                  <a:tcPr marL="6350" marR="6350" marT="6350" marB="0" anchor="b"/>
                </a:tc>
                <a:tc>
                  <a:txBody>
                    <a:bodyPr/>
                    <a:lstStyle/>
                    <a:p>
                      <a:pPr marL="0" algn="ctr" defTabSz="914400" eaLnBrk="1" fontAlgn="b" hangingPunct="1"/>
                      <a:r>
                        <a:rPr lang="en-GB" sz="1100" u="none" strike="noStrike">
                          <a:solidFill>
                            <a:schemeClr val="dk1"/>
                          </a:solidFill>
                          <a:effectLst/>
                          <a:latin typeface="+mn-lt"/>
                          <a:ea typeface="+mn-ea"/>
                          <a:cs typeface="+mn-cs"/>
                        </a:rPr>
                        <a:t>2</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8</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6</a:t>
                      </a:r>
                      <a:endParaRPr lang="en-GB" sz="1100" u="none" strike="noStrike" dirty="0">
                        <a:solidFill>
                          <a:schemeClr val="dk1"/>
                        </a:solidFill>
                        <a:effectLst/>
                        <a:latin typeface="+mn-lt"/>
                        <a:ea typeface="+mn-ea"/>
                        <a:cs typeface="+mn-cs"/>
                      </a:endParaRPr>
                    </a:p>
                  </a:txBody>
                  <a:tcPr marL="6350" marR="6350" marT="6350" marB="0" anchor="b"/>
                </a:tc>
                <a:extLst>
                  <a:ext uri="{0D108BD9-81ED-4DB2-BD59-A6C34878D82A}">
                    <a16:rowId xmlns:a16="http://schemas.microsoft.com/office/drawing/2014/main" val="2672637601"/>
                  </a:ext>
                </a:extLst>
              </a:tr>
              <a:tr h="249640">
                <a:tc>
                  <a:txBody>
                    <a:bodyPr/>
                    <a:lstStyle/>
                    <a:p>
                      <a:pPr algn="l" fontAlgn="b"/>
                      <a:r>
                        <a:rPr lang="en-GB" sz="1100" u="none" strike="noStrike" dirty="0">
                          <a:effectLst/>
                        </a:rPr>
                        <a:t>Summer Students</a:t>
                      </a:r>
                      <a:endParaRPr lang="en-GB"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5</a:t>
                      </a:r>
                      <a:r>
                        <a:rPr lang="en-GB" sz="1100" u="none" strike="noStrike" dirty="0">
                          <a:solidFill>
                            <a:schemeClr val="dk1"/>
                          </a:solidFill>
                          <a:effectLst/>
                          <a:latin typeface="+mn-lt"/>
                          <a:ea typeface="+mn-ea"/>
                          <a:cs typeface="+mn-cs"/>
                        </a:rPr>
                        <a:t>8</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9</a:t>
                      </a:r>
                      <a:r>
                        <a:rPr lang="en-GB" sz="1100" u="none" strike="noStrike" dirty="0">
                          <a:solidFill>
                            <a:schemeClr val="dk1"/>
                          </a:solidFill>
                          <a:effectLst/>
                          <a:latin typeface="+mn-lt"/>
                          <a:ea typeface="+mn-ea"/>
                          <a:cs typeface="+mn-cs"/>
                        </a:rPr>
                        <a:t>8</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136</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149</a:t>
                      </a:r>
                    </a:p>
                  </a:txBody>
                  <a:tcPr marL="6350" marR="6350" marT="6350" marB="0" anchor="b"/>
                </a:tc>
                <a:extLst>
                  <a:ext uri="{0D108BD9-81ED-4DB2-BD59-A6C34878D82A}">
                    <a16:rowId xmlns:a16="http://schemas.microsoft.com/office/drawing/2014/main" val="1545923505"/>
                  </a:ext>
                </a:extLst>
              </a:tr>
              <a:tr h="249640">
                <a:tc>
                  <a:txBody>
                    <a:bodyPr/>
                    <a:lstStyle/>
                    <a:p>
                      <a:pPr algn="l" fontAlgn="b"/>
                      <a:r>
                        <a:rPr lang="en-GB" sz="1100" u="none" strike="noStrike">
                          <a:effectLst/>
                        </a:rPr>
                        <a:t>Technical Students</a:t>
                      </a:r>
                      <a:endParaRPr lang="en-GB" sz="1100" b="0" i="0" u="none" strike="noStrike">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1</a:t>
                      </a:r>
                      <a:r>
                        <a:rPr lang="en-GB" sz="1100" u="none" strike="noStrike" dirty="0">
                          <a:solidFill>
                            <a:schemeClr val="dk1"/>
                          </a:solidFill>
                          <a:effectLst/>
                          <a:latin typeface="+mn-lt"/>
                          <a:ea typeface="+mn-ea"/>
                          <a:cs typeface="+mn-cs"/>
                        </a:rPr>
                        <a:t>26</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128</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232</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8</a:t>
                      </a:r>
                      <a:r>
                        <a:rPr lang="en-GB" sz="1100" u="none" strike="noStrike" dirty="0">
                          <a:solidFill>
                            <a:schemeClr val="dk1"/>
                          </a:solidFill>
                          <a:effectLst/>
                          <a:latin typeface="+mn-lt"/>
                          <a:ea typeface="+mn-ea"/>
                          <a:cs typeface="+mn-cs"/>
                        </a:rPr>
                        <a:t>0</a:t>
                      </a:r>
                    </a:p>
                  </a:txBody>
                  <a:tcPr marL="6350" marR="6350" marT="6350" marB="0" anchor="b"/>
                </a:tc>
                <a:extLst>
                  <a:ext uri="{0D108BD9-81ED-4DB2-BD59-A6C34878D82A}">
                    <a16:rowId xmlns:a16="http://schemas.microsoft.com/office/drawing/2014/main" val="1551022363"/>
                  </a:ext>
                </a:extLst>
              </a:tr>
              <a:tr h="249640">
                <a:tc>
                  <a:txBody>
                    <a:bodyPr/>
                    <a:lstStyle/>
                    <a:p>
                      <a:pPr algn="l" fontAlgn="b"/>
                      <a:r>
                        <a:rPr lang="en-GB" sz="1100" u="none" strike="noStrike" dirty="0">
                          <a:effectLst/>
                        </a:rPr>
                        <a:t>Trainees</a:t>
                      </a:r>
                      <a:endParaRPr lang="en-GB"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47</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178</a:t>
                      </a:r>
                    </a:p>
                  </a:txBody>
                  <a:tcPr marL="6350" marR="6350" marT="6350" marB="0" anchor="b"/>
                </a:tc>
                <a:tc>
                  <a:txBody>
                    <a:bodyPr/>
                    <a:lstStyle/>
                    <a:p>
                      <a:pPr marL="0" algn="ctr" defTabSz="914400" eaLnBrk="1" fontAlgn="b" hangingPunct="1"/>
                      <a:r>
                        <a:rPr lang="en-GB" sz="1100" u="none" strike="noStrike" dirty="0">
                          <a:solidFill>
                            <a:schemeClr val="dk1"/>
                          </a:solidFill>
                          <a:effectLst/>
                          <a:latin typeface="+mn-lt"/>
                          <a:ea typeface="+mn-ea"/>
                          <a:cs typeface="+mn-cs"/>
                        </a:rPr>
                        <a:t>220</a:t>
                      </a:r>
                    </a:p>
                  </a:txBody>
                  <a:tcPr marL="6350" marR="6350" marT="6350" marB="0" anchor="b"/>
                </a:tc>
                <a:tc>
                  <a:txBody>
                    <a:bodyPr/>
                    <a:lstStyle/>
                    <a:p>
                      <a:pPr marL="0" algn="ctr" defTabSz="914400" eaLnBrk="1" fontAlgn="b" hangingPunct="1"/>
                      <a:r>
                        <a:rPr lang="en-US" sz="1100" u="none" strike="noStrike" dirty="0">
                          <a:solidFill>
                            <a:schemeClr val="dk1"/>
                          </a:solidFill>
                          <a:effectLst/>
                          <a:latin typeface="+mn-lt"/>
                          <a:ea typeface="+mn-ea"/>
                          <a:cs typeface="+mn-cs"/>
                        </a:rPr>
                        <a:t>9</a:t>
                      </a:r>
                      <a:r>
                        <a:rPr lang="en-GB" sz="1100" u="none" strike="noStrike" dirty="0">
                          <a:solidFill>
                            <a:schemeClr val="dk1"/>
                          </a:solidFill>
                          <a:effectLst/>
                          <a:latin typeface="+mn-lt"/>
                          <a:ea typeface="+mn-ea"/>
                          <a:cs typeface="+mn-cs"/>
                        </a:rPr>
                        <a:t>9</a:t>
                      </a:r>
                    </a:p>
                  </a:txBody>
                  <a:tcPr marL="6350" marR="6350" marT="6350" marB="0" anchor="b"/>
                </a:tc>
                <a:extLst>
                  <a:ext uri="{0D108BD9-81ED-4DB2-BD59-A6C34878D82A}">
                    <a16:rowId xmlns:a16="http://schemas.microsoft.com/office/drawing/2014/main" val="928619822"/>
                  </a:ext>
                </a:extLst>
              </a:tr>
              <a:tr h="249640">
                <a:tc>
                  <a:txBody>
                    <a:bodyPr/>
                    <a:lstStyle/>
                    <a:p>
                      <a:pPr algn="l" fontAlgn="b"/>
                      <a:r>
                        <a:rPr lang="en-GB" sz="1100" b="1" u="none" strike="noStrike" dirty="0">
                          <a:effectLst/>
                        </a:rPr>
                        <a:t>Grand Total</a:t>
                      </a:r>
                      <a:endParaRPr lang="en-GB" sz="1100" b="1"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defTabSz="914400" eaLnBrk="1" fontAlgn="b" hangingPunct="1"/>
                      <a:r>
                        <a:rPr lang="en-GB" sz="1100" b="1" u="none" strike="noStrike" dirty="0">
                          <a:solidFill>
                            <a:schemeClr val="dk1"/>
                          </a:solidFill>
                          <a:effectLst/>
                          <a:latin typeface="+mn-lt"/>
                          <a:ea typeface="+mn-ea"/>
                          <a:cs typeface="+mn-cs"/>
                        </a:rPr>
                        <a:t>607</a:t>
                      </a:r>
                    </a:p>
                  </a:txBody>
                  <a:tcPr marL="9525" marR="9525" marT="9525" marB="0" anchor="b"/>
                </a:tc>
                <a:tc>
                  <a:txBody>
                    <a:bodyPr/>
                    <a:lstStyle/>
                    <a:p>
                      <a:pPr marL="0" algn="ctr" defTabSz="914400" eaLnBrk="1" fontAlgn="b" hangingPunct="1"/>
                      <a:r>
                        <a:rPr lang="en-GB" sz="1100" b="1" u="none" strike="noStrike" dirty="0">
                          <a:solidFill>
                            <a:schemeClr val="dk1"/>
                          </a:solidFill>
                          <a:effectLst/>
                          <a:latin typeface="+mn-lt"/>
                          <a:ea typeface="+mn-ea"/>
                          <a:cs typeface="+mn-cs"/>
                        </a:rPr>
                        <a:t>922</a:t>
                      </a:r>
                    </a:p>
                  </a:txBody>
                  <a:tcPr marL="9525" marR="9525" marT="9525" marB="0" anchor="b"/>
                </a:tc>
                <a:tc>
                  <a:txBody>
                    <a:bodyPr/>
                    <a:lstStyle/>
                    <a:p>
                      <a:pPr marL="0" algn="ctr" defTabSz="914400" eaLnBrk="1" fontAlgn="b" hangingPunct="1"/>
                      <a:r>
                        <a:rPr lang="en-GB" sz="1100" b="1" u="none" strike="noStrike" dirty="0">
                          <a:solidFill>
                            <a:schemeClr val="dk1"/>
                          </a:solidFill>
                          <a:effectLst/>
                          <a:latin typeface="+mn-lt"/>
                          <a:ea typeface="+mn-ea"/>
                          <a:cs typeface="+mn-cs"/>
                        </a:rPr>
                        <a:t>1557</a:t>
                      </a:r>
                    </a:p>
                  </a:txBody>
                  <a:tcPr marL="9525" marR="9525" marT="9525" marB="0" anchor="b"/>
                </a:tc>
                <a:tc>
                  <a:txBody>
                    <a:bodyPr/>
                    <a:lstStyle/>
                    <a:p>
                      <a:pPr marL="0" algn="ctr" defTabSz="914400" eaLnBrk="1" fontAlgn="b" hangingPunct="1"/>
                      <a:r>
                        <a:rPr lang="en-US" sz="1100" b="1" u="none" strike="noStrike" dirty="0">
                          <a:solidFill>
                            <a:schemeClr val="dk1"/>
                          </a:solidFill>
                          <a:effectLst/>
                          <a:latin typeface="+mn-lt"/>
                          <a:ea typeface="+mn-ea"/>
                          <a:cs typeface="+mn-cs"/>
                        </a:rPr>
                        <a:t>1</a:t>
                      </a:r>
                      <a:r>
                        <a:rPr lang="en-GB" sz="1100" b="1" u="none" strike="noStrike" dirty="0">
                          <a:solidFill>
                            <a:schemeClr val="dk1"/>
                          </a:solidFill>
                          <a:effectLst/>
                          <a:latin typeface="+mn-lt"/>
                          <a:ea typeface="+mn-ea"/>
                          <a:cs typeface="+mn-cs"/>
                        </a:rPr>
                        <a:t>085</a:t>
                      </a:r>
                    </a:p>
                  </a:txBody>
                  <a:tcPr marL="9525" marR="9525" marT="9525" marB="0" anchor="b"/>
                </a:tc>
                <a:extLst>
                  <a:ext uri="{0D108BD9-81ED-4DB2-BD59-A6C34878D82A}">
                    <a16:rowId xmlns:a16="http://schemas.microsoft.com/office/drawing/2014/main" val="521328703"/>
                  </a:ext>
                </a:extLst>
              </a:tr>
            </a:tbl>
          </a:graphicData>
        </a:graphic>
      </p:graphicFrame>
      <p:sp>
        <p:nvSpPr>
          <p:cNvPr id="7" name="Rectangle 6">
            <a:extLst>
              <a:ext uri="{FF2B5EF4-FFF2-40B4-BE49-F238E27FC236}">
                <a16:creationId xmlns:a16="http://schemas.microsoft.com/office/drawing/2014/main" id="{3CD3B081-6966-8072-D450-38B2EC3A3E1D}"/>
              </a:ext>
            </a:extLst>
          </p:cNvPr>
          <p:cNvSpPr/>
          <p:nvPr/>
        </p:nvSpPr>
        <p:spPr>
          <a:xfrm rot="16200000">
            <a:off x="3068670" y="-2417"/>
            <a:ext cx="765355" cy="591727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8" name="Rectangle 7">
            <a:extLst>
              <a:ext uri="{FF2B5EF4-FFF2-40B4-BE49-F238E27FC236}">
                <a16:creationId xmlns:a16="http://schemas.microsoft.com/office/drawing/2014/main" id="{3CD3B081-6966-8072-D450-38B2EC3A3E1D}"/>
              </a:ext>
            </a:extLst>
          </p:cNvPr>
          <p:cNvSpPr/>
          <p:nvPr/>
        </p:nvSpPr>
        <p:spPr>
          <a:xfrm>
            <a:off x="5181737" y="1572071"/>
            <a:ext cx="790732" cy="3708050"/>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10" name="Rectangle 9">
            <a:extLst>
              <a:ext uri="{FF2B5EF4-FFF2-40B4-BE49-F238E27FC236}">
                <a16:creationId xmlns:a16="http://schemas.microsoft.com/office/drawing/2014/main" id="{3CD3B081-6966-8072-D450-38B2EC3A3E1D}"/>
              </a:ext>
            </a:extLst>
          </p:cNvPr>
          <p:cNvSpPr/>
          <p:nvPr/>
        </p:nvSpPr>
        <p:spPr>
          <a:xfrm rot="16200000">
            <a:off x="3304491" y="-756187"/>
            <a:ext cx="310042" cy="591727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cs typeface="Arial"/>
            </a:endParaRPr>
          </a:p>
        </p:txBody>
      </p:sp>
      <p:sp>
        <p:nvSpPr>
          <p:cNvPr id="11" name="TextBox 10">
            <a:extLst>
              <a:ext uri="{FF2B5EF4-FFF2-40B4-BE49-F238E27FC236}">
                <a16:creationId xmlns:a16="http://schemas.microsoft.com/office/drawing/2014/main" id="{1F73E29E-0344-735B-EB91-1A7B06FC769C}"/>
              </a:ext>
            </a:extLst>
          </p:cNvPr>
          <p:cNvSpPr txBox="1"/>
          <p:nvPr/>
        </p:nvSpPr>
        <p:spPr bwMode="auto">
          <a:xfrm>
            <a:off x="7028064" y="1878167"/>
            <a:ext cx="4623654" cy="38856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5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450" b="0" i="0" u="none" strike="noStrike" kern="1200" cap="none" spc="0" normalizeH="0" baseline="0" noProof="0" dirty="0">
                <a:ln>
                  <a:noFill/>
                </a:ln>
                <a:solidFill>
                  <a:srgbClr val="0033A0"/>
                </a:solidFill>
                <a:effectLst/>
                <a:uLnTx/>
                <a:uFillTx/>
                <a:latin typeface="Arial"/>
                <a:cs typeface="Arial"/>
              </a:rPr>
              <a:t>Specifically number of applicants for </a:t>
            </a:r>
            <a:r>
              <a:rPr kumimoji="0" lang="en-GB" sz="1450" b="1" i="0" u="none" strike="noStrike" kern="1200" cap="none" spc="0" normalizeH="0" baseline="0" noProof="0" dirty="0">
                <a:ln>
                  <a:noFill/>
                </a:ln>
                <a:solidFill>
                  <a:srgbClr val="E64179"/>
                </a:solidFill>
                <a:effectLst/>
                <a:uLnTx/>
                <a:uFillTx/>
                <a:latin typeface="Arial"/>
                <a:cs typeface="Arial"/>
              </a:rPr>
              <a:t>Student and Graduate Programmes</a:t>
            </a:r>
            <a:r>
              <a:rPr kumimoji="0" lang="en-GB" sz="1450" b="0" i="0" u="none" strike="noStrike" kern="1200" cap="none" spc="0" normalizeH="0" baseline="0" noProof="0" dirty="0">
                <a:ln>
                  <a:noFill/>
                </a:ln>
                <a:solidFill>
                  <a:srgbClr val="0033A0"/>
                </a:solidFill>
                <a:effectLst/>
                <a:uLnTx/>
                <a:uFillTx/>
                <a:latin typeface="Arial"/>
                <a:cs typeface="Arial"/>
              </a:rPr>
              <a:t> increased significantly due to outreach activities incl. partnerships with universities, direct sourcing efforts, career fairs etc. + switch to continuous hiring for QUEST (Experienced Project Graduates):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50" b="0" i="0" u="none" strike="noStrike" kern="1200" cap="none" spc="0" normalizeH="0" baseline="0" noProof="0" dirty="0">
              <a:ln>
                <a:noFill/>
              </a:ln>
              <a:solidFill>
                <a:srgbClr val="0033A0"/>
              </a:solidFill>
              <a:effectLst/>
              <a:uLnTx/>
              <a:uFillTx/>
              <a:latin typeface="Arial"/>
              <a:cs typeface="Arial"/>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450" b="0" i="0" u="none" strike="noStrike" kern="1200" cap="none" spc="0" normalizeH="0" baseline="0" noProof="0" dirty="0">
                <a:ln>
                  <a:noFill/>
                </a:ln>
                <a:solidFill>
                  <a:srgbClr val="0033A0"/>
                </a:solidFill>
                <a:effectLst/>
                <a:uLnTx/>
                <a:uFillTx/>
                <a:latin typeface="Arial"/>
                <a:cs typeface="Arial"/>
              </a:rPr>
              <a:t>Technical Student Applications: </a:t>
            </a:r>
            <a:r>
              <a:rPr kumimoji="0" lang="en-GB" sz="1450" b="1" i="0" u="none" strike="noStrike" kern="1200" cap="none" spc="0" normalizeH="0" baseline="0" noProof="0" dirty="0">
                <a:ln>
                  <a:noFill/>
                </a:ln>
                <a:solidFill>
                  <a:srgbClr val="E64179"/>
                </a:solidFill>
                <a:effectLst/>
                <a:uLnTx/>
                <a:uFillTx/>
                <a:latin typeface="Arial"/>
                <a:cs typeface="Arial"/>
              </a:rPr>
              <a:t>+81%</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450" b="0" i="0" u="none" strike="noStrike" kern="1200" cap="none" spc="0" normalizeH="0" baseline="0" noProof="0" dirty="0">
                <a:ln>
                  <a:noFill/>
                </a:ln>
                <a:solidFill>
                  <a:srgbClr val="0033A0"/>
                </a:solidFill>
                <a:effectLst/>
                <a:uLnTx/>
                <a:uFillTx/>
                <a:latin typeface="Arial"/>
                <a:cs typeface="Arial"/>
              </a:rPr>
              <a:t>Administrative Student Applications: </a:t>
            </a:r>
            <a:r>
              <a:rPr kumimoji="0" lang="en-GB" sz="1450" b="1" i="0" u="none" strike="noStrike" kern="1200" cap="none" spc="0" normalizeH="0" baseline="0" noProof="0" dirty="0">
                <a:ln>
                  <a:noFill/>
                </a:ln>
                <a:solidFill>
                  <a:srgbClr val="E64179"/>
                </a:solidFill>
                <a:effectLst/>
                <a:uLnTx/>
                <a:uFillTx/>
                <a:latin typeface="Arial"/>
                <a:cs typeface="Arial"/>
              </a:rPr>
              <a:t>+74%</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450" b="0" i="0" u="none" strike="noStrike" kern="1200" cap="none" spc="0" normalizeH="0" baseline="0" noProof="0" dirty="0">
                <a:ln>
                  <a:noFill/>
                </a:ln>
                <a:solidFill>
                  <a:srgbClr val="0033A0"/>
                </a:solidFill>
                <a:effectLst/>
                <a:uLnTx/>
                <a:uFillTx/>
                <a:latin typeface="Arial"/>
                <a:cs typeface="Arial"/>
              </a:rPr>
              <a:t>Doctoral Student Applications: </a:t>
            </a:r>
            <a:r>
              <a:rPr kumimoji="0" lang="en-GB" sz="1450" b="1" i="0" u="none" strike="noStrike" kern="1200" cap="none" spc="0" normalizeH="0" baseline="0" noProof="0" dirty="0">
                <a:ln>
                  <a:noFill/>
                </a:ln>
                <a:solidFill>
                  <a:srgbClr val="E64179"/>
                </a:solidFill>
                <a:effectLst/>
                <a:uLnTx/>
                <a:uFillTx/>
                <a:latin typeface="Arial"/>
                <a:cs typeface="Arial"/>
              </a:rPr>
              <a:t>+61%</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450" b="0" i="0" u="none" strike="noStrike" kern="1200" cap="none" spc="0" normalizeH="0" baseline="0" noProof="0" dirty="0">
                <a:ln>
                  <a:noFill/>
                </a:ln>
                <a:solidFill>
                  <a:srgbClr val="0033A0"/>
                </a:solidFill>
                <a:effectLst/>
                <a:uLnTx/>
                <a:uFillTx/>
                <a:latin typeface="Arial"/>
                <a:cs typeface="Arial"/>
              </a:rPr>
              <a:t>Summer Student Applications: </a:t>
            </a:r>
            <a:r>
              <a:rPr kumimoji="0" lang="en-GB" sz="1450" b="1" i="0" u="none" strike="noStrike" kern="1200" cap="none" spc="0" normalizeH="0" baseline="0" noProof="0" dirty="0">
                <a:ln>
                  <a:noFill/>
                </a:ln>
                <a:solidFill>
                  <a:srgbClr val="E64179"/>
                </a:solidFill>
                <a:effectLst/>
                <a:uLnTx/>
                <a:uFillTx/>
                <a:latin typeface="Arial"/>
                <a:cs typeface="Arial"/>
              </a:rPr>
              <a:t>+38%</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450" b="0" i="0" u="none" strike="noStrike" kern="1200" cap="none" spc="0" normalizeH="0" baseline="0" noProof="0" dirty="0">
                <a:ln>
                  <a:noFill/>
                </a:ln>
                <a:solidFill>
                  <a:srgbClr val="0033A0"/>
                </a:solidFill>
                <a:effectLst/>
                <a:uLnTx/>
                <a:uFillTx/>
                <a:latin typeface="Arial"/>
                <a:cs typeface="Arial"/>
              </a:rPr>
              <a:t>Limited Duration Staff Applications: </a:t>
            </a:r>
            <a:r>
              <a:rPr kumimoji="0" lang="en-GB" sz="1450" b="1" i="0" u="none" strike="noStrike" kern="1200" cap="none" spc="0" normalizeH="0" baseline="0" noProof="0" dirty="0">
                <a:ln>
                  <a:noFill/>
                </a:ln>
                <a:solidFill>
                  <a:srgbClr val="E64179"/>
                </a:solidFill>
                <a:effectLst/>
                <a:uLnTx/>
                <a:uFillTx/>
                <a:latin typeface="Arial"/>
                <a:cs typeface="Arial"/>
              </a:rPr>
              <a:t>+38%</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GB" sz="1450" b="1" dirty="0">
              <a:solidFill>
                <a:srgbClr val="E64179"/>
              </a:solidFill>
              <a:latin typeface="Arial"/>
              <a:cs typeface="Arial"/>
            </a:endParaRPr>
          </a:p>
          <a:p>
            <a:pPr marL="285750" indent="-285750">
              <a:buFont typeface="Wingdings" panose="05000000000000000000" pitchFamily="2" charset="2"/>
              <a:buChar char="§"/>
              <a:defRPr/>
            </a:pPr>
            <a:r>
              <a:rPr kumimoji="0" lang="en-GB" sz="1450" b="1" i="0" u="none" strike="noStrike" kern="1200" cap="none" spc="0" normalizeH="0" baseline="0" noProof="0" dirty="0">
                <a:ln>
                  <a:noFill/>
                </a:ln>
                <a:solidFill>
                  <a:srgbClr val="E64179"/>
                </a:solidFill>
                <a:effectLst/>
                <a:uLnTx/>
                <a:uFillTx/>
                <a:latin typeface="Arial"/>
                <a:cs typeface="Arial"/>
              </a:rPr>
              <a:t>Total applications in 2024: 1085 ~70% of 2023</a:t>
            </a:r>
          </a:p>
          <a:p>
            <a:pPr marR="0" lvl="1" algn="l" defTabSz="914400" rtl="0" eaLnBrk="1" fontAlgn="auto" latinLnBrk="0" hangingPunct="1">
              <a:lnSpc>
                <a:spcPct val="100000"/>
              </a:lnSpc>
              <a:spcBef>
                <a:spcPts val="0"/>
              </a:spcBef>
              <a:spcAft>
                <a:spcPts val="0"/>
              </a:spcAft>
              <a:buClrTx/>
              <a:buSzTx/>
              <a:tabLst/>
              <a:defRPr/>
            </a:pPr>
            <a:endParaRPr kumimoji="0" lang="en-GB" sz="1450" b="1" i="0" u="none" strike="noStrike" kern="1200" cap="none" spc="0" normalizeH="0" baseline="0" noProof="0" dirty="0">
              <a:ln>
                <a:noFill/>
              </a:ln>
              <a:solidFill>
                <a:srgbClr val="E64179"/>
              </a:solidFill>
              <a:effectLst/>
              <a:uLnTx/>
              <a:uFillTx/>
              <a:latin typeface="Arial"/>
              <a:cs typeface="Arial"/>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450" b="0" i="0" u="none" strike="noStrike" kern="1200" cap="none" spc="0" normalizeH="0" baseline="0" noProof="0" dirty="0">
              <a:ln>
                <a:noFill/>
              </a:ln>
              <a:solidFill>
                <a:srgbClr val="0033A0"/>
              </a:solidFill>
              <a:effectLst/>
              <a:uLnTx/>
              <a:uFillTx/>
              <a:latin typeface="Arial"/>
              <a:cs typeface="Arial"/>
            </a:endParaRPr>
          </a:p>
        </p:txBody>
      </p:sp>
      <p:sp>
        <p:nvSpPr>
          <p:cNvPr id="12" name="Rectangle 11">
            <a:extLst>
              <a:ext uri="{FF2B5EF4-FFF2-40B4-BE49-F238E27FC236}">
                <a16:creationId xmlns:a16="http://schemas.microsoft.com/office/drawing/2014/main" id="{3CD3B081-6966-8072-D450-38B2EC3A3E1D}"/>
              </a:ext>
            </a:extLst>
          </p:cNvPr>
          <p:cNvSpPr/>
          <p:nvPr/>
        </p:nvSpPr>
        <p:spPr>
          <a:xfrm rot="16200000">
            <a:off x="3187776" y="1621952"/>
            <a:ext cx="542280" cy="5916081"/>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13" name="TextBox 12">
            <a:extLst>
              <a:ext uri="{FF2B5EF4-FFF2-40B4-BE49-F238E27FC236}">
                <a16:creationId xmlns:a16="http://schemas.microsoft.com/office/drawing/2014/main" id="{95ECFC19-461B-718D-45D5-584212D11FA5}"/>
              </a:ext>
            </a:extLst>
          </p:cNvPr>
          <p:cNvSpPr txBox="1"/>
          <p:nvPr/>
        </p:nvSpPr>
        <p:spPr bwMode="auto">
          <a:xfrm>
            <a:off x="427173" y="5686045"/>
            <a:ext cx="456606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1" u="none" strike="noStrike" kern="0" cap="none" spc="0" normalizeH="0" baseline="0" noProof="0" dirty="0">
                <a:ln>
                  <a:noFill/>
                </a:ln>
                <a:solidFill>
                  <a:srgbClr val="0033A0"/>
                </a:solidFill>
                <a:effectLst/>
                <a:uLnTx/>
                <a:uFillTx/>
                <a:latin typeface="Arial"/>
                <a:cs typeface="Arial"/>
              </a:rPr>
              <a:t>(FELL – transitioned to GRAD in 2022)</a:t>
            </a:r>
            <a:endParaRPr kumimoji="0" lang="en-GB" sz="1000" b="0" i="1" u="none" strike="noStrike" kern="1200" cap="none" spc="0" normalizeH="0" baseline="0" noProof="0" dirty="0">
              <a:ln>
                <a:noFill/>
              </a:ln>
              <a:solidFill>
                <a:srgbClr val="0033A0"/>
              </a:solidFill>
              <a:effectLst/>
              <a:uLnTx/>
              <a:uFillTx/>
              <a:latin typeface="Arial"/>
              <a:cs typeface="Arial"/>
            </a:endParaRPr>
          </a:p>
        </p:txBody>
      </p:sp>
      <p:sp>
        <p:nvSpPr>
          <p:cNvPr id="2" name="TextBox 1"/>
          <p:cNvSpPr txBox="1"/>
          <p:nvPr/>
        </p:nvSpPr>
        <p:spPr bwMode="auto">
          <a:xfrm>
            <a:off x="7092783" y="1297452"/>
            <a:ext cx="4494216" cy="646331"/>
          </a:xfrm>
          <a:prstGeom prst="rect">
            <a:avLst/>
          </a:prstGeom>
          <a:noFill/>
          <a:ln w="28575">
            <a:solidFill>
              <a:schemeClr val="accent4"/>
            </a:solidFill>
            <a:prstDash val="solid"/>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A5A9"/>
                </a:solidFill>
                <a:effectLst/>
                <a:uLnTx/>
                <a:uFillTx/>
                <a:latin typeface="Arial"/>
                <a:cs typeface="Arial"/>
              </a:rPr>
              <a:t>Total number of applications </a:t>
            </a:r>
            <a:r>
              <a:rPr kumimoji="0" lang="en-GB" sz="1800" b="0" i="0" u="none" strike="noStrike" kern="1200" cap="none" spc="0" normalizeH="0" baseline="0" noProof="0" dirty="0">
                <a:ln>
                  <a:noFill/>
                </a:ln>
                <a:solidFill>
                  <a:srgbClr val="0033A0"/>
                </a:solidFill>
                <a:effectLst/>
                <a:uLnTx/>
                <a:uFillTx/>
                <a:latin typeface="Arial"/>
                <a:cs typeface="Arial"/>
              </a:rPr>
              <a:t>from DE increased by </a:t>
            </a:r>
            <a:r>
              <a:rPr kumimoji="0" lang="en-GB" sz="1800" b="1" i="0" u="none" strike="noStrike" kern="1200" cap="none" spc="0" normalizeH="0" baseline="0" noProof="0" dirty="0">
                <a:ln>
                  <a:noFill/>
                </a:ln>
                <a:solidFill>
                  <a:srgbClr val="E64179"/>
                </a:solidFill>
                <a:effectLst/>
                <a:uLnTx/>
                <a:uFillTx/>
                <a:latin typeface="Arial"/>
                <a:cs typeface="Arial"/>
              </a:rPr>
              <a:t>68.87%* </a:t>
            </a:r>
            <a:r>
              <a:rPr kumimoji="0" lang="en-GB" sz="1800" i="0" u="none" strike="noStrike" kern="1200" cap="none" spc="0" normalizeH="0" baseline="0" noProof="0" dirty="0">
                <a:ln>
                  <a:noFill/>
                </a:ln>
                <a:effectLst/>
                <a:uLnTx/>
                <a:uFillTx/>
                <a:latin typeface="Arial"/>
                <a:cs typeface="Arial"/>
              </a:rPr>
              <a:t>in 2023</a:t>
            </a:r>
          </a:p>
        </p:txBody>
      </p:sp>
      <p:pic>
        <p:nvPicPr>
          <p:cNvPr id="17" name="Graphic 16" descr="Bar chart with solid fill">
            <a:extLst>
              <a:ext uri="{FF2B5EF4-FFF2-40B4-BE49-F238E27FC236}">
                <a16:creationId xmlns:a16="http://schemas.microsoft.com/office/drawing/2014/main" id="{055A9555-5C51-FC67-DC70-99F0F05BE81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72599" y="321847"/>
            <a:ext cx="914400" cy="914400"/>
          </a:xfrm>
          <a:prstGeom prst="rect">
            <a:avLst/>
          </a:prstGeom>
        </p:spPr>
      </p:pic>
      <p:sp>
        <p:nvSpPr>
          <p:cNvPr id="9" name="Rectangle 8">
            <a:extLst>
              <a:ext uri="{FF2B5EF4-FFF2-40B4-BE49-F238E27FC236}">
                <a16:creationId xmlns:a16="http://schemas.microsoft.com/office/drawing/2014/main" id="{C961B419-E307-2322-1B80-B116459FD59D}"/>
              </a:ext>
            </a:extLst>
          </p:cNvPr>
          <p:cNvSpPr/>
          <p:nvPr/>
        </p:nvSpPr>
        <p:spPr>
          <a:xfrm rot="16200000">
            <a:off x="3232567" y="862967"/>
            <a:ext cx="455080" cy="591608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14" name="TextBox 13">
            <a:extLst>
              <a:ext uri="{FF2B5EF4-FFF2-40B4-BE49-F238E27FC236}">
                <a16:creationId xmlns:a16="http://schemas.microsoft.com/office/drawing/2014/main" id="{A68F3A33-19D0-1A1C-4AC5-11438ACD9762}"/>
              </a:ext>
            </a:extLst>
          </p:cNvPr>
          <p:cNvSpPr txBox="1"/>
          <p:nvPr/>
        </p:nvSpPr>
        <p:spPr bwMode="auto">
          <a:xfrm>
            <a:off x="3152775" y="5558581"/>
            <a:ext cx="9039226" cy="646331"/>
          </a:xfrm>
          <a:prstGeom prst="rect">
            <a:avLst/>
          </a:prstGeom>
          <a:noFill/>
        </p:spPr>
        <p:txBody>
          <a:bodyPr wrap="square" rtlCol="0">
            <a:spAutoFit/>
          </a:bodyPr>
          <a:lstStyle/>
          <a:p>
            <a:r>
              <a:rPr lang="en-US" sz="1200" dirty="0"/>
              <a:t>*Overall CERN applications increased in 2023 (record of over 100.000) but attracting talent from certain countries is way more difficult due to factors such as local competition, contract duration, salary etc. + without Outreach activities numbers would have been significantly lower. </a:t>
            </a:r>
            <a:endParaRPr lang="en-GB" sz="1200" dirty="0"/>
          </a:p>
        </p:txBody>
      </p:sp>
    </p:spTree>
    <p:extLst>
      <p:ext uri="{BB962C8B-B14F-4D97-AF65-F5344CB8AC3E}">
        <p14:creationId xmlns:p14="http://schemas.microsoft.com/office/powerpoint/2010/main" val="2533186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16632"/>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Recap</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of 2023 +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Status</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Quo 2024</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sp>
        <p:nvSpPr>
          <p:cNvPr id="8" name="TextBox 7">
            <a:extLst>
              <a:ext uri="{FF2B5EF4-FFF2-40B4-BE49-F238E27FC236}">
                <a16:creationId xmlns:a16="http://schemas.microsoft.com/office/drawing/2014/main" id="{1F73E29E-0344-735B-EB91-1A7B06FC769C}"/>
              </a:ext>
            </a:extLst>
          </p:cNvPr>
          <p:cNvSpPr txBox="1"/>
          <p:nvPr/>
        </p:nvSpPr>
        <p:spPr bwMode="auto">
          <a:xfrm>
            <a:off x="407987" y="815966"/>
            <a:ext cx="10793413"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E64179"/>
                </a:solidFill>
                <a:effectLst/>
                <a:uLnTx/>
                <a:uFillTx/>
                <a:latin typeface="Arial"/>
                <a:cs typeface="Arial"/>
              </a:rPr>
              <a:t>Total Application Numbers vs. </a:t>
            </a:r>
            <a:r>
              <a:rPr kumimoji="0" lang="fr-CH" sz="1800" b="1" i="0" u="none" strike="noStrike" kern="1200" cap="none" spc="0" normalizeH="0" baseline="0" noProof="0" dirty="0" err="1">
                <a:ln>
                  <a:noFill/>
                </a:ln>
                <a:solidFill>
                  <a:srgbClr val="E64179"/>
                </a:solidFill>
                <a:effectLst/>
                <a:uLnTx/>
                <a:uFillTx/>
                <a:latin typeface="Arial"/>
                <a:cs typeface="Arial"/>
              </a:rPr>
              <a:t>Selected</a:t>
            </a:r>
            <a:r>
              <a:rPr kumimoji="0" lang="fr-CH" sz="1800" b="1" i="0" u="none" strike="noStrike" kern="1200" cap="none" spc="0" normalizeH="0" baseline="0" noProof="0" dirty="0">
                <a:ln>
                  <a:noFill/>
                </a:ln>
                <a:solidFill>
                  <a:srgbClr val="E64179"/>
                </a:solidFill>
                <a:effectLst/>
                <a:uLnTx/>
                <a:uFillTx/>
                <a:latin typeface="Arial"/>
                <a:cs typeface="Arial"/>
              </a:rPr>
              <a:t> </a:t>
            </a:r>
            <a:r>
              <a:rPr kumimoji="0" lang="fr-CH" sz="1800" b="1" i="0" u="none" strike="noStrike" kern="1200" cap="none" spc="0" normalizeH="0" baseline="0" noProof="0" dirty="0" err="1">
                <a:ln>
                  <a:noFill/>
                </a:ln>
                <a:solidFill>
                  <a:srgbClr val="E64179"/>
                </a:solidFill>
                <a:effectLst/>
                <a:uLnTx/>
                <a:uFillTx/>
                <a:latin typeface="Arial"/>
                <a:cs typeface="Arial"/>
              </a:rPr>
              <a:t>from</a:t>
            </a:r>
            <a:r>
              <a:rPr kumimoji="0" lang="fr-CH" sz="1800" b="1" i="0" u="none" strike="noStrike" kern="1200" cap="none" spc="0" normalizeH="0" baseline="0" noProof="0" dirty="0">
                <a:ln>
                  <a:noFill/>
                </a:ln>
                <a:solidFill>
                  <a:srgbClr val="E64179"/>
                </a:solidFill>
                <a:effectLst/>
                <a:uLnTx/>
                <a:uFillTx/>
                <a:latin typeface="Arial"/>
                <a:cs typeface="Arial"/>
              </a:rPr>
              <a:t> German Nationals (</a:t>
            </a:r>
            <a:r>
              <a:rPr kumimoji="0" lang="fr-CH" sz="1800" b="1" i="0" u="none" strike="noStrike" kern="1200" cap="none" spc="0" normalizeH="0" baseline="0" noProof="0" dirty="0" err="1">
                <a:ln>
                  <a:noFill/>
                </a:ln>
                <a:solidFill>
                  <a:srgbClr val="E64179"/>
                </a:solidFill>
                <a:effectLst/>
                <a:uLnTx/>
                <a:uFillTx/>
                <a:latin typeface="Arial"/>
                <a:cs typeface="Arial"/>
              </a:rPr>
              <a:t>Primary</a:t>
            </a:r>
            <a:r>
              <a:rPr kumimoji="0" lang="fr-CH" sz="1800" b="1" i="0" u="none" strike="noStrike" kern="1200" cap="none" spc="0" normalizeH="0" baseline="0" noProof="0" dirty="0">
                <a:ln>
                  <a:noFill/>
                </a:ln>
                <a:solidFill>
                  <a:srgbClr val="E64179"/>
                </a:solidFill>
                <a:effectLst/>
                <a:uLnTx/>
                <a:uFillTx/>
                <a:latin typeface="Arial"/>
                <a:cs typeface="Arial"/>
              </a:rPr>
              <a:t> </a:t>
            </a:r>
            <a:r>
              <a:rPr kumimoji="0" lang="fr-CH" sz="1800" b="1" i="0" u="none" strike="noStrike" kern="1200" cap="none" spc="0" normalizeH="0" baseline="0" noProof="0" dirty="0" err="1">
                <a:ln>
                  <a:noFill/>
                </a:ln>
                <a:solidFill>
                  <a:srgbClr val="E64179"/>
                </a:solidFill>
                <a:effectLst/>
                <a:uLnTx/>
                <a:uFillTx/>
                <a:latin typeface="Arial"/>
                <a:cs typeface="Arial"/>
              </a:rPr>
              <a:t>Nationality</a:t>
            </a:r>
            <a:r>
              <a:rPr kumimoji="0" lang="fr-CH" sz="1800" b="1" i="0" u="none" strike="noStrike" kern="1200" cap="none" spc="0" normalizeH="0" baseline="0" noProof="0" dirty="0">
                <a:ln>
                  <a:noFill/>
                </a:ln>
                <a:solidFill>
                  <a:srgbClr val="E64179"/>
                </a:solidFill>
                <a:effectLst/>
                <a:uLnTx/>
                <a:uFillTx/>
                <a:latin typeface="Arial"/>
                <a:cs typeface="Arial"/>
              </a:rPr>
              <a:t>)</a:t>
            </a:r>
            <a:endParaRPr kumimoji="0" lang="en-US" sz="18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b"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800" b="1" i="0" u="none" strike="noStrike" kern="1200" cap="none" spc="0" normalizeH="0" baseline="0" noProof="0" dirty="0">
              <a:ln>
                <a:noFill/>
              </a:ln>
              <a:solidFill>
                <a:srgbClr val="E64179"/>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800" b="1" i="0" u="none" strike="noStrike" kern="1200" cap="none" spc="0" normalizeH="0" baseline="0" noProof="0" dirty="0">
              <a:ln>
                <a:noFill/>
              </a:ln>
              <a:solidFill>
                <a:srgbClr val="E64179"/>
              </a:solidFill>
              <a:effectLst/>
              <a:uLnTx/>
              <a:uFillTx/>
              <a:latin typeface="Arial"/>
              <a:cs typeface="Arial"/>
            </a:endParaRPr>
          </a:p>
        </p:txBody>
      </p:sp>
      <p:graphicFrame>
        <p:nvGraphicFramePr>
          <p:cNvPr id="16" name="Table 15"/>
          <p:cNvGraphicFramePr>
            <a:graphicFrameLocks noGrp="1"/>
          </p:cNvGraphicFramePr>
          <p:nvPr>
            <p:extLst>
              <p:ext uri="{D42A27DB-BD31-4B8C-83A1-F6EECF244321}">
                <p14:modId xmlns:p14="http://schemas.microsoft.com/office/powerpoint/2010/main" val="201691468"/>
              </p:ext>
            </p:extLst>
          </p:nvPr>
        </p:nvGraphicFramePr>
        <p:xfrm>
          <a:off x="546298" y="1287962"/>
          <a:ext cx="4868421" cy="4229855"/>
        </p:xfrm>
        <a:graphic>
          <a:graphicData uri="http://schemas.openxmlformats.org/drawingml/2006/table">
            <a:tbl>
              <a:tblPr>
                <a:tableStyleId>{2A488322-F2BA-4B5B-9748-0D474271808F}</a:tableStyleId>
              </a:tblPr>
              <a:tblGrid>
                <a:gridCol w="1849496">
                  <a:extLst>
                    <a:ext uri="{9D8B030D-6E8A-4147-A177-3AD203B41FA5}">
                      <a16:colId xmlns:a16="http://schemas.microsoft.com/office/drawing/2014/main" val="2485081497"/>
                    </a:ext>
                  </a:extLst>
                </a:gridCol>
                <a:gridCol w="454846">
                  <a:extLst>
                    <a:ext uri="{9D8B030D-6E8A-4147-A177-3AD203B41FA5}">
                      <a16:colId xmlns:a16="http://schemas.microsoft.com/office/drawing/2014/main" val="1441487722"/>
                    </a:ext>
                  </a:extLst>
                </a:gridCol>
                <a:gridCol w="511996">
                  <a:extLst>
                    <a:ext uri="{9D8B030D-6E8A-4147-A177-3AD203B41FA5}">
                      <a16:colId xmlns:a16="http://schemas.microsoft.com/office/drawing/2014/main" val="128468972"/>
                    </a:ext>
                  </a:extLst>
                </a:gridCol>
                <a:gridCol w="454846">
                  <a:extLst>
                    <a:ext uri="{9D8B030D-6E8A-4147-A177-3AD203B41FA5}">
                      <a16:colId xmlns:a16="http://schemas.microsoft.com/office/drawing/2014/main" val="2063116180"/>
                    </a:ext>
                  </a:extLst>
                </a:gridCol>
                <a:gridCol w="511996">
                  <a:extLst>
                    <a:ext uri="{9D8B030D-6E8A-4147-A177-3AD203B41FA5}">
                      <a16:colId xmlns:a16="http://schemas.microsoft.com/office/drawing/2014/main" val="653577694"/>
                    </a:ext>
                  </a:extLst>
                </a:gridCol>
                <a:gridCol w="461196">
                  <a:extLst>
                    <a:ext uri="{9D8B030D-6E8A-4147-A177-3AD203B41FA5}">
                      <a16:colId xmlns:a16="http://schemas.microsoft.com/office/drawing/2014/main" val="2200496786"/>
                    </a:ext>
                  </a:extLst>
                </a:gridCol>
                <a:gridCol w="624045">
                  <a:extLst>
                    <a:ext uri="{9D8B030D-6E8A-4147-A177-3AD203B41FA5}">
                      <a16:colId xmlns:a16="http://schemas.microsoft.com/office/drawing/2014/main" val="1510692063"/>
                    </a:ext>
                  </a:extLst>
                </a:gridCol>
              </a:tblGrid>
              <a:tr h="402495">
                <a:tc rowSpan="2">
                  <a:txBody>
                    <a:bodyPr/>
                    <a:lstStyle/>
                    <a:p>
                      <a:pPr algn="ctr" fontAlgn="ctr"/>
                      <a:r>
                        <a:rPr lang="en-GB" sz="900" u="none" strike="noStrike" dirty="0">
                          <a:effectLst/>
                        </a:rPr>
                        <a:t> </a:t>
                      </a:r>
                      <a:endParaRPr lang="en-GB" sz="900" b="0" i="0" u="none" strike="noStrike" dirty="0">
                        <a:solidFill>
                          <a:srgbClr val="000000"/>
                        </a:solidFill>
                        <a:effectLst/>
                        <a:latin typeface="Calibri" panose="020F0502020204030204" pitchFamily="34" charset="0"/>
                      </a:endParaRPr>
                    </a:p>
                  </a:txBody>
                  <a:tcPr marL="5173" marR="5173" marT="5173" marB="0" anchor="ctr"/>
                </a:tc>
                <a:tc gridSpan="2">
                  <a:txBody>
                    <a:bodyPr/>
                    <a:lstStyle/>
                    <a:p>
                      <a:pPr algn="ctr" fontAlgn="ctr"/>
                      <a:r>
                        <a:rPr lang="en-GB" sz="900" b="1" u="none" strike="noStrike" dirty="0">
                          <a:effectLst/>
                        </a:rPr>
                        <a:t>2022</a:t>
                      </a:r>
                      <a:endParaRPr lang="en-GB" sz="900" b="1" i="0" u="none" strike="noStrike" dirty="0">
                        <a:solidFill>
                          <a:srgbClr val="0033A0"/>
                        </a:solidFill>
                        <a:effectLst/>
                        <a:latin typeface="Arial" panose="020B0604020202020204" pitchFamily="34" charset="0"/>
                      </a:endParaRPr>
                    </a:p>
                  </a:txBody>
                  <a:tcPr marL="5173" marR="5173" marT="5173" marB="0" anchor="ctr">
                    <a:solidFill>
                      <a:schemeClr val="accent2">
                        <a:lumMod val="20000"/>
                        <a:lumOff val="80000"/>
                      </a:schemeClr>
                    </a:solidFill>
                  </a:tcPr>
                </a:tc>
                <a:tc hMerge="1">
                  <a:txBody>
                    <a:bodyPr/>
                    <a:lstStyle/>
                    <a:p>
                      <a:endParaRPr lang="en-GB"/>
                    </a:p>
                  </a:txBody>
                  <a:tcPr/>
                </a:tc>
                <a:tc gridSpan="2">
                  <a:txBody>
                    <a:bodyPr/>
                    <a:lstStyle/>
                    <a:p>
                      <a:pPr algn="ctr" fontAlgn="ctr"/>
                      <a:r>
                        <a:rPr lang="en-GB" sz="900" b="1" u="none" strike="noStrike" dirty="0">
                          <a:effectLst/>
                        </a:rPr>
                        <a:t>2023</a:t>
                      </a:r>
                      <a:endParaRPr lang="en-GB" sz="900" b="1" i="0" u="none" strike="noStrike" dirty="0">
                        <a:solidFill>
                          <a:srgbClr val="0033A0"/>
                        </a:solidFill>
                        <a:effectLst/>
                        <a:latin typeface="Arial" panose="020B0604020202020204" pitchFamily="34" charset="0"/>
                      </a:endParaRPr>
                    </a:p>
                  </a:txBody>
                  <a:tcPr marL="5173" marR="5173" marT="5173" marB="0" anchor="ctr">
                    <a:solidFill>
                      <a:schemeClr val="bg1">
                        <a:lumMod val="95000"/>
                      </a:schemeClr>
                    </a:solidFill>
                  </a:tcPr>
                </a:tc>
                <a:tc hMerge="1">
                  <a:txBody>
                    <a:bodyPr/>
                    <a:lstStyle/>
                    <a:p>
                      <a:endParaRPr lang="en-GB"/>
                    </a:p>
                  </a:txBody>
                  <a:tcPr/>
                </a:tc>
                <a:tc gridSpan="2">
                  <a:txBody>
                    <a:bodyPr/>
                    <a:lstStyle/>
                    <a:p>
                      <a:pPr algn="ctr" fontAlgn="ctr"/>
                      <a:r>
                        <a:rPr lang="en-US" sz="900" b="1" i="0" u="none" strike="noStrike" dirty="0">
                          <a:solidFill>
                            <a:srgbClr val="0033A0"/>
                          </a:solidFill>
                          <a:effectLst/>
                          <a:latin typeface="Arial" panose="020B0604020202020204" pitchFamily="34" charset="0"/>
                        </a:rPr>
                        <a:t>2024</a:t>
                      </a:r>
                      <a:endParaRPr lang="en-GB" sz="900" b="1" i="0" u="none" strike="noStrike" dirty="0">
                        <a:solidFill>
                          <a:srgbClr val="0033A0"/>
                        </a:solidFill>
                        <a:effectLst/>
                        <a:latin typeface="Arial" panose="020B0604020202020204" pitchFamily="34" charset="0"/>
                      </a:endParaRPr>
                    </a:p>
                  </a:txBody>
                  <a:tcPr marL="5173" marR="5173" marT="5173" marB="0" anchor="ctr">
                    <a:solidFill>
                      <a:schemeClr val="accent4">
                        <a:lumMod val="20000"/>
                        <a:lumOff val="80000"/>
                      </a:schemeClr>
                    </a:solidFill>
                  </a:tcPr>
                </a:tc>
                <a:tc hMerge="1">
                  <a:txBody>
                    <a:bodyPr/>
                    <a:lstStyle/>
                    <a:p>
                      <a:pPr algn="ctr" fontAlgn="ctr"/>
                      <a:endParaRPr lang="en-GB" sz="900" b="1" i="0" u="none" strike="noStrike" dirty="0">
                        <a:solidFill>
                          <a:srgbClr val="0033A0"/>
                        </a:solidFill>
                        <a:effectLst/>
                        <a:latin typeface="Arial" panose="020B0604020202020204" pitchFamily="34" charset="0"/>
                      </a:endParaRPr>
                    </a:p>
                  </a:txBody>
                  <a:tcPr marL="5173" marR="5173" marT="5173" marB="0" anchor="ctr">
                    <a:solidFill>
                      <a:schemeClr val="bg1">
                        <a:lumMod val="95000"/>
                      </a:schemeClr>
                    </a:solidFill>
                  </a:tcPr>
                </a:tc>
                <a:extLst>
                  <a:ext uri="{0D108BD9-81ED-4DB2-BD59-A6C34878D82A}">
                    <a16:rowId xmlns:a16="http://schemas.microsoft.com/office/drawing/2014/main" val="1882311137"/>
                  </a:ext>
                </a:extLst>
              </a:tr>
              <a:tr h="558733">
                <a:tc vMerge="1">
                  <a:txBody>
                    <a:bodyPr/>
                    <a:lstStyle/>
                    <a:p>
                      <a:pPr algn="ctr" fontAlgn="ctr"/>
                      <a:endParaRPr lang="en-GB" sz="900" b="0" i="0" u="none" strike="noStrike" dirty="0">
                        <a:solidFill>
                          <a:srgbClr val="000000"/>
                        </a:solidFill>
                        <a:effectLst/>
                        <a:latin typeface="Calibri" panose="020F0502020204030204" pitchFamily="34" charset="0"/>
                      </a:endParaRPr>
                    </a:p>
                  </a:txBody>
                  <a:tcPr marL="5173" marR="5173" marT="5173" marB="0" anchor="ctr"/>
                </a:tc>
                <a:tc>
                  <a:txBody>
                    <a:bodyPr/>
                    <a:lstStyle/>
                    <a:p>
                      <a:pPr algn="ctr" fontAlgn="ctr"/>
                      <a:r>
                        <a:rPr lang="en-GB" sz="900" b="1" u="none" strike="noStrike" dirty="0">
                          <a:effectLst/>
                        </a:rPr>
                        <a:t>Applied</a:t>
                      </a:r>
                      <a:endParaRPr lang="en-GB" sz="900" b="1" i="0" u="none" strike="noStrike" dirty="0">
                        <a:solidFill>
                          <a:srgbClr val="000000"/>
                        </a:solidFill>
                        <a:effectLst/>
                        <a:latin typeface="Calibri" panose="020F0502020204030204" pitchFamily="34" charset="0"/>
                      </a:endParaRPr>
                    </a:p>
                  </a:txBody>
                  <a:tcPr marL="5173" marR="5173" marT="5173" marB="0" anchor="ctr">
                    <a:solidFill>
                      <a:schemeClr val="bg2">
                        <a:lumMod val="90000"/>
                      </a:schemeClr>
                    </a:solidFill>
                  </a:tcPr>
                </a:tc>
                <a:tc>
                  <a:txBody>
                    <a:bodyPr/>
                    <a:lstStyle/>
                    <a:p>
                      <a:pPr algn="ctr" fontAlgn="ctr"/>
                      <a:r>
                        <a:rPr lang="en-US" sz="900" b="1" u="none" strike="noStrike" dirty="0">
                          <a:solidFill>
                            <a:schemeClr val="dk1"/>
                          </a:solidFill>
                          <a:effectLst/>
                          <a:latin typeface="+mn-lt"/>
                          <a:ea typeface="+mn-ea"/>
                          <a:cs typeface="+mn-cs"/>
                        </a:rPr>
                        <a:t>S</a:t>
                      </a:r>
                      <a:r>
                        <a:rPr lang="en-GB" sz="900" b="1" u="none" strike="noStrike" dirty="0">
                          <a:solidFill>
                            <a:schemeClr val="dk1"/>
                          </a:solidFill>
                          <a:effectLst/>
                          <a:latin typeface="+mn-lt"/>
                          <a:ea typeface="+mn-ea"/>
                          <a:cs typeface="+mn-cs"/>
                        </a:rPr>
                        <a:t>elected</a:t>
                      </a:r>
                    </a:p>
                  </a:txBody>
                  <a:tcPr marL="5173" marR="5173" marT="5173" marB="0" anchor="ctr">
                    <a:solidFill>
                      <a:schemeClr val="accent6">
                        <a:lumMod val="10000"/>
                        <a:lumOff val="90000"/>
                      </a:schemeClr>
                    </a:solidFill>
                  </a:tcPr>
                </a:tc>
                <a:tc>
                  <a:txBody>
                    <a:bodyPr/>
                    <a:lstStyle/>
                    <a:p>
                      <a:pPr algn="ctr" fontAlgn="ctr"/>
                      <a:r>
                        <a:rPr lang="en-GB" sz="900" b="1" u="none" strike="noStrike" dirty="0">
                          <a:effectLst/>
                        </a:rPr>
                        <a:t>Applied</a:t>
                      </a:r>
                      <a:endParaRPr lang="en-GB" sz="900" b="1" i="0" u="none" strike="noStrike" dirty="0">
                        <a:solidFill>
                          <a:srgbClr val="000000"/>
                        </a:solidFill>
                        <a:effectLst/>
                        <a:latin typeface="Calibri" panose="020F0502020204030204" pitchFamily="34" charset="0"/>
                      </a:endParaRPr>
                    </a:p>
                  </a:txBody>
                  <a:tcPr marL="5173" marR="5173" marT="5173" marB="0" anchor="ctr">
                    <a:solidFill>
                      <a:schemeClr val="bg2">
                        <a:lumMod val="90000"/>
                      </a:schemeClr>
                    </a:solidFill>
                  </a:tcPr>
                </a:tc>
                <a:tc>
                  <a:txBody>
                    <a:bodyPr/>
                    <a:lstStyle/>
                    <a:p>
                      <a:pPr algn="ctr" fontAlgn="ctr"/>
                      <a:r>
                        <a:rPr lang="en-US" sz="900" b="1" u="none" strike="noStrike" dirty="0">
                          <a:solidFill>
                            <a:schemeClr val="dk1"/>
                          </a:solidFill>
                          <a:effectLst/>
                          <a:latin typeface="+mn-lt"/>
                          <a:ea typeface="+mn-ea"/>
                          <a:cs typeface="+mn-cs"/>
                        </a:rPr>
                        <a:t>S</a:t>
                      </a:r>
                      <a:r>
                        <a:rPr lang="en-GB" sz="900" b="1" u="none" strike="noStrike" dirty="0">
                          <a:solidFill>
                            <a:schemeClr val="dk1"/>
                          </a:solidFill>
                          <a:effectLst/>
                          <a:latin typeface="+mn-lt"/>
                          <a:ea typeface="+mn-ea"/>
                          <a:cs typeface="+mn-cs"/>
                        </a:rPr>
                        <a:t>elected</a:t>
                      </a:r>
                    </a:p>
                  </a:txBody>
                  <a:tcPr marL="5173" marR="5173" marT="5173" marB="0" anchor="ctr">
                    <a:solidFill>
                      <a:schemeClr val="accent6">
                        <a:lumMod val="10000"/>
                        <a:lumOff val="90000"/>
                      </a:schemeClr>
                    </a:solidFill>
                  </a:tcPr>
                </a:tc>
                <a:tc>
                  <a:txBody>
                    <a:bodyPr/>
                    <a:lstStyle/>
                    <a:p>
                      <a:pPr algn="ctr" fontAlgn="ctr"/>
                      <a:r>
                        <a:rPr lang="en-US" sz="900" b="1" u="none" strike="noStrike" dirty="0">
                          <a:solidFill>
                            <a:schemeClr val="dk1"/>
                          </a:solidFill>
                          <a:effectLst/>
                          <a:latin typeface="+mn-lt"/>
                          <a:ea typeface="+mn-ea"/>
                          <a:cs typeface="+mn-cs"/>
                        </a:rPr>
                        <a:t>Applied</a:t>
                      </a:r>
                      <a:endParaRPr lang="en-GB" sz="900" b="1" u="none" strike="noStrike" dirty="0">
                        <a:solidFill>
                          <a:schemeClr val="dk1"/>
                        </a:solidFill>
                        <a:effectLst/>
                        <a:latin typeface="+mn-lt"/>
                        <a:ea typeface="+mn-ea"/>
                        <a:cs typeface="+mn-cs"/>
                      </a:endParaRPr>
                    </a:p>
                  </a:txBody>
                  <a:tcPr marL="5173" marR="5173" marT="5173" marB="0" anchor="ctr">
                    <a:solidFill>
                      <a:schemeClr val="accent6">
                        <a:lumMod val="10000"/>
                        <a:lumOff val="90000"/>
                      </a:schemeClr>
                    </a:solidFill>
                  </a:tcPr>
                </a:tc>
                <a:tc>
                  <a:txBody>
                    <a:bodyPr/>
                    <a:lstStyle/>
                    <a:p>
                      <a:pPr algn="ctr" fontAlgn="ctr"/>
                      <a:r>
                        <a:rPr lang="en-US" sz="900" b="1" u="none" strike="noStrike" dirty="0">
                          <a:solidFill>
                            <a:schemeClr val="dk1"/>
                          </a:solidFill>
                          <a:effectLst/>
                          <a:latin typeface="+mn-lt"/>
                          <a:ea typeface="+mn-ea"/>
                          <a:cs typeface="+mn-cs"/>
                        </a:rPr>
                        <a:t>Selected</a:t>
                      </a:r>
                      <a:endParaRPr lang="en-GB" sz="900" b="1" u="none" strike="noStrike" dirty="0">
                        <a:solidFill>
                          <a:schemeClr val="dk1"/>
                        </a:solidFill>
                        <a:effectLst/>
                        <a:latin typeface="+mn-lt"/>
                        <a:ea typeface="+mn-ea"/>
                        <a:cs typeface="+mn-cs"/>
                      </a:endParaRPr>
                    </a:p>
                  </a:txBody>
                  <a:tcPr marL="5173" marR="5173" marT="5173" marB="0" anchor="ctr">
                    <a:solidFill>
                      <a:schemeClr val="accent6">
                        <a:lumMod val="10000"/>
                        <a:lumOff val="90000"/>
                      </a:schemeClr>
                    </a:solidFill>
                  </a:tcPr>
                </a:tc>
                <a:extLst>
                  <a:ext uri="{0D108BD9-81ED-4DB2-BD59-A6C34878D82A}">
                    <a16:rowId xmlns:a16="http://schemas.microsoft.com/office/drawing/2014/main" val="1871818729"/>
                  </a:ext>
                </a:extLst>
              </a:tr>
              <a:tr h="237979">
                <a:tc>
                  <a:txBody>
                    <a:bodyPr/>
                    <a:lstStyle/>
                    <a:p>
                      <a:pPr algn="l" fontAlgn="ctr"/>
                      <a:r>
                        <a:rPr lang="en-GB" sz="1100" u="none" strike="noStrike" dirty="0">
                          <a:effectLst/>
                          <a:latin typeface="+mj-lt"/>
                        </a:rPr>
                        <a:t>Administrative Students</a:t>
                      </a:r>
                      <a:endParaRPr lang="en-GB" sz="1100" b="1" i="0" u="none" strike="noStrike" dirty="0">
                        <a:solidFill>
                          <a:srgbClr val="0033A0"/>
                        </a:solidFill>
                        <a:effectLst/>
                        <a:latin typeface="+mj-lt"/>
                      </a:endParaRPr>
                    </a:p>
                  </a:txBody>
                  <a:tcPr marL="5173" marR="5173" marT="5173" marB="0" anchor="ctr"/>
                </a:tc>
                <a:tc>
                  <a:txBody>
                    <a:bodyPr/>
                    <a:lstStyle/>
                    <a:p>
                      <a:pPr algn="ctr" fontAlgn="b"/>
                      <a:r>
                        <a:rPr lang="en-GB" sz="1100" u="none" strike="noStrike">
                          <a:effectLst/>
                          <a:latin typeface="+mn-lt"/>
                        </a:rPr>
                        <a:t>23</a:t>
                      </a:r>
                      <a:endParaRPr lang="en-GB" sz="1100" b="0" i="0" u="none" strike="noStrike">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US" sz="1100" b="0" i="0" u="none" strike="noStrike" dirty="0">
                          <a:solidFill>
                            <a:srgbClr val="0033A0"/>
                          </a:solidFill>
                          <a:effectLst/>
                          <a:latin typeface="+mn-lt"/>
                        </a:rPr>
                        <a:t>4</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a:effectLst/>
                          <a:latin typeface="+mn-lt"/>
                        </a:rPr>
                        <a:t>40</a:t>
                      </a:r>
                      <a:endParaRPr lang="en-GB" sz="1100" b="0" i="0" u="none" strike="noStrike">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a:effectLst/>
                          <a:latin typeface="+mn-lt"/>
                        </a:rPr>
                        <a:t>1</a:t>
                      </a:r>
                      <a:endParaRPr lang="en-GB" sz="1100" b="0" i="0" u="none" strike="noStrike">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US" sz="1200" b="0" i="0" u="none" strike="noStrike" dirty="0">
                          <a:solidFill>
                            <a:srgbClr val="0033A0"/>
                          </a:solidFill>
                          <a:effectLst/>
                          <a:latin typeface="Arial" panose="020B0604020202020204" pitchFamily="34" charset="0"/>
                        </a:rPr>
                        <a:t>2</a:t>
                      </a:r>
                      <a:r>
                        <a:rPr lang="en-GB" sz="1200" b="0" i="0" u="none" strike="noStrike" dirty="0">
                          <a:solidFill>
                            <a:srgbClr val="0033A0"/>
                          </a:solidFill>
                          <a:effectLst/>
                          <a:latin typeface="Arial" panose="020B0604020202020204" pitchFamily="34" charset="0"/>
                        </a:rPr>
                        <a:t>8</a:t>
                      </a: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1</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1124125421"/>
                  </a:ext>
                </a:extLst>
              </a:tr>
              <a:tr h="248326">
                <a:tc>
                  <a:txBody>
                    <a:bodyPr/>
                    <a:lstStyle/>
                    <a:p>
                      <a:pPr algn="l" fontAlgn="ctr"/>
                      <a:r>
                        <a:rPr lang="en-GB" sz="1100" u="none" strike="noStrike">
                          <a:effectLst/>
                          <a:latin typeface="+mj-lt"/>
                        </a:rPr>
                        <a:t>Corresponding Associates</a:t>
                      </a:r>
                      <a:endParaRPr lang="en-GB" sz="1100" b="1" i="0" u="none" strike="noStrike">
                        <a:solidFill>
                          <a:srgbClr val="0033A0"/>
                        </a:solidFill>
                        <a:effectLst/>
                        <a:latin typeface="+mj-lt"/>
                      </a:endParaRPr>
                    </a:p>
                  </a:txBody>
                  <a:tcPr marL="5173" marR="5173" marT="5173" marB="0" anchor="ctr"/>
                </a:tc>
                <a:tc>
                  <a:txBody>
                    <a:bodyPr/>
                    <a:lstStyle/>
                    <a:p>
                      <a:pPr algn="ctr" fontAlgn="b"/>
                      <a:r>
                        <a:rPr lang="en-GB" sz="1100" u="none" strike="noStrike">
                          <a:effectLst/>
                          <a:latin typeface="+mn-lt"/>
                        </a:rPr>
                        <a:t>1</a:t>
                      </a:r>
                      <a:endParaRPr lang="en-GB" sz="1100" b="0" i="0" u="none" strike="noStrike">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a:effectLst/>
                          <a:latin typeface="+mn-lt"/>
                        </a:rPr>
                        <a:t>1</a:t>
                      </a:r>
                      <a:endParaRPr lang="en-GB" sz="1100" b="0" i="0" u="none" strike="noStrike">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a:effectLst/>
                          <a:latin typeface="+mn-lt"/>
                        </a:rPr>
                        <a:t>2</a:t>
                      </a:r>
                      <a:endParaRPr lang="en-GB" sz="1100" b="0" i="0" u="none" strike="noStrike">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a:effectLst/>
                          <a:latin typeface="+mn-lt"/>
                        </a:rPr>
                        <a:t>1</a:t>
                      </a:r>
                      <a:endParaRPr lang="en-GB" sz="1100" b="0" i="0" u="none" strike="noStrike">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endParaRPr lang="en-GB" sz="1200" b="0" i="0" u="none" strike="noStrike" dirty="0">
                        <a:solidFill>
                          <a:srgbClr val="0033A0"/>
                        </a:solidFill>
                        <a:effectLst/>
                        <a:latin typeface="Arial" panose="020B0604020202020204" pitchFamily="34" charset="0"/>
                      </a:endParaRP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1</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3316969270"/>
                  </a:ext>
                </a:extLst>
              </a:tr>
              <a:tr h="269020">
                <a:tc>
                  <a:txBody>
                    <a:bodyPr/>
                    <a:lstStyle/>
                    <a:p>
                      <a:pPr algn="l" fontAlgn="ctr"/>
                      <a:r>
                        <a:rPr lang="en-GB" sz="1100" u="none" strike="noStrike" dirty="0">
                          <a:effectLst/>
                          <a:latin typeface="+mj-lt"/>
                        </a:rPr>
                        <a:t>Doctoral Students</a:t>
                      </a:r>
                      <a:endParaRPr lang="en-GB" sz="1100" b="1" i="0" u="none" strike="noStrike" dirty="0">
                        <a:solidFill>
                          <a:srgbClr val="0033A0"/>
                        </a:solidFill>
                        <a:effectLst/>
                        <a:latin typeface="+mj-lt"/>
                      </a:endParaRPr>
                    </a:p>
                  </a:txBody>
                  <a:tcPr marL="5173" marR="5173" marT="5173" marB="0" anchor="ctr"/>
                </a:tc>
                <a:tc>
                  <a:txBody>
                    <a:bodyPr/>
                    <a:lstStyle/>
                    <a:p>
                      <a:pPr algn="ctr" fontAlgn="b"/>
                      <a:r>
                        <a:rPr lang="en-GB" sz="1100" u="none" strike="noStrike" dirty="0">
                          <a:effectLst/>
                          <a:latin typeface="+mn-lt"/>
                        </a:rPr>
                        <a:t>28</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11</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45</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US" sz="1100" b="0" i="0" u="none" strike="noStrike" dirty="0">
                          <a:solidFill>
                            <a:srgbClr val="0033A0"/>
                          </a:solidFill>
                          <a:effectLst/>
                          <a:latin typeface="+mn-lt"/>
                        </a:rPr>
                        <a:t>1</a:t>
                      </a:r>
                      <a:r>
                        <a:rPr lang="en-GB" sz="1100" b="0" i="0" u="none" strike="noStrike" dirty="0">
                          <a:solidFill>
                            <a:srgbClr val="0033A0"/>
                          </a:solidFill>
                          <a:effectLst/>
                          <a:latin typeface="+mn-lt"/>
                        </a:rPr>
                        <a:t>5</a:t>
                      </a:r>
                    </a:p>
                  </a:txBody>
                  <a:tcPr marL="5173" marR="5173" marT="5173" marB="0" anchor="b">
                    <a:solidFill>
                      <a:schemeClr val="accent6">
                        <a:lumMod val="10000"/>
                        <a:lumOff val="90000"/>
                      </a:schemeClr>
                    </a:solidFill>
                  </a:tcPr>
                </a:tc>
                <a:tc>
                  <a:txBody>
                    <a:bodyPr/>
                    <a:lstStyle/>
                    <a:p>
                      <a:pPr algn="ctr" fontAlgn="b"/>
                      <a:r>
                        <a:rPr lang="en-US" sz="1200" b="0" i="0" u="none" strike="noStrike" dirty="0">
                          <a:solidFill>
                            <a:srgbClr val="0033A0"/>
                          </a:solidFill>
                          <a:effectLst/>
                          <a:latin typeface="Arial" panose="020B0604020202020204" pitchFamily="34" charset="0"/>
                        </a:rPr>
                        <a:t>1</a:t>
                      </a:r>
                      <a:r>
                        <a:rPr lang="en-GB" sz="1200" b="0" i="0" u="none" strike="noStrike" dirty="0">
                          <a:solidFill>
                            <a:srgbClr val="0033A0"/>
                          </a:solidFill>
                          <a:effectLst/>
                          <a:latin typeface="Arial" panose="020B0604020202020204" pitchFamily="34" charset="0"/>
                        </a:rPr>
                        <a:t>2</a:t>
                      </a: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6</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3819410532"/>
                  </a:ext>
                </a:extLst>
              </a:tr>
              <a:tr h="222458">
                <a:tc>
                  <a:txBody>
                    <a:bodyPr/>
                    <a:lstStyle/>
                    <a:p>
                      <a:pPr algn="l" fontAlgn="ctr"/>
                      <a:r>
                        <a:rPr lang="en-GB" sz="1100" u="none" strike="noStrike" dirty="0">
                          <a:effectLst/>
                          <a:latin typeface="+mj-lt"/>
                        </a:rPr>
                        <a:t>Early Career Professionals</a:t>
                      </a:r>
                      <a:endParaRPr lang="en-GB" sz="1100" b="1" i="0" u="none" strike="noStrike" dirty="0">
                        <a:solidFill>
                          <a:srgbClr val="0033A0"/>
                        </a:solidFill>
                        <a:effectLst/>
                        <a:latin typeface="+mj-lt"/>
                      </a:endParaRPr>
                    </a:p>
                  </a:txBody>
                  <a:tcPr marL="5173" marR="5173" marT="5173" marB="0" anchor="ctr"/>
                </a:tc>
                <a:tc>
                  <a:txBody>
                    <a:bodyPr/>
                    <a:lstStyle/>
                    <a:p>
                      <a:pPr algn="ctr" fontAlgn="b"/>
                      <a:r>
                        <a:rPr lang="en-GB" sz="1100" u="none" strike="noStrike" dirty="0">
                          <a:effectLst/>
                          <a:latin typeface="+mn-lt"/>
                        </a:rPr>
                        <a:t>25</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1</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dirty="0">
                          <a:effectLst/>
                          <a:latin typeface="+mn-lt"/>
                        </a:rPr>
                        <a:t>204</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16</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US" sz="1200" b="0" i="0" u="none" strike="noStrike" dirty="0">
                          <a:solidFill>
                            <a:srgbClr val="0033A0"/>
                          </a:solidFill>
                          <a:effectLst/>
                          <a:latin typeface="Arial" panose="020B0604020202020204" pitchFamily="34" charset="0"/>
                        </a:rPr>
                        <a:t>3</a:t>
                      </a:r>
                      <a:r>
                        <a:rPr lang="en-GB" sz="1200" b="0" i="0" u="none" strike="noStrike" dirty="0">
                          <a:solidFill>
                            <a:srgbClr val="0033A0"/>
                          </a:solidFill>
                          <a:effectLst/>
                          <a:latin typeface="Arial" panose="020B0604020202020204" pitchFamily="34" charset="0"/>
                        </a:rPr>
                        <a:t>05</a:t>
                      </a: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11</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400272221"/>
                  </a:ext>
                </a:extLst>
              </a:tr>
              <a:tr h="232805">
                <a:tc>
                  <a:txBody>
                    <a:bodyPr/>
                    <a:lstStyle/>
                    <a:p>
                      <a:pPr algn="l" fontAlgn="ctr"/>
                      <a:r>
                        <a:rPr lang="en-GB" sz="1100" u="none" strike="noStrike" dirty="0">
                          <a:effectLst/>
                          <a:latin typeface="+mj-lt"/>
                        </a:rPr>
                        <a:t>Experienced Project Graduates</a:t>
                      </a:r>
                      <a:endParaRPr lang="en-GB" sz="1100" b="1" i="0" u="none" strike="noStrike" dirty="0">
                        <a:solidFill>
                          <a:srgbClr val="0033A0"/>
                        </a:solidFill>
                        <a:effectLst/>
                        <a:latin typeface="+mj-lt"/>
                      </a:endParaRPr>
                    </a:p>
                  </a:txBody>
                  <a:tcPr marL="5173" marR="5173" marT="5173" marB="0" anchor="ctr"/>
                </a:tc>
                <a:tc>
                  <a:txBody>
                    <a:bodyPr/>
                    <a:lstStyle/>
                    <a:p>
                      <a:pPr algn="ctr" fontAlgn="b"/>
                      <a:r>
                        <a:rPr lang="en-GB" sz="1100" u="none" strike="noStrike" dirty="0">
                          <a:effectLst/>
                          <a:latin typeface="+mn-lt"/>
                        </a:rPr>
                        <a:t>18</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 </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dirty="0">
                          <a:effectLst/>
                          <a:latin typeface="+mn-lt"/>
                        </a:rPr>
                        <a:t>219</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8</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US" sz="1200" b="0" i="0" u="none" strike="noStrike" dirty="0">
                          <a:solidFill>
                            <a:srgbClr val="0033A0"/>
                          </a:solidFill>
                          <a:effectLst/>
                          <a:latin typeface="Arial" panose="020B0604020202020204" pitchFamily="34" charset="0"/>
                        </a:rPr>
                        <a:t>2</a:t>
                      </a:r>
                      <a:r>
                        <a:rPr lang="en-GB" sz="1200" b="0" i="0" u="none" strike="noStrike" dirty="0">
                          <a:solidFill>
                            <a:srgbClr val="0033A0"/>
                          </a:solidFill>
                          <a:effectLst/>
                          <a:latin typeface="Arial" panose="020B0604020202020204" pitchFamily="34" charset="0"/>
                        </a:rPr>
                        <a:t>08</a:t>
                      </a: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10</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3141644843"/>
                  </a:ext>
                </a:extLst>
              </a:tr>
              <a:tr h="232805">
                <a:tc>
                  <a:txBody>
                    <a:bodyPr/>
                    <a:lstStyle/>
                    <a:p>
                      <a:pPr algn="l" fontAlgn="ctr"/>
                      <a:r>
                        <a:rPr lang="en-GB" sz="1100" u="none" strike="noStrike">
                          <a:effectLst/>
                          <a:latin typeface="+mj-lt"/>
                        </a:rPr>
                        <a:t>Fellows</a:t>
                      </a:r>
                      <a:endParaRPr lang="en-GB" sz="1100" b="1" i="0" u="none" strike="noStrike">
                        <a:solidFill>
                          <a:srgbClr val="0033A0"/>
                        </a:solidFill>
                        <a:effectLst/>
                        <a:latin typeface="+mj-lt"/>
                      </a:endParaRPr>
                    </a:p>
                  </a:txBody>
                  <a:tcPr marL="5173" marR="5173" marT="5173" marB="0" anchor="ctr"/>
                </a:tc>
                <a:tc>
                  <a:txBody>
                    <a:bodyPr/>
                    <a:lstStyle/>
                    <a:p>
                      <a:pPr algn="ctr" fontAlgn="b"/>
                      <a:r>
                        <a:rPr lang="en-GB" sz="1100" u="none" strike="noStrike" dirty="0">
                          <a:effectLst/>
                          <a:latin typeface="+mn-lt"/>
                        </a:rPr>
                        <a:t>102</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21</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dirty="0">
                          <a:effectLst/>
                          <a:latin typeface="+mn-lt"/>
                        </a:rPr>
                        <a:t> </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 </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endParaRPr lang="en-GB" sz="1200" b="0" i="0" u="none" strike="noStrike" dirty="0">
                        <a:solidFill>
                          <a:srgbClr val="0033A0"/>
                        </a:solidFill>
                        <a:effectLst/>
                        <a:latin typeface="Arial" panose="020B0604020202020204" pitchFamily="34" charset="0"/>
                      </a:endParaRPr>
                    </a:p>
                  </a:txBody>
                  <a:tcPr marL="4904" marR="4904" marT="4904" marB="0" anchor="b">
                    <a:solidFill>
                      <a:schemeClr val="accent6">
                        <a:lumMod val="10000"/>
                        <a:lumOff val="90000"/>
                      </a:schemeClr>
                    </a:solidFill>
                  </a:tcPr>
                </a:tc>
                <a:tc>
                  <a:txBody>
                    <a:bodyPr/>
                    <a:lstStyle/>
                    <a:p>
                      <a:pPr algn="ctr" fontAlgn="b"/>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4178715395"/>
                  </a:ext>
                </a:extLst>
              </a:tr>
              <a:tr h="248326">
                <a:tc>
                  <a:txBody>
                    <a:bodyPr/>
                    <a:lstStyle/>
                    <a:p>
                      <a:pPr algn="l" fontAlgn="ctr"/>
                      <a:r>
                        <a:rPr lang="en-GB" sz="1100" u="none" strike="noStrike" dirty="0">
                          <a:effectLst/>
                          <a:latin typeface="+mj-lt"/>
                        </a:rPr>
                        <a:t>Limited duration Staff</a:t>
                      </a:r>
                      <a:endParaRPr lang="en-GB" sz="1100" b="1" i="0" u="none" strike="noStrike" dirty="0">
                        <a:solidFill>
                          <a:srgbClr val="0033A0"/>
                        </a:solidFill>
                        <a:effectLst/>
                        <a:latin typeface="+mj-lt"/>
                      </a:endParaRPr>
                    </a:p>
                  </a:txBody>
                  <a:tcPr marL="5173" marR="5173" marT="5173" marB="0" anchor="ctr"/>
                </a:tc>
                <a:tc>
                  <a:txBody>
                    <a:bodyPr/>
                    <a:lstStyle/>
                    <a:p>
                      <a:pPr algn="ctr" fontAlgn="b"/>
                      <a:r>
                        <a:rPr lang="en-GB" sz="1100" u="none" strike="noStrike" dirty="0">
                          <a:effectLst/>
                          <a:latin typeface="+mn-lt"/>
                        </a:rPr>
                        <a:t>274</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US" sz="1100" b="0" i="0" u="none" strike="noStrike" dirty="0">
                          <a:solidFill>
                            <a:srgbClr val="0033A0"/>
                          </a:solidFill>
                          <a:effectLst/>
                          <a:latin typeface="+mn-lt"/>
                        </a:rPr>
                        <a:t>6</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dirty="0">
                          <a:effectLst/>
                          <a:latin typeface="+mn-lt"/>
                        </a:rPr>
                        <a:t>379</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US" sz="1100" b="0" i="0" u="none" strike="noStrike" dirty="0">
                          <a:solidFill>
                            <a:srgbClr val="0033A0"/>
                          </a:solidFill>
                          <a:effectLst/>
                          <a:latin typeface="+mn-lt"/>
                        </a:rPr>
                        <a:t>4</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US" sz="1200" b="0" i="0" u="none" strike="noStrike" dirty="0">
                          <a:solidFill>
                            <a:srgbClr val="0033A0"/>
                          </a:solidFill>
                          <a:effectLst/>
                          <a:latin typeface="Arial" panose="020B0604020202020204" pitchFamily="34" charset="0"/>
                        </a:rPr>
                        <a:t>1</a:t>
                      </a:r>
                      <a:r>
                        <a:rPr lang="en-GB" sz="1200" b="0" i="0" u="none" strike="noStrike" dirty="0">
                          <a:solidFill>
                            <a:srgbClr val="0033A0"/>
                          </a:solidFill>
                          <a:effectLst/>
                          <a:latin typeface="Arial" panose="020B0604020202020204" pitchFamily="34" charset="0"/>
                        </a:rPr>
                        <a:t>82</a:t>
                      </a: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4</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483785052"/>
                  </a:ext>
                </a:extLst>
              </a:tr>
              <a:tr h="232805">
                <a:tc>
                  <a:txBody>
                    <a:bodyPr/>
                    <a:lstStyle/>
                    <a:p>
                      <a:pPr algn="l" fontAlgn="ctr"/>
                      <a:r>
                        <a:rPr lang="en-GB" sz="1100" u="none" strike="noStrike">
                          <a:effectLst/>
                          <a:latin typeface="+mj-lt"/>
                        </a:rPr>
                        <a:t>Research Fellows</a:t>
                      </a:r>
                      <a:endParaRPr lang="en-GB" sz="1100" b="1" i="0" u="none" strike="noStrike">
                        <a:solidFill>
                          <a:srgbClr val="0033A0"/>
                        </a:solidFill>
                        <a:effectLst/>
                        <a:latin typeface="+mj-lt"/>
                      </a:endParaRPr>
                    </a:p>
                  </a:txBody>
                  <a:tcPr marL="5173" marR="5173" marT="5173" marB="0" anchor="ctr"/>
                </a:tc>
                <a:tc>
                  <a:txBody>
                    <a:bodyPr/>
                    <a:lstStyle/>
                    <a:p>
                      <a:pPr algn="ctr" fontAlgn="b"/>
                      <a:r>
                        <a:rPr lang="en-GB" sz="1100" u="none" strike="noStrike" dirty="0">
                          <a:effectLst/>
                          <a:latin typeface="+mn-lt"/>
                        </a:rPr>
                        <a:t>42</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6</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dirty="0">
                          <a:effectLst/>
                          <a:latin typeface="+mn-lt"/>
                        </a:rPr>
                        <a:t>68</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9</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US" sz="1200" b="0" i="0" u="none" strike="noStrike" dirty="0">
                          <a:solidFill>
                            <a:srgbClr val="0033A0"/>
                          </a:solidFill>
                          <a:effectLst/>
                          <a:latin typeface="Arial" panose="020B0604020202020204" pitchFamily="34" charset="0"/>
                        </a:rPr>
                        <a:t>1</a:t>
                      </a:r>
                      <a:r>
                        <a:rPr lang="en-GB" sz="1200" b="0" i="0" u="none" strike="noStrike" dirty="0">
                          <a:solidFill>
                            <a:srgbClr val="0033A0"/>
                          </a:solidFill>
                          <a:effectLst/>
                          <a:latin typeface="Arial" panose="020B0604020202020204" pitchFamily="34" charset="0"/>
                        </a:rPr>
                        <a:t>5</a:t>
                      </a: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3</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1895502443"/>
                  </a:ext>
                </a:extLst>
              </a:tr>
              <a:tr h="300060">
                <a:tc>
                  <a:txBody>
                    <a:bodyPr/>
                    <a:lstStyle/>
                    <a:p>
                      <a:pPr algn="l" fontAlgn="ctr"/>
                      <a:r>
                        <a:rPr lang="en-GB" sz="1100" u="none" strike="noStrike">
                          <a:effectLst/>
                          <a:latin typeface="+mj-lt"/>
                        </a:rPr>
                        <a:t>Scientific Associates</a:t>
                      </a:r>
                      <a:endParaRPr lang="en-GB" sz="1100" b="1" i="0" u="none" strike="noStrike">
                        <a:solidFill>
                          <a:srgbClr val="0033A0"/>
                        </a:solidFill>
                        <a:effectLst/>
                        <a:latin typeface="+mj-lt"/>
                      </a:endParaRPr>
                    </a:p>
                  </a:txBody>
                  <a:tcPr marL="5173" marR="5173" marT="5173" marB="0" anchor="ctr"/>
                </a:tc>
                <a:tc>
                  <a:txBody>
                    <a:bodyPr/>
                    <a:lstStyle/>
                    <a:p>
                      <a:pPr algn="ctr" fontAlgn="b"/>
                      <a:r>
                        <a:rPr lang="en-GB" sz="1100" u="none" strike="noStrike" dirty="0">
                          <a:effectLst/>
                          <a:latin typeface="+mn-lt"/>
                        </a:rPr>
                        <a:t>2</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 </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dirty="0">
                          <a:effectLst/>
                          <a:latin typeface="+mn-lt"/>
                        </a:rPr>
                        <a:t>8</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4</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US" sz="1200" b="0" i="0" u="none" strike="noStrike" dirty="0">
                          <a:solidFill>
                            <a:srgbClr val="0033A0"/>
                          </a:solidFill>
                          <a:effectLst/>
                          <a:latin typeface="Arial" panose="020B0604020202020204" pitchFamily="34" charset="0"/>
                        </a:rPr>
                        <a:t>6</a:t>
                      </a:r>
                      <a:endParaRPr lang="en-GB" sz="1200" b="0" i="0" u="none" strike="noStrike" dirty="0">
                        <a:solidFill>
                          <a:srgbClr val="0033A0"/>
                        </a:solidFill>
                        <a:effectLst/>
                        <a:latin typeface="Arial" panose="020B0604020202020204" pitchFamily="34" charset="0"/>
                      </a:endParaRP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3</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433395175"/>
                  </a:ext>
                </a:extLst>
              </a:tr>
              <a:tr h="222458">
                <a:tc>
                  <a:txBody>
                    <a:bodyPr/>
                    <a:lstStyle/>
                    <a:p>
                      <a:pPr algn="l" fontAlgn="ctr"/>
                      <a:r>
                        <a:rPr lang="en-GB" sz="1100" u="none" strike="noStrike" dirty="0">
                          <a:effectLst/>
                          <a:latin typeface="+mj-lt"/>
                        </a:rPr>
                        <a:t>Summer Students</a:t>
                      </a:r>
                      <a:endParaRPr lang="en-GB" sz="1100" b="1" i="0" u="none" strike="noStrike" dirty="0">
                        <a:solidFill>
                          <a:srgbClr val="0033A0"/>
                        </a:solidFill>
                        <a:effectLst/>
                        <a:latin typeface="+mj-lt"/>
                      </a:endParaRPr>
                    </a:p>
                  </a:txBody>
                  <a:tcPr marL="5173" marR="5173" marT="5173" marB="0" anchor="ctr"/>
                </a:tc>
                <a:tc>
                  <a:txBody>
                    <a:bodyPr/>
                    <a:lstStyle/>
                    <a:p>
                      <a:pPr algn="ctr" fontAlgn="b"/>
                      <a:r>
                        <a:rPr lang="en-US" sz="1100" b="0" i="0" u="none" strike="noStrike" dirty="0">
                          <a:solidFill>
                            <a:srgbClr val="0033A0"/>
                          </a:solidFill>
                          <a:effectLst/>
                          <a:latin typeface="+mn-lt"/>
                        </a:rPr>
                        <a:t>9</a:t>
                      </a:r>
                      <a:r>
                        <a:rPr lang="en-GB" sz="1100" b="0" i="0" u="none" strike="noStrike" dirty="0">
                          <a:solidFill>
                            <a:srgbClr val="0033A0"/>
                          </a:solidFill>
                          <a:effectLst/>
                          <a:latin typeface="+mn-lt"/>
                        </a:rPr>
                        <a:t>8</a:t>
                      </a: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23</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dirty="0">
                          <a:effectLst/>
                          <a:latin typeface="+mn-lt"/>
                        </a:rPr>
                        <a:t>136</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US" sz="1100" b="0" i="0" u="none" strike="noStrike" dirty="0">
                          <a:solidFill>
                            <a:srgbClr val="0033A0"/>
                          </a:solidFill>
                          <a:effectLst/>
                          <a:latin typeface="+mn-lt"/>
                        </a:rPr>
                        <a:t>2</a:t>
                      </a:r>
                      <a:r>
                        <a:rPr lang="en-GB" sz="1100" b="0" i="0" u="none" strike="noStrike" dirty="0">
                          <a:solidFill>
                            <a:srgbClr val="0033A0"/>
                          </a:solidFill>
                          <a:effectLst/>
                          <a:latin typeface="+mn-lt"/>
                        </a:rPr>
                        <a:t>0</a:t>
                      </a:r>
                    </a:p>
                  </a:txBody>
                  <a:tcPr marL="5173" marR="5173" marT="5173" marB="0" anchor="b">
                    <a:solidFill>
                      <a:schemeClr val="accent6">
                        <a:lumMod val="10000"/>
                        <a:lumOff val="90000"/>
                      </a:schemeClr>
                    </a:solidFill>
                  </a:tcPr>
                </a:tc>
                <a:tc>
                  <a:txBody>
                    <a:bodyPr/>
                    <a:lstStyle/>
                    <a:p>
                      <a:pPr algn="ctr" fontAlgn="b"/>
                      <a:r>
                        <a:rPr lang="en-GB" sz="1200" u="none" strike="noStrike" dirty="0">
                          <a:effectLst/>
                        </a:rPr>
                        <a:t>149</a:t>
                      </a:r>
                      <a:endParaRPr lang="en-GB" sz="1200" b="0" i="0" u="none" strike="noStrike" dirty="0">
                        <a:solidFill>
                          <a:srgbClr val="0033A0"/>
                        </a:solidFill>
                        <a:effectLst/>
                        <a:latin typeface="Arial" panose="020B0604020202020204" pitchFamily="34" charset="0"/>
                      </a:endParaRP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19</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1609346882"/>
                  </a:ext>
                </a:extLst>
              </a:tr>
              <a:tr h="237979">
                <a:tc>
                  <a:txBody>
                    <a:bodyPr/>
                    <a:lstStyle/>
                    <a:p>
                      <a:pPr algn="l" fontAlgn="ctr"/>
                      <a:r>
                        <a:rPr lang="en-GB" sz="1100" u="none" strike="noStrike">
                          <a:effectLst/>
                          <a:latin typeface="+mj-lt"/>
                        </a:rPr>
                        <a:t>Technical Students</a:t>
                      </a:r>
                      <a:endParaRPr lang="en-GB" sz="1100" b="1" i="0" u="none" strike="noStrike">
                        <a:solidFill>
                          <a:srgbClr val="0033A0"/>
                        </a:solidFill>
                        <a:effectLst/>
                        <a:latin typeface="+mj-lt"/>
                      </a:endParaRPr>
                    </a:p>
                  </a:txBody>
                  <a:tcPr marL="5173" marR="5173" marT="5173" marB="0" anchor="ctr"/>
                </a:tc>
                <a:tc>
                  <a:txBody>
                    <a:bodyPr/>
                    <a:lstStyle/>
                    <a:p>
                      <a:pPr algn="ctr" fontAlgn="b"/>
                      <a:r>
                        <a:rPr lang="en-GB" sz="1100" u="none" strike="noStrike" dirty="0">
                          <a:effectLst/>
                          <a:latin typeface="+mn-lt"/>
                        </a:rPr>
                        <a:t>128</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26</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dirty="0">
                          <a:effectLst/>
                          <a:latin typeface="+mn-lt"/>
                        </a:rPr>
                        <a:t>232</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US" sz="1100" b="0" i="0" u="none" strike="noStrike" dirty="0">
                          <a:solidFill>
                            <a:srgbClr val="0033A0"/>
                          </a:solidFill>
                          <a:effectLst/>
                          <a:latin typeface="+mn-lt"/>
                        </a:rPr>
                        <a:t>2</a:t>
                      </a:r>
                      <a:r>
                        <a:rPr lang="en-GB" sz="1100" b="0" i="0" u="none" strike="noStrike" dirty="0">
                          <a:solidFill>
                            <a:srgbClr val="0033A0"/>
                          </a:solidFill>
                          <a:effectLst/>
                          <a:latin typeface="+mn-lt"/>
                        </a:rPr>
                        <a:t>2</a:t>
                      </a:r>
                    </a:p>
                  </a:txBody>
                  <a:tcPr marL="5173" marR="5173" marT="5173" marB="0" anchor="b">
                    <a:solidFill>
                      <a:schemeClr val="accent6">
                        <a:lumMod val="10000"/>
                        <a:lumOff val="90000"/>
                      </a:schemeClr>
                    </a:solidFill>
                  </a:tcPr>
                </a:tc>
                <a:tc>
                  <a:txBody>
                    <a:bodyPr/>
                    <a:lstStyle/>
                    <a:p>
                      <a:pPr algn="ctr" fontAlgn="b"/>
                      <a:r>
                        <a:rPr lang="en-US" sz="1200" b="0" i="0" u="none" strike="noStrike" dirty="0">
                          <a:solidFill>
                            <a:srgbClr val="0033A0"/>
                          </a:solidFill>
                          <a:effectLst/>
                          <a:latin typeface="Arial" panose="020B0604020202020204" pitchFamily="34" charset="0"/>
                        </a:rPr>
                        <a:t>8</a:t>
                      </a:r>
                      <a:r>
                        <a:rPr lang="en-GB" sz="1200" b="0" i="0" u="none" strike="noStrike" dirty="0">
                          <a:solidFill>
                            <a:srgbClr val="0033A0"/>
                          </a:solidFill>
                          <a:effectLst/>
                          <a:latin typeface="Arial" panose="020B0604020202020204" pitchFamily="34" charset="0"/>
                        </a:rPr>
                        <a:t>0</a:t>
                      </a: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8</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677602693"/>
                  </a:ext>
                </a:extLst>
              </a:tr>
              <a:tr h="237979">
                <a:tc>
                  <a:txBody>
                    <a:bodyPr/>
                    <a:lstStyle/>
                    <a:p>
                      <a:pPr algn="l" fontAlgn="ctr"/>
                      <a:r>
                        <a:rPr lang="en-GB" sz="1100" u="none" strike="noStrike" dirty="0">
                          <a:effectLst/>
                          <a:latin typeface="+mj-lt"/>
                        </a:rPr>
                        <a:t>Trainees</a:t>
                      </a:r>
                      <a:endParaRPr lang="en-GB" sz="1100" b="1" i="0" u="none" strike="noStrike" dirty="0">
                        <a:solidFill>
                          <a:srgbClr val="0033A0"/>
                        </a:solidFill>
                        <a:effectLst/>
                        <a:latin typeface="+mj-lt"/>
                      </a:endParaRPr>
                    </a:p>
                  </a:txBody>
                  <a:tcPr marL="5173" marR="5173" marT="5173" marB="0" anchor="ctr"/>
                </a:tc>
                <a:tc>
                  <a:txBody>
                    <a:bodyPr/>
                    <a:lstStyle/>
                    <a:p>
                      <a:pPr algn="ctr" fontAlgn="b"/>
                      <a:r>
                        <a:rPr lang="en-GB" sz="1100" u="none" strike="noStrike" dirty="0">
                          <a:effectLst/>
                          <a:latin typeface="+mn-lt"/>
                        </a:rPr>
                        <a:t>178</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22</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GB" sz="1100" u="none" strike="noStrike" dirty="0">
                          <a:effectLst/>
                          <a:latin typeface="+mn-lt"/>
                        </a:rPr>
                        <a:t>220</a:t>
                      </a:r>
                      <a:endParaRPr lang="en-GB" sz="1100" b="0" i="0" u="none" strike="noStrike" dirty="0">
                        <a:solidFill>
                          <a:srgbClr val="0033A0"/>
                        </a:solidFill>
                        <a:effectLst/>
                        <a:latin typeface="+mn-lt"/>
                      </a:endParaRPr>
                    </a:p>
                  </a:txBody>
                  <a:tcPr marL="5173" marR="5173" marT="5173" marB="0" anchor="b">
                    <a:solidFill>
                      <a:schemeClr val="bg2">
                        <a:lumMod val="90000"/>
                      </a:schemeClr>
                    </a:solidFill>
                  </a:tcPr>
                </a:tc>
                <a:tc>
                  <a:txBody>
                    <a:bodyPr/>
                    <a:lstStyle/>
                    <a:p>
                      <a:pPr algn="ctr" fontAlgn="b"/>
                      <a:r>
                        <a:rPr lang="en-GB" sz="1100" u="none" strike="noStrike" dirty="0">
                          <a:effectLst/>
                          <a:latin typeface="+mn-lt"/>
                        </a:rPr>
                        <a:t>11</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tc>
                  <a:txBody>
                    <a:bodyPr/>
                    <a:lstStyle/>
                    <a:p>
                      <a:pPr algn="ctr" fontAlgn="b"/>
                      <a:r>
                        <a:rPr lang="en-US" sz="1200" b="0" i="0" u="none" strike="noStrike" dirty="0">
                          <a:solidFill>
                            <a:srgbClr val="0033A0"/>
                          </a:solidFill>
                          <a:effectLst/>
                          <a:latin typeface="Arial" panose="020B0604020202020204" pitchFamily="34" charset="0"/>
                        </a:rPr>
                        <a:t>9</a:t>
                      </a:r>
                      <a:r>
                        <a:rPr lang="en-GB" sz="1200" b="0" i="0" u="none" strike="noStrike" dirty="0">
                          <a:solidFill>
                            <a:srgbClr val="0033A0"/>
                          </a:solidFill>
                          <a:effectLst/>
                          <a:latin typeface="Arial" panose="020B0604020202020204" pitchFamily="34" charset="0"/>
                        </a:rPr>
                        <a:t>9</a:t>
                      </a:r>
                    </a:p>
                  </a:txBody>
                  <a:tcPr marL="4904" marR="4904" marT="4904" marB="0" anchor="b">
                    <a:solidFill>
                      <a:schemeClr val="accent6">
                        <a:lumMod val="10000"/>
                        <a:lumOff val="90000"/>
                      </a:schemeClr>
                    </a:solidFill>
                  </a:tcPr>
                </a:tc>
                <a:tc>
                  <a:txBody>
                    <a:bodyPr/>
                    <a:lstStyle/>
                    <a:p>
                      <a:pPr algn="ctr" fontAlgn="b"/>
                      <a:r>
                        <a:rPr lang="en-US" sz="1100" b="0" i="0" u="none" strike="noStrike" dirty="0">
                          <a:solidFill>
                            <a:srgbClr val="0033A0"/>
                          </a:solidFill>
                          <a:effectLst/>
                          <a:latin typeface="+mn-lt"/>
                        </a:rPr>
                        <a:t>9</a:t>
                      </a:r>
                      <a:endParaRPr lang="en-GB" sz="1100" b="0" i="0" u="none" strike="noStrike" dirty="0">
                        <a:solidFill>
                          <a:srgbClr val="0033A0"/>
                        </a:solidFill>
                        <a:effectLst/>
                        <a:latin typeface="+mn-lt"/>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3780883774"/>
                  </a:ext>
                </a:extLst>
              </a:tr>
              <a:tr h="237979">
                <a:tc>
                  <a:txBody>
                    <a:bodyPr/>
                    <a:lstStyle/>
                    <a:p>
                      <a:pPr algn="l" fontAlgn="ctr"/>
                      <a:endParaRPr lang="en-GB" sz="900" b="1" i="0" u="none" strike="noStrike" dirty="0">
                        <a:solidFill>
                          <a:srgbClr val="0033A0"/>
                        </a:solidFill>
                        <a:effectLst/>
                        <a:latin typeface="Arial" panose="020B0604020202020204" pitchFamily="34" charset="0"/>
                      </a:endParaRPr>
                    </a:p>
                  </a:txBody>
                  <a:tcPr marL="5173" marR="5173" marT="5173" marB="0" anchor="ctr"/>
                </a:tc>
                <a:tc>
                  <a:txBody>
                    <a:bodyPr/>
                    <a:lstStyle/>
                    <a:p>
                      <a:pPr algn="ctr" fontAlgn="b"/>
                      <a:endParaRPr lang="en-GB" sz="900" b="0" i="0" u="none" strike="noStrike" dirty="0">
                        <a:solidFill>
                          <a:srgbClr val="0033A0"/>
                        </a:solidFill>
                        <a:effectLst/>
                        <a:latin typeface="Arial" panose="020B0604020202020204" pitchFamily="34" charset="0"/>
                      </a:endParaRPr>
                    </a:p>
                  </a:txBody>
                  <a:tcPr marL="5173" marR="5173" marT="5173" marB="0" anchor="b">
                    <a:solidFill>
                      <a:schemeClr val="bg2">
                        <a:lumMod val="90000"/>
                      </a:schemeClr>
                    </a:solidFill>
                  </a:tcPr>
                </a:tc>
                <a:tc>
                  <a:txBody>
                    <a:bodyPr/>
                    <a:lstStyle/>
                    <a:p>
                      <a:pPr algn="ctr" fontAlgn="b"/>
                      <a:endParaRPr lang="en-GB" sz="900" b="0" i="0" u="none" strike="noStrike" dirty="0">
                        <a:solidFill>
                          <a:srgbClr val="0033A0"/>
                        </a:solidFill>
                        <a:effectLst/>
                        <a:latin typeface="Arial" panose="020B0604020202020204" pitchFamily="34" charset="0"/>
                      </a:endParaRPr>
                    </a:p>
                  </a:txBody>
                  <a:tcPr marL="5173" marR="5173" marT="5173" marB="0" anchor="b">
                    <a:solidFill>
                      <a:schemeClr val="accent6">
                        <a:lumMod val="10000"/>
                        <a:lumOff val="90000"/>
                      </a:schemeClr>
                    </a:solidFill>
                  </a:tcPr>
                </a:tc>
                <a:tc>
                  <a:txBody>
                    <a:bodyPr/>
                    <a:lstStyle/>
                    <a:p>
                      <a:pPr algn="ctr" fontAlgn="b"/>
                      <a:endParaRPr lang="en-GB" sz="900" b="0" i="0" u="none" strike="noStrike" dirty="0">
                        <a:solidFill>
                          <a:srgbClr val="0033A0"/>
                        </a:solidFill>
                        <a:effectLst/>
                        <a:latin typeface="Arial" panose="020B0604020202020204" pitchFamily="34" charset="0"/>
                      </a:endParaRPr>
                    </a:p>
                  </a:txBody>
                  <a:tcPr marL="5173" marR="5173" marT="5173" marB="0" anchor="b">
                    <a:solidFill>
                      <a:schemeClr val="bg2">
                        <a:lumMod val="90000"/>
                      </a:schemeClr>
                    </a:solidFill>
                  </a:tcPr>
                </a:tc>
                <a:tc>
                  <a:txBody>
                    <a:bodyPr/>
                    <a:lstStyle/>
                    <a:p>
                      <a:pPr algn="ctr" fontAlgn="b"/>
                      <a:endParaRPr lang="en-GB" sz="900" b="0" i="0" u="none" strike="noStrike" dirty="0">
                        <a:solidFill>
                          <a:srgbClr val="0033A0"/>
                        </a:solidFill>
                        <a:effectLst/>
                        <a:latin typeface="Arial" panose="020B0604020202020204" pitchFamily="34" charset="0"/>
                      </a:endParaRPr>
                    </a:p>
                  </a:txBody>
                  <a:tcPr marL="5173" marR="5173" marT="5173" marB="0" anchor="b">
                    <a:solidFill>
                      <a:schemeClr val="accent6">
                        <a:lumMod val="10000"/>
                        <a:lumOff val="90000"/>
                      </a:schemeClr>
                    </a:solidFill>
                  </a:tcPr>
                </a:tc>
                <a:tc>
                  <a:txBody>
                    <a:bodyPr/>
                    <a:lstStyle/>
                    <a:p>
                      <a:pPr algn="ctr" fontAlgn="b"/>
                      <a:endParaRPr lang="en-GB" sz="1200" b="0" i="0" u="none" strike="noStrike" dirty="0">
                        <a:solidFill>
                          <a:srgbClr val="0033A0"/>
                        </a:solidFill>
                        <a:effectLst/>
                        <a:latin typeface="Arial" panose="020B0604020202020204" pitchFamily="34" charset="0"/>
                      </a:endParaRPr>
                    </a:p>
                  </a:txBody>
                  <a:tcPr marL="4904" marR="4904" marT="4904" marB="0" anchor="b">
                    <a:solidFill>
                      <a:schemeClr val="accent6">
                        <a:lumMod val="10000"/>
                        <a:lumOff val="90000"/>
                      </a:schemeClr>
                    </a:solidFill>
                  </a:tcPr>
                </a:tc>
                <a:tc>
                  <a:txBody>
                    <a:bodyPr/>
                    <a:lstStyle/>
                    <a:p>
                      <a:pPr algn="ctr" fontAlgn="b"/>
                      <a:endParaRPr lang="en-GB" sz="900" b="0" i="0" u="none" strike="noStrike" dirty="0">
                        <a:solidFill>
                          <a:srgbClr val="0033A0"/>
                        </a:solidFill>
                        <a:effectLst/>
                        <a:latin typeface="Arial" panose="020B0604020202020204" pitchFamily="34" charset="0"/>
                      </a:endParaRPr>
                    </a:p>
                  </a:txBody>
                  <a:tcPr marL="5173" marR="5173" marT="5173" marB="0" anchor="b">
                    <a:solidFill>
                      <a:schemeClr val="accent6">
                        <a:lumMod val="10000"/>
                        <a:lumOff val="90000"/>
                      </a:schemeClr>
                    </a:solidFill>
                  </a:tcPr>
                </a:tc>
                <a:extLst>
                  <a:ext uri="{0D108BD9-81ED-4DB2-BD59-A6C34878D82A}">
                    <a16:rowId xmlns:a16="http://schemas.microsoft.com/office/drawing/2014/main" val="365321562"/>
                  </a:ext>
                </a:extLst>
              </a:tr>
            </a:tbl>
          </a:graphicData>
        </a:graphic>
      </p:graphicFrame>
      <p:sp>
        <p:nvSpPr>
          <p:cNvPr id="18" name="Rectangle 17">
            <a:extLst>
              <a:ext uri="{FF2B5EF4-FFF2-40B4-BE49-F238E27FC236}">
                <a16:creationId xmlns:a16="http://schemas.microsoft.com/office/drawing/2014/main" id="{7BA1B3DB-B559-ABF5-566A-8D506C7DA140}"/>
              </a:ext>
            </a:extLst>
          </p:cNvPr>
          <p:cNvSpPr/>
          <p:nvPr/>
        </p:nvSpPr>
        <p:spPr>
          <a:xfrm rot="16200000">
            <a:off x="3494135" y="1667398"/>
            <a:ext cx="825834" cy="3015339"/>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19" name="Rectangle 18">
            <a:extLst>
              <a:ext uri="{FF2B5EF4-FFF2-40B4-BE49-F238E27FC236}">
                <a16:creationId xmlns:a16="http://schemas.microsoft.com/office/drawing/2014/main" id="{7BA1B3DB-B559-ABF5-566A-8D506C7DA140}"/>
              </a:ext>
            </a:extLst>
          </p:cNvPr>
          <p:cNvSpPr/>
          <p:nvPr/>
        </p:nvSpPr>
        <p:spPr>
          <a:xfrm rot="16200000">
            <a:off x="3777034" y="2706145"/>
            <a:ext cx="260031" cy="3015336"/>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3" name="TextBox 2">
            <a:extLst>
              <a:ext uri="{FF2B5EF4-FFF2-40B4-BE49-F238E27FC236}">
                <a16:creationId xmlns:a16="http://schemas.microsoft.com/office/drawing/2014/main" id="{C6B9B622-D715-8DC1-20B3-1BA7C656A771}"/>
              </a:ext>
            </a:extLst>
          </p:cNvPr>
          <p:cNvSpPr txBox="1"/>
          <p:nvPr/>
        </p:nvSpPr>
        <p:spPr bwMode="auto">
          <a:xfrm>
            <a:off x="5434048" y="1471755"/>
            <a:ext cx="5695751" cy="474745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A5A9"/>
                </a:solidFill>
                <a:effectLst/>
                <a:uLnTx/>
                <a:uFillTx/>
                <a:latin typeface="Arial"/>
                <a:cs typeface="Arial"/>
              </a:rPr>
              <a:t>Positive Trends in Student and Graduates Selections </a:t>
            </a:r>
            <a:br>
              <a:rPr kumimoji="0" lang="en-GB" sz="1600" b="1" i="0" u="none" strike="noStrike" kern="1200" cap="none" spc="0" normalizeH="0" baseline="0" noProof="0" dirty="0">
                <a:ln>
                  <a:noFill/>
                </a:ln>
                <a:solidFill>
                  <a:srgbClr val="00A5A9"/>
                </a:solidFill>
                <a:effectLst/>
                <a:uLnTx/>
                <a:uFillTx/>
                <a:latin typeface="Arial"/>
                <a:cs typeface="Arial"/>
              </a:rPr>
            </a:br>
            <a:r>
              <a:rPr kumimoji="0" lang="en-GB" sz="1600" b="1" i="0" u="none" strike="noStrike" kern="1200" cap="none" spc="0" normalizeH="0" baseline="0" noProof="0" dirty="0">
                <a:ln>
                  <a:noFill/>
                </a:ln>
                <a:solidFill>
                  <a:srgbClr val="00A5A9"/>
                </a:solidFill>
                <a:effectLst/>
                <a:uLnTx/>
                <a:uFillTx/>
                <a:latin typeface="Arial"/>
                <a:cs typeface="Arial"/>
              </a:rPr>
              <a:t>in 2023:</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a:ln>
                  <a:noFill/>
                </a:ln>
                <a:solidFill>
                  <a:srgbClr val="0033A0"/>
                </a:solidFill>
                <a:effectLst/>
                <a:uLnTx/>
                <a:uFillTx/>
                <a:latin typeface="Arial"/>
                <a:cs typeface="Arial"/>
              </a:rPr>
              <a:t>Doctoral Students Selections </a:t>
            </a:r>
            <a:r>
              <a:rPr kumimoji="0" lang="en-GB" sz="1600" b="1" i="0" u="none" strike="noStrike" kern="1200" cap="none" spc="0" normalizeH="0" baseline="0" noProof="0" dirty="0">
                <a:ln>
                  <a:noFill/>
                </a:ln>
                <a:solidFill>
                  <a:srgbClr val="E64179"/>
                </a:solidFill>
                <a:effectLst/>
                <a:uLnTx/>
                <a:uFillTx/>
                <a:latin typeface="Arial"/>
                <a:cs typeface="Arial"/>
              </a:rPr>
              <a:t>+36%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a:ln>
                  <a:noFill/>
                </a:ln>
                <a:solidFill>
                  <a:srgbClr val="0033A0"/>
                </a:solidFill>
                <a:effectLst/>
                <a:uLnTx/>
                <a:uFillTx/>
                <a:latin typeface="Arial"/>
                <a:cs typeface="Arial"/>
              </a:rPr>
              <a:t>Research Fellow Selections </a:t>
            </a:r>
            <a:r>
              <a:rPr kumimoji="0" lang="en-GB" sz="1600" b="1" i="0" u="none" strike="noStrike" kern="1200" cap="none" spc="0" normalizeH="0" baseline="0" noProof="0" dirty="0">
                <a:ln>
                  <a:noFill/>
                </a:ln>
                <a:solidFill>
                  <a:srgbClr val="E64179"/>
                </a:solidFill>
                <a:effectLst/>
                <a:uLnTx/>
                <a:uFillTx/>
                <a:latin typeface="Arial"/>
                <a:cs typeface="Arial"/>
              </a:rPr>
              <a:t>+50%</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a:ln>
                  <a:noFill/>
                </a:ln>
                <a:solidFill>
                  <a:srgbClr val="0033A0"/>
                </a:solidFill>
                <a:effectLst/>
                <a:uLnTx/>
                <a:uFillTx/>
                <a:latin typeface="Arial"/>
                <a:cs typeface="Arial"/>
              </a:rPr>
              <a:t>Selections for Summer and Technical Students on a stable good level</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a:ln>
                  <a:noFill/>
                </a:ln>
                <a:solidFill>
                  <a:srgbClr val="0033A0"/>
                </a:solidFill>
                <a:effectLst/>
                <a:uLnTx/>
                <a:uFillTx/>
                <a:latin typeface="Arial"/>
                <a:cs typeface="Arial"/>
              </a:rPr>
              <a:t>Very good evolution for Early Career Professionals with </a:t>
            </a:r>
            <a:r>
              <a:rPr kumimoji="0" lang="en-GB" sz="1600" b="1" i="0" u="none" strike="noStrike" kern="1200" cap="none" spc="0" normalizeH="0" baseline="0" noProof="0" dirty="0">
                <a:ln>
                  <a:noFill/>
                </a:ln>
                <a:solidFill>
                  <a:srgbClr val="E64179"/>
                </a:solidFill>
                <a:effectLst/>
                <a:uLnTx/>
                <a:uFillTx/>
                <a:latin typeface="Arial"/>
                <a:cs typeface="Arial"/>
              </a:rPr>
              <a:t>16 selections in 4 rounds </a:t>
            </a:r>
            <a:r>
              <a:rPr kumimoji="0" lang="en-GB" sz="1600" b="0" i="0" u="none" strike="noStrike" kern="1200" cap="none" spc="0" normalizeH="0" baseline="0" noProof="0" dirty="0">
                <a:ln>
                  <a:noFill/>
                </a:ln>
                <a:solidFill>
                  <a:srgbClr val="0033A0"/>
                </a:solidFill>
                <a:effectLst/>
                <a:uLnTx/>
                <a:uFillTx/>
                <a:latin typeface="Arial"/>
                <a:cs typeface="Arial"/>
              </a:rPr>
              <a:t>in 2023 (University Graduates + Technical/Administrative Field)</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033A0"/>
                </a:solidFill>
                <a:effectLst/>
                <a:uLnTx/>
                <a:uFillTx/>
                <a:latin typeface="Arial"/>
                <a:cs typeface="Arial"/>
              </a:rPr>
              <a:t>Overall good number of applications and selections for Early Career Professionals and Experienced Project Graduates</a:t>
            </a:r>
          </a:p>
          <a:p>
            <a:pPr marR="0" lvl="1" algn="l" defTabSz="914400" rtl="0" eaLnBrk="1" fontAlgn="auto" latinLnBrk="0" hangingPunct="1">
              <a:lnSpc>
                <a:spcPct val="100000"/>
              </a:lnSpc>
              <a:spcBef>
                <a:spcPts val="0"/>
              </a:spcBef>
              <a:spcAft>
                <a:spcPts val="0"/>
              </a:spcAft>
              <a:buClrTx/>
              <a:buSzTx/>
              <a:tabLst/>
              <a:defRPr/>
            </a:pPr>
            <a:endParaRPr kumimoji="0" lang="en-US" sz="1600" b="0" i="0" u="none" strike="noStrike" kern="1200" cap="none" spc="0" normalizeH="0" baseline="0" noProof="0" dirty="0">
              <a:ln>
                <a:noFill/>
              </a:ln>
              <a:solidFill>
                <a:srgbClr val="0033A0"/>
              </a:solidFill>
              <a:effectLst/>
              <a:uLnTx/>
              <a:uFillTx/>
              <a:latin typeface="Arial"/>
              <a:cs typeface="Arial"/>
            </a:endParaRPr>
          </a:p>
          <a:p>
            <a:pPr marL="285750" indent="-285750">
              <a:buFont typeface="Wingdings" panose="05000000000000000000" pitchFamily="2" charset="2"/>
              <a:buChar char="§"/>
            </a:pPr>
            <a:r>
              <a:rPr kumimoji="0" lang="en-GB" sz="1600" b="1" i="0" u="none" strike="noStrike" kern="1200" cap="none" spc="0" normalizeH="0" baseline="0" noProof="0" dirty="0">
                <a:ln>
                  <a:noFill/>
                </a:ln>
                <a:solidFill>
                  <a:schemeClr val="accent2"/>
                </a:solidFill>
                <a:effectLst/>
                <a:uLnTx/>
                <a:uFillTx/>
                <a:latin typeface="Arial"/>
                <a:cs typeface="Arial"/>
              </a:rPr>
              <a:t>While number of Staff applications increased by 38% in 2023, the number of hires did not! But we do see a positive trend so far in 2024. </a:t>
            </a:r>
          </a:p>
          <a:p>
            <a:endParaRPr kumimoji="0" lang="en-US" sz="16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600" b="0" i="0" u="none" strike="noStrike" kern="1200" cap="none" spc="0" normalizeH="0" baseline="0" noProof="0" dirty="0">
                <a:ln>
                  <a:noFill/>
                </a:ln>
                <a:solidFill>
                  <a:srgbClr val="0033A0"/>
                </a:solidFill>
                <a:effectLst/>
                <a:uLnTx/>
                <a:uFillTx/>
                <a:latin typeface="Arial"/>
                <a:cs typeface="Arial"/>
              </a:rPr>
            </a:br>
            <a:endParaRPr kumimoji="0" lang="en-GB" sz="1450" b="0" i="0" u="none" strike="noStrike" kern="1200" cap="none" spc="0" normalizeH="0" baseline="0" noProof="0" dirty="0">
              <a:ln>
                <a:noFill/>
              </a:ln>
              <a:solidFill>
                <a:srgbClr val="0033A0"/>
              </a:solidFill>
              <a:effectLst/>
              <a:uLnTx/>
              <a:uFillTx/>
              <a:latin typeface="Arial"/>
              <a:cs typeface="Arial"/>
            </a:endParaRPr>
          </a:p>
        </p:txBody>
      </p:sp>
      <p:sp>
        <p:nvSpPr>
          <p:cNvPr id="9" name="TextBox 8">
            <a:extLst>
              <a:ext uri="{FF2B5EF4-FFF2-40B4-BE49-F238E27FC236}">
                <a16:creationId xmlns:a16="http://schemas.microsoft.com/office/drawing/2014/main" id="{95ECFC19-461B-718D-45D5-584212D11FA5}"/>
              </a:ext>
            </a:extLst>
          </p:cNvPr>
          <p:cNvSpPr txBox="1"/>
          <p:nvPr/>
        </p:nvSpPr>
        <p:spPr bwMode="auto">
          <a:xfrm>
            <a:off x="410554" y="5567730"/>
            <a:ext cx="456606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1" u="none" strike="noStrike" kern="0" cap="none" spc="0" normalizeH="0" baseline="0" noProof="0" dirty="0">
                <a:ln>
                  <a:noFill/>
                </a:ln>
                <a:solidFill>
                  <a:srgbClr val="0033A0"/>
                </a:solidFill>
                <a:effectLst/>
                <a:uLnTx/>
                <a:uFillTx/>
                <a:latin typeface="Arial"/>
                <a:cs typeface="Arial"/>
              </a:rPr>
              <a:t>(FELL – transitioned to GRAD in 2022)</a:t>
            </a:r>
            <a:endParaRPr kumimoji="0" lang="en-GB" sz="1000" b="0" i="1" u="none" strike="noStrike" kern="1200" cap="none" spc="0" normalizeH="0" baseline="0" noProof="0" dirty="0">
              <a:ln>
                <a:noFill/>
              </a:ln>
              <a:solidFill>
                <a:srgbClr val="0033A0"/>
              </a:solidFill>
              <a:effectLst/>
              <a:uLnTx/>
              <a:uFillTx/>
              <a:latin typeface="Arial"/>
              <a:cs typeface="Arial"/>
            </a:endParaRPr>
          </a:p>
        </p:txBody>
      </p:sp>
      <p:sp>
        <p:nvSpPr>
          <p:cNvPr id="5" name="Rectangle 4">
            <a:extLst>
              <a:ext uri="{FF2B5EF4-FFF2-40B4-BE49-F238E27FC236}">
                <a16:creationId xmlns:a16="http://schemas.microsoft.com/office/drawing/2014/main" id="{95BCE666-3F9A-107E-C839-2FF29E7C16E4}"/>
              </a:ext>
            </a:extLst>
          </p:cNvPr>
          <p:cNvSpPr/>
          <p:nvPr/>
        </p:nvSpPr>
        <p:spPr>
          <a:xfrm rot="16200000">
            <a:off x="3655789" y="3344919"/>
            <a:ext cx="502524" cy="3015341"/>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pic>
        <p:nvPicPr>
          <p:cNvPr id="13" name="Graphic 12" descr="Bar chart with solid fill">
            <a:extLst>
              <a:ext uri="{FF2B5EF4-FFF2-40B4-BE49-F238E27FC236}">
                <a16:creationId xmlns:a16="http://schemas.microsoft.com/office/drawing/2014/main" id="{FF7CE58E-A782-140E-BDD4-FD6BB67FA02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72599" y="321847"/>
            <a:ext cx="914400" cy="914400"/>
          </a:xfrm>
          <a:prstGeom prst="rect">
            <a:avLst/>
          </a:prstGeom>
        </p:spPr>
      </p:pic>
      <p:sp>
        <p:nvSpPr>
          <p:cNvPr id="10" name="TextBox 9">
            <a:extLst>
              <a:ext uri="{FF2B5EF4-FFF2-40B4-BE49-F238E27FC236}">
                <a16:creationId xmlns:a16="http://schemas.microsoft.com/office/drawing/2014/main" id="{80498CA7-7ED9-3D0D-B1F1-6B67DE074C06}"/>
              </a:ext>
            </a:extLst>
          </p:cNvPr>
          <p:cNvSpPr txBox="1"/>
          <p:nvPr/>
        </p:nvSpPr>
        <p:spPr bwMode="auto">
          <a:xfrm>
            <a:off x="2399378" y="3845482"/>
            <a:ext cx="3015340" cy="208740"/>
          </a:xfrm>
          <a:prstGeom prst="rect">
            <a:avLst/>
          </a:prstGeom>
          <a:noFill/>
          <a:ln w="19050">
            <a:solidFill>
              <a:srgbClr val="FF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33A0"/>
              </a:solidFill>
              <a:effectLst/>
              <a:uLnTx/>
              <a:uFillTx/>
              <a:latin typeface="Arial"/>
              <a:cs typeface="Arial"/>
            </a:endParaRPr>
          </a:p>
        </p:txBody>
      </p:sp>
    </p:spTree>
    <p:extLst>
      <p:ext uri="{BB962C8B-B14F-4D97-AF65-F5344CB8AC3E}">
        <p14:creationId xmlns:p14="http://schemas.microsoft.com/office/powerpoint/2010/main" val="1111805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17816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Recap</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of 2023 – Positive Trend in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Student</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and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Graduate</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Selections</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t>
            </a:r>
            <a:b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Technical</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and Doctoral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Students</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sp>
        <p:nvSpPr>
          <p:cNvPr id="8" name="TextBox 7">
            <a:extLst>
              <a:ext uri="{FF2B5EF4-FFF2-40B4-BE49-F238E27FC236}">
                <a16:creationId xmlns:a16="http://schemas.microsoft.com/office/drawing/2014/main" id="{1F73E29E-0344-735B-EB91-1A7B06FC769C}"/>
              </a:ext>
            </a:extLst>
          </p:cNvPr>
          <p:cNvSpPr txBox="1"/>
          <p:nvPr/>
        </p:nvSpPr>
        <p:spPr bwMode="auto">
          <a:xfrm>
            <a:off x="488291" y="3287623"/>
            <a:ext cx="5188141" cy="20313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x-none" sz="1800" b="1" i="0" u="none" strike="noStrike" kern="1200" cap="none" spc="0" normalizeH="0" baseline="0" noProof="0" dirty="0">
                <a:ln>
                  <a:noFill/>
                </a:ln>
                <a:solidFill>
                  <a:srgbClr val="0033A0"/>
                </a:solidFill>
                <a:effectLst/>
                <a:uLnTx/>
                <a:uFillTx/>
                <a:latin typeface="Arial"/>
                <a:cs typeface="Arial"/>
              </a:rPr>
              <a:t>TSC 2023-3</a:t>
            </a:r>
            <a:endParaRPr kumimoji="0" lang="en-GB" sz="18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x-none" sz="1800" b="0" i="0" u="none" strike="noStrike" kern="1200" cap="none" spc="0" normalizeH="0" baseline="0" noProof="0" dirty="0">
                <a:ln>
                  <a:noFill/>
                </a:ln>
                <a:solidFill>
                  <a:srgbClr val="0033A0"/>
                </a:solidFill>
                <a:effectLst/>
                <a:uLnTx/>
                <a:uFillTx/>
                <a:latin typeface="Arial"/>
                <a:cs typeface="Arial"/>
              </a:rPr>
              <a:t> </a:t>
            </a:r>
            <a:endParaRPr kumimoji="0" lang="en-GB" sz="18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x-none" sz="1800" b="0" i="0" u="none" strike="noStrike" kern="1200" cap="none" spc="0" normalizeH="0" baseline="0" noProof="0" dirty="0">
                <a:ln>
                  <a:noFill/>
                </a:ln>
                <a:solidFill>
                  <a:srgbClr val="0033A0"/>
                </a:solidFill>
                <a:effectLst/>
                <a:uLnTx/>
                <a:uFillTx/>
                <a:latin typeface="Arial"/>
                <a:cs typeface="Arial"/>
              </a:rPr>
              <a:t>TSC Selection Committee </a:t>
            </a:r>
            <a:r>
              <a:rPr kumimoji="0" lang="en-US" sz="1800" b="0" i="0" u="none" strike="noStrike" kern="1200" cap="none" spc="0" normalizeH="0" baseline="0" noProof="0" dirty="0">
                <a:ln>
                  <a:noFill/>
                </a:ln>
                <a:solidFill>
                  <a:srgbClr val="0033A0"/>
                </a:solidFill>
                <a:effectLst/>
                <a:uLnTx/>
                <a:uFillTx/>
                <a:latin typeface="Arial"/>
                <a:cs typeface="Arial"/>
              </a:rPr>
              <a:t>October 19, 2023</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srgbClr val="0033A0"/>
                </a:solidFill>
                <a:effectLst/>
                <a:uLnTx/>
                <a:uFillTx/>
                <a:latin typeface="Arial"/>
                <a:cs typeface="Arial"/>
              </a:rPr>
              <a:t>Total number of selected candidates: 91</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1" i="0" u="none" strike="noStrike" kern="1200" cap="none" spc="0" normalizeH="0" baseline="0" noProof="0" dirty="0">
                <a:ln>
                  <a:noFill/>
                </a:ln>
                <a:solidFill>
                  <a:srgbClr val="E64179"/>
                </a:solidFill>
                <a:effectLst/>
                <a:uLnTx/>
                <a:uFillTx/>
                <a:latin typeface="Arial"/>
                <a:cs typeface="Arial"/>
              </a:rPr>
              <a:t>18 candidates selected from DE </a:t>
            </a:r>
            <a:r>
              <a:rPr kumimoji="0" lang="x-none" sz="1800" b="1" i="0" u="none" strike="noStrike" kern="1200" cap="none" spc="0" normalizeH="0" baseline="0" noProof="0" dirty="0">
                <a:ln>
                  <a:noFill/>
                </a:ln>
                <a:solidFill>
                  <a:srgbClr val="E64179"/>
                </a:solidFill>
                <a:effectLst/>
                <a:uLnTx/>
                <a:uFillTx/>
                <a:latin typeface="Arial"/>
                <a:cs typeface="Arial"/>
              </a:rPr>
              <a:t>= 19.78%</a:t>
            </a:r>
            <a:endParaRPr kumimoji="0" lang="en-GB" sz="18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x-none" sz="1800" b="0" i="0" u="none" strike="noStrike" kern="1200" cap="none" spc="0" normalizeH="0" baseline="0" noProof="0" dirty="0">
                <a:ln>
                  <a:noFill/>
                </a:ln>
                <a:solidFill>
                  <a:srgbClr val="0033A0"/>
                </a:solidFill>
                <a:effectLst/>
                <a:uLnTx/>
                <a:uFillTx/>
                <a:latin typeface="Arial"/>
                <a:cs typeface="Arial"/>
              </a:rPr>
              <a:t>14 </a:t>
            </a:r>
            <a:r>
              <a:rPr kumimoji="0" lang="en-US" sz="1800" b="0" i="0" u="none" strike="noStrike" kern="1200" cap="none" spc="0" normalizeH="0" baseline="0" noProof="0" dirty="0">
                <a:ln>
                  <a:noFill/>
                </a:ln>
                <a:solidFill>
                  <a:srgbClr val="0033A0"/>
                </a:solidFill>
                <a:effectLst/>
                <a:uLnTx/>
                <a:uFillTx/>
                <a:latin typeface="Arial"/>
                <a:cs typeface="Arial"/>
              </a:rPr>
              <a:t>Technical Students</a:t>
            </a:r>
            <a:r>
              <a:rPr kumimoji="0" lang="x-none" sz="1800" b="0" i="0" u="none" strike="noStrike" kern="1200" cap="none" spc="0" normalizeH="0" baseline="0" noProof="0" dirty="0">
                <a:ln>
                  <a:noFill/>
                </a:ln>
                <a:solidFill>
                  <a:srgbClr val="0033A0"/>
                </a:solidFill>
                <a:effectLst/>
                <a:uLnTx/>
                <a:uFillTx/>
                <a:latin typeface="Arial"/>
                <a:cs typeface="Arial"/>
              </a:rPr>
              <a:t>, 4 D</a:t>
            </a:r>
            <a:r>
              <a:rPr kumimoji="0" lang="en-US" sz="1800" b="0" i="0" u="none" strike="noStrike" kern="1200" cap="none" spc="0" normalizeH="0" baseline="0" noProof="0" dirty="0" err="1">
                <a:ln>
                  <a:noFill/>
                </a:ln>
                <a:solidFill>
                  <a:srgbClr val="0033A0"/>
                </a:solidFill>
                <a:effectLst/>
                <a:uLnTx/>
                <a:uFillTx/>
                <a:latin typeface="Arial"/>
                <a:cs typeface="Arial"/>
              </a:rPr>
              <a:t>octoral</a:t>
            </a:r>
            <a:r>
              <a:rPr kumimoji="0" lang="en-US" sz="1800" b="0" i="0" u="none" strike="noStrike" kern="1200" cap="none" spc="0" normalizeH="0" baseline="0" noProof="0" dirty="0">
                <a:ln>
                  <a:noFill/>
                </a:ln>
                <a:solidFill>
                  <a:srgbClr val="0033A0"/>
                </a:solidFill>
                <a:effectLst/>
                <a:uLnTx/>
                <a:uFillTx/>
                <a:latin typeface="Arial"/>
                <a:cs typeface="Arial"/>
              </a:rPr>
              <a:t> Students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0033A0"/>
                </a:solidFill>
                <a:effectLst/>
                <a:uLnTx/>
                <a:uFillTx/>
                <a:latin typeface="Arial"/>
                <a:cs typeface="Arial"/>
              </a:rPr>
              <a:t>Italy had the second most selections with 16</a:t>
            </a:r>
          </a:p>
        </p:txBody>
      </p:sp>
      <p:sp>
        <p:nvSpPr>
          <p:cNvPr id="11" name="TextBox 10">
            <a:extLst>
              <a:ext uri="{FF2B5EF4-FFF2-40B4-BE49-F238E27FC236}">
                <a16:creationId xmlns:a16="http://schemas.microsoft.com/office/drawing/2014/main" id="{1F73E29E-0344-735B-EB91-1A7B06FC769C}"/>
              </a:ext>
            </a:extLst>
          </p:cNvPr>
          <p:cNvSpPr txBox="1"/>
          <p:nvPr/>
        </p:nvSpPr>
        <p:spPr bwMode="auto">
          <a:xfrm>
            <a:off x="6123708" y="3287623"/>
            <a:ext cx="5529804" cy="31393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x-none" sz="1800" b="1" i="0" u="none" strike="noStrike" kern="1200" cap="none" spc="0" normalizeH="0" baseline="0" noProof="0" dirty="0">
                <a:ln>
                  <a:noFill/>
                </a:ln>
                <a:solidFill>
                  <a:srgbClr val="0033A0"/>
                </a:solidFill>
                <a:effectLst/>
                <a:uLnTx/>
                <a:uFillTx/>
                <a:latin typeface="Arial"/>
                <a:cs typeface="Arial"/>
              </a:rPr>
              <a:t>TSC 20</a:t>
            </a:r>
            <a:r>
              <a:rPr kumimoji="0" lang="en-US" sz="1800" b="1" i="0" u="none" strike="noStrike" kern="1200" cap="none" spc="0" normalizeH="0" baseline="0" noProof="0" dirty="0">
                <a:ln>
                  <a:noFill/>
                </a:ln>
                <a:solidFill>
                  <a:srgbClr val="0033A0"/>
                </a:solidFill>
                <a:effectLst/>
                <a:uLnTx/>
                <a:uFillTx/>
                <a:latin typeface="Arial"/>
                <a:cs typeface="Arial"/>
              </a:rPr>
              <a:t>24-1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srgbClr val="0033A0"/>
                </a:solidFill>
                <a:effectLst/>
                <a:uLnTx/>
                <a:uFillTx/>
                <a:latin typeface="Arial"/>
                <a:cs typeface="Arial"/>
              </a:rPr>
              <a:t>TSC Selection Committee February 1, 2024</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srgbClr val="0033A0"/>
                </a:solidFill>
                <a:effectLst/>
                <a:uLnTx/>
                <a:uFillTx/>
                <a:latin typeface="Arial"/>
                <a:cs typeface="Arial"/>
              </a:rPr>
              <a:t>Total number of selected candidates: 70</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1" i="0" u="none" strike="noStrike" kern="1200" cap="none" spc="0" normalizeH="0" baseline="0" noProof="0" dirty="0">
                <a:ln>
                  <a:noFill/>
                </a:ln>
                <a:solidFill>
                  <a:srgbClr val="E64179"/>
                </a:solidFill>
                <a:effectLst/>
                <a:uLnTx/>
                <a:uFillTx/>
                <a:latin typeface="Arial"/>
                <a:cs typeface="Arial"/>
              </a:rPr>
              <a:t>18 candidates selected from Germany = 25.7%</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srgbClr val="0033A0"/>
                </a:solidFill>
                <a:effectLst/>
                <a:uLnTx/>
                <a:uFillTx/>
                <a:latin typeface="Arial"/>
                <a:cs typeface="Arial"/>
              </a:rPr>
              <a:t>11 Technical Students, 7 Doctoral Students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0033A0"/>
                </a:solidFill>
                <a:effectLst/>
                <a:uLnTx/>
                <a:uFillTx/>
                <a:latin typeface="Arial"/>
                <a:cs typeface="Arial"/>
              </a:rPr>
              <a:t>Italy had the second most selections with 11 </a:t>
            </a:r>
            <a:r>
              <a:rPr kumimoji="0" lang="en-US" sz="1800" b="0" i="0" u="none" strike="noStrike" kern="1200" cap="none" spc="0" normalizeH="0" baseline="0" noProof="0" dirty="0">
                <a:ln>
                  <a:noFill/>
                </a:ln>
                <a:solidFill>
                  <a:srgbClr val="0033A0"/>
                </a:solidFill>
                <a:effectLst/>
                <a:uLnTx/>
                <a:uFillTx/>
                <a:latin typeface="Arial"/>
                <a:cs typeface="Arial"/>
              </a:rPr>
              <a:t>followed by Spain, France and Greece with 5 each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x-none" sz="1800" b="0" i="0" u="none" strike="noStrike" kern="1200" cap="none" spc="0" normalizeH="0" baseline="0" noProof="0" dirty="0">
                <a:ln>
                  <a:noFill/>
                </a:ln>
                <a:solidFill>
                  <a:srgbClr val="0033A0"/>
                </a:solidFill>
                <a:effectLst/>
                <a:uLnTx/>
                <a:uFillTx/>
                <a:latin typeface="Arial"/>
                <a:cs typeface="Arial"/>
              </a:rPr>
              <a:t> </a:t>
            </a:r>
            <a:endParaRPr kumimoji="0" lang="en-GB" sz="1800" b="0" i="0" u="none" strike="noStrike" kern="1200" cap="none" spc="0" normalizeH="0" baseline="0" noProof="0" dirty="0">
              <a:ln>
                <a:noFill/>
              </a:ln>
              <a:solidFill>
                <a:srgbClr val="0033A0"/>
              </a:solidFill>
              <a:effectLst/>
              <a:uLnTx/>
              <a:uFillTx/>
              <a:latin typeface="Arial"/>
              <a:cs typeface="Arial"/>
            </a:endParaRPr>
          </a:p>
        </p:txBody>
      </p:sp>
      <p:sp>
        <p:nvSpPr>
          <p:cNvPr id="13" name="TextBox 12"/>
          <p:cNvSpPr txBox="1"/>
          <p:nvPr/>
        </p:nvSpPr>
        <p:spPr bwMode="auto">
          <a:xfrm>
            <a:off x="488291" y="2395318"/>
            <a:ext cx="11013359" cy="584775"/>
          </a:xfrm>
          <a:prstGeom prst="rect">
            <a:avLst/>
          </a:prstGeom>
          <a:noFill/>
          <a:ln w="57150">
            <a:solidFill>
              <a:schemeClr val="accent2"/>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3A0"/>
                </a:solidFill>
                <a:effectLst/>
                <a:uLnTx/>
                <a:uFillTx/>
                <a:latin typeface="Arial"/>
                <a:cs typeface="Arial"/>
              </a:rPr>
              <a:t>In the last </a:t>
            </a:r>
            <a:r>
              <a:rPr kumimoji="0" lang="en-US" sz="1600" b="0" i="0" u="none" strike="noStrike" kern="1200" cap="none" spc="0" normalizeH="0" baseline="0" noProof="0" dirty="0">
                <a:ln>
                  <a:noFill/>
                </a:ln>
                <a:solidFill>
                  <a:srgbClr val="0033A0"/>
                </a:solidFill>
                <a:effectLst/>
                <a:uLnTx/>
                <a:uFillTx/>
                <a:latin typeface="Arial"/>
                <a:cs typeface="Arial"/>
              </a:rPr>
              <a:t>2 rounds of selections for the Technical and Doctoral Student </a:t>
            </a:r>
            <a:r>
              <a:rPr kumimoji="0" lang="en-US" sz="1600" b="0" i="0" u="none" strike="noStrike" kern="1200" cap="none" spc="0" normalizeH="0" baseline="0" noProof="0" dirty="0" err="1">
                <a:ln>
                  <a:noFill/>
                </a:ln>
                <a:solidFill>
                  <a:srgbClr val="0033A0"/>
                </a:solidFill>
                <a:effectLst/>
                <a:uLnTx/>
                <a:uFillTx/>
                <a:latin typeface="Arial"/>
                <a:cs typeface="Arial"/>
              </a:rPr>
              <a:t>Programmes</a:t>
            </a:r>
            <a:r>
              <a:rPr kumimoji="0" lang="en-GB" sz="1600" b="0" i="0" u="none" strike="noStrike" kern="1200" cap="none" spc="0" normalizeH="0" baseline="0" noProof="0" dirty="0">
                <a:ln>
                  <a:noFill/>
                </a:ln>
                <a:solidFill>
                  <a:srgbClr val="0033A0"/>
                </a:solidFill>
                <a:effectLst/>
                <a:uLnTx/>
                <a:uFillTx/>
                <a:latin typeface="Arial"/>
                <a:cs typeface="Arial"/>
              </a:rPr>
              <a:t>, selected candidates from Germany made up the majority by nationality with </a:t>
            </a:r>
            <a:r>
              <a:rPr kumimoji="0" lang="en-GB" sz="1600" b="1" i="0" u="none" strike="noStrike" kern="1200" cap="none" spc="0" normalizeH="0" baseline="0" noProof="0" dirty="0">
                <a:ln>
                  <a:noFill/>
                </a:ln>
                <a:solidFill>
                  <a:srgbClr val="E64179"/>
                </a:solidFill>
                <a:effectLst/>
                <a:uLnTx/>
                <a:uFillTx/>
                <a:latin typeface="Arial"/>
                <a:cs typeface="Arial"/>
              </a:rPr>
              <a:t>~ 20% </a:t>
            </a:r>
            <a:r>
              <a:rPr kumimoji="0" lang="en-GB" sz="1600" b="0" i="0" u="none" strike="noStrike" kern="1200" cap="none" spc="0" normalizeH="0" baseline="0" noProof="0" dirty="0">
                <a:ln>
                  <a:noFill/>
                </a:ln>
                <a:solidFill>
                  <a:srgbClr val="0033A0"/>
                </a:solidFill>
                <a:effectLst/>
                <a:uLnTx/>
                <a:uFillTx/>
                <a:latin typeface="Arial"/>
                <a:cs typeface="Arial"/>
              </a:rPr>
              <a:t>and </a:t>
            </a:r>
            <a:r>
              <a:rPr kumimoji="0" lang="en-GB" sz="1600" b="1" i="0" u="none" strike="noStrike" kern="1200" cap="none" spc="0" normalizeH="0" baseline="0" noProof="0" dirty="0">
                <a:ln>
                  <a:noFill/>
                </a:ln>
                <a:solidFill>
                  <a:srgbClr val="E64179"/>
                </a:solidFill>
                <a:effectLst/>
                <a:uLnTx/>
                <a:uFillTx/>
                <a:latin typeface="Arial"/>
                <a:cs typeface="Arial"/>
              </a:rPr>
              <a:t>~26% </a:t>
            </a:r>
          </a:p>
        </p:txBody>
      </p:sp>
      <p:pic>
        <p:nvPicPr>
          <p:cNvPr id="3" name="Picture 2"/>
          <p:cNvPicPr>
            <a:picLocks noChangeAspect="1"/>
          </p:cNvPicPr>
          <p:nvPr/>
        </p:nvPicPr>
        <p:blipFill>
          <a:blip r:embed="rId3"/>
          <a:stretch>
            <a:fillRect/>
          </a:stretch>
        </p:blipFill>
        <p:spPr>
          <a:xfrm>
            <a:off x="10653583" y="459954"/>
            <a:ext cx="999929" cy="1781599"/>
          </a:xfrm>
          <a:prstGeom prst="rect">
            <a:avLst/>
          </a:prstGeom>
        </p:spPr>
      </p:pic>
      <p:sp>
        <p:nvSpPr>
          <p:cNvPr id="5" name="TextBox 4"/>
          <p:cNvSpPr txBox="1"/>
          <p:nvPr/>
        </p:nvSpPr>
        <p:spPr bwMode="auto">
          <a:xfrm>
            <a:off x="488290" y="1216076"/>
            <a:ext cx="10228478"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33A0"/>
                </a:solidFill>
                <a:effectLst/>
                <a:uLnTx/>
                <a:uFillTx/>
                <a:latin typeface="Arial"/>
                <a:cs typeface="Arial"/>
              </a:rPr>
              <a:t>We have not only seen a positive effect in the total number of applications from DE but also in the amount of selections – especially for the last two rounds of Technical and Doctoral Student Committees and the last selection round for Early Career Professionals.</a:t>
            </a:r>
            <a:endParaRPr kumimoji="0" lang="en-GB" sz="1800" b="0" i="0" u="none" strike="noStrike" kern="1200" cap="none" spc="0" normalizeH="0" baseline="0" noProof="0" dirty="0">
              <a:ln>
                <a:noFill/>
              </a:ln>
              <a:solidFill>
                <a:srgbClr val="0033A0"/>
              </a:solidFill>
              <a:effectLst/>
              <a:uLnTx/>
              <a:uFillTx/>
              <a:latin typeface="Arial"/>
              <a:cs typeface="Arial"/>
            </a:endParaRPr>
          </a:p>
        </p:txBody>
      </p:sp>
    </p:spTree>
    <p:extLst>
      <p:ext uri="{BB962C8B-B14F-4D97-AF65-F5344CB8AC3E}">
        <p14:creationId xmlns:p14="http://schemas.microsoft.com/office/powerpoint/2010/main" val="2413751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17816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Recap</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of 2023 – Direct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Sourcing</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as P</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owerful</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Tool</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8" name="TextBox 7">
            <a:extLst>
              <a:ext uri="{FF2B5EF4-FFF2-40B4-BE49-F238E27FC236}">
                <a16:creationId xmlns:a16="http://schemas.microsoft.com/office/drawing/2014/main" id="{1F73E29E-0344-735B-EB91-1A7B06FC769C}"/>
              </a:ext>
            </a:extLst>
          </p:cNvPr>
          <p:cNvSpPr txBox="1"/>
          <p:nvPr/>
        </p:nvSpPr>
        <p:spPr bwMode="auto">
          <a:xfrm>
            <a:off x="407987" y="1388994"/>
            <a:ext cx="5855653" cy="42780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E64179"/>
                </a:solidFill>
                <a:effectLst/>
                <a:uLnTx/>
                <a:uFillTx/>
                <a:latin typeface="Arial"/>
                <a:cs typeface="Arial"/>
              </a:rPr>
              <a:t>Direct Sourcing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E64179"/>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600" b="0" i="0" u="none" strike="noStrike" kern="1200" cap="none" spc="0" normalizeH="0" baseline="0" noProof="0" dirty="0">
                <a:ln>
                  <a:noFill/>
                </a:ln>
                <a:solidFill>
                  <a:srgbClr val="0033A0"/>
                </a:solidFill>
                <a:effectLst/>
                <a:uLnTx/>
                <a:uFillTx/>
                <a:latin typeface="Arial"/>
                <a:cs typeface="Arial"/>
              </a:rPr>
              <a:t>Direct </a:t>
            </a:r>
            <a:r>
              <a:rPr kumimoji="0" lang="fr-CH" sz="1600" b="0" i="0" u="none" strike="noStrike" kern="1200" cap="none" spc="0" normalizeH="0" baseline="0" noProof="0" dirty="0" err="1">
                <a:ln>
                  <a:noFill/>
                </a:ln>
                <a:solidFill>
                  <a:srgbClr val="0033A0"/>
                </a:solidFill>
                <a:effectLst/>
                <a:uLnTx/>
                <a:uFillTx/>
                <a:latin typeface="Arial"/>
                <a:cs typeface="Arial"/>
              </a:rPr>
              <a:t>Sourcing</a:t>
            </a:r>
            <a:r>
              <a:rPr kumimoji="0" lang="fr-CH" sz="1600" b="0" i="0" u="none" strike="noStrike" kern="1200" cap="none" spc="0" normalizeH="0" baseline="0" noProof="0" dirty="0">
                <a:ln>
                  <a:noFill/>
                </a:ln>
                <a:solidFill>
                  <a:srgbClr val="0033A0"/>
                </a:solidFill>
                <a:effectLst/>
                <a:uLnTx/>
                <a:uFillTx/>
                <a:latin typeface="Arial"/>
                <a:cs typeface="Arial"/>
              </a:rPr>
              <a:t> = </a:t>
            </a:r>
            <a:r>
              <a:rPr kumimoji="0" lang="fr-CH" sz="1600" b="0" i="0" u="none" strike="noStrike" kern="1200" cap="none" spc="0" normalizeH="0" baseline="0" noProof="0" dirty="0" err="1">
                <a:ln>
                  <a:noFill/>
                </a:ln>
                <a:solidFill>
                  <a:srgbClr val="0033A0"/>
                </a:solidFill>
                <a:effectLst/>
                <a:uLnTx/>
                <a:uFillTx/>
                <a:latin typeface="Arial"/>
                <a:cs typeface="Arial"/>
              </a:rPr>
              <a:t>Using</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linkedin</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Recruiter</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license</a:t>
            </a:r>
            <a:r>
              <a:rPr kumimoji="0" lang="fr-CH" sz="1600" b="0" i="0" u="none" strike="noStrike" kern="1200" cap="none" spc="0" normalizeH="0" baseline="0" noProof="0" dirty="0">
                <a:ln>
                  <a:noFill/>
                </a:ln>
                <a:solidFill>
                  <a:srgbClr val="0033A0"/>
                </a:solidFill>
                <a:effectLst/>
                <a:uLnTx/>
                <a:uFillTx/>
                <a:latin typeface="Arial"/>
                <a:cs typeface="Arial"/>
              </a:rPr>
              <a:t> to </a:t>
            </a:r>
            <a:r>
              <a:rPr kumimoji="0" lang="fr-CH" sz="1600" b="0" i="0" u="none" strike="noStrike" kern="1200" cap="none" spc="0" normalizeH="0" baseline="0" noProof="0" dirty="0" err="1">
                <a:ln>
                  <a:noFill/>
                </a:ln>
                <a:solidFill>
                  <a:srgbClr val="0033A0"/>
                </a:solidFill>
                <a:effectLst/>
                <a:uLnTx/>
                <a:uFillTx/>
                <a:latin typeface="Arial"/>
                <a:cs typeface="Arial"/>
              </a:rPr>
              <a:t>strategically</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screen</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linkedin</a:t>
            </a:r>
            <a:r>
              <a:rPr kumimoji="0" lang="fr-CH" sz="1600" b="0" i="0" u="none" strike="noStrike" kern="1200" cap="none" spc="0" normalizeH="0" baseline="0" noProof="0" dirty="0">
                <a:ln>
                  <a:noFill/>
                </a:ln>
                <a:solidFill>
                  <a:srgbClr val="0033A0"/>
                </a:solidFill>
                <a:effectLst/>
                <a:uLnTx/>
                <a:uFillTx/>
                <a:latin typeface="Arial"/>
                <a:cs typeface="Arial"/>
              </a:rPr>
              <a:t> profiles for </a:t>
            </a:r>
            <a:r>
              <a:rPr kumimoji="0" lang="fr-CH" sz="1600" b="0" i="0" u="none" strike="noStrike" kern="1200" cap="none" spc="0" normalizeH="0" baseline="0" noProof="0" dirty="0" err="1">
                <a:ln>
                  <a:noFill/>
                </a:ln>
                <a:solidFill>
                  <a:srgbClr val="0033A0"/>
                </a:solidFill>
                <a:effectLst/>
                <a:uLnTx/>
                <a:uFillTx/>
                <a:latin typeface="Arial"/>
                <a:cs typeface="Arial"/>
              </a:rPr>
              <a:t>matching</a:t>
            </a:r>
            <a:r>
              <a:rPr kumimoji="0" lang="fr-CH" sz="1600" b="0" i="0" u="none" strike="noStrike" kern="1200" cap="none" spc="0" normalizeH="0" baseline="0" noProof="0" dirty="0">
                <a:ln>
                  <a:noFill/>
                </a:ln>
                <a:solidFill>
                  <a:srgbClr val="0033A0"/>
                </a:solidFill>
                <a:effectLst/>
                <a:uLnTx/>
                <a:uFillTx/>
                <a:latin typeface="Arial"/>
                <a:cs typeface="Arial"/>
              </a:rPr>
              <a:t> profiles and </a:t>
            </a:r>
            <a:r>
              <a:rPr kumimoji="0" lang="fr-CH" sz="1600" b="0" i="0" u="none" strike="noStrike" kern="1200" cap="none" spc="0" normalizeH="0" baseline="0" noProof="0" dirty="0" err="1">
                <a:ln>
                  <a:noFill/>
                </a:ln>
                <a:solidFill>
                  <a:srgbClr val="0033A0"/>
                </a:solidFill>
                <a:effectLst/>
                <a:uLnTx/>
                <a:uFillTx/>
                <a:latin typeface="Arial"/>
                <a:cs typeface="Arial"/>
              </a:rPr>
              <a:t>contacting</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them</a:t>
            </a:r>
            <a:r>
              <a:rPr kumimoji="0" lang="fr-CH" sz="1600" b="0" i="0" u="none" strike="noStrike" kern="1200" cap="none" spc="0" normalizeH="0" baseline="0" noProof="0" dirty="0">
                <a:ln>
                  <a:noFill/>
                </a:ln>
                <a:solidFill>
                  <a:srgbClr val="0033A0"/>
                </a:solidFill>
                <a:effectLst/>
                <a:uLnTx/>
                <a:uFillTx/>
                <a:latin typeface="Arial"/>
                <a:cs typeface="Arial"/>
              </a:rPr>
              <a:t> via direct message, </a:t>
            </a:r>
            <a:r>
              <a:rPr kumimoji="0" lang="fr-CH" sz="1600" b="0" i="0" u="none" strike="noStrike" kern="1200" cap="none" spc="0" normalizeH="0" baseline="0" noProof="0" dirty="0" err="1">
                <a:ln>
                  <a:noFill/>
                </a:ln>
                <a:solidFill>
                  <a:srgbClr val="0033A0"/>
                </a:solidFill>
                <a:effectLst/>
                <a:uLnTx/>
                <a:uFillTx/>
                <a:latin typeface="Arial"/>
                <a:cs typeface="Arial"/>
              </a:rPr>
              <a:t>tracking</a:t>
            </a:r>
            <a:r>
              <a:rPr kumimoji="0" lang="fr-CH" sz="1600" b="0" i="0" u="none" strike="noStrike" kern="1200" cap="none" spc="0" normalizeH="0" baseline="0" noProof="0" dirty="0">
                <a:ln>
                  <a:noFill/>
                </a:ln>
                <a:solidFill>
                  <a:srgbClr val="0033A0"/>
                </a:solidFill>
                <a:effectLst/>
                <a:uLnTx/>
                <a:uFillTx/>
                <a:latin typeface="Arial"/>
                <a:cs typeface="Arial"/>
              </a:rPr>
              <a:t> in </a:t>
            </a:r>
            <a:r>
              <a:rPr kumimoji="0" lang="fr-CH" sz="1600" b="0" i="0" u="none" strike="noStrike" kern="1200" cap="none" spc="0" normalizeH="0" baseline="0" noProof="0" dirty="0" err="1">
                <a:ln>
                  <a:noFill/>
                </a:ln>
                <a:solidFill>
                  <a:srgbClr val="0033A0"/>
                </a:solidFill>
                <a:effectLst/>
                <a:uLnTx/>
                <a:uFillTx/>
                <a:latin typeface="Arial"/>
                <a:cs typeface="Arial"/>
              </a:rPr>
              <a:t>SmartRecruiters</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through</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individual</a:t>
            </a:r>
            <a:r>
              <a:rPr kumimoji="0" lang="fr-CH" sz="1600" b="0" i="0" u="none" strike="noStrike" kern="1200" cap="none" spc="0" normalizeH="0" baseline="0" noProof="0" dirty="0">
                <a:ln>
                  <a:noFill/>
                </a:ln>
                <a:solidFill>
                  <a:srgbClr val="0033A0"/>
                </a:solidFill>
                <a:effectLst/>
                <a:uLnTx/>
                <a:uFillTx/>
                <a:latin typeface="Arial"/>
                <a:cs typeface="Arial"/>
              </a:rPr>
              <a:t> links</a:t>
            </a:r>
            <a:br>
              <a:rPr kumimoji="0" lang="fr-CH" sz="1600" b="0" i="0" u="none" strike="noStrike" kern="1200" cap="none" spc="0" normalizeH="0" baseline="0" noProof="0" dirty="0">
                <a:ln>
                  <a:noFill/>
                </a:ln>
                <a:solidFill>
                  <a:srgbClr val="0033A0"/>
                </a:solidFill>
                <a:effectLst/>
                <a:uLnTx/>
                <a:uFillTx/>
                <a:latin typeface="Arial"/>
                <a:cs typeface="Arial"/>
              </a:rPr>
            </a:br>
            <a:endParaRPr kumimoji="0" lang="fr-CH" sz="16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600" b="0" i="0" u="none" strike="noStrike" kern="1200" cap="none" spc="0" normalizeH="0" baseline="0" noProof="0" dirty="0">
                <a:ln>
                  <a:noFill/>
                </a:ln>
                <a:solidFill>
                  <a:srgbClr val="0033A0"/>
                </a:solidFill>
                <a:effectLst/>
                <a:uLnTx/>
                <a:uFillTx/>
                <a:latin typeface="Arial"/>
                <a:cs typeface="Arial"/>
              </a:rPr>
              <a:t>Focus on </a:t>
            </a:r>
            <a:r>
              <a:rPr kumimoji="0" lang="fr-CH" sz="1600" b="0" i="0" u="none" strike="noStrike" kern="1200" cap="none" spc="0" normalizeH="0" baseline="0" noProof="0" dirty="0" err="1">
                <a:ln>
                  <a:noFill/>
                </a:ln>
                <a:solidFill>
                  <a:srgbClr val="0033A0"/>
                </a:solidFill>
                <a:effectLst/>
                <a:uLnTx/>
                <a:uFillTx/>
                <a:latin typeface="Arial"/>
                <a:cs typeface="Arial"/>
              </a:rPr>
              <a:t>Early</a:t>
            </a:r>
            <a:r>
              <a:rPr kumimoji="0" lang="fr-CH" sz="1600" b="0" i="0" u="none" strike="noStrike" kern="1200" cap="none" spc="0" normalizeH="0" baseline="0" noProof="0" dirty="0">
                <a:ln>
                  <a:noFill/>
                </a:ln>
                <a:solidFill>
                  <a:srgbClr val="0033A0"/>
                </a:solidFill>
                <a:effectLst/>
                <a:uLnTx/>
                <a:uFillTx/>
                <a:latin typeface="Arial"/>
                <a:cs typeface="Arial"/>
              </a:rPr>
              <a:t> Career Professional Programme (</a:t>
            </a:r>
            <a:r>
              <a:rPr kumimoji="0" lang="fr-CH" sz="1600" b="0" i="0" u="none" strike="noStrike" kern="1200" cap="none" spc="0" normalizeH="0" baseline="0" noProof="0" dirty="0" err="1">
                <a:ln>
                  <a:noFill/>
                </a:ln>
                <a:solidFill>
                  <a:srgbClr val="0033A0"/>
                </a:solidFill>
                <a:effectLst/>
                <a:uLnTx/>
                <a:uFillTx/>
                <a:latin typeface="Arial"/>
                <a:cs typeface="Arial"/>
              </a:rPr>
              <a:t>University</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Graduates</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Bachelor</a:t>
            </a:r>
            <a:r>
              <a:rPr kumimoji="0" lang="fr-CH" sz="1600" b="0" i="0" u="none" strike="noStrike" kern="1200" cap="none" spc="0" normalizeH="0" baseline="0" noProof="0" dirty="0">
                <a:ln>
                  <a:noFill/>
                </a:ln>
                <a:solidFill>
                  <a:srgbClr val="0033A0"/>
                </a:solidFill>
                <a:effectLst/>
                <a:uLnTx/>
                <a:uFillTx/>
                <a:latin typeface="Arial"/>
                <a:cs typeface="Arial"/>
              </a:rPr>
              <a:t>/Master) + </a:t>
            </a:r>
            <a:r>
              <a:rPr kumimoji="0" lang="fr-CH" sz="1600" b="0" i="0" u="none" strike="noStrike" kern="1200" cap="none" spc="0" normalizeH="0" baseline="0" noProof="0" dirty="0" err="1">
                <a:ln>
                  <a:noFill/>
                </a:ln>
                <a:solidFill>
                  <a:srgbClr val="0033A0"/>
                </a:solidFill>
                <a:effectLst/>
                <a:uLnTx/>
                <a:uFillTx/>
                <a:latin typeface="Arial"/>
                <a:cs typeface="Arial"/>
              </a:rPr>
              <a:t>Technician</a:t>
            </a:r>
            <a:r>
              <a:rPr kumimoji="0" lang="fr-CH" sz="1600" b="0" i="0" u="none" strike="noStrike" kern="1200" cap="none" spc="0" normalizeH="0" baseline="0" noProof="0" dirty="0">
                <a:ln>
                  <a:noFill/>
                </a:ln>
                <a:solidFill>
                  <a:srgbClr val="0033A0"/>
                </a:solidFill>
                <a:effectLst/>
                <a:uLnTx/>
                <a:uFillTx/>
                <a:latin typeface="Arial"/>
                <a:cs typeface="Arial"/>
              </a:rPr>
              <a:t>/Administrative Fields) but </a:t>
            </a:r>
            <a:r>
              <a:rPr kumimoji="0" lang="fr-CH" sz="1600" b="0" i="0" u="none" strike="noStrike" kern="1200" cap="none" spc="0" normalizeH="0" baseline="0" noProof="0" dirty="0" err="1">
                <a:ln>
                  <a:noFill/>
                </a:ln>
                <a:solidFill>
                  <a:srgbClr val="0033A0"/>
                </a:solidFill>
                <a:effectLst/>
                <a:uLnTx/>
                <a:uFillTx/>
                <a:latin typeface="Arial"/>
                <a:cs typeface="Arial"/>
              </a:rPr>
              <a:t>also</a:t>
            </a:r>
            <a:r>
              <a:rPr kumimoji="0" lang="fr-CH" sz="1600" b="0" i="0" u="none" strike="noStrike" kern="1200" cap="none" spc="0" normalizeH="0" baseline="0" noProof="0" dirty="0">
                <a:ln>
                  <a:noFill/>
                </a:ln>
                <a:solidFill>
                  <a:srgbClr val="0033A0"/>
                </a:solidFill>
                <a:effectLst/>
                <a:uLnTx/>
                <a:uFillTx/>
                <a:latin typeface="Arial"/>
                <a:cs typeface="Arial"/>
              </a:rPr>
              <a:t> for QUEST and Staff positions, </a:t>
            </a:r>
            <a:r>
              <a:rPr kumimoji="0" lang="en-US" sz="1600" b="1" i="0" u="none" strike="noStrike" kern="1200" cap="none" spc="0" normalizeH="0" baseline="0" noProof="0" dirty="0">
                <a:ln>
                  <a:noFill/>
                </a:ln>
                <a:solidFill>
                  <a:srgbClr val="E64179"/>
                </a:solidFill>
                <a:effectLst/>
                <a:uLnTx/>
                <a:uFillTx/>
                <a:latin typeface="Arial"/>
                <a:cs typeface="Arial"/>
              </a:rPr>
              <a:t>2779 DE profiles contacted in 2023 </a:t>
            </a:r>
            <a:br>
              <a:rPr kumimoji="0" lang="fr-CH" sz="1600" b="1" i="0" u="none" strike="noStrike" kern="1200" cap="none" spc="0" normalizeH="0" baseline="0" noProof="0" dirty="0">
                <a:ln>
                  <a:noFill/>
                </a:ln>
                <a:solidFill>
                  <a:srgbClr val="E64179"/>
                </a:solidFill>
                <a:effectLst/>
                <a:uLnTx/>
                <a:uFillTx/>
                <a:latin typeface="Arial"/>
                <a:cs typeface="Arial"/>
              </a:rPr>
            </a:br>
            <a:endParaRPr kumimoji="0" lang="fr-CH" sz="1600" b="1" i="0" u="none" strike="noStrike" kern="1200" cap="none" spc="0" normalizeH="0" baseline="0" noProof="0" dirty="0">
              <a:ln>
                <a:noFill/>
              </a:ln>
              <a:solidFill>
                <a:srgbClr val="E64179"/>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033A0"/>
                </a:solidFill>
                <a:effectLst/>
                <a:uLnTx/>
                <a:uFillTx/>
                <a:latin typeface="Arial"/>
                <a:cs typeface="Arial"/>
              </a:rPr>
              <a:t>Direct Sourcing is essential part of the overall strategy and has proven to be a very effective tool in order to attract more applicants from targeted countries and increase the talents pool diversity and quality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33A0"/>
              </a:solidFill>
              <a:effectLst/>
              <a:uLnTx/>
              <a:uFillTx/>
              <a:latin typeface="Arial"/>
              <a:cs typeface="Arial"/>
            </a:endParaRPr>
          </a:p>
        </p:txBody>
      </p:sp>
      <p:graphicFrame>
        <p:nvGraphicFramePr>
          <p:cNvPr id="10" name="Table 9"/>
          <p:cNvGraphicFramePr>
            <a:graphicFrameLocks noGrp="1"/>
          </p:cNvGraphicFramePr>
          <p:nvPr/>
        </p:nvGraphicFramePr>
        <p:xfrm>
          <a:off x="6629613" y="1645969"/>
          <a:ext cx="5154399" cy="3795295"/>
        </p:xfrm>
        <a:graphic>
          <a:graphicData uri="http://schemas.openxmlformats.org/drawingml/2006/table">
            <a:tbl>
              <a:tblPr/>
              <a:tblGrid>
                <a:gridCol w="3447151">
                  <a:extLst>
                    <a:ext uri="{9D8B030D-6E8A-4147-A177-3AD203B41FA5}">
                      <a16:colId xmlns:a16="http://schemas.microsoft.com/office/drawing/2014/main" val="341828910"/>
                    </a:ext>
                  </a:extLst>
                </a:gridCol>
                <a:gridCol w="1707248">
                  <a:extLst>
                    <a:ext uri="{9D8B030D-6E8A-4147-A177-3AD203B41FA5}">
                      <a16:colId xmlns:a16="http://schemas.microsoft.com/office/drawing/2014/main" val="4259210158"/>
                    </a:ext>
                  </a:extLst>
                </a:gridCol>
              </a:tblGrid>
              <a:tr h="611971">
                <a:tc>
                  <a:txBody>
                    <a:bodyPr/>
                    <a:lstStyle/>
                    <a:p>
                      <a:pPr algn="l" fontAlgn="b"/>
                      <a:r>
                        <a:rPr lang="en-GB" sz="1300" b="1" i="0" u="none" strike="noStrike" dirty="0">
                          <a:solidFill>
                            <a:srgbClr val="000000"/>
                          </a:solidFill>
                          <a:effectLst/>
                          <a:latin typeface="Calibri" panose="020F0502020204030204" pitchFamily="34" charset="0"/>
                        </a:rPr>
                        <a:t>Early Career Professionals</a:t>
                      </a:r>
                    </a:p>
                    <a:p>
                      <a:pPr algn="l" fontAlgn="b"/>
                      <a:endParaRPr lang="en-GB" sz="1300" b="1"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solidFill>
                      <a:schemeClr val="accent4"/>
                    </a:solidFill>
                  </a:tcPr>
                </a:tc>
                <a:tc>
                  <a:txBody>
                    <a:bodyPr/>
                    <a:lstStyle/>
                    <a:p>
                      <a:pPr marL="0" marR="0" lvl="0" indent="0" algn="ctr" defTabSz="914400" eaLnBrk="1" fontAlgn="b" latinLnBrk="0" hangingPunct="1">
                        <a:lnSpc>
                          <a:spcPct val="100000"/>
                        </a:lnSpc>
                        <a:spcBef>
                          <a:spcPts val="0"/>
                        </a:spcBef>
                        <a:spcAft>
                          <a:spcPts val="0"/>
                        </a:spcAft>
                        <a:buClrTx/>
                        <a:buSzTx/>
                        <a:buFontTx/>
                        <a:buNone/>
                        <a:tabLst/>
                        <a:defRPr/>
                      </a:pPr>
                      <a:r>
                        <a:rPr lang="en-GB" sz="1300" b="1" i="0" u="none" strike="noStrike" dirty="0">
                          <a:solidFill>
                            <a:srgbClr val="000000"/>
                          </a:solidFill>
                          <a:effectLst/>
                          <a:latin typeface="Calibri" panose="020F0502020204030204" pitchFamily="34" charset="0"/>
                        </a:rPr>
                        <a:t>Number of people contacted</a:t>
                      </a:r>
                    </a:p>
                    <a:p>
                      <a:pPr algn="l" fontAlgn="b"/>
                      <a:r>
                        <a:rPr lang="en-GB" sz="1300" b="0" i="0" u="none" strike="noStrike" dirty="0">
                          <a:solidFill>
                            <a:srgbClr val="000000"/>
                          </a:solidFill>
                          <a:effectLst/>
                          <a:latin typeface="Calibri" panose="020F0502020204030204" pitchFamily="34" charset="0"/>
                        </a:rPr>
                        <a:t> </a:t>
                      </a:r>
                    </a:p>
                  </a:txBody>
                  <a:tcPr marL="6350" marR="6350" marT="6350" marB="0" anchor="b">
                    <a:lnL>
                      <a:noFill/>
                    </a:lnL>
                    <a:lnR>
                      <a:noFill/>
                    </a:lnR>
                    <a:lnT>
                      <a:noFill/>
                    </a:lnT>
                    <a:lnB>
                      <a:noFill/>
                    </a:lnB>
                    <a:solidFill>
                      <a:schemeClr val="accent4"/>
                    </a:solidFill>
                  </a:tcPr>
                </a:tc>
                <a:extLst>
                  <a:ext uri="{0D108BD9-81ED-4DB2-BD59-A6C34878D82A}">
                    <a16:rowId xmlns:a16="http://schemas.microsoft.com/office/drawing/2014/main" val="2389778946"/>
                  </a:ext>
                </a:extLst>
              </a:tr>
              <a:tr h="217209">
                <a:tc>
                  <a:txBody>
                    <a:bodyPr/>
                    <a:lstStyle/>
                    <a:p>
                      <a:pPr algn="l" fontAlgn="b"/>
                      <a:r>
                        <a:rPr lang="en-GB" sz="1300" b="0" i="0" u="none" strike="noStrike" dirty="0">
                          <a:solidFill>
                            <a:srgbClr val="000000"/>
                          </a:solidFill>
                          <a:effectLst/>
                          <a:latin typeface="Calibri" panose="020F0502020204030204" pitchFamily="34" charset="0"/>
                        </a:rPr>
                        <a:t>ECP 2023/2-Technicians Germany</a:t>
                      </a:r>
                    </a:p>
                  </a:txBody>
                  <a:tcPr marL="6350" marR="6350" marT="6350" marB="0" anchor="b">
                    <a:lnL>
                      <a:noFill/>
                    </a:lnL>
                    <a:lnR>
                      <a:noFill/>
                    </a:lnR>
                    <a:lnT>
                      <a:noFill/>
                    </a:lnT>
                    <a:lnB>
                      <a:noFill/>
                    </a:lnB>
                  </a:tcPr>
                </a:tc>
                <a:tc>
                  <a:txBody>
                    <a:bodyPr/>
                    <a:lstStyle/>
                    <a:p>
                      <a:pPr algn="ctr" fontAlgn="b"/>
                      <a:r>
                        <a:rPr lang="en-GB" sz="1300" b="0" i="0" u="none" strike="noStrike" dirty="0">
                          <a:solidFill>
                            <a:srgbClr val="000000"/>
                          </a:solidFill>
                          <a:effectLst/>
                          <a:latin typeface="Calibri" panose="020F0502020204030204" pitchFamily="34" charset="0"/>
                        </a:rPr>
                        <a:t>178</a:t>
                      </a:r>
                    </a:p>
                  </a:txBody>
                  <a:tcPr marL="6350" marR="6350" marT="6350" marB="0" anchor="b">
                    <a:lnL>
                      <a:noFill/>
                    </a:lnL>
                    <a:lnR>
                      <a:noFill/>
                    </a:lnR>
                    <a:lnT>
                      <a:noFill/>
                    </a:lnT>
                    <a:lnB>
                      <a:noFill/>
                    </a:lnB>
                  </a:tcPr>
                </a:tc>
                <a:extLst>
                  <a:ext uri="{0D108BD9-81ED-4DB2-BD59-A6C34878D82A}">
                    <a16:rowId xmlns:a16="http://schemas.microsoft.com/office/drawing/2014/main" val="3593090189"/>
                  </a:ext>
                </a:extLst>
              </a:tr>
              <a:tr h="217209">
                <a:tc>
                  <a:txBody>
                    <a:bodyPr/>
                    <a:lstStyle/>
                    <a:p>
                      <a:pPr algn="l" fontAlgn="b"/>
                      <a:r>
                        <a:rPr lang="en-GB" sz="1300" b="0" i="0" u="none" strike="noStrike" dirty="0">
                          <a:solidFill>
                            <a:srgbClr val="000000"/>
                          </a:solidFill>
                          <a:effectLst/>
                          <a:latin typeface="Calibri" panose="020F0502020204030204" pitchFamily="34" charset="0"/>
                        </a:rPr>
                        <a:t>ECP 2023/2 - University Grads Germany</a:t>
                      </a:r>
                    </a:p>
                  </a:txBody>
                  <a:tcPr marL="6350" marR="6350" marT="6350" marB="0" anchor="b">
                    <a:lnL>
                      <a:noFill/>
                    </a:lnL>
                    <a:lnR>
                      <a:noFill/>
                    </a:lnR>
                    <a:lnT>
                      <a:noFill/>
                    </a:lnT>
                    <a:lnB>
                      <a:noFill/>
                    </a:lnB>
                  </a:tcPr>
                </a:tc>
                <a:tc>
                  <a:txBody>
                    <a:bodyPr/>
                    <a:lstStyle/>
                    <a:p>
                      <a:pPr algn="ctr" fontAlgn="b"/>
                      <a:r>
                        <a:rPr lang="en-GB" sz="1300" b="0" i="0" u="none" strike="noStrike" dirty="0">
                          <a:solidFill>
                            <a:srgbClr val="000000"/>
                          </a:solidFill>
                          <a:effectLst/>
                          <a:latin typeface="Calibri" panose="020F0502020204030204" pitchFamily="34" charset="0"/>
                        </a:rPr>
                        <a:t>383</a:t>
                      </a:r>
                    </a:p>
                  </a:txBody>
                  <a:tcPr marL="6350" marR="6350" marT="6350" marB="0" anchor="b">
                    <a:lnL>
                      <a:noFill/>
                    </a:lnL>
                    <a:lnR>
                      <a:noFill/>
                    </a:lnR>
                    <a:lnT>
                      <a:noFill/>
                    </a:lnT>
                    <a:lnB>
                      <a:noFill/>
                    </a:lnB>
                  </a:tcPr>
                </a:tc>
                <a:extLst>
                  <a:ext uri="{0D108BD9-81ED-4DB2-BD59-A6C34878D82A}">
                    <a16:rowId xmlns:a16="http://schemas.microsoft.com/office/drawing/2014/main" val="24469624"/>
                  </a:ext>
                </a:extLst>
              </a:tr>
              <a:tr h="217209">
                <a:tc>
                  <a:txBody>
                    <a:bodyPr/>
                    <a:lstStyle/>
                    <a:p>
                      <a:pPr algn="l" fontAlgn="b"/>
                      <a:r>
                        <a:rPr lang="en-GB" sz="1300" b="0" i="0" u="none" strike="noStrike" dirty="0">
                          <a:solidFill>
                            <a:srgbClr val="000000"/>
                          </a:solidFill>
                          <a:effectLst/>
                          <a:latin typeface="Calibri" panose="020F0502020204030204" pitchFamily="34" charset="0"/>
                        </a:rPr>
                        <a:t>ECP 2023/3 - Technicians Germany</a:t>
                      </a:r>
                    </a:p>
                  </a:txBody>
                  <a:tcPr marL="6350" marR="6350" marT="6350" marB="0" anchor="b">
                    <a:lnL>
                      <a:noFill/>
                    </a:lnL>
                    <a:lnR>
                      <a:noFill/>
                    </a:lnR>
                    <a:lnT>
                      <a:noFill/>
                    </a:lnT>
                    <a:lnB>
                      <a:noFill/>
                    </a:lnB>
                  </a:tcPr>
                </a:tc>
                <a:tc>
                  <a:txBody>
                    <a:bodyPr/>
                    <a:lstStyle/>
                    <a:p>
                      <a:pPr algn="ctr" fontAlgn="b"/>
                      <a:r>
                        <a:rPr lang="en-GB" sz="1300" b="0" i="0" u="none" strike="noStrike" dirty="0">
                          <a:solidFill>
                            <a:srgbClr val="000000"/>
                          </a:solidFill>
                          <a:effectLst/>
                          <a:latin typeface="Calibri" panose="020F0502020204030204" pitchFamily="34" charset="0"/>
                        </a:rPr>
                        <a:t>67</a:t>
                      </a:r>
                    </a:p>
                  </a:txBody>
                  <a:tcPr marL="6350" marR="6350" marT="6350" marB="0" anchor="b">
                    <a:lnL>
                      <a:noFill/>
                    </a:lnL>
                    <a:lnR>
                      <a:noFill/>
                    </a:lnR>
                    <a:lnT>
                      <a:noFill/>
                    </a:lnT>
                    <a:lnB>
                      <a:noFill/>
                    </a:lnB>
                  </a:tcPr>
                </a:tc>
                <a:extLst>
                  <a:ext uri="{0D108BD9-81ED-4DB2-BD59-A6C34878D82A}">
                    <a16:rowId xmlns:a16="http://schemas.microsoft.com/office/drawing/2014/main" val="808354401"/>
                  </a:ext>
                </a:extLst>
              </a:tr>
              <a:tr h="217209">
                <a:tc>
                  <a:txBody>
                    <a:bodyPr/>
                    <a:lstStyle/>
                    <a:p>
                      <a:pPr algn="l" fontAlgn="b"/>
                      <a:r>
                        <a:rPr lang="en-GB" sz="1300" b="0" i="0" u="none" strike="noStrike" dirty="0">
                          <a:solidFill>
                            <a:srgbClr val="000000"/>
                          </a:solidFill>
                          <a:effectLst/>
                          <a:latin typeface="Calibri" panose="020F0502020204030204" pitchFamily="34" charset="0"/>
                        </a:rPr>
                        <a:t>ECP 2023/3 - University Grads Germany</a:t>
                      </a:r>
                    </a:p>
                  </a:txBody>
                  <a:tcPr marL="6350" marR="6350" marT="6350" marB="0" anchor="b">
                    <a:lnL>
                      <a:noFill/>
                    </a:lnL>
                    <a:lnR>
                      <a:noFill/>
                    </a:lnR>
                    <a:lnT>
                      <a:noFill/>
                    </a:lnT>
                    <a:lnB>
                      <a:noFill/>
                    </a:lnB>
                  </a:tcPr>
                </a:tc>
                <a:tc>
                  <a:txBody>
                    <a:bodyPr/>
                    <a:lstStyle/>
                    <a:p>
                      <a:pPr algn="ctr" fontAlgn="b"/>
                      <a:r>
                        <a:rPr lang="en-GB" sz="1300" b="0" i="0" u="none" strike="noStrike">
                          <a:solidFill>
                            <a:srgbClr val="000000"/>
                          </a:solidFill>
                          <a:effectLst/>
                          <a:latin typeface="Calibri" panose="020F0502020204030204" pitchFamily="34" charset="0"/>
                        </a:rPr>
                        <a:t>634</a:t>
                      </a:r>
                    </a:p>
                  </a:txBody>
                  <a:tcPr marL="6350" marR="6350" marT="6350" marB="0" anchor="b">
                    <a:lnL>
                      <a:noFill/>
                    </a:lnL>
                    <a:lnR>
                      <a:noFill/>
                    </a:lnR>
                    <a:lnT>
                      <a:noFill/>
                    </a:lnT>
                    <a:lnB>
                      <a:noFill/>
                    </a:lnB>
                  </a:tcPr>
                </a:tc>
                <a:extLst>
                  <a:ext uri="{0D108BD9-81ED-4DB2-BD59-A6C34878D82A}">
                    <a16:rowId xmlns:a16="http://schemas.microsoft.com/office/drawing/2014/main" val="4256240354"/>
                  </a:ext>
                </a:extLst>
              </a:tr>
              <a:tr h="217209">
                <a:tc>
                  <a:txBody>
                    <a:bodyPr/>
                    <a:lstStyle/>
                    <a:p>
                      <a:pPr algn="l" fontAlgn="b"/>
                      <a:r>
                        <a:rPr lang="en-GB" sz="1300" b="0" i="0" u="none" strike="noStrike" dirty="0">
                          <a:solidFill>
                            <a:srgbClr val="000000"/>
                          </a:solidFill>
                          <a:effectLst/>
                          <a:latin typeface="Calibri" panose="020F0502020204030204" pitchFamily="34" charset="0"/>
                        </a:rPr>
                        <a:t>ECP University Grads Germany 2023-4</a:t>
                      </a:r>
                    </a:p>
                  </a:txBody>
                  <a:tcPr marL="6350" marR="6350" marT="6350" marB="0" anchor="b">
                    <a:lnL>
                      <a:noFill/>
                    </a:lnL>
                    <a:lnR>
                      <a:noFill/>
                    </a:lnR>
                    <a:lnT>
                      <a:noFill/>
                    </a:lnT>
                    <a:lnB>
                      <a:noFill/>
                    </a:lnB>
                  </a:tcPr>
                </a:tc>
                <a:tc>
                  <a:txBody>
                    <a:bodyPr/>
                    <a:lstStyle/>
                    <a:p>
                      <a:pPr algn="ctr" fontAlgn="b"/>
                      <a:r>
                        <a:rPr lang="en-GB" sz="1300" b="0" i="0" u="none" strike="noStrike" dirty="0">
                          <a:solidFill>
                            <a:srgbClr val="000000"/>
                          </a:solidFill>
                          <a:effectLst/>
                          <a:latin typeface="Calibri" panose="020F0502020204030204" pitchFamily="34" charset="0"/>
                        </a:rPr>
                        <a:t>426</a:t>
                      </a:r>
                    </a:p>
                  </a:txBody>
                  <a:tcPr marL="6350" marR="6350" marT="6350" marB="0" anchor="b">
                    <a:lnL>
                      <a:noFill/>
                    </a:lnL>
                    <a:lnR>
                      <a:noFill/>
                    </a:lnR>
                    <a:lnT>
                      <a:noFill/>
                    </a:lnT>
                    <a:lnB>
                      <a:noFill/>
                    </a:lnB>
                  </a:tcPr>
                </a:tc>
                <a:extLst>
                  <a:ext uri="{0D108BD9-81ED-4DB2-BD59-A6C34878D82A}">
                    <a16:rowId xmlns:a16="http://schemas.microsoft.com/office/drawing/2014/main" val="3333193931"/>
                  </a:ext>
                </a:extLst>
              </a:tr>
              <a:tr h="217209">
                <a:tc>
                  <a:txBody>
                    <a:bodyPr/>
                    <a:lstStyle/>
                    <a:p>
                      <a:pPr algn="l" fontAlgn="b"/>
                      <a:r>
                        <a:rPr lang="en-GB" sz="1300" b="0" i="0" u="none" strike="noStrike" dirty="0">
                          <a:solidFill>
                            <a:srgbClr val="000000"/>
                          </a:solidFill>
                          <a:effectLst/>
                          <a:latin typeface="Calibri" panose="020F0502020204030204" pitchFamily="34" charset="0"/>
                        </a:rPr>
                        <a:t>ECP Technicians 2023-4 Germany</a:t>
                      </a:r>
                    </a:p>
                  </a:txBody>
                  <a:tcPr marL="6350" marR="6350" marT="6350" marB="0" anchor="b">
                    <a:lnL>
                      <a:noFill/>
                    </a:lnL>
                    <a:lnR>
                      <a:noFill/>
                    </a:lnR>
                    <a:lnT>
                      <a:noFill/>
                    </a:lnT>
                    <a:lnB>
                      <a:noFill/>
                    </a:lnB>
                  </a:tcPr>
                </a:tc>
                <a:tc>
                  <a:txBody>
                    <a:bodyPr/>
                    <a:lstStyle/>
                    <a:p>
                      <a:pPr algn="ctr" fontAlgn="b"/>
                      <a:r>
                        <a:rPr lang="en-GB" sz="1300" b="0" i="0" u="none" strike="noStrike" dirty="0">
                          <a:solidFill>
                            <a:srgbClr val="000000"/>
                          </a:solidFill>
                          <a:effectLst/>
                          <a:latin typeface="Calibri" panose="020F0502020204030204" pitchFamily="34" charset="0"/>
                        </a:rPr>
                        <a:t>213</a:t>
                      </a:r>
                    </a:p>
                  </a:txBody>
                  <a:tcPr marL="6350" marR="6350" marT="6350" marB="0" anchor="b">
                    <a:lnL>
                      <a:noFill/>
                    </a:lnL>
                    <a:lnR>
                      <a:noFill/>
                    </a:lnR>
                    <a:lnT>
                      <a:noFill/>
                    </a:lnT>
                    <a:lnB>
                      <a:noFill/>
                    </a:lnB>
                  </a:tcPr>
                </a:tc>
                <a:extLst>
                  <a:ext uri="{0D108BD9-81ED-4DB2-BD59-A6C34878D82A}">
                    <a16:rowId xmlns:a16="http://schemas.microsoft.com/office/drawing/2014/main" val="2079563308"/>
                  </a:ext>
                </a:extLst>
              </a:tr>
              <a:tr h="217209">
                <a:tc>
                  <a:txBody>
                    <a:bodyPr/>
                    <a:lstStyle/>
                    <a:p>
                      <a:pPr algn="l" fontAlgn="b"/>
                      <a:endParaRPr lang="en-GB" sz="1300" b="1" i="0" u="none" strike="noStrike" dirty="0">
                        <a:solidFill>
                          <a:srgbClr val="000000"/>
                        </a:solidFill>
                        <a:effectLst/>
                        <a:latin typeface="Calibri" panose="020F0502020204030204" pitchFamily="34" charset="0"/>
                      </a:endParaRPr>
                    </a:p>
                    <a:p>
                      <a:pPr algn="l" fontAlgn="b"/>
                      <a:r>
                        <a:rPr lang="en-GB" sz="1300" b="1" i="0" u="none" strike="noStrike" dirty="0">
                          <a:solidFill>
                            <a:srgbClr val="000000"/>
                          </a:solidFill>
                          <a:effectLst/>
                          <a:latin typeface="Calibri" panose="020F0502020204030204" pitchFamily="34" charset="0"/>
                        </a:rPr>
                        <a:t>Technical</a:t>
                      </a:r>
                      <a:r>
                        <a:rPr lang="en-GB" sz="1300" b="1" i="0" u="none" strike="noStrike" baseline="0" dirty="0">
                          <a:solidFill>
                            <a:srgbClr val="000000"/>
                          </a:solidFill>
                          <a:effectLst/>
                          <a:latin typeface="Calibri" panose="020F0502020204030204" pitchFamily="34" charset="0"/>
                        </a:rPr>
                        <a:t> + Administrative Student Programmes</a:t>
                      </a:r>
                    </a:p>
                    <a:p>
                      <a:pPr algn="l" fontAlgn="b"/>
                      <a:endParaRPr lang="en-GB" sz="1300" b="1"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solidFill>
                      <a:schemeClr val="accent3"/>
                    </a:solidFill>
                  </a:tcPr>
                </a:tc>
                <a:tc>
                  <a:txBody>
                    <a:bodyPr/>
                    <a:lstStyle/>
                    <a:p>
                      <a:pPr algn="ctr" fontAlgn="b"/>
                      <a:r>
                        <a:rPr lang="en-GB" sz="1300" b="1" i="0" u="none" strike="noStrike" dirty="0">
                          <a:solidFill>
                            <a:srgbClr val="000000"/>
                          </a:solidFill>
                          <a:effectLst/>
                          <a:latin typeface="Calibri" panose="020F0502020204030204" pitchFamily="34" charset="0"/>
                        </a:rPr>
                        <a:t> </a:t>
                      </a:r>
                    </a:p>
                  </a:txBody>
                  <a:tcPr marL="6350" marR="6350" marT="6350" marB="0" anchor="b">
                    <a:lnL>
                      <a:noFill/>
                    </a:lnL>
                    <a:lnR>
                      <a:noFill/>
                    </a:lnR>
                    <a:lnT>
                      <a:noFill/>
                    </a:lnT>
                    <a:lnB>
                      <a:noFill/>
                    </a:lnB>
                    <a:solidFill>
                      <a:schemeClr val="accent3"/>
                    </a:solidFill>
                  </a:tcPr>
                </a:tc>
                <a:extLst>
                  <a:ext uri="{0D108BD9-81ED-4DB2-BD59-A6C34878D82A}">
                    <a16:rowId xmlns:a16="http://schemas.microsoft.com/office/drawing/2014/main" val="1075924759"/>
                  </a:ext>
                </a:extLst>
              </a:tr>
              <a:tr h="217209">
                <a:tc>
                  <a:txBody>
                    <a:bodyPr/>
                    <a:lstStyle/>
                    <a:p>
                      <a:pPr algn="l" fontAlgn="b"/>
                      <a:r>
                        <a:rPr lang="en-GB" sz="1300" b="0" i="0" u="none" strike="noStrike" dirty="0">
                          <a:solidFill>
                            <a:srgbClr val="000000"/>
                          </a:solidFill>
                          <a:effectLst/>
                          <a:latin typeface="Calibri" panose="020F0502020204030204" pitchFamily="34" charset="0"/>
                        </a:rPr>
                        <a:t>Technical Student Programme 2023-3 Germany</a:t>
                      </a:r>
                    </a:p>
                  </a:txBody>
                  <a:tcPr marL="6350" marR="6350" marT="6350" marB="0" anchor="b">
                    <a:lnL>
                      <a:noFill/>
                    </a:lnL>
                    <a:lnR>
                      <a:noFill/>
                    </a:lnR>
                    <a:lnT>
                      <a:noFill/>
                    </a:lnT>
                    <a:lnB>
                      <a:noFill/>
                    </a:lnB>
                  </a:tcPr>
                </a:tc>
                <a:tc>
                  <a:txBody>
                    <a:bodyPr/>
                    <a:lstStyle/>
                    <a:p>
                      <a:pPr algn="ctr" fontAlgn="b"/>
                      <a:r>
                        <a:rPr lang="en-GB" sz="1300" b="0" i="0" u="none" strike="noStrike" dirty="0">
                          <a:solidFill>
                            <a:srgbClr val="000000"/>
                          </a:solidFill>
                          <a:effectLst/>
                          <a:latin typeface="Calibri" panose="020F0502020204030204" pitchFamily="34" charset="0"/>
                        </a:rPr>
                        <a:t>249</a:t>
                      </a:r>
                    </a:p>
                  </a:txBody>
                  <a:tcPr marL="6350" marR="6350" marT="6350" marB="0" anchor="b">
                    <a:lnL>
                      <a:noFill/>
                    </a:lnL>
                    <a:lnR>
                      <a:noFill/>
                    </a:lnR>
                    <a:lnT>
                      <a:noFill/>
                    </a:lnT>
                    <a:lnB>
                      <a:noFill/>
                    </a:lnB>
                  </a:tcPr>
                </a:tc>
                <a:extLst>
                  <a:ext uri="{0D108BD9-81ED-4DB2-BD59-A6C34878D82A}">
                    <a16:rowId xmlns:a16="http://schemas.microsoft.com/office/drawing/2014/main" val="4268661463"/>
                  </a:ext>
                </a:extLst>
              </a:tr>
              <a:tr h="410524">
                <a:tc>
                  <a:txBody>
                    <a:bodyPr/>
                    <a:lstStyle/>
                    <a:p>
                      <a:pPr algn="l" fontAlgn="b"/>
                      <a:r>
                        <a:rPr lang="en-GB" sz="1300" b="0" i="0" u="none" strike="noStrike">
                          <a:solidFill>
                            <a:srgbClr val="000000"/>
                          </a:solidFill>
                          <a:effectLst/>
                          <a:latin typeface="Calibri" panose="020F0502020204030204" pitchFamily="34" charset="0"/>
                        </a:rPr>
                        <a:t>Administrative Student Programme 2023-3 Germany</a:t>
                      </a:r>
                    </a:p>
                  </a:txBody>
                  <a:tcPr marL="6350" marR="6350" marT="6350" marB="0" anchor="b">
                    <a:lnL>
                      <a:noFill/>
                    </a:lnL>
                    <a:lnR>
                      <a:noFill/>
                    </a:lnR>
                    <a:lnT>
                      <a:noFill/>
                    </a:lnT>
                    <a:lnB>
                      <a:noFill/>
                    </a:lnB>
                  </a:tcPr>
                </a:tc>
                <a:tc>
                  <a:txBody>
                    <a:bodyPr/>
                    <a:lstStyle/>
                    <a:p>
                      <a:pPr algn="ctr" fontAlgn="b"/>
                      <a:r>
                        <a:rPr lang="en-GB" sz="1300" b="0" i="0" u="none" strike="noStrike" dirty="0">
                          <a:solidFill>
                            <a:srgbClr val="000000"/>
                          </a:solidFill>
                          <a:effectLst/>
                          <a:latin typeface="Calibri" panose="020F0502020204030204" pitchFamily="34" charset="0"/>
                        </a:rPr>
                        <a:t>200</a:t>
                      </a:r>
                    </a:p>
                    <a:p>
                      <a:pPr algn="ctr" fontAlgn="b"/>
                      <a:endParaRPr lang="en-GB" sz="13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2218116492"/>
                  </a:ext>
                </a:extLst>
              </a:tr>
              <a:tr h="217209">
                <a:tc>
                  <a:txBody>
                    <a:bodyPr/>
                    <a:lstStyle/>
                    <a:p>
                      <a:pPr algn="l" fontAlgn="b"/>
                      <a:r>
                        <a:rPr lang="en-GB" sz="1300" b="0" i="0" u="none" strike="noStrike">
                          <a:solidFill>
                            <a:srgbClr val="000000"/>
                          </a:solidFill>
                          <a:effectLst/>
                          <a:latin typeface="Calibri" panose="020F0502020204030204" pitchFamily="34" charset="0"/>
                        </a:rPr>
                        <a:t>Technical Student Programme 2024-1 Germany</a:t>
                      </a:r>
                    </a:p>
                  </a:txBody>
                  <a:tcPr marL="6350" marR="6350" marT="6350" marB="0" anchor="b">
                    <a:lnL>
                      <a:noFill/>
                    </a:lnL>
                    <a:lnR>
                      <a:noFill/>
                    </a:lnR>
                    <a:lnT>
                      <a:noFill/>
                    </a:lnT>
                    <a:lnB>
                      <a:noFill/>
                    </a:lnB>
                  </a:tcPr>
                </a:tc>
                <a:tc>
                  <a:txBody>
                    <a:bodyPr/>
                    <a:lstStyle/>
                    <a:p>
                      <a:pPr algn="ctr" fontAlgn="b"/>
                      <a:r>
                        <a:rPr lang="en-GB" sz="1300" b="0" i="0" u="none" strike="noStrike" dirty="0">
                          <a:solidFill>
                            <a:srgbClr val="000000"/>
                          </a:solidFill>
                          <a:effectLst/>
                          <a:latin typeface="Calibri" panose="020F0502020204030204" pitchFamily="34" charset="0"/>
                        </a:rPr>
                        <a:t>429</a:t>
                      </a:r>
                    </a:p>
                  </a:txBody>
                  <a:tcPr marL="6350" marR="6350" marT="6350" marB="0" anchor="b">
                    <a:lnL>
                      <a:noFill/>
                    </a:lnL>
                    <a:lnR>
                      <a:noFill/>
                    </a:lnR>
                    <a:lnT>
                      <a:noFill/>
                    </a:lnT>
                    <a:lnB>
                      <a:noFill/>
                    </a:lnB>
                  </a:tcPr>
                </a:tc>
                <a:extLst>
                  <a:ext uri="{0D108BD9-81ED-4DB2-BD59-A6C34878D82A}">
                    <a16:rowId xmlns:a16="http://schemas.microsoft.com/office/drawing/2014/main" val="1380817559"/>
                  </a:ext>
                </a:extLst>
              </a:tr>
              <a:tr h="217209">
                <a:tc>
                  <a:txBody>
                    <a:bodyPr/>
                    <a:lstStyle/>
                    <a:p>
                      <a:pPr algn="l" fontAlgn="b"/>
                      <a:endParaRPr lang="en-GB" sz="13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ctr" fontAlgn="b"/>
                      <a:endParaRPr lang="en-GB" sz="13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1273507457"/>
                  </a:ext>
                </a:extLst>
              </a:tr>
              <a:tr h="217209">
                <a:tc>
                  <a:txBody>
                    <a:bodyPr/>
                    <a:lstStyle/>
                    <a:p>
                      <a:pPr algn="l" fontAlgn="b"/>
                      <a:r>
                        <a:rPr lang="en-GB" sz="1300" b="1" i="0" u="none" strike="noStrike" dirty="0">
                          <a:solidFill>
                            <a:srgbClr val="000000"/>
                          </a:solidFill>
                          <a:effectLst/>
                          <a:latin typeface="Calibri" panose="020F0502020204030204" pitchFamily="34" charset="0"/>
                        </a:rPr>
                        <a:t>Grand Total</a:t>
                      </a:r>
                    </a:p>
                  </a:txBody>
                  <a:tcPr marL="6350" marR="6350" marT="6350" marB="0" anchor="b">
                    <a:lnL>
                      <a:noFill/>
                    </a:lnL>
                    <a:lnR>
                      <a:noFill/>
                    </a:lnR>
                    <a:lnT>
                      <a:noFill/>
                    </a:lnT>
                    <a:lnB>
                      <a:noFill/>
                    </a:lnB>
                  </a:tcPr>
                </a:tc>
                <a:tc>
                  <a:txBody>
                    <a:bodyPr/>
                    <a:lstStyle/>
                    <a:p>
                      <a:pPr algn="ctr" fontAlgn="b"/>
                      <a:r>
                        <a:rPr lang="en-GB" sz="1300" b="1" i="0" u="none" strike="noStrike" dirty="0">
                          <a:solidFill>
                            <a:srgbClr val="000000"/>
                          </a:solidFill>
                          <a:effectLst/>
                          <a:latin typeface="Calibri" panose="020F0502020204030204" pitchFamily="34" charset="0"/>
                        </a:rPr>
                        <a:t>2779</a:t>
                      </a:r>
                    </a:p>
                  </a:txBody>
                  <a:tcPr marL="6350" marR="6350" marT="6350" marB="0" anchor="b">
                    <a:lnL>
                      <a:noFill/>
                    </a:lnL>
                    <a:lnR>
                      <a:noFill/>
                    </a:lnR>
                    <a:lnT>
                      <a:noFill/>
                    </a:lnT>
                    <a:lnB>
                      <a:noFill/>
                    </a:lnB>
                  </a:tcPr>
                </a:tc>
                <a:extLst>
                  <a:ext uri="{0D108BD9-81ED-4DB2-BD59-A6C34878D82A}">
                    <a16:rowId xmlns:a16="http://schemas.microsoft.com/office/drawing/2014/main" val="46895366"/>
                  </a:ext>
                </a:extLst>
              </a:tr>
            </a:tbl>
          </a:graphicData>
        </a:graphic>
      </p:graphicFrame>
      <p:pic>
        <p:nvPicPr>
          <p:cNvPr id="5" name="Picture 4">
            <a:extLst>
              <a:ext uri="{FF2B5EF4-FFF2-40B4-BE49-F238E27FC236}">
                <a16:creationId xmlns:a16="http://schemas.microsoft.com/office/drawing/2014/main" id="{61F578E8-46CF-3206-B165-14F6594BA79A}"/>
              </a:ext>
            </a:extLst>
          </p:cNvPr>
          <p:cNvPicPr>
            <a:picLocks noChangeAspect="1"/>
          </p:cNvPicPr>
          <p:nvPr/>
        </p:nvPicPr>
        <p:blipFill>
          <a:blip r:embed="rId3"/>
          <a:stretch>
            <a:fillRect/>
          </a:stretch>
        </p:blipFill>
        <p:spPr>
          <a:xfrm>
            <a:off x="10391959" y="580227"/>
            <a:ext cx="1392053" cy="917879"/>
          </a:xfrm>
          <a:prstGeom prst="rect">
            <a:avLst/>
          </a:prstGeom>
        </p:spPr>
      </p:pic>
    </p:spTree>
    <p:extLst>
      <p:ext uri="{BB962C8B-B14F-4D97-AF65-F5344CB8AC3E}">
        <p14:creationId xmlns:p14="http://schemas.microsoft.com/office/powerpoint/2010/main" val="1532369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17816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Return on Investment</a:t>
            </a:r>
            <a:b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fr-CH" sz="1800" b="1" i="0" u="none" strike="noStrike" kern="1200" cap="none" spc="0" normalizeH="0" baseline="0" noProof="0" dirty="0">
                <a:ln>
                  <a:noFill/>
                </a:ln>
                <a:solidFill>
                  <a:srgbClr val="E64179"/>
                </a:solidFill>
                <a:effectLst/>
                <a:uLnTx/>
                <a:uFillTx/>
                <a:latin typeface="Arial"/>
                <a:cs typeface="Arial"/>
              </a:rPr>
              <a:t>Direct </a:t>
            </a:r>
            <a:r>
              <a:rPr kumimoji="0" lang="fr-CH" sz="1800" b="1" i="0" u="none" strike="noStrike" kern="1200" cap="none" spc="0" normalizeH="0" baseline="0" noProof="0" dirty="0" err="1">
                <a:ln>
                  <a:noFill/>
                </a:ln>
                <a:solidFill>
                  <a:srgbClr val="E64179"/>
                </a:solidFill>
                <a:effectLst/>
                <a:uLnTx/>
                <a:uFillTx/>
                <a:latin typeface="Arial"/>
                <a:cs typeface="Arial"/>
              </a:rPr>
              <a:t>Sourcing</a:t>
            </a:r>
            <a:r>
              <a:rPr kumimoji="0" lang="fr-CH" sz="1800" b="1" i="0" u="none" strike="noStrike" kern="1200" cap="none" spc="0" normalizeH="0" baseline="0" noProof="0" dirty="0">
                <a:ln>
                  <a:noFill/>
                </a:ln>
                <a:solidFill>
                  <a:srgbClr val="E64179"/>
                </a:solidFill>
                <a:effectLst/>
                <a:uLnTx/>
                <a:uFillTx/>
                <a:latin typeface="Arial"/>
                <a:cs typeface="Arial"/>
              </a:rPr>
              <a:t> - Total Applications </a:t>
            </a:r>
            <a:r>
              <a:rPr kumimoji="0" lang="fr-CH" sz="1800" b="1" i="0" u="none" strike="noStrike" kern="1200" cap="none" spc="0" normalizeH="0" baseline="0" noProof="0" dirty="0" err="1">
                <a:ln>
                  <a:noFill/>
                </a:ln>
                <a:solidFill>
                  <a:srgbClr val="E64179"/>
                </a:solidFill>
                <a:effectLst/>
                <a:uLnTx/>
                <a:uFillTx/>
                <a:latin typeface="Arial"/>
                <a:cs typeface="Arial"/>
              </a:rPr>
              <a:t>Overall</a:t>
            </a:r>
            <a:r>
              <a:rPr kumimoji="0" lang="fr-CH" sz="1800" b="1" i="0" u="none" strike="noStrike" kern="1200" cap="none" spc="0" normalizeH="0" baseline="0" noProof="0" dirty="0">
                <a:ln>
                  <a:noFill/>
                </a:ln>
                <a:solidFill>
                  <a:srgbClr val="E64179"/>
                </a:solidFill>
                <a:effectLst/>
                <a:uLnTx/>
                <a:uFillTx/>
                <a:latin typeface="Arial"/>
                <a:cs typeface="Arial"/>
              </a:rPr>
              <a:t> DE vs. Total Applications </a:t>
            </a:r>
            <a:r>
              <a:rPr kumimoji="0" lang="fr-CH" sz="1800" b="1" i="0" u="none" strike="noStrike" kern="1200" cap="none" spc="0" normalizeH="0" baseline="0" noProof="0" dirty="0" err="1">
                <a:ln>
                  <a:noFill/>
                </a:ln>
                <a:solidFill>
                  <a:srgbClr val="E64179"/>
                </a:solidFill>
                <a:effectLst/>
                <a:uLnTx/>
                <a:uFillTx/>
                <a:latin typeface="Arial"/>
                <a:cs typeface="Arial"/>
              </a:rPr>
              <a:t>from</a:t>
            </a:r>
            <a:r>
              <a:rPr kumimoji="0" lang="fr-CH" sz="1800" b="1" i="0" u="none" strike="noStrike" kern="1200" cap="none" spc="0" normalizeH="0" baseline="0" noProof="0" dirty="0">
                <a:ln>
                  <a:noFill/>
                </a:ln>
                <a:solidFill>
                  <a:srgbClr val="E64179"/>
                </a:solidFill>
                <a:effectLst/>
                <a:uLnTx/>
                <a:uFillTx/>
                <a:latin typeface="Arial"/>
                <a:cs typeface="Arial"/>
              </a:rPr>
              <a:t> Direct </a:t>
            </a:r>
            <a:r>
              <a:rPr kumimoji="0" lang="fr-CH" sz="1800" b="1" i="0" u="none" strike="noStrike" kern="1200" cap="none" spc="0" normalizeH="0" baseline="0" noProof="0" dirty="0" err="1">
                <a:ln>
                  <a:noFill/>
                </a:ln>
                <a:solidFill>
                  <a:srgbClr val="E64179"/>
                </a:solidFill>
                <a:effectLst/>
                <a:uLnTx/>
                <a:uFillTx/>
                <a:latin typeface="Arial"/>
                <a:cs typeface="Arial"/>
              </a:rPr>
              <a:t>Sourcing</a:t>
            </a:r>
            <a:r>
              <a:rPr kumimoji="0" lang="fr-CH" sz="1800" b="1" i="0" u="none" strike="noStrike" kern="1200" cap="none" spc="0" normalizeH="0" baseline="0" noProof="0" dirty="0">
                <a:ln>
                  <a:noFill/>
                </a:ln>
                <a:solidFill>
                  <a:srgbClr val="E64179"/>
                </a:solidFill>
                <a:effectLst/>
                <a:uLnTx/>
                <a:uFillTx/>
                <a:latin typeface="Arial"/>
                <a:cs typeface="Arial"/>
              </a:rPr>
              <a:t> DE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graphicFrame>
        <p:nvGraphicFramePr>
          <p:cNvPr id="17" name="Table 16"/>
          <p:cNvGraphicFramePr>
            <a:graphicFrameLocks noGrp="1"/>
          </p:cNvGraphicFramePr>
          <p:nvPr>
            <p:extLst>
              <p:ext uri="{D42A27DB-BD31-4B8C-83A1-F6EECF244321}">
                <p14:modId xmlns:p14="http://schemas.microsoft.com/office/powerpoint/2010/main" val="716726777"/>
              </p:ext>
            </p:extLst>
          </p:nvPr>
        </p:nvGraphicFramePr>
        <p:xfrm>
          <a:off x="559472" y="1243903"/>
          <a:ext cx="5465954" cy="4397651"/>
        </p:xfrm>
        <a:graphic>
          <a:graphicData uri="http://schemas.openxmlformats.org/drawingml/2006/table">
            <a:tbl>
              <a:tblPr>
                <a:tableStyleId>{8EC20E35-A176-4012-BC5E-935CFFF8708E}</a:tableStyleId>
              </a:tblPr>
              <a:tblGrid>
                <a:gridCol w="2323850">
                  <a:extLst>
                    <a:ext uri="{9D8B030D-6E8A-4147-A177-3AD203B41FA5}">
                      <a16:colId xmlns:a16="http://schemas.microsoft.com/office/drawing/2014/main" val="662088337"/>
                    </a:ext>
                  </a:extLst>
                </a:gridCol>
                <a:gridCol w="523684">
                  <a:extLst>
                    <a:ext uri="{9D8B030D-6E8A-4147-A177-3AD203B41FA5}">
                      <a16:colId xmlns:a16="http://schemas.microsoft.com/office/drawing/2014/main" val="3027877733"/>
                    </a:ext>
                  </a:extLst>
                </a:gridCol>
                <a:gridCol w="523684">
                  <a:extLst>
                    <a:ext uri="{9D8B030D-6E8A-4147-A177-3AD203B41FA5}">
                      <a16:colId xmlns:a16="http://schemas.microsoft.com/office/drawing/2014/main" val="317091384"/>
                    </a:ext>
                  </a:extLst>
                </a:gridCol>
                <a:gridCol w="523684">
                  <a:extLst>
                    <a:ext uri="{9D8B030D-6E8A-4147-A177-3AD203B41FA5}">
                      <a16:colId xmlns:a16="http://schemas.microsoft.com/office/drawing/2014/main" val="3576537395"/>
                    </a:ext>
                  </a:extLst>
                </a:gridCol>
                <a:gridCol w="523684">
                  <a:extLst>
                    <a:ext uri="{9D8B030D-6E8A-4147-A177-3AD203B41FA5}">
                      <a16:colId xmlns:a16="http://schemas.microsoft.com/office/drawing/2014/main" val="3075348344"/>
                    </a:ext>
                  </a:extLst>
                </a:gridCol>
                <a:gridCol w="523684">
                  <a:extLst>
                    <a:ext uri="{9D8B030D-6E8A-4147-A177-3AD203B41FA5}">
                      <a16:colId xmlns:a16="http://schemas.microsoft.com/office/drawing/2014/main" val="2141773550"/>
                    </a:ext>
                  </a:extLst>
                </a:gridCol>
                <a:gridCol w="523684">
                  <a:extLst>
                    <a:ext uri="{9D8B030D-6E8A-4147-A177-3AD203B41FA5}">
                      <a16:colId xmlns:a16="http://schemas.microsoft.com/office/drawing/2014/main" val="2142584311"/>
                    </a:ext>
                  </a:extLst>
                </a:gridCol>
              </a:tblGrid>
              <a:tr h="499198">
                <a:tc rowSpan="2">
                  <a:txBody>
                    <a:bodyPr/>
                    <a:lstStyle/>
                    <a:p>
                      <a:pPr algn="ctr" fontAlgn="ctr"/>
                      <a:endParaRPr lang="en-GB" sz="1100" b="1" i="0" u="none" strike="noStrike" dirty="0">
                        <a:solidFill>
                          <a:srgbClr val="00A5A9"/>
                        </a:solidFill>
                        <a:effectLst/>
                        <a:latin typeface="Arial" panose="020B0604020202020204" pitchFamily="34" charset="0"/>
                      </a:endParaRPr>
                    </a:p>
                  </a:txBody>
                  <a:tcPr marL="4904" marR="4904" marT="4904" marB="0" anchor="ctr"/>
                </a:tc>
                <a:tc gridSpan="2">
                  <a:txBody>
                    <a:bodyPr/>
                    <a:lstStyle/>
                    <a:p>
                      <a:pPr algn="ctr" fontAlgn="ctr"/>
                      <a:r>
                        <a:rPr lang="en-GB" sz="1000" b="1" u="none" strike="noStrike" dirty="0">
                          <a:effectLst/>
                        </a:rPr>
                        <a:t>2022</a:t>
                      </a:r>
                      <a:endParaRPr lang="en-GB" sz="1000" b="1" i="0" u="none" strike="noStrike" dirty="0">
                        <a:solidFill>
                          <a:srgbClr val="0033A0"/>
                        </a:solidFill>
                        <a:effectLst/>
                        <a:latin typeface="Arial" panose="020B0604020202020204" pitchFamily="34" charset="0"/>
                      </a:endParaRPr>
                    </a:p>
                  </a:txBody>
                  <a:tcPr marL="4904" marR="4904" marT="4904" marB="0" anchor="ctr"/>
                </a:tc>
                <a:tc hMerge="1">
                  <a:txBody>
                    <a:bodyPr/>
                    <a:lstStyle/>
                    <a:p>
                      <a:endParaRPr lang="en-GB"/>
                    </a:p>
                  </a:txBody>
                  <a:tcPr/>
                </a:tc>
                <a:tc gridSpan="2">
                  <a:txBody>
                    <a:bodyPr/>
                    <a:lstStyle/>
                    <a:p>
                      <a:pPr algn="ctr" fontAlgn="ctr"/>
                      <a:r>
                        <a:rPr lang="en-GB" sz="1000" b="1" u="none" strike="noStrike" dirty="0">
                          <a:effectLst/>
                        </a:rPr>
                        <a:t>2023</a:t>
                      </a:r>
                      <a:endParaRPr lang="en-GB" sz="1000" b="1" i="0" u="none" strike="noStrike" dirty="0">
                        <a:solidFill>
                          <a:srgbClr val="0033A0"/>
                        </a:solidFill>
                        <a:effectLst/>
                        <a:latin typeface="Arial" panose="020B0604020202020204" pitchFamily="34" charset="0"/>
                      </a:endParaRPr>
                    </a:p>
                  </a:txBody>
                  <a:tcPr marL="4904" marR="4904" marT="4904" marB="0" anchor="ctr"/>
                </a:tc>
                <a:tc hMerge="1">
                  <a:txBody>
                    <a:bodyPr/>
                    <a:lstStyle/>
                    <a:p>
                      <a:endParaRPr lang="en-GB"/>
                    </a:p>
                  </a:txBody>
                  <a:tcPr/>
                </a:tc>
                <a:tc gridSpan="2">
                  <a:txBody>
                    <a:bodyPr/>
                    <a:lstStyle/>
                    <a:p>
                      <a:pPr algn="ctr" fontAlgn="ctr"/>
                      <a:r>
                        <a:rPr lang="en-GB" sz="1000" b="1" u="none" strike="noStrike" dirty="0">
                          <a:effectLst/>
                        </a:rPr>
                        <a:t>2024</a:t>
                      </a:r>
                      <a:endParaRPr lang="en-GB" sz="1000" b="1" i="0" u="none" strike="noStrike" dirty="0">
                        <a:solidFill>
                          <a:srgbClr val="0033A0"/>
                        </a:solidFill>
                        <a:effectLst/>
                        <a:latin typeface="Arial" panose="020B0604020202020204" pitchFamily="34" charset="0"/>
                      </a:endParaRPr>
                    </a:p>
                  </a:txBody>
                  <a:tcPr marL="4904" marR="4904" marT="4904" marB="0" anchor="ctr"/>
                </a:tc>
                <a:tc hMerge="1">
                  <a:txBody>
                    <a:bodyPr/>
                    <a:lstStyle/>
                    <a:p>
                      <a:endParaRPr lang="en-GB"/>
                    </a:p>
                  </a:txBody>
                  <a:tcPr/>
                </a:tc>
                <a:extLst>
                  <a:ext uri="{0D108BD9-81ED-4DB2-BD59-A6C34878D82A}">
                    <a16:rowId xmlns:a16="http://schemas.microsoft.com/office/drawing/2014/main" val="481072089"/>
                  </a:ext>
                </a:extLst>
              </a:tr>
              <a:tr h="652194">
                <a:tc vMerge="1">
                  <a:txBody>
                    <a:bodyPr/>
                    <a:lstStyle/>
                    <a:p>
                      <a:pPr algn="ctr" fontAlgn="ctr"/>
                      <a:endParaRPr lang="en-GB" sz="800" b="0" i="0" u="none" strike="noStrike" dirty="0">
                        <a:solidFill>
                          <a:srgbClr val="000000"/>
                        </a:solidFill>
                        <a:effectLst/>
                        <a:latin typeface="Calibri" panose="020F0502020204030204" pitchFamily="34" charset="0"/>
                      </a:endParaRPr>
                    </a:p>
                  </a:txBody>
                  <a:tcPr marL="4904" marR="4904" marT="4904" marB="0" anchor="ctr">
                    <a:lnL>
                      <a:noFill/>
                    </a:lnL>
                    <a:lnR>
                      <a:noFill/>
                    </a:lnR>
                    <a:lnT>
                      <a:noFill/>
                    </a:lnT>
                    <a:lnB>
                      <a:noFill/>
                    </a:lnB>
                  </a:tcPr>
                </a:tc>
                <a:tc>
                  <a:txBody>
                    <a:bodyPr/>
                    <a:lstStyle/>
                    <a:p>
                      <a:pPr algn="ctr" fontAlgn="ctr"/>
                      <a:r>
                        <a:rPr lang="en-GB" sz="750" u="none" strike="noStrike" dirty="0">
                          <a:effectLst/>
                        </a:rPr>
                        <a:t>Total Applications DE</a:t>
                      </a:r>
                      <a:endParaRPr lang="en-GB" sz="750" b="1" i="0" u="none" strike="noStrike" dirty="0">
                        <a:solidFill>
                          <a:schemeClr val="accent2"/>
                        </a:solidFill>
                        <a:effectLst/>
                        <a:latin typeface="Calibri" panose="020F0502020204030204" pitchFamily="34" charset="0"/>
                      </a:endParaRPr>
                    </a:p>
                  </a:txBody>
                  <a:tcPr marL="4904" marR="4904" marT="4904" marB="0" anchor="ctr"/>
                </a:tc>
                <a:tc>
                  <a:txBody>
                    <a:bodyPr/>
                    <a:lstStyle/>
                    <a:p>
                      <a:pPr algn="ctr" fontAlgn="ctr"/>
                      <a:r>
                        <a:rPr lang="en-GB" sz="750" u="none" strike="noStrike" dirty="0">
                          <a:effectLst/>
                        </a:rPr>
                        <a:t>Direct Sourcing</a:t>
                      </a:r>
                      <a:endParaRPr lang="en-GB" sz="750" b="1" i="0" u="none" strike="noStrike" dirty="0">
                        <a:solidFill>
                          <a:schemeClr val="accent2"/>
                        </a:solidFill>
                        <a:effectLst/>
                        <a:latin typeface="Calibri" panose="020F0502020204030204" pitchFamily="34" charset="0"/>
                      </a:endParaRPr>
                    </a:p>
                  </a:txBody>
                  <a:tcPr marL="4904" marR="4904" marT="4904" marB="0" anchor="ctr"/>
                </a:tc>
                <a:tc>
                  <a:txBody>
                    <a:bodyPr/>
                    <a:lstStyle/>
                    <a:p>
                      <a:pPr algn="ctr" fontAlgn="ctr"/>
                      <a:r>
                        <a:rPr lang="en-GB" sz="750" u="none" strike="noStrike" dirty="0">
                          <a:effectLst/>
                        </a:rPr>
                        <a:t>Total Applications DE</a:t>
                      </a:r>
                      <a:endParaRPr lang="en-GB" sz="750" b="1" i="0" u="none" strike="noStrike" dirty="0">
                        <a:solidFill>
                          <a:schemeClr val="accent2"/>
                        </a:solidFill>
                        <a:effectLst/>
                        <a:latin typeface="Calibri" panose="020F0502020204030204" pitchFamily="34" charset="0"/>
                      </a:endParaRPr>
                    </a:p>
                  </a:txBody>
                  <a:tcPr marL="4904" marR="4904" marT="4904" marB="0" anchor="ctr"/>
                </a:tc>
                <a:tc>
                  <a:txBody>
                    <a:bodyPr/>
                    <a:lstStyle/>
                    <a:p>
                      <a:pPr algn="ctr" fontAlgn="ctr"/>
                      <a:r>
                        <a:rPr lang="en-GB" sz="750" u="none" strike="noStrike" dirty="0">
                          <a:effectLst/>
                        </a:rPr>
                        <a:t>Direct Sourcing</a:t>
                      </a:r>
                      <a:endParaRPr lang="en-GB" sz="750" b="1" i="0" u="none" strike="noStrike" dirty="0">
                        <a:solidFill>
                          <a:schemeClr val="accent2"/>
                        </a:solidFill>
                        <a:effectLst/>
                        <a:latin typeface="Calibri" panose="020F0502020204030204" pitchFamily="34" charset="0"/>
                      </a:endParaRPr>
                    </a:p>
                  </a:txBody>
                  <a:tcPr marL="4904" marR="4904" marT="4904" marB="0" anchor="ctr"/>
                </a:tc>
                <a:tc>
                  <a:txBody>
                    <a:bodyPr/>
                    <a:lstStyle/>
                    <a:p>
                      <a:pPr algn="ctr" fontAlgn="ctr"/>
                      <a:r>
                        <a:rPr lang="en-GB" sz="750" u="none" strike="noStrike" dirty="0">
                          <a:effectLst/>
                        </a:rPr>
                        <a:t>Total Applications DE</a:t>
                      </a:r>
                      <a:endParaRPr lang="en-GB" sz="750" b="1" i="0" u="none" strike="noStrike" dirty="0">
                        <a:solidFill>
                          <a:schemeClr val="accent2"/>
                        </a:solidFill>
                        <a:effectLst/>
                        <a:latin typeface="Calibri" panose="020F0502020204030204" pitchFamily="34" charset="0"/>
                      </a:endParaRPr>
                    </a:p>
                  </a:txBody>
                  <a:tcPr marL="4904" marR="4904" marT="4904" marB="0" anchor="ctr"/>
                </a:tc>
                <a:tc>
                  <a:txBody>
                    <a:bodyPr/>
                    <a:lstStyle/>
                    <a:p>
                      <a:pPr algn="ctr" fontAlgn="ctr"/>
                      <a:r>
                        <a:rPr lang="en-GB" sz="750" u="none" strike="noStrike" dirty="0">
                          <a:effectLst/>
                        </a:rPr>
                        <a:t>Direct Sourcing</a:t>
                      </a:r>
                      <a:endParaRPr lang="en-GB" sz="750" b="1" i="0" u="none" strike="noStrike" dirty="0">
                        <a:solidFill>
                          <a:schemeClr val="accent2"/>
                        </a:solidFill>
                        <a:effectLst/>
                        <a:latin typeface="Calibri" panose="020F0502020204030204" pitchFamily="34" charset="0"/>
                      </a:endParaRPr>
                    </a:p>
                  </a:txBody>
                  <a:tcPr marL="4904" marR="4904" marT="4904" marB="0" anchor="ctr"/>
                </a:tc>
                <a:extLst>
                  <a:ext uri="{0D108BD9-81ED-4DB2-BD59-A6C34878D82A}">
                    <a16:rowId xmlns:a16="http://schemas.microsoft.com/office/drawing/2014/main" val="2036407012"/>
                  </a:ext>
                </a:extLst>
              </a:tr>
              <a:tr h="225571">
                <a:tc>
                  <a:txBody>
                    <a:bodyPr/>
                    <a:lstStyle/>
                    <a:p>
                      <a:pPr algn="l" fontAlgn="ctr"/>
                      <a:r>
                        <a:rPr lang="en-GB" sz="1200" u="none" strike="noStrike">
                          <a:effectLst/>
                        </a:rPr>
                        <a:t>Administrative Students</a:t>
                      </a:r>
                      <a:endParaRPr lang="en-GB" sz="1200" b="1" i="0" u="none" strike="noStrike">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23</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40</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5</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2</a:t>
                      </a:r>
                      <a:r>
                        <a:rPr lang="en-GB" sz="1200" b="0" i="0" u="none" strike="noStrike" dirty="0">
                          <a:solidFill>
                            <a:srgbClr val="0033A0"/>
                          </a:solidFill>
                          <a:effectLst/>
                          <a:latin typeface="Arial" panose="020B0604020202020204" pitchFamily="34" charset="0"/>
                        </a:rPr>
                        <a:t>8</a:t>
                      </a: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838098808"/>
                  </a:ext>
                </a:extLst>
              </a:tr>
              <a:tr h="235378">
                <a:tc>
                  <a:txBody>
                    <a:bodyPr/>
                    <a:lstStyle/>
                    <a:p>
                      <a:pPr algn="l" fontAlgn="ctr"/>
                      <a:r>
                        <a:rPr lang="en-GB" sz="1200" u="none" strike="noStrike">
                          <a:effectLst/>
                        </a:rPr>
                        <a:t>Corresponding Associates</a:t>
                      </a:r>
                      <a:endParaRPr lang="en-GB" sz="1200" b="1" i="0" u="none" strike="noStrike">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1</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2</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1213464786"/>
                  </a:ext>
                </a:extLst>
              </a:tr>
              <a:tr h="254993">
                <a:tc>
                  <a:txBody>
                    <a:bodyPr/>
                    <a:lstStyle/>
                    <a:p>
                      <a:pPr algn="l" fontAlgn="ctr"/>
                      <a:r>
                        <a:rPr lang="en-GB" sz="1200" u="none" strike="noStrike">
                          <a:effectLst/>
                        </a:rPr>
                        <a:t>Doctoral Students</a:t>
                      </a:r>
                      <a:endParaRPr lang="en-GB" sz="1200" b="1" i="0" u="none" strike="noStrike">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28</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45</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1</a:t>
                      </a:r>
                      <a:r>
                        <a:rPr lang="en-GB" sz="1200" b="0" i="0" u="none" strike="noStrike" dirty="0">
                          <a:solidFill>
                            <a:srgbClr val="0033A0"/>
                          </a:solidFill>
                          <a:effectLst/>
                          <a:latin typeface="Arial" panose="020B0604020202020204" pitchFamily="34" charset="0"/>
                        </a:rPr>
                        <a:t>2</a:t>
                      </a: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2664551833"/>
                  </a:ext>
                </a:extLst>
              </a:tr>
              <a:tr h="210860">
                <a:tc>
                  <a:txBody>
                    <a:bodyPr/>
                    <a:lstStyle/>
                    <a:p>
                      <a:pPr algn="l" fontAlgn="ctr"/>
                      <a:r>
                        <a:rPr lang="en-GB" sz="1200" u="none" strike="noStrike" dirty="0">
                          <a:effectLst/>
                        </a:rPr>
                        <a:t>Early Career Professionals</a:t>
                      </a:r>
                      <a:endParaRPr lang="en-GB" sz="1200" b="1" i="0" u="none" strike="noStrike" dirty="0">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25</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1</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204</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55</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3</a:t>
                      </a:r>
                      <a:r>
                        <a:rPr lang="en-GB" sz="1200" b="0" i="0" u="none" strike="noStrike" dirty="0">
                          <a:solidFill>
                            <a:srgbClr val="0033A0"/>
                          </a:solidFill>
                          <a:effectLst/>
                          <a:latin typeface="Arial" panose="020B0604020202020204" pitchFamily="34" charset="0"/>
                        </a:rPr>
                        <a:t>05</a:t>
                      </a: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7</a:t>
                      </a:r>
                      <a:r>
                        <a:rPr lang="en-GB" sz="1200" b="0" i="0" u="none" strike="noStrike" dirty="0">
                          <a:solidFill>
                            <a:srgbClr val="0033A0"/>
                          </a:solidFill>
                          <a:effectLst/>
                          <a:latin typeface="Arial" panose="020B0604020202020204" pitchFamily="34" charset="0"/>
                        </a:rPr>
                        <a:t>9</a:t>
                      </a:r>
                    </a:p>
                  </a:txBody>
                  <a:tcPr marL="4904" marR="4904" marT="4904" marB="0" anchor="b"/>
                </a:tc>
                <a:extLst>
                  <a:ext uri="{0D108BD9-81ED-4DB2-BD59-A6C34878D82A}">
                    <a16:rowId xmlns:a16="http://schemas.microsoft.com/office/drawing/2014/main" val="1835567219"/>
                  </a:ext>
                </a:extLst>
              </a:tr>
              <a:tr h="220667">
                <a:tc>
                  <a:txBody>
                    <a:bodyPr/>
                    <a:lstStyle/>
                    <a:p>
                      <a:pPr algn="l" fontAlgn="ctr"/>
                      <a:r>
                        <a:rPr lang="en-GB" sz="1200" u="none" strike="noStrike" dirty="0">
                          <a:effectLst/>
                        </a:rPr>
                        <a:t>Experienced Project Graduates</a:t>
                      </a:r>
                      <a:endParaRPr lang="en-GB" sz="1200" b="1" i="0" u="none" strike="noStrike" dirty="0">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18</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219</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27</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2</a:t>
                      </a:r>
                      <a:r>
                        <a:rPr lang="en-GB" sz="1200" b="0" i="0" u="none" strike="noStrike" dirty="0">
                          <a:solidFill>
                            <a:srgbClr val="0033A0"/>
                          </a:solidFill>
                          <a:effectLst/>
                          <a:latin typeface="Arial" panose="020B0604020202020204" pitchFamily="34" charset="0"/>
                        </a:rPr>
                        <a:t>08</a:t>
                      </a: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1</a:t>
                      </a:r>
                      <a:r>
                        <a:rPr lang="en-GB" sz="1200" b="0" i="0" u="none" strike="noStrike" dirty="0">
                          <a:solidFill>
                            <a:srgbClr val="0033A0"/>
                          </a:solidFill>
                          <a:effectLst/>
                          <a:latin typeface="Arial" panose="020B0604020202020204" pitchFamily="34" charset="0"/>
                        </a:rPr>
                        <a:t>6</a:t>
                      </a:r>
                    </a:p>
                  </a:txBody>
                  <a:tcPr marL="4904" marR="4904" marT="4904" marB="0" anchor="b"/>
                </a:tc>
                <a:extLst>
                  <a:ext uri="{0D108BD9-81ED-4DB2-BD59-A6C34878D82A}">
                    <a16:rowId xmlns:a16="http://schemas.microsoft.com/office/drawing/2014/main" val="3489959862"/>
                  </a:ext>
                </a:extLst>
              </a:tr>
              <a:tr h="220667">
                <a:tc>
                  <a:txBody>
                    <a:bodyPr/>
                    <a:lstStyle/>
                    <a:p>
                      <a:pPr algn="l" fontAlgn="ctr"/>
                      <a:r>
                        <a:rPr lang="en-GB" sz="1200" u="none" strike="noStrike">
                          <a:effectLst/>
                        </a:rPr>
                        <a:t>Fellows</a:t>
                      </a:r>
                      <a:endParaRPr lang="en-GB" sz="1200" b="1" i="0" u="none" strike="noStrike">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102</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4219088985"/>
                  </a:ext>
                </a:extLst>
              </a:tr>
              <a:tr h="235378">
                <a:tc>
                  <a:txBody>
                    <a:bodyPr/>
                    <a:lstStyle/>
                    <a:p>
                      <a:pPr algn="l" fontAlgn="ctr"/>
                      <a:r>
                        <a:rPr lang="en-GB" sz="1200" u="none" strike="noStrike" dirty="0">
                          <a:effectLst/>
                        </a:rPr>
                        <a:t>Limited duration Staff</a:t>
                      </a:r>
                      <a:endParaRPr lang="en-GB" sz="1200" b="1" i="0" u="none" strike="noStrike" dirty="0">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dirty="0">
                          <a:effectLst/>
                        </a:rPr>
                        <a:t>274</a:t>
                      </a:r>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18</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dirty="0">
                          <a:effectLst/>
                        </a:rPr>
                        <a:t>379</a:t>
                      </a:r>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dirty="0">
                          <a:effectLst/>
                        </a:rPr>
                        <a:t>31</a:t>
                      </a:r>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1</a:t>
                      </a:r>
                      <a:r>
                        <a:rPr lang="en-GB" sz="1200" b="0" i="0" u="none" strike="noStrike" dirty="0">
                          <a:solidFill>
                            <a:srgbClr val="0033A0"/>
                          </a:solidFill>
                          <a:effectLst/>
                          <a:latin typeface="Arial" panose="020B0604020202020204" pitchFamily="34" charset="0"/>
                        </a:rPr>
                        <a:t>82</a:t>
                      </a: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9</a:t>
                      </a:r>
                      <a:endParaRPr lang="en-GB" sz="1200" b="0" i="0" u="none" strike="noStrike" dirty="0">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302616250"/>
                  </a:ext>
                </a:extLst>
              </a:tr>
              <a:tr h="220667">
                <a:tc>
                  <a:txBody>
                    <a:bodyPr/>
                    <a:lstStyle/>
                    <a:p>
                      <a:pPr algn="l" fontAlgn="ctr"/>
                      <a:r>
                        <a:rPr lang="en-GB" sz="1200" u="none" strike="noStrike">
                          <a:effectLst/>
                        </a:rPr>
                        <a:t>Research Fellows</a:t>
                      </a:r>
                      <a:endParaRPr lang="en-GB" sz="1200" b="1" i="0" u="none" strike="noStrike">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42</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2</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68</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1</a:t>
                      </a:r>
                      <a:r>
                        <a:rPr lang="en-GB" sz="1200" b="0" i="0" u="none" strike="noStrike" dirty="0">
                          <a:solidFill>
                            <a:srgbClr val="0033A0"/>
                          </a:solidFill>
                          <a:effectLst/>
                          <a:latin typeface="Arial" panose="020B0604020202020204" pitchFamily="34" charset="0"/>
                        </a:rPr>
                        <a:t>5</a:t>
                      </a: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642646362"/>
                  </a:ext>
                </a:extLst>
              </a:tr>
              <a:tr h="284415">
                <a:tc>
                  <a:txBody>
                    <a:bodyPr/>
                    <a:lstStyle/>
                    <a:p>
                      <a:pPr algn="l" fontAlgn="ctr"/>
                      <a:r>
                        <a:rPr lang="en-GB" sz="1200" u="none" strike="noStrike">
                          <a:effectLst/>
                        </a:rPr>
                        <a:t>Scientific Associates</a:t>
                      </a:r>
                      <a:endParaRPr lang="en-GB" sz="1200" b="1" i="0" u="none" strike="noStrike">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2</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8</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6</a:t>
                      </a:r>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3562857222"/>
                  </a:ext>
                </a:extLst>
              </a:tr>
              <a:tr h="196149">
                <a:tc>
                  <a:txBody>
                    <a:bodyPr/>
                    <a:lstStyle/>
                    <a:p>
                      <a:pPr algn="l" fontAlgn="ctr"/>
                      <a:r>
                        <a:rPr lang="en-GB" sz="1200" u="none" strike="noStrike">
                          <a:effectLst/>
                        </a:rPr>
                        <a:t>Spontaneous Applications</a:t>
                      </a:r>
                      <a:endParaRPr lang="en-GB" sz="1200" b="1" i="0" u="none" strike="noStrike">
                        <a:solidFill>
                          <a:srgbClr val="0033A0"/>
                        </a:solidFill>
                        <a:effectLst/>
                        <a:latin typeface="Arial" panose="020B0604020202020204" pitchFamily="34" charset="0"/>
                      </a:endParaRPr>
                    </a:p>
                  </a:txBody>
                  <a:tcPr marL="4904" marR="4904" marT="4904" marB="0" anchor="ctr"/>
                </a:tc>
                <a:tc>
                  <a:txBody>
                    <a:bodyPr/>
                    <a:lstStyle/>
                    <a:p>
                      <a:pPr algn="ctr" fontAlgn="b"/>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930623576"/>
                  </a:ext>
                </a:extLst>
              </a:tr>
              <a:tr h="210860">
                <a:tc>
                  <a:txBody>
                    <a:bodyPr/>
                    <a:lstStyle/>
                    <a:p>
                      <a:pPr algn="l" fontAlgn="ctr"/>
                      <a:r>
                        <a:rPr lang="en-GB" sz="1200" u="none" strike="noStrike">
                          <a:effectLst/>
                        </a:rPr>
                        <a:t>Summer Students</a:t>
                      </a:r>
                      <a:endParaRPr lang="en-GB" sz="1200" b="1" i="0" u="none" strike="noStrike">
                        <a:solidFill>
                          <a:srgbClr val="0033A0"/>
                        </a:solidFill>
                        <a:effectLst/>
                        <a:latin typeface="Arial" panose="020B0604020202020204" pitchFamily="34" charset="0"/>
                      </a:endParaRPr>
                    </a:p>
                  </a:txBody>
                  <a:tcPr marL="4904" marR="4904" marT="4904" marB="0" anchor="ctr"/>
                </a:tc>
                <a:tc>
                  <a:txBody>
                    <a:bodyPr/>
                    <a:lstStyle/>
                    <a:p>
                      <a:pPr algn="ctr" fontAlgn="b"/>
                      <a:r>
                        <a:rPr lang="en-US" sz="1200" b="0" i="0" u="none" strike="noStrike" dirty="0">
                          <a:solidFill>
                            <a:schemeClr val="dk1"/>
                          </a:solidFill>
                          <a:effectLst/>
                          <a:latin typeface="+mn-lt"/>
                        </a:rPr>
                        <a:t>98</a:t>
                      </a:r>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dirty="0">
                          <a:effectLst/>
                        </a:rPr>
                        <a:t>136</a:t>
                      </a:r>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dirty="0">
                          <a:effectLst/>
                        </a:rPr>
                        <a:t>149</a:t>
                      </a:r>
                      <a:endParaRPr lang="en-GB" sz="1200" b="0"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825397400"/>
                  </a:ext>
                </a:extLst>
              </a:tr>
              <a:tr h="225571">
                <a:tc>
                  <a:txBody>
                    <a:bodyPr/>
                    <a:lstStyle/>
                    <a:p>
                      <a:pPr algn="l" fontAlgn="ctr"/>
                      <a:r>
                        <a:rPr lang="en-GB" sz="1200" u="none" strike="noStrike">
                          <a:effectLst/>
                        </a:rPr>
                        <a:t>Technical Students</a:t>
                      </a:r>
                      <a:endParaRPr lang="en-GB" sz="1200" b="1" i="0" u="none" strike="noStrike">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128</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232</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30</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8</a:t>
                      </a:r>
                      <a:r>
                        <a:rPr lang="en-GB" sz="1200" b="0" i="0" u="none" strike="noStrike" dirty="0">
                          <a:solidFill>
                            <a:srgbClr val="0033A0"/>
                          </a:solidFill>
                          <a:effectLst/>
                          <a:latin typeface="Arial" panose="020B0604020202020204" pitchFamily="34" charset="0"/>
                        </a:rPr>
                        <a:t>0</a:t>
                      </a: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11</a:t>
                      </a:r>
                      <a:endParaRPr lang="en-GB" sz="1200" b="0" i="0" u="none" strike="noStrike" dirty="0">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1930265664"/>
                  </a:ext>
                </a:extLst>
              </a:tr>
              <a:tr h="225571">
                <a:tc>
                  <a:txBody>
                    <a:bodyPr/>
                    <a:lstStyle/>
                    <a:p>
                      <a:pPr algn="l" fontAlgn="ctr"/>
                      <a:r>
                        <a:rPr lang="en-GB" sz="1200" u="none" strike="noStrike" dirty="0">
                          <a:effectLst/>
                        </a:rPr>
                        <a:t>Trainees</a:t>
                      </a:r>
                      <a:endParaRPr lang="en-GB" sz="1200" b="1" i="0" u="none" strike="noStrike" dirty="0">
                        <a:solidFill>
                          <a:srgbClr val="0033A0"/>
                        </a:solidFill>
                        <a:effectLst/>
                        <a:latin typeface="Arial" panose="020B0604020202020204" pitchFamily="34" charset="0"/>
                      </a:endParaRPr>
                    </a:p>
                  </a:txBody>
                  <a:tcPr marL="4904" marR="4904" marT="4904" marB="0" anchor="ctr"/>
                </a:tc>
                <a:tc>
                  <a:txBody>
                    <a:bodyPr/>
                    <a:lstStyle/>
                    <a:p>
                      <a:pPr algn="ctr" fontAlgn="b"/>
                      <a:r>
                        <a:rPr lang="en-GB" sz="1200" u="none" strike="noStrike">
                          <a:effectLst/>
                        </a:rPr>
                        <a:t>178</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220</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a:effectLst/>
                        </a:rPr>
                        <a:t>2</a:t>
                      </a:r>
                      <a:endParaRPr lang="en-GB" sz="1200" b="0" i="0" u="none" strike="noStrike">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9</a:t>
                      </a:r>
                      <a:r>
                        <a:rPr lang="en-GB" sz="1200" b="0" i="0" u="none" strike="noStrike" dirty="0">
                          <a:solidFill>
                            <a:srgbClr val="0033A0"/>
                          </a:solidFill>
                          <a:effectLst/>
                          <a:latin typeface="Arial" panose="020B0604020202020204" pitchFamily="34" charset="0"/>
                        </a:rPr>
                        <a:t>9</a:t>
                      </a: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1</a:t>
                      </a:r>
                      <a:endParaRPr lang="en-GB" sz="1200" b="0" i="0" u="none" strike="noStrike" dirty="0">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283232046"/>
                  </a:ext>
                </a:extLst>
              </a:tr>
              <a:tr h="279512">
                <a:tc>
                  <a:txBody>
                    <a:bodyPr/>
                    <a:lstStyle/>
                    <a:p>
                      <a:pPr algn="l" fontAlgn="b"/>
                      <a:r>
                        <a:rPr lang="en-GB" sz="1200" u="none" strike="noStrike" dirty="0">
                          <a:effectLst/>
                        </a:rPr>
                        <a:t>Grand Total</a:t>
                      </a:r>
                      <a:endParaRPr lang="en-GB" sz="1200" b="1"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dirty="0">
                          <a:effectLst/>
                        </a:rPr>
                        <a:t>922</a:t>
                      </a:r>
                      <a:endParaRPr lang="en-GB" sz="1200" b="1"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dirty="0">
                          <a:effectLst/>
                        </a:rPr>
                        <a:t>21 </a:t>
                      </a:r>
                      <a:endParaRPr lang="en-GB" sz="1200" b="1"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dirty="0">
                          <a:effectLst/>
                        </a:rPr>
                        <a:t>1557</a:t>
                      </a:r>
                      <a:endParaRPr lang="en-GB" sz="1200" b="1"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r>
                        <a:rPr lang="en-GB" sz="1200" u="none" strike="noStrike" dirty="0">
                          <a:effectLst/>
                        </a:rPr>
                        <a:t> 150</a:t>
                      </a:r>
                      <a:endParaRPr lang="en-GB" sz="1200" b="1" i="0" u="none" strike="noStrike" dirty="0">
                        <a:solidFill>
                          <a:srgbClr val="0033A0"/>
                        </a:solidFill>
                        <a:effectLst/>
                        <a:latin typeface="Arial" panose="020B0604020202020204" pitchFamily="34" charset="0"/>
                      </a:endParaRPr>
                    </a:p>
                  </a:txBody>
                  <a:tcPr marL="4904" marR="4904" marT="4904" marB="0" anchor="b"/>
                </a:tc>
                <a:tc>
                  <a:txBody>
                    <a:bodyPr/>
                    <a:lstStyle/>
                    <a:p>
                      <a:pPr algn="ctr" fontAlgn="b"/>
                      <a:r>
                        <a:rPr lang="en-US" sz="1200" b="0" i="0" u="none" strike="noStrike" dirty="0">
                          <a:solidFill>
                            <a:srgbClr val="0033A0"/>
                          </a:solidFill>
                          <a:effectLst/>
                          <a:latin typeface="Arial" panose="020B0604020202020204" pitchFamily="34" charset="0"/>
                        </a:rPr>
                        <a:t>1</a:t>
                      </a:r>
                      <a:r>
                        <a:rPr lang="en-GB" sz="1200" b="0" i="0" u="none" strike="noStrike" dirty="0">
                          <a:solidFill>
                            <a:srgbClr val="0033A0"/>
                          </a:solidFill>
                          <a:effectLst/>
                          <a:latin typeface="Arial" panose="020B0604020202020204" pitchFamily="34" charset="0"/>
                        </a:rPr>
                        <a:t>085</a:t>
                      </a:r>
                    </a:p>
                  </a:txBody>
                  <a:tcPr marL="4904" marR="4904" marT="4904" marB="0" anchor="b"/>
                </a:tc>
                <a:tc>
                  <a:txBody>
                    <a:bodyPr/>
                    <a:lstStyle/>
                    <a:p>
                      <a:pPr algn="ctr" fontAlgn="b"/>
                      <a:r>
                        <a:rPr lang="en-GB" sz="1200" u="none" strike="noStrike" dirty="0">
                          <a:effectLst/>
                        </a:rPr>
                        <a:t> 116</a:t>
                      </a:r>
                      <a:endParaRPr lang="en-GB" sz="1200" b="1" i="0" u="none" strike="noStrike" dirty="0">
                        <a:solidFill>
                          <a:srgbClr val="0033A0"/>
                        </a:solidFill>
                        <a:effectLst/>
                        <a:latin typeface="Arial" panose="020B0604020202020204" pitchFamily="34" charset="0"/>
                      </a:endParaRPr>
                    </a:p>
                  </a:txBody>
                  <a:tcPr marL="4904" marR="4904" marT="4904" marB="0" anchor="b"/>
                </a:tc>
                <a:extLst>
                  <a:ext uri="{0D108BD9-81ED-4DB2-BD59-A6C34878D82A}">
                    <a16:rowId xmlns:a16="http://schemas.microsoft.com/office/drawing/2014/main" val="365576755"/>
                  </a:ext>
                </a:extLst>
              </a:tr>
            </a:tbl>
          </a:graphicData>
        </a:graphic>
      </p:graphicFrame>
      <p:sp>
        <p:nvSpPr>
          <p:cNvPr id="3" name="Rectangle 2">
            <a:extLst>
              <a:ext uri="{FF2B5EF4-FFF2-40B4-BE49-F238E27FC236}">
                <a16:creationId xmlns:a16="http://schemas.microsoft.com/office/drawing/2014/main" id="{9F528619-C087-9392-665C-60B83E7791A8}"/>
              </a:ext>
            </a:extLst>
          </p:cNvPr>
          <p:cNvSpPr/>
          <p:nvPr/>
        </p:nvSpPr>
        <p:spPr>
          <a:xfrm>
            <a:off x="4488603" y="1800839"/>
            <a:ext cx="455914" cy="3831481"/>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5" name="Rectangle 4">
            <a:extLst>
              <a:ext uri="{FF2B5EF4-FFF2-40B4-BE49-F238E27FC236}">
                <a16:creationId xmlns:a16="http://schemas.microsoft.com/office/drawing/2014/main" id="{B8130731-31E3-882D-1CB2-9DF3943BDFF1}"/>
              </a:ext>
            </a:extLst>
          </p:cNvPr>
          <p:cNvSpPr/>
          <p:nvPr/>
        </p:nvSpPr>
        <p:spPr>
          <a:xfrm>
            <a:off x="3421455" y="1810442"/>
            <a:ext cx="473655" cy="3831480"/>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A5A9"/>
              </a:solidFill>
              <a:effectLst/>
              <a:uLnTx/>
              <a:uFillTx/>
              <a:latin typeface="Arial"/>
              <a:cs typeface="Arial"/>
            </a:endParaRPr>
          </a:p>
        </p:txBody>
      </p:sp>
      <p:sp>
        <p:nvSpPr>
          <p:cNvPr id="11" name="Rectangle 10"/>
          <p:cNvSpPr/>
          <p:nvPr/>
        </p:nvSpPr>
        <p:spPr>
          <a:xfrm>
            <a:off x="6406663" y="1847018"/>
            <a:ext cx="5861627" cy="355481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00" b="0" i="0" u="none" strike="noStrike" kern="1200" cap="none" spc="0" normalizeH="0" baseline="0" noProof="0" dirty="0">
                <a:ln>
                  <a:noFill/>
                </a:ln>
                <a:solidFill>
                  <a:srgbClr val="0033A0"/>
                </a:solidFill>
                <a:effectLst/>
                <a:uLnTx/>
                <a:uFillTx/>
                <a:latin typeface="Arial"/>
                <a:cs typeface="Arial"/>
              </a:rPr>
              <a:t>150/1557 Overall Applications through Direct Sourcing in 2023 = </a:t>
            </a:r>
            <a:r>
              <a:rPr kumimoji="0" lang="en-GB" sz="1500" b="1" i="0" u="none" strike="noStrike" kern="1200" cap="none" spc="0" normalizeH="0" baseline="0" noProof="0" dirty="0">
                <a:ln>
                  <a:noFill/>
                </a:ln>
                <a:solidFill>
                  <a:srgbClr val="E64179"/>
                </a:solidFill>
                <a:effectLst/>
                <a:uLnTx/>
                <a:uFillTx/>
                <a:latin typeface="Arial"/>
                <a:cs typeface="Arial"/>
              </a:rPr>
              <a:t>9.63%</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00" b="0" i="0" u="none" strike="noStrike" kern="1200" cap="none" spc="0" normalizeH="0" baseline="0" noProof="0" dirty="0">
                <a:ln>
                  <a:noFill/>
                </a:ln>
                <a:solidFill>
                  <a:srgbClr val="0033A0"/>
                </a:solidFill>
                <a:effectLst/>
                <a:uLnTx/>
                <a:uFillTx/>
                <a:latin typeface="Arial"/>
                <a:cs typeface="Arial"/>
              </a:rPr>
              <a:t>Staff Applications: 31/379 = </a:t>
            </a:r>
            <a:r>
              <a:rPr kumimoji="0" lang="en-GB" sz="1500" b="1" i="0" u="none" strike="noStrike" kern="1200" cap="none" spc="0" normalizeH="0" baseline="0" noProof="0" dirty="0">
                <a:ln>
                  <a:noFill/>
                </a:ln>
                <a:solidFill>
                  <a:srgbClr val="E64179"/>
                </a:solidFill>
                <a:effectLst/>
                <a:uLnTx/>
                <a:uFillTx/>
                <a:latin typeface="Arial"/>
                <a:cs typeface="Arial"/>
              </a:rPr>
              <a:t>8.18%</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500" b="1" i="0" u="none" strike="noStrike" kern="1200" cap="none" spc="0" normalizeH="0" baseline="0" noProof="0" dirty="0">
                <a:ln>
                  <a:noFill/>
                </a:ln>
                <a:solidFill>
                  <a:srgbClr val="E64179"/>
                </a:solidFill>
                <a:effectLst/>
                <a:uLnTx/>
                <a:uFillTx/>
                <a:latin typeface="Arial"/>
                <a:cs typeface="Arial"/>
              </a:rPr>
              <a:t>10 Hires </a:t>
            </a:r>
            <a:r>
              <a:rPr kumimoji="0" lang="en-US" sz="1500" b="0" i="0" u="none" strike="noStrike" kern="1200" cap="none" spc="0" normalizeH="0" baseline="0" noProof="0" dirty="0">
                <a:ln>
                  <a:noFill/>
                </a:ln>
                <a:solidFill>
                  <a:srgbClr val="0033A0"/>
                </a:solidFill>
                <a:effectLst/>
                <a:uLnTx/>
                <a:uFillTx/>
                <a:latin typeface="Arial"/>
                <a:cs typeface="Arial"/>
              </a:rPr>
              <a:t>of Directly Sourced Candidates in 2023:</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500" b="0" i="0" u="none" strike="noStrike" kern="1200" cap="none" spc="0" normalizeH="0" baseline="0" noProof="0" dirty="0">
                <a:ln>
                  <a:noFill/>
                </a:ln>
                <a:solidFill>
                  <a:srgbClr val="0033A0"/>
                </a:solidFill>
                <a:effectLst/>
                <a:uLnTx/>
                <a:uFillTx/>
                <a:latin typeface="Arial"/>
                <a:cs typeface="Arial"/>
              </a:rPr>
              <a:t>5 Early Career Professionals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500" b="0" i="0" u="none" strike="noStrike" kern="1200" cap="none" spc="0" normalizeH="0" baseline="0" noProof="0" dirty="0">
                <a:ln>
                  <a:noFill/>
                </a:ln>
                <a:solidFill>
                  <a:srgbClr val="0033A0"/>
                </a:solidFill>
                <a:effectLst/>
                <a:uLnTx/>
                <a:uFillTx/>
                <a:latin typeface="Arial"/>
                <a:cs typeface="Arial"/>
              </a:rPr>
              <a:t>4 Technical Students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500" b="0" i="0" u="none" strike="noStrike" kern="1200" cap="none" spc="0" normalizeH="0" baseline="0" noProof="0" dirty="0">
                <a:ln>
                  <a:noFill/>
                </a:ln>
                <a:solidFill>
                  <a:srgbClr val="0033A0"/>
                </a:solidFill>
                <a:effectLst/>
                <a:uLnTx/>
                <a:uFillTx/>
                <a:latin typeface="Arial"/>
                <a:cs typeface="Arial"/>
              </a:rPr>
              <a:t>1 Short Term Intern (Trainee)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500" b="0" i="0" u="none" strike="noStrike" kern="1200" cap="none" spc="0" normalizeH="0" baseline="0" noProof="0" dirty="0">
                <a:ln>
                  <a:noFill/>
                </a:ln>
                <a:solidFill>
                  <a:srgbClr val="0033A0"/>
                </a:solidFill>
                <a:effectLst/>
                <a:uLnTx/>
                <a:uFillTx/>
                <a:latin typeface="Arial"/>
                <a:cs typeface="Arial"/>
              </a:rPr>
              <a:t>No DE hires from Direct Sourcing in 2021+2022</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500" b="0" i="0" u="none" strike="noStrike" kern="1200" cap="none" spc="0" normalizeH="0" baseline="0" noProof="0" dirty="0">
                <a:ln>
                  <a:noFill/>
                </a:ln>
                <a:solidFill>
                  <a:srgbClr val="0033A0"/>
                </a:solidFill>
                <a:effectLst/>
                <a:uLnTx/>
                <a:uFillTx/>
                <a:latin typeface="Arial"/>
                <a:cs typeface="Arial"/>
              </a:rPr>
              <a:t>Total Applications from Direct Sourcing</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500" b="0" i="0" u="none" strike="noStrike" kern="1200" cap="none" spc="0" normalizeH="0" baseline="0" noProof="0" dirty="0">
                <a:ln>
                  <a:noFill/>
                </a:ln>
                <a:solidFill>
                  <a:srgbClr val="0033A0"/>
                </a:solidFill>
                <a:effectLst/>
                <a:uLnTx/>
                <a:uFillTx/>
                <a:latin typeface="Arial"/>
                <a:cs typeface="Arial"/>
              </a:rPr>
              <a:t>2022: 21 vs. 2023: 150 </a:t>
            </a:r>
            <a:r>
              <a:rPr kumimoji="0" lang="en-US" sz="1500" b="1" i="0" u="none" strike="noStrike" kern="1200" cap="none" spc="0" normalizeH="0" baseline="0" noProof="0" dirty="0">
                <a:ln>
                  <a:noFill/>
                </a:ln>
                <a:solidFill>
                  <a:srgbClr val="E64179"/>
                </a:solidFill>
                <a:effectLst/>
                <a:uLnTx/>
                <a:uFillTx/>
                <a:latin typeface="Arial"/>
                <a:cs typeface="Arial"/>
              </a:rPr>
              <a:t>(714%)</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500" dirty="0">
                <a:latin typeface="Arial"/>
                <a:cs typeface="Arial"/>
              </a:rPr>
              <a:t>2024: 116 total applications through Direct Sourcing already by June 17 </a:t>
            </a:r>
            <a:r>
              <a:rPr lang="en-US" sz="1500" b="1" dirty="0">
                <a:solidFill>
                  <a:srgbClr val="E64179"/>
                </a:solidFill>
                <a:latin typeface="Arial"/>
                <a:cs typeface="Arial"/>
              </a:rPr>
              <a:t>(10.7%)</a:t>
            </a:r>
            <a:endParaRPr kumimoji="0" lang="en-US" sz="1500" b="1" i="0" u="none" strike="noStrike" kern="1200" cap="none" spc="0" normalizeH="0" baseline="0" noProof="0" dirty="0">
              <a:ln>
                <a:noFill/>
              </a:ln>
              <a:solidFill>
                <a:srgbClr val="E64179"/>
              </a:solidFill>
              <a:effectLst/>
              <a:uLnTx/>
              <a:uFillTx/>
              <a:latin typeface="Arial"/>
              <a:cs typeface="Arial"/>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500" b="0" i="0" u="none" strike="noStrike" kern="1200" cap="none" spc="0" normalizeH="0" baseline="0" noProof="0" dirty="0">
              <a:ln>
                <a:noFill/>
              </a:ln>
              <a:solidFill>
                <a:srgbClr val="0033A0"/>
              </a:solidFill>
              <a:effectLst/>
              <a:uLnTx/>
              <a:uFillTx/>
              <a:latin typeface="Arial"/>
              <a:cs typeface="Arial"/>
            </a:endParaRPr>
          </a:p>
        </p:txBody>
      </p:sp>
      <p:sp>
        <p:nvSpPr>
          <p:cNvPr id="6" name="Rectangle 5">
            <a:extLst>
              <a:ext uri="{FF2B5EF4-FFF2-40B4-BE49-F238E27FC236}">
                <a16:creationId xmlns:a16="http://schemas.microsoft.com/office/drawing/2014/main" id="{7965885A-F24C-B358-B188-3BB84C7F4C2B}"/>
              </a:ext>
            </a:extLst>
          </p:cNvPr>
          <p:cNvSpPr/>
          <p:nvPr/>
        </p:nvSpPr>
        <p:spPr>
          <a:xfrm>
            <a:off x="5525040" y="1810074"/>
            <a:ext cx="473655" cy="3831480"/>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A5A9"/>
              </a:solidFill>
              <a:effectLst/>
              <a:uLnTx/>
              <a:uFillTx/>
              <a:latin typeface="Arial"/>
              <a:cs typeface="Arial"/>
            </a:endParaRPr>
          </a:p>
        </p:txBody>
      </p:sp>
    </p:spTree>
    <p:extLst>
      <p:ext uri="{BB962C8B-B14F-4D97-AF65-F5344CB8AC3E}">
        <p14:creationId xmlns:p14="http://schemas.microsoft.com/office/powerpoint/2010/main" val="3611498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17816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Ongoing</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Actions in 2024 </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sp>
        <p:nvSpPr>
          <p:cNvPr id="8" name="TextBox 7">
            <a:extLst>
              <a:ext uri="{FF2B5EF4-FFF2-40B4-BE49-F238E27FC236}">
                <a16:creationId xmlns:a16="http://schemas.microsoft.com/office/drawing/2014/main" id="{1F73E29E-0344-735B-EB91-1A7B06FC769C}"/>
              </a:ext>
            </a:extLst>
          </p:cNvPr>
          <p:cNvSpPr txBox="1"/>
          <p:nvPr/>
        </p:nvSpPr>
        <p:spPr bwMode="auto">
          <a:xfrm>
            <a:off x="378297" y="1256450"/>
            <a:ext cx="11279780" cy="45858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1" i="0" u="none" strike="noStrike" kern="1200" cap="none" spc="0" normalizeH="0" baseline="0" noProof="0" dirty="0">
                <a:ln>
                  <a:noFill/>
                </a:ln>
                <a:solidFill>
                  <a:srgbClr val="E64179"/>
                </a:solidFill>
                <a:effectLst/>
                <a:uLnTx/>
                <a:uFillTx/>
                <a:latin typeface="Arial"/>
                <a:cs typeface="Arial"/>
              </a:rPr>
              <a:t>Partnerships </a:t>
            </a:r>
            <a:r>
              <a:rPr kumimoji="0" lang="fr-CH" sz="2000" b="1" i="0" u="none" strike="noStrike" kern="1200" cap="none" spc="0" normalizeH="0" baseline="0" noProof="0" dirty="0" err="1">
                <a:ln>
                  <a:noFill/>
                </a:ln>
                <a:solidFill>
                  <a:srgbClr val="E64179"/>
                </a:solidFill>
                <a:effectLst/>
                <a:uLnTx/>
                <a:uFillTx/>
                <a:latin typeface="Arial"/>
                <a:cs typeface="Arial"/>
              </a:rPr>
              <a:t>with</a:t>
            </a:r>
            <a:r>
              <a:rPr kumimoji="0" lang="fr-CH" sz="2000" b="1" i="0" u="none" strike="noStrike" kern="1200" cap="none" spc="0" normalizeH="0" baseline="0" noProof="0" dirty="0">
                <a:ln>
                  <a:noFill/>
                </a:ln>
                <a:solidFill>
                  <a:srgbClr val="E64179"/>
                </a:solidFill>
                <a:effectLst/>
                <a:uLnTx/>
                <a:uFillTx/>
                <a:latin typeface="Arial"/>
                <a:cs typeface="Arial"/>
              </a:rPr>
              <a:t> </a:t>
            </a:r>
            <a:r>
              <a:rPr kumimoji="0" lang="fr-CH" sz="2000" b="1" i="0" u="none" strike="noStrike" kern="1200" cap="none" spc="0" normalizeH="0" baseline="0" noProof="0" dirty="0" err="1">
                <a:ln>
                  <a:noFill/>
                </a:ln>
                <a:solidFill>
                  <a:srgbClr val="E64179"/>
                </a:solidFill>
                <a:effectLst/>
                <a:uLnTx/>
                <a:uFillTx/>
                <a:latin typeface="Arial"/>
                <a:cs typeface="Arial"/>
              </a:rPr>
              <a:t>Universities</a:t>
            </a:r>
            <a:r>
              <a:rPr kumimoji="0" lang="fr-CH" sz="2000" b="1" i="0" u="none" strike="noStrike" kern="1200" cap="none" spc="0" normalizeH="0" baseline="0" noProof="0" dirty="0">
                <a:ln>
                  <a:noFill/>
                </a:ln>
                <a:solidFill>
                  <a:srgbClr val="E64179"/>
                </a:solidFill>
                <a:effectLst/>
                <a:uLnTx/>
                <a:uFillTx/>
                <a:latin typeface="Arial"/>
                <a:cs typeface="Arial"/>
              </a:rPr>
              <a:t>, </a:t>
            </a:r>
            <a:r>
              <a:rPr kumimoji="0" lang="fr-CH" sz="2000" b="1" i="0" u="none" strike="noStrike" kern="1200" cap="none" spc="0" normalizeH="0" baseline="0" noProof="0" dirty="0" err="1">
                <a:ln>
                  <a:noFill/>
                </a:ln>
                <a:solidFill>
                  <a:srgbClr val="E64179"/>
                </a:solidFill>
                <a:effectLst/>
                <a:uLnTx/>
                <a:uFillTx/>
                <a:latin typeface="Arial"/>
                <a:cs typeface="Arial"/>
              </a:rPr>
              <a:t>Universities</a:t>
            </a:r>
            <a:r>
              <a:rPr kumimoji="0" lang="fr-CH" sz="2000" b="1" i="0" u="none" strike="noStrike" kern="1200" cap="none" spc="0" normalizeH="0" baseline="0" noProof="0" dirty="0">
                <a:ln>
                  <a:noFill/>
                </a:ln>
                <a:solidFill>
                  <a:srgbClr val="E64179"/>
                </a:solidFill>
                <a:effectLst/>
                <a:uLnTx/>
                <a:uFillTx/>
                <a:latin typeface="Arial"/>
                <a:cs typeface="Arial"/>
              </a:rPr>
              <a:t> of </a:t>
            </a:r>
            <a:r>
              <a:rPr kumimoji="0" lang="fr-CH" sz="2000" b="1" i="0" u="none" strike="noStrike" kern="1200" cap="none" spc="0" normalizeH="0" baseline="0" noProof="0" dirty="0" err="1">
                <a:ln>
                  <a:noFill/>
                </a:ln>
                <a:solidFill>
                  <a:srgbClr val="E64179"/>
                </a:solidFill>
                <a:effectLst/>
                <a:uLnTx/>
                <a:uFillTx/>
                <a:latin typeface="Arial"/>
                <a:cs typeface="Arial"/>
              </a:rPr>
              <a:t>Applied</a:t>
            </a:r>
            <a:r>
              <a:rPr kumimoji="0" lang="fr-CH" sz="2000" b="1" i="0" u="none" strike="noStrike" kern="1200" cap="none" spc="0" normalizeH="0" baseline="0" noProof="0" dirty="0">
                <a:ln>
                  <a:noFill/>
                </a:ln>
                <a:solidFill>
                  <a:srgbClr val="E64179"/>
                </a:solidFill>
                <a:effectLst/>
                <a:uLnTx/>
                <a:uFillTx/>
                <a:latin typeface="Arial"/>
                <a:cs typeface="Arial"/>
              </a:rPr>
              <a:t> Sciences</a:t>
            </a:r>
            <a:r>
              <a:rPr lang="fr-CH" sz="2000" b="1" dirty="0">
                <a:solidFill>
                  <a:srgbClr val="E64179"/>
                </a:solidFill>
                <a:latin typeface="Arial"/>
                <a:cs typeface="Arial"/>
              </a:rPr>
              <a:t> and </a:t>
            </a:r>
            <a:r>
              <a:rPr kumimoji="0" lang="fr-CH" sz="2000" b="1" i="0" u="none" strike="noStrike" kern="1200" cap="none" spc="0" normalizeH="0" baseline="0" noProof="0" dirty="0" err="1">
                <a:ln>
                  <a:noFill/>
                </a:ln>
                <a:solidFill>
                  <a:srgbClr val="E64179"/>
                </a:solidFill>
                <a:effectLst/>
                <a:uLnTx/>
                <a:uFillTx/>
                <a:latin typeface="Arial"/>
                <a:cs typeface="Arial"/>
              </a:rPr>
              <a:t>Technical</a:t>
            </a:r>
            <a:r>
              <a:rPr kumimoji="0" lang="fr-CH" sz="2000" b="1" i="0" u="none" strike="noStrike" kern="1200" cap="none" spc="0" normalizeH="0" baseline="0" noProof="0" dirty="0">
                <a:ln>
                  <a:noFill/>
                </a:ln>
                <a:solidFill>
                  <a:srgbClr val="E64179"/>
                </a:solidFill>
                <a:effectLst/>
                <a:uLnTx/>
                <a:uFillTx/>
                <a:latin typeface="Arial"/>
                <a:cs typeface="Arial"/>
              </a:rPr>
              <a:t> </a:t>
            </a:r>
            <a:r>
              <a:rPr kumimoji="0" lang="fr-CH" sz="2000" b="1" i="0" u="none" strike="noStrike" kern="1200" cap="none" spc="0" normalizeH="0" baseline="0" noProof="0" dirty="0" err="1">
                <a:ln>
                  <a:noFill/>
                </a:ln>
                <a:solidFill>
                  <a:srgbClr val="E64179"/>
                </a:solidFill>
                <a:effectLst/>
                <a:uLnTx/>
                <a:uFillTx/>
                <a:latin typeface="Arial"/>
                <a:cs typeface="Arial"/>
              </a:rPr>
              <a:t>Schools</a:t>
            </a:r>
            <a:endParaRPr kumimoji="0" lang="fr-CH" sz="2000" b="1" i="0" u="none" strike="noStrike" kern="1200" cap="none" spc="0" normalizeH="0" baseline="0" noProof="0" dirty="0">
              <a:ln>
                <a:noFill/>
              </a:ln>
              <a:solidFill>
                <a:srgbClr val="E64179"/>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20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800" b="0" i="0" u="none" strike="noStrike" kern="1200" cap="none" spc="0" normalizeH="0" baseline="0" noProof="0" dirty="0" err="1">
                <a:ln>
                  <a:noFill/>
                </a:ln>
                <a:solidFill>
                  <a:srgbClr val="0033A0"/>
                </a:solidFill>
                <a:effectLst/>
                <a:uLnTx/>
                <a:uFillTx/>
                <a:latin typeface="Arial"/>
                <a:cs typeface="Arial"/>
              </a:rPr>
              <a:t>Keep</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expanding</a:t>
            </a:r>
            <a:r>
              <a:rPr kumimoji="0" lang="fr-CH" sz="1800" b="0" i="0" u="none" strike="noStrike" kern="1200" cap="none" spc="0" normalizeH="0" baseline="0" noProof="0" dirty="0">
                <a:ln>
                  <a:noFill/>
                </a:ln>
                <a:solidFill>
                  <a:srgbClr val="0033A0"/>
                </a:solidFill>
                <a:effectLst/>
                <a:uLnTx/>
                <a:uFillTx/>
                <a:latin typeface="Arial"/>
                <a:cs typeface="Arial"/>
              </a:rPr>
              <a:t> network </a:t>
            </a:r>
            <a:r>
              <a:rPr kumimoji="0" lang="fr-CH" sz="1800" b="0" i="0" u="none" strike="noStrike" kern="1200" cap="none" spc="0" normalizeH="0" baseline="0" noProof="0" dirty="0" err="1">
                <a:ln>
                  <a:noFill/>
                </a:ln>
                <a:solidFill>
                  <a:srgbClr val="0033A0"/>
                </a:solidFill>
                <a:effectLst/>
                <a:uLnTx/>
                <a:uFillTx/>
                <a:latin typeface="Arial"/>
                <a:cs typeface="Arial"/>
              </a:rPr>
              <a:t>with</a:t>
            </a:r>
            <a:r>
              <a:rPr kumimoji="0" lang="fr-CH" sz="1800" b="0" i="0" u="none" strike="noStrike" kern="1200" cap="none" spc="0" normalizeH="0" baseline="0" noProof="0" dirty="0">
                <a:ln>
                  <a:noFill/>
                </a:ln>
                <a:solidFill>
                  <a:srgbClr val="0033A0"/>
                </a:solidFill>
                <a:effectLst/>
                <a:uLnTx/>
                <a:uFillTx/>
                <a:latin typeface="Arial"/>
                <a:cs typeface="Arial"/>
              </a:rPr>
              <a:t> contacts at </a:t>
            </a:r>
            <a:r>
              <a:rPr kumimoji="0" lang="fr-CH" sz="1800" b="0" i="0" u="none" strike="noStrike" kern="1200" cap="none" spc="0" normalizeH="0" baseline="0" noProof="0" dirty="0" err="1">
                <a:ln>
                  <a:noFill/>
                </a:ln>
                <a:solidFill>
                  <a:srgbClr val="0033A0"/>
                </a:solidFill>
                <a:effectLst/>
                <a:uLnTx/>
                <a:uFillTx/>
                <a:latin typeface="Arial"/>
                <a:cs typeface="Arial"/>
              </a:rPr>
              <a:t>universities</a:t>
            </a:r>
            <a:r>
              <a:rPr kumimoji="0" lang="fr-CH" sz="1800" b="0" i="0" u="none" strike="noStrike" kern="1200" cap="none" spc="0" normalizeH="0" baseline="0" noProof="0" dirty="0">
                <a:ln>
                  <a:noFill/>
                </a:ln>
                <a:solidFill>
                  <a:srgbClr val="0033A0"/>
                </a:solidFill>
                <a:effectLst/>
                <a:uLnTx/>
                <a:uFillTx/>
                <a:latin typeface="Arial"/>
                <a:cs typeface="Arial"/>
              </a:rPr>
              <a:t> and </a:t>
            </a:r>
            <a:r>
              <a:rPr kumimoji="0" lang="fr-CH" sz="1800" b="0" i="0" u="none" strike="noStrike" kern="1200" cap="none" spc="0" normalizeH="0" baseline="0" noProof="0" dirty="0" err="1">
                <a:ln>
                  <a:noFill/>
                </a:ln>
                <a:solidFill>
                  <a:srgbClr val="0033A0"/>
                </a:solidFill>
                <a:effectLst/>
                <a:uLnTx/>
                <a:uFillTx/>
                <a:latin typeface="Arial"/>
                <a:cs typeface="Arial"/>
              </a:rPr>
              <a:t>technical</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schools</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professors</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career</a:t>
            </a:r>
            <a:r>
              <a:rPr kumimoji="0" lang="fr-CH" sz="1800" b="0" i="0" u="none" strike="noStrike" kern="1200" cap="none" spc="0" normalizeH="0" baseline="0" noProof="0" dirty="0">
                <a:ln>
                  <a:noFill/>
                </a:ln>
                <a:solidFill>
                  <a:srgbClr val="0033A0"/>
                </a:solidFill>
                <a:effectLst/>
                <a:uLnTx/>
                <a:uFillTx/>
                <a:latin typeface="Arial"/>
                <a:cs typeface="Arial"/>
              </a:rPr>
              <a:t> services etc.) to </a:t>
            </a:r>
            <a:r>
              <a:rPr kumimoji="0" lang="fr-CH" sz="1800" b="0" i="0" u="none" strike="noStrike" kern="1200" cap="none" spc="0" normalizeH="0" baseline="0" noProof="0" dirty="0" err="1">
                <a:ln>
                  <a:noFill/>
                </a:ln>
                <a:solidFill>
                  <a:srgbClr val="0033A0"/>
                </a:solidFill>
                <a:effectLst/>
                <a:uLnTx/>
                <a:uFillTx/>
                <a:latin typeface="Arial"/>
                <a:cs typeface="Arial"/>
              </a:rPr>
              <a:t>find</a:t>
            </a:r>
            <a:r>
              <a:rPr kumimoji="0" lang="fr-CH" sz="1800" b="0" i="0" u="none" strike="noStrike" kern="1200" cap="none" spc="0" normalizeH="0" baseline="0" noProof="0" dirty="0">
                <a:ln>
                  <a:noFill/>
                </a:ln>
                <a:solidFill>
                  <a:srgbClr val="0033A0"/>
                </a:solidFill>
                <a:effectLst/>
                <a:uLnTx/>
                <a:uFillTx/>
                <a:latin typeface="Arial"/>
                <a:cs typeface="Arial"/>
              </a:rPr>
              <a:t> out about </a:t>
            </a:r>
            <a:r>
              <a:rPr kumimoji="0" lang="fr-CH" sz="1800" b="0" i="0" u="none" strike="noStrike" kern="1200" cap="none" spc="0" normalizeH="0" baseline="0" noProof="0" dirty="0" err="1">
                <a:ln>
                  <a:noFill/>
                </a:ln>
                <a:solidFill>
                  <a:srgbClr val="0033A0"/>
                </a:solidFill>
                <a:effectLst/>
                <a:uLnTx/>
                <a:uFillTx/>
                <a:latin typeface="Arial"/>
                <a:cs typeface="Arial"/>
              </a:rPr>
              <a:t>opportunities</a:t>
            </a:r>
            <a:r>
              <a:rPr kumimoji="0" lang="fr-CH" sz="1800" b="0" i="0" u="none" strike="noStrike" kern="1200" cap="none" spc="0" normalizeH="0" baseline="0" noProof="0" dirty="0">
                <a:ln>
                  <a:noFill/>
                </a:ln>
                <a:solidFill>
                  <a:srgbClr val="0033A0"/>
                </a:solidFill>
                <a:effectLst/>
                <a:uLnTx/>
                <a:uFillTx/>
                <a:latin typeface="Arial"/>
                <a:cs typeface="Arial"/>
              </a:rPr>
              <a:t> for collaboration and </a:t>
            </a:r>
            <a:r>
              <a:rPr kumimoji="0" lang="fr-CH" sz="1800" b="0" i="0" u="none" strike="noStrike" kern="1200" cap="none" spc="0" normalizeH="0" baseline="0" noProof="0" dirty="0" err="1">
                <a:ln>
                  <a:noFill/>
                </a:ln>
                <a:solidFill>
                  <a:srgbClr val="0033A0"/>
                </a:solidFill>
                <a:effectLst/>
                <a:uLnTx/>
                <a:uFillTx/>
                <a:latin typeface="Arial"/>
                <a:cs typeface="Arial"/>
              </a:rPr>
              <a:t>advertising</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CERN’s</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career</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opportunities</a:t>
            </a:r>
            <a:r>
              <a:rPr kumimoji="0" lang="fr-CH" sz="1800" b="0" i="0" u="none" strike="noStrike" kern="1200" cap="none" spc="0" normalizeH="0" baseline="0" noProof="0" dirty="0">
                <a:ln>
                  <a:noFill/>
                </a:ln>
                <a:solidFill>
                  <a:srgbClr val="0033A0"/>
                </a:solidFill>
                <a:effectLst/>
                <a:uLnTx/>
                <a:uFillTx/>
                <a:latin typeface="Arial"/>
                <a:cs typeface="Arial"/>
              </a:rPr>
              <a:t> for </a:t>
            </a:r>
            <a:r>
              <a:rPr kumimoji="0" lang="fr-CH" sz="1800" b="0" i="0" u="none" strike="noStrike" kern="1200" cap="none" spc="0" normalizeH="0" baseline="0" noProof="0" dirty="0" err="1">
                <a:ln>
                  <a:noFill/>
                </a:ln>
                <a:solidFill>
                  <a:srgbClr val="0033A0"/>
                </a:solidFill>
                <a:effectLst/>
                <a:uLnTx/>
                <a:uFillTx/>
                <a:latin typeface="Arial"/>
                <a:cs typeface="Arial"/>
              </a:rPr>
              <a:t>students</a:t>
            </a:r>
            <a:r>
              <a:rPr kumimoji="0" lang="fr-CH" sz="1800" b="0" i="0" u="none" strike="noStrike" kern="1200" cap="none" spc="0" normalizeH="0" baseline="0" noProof="0" dirty="0">
                <a:ln>
                  <a:noFill/>
                </a:ln>
                <a:solidFill>
                  <a:srgbClr val="0033A0"/>
                </a:solidFill>
                <a:effectLst/>
                <a:uLnTx/>
                <a:uFillTx/>
                <a:latin typeface="Arial"/>
                <a:cs typeface="Arial"/>
              </a:rPr>
              <a:t> and </a:t>
            </a:r>
            <a:r>
              <a:rPr kumimoji="0" lang="fr-CH" sz="1800" b="0" i="0" u="none" strike="noStrike" kern="1200" cap="none" spc="0" normalizeH="0" baseline="0" noProof="0" dirty="0" err="1">
                <a:ln>
                  <a:noFill/>
                </a:ln>
                <a:solidFill>
                  <a:srgbClr val="0033A0"/>
                </a:solidFill>
                <a:effectLst/>
                <a:uLnTx/>
                <a:uFillTx/>
                <a:latin typeface="Arial"/>
                <a:cs typeface="Arial"/>
              </a:rPr>
              <a:t>graduates</a:t>
            </a:r>
            <a:r>
              <a:rPr kumimoji="0" lang="fr-CH" sz="1800" b="0" i="0" u="none" strike="noStrike" kern="1200" cap="none" spc="0" normalizeH="0" baseline="0" noProof="0" dirty="0">
                <a:ln>
                  <a:noFill/>
                </a:ln>
                <a:solidFill>
                  <a:srgbClr val="0033A0"/>
                </a:solidFill>
                <a:effectLst/>
                <a:uLnTx/>
                <a:uFillTx/>
                <a:latin typeface="Arial"/>
                <a:cs typeface="Arial"/>
              </a:rPr>
              <a:t> – </a:t>
            </a:r>
            <a:r>
              <a:rPr kumimoji="0" lang="fr-CH" sz="1800" b="0" i="0" u="none" strike="noStrike" kern="1200" cap="none" spc="0" normalizeH="0" baseline="0" noProof="0" dirty="0" err="1">
                <a:ln>
                  <a:noFill/>
                </a:ln>
                <a:solidFill>
                  <a:srgbClr val="0033A0"/>
                </a:solidFill>
                <a:effectLst/>
                <a:uLnTx/>
                <a:uFillTx/>
                <a:latin typeface="Arial"/>
                <a:cs typeface="Arial"/>
              </a:rPr>
              <a:t>constantly</a:t>
            </a:r>
            <a:r>
              <a:rPr kumimoji="0" lang="fr-CH" sz="1800" b="0" i="0" u="none" strike="noStrike" kern="1200" cap="none" spc="0" normalizeH="0" baseline="0" noProof="0" dirty="0">
                <a:ln>
                  <a:noFill/>
                </a:ln>
                <a:solidFill>
                  <a:srgbClr val="0033A0"/>
                </a:solidFill>
                <a:effectLst/>
                <a:uLnTx/>
                <a:uFillTx/>
                <a:latin typeface="Arial"/>
                <a:cs typeface="Arial"/>
              </a:rPr>
              <a:t> screening </a:t>
            </a:r>
            <a:r>
              <a:rPr kumimoji="0" lang="fr-CH" sz="1800" b="0" i="0" u="none" strike="noStrike" kern="1200" cap="none" spc="0" normalizeH="0" baseline="0" noProof="0" dirty="0" err="1">
                <a:ln>
                  <a:noFill/>
                </a:ln>
                <a:solidFill>
                  <a:srgbClr val="0033A0"/>
                </a:solidFill>
                <a:effectLst/>
                <a:uLnTx/>
                <a:uFillTx/>
                <a:latin typeface="Arial"/>
                <a:cs typeface="Arial"/>
              </a:rPr>
              <a:t>reference</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letters</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from</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student</a:t>
            </a:r>
            <a:r>
              <a:rPr kumimoji="0" lang="fr-CH" sz="1800" b="0" i="0" u="none" strike="noStrike" kern="1200" cap="none" spc="0" normalizeH="0" baseline="0" noProof="0" dirty="0">
                <a:ln>
                  <a:noFill/>
                </a:ln>
                <a:solidFill>
                  <a:srgbClr val="0033A0"/>
                </a:solidFill>
                <a:effectLst/>
                <a:uLnTx/>
                <a:uFillTx/>
                <a:latin typeface="Arial"/>
                <a:cs typeface="Arial"/>
              </a:rPr>
              <a:t> and </a:t>
            </a:r>
            <a:r>
              <a:rPr kumimoji="0" lang="fr-CH" sz="1800" b="0" i="0" u="none" strike="noStrike" kern="1200" cap="none" spc="0" normalizeH="0" baseline="0" noProof="0" dirty="0" err="1">
                <a:ln>
                  <a:noFill/>
                </a:ln>
                <a:solidFill>
                  <a:srgbClr val="0033A0"/>
                </a:solidFill>
                <a:effectLst/>
                <a:uLnTx/>
                <a:uFillTx/>
                <a:latin typeface="Arial"/>
                <a:cs typeface="Arial"/>
              </a:rPr>
              <a:t>graduate</a:t>
            </a:r>
            <a:r>
              <a:rPr kumimoji="0" lang="fr-CH" sz="1800" b="0" i="0" u="none" strike="noStrike" kern="1200" cap="none" spc="0" normalizeH="0" baseline="0" noProof="0" dirty="0">
                <a:ln>
                  <a:noFill/>
                </a:ln>
                <a:solidFill>
                  <a:srgbClr val="0033A0"/>
                </a:solidFill>
                <a:effectLst/>
                <a:uLnTx/>
                <a:uFillTx/>
                <a:latin typeface="Arial"/>
                <a:cs typeface="Arial"/>
              </a:rPr>
              <a:t> applications and </a:t>
            </a:r>
            <a:r>
              <a:rPr kumimoji="0" lang="fr-CH" sz="1800" b="0" i="0" u="none" strike="noStrike" kern="1200" cap="none" spc="0" normalizeH="0" baseline="0" noProof="0" dirty="0" err="1">
                <a:ln>
                  <a:noFill/>
                </a:ln>
                <a:solidFill>
                  <a:srgbClr val="0033A0"/>
                </a:solidFill>
                <a:effectLst/>
                <a:uLnTx/>
                <a:uFillTx/>
                <a:latin typeface="Arial"/>
                <a:cs typeface="Arial"/>
              </a:rPr>
              <a:t>contacting</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professors</a:t>
            </a:r>
            <a:r>
              <a:rPr kumimoji="0" lang="fr-CH" sz="1800" b="0" i="0" u="none" strike="noStrike" kern="1200" cap="none" spc="0" normalizeH="0" baseline="0" noProof="0" dirty="0">
                <a:ln>
                  <a:noFill/>
                </a:ln>
                <a:solidFill>
                  <a:srgbClr val="0033A0"/>
                </a:solidFill>
                <a:effectLst/>
                <a:uLnTx/>
                <a:uFillTx/>
                <a:latin typeface="Arial"/>
                <a:cs typeface="Arial"/>
              </a:rPr>
              <a:t>.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800" b="0" i="0" u="none" strike="noStrike" kern="1200" cap="none" spc="0" normalizeH="0" baseline="0" noProof="0" dirty="0" err="1">
                <a:ln>
                  <a:noFill/>
                </a:ln>
                <a:solidFill>
                  <a:srgbClr val="0033A0"/>
                </a:solidFill>
                <a:effectLst/>
                <a:uLnTx/>
                <a:uFillTx/>
                <a:latin typeface="Arial"/>
                <a:cs typeface="Arial"/>
              </a:rPr>
              <a:t>Current</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list</a:t>
            </a:r>
            <a:r>
              <a:rPr kumimoji="0" lang="fr-CH" sz="1800" b="0" i="0" u="none" strike="noStrike" kern="1200" cap="none" spc="0" normalizeH="0" baseline="0" noProof="0" dirty="0">
                <a:ln>
                  <a:noFill/>
                </a:ln>
                <a:solidFill>
                  <a:srgbClr val="0033A0"/>
                </a:solidFill>
                <a:effectLst/>
                <a:uLnTx/>
                <a:uFillTx/>
                <a:latin typeface="Arial"/>
                <a:cs typeface="Arial"/>
              </a:rPr>
              <a:t> has 64 contacts </a:t>
            </a:r>
            <a:r>
              <a:rPr kumimoji="0" lang="fr-CH" sz="1800" b="0" i="0" u="none" strike="noStrike" kern="1200" cap="none" spc="0" normalizeH="0" baseline="0" noProof="0" dirty="0" err="1">
                <a:ln>
                  <a:noFill/>
                </a:ln>
                <a:solidFill>
                  <a:srgbClr val="0033A0"/>
                </a:solidFill>
                <a:effectLst/>
                <a:uLnTx/>
                <a:uFillTx/>
                <a:latin typeface="Arial"/>
                <a:cs typeface="Arial"/>
              </a:rPr>
              <a:t>from</a:t>
            </a:r>
            <a:r>
              <a:rPr kumimoji="0" lang="fr-CH" sz="1800" b="0" i="0" u="none" strike="noStrike" kern="1200" cap="none" spc="0" normalizeH="0" baseline="0" noProof="0" dirty="0">
                <a:ln>
                  <a:noFill/>
                </a:ln>
                <a:solidFill>
                  <a:srgbClr val="0033A0"/>
                </a:solidFill>
                <a:effectLst/>
                <a:uLnTx/>
                <a:uFillTx/>
                <a:latin typeface="Arial"/>
                <a:cs typeface="Arial"/>
              </a:rPr>
              <a:t> 36 </a:t>
            </a:r>
            <a:r>
              <a:rPr kumimoji="0" lang="fr-CH" sz="1800" b="0" i="0" u="none" strike="noStrike" kern="1200" cap="none" spc="0" normalizeH="0" baseline="0" noProof="0" dirty="0" err="1">
                <a:ln>
                  <a:noFill/>
                </a:ln>
                <a:solidFill>
                  <a:srgbClr val="0033A0"/>
                </a:solidFill>
                <a:effectLst/>
                <a:uLnTx/>
                <a:uFillTx/>
                <a:latin typeface="Arial"/>
                <a:cs typeface="Arial"/>
              </a:rPr>
              <a:t>universities</a:t>
            </a:r>
            <a:r>
              <a:rPr kumimoji="0" lang="fr-CH" sz="1800" b="0" i="0" u="none" strike="noStrike" kern="1200" cap="none" spc="0" normalizeH="0" baseline="0" noProof="0" dirty="0">
                <a:ln>
                  <a:noFill/>
                </a:ln>
                <a:solidFill>
                  <a:srgbClr val="0033A0"/>
                </a:solidFill>
                <a:effectLst/>
                <a:uLnTx/>
                <a:uFillTx/>
                <a:latin typeface="Arial"/>
                <a:cs typeface="Arial"/>
              </a:rPr>
              <a:t>/</a:t>
            </a:r>
            <a:r>
              <a:rPr kumimoji="0" lang="fr-CH" sz="1800" b="0" i="0" u="none" strike="noStrike" kern="1200" cap="none" spc="0" normalizeH="0" baseline="0" noProof="0" dirty="0" err="1">
                <a:ln>
                  <a:noFill/>
                </a:ln>
                <a:solidFill>
                  <a:srgbClr val="0033A0"/>
                </a:solidFill>
                <a:effectLst/>
                <a:uLnTx/>
                <a:uFillTx/>
                <a:latin typeface="Arial"/>
                <a:cs typeface="Arial"/>
              </a:rPr>
              <a:t>schools</a:t>
            </a:r>
            <a:r>
              <a:rPr kumimoji="0" lang="fr-CH" sz="1800" b="0" i="0" u="none" strike="noStrike" kern="1200" cap="none" spc="0" normalizeH="0" baseline="0" noProof="0" dirty="0">
                <a:ln>
                  <a:noFill/>
                </a:ln>
                <a:solidFill>
                  <a:srgbClr val="0033A0"/>
                </a:solidFill>
                <a:effectLst/>
                <a:uLnTx/>
                <a:uFillTx/>
                <a:latin typeface="Arial"/>
                <a:cs typeface="Arial"/>
              </a:rPr>
              <a:t>, 93 more </a:t>
            </a:r>
            <a:r>
              <a:rPr kumimoji="0" lang="fr-CH" sz="1800" b="0" i="0" u="none" strike="noStrike" kern="1200" cap="none" spc="0" normalizeH="0" baseline="0" noProof="0" dirty="0" err="1">
                <a:ln>
                  <a:noFill/>
                </a:ln>
                <a:solidFill>
                  <a:srgbClr val="0033A0"/>
                </a:solidFill>
                <a:effectLst/>
                <a:uLnTx/>
                <a:uFillTx/>
                <a:latin typeface="Arial"/>
                <a:cs typeface="Arial"/>
              </a:rPr>
              <a:t>were</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contacted</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recently</a:t>
            </a:r>
            <a:endParaRPr kumimoji="0" lang="fr-CH" sz="18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800" b="0" i="0" u="none" strike="noStrike" kern="1200" cap="none" spc="0" normalizeH="0" baseline="0" noProof="0" dirty="0">
                <a:ln>
                  <a:noFill/>
                </a:ln>
                <a:solidFill>
                  <a:srgbClr val="0033A0"/>
                </a:solidFill>
                <a:effectLst/>
                <a:uLnTx/>
                <a:uFillTx/>
                <a:latin typeface="Arial"/>
                <a:cs typeface="Arial"/>
              </a:rPr>
              <a:t>Main action points: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800" b="1" i="0" u="none" strike="noStrike" kern="1200" cap="none" spc="0" normalizeH="0" baseline="0" noProof="0" dirty="0" err="1">
                <a:ln>
                  <a:noFill/>
                </a:ln>
                <a:solidFill>
                  <a:srgbClr val="CDDB00"/>
                </a:solidFill>
                <a:effectLst/>
                <a:uLnTx/>
                <a:uFillTx/>
                <a:latin typeface="Arial"/>
                <a:cs typeface="Arial"/>
              </a:rPr>
              <a:t>Distribute</a:t>
            </a:r>
            <a:r>
              <a:rPr kumimoji="0" lang="fr-CH" sz="1800" b="1" i="0" u="none" strike="noStrike" kern="1200" cap="none" spc="0" normalizeH="0" baseline="0" noProof="0" dirty="0">
                <a:ln>
                  <a:noFill/>
                </a:ln>
                <a:solidFill>
                  <a:srgbClr val="CDDB00"/>
                </a:solidFill>
                <a:effectLst/>
                <a:uLnTx/>
                <a:uFillTx/>
                <a:latin typeface="Arial"/>
                <a:cs typeface="Arial"/>
              </a:rPr>
              <a:t> job </a:t>
            </a:r>
            <a:r>
              <a:rPr kumimoji="0" lang="fr-CH" sz="1800" b="1" i="0" u="none" strike="noStrike" kern="1200" cap="none" spc="0" normalizeH="0" baseline="0" noProof="0" dirty="0" err="1">
                <a:ln>
                  <a:noFill/>
                </a:ln>
                <a:solidFill>
                  <a:srgbClr val="CDDB00"/>
                </a:solidFill>
                <a:effectLst/>
                <a:uLnTx/>
                <a:uFillTx/>
                <a:latin typeface="Arial"/>
                <a:cs typeface="Arial"/>
              </a:rPr>
              <a:t>ads</a:t>
            </a:r>
            <a:r>
              <a:rPr kumimoji="0" lang="fr-CH" sz="1800" b="1" i="0" u="none" strike="noStrike" kern="1200" cap="none" spc="0" normalizeH="0" baseline="0" noProof="0" dirty="0">
                <a:ln>
                  <a:noFill/>
                </a:ln>
                <a:solidFill>
                  <a:srgbClr val="CDDB00"/>
                </a:solidFill>
                <a:effectLst/>
                <a:uLnTx/>
                <a:uFillTx/>
                <a:latin typeface="Arial"/>
                <a:cs typeface="Arial"/>
              </a:rPr>
              <a:t> </a:t>
            </a:r>
            <a:r>
              <a:rPr kumimoji="0" lang="fr-CH" sz="1800" b="0" i="0" u="none" strike="noStrike" kern="1200" cap="none" spc="0" normalizeH="0" baseline="0" noProof="0" dirty="0">
                <a:ln>
                  <a:noFill/>
                </a:ln>
                <a:solidFill>
                  <a:srgbClr val="0033A0"/>
                </a:solidFill>
                <a:effectLst/>
                <a:uLnTx/>
                <a:uFillTx/>
                <a:latin typeface="Arial"/>
                <a:cs typeface="Arial"/>
              </a:rPr>
              <a:t>once </a:t>
            </a:r>
            <a:r>
              <a:rPr kumimoji="0" lang="fr-CH" sz="1800" b="0" i="0" u="none" strike="noStrike" kern="1200" cap="none" spc="0" normalizeH="0" baseline="0" noProof="0" dirty="0" err="1">
                <a:ln>
                  <a:noFill/>
                </a:ln>
                <a:solidFill>
                  <a:srgbClr val="0033A0"/>
                </a:solidFill>
                <a:effectLst/>
                <a:uLnTx/>
                <a:uFillTx/>
                <a:latin typeface="Arial"/>
                <a:cs typeface="Arial"/>
              </a:rPr>
              <a:t>they</a:t>
            </a:r>
            <a:r>
              <a:rPr kumimoji="0" lang="fr-CH" sz="1800" b="0" i="0" u="none" strike="noStrike" kern="1200" cap="none" spc="0" normalizeH="0" baseline="0" noProof="0" dirty="0">
                <a:ln>
                  <a:noFill/>
                </a:ln>
                <a:solidFill>
                  <a:srgbClr val="0033A0"/>
                </a:solidFill>
                <a:effectLst/>
                <a:uLnTx/>
                <a:uFillTx/>
                <a:latin typeface="Arial"/>
                <a:cs typeface="Arial"/>
              </a:rPr>
              <a:t> are </a:t>
            </a:r>
            <a:r>
              <a:rPr kumimoji="0" lang="fr-CH" sz="1800" b="0" i="0" u="none" strike="noStrike" kern="1200" cap="none" spc="0" normalizeH="0" baseline="0" noProof="0" dirty="0" err="1">
                <a:ln>
                  <a:noFill/>
                </a:ln>
                <a:solidFill>
                  <a:srgbClr val="0033A0"/>
                </a:solidFill>
                <a:effectLst/>
                <a:uLnTx/>
                <a:uFillTx/>
                <a:latin typeface="Arial"/>
                <a:cs typeface="Arial"/>
              </a:rPr>
              <a:t>published</a:t>
            </a:r>
            <a:r>
              <a:rPr kumimoji="0" lang="fr-CH" sz="1800" b="0" i="0" u="none" strike="noStrike" kern="1200" cap="none" spc="0" normalizeH="0" baseline="0" noProof="0" dirty="0">
                <a:ln>
                  <a:noFill/>
                </a:ln>
                <a:solidFill>
                  <a:srgbClr val="0033A0"/>
                </a:solidFill>
                <a:effectLst/>
                <a:uLnTx/>
                <a:uFillTx/>
                <a:latin typeface="Arial"/>
                <a:cs typeface="Arial"/>
              </a:rPr>
              <a:t> via mailing </a:t>
            </a:r>
            <a:r>
              <a:rPr kumimoji="0" lang="fr-CH" sz="1800" b="0" i="0" u="none" strike="noStrike" kern="1200" cap="none" spc="0" normalizeH="0" baseline="0" noProof="0" dirty="0" err="1">
                <a:ln>
                  <a:noFill/>
                </a:ln>
                <a:solidFill>
                  <a:srgbClr val="0033A0"/>
                </a:solidFill>
                <a:effectLst/>
                <a:uLnTx/>
                <a:uFillTx/>
                <a:latin typeface="Arial"/>
                <a:cs typeface="Arial"/>
              </a:rPr>
              <a:t>list</a:t>
            </a:r>
            <a:r>
              <a:rPr kumimoji="0" lang="fr-CH" sz="1800" b="0" i="0" u="none" strike="noStrike" kern="1200" cap="none" spc="0" normalizeH="0" baseline="0" noProof="0" dirty="0">
                <a:ln>
                  <a:noFill/>
                </a:ln>
                <a:solidFill>
                  <a:srgbClr val="0033A0"/>
                </a:solidFill>
                <a:effectLst/>
                <a:uLnTx/>
                <a:uFillTx/>
                <a:latin typeface="Arial"/>
                <a:cs typeface="Arial"/>
              </a:rPr>
              <a:t>, newsletters etc.</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800" b="0" i="0" u="none" strike="noStrike" kern="1200" cap="none" spc="0" normalizeH="0" baseline="0" noProof="0" dirty="0" err="1">
                <a:ln>
                  <a:noFill/>
                </a:ln>
                <a:solidFill>
                  <a:srgbClr val="0033A0"/>
                </a:solidFill>
                <a:effectLst/>
                <a:uLnTx/>
                <a:uFillTx/>
                <a:latin typeface="Arial"/>
                <a:cs typeface="Arial"/>
              </a:rPr>
              <a:t>Publish</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our</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1" i="0" u="none" strike="noStrike" kern="1200" cap="none" spc="0" normalizeH="0" baseline="0" noProof="0" dirty="0">
                <a:ln>
                  <a:noFill/>
                </a:ln>
                <a:solidFill>
                  <a:srgbClr val="001E60">
                    <a:lumMod val="50000"/>
                    <a:lumOff val="50000"/>
                  </a:srgbClr>
                </a:solidFill>
                <a:effectLst/>
                <a:uLnTx/>
                <a:uFillTx/>
                <a:latin typeface="Arial"/>
                <a:cs typeface="Arial"/>
              </a:rPr>
              <a:t>job </a:t>
            </a:r>
            <a:r>
              <a:rPr kumimoji="0" lang="fr-CH" sz="1800" b="1" i="0" u="none" strike="noStrike" kern="1200" cap="none" spc="0" normalizeH="0" baseline="0" noProof="0" dirty="0" err="1">
                <a:ln>
                  <a:noFill/>
                </a:ln>
                <a:solidFill>
                  <a:srgbClr val="001E60">
                    <a:lumMod val="50000"/>
                    <a:lumOff val="50000"/>
                  </a:srgbClr>
                </a:solidFill>
                <a:effectLst/>
                <a:uLnTx/>
                <a:uFillTx/>
                <a:latin typeface="Arial"/>
                <a:cs typeface="Arial"/>
              </a:rPr>
              <a:t>opportunities</a:t>
            </a:r>
            <a:r>
              <a:rPr kumimoji="0" lang="fr-CH" sz="1800" b="1" i="0" u="none" strike="noStrike" kern="1200" cap="none" spc="0" normalizeH="0" baseline="0" noProof="0" dirty="0">
                <a:ln>
                  <a:noFill/>
                </a:ln>
                <a:solidFill>
                  <a:srgbClr val="001E60">
                    <a:lumMod val="50000"/>
                    <a:lumOff val="50000"/>
                  </a:srgbClr>
                </a:solidFill>
                <a:effectLst/>
                <a:uLnTx/>
                <a:uFillTx/>
                <a:latin typeface="Arial"/>
                <a:cs typeface="Arial"/>
              </a:rPr>
              <a:t> on the </a:t>
            </a:r>
            <a:r>
              <a:rPr kumimoji="0" lang="fr-CH" sz="1800" b="1" i="0" u="none" strike="noStrike" kern="1200" cap="none" spc="0" normalizeH="0" baseline="0" noProof="0" dirty="0" err="1">
                <a:ln>
                  <a:noFill/>
                </a:ln>
                <a:solidFill>
                  <a:srgbClr val="001E60">
                    <a:lumMod val="50000"/>
                    <a:lumOff val="50000"/>
                  </a:srgbClr>
                </a:solidFill>
                <a:effectLst/>
                <a:uLnTx/>
                <a:uFillTx/>
                <a:latin typeface="Arial"/>
                <a:cs typeface="Arial"/>
              </a:rPr>
              <a:t>universities</a:t>
            </a:r>
            <a:r>
              <a:rPr kumimoji="0" lang="fr-CH" sz="1800" b="1" i="0" u="none" strike="noStrike" kern="1200" cap="none" spc="0" normalizeH="0" baseline="0" noProof="0" dirty="0">
                <a:ln>
                  <a:noFill/>
                </a:ln>
                <a:solidFill>
                  <a:srgbClr val="001E60">
                    <a:lumMod val="50000"/>
                    <a:lumOff val="50000"/>
                  </a:srgbClr>
                </a:solidFill>
                <a:effectLst/>
                <a:uLnTx/>
                <a:uFillTx/>
                <a:latin typeface="Arial"/>
                <a:cs typeface="Arial"/>
              </a:rPr>
              <a:t>’ </a:t>
            </a:r>
            <a:r>
              <a:rPr kumimoji="0" lang="fr-CH" sz="1800" b="1" i="0" u="none" strike="noStrike" kern="1200" cap="none" spc="0" normalizeH="0" baseline="0" noProof="0" dirty="0" err="1">
                <a:ln>
                  <a:noFill/>
                </a:ln>
                <a:solidFill>
                  <a:srgbClr val="001E60">
                    <a:lumMod val="50000"/>
                    <a:lumOff val="50000"/>
                  </a:srgbClr>
                </a:solidFill>
                <a:effectLst/>
                <a:uLnTx/>
                <a:uFillTx/>
                <a:latin typeface="Arial"/>
                <a:cs typeface="Arial"/>
              </a:rPr>
              <a:t>career</a:t>
            </a:r>
            <a:r>
              <a:rPr kumimoji="0" lang="fr-CH" sz="1800" b="1" i="0" u="none" strike="noStrike" kern="1200" cap="none" spc="0" normalizeH="0" baseline="0" noProof="0" dirty="0">
                <a:ln>
                  <a:noFill/>
                </a:ln>
                <a:solidFill>
                  <a:srgbClr val="001E60">
                    <a:lumMod val="50000"/>
                    <a:lumOff val="50000"/>
                  </a:srgbClr>
                </a:solidFill>
                <a:effectLst/>
                <a:uLnTx/>
                <a:uFillTx/>
                <a:latin typeface="Arial"/>
                <a:cs typeface="Arial"/>
              </a:rPr>
              <a:t> pages</a:t>
            </a:r>
            <a:r>
              <a:rPr kumimoji="0" lang="fr-CH" sz="1800" b="0" i="0" u="none" strike="noStrike" kern="1200" cap="none" spc="0" normalizeH="0" baseline="0" noProof="0" dirty="0">
                <a:ln>
                  <a:noFill/>
                </a:ln>
                <a:solidFill>
                  <a:srgbClr val="0033A0"/>
                </a:solidFill>
                <a:effectLst/>
                <a:uLnTx/>
                <a:uFillTx/>
                <a:latin typeface="Arial"/>
                <a:cs typeface="Arial"/>
              </a:rPr>
              <a:t> and have CERN </a:t>
            </a:r>
            <a:r>
              <a:rPr kumimoji="0" lang="fr-CH" sz="1800" b="1" i="0" u="none" strike="noStrike" kern="1200" cap="none" spc="0" normalizeH="0" baseline="0" noProof="0" dirty="0" err="1">
                <a:ln>
                  <a:noFill/>
                </a:ln>
                <a:solidFill>
                  <a:srgbClr val="001E60">
                    <a:lumMod val="50000"/>
                    <a:lumOff val="50000"/>
                  </a:srgbClr>
                </a:solidFill>
                <a:effectLst/>
                <a:uLnTx/>
                <a:uFillTx/>
                <a:latin typeface="Arial"/>
                <a:cs typeface="Arial"/>
              </a:rPr>
              <a:t>company</a:t>
            </a:r>
            <a:r>
              <a:rPr kumimoji="0" lang="fr-CH" sz="1800" b="1" i="0" u="none" strike="noStrike" kern="1200" cap="none" spc="0" normalizeH="0" baseline="0" noProof="0" dirty="0">
                <a:ln>
                  <a:noFill/>
                </a:ln>
                <a:solidFill>
                  <a:srgbClr val="001E60">
                    <a:lumMod val="50000"/>
                    <a:lumOff val="50000"/>
                  </a:srgbClr>
                </a:solidFill>
                <a:effectLst/>
                <a:uLnTx/>
                <a:uFillTx/>
                <a:latin typeface="Arial"/>
                <a:cs typeface="Arial"/>
              </a:rPr>
              <a:t> profile </a:t>
            </a:r>
            <a:r>
              <a:rPr kumimoji="0" lang="fr-CH" sz="1800" b="0" i="0" u="none" strike="noStrike" kern="1200" cap="none" spc="0" normalizeH="0" baseline="0" noProof="0" dirty="0">
                <a:ln>
                  <a:noFill/>
                </a:ln>
                <a:solidFill>
                  <a:srgbClr val="0033A0"/>
                </a:solidFill>
                <a:effectLst/>
                <a:uLnTx/>
                <a:uFillTx/>
                <a:latin typeface="Arial"/>
                <a:cs typeface="Arial"/>
              </a:rPr>
              <a:t>on </a:t>
            </a:r>
            <a:r>
              <a:rPr kumimoji="0" lang="fr-CH" sz="1800" b="0" i="0" u="none" strike="noStrike" kern="1200" cap="none" spc="0" normalizeH="0" baseline="0" noProof="0" dirty="0" err="1">
                <a:ln>
                  <a:noFill/>
                </a:ln>
                <a:solidFill>
                  <a:srgbClr val="0033A0"/>
                </a:solidFill>
                <a:effectLst/>
                <a:uLnTx/>
                <a:uFillTx/>
                <a:latin typeface="Arial"/>
                <a:cs typeface="Arial"/>
              </a:rPr>
              <a:t>their</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websites</a:t>
            </a:r>
            <a:endParaRPr kumimoji="0" lang="fr-CH" sz="1800" b="0" i="0" u="none" strike="noStrike" kern="1200" cap="none" spc="0" normalizeH="0" baseline="0" noProof="0" dirty="0">
              <a:ln>
                <a:noFill/>
              </a:ln>
              <a:solidFill>
                <a:srgbClr val="0033A0"/>
              </a:solidFill>
              <a:effectLst/>
              <a:uLnTx/>
              <a:uFillTx/>
              <a:latin typeface="Arial"/>
              <a:cs typeface="Arial"/>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800" b="0" i="0" u="none" strike="noStrike" kern="1200" cap="none" spc="0" normalizeH="0" baseline="0" noProof="0" dirty="0">
                <a:ln>
                  <a:noFill/>
                </a:ln>
                <a:solidFill>
                  <a:srgbClr val="0033A0"/>
                </a:solidFill>
                <a:effectLst/>
                <a:uLnTx/>
                <a:uFillTx/>
                <a:latin typeface="Arial"/>
                <a:cs typeface="Arial"/>
              </a:rPr>
              <a:t>Attend </a:t>
            </a:r>
            <a:r>
              <a:rPr kumimoji="0" lang="fr-CH" sz="1800" b="1" i="0" u="none" strike="noStrike" kern="1200" cap="none" spc="0" normalizeH="0" baseline="0" noProof="0" dirty="0" err="1">
                <a:ln>
                  <a:noFill/>
                </a:ln>
                <a:solidFill>
                  <a:srgbClr val="00A5A9"/>
                </a:solidFill>
                <a:effectLst/>
                <a:uLnTx/>
                <a:uFillTx/>
                <a:latin typeface="Arial"/>
                <a:cs typeface="Arial"/>
              </a:rPr>
              <a:t>career</a:t>
            </a:r>
            <a:r>
              <a:rPr kumimoji="0" lang="fr-CH" sz="1800" b="1" i="0" u="none" strike="noStrike" kern="1200" cap="none" spc="0" normalizeH="0" baseline="0" noProof="0" dirty="0">
                <a:ln>
                  <a:noFill/>
                </a:ln>
                <a:solidFill>
                  <a:srgbClr val="00A5A9"/>
                </a:solidFill>
                <a:effectLst/>
                <a:uLnTx/>
                <a:uFillTx/>
                <a:latin typeface="Arial"/>
                <a:cs typeface="Arial"/>
              </a:rPr>
              <a:t> </a:t>
            </a:r>
            <a:r>
              <a:rPr kumimoji="0" lang="fr-CH" sz="1800" b="1" i="0" u="none" strike="noStrike" kern="1200" cap="none" spc="0" normalizeH="0" baseline="0" noProof="0" dirty="0" err="1">
                <a:ln>
                  <a:noFill/>
                </a:ln>
                <a:solidFill>
                  <a:srgbClr val="00A5A9"/>
                </a:solidFill>
                <a:effectLst/>
                <a:uLnTx/>
                <a:uFillTx/>
                <a:latin typeface="Arial"/>
                <a:cs typeface="Arial"/>
              </a:rPr>
              <a:t>events</a:t>
            </a:r>
            <a:r>
              <a:rPr kumimoji="0" lang="fr-CH" sz="1800" b="1" i="0" u="none" strike="noStrike" kern="1200" cap="none" spc="0" normalizeH="0" baseline="0" noProof="0" dirty="0">
                <a:ln>
                  <a:noFill/>
                </a:ln>
                <a:solidFill>
                  <a:srgbClr val="00A5A9"/>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organized</a:t>
            </a:r>
            <a:r>
              <a:rPr kumimoji="0" lang="fr-CH" sz="1800" b="0" i="0" u="none" strike="noStrike" kern="1200" cap="none" spc="0" normalizeH="0" baseline="0" noProof="0" dirty="0">
                <a:ln>
                  <a:noFill/>
                </a:ln>
                <a:solidFill>
                  <a:srgbClr val="0033A0"/>
                </a:solidFill>
                <a:effectLst/>
                <a:uLnTx/>
                <a:uFillTx/>
                <a:latin typeface="Arial"/>
                <a:cs typeface="Arial"/>
              </a:rPr>
              <a:t> by and at </a:t>
            </a:r>
            <a:r>
              <a:rPr kumimoji="0" lang="fr-CH" sz="1800" b="0" i="0" u="none" strike="noStrike" kern="1200" cap="none" spc="0" normalizeH="0" baseline="0" noProof="0" dirty="0" err="1">
                <a:ln>
                  <a:noFill/>
                </a:ln>
                <a:solidFill>
                  <a:srgbClr val="0033A0"/>
                </a:solidFill>
                <a:effectLst/>
                <a:uLnTx/>
                <a:uFillTx/>
                <a:latin typeface="Arial"/>
                <a:cs typeface="Arial"/>
              </a:rPr>
              <a:t>universities</a:t>
            </a:r>
            <a:endParaRPr kumimoji="0" lang="fr-CH" sz="1800" b="0" i="0" u="none" strike="noStrike" kern="1200" cap="none" spc="0" normalizeH="0" baseline="0" noProof="0" dirty="0">
              <a:ln>
                <a:noFill/>
              </a:ln>
              <a:solidFill>
                <a:srgbClr val="0033A0"/>
              </a:solidFill>
              <a:effectLst/>
              <a:uLnTx/>
              <a:uFillTx/>
              <a:latin typeface="Arial"/>
              <a:cs typeface="Arial"/>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800" b="0" i="0" u="none" strike="noStrike" kern="1200" cap="none" spc="0" normalizeH="0" baseline="0" noProof="0" dirty="0" err="1">
                <a:ln>
                  <a:noFill/>
                </a:ln>
                <a:solidFill>
                  <a:srgbClr val="0033A0"/>
                </a:solidFill>
                <a:effectLst/>
                <a:uLnTx/>
                <a:uFillTx/>
                <a:latin typeface="Arial"/>
                <a:cs typeface="Arial"/>
              </a:rPr>
              <a:t>Run</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1" i="0" u="none" strike="noStrike" kern="1200" cap="none" spc="0" normalizeH="0" baseline="0" noProof="0" dirty="0" err="1">
                <a:ln>
                  <a:noFill/>
                </a:ln>
                <a:solidFill>
                  <a:srgbClr val="F09F54"/>
                </a:solidFill>
                <a:effectLst/>
                <a:uLnTx/>
                <a:uFillTx/>
                <a:latin typeface="Arial"/>
                <a:cs typeface="Arial"/>
              </a:rPr>
              <a:t>webinars</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with</a:t>
            </a:r>
            <a:r>
              <a:rPr kumimoji="0" lang="fr-CH" sz="1800" b="0" i="0" u="none" strike="noStrike" kern="1200" cap="none" spc="0" normalizeH="0" baseline="0" noProof="0" dirty="0">
                <a:ln>
                  <a:noFill/>
                </a:ln>
                <a:solidFill>
                  <a:srgbClr val="0033A0"/>
                </a:solidFill>
                <a:effectLst/>
                <a:uLnTx/>
                <a:uFillTx/>
                <a:latin typeface="Arial"/>
                <a:cs typeface="Arial"/>
              </a:rPr>
              <a:t> the </a:t>
            </a:r>
            <a:r>
              <a:rPr kumimoji="0" lang="fr-CH" sz="1800" b="0" i="0" u="none" strike="noStrike" kern="1200" cap="none" spc="0" normalizeH="0" baseline="0" noProof="0" dirty="0" err="1">
                <a:ln>
                  <a:noFill/>
                </a:ln>
                <a:solidFill>
                  <a:srgbClr val="0033A0"/>
                </a:solidFill>
                <a:effectLst/>
                <a:uLnTx/>
                <a:uFillTx/>
                <a:latin typeface="Arial"/>
                <a:cs typeface="Arial"/>
              </a:rPr>
              <a:t>universities</a:t>
            </a:r>
            <a:r>
              <a:rPr kumimoji="0" lang="fr-CH" sz="1800" b="0" i="0" u="none" strike="noStrike" kern="1200" cap="none" spc="0" normalizeH="0" baseline="0" noProof="0" dirty="0">
                <a:ln>
                  <a:noFill/>
                </a:ln>
                <a:solidFill>
                  <a:srgbClr val="0033A0"/>
                </a:solidFill>
                <a:effectLst/>
                <a:uLnTx/>
                <a:uFillTx/>
                <a:latin typeface="Arial"/>
                <a:cs typeface="Arial"/>
              </a:rPr>
              <a:t> on a </a:t>
            </a:r>
            <a:r>
              <a:rPr kumimoji="0" lang="fr-CH" sz="1800" b="0" i="0" u="none" strike="noStrike" kern="1200" cap="none" spc="0" normalizeH="0" baseline="0" noProof="0" dirty="0" err="1">
                <a:ln>
                  <a:noFill/>
                </a:ln>
                <a:solidFill>
                  <a:srgbClr val="0033A0"/>
                </a:solidFill>
                <a:effectLst/>
                <a:uLnTx/>
                <a:uFillTx/>
                <a:latin typeface="Arial"/>
                <a:cs typeface="Arial"/>
              </a:rPr>
              <a:t>regular</a:t>
            </a:r>
            <a:r>
              <a:rPr kumimoji="0" lang="fr-CH" sz="1800" b="0" i="0" u="none" strike="noStrike" kern="1200" cap="none" spc="0" normalizeH="0" baseline="0" noProof="0" dirty="0">
                <a:ln>
                  <a:noFill/>
                </a:ln>
                <a:solidFill>
                  <a:srgbClr val="0033A0"/>
                </a:solidFill>
                <a:effectLst/>
                <a:uLnTx/>
                <a:uFillTx/>
                <a:latin typeface="Arial"/>
                <a:cs typeface="Arial"/>
              </a:rPr>
              <a:t> basis to </a:t>
            </a:r>
            <a:r>
              <a:rPr kumimoji="0" lang="fr-CH" sz="1800" b="0" i="0" u="none" strike="noStrike" kern="1200" cap="none" spc="0" normalizeH="0" baseline="0" noProof="0" dirty="0" err="1">
                <a:ln>
                  <a:noFill/>
                </a:ln>
                <a:solidFill>
                  <a:srgbClr val="0033A0"/>
                </a:solidFill>
                <a:effectLst/>
                <a:uLnTx/>
                <a:uFillTx/>
                <a:latin typeface="Arial"/>
                <a:cs typeface="Arial"/>
              </a:rPr>
              <a:t>inform</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students</a:t>
            </a:r>
            <a:r>
              <a:rPr kumimoji="0" lang="fr-CH" sz="1800" b="0" i="0" u="none" strike="noStrike" kern="1200" cap="none" spc="0" normalizeH="0" baseline="0" noProof="0" dirty="0">
                <a:ln>
                  <a:noFill/>
                </a:ln>
                <a:solidFill>
                  <a:srgbClr val="0033A0"/>
                </a:solidFill>
                <a:effectLst/>
                <a:uLnTx/>
                <a:uFillTx/>
                <a:latin typeface="Arial"/>
                <a:cs typeface="Arial"/>
              </a:rPr>
              <a:t> about </a:t>
            </a:r>
            <a:r>
              <a:rPr kumimoji="0" lang="fr-CH" sz="1800" b="0" i="0" u="none" strike="noStrike" kern="1200" cap="none" spc="0" normalizeH="0" baseline="0" noProof="0" dirty="0" err="1">
                <a:ln>
                  <a:noFill/>
                </a:ln>
                <a:solidFill>
                  <a:srgbClr val="0033A0"/>
                </a:solidFill>
                <a:effectLst/>
                <a:uLnTx/>
                <a:uFillTx/>
                <a:latin typeface="Arial"/>
                <a:cs typeface="Arial"/>
              </a:rPr>
              <a:t>our</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opportunities</a:t>
            </a:r>
            <a:r>
              <a:rPr kumimoji="0" lang="fr-CH" sz="1800" b="0" i="0" u="none" strike="noStrike" kern="1200" cap="none" spc="0" normalizeH="0" baseline="0" noProof="0" dirty="0">
                <a:ln>
                  <a:noFill/>
                </a:ln>
                <a:solidFill>
                  <a:srgbClr val="0033A0"/>
                </a:solidFill>
                <a:effectLst/>
                <a:uLnTx/>
                <a:uFillTx/>
                <a:latin typeface="Arial"/>
                <a:cs typeface="Arial"/>
              </a:rPr>
              <a:t> + </a:t>
            </a:r>
            <a:r>
              <a:rPr kumimoji="0" lang="fr-CH" sz="1800" b="0" i="0" u="none" strike="noStrike" kern="1200" cap="none" spc="0" normalizeH="0" baseline="0" noProof="0" dirty="0" err="1">
                <a:ln>
                  <a:noFill/>
                </a:ln>
                <a:solidFill>
                  <a:srgbClr val="0033A0"/>
                </a:solidFill>
                <a:effectLst/>
                <a:uLnTx/>
                <a:uFillTx/>
                <a:latin typeface="Arial"/>
                <a:cs typeface="Arial"/>
              </a:rPr>
              <a:t>careerfairy</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webinar</a:t>
            </a:r>
            <a:r>
              <a:rPr kumimoji="0" lang="fr-CH" sz="1800" b="0" i="0" u="none" strike="noStrike" kern="1200" cap="none" spc="0" normalizeH="0" baseline="0" noProof="0" dirty="0">
                <a:ln>
                  <a:noFill/>
                </a:ln>
                <a:solidFill>
                  <a:srgbClr val="0033A0"/>
                </a:solidFill>
                <a:effectLst/>
                <a:uLnTx/>
                <a:uFillTx/>
                <a:latin typeface="Arial"/>
                <a:cs typeface="Arial"/>
              </a:rPr>
              <a:t> to </a:t>
            </a:r>
            <a:r>
              <a:rPr kumimoji="0" lang="fr-CH" sz="1800" b="0" i="0" u="none" strike="noStrike" kern="1200" cap="none" spc="0" normalizeH="0" baseline="0" noProof="0" dirty="0" err="1">
                <a:ln>
                  <a:noFill/>
                </a:ln>
                <a:solidFill>
                  <a:srgbClr val="0033A0"/>
                </a:solidFill>
                <a:effectLst/>
                <a:uLnTx/>
                <a:uFillTx/>
                <a:latin typeface="Arial"/>
                <a:cs typeface="Arial"/>
              </a:rPr>
              <a:t>target</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many</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universities</a:t>
            </a:r>
            <a:r>
              <a:rPr kumimoji="0" lang="fr-CH" sz="1800" b="0" i="0" u="none" strike="noStrike" kern="1200" cap="none" spc="0" normalizeH="0" baseline="0" noProof="0" dirty="0">
                <a:ln>
                  <a:noFill/>
                </a:ln>
                <a:solidFill>
                  <a:srgbClr val="0033A0"/>
                </a:solidFill>
                <a:effectLst/>
                <a:uLnTx/>
                <a:uFillTx/>
                <a:latin typeface="Arial"/>
                <a:cs typeface="Arial"/>
              </a:rPr>
              <a:t> at the </a:t>
            </a:r>
            <a:r>
              <a:rPr kumimoji="0" lang="fr-CH" sz="1800" b="0" i="0" u="none" strike="noStrike" kern="1200" cap="none" spc="0" normalizeH="0" baseline="0" noProof="0" dirty="0" err="1">
                <a:ln>
                  <a:noFill/>
                </a:ln>
                <a:solidFill>
                  <a:srgbClr val="0033A0"/>
                </a:solidFill>
                <a:effectLst/>
                <a:uLnTx/>
                <a:uFillTx/>
                <a:latin typeface="Arial"/>
                <a:cs typeface="Arial"/>
              </a:rPr>
              <a:t>same</a:t>
            </a:r>
            <a:r>
              <a:rPr kumimoji="0" lang="fr-CH" sz="1800" b="0" i="0" u="none" strike="noStrike" kern="1200" cap="none" spc="0" normalizeH="0" baseline="0" noProof="0" dirty="0">
                <a:ln>
                  <a:noFill/>
                </a:ln>
                <a:solidFill>
                  <a:srgbClr val="0033A0"/>
                </a:solidFill>
                <a:effectLst/>
                <a:uLnTx/>
                <a:uFillTx/>
                <a:latin typeface="Arial"/>
                <a:cs typeface="Arial"/>
              </a:rPr>
              <a:t> time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800" b="0" i="0" u="none" strike="noStrike" kern="1200" cap="none" spc="0" normalizeH="0" baseline="0" noProof="0" dirty="0" err="1">
                <a:ln>
                  <a:noFill/>
                </a:ln>
                <a:solidFill>
                  <a:srgbClr val="0033A0"/>
                </a:solidFill>
                <a:effectLst/>
                <a:uLnTx/>
                <a:uFillTx/>
                <a:latin typeface="Arial"/>
                <a:cs typeface="Arial"/>
              </a:rPr>
              <a:t>Organize</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1" i="0" u="none" strike="noStrike" kern="1200" cap="none" spc="0" normalizeH="0" baseline="0" noProof="0" dirty="0" err="1">
                <a:ln>
                  <a:noFill/>
                </a:ln>
                <a:solidFill>
                  <a:srgbClr val="E64179"/>
                </a:solidFill>
                <a:effectLst/>
                <a:uLnTx/>
                <a:uFillTx/>
                <a:latin typeface="Arial"/>
                <a:cs typeface="Arial"/>
              </a:rPr>
              <a:t>university</a:t>
            </a:r>
            <a:r>
              <a:rPr kumimoji="0" lang="fr-CH" sz="1800" b="1" i="0" u="none" strike="noStrike" kern="1200" cap="none" spc="0" normalizeH="0" baseline="0" noProof="0" dirty="0">
                <a:ln>
                  <a:noFill/>
                </a:ln>
                <a:solidFill>
                  <a:srgbClr val="E64179"/>
                </a:solidFill>
                <a:effectLst/>
                <a:uLnTx/>
                <a:uFillTx/>
                <a:latin typeface="Arial"/>
                <a:cs typeface="Arial"/>
              </a:rPr>
              <a:t> </a:t>
            </a:r>
            <a:r>
              <a:rPr kumimoji="0" lang="fr-CH" sz="1800" b="1" i="0" u="none" strike="noStrike" kern="1200" cap="none" spc="0" normalizeH="0" baseline="0" noProof="0" dirty="0" err="1">
                <a:ln>
                  <a:noFill/>
                </a:ln>
                <a:solidFill>
                  <a:srgbClr val="E64179"/>
                </a:solidFill>
                <a:effectLst/>
                <a:uLnTx/>
                <a:uFillTx/>
                <a:latin typeface="Arial"/>
                <a:cs typeface="Arial"/>
              </a:rPr>
              <a:t>visits</a:t>
            </a:r>
            <a:r>
              <a:rPr kumimoji="0" lang="fr-CH" sz="1800" b="1" i="0" u="none" strike="noStrike" kern="1200" cap="none" spc="0" normalizeH="0" baseline="0" noProof="0" dirty="0">
                <a:ln>
                  <a:noFill/>
                </a:ln>
                <a:solidFill>
                  <a:srgbClr val="E64179"/>
                </a:solidFill>
                <a:effectLst/>
                <a:uLnTx/>
                <a:uFillTx/>
                <a:latin typeface="Arial"/>
                <a:cs typeface="Arial"/>
              </a:rPr>
              <a:t> </a:t>
            </a:r>
            <a:r>
              <a:rPr kumimoji="0" lang="fr-CH" sz="1800" b="0" i="0" u="none" strike="noStrike" kern="1200" cap="none" spc="0" normalizeH="0" baseline="0" noProof="0" dirty="0">
                <a:ln>
                  <a:noFill/>
                </a:ln>
                <a:solidFill>
                  <a:srgbClr val="0033A0"/>
                </a:solidFill>
                <a:effectLst/>
                <a:uLnTx/>
                <a:uFillTx/>
                <a:latin typeface="Arial"/>
                <a:cs typeface="Arial"/>
              </a:rPr>
              <a:t>by country </a:t>
            </a:r>
            <a:r>
              <a:rPr kumimoji="0" lang="fr-CH" sz="1800" b="0" i="0" u="none" strike="noStrike" kern="1200" cap="none" spc="0" normalizeH="0" baseline="0" noProof="0" dirty="0" err="1">
                <a:ln>
                  <a:noFill/>
                </a:ln>
                <a:solidFill>
                  <a:srgbClr val="0033A0"/>
                </a:solidFill>
                <a:effectLst/>
                <a:uLnTx/>
                <a:uFillTx/>
                <a:latin typeface="Arial"/>
                <a:cs typeface="Arial"/>
              </a:rPr>
              <a:t>ambassadors</a:t>
            </a:r>
            <a:r>
              <a:rPr kumimoji="0" lang="fr-CH" sz="1800" b="0" i="0" u="none" strike="noStrike" kern="1200" cap="none" spc="0" normalizeH="0" baseline="0" noProof="0" dirty="0">
                <a:ln>
                  <a:noFill/>
                </a:ln>
                <a:solidFill>
                  <a:srgbClr val="0033A0"/>
                </a:solidFill>
                <a:effectLst/>
                <a:uLnTx/>
                <a:uFillTx/>
                <a:latin typeface="Arial"/>
                <a:cs typeface="Arial"/>
              </a:rPr>
              <a:t> to </a:t>
            </a:r>
            <a:r>
              <a:rPr kumimoji="0" lang="fr-CH" sz="1800" b="0" i="0" u="none" strike="noStrike" kern="1200" cap="none" spc="0" normalizeH="0" baseline="0" noProof="0" dirty="0" err="1">
                <a:ln>
                  <a:noFill/>
                </a:ln>
                <a:solidFill>
                  <a:srgbClr val="0033A0"/>
                </a:solidFill>
                <a:effectLst/>
                <a:uLnTx/>
                <a:uFillTx/>
                <a:latin typeface="Arial"/>
                <a:cs typeface="Arial"/>
              </a:rPr>
              <a:t>share</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their</a:t>
            </a:r>
            <a:r>
              <a:rPr kumimoji="0" lang="fr-CH" sz="1800" b="0" i="0" u="none" strike="noStrike" kern="1200" cap="none" spc="0" normalizeH="0" baseline="0" noProof="0" dirty="0">
                <a:ln>
                  <a:noFill/>
                </a:ln>
                <a:solidFill>
                  <a:srgbClr val="0033A0"/>
                </a:solidFill>
                <a:effectLst/>
                <a:uLnTx/>
                <a:uFillTx/>
                <a:latin typeface="Arial"/>
                <a:cs typeface="Arial"/>
              </a:rPr>
              <a:t> </a:t>
            </a:r>
            <a:r>
              <a:rPr kumimoji="0" lang="fr-CH" sz="1800" b="0" i="0" u="none" strike="noStrike" kern="1200" cap="none" spc="0" normalizeH="0" baseline="0" noProof="0" dirty="0" err="1">
                <a:ln>
                  <a:noFill/>
                </a:ln>
                <a:solidFill>
                  <a:srgbClr val="0033A0"/>
                </a:solidFill>
                <a:effectLst/>
                <a:uLnTx/>
                <a:uFillTx/>
                <a:latin typeface="Arial"/>
                <a:cs typeface="Arial"/>
              </a:rPr>
              <a:t>experience</a:t>
            </a:r>
            <a:r>
              <a:rPr kumimoji="0" lang="fr-CH" sz="1800" b="0" i="0" u="none" strike="noStrike" kern="1200" cap="none" spc="0" normalizeH="0" baseline="0" noProof="0" dirty="0">
                <a:ln>
                  <a:noFill/>
                </a:ln>
                <a:solidFill>
                  <a:srgbClr val="0033A0"/>
                </a:solidFill>
                <a:effectLst/>
                <a:uLnTx/>
                <a:uFillTx/>
                <a:latin typeface="Arial"/>
                <a:cs typeface="Arial"/>
              </a:rPr>
              <a:t> in info sessions/workshops </a:t>
            </a:r>
            <a:r>
              <a:rPr kumimoji="0" lang="fr-CH" sz="1800" b="0" i="0" u="none" strike="noStrike" kern="1200" cap="none" spc="0" normalizeH="0" baseline="0" noProof="0" dirty="0" err="1">
                <a:ln>
                  <a:noFill/>
                </a:ln>
                <a:solidFill>
                  <a:srgbClr val="0033A0"/>
                </a:solidFill>
                <a:effectLst/>
                <a:uLnTx/>
                <a:uFillTx/>
                <a:latin typeface="Arial"/>
                <a:cs typeface="Arial"/>
              </a:rPr>
              <a:t>with</a:t>
            </a:r>
            <a:r>
              <a:rPr kumimoji="0" lang="fr-CH" sz="1800" b="0" i="0" u="none" strike="noStrike" kern="1200" cap="none" spc="0" normalizeH="0" baseline="0" noProof="0" dirty="0">
                <a:ln>
                  <a:noFill/>
                </a:ln>
                <a:solidFill>
                  <a:srgbClr val="0033A0"/>
                </a:solidFill>
                <a:effectLst/>
                <a:uLnTx/>
                <a:uFillTx/>
                <a:latin typeface="Arial"/>
                <a:cs typeface="Arial"/>
              </a:rPr>
              <a:t> the </a:t>
            </a:r>
            <a:r>
              <a:rPr kumimoji="0" lang="fr-CH" sz="1800" b="0" i="0" u="none" strike="noStrike" kern="1200" cap="none" spc="0" normalizeH="0" baseline="0" noProof="0" dirty="0" err="1">
                <a:ln>
                  <a:noFill/>
                </a:ln>
                <a:solidFill>
                  <a:srgbClr val="0033A0"/>
                </a:solidFill>
                <a:effectLst/>
                <a:uLnTx/>
                <a:uFillTx/>
                <a:latin typeface="Arial"/>
                <a:cs typeface="Arial"/>
              </a:rPr>
              <a:t>students</a:t>
            </a:r>
            <a:endParaRPr kumimoji="0" lang="fr-CH" sz="1800" b="0" i="0" u="none" strike="noStrike" kern="1200" cap="none" spc="0" normalizeH="0" baseline="0" noProof="0" dirty="0">
              <a:ln>
                <a:noFill/>
              </a:ln>
              <a:solidFill>
                <a:srgbClr val="0033A0"/>
              </a:solidFill>
              <a:effectLst/>
              <a:uLnTx/>
              <a:uFillTx/>
              <a:latin typeface="Arial"/>
              <a:cs typeface="Arial"/>
            </a:endParaRPr>
          </a:p>
        </p:txBody>
      </p:sp>
      <p:pic>
        <p:nvPicPr>
          <p:cNvPr id="5" name="Grafik 4" descr="Klassenzimmer">
            <a:extLst>
              <a:ext uri="{FF2B5EF4-FFF2-40B4-BE49-F238E27FC236}">
                <a16:creationId xmlns:a16="http://schemas.microsoft.com/office/drawing/2014/main" id="{2DF57289-17D2-304F-85CC-9517A74B884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169691" y="-1120572"/>
            <a:ext cx="914400" cy="914400"/>
          </a:xfrm>
          <a:prstGeom prst="rect">
            <a:avLst/>
          </a:prstGeom>
        </p:spPr>
      </p:pic>
      <p:pic>
        <p:nvPicPr>
          <p:cNvPr id="9" name="Grafik 8" descr="Abschlusshut">
            <a:extLst>
              <a:ext uri="{FF2B5EF4-FFF2-40B4-BE49-F238E27FC236}">
                <a16:creationId xmlns:a16="http://schemas.microsoft.com/office/drawing/2014/main" id="{9967E84A-0D1D-024F-AD5D-848DE217520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870132" y="296940"/>
            <a:ext cx="914400" cy="914400"/>
          </a:xfrm>
          <a:prstGeom prst="rect">
            <a:avLst/>
          </a:prstGeom>
        </p:spPr>
      </p:pic>
      <p:pic>
        <p:nvPicPr>
          <p:cNvPr id="10" name="Grafik 8" descr="Händedruck">
            <a:extLst>
              <a:ext uri="{FF2B5EF4-FFF2-40B4-BE49-F238E27FC236}">
                <a16:creationId xmlns:a16="http://schemas.microsoft.com/office/drawing/2014/main" id="{FB9A3186-3408-444B-9918-84DC97B295C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784532" y="296940"/>
            <a:ext cx="1060351" cy="1060351"/>
          </a:xfrm>
          <a:prstGeom prst="rect">
            <a:avLst/>
          </a:prstGeom>
        </p:spPr>
      </p:pic>
    </p:spTree>
    <p:extLst>
      <p:ext uri="{BB962C8B-B14F-4D97-AF65-F5344CB8AC3E}">
        <p14:creationId xmlns:p14="http://schemas.microsoft.com/office/powerpoint/2010/main" val="444758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17816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Ongoing</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Actions in 2024</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sp>
        <p:nvSpPr>
          <p:cNvPr id="8" name="TextBox 7">
            <a:extLst>
              <a:ext uri="{FF2B5EF4-FFF2-40B4-BE49-F238E27FC236}">
                <a16:creationId xmlns:a16="http://schemas.microsoft.com/office/drawing/2014/main" id="{1F73E29E-0344-735B-EB91-1A7B06FC769C}"/>
              </a:ext>
            </a:extLst>
          </p:cNvPr>
          <p:cNvSpPr txBox="1"/>
          <p:nvPr/>
        </p:nvSpPr>
        <p:spPr bwMode="auto">
          <a:xfrm>
            <a:off x="440286" y="1045265"/>
            <a:ext cx="1127978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b="1" i="0" u="none" strike="noStrike" kern="1200" cap="none" spc="0" normalizeH="0" baseline="0" noProof="0" dirty="0" err="1">
                <a:ln>
                  <a:noFill/>
                </a:ln>
                <a:solidFill>
                  <a:srgbClr val="E64179"/>
                </a:solidFill>
                <a:effectLst/>
                <a:uLnTx/>
                <a:uFillTx/>
                <a:latin typeface="Arial"/>
                <a:cs typeface="Arial"/>
              </a:rPr>
              <a:t>Advertisement</a:t>
            </a:r>
            <a:r>
              <a:rPr kumimoji="0" lang="fr-CH" b="1" i="0" u="none" strike="noStrike" kern="1200" cap="none" spc="0" normalizeH="0" baseline="0" noProof="0" dirty="0">
                <a:ln>
                  <a:noFill/>
                </a:ln>
                <a:solidFill>
                  <a:srgbClr val="E64179"/>
                </a:solidFill>
                <a:effectLst/>
                <a:uLnTx/>
                <a:uFillTx/>
                <a:latin typeface="Arial"/>
                <a:cs typeface="Arial"/>
              </a:rPr>
              <a:t> on German </a:t>
            </a:r>
            <a:r>
              <a:rPr kumimoji="0" lang="fr-CH" b="1" i="0" u="none" strike="noStrike" kern="1200" cap="none" spc="0" normalizeH="0" baseline="0" noProof="0" dirty="0" err="1">
                <a:ln>
                  <a:noFill/>
                </a:ln>
                <a:solidFill>
                  <a:srgbClr val="E64179"/>
                </a:solidFill>
                <a:effectLst/>
                <a:uLnTx/>
                <a:uFillTx/>
                <a:latin typeface="Arial"/>
                <a:cs typeface="Arial"/>
              </a:rPr>
              <a:t>Jobportals</a:t>
            </a:r>
            <a:r>
              <a:rPr kumimoji="0" lang="fr-CH" b="1" i="0" u="none" strike="noStrike" kern="1200" cap="none" spc="0" normalizeH="0" baseline="0" noProof="0" dirty="0">
                <a:ln>
                  <a:noFill/>
                </a:ln>
                <a:solidFill>
                  <a:srgbClr val="E64179"/>
                </a:solidFill>
                <a:effectLst/>
                <a:uLnTx/>
                <a:uFillTx/>
                <a:latin typeface="Arial"/>
                <a:cs typeface="Arial"/>
              </a:rPr>
              <a:t> </a:t>
            </a:r>
            <a:endParaRPr kumimoji="0" lang="fr-CH"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b="0" i="0" u="none" strike="noStrike" kern="1200" cap="none" spc="0" normalizeH="0" baseline="0" noProof="0" dirty="0">
                <a:ln>
                  <a:noFill/>
                </a:ln>
                <a:solidFill>
                  <a:srgbClr val="0033A0"/>
                </a:solidFill>
                <a:effectLst/>
                <a:uLnTx/>
                <a:uFillTx/>
                <a:latin typeface="Arial"/>
                <a:cs typeface="Arial"/>
              </a:rPr>
              <a:t>LinkedIn, </a:t>
            </a:r>
            <a:r>
              <a:rPr kumimoji="0" lang="fr-CH" b="0" i="0" u="none" strike="noStrike" kern="1200" cap="none" spc="0" normalizeH="0" baseline="0" noProof="0" dirty="0" err="1">
                <a:ln>
                  <a:noFill/>
                </a:ln>
                <a:solidFill>
                  <a:srgbClr val="0033A0"/>
                </a:solidFill>
                <a:effectLst/>
                <a:uLnTx/>
                <a:uFillTx/>
                <a:latin typeface="Arial"/>
                <a:cs typeface="Arial"/>
              </a:rPr>
              <a:t>Hochschuljobbörse</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jobteaser</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accounts</a:t>
            </a:r>
            <a:r>
              <a:rPr kumimoji="0" lang="fr-CH" b="0" i="0" u="none" strike="noStrike" kern="1200" cap="none" spc="0" normalizeH="0" baseline="0" noProof="0" dirty="0">
                <a:ln>
                  <a:noFill/>
                </a:ln>
                <a:solidFill>
                  <a:srgbClr val="0033A0"/>
                </a:solidFill>
                <a:effectLst/>
                <a:uLnTx/>
                <a:uFillTx/>
                <a:latin typeface="Arial"/>
                <a:cs typeface="Arial"/>
              </a:rPr>
              <a:t> at 23 </a:t>
            </a:r>
            <a:r>
              <a:rPr kumimoji="0" lang="fr-CH" b="0" i="0" u="none" strike="noStrike" kern="1200" cap="none" spc="0" normalizeH="0" baseline="0" noProof="0" dirty="0" err="1">
                <a:ln>
                  <a:noFill/>
                </a:ln>
                <a:solidFill>
                  <a:srgbClr val="0033A0"/>
                </a:solidFill>
                <a:effectLst/>
                <a:uLnTx/>
                <a:uFillTx/>
                <a:latin typeface="Arial"/>
                <a:cs typeface="Arial"/>
              </a:rPr>
              <a:t>German</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Universities</a:t>
            </a:r>
            <a:r>
              <a:rPr kumimoji="0" lang="fr-CH" b="0" i="0" u="none" strike="noStrike" kern="1200" cap="none" spc="0" normalizeH="0" baseline="0" noProof="0" dirty="0">
                <a:ln>
                  <a:noFill/>
                </a:ln>
                <a:solidFill>
                  <a:srgbClr val="0033A0"/>
                </a:solidFill>
                <a:effectLst/>
                <a:uLnTx/>
                <a:uFillTx/>
                <a:latin typeface="Arial"/>
                <a:cs typeface="Arial"/>
              </a:rPr>
              <a:t>/</a:t>
            </a:r>
            <a:r>
              <a:rPr kumimoji="0" lang="fr-CH" b="0" i="0" u="none" strike="noStrike" kern="1200" cap="none" spc="0" normalizeH="0" baseline="0" noProof="0" dirty="0" err="1">
                <a:ln>
                  <a:noFill/>
                </a:ln>
                <a:solidFill>
                  <a:srgbClr val="0033A0"/>
                </a:solidFill>
                <a:effectLst/>
                <a:uLnTx/>
                <a:uFillTx/>
                <a:latin typeface="Arial"/>
                <a:cs typeface="Arial"/>
              </a:rPr>
              <a:t>Universities</a:t>
            </a:r>
            <a:r>
              <a:rPr kumimoji="0" lang="fr-CH" b="0" i="0" u="none" strike="noStrike" kern="1200" cap="none" spc="0" normalizeH="0" baseline="0" noProof="0" dirty="0">
                <a:ln>
                  <a:noFill/>
                </a:ln>
                <a:solidFill>
                  <a:srgbClr val="0033A0"/>
                </a:solidFill>
                <a:effectLst/>
                <a:uLnTx/>
                <a:uFillTx/>
                <a:latin typeface="Arial"/>
                <a:cs typeface="Arial"/>
              </a:rPr>
              <a:t> of </a:t>
            </a:r>
            <a:r>
              <a:rPr kumimoji="0" lang="fr-CH" b="0" i="0" u="none" strike="noStrike" kern="1200" cap="none" spc="0" normalizeH="0" baseline="0" noProof="0" dirty="0" err="1">
                <a:ln>
                  <a:noFill/>
                </a:ln>
                <a:solidFill>
                  <a:srgbClr val="0033A0"/>
                </a:solidFill>
                <a:effectLst/>
                <a:uLnTx/>
                <a:uFillTx/>
                <a:latin typeface="Arial"/>
                <a:cs typeface="Arial"/>
              </a:rPr>
              <a:t>Applied</a:t>
            </a:r>
            <a:r>
              <a:rPr kumimoji="0" lang="fr-CH" b="0" i="0" u="none" strike="noStrike" kern="1200" cap="none" spc="0" normalizeH="0" baseline="0" noProof="0" dirty="0">
                <a:ln>
                  <a:noFill/>
                </a:ln>
                <a:solidFill>
                  <a:srgbClr val="0033A0"/>
                </a:solidFill>
                <a:effectLst/>
                <a:uLnTx/>
                <a:uFillTx/>
                <a:latin typeface="Arial"/>
                <a:cs typeface="Arial"/>
              </a:rPr>
              <a:t> Sciences, </a:t>
            </a:r>
            <a:r>
              <a:rPr kumimoji="0" lang="fr-CH" b="0" i="0" u="none" strike="noStrike" kern="1200" cap="none" spc="0" normalizeH="0" baseline="0" noProof="0" dirty="0" err="1">
                <a:ln>
                  <a:noFill/>
                </a:ln>
                <a:solidFill>
                  <a:srgbClr val="0033A0"/>
                </a:solidFill>
                <a:effectLst/>
                <a:uLnTx/>
                <a:uFillTx/>
                <a:latin typeface="Arial"/>
                <a:cs typeface="Arial"/>
              </a:rPr>
              <a:t>Stepstone</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Indeed</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contracts</a:t>
            </a:r>
            <a:r>
              <a:rPr kumimoji="0" lang="fr-CH" b="0" i="0" u="none" strike="noStrike" kern="1200" cap="none" spc="0" normalizeH="0" baseline="0" noProof="0" dirty="0">
                <a:ln>
                  <a:noFill/>
                </a:ln>
                <a:solidFill>
                  <a:srgbClr val="0033A0"/>
                </a:solidFill>
                <a:effectLst/>
                <a:uLnTx/>
                <a:uFillTx/>
                <a:latin typeface="Arial"/>
                <a:cs typeface="Arial"/>
              </a:rPr>
              <a:t> for </a:t>
            </a:r>
            <a:r>
              <a:rPr kumimoji="0" lang="fr-CH" b="0" i="0" u="none" strike="noStrike" kern="1200" cap="none" spc="0" normalizeH="0" baseline="0" noProof="0" dirty="0" err="1">
                <a:ln>
                  <a:noFill/>
                </a:ln>
                <a:solidFill>
                  <a:srgbClr val="0033A0"/>
                </a:solidFill>
                <a:effectLst/>
                <a:uLnTx/>
                <a:uFillTx/>
                <a:latin typeface="Arial"/>
                <a:cs typeface="Arial"/>
              </a:rPr>
              <a:t>Stepstone</a:t>
            </a:r>
            <a:r>
              <a:rPr kumimoji="0" lang="fr-CH" b="0" i="0" u="none" strike="noStrike" kern="1200" cap="none" spc="0" normalizeH="0" baseline="0" noProof="0" dirty="0">
                <a:ln>
                  <a:noFill/>
                </a:ln>
                <a:solidFill>
                  <a:srgbClr val="0033A0"/>
                </a:solidFill>
                <a:effectLst/>
                <a:uLnTx/>
                <a:uFillTx/>
                <a:latin typeface="Arial"/>
                <a:cs typeface="Arial"/>
              </a:rPr>
              <a:t> and </a:t>
            </a:r>
            <a:r>
              <a:rPr kumimoji="0" lang="fr-CH" b="0" i="0" u="none" strike="noStrike" kern="1200" cap="none" spc="0" normalizeH="0" baseline="0" noProof="0" dirty="0" err="1">
                <a:ln>
                  <a:noFill/>
                </a:ln>
                <a:solidFill>
                  <a:srgbClr val="0033A0"/>
                </a:solidFill>
                <a:effectLst/>
                <a:uLnTx/>
                <a:uFillTx/>
                <a:latin typeface="Arial"/>
                <a:cs typeface="Arial"/>
              </a:rPr>
              <a:t>Indeed</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contracts</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renewed</a:t>
            </a:r>
            <a:r>
              <a:rPr kumimoji="0" lang="fr-CH" b="0" i="0" u="none" strike="noStrike" kern="1200" cap="none" spc="0" normalizeH="0" baseline="0" noProof="0" dirty="0">
                <a:ln>
                  <a:noFill/>
                </a:ln>
                <a:solidFill>
                  <a:srgbClr val="0033A0"/>
                </a:solidFill>
                <a:effectLst/>
                <a:uLnTx/>
                <a:uFillTx/>
                <a:latin typeface="Arial"/>
                <a:cs typeface="Arial"/>
              </a:rPr>
              <a:t> for 2024)</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b="0" i="0" u="none" strike="noStrike" kern="1200" cap="none" spc="0" normalizeH="0" baseline="0" noProof="0" dirty="0" err="1">
                <a:ln>
                  <a:noFill/>
                </a:ln>
                <a:solidFill>
                  <a:srgbClr val="0033A0"/>
                </a:solidFill>
                <a:effectLst/>
                <a:uLnTx/>
                <a:uFillTx/>
                <a:latin typeface="Arial"/>
                <a:cs typeface="Arial"/>
              </a:rPr>
              <a:t>Company</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accounts</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created</a:t>
            </a:r>
            <a:r>
              <a:rPr kumimoji="0" lang="fr-CH" b="0" i="0" u="none" strike="noStrike" kern="1200" cap="none" spc="0" normalizeH="0" baseline="0" noProof="0" dirty="0">
                <a:ln>
                  <a:noFill/>
                </a:ln>
                <a:solidFill>
                  <a:srgbClr val="0033A0"/>
                </a:solidFill>
                <a:effectLst/>
                <a:uLnTx/>
                <a:uFillTx/>
                <a:latin typeface="Arial"/>
                <a:cs typeface="Arial"/>
              </a:rPr>
              <a:t> on </a:t>
            </a:r>
            <a:r>
              <a:rPr kumimoji="0" lang="fr-CH" b="0" i="0" u="none" strike="noStrike" kern="1200" cap="none" spc="0" normalizeH="0" baseline="0" noProof="0" dirty="0" err="1">
                <a:ln>
                  <a:noFill/>
                </a:ln>
                <a:solidFill>
                  <a:srgbClr val="0033A0"/>
                </a:solidFill>
                <a:effectLst/>
                <a:uLnTx/>
                <a:uFillTx/>
                <a:latin typeface="Arial"/>
                <a:cs typeface="Arial"/>
              </a:rPr>
              <a:t>various</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jobteaser</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websites</a:t>
            </a:r>
            <a:r>
              <a:rPr kumimoji="0" lang="fr-CH" b="0" i="0" u="none" strike="noStrike" kern="1200" cap="none" spc="0" normalizeH="0" baseline="0" noProof="0" dirty="0">
                <a:ln>
                  <a:noFill/>
                </a:ln>
                <a:solidFill>
                  <a:srgbClr val="0033A0"/>
                </a:solidFill>
                <a:effectLst/>
                <a:uLnTx/>
                <a:uFillTx/>
                <a:latin typeface="Arial"/>
                <a:cs typeface="Arial"/>
              </a:rPr>
              <a:t> of German </a:t>
            </a:r>
            <a:r>
              <a:rPr kumimoji="0" lang="fr-CH" b="0" i="0" u="none" strike="noStrike" kern="1200" cap="none" spc="0" normalizeH="0" baseline="0" noProof="0" dirty="0" err="1">
                <a:ln>
                  <a:noFill/>
                </a:ln>
                <a:solidFill>
                  <a:srgbClr val="0033A0"/>
                </a:solidFill>
                <a:effectLst/>
                <a:uLnTx/>
                <a:uFillTx/>
                <a:latin typeface="Arial"/>
                <a:cs typeface="Arial"/>
              </a:rPr>
              <a:t>Universities</a:t>
            </a:r>
            <a:r>
              <a:rPr kumimoji="0" lang="fr-CH" b="0" i="0" u="none" strike="noStrike" kern="1200" cap="none" spc="0" normalizeH="0" baseline="0" noProof="0" dirty="0">
                <a:ln>
                  <a:noFill/>
                </a:ln>
                <a:solidFill>
                  <a:srgbClr val="0033A0"/>
                </a:solidFill>
                <a:effectLst/>
                <a:uLnTx/>
                <a:uFillTx/>
                <a:latin typeface="Arial"/>
                <a:cs typeface="Arial"/>
              </a:rPr>
              <a:t> and </a:t>
            </a:r>
            <a:r>
              <a:rPr kumimoji="0" lang="fr-CH" b="0" i="0" u="none" strike="noStrike" kern="1200" cap="none" spc="0" normalizeH="0" baseline="0" noProof="0" dirty="0" err="1">
                <a:ln>
                  <a:noFill/>
                </a:ln>
                <a:solidFill>
                  <a:srgbClr val="0033A0"/>
                </a:solidFill>
                <a:effectLst/>
                <a:uLnTx/>
                <a:uFillTx/>
                <a:latin typeface="Arial"/>
                <a:cs typeface="Arial"/>
              </a:rPr>
              <a:t>Universities</a:t>
            </a:r>
            <a:r>
              <a:rPr kumimoji="0" lang="fr-CH" b="0" i="0" u="none" strike="noStrike" kern="1200" cap="none" spc="0" normalizeH="0" baseline="0" noProof="0" dirty="0">
                <a:ln>
                  <a:noFill/>
                </a:ln>
                <a:solidFill>
                  <a:srgbClr val="0033A0"/>
                </a:solidFill>
                <a:effectLst/>
                <a:uLnTx/>
                <a:uFillTx/>
                <a:latin typeface="Arial"/>
                <a:cs typeface="Arial"/>
              </a:rPr>
              <a:t> of </a:t>
            </a:r>
            <a:r>
              <a:rPr kumimoji="0" lang="fr-CH" b="0" i="0" u="none" strike="noStrike" kern="1200" cap="none" spc="0" normalizeH="0" baseline="0" noProof="0" dirty="0" err="1">
                <a:ln>
                  <a:noFill/>
                </a:ln>
                <a:solidFill>
                  <a:srgbClr val="0033A0"/>
                </a:solidFill>
                <a:effectLst/>
                <a:uLnTx/>
                <a:uFillTx/>
                <a:latin typeface="Arial"/>
                <a:cs typeface="Arial"/>
              </a:rPr>
              <a:t>Applied</a:t>
            </a:r>
            <a:r>
              <a:rPr kumimoji="0" lang="fr-CH" b="0" i="0" u="none" strike="noStrike" kern="1200" cap="none" spc="0" normalizeH="0" baseline="0" noProof="0" dirty="0">
                <a:ln>
                  <a:noFill/>
                </a:ln>
                <a:solidFill>
                  <a:srgbClr val="0033A0"/>
                </a:solidFill>
                <a:effectLst/>
                <a:uLnTx/>
                <a:uFillTx/>
                <a:latin typeface="Arial"/>
                <a:cs typeface="Arial"/>
              </a:rPr>
              <a:t> Sciences </a:t>
            </a:r>
            <a:r>
              <a:rPr kumimoji="0" lang="fr-CH" b="0" i="0" u="none" strike="noStrike" kern="1200" cap="none" spc="0" normalizeH="0" baseline="0" noProof="0" dirty="0" err="1">
                <a:ln>
                  <a:noFill/>
                </a:ln>
                <a:solidFill>
                  <a:srgbClr val="0033A0"/>
                </a:solidFill>
                <a:effectLst/>
                <a:uLnTx/>
                <a:uFillTx/>
                <a:latin typeface="Arial"/>
                <a:cs typeface="Arial"/>
              </a:rPr>
              <a:t>where</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student</a:t>
            </a:r>
            <a:r>
              <a:rPr kumimoji="0" lang="fr-CH" b="0" i="0" u="none" strike="noStrike" kern="1200" cap="none" spc="0" normalizeH="0" baseline="0" noProof="0" dirty="0">
                <a:ln>
                  <a:noFill/>
                </a:ln>
                <a:solidFill>
                  <a:srgbClr val="0033A0"/>
                </a:solidFill>
                <a:effectLst/>
                <a:uLnTx/>
                <a:uFillTx/>
                <a:latin typeface="Arial"/>
                <a:cs typeface="Arial"/>
              </a:rPr>
              <a:t> and </a:t>
            </a:r>
            <a:r>
              <a:rPr kumimoji="0" lang="fr-CH" b="0" i="0" u="none" strike="noStrike" kern="1200" cap="none" spc="0" normalizeH="0" baseline="0" noProof="0" dirty="0" err="1">
                <a:ln>
                  <a:noFill/>
                </a:ln>
                <a:solidFill>
                  <a:srgbClr val="0033A0"/>
                </a:solidFill>
                <a:effectLst/>
                <a:uLnTx/>
                <a:uFillTx/>
                <a:latin typeface="Arial"/>
                <a:cs typeface="Arial"/>
              </a:rPr>
              <a:t>graduate</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opportunities</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will</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continuosly</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be</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published</a:t>
            </a:r>
            <a:r>
              <a:rPr kumimoji="0" lang="fr-CH" b="0" i="0" u="none" strike="noStrike" kern="1200" cap="none" spc="0" normalizeH="0" baseline="0" noProof="0" dirty="0">
                <a:ln>
                  <a:noFill/>
                </a:ln>
                <a:solidFill>
                  <a:srgbClr val="0033A0"/>
                </a:solidFill>
                <a:effectLst/>
                <a:uLnTx/>
                <a:uFillTx/>
                <a:latin typeface="Arial"/>
                <a:cs typeface="Arial"/>
              </a:rPr>
              <a:t> </a:t>
            </a:r>
          </a:p>
        </p:txBody>
      </p:sp>
      <p:pic>
        <p:nvPicPr>
          <p:cNvPr id="5" name="Grafik 4" descr="Klassenzimmer">
            <a:extLst>
              <a:ext uri="{FF2B5EF4-FFF2-40B4-BE49-F238E27FC236}">
                <a16:creationId xmlns:a16="http://schemas.microsoft.com/office/drawing/2014/main" id="{2DF57289-17D2-304F-85CC-9517A74B884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169691" y="-1120572"/>
            <a:ext cx="914400" cy="914400"/>
          </a:xfrm>
          <a:prstGeom prst="rect">
            <a:avLst/>
          </a:prstGeom>
        </p:spPr>
      </p:pic>
      <p:grpSp>
        <p:nvGrpSpPr>
          <p:cNvPr id="18" name="Group 17">
            <a:extLst>
              <a:ext uri="{FF2B5EF4-FFF2-40B4-BE49-F238E27FC236}">
                <a16:creationId xmlns:a16="http://schemas.microsoft.com/office/drawing/2014/main" id="{DDC7CD02-B5BD-1970-A2DF-F5E83FADEB3A}"/>
              </a:ext>
            </a:extLst>
          </p:cNvPr>
          <p:cNvGrpSpPr/>
          <p:nvPr/>
        </p:nvGrpSpPr>
        <p:grpSpPr>
          <a:xfrm>
            <a:off x="9740766" y="296203"/>
            <a:ext cx="2232072" cy="937415"/>
            <a:chOff x="9876901" y="1546931"/>
            <a:chExt cx="2061057" cy="760401"/>
          </a:xfrm>
        </p:grpSpPr>
        <p:pic>
          <p:nvPicPr>
            <p:cNvPr id="14" name="Grafik 10">
              <a:extLst>
                <a:ext uri="{FF2B5EF4-FFF2-40B4-BE49-F238E27FC236}">
                  <a16:creationId xmlns:a16="http://schemas.microsoft.com/office/drawing/2014/main" id="{F3F1FF54-98E3-09F0-700D-139730896A5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36686" y="1546931"/>
              <a:ext cx="947326" cy="532871"/>
            </a:xfrm>
            <a:prstGeom prst="rect">
              <a:avLst/>
            </a:prstGeom>
          </p:spPr>
        </p:pic>
        <p:pic>
          <p:nvPicPr>
            <p:cNvPr id="15" name="Grafik 12">
              <a:extLst>
                <a:ext uri="{FF2B5EF4-FFF2-40B4-BE49-F238E27FC236}">
                  <a16:creationId xmlns:a16="http://schemas.microsoft.com/office/drawing/2014/main" id="{D6914267-77F0-91F1-2B74-DACD011B779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622627" y="1965978"/>
              <a:ext cx="315331" cy="315331"/>
            </a:xfrm>
            <a:prstGeom prst="rect">
              <a:avLst/>
            </a:prstGeom>
          </p:spPr>
        </p:pic>
        <p:pic>
          <p:nvPicPr>
            <p:cNvPr id="16" name="Grafik 14">
              <a:extLst>
                <a:ext uri="{FF2B5EF4-FFF2-40B4-BE49-F238E27FC236}">
                  <a16:creationId xmlns:a16="http://schemas.microsoft.com/office/drawing/2014/main" id="{3B075D2E-6E97-3CF0-FE93-6AF2F00A7D4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486" t="38000" r="7029" b="42681"/>
            <a:stretch/>
          </p:blipFill>
          <p:spPr>
            <a:xfrm>
              <a:off x="9876901" y="1939954"/>
              <a:ext cx="1625600" cy="367378"/>
            </a:xfrm>
            <a:prstGeom prst="rect">
              <a:avLst/>
            </a:prstGeom>
          </p:spPr>
        </p:pic>
      </p:grpSp>
      <p:sp>
        <p:nvSpPr>
          <p:cNvPr id="22" name="TextBox 21">
            <a:extLst>
              <a:ext uri="{FF2B5EF4-FFF2-40B4-BE49-F238E27FC236}">
                <a16:creationId xmlns:a16="http://schemas.microsoft.com/office/drawing/2014/main" id="{7E73C50C-9540-9A2D-7946-B1BBFE71942D}"/>
              </a:ext>
            </a:extLst>
          </p:cNvPr>
          <p:cNvSpPr txBox="1"/>
          <p:nvPr/>
        </p:nvSpPr>
        <p:spPr bwMode="auto">
          <a:xfrm>
            <a:off x="440286" y="2787140"/>
            <a:ext cx="8332239" cy="20390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b="1" i="0" u="none" strike="noStrike" kern="1200" cap="none" spc="0" normalizeH="0" baseline="0" noProof="0" dirty="0" err="1">
                <a:ln>
                  <a:noFill/>
                </a:ln>
                <a:solidFill>
                  <a:srgbClr val="E64179"/>
                </a:solidFill>
                <a:effectLst/>
                <a:uLnTx/>
                <a:uFillTx/>
                <a:latin typeface="Arial"/>
                <a:cs typeface="Arial"/>
              </a:rPr>
              <a:t>Targeted</a:t>
            </a:r>
            <a:r>
              <a:rPr kumimoji="0" lang="fr-CH" b="1" i="0" u="none" strike="noStrike" kern="1200" cap="none" spc="0" normalizeH="0" baseline="0" noProof="0" dirty="0">
                <a:ln>
                  <a:noFill/>
                </a:ln>
                <a:solidFill>
                  <a:srgbClr val="E64179"/>
                </a:solidFill>
                <a:effectLst/>
                <a:uLnTx/>
                <a:uFillTx/>
                <a:latin typeface="Arial"/>
                <a:cs typeface="Arial"/>
              </a:rPr>
              <a:t> Social Media </a:t>
            </a:r>
            <a:r>
              <a:rPr kumimoji="0" lang="fr-CH" b="1" i="0" u="none" strike="noStrike" kern="1200" cap="none" spc="0" normalizeH="0" baseline="0" noProof="0" dirty="0" err="1">
                <a:ln>
                  <a:noFill/>
                </a:ln>
                <a:solidFill>
                  <a:srgbClr val="E64179"/>
                </a:solidFill>
                <a:effectLst/>
                <a:uLnTx/>
                <a:uFillTx/>
                <a:latin typeface="Arial"/>
                <a:cs typeface="Arial"/>
              </a:rPr>
              <a:t>Posts</a:t>
            </a:r>
            <a:r>
              <a:rPr kumimoji="0" lang="fr-CH" b="1" i="0" u="none" strike="noStrike" kern="1200" cap="none" spc="0" normalizeH="0" baseline="0" noProof="0" dirty="0">
                <a:ln>
                  <a:noFill/>
                </a:ln>
                <a:solidFill>
                  <a:srgbClr val="E64179"/>
                </a:solidFill>
                <a:effectLst/>
                <a:uLnTx/>
                <a:uFillTx/>
                <a:latin typeface="Arial"/>
                <a:cs typeface="Arial"/>
              </a:rPr>
              <a:t> </a:t>
            </a:r>
            <a:endParaRPr kumimoji="0" lang="fr-CH"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b="0" i="0" u="none" strike="noStrike" kern="1200" cap="none" spc="0" normalizeH="0" baseline="0" noProof="0" dirty="0">
                <a:ln>
                  <a:noFill/>
                </a:ln>
                <a:solidFill>
                  <a:srgbClr val="0033A0"/>
                </a:solidFill>
                <a:effectLst/>
                <a:uLnTx/>
                <a:uFillTx/>
                <a:latin typeface="Arial"/>
                <a:cs typeface="Arial"/>
              </a:rPr>
              <a:t>Targeted posts from CERN </a:t>
            </a:r>
            <a:r>
              <a:rPr kumimoji="0" lang="en-GB" b="0" i="0" u="none" strike="noStrike" kern="1200" cap="none" spc="0" normalizeH="0" baseline="0" noProof="0" dirty="0" err="1">
                <a:ln>
                  <a:noFill/>
                </a:ln>
                <a:solidFill>
                  <a:srgbClr val="0033A0"/>
                </a:solidFill>
                <a:effectLst/>
                <a:uLnTx/>
                <a:uFillTx/>
                <a:latin typeface="Arial"/>
                <a:cs typeface="Arial"/>
              </a:rPr>
              <a:t>linkedIn</a:t>
            </a:r>
            <a:r>
              <a:rPr kumimoji="0" lang="en-GB" b="0" i="0" u="none" strike="noStrike" kern="1200" cap="none" spc="0" normalizeH="0" baseline="0" noProof="0" dirty="0">
                <a:ln>
                  <a:noFill/>
                </a:ln>
                <a:solidFill>
                  <a:srgbClr val="0033A0"/>
                </a:solidFill>
                <a:effectLst/>
                <a:uLnTx/>
                <a:uFillTx/>
                <a:latin typeface="Arial"/>
                <a:cs typeface="Arial"/>
              </a:rPr>
              <a:t> account – posts about Graduation and Student Programmes, Events CERN is participating in Germany etc. are send to targeted audiences (region, location, language German) to specifically target </a:t>
            </a:r>
            <a:r>
              <a:rPr kumimoji="0" lang="en-GB" b="0" i="0" u="none" strike="noStrike" kern="1200" cap="none" spc="0" normalizeH="0" baseline="0" noProof="0" dirty="0" err="1">
                <a:ln>
                  <a:noFill/>
                </a:ln>
                <a:solidFill>
                  <a:srgbClr val="0033A0"/>
                </a:solidFill>
                <a:effectLst/>
                <a:uLnTx/>
                <a:uFillTx/>
                <a:latin typeface="Arial"/>
                <a:cs typeface="Arial"/>
              </a:rPr>
              <a:t>linkedIn</a:t>
            </a:r>
            <a:r>
              <a:rPr kumimoji="0" lang="en-GB" b="0" i="0" u="none" strike="noStrike" kern="1200" cap="none" spc="0" normalizeH="0" baseline="0" noProof="0" dirty="0">
                <a:ln>
                  <a:noFill/>
                </a:ln>
                <a:solidFill>
                  <a:srgbClr val="0033A0"/>
                </a:solidFill>
                <a:effectLst/>
                <a:uLnTx/>
                <a:uFillTx/>
                <a:latin typeface="Arial"/>
                <a:cs typeface="Arial"/>
              </a:rPr>
              <a:t> members from Germany/DACH – 11.000 people can be reached on average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33A0"/>
              </a:solidFill>
              <a:effectLst/>
              <a:uLnTx/>
              <a:uFillTx/>
              <a:latin typeface="Arial"/>
              <a:cs typeface="Arial"/>
            </a:endParaRPr>
          </a:p>
        </p:txBody>
      </p:sp>
      <p:pic>
        <p:nvPicPr>
          <p:cNvPr id="3" name="Picture 2"/>
          <p:cNvPicPr>
            <a:picLocks noChangeAspect="1"/>
          </p:cNvPicPr>
          <p:nvPr/>
        </p:nvPicPr>
        <p:blipFill>
          <a:blip r:embed="rId8"/>
          <a:stretch>
            <a:fillRect/>
          </a:stretch>
        </p:blipFill>
        <p:spPr>
          <a:xfrm>
            <a:off x="9151124" y="2710209"/>
            <a:ext cx="2712661" cy="2943063"/>
          </a:xfrm>
          <a:prstGeom prst="rect">
            <a:avLst/>
          </a:prstGeom>
        </p:spPr>
      </p:pic>
      <p:pic>
        <p:nvPicPr>
          <p:cNvPr id="20" name="Picture 19"/>
          <p:cNvPicPr>
            <a:picLocks noChangeAspect="1"/>
          </p:cNvPicPr>
          <p:nvPr/>
        </p:nvPicPr>
        <p:blipFill rotWithShape="1">
          <a:blip r:embed="rId9"/>
          <a:srcRect l="772" t="2799"/>
          <a:stretch/>
        </p:blipFill>
        <p:spPr>
          <a:xfrm>
            <a:off x="9016987" y="296203"/>
            <a:ext cx="1758353" cy="530129"/>
          </a:xfrm>
          <a:prstGeom prst="rect">
            <a:avLst/>
          </a:prstGeom>
        </p:spPr>
      </p:pic>
    </p:spTree>
    <p:extLst>
      <p:ext uri="{BB962C8B-B14F-4D97-AF65-F5344CB8AC3E}">
        <p14:creationId xmlns:p14="http://schemas.microsoft.com/office/powerpoint/2010/main" val="12763435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36635" y="-100886"/>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Outreach</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Events 2024</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sp>
        <p:nvSpPr>
          <p:cNvPr id="8" name="TextBox 7">
            <a:extLst>
              <a:ext uri="{FF2B5EF4-FFF2-40B4-BE49-F238E27FC236}">
                <a16:creationId xmlns:a16="http://schemas.microsoft.com/office/drawing/2014/main" id="{1F73E29E-0344-735B-EB91-1A7B06FC769C}"/>
              </a:ext>
            </a:extLst>
          </p:cNvPr>
          <p:cNvSpPr txBox="1"/>
          <p:nvPr/>
        </p:nvSpPr>
        <p:spPr bwMode="auto">
          <a:xfrm>
            <a:off x="436635" y="698876"/>
            <a:ext cx="8223873" cy="560153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700" b="1" i="0" u="none" strike="noStrike" kern="1200" cap="none" spc="0" normalizeH="0" baseline="0" noProof="0" dirty="0" err="1">
                <a:ln>
                  <a:noFill/>
                </a:ln>
                <a:solidFill>
                  <a:srgbClr val="E64179"/>
                </a:solidFill>
                <a:effectLst/>
                <a:uLnTx/>
                <a:uFillTx/>
                <a:latin typeface="Arial"/>
                <a:cs typeface="Arial"/>
              </a:rPr>
              <a:t>Career</a:t>
            </a:r>
            <a:r>
              <a:rPr kumimoji="0" lang="fr-CH" sz="1700" b="1" i="0" u="none" strike="noStrike" kern="1200" cap="none" spc="0" normalizeH="0" baseline="0" noProof="0" dirty="0">
                <a:ln>
                  <a:noFill/>
                </a:ln>
                <a:solidFill>
                  <a:srgbClr val="E64179"/>
                </a:solidFill>
                <a:effectLst/>
                <a:uLnTx/>
                <a:uFillTx/>
                <a:latin typeface="Arial"/>
                <a:cs typeface="Arial"/>
              </a:rPr>
              <a:t> </a:t>
            </a:r>
            <a:r>
              <a:rPr kumimoji="0" lang="fr-CH" sz="1700" b="1" i="0" u="none" strike="noStrike" kern="1200" cap="none" spc="0" normalizeH="0" baseline="0" noProof="0" dirty="0" err="1">
                <a:ln>
                  <a:noFill/>
                </a:ln>
                <a:solidFill>
                  <a:srgbClr val="E64179"/>
                </a:solidFill>
                <a:effectLst/>
                <a:uLnTx/>
                <a:uFillTx/>
                <a:latin typeface="Arial"/>
                <a:cs typeface="Arial"/>
              </a:rPr>
              <a:t>Fairs</a:t>
            </a:r>
            <a:endParaRPr kumimoji="0" lang="fr-CH" sz="17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
              <a:tabLst/>
              <a:defRPr/>
            </a:pPr>
            <a:r>
              <a:rPr kumimoji="0" lang="en-GB" sz="1700" b="0" i="0" u="none" strike="noStrike" kern="1200" cap="none" spc="0" normalizeH="0" baseline="0" noProof="0" dirty="0">
                <a:ln>
                  <a:noFill/>
                </a:ln>
                <a:solidFill>
                  <a:srgbClr val="0033A0"/>
                </a:solidFill>
                <a:effectLst/>
                <a:uLnTx/>
                <a:uFillTx/>
                <a:latin typeface="Arial"/>
                <a:cs typeface="Arial"/>
              </a:rPr>
              <a:t>Career Fair International Organizations (organized by the Federal Foreign Office Germany – February 1, virtual</a:t>
            </a:r>
          </a:p>
          <a:p>
            <a:pPr marL="285750" marR="0" lvl="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
              <a:tabLst/>
              <a:defRPr/>
            </a:pPr>
            <a:r>
              <a:rPr kumimoji="0" lang="en-GB" sz="1700" b="0" i="0" u="none" strike="noStrike" kern="1200" cap="none" spc="0" normalizeH="0" baseline="0" noProof="0" dirty="0" err="1">
                <a:ln>
                  <a:noFill/>
                </a:ln>
                <a:solidFill>
                  <a:srgbClr val="0033A0"/>
                </a:solidFill>
                <a:effectLst/>
                <a:uLnTx/>
                <a:uFillTx/>
                <a:latin typeface="Arial"/>
                <a:cs typeface="Arial"/>
              </a:rPr>
              <a:t>Jobbörse</a:t>
            </a:r>
            <a:r>
              <a:rPr kumimoji="0" lang="en-GB" sz="1700" b="0" i="0" u="none" strike="noStrike" kern="1200" cap="none" spc="0" normalizeH="0" baseline="0" noProof="0" dirty="0">
                <a:ln>
                  <a:noFill/>
                </a:ln>
                <a:solidFill>
                  <a:srgbClr val="0033A0"/>
                </a:solidFill>
                <a:effectLst/>
                <a:uLnTx/>
                <a:uFillTx/>
                <a:latin typeface="Arial"/>
                <a:cs typeface="Arial"/>
              </a:rPr>
              <a:t> Eckert </a:t>
            </a:r>
            <a:r>
              <a:rPr kumimoji="0" lang="en-GB" sz="1700" b="0" i="0" u="none" strike="noStrike" kern="1200" cap="none" spc="0" normalizeH="0" baseline="0" noProof="0" dirty="0" err="1">
                <a:ln>
                  <a:noFill/>
                </a:ln>
                <a:solidFill>
                  <a:srgbClr val="0033A0"/>
                </a:solidFill>
                <a:effectLst/>
                <a:uLnTx/>
                <a:uFillTx/>
                <a:latin typeface="Arial"/>
                <a:cs typeface="Arial"/>
              </a:rPr>
              <a:t>Schulen</a:t>
            </a:r>
            <a:r>
              <a:rPr kumimoji="0" lang="en-GB" sz="1700" b="0" i="0" u="none" strike="noStrike" kern="1200" cap="none" spc="0" normalizeH="0" baseline="0" noProof="0" dirty="0">
                <a:ln>
                  <a:noFill/>
                </a:ln>
                <a:solidFill>
                  <a:srgbClr val="0033A0"/>
                </a:solidFill>
                <a:effectLst/>
                <a:uLnTx/>
                <a:uFillTx/>
                <a:latin typeface="Arial"/>
                <a:cs typeface="Arial"/>
              </a:rPr>
              <a:t> (Technician Schools) – March 7, </a:t>
            </a:r>
            <a:r>
              <a:rPr kumimoji="0" lang="en-GB" sz="1700" b="0" i="0" u="none" strike="noStrike" kern="1200" cap="none" spc="0" normalizeH="0" baseline="0" noProof="0" dirty="0" err="1">
                <a:ln>
                  <a:noFill/>
                </a:ln>
                <a:solidFill>
                  <a:srgbClr val="0033A0"/>
                </a:solidFill>
                <a:effectLst/>
                <a:uLnTx/>
                <a:uFillTx/>
                <a:latin typeface="Arial"/>
                <a:cs typeface="Arial"/>
              </a:rPr>
              <a:t>Regenstauf</a:t>
            </a:r>
            <a:endParaRPr kumimoji="0" lang="en-GB" sz="17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
              <a:tabLst/>
              <a:defRPr/>
            </a:pPr>
            <a:r>
              <a:rPr kumimoji="0" lang="en-GB" sz="1700" b="0" i="0" u="none" strike="noStrike" kern="1200" cap="none" spc="0" normalizeH="0" baseline="0" noProof="0" dirty="0">
                <a:ln>
                  <a:noFill/>
                </a:ln>
                <a:solidFill>
                  <a:srgbClr val="0033A0"/>
                </a:solidFill>
                <a:effectLst/>
                <a:uLnTx/>
                <a:uFillTx/>
                <a:latin typeface="Arial"/>
                <a:cs typeface="Arial"/>
              </a:rPr>
              <a:t>CERN</a:t>
            </a:r>
            <a:r>
              <a:rPr kumimoji="0" lang="en-US" sz="1700" b="0" i="0" u="none" strike="noStrike" kern="1200" cap="none" spc="0" normalizeH="0" baseline="0" noProof="0" dirty="0">
                <a:ln>
                  <a:noFill/>
                </a:ln>
                <a:solidFill>
                  <a:srgbClr val="0033A0"/>
                </a:solidFill>
                <a:effectLst/>
                <a:uLnTx/>
                <a:uFillTx/>
                <a:latin typeface="Arial"/>
                <a:cs typeface="Arial"/>
              </a:rPr>
              <a:t> Spring Campus - CERN x TH </a:t>
            </a:r>
            <a:r>
              <a:rPr kumimoji="0" lang="en-US" sz="1700" b="0" i="0" u="none" strike="noStrike" kern="1200" cap="none" spc="0" normalizeH="0" baseline="0" noProof="0" dirty="0" err="1">
                <a:ln>
                  <a:noFill/>
                </a:ln>
                <a:solidFill>
                  <a:srgbClr val="0033A0"/>
                </a:solidFill>
                <a:effectLst/>
                <a:uLnTx/>
                <a:uFillTx/>
                <a:latin typeface="Arial"/>
                <a:cs typeface="Arial"/>
              </a:rPr>
              <a:t>Deggendorf</a:t>
            </a:r>
            <a:r>
              <a:rPr kumimoji="0" lang="en-US" sz="1700" b="0" i="0" u="none" strike="noStrike" kern="1200" cap="none" spc="0" normalizeH="0" baseline="0" noProof="0" dirty="0">
                <a:ln>
                  <a:noFill/>
                </a:ln>
                <a:solidFill>
                  <a:srgbClr val="0033A0"/>
                </a:solidFill>
                <a:effectLst/>
                <a:uLnTx/>
                <a:uFillTx/>
                <a:latin typeface="Arial"/>
                <a:cs typeface="Arial"/>
              </a:rPr>
              <a:t>, March 12</a:t>
            </a:r>
          </a:p>
          <a:p>
            <a:pPr marL="285750" marR="0" lvl="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
              <a:tabLst/>
              <a:defRPr/>
            </a:pPr>
            <a:r>
              <a:rPr kumimoji="0" lang="en-GB" sz="1700" b="0" i="0" u="none" strike="noStrike" kern="1200" cap="none" spc="0" normalizeH="0" baseline="0" noProof="0" dirty="0">
                <a:ln>
                  <a:noFill/>
                </a:ln>
                <a:solidFill>
                  <a:srgbClr val="0033A0"/>
                </a:solidFill>
                <a:effectLst/>
                <a:uLnTx/>
                <a:uFillTx/>
                <a:latin typeface="Arial"/>
                <a:cs typeface="Arial"/>
              </a:rPr>
              <a:t>Bonding Dresden @Technical University Dresden, April 23-25 </a:t>
            </a:r>
          </a:p>
          <a:p>
            <a:pPr marL="285750" marR="0" lvl="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
              <a:tabLst/>
              <a:defRPr/>
            </a:pPr>
            <a:r>
              <a:rPr kumimoji="0" lang="en-GB" sz="1700" b="0" i="0" u="none" strike="noStrike" kern="1200" cap="none" spc="0" normalizeH="0" baseline="0" noProof="0" dirty="0">
                <a:ln>
                  <a:noFill/>
                </a:ln>
                <a:solidFill>
                  <a:srgbClr val="0033A0"/>
                </a:solidFill>
                <a:effectLst/>
                <a:uLnTx/>
                <a:uFillTx/>
                <a:latin typeface="Arial"/>
                <a:cs typeface="Arial"/>
              </a:rPr>
              <a:t>IKOM @Technical University Munich - June 24-27</a:t>
            </a:r>
          </a:p>
          <a:p>
            <a:pPr marL="285750" marR="0" lvl="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
              <a:tabLst/>
              <a:defRPr/>
            </a:pPr>
            <a:r>
              <a:rPr kumimoji="0" lang="en-GB" sz="1700" b="0" i="0" u="none" strike="noStrike" kern="1200" cap="none" spc="0" normalizeH="0" baseline="0" noProof="0" dirty="0">
                <a:ln>
                  <a:noFill/>
                </a:ln>
                <a:solidFill>
                  <a:srgbClr val="0033A0"/>
                </a:solidFill>
                <a:effectLst/>
                <a:uLnTx/>
                <a:uFillTx/>
                <a:latin typeface="Arial"/>
                <a:cs typeface="Arial"/>
              </a:rPr>
              <a:t>Jobwunder @TU Berlin - May 28-30 </a:t>
            </a:r>
          </a:p>
          <a:p>
            <a:pPr marL="285750" indent="-285750" fontAlgn="ctr">
              <a:buFont typeface="Wingdings" panose="05000000000000000000" pitchFamily="2" charset="2"/>
              <a:buChar char="§"/>
              <a:defRPr/>
            </a:pPr>
            <a:r>
              <a:rPr kumimoji="0" lang="en-GB" sz="1700" b="0" i="0" u="none" strike="noStrike" kern="1200" cap="none" spc="0" normalizeH="0" baseline="0" noProof="0" dirty="0">
                <a:ln>
                  <a:noFill/>
                </a:ln>
                <a:solidFill>
                  <a:srgbClr val="0033A0"/>
                </a:solidFill>
                <a:effectLst/>
                <a:uLnTx/>
                <a:uFillTx/>
                <a:latin typeface="Arial"/>
                <a:cs typeface="Arial"/>
              </a:rPr>
              <a:t>CERN 70 Event Berlin - September 2-4</a:t>
            </a:r>
          </a:p>
          <a:p>
            <a:pPr marL="285750" indent="-285750" fontAlgn="ctr">
              <a:buFont typeface="Wingdings" panose="05000000000000000000" pitchFamily="2" charset="2"/>
              <a:buChar char="§"/>
              <a:defRPr/>
            </a:pPr>
            <a:r>
              <a:rPr lang="en-GB" sz="1700" dirty="0" err="1">
                <a:solidFill>
                  <a:srgbClr val="0033A0"/>
                </a:solidFill>
                <a:latin typeface="Arial"/>
                <a:cs typeface="Arial"/>
              </a:rPr>
              <a:t>CrossING</a:t>
            </a:r>
            <a:r>
              <a:rPr lang="en-GB" sz="1700" dirty="0">
                <a:solidFill>
                  <a:srgbClr val="0033A0"/>
                </a:solidFill>
                <a:latin typeface="Arial"/>
                <a:cs typeface="Arial"/>
              </a:rPr>
              <a:t> @ Ruhr-Universität Bochum – September 26</a:t>
            </a:r>
            <a:endParaRPr kumimoji="0" lang="en-GB" sz="17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700" b="1" i="0" u="none" strike="noStrike" kern="1200" cap="none" spc="0" normalizeH="0" baseline="0" noProof="0" dirty="0">
                <a:ln>
                  <a:noFill/>
                </a:ln>
                <a:solidFill>
                  <a:srgbClr val="E64179"/>
                </a:solidFill>
                <a:effectLst/>
                <a:uLnTx/>
                <a:uFillTx/>
                <a:latin typeface="Arial"/>
                <a:cs typeface="Arial"/>
              </a:rPr>
              <a:t>Webinars + </a:t>
            </a:r>
            <a:r>
              <a:rPr kumimoji="0" lang="fr-CH" sz="1700" b="1" i="0" u="none" strike="noStrike" kern="1200" cap="none" spc="0" normalizeH="0" baseline="0" noProof="0" dirty="0" err="1">
                <a:ln>
                  <a:noFill/>
                </a:ln>
                <a:solidFill>
                  <a:srgbClr val="E64179"/>
                </a:solidFill>
                <a:effectLst/>
                <a:uLnTx/>
                <a:uFillTx/>
                <a:latin typeface="Arial"/>
                <a:cs typeface="Arial"/>
              </a:rPr>
              <a:t>Visits</a:t>
            </a:r>
            <a:endParaRPr kumimoji="0" lang="fr-CH" sz="1700" b="1" i="0" u="none" strike="noStrike" kern="1200" cap="none" spc="0" normalizeH="0" baseline="0" noProof="0" dirty="0">
              <a:ln>
                <a:noFill/>
              </a:ln>
              <a:solidFill>
                <a:srgbClr val="E64179"/>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700" b="0" i="0" u="none" strike="noStrike" kern="1200" cap="none" spc="0" normalizeH="0" baseline="0" noProof="0" dirty="0">
                <a:ln>
                  <a:noFill/>
                </a:ln>
                <a:solidFill>
                  <a:srgbClr val="0033A0"/>
                </a:solidFill>
                <a:effectLst/>
                <a:uLnTx/>
                <a:uFillTx/>
                <a:latin typeface="Arial"/>
                <a:cs typeface="Arial"/>
              </a:rPr>
              <a:t>Hochschule Karlsruhe (participating universities from </a:t>
            </a:r>
            <a:br>
              <a:rPr kumimoji="0" lang="en-US" sz="1700" b="0" i="0" u="none" strike="noStrike" kern="1200" cap="none" spc="0" normalizeH="0" baseline="0" noProof="0" dirty="0">
                <a:ln>
                  <a:noFill/>
                </a:ln>
                <a:solidFill>
                  <a:srgbClr val="0033A0"/>
                </a:solidFill>
                <a:effectLst/>
                <a:uLnTx/>
                <a:uFillTx/>
                <a:latin typeface="Arial"/>
                <a:cs typeface="Arial"/>
              </a:rPr>
            </a:br>
            <a:r>
              <a:rPr kumimoji="0" lang="en-US" sz="1700" b="0" i="0" u="none" strike="noStrike" kern="1200" cap="none" spc="0" normalizeH="0" baseline="0" noProof="0" dirty="0" err="1">
                <a:ln>
                  <a:noFill/>
                </a:ln>
                <a:solidFill>
                  <a:srgbClr val="0033A0"/>
                </a:solidFill>
                <a:effectLst/>
                <a:uLnTx/>
                <a:uFillTx/>
                <a:latin typeface="Arial"/>
                <a:cs typeface="Arial"/>
              </a:rPr>
              <a:t>Länderprogramm</a:t>
            </a:r>
            <a:r>
              <a:rPr kumimoji="0" lang="en-US" sz="1700" b="0" i="0" u="none" strike="noStrike" kern="1200" cap="none" spc="0" normalizeH="0" baseline="0" noProof="0" dirty="0">
                <a:ln>
                  <a:noFill/>
                </a:ln>
                <a:solidFill>
                  <a:srgbClr val="0033A0"/>
                </a:solidFill>
                <a:effectLst/>
                <a:uLnTx/>
                <a:uFillTx/>
                <a:latin typeface="Arial"/>
                <a:cs typeface="Arial"/>
              </a:rPr>
              <a:t> Baden-Württemberg), February 28 + Fall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700" b="0" i="0" u="none" strike="noStrike" kern="1200" cap="none" spc="0" normalizeH="0" baseline="0" noProof="0" dirty="0">
                <a:ln>
                  <a:noFill/>
                </a:ln>
                <a:solidFill>
                  <a:srgbClr val="0033A0"/>
                </a:solidFill>
                <a:effectLst/>
                <a:uLnTx/>
                <a:uFillTx/>
                <a:latin typeface="Arial"/>
                <a:cs typeface="Arial"/>
              </a:rPr>
              <a:t>Webinar series Eckert-</a:t>
            </a:r>
            <a:r>
              <a:rPr kumimoji="0" lang="en-US" sz="1700" b="0" i="0" u="none" strike="noStrike" kern="1200" cap="none" spc="0" normalizeH="0" baseline="0" noProof="0" dirty="0" err="1">
                <a:ln>
                  <a:noFill/>
                </a:ln>
                <a:solidFill>
                  <a:srgbClr val="0033A0"/>
                </a:solidFill>
                <a:effectLst/>
                <a:uLnTx/>
                <a:uFillTx/>
                <a:latin typeface="Arial"/>
                <a:cs typeface="Arial"/>
              </a:rPr>
              <a:t>Schulen</a:t>
            </a:r>
            <a:r>
              <a:rPr kumimoji="0" lang="en-US" sz="1700" b="0" i="0" u="none" strike="noStrike" kern="1200" cap="none" spc="0" normalizeH="0" baseline="0" noProof="0" dirty="0">
                <a:ln>
                  <a:noFill/>
                </a:ln>
                <a:solidFill>
                  <a:srgbClr val="0033A0"/>
                </a:solidFill>
                <a:effectLst/>
                <a:uLnTx/>
                <a:uFillTx/>
                <a:latin typeface="Arial"/>
                <a:cs typeface="Arial"/>
              </a:rPr>
              <a:t> (technical schools) </a:t>
            </a:r>
            <a:r>
              <a:rPr lang="en-US" sz="1700" dirty="0">
                <a:solidFill>
                  <a:srgbClr val="0033A0"/>
                </a:solidFill>
                <a:latin typeface="Arial"/>
                <a:cs typeface="Arial"/>
              </a:rPr>
              <a:t>from </a:t>
            </a:r>
            <a:br>
              <a:rPr lang="en-US" sz="1700" dirty="0">
                <a:solidFill>
                  <a:srgbClr val="0033A0"/>
                </a:solidFill>
                <a:latin typeface="Arial"/>
                <a:cs typeface="Arial"/>
              </a:rPr>
            </a:br>
            <a:r>
              <a:rPr lang="en-US" sz="1700" dirty="0">
                <a:solidFill>
                  <a:srgbClr val="0033A0"/>
                </a:solidFill>
                <a:latin typeface="Arial"/>
                <a:cs typeface="Arial"/>
              </a:rPr>
              <a:t>mid-October 2024</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700" dirty="0">
                <a:solidFill>
                  <a:srgbClr val="0033A0"/>
                </a:solidFill>
                <a:latin typeface="Arial"/>
                <a:cs typeface="Arial"/>
              </a:rPr>
              <a:t>Visit students Hochschule Heilbronn (Fall 2024)</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700" dirty="0">
                <a:solidFill>
                  <a:srgbClr val="0033A0"/>
                </a:solidFill>
                <a:latin typeface="Arial"/>
                <a:cs typeface="Arial"/>
              </a:rPr>
              <a:t>V</a:t>
            </a:r>
            <a:r>
              <a:rPr kumimoji="0" lang="en-US" sz="1700" b="0" i="0" u="none" strike="noStrike" kern="1200" cap="none" spc="0" normalizeH="0" baseline="0" noProof="0" dirty="0" err="1">
                <a:ln>
                  <a:noFill/>
                </a:ln>
                <a:solidFill>
                  <a:srgbClr val="0033A0"/>
                </a:solidFill>
                <a:effectLst/>
                <a:uLnTx/>
                <a:uFillTx/>
                <a:latin typeface="Arial"/>
                <a:cs typeface="Arial"/>
              </a:rPr>
              <a:t>isit</a:t>
            </a:r>
            <a:r>
              <a:rPr kumimoji="0" lang="en-US" sz="1700" b="0" i="0" u="none" strike="noStrike" kern="1200" cap="none" spc="0" normalizeH="0" baseline="0" noProof="0" dirty="0">
                <a:ln>
                  <a:noFill/>
                </a:ln>
                <a:solidFill>
                  <a:srgbClr val="0033A0"/>
                </a:solidFill>
                <a:effectLst/>
                <a:uLnTx/>
                <a:uFillTx/>
                <a:latin typeface="Arial"/>
                <a:cs typeface="Arial"/>
              </a:rPr>
              <a:t> VDI </a:t>
            </a:r>
            <a:r>
              <a:rPr lang="en-US" sz="1700" dirty="0">
                <a:solidFill>
                  <a:srgbClr val="0033A0"/>
                </a:solidFill>
                <a:latin typeface="Arial"/>
                <a:cs typeface="Arial"/>
              </a:rPr>
              <a:t>Young Engineers </a:t>
            </a:r>
            <a:r>
              <a:rPr kumimoji="0" lang="en-US" sz="1700" b="0" i="0" u="none" strike="noStrike" kern="1200" cap="none" spc="0" normalizeH="0" baseline="0" noProof="0" dirty="0">
                <a:ln>
                  <a:noFill/>
                </a:ln>
                <a:solidFill>
                  <a:srgbClr val="0033A0"/>
                </a:solidFill>
                <a:effectLst/>
                <a:uLnTx/>
                <a:uFillTx/>
                <a:latin typeface="Arial"/>
                <a:cs typeface="Arial"/>
              </a:rPr>
              <a:t>August 2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700" b="0" i="0" u="none" strike="noStrike" kern="1200" cap="none" spc="0" normalizeH="0" baseline="0" noProof="0" dirty="0">
                <a:ln>
                  <a:noFill/>
                </a:ln>
                <a:solidFill>
                  <a:srgbClr val="0033A0"/>
                </a:solidFill>
                <a:effectLst/>
                <a:uLnTx/>
                <a:uFillTx/>
                <a:latin typeface="Arial"/>
                <a:cs typeface="Arial"/>
              </a:rPr>
              <a:t>Digital Internship Fair Uni Mainz – Nov 14</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700" b="0" i="0" u="none" strike="noStrike" kern="1200" cap="none" spc="0" normalizeH="0" baseline="0" noProof="0" dirty="0">
                <a:ln>
                  <a:noFill/>
                </a:ln>
                <a:solidFill>
                  <a:srgbClr val="0033A0"/>
                </a:solidFill>
                <a:effectLst/>
                <a:uLnTx/>
                <a:uFillTx/>
                <a:latin typeface="Arial"/>
                <a:cs typeface="Arial"/>
              </a:rPr>
              <a:t>Webinar University of Münster – Dec 5</a:t>
            </a:r>
            <a:br>
              <a:rPr kumimoji="0" lang="en-US" sz="1800" b="0" i="0" u="none" strike="noStrike" kern="1200" cap="none" spc="0" normalizeH="0" baseline="0" noProof="0" dirty="0">
                <a:ln>
                  <a:noFill/>
                </a:ln>
                <a:solidFill>
                  <a:srgbClr val="0033A0"/>
                </a:solidFill>
                <a:effectLst/>
                <a:uLnTx/>
                <a:uFillTx/>
                <a:latin typeface="Arial"/>
                <a:cs typeface="Arial"/>
              </a:rPr>
            </a:br>
            <a:endParaRPr kumimoji="0" lang="fr-CH" sz="1800" b="0" i="0" u="none" strike="noStrike" kern="1200" cap="none" spc="0" normalizeH="0" baseline="0" noProof="0" dirty="0">
              <a:ln>
                <a:noFill/>
              </a:ln>
              <a:solidFill>
                <a:srgbClr val="0033A0"/>
              </a:solidFill>
              <a:effectLst/>
              <a:uLnTx/>
              <a:uFillTx/>
              <a:latin typeface="Arial"/>
              <a:cs typeface="Arial"/>
            </a:endParaRPr>
          </a:p>
        </p:txBody>
      </p:sp>
      <p:grpSp>
        <p:nvGrpSpPr>
          <p:cNvPr id="11" name="Group 10"/>
          <p:cNvGrpSpPr/>
          <p:nvPr/>
        </p:nvGrpSpPr>
        <p:grpSpPr>
          <a:xfrm>
            <a:off x="5381945" y="4818094"/>
            <a:ext cx="1331863" cy="1341030"/>
            <a:chOff x="9022199" y="3453939"/>
            <a:chExt cx="2961317" cy="2692068"/>
          </a:xfrm>
        </p:grpSpPr>
        <p:pic>
          <p:nvPicPr>
            <p:cNvPr id="12" name="Grafik 8">
              <a:extLst>
                <a:ext uri="{FF2B5EF4-FFF2-40B4-BE49-F238E27FC236}">
                  <a16:creationId xmlns:a16="http://schemas.microsoft.com/office/drawing/2014/main" id="{561F740D-9C2E-B54A-9804-B2068045F29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210" t="11448" r="11644" b="11057"/>
            <a:stretch/>
          </p:blipFill>
          <p:spPr>
            <a:xfrm>
              <a:off x="9706359" y="3453939"/>
              <a:ext cx="1393371" cy="1436915"/>
            </a:xfrm>
            <a:prstGeom prst="rect">
              <a:avLst/>
            </a:prstGeom>
          </p:spPr>
        </p:pic>
        <p:pic>
          <p:nvPicPr>
            <p:cNvPr id="13" name="Grafik 10" descr="Fragen">
              <a:extLst>
                <a:ext uri="{FF2B5EF4-FFF2-40B4-BE49-F238E27FC236}">
                  <a16:creationId xmlns:a16="http://schemas.microsoft.com/office/drawing/2014/main" id="{F8BD56B6-A625-6E40-851D-F0F9707EA5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81723" y="5028000"/>
              <a:ext cx="1118007" cy="1118007"/>
            </a:xfrm>
            <a:prstGeom prst="rect">
              <a:avLst/>
            </a:prstGeom>
          </p:spPr>
        </p:pic>
        <p:pic>
          <p:nvPicPr>
            <p:cNvPr id="14" name="Grafik 14" descr="Person mit Idee">
              <a:extLst>
                <a:ext uri="{FF2B5EF4-FFF2-40B4-BE49-F238E27FC236}">
                  <a16:creationId xmlns:a16="http://schemas.microsoft.com/office/drawing/2014/main" id="{C9A812DA-AC1A-174D-AE4B-A24C6DBFDC03}"/>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022199" y="4944549"/>
              <a:ext cx="1118007" cy="1118007"/>
            </a:xfrm>
            <a:prstGeom prst="rect">
              <a:avLst/>
            </a:prstGeom>
          </p:spPr>
        </p:pic>
        <p:pic>
          <p:nvPicPr>
            <p:cNvPr id="15" name="Grafik 18" descr="Internet">
              <a:extLst>
                <a:ext uri="{FF2B5EF4-FFF2-40B4-BE49-F238E27FC236}">
                  <a16:creationId xmlns:a16="http://schemas.microsoft.com/office/drawing/2014/main" id="{5A5F3496-B938-7142-8DBE-6D6B00ED67D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014770" y="4328785"/>
              <a:ext cx="968746" cy="968746"/>
            </a:xfrm>
            <a:prstGeom prst="rect">
              <a:avLst/>
            </a:prstGeom>
          </p:spPr>
        </p:pic>
        <p:pic>
          <p:nvPicPr>
            <p:cNvPr id="17" name="Grafik 20">
              <a:extLst>
                <a:ext uri="{FF2B5EF4-FFF2-40B4-BE49-F238E27FC236}">
                  <a16:creationId xmlns:a16="http://schemas.microsoft.com/office/drawing/2014/main" id="{DAB072EC-7CAC-B145-910C-2694C0F02CE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0925" t="-1" r="21168" b="-750"/>
            <a:stretch/>
          </p:blipFill>
          <p:spPr>
            <a:xfrm>
              <a:off x="11163445" y="3735074"/>
              <a:ext cx="723826" cy="708392"/>
            </a:xfrm>
            <a:prstGeom prst="rect">
              <a:avLst/>
            </a:prstGeom>
          </p:spPr>
        </p:pic>
      </p:grpSp>
      <p:grpSp>
        <p:nvGrpSpPr>
          <p:cNvPr id="3" name="Group 2">
            <a:extLst>
              <a:ext uri="{FF2B5EF4-FFF2-40B4-BE49-F238E27FC236}">
                <a16:creationId xmlns:a16="http://schemas.microsoft.com/office/drawing/2014/main" id="{94A02FE4-79DF-9B41-2D82-712CD15E7CD5}"/>
              </a:ext>
            </a:extLst>
          </p:cNvPr>
          <p:cNvGrpSpPr/>
          <p:nvPr/>
        </p:nvGrpSpPr>
        <p:grpSpPr>
          <a:xfrm>
            <a:off x="6790096" y="964856"/>
            <a:ext cx="5093700" cy="5070486"/>
            <a:chOff x="6790096" y="964856"/>
            <a:chExt cx="5093700" cy="5070486"/>
          </a:xfrm>
        </p:grpSpPr>
        <p:pic>
          <p:nvPicPr>
            <p:cNvPr id="6" name="Picture 5">
              <a:extLst>
                <a:ext uri="{FF2B5EF4-FFF2-40B4-BE49-F238E27FC236}">
                  <a16:creationId xmlns:a16="http://schemas.microsoft.com/office/drawing/2014/main" id="{C976DF34-AE2F-DF98-7CF7-8D723F633F7D}"/>
                </a:ext>
              </a:extLst>
            </p:cNvPr>
            <p:cNvPicPr>
              <a:picLocks noChangeAspect="1"/>
            </p:cNvPicPr>
            <p:nvPr/>
          </p:nvPicPr>
          <p:blipFill rotWithShape="1">
            <a:blip r:embed="rId11"/>
            <a:srcRect l="4529" t="26781"/>
            <a:stretch/>
          </p:blipFill>
          <p:spPr>
            <a:xfrm>
              <a:off x="7008963" y="4288994"/>
              <a:ext cx="1758668" cy="1717780"/>
            </a:xfrm>
            <a:prstGeom prst="rect">
              <a:avLst/>
            </a:prstGeom>
          </p:spPr>
        </p:pic>
        <p:pic>
          <p:nvPicPr>
            <p:cNvPr id="16" name="Picture 15">
              <a:extLst>
                <a:ext uri="{FF2B5EF4-FFF2-40B4-BE49-F238E27FC236}">
                  <a16:creationId xmlns:a16="http://schemas.microsoft.com/office/drawing/2014/main" id="{9CD6219D-D3D6-9133-4F2C-81CF5CE79AE0}"/>
                </a:ext>
              </a:extLst>
            </p:cNvPr>
            <p:cNvPicPr>
              <a:picLocks noChangeAspect="1"/>
            </p:cNvPicPr>
            <p:nvPr/>
          </p:nvPicPr>
          <p:blipFill>
            <a:blip r:embed="rId12"/>
            <a:stretch>
              <a:fillRect/>
            </a:stretch>
          </p:blipFill>
          <p:spPr>
            <a:xfrm>
              <a:off x="8703859" y="964856"/>
              <a:ext cx="3179937" cy="2383673"/>
            </a:xfrm>
            <a:prstGeom prst="rect">
              <a:avLst/>
            </a:prstGeom>
          </p:spPr>
        </p:pic>
        <p:pic>
          <p:nvPicPr>
            <p:cNvPr id="19" name="Picture 18">
              <a:extLst>
                <a:ext uri="{FF2B5EF4-FFF2-40B4-BE49-F238E27FC236}">
                  <a16:creationId xmlns:a16="http://schemas.microsoft.com/office/drawing/2014/main" id="{7CC572FB-C31F-3C48-DA2C-96F912990BAF}"/>
                </a:ext>
              </a:extLst>
            </p:cNvPr>
            <p:cNvPicPr>
              <a:picLocks noChangeAspect="1"/>
            </p:cNvPicPr>
            <p:nvPr/>
          </p:nvPicPr>
          <p:blipFill>
            <a:blip r:embed="rId13"/>
            <a:stretch>
              <a:fillRect/>
            </a:stretch>
          </p:blipFill>
          <p:spPr>
            <a:xfrm>
              <a:off x="8767631" y="3308828"/>
              <a:ext cx="2685470" cy="2726514"/>
            </a:xfrm>
            <a:prstGeom prst="rect">
              <a:avLst/>
            </a:prstGeom>
          </p:spPr>
        </p:pic>
        <p:pic>
          <p:nvPicPr>
            <p:cNvPr id="21" name="Picture 20">
              <a:extLst>
                <a:ext uri="{FF2B5EF4-FFF2-40B4-BE49-F238E27FC236}">
                  <a16:creationId xmlns:a16="http://schemas.microsoft.com/office/drawing/2014/main" id="{5C825B94-32D8-F6B1-6528-D6A3402F1797}"/>
                </a:ext>
              </a:extLst>
            </p:cNvPr>
            <p:cNvPicPr>
              <a:picLocks noChangeAspect="1"/>
            </p:cNvPicPr>
            <p:nvPr/>
          </p:nvPicPr>
          <p:blipFill rotWithShape="1">
            <a:blip r:embed="rId14"/>
            <a:srcRect t="13977" r="206"/>
            <a:stretch/>
          </p:blipFill>
          <p:spPr>
            <a:xfrm>
              <a:off x="6790096" y="2827934"/>
              <a:ext cx="1977535" cy="1477697"/>
            </a:xfrm>
            <a:prstGeom prst="rect">
              <a:avLst/>
            </a:prstGeom>
          </p:spPr>
        </p:pic>
      </p:grpSp>
    </p:spTree>
    <p:extLst>
      <p:ext uri="{BB962C8B-B14F-4D97-AF65-F5344CB8AC3E}">
        <p14:creationId xmlns:p14="http://schemas.microsoft.com/office/powerpoint/2010/main" val="2682262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D4E6CF-D336-A071-CB8D-728545F48A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3" name="Title 2">
            <a:extLst>
              <a:ext uri="{FF2B5EF4-FFF2-40B4-BE49-F238E27FC236}">
                <a16:creationId xmlns:a16="http://schemas.microsoft.com/office/drawing/2014/main" id="{64416AD1-FC5E-A689-0A1F-678A72A1C96C}"/>
              </a:ext>
            </a:extLst>
          </p:cNvPr>
          <p:cNvSpPr txBox="1">
            <a:spLocks/>
          </p:cNvSpPr>
          <p:nvPr/>
        </p:nvSpPr>
        <p:spPr>
          <a:xfrm>
            <a:off x="436635" y="-100886"/>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cs typeface="Times New Roman" panose="02020603050405020304" pitchFamily="18" charset="0"/>
              </a:rPr>
              <a:t>Collaboration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cs typeface="Times New Roman" panose="02020603050405020304" pitchFamily="18" charset="0"/>
              </a:rPr>
              <a:t>with</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cs typeface="Times New Roman" panose="02020603050405020304" pitchFamily="18" charset="0"/>
              </a:rPr>
              <a:t> Eckert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cs typeface="Times New Roman" panose="02020603050405020304" pitchFamily="18" charset="0"/>
              </a:rPr>
              <a:t>Schulen</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cs typeface="Times New Roman" panose="02020603050405020304" pitchFamily="18" charset="0"/>
              </a:rPr>
              <a:t>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cs typeface="Times New Roman" panose="02020603050405020304" pitchFamily="18" charset="0"/>
              </a:rPr>
              <a:t>Technician</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cs typeface="Times New Roman" panose="02020603050405020304" pitchFamily="18" charset="0"/>
              </a:rPr>
              <a:t>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cs typeface="Times New Roman" panose="02020603050405020304" pitchFamily="18" charset="0"/>
              </a:rPr>
              <a:t>Schools</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cs typeface="Times New Roman" panose="02020603050405020304" pitchFamily="18" charset="0"/>
              </a:rPr>
              <a:t>)</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4" name="TextBox 3">
            <a:extLst>
              <a:ext uri="{FF2B5EF4-FFF2-40B4-BE49-F238E27FC236}">
                <a16:creationId xmlns:a16="http://schemas.microsoft.com/office/drawing/2014/main" id="{0C79502C-EAA7-9EAB-B517-006D13FB8669}"/>
              </a:ext>
            </a:extLst>
          </p:cNvPr>
          <p:cNvSpPr txBox="1"/>
          <p:nvPr/>
        </p:nvSpPr>
        <p:spPr bwMode="auto">
          <a:xfrm>
            <a:off x="378297" y="960885"/>
            <a:ext cx="7925481" cy="270843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700" b="0" i="0" u="none" strike="noStrike" kern="1200" cap="none" spc="0" normalizeH="0" baseline="0" noProof="0" dirty="0">
                <a:ln>
                  <a:noFill/>
                </a:ln>
                <a:solidFill>
                  <a:srgbClr val="0033A0"/>
                </a:solidFill>
                <a:effectLst/>
                <a:uLnTx/>
                <a:uFillTx/>
                <a:latin typeface="Arial"/>
                <a:cs typeface="Arial"/>
              </a:rPr>
              <a:t>Over 40 locations in DE, main Campus in </a:t>
            </a:r>
            <a:r>
              <a:rPr kumimoji="0" lang="fr-CH" sz="1700" b="0" i="0" u="none" strike="noStrike" kern="1200" cap="none" spc="0" normalizeH="0" baseline="0" noProof="0" dirty="0" err="1">
                <a:ln>
                  <a:noFill/>
                </a:ln>
                <a:solidFill>
                  <a:srgbClr val="0033A0"/>
                </a:solidFill>
                <a:effectLst/>
                <a:uLnTx/>
                <a:uFillTx/>
                <a:latin typeface="Arial"/>
                <a:cs typeface="Arial"/>
              </a:rPr>
              <a:t>Regenstauf</a:t>
            </a:r>
            <a:endParaRPr kumimoji="0" lang="fr-CH" sz="17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700" b="0" i="0" u="none" strike="noStrike" kern="1200" cap="none" spc="0" normalizeH="0" baseline="0" noProof="0" dirty="0">
                <a:ln>
                  <a:noFill/>
                </a:ln>
                <a:solidFill>
                  <a:srgbClr val="0033A0"/>
                </a:solidFill>
                <a:effectLst/>
                <a:uLnTx/>
                <a:uFillTx/>
                <a:latin typeface="Arial"/>
                <a:cs typeface="Arial"/>
              </a:rPr>
              <a:t>Approx. 9,000 students are currently being trained in full-time or part-time programs as well as distance learning courses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700" b="0" i="0" u="none" strike="noStrike" kern="1200" cap="none" spc="0" normalizeH="0" baseline="0" noProof="0" dirty="0" err="1">
                <a:ln>
                  <a:noFill/>
                </a:ln>
                <a:solidFill>
                  <a:srgbClr val="0033A0"/>
                </a:solidFill>
                <a:effectLst/>
                <a:uLnTx/>
                <a:uFillTx/>
                <a:latin typeface="Arial"/>
                <a:cs typeface="Arial"/>
              </a:rPr>
              <a:t>Technical</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diplomas</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incl.state</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certified</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technicians</a:t>
            </a:r>
            <a:r>
              <a:rPr kumimoji="0" lang="fr-CH" sz="1700" b="0" i="0" u="none" strike="noStrike" kern="1200" cap="none" spc="0" normalizeH="0" baseline="0" noProof="0" dirty="0">
                <a:ln>
                  <a:noFill/>
                </a:ln>
                <a:solidFill>
                  <a:srgbClr val="0033A0"/>
                </a:solidFill>
                <a:effectLst/>
                <a:uLnTx/>
                <a:uFillTx/>
                <a:latin typeface="Arial"/>
                <a:cs typeface="Arial"/>
              </a:rPr>
              <a:t>) in </a:t>
            </a:r>
            <a:r>
              <a:rPr kumimoji="0" lang="fr-CH" sz="1700" b="0" i="0" u="none" strike="noStrike" kern="1200" cap="none" spc="0" normalizeH="0" baseline="0" noProof="0" dirty="0" err="1">
                <a:ln>
                  <a:noFill/>
                </a:ln>
                <a:solidFill>
                  <a:srgbClr val="0033A0"/>
                </a:solidFill>
                <a:effectLst/>
                <a:uLnTx/>
                <a:uFillTx/>
                <a:latin typeface="Arial"/>
                <a:cs typeface="Arial"/>
              </a:rPr>
              <a:t>different</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domains</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Electronics</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Mechatronics</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Mechanics</a:t>
            </a:r>
            <a:r>
              <a:rPr kumimoji="0" lang="fr-CH" sz="1700" b="0" i="0" u="none" strike="noStrike" kern="1200" cap="none" spc="0" normalizeH="0" baseline="0" noProof="0" dirty="0">
                <a:ln>
                  <a:noFill/>
                </a:ln>
                <a:solidFill>
                  <a:srgbClr val="0033A0"/>
                </a:solidFill>
                <a:effectLst/>
                <a:uLnTx/>
                <a:uFillTx/>
                <a:latin typeface="Arial"/>
                <a:cs typeface="Arial"/>
              </a:rPr>
              <a:t>, IT etc.)</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700" b="0" i="0" u="none" strike="noStrike" kern="1200" cap="none" spc="0" normalizeH="0" baseline="0" noProof="0" dirty="0">
                <a:ln>
                  <a:noFill/>
                </a:ln>
                <a:solidFill>
                  <a:srgbClr val="0033A0"/>
                </a:solidFill>
                <a:effectLst/>
                <a:uLnTx/>
                <a:uFillTx/>
                <a:latin typeface="Arial"/>
                <a:cs typeface="Arial"/>
              </a:rPr>
              <a:t>Contact in place </a:t>
            </a:r>
            <a:r>
              <a:rPr kumimoji="0" lang="fr-CH" sz="1700" b="0" i="0" u="none" strike="noStrike" kern="1200" cap="none" spc="0" normalizeH="0" baseline="0" noProof="0" dirty="0" err="1">
                <a:ln>
                  <a:noFill/>
                </a:ln>
                <a:solidFill>
                  <a:srgbClr val="0033A0"/>
                </a:solidFill>
                <a:effectLst/>
                <a:uLnTx/>
                <a:uFillTx/>
                <a:latin typeface="Arial"/>
                <a:cs typeface="Arial"/>
              </a:rPr>
              <a:t>who</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regularly</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receives</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our</a:t>
            </a:r>
            <a:r>
              <a:rPr kumimoji="0" lang="fr-CH" sz="1700" b="0" i="0" u="none" strike="noStrike" kern="1200" cap="none" spc="0" normalizeH="0" baseline="0" noProof="0" dirty="0">
                <a:ln>
                  <a:noFill/>
                </a:ln>
                <a:solidFill>
                  <a:srgbClr val="0033A0"/>
                </a:solidFill>
                <a:effectLst/>
                <a:uLnTx/>
                <a:uFillTx/>
                <a:latin typeface="Arial"/>
                <a:cs typeface="Arial"/>
              </a:rPr>
              <a:t> job </a:t>
            </a:r>
            <a:r>
              <a:rPr kumimoji="0" lang="fr-CH" sz="1700" b="0" i="0" u="none" strike="noStrike" kern="1200" cap="none" spc="0" normalizeH="0" baseline="0" noProof="0" dirty="0" err="1">
                <a:ln>
                  <a:noFill/>
                </a:ln>
                <a:solidFill>
                  <a:srgbClr val="0033A0"/>
                </a:solidFill>
                <a:effectLst/>
                <a:uLnTx/>
                <a:uFillTx/>
                <a:latin typeface="Arial"/>
                <a:cs typeface="Arial"/>
              </a:rPr>
              <a:t>ads</a:t>
            </a:r>
            <a:r>
              <a:rPr kumimoji="0" lang="fr-CH" sz="1700" b="0" i="0" u="none" strike="noStrike" kern="1200" cap="none" spc="0" normalizeH="0" baseline="0" noProof="0" dirty="0">
                <a:ln>
                  <a:noFill/>
                </a:ln>
                <a:solidFill>
                  <a:srgbClr val="0033A0"/>
                </a:solidFill>
                <a:effectLst/>
                <a:uLnTx/>
                <a:uFillTx/>
                <a:latin typeface="Arial"/>
                <a:cs typeface="Arial"/>
              </a:rPr>
              <a:t> and </a:t>
            </a:r>
            <a:r>
              <a:rPr kumimoji="0" lang="fr-CH" sz="1700" b="0" i="0" u="none" strike="noStrike" kern="1200" cap="none" spc="0" normalizeH="0" baseline="0" noProof="0" dirty="0" err="1">
                <a:ln>
                  <a:noFill/>
                </a:ln>
                <a:solidFill>
                  <a:srgbClr val="0033A0"/>
                </a:solidFill>
                <a:effectLst/>
                <a:uLnTx/>
                <a:uFillTx/>
                <a:latin typeface="Arial"/>
                <a:cs typeface="Arial"/>
              </a:rPr>
              <a:t>shares</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them</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with</a:t>
            </a:r>
            <a:r>
              <a:rPr kumimoji="0" lang="fr-CH" sz="1700" b="0" i="0" u="none" strike="noStrike" kern="1200" cap="none" spc="0" normalizeH="0" baseline="0" noProof="0" dirty="0">
                <a:ln>
                  <a:noFill/>
                </a:ln>
                <a:solidFill>
                  <a:srgbClr val="0033A0"/>
                </a:solidFill>
                <a:effectLst/>
                <a:uLnTx/>
                <a:uFillTx/>
                <a:latin typeface="Arial"/>
                <a:cs typeface="Arial"/>
              </a:rPr>
              <a:t> the </a:t>
            </a:r>
            <a:r>
              <a:rPr kumimoji="0" lang="fr-CH" sz="1700" b="0" i="0" u="none" strike="noStrike" kern="1200" cap="none" spc="0" normalizeH="0" baseline="0" noProof="0" dirty="0" err="1">
                <a:ln>
                  <a:noFill/>
                </a:ln>
                <a:solidFill>
                  <a:srgbClr val="0033A0"/>
                </a:solidFill>
                <a:effectLst/>
                <a:uLnTx/>
                <a:uFillTx/>
                <a:latin typeface="Arial"/>
                <a:cs typeface="Arial"/>
              </a:rPr>
              <a:t>students</a:t>
            </a:r>
            <a:endParaRPr kumimoji="0" lang="fr-CH" sz="17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700" b="0" i="0" u="none" strike="noStrike" kern="1200" cap="none" spc="0" normalizeH="0" baseline="0" noProof="0" dirty="0">
                <a:ln>
                  <a:noFill/>
                </a:ln>
                <a:solidFill>
                  <a:srgbClr val="0033A0"/>
                </a:solidFill>
                <a:effectLst/>
                <a:uLnTx/>
                <a:uFillTx/>
                <a:latin typeface="Arial"/>
                <a:cs typeface="Arial"/>
              </a:rPr>
              <a:t>Participation in </a:t>
            </a:r>
            <a:r>
              <a:rPr kumimoji="0" lang="fr-CH" sz="1700" b="0" i="0" u="none" strike="noStrike" kern="1200" cap="none" spc="0" normalizeH="0" baseline="0" noProof="0" dirty="0" err="1">
                <a:ln>
                  <a:noFill/>
                </a:ln>
                <a:solidFill>
                  <a:srgbClr val="0033A0"/>
                </a:solidFill>
                <a:effectLst/>
                <a:uLnTx/>
                <a:uFillTx/>
                <a:latin typeface="Arial"/>
                <a:cs typeface="Arial"/>
              </a:rPr>
              <a:t>annual</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career</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fair</a:t>
            </a:r>
            <a:r>
              <a:rPr kumimoji="0" lang="fr-CH" sz="1700" b="0" i="0" u="none" strike="noStrike" kern="1200" cap="none" spc="0" normalizeH="0" baseline="0" noProof="0" dirty="0">
                <a:ln>
                  <a:noFill/>
                </a:ln>
                <a:solidFill>
                  <a:srgbClr val="0033A0"/>
                </a:solidFill>
                <a:effectLst/>
                <a:uLnTx/>
                <a:uFillTx/>
                <a:latin typeface="Arial"/>
                <a:cs typeface="Arial"/>
              </a:rPr>
              <a:t> Eckert </a:t>
            </a:r>
            <a:r>
              <a:rPr kumimoji="0" lang="fr-CH" sz="1700" b="0" i="0" u="none" strike="noStrike" kern="1200" cap="none" spc="0" normalizeH="0" baseline="0" noProof="0" dirty="0" err="1">
                <a:ln>
                  <a:noFill/>
                </a:ln>
                <a:solidFill>
                  <a:srgbClr val="0033A0"/>
                </a:solidFill>
                <a:effectLst/>
                <a:uLnTx/>
                <a:uFillTx/>
                <a:latin typeface="Arial"/>
                <a:cs typeface="Arial"/>
              </a:rPr>
              <a:t>Schulen</a:t>
            </a:r>
            <a:r>
              <a:rPr kumimoji="0" lang="fr-CH" sz="1700" b="0" i="0" u="none" strike="noStrike" kern="1200" cap="none" spc="0" normalizeH="0" baseline="0" noProof="0" dirty="0">
                <a:ln>
                  <a:noFill/>
                </a:ln>
                <a:solidFill>
                  <a:srgbClr val="0033A0"/>
                </a:solidFill>
                <a:effectLst/>
                <a:uLnTx/>
                <a:uFillTx/>
                <a:latin typeface="Arial"/>
                <a:cs typeface="Arial"/>
              </a:rPr>
              <a:t> </a:t>
            </a:r>
            <a:r>
              <a:rPr kumimoji="0" lang="fr-CH" sz="1700" b="0" i="0" u="none" strike="noStrike" kern="1200" cap="none" spc="0" normalizeH="0" baseline="0" noProof="0" dirty="0" err="1">
                <a:ln>
                  <a:noFill/>
                </a:ln>
                <a:solidFill>
                  <a:srgbClr val="0033A0"/>
                </a:solidFill>
                <a:effectLst/>
                <a:uLnTx/>
                <a:uFillTx/>
                <a:latin typeface="Arial"/>
                <a:cs typeface="Arial"/>
              </a:rPr>
              <a:t>Jobbörse</a:t>
            </a:r>
            <a:r>
              <a:rPr kumimoji="0" lang="fr-CH" sz="1700" b="0" i="0" u="none" strike="noStrike" kern="1200" cap="none" spc="0" normalizeH="0" baseline="0" noProof="0" dirty="0">
                <a:ln>
                  <a:noFill/>
                </a:ln>
                <a:solidFill>
                  <a:srgbClr val="0033A0"/>
                </a:solidFill>
                <a:effectLst/>
                <a:uLnTx/>
                <a:uFillTx/>
                <a:latin typeface="Arial"/>
                <a:cs typeface="Arial"/>
              </a:rPr>
              <a:t> on site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CH" sz="1700" dirty="0">
                <a:solidFill>
                  <a:srgbClr val="0033A0"/>
                </a:solidFill>
                <a:latin typeface="Arial"/>
                <a:cs typeface="Arial"/>
              </a:rPr>
              <a:t>Webinar </a:t>
            </a:r>
            <a:r>
              <a:rPr lang="fr-CH" sz="1700" dirty="0" err="1">
                <a:solidFill>
                  <a:srgbClr val="0033A0"/>
                </a:solidFill>
                <a:latin typeface="Arial"/>
                <a:cs typeface="Arial"/>
              </a:rPr>
              <a:t>series</a:t>
            </a:r>
            <a:r>
              <a:rPr lang="fr-CH" sz="1700" dirty="0">
                <a:solidFill>
                  <a:srgbClr val="0033A0"/>
                </a:solidFill>
                <a:latin typeface="Arial"/>
                <a:cs typeface="Arial"/>
              </a:rPr>
              <a:t> (4 per </a:t>
            </a:r>
            <a:r>
              <a:rPr lang="fr-CH" sz="1700" dirty="0" err="1">
                <a:solidFill>
                  <a:srgbClr val="0033A0"/>
                </a:solidFill>
                <a:latin typeface="Arial"/>
                <a:cs typeface="Arial"/>
              </a:rPr>
              <a:t>year</a:t>
            </a:r>
            <a:r>
              <a:rPr lang="fr-CH" sz="1700" dirty="0">
                <a:solidFill>
                  <a:srgbClr val="0033A0"/>
                </a:solidFill>
                <a:latin typeface="Arial"/>
                <a:cs typeface="Arial"/>
              </a:rPr>
              <a:t>) </a:t>
            </a:r>
            <a:r>
              <a:rPr lang="fr-CH" sz="1700" dirty="0" err="1">
                <a:solidFill>
                  <a:srgbClr val="0033A0"/>
                </a:solidFill>
                <a:latin typeface="Arial"/>
                <a:cs typeface="Arial"/>
              </a:rPr>
              <a:t>from</a:t>
            </a:r>
            <a:r>
              <a:rPr lang="fr-CH" sz="1700" dirty="0">
                <a:solidFill>
                  <a:srgbClr val="0033A0"/>
                </a:solidFill>
                <a:latin typeface="Arial"/>
                <a:cs typeface="Arial"/>
              </a:rPr>
              <a:t> </a:t>
            </a:r>
            <a:r>
              <a:rPr lang="fr-CH" sz="1700" dirty="0" err="1">
                <a:solidFill>
                  <a:srgbClr val="0033A0"/>
                </a:solidFill>
                <a:latin typeface="Arial"/>
                <a:cs typeface="Arial"/>
              </a:rPr>
              <a:t>mid-October</a:t>
            </a:r>
            <a:r>
              <a:rPr lang="fr-CH" sz="1700" dirty="0">
                <a:solidFill>
                  <a:srgbClr val="0033A0"/>
                </a:solidFill>
                <a:latin typeface="Arial"/>
                <a:cs typeface="Arial"/>
              </a:rPr>
              <a:t> 2024 – Call for </a:t>
            </a:r>
            <a:r>
              <a:rPr lang="fr-CH" sz="1700" dirty="0" err="1">
                <a:solidFill>
                  <a:srgbClr val="0033A0"/>
                </a:solidFill>
                <a:latin typeface="Arial"/>
                <a:cs typeface="Arial"/>
              </a:rPr>
              <a:t>volunteers</a:t>
            </a:r>
            <a:r>
              <a:rPr lang="fr-CH" sz="1700" dirty="0">
                <a:solidFill>
                  <a:srgbClr val="0033A0"/>
                </a:solidFill>
                <a:latin typeface="Arial"/>
                <a:cs typeface="Arial"/>
              </a:rPr>
              <a:t>/topics. </a:t>
            </a:r>
            <a:r>
              <a:rPr lang="fr-CH" sz="1700" dirty="0" err="1">
                <a:solidFill>
                  <a:srgbClr val="0033A0"/>
                </a:solidFill>
                <a:latin typeface="Arial"/>
                <a:cs typeface="Arial"/>
              </a:rPr>
              <a:t>Please</a:t>
            </a:r>
            <a:r>
              <a:rPr lang="fr-CH" sz="1700" dirty="0">
                <a:solidFill>
                  <a:srgbClr val="0033A0"/>
                </a:solidFill>
                <a:latin typeface="Arial"/>
                <a:cs typeface="Arial"/>
              </a:rPr>
              <a:t> </a:t>
            </a:r>
            <a:r>
              <a:rPr lang="fr-CH" sz="1700" dirty="0" err="1">
                <a:solidFill>
                  <a:srgbClr val="0033A0"/>
                </a:solidFill>
                <a:latin typeface="Arial"/>
                <a:cs typeface="Arial"/>
              </a:rPr>
              <a:t>reach</a:t>
            </a:r>
            <a:r>
              <a:rPr lang="fr-CH" sz="1700" dirty="0">
                <a:solidFill>
                  <a:srgbClr val="0033A0"/>
                </a:solidFill>
                <a:latin typeface="Arial"/>
                <a:cs typeface="Arial"/>
              </a:rPr>
              <a:t> out to me or Frank Gerigk!</a:t>
            </a:r>
            <a:endParaRPr kumimoji="0" lang="fr-CH" sz="1700" b="0" i="0" u="none" strike="noStrike" kern="1200" cap="none" spc="0" normalizeH="0" baseline="0" noProof="0" dirty="0">
              <a:ln>
                <a:noFill/>
              </a:ln>
              <a:solidFill>
                <a:srgbClr val="0033A0"/>
              </a:solidFill>
              <a:effectLst/>
              <a:uLnTx/>
              <a:uFillTx/>
              <a:latin typeface="Arial"/>
              <a:cs typeface="Arial"/>
            </a:endParaRPr>
          </a:p>
        </p:txBody>
      </p:sp>
      <p:pic>
        <p:nvPicPr>
          <p:cNvPr id="8" name="Picture 7">
            <a:extLst>
              <a:ext uri="{FF2B5EF4-FFF2-40B4-BE49-F238E27FC236}">
                <a16:creationId xmlns:a16="http://schemas.microsoft.com/office/drawing/2014/main" id="{7C48DD75-6229-95F4-F062-2506B3ABAA9C}"/>
              </a:ext>
            </a:extLst>
          </p:cNvPr>
          <p:cNvPicPr>
            <a:picLocks noChangeAspect="1"/>
          </p:cNvPicPr>
          <p:nvPr/>
        </p:nvPicPr>
        <p:blipFill>
          <a:blip r:embed="rId2"/>
          <a:stretch>
            <a:fillRect/>
          </a:stretch>
        </p:blipFill>
        <p:spPr>
          <a:xfrm>
            <a:off x="2456873" y="4653390"/>
            <a:ext cx="5030151" cy="1496676"/>
          </a:xfrm>
          <a:prstGeom prst="rect">
            <a:avLst/>
          </a:prstGeom>
        </p:spPr>
      </p:pic>
      <p:pic>
        <p:nvPicPr>
          <p:cNvPr id="10" name="Picture 9">
            <a:extLst>
              <a:ext uri="{FF2B5EF4-FFF2-40B4-BE49-F238E27FC236}">
                <a16:creationId xmlns:a16="http://schemas.microsoft.com/office/drawing/2014/main" id="{A6D15A96-D2B4-DEDE-BC3F-4ED90B31EDBB}"/>
              </a:ext>
            </a:extLst>
          </p:cNvPr>
          <p:cNvPicPr>
            <a:picLocks noChangeAspect="1"/>
          </p:cNvPicPr>
          <p:nvPr/>
        </p:nvPicPr>
        <p:blipFill rotWithShape="1">
          <a:blip r:embed="rId3"/>
          <a:srcRect l="3497" t="14301" r="2700" b="9564"/>
          <a:stretch/>
        </p:blipFill>
        <p:spPr>
          <a:xfrm>
            <a:off x="250505" y="5066907"/>
            <a:ext cx="2038383" cy="658271"/>
          </a:xfrm>
          <a:prstGeom prst="rect">
            <a:avLst/>
          </a:prstGeom>
        </p:spPr>
      </p:pic>
      <p:pic>
        <p:nvPicPr>
          <p:cNvPr id="12" name="Picture 11">
            <a:extLst>
              <a:ext uri="{FF2B5EF4-FFF2-40B4-BE49-F238E27FC236}">
                <a16:creationId xmlns:a16="http://schemas.microsoft.com/office/drawing/2014/main" id="{A8265410-9438-E111-6853-094D5EC4BBEB}"/>
              </a:ext>
            </a:extLst>
          </p:cNvPr>
          <p:cNvPicPr>
            <a:picLocks noChangeAspect="1"/>
          </p:cNvPicPr>
          <p:nvPr/>
        </p:nvPicPr>
        <p:blipFill>
          <a:blip r:embed="rId4"/>
          <a:stretch>
            <a:fillRect/>
          </a:stretch>
        </p:blipFill>
        <p:spPr>
          <a:xfrm>
            <a:off x="7477788" y="4652299"/>
            <a:ext cx="4598817" cy="1487488"/>
          </a:xfrm>
          <a:prstGeom prst="rect">
            <a:avLst/>
          </a:prstGeom>
        </p:spPr>
      </p:pic>
      <p:pic>
        <p:nvPicPr>
          <p:cNvPr id="5" name="Picture 4"/>
          <p:cNvPicPr>
            <a:picLocks noChangeAspect="1"/>
          </p:cNvPicPr>
          <p:nvPr/>
        </p:nvPicPr>
        <p:blipFill>
          <a:blip r:embed="rId5"/>
          <a:stretch>
            <a:fillRect/>
          </a:stretch>
        </p:blipFill>
        <p:spPr>
          <a:xfrm>
            <a:off x="9446688" y="1114215"/>
            <a:ext cx="2607577" cy="3377432"/>
          </a:xfrm>
          <a:prstGeom prst="rect">
            <a:avLst/>
          </a:prstGeom>
        </p:spPr>
      </p:pic>
      <p:grpSp>
        <p:nvGrpSpPr>
          <p:cNvPr id="13" name="Group 12"/>
          <p:cNvGrpSpPr/>
          <p:nvPr/>
        </p:nvGrpSpPr>
        <p:grpSpPr>
          <a:xfrm>
            <a:off x="8091342" y="3287633"/>
            <a:ext cx="1479171" cy="1059509"/>
            <a:chOff x="7373224" y="899009"/>
            <a:chExt cx="2326312" cy="1654163"/>
          </a:xfrm>
        </p:grpSpPr>
        <p:pic>
          <p:nvPicPr>
            <p:cNvPr id="6" name="Picture 5"/>
            <p:cNvPicPr>
              <a:picLocks noChangeAspect="1"/>
            </p:cNvPicPr>
            <p:nvPr/>
          </p:nvPicPr>
          <p:blipFill>
            <a:blip r:embed="rId6"/>
            <a:stretch>
              <a:fillRect/>
            </a:stretch>
          </p:blipFill>
          <p:spPr>
            <a:xfrm>
              <a:off x="7373224" y="899009"/>
              <a:ext cx="1952898" cy="457264"/>
            </a:xfrm>
            <a:prstGeom prst="rect">
              <a:avLst/>
            </a:prstGeom>
          </p:spPr>
        </p:pic>
        <p:pic>
          <p:nvPicPr>
            <p:cNvPr id="7" name="Picture 6"/>
            <p:cNvPicPr>
              <a:picLocks noChangeAspect="1"/>
            </p:cNvPicPr>
            <p:nvPr/>
          </p:nvPicPr>
          <p:blipFill rotWithShape="1">
            <a:blip r:embed="rId7"/>
            <a:srcRect t="5836" r="1522"/>
            <a:stretch/>
          </p:blipFill>
          <p:spPr>
            <a:xfrm>
              <a:off x="7401251" y="2104655"/>
              <a:ext cx="2138948" cy="448517"/>
            </a:xfrm>
            <a:prstGeom prst="rect">
              <a:avLst/>
            </a:prstGeom>
          </p:spPr>
        </p:pic>
        <p:pic>
          <p:nvPicPr>
            <p:cNvPr id="9" name="Picture 8"/>
            <p:cNvPicPr>
              <a:picLocks noChangeAspect="1"/>
            </p:cNvPicPr>
            <p:nvPr/>
          </p:nvPicPr>
          <p:blipFill rotWithShape="1">
            <a:blip r:embed="rId8"/>
            <a:srcRect t="8525" r="1125"/>
            <a:stretch/>
          </p:blipFill>
          <p:spPr>
            <a:xfrm>
              <a:off x="7401251" y="1761650"/>
              <a:ext cx="2298285" cy="392142"/>
            </a:xfrm>
            <a:prstGeom prst="rect">
              <a:avLst/>
            </a:prstGeom>
          </p:spPr>
        </p:pic>
        <p:pic>
          <p:nvPicPr>
            <p:cNvPr id="11" name="Picture 10"/>
            <p:cNvPicPr>
              <a:picLocks noChangeAspect="1"/>
            </p:cNvPicPr>
            <p:nvPr/>
          </p:nvPicPr>
          <p:blipFill>
            <a:blip r:embed="rId9"/>
            <a:stretch>
              <a:fillRect/>
            </a:stretch>
          </p:blipFill>
          <p:spPr>
            <a:xfrm>
              <a:off x="7401251" y="1323882"/>
              <a:ext cx="2229161" cy="447737"/>
            </a:xfrm>
            <a:prstGeom prst="rect">
              <a:avLst/>
            </a:prstGeom>
          </p:spPr>
        </p:pic>
      </p:grpSp>
      <p:pic>
        <p:nvPicPr>
          <p:cNvPr id="17" name="Graphic 16" descr="Tools with solid fill">
            <a:extLst>
              <a:ext uri="{FF2B5EF4-FFF2-40B4-BE49-F238E27FC236}">
                <a16:creationId xmlns:a16="http://schemas.microsoft.com/office/drawing/2014/main" id="{936FB50F-646F-84F3-D87B-B2DD5B1514FD}"/>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874301" y="195836"/>
            <a:ext cx="780715" cy="780715"/>
          </a:xfrm>
          <a:prstGeom prst="rect">
            <a:avLst/>
          </a:prstGeom>
        </p:spPr>
      </p:pic>
    </p:spTree>
    <p:extLst>
      <p:ext uri="{BB962C8B-B14F-4D97-AF65-F5344CB8AC3E}">
        <p14:creationId xmlns:p14="http://schemas.microsoft.com/office/powerpoint/2010/main" val="2027362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17816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Outlook 2024/</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Targets</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Outreach</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Employer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Branding</a:t>
            </a: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&amp; </a:t>
            </a:r>
            <a:r>
              <a:rPr kumimoji="0" lang="fr-CH"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Sourcing</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pic>
        <p:nvPicPr>
          <p:cNvPr id="5" name="Grafik 4" descr="Klassenzimmer">
            <a:extLst>
              <a:ext uri="{FF2B5EF4-FFF2-40B4-BE49-F238E27FC236}">
                <a16:creationId xmlns:a16="http://schemas.microsoft.com/office/drawing/2014/main" id="{2DF57289-17D2-304F-85CC-9517A74B884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169691" y="-1120572"/>
            <a:ext cx="914400" cy="914400"/>
          </a:xfrm>
          <a:prstGeom prst="rect">
            <a:avLst/>
          </a:prstGeom>
        </p:spPr>
      </p:pic>
      <p:sp>
        <p:nvSpPr>
          <p:cNvPr id="3" name="Rectangle 2"/>
          <p:cNvSpPr/>
          <p:nvPr/>
        </p:nvSpPr>
        <p:spPr>
          <a:xfrm>
            <a:off x="407987" y="1060508"/>
            <a:ext cx="8391144" cy="4801314"/>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Same overall Employer Branding, Outreach and Sourcing strategy will be followed in 2024</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Distribute job ads to university contacts + CERN </a:t>
            </a:r>
            <a:r>
              <a:rPr kumimoji="0" lang="en-GB" b="0" i="0" u="none" strike="noStrike" kern="1200" cap="none" spc="0" normalizeH="0" baseline="0" noProof="0" dirty="0" err="1">
                <a:ln>
                  <a:noFill/>
                </a:ln>
                <a:solidFill>
                  <a:srgbClr val="0033A0"/>
                </a:solidFill>
                <a:effectLst/>
                <a:uLnTx/>
                <a:uFillTx/>
                <a:latin typeface="Arial"/>
                <a:ea typeface="Desy Neue Helvetica 45 Light"/>
                <a:cs typeface="Times New Roman" panose="02020603050405020304" pitchFamily="18" charset="0"/>
              </a:rPr>
              <a:t>Alumnis</a:t>
            </a:r>
            <a:r>
              <a:rPr kumimoji="0" lang="en-GB"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 for student and graduate opportunities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Extend distribution list with contacts at universities/schools and CERN </a:t>
            </a:r>
            <a:r>
              <a:rPr kumimoji="0" lang="en-GB" b="0" i="0" u="none" strike="noStrike" kern="1200" cap="none" spc="0" normalizeH="0" baseline="0" noProof="0" dirty="0" err="1">
                <a:ln>
                  <a:noFill/>
                </a:ln>
                <a:solidFill>
                  <a:srgbClr val="0033A0"/>
                </a:solidFill>
                <a:effectLst/>
                <a:uLnTx/>
                <a:uFillTx/>
                <a:latin typeface="Arial"/>
                <a:ea typeface="Desy Neue Helvetica 45 Light"/>
                <a:cs typeface="Times New Roman" panose="02020603050405020304" pitchFamily="18" charset="0"/>
              </a:rPr>
              <a:t>Alumnis</a:t>
            </a:r>
            <a:r>
              <a:rPr kumimoji="0" lang="en-GB"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 to push job advertisement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Keep monitoring return on investment of outreach activities by checking numbers of applications from Germany regularly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Analyze from which German universities we received most applications to track return on investment of advertising at universities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Keep high rate of direct sourcing to increase number of applications, diversity and quality of talent pool</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Even more focus on attracting talents from Technical and Administrative Field + IT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b="0" i="0" u="none" strike="noStrike" kern="1200" cap="none" spc="0" normalizeH="0" baseline="0" noProof="0" dirty="0">
                <a:ln>
                  <a:noFill/>
                </a:ln>
                <a:solidFill>
                  <a:srgbClr val="0033A0"/>
                </a:solidFill>
                <a:effectLst/>
                <a:uLnTx/>
                <a:uFillTx/>
                <a:latin typeface="Arial"/>
                <a:ea typeface="Desy Neue Helvetica 45 Light"/>
                <a:cs typeface="Times New Roman" panose="02020603050405020304" pitchFamily="18" charset="0"/>
              </a:rPr>
              <a:t>Launch of CERN career website upgrade</a:t>
            </a:r>
          </a:p>
          <a:p>
            <a:pPr marL="285750" indent="-285750">
              <a:buFont typeface="Wingdings" panose="05000000000000000000" pitchFamily="2" charset="2"/>
              <a:buChar char="§"/>
              <a:defRPr/>
            </a:pPr>
            <a:r>
              <a:rPr kumimoji="0" lang="fr-CH" b="0" i="0" u="none" strike="noStrike" kern="1200" cap="none" spc="0" normalizeH="0" baseline="0" noProof="0" dirty="0">
                <a:ln>
                  <a:noFill/>
                </a:ln>
                <a:solidFill>
                  <a:srgbClr val="0033A0"/>
                </a:solidFill>
                <a:effectLst/>
                <a:uLnTx/>
                <a:uFillTx/>
                <a:latin typeface="Arial"/>
                <a:cs typeface="Arial"/>
              </a:rPr>
              <a:t>Attend </a:t>
            </a:r>
            <a:r>
              <a:rPr kumimoji="0" lang="fr-CH" b="0" i="0" u="none" strike="noStrike" kern="1200" cap="none" spc="0" normalizeH="0" baseline="0" noProof="0" dirty="0" err="1">
                <a:ln>
                  <a:noFill/>
                </a:ln>
                <a:solidFill>
                  <a:srgbClr val="0033A0"/>
                </a:solidFill>
                <a:effectLst/>
                <a:uLnTx/>
                <a:uFillTx/>
                <a:latin typeface="Arial"/>
                <a:cs typeface="Arial"/>
              </a:rPr>
              <a:t>most</a:t>
            </a:r>
            <a:r>
              <a:rPr kumimoji="0" lang="fr-CH" b="0" i="0" u="none" strike="noStrike" kern="1200" cap="none" spc="0" normalizeH="0" baseline="0" noProof="0" dirty="0">
                <a:ln>
                  <a:noFill/>
                </a:ln>
                <a:solidFill>
                  <a:srgbClr val="0033A0"/>
                </a:solidFill>
                <a:effectLst/>
                <a:uLnTx/>
                <a:uFillTx/>
                <a:latin typeface="Arial"/>
                <a:cs typeface="Arial"/>
              </a:rPr>
              <a:t> relevant </a:t>
            </a:r>
            <a:r>
              <a:rPr kumimoji="0" lang="fr-CH" b="0" i="0" u="none" strike="noStrike" kern="1200" cap="none" spc="0" normalizeH="0" baseline="0" noProof="0" dirty="0" err="1">
                <a:ln>
                  <a:noFill/>
                </a:ln>
                <a:solidFill>
                  <a:srgbClr val="0033A0"/>
                </a:solidFill>
                <a:effectLst/>
                <a:uLnTx/>
                <a:uFillTx/>
                <a:latin typeface="Arial"/>
                <a:cs typeface="Arial"/>
              </a:rPr>
              <a:t>career</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fairs</a:t>
            </a:r>
            <a:r>
              <a:rPr kumimoji="0" lang="fr-CH" b="0" i="0" u="none" strike="noStrike" kern="1200" cap="none" spc="0" normalizeH="0" baseline="0" noProof="0" dirty="0">
                <a:ln>
                  <a:noFill/>
                </a:ln>
                <a:solidFill>
                  <a:srgbClr val="0033A0"/>
                </a:solidFill>
                <a:effectLst/>
                <a:uLnTx/>
                <a:uFillTx/>
                <a:latin typeface="Arial"/>
                <a:cs typeface="Arial"/>
              </a:rPr>
              <a:t> in Germany – </a:t>
            </a:r>
            <a:r>
              <a:rPr kumimoji="0" lang="fr-CH" b="0" i="0" u="none" strike="noStrike" kern="1200" cap="none" spc="0" normalizeH="0" baseline="0" noProof="0" dirty="0" err="1">
                <a:ln>
                  <a:noFill/>
                </a:ln>
                <a:solidFill>
                  <a:srgbClr val="0033A0"/>
                </a:solidFill>
                <a:effectLst/>
                <a:uLnTx/>
                <a:uFillTx/>
                <a:latin typeface="Arial"/>
                <a:cs typeface="Arial"/>
              </a:rPr>
              <a:t>especially</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those</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organized</a:t>
            </a:r>
            <a:r>
              <a:rPr kumimoji="0" lang="fr-CH" b="0" i="0" u="none" strike="noStrike" kern="1200" cap="none" spc="0" normalizeH="0" baseline="0" noProof="0" dirty="0">
                <a:ln>
                  <a:noFill/>
                </a:ln>
                <a:solidFill>
                  <a:srgbClr val="0033A0"/>
                </a:solidFill>
                <a:effectLst/>
                <a:uLnTx/>
                <a:uFillTx/>
                <a:latin typeface="Arial"/>
                <a:cs typeface="Arial"/>
              </a:rPr>
              <a:t> by </a:t>
            </a:r>
            <a:r>
              <a:rPr kumimoji="0" lang="fr-CH" b="0" i="0" u="none" strike="noStrike" kern="1200" cap="none" spc="0" normalizeH="0" baseline="0" noProof="0" dirty="0" err="1">
                <a:ln>
                  <a:noFill/>
                </a:ln>
                <a:solidFill>
                  <a:srgbClr val="0033A0"/>
                </a:solidFill>
                <a:effectLst/>
                <a:uLnTx/>
                <a:uFillTx/>
                <a:latin typeface="Arial"/>
                <a:cs typeface="Arial"/>
              </a:rPr>
              <a:t>universities</a:t>
            </a:r>
            <a:r>
              <a:rPr kumimoji="0" lang="fr-CH" b="0" i="0" u="none" strike="noStrike" kern="1200" cap="none" spc="0" normalizeH="0" baseline="0" noProof="0" dirty="0">
                <a:ln>
                  <a:noFill/>
                </a:ln>
                <a:solidFill>
                  <a:srgbClr val="0033A0"/>
                </a:solidFill>
                <a:effectLst/>
                <a:uLnTx/>
                <a:uFillTx/>
                <a:latin typeface="Arial"/>
                <a:cs typeface="Arial"/>
              </a:rPr>
              <a:t> &amp; </a:t>
            </a:r>
            <a:r>
              <a:rPr kumimoji="0" lang="fr-CH" b="0" i="0" u="none" strike="noStrike" kern="1200" cap="none" spc="0" normalizeH="0" baseline="0" noProof="0" dirty="0" err="1">
                <a:ln>
                  <a:noFill/>
                </a:ln>
                <a:solidFill>
                  <a:srgbClr val="0033A0"/>
                </a:solidFill>
                <a:effectLst/>
                <a:uLnTx/>
                <a:uFillTx/>
                <a:latin typeface="Arial"/>
                <a:cs typeface="Arial"/>
              </a:rPr>
              <a:t>technical</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schools</a:t>
            </a:r>
            <a:endParaRPr lang="fr-CH" dirty="0">
              <a:solidFill>
                <a:srgbClr val="0033A0"/>
              </a:solidFill>
              <a:latin typeface="Arial"/>
              <a:cs typeface="Arial"/>
            </a:endParaRPr>
          </a:p>
        </p:txBody>
      </p:sp>
      <p:pic>
        <p:nvPicPr>
          <p:cNvPr id="6" name="Picture 5"/>
          <p:cNvPicPr>
            <a:picLocks noChangeAspect="1"/>
          </p:cNvPicPr>
          <p:nvPr/>
        </p:nvPicPr>
        <p:blipFill>
          <a:blip r:embed="rId5"/>
          <a:stretch>
            <a:fillRect/>
          </a:stretch>
        </p:blipFill>
        <p:spPr>
          <a:xfrm>
            <a:off x="8879389" y="2108628"/>
            <a:ext cx="2728120" cy="2043573"/>
          </a:xfrm>
          <a:prstGeom prst="rect">
            <a:avLst/>
          </a:prstGeom>
        </p:spPr>
      </p:pic>
      <p:pic>
        <p:nvPicPr>
          <p:cNvPr id="10" name="Graphic 9" descr="Bullseye with solid fill">
            <a:extLst>
              <a:ext uri="{FF2B5EF4-FFF2-40B4-BE49-F238E27FC236}">
                <a16:creationId xmlns:a16="http://schemas.microsoft.com/office/drawing/2014/main" id="{44B6EA57-90D6-3156-59BC-FFAEE8F6E64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693109" y="523529"/>
            <a:ext cx="914400" cy="914400"/>
          </a:xfrm>
          <a:prstGeom prst="rect">
            <a:avLst/>
          </a:prstGeom>
        </p:spPr>
      </p:pic>
    </p:spTree>
    <p:extLst>
      <p:ext uri="{BB962C8B-B14F-4D97-AF65-F5344CB8AC3E}">
        <p14:creationId xmlns:p14="http://schemas.microsoft.com/office/powerpoint/2010/main" val="3778468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220557"/>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Agenda</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sp>
        <p:nvSpPr>
          <p:cNvPr id="8" name="TextBox 7">
            <a:extLst>
              <a:ext uri="{FF2B5EF4-FFF2-40B4-BE49-F238E27FC236}">
                <a16:creationId xmlns:a16="http://schemas.microsoft.com/office/drawing/2014/main" id="{1F73E29E-0344-735B-EB91-1A7B06FC769C}"/>
              </a:ext>
            </a:extLst>
          </p:cNvPr>
          <p:cNvSpPr txBox="1"/>
          <p:nvPr/>
        </p:nvSpPr>
        <p:spPr bwMode="auto">
          <a:xfrm>
            <a:off x="407987" y="1164593"/>
            <a:ext cx="11279780" cy="307776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22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200" b="0" i="0" u="none" strike="noStrike" kern="1200" cap="none" spc="0" normalizeH="0" baseline="0" noProof="0" dirty="0">
                <a:ln>
                  <a:noFill/>
                </a:ln>
                <a:solidFill>
                  <a:srgbClr val="0033A0"/>
                </a:solidFill>
                <a:effectLst/>
                <a:uLnTx/>
                <a:uFillTx/>
                <a:latin typeface="Arial"/>
                <a:cs typeface="Arial"/>
              </a:rPr>
              <a:t>Current Status Personnel Return DE</a:t>
            </a:r>
          </a:p>
          <a:p>
            <a:pPr marR="0" lvl="0" algn="l" defTabSz="914400" rtl="0" eaLnBrk="1" fontAlgn="auto" latinLnBrk="0" hangingPunct="1">
              <a:lnSpc>
                <a:spcPct val="100000"/>
              </a:lnSpc>
              <a:spcBef>
                <a:spcPts val="0"/>
              </a:spcBef>
              <a:spcAft>
                <a:spcPts val="0"/>
              </a:spcAft>
              <a:buClrTx/>
              <a:buSzTx/>
              <a:tabLst/>
              <a:defRPr/>
            </a:pPr>
            <a:endParaRPr kumimoji="0" lang="en-US" sz="22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200" b="0" i="0" u="none" strike="noStrike" kern="1200" cap="none" spc="0" normalizeH="0" baseline="0" noProof="0" dirty="0">
                <a:ln>
                  <a:noFill/>
                </a:ln>
                <a:solidFill>
                  <a:srgbClr val="0033A0"/>
                </a:solidFill>
                <a:effectLst/>
                <a:uLnTx/>
                <a:uFillTx/>
                <a:latin typeface="Arial"/>
                <a:cs typeface="Arial"/>
              </a:rPr>
              <a:t>Review of Employer Branding, Outreach and Sourcing Strategy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200" b="0" i="0" u="none" strike="noStrike" kern="1200" cap="none" spc="0" normalizeH="0" baseline="0" noProof="0" dirty="0">
                <a:ln>
                  <a:noFill/>
                </a:ln>
                <a:solidFill>
                  <a:srgbClr val="0033A0"/>
                </a:solidFill>
                <a:effectLst/>
                <a:uLnTx/>
                <a:uFillTx/>
                <a:latin typeface="Arial"/>
                <a:cs typeface="Arial"/>
              </a:rPr>
              <a:t>Recap of 2023 - What has been done and return on investment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200" b="0" i="0" u="none" strike="noStrike" kern="1200" cap="none" spc="0" normalizeH="0" baseline="0" noProof="0" dirty="0">
                <a:ln>
                  <a:noFill/>
                </a:ln>
                <a:solidFill>
                  <a:srgbClr val="0033A0"/>
                </a:solidFill>
                <a:effectLst/>
                <a:uLnTx/>
                <a:uFillTx/>
                <a:latin typeface="Arial"/>
                <a:cs typeface="Arial"/>
              </a:rPr>
              <a:t>Outlook/Targets 2024 - Ongoing actions and focus areas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800" b="0" i="0" u="none" strike="noStrike" kern="1200" cap="none" spc="0" normalizeH="0" baseline="0" noProof="0" dirty="0">
              <a:ln>
                <a:noFill/>
              </a:ln>
              <a:solidFill>
                <a:srgbClr val="0033A0"/>
              </a:solidFill>
              <a:effectLst/>
              <a:uLnTx/>
              <a:uFillTx/>
              <a:latin typeface="Arial"/>
              <a:cs typeface="Arial"/>
            </a:endParaRPr>
          </a:p>
        </p:txBody>
      </p:sp>
      <p:pic>
        <p:nvPicPr>
          <p:cNvPr id="6" name="Graphic 5" descr="Clipboard Checked with solid fill">
            <a:extLst>
              <a:ext uri="{FF2B5EF4-FFF2-40B4-BE49-F238E27FC236}">
                <a16:creationId xmlns:a16="http://schemas.microsoft.com/office/drawing/2014/main" id="{CBB88F37-DBD8-4AB3-27A1-F1377524EF7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15600" y="371899"/>
            <a:ext cx="1230206" cy="1230206"/>
          </a:xfrm>
          <a:prstGeom prst="rect">
            <a:avLst/>
          </a:prstGeom>
        </p:spPr>
      </p:pic>
    </p:spTree>
    <p:extLst>
      <p:ext uri="{BB962C8B-B14F-4D97-AF65-F5344CB8AC3E}">
        <p14:creationId xmlns:p14="http://schemas.microsoft.com/office/powerpoint/2010/main" val="2579543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17816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Conclusion Trend Personnel </a:t>
            </a:r>
            <a:r>
              <a:rPr lang="fr-CH" altLang="en-US" sz="2800" dirty="0">
                <a:solidFill>
                  <a:srgbClr val="0033A0"/>
                </a:solidFill>
                <a:latin typeface="Calibri" panose="020F0502020204030204" pitchFamily="34" charset="0"/>
                <a:ea typeface="Calibri" panose="020F0502020204030204" pitchFamily="34" charset="0"/>
                <a:cs typeface="Times New Roman" panose="02020603050405020304" pitchFamily="18" charset="0"/>
              </a:rPr>
              <a:t>Return</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sp>
        <p:nvSpPr>
          <p:cNvPr id="3" name="Rectangle 2"/>
          <p:cNvSpPr/>
          <p:nvPr/>
        </p:nvSpPr>
        <p:spPr>
          <a:xfrm>
            <a:off x="407986" y="1060508"/>
            <a:ext cx="11136313" cy="2831544"/>
          </a:xfrm>
          <a:prstGeom prst="rect">
            <a:avLst/>
          </a:prstGeom>
        </p:spPr>
        <p:txBody>
          <a:bodyPr wrap="square">
            <a:spAutoFit/>
          </a:bodyPr>
          <a:lstStyle/>
          <a:p>
            <a:pPr marL="285750" indent="-285750">
              <a:buFont typeface="Wingdings" panose="05000000000000000000" pitchFamily="2" charset="2"/>
              <a:buChar char="§"/>
              <a:defRPr/>
            </a:pPr>
            <a:endParaRPr kumimoji="0" lang="fr-CH" b="0" i="0" u="none" strike="noStrike" kern="1200" cap="none" spc="0" normalizeH="0" baseline="0" noProof="0" dirty="0">
              <a:ln>
                <a:noFill/>
              </a:ln>
              <a:solidFill>
                <a:srgbClr val="0033A0"/>
              </a:solidFill>
              <a:effectLst/>
              <a:uLnTx/>
              <a:uFillTx/>
              <a:latin typeface="Arial"/>
              <a:cs typeface="Arial"/>
            </a:endParaRPr>
          </a:p>
          <a:p>
            <a:pPr marL="285750" indent="-285750">
              <a:buFont typeface="Wingdings" panose="05000000000000000000" pitchFamily="2" charset="2"/>
              <a:buChar char="§"/>
              <a:defRPr/>
            </a:pPr>
            <a:r>
              <a:rPr lang="en-GB" dirty="0">
                <a:solidFill>
                  <a:srgbClr val="0033A0"/>
                </a:solidFill>
                <a:latin typeface="Arial"/>
                <a:cs typeface="Arial"/>
              </a:rPr>
              <a:t>Number of German applications increased across programmes. Positive trends also in selections for Students and Graduates but number of staff continues to decline. </a:t>
            </a:r>
          </a:p>
          <a:p>
            <a:pPr marL="285750" indent="-285750">
              <a:buFont typeface="Wingdings" panose="05000000000000000000" pitchFamily="2" charset="2"/>
              <a:buChar char="§"/>
              <a:defRPr/>
            </a:pPr>
            <a:r>
              <a:rPr lang="en-GB" dirty="0">
                <a:solidFill>
                  <a:srgbClr val="0033A0"/>
                </a:solidFill>
                <a:latin typeface="Arial"/>
                <a:cs typeface="Arial"/>
              </a:rPr>
              <a:t>It won’t be sufficient to rely solely on gradually building up the talent pipeline and hopefully being able to retain students and graduates as staff as this is a long-term strategy and won’t change numbers quick enough. In parallel the number of Germans directly hired as staff must also be significantly increased. </a:t>
            </a:r>
          </a:p>
          <a:p>
            <a:pPr marL="285750" indent="-285750">
              <a:buFont typeface="Wingdings" panose="05000000000000000000" pitchFamily="2" charset="2"/>
              <a:buChar char="§"/>
              <a:defRPr/>
            </a:pPr>
            <a:r>
              <a:rPr lang="en-GB" dirty="0">
                <a:solidFill>
                  <a:srgbClr val="0033A0"/>
                </a:solidFill>
                <a:latin typeface="Arial"/>
                <a:cs typeface="Arial"/>
              </a:rPr>
              <a:t>Thus, topic of demographic change and talent retention from underrepresented countries will become more and more important.</a:t>
            </a:r>
            <a:endParaRPr lang="fr-CH" dirty="0">
              <a:solidFill>
                <a:srgbClr val="0033A0"/>
              </a:solidFill>
              <a:latin typeface="Arial"/>
              <a:cs typeface="Arial"/>
            </a:endParaRPr>
          </a:p>
          <a:p>
            <a:pPr marL="285750" indent="-285750">
              <a:buFont typeface="Wingdings" panose="05000000000000000000" pitchFamily="2" charset="2"/>
              <a:buChar char="§"/>
              <a:defRPr/>
            </a:pPr>
            <a:r>
              <a:rPr kumimoji="0" lang="fr-CH" b="0" i="0" u="none" strike="noStrike" kern="1200" cap="none" spc="0" normalizeH="0" baseline="0" noProof="0" dirty="0">
                <a:ln>
                  <a:noFill/>
                </a:ln>
                <a:solidFill>
                  <a:srgbClr val="0033A0"/>
                </a:solidFill>
                <a:effectLst/>
                <a:uLnTx/>
                <a:uFillTx/>
                <a:latin typeface="Arial"/>
                <a:cs typeface="Arial"/>
              </a:rPr>
              <a:t>Look </a:t>
            </a:r>
            <a:r>
              <a:rPr kumimoji="0" lang="fr-CH" b="0" i="0" u="none" strike="noStrike" kern="1200" cap="none" spc="0" normalizeH="0" baseline="0" noProof="0" dirty="0" err="1">
                <a:ln>
                  <a:noFill/>
                </a:ln>
                <a:solidFill>
                  <a:srgbClr val="0033A0"/>
                </a:solidFill>
                <a:effectLst/>
                <a:uLnTx/>
                <a:uFillTx/>
                <a:latin typeface="Arial"/>
                <a:cs typeface="Arial"/>
              </a:rPr>
              <a:t>into</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implementation</a:t>
            </a:r>
            <a:r>
              <a:rPr kumimoji="0" lang="fr-CH" b="0" i="0" u="none" strike="noStrike" kern="1200" cap="none" spc="0" normalizeH="0" baseline="0" noProof="0" dirty="0">
                <a:ln>
                  <a:noFill/>
                </a:ln>
                <a:solidFill>
                  <a:srgbClr val="0033A0"/>
                </a:solidFill>
                <a:effectLst/>
                <a:uLnTx/>
                <a:uFillTx/>
                <a:latin typeface="Arial"/>
                <a:cs typeface="Arial"/>
              </a:rPr>
              <a:t> of </a:t>
            </a:r>
            <a:r>
              <a:rPr kumimoji="0" lang="fr-CH" b="0" i="0" u="none" strike="noStrike" kern="1200" cap="none" spc="0" normalizeH="0" baseline="0" noProof="0" dirty="0" err="1">
                <a:ln>
                  <a:noFill/>
                </a:ln>
                <a:solidFill>
                  <a:srgbClr val="0033A0"/>
                </a:solidFill>
                <a:effectLst/>
                <a:uLnTx/>
                <a:uFillTx/>
                <a:latin typeface="Arial"/>
                <a:cs typeface="Arial"/>
              </a:rPr>
              <a:t>potential</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measures</a:t>
            </a:r>
            <a:r>
              <a:rPr kumimoji="0" lang="fr-CH" b="0" i="0" u="none" strike="noStrike" kern="1200" cap="none" spc="0" normalizeH="0" baseline="0" noProof="0" dirty="0">
                <a:ln>
                  <a:noFill/>
                </a:ln>
                <a:solidFill>
                  <a:srgbClr val="0033A0"/>
                </a:solidFill>
                <a:effectLst/>
                <a:uLnTx/>
                <a:uFillTx/>
                <a:latin typeface="Arial"/>
                <a:cs typeface="Arial"/>
              </a:rPr>
              <a:t> to </a:t>
            </a:r>
            <a:r>
              <a:rPr kumimoji="0" lang="fr-CH" b="0" i="0" u="none" strike="noStrike" kern="1200" cap="none" spc="0" normalizeH="0" baseline="0" noProof="0" dirty="0" err="1">
                <a:ln>
                  <a:noFill/>
                </a:ln>
                <a:solidFill>
                  <a:srgbClr val="0033A0"/>
                </a:solidFill>
                <a:effectLst/>
                <a:uLnTx/>
                <a:uFillTx/>
                <a:latin typeface="Arial"/>
                <a:cs typeface="Arial"/>
              </a:rPr>
              <a:t>increase</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hires</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from</a:t>
            </a:r>
            <a:r>
              <a:rPr kumimoji="0" lang="fr-CH" b="0" i="0" u="none" strike="noStrike" kern="1200" cap="none" spc="0" normalizeH="0" baseline="0" noProof="0" dirty="0">
                <a:ln>
                  <a:noFill/>
                </a:ln>
                <a:solidFill>
                  <a:srgbClr val="0033A0"/>
                </a:solidFill>
                <a:effectLst/>
                <a:uLnTx/>
                <a:uFillTx/>
                <a:latin typeface="Arial"/>
                <a:cs typeface="Arial"/>
              </a:rPr>
              <a:t> </a:t>
            </a:r>
            <a:r>
              <a:rPr kumimoji="0" lang="fr-CH" b="0" i="0" u="none" strike="noStrike" kern="1200" cap="none" spc="0" normalizeH="0" baseline="0" noProof="0" dirty="0" err="1">
                <a:ln>
                  <a:noFill/>
                </a:ln>
                <a:solidFill>
                  <a:srgbClr val="0033A0"/>
                </a:solidFill>
                <a:effectLst/>
                <a:uLnTx/>
                <a:uFillTx/>
                <a:latin typeface="Arial"/>
                <a:cs typeface="Arial"/>
              </a:rPr>
              <a:t>underrepresented</a:t>
            </a:r>
            <a:r>
              <a:rPr kumimoji="0" lang="fr-CH" b="0" i="0" u="none" strike="noStrike" kern="1200" cap="none" spc="0" normalizeH="0" baseline="0" noProof="0" dirty="0">
                <a:ln>
                  <a:noFill/>
                </a:ln>
                <a:solidFill>
                  <a:srgbClr val="0033A0"/>
                </a:solidFill>
                <a:effectLst/>
                <a:uLnTx/>
                <a:uFillTx/>
                <a:latin typeface="Arial"/>
                <a:cs typeface="Arial"/>
              </a:rPr>
              <a:t> countries.</a:t>
            </a:r>
            <a:endParaRPr kumimoji="0" lang="fr-CH" sz="1600" b="0" i="0" u="none" strike="noStrike" kern="1200" cap="none" spc="0" normalizeH="0" baseline="0" noProof="0" dirty="0">
              <a:ln>
                <a:noFill/>
              </a:ln>
              <a:solidFill>
                <a:srgbClr val="0033A0"/>
              </a:solidFill>
              <a:effectLst/>
              <a:uLnTx/>
              <a:uFillTx/>
              <a:latin typeface="Arial"/>
              <a:cs typeface="Arial"/>
            </a:endParaRPr>
          </a:p>
          <a:p>
            <a:pPr marL="285750" indent="-285750">
              <a:buFont typeface="Wingdings" panose="05000000000000000000" pitchFamily="2" charset="2"/>
              <a:buChar char="§"/>
              <a:defRPr/>
            </a:pPr>
            <a:endParaRPr kumimoji="0" lang="fr-CH" sz="1600" b="0" i="0" u="none" strike="noStrike" kern="1200" cap="none" spc="0" normalizeH="0" baseline="0" noProof="0" dirty="0">
              <a:ln>
                <a:noFill/>
              </a:ln>
              <a:solidFill>
                <a:srgbClr val="0033A0"/>
              </a:solidFill>
              <a:effectLst/>
              <a:uLnTx/>
              <a:uFillTx/>
              <a:latin typeface="Arial"/>
              <a:cs typeface="Arial"/>
            </a:endParaRPr>
          </a:p>
        </p:txBody>
      </p:sp>
      <p:pic>
        <p:nvPicPr>
          <p:cNvPr id="11" name="Graphic 58" descr="Bar chart">
            <a:extLst>
              <a:ext uri="{FF2B5EF4-FFF2-40B4-BE49-F238E27FC236}">
                <a16:creationId xmlns:a16="http://schemas.microsoft.com/office/drawing/2014/main" id="{2DF57289-17D2-304F-85CC-9517A74B884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749756" y="329503"/>
            <a:ext cx="914400" cy="914400"/>
          </a:xfrm>
          <a:prstGeom prst="rect">
            <a:avLst/>
          </a:prstGeom>
        </p:spPr>
      </p:pic>
    </p:spTree>
    <p:extLst>
      <p:ext uri="{BB962C8B-B14F-4D97-AF65-F5344CB8AC3E}">
        <p14:creationId xmlns:p14="http://schemas.microsoft.com/office/powerpoint/2010/main" val="2345281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8" y="3456550"/>
            <a:ext cx="11376025" cy="2153265"/>
          </a:xfrm>
        </p:spPr>
        <p:txBody>
          <a:bodyPr>
            <a:normAutofit fontScale="90000"/>
          </a:bodyPr>
          <a:lstStyle/>
          <a:p>
            <a:pPr algn="ctr">
              <a:defRPr/>
            </a:pPr>
            <a:r>
              <a:rPr lang="fr-CH" sz="5400" b="1" dirty="0" err="1">
                <a:latin typeface="Optima" panose="02000503060000020004"/>
              </a:rPr>
              <a:t>Thank</a:t>
            </a:r>
            <a:r>
              <a:rPr lang="fr-CH" sz="5400" b="1" dirty="0">
                <a:latin typeface="Optima" panose="02000503060000020004"/>
              </a:rPr>
              <a:t> </a:t>
            </a:r>
            <a:r>
              <a:rPr lang="fr-CH" sz="5400" b="1" dirty="0" err="1">
                <a:latin typeface="Optima" panose="02000503060000020004"/>
              </a:rPr>
              <a:t>you</a:t>
            </a:r>
            <a:r>
              <a:rPr lang="fr-CH" sz="5400" b="1" dirty="0">
                <a:latin typeface="Optima" panose="02000503060000020004"/>
              </a:rPr>
              <a:t> for </a:t>
            </a:r>
            <a:r>
              <a:rPr lang="fr-CH" sz="5400" b="1" dirty="0" err="1">
                <a:latin typeface="Optima" panose="02000503060000020004"/>
              </a:rPr>
              <a:t>your</a:t>
            </a:r>
            <a:r>
              <a:rPr lang="fr-CH" sz="5400" b="1" dirty="0">
                <a:latin typeface="Optima" panose="02000503060000020004"/>
              </a:rPr>
              <a:t> attention and for </a:t>
            </a:r>
            <a:r>
              <a:rPr lang="fr-CH" sz="5400" b="1" dirty="0" err="1">
                <a:latin typeface="Optima" panose="02000503060000020004"/>
              </a:rPr>
              <a:t>your</a:t>
            </a:r>
            <a:r>
              <a:rPr lang="fr-CH" sz="5400" b="1" dirty="0">
                <a:latin typeface="Optima" panose="02000503060000020004"/>
              </a:rPr>
              <a:t> </a:t>
            </a:r>
            <a:r>
              <a:rPr lang="fr-CH" sz="5400" b="1" dirty="0" err="1">
                <a:latin typeface="Optima" panose="02000503060000020004"/>
              </a:rPr>
              <a:t>ongoing</a:t>
            </a:r>
            <a:r>
              <a:rPr lang="fr-CH" sz="5400" b="1" dirty="0">
                <a:latin typeface="Optima" panose="02000503060000020004"/>
              </a:rPr>
              <a:t> support in </a:t>
            </a:r>
            <a:r>
              <a:rPr lang="fr-CH" sz="5400" b="1" dirty="0" err="1">
                <a:latin typeface="Optima" panose="02000503060000020004"/>
              </a:rPr>
              <a:t>our</a:t>
            </a:r>
            <a:r>
              <a:rPr lang="fr-CH" sz="5400" b="1" dirty="0">
                <a:latin typeface="Optima" panose="02000503060000020004"/>
              </a:rPr>
              <a:t> </a:t>
            </a:r>
            <a:r>
              <a:rPr lang="fr-CH" sz="5400" b="1" dirty="0" err="1">
                <a:latin typeface="Optima" panose="02000503060000020004"/>
              </a:rPr>
              <a:t>outreach</a:t>
            </a:r>
            <a:r>
              <a:rPr lang="fr-CH" sz="5400" b="1" dirty="0">
                <a:latin typeface="Optima" panose="02000503060000020004"/>
              </a:rPr>
              <a:t> </a:t>
            </a:r>
            <a:r>
              <a:rPr lang="fr-CH" sz="5400" b="1" dirty="0" err="1">
                <a:latin typeface="Optima" panose="02000503060000020004"/>
              </a:rPr>
              <a:t>activities</a:t>
            </a:r>
            <a:r>
              <a:rPr lang="fr-CH" sz="5400" b="1" dirty="0">
                <a:latin typeface="Optima" panose="02000503060000020004"/>
              </a:rPr>
              <a:t>!</a:t>
            </a:r>
            <a:endParaRPr sz="3100" b="1" dirty="0">
              <a:latin typeface="Optima" panose="02000503060000020004"/>
            </a:endParaRPr>
          </a:p>
        </p:txBody>
      </p:sp>
      <p:sp>
        <p:nvSpPr>
          <p:cNvPr id="5" name="Subtitle 2"/>
          <p:cNvSpPr>
            <a:spLocks noGrp="1"/>
          </p:cNvSpPr>
          <p:nvPr>
            <p:ph type="subTitle" idx="1"/>
          </p:nvPr>
        </p:nvSpPr>
        <p:spPr bwMode="auto">
          <a:xfrm>
            <a:off x="407988" y="5141420"/>
            <a:ext cx="11376026" cy="803787"/>
          </a:xfrm>
        </p:spPr>
        <p:txBody>
          <a:bodyPr/>
          <a:lstStyle/>
          <a:p>
            <a:pPr algn="l">
              <a:defRPr/>
            </a:pPr>
            <a:endParaRPr dirty="0"/>
          </a:p>
          <a:p>
            <a:pPr algn="l">
              <a:defRPr/>
            </a:pPr>
            <a:endParaRPr dirty="0"/>
          </a:p>
        </p:txBody>
      </p:sp>
    </p:spTree>
    <p:extLst>
      <p:ext uri="{BB962C8B-B14F-4D97-AF65-F5344CB8AC3E}">
        <p14:creationId xmlns:p14="http://schemas.microsoft.com/office/powerpoint/2010/main" val="3935437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6" name="Title 2"/>
          <p:cNvSpPr txBox="1">
            <a:spLocks/>
          </p:cNvSpPr>
          <p:nvPr/>
        </p:nvSpPr>
        <p:spPr bwMode="auto">
          <a:xfrm>
            <a:off x="369781" y="426017"/>
            <a:ext cx="11558867"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CH" sz="3200" b="1" i="0" u="none" strike="noStrike" kern="0" cap="none" spc="0" normalizeH="0" baseline="0" noProof="0" dirty="0">
                <a:ln>
                  <a:noFill/>
                </a:ln>
                <a:solidFill>
                  <a:srgbClr val="0033A0"/>
                </a:solidFill>
                <a:effectLst/>
                <a:uLnTx/>
                <a:uFillTx/>
                <a:latin typeface="Arial"/>
                <a:cs typeface="Arial"/>
              </a:rPr>
              <a:t>Germany @ CERN </a:t>
            </a:r>
            <a:r>
              <a:rPr kumimoji="0" lang="en-GB" sz="3200" b="1" i="0" u="none" strike="noStrike" kern="0" cap="none" spc="0" normalizeH="0" baseline="0" noProof="0" dirty="0">
                <a:ln>
                  <a:noFill/>
                </a:ln>
                <a:solidFill>
                  <a:srgbClr val="0033A0"/>
                </a:solidFill>
                <a:effectLst/>
                <a:uLnTx/>
                <a:uFillTx/>
                <a:latin typeface="Arial"/>
                <a:cs typeface="Arial"/>
              </a:rPr>
              <a:t>– a closer look on today’s representation</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33A0"/>
                </a:solidFill>
                <a:effectLst/>
                <a:uLnTx/>
                <a:uFillTx/>
                <a:latin typeface="Arial"/>
                <a:cs typeface="Arial"/>
              </a:rPr>
              <a:t>(Primary Nationality DE)</a:t>
            </a:r>
          </a:p>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GB" sz="2400" b="1" i="0" u="none" strike="noStrike" kern="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GB" sz="3200" b="1" i="0" u="none" strike="noStrike" kern="0" cap="none" spc="0" normalizeH="0" baseline="0" noProof="0" dirty="0">
              <a:ln>
                <a:noFill/>
              </a:ln>
              <a:solidFill>
                <a:srgbClr val="0033A0"/>
              </a:solidFill>
              <a:effectLst/>
              <a:uLnTx/>
              <a:uFillTx/>
              <a:latin typeface="Arial"/>
              <a:cs typeface="Arial"/>
            </a:endParaRPr>
          </a:p>
        </p:txBody>
      </p:sp>
      <p:sp>
        <p:nvSpPr>
          <p:cNvPr id="5" name="AutoShape 2" descr="preview url image">
            <a:extLst>
              <a:ext uri="{FF2B5EF4-FFF2-40B4-BE49-F238E27FC236}">
                <a16:creationId xmlns:a16="http://schemas.microsoft.com/office/drawing/2014/main" id="{C5230AA2-DC2A-47A9-DE17-2E58DEB249B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33A0"/>
              </a:solidFill>
              <a:effectLst/>
              <a:uLnTx/>
              <a:uFillTx/>
              <a:latin typeface="Arial"/>
              <a:cs typeface="Arial"/>
            </a:endParaRPr>
          </a:p>
        </p:txBody>
      </p:sp>
      <p:sp>
        <p:nvSpPr>
          <p:cNvPr id="3" name="TextBox 2"/>
          <p:cNvSpPr txBox="1"/>
          <p:nvPr/>
        </p:nvSpPr>
        <p:spPr bwMode="auto">
          <a:xfrm>
            <a:off x="5307429" y="1707115"/>
            <a:ext cx="6230735"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0033A0"/>
                </a:solidFill>
                <a:effectLst/>
                <a:uLnTx/>
                <a:uFillTx/>
                <a:latin typeface="Arial"/>
                <a:cs typeface="Arial"/>
              </a:rPr>
              <a:t>Staff (LD+IC): </a:t>
            </a:r>
            <a:r>
              <a:rPr lang="en-US" sz="1700" dirty="0">
                <a:solidFill>
                  <a:srgbClr val="0033A0"/>
                </a:solidFill>
                <a:latin typeface="Arial"/>
                <a:cs typeface="Arial"/>
              </a:rPr>
              <a:t>10.6%</a:t>
            </a:r>
            <a:endParaRPr kumimoji="0" lang="en-US" sz="17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0033A0"/>
                </a:solidFill>
                <a:effectLst/>
                <a:uLnTx/>
                <a:uFillTx/>
                <a:latin typeface="Arial"/>
                <a:cs typeface="Arial"/>
              </a:rPr>
              <a:t>Students (TECH, DOCT, ADMIN, TRNE): </a:t>
            </a:r>
            <a:r>
              <a:rPr lang="en-US" sz="1700" dirty="0">
                <a:solidFill>
                  <a:srgbClr val="0033A0"/>
                </a:solidFill>
                <a:latin typeface="Arial"/>
                <a:cs typeface="Arial"/>
              </a:rPr>
              <a:t>4.76%</a:t>
            </a:r>
            <a:endParaRPr kumimoji="0" lang="en-US" sz="17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0033A0"/>
                </a:solidFill>
                <a:effectLst/>
                <a:uLnTx/>
                <a:uFillTx/>
                <a:latin typeface="Arial"/>
                <a:cs typeface="Arial"/>
              </a:rPr>
              <a:t>Graduates (FELL+ TTE + GRAE + GRAF + GRAP): 5.8%</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srgbClr val="0033A0"/>
              </a:solidFill>
              <a:effectLst/>
              <a:uLnTx/>
              <a:uFillTx/>
              <a:latin typeface="Arial"/>
              <a:cs typeface="Arial"/>
            </a:endParaRPr>
          </a:p>
        </p:txBody>
      </p:sp>
      <p:sp>
        <p:nvSpPr>
          <p:cNvPr id="7" name="TextBox 6"/>
          <p:cNvSpPr txBox="1"/>
          <p:nvPr/>
        </p:nvSpPr>
        <p:spPr bwMode="auto">
          <a:xfrm>
            <a:off x="7929302" y="1057170"/>
            <a:ext cx="3999346" cy="2616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33A0"/>
                </a:solidFill>
                <a:effectLst/>
                <a:uLnTx/>
                <a:uFillTx/>
                <a:latin typeface="Arial"/>
                <a:cs typeface="Arial"/>
              </a:rPr>
              <a:t>The Data is as of 01.06.2024</a:t>
            </a:r>
            <a:endParaRPr kumimoji="0" lang="en-GB" sz="1100" b="0" i="0" u="none" strike="noStrike" kern="1200" cap="none" spc="0" normalizeH="0" baseline="0" noProof="0" dirty="0">
              <a:ln>
                <a:noFill/>
              </a:ln>
              <a:solidFill>
                <a:srgbClr val="0033A0"/>
              </a:solidFill>
              <a:effectLst/>
              <a:uLnTx/>
              <a:uFillTx/>
              <a:latin typeface="Arial"/>
              <a:cs typeface="Arial"/>
            </a:endParaRPr>
          </a:p>
        </p:txBody>
      </p:sp>
      <p:graphicFrame>
        <p:nvGraphicFramePr>
          <p:cNvPr id="2" name="Table 1">
            <a:extLst>
              <a:ext uri="{FF2B5EF4-FFF2-40B4-BE49-F238E27FC236}">
                <a16:creationId xmlns:a16="http://schemas.microsoft.com/office/drawing/2014/main" id="{2E6145B4-6A1F-26C5-E366-EF1D55AD8FED}"/>
              </a:ext>
            </a:extLst>
          </p:cNvPr>
          <p:cNvGraphicFramePr>
            <a:graphicFrameLocks noGrp="1"/>
          </p:cNvGraphicFramePr>
          <p:nvPr>
            <p:extLst>
              <p:ext uri="{D42A27DB-BD31-4B8C-83A1-F6EECF244321}">
                <p14:modId xmlns:p14="http://schemas.microsoft.com/office/powerpoint/2010/main" val="525797887"/>
              </p:ext>
            </p:extLst>
          </p:nvPr>
        </p:nvGraphicFramePr>
        <p:xfrm>
          <a:off x="10566614" y="2845888"/>
          <a:ext cx="971550" cy="2984500"/>
        </p:xfrm>
        <a:graphic>
          <a:graphicData uri="http://schemas.openxmlformats.org/drawingml/2006/table">
            <a:tbl>
              <a:tblPr>
                <a:tableStyleId>{2A488322-F2BA-4B5B-9748-0D474271808F}</a:tableStyleId>
              </a:tblPr>
              <a:tblGrid>
                <a:gridCol w="609600">
                  <a:extLst>
                    <a:ext uri="{9D8B030D-6E8A-4147-A177-3AD203B41FA5}">
                      <a16:colId xmlns:a16="http://schemas.microsoft.com/office/drawing/2014/main" val="3403412344"/>
                    </a:ext>
                  </a:extLst>
                </a:gridCol>
                <a:gridCol w="361950">
                  <a:extLst>
                    <a:ext uri="{9D8B030D-6E8A-4147-A177-3AD203B41FA5}">
                      <a16:colId xmlns:a16="http://schemas.microsoft.com/office/drawing/2014/main" val="1755903729"/>
                    </a:ext>
                  </a:extLst>
                </a:gridCol>
              </a:tblGrid>
              <a:tr h="184150">
                <a:tc>
                  <a:txBody>
                    <a:bodyPr/>
                    <a:lstStyle/>
                    <a:p>
                      <a:pPr algn="l" fontAlgn="b"/>
                      <a:r>
                        <a:rPr lang="en-GB" sz="1100" u="none" strike="noStrike" dirty="0">
                          <a:effectLst/>
                        </a:rPr>
                        <a:t>TRNE</a:t>
                      </a:r>
                      <a:endParaRPr lang="en-GB" sz="1100" b="0" i="0" u="none" strike="noStrike" dirty="0">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2</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988722339"/>
                  </a:ext>
                </a:extLst>
              </a:tr>
              <a:tr h="184150">
                <a:tc>
                  <a:txBody>
                    <a:bodyPr/>
                    <a:lstStyle/>
                    <a:p>
                      <a:pPr algn="l" fontAlgn="b"/>
                      <a:r>
                        <a:rPr lang="en-GB" sz="1100" u="none" strike="noStrike" dirty="0">
                          <a:effectLst/>
                        </a:rPr>
                        <a:t>ADMIN</a:t>
                      </a:r>
                      <a:endParaRPr lang="en-GB" sz="1100" b="0" i="0" u="none" strike="noStrike" dirty="0">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1</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622445835"/>
                  </a:ext>
                </a:extLst>
              </a:tr>
              <a:tr h="184150">
                <a:tc>
                  <a:txBody>
                    <a:bodyPr/>
                    <a:lstStyle/>
                    <a:p>
                      <a:pPr algn="l" fontAlgn="b"/>
                      <a:r>
                        <a:rPr lang="en-GB" sz="1100" u="none" strike="noStrike" dirty="0">
                          <a:effectLst/>
                        </a:rPr>
                        <a:t>TECH</a:t>
                      </a:r>
                      <a:endParaRPr lang="en-GB" sz="1100" b="0" i="0" u="none" strike="noStrike" dirty="0">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30</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1381152108"/>
                  </a:ext>
                </a:extLst>
              </a:tr>
              <a:tr h="184150">
                <a:tc>
                  <a:txBody>
                    <a:bodyPr/>
                    <a:lstStyle/>
                    <a:p>
                      <a:pPr algn="l" fontAlgn="b"/>
                      <a:r>
                        <a:rPr lang="en-GB" sz="1100" u="none" strike="noStrike">
                          <a:effectLst/>
                        </a:rPr>
                        <a:t>DOCT</a:t>
                      </a:r>
                      <a:endParaRPr lang="en-GB" sz="1100" b="0" i="0" u="none" strike="noStrike">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41</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487045811"/>
                  </a:ext>
                </a:extLst>
              </a:tr>
              <a:tr h="184150">
                <a:tc>
                  <a:txBody>
                    <a:bodyPr/>
                    <a:lstStyle/>
                    <a:p>
                      <a:pPr algn="l" fontAlgn="b"/>
                      <a:r>
                        <a:rPr lang="en-GB" sz="1100" u="none" strike="noStrike">
                          <a:effectLst/>
                        </a:rPr>
                        <a:t>FELL</a:t>
                      </a:r>
                      <a:endParaRPr lang="en-GB" sz="1100" b="0" i="0" u="none" strike="noStrike">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44</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4000231457"/>
                  </a:ext>
                </a:extLst>
              </a:tr>
              <a:tr h="184150">
                <a:tc>
                  <a:txBody>
                    <a:bodyPr/>
                    <a:lstStyle/>
                    <a:p>
                      <a:pPr algn="l" fontAlgn="b"/>
                      <a:r>
                        <a:rPr lang="en-GB" sz="1100" u="none" strike="noStrike">
                          <a:effectLst/>
                        </a:rPr>
                        <a:t>TTE</a:t>
                      </a:r>
                      <a:endParaRPr lang="en-GB" sz="1100" b="0" i="0" u="none" strike="noStrike">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3</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027465356"/>
                  </a:ext>
                </a:extLst>
              </a:tr>
              <a:tr h="184150">
                <a:tc>
                  <a:txBody>
                    <a:bodyPr/>
                    <a:lstStyle/>
                    <a:p>
                      <a:pPr algn="l" fontAlgn="b"/>
                      <a:r>
                        <a:rPr lang="en-GB" sz="1100" u="none" strike="noStrike">
                          <a:effectLst/>
                        </a:rPr>
                        <a:t>GRAE</a:t>
                      </a:r>
                      <a:endParaRPr lang="en-GB" sz="1100" b="0" i="0" u="none" strike="noStrike">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18</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1285125088"/>
                  </a:ext>
                </a:extLst>
              </a:tr>
              <a:tr h="184150">
                <a:tc>
                  <a:txBody>
                    <a:bodyPr/>
                    <a:lstStyle/>
                    <a:p>
                      <a:pPr algn="l" fontAlgn="b"/>
                      <a:r>
                        <a:rPr lang="en-GB" sz="1100" u="none" strike="noStrike">
                          <a:effectLst/>
                        </a:rPr>
                        <a:t>GRAP</a:t>
                      </a:r>
                      <a:endParaRPr lang="en-GB" sz="1100" b="0" i="0" u="none" strike="noStrike">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10</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229072859"/>
                  </a:ext>
                </a:extLst>
              </a:tr>
              <a:tr h="184150">
                <a:tc>
                  <a:txBody>
                    <a:bodyPr/>
                    <a:lstStyle/>
                    <a:p>
                      <a:pPr algn="l" fontAlgn="b"/>
                      <a:r>
                        <a:rPr lang="en-GB" sz="1100" u="none" strike="noStrike">
                          <a:effectLst/>
                        </a:rPr>
                        <a:t>GRAF</a:t>
                      </a:r>
                      <a:endParaRPr lang="en-GB" sz="1100" b="0" i="0" u="none" strike="noStrike">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16</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938288333"/>
                  </a:ext>
                </a:extLst>
              </a:tr>
              <a:tr h="184150">
                <a:tc>
                  <a:txBody>
                    <a:bodyPr/>
                    <a:lstStyle/>
                    <a:p>
                      <a:pPr algn="l" fontAlgn="b"/>
                      <a:r>
                        <a:rPr lang="en-GB" sz="1100" u="none" strike="noStrike" dirty="0">
                          <a:effectLst/>
                        </a:rPr>
                        <a:t>STAFF</a:t>
                      </a:r>
                      <a:endParaRPr lang="en-GB" sz="1100" b="0" i="0" u="none" strike="noStrike" dirty="0">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165</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88410066"/>
                  </a:ext>
                </a:extLst>
              </a:tr>
              <a:tr h="190500">
                <a:tc>
                  <a:txBody>
                    <a:bodyPr/>
                    <a:lstStyle/>
                    <a:p>
                      <a:pPr algn="l" fontAlgn="b"/>
                      <a:r>
                        <a:rPr lang="en-GB" sz="1100" u="none" strike="noStrike" dirty="0">
                          <a:effectLst/>
                        </a:rPr>
                        <a:t>PJAS</a:t>
                      </a:r>
                      <a:endParaRPr lang="en-GB" sz="1100" b="0" i="0" u="none" strike="noStrike" dirty="0">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3</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785522125"/>
                  </a:ext>
                </a:extLst>
              </a:tr>
              <a:tr h="190500">
                <a:tc>
                  <a:txBody>
                    <a:bodyPr/>
                    <a:lstStyle/>
                    <a:p>
                      <a:pPr algn="l" fontAlgn="b"/>
                      <a:r>
                        <a:rPr lang="en-GB" sz="1100" u="none" strike="noStrike" dirty="0">
                          <a:effectLst/>
                        </a:rPr>
                        <a:t>SASS</a:t>
                      </a:r>
                      <a:endParaRPr lang="en-GB" sz="1100" b="0" i="0" u="none" strike="noStrike" dirty="0">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5</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659063193"/>
                  </a:ext>
                </a:extLst>
              </a:tr>
              <a:tr h="190500">
                <a:tc>
                  <a:txBody>
                    <a:bodyPr/>
                    <a:lstStyle/>
                    <a:p>
                      <a:pPr algn="l" fontAlgn="b"/>
                      <a:r>
                        <a:rPr lang="en-GB" sz="1100" u="none" strike="noStrike" dirty="0">
                          <a:effectLst/>
                        </a:rPr>
                        <a:t>COAS</a:t>
                      </a:r>
                      <a:endParaRPr lang="en-GB" sz="1100" b="0" i="0" u="none" strike="noStrike" dirty="0">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25</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780204419"/>
                  </a:ext>
                </a:extLst>
              </a:tr>
              <a:tr h="190500">
                <a:tc>
                  <a:txBody>
                    <a:bodyPr/>
                    <a:lstStyle/>
                    <a:p>
                      <a:pPr algn="l" fontAlgn="b"/>
                      <a:r>
                        <a:rPr lang="en-GB" sz="1100" u="none" strike="noStrike" dirty="0">
                          <a:effectLst/>
                        </a:rPr>
                        <a:t>USER</a:t>
                      </a:r>
                      <a:endParaRPr lang="en-GB" sz="1100" b="0" i="0" u="none" strike="noStrike" dirty="0">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1127</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741989755"/>
                  </a:ext>
                </a:extLst>
              </a:tr>
              <a:tr h="190500">
                <a:tc>
                  <a:txBody>
                    <a:bodyPr/>
                    <a:lstStyle/>
                    <a:p>
                      <a:pPr algn="l" fontAlgn="b"/>
                      <a:r>
                        <a:rPr lang="en-GB" sz="1100" u="none" strike="noStrike">
                          <a:effectLst/>
                        </a:rPr>
                        <a:t>VISC</a:t>
                      </a:r>
                      <a:endParaRPr lang="en-GB" sz="1100" b="0" i="0" u="none" strike="noStrike">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64</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190216096"/>
                  </a:ext>
                </a:extLst>
              </a:tr>
              <a:tr h="190500">
                <a:tc>
                  <a:txBody>
                    <a:bodyPr/>
                    <a:lstStyle/>
                    <a:p>
                      <a:pPr algn="l" fontAlgn="b"/>
                      <a:r>
                        <a:rPr lang="en-GB" sz="1100" u="none" strike="noStrike" dirty="0">
                          <a:effectLst/>
                        </a:rPr>
                        <a:t>Total</a:t>
                      </a:r>
                      <a:endParaRPr lang="en-GB" sz="1100" b="0" i="0" u="none" strike="noStrike" dirty="0">
                        <a:solidFill>
                          <a:srgbClr val="0033A0"/>
                        </a:solidFill>
                        <a:effectLst/>
                        <a:latin typeface="Arial" panose="020B0604020202020204" pitchFamily="34" charset="0"/>
                      </a:endParaRPr>
                    </a:p>
                  </a:txBody>
                  <a:tcPr marL="6350" marR="6350" marT="6350" marB="0" anchor="b"/>
                </a:tc>
                <a:tc>
                  <a:txBody>
                    <a:bodyPr/>
                    <a:lstStyle/>
                    <a:p>
                      <a:pPr algn="r" fontAlgn="b"/>
                      <a:r>
                        <a:rPr lang="en-US" sz="1100" b="0" i="0" u="none" strike="noStrike" dirty="0">
                          <a:solidFill>
                            <a:srgbClr val="0033A0"/>
                          </a:solidFill>
                          <a:effectLst/>
                          <a:latin typeface="Arial" panose="020B0604020202020204" pitchFamily="34" charset="0"/>
                        </a:rPr>
                        <a:t>1554</a:t>
                      </a:r>
                      <a:endParaRPr lang="en-GB" sz="1100" b="0" i="0" u="none" strike="noStrike" dirty="0">
                        <a:solidFill>
                          <a:srgbClr val="0033A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1100433756"/>
                  </a:ext>
                </a:extLst>
              </a:tr>
            </a:tbl>
          </a:graphicData>
        </a:graphic>
      </p:graphicFrame>
      <p:graphicFrame>
        <p:nvGraphicFramePr>
          <p:cNvPr id="8" name="Chart 7">
            <a:extLst>
              <a:ext uri="{FF2B5EF4-FFF2-40B4-BE49-F238E27FC236}">
                <a16:creationId xmlns:a16="http://schemas.microsoft.com/office/drawing/2014/main" id="{BF6788D6-D346-347A-F47B-89484768D0BF}"/>
              </a:ext>
            </a:extLst>
          </p:cNvPr>
          <p:cNvGraphicFramePr>
            <a:graphicFrameLocks/>
          </p:cNvGraphicFramePr>
          <p:nvPr>
            <p:extLst>
              <p:ext uri="{D42A27DB-BD31-4B8C-83A1-F6EECF244321}">
                <p14:modId xmlns:p14="http://schemas.microsoft.com/office/powerpoint/2010/main" val="1117276841"/>
              </p:ext>
            </p:extLst>
          </p:nvPr>
        </p:nvGraphicFramePr>
        <p:xfrm>
          <a:off x="-108247" y="1707115"/>
          <a:ext cx="6810799" cy="43645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52905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9781" y="151242"/>
            <a:ext cx="11376025" cy="1065742"/>
          </a:xfrm>
        </p:spPr>
        <p:txBody>
          <a:bodyPr/>
          <a:lstStyle/>
          <a:p>
            <a:br>
              <a:rPr lang="fr-CH" sz="3200" dirty="0"/>
            </a:br>
            <a:r>
              <a:rPr lang="fr-CH" sz="3200" dirty="0">
                <a:latin typeface="Calibri" panose="020F0502020204030204" pitchFamily="34" charset="0"/>
                <a:ea typeface="Calibri" panose="020F0502020204030204" pitchFamily="34" charset="0"/>
                <a:cs typeface="Calibri" panose="020F0502020204030204" pitchFamily="34" charset="0"/>
              </a:rPr>
              <a:t>Germany @ CERN – Personnel Return and Contribution</a:t>
            </a:r>
            <a:endParaRPr lang="en-GB" sz="3200" dirty="0">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0" cap="none" spc="0" normalizeH="0" baseline="0" noProof="0">
              <a:ln>
                <a:noFill/>
              </a:ln>
              <a:solidFill>
                <a:srgbClr val="FFFFFF"/>
              </a:solidFill>
              <a:effectLst/>
              <a:uLnTx/>
              <a:uFillTx/>
              <a:latin typeface="Arial"/>
              <a:cs typeface="Arial"/>
            </a:endParaRPr>
          </a:p>
        </p:txBody>
      </p:sp>
      <p:grpSp>
        <p:nvGrpSpPr>
          <p:cNvPr id="2" name="Group 1">
            <a:extLst>
              <a:ext uri="{FF2B5EF4-FFF2-40B4-BE49-F238E27FC236}">
                <a16:creationId xmlns:a16="http://schemas.microsoft.com/office/drawing/2014/main" id="{F383CC5C-4EA0-6777-A547-391037276F64}"/>
              </a:ext>
            </a:extLst>
          </p:cNvPr>
          <p:cNvGrpSpPr/>
          <p:nvPr/>
        </p:nvGrpSpPr>
        <p:grpSpPr>
          <a:xfrm>
            <a:off x="966050" y="1312021"/>
            <a:ext cx="10183486" cy="3026515"/>
            <a:chOff x="292608" y="1389842"/>
            <a:chExt cx="11745618" cy="3618033"/>
          </a:xfrm>
        </p:grpSpPr>
        <p:pic>
          <p:nvPicPr>
            <p:cNvPr id="12" name="Picture 11">
              <a:extLst>
                <a:ext uri="{FF2B5EF4-FFF2-40B4-BE49-F238E27FC236}">
                  <a16:creationId xmlns:a16="http://schemas.microsoft.com/office/drawing/2014/main" id="{64128AC0-55B9-3E18-EDD9-C0D03A5FF57D}"/>
                </a:ext>
              </a:extLst>
            </p:cNvPr>
            <p:cNvPicPr>
              <a:picLocks noChangeAspect="1"/>
            </p:cNvPicPr>
            <p:nvPr/>
          </p:nvPicPr>
          <p:blipFill>
            <a:blip r:embed="rId3"/>
            <a:stretch>
              <a:fillRect/>
            </a:stretch>
          </p:blipFill>
          <p:spPr>
            <a:xfrm>
              <a:off x="369781" y="4424568"/>
              <a:ext cx="9552384" cy="583307"/>
            </a:xfrm>
            <a:prstGeom prst="rect">
              <a:avLst/>
            </a:prstGeom>
          </p:spPr>
        </p:pic>
        <p:grpSp>
          <p:nvGrpSpPr>
            <p:cNvPr id="10" name="Group 9">
              <a:extLst>
                <a:ext uri="{FF2B5EF4-FFF2-40B4-BE49-F238E27FC236}">
                  <a16:creationId xmlns:a16="http://schemas.microsoft.com/office/drawing/2014/main" id="{25117E2A-BBF7-0246-0F26-88FEF113E061}"/>
                </a:ext>
              </a:extLst>
            </p:cNvPr>
            <p:cNvGrpSpPr/>
            <p:nvPr/>
          </p:nvGrpSpPr>
          <p:grpSpPr>
            <a:xfrm>
              <a:off x="292608" y="1389842"/>
              <a:ext cx="11745618" cy="2584048"/>
              <a:chOff x="301752" y="1133810"/>
              <a:chExt cx="11745618" cy="2584048"/>
            </a:xfrm>
          </p:grpSpPr>
          <p:pic>
            <p:nvPicPr>
              <p:cNvPr id="7" name="Picture 6">
                <a:extLst>
                  <a:ext uri="{FF2B5EF4-FFF2-40B4-BE49-F238E27FC236}">
                    <a16:creationId xmlns:a16="http://schemas.microsoft.com/office/drawing/2014/main" id="{133B419C-9D13-4BD8-87A2-CE2838201079}"/>
                  </a:ext>
                </a:extLst>
              </p:cNvPr>
              <p:cNvPicPr>
                <a:picLocks noChangeAspect="1"/>
              </p:cNvPicPr>
              <p:nvPr/>
            </p:nvPicPr>
            <p:blipFill>
              <a:blip r:embed="rId4"/>
              <a:stretch>
                <a:fillRect/>
              </a:stretch>
            </p:blipFill>
            <p:spPr>
              <a:xfrm>
                <a:off x="301752" y="1133810"/>
                <a:ext cx="11745618" cy="2139742"/>
              </a:xfrm>
              <a:prstGeom prst="rect">
                <a:avLst/>
              </a:prstGeom>
            </p:spPr>
          </p:pic>
          <p:pic>
            <p:nvPicPr>
              <p:cNvPr id="9" name="Picture 8">
                <a:extLst>
                  <a:ext uri="{FF2B5EF4-FFF2-40B4-BE49-F238E27FC236}">
                    <a16:creationId xmlns:a16="http://schemas.microsoft.com/office/drawing/2014/main" id="{92808694-5285-26D3-B0E1-22E8203150E0}"/>
                  </a:ext>
                </a:extLst>
              </p:cNvPr>
              <p:cNvPicPr>
                <a:picLocks noChangeAspect="1"/>
              </p:cNvPicPr>
              <p:nvPr/>
            </p:nvPicPr>
            <p:blipFill rotWithShape="1">
              <a:blip r:embed="rId5"/>
              <a:srcRect t="26842" r="369"/>
              <a:stretch/>
            </p:blipFill>
            <p:spPr>
              <a:xfrm>
                <a:off x="499441" y="3451039"/>
                <a:ext cx="11246365" cy="266819"/>
              </a:xfrm>
              <a:prstGeom prst="rect">
                <a:avLst/>
              </a:prstGeom>
            </p:spPr>
          </p:pic>
        </p:grpSp>
      </p:grpSp>
    </p:spTree>
    <p:extLst>
      <p:ext uri="{BB962C8B-B14F-4D97-AF65-F5344CB8AC3E}">
        <p14:creationId xmlns:p14="http://schemas.microsoft.com/office/powerpoint/2010/main" val="1513686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873F421-80E5-469D-B04F-4971BCB8030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15" name="Title 2"/>
          <p:cNvSpPr txBox="1">
            <a:spLocks/>
          </p:cNvSpPr>
          <p:nvPr/>
        </p:nvSpPr>
        <p:spPr bwMode="auto">
          <a:xfrm>
            <a:off x="369781" y="151242"/>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fr-CH" sz="3200" b="1" i="0" u="none" strike="noStrike" kern="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90000"/>
              </a:lnSpc>
              <a:spcBef>
                <a:spcPts val="0"/>
              </a:spcBef>
              <a:spcAft>
                <a:spcPts val="0"/>
              </a:spcAft>
              <a:buClrTx/>
              <a:buSzTx/>
              <a:buFontTx/>
              <a:buNone/>
              <a:tabLst/>
              <a:defRPr/>
            </a:pPr>
            <a:r>
              <a:rPr kumimoji="0" lang="fr-CH" sz="3200" b="1" i="0" u="none" strike="noStrike" kern="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Calibri" panose="020F0502020204030204" pitchFamily="34" charset="0"/>
              </a:rPr>
              <a:t>Germany @ CERN </a:t>
            </a:r>
            <a:r>
              <a:rPr kumimoji="0" lang="en-GB" sz="3200" b="1" i="0" u="none" strike="noStrike" kern="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Calibri" panose="020F0502020204030204" pitchFamily="34" charset="0"/>
              </a:rPr>
              <a:t>– a closer look on staff members</a:t>
            </a:r>
          </a:p>
        </p:txBody>
      </p:sp>
      <p:sp>
        <p:nvSpPr>
          <p:cNvPr id="3" name="TextBox 2"/>
          <p:cNvSpPr txBox="1"/>
          <p:nvPr/>
        </p:nvSpPr>
        <p:spPr bwMode="auto">
          <a:xfrm>
            <a:off x="5619891" y="5143171"/>
            <a:ext cx="5796877" cy="338554"/>
          </a:xfrm>
          <a:prstGeom prst="rect">
            <a:avLst/>
          </a:prstGeom>
          <a:noFill/>
          <a:ln w="19050">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3A0"/>
                </a:solidFill>
                <a:effectLst/>
                <a:uLnTx/>
                <a:uFillTx/>
                <a:latin typeface="Arial"/>
                <a:cs typeface="Arial"/>
              </a:rPr>
              <a:t>Decrease by 5.72% in staff members (LD and IC) since 2020</a:t>
            </a:r>
            <a:endParaRPr kumimoji="0" lang="en-GB" sz="1600" b="0" i="0" u="none" strike="noStrike" kern="1200" cap="none" spc="0" normalizeH="0" baseline="0" noProof="0" dirty="0">
              <a:ln>
                <a:noFill/>
              </a:ln>
              <a:solidFill>
                <a:srgbClr val="0033A0"/>
              </a:solidFill>
              <a:effectLst/>
              <a:uLnTx/>
              <a:uFillTx/>
              <a:latin typeface="Arial"/>
              <a:cs typeface="Arial"/>
            </a:endParaRPr>
          </a:p>
        </p:txBody>
      </p:sp>
      <p:pic>
        <p:nvPicPr>
          <p:cNvPr id="6" name="Picture 5">
            <a:extLst>
              <a:ext uri="{FF2B5EF4-FFF2-40B4-BE49-F238E27FC236}">
                <a16:creationId xmlns:a16="http://schemas.microsoft.com/office/drawing/2014/main" id="{203911ED-00B0-892A-4BD0-67A2A8DCCD55}"/>
              </a:ext>
            </a:extLst>
          </p:cNvPr>
          <p:cNvPicPr>
            <a:picLocks noChangeAspect="1"/>
          </p:cNvPicPr>
          <p:nvPr/>
        </p:nvPicPr>
        <p:blipFill rotWithShape="1">
          <a:blip r:embed="rId3"/>
          <a:srcRect t="1863"/>
          <a:stretch/>
        </p:blipFill>
        <p:spPr>
          <a:xfrm>
            <a:off x="629055" y="1065640"/>
            <a:ext cx="10933889" cy="4044308"/>
          </a:xfrm>
          <a:prstGeom prst="rect">
            <a:avLst/>
          </a:prstGeom>
        </p:spPr>
      </p:pic>
      <p:sp>
        <p:nvSpPr>
          <p:cNvPr id="20" name="Rectangle 19">
            <a:extLst>
              <a:ext uri="{FF2B5EF4-FFF2-40B4-BE49-F238E27FC236}">
                <a16:creationId xmlns:a16="http://schemas.microsoft.com/office/drawing/2014/main" id="{7D5232C6-29BD-4E5D-396F-D61ADE827F91}"/>
              </a:ext>
            </a:extLst>
          </p:cNvPr>
          <p:cNvSpPr/>
          <p:nvPr/>
        </p:nvSpPr>
        <p:spPr>
          <a:xfrm>
            <a:off x="2433293" y="1876873"/>
            <a:ext cx="374758" cy="2824830"/>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23" name="Oval 22"/>
          <p:cNvSpPr/>
          <p:nvPr/>
        </p:nvSpPr>
        <p:spPr>
          <a:xfrm>
            <a:off x="10411621" y="4397032"/>
            <a:ext cx="513592" cy="39546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cs typeface="Arial"/>
            </a:endParaRPr>
          </a:p>
        </p:txBody>
      </p:sp>
      <p:sp>
        <p:nvSpPr>
          <p:cNvPr id="25" name="Rectangle 24">
            <a:extLst>
              <a:ext uri="{FF2B5EF4-FFF2-40B4-BE49-F238E27FC236}">
                <a16:creationId xmlns:a16="http://schemas.microsoft.com/office/drawing/2014/main" id="{41422C43-ED50-EF8F-9325-6D1466CB2DF8}"/>
              </a:ext>
            </a:extLst>
          </p:cNvPr>
          <p:cNvSpPr/>
          <p:nvPr/>
        </p:nvSpPr>
        <p:spPr>
          <a:xfrm>
            <a:off x="8863266" y="1880118"/>
            <a:ext cx="374758" cy="2824830"/>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26" name="Rectangle 25">
            <a:extLst>
              <a:ext uri="{FF2B5EF4-FFF2-40B4-BE49-F238E27FC236}">
                <a16:creationId xmlns:a16="http://schemas.microsoft.com/office/drawing/2014/main" id="{60B1F9C7-63AC-3EF4-7C80-3A96B89E41E5}"/>
              </a:ext>
            </a:extLst>
          </p:cNvPr>
          <p:cNvSpPr/>
          <p:nvPr/>
        </p:nvSpPr>
        <p:spPr>
          <a:xfrm>
            <a:off x="4026713" y="1877276"/>
            <a:ext cx="374758" cy="2824830"/>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27" name="Rectangle 26">
            <a:extLst>
              <a:ext uri="{FF2B5EF4-FFF2-40B4-BE49-F238E27FC236}">
                <a16:creationId xmlns:a16="http://schemas.microsoft.com/office/drawing/2014/main" id="{DAD09762-80FB-D981-991B-EEDB751A10B1}"/>
              </a:ext>
            </a:extLst>
          </p:cNvPr>
          <p:cNvSpPr/>
          <p:nvPr/>
        </p:nvSpPr>
        <p:spPr>
          <a:xfrm>
            <a:off x="7245494" y="1876873"/>
            <a:ext cx="374758" cy="2824830"/>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28" name="Rectangle 27">
            <a:extLst>
              <a:ext uri="{FF2B5EF4-FFF2-40B4-BE49-F238E27FC236}">
                <a16:creationId xmlns:a16="http://schemas.microsoft.com/office/drawing/2014/main" id="{1F13D909-EE5D-ED21-C78B-125C49EE82A6}"/>
              </a:ext>
            </a:extLst>
          </p:cNvPr>
          <p:cNvSpPr/>
          <p:nvPr/>
        </p:nvSpPr>
        <p:spPr>
          <a:xfrm>
            <a:off x="5619891" y="1876873"/>
            <a:ext cx="374758" cy="2824830"/>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30" name="Rectangle 29">
            <a:extLst>
              <a:ext uri="{FF2B5EF4-FFF2-40B4-BE49-F238E27FC236}">
                <a16:creationId xmlns:a16="http://schemas.microsoft.com/office/drawing/2014/main" id="{35BE2221-5DDB-24B9-F62E-AB5E59665B8F}"/>
              </a:ext>
            </a:extLst>
          </p:cNvPr>
          <p:cNvSpPr/>
          <p:nvPr/>
        </p:nvSpPr>
        <p:spPr>
          <a:xfrm>
            <a:off x="10481038" y="1876873"/>
            <a:ext cx="374758" cy="2824830"/>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Tree>
    <p:extLst>
      <p:ext uri="{BB962C8B-B14F-4D97-AF65-F5344CB8AC3E}">
        <p14:creationId xmlns:p14="http://schemas.microsoft.com/office/powerpoint/2010/main" val="4186176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7987" y="17816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altLang="en-US" sz="2800" dirty="0">
                <a:solidFill>
                  <a:srgbClr val="0033A0"/>
                </a:solidFill>
                <a:latin typeface="Calibri" panose="020F0502020204030204" pitchFamily="34" charset="0"/>
                <a:ea typeface="Calibri" panose="020F0502020204030204" pitchFamily="34" charset="0"/>
                <a:cs typeface="Times New Roman" panose="02020603050405020304" pitchFamily="18" charset="0"/>
              </a:rPr>
              <a:t>D</a:t>
            </a:r>
            <a:r>
              <a:rPr kumimoji="0" lang="en-GB" altLang="en-US" sz="2800" b="1" i="0" u="none" strike="noStrike" kern="1200" cap="none" spc="0" normalizeH="0" baseline="0" noProof="0" dirty="0" err="1">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evelopment</a:t>
            </a:r>
            <a:r>
              <a:rPr kumimoji="0" lang="en-GB" altLang="en-US" sz="2800" b="1"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staff numbers selected member states (1981-2023)</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pic>
        <p:nvPicPr>
          <p:cNvPr id="5" name="Picture 4">
            <a:extLst>
              <a:ext uri="{FF2B5EF4-FFF2-40B4-BE49-F238E27FC236}">
                <a16:creationId xmlns:a16="http://schemas.microsoft.com/office/drawing/2014/main" id="{42FD06B8-641B-53A4-15BF-8EE408778F9D}"/>
              </a:ext>
            </a:extLst>
          </p:cNvPr>
          <p:cNvPicPr>
            <a:picLocks noChangeAspect="1"/>
          </p:cNvPicPr>
          <p:nvPr/>
        </p:nvPicPr>
        <p:blipFill>
          <a:blip r:embed="rId3"/>
          <a:stretch>
            <a:fillRect/>
          </a:stretch>
        </p:blipFill>
        <p:spPr>
          <a:xfrm>
            <a:off x="227486" y="1773936"/>
            <a:ext cx="5749642" cy="3858768"/>
          </a:xfrm>
          <a:prstGeom prst="rect">
            <a:avLst/>
          </a:prstGeom>
        </p:spPr>
      </p:pic>
      <p:pic>
        <p:nvPicPr>
          <p:cNvPr id="6" name="Picture 5">
            <a:extLst>
              <a:ext uri="{FF2B5EF4-FFF2-40B4-BE49-F238E27FC236}">
                <a16:creationId xmlns:a16="http://schemas.microsoft.com/office/drawing/2014/main" id="{6286733C-D576-9949-ABD5-CCE4F95A2D45}"/>
              </a:ext>
            </a:extLst>
          </p:cNvPr>
          <p:cNvPicPr>
            <a:picLocks noChangeAspect="1"/>
          </p:cNvPicPr>
          <p:nvPr/>
        </p:nvPicPr>
        <p:blipFill>
          <a:blip r:embed="rId4"/>
          <a:stretch>
            <a:fillRect/>
          </a:stretch>
        </p:blipFill>
        <p:spPr>
          <a:xfrm>
            <a:off x="6092951" y="1773936"/>
            <a:ext cx="5817296" cy="3858767"/>
          </a:xfrm>
          <a:prstGeom prst="rect">
            <a:avLst/>
          </a:prstGeom>
        </p:spPr>
      </p:pic>
      <p:sp>
        <p:nvSpPr>
          <p:cNvPr id="8" name="TextBox 7">
            <a:extLst>
              <a:ext uri="{FF2B5EF4-FFF2-40B4-BE49-F238E27FC236}">
                <a16:creationId xmlns:a16="http://schemas.microsoft.com/office/drawing/2014/main" id="{D384D4B4-0FF6-3E8F-2571-A74A79156313}"/>
              </a:ext>
            </a:extLst>
          </p:cNvPr>
          <p:cNvSpPr txBox="1"/>
          <p:nvPr/>
        </p:nvSpPr>
        <p:spPr bwMode="auto">
          <a:xfrm>
            <a:off x="493776" y="5673142"/>
            <a:ext cx="7479792" cy="246221"/>
          </a:xfrm>
          <a:prstGeom prst="rect">
            <a:avLst/>
          </a:prstGeom>
          <a:noFill/>
        </p:spPr>
        <p:txBody>
          <a:bodyPr wrap="square" rtlCol="0">
            <a:spAutoFit/>
          </a:bodyPr>
          <a:lstStyle/>
          <a:p>
            <a:r>
              <a:rPr lang="en-US" sz="1000" dirty="0"/>
              <a:t>Source: </a:t>
            </a:r>
            <a:r>
              <a:rPr lang="en-US" sz="1000" dirty="0">
                <a:hlinkClick r:id="rId5"/>
              </a:rPr>
              <a:t>https://german-dac.web.cern.ch/statistiken</a:t>
            </a:r>
            <a:r>
              <a:rPr lang="en-US" sz="1000" dirty="0"/>
              <a:t> (</a:t>
            </a:r>
            <a:r>
              <a:rPr lang="en-US" sz="1000" dirty="0" err="1"/>
              <a:t>M.Hausschild</a:t>
            </a:r>
            <a:r>
              <a:rPr lang="en-US" sz="1000" dirty="0"/>
              <a:t>) </a:t>
            </a:r>
            <a:endParaRPr lang="en-GB" sz="1000" dirty="0"/>
          </a:p>
        </p:txBody>
      </p:sp>
      <p:sp>
        <p:nvSpPr>
          <p:cNvPr id="9" name="TextBox 8">
            <a:extLst>
              <a:ext uri="{FF2B5EF4-FFF2-40B4-BE49-F238E27FC236}">
                <a16:creationId xmlns:a16="http://schemas.microsoft.com/office/drawing/2014/main" id="{35582C8F-4F68-4980-3C7C-E3DD1BDCB93F}"/>
              </a:ext>
            </a:extLst>
          </p:cNvPr>
          <p:cNvSpPr txBox="1"/>
          <p:nvPr/>
        </p:nvSpPr>
        <p:spPr bwMode="auto">
          <a:xfrm>
            <a:off x="612648" y="1243903"/>
            <a:ext cx="5074790" cy="369332"/>
          </a:xfrm>
          <a:prstGeom prst="rect">
            <a:avLst/>
          </a:prstGeom>
          <a:noFill/>
        </p:spPr>
        <p:txBody>
          <a:bodyPr wrap="square" rtlCol="0">
            <a:spAutoFit/>
          </a:bodyPr>
          <a:lstStyle/>
          <a:p>
            <a:pPr marL="285750" indent="-285750">
              <a:buFont typeface="Wingdings" panose="05000000000000000000" pitchFamily="2" charset="2"/>
              <a:buChar char="§"/>
            </a:pPr>
            <a:r>
              <a:rPr lang="en-US" dirty="0"/>
              <a:t>Lowest level in staff members since 1981!</a:t>
            </a:r>
            <a:endParaRPr lang="en-GB" dirty="0"/>
          </a:p>
        </p:txBody>
      </p:sp>
    </p:spTree>
    <p:extLst>
      <p:ext uri="{BB962C8B-B14F-4D97-AF65-F5344CB8AC3E}">
        <p14:creationId xmlns:p14="http://schemas.microsoft.com/office/powerpoint/2010/main" val="1293984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54E4BB-B6A4-7DF7-7D7A-57EA818AF8A0}"/>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graphicFrame>
        <p:nvGraphicFramePr>
          <p:cNvPr id="3" name="Chart 2">
            <a:extLst>
              <a:ext uri="{FF2B5EF4-FFF2-40B4-BE49-F238E27FC236}">
                <a16:creationId xmlns:a16="http://schemas.microsoft.com/office/drawing/2014/main" id="{B0E89635-6B87-7E32-7ED3-CB936371C86C}"/>
              </a:ext>
            </a:extLst>
          </p:cNvPr>
          <p:cNvGraphicFramePr>
            <a:graphicFrameLocks/>
          </p:cNvGraphicFramePr>
          <p:nvPr>
            <p:extLst>
              <p:ext uri="{D42A27DB-BD31-4B8C-83A1-F6EECF244321}">
                <p14:modId xmlns:p14="http://schemas.microsoft.com/office/powerpoint/2010/main" val="2821895530"/>
              </p:ext>
            </p:extLst>
          </p:nvPr>
        </p:nvGraphicFramePr>
        <p:xfrm>
          <a:off x="-1027745" y="1510453"/>
          <a:ext cx="6690253" cy="39954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Table 3">
            <a:extLst>
              <a:ext uri="{FF2B5EF4-FFF2-40B4-BE49-F238E27FC236}">
                <a16:creationId xmlns:a16="http://schemas.microsoft.com/office/drawing/2014/main" id="{FB3E5BF0-1410-05BE-B85F-8F6A2F5696DC}"/>
              </a:ext>
            </a:extLst>
          </p:cNvPr>
          <p:cNvGraphicFramePr>
            <a:graphicFrameLocks noGrp="1"/>
          </p:cNvGraphicFramePr>
          <p:nvPr>
            <p:extLst>
              <p:ext uri="{D42A27DB-BD31-4B8C-83A1-F6EECF244321}">
                <p14:modId xmlns:p14="http://schemas.microsoft.com/office/powerpoint/2010/main" val="2737781592"/>
              </p:ext>
            </p:extLst>
          </p:nvPr>
        </p:nvGraphicFramePr>
        <p:xfrm>
          <a:off x="9817373" y="2709354"/>
          <a:ext cx="1629924" cy="1828800"/>
        </p:xfrm>
        <a:graphic>
          <a:graphicData uri="http://schemas.openxmlformats.org/drawingml/2006/table">
            <a:tbl>
              <a:tblPr>
                <a:tableStyleId>{93296810-A885-4BE3-A3E7-6D5BEEA58F35}</a:tableStyleId>
              </a:tblPr>
              <a:tblGrid>
                <a:gridCol w="1324313">
                  <a:extLst>
                    <a:ext uri="{9D8B030D-6E8A-4147-A177-3AD203B41FA5}">
                      <a16:colId xmlns:a16="http://schemas.microsoft.com/office/drawing/2014/main" val="4026051100"/>
                    </a:ext>
                  </a:extLst>
                </a:gridCol>
                <a:gridCol w="305611">
                  <a:extLst>
                    <a:ext uri="{9D8B030D-6E8A-4147-A177-3AD203B41FA5}">
                      <a16:colId xmlns:a16="http://schemas.microsoft.com/office/drawing/2014/main" val="677876147"/>
                    </a:ext>
                  </a:extLst>
                </a:gridCol>
              </a:tblGrid>
              <a:tr h="182880">
                <a:tc>
                  <a:txBody>
                    <a:bodyPr/>
                    <a:lstStyle/>
                    <a:p>
                      <a:pPr algn="ctr" fontAlgn="b"/>
                      <a:r>
                        <a:rPr lang="en-GB" sz="1100" b="0" u="none" strike="noStrike" dirty="0">
                          <a:solidFill>
                            <a:schemeClr val="tx1"/>
                          </a:solidFill>
                          <a:effectLst/>
                        </a:rPr>
                        <a:t>&lt;25</a:t>
                      </a:r>
                      <a:endParaRPr lang="en-GB" sz="1100" b="0" i="0" u="none" strike="noStrike" dirty="0">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dirty="0">
                          <a:solidFill>
                            <a:schemeClr val="tx1"/>
                          </a:solidFill>
                          <a:effectLst/>
                        </a:rPr>
                        <a:t>0 </a:t>
                      </a:r>
                      <a:endParaRPr lang="en-GB" sz="1100" b="0" i="0" u="none" strike="noStrike" dirty="0">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3261262143"/>
                  </a:ext>
                </a:extLst>
              </a:tr>
              <a:tr h="182880">
                <a:tc>
                  <a:txBody>
                    <a:bodyPr/>
                    <a:lstStyle/>
                    <a:p>
                      <a:pPr algn="ctr" fontAlgn="b"/>
                      <a:r>
                        <a:rPr lang="en-GB" sz="1100" b="0" u="none" strike="noStrike" dirty="0">
                          <a:solidFill>
                            <a:schemeClr val="tx1"/>
                          </a:solidFill>
                          <a:effectLst/>
                        </a:rPr>
                        <a:t>25-29</a:t>
                      </a:r>
                      <a:endParaRPr lang="en-GB" sz="1100" b="0" i="0" u="none" strike="noStrike" dirty="0">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dirty="0">
                          <a:solidFill>
                            <a:schemeClr val="tx1"/>
                          </a:solidFill>
                          <a:effectLst/>
                        </a:rPr>
                        <a:t>3</a:t>
                      </a:r>
                      <a:endParaRPr lang="en-GB" sz="1100" b="0" i="0" u="none" strike="noStrike" dirty="0">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2248866340"/>
                  </a:ext>
                </a:extLst>
              </a:tr>
              <a:tr h="182880">
                <a:tc>
                  <a:txBody>
                    <a:bodyPr/>
                    <a:lstStyle/>
                    <a:p>
                      <a:pPr algn="ctr" fontAlgn="b"/>
                      <a:r>
                        <a:rPr lang="en-GB" sz="1100" b="0" u="none" strike="noStrike">
                          <a:solidFill>
                            <a:schemeClr val="tx1"/>
                          </a:solidFill>
                          <a:effectLst/>
                        </a:rPr>
                        <a:t>30-34</a:t>
                      </a:r>
                      <a:endParaRPr lang="en-GB" sz="1100" b="0" i="0" u="none" strike="noStrike">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a:solidFill>
                            <a:schemeClr val="tx1"/>
                          </a:solidFill>
                          <a:effectLst/>
                        </a:rPr>
                        <a:t>7</a:t>
                      </a:r>
                      <a:endParaRPr lang="en-GB" sz="1100" b="0" i="0" u="none" strike="noStrike">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439815881"/>
                  </a:ext>
                </a:extLst>
              </a:tr>
              <a:tr h="182880">
                <a:tc>
                  <a:txBody>
                    <a:bodyPr/>
                    <a:lstStyle/>
                    <a:p>
                      <a:pPr algn="ctr" fontAlgn="b"/>
                      <a:r>
                        <a:rPr lang="en-GB" sz="1100" b="0" u="none" strike="noStrike" dirty="0">
                          <a:solidFill>
                            <a:schemeClr val="tx1"/>
                          </a:solidFill>
                          <a:effectLst/>
                        </a:rPr>
                        <a:t>35-39</a:t>
                      </a:r>
                      <a:endParaRPr lang="en-GB" sz="1100" b="0" i="0" u="none" strike="noStrike" dirty="0">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a:solidFill>
                            <a:schemeClr val="tx1"/>
                          </a:solidFill>
                          <a:effectLst/>
                        </a:rPr>
                        <a:t>19</a:t>
                      </a:r>
                      <a:endParaRPr lang="en-GB" sz="1100" b="0" i="0" u="none" strike="noStrike">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3931398684"/>
                  </a:ext>
                </a:extLst>
              </a:tr>
              <a:tr h="182880">
                <a:tc>
                  <a:txBody>
                    <a:bodyPr/>
                    <a:lstStyle/>
                    <a:p>
                      <a:pPr algn="ctr" fontAlgn="b"/>
                      <a:r>
                        <a:rPr lang="en-GB" sz="1100" b="0" u="none" strike="noStrike" dirty="0">
                          <a:solidFill>
                            <a:schemeClr val="tx1"/>
                          </a:solidFill>
                          <a:effectLst/>
                        </a:rPr>
                        <a:t>40-44</a:t>
                      </a:r>
                      <a:endParaRPr lang="en-GB" sz="1100" b="0" i="0" u="none" strike="noStrike" dirty="0">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dirty="0">
                          <a:solidFill>
                            <a:schemeClr val="tx1"/>
                          </a:solidFill>
                          <a:effectLst/>
                        </a:rPr>
                        <a:t>23</a:t>
                      </a:r>
                      <a:endParaRPr lang="en-GB" sz="1100" b="0" i="0" u="none" strike="noStrike" dirty="0">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174515470"/>
                  </a:ext>
                </a:extLst>
              </a:tr>
              <a:tr h="182880">
                <a:tc>
                  <a:txBody>
                    <a:bodyPr/>
                    <a:lstStyle/>
                    <a:p>
                      <a:pPr algn="ctr" fontAlgn="b"/>
                      <a:r>
                        <a:rPr lang="en-GB" sz="1100" b="0" u="none" strike="noStrike">
                          <a:solidFill>
                            <a:schemeClr val="tx1"/>
                          </a:solidFill>
                          <a:effectLst/>
                        </a:rPr>
                        <a:t>45-49</a:t>
                      </a:r>
                      <a:endParaRPr lang="en-GB" sz="1100" b="0" i="0" u="none" strike="noStrike">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a:solidFill>
                            <a:schemeClr val="tx1"/>
                          </a:solidFill>
                          <a:effectLst/>
                        </a:rPr>
                        <a:t>21</a:t>
                      </a:r>
                      <a:endParaRPr lang="en-GB" sz="1100" b="0" i="0" u="none" strike="noStrike">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2597098126"/>
                  </a:ext>
                </a:extLst>
              </a:tr>
              <a:tr h="182880">
                <a:tc>
                  <a:txBody>
                    <a:bodyPr/>
                    <a:lstStyle/>
                    <a:p>
                      <a:pPr algn="ctr" fontAlgn="b"/>
                      <a:r>
                        <a:rPr lang="en-GB" sz="1100" b="0" u="none" strike="noStrike" dirty="0">
                          <a:solidFill>
                            <a:schemeClr val="tx1"/>
                          </a:solidFill>
                          <a:effectLst/>
                        </a:rPr>
                        <a:t>50-54</a:t>
                      </a:r>
                      <a:endParaRPr lang="en-GB" sz="1100" b="0" i="0" u="none" strike="noStrike" dirty="0">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dirty="0">
                          <a:solidFill>
                            <a:schemeClr val="tx1"/>
                          </a:solidFill>
                          <a:effectLst/>
                        </a:rPr>
                        <a:t>23</a:t>
                      </a:r>
                      <a:endParaRPr lang="en-GB" sz="1100" b="0" i="0" u="none" strike="noStrike" dirty="0">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3103377933"/>
                  </a:ext>
                </a:extLst>
              </a:tr>
              <a:tr h="182880">
                <a:tc>
                  <a:txBody>
                    <a:bodyPr/>
                    <a:lstStyle/>
                    <a:p>
                      <a:pPr algn="ctr" fontAlgn="b"/>
                      <a:r>
                        <a:rPr lang="en-GB" sz="1100" b="0" u="none" strike="noStrike">
                          <a:solidFill>
                            <a:schemeClr val="tx1"/>
                          </a:solidFill>
                          <a:effectLst/>
                        </a:rPr>
                        <a:t>55-59</a:t>
                      </a:r>
                      <a:endParaRPr lang="en-GB" sz="1100" b="0" i="0" u="none" strike="noStrike">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dirty="0">
                          <a:solidFill>
                            <a:schemeClr val="tx1"/>
                          </a:solidFill>
                          <a:effectLst/>
                        </a:rPr>
                        <a:t>43</a:t>
                      </a:r>
                      <a:endParaRPr lang="en-GB" sz="1100" b="0" i="0" u="none" strike="noStrike" dirty="0">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2164560394"/>
                  </a:ext>
                </a:extLst>
              </a:tr>
              <a:tr h="182880">
                <a:tc>
                  <a:txBody>
                    <a:bodyPr/>
                    <a:lstStyle/>
                    <a:p>
                      <a:pPr algn="ctr" fontAlgn="b"/>
                      <a:r>
                        <a:rPr lang="en-GB" sz="1100" b="0" u="none" strike="noStrike" dirty="0">
                          <a:solidFill>
                            <a:schemeClr val="tx1"/>
                          </a:solidFill>
                          <a:effectLst/>
                        </a:rPr>
                        <a:t>&gt;60</a:t>
                      </a:r>
                      <a:endParaRPr lang="en-GB" sz="1100" b="0" i="0" u="none" strike="noStrike" dirty="0">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dirty="0">
                          <a:solidFill>
                            <a:schemeClr val="tx1"/>
                          </a:solidFill>
                          <a:effectLst/>
                        </a:rPr>
                        <a:t>26</a:t>
                      </a:r>
                      <a:endParaRPr lang="en-GB" sz="1100" b="0" i="0" u="none" strike="noStrike" dirty="0">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2004993621"/>
                  </a:ext>
                </a:extLst>
              </a:tr>
              <a:tr h="182880">
                <a:tc>
                  <a:txBody>
                    <a:bodyPr/>
                    <a:lstStyle/>
                    <a:p>
                      <a:pPr algn="ctr" fontAlgn="b"/>
                      <a:endParaRPr lang="en-GB" sz="1100" b="0" i="0" u="none" strike="noStrike" dirty="0">
                        <a:solidFill>
                          <a:schemeClr val="tx1"/>
                        </a:solidFill>
                        <a:effectLst/>
                        <a:latin typeface="Aptos Narrow" panose="020B0004020202020204" pitchFamily="34" charset="0"/>
                      </a:endParaRPr>
                    </a:p>
                  </a:txBody>
                  <a:tcPr marL="7620" marR="7620" marT="7620" marB="0" anchor="b"/>
                </a:tc>
                <a:tc>
                  <a:txBody>
                    <a:bodyPr/>
                    <a:lstStyle/>
                    <a:p>
                      <a:pPr algn="ctr" fontAlgn="b"/>
                      <a:r>
                        <a:rPr lang="en-GB" sz="1100" b="0" u="none" strike="noStrike" dirty="0">
                          <a:solidFill>
                            <a:schemeClr val="tx1"/>
                          </a:solidFill>
                          <a:effectLst/>
                        </a:rPr>
                        <a:t>165</a:t>
                      </a:r>
                      <a:endParaRPr lang="en-GB" sz="1100" b="0" i="0" u="none" strike="noStrike" dirty="0">
                        <a:solidFill>
                          <a:schemeClr val="tx1"/>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520150006"/>
                  </a:ext>
                </a:extLst>
              </a:tr>
            </a:tbl>
          </a:graphicData>
        </a:graphic>
      </p:graphicFrame>
      <p:sp>
        <p:nvSpPr>
          <p:cNvPr id="5" name="Title 2">
            <a:extLst>
              <a:ext uri="{FF2B5EF4-FFF2-40B4-BE49-F238E27FC236}">
                <a16:creationId xmlns:a16="http://schemas.microsoft.com/office/drawing/2014/main" id="{35CC44EF-83BA-51CE-A77B-4A431DAB9456}"/>
              </a:ext>
            </a:extLst>
          </p:cNvPr>
          <p:cNvSpPr txBox="1">
            <a:spLocks/>
          </p:cNvSpPr>
          <p:nvPr/>
        </p:nvSpPr>
        <p:spPr>
          <a:xfrm>
            <a:off x="407987" y="17816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altLang="en-US" sz="2800" dirty="0">
                <a:solidFill>
                  <a:srgbClr val="0033A0"/>
                </a:solidFill>
                <a:latin typeface="Calibri" panose="020F0502020204030204" pitchFamily="34" charset="0"/>
                <a:ea typeface="Calibri" panose="020F0502020204030204" pitchFamily="34" charset="0"/>
                <a:cs typeface="Times New Roman" panose="02020603050405020304" pitchFamily="18" charset="0"/>
              </a:rPr>
              <a:t>Distribution DE Staff (LD+IC) by age</a:t>
            </a:r>
            <a:endParaRPr kumimoji="0" lang="en-US" altLang="en-US" sz="2800" b="0" i="0" u="none" strike="noStrike" kern="1200" cap="none" spc="0" normalizeH="0" baseline="0" noProof="0" dirty="0">
              <a:ln>
                <a:noFill/>
              </a:ln>
              <a:solidFill>
                <a:srgbClr val="0033A0"/>
              </a:solidFill>
              <a:effectLst/>
              <a:uLnTx/>
              <a:uFillTx/>
              <a:latin typeface="Arial" panose="020B0604020202020204" pitchFamily="34" charset="0"/>
              <a:cs typeface="Arial"/>
            </a:endParaRPr>
          </a:p>
        </p:txBody>
      </p:sp>
      <p:sp>
        <p:nvSpPr>
          <p:cNvPr id="6" name="TextBox 5">
            <a:extLst>
              <a:ext uri="{FF2B5EF4-FFF2-40B4-BE49-F238E27FC236}">
                <a16:creationId xmlns:a16="http://schemas.microsoft.com/office/drawing/2014/main" id="{E85EA406-AD4B-B429-4A34-3EDC8D4BE872}"/>
              </a:ext>
            </a:extLst>
          </p:cNvPr>
          <p:cNvSpPr txBox="1"/>
          <p:nvPr/>
        </p:nvSpPr>
        <p:spPr bwMode="auto">
          <a:xfrm>
            <a:off x="407987" y="910256"/>
            <a:ext cx="3999346" cy="2616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33A0"/>
                </a:solidFill>
                <a:effectLst/>
                <a:uLnTx/>
                <a:uFillTx/>
                <a:latin typeface="Arial"/>
                <a:cs typeface="Arial"/>
              </a:rPr>
              <a:t>The Data is as of 01.06.2024</a:t>
            </a:r>
            <a:endParaRPr kumimoji="0" lang="en-GB" sz="1100" b="0" i="0" u="none" strike="noStrike" kern="1200" cap="none" spc="0" normalizeH="0" baseline="0" noProof="0" dirty="0">
              <a:ln>
                <a:noFill/>
              </a:ln>
              <a:solidFill>
                <a:srgbClr val="0033A0"/>
              </a:solidFill>
              <a:effectLst/>
              <a:uLnTx/>
              <a:uFillTx/>
              <a:latin typeface="Arial"/>
              <a:cs typeface="Arial"/>
            </a:endParaRPr>
          </a:p>
        </p:txBody>
      </p:sp>
      <p:sp>
        <p:nvSpPr>
          <p:cNvPr id="31" name="TextBox 30">
            <a:extLst>
              <a:ext uri="{FF2B5EF4-FFF2-40B4-BE49-F238E27FC236}">
                <a16:creationId xmlns:a16="http://schemas.microsoft.com/office/drawing/2014/main" id="{41AEB70E-A789-82F5-7483-4FB5BF53EB45}"/>
              </a:ext>
            </a:extLst>
          </p:cNvPr>
          <p:cNvSpPr txBox="1"/>
          <p:nvPr/>
        </p:nvSpPr>
        <p:spPr bwMode="auto">
          <a:xfrm>
            <a:off x="9299999" y="2050733"/>
            <a:ext cx="2212162" cy="523220"/>
          </a:xfrm>
          <a:prstGeom prst="rect">
            <a:avLst/>
          </a:prstGeom>
          <a:noFill/>
        </p:spPr>
        <p:txBody>
          <a:bodyPr wrap="square" rtlCol="0">
            <a:spAutoFit/>
          </a:bodyPr>
          <a:lstStyle/>
          <a:p>
            <a:pPr algn="r"/>
            <a:r>
              <a:rPr lang="en-US" sz="1400" dirty="0"/>
              <a:t>46 LDs, 119 ICs</a:t>
            </a:r>
          </a:p>
          <a:p>
            <a:pPr algn="r"/>
            <a:r>
              <a:rPr lang="en-US" sz="1400" dirty="0"/>
              <a:t>41.81% &gt; 55</a:t>
            </a:r>
            <a:endParaRPr lang="en-GB" sz="1400" dirty="0"/>
          </a:p>
        </p:txBody>
      </p:sp>
      <p:graphicFrame>
        <p:nvGraphicFramePr>
          <p:cNvPr id="7" name="Chart 6">
            <a:extLst>
              <a:ext uri="{FF2B5EF4-FFF2-40B4-BE49-F238E27FC236}">
                <a16:creationId xmlns:a16="http://schemas.microsoft.com/office/drawing/2014/main" id="{3639BD36-B0BB-2CF7-460A-FF45F4B49665}"/>
              </a:ext>
            </a:extLst>
          </p:cNvPr>
          <p:cNvGraphicFramePr>
            <a:graphicFrameLocks/>
          </p:cNvGraphicFramePr>
          <p:nvPr>
            <p:extLst>
              <p:ext uri="{D42A27DB-BD31-4B8C-83A1-F6EECF244321}">
                <p14:modId xmlns:p14="http://schemas.microsoft.com/office/powerpoint/2010/main" val="334841464"/>
              </p:ext>
            </p:extLst>
          </p:nvPr>
        </p:nvGraphicFramePr>
        <p:xfrm>
          <a:off x="3942082" y="1514706"/>
          <a:ext cx="5872479" cy="39911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21982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52871BD-44C3-FAAE-299D-D81D04D1FB65}"/>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sp>
        <p:nvSpPr>
          <p:cNvPr id="7" name="Title 2">
            <a:extLst>
              <a:ext uri="{FF2B5EF4-FFF2-40B4-BE49-F238E27FC236}">
                <a16:creationId xmlns:a16="http://schemas.microsoft.com/office/drawing/2014/main" id="{A9A38062-6FF1-2FF2-2A63-E3ED6FEF7BE7}"/>
              </a:ext>
            </a:extLst>
          </p:cNvPr>
          <p:cNvSpPr txBox="1">
            <a:spLocks/>
          </p:cNvSpPr>
          <p:nvPr/>
        </p:nvSpPr>
        <p:spPr bwMode="auto">
          <a:xfrm>
            <a:off x="369781" y="151242"/>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fr-CH" sz="3200" b="1" i="0" u="none" strike="noStrike" kern="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90000"/>
              </a:lnSpc>
              <a:spcBef>
                <a:spcPts val="0"/>
              </a:spcBef>
              <a:spcAft>
                <a:spcPts val="0"/>
              </a:spcAft>
              <a:buClrTx/>
              <a:buSzTx/>
              <a:buFontTx/>
              <a:buNone/>
              <a:tabLst/>
              <a:defRPr/>
            </a:pPr>
            <a:r>
              <a:rPr kumimoji="0" lang="fr-CH" sz="3200" b="1" i="0" u="none" strike="noStrike" kern="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Calibri" panose="020F0502020204030204" pitchFamily="34" charset="0"/>
              </a:rPr>
              <a:t>Germany @ CERN </a:t>
            </a:r>
            <a:r>
              <a:rPr kumimoji="0" lang="en-GB" sz="3200" b="1" i="0" u="none" strike="noStrike" kern="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Calibri" panose="020F0502020204030204" pitchFamily="34" charset="0"/>
              </a:rPr>
              <a:t>– a closer look on non-staff members</a:t>
            </a:r>
          </a:p>
        </p:txBody>
      </p:sp>
      <p:grpSp>
        <p:nvGrpSpPr>
          <p:cNvPr id="16" name="Group 15">
            <a:extLst>
              <a:ext uri="{FF2B5EF4-FFF2-40B4-BE49-F238E27FC236}">
                <a16:creationId xmlns:a16="http://schemas.microsoft.com/office/drawing/2014/main" id="{653E152A-D0B5-0AB4-DA1E-963966E87BD8}"/>
              </a:ext>
            </a:extLst>
          </p:cNvPr>
          <p:cNvGrpSpPr/>
          <p:nvPr/>
        </p:nvGrpSpPr>
        <p:grpSpPr>
          <a:xfrm>
            <a:off x="539909" y="1216984"/>
            <a:ext cx="11575760" cy="2837162"/>
            <a:chOff x="453282" y="1282451"/>
            <a:chExt cx="11575760" cy="2837162"/>
          </a:xfrm>
        </p:grpSpPr>
        <p:pic>
          <p:nvPicPr>
            <p:cNvPr id="6" name="Picture 5">
              <a:extLst>
                <a:ext uri="{FF2B5EF4-FFF2-40B4-BE49-F238E27FC236}">
                  <a16:creationId xmlns:a16="http://schemas.microsoft.com/office/drawing/2014/main" id="{7B7C0B8B-395B-D1AB-E30E-2F1685FB9C6A}"/>
                </a:ext>
              </a:extLst>
            </p:cNvPr>
            <p:cNvPicPr>
              <a:picLocks noChangeAspect="1"/>
            </p:cNvPicPr>
            <p:nvPr/>
          </p:nvPicPr>
          <p:blipFill rotWithShape="1">
            <a:blip r:embed="rId2"/>
            <a:srcRect l="-1" r="-1749" b="57297"/>
            <a:stretch/>
          </p:blipFill>
          <p:spPr>
            <a:xfrm>
              <a:off x="453282" y="1282451"/>
              <a:ext cx="11506645" cy="1172406"/>
            </a:xfrm>
            <a:prstGeom prst="rect">
              <a:avLst/>
            </a:prstGeom>
          </p:spPr>
        </p:pic>
        <p:grpSp>
          <p:nvGrpSpPr>
            <p:cNvPr id="15" name="Group 14">
              <a:extLst>
                <a:ext uri="{FF2B5EF4-FFF2-40B4-BE49-F238E27FC236}">
                  <a16:creationId xmlns:a16="http://schemas.microsoft.com/office/drawing/2014/main" id="{EC5B00AB-0ACA-BAA1-1378-1787AB791700}"/>
                </a:ext>
              </a:extLst>
            </p:cNvPr>
            <p:cNvGrpSpPr/>
            <p:nvPr/>
          </p:nvGrpSpPr>
          <p:grpSpPr>
            <a:xfrm>
              <a:off x="453282" y="2454857"/>
              <a:ext cx="11575760" cy="1664756"/>
              <a:chOff x="400941" y="2771485"/>
              <a:chExt cx="11506645" cy="1563957"/>
            </a:xfrm>
          </p:grpSpPr>
          <p:grpSp>
            <p:nvGrpSpPr>
              <p:cNvPr id="13" name="Group 12">
                <a:extLst>
                  <a:ext uri="{FF2B5EF4-FFF2-40B4-BE49-F238E27FC236}">
                    <a16:creationId xmlns:a16="http://schemas.microsoft.com/office/drawing/2014/main" id="{FF53A4F8-DB65-4F80-17FF-EC4A937C16A3}"/>
                  </a:ext>
                </a:extLst>
              </p:cNvPr>
              <p:cNvGrpSpPr/>
              <p:nvPr/>
            </p:nvGrpSpPr>
            <p:grpSpPr>
              <a:xfrm>
                <a:off x="442801" y="3326024"/>
                <a:ext cx="11206655" cy="1009418"/>
                <a:chOff x="442801" y="4370186"/>
                <a:chExt cx="11206655" cy="1009418"/>
              </a:xfrm>
            </p:grpSpPr>
            <p:pic>
              <p:nvPicPr>
                <p:cNvPr id="10" name="Picture 9">
                  <a:extLst>
                    <a:ext uri="{FF2B5EF4-FFF2-40B4-BE49-F238E27FC236}">
                      <a16:creationId xmlns:a16="http://schemas.microsoft.com/office/drawing/2014/main" id="{0E9541C8-8A8C-CFD2-EF67-855E3F99BD75}"/>
                    </a:ext>
                  </a:extLst>
                </p:cNvPr>
                <p:cNvPicPr>
                  <a:picLocks noChangeAspect="1"/>
                </p:cNvPicPr>
                <p:nvPr/>
              </p:nvPicPr>
              <p:blipFill rotWithShape="1">
                <a:blip r:embed="rId3"/>
                <a:srcRect l="-164" t="26732" r="1" b="1"/>
                <a:stretch/>
              </p:blipFill>
              <p:spPr>
                <a:xfrm>
                  <a:off x="446194" y="4370186"/>
                  <a:ext cx="11203262" cy="211892"/>
                </a:xfrm>
                <a:prstGeom prst="rect">
                  <a:avLst/>
                </a:prstGeom>
              </p:spPr>
            </p:pic>
            <p:pic>
              <p:nvPicPr>
                <p:cNvPr id="12" name="Picture 11">
                  <a:extLst>
                    <a:ext uri="{FF2B5EF4-FFF2-40B4-BE49-F238E27FC236}">
                      <a16:creationId xmlns:a16="http://schemas.microsoft.com/office/drawing/2014/main" id="{C9398E5D-A049-9397-BBE9-07EF4D01E760}"/>
                    </a:ext>
                  </a:extLst>
                </p:cNvPr>
                <p:cNvPicPr>
                  <a:picLocks noChangeAspect="1"/>
                </p:cNvPicPr>
                <p:nvPr/>
              </p:nvPicPr>
              <p:blipFill>
                <a:blip r:embed="rId4"/>
                <a:stretch>
                  <a:fillRect/>
                </a:stretch>
              </p:blipFill>
              <p:spPr>
                <a:xfrm>
                  <a:off x="442801" y="4563790"/>
                  <a:ext cx="11103738" cy="815814"/>
                </a:xfrm>
                <a:prstGeom prst="rect">
                  <a:avLst/>
                </a:prstGeom>
              </p:spPr>
            </p:pic>
          </p:grpSp>
          <p:pic>
            <p:nvPicPr>
              <p:cNvPr id="14" name="Picture 13">
                <a:extLst>
                  <a:ext uri="{FF2B5EF4-FFF2-40B4-BE49-F238E27FC236}">
                    <a16:creationId xmlns:a16="http://schemas.microsoft.com/office/drawing/2014/main" id="{24F4B4E0-312C-AC56-4F4B-7664D2862B9C}"/>
                  </a:ext>
                </a:extLst>
              </p:cNvPr>
              <p:cNvPicPr>
                <a:picLocks noChangeAspect="1"/>
              </p:cNvPicPr>
              <p:nvPr/>
            </p:nvPicPr>
            <p:blipFill rotWithShape="1">
              <a:blip r:embed="rId2"/>
              <a:srcRect l="1" t="80338" r="-2437" b="-4396"/>
              <a:stretch/>
            </p:blipFill>
            <p:spPr>
              <a:xfrm>
                <a:off x="400941" y="2771485"/>
                <a:ext cx="11506645" cy="656059"/>
              </a:xfrm>
              <a:prstGeom prst="rect">
                <a:avLst/>
              </a:prstGeom>
            </p:spPr>
          </p:pic>
        </p:grpSp>
      </p:grpSp>
      <p:sp>
        <p:nvSpPr>
          <p:cNvPr id="17" name="Rectangle 16">
            <a:extLst>
              <a:ext uri="{FF2B5EF4-FFF2-40B4-BE49-F238E27FC236}">
                <a16:creationId xmlns:a16="http://schemas.microsoft.com/office/drawing/2014/main" id="{3D7B477F-B4FE-F2F4-53AC-292B3ADCA704}"/>
              </a:ext>
            </a:extLst>
          </p:cNvPr>
          <p:cNvSpPr/>
          <p:nvPr/>
        </p:nvSpPr>
        <p:spPr>
          <a:xfrm rot="16200000">
            <a:off x="9472652" y="1490465"/>
            <a:ext cx="1386946" cy="3172657"/>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Arial"/>
            </a:endParaRPr>
          </a:p>
        </p:txBody>
      </p:sp>
      <p:sp>
        <p:nvSpPr>
          <p:cNvPr id="20" name="TextBox 19">
            <a:extLst>
              <a:ext uri="{FF2B5EF4-FFF2-40B4-BE49-F238E27FC236}">
                <a16:creationId xmlns:a16="http://schemas.microsoft.com/office/drawing/2014/main" id="{B7646946-C80D-C148-7606-4C767D92B430}"/>
              </a:ext>
            </a:extLst>
          </p:cNvPr>
          <p:cNvSpPr txBox="1"/>
          <p:nvPr/>
        </p:nvSpPr>
        <p:spPr bwMode="auto">
          <a:xfrm>
            <a:off x="582020" y="4366014"/>
            <a:ext cx="10231655" cy="738664"/>
          </a:xfrm>
          <a:prstGeom prst="rect">
            <a:avLst/>
          </a:prstGeom>
          <a:noFill/>
        </p:spPr>
        <p:txBody>
          <a:bodyPr wrap="square" rtlCol="0">
            <a:spAutoFit/>
          </a:bodyPr>
          <a:lstStyle/>
          <a:p>
            <a:pPr marL="285750" indent="-285750">
              <a:buFont typeface="Wingdings" panose="05000000000000000000" pitchFamily="2" charset="2"/>
              <a:buChar char="§"/>
            </a:pPr>
            <a:r>
              <a:rPr lang="en-US" sz="1400" dirty="0"/>
              <a:t>Number of Technical Students Doubled from Dec 2023-June 2024</a:t>
            </a:r>
          </a:p>
          <a:p>
            <a:pPr marL="285750" indent="-285750">
              <a:buFont typeface="Wingdings" panose="05000000000000000000" pitchFamily="2" charset="2"/>
              <a:buChar char="§"/>
            </a:pPr>
            <a:r>
              <a:rPr lang="en-US" sz="1400" dirty="0"/>
              <a:t>Consistently good numbers for Doctoral Students</a:t>
            </a:r>
          </a:p>
          <a:p>
            <a:pPr marL="285750" indent="-285750">
              <a:buFont typeface="Wingdings" panose="05000000000000000000" pitchFamily="2" charset="2"/>
              <a:buChar char="§"/>
            </a:pPr>
            <a:r>
              <a:rPr lang="en-US" sz="1400" dirty="0"/>
              <a:t>Positive trend for all Graduate </a:t>
            </a:r>
            <a:r>
              <a:rPr lang="en-US" sz="1400" dirty="0" err="1"/>
              <a:t>Programmes</a:t>
            </a:r>
            <a:r>
              <a:rPr lang="en-US" sz="1400" dirty="0"/>
              <a:t> (Origin, Quest, Research Fellows)</a:t>
            </a:r>
            <a:endParaRPr lang="en-GB" sz="1400" dirty="0"/>
          </a:p>
        </p:txBody>
      </p:sp>
    </p:spTree>
    <p:extLst>
      <p:ext uri="{BB962C8B-B14F-4D97-AF65-F5344CB8AC3E}">
        <p14:creationId xmlns:p14="http://schemas.microsoft.com/office/powerpoint/2010/main" val="2209288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a:ln>
                <a:noFill/>
              </a:ln>
              <a:solidFill>
                <a:srgbClr val="FFFFFF"/>
              </a:solidFill>
              <a:effectLst/>
              <a:uLnTx/>
              <a:uFillTx/>
              <a:latin typeface="Arial"/>
              <a:cs typeface="Arial"/>
            </a:endParaRPr>
          </a:p>
        </p:txBody>
      </p:sp>
      <p:sp>
        <p:nvSpPr>
          <p:cNvPr id="4" name="Title 2">
            <a:extLst>
              <a:ext uri="{FF2B5EF4-FFF2-40B4-BE49-F238E27FC236}">
                <a16:creationId xmlns:a16="http://schemas.microsoft.com/office/drawing/2014/main" id="{4B966FF8-5882-2B4A-A3DD-C8CAC133F9CA}"/>
              </a:ext>
            </a:extLst>
          </p:cNvPr>
          <p:cNvSpPr txBox="1">
            <a:spLocks/>
          </p:cNvSpPr>
          <p:nvPr/>
        </p:nvSpPr>
        <p:spPr>
          <a:xfrm>
            <a:off x="408122" y="-66241"/>
            <a:ext cx="11376025" cy="1065742"/>
          </a:xfrm>
          <a:prstGeom prst="rect">
            <a:avLst/>
          </a:prstGeom>
        </p:spPr>
        <p:txBody>
          <a:bodyPr anchor="ct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800" b="1" i="0" u="none" strike="noStrike" kern="1200" cap="none" spc="0" normalizeH="0" baseline="0" noProof="0" dirty="0" err="1">
                <a:ln>
                  <a:noFill/>
                </a:ln>
                <a:solidFill>
                  <a:srgbClr val="E64179"/>
                </a:solidFill>
                <a:effectLst/>
                <a:uLnTx/>
                <a:uFillTx/>
                <a:latin typeface="Arial"/>
                <a:cs typeface="Arial"/>
              </a:rPr>
              <a:t>Outreach</a:t>
            </a:r>
            <a:r>
              <a:rPr kumimoji="0" lang="fr-CH" sz="2800" b="1" i="0" u="none" strike="noStrike" kern="1200" cap="none" spc="0" normalizeH="0" baseline="0" noProof="0" dirty="0">
                <a:ln>
                  <a:noFill/>
                </a:ln>
                <a:solidFill>
                  <a:srgbClr val="E64179"/>
                </a:solidFill>
                <a:effectLst/>
                <a:uLnTx/>
                <a:uFillTx/>
                <a:latin typeface="Arial"/>
                <a:cs typeface="Arial"/>
              </a:rPr>
              <a:t>, Employer </a:t>
            </a:r>
            <a:r>
              <a:rPr kumimoji="0" lang="fr-CH" sz="2800" b="1" i="0" u="none" strike="noStrike" kern="1200" cap="none" spc="0" normalizeH="0" baseline="0" noProof="0" dirty="0" err="1">
                <a:ln>
                  <a:noFill/>
                </a:ln>
                <a:solidFill>
                  <a:srgbClr val="E64179"/>
                </a:solidFill>
                <a:effectLst/>
                <a:uLnTx/>
                <a:uFillTx/>
                <a:latin typeface="Arial"/>
                <a:cs typeface="Arial"/>
              </a:rPr>
              <a:t>Branding</a:t>
            </a:r>
            <a:r>
              <a:rPr kumimoji="0" lang="fr-CH" sz="2800" b="1" i="0" u="none" strike="noStrike" kern="1200" cap="none" spc="0" normalizeH="0" baseline="0" noProof="0" dirty="0">
                <a:ln>
                  <a:noFill/>
                </a:ln>
                <a:solidFill>
                  <a:srgbClr val="E64179"/>
                </a:solidFill>
                <a:effectLst/>
                <a:uLnTx/>
                <a:uFillTx/>
                <a:latin typeface="Arial"/>
                <a:cs typeface="Arial"/>
              </a:rPr>
              <a:t> and </a:t>
            </a:r>
            <a:r>
              <a:rPr kumimoji="0" lang="fr-CH" sz="2800" b="1" i="0" u="none" strike="noStrike" kern="1200" cap="none" spc="0" normalizeH="0" baseline="0" noProof="0" dirty="0" err="1">
                <a:ln>
                  <a:noFill/>
                </a:ln>
                <a:solidFill>
                  <a:srgbClr val="E64179"/>
                </a:solidFill>
                <a:effectLst/>
                <a:uLnTx/>
                <a:uFillTx/>
                <a:latin typeface="Arial"/>
                <a:cs typeface="Arial"/>
              </a:rPr>
              <a:t>Sourcing</a:t>
            </a:r>
            <a:r>
              <a:rPr kumimoji="0" lang="fr-CH" sz="2800" b="1" i="0" u="none" strike="noStrike" kern="1200" cap="none" spc="0" normalizeH="0" baseline="0" noProof="0" dirty="0">
                <a:ln>
                  <a:noFill/>
                </a:ln>
                <a:solidFill>
                  <a:srgbClr val="E64179"/>
                </a:solidFill>
                <a:effectLst/>
                <a:uLnTx/>
                <a:uFillTx/>
                <a:latin typeface="Arial"/>
                <a:cs typeface="Arial"/>
              </a:rPr>
              <a:t> </a:t>
            </a:r>
            <a:r>
              <a:rPr kumimoji="0" lang="fr-CH" sz="2800" b="1" i="0" u="none" strike="noStrike" kern="1200" cap="none" spc="0" normalizeH="0" baseline="0" noProof="0" dirty="0" err="1">
                <a:ln>
                  <a:noFill/>
                </a:ln>
                <a:solidFill>
                  <a:srgbClr val="E64179"/>
                </a:solidFill>
                <a:effectLst/>
                <a:uLnTx/>
                <a:uFillTx/>
                <a:latin typeface="Arial"/>
                <a:cs typeface="Arial"/>
              </a:rPr>
              <a:t>Strategy</a:t>
            </a:r>
            <a:endParaRPr kumimoji="0" lang="en-GB" sz="2800" b="0" i="0" u="none" strike="noStrike" kern="1200" cap="none" spc="0" normalizeH="0" baseline="0" noProof="0" dirty="0">
              <a:ln>
                <a:noFill/>
              </a:ln>
              <a:solidFill>
                <a:srgbClr val="0033A0"/>
              </a:solidFill>
              <a:effectLst/>
              <a:uLnTx/>
              <a:uFillTx/>
              <a:latin typeface="Arial"/>
              <a:cs typeface="Arial"/>
            </a:endParaRPr>
          </a:p>
        </p:txBody>
      </p:sp>
      <p:sp>
        <p:nvSpPr>
          <p:cNvPr id="7" name="TextBox 6">
            <a:extLst>
              <a:ext uri="{FF2B5EF4-FFF2-40B4-BE49-F238E27FC236}">
                <a16:creationId xmlns:a16="http://schemas.microsoft.com/office/drawing/2014/main" id="{1F73E29E-0344-735B-EB91-1A7B06FC769C}"/>
              </a:ext>
            </a:extLst>
          </p:cNvPr>
          <p:cNvSpPr txBox="1"/>
          <p:nvPr/>
        </p:nvSpPr>
        <p:spPr bwMode="auto">
          <a:xfrm>
            <a:off x="407987" y="1585408"/>
            <a:ext cx="1127978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400" b="0" i="0" u="none" strike="noStrike" kern="1200" cap="none" spc="0" normalizeH="0" baseline="0" noProof="0" dirty="0">
              <a:ln>
                <a:noFill/>
              </a:ln>
              <a:solidFill>
                <a:srgbClr val="0033A0"/>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33A0"/>
              </a:solidFill>
              <a:effectLst/>
              <a:uLnTx/>
              <a:uFillTx/>
              <a:latin typeface="Arial"/>
              <a:cs typeface="Arial"/>
            </a:endParaRPr>
          </a:p>
        </p:txBody>
      </p:sp>
      <p:sp>
        <p:nvSpPr>
          <p:cNvPr id="8" name="TextBox 7">
            <a:extLst>
              <a:ext uri="{FF2B5EF4-FFF2-40B4-BE49-F238E27FC236}">
                <a16:creationId xmlns:a16="http://schemas.microsoft.com/office/drawing/2014/main" id="{1F73E29E-0344-735B-EB91-1A7B06FC769C}"/>
              </a:ext>
            </a:extLst>
          </p:cNvPr>
          <p:cNvSpPr txBox="1"/>
          <p:nvPr/>
        </p:nvSpPr>
        <p:spPr bwMode="auto">
          <a:xfrm>
            <a:off x="407987" y="778373"/>
            <a:ext cx="11279780" cy="89255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700" b="0" i="0" u="none" strike="noStrike" kern="1200" cap="none" spc="0" normalizeH="0" baseline="0" noProof="0" dirty="0">
                <a:ln>
                  <a:noFill/>
                </a:ln>
                <a:solidFill>
                  <a:srgbClr val="0033A0"/>
                </a:solidFill>
                <a:effectLst/>
                <a:uLnTx/>
                <a:uFillTx/>
                <a:latin typeface="Arial"/>
                <a:cs typeface="Arial"/>
              </a:rPr>
              <a:t>Strategy put into place starting November 2022 has proven to be very successful in 2023 - not only for DE but across all underrepresented countries </a:t>
            </a:r>
            <a:r>
              <a:rPr kumimoji="0" lang="en-GB" sz="1700" b="0" i="0" u="none" strike="noStrike" kern="1200" cap="none" spc="0" normalizeH="0" baseline="0" noProof="0" dirty="0">
                <a:ln>
                  <a:noFill/>
                </a:ln>
                <a:solidFill>
                  <a:srgbClr val="0033A0"/>
                </a:solidFill>
                <a:effectLst/>
                <a:uLnTx/>
                <a:uFillTx/>
                <a:latin typeface="Arial"/>
                <a:cs typeface="Arial"/>
                <a:sym typeface="Wingdings" panose="05000000000000000000" pitchFamily="2" charset="2"/>
              </a:rPr>
              <a:t> </a:t>
            </a:r>
            <a:r>
              <a:rPr kumimoji="0" lang="en-GB" sz="1700" b="0" i="0" u="none" strike="noStrike" kern="1200" cap="none" spc="0" normalizeH="0" baseline="0" noProof="0" dirty="0">
                <a:ln>
                  <a:noFill/>
                </a:ln>
                <a:solidFill>
                  <a:srgbClr val="0033A0"/>
                </a:solidFill>
                <a:effectLst/>
                <a:uLnTx/>
                <a:uFillTx/>
                <a:latin typeface="Arial"/>
                <a:cs typeface="Arial"/>
              </a:rPr>
              <a:t>will follow the same overall strategy in 2024</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800" b="0" i="0" u="none" strike="noStrike" kern="1200" cap="none" spc="0" normalizeH="0" baseline="0" noProof="0" dirty="0">
              <a:ln>
                <a:noFill/>
              </a:ln>
              <a:solidFill>
                <a:srgbClr val="0033A0"/>
              </a:solidFill>
              <a:effectLst/>
              <a:uLnTx/>
              <a:uFillTx/>
              <a:latin typeface="Arial"/>
              <a:cs typeface="Arial"/>
            </a:endParaRPr>
          </a:p>
        </p:txBody>
      </p:sp>
      <p:grpSp>
        <p:nvGrpSpPr>
          <p:cNvPr id="18" name="Group 17">
            <a:extLst>
              <a:ext uri="{FF2B5EF4-FFF2-40B4-BE49-F238E27FC236}">
                <a16:creationId xmlns:a16="http://schemas.microsoft.com/office/drawing/2014/main" id="{4ADF78A5-5FA0-4B43-6E0E-C566A1015727}"/>
              </a:ext>
            </a:extLst>
          </p:cNvPr>
          <p:cNvGrpSpPr/>
          <p:nvPr/>
        </p:nvGrpSpPr>
        <p:grpSpPr>
          <a:xfrm>
            <a:off x="630375" y="1896212"/>
            <a:ext cx="11105582" cy="1775601"/>
            <a:chOff x="353252" y="1248066"/>
            <a:chExt cx="11346227" cy="2085835"/>
          </a:xfrm>
        </p:grpSpPr>
        <p:sp>
          <p:nvSpPr>
            <p:cNvPr id="19" name="Rectangle: Rounded Corners 4">
              <a:extLst>
                <a:ext uri="{FF2B5EF4-FFF2-40B4-BE49-F238E27FC236}">
                  <a16:creationId xmlns:a16="http://schemas.microsoft.com/office/drawing/2014/main" id="{6C0A4F96-E95C-179D-4961-0CBE96F9218E}"/>
                </a:ext>
              </a:extLst>
            </p:cNvPr>
            <p:cNvSpPr/>
            <p:nvPr/>
          </p:nvSpPr>
          <p:spPr>
            <a:xfrm>
              <a:off x="2693374" y="2415224"/>
              <a:ext cx="2148865" cy="8952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cs typeface="Arial"/>
                </a:rPr>
                <a:t>Partnerships with Universities and Technical </a:t>
              </a:r>
              <a:r>
                <a:rPr lang="en-US" sz="1100" dirty="0">
                  <a:solidFill>
                    <a:srgbClr val="FFFFFF"/>
                  </a:solidFill>
                  <a:latin typeface="Arial"/>
                  <a:cs typeface="Arial"/>
                </a:rPr>
                <a:t>S</a:t>
              </a:r>
              <a:r>
                <a:rPr kumimoji="0" lang="en-US" sz="1100" b="0" i="0" u="none" strike="noStrike" kern="1200" cap="none" spc="0" normalizeH="0" baseline="0" noProof="0" dirty="0" err="1">
                  <a:ln>
                    <a:noFill/>
                  </a:ln>
                  <a:solidFill>
                    <a:srgbClr val="FFFFFF"/>
                  </a:solidFill>
                  <a:effectLst/>
                  <a:uLnTx/>
                  <a:uFillTx/>
                  <a:latin typeface="Arial"/>
                  <a:cs typeface="Arial"/>
                </a:rPr>
                <a:t>chools</a:t>
              </a:r>
              <a:r>
                <a:rPr kumimoji="0" lang="en-US" sz="1100" b="0" i="0" u="none" strike="noStrike" kern="1200" cap="none" spc="0" normalizeH="0" baseline="0" noProof="0" dirty="0">
                  <a:ln>
                    <a:noFill/>
                  </a:ln>
                  <a:solidFill>
                    <a:srgbClr val="FFFFFF"/>
                  </a:solidFill>
                  <a:effectLst/>
                  <a:uLnTx/>
                  <a:uFillTx/>
                  <a:latin typeface="Arial"/>
                  <a:cs typeface="Arial"/>
                </a:rPr>
                <a:t> </a:t>
              </a:r>
              <a:endParaRPr kumimoji="0" lang="en-GB" sz="1100" b="0" i="0" u="none" strike="noStrike" kern="1200" cap="none" spc="0" normalizeH="0" baseline="0" noProof="0" dirty="0">
                <a:ln>
                  <a:noFill/>
                </a:ln>
                <a:solidFill>
                  <a:srgbClr val="FFFFFF"/>
                </a:solidFill>
                <a:effectLst/>
                <a:uLnTx/>
                <a:uFillTx/>
                <a:latin typeface="Arial"/>
                <a:cs typeface="Arial"/>
              </a:endParaRPr>
            </a:p>
          </p:txBody>
        </p:sp>
        <p:sp>
          <p:nvSpPr>
            <p:cNvPr id="20" name="Rectangle: Rounded Corners 5">
              <a:extLst>
                <a:ext uri="{FF2B5EF4-FFF2-40B4-BE49-F238E27FC236}">
                  <a16:creationId xmlns:a16="http://schemas.microsoft.com/office/drawing/2014/main" id="{BE88DAAA-DCC6-F265-B731-67C0FDB6388C}"/>
                </a:ext>
              </a:extLst>
            </p:cNvPr>
            <p:cNvSpPr/>
            <p:nvPr/>
          </p:nvSpPr>
          <p:spPr>
            <a:xfrm>
              <a:off x="7173776" y="2418381"/>
              <a:ext cx="2248786" cy="91552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cs typeface="Arial"/>
                </a:rPr>
                <a:t>Outreach Events</a:t>
              </a:r>
              <a:endParaRPr kumimoji="0" lang="en-GB" sz="1100" b="0" i="0" u="none" strike="noStrike" kern="1200" cap="none" spc="0" normalizeH="0" baseline="0" noProof="0" dirty="0">
                <a:ln>
                  <a:noFill/>
                </a:ln>
                <a:solidFill>
                  <a:srgbClr val="FFFFFF"/>
                </a:solidFill>
                <a:effectLst/>
                <a:uLnTx/>
                <a:uFillTx/>
                <a:latin typeface="Arial"/>
                <a:cs typeface="Arial"/>
              </a:endParaRPr>
            </a:p>
          </p:txBody>
        </p:sp>
        <p:sp>
          <p:nvSpPr>
            <p:cNvPr id="21" name="Rectangle: Rounded Corners 6">
              <a:extLst>
                <a:ext uri="{FF2B5EF4-FFF2-40B4-BE49-F238E27FC236}">
                  <a16:creationId xmlns:a16="http://schemas.microsoft.com/office/drawing/2014/main" id="{8A6E0F35-F8BF-5B6D-92F9-545072E7A0BE}"/>
                </a:ext>
              </a:extLst>
            </p:cNvPr>
            <p:cNvSpPr/>
            <p:nvPr/>
          </p:nvSpPr>
          <p:spPr>
            <a:xfrm>
              <a:off x="9503177" y="2415353"/>
              <a:ext cx="2196302" cy="91552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cs typeface="Arial"/>
                </a:rPr>
                <a:t>Direct Sourcing via LinkedIn</a:t>
              </a:r>
              <a:endParaRPr kumimoji="0" lang="en-GB" sz="1100" b="0" i="0" u="none" strike="noStrike" kern="1200" cap="none" spc="0" normalizeH="0" baseline="0" noProof="0" dirty="0">
                <a:ln>
                  <a:noFill/>
                </a:ln>
                <a:solidFill>
                  <a:srgbClr val="FFFFFF"/>
                </a:solidFill>
                <a:effectLst/>
                <a:uLnTx/>
                <a:uFillTx/>
                <a:latin typeface="Arial"/>
                <a:cs typeface="Arial"/>
              </a:endParaRPr>
            </a:p>
          </p:txBody>
        </p:sp>
        <p:sp>
          <p:nvSpPr>
            <p:cNvPr id="22" name="Rectangle: Rounded Corners 7">
              <a:extLst>
                <a:ext uri="{FF2B5EF4-FFF2-40B4-BE49-F238E27FC236}">
                  <a16:creationId xmlns:a16="http://schemas.microsoft.com/office/drawing/2014/main" id="{C509391E-0574-DD6D-ECE4-38B84ED513AD}"/>
                </a:ext>
              </a:extLst>
            </p:cNvPr>
            <p:cNvSpPr/>
            <p:nvPr/>
          </p:nvSpPr>
          <p:spPr>
            <a:xfrm>
              <a:off x="353252" y="2438628"/>
              <a:ext cx="2248786" cy="87186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cs typeface="Arial"/>
                </a:rPr>
                <a:t>Close collaboration with internal and external stakeholders (DAC, BMBF, DESY, VDI, CERN Alumni etc.)</a:t>
              </a:r>
              <a:endParaRPr kumimoji="0" lang="en-GB" sz="1100" b="0" i="0" u="none" strike="noStrike" kern="1200" cap="none" spc="0" normalizeH="0" baseline="0" noProof="0" dirty="0">
                <a:ln>
                  <a:noFill/>
                </a:ln>
                <a:solidFill>
                  <a:srgbClr val="FFFFFF"/>
                </a:solidFill>
                <a:effectLst/>
                <a:uLnTx/>
                <a:uFillTx/>
                <a:latin typeface="Arial"/>
                <a:cs typeface="Arial"/>
              </a:endParaRPr>
            </a:p>
          </p:txBody>
        </p:sp>
        <p:sp>
          <p:nvSpPr>
            <p:cNvPr id="23" name="Rectangle: Rounded Corners 8">
              <a:extLst>
                <a:ext uri="{FF2B5EF4-FFF2-40B4-BE49-F238E27FC236}">
                  <a16:creationId xmlns:a16="http://schemas.microsoft.com/office/drawing/2014/main" id="{8E58B657-BB6D-A7E0-DFC2-8B7375F71642}"/>
                </a:ext>
              </a:extLst>
            </p:cNvPr>
            <p:cNvSpPr/>
            <p:nvPr/>
          </p:nvSpPr>
          <p:spPr>
            <a:xfrm>
              <a:off x="4940765" y="2415224"/>
              <a:ext cx="2141675" cy="918677"/>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cs typeface="Arial"/>
                </a:rPr>
                <a:t>Push advertisement of job opportunities via various channels</a:t>
              </a:r>
              <a:endParaRPr kumimoji="0" lang="en-GB" sz="1100" b="0" i="0" u="none" strike="noStrike" kern="1200" cap="none" spc="0" normalizeH="0" baseline="0" noProof="0" dirty="0">
                <a:ln>
                  <a:noFill/>
                </a:ln>
                <a:solidFill>
                  <a:srgbClr val="FFFFFF"/>
                </a:solidFill>
                <a:effectLst/>
                <a:uLnTx/>
                <a:uFillTx/>
                <a:latin typeface="Arial"/>
                <a:cs typeface="Arial"/>
              </a:endParaRPr>
            </a:p>
          </p:txBody>
        </p:sp>
        <p:sp>
          <p:nvSpPr>
            <p:cNvPr id="24" name="Rectangle: Rounded Corners 10">
              <a:extLst>
                <a:ext uri="{FF2B5EF4-FFF2-40B4-BE49-F238E27FC236}">
                  <a16:creationId xmlns:a16="http://schemas.microsoft.com/office/drawing/2014/main" id="{37FFD655-23E2-BA5D-480F-AB4852B219BA}"/>
                </a:ext>
              </a:extLst>
            </p:cNvPr>
            <p:cNvSpPr/>
            <p:nvPr/>
          </p:nvSpPr>
          <p:spPr>
            <a:xfrm>
              <a:off x="4220874" y="1248066"/>
              <a:ext cx="3369460" cy="992963"/>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FFFFFF"/>
                  </a:solidFill>
                  <a:effectLst/>
                  <a:uLnTx/>
                  <a:uFillTx/>
                  <a:latin typeface="Arial"/>
                  <a:cs typeface="Arial"/>
                </a:rPr>
                <a:t>CERN HR Talent Acquisition </a:t>
              </a:r>
              <a:endParaRPr kumimoji="0" lang="en-GB" sz="1700" b="1" i="0" u="none" strike="noStrike" kern="1200" cap="none" spc="0" normalizeH="0" baseline="0" noProof="0" dirty="0">
                <a:ln>
                  <a:noFill/>
                </a:ln>
                <a:solidFill>
                  <a:srgbClr val="FFFFFF"/>
                </a:solidFill>
                <a:effectLst/>
                <a:uLnTx/>
                <a:uFillTx/>
                <a:latin typeface="Arial"/>
                <a:cs typeface="Arial"/>
              </a:endParaRPr>
            </a:p>
          </p:txBody>
        </p:sp>
      </p:grpSp>
      <p:sp>
        <p:nvSpPr>
          <p:cNvPr id="25" name="TextBox 24">
            <a:extLst>
              <a:ext uri="{FF2B5EF4-FFF2-40B4-BE49-F238E27FC236}">
                <a16:creationId xmlns:a16="http://schemas.microsoft.com/office/drawing/2014/main" id="{E1F6F628-4081-6A71-6D4E-500128761540}"/>
              </a:ext>
            </a:extLst>
          </p:cNvPr>
          <p:cNvSpPr txBox="1"/>
          <p:nvPr/>
        </p:nvSpPr>
        <p:spPr bwMode="auto">
          <a:xfrm>
            <a:off x="480704" y="3903437"/>
            <a:ext cx="11376024"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600" b="1" i="0" u="none" strike="noStrike" kern="1200" cap="none" spc="0" normalizeH="0" baseline="0" noProof="0" dirty="0" err="1">
                <a:ln>
                  <a:noFill/>
                </a:ln>
                <a:solidFill>
                  <a:srgbClr val="E64179"/>
                </a:solidFill>
                <a:effectLst/>
                <a:uLnTx/>
                <a:uFillTx/>
                <a:latin typeface="Arial"/>
                <a:cs typeface="Arial"/>
              </a:rPr>
              <a:t>Overall</a:t>
            </a:r>
            <a:r>
              <a:rPr kumimoji="0" lang="fr-CH" sz="1600" b="1" i="0" u="none" strike="noStrike" kern="1200" cap="none" spc="0" normalizeH="0" baseline="0" noProof="0" dirty="0">
                <a:ln>
                  <a:noFill/>
                </a:ln>
                <a:solidFill>
                  <a:srgbClr val="E64179"/>
                </a:solidFill>
                <a:effectLst/>
                <a:uLnTx/>
                <a:uFillTx/>
                <a:latin typeface="Arial"/>
                <a:cs typeface="Arial"/>
              </a:rPr>
              <a:t> </a:t>
            </a:r>
            <a:r>
              <a:rPr kumimoji="0" lang="fr-CH" sz="1600" b="1" i="0" u="none" strike="noStrike" kern="1200" cap="none" spc="0" normalizeH="0" baseline="0" noProof="0" dirty="0" err="1">
                <a:ln>
                  <a:noFill/>
                </a:ln>
                <a:solidFill>
                  <a:srgbClr val="E64179"/>
                </a:solidFill>
                <a:effectLst/>
                <a:uLnTx/>
                <a:uFillTx/>
                <a:latin typeface="Arial"/>
                <a:cs typeface="Arial"/>
              </a:rPr>
              <a:t>aims</a:t>
            </a:r>
            <a:endParaRPr kumimoji="0" lang="fr-CH" sz="1600" b="0" i="0" u="none" strike="noStrike" kern="1200" cap="none" spc="0" normalizeH="0" baseline="0" noProof="0" dirty="0">
              <a:ln>
                <a:noFill/>
              </a:ln>
              <a:solidFill>
                <a:srgbClr val="0033A0"/>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600" b="0" i="0" u="none" strike="noStrike" kern="1200" cap="none" spc="0" normalizeH="0" baseline="0" noProof="0" dirty="0" err="1">
                <a:ln>
                  <a:noFill/>
                </a:ln>
                <a:solidFill>
                  <a:srgbClr val="0033A0"/>
                </a:solidFill>
                <a:effectLst/>
                <a:uLnTx/>
                <a:uFillTx/>
                <a:latin typeface="Arial"/>
                <a:cs typeface="Arial"/>
              </a:rPr>
              <a:t>Increase</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number</a:t>
            </a:r>
            <a:r>
              <a:rPr kumimoji="0" lang="fr-CH" sz="1600" b="0" i="0" u="none" strike="noStrike" kern="1200" cap="none" spc="0" normalizeH="0" baseline="0" noProof="0" dirty="0">
                <a:ln>
                  <a:noFill/>
                </a:ln>
                <a:solidFill>
                  <a:srgbClr val="0033A0"/>
                </a:solidFill>
                <a:effectLst/>
                <a:uLnTx/>
                <a:uFillTx/>
                <a:latin typeface="Arial"/>
                <a:cs typeface="Arial"/>
              </a:rPr>
              <a:t> of German </a:t>
            </a:r>
            <a:r>
              <a:rPr kumimoji="0" lang="fr-CH" sz="1600" b="0" i="0" u="none" strike="noStrike" kern="1200" cap="none" spc="0" normalizeH="0" baseline="0" noProof="0" dirty="0" err="1">
                <a:ln>
                  <a:noFill/>
                </a:ln>
                <a:solidFill>
                  <a:srgbClr val="0033A0"/>
                </a:solidFill>
                <a:effectLst/>
                <a:uLnTx/>
                <a:uFillTx/>
                <a:latin typeface="Arial"/>
                <a:cs typeface="Arial"/>
              </a:rPr>
              <a:t>applicants</a:t>
            </a:r>
            <a:r>
              <a:rPr kumimoji="0" lang="fr-CH" sz="1600" b="0" i="0" u="none" strike="noStrike" kern="1200" cap="none" spc="0" normalizeH="0" baseline="0" noProof="0" dirty="0">
                <a:ln>
                  <a:noFill/>
                </a:ln>
                <a:solidFill>
                  <a:srgbClr val="0033A0"/>
                </a:solidFill>
                <a:effectLst/>
                <a:uLnTx/>
                <a:uFillTx/>
                <a:latin typeface="Arial"/>
                <a:cs typeface="Arial"/>
              </a:rPr>
              <a:t> and members of personnel at CERN in the long </a:t>
            </a:r>
            <a:r>
              <a:rPr kumimoji="0" lang="fr-CH" sz="1600" b="0" i="0" u="none" strike="noStrike" kern="1200" cap="none" spc="0" normalizeH="0" baseline="0" noProof="0" dirty="0" err="1">
                <a:ln>
                  <a:noFill/>
                </a:ln>
                <a:solidFill>
                  <a:srgbClr val="0033A0"/>
                </a:solidFill>
                <a:effectLst/>
                <a:uLnTx/>
                <a:uFillTx/>
                <a:latin typeface="Arial"/>
                <a:cs typeface="Arial"/>
              </a:rPr>
              <a:t>term</a:t>
            </a:r>
            <a:r>
              <a:rPr kumimoji="0" lang="fr-CH" sz="1600" b="0" i="0" u="none" strike="noStrike" kern="1200" cap="none" spc="0" normalizeH="0" baseline="0" noProof="0" dirty="0">
                <a:ln>
                  <a:noFill/>
                </a:ln>
                <a:solidFill>
                  <a:srgbClr val="0033A0"/>
                </a:solidFill>
                <a:effectLst/>
                <a:uLnTx/>
                <a:uFillTx/>
                <a:latin typeface="Arial"/>
                <a:cs typeface="Arial"/>
              </a:rPr>
              <a:t> by</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600" b="1" i="0" u="none" strike="noStrike" kern="1200" cap="none" spc="0" normalizeH="0" baseline="0" noProof="0" dirty="0" err="1">
                <a:ln>
                  <a:noFill/>
                </a:ln>
                <a:solidFill>
                  <a:srgbClr val="00A5A9">
                    <a:lumMod val="75000"/>
                  </a:srgbClr>
                </a:solidFill>
                <a:effectLst/>
                <a:uLnTx/>
                <a:uFillTx/>
                <a:latin typeface="Arial"/>
                <a:cs typeface="Arial"/>
              </a:rPr>
              <a:t>Raising</a:t>
            </a:r>
            <a:r>
              <a:rPr kumimoji="0" lang="fr-CH" sz="1600" b="1" i="0" u="none" strike="noStrike" kern="1200" cap="none" spc="0" normalizeH="0" baseline="0" noProof="0" dirty="0">
                <a:ln>
                  <a:noFill/>
                </a:ln>
                <a:solidFill>
                  <a:srgbClr val="00A5A9">
                    <a:lumMod val="75000"/>
                  </a:srgbClr>
                </a:solidFill>
                <a:effectLst/>
                <a:uLnTx/>
                <a:uFillTx/>
                <a:latin typeface="Arial"/>
                <a:cs typeface="Arial"/>
              </a:rPr>
              <a:t> </a:t>
            </a:r>
            <a:r>
              <a:rPr kumimoji="0" lang="fr-CH" sz="1600" b="1" i="0" u="none" strike="noStrike" kern="1200" cap="none" spc="0" normalizeH="0" baseline="0" noProof="0" dirty="0" err="1">
                <a:ln>
                  <a:noFill/>
                </a:ln>
                <a:solidFill>
                  <a:srgbClr val="00A5A9">
                    <a:lumMod val="75000"/>
                  </a:srgbClr>
                </a:solidFill>
                <a:effectLst/>
                <a:uLnTx/>
                <a:uFillTx/>
                <a:latin typeface="Arial"/>
                <a:cs typeface="Arial"/>
              </a:rPr>
              <a:t>awareness</a:t>
            </a:r>
            <a:r>
              <a:rPr kumimoji="0" lang="fr-CH" sz="1600" b="1" i="0" u="none" strike="noStrike" kern="1200" cap="none" spc="0" normalizeH="0" baseline="0" noProof="0" dirty="0">
                <a:ln>
                  <a:noFill/>
                </a:ln>
                <a:solidFill>
                  <a:srgbClr val="00A5A9">
                    <a:lumMod val="75000"/>
                  </a:srgbClr>
                </a:solidFill>
                <a:effectLst/>
                <a:uLnTx/>
                <a:uFillTx/>
                <a:latin typeface="Arial"/>
                <a:cs typeface="Arial"/>
              </a:rPr>
              <a:t> </a:t>
            </a:r>
            <a:r>
              <a:rPr kumimoji="0" lang="fr-CH" sz="1600" b="0" i="0" u="none" strike="noStrike" kern="1200" cap="none" spc="0" normalizeH="0" baseline="0" noProof="0" dirty="0">
                <a:ln>
                  <a:noFill/>
                </a:ln>
                <a:solidFill>
                  <a:srgbClr val="0033A0"/>
                </a:solidFill>
                <a:effectLst/>
                <a:uLnTx/>
                <a:uFillTx/>
                <a:latin typeface="Arial"/>
                <a:cs typeface="Arial"/>
              </a:rPr>
              <a:t>of </a:t>
            </a:r>
            <a:r>
              <a:rPr kumimoji="0" lang="fr-CH" sz="1600" b="0" i="0" u="none" strike="noStrike" kern="1200" cap="none" spc="0" normalizeH="0" baseline="0" noProof="0" dirty="0" err="1">
                <a:ln>
                  <a:noFill/>
                </a:ln>
                <a:solidFill>
                  <a:srgbClr val="0033A0"/>
                </a:solidFill>
                <a:effectLst/>
                <a:uLnTx/>
                <a:uFillTx/>
                <a:latin typeface="Arial"/>
                <a:cs typeface="Arial"/>
              </a:rPr>
              <a:t>CERNs</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various</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career</a:t>
            </a:r>
            <a:r>
              <a:rPr kumimoji="0" lang="fr-CH" sz="1600" b="0" i="0" u="none" strike="noStrike" kern="1200" cap="none" spc="0" normalizeH="0" baseline="0" noProof="0" dirty="0">
                <a:ln>
                  <a:noFill/>
                </a:ln>
                <a:solidFill>
                  <a:srgbClr val="0033A0"/>
                </a:solidFill>
                <a:effectLst/>
                <a:uLnTx/>
                <a:uFillTx/>
                <a:latin typeface="Arial"/>
                <a:cs typeface="Arial"/>
              </a:rPr>
              <a:t> </a:t>
            </a:r>
            <a:r>
              <a:rPr kumimoji="0" lang="fr-CH" sz="1600" b="0" i="0" u="none" strike="noStrike" kern="1200" cap="none" spc="0" normalizeH="0" baseline="0" noProof="0" dirty="0" err="1">
                <a:ln>
                  <a:noFill/>
                </a:ln>
                <a:solidFill>
                  <a:srgbClr val="0033A0"/>
                </a:solidFill>
                <a:effectLst/>
                <a:uLnTx/>
                <a:uFillTx/>
                <a:latin typeface="Arial"/>
                <a:cs typeface="Arial"/>
              </a:rPr>
              <a:t>opportunities</a:t>
            </a:r>
            <a:r>
              <a:rPr kumimoji="0" lang="fr-CH" sz="1600" b="0" i="0" u="none" strike="noStrike" kern="1200" cap="none" spc="0" normalizeH="0" baseline="0" noProof="0" dirty="0">
                <a:ln>
                  <a:noFill/>
                </a:ln>
                <a:solidFill>
                  <a:srgbClr val="0033A0"/>
                </a:solidFill>
                <a:effectLst/>
                <a:uLnTx/>
                <a:uFillTx/>
                <a:latin typeface="Arial"/>
                <a:cs typeface="Arial"/>
              </a:rPr>
              <a:t> in </a:t>
            </a:r>
            <a:r>
              <a:rPr kumimoji="0" lang="fr-CH" sz="1600" b="0" i="0" u="none" strike="noStrike" kern="1200" cap="none" spc="0" normalizeH="0" baseline="0" noProof="0" dirty="0" err="1">
                <a:ln>
                  <a:noFill/>
                </a:ln>
                <a:solidFill>
                  <a:srgbClr val="0033A0"/>
                </a:solidFill>
                <a:effectLst/>
                <a:uLnTx/>
                <a:uFillTx/>
                <a:latin typeface="Arial"/>
                <a:cs typeface="Arial"/>
              </a:rPr>
              <a:t>general</a:t>
            </a:r>
            <a:endParaRPr kumimoji="0" lang="fr-CH" sz="1600" b="0" i="0" u="none" strike="noStrike" kern="1200" cap="none" spc="0" normalizeH="0" baseline="0" noProof="0" dirty="0">
              <a:ln>
                <a:noFill/>
              </a:ln>
              <a:solidFill>
                <a:srgbClr val="0033A0"/>
              </a:solidFill>
              <a:effectLst/>
              <a:uLnTx/>
              <a:uFillTx/>
              <a:latin typeface="Arial"/>
              <a:cs typeface="Arial"/>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1" i="0" u="none" strike="noStrike" kern="1200" cap="none" spc="0" normalizeH="0" baseline="0" noProof="0" dirty="0">
                <a:ln>
                  <a:noFill/>
                </a:ln>
                <a:solidFill>
                  <a:srgbClr val="F09F54"/>
                </a:solidFill>
                <a:effectLst/>
                <a:uLnTx/>
                <a:uFillTx/>
                <a:latin typeface="Arial"/>
                <a:cs typeface="Arial"/>
              </a:rPr>
              <a:t>Promote CERNs employer brand </a:t>
            </a:r>
            <a:r>
              <a:rPr kumimoji="0" lang="en-US" sz="1600" b="0" i="0" u="none" strike="noStrike" kern="1200" cap="none" spc="0" normalizeH="0" baseline="0" noProof="0" dirty="0">
                <a:ln>
                  <a:noFill/>
                </a:ln>
                <a:solidFill>
                  <a:srgbClr val="0033A0"/>
                </a:solidFill>
                <a:effectLst/>
                <a:uLnTx/>
                <a:uFillTx/>
                <a:latin typeface="Arial"/>
                <a:cs typeface="Arial"/>
              </a:rPr>
              <a:t>and especially accentuating that we don’t only hire physicists – strong focus on attracting talent from </a:t>
            </a:r>
            <a:r>
              <a:rPr kumimoji="0" lang="en-US" sz="1600" b="1" i="0" u="none" strike="noStrike" kern="1200" cap="none" spc="0" normalizeH="0" baseline="0" noProof="0" dirty="0">
                <a:ln>
                  <a:noFill/>
                </a:ln>
                <a:solidFill>
                  <a:srgbClr val="F09F54"/>
                </a:solidFill>
                <a:effectLst/>
                <a:uLnTx/>
                <a:uFillTx/>
                <a:latin typeface="Arial"/>
                <a:cs typeface="Arial"/>
              </a:rPr>
              <a:t>non-physicist domains </a:t>
            </a:r>
            <a:r>
              <a:rPr kumimoji="0" lang="en-US" sz="1600" b="0" i="0" u="none" strike="noStrike" kern="1200" cap="none" spc="0" normalizeH="0" baseline="0" noProof="0" dirty="0">
                <a:ln>
                  <a:noFill/>
                </a:ln>
                <a:solidFill>
                  <a:srgbClr val="0033A0"/>
                </a:solidFill>
                <a:effectLst/>
                <a:uLnTx/>
                <a:uFillTx/>
                <a:latin typeface="Arial"/>
                <a:cs typeface="Arial"/>
              </a:rPr>
              <a:t>(engineers, technicians, admins)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600" b="1" i="0" u="none" strike="noStrike" kern="1200" cap="none" spc="0" normalizeH="0" baseline="0" noProof="0" dirty="0">
                <a:ln>
                  <a:noFill/>
                </a:ln>
                <a:solidFill>
                  <a:srgbClr val="E64179"/>
                </a:solidFill>
                <a:effectLst/>
                <a:uLnTx/>
                <a:uFillTx/>
                <a:latin typeface="Arial"/>
                <a:cs typeface="Arial"/>
              </a:rPr>
              <a:t>Current Focus: </a:t>
            </a:r>
            <a:r>
              <a:rPr kumimoji="0" lang="en-US" sz="1600" b="0" i="0" u="none" strike="noStrike" kern="1200" cap="none" spc="0" normalizeH="0" baseline="0" noProof="0" dirty="0">
                <a:ln>
                  <a:noFill/>
                </a:ln>
                <a:solidFill>
                  <a:srgbClr val="0033A0"/>
                </a:solidFill>
                <a:effectLst/>
                <a:uLnTx/>
                <a:uFillTx/>
                <a:latin typeface="Arial"/>
                <a:cs typeface="Arial"/>
              </a:rPr>
              <a:t>B</a:t>
            </a:r>
            <a:r>
              <a:rPr kumimoji="0" lang="en-US" sz="1600" b="0" i="0" u="none" strike="noStrike" kern="1200" cap="none" spc="0" normalizeH="0" baseline="0" noProof="0" dirty="0" err="1">
                <a:ln>
                  <a:noFill/>
                </a:ln>
                <a:solidFill>
                  <a:srgbClr val="0033A0"/>
                </a:solidFill>
                <a:effectLst/>
                <a:uLnTx/>
                <a:uFillTx/>
                <a:latin typeface="Arial"/>
                <a:cs typeface="Arial"/>
              </a:rPr>
              <a:t>uild</a:t>
            </a:r>
            <a:r>
              <a:rPr kumimoji="0" lang="en-US" sz="1600" b="0" i="0" u="none" strike="noStrike" kern="1200" cap="none" spc="0" normalizeH="0" baseline="0" noProof="0" dirty="0">
                <a:ln>
                  <a:noFill/>
                </a:ln>
                <a:solidFill>
                  <a:srgbClr val="0033A0"/>
                </a:solidFill>
                <a:effectLst/>
                <a:uLnTx/>
                <a:uFillTx/>
                <a:latin typeface="Arial"/>
                <a:cs typeface="Arial"/>
              </a:rPr>
              <a:t> up the </a:t>
            </a:r>
            <a:r>
              <a:rPr kumimoji="0" lang="en-US" sz="1600" b="1" i="0" u="none" strike="noStrike" kern="1200" cap="none" spc="0" normalizeH="0" baseline="0" noProof="0" dirty="0">
                <a:ln>
                  <a:noFill/>
                </a:ln>
                <a:solidFill>
                  <a:srgbClr val="E64179"/>
                </a:solidFill>
                <a:effectLst/>
                <a:uLnTx/>
                <a:uFillTx/>
                <a:latin typeface="Arial"/>
                <a:cs typeface="Arial"/>
              </a:rPr>
              <a:t>talent pipeline </a:t>
            </a:r>
            <a:r>
              <a:rPr kumimoji="0" lang="en-US" sz="1600" b="0" i="0" u="none" strike="noStrike" kern="1200" cap="none" spc="0" normalizeH="0" baseline="0" noProof="0" dirty="0">
                <a:ln>
                  <a:noFill/>
                </a:ln>
                <a:solidFill>
                  <a:srgbClr val="0033A0"/>
                </a:solidFill>
                <a:effectLst/>
                <a:uLnTx/>
                <a:uFillTx/>
                <a:latin typeface="Arial"/>
                <a:cs typeface="Arial"/>
              </a:rPr>
              <a:t>by attracting and recruiting more students and graduates from DE to hopefully having Students becoming Graduates and Graduates converting into Staff members and staying at CERN in the mid and long term</a:t>
            </a:r>
            <a:endParaRPr kumimoji="0" lang="en-GB" sz="1600" b="0" i="0" u="none" strike="noStrike" kern="1200" cap="none" spc="0" normalizeH="0" baseline="0" noProof="0" dirty="0">
              <a:ln>
                <a:noFill/>
              </a:ln>
              <a:solidFill>
                <a:srgbClr val="0033A0"/>
              </a:solidFill>
              <a:effectLst/>
              <a:uLnTx/>
              <a:uFillTx/>
              <a:latin typeface="Arial"/>
              <a:cs typeface="Arial"/>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33A0"/>
              </a:solidFill>
              <a:effectLst/>
              <a:uLnTx/>
              <a:uFillTx/>
              <a:latin typeface="Arial"/>
              <a:cs typeface="Arial"/>
            </a:endParaRPr>
          </a:p>
        </p:txBody>
      </p:sp>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76980" y="1541707"/>
            <a:ext cx="1937116" cy="1077521"/>
          </a:xfrm>
          <a:prstGeom prst="rect">
            <a:avLst/>
          </a:prstGeom>
        </p:spPr>
      </p:pic>
    </p:spTree>
    <p:extLst>
      <p:ext uri="{BB962C8B-B14F-4D97-AF65-F5344CB8AC3E}">
        <p14:creationId xmlns:p14="http://schemas.microsoft.com/office/powerpoint/2010/main" val="198042114"/>
      </p:ext>
    </p:extLst>
  </p:cSld>
  <p:clrMapOvr>
    <a:masterClrMapping/>
  </p:clrMapOvr>
</p:sld>
</file>

<file path=ppt/theme/theme1.xml><?xml version="1.0" encoding="utf-8"?>
<a:theme xmlns:a="http://schemas.openxmlformats.org/drawingml/2006/main" name="1_Office Theme">
  <a:themeElements>
    <a:clrScheme name="CERN HR 2">
      <a:dk1>
        <a:srgbClr val="0033A0"/>
      </a:dk1>
      <a:lt1>
        <a:srgbClr val="FFFFFF"/>
      </a:lt1>
      <a:dk2>
        <a:srgbClr val="000000"/>
      </a:dk2>
      <a:lt2>
        <a:srgbClr val="F8F8F8"/>
      </a:lt2>
      <a:accent1>
        <a:srgbClr val="0033A0"/>
      </a:accent1>
      <a:accent2>
        <a:srgbClr val="E64179"/>
      </a:accent2>
      <a:accent3>
        <a:srgbClr val="CDDB00"/>
      </a:accent3>
      <a:accent4>
        <a:srgbClr val="00A5A9"/>
      </a:accent4>
      <a:accent5>
        <a:srgbClr val="F09F54"/>
      </a:accent5>
      <a:accent6>
        <a:srgbClr val="001E60"/>
      </a:accent6>
      <a:hlink>
        <a:srgbClr val="00A5A9"/>
      </a:hlink>
      <a:folHlink>
        <a:srgbClr val="CDDB00"/>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CERN HR_Present.potx" id="{F939C036-6F3A-0F47-9F03-F45664B130CA}" vid="{F52BA171-0FF3-7F41-8F6B-3793B4214574}"/>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Custom 1">
      <a:dk1>
        <a:srgbClr val="0133A0"/>
      </a:dk1>
      <a:lt1>
        <a:srgbClr val="FEFFFE"/>
      </a:lt1>
      <a:dk2>
        <a:srgbClr val="000000"/>
      </a:dk2>
      <a:lt2>
        <a:srgbClr val="CCD4ED"/>
      </a:lt2>
      <a:accent1>
        <a:srgbClr val="385CB3"/>
      </a:accent1>
      <a:accent2>
        <a:srgbClr val="656665"/>
      </a:accent2>
      <a:accent3>
        <a:srgbClr val="61C4D3"/>
      </a:accent3>
      <a:accent4>
        <a:srgbClr val="E15D31"/>
      </a:accent4>
      <a:accent5>
        <a:srgbClr val="6D2365"/>
      </a:accent5>
      <a:accent6>
        <a:srgbClr val="B4B3BD"/>
      </a:accent6>
      <a:hlink>
        <a:srgbClr val="1B436B"/>
      </a:hlink>
      <a:folHlink>
        <a:srgbClr val="EAECE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1921</TotalTime>
  <Words>2435</Words>
  <Application>Microsoft Office PowerPoint</Application>
  <PresentationFormat>Widescreen</PresentationFormat>
  <Paragraphs>522</Paragraphs>
  <Slides>21</Slides>
  <Notes>15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21</vt:i4>
      </vt:variant>
    </vt:vector>
  </HeadingPairs>
  <TitlesOfParts>
    <vt:vector size="31" baseType="lpstr">
      <vt:lpstr>Aptos</vt:lpstr>
      <vt:lpstr>Aptos Narrow</vt:lpstr>
      <vt:lpstr>Arial</vt:lpstr>
      <vt:lpstr>Calibri</vt:lpstr>
      <vt:lpstr>Calibri Light</vt:lpstr>
      <vt:lpstr>Optima</vt:lpstr>
      <vt:lpstr>Wingdings</vt:lpstr>
      <vt:lpstr>1_Office Theme</vt:lpstr>
      <vt:lpstr>2_Office Theme</vt:lpstr>
      <vt:lpstr>3_Office Theme</vt:lpstr>
      <vt:lpstr>Update Personnel Return, Outreach, Employer Branding and Sourcing DE </vt:lpstr>
      <vt:lpstr>PowerPoint Presentation</vt:lpstr>
      <vt:lpstr>PowerPoint Presentation</vt:lpstr>
      <vt:lpstr> Germany @ CERN – Personnel Return and Contribution</vt:lpstr>
      <vt:lpstr>PowerPoint Presentation</vt:lpstr>
      <vt:lpstr>PowerPoint Presentation</vt:lpstr>
      <vt:lpstr>PowerPoint Presentation</vt:lpstr>
      <vt:lpstr>PowerPoint Presentation</vt:lpstr>
      <vt:lpstr>PowerPoint Presentation</vt:lpstr>
      <vt:lpstr>Success of outreach strategy reflected in concrete numbers Total Applications from DE (Primary Nationality)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 and for your ongoing support in our outreach activities!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Personnel Return, Outreach, Employer Branding and Sourcing DE</dc:title>
  <dc:creator>Sabrina Holthausen</dc:creator>
  <cp:lastModifiedBy>Sabrina Holthausen</cp:lastModifiedBy>
  <cp:revision>27</cp:revision>
  <cp:lastPrinted>2024-06-19T08:44:34Z</cp:lastPrinted>
  <dcterms:created xsi:type="dcterms:W3CDTF">2024-06-16T14:11:08Z</dcterms:created>
  <dcterms:modified xsi:type="dcterms:W3CDTF">2024-06-19T14:38:43Z</dcterms:modified>
</cp:coreProperties>
</file>