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325" r:id="rId3"/>
    <p:sldId id="313" r:id="rId4"/>
    <p:sldId id="318" r:id="rId5"/>
    <p:sldId id="320" r:id="rId6"/>
    <p:sldId id="322" r:id="rId7"/>
    <p:sldId id="321" r:id="rId8"/>
    <p:sldId id="324" r:id="rId9"/>
    <p:sldId id="328" r:id="rId10"/>
    <p:sldId id="317" r:id="rId11"/>
    <p:sldId id="329" r:id="rId12"/>
    <p:sldId id="327" r:id="rId13"/>
    <p:sldId id="331" r:id="rId14"/>
    <p:sldId id="326" r:id="rId15"/>
    <p:sldId id="330" r:id="rId16"/>
    <p:sldId id="323" r:id="rId17"/>
    <p:sldId id="30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94686"/>
  </p:normalViewPr>
  <p:slideViewPr>
    <p:cSldViewPr snapToGrid="0" snapToObjects="1">
      <p:cViewPr>
        <p:scale>
          <a:sx n="100" d="100"/>
          <a:sy n="100" d="100"/>
        </p:scale>
        <p:origin x="2316" y="12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5.7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24575,'4'3'0,"0"-1"0,1 1 0,-1 0 0,0 0 0,-1 0 0,1 0 0,0 1 0,-1-1 0,0 1 0,0 0 0,4 6 0,-1-2 0,130 182 0,-107-150 39,19 22-1443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9:07.52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1078 24575,'26'3'0,"-1"0"0,-1 2 0,1 0 0,-1 2 0,0 1 0,30 14 0,60 17 0,-26-6 0,-75-26 0,1-1 0,0 0 0,0-1 0,0-1 0,1 0 0,0-1 0,-1-1 0,27 2 0,-40-5 0,1 1 0,-1-1 0,0 1 0,1-1 0,-1 0 0,0 0 0,0 1 0,1-1 0,-1 0 0,0 0 0,0 0 0,0 0 0,0 0 0,0-1 0,0 1 0,-1 0 0,1 0 0,1-3 0,14-30 0,-10 20 0,506-953 0,-385 758-1365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6.42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24575,'1'9'0,"0"0"0,1-1 0,1 1 0,-1-1 0,1 0 0,6 11 0,4 14 0,51 120 0,-25-65 0,-2-5-1365,-30-63-5461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7.07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24575,'1'13'0,"1"0"0,1 0 0,0-1 0,1 1 0,0-1 0,1 0 0,0 0 0,10 15 0,-6-10 0,-1 0 0,-1 0 0,5 20 0,26 93-1365,-32-108-5461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7.65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24575,'0'5'0,"0"6"0,0 5 0,0 4 0,0 4 0,0 7 0,4 2 0,2 0 0,0 0 0,-2-3 0,-1 0 0,-1-2 0,-1-1 0,4-5 0,1-2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33.83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542 1996 24575,'-3'-1'0,"1"0"0,0 0 0,0 0 0,0-1 0,0 1 0,0-1 0,0 0 0,0 0 0,1 1 0,-1-1 0,0 0 0,1 0 0,0-1 0,-1 1 0,1 0 0,-1-4 0,-4-3 0,-12-22 0,1 0 0,2-1 0,-17-47 0,-24-109 0,15 48 0,17 54 0,3-2 0,-11-94 0,22 126 0,-26-84 0,16 71 0,16 46 0,0 1 0,-1-28 0,3 28 0,0 0 0,-9-34 0,-62-241 0,34 126 0,7 39 0,28 112-1365,-2 4-5461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3.15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24575,'9'0'0,"7"5"0,6 1 0,3-1 0,7 0 0,2-2 0,0-1 0,-1 4 0,-2 0 0,-2 0 0,-1-1 0,-1-2 0,0-2 0,-6 0-8191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3.8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24575,'24'2'0,"1"1"0,-1 0 0,0 2 0,41 13 0,11 3 0,41 15 84,-81-24-567,1-1 0,38 6 0,-52-13-6343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4.51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24575,'9'2'0,"1"-1"0,-1 1 0,0 1 0,0 0 0,0 0 0,0 1 0,13 6 0,22 10 0,25 6-54,67 35 0,-73-31-1203,-40-20-5569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17T16:47:25.0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24575,'0'5'0,"4"1"0,7 4 0,5 1 0,0 2 0,3 0 0,-4 1 0,6 4 0,4 2 0,2 3 0,0-2 0,-3-1 0,-2-3 0,-5-1 0,4-2 0,-1 0 0,0-2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._W._Anderson" TargetMode="External"/><Relationship Id="rId13" Type="http://schemas.openxmlformats.org/officeDocument/2006/relationships/hyperlink" Target="https://en.wikipedia.org/wiki/Valence_bond" TargetMode="External"/><Relationship Id="rId3" Type="http://schemas.openxmlformats.org/officeDocument/2006/relationships/hyperlink" Target="https://en.wikipedia.org/wiki/Ginzburg%E2%80%93Landau_theory" TargetMode="External"/><Relationship Id="rId7" Type="http://schemas.openxmlformats.org/officeDocument/2006/relationships/hyperlink" Target="https://en.wikipedia.org/wiki/People_of_the_United_States" TargetMode="External"/><Relationship Id="rId12" Type="http://schemas.openxmlformats.org/officeDocument/2006/relationships/hyperlink" Target="https://en.wikipedia.org/wiki/Cuprate_superconductor" TargetMode="External"/><Relationship Id="rId2" Type="http://schemas.openxmlformats.org/officeDocument/2006/relationships/slide" Target="../slides/slide7.xml"/><Relationship Id="rId16" Type="http://schemas.openxmlformats.org/officeDocument/2006/relationships/hyperlink" Target="https://en.wikipedia.org/wiki/Mott_insulator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Superconductors" TargetMode="External"/><Relationship Id="rId11" Type="http://schemas.openxmlformats.org/officeDocument/2006/relationships/hyperlink" Target="https://en.wikipedia.org/wiki/Resonating_valence_bond_theory#cite_note-2" TargetMode="External"/><Relationship Id="rId5" Type="http://schemas.openxmlformats.org/officeDocument/2006/relationships/hyperlink" Target="https://en.wikipedia.org/wiki/Cooper_pair" TargetMode="External"/><Relationship Id="rId15" Type="http://schemas.openxmlformats.org/officeDocument/2006/relationships/hyperlink" Target="https://en.wikipedia.org/wiki/Cooper_pairs" TargetMode="External"/><Relationship Id="rId10" Type="http://schemas.openxmlformats.org/officeDocument/2006/relationships/hyperlink" Target="https://en.wikipedia.org/wiki/Resonating_valence_bond_theory#cite_note-nature-2011-1" TargetMode="External"/><Relationship Id="rId4" Type="http://schemas.openxmlformats.org/officeDocument/2006/relationships/hyperlink" Target="https://en.wikipedia.org/wiki/Wave_function" TargetMode="External"/><Relationship Id="rId9" Type="http://schemas.openxmlformats.org/officeDocument/2006/relationships/hyperlink" Target="https://en.wikipedia.org/wiki/Ganapathy_Baskaran" TargetMode="External"/><Relationship Id="rId14" Type="http://schemas.openxmlformats.org/officeDocument/2006/relationships/hyperlink" Target="https://en.wikipedia.org/wiki/Doping_(semiconductor)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41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field is applied when the superconductor is </a:t>
            </a:r>
            <a:r>
              <a:rPr lang="en-GB" dirty="0" err="1"/>
              <a:t>is</a:t>
            </a:r>
            <a:r>
              <a:rPr lang="en-GB" dirty="0"/>
              <a:t> in the superconducting state, currents must be produced near the surface in order to maintain constant flux. The currents near the surface, counteracting the external field, must then be a stable. Just two years later, brothers Fritz and Heinz London developed a set of electrodynamic equations, now known as the London equations, which described the Meissner effect by supplementing Maxwell's equations.(10) A consequence of these equations in the London penetration depth, </a:t>
            </a:r>
            <a:r>
              <a:rPr lang="en-GB" dirty="0" err="1"/>
              <a:t>λ</a:t>
            </a:r>
            <a:r>
              <a:rPr lang="en-GB" baseline="-25000" dirty="0" err="1"/>
              <a:t>L</a:t>
            </a:r>
            <a:r>
              <a:rPr lang="en-GB" dirty="0"/>
              <a:t>, which is the maximum depth that magnetic field can penetrate into a type I superconductor. See article: High-T</a:t>
            </a:r>
            <a:r>
              <a:rPr lang="en-GB" baseline="-25000" dirty="0"/>
              <a:t>c</a:t>
            </a:r>
            <a:r>
              <a:rPr lang="en-GB" dirty="0"/>
              <a:t> Superconductors, Physical Structures, and Role Of Constituents, Section: Common Features Of High-T</a:t>
            </a:r>
            <a:r>
              <a:rPr lang="en-GB" baseline="-25000" dirty="0"/>
              <a:t>c</a:t>
            </a:r>
            <a:r>
              <a:rPr lang="en-GB" dirty="0"/>
              <a:t> Superconductors And Magnetic Noise, And </a:t>
            </a:r>
            <a:r>
              <a:rPr lang="en-GB" dirty="0" err="1"/>
              <a:t>Barkhausen</a:t>
            </a:r>
            <a:r>
              <a:rPr lang="en-GB" dirty="0"/>
              <a:t> Effect, Section: Flux Pinning And Losses In Superconductors. </a:t>
            </a:r>
            <a:endParaRPr lang="et-EE" dirty="0"/>
          </a:p>
          <a:p>
            <a:r>
              <a:rPr lang="en-GB" dirty="0"/>
              <a:t>An important new material parameter, the coherence length, x, was defined as the distance over which the density of the superconducting electrons decreases at a superconducting-normal interface. The Ginzburg-Landau formulations were able to predict the conditions under which Type I and Type II </a:t>
            </a:r>
            <a:r>
              <a:rPr lang="en-GB" dirty="0" err="1"/>
              <a:t>behavior</a:t>
            </a:r>
            <a:r>
              <a:rPr lang="en-GB" dirty="0"/>
              <a:t> would occur using the parameter κ= λ/x. From this work came the now familiar flux line lattice description of Type II superconductors by Landau's student Aleksei </a:t>
            </a:r>
            <a:r>
              <a:rPr lang="en-GB" dirty="0" err="1"/>
              <a:t>Abrikosov</a:t>
            </a:r>
            <a:r>
              <a:rPr lang="en-GB" dirty="0"/>
              <a:t> eventually published in 1957(14). See Superconducting Critical Current. In type II superconductors, the flux tube has a radius λ with an internal normal core of radius x. A has </a:t>
            </a:r>
            <a:r>
              <a:rPr lang="en-GB" dirty="0">
                <a:hlinkClick r:id="rId3" tooltip="Ginzburg–Landau theory"/>
              </a:rPr>
              <a:t>Ginzburg–Landau order parameter</a:t>
            </a:r>
            <a:r>
              <a:rPr lang="en-GB" dirty="0"/>
              <a:t> </a:t>
            </a:r>
            <a:r>
              <a:rPr lang="en-GB" dirty="0">
                <a:effectLst/>
              </a:rPr>
              <a:t>ψ A = n A e </a:t>
            </a:r>
            <a:r>
              <a:rPr lang="en-GB" dirty="0" err="1">
                <a:effectLst/>
              </a:rPr>
              <a:t>i</a:t>
            </a:r>
            <a:r>
              <a:rPr lang="en-GB" dirty="0">
                <a:effectLst/>
              </a:rPr>
              <a:t> ϕ A </a:t>
            </a:r>
            <a:r>
              <a:rPr lang="en-GB" dirty="0"/>
              <a:t>, and superconductor B </a:t>
            </a:r>
            <a:r>
              <a:rPr lang="en-GB" dirty="0">
                <a:effectLst/>
              </a:rPr>
              <a:t>ψ B = n B e </a:t>
            </a:r>
            <a:r>
              <a:rPr lang="en-GB" dirty="0" err="1">
                <a:effectLst/>
              </a:rPr>
              <a:t>i</a:t>
            </a:r>
            <a:r>
              <a:rPr lang="en-GB" dirty="0">
                <a:effectLst/>
              </a:rPr>
              <a:t> ϕ B </a:t>
            </a:r>
            <a:r>
              <a:rPr lang="en-GB" dirty="0"/>
              <a:t>, which can be interpreted as the </a:t>
            </a:r>
            <a:r>
              <a:rPr lang="en-GB" dirty="0">
                <a:hlinkClick r:id="rId4" tooltip="Wave function"/>
              </a:rPr>
              <a:t>wave functions</a:t>
            </a:r>
            <a:r>
              <a:rPr lang="en-GB" dirty="0"/>
              <a:t> of </a:t>
            </a:r>
            <a:r>
              <a:rPr lang="en-GB" dirty="0">
                <a:hlinkClick r:id="rId5" tooltip="Cooper pair"/>
              </a:rPr>
              <a:t>Cooper pairs</a:t>
            </a:r>
            <a:r>
              <a:rPr lang="en-GB" dirty="0"/>
              <a:t> in the two superconductors</a:t>
            </a:r>
            <a:br>
              <a:rPr lang="et-EE" dirty="0"/>
            </a:br>
            <a:br>
              <a:rPr lang="et-EE" dirty="0"/>
            </a:br>
            <a:r>
              <a:rPr lang="en-GB" dirty="0"/>
              <a:t>the </a:t>
            </a:r>
            <a:r>
              <a:rPr lang="en-GB" b="1" dirty="0"/>
              <a:t>Josephson effect</a:t>
            </a:r>
            <a:r>
              <a:rPr lang="en-GB" dirty="0"/>
              <a:t> is a phenomenon that occurs when two </a:t>
            </a:r>
            <a:r>
              <a:rPr lang="en-GB" dirty="0">
                <a:hlinkClick r:id="rId6" tooltip="Superconductors"/>
              </a:rPr>
              <a:t>superconductors</a:t>
            </a:r>
            <a:r>
              <a:rPr lang="en-GB" dirty="0"/>
              <a:t> are placed in proximity, with some barrier or restriction between the</a:t>
            </a:r>
            <a:r>
              <a:rPr lang="et-EE" dirty="0"/>
              <a:t> conductors</a:t>
            </a:r>
            <a:br>
              <a:rPr lang="et-EE" dirty="0"/>
            </a:br>
            <a:r>
              <a:rPr lang="en-GB" dirty="0"/>
              <a:t>It was first proposed by an </a:t>
            </a:r>
            <a:r>
              <a:rPr lang="en-GB" dirty="0">
                <a:hlinkClick r:id="rId7" tooltip="People of the United States"/>
              </a:rPr>
              <a:t>American</a:t>
            </a:r>
            <a:r>
              <a:rPr lang="en-GB" dirty="0"/>
              <a:t> physicist </a:t>
            </a:r>
            <a:r>
              <a:rPr lang="en-GB" dirty="0">
                <a:hlinkClick r:id="rId8" tooltip="P. W. Anderson"/>
              </a:rPr>
              <a:t>P. W. Anderson</a:t>
            </a:r>
            <a:r>
              <a:rPr lang="en-GB" dirty="0"/>
              <a:t> and Indian theoretical physicist </a:t>
            </a:r>
            <a:r>
              <a:rPr lang="en-GB" dirty="0">
                <a:hlinkClick r:id="rId9" tooltip="Ganapathy Baskaran"/>
              </a:rPr>
              <a:t>Ganapathy Baskaran</a:t>
            </a:r>
            <a:r>
              <a:rPr lang="en-GB" dirty="0"/>
              <a:t> in 1987.</a:t>
            </a:r>
            <a:r>
              <a:rPr lang="en-GB" baseline="30000" dirty="0">
                <a:hlinkClick r:id="rId10"/>
              </a:rPr>
              <a:t>[1]</a:t>
            </a:r>
            <a:r>
              <a:rPr lang="en-GB" baseline="30000" dirty="0">
                <a:hlinkClick r:id="rId11"/>
              </a:rPr>
              <a:t>[2]</a:t>
            </a:r>
            <a:r>
              <a:rPr lang="en-GB" dirty="0"/>
              <a:t> The theory states that in </a:t>
            </a:r>
            <a:r>
              <a:rPr lang="en-GB" dirty="0">
                <a:hlinkClick r:id="rId12" tooltip="Cuprate superconductor"/>
              </a:rPr>
              <a:t>copper oxide</a:t>
            </a:r>
            <a:r>
              <a:rPr lang="en-GB" dirty="0"/>
              <a:t> lattices, electrons from </a:t>
            </a:r>
            <a:r>
              <a:rPr lang="en-GB" dirty="0" err="1"/>
              <a:t>neighboring</a:t>
            </a:r>
            <a:r>
              <a:rPr lang="en-GB" dirty="0"/>
              <a:t> copper atoms interact to form a </a:t>
            </a:r>
            <a:r>
              <a:rPr lang="en-GB" dirty="0">
                <a:hlinkClick r:id="rId13" tooltip="Valence bond"/>
              </a:rPr>
              <a:t>valence bond</a:t>
            </a:r>
            <a:r>
              <a:rPr lang="en-GB" dirty="0"/>
              <a:t>, which locks them in place. However, with </a:t>
            </a:r>
            <a:r>
              <a:rPr lang="en-GB" dirty="0">
                <a:hlinkClick r:id="rId14" tooltip="Doping (semiconductor)"/>
              </a:rPr>
              <a:t>doping</a:t>
            </a:r>
            <a:r>
              <a:rPr lang="en-GB" dirty="0"/>
              <a:t>, these electrons can act as mobile </a:t>
            </a:r>
            <a:r>
              <a:rPr lang="en-GB" dirty="0">
                <a:hlinkClick r:id="rId15" tooltip="Cooper pairs"/>
              </a:rPr>
              <a:t>Cooper pairs</a:t>
            </a:r>
            <a:r>
              <a:rPr lang="en-GB" dirty="0"/>
              <a:t> and are able to superconduct. Anderson observed in his 1987 paper that the origins of superconductivity in doped </a:t>
            </a:r>
            <a:r>
              <a:rPr lang="en-GB" dirty="0" err="1"/>
              <a:t>cuprates</a:t>
            </a:r>
            <a:r>
              <a:rPr lang="en-GB" dirty="0"/>
              <a:t> was in the </a:t>
            </a:r>
            <a:r>
              <a:rPr lang="en-GB" dirty="0">
                <a:hlinkClick r:id="rId16" tooltip="Mott insulator"/>
              </a:rPr>
              <a:t>Mott insulator</a:t>
            </a:r>
            <a:r>
              <a:rPr lang="en-GB" dirty="0"/>
              <a:t> nature of crystalline copper oxide.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3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02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Bottom row: Inductive voltage of primary coil compared to total voltage of secondary coil.\\Left column: $I_1 = 40 \, A $, no induced noise.\\ Right column$I_1 = 60 \, A$, induced noise from signal generator. \\For all figures: $\frac{</a:t>
            </a:r>
            <a:r>
              <a:rPr lang="en-GB" dirty="0" err="1"/>
              <a:t>dI</a:t>
            </a:r>
            <a:r>
              <a:rPr lang="en-GB" dirty="0"/>
              <a:t>}{dt}= 0.5 \, A/s$. Signal-to-noise ratio is calculated from the datapoint highlighted with a black circle.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68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/>
              <a:t>Alice 3 heavy ion detector</a:t>
            </a:r>
          </a:p>
          <a:p>
            <a:r>
              <a:rPr lang="et-EE" dirty="0"/>
              <a:t>FCC-ee LHC successor normal conducting</a:t>
            </a:r>
          </a:p>
          <a:p>
            <a:r>
              <a:rPr lang="et-EE" dirty="0"/>
              <a:t>CLIC – alternative to FCC linear</a:t>
            </a:r>
          </a:p>
          <a:p>
            <a:r>
              <a:rPr lang="et-EE" dirty="0"/>
              <a:t>ILC – International Linear Collider</a:t>
            </a:r>
          </a:p>
          <a:p>
            <a:r>
              <a:rPr lang="et-EE" dirty="0"/>
              <a:t>CEPC – Circular electron positron collider China</a:t>
            </a:r>
          </a:p>
          <a:p>
            <a:r>
              <a:rPr lang="et-EE" dirty="0"/>
              <a:t>Panda - </a:t>
            </a:r>
            <a:r>
              <a:rPr lang="en-GB" dirty="0" err="1"/>
              <a:t>antiProton</a:t>
            </a:r>
            <a:r>
              <a:rPr lang="en-GB" dirty="0"/>
              <a:t> </a:t>
            </a:r>
            <a:r>
              <a:rPr lang="en-GB" dirty="0" err="1"/>
              <a:t>ANnihilation</a:t>
            </a:r>
            <a:r>
              <a:rPr lang="en-GB" dirty="0"/>
              <a:t> at </a:t>
            </a:r>
            <a:r>
              <a:rPr lang="en-GB" dirty="0" err="1"/>
              <a:t>DArmstadt</a:t>
            </a:r>
            <a:r>
              <a:rPr lang="en-GB" dirty="0"/>
              <a:t>. </a:t>
            </a:r>
            <a:endParaRPr lang="et-EE" dirty="0"/>
          </a:p>
          <a:p>
            <a:r>
              <a:rPr lang="et-EE" dirty="0"/>
              <a:t>EIC – electron ion collider </a:t>
            </a:r>
            <a:r>
              <a:rPr lang="en-GB" i="1" dirty="0"/>
              <a:t>quantum chromodynamics (QCD</a:t>
            </a:r>
            <a:r>
              <a:rPr lang="en-GB" dirty="0"/>
              <a:t>) </a:t>
            </a:r>
            <a:r>
              <a:rPr lang="et-EE" dirty="0"/>
              <a:t>interactions of quarks by gluons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/>
              <a:t>Ship - </a:t>
            </a:r>
            <a:r>
              <a:rPr lang="en-GB" dirty="0"/>
              <a:t>The Search for Hidden Particles (</a:t>
            </a:r>
            <a:r>
              <a:rPr lang="en-GB" dirty="0" err="1"/>
              <a:t>SHiP</a:t>
            </a:r>
            <a:r>
              <a:rPr lang="en-GB" dirty="0"/>
              <a:t>) experiment proposal</a:t>
            </a:r>
            <a:r>
              <a:rPr lang="et-EE" dirty="0"/>
              <a:t> </a:t>
            </a:r>
            <a:r>
              <a:rPr lang="en-GB" dirty="0"/>
              <a:t>dipole magnet for its scattering and neutrino detector.</a:t>
            </a:r>
            <a:br>
              <a:rPr lang="et-EE" dirty="0"/>
            </a:br>
            <a:r>
              <a:rPr lang="et-EE" dirty="0"/>
              <a:t>AMS100 - </a:t>
            </a:r>
            <a:r>
              <a:rPr lang="en-GB" b="1" dirty="0"/>
              <a:t>AMS-100: The Next Generation Magnetic Spectrometer in Space -- An International Science Platform for Physics and Astrophysics at Lagrange Point 2</a:t>
            </a:r>
          </a:p>
          <a:p>
            <a:endParaRPr lang="et-E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3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dostuslibros.com/autor/v-l-ginzburg-e-a-andryushin" TargetMode="External"/><Relationship Id="rId2" Type="http://schemas.openxmlformats.org/officeDocument/2006/relationships/hyperlink" Target="https://www.amazon.com/exec/obidos/tg/stores/detail/-/books/0471411167/reviews/qid%3D990632875/sr%3D1-6/ref%3Dsc_b_6/002-9788058-0640040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quantumai.google/quantumcomputer" TargetMode="External"/><Relationship Id="rId5" Type="http://schemas.openxmlformats.org/officeDocument/2006/relationships/hyperlink" Target="https://cfs.energy/" TargetMode="External"/><Relationship Id="rId4" Type="http://schemas.openxmlformats.org/officeDocument/2006/relationships/hyperlink" Target="https://supernode.energy/technology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iopscience.iop.org/article/10.1088/1742-6596/2380/1/012135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2.png"/><Relationship Id="rId18" Type="http://schemas.openxmlformats.org/officeDocument/2006/relationships/customXml" Target="../ink/ink8.xml"/><Relationship Id="rId3" Type="http://schemas.openxmlformats.org/officeDocument/2006/relationships/image" Target="../media/image17.png"/><Relationship Id="rId21" Type="http://schemas.openxmlformats.org/officeDocument/2006/relationships/image" Target="../media/image26.png"/><Relationship Id="rId7" Type="http://schemas.openxmlformats.org/officeDocument/2006/relationships/image" Target="../media/image19.png"/><Relationship Id="rId12" Type="http://schemas.openxmlformats.org/officeDocument/2006/relationships/customXml" Target="../ink/ink5.xml"/><Relationship Id="rId17" Type="http://schemas.openxmlformats.org/officeDocument/2006/relationships/image" Target="../media/image24.png"/><Relationship Id="rId25" Type="http://schemas.openxmlformats.org/officeDocument/2006/relationships/image" Target="../media/image29.png"/><Relationship Id="rId2" Type="http://schemas.openxmlformats.org/officeDocument/2006/relationships/image" Target="../media/image16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8.xml"/><Relationship Id="rId6" Type="http://schemas.openxmlformats.org/officeDocument/2006/relationships/customXml" Target="../ink/ink2.xml"/><Relationship Id="rId11" Type="http://schemas.openxmlformats.org/officeDocument/2006/relationships/image" Target="../media/image21.png"/><Relationship Id="rId24" Type="http://schemas.openxmlformats.org/officeDocument/2006/relationships/image" Target="../media/image28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23" Type="http://schemas.openxmlformats.org/officeDocument/2006/relationships/image" Target="../media/image27.png"/><Relationship Id="rId10" Type="http://schemas.openxmlformats.org/officeDocument/2006/relationships/customXml" Target="../ink/ink4.xml"/><Relationship Id="rId19" Type="http://schemas.openxmlformats.org/officeDocument/2006/relationships/image" Target="../media/image25.png"/><Relationship Id="rId4" Type="http://schemas.openxmlformats.org/officeDocument/2006/relationships/customXml" Target="../ink/ink1.xml"/><Relationship Id="rId9" Type="http://schemas.openxmlformats.org/officeDocument/2006/relationships/image" Target="../media/image2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2604998"/>
            <a:ext cx="11376025" cy="2153265"/>
          </a:xfrm>
        </p:spPr>
        <p:txBody>
          <a:bodyPr/>
          <a:lstStyle/>
          <a:p>
            <a:pPr algn="ctr"/>
            <a:r>
              <a:rPr lang="et-EE" b="0" dirty="0">
                <a:solidFill>
                  <a:schemeClr val="bg2"/>
                </a:solidFill>
                <a:latin typeface="Arial" panose="020B0604020202020204" pitchFamily="34" charset="0"/>
              </a:rPr>
              <a:t>On s</a:t>
            </a:r>
            <a:r>
              <a:rPr lang="en-US" b="0" dirty="0" err="1">
                <a:solidFill>
                  <a:schemeClr val="bg2"/>
                </a:solidFill>
                <a:latin typeface="Arial" panose="020B0604020202020204" pitchFamily="34" charset="0"/>
              </a:rPr>
              <a:t>uperconducting</a:t>
            </a:r>
            <a:r>
              <a:rPr lang="en-US" b="0" dirty="0">
                <a:solidFill>
                  <a:schemeClr val="bg2"/>
                </a:solidFill>
                <a:latin typeface="Arial" panose="020B0604020202020204" pitchFamily="34" charset="0"/>
              </a:rPr>
              <a:t> magnets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3429000"/>
            <a:ext cx="11376026" cy="549951"/>
          </a:xfrm>
        </p:spPr>
        <p:txBody>
          <a:bodyPr/>
          <a:lstStyle/>
          <a:p>
            <a:pPr algn="ctr"/>
            <a:r>
              <a:rPr lang="et-EE" dirty="0">
                <a:solidFill>
                  <a:schemeClr val="bg1"/>
                </a:solidFill>
              </a:rPr>
              <a:t>     Eino Tiirinen	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19.03.2025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 descr="A large round machine with many pipes&#10;&#10;AI-generated content may be incorrect.">
            <a:extLst>
              <a:ext uri="{FF2B5EF4-FFF2-40B4-BE49-F238E27FC236}">
                <a16:creationId xmlns:a16="http://schemas.microsoft.com/office/drawing/2014/main" id="{34303278-9A11-AE1E-21F4-730CC00D5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-11553818"/>
            <a:ext cx="10696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9D2B79A-7CE3-47AF-0E04-0C96C40204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749D940-763E-F34F-5FD9-0DDFF8D8B4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8454545-77BF-DD79-48C1-BD7B4C2D23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BC9365A9-7EEC-65E5-4343-55AC3309B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599" y="0"/>
            <a:ext cx="2247900" cy="2543175"/>
          </a:xfrm>
          <a:prstGeom prst="rect">
            <a:avLst/>
          </a:prstGeom>
        </p:spPr>
      </p:pic>
      <p:pic>
        <p:nvPicPr>
          <p:cNvPr id="2050" name="Picture 2" descr="A machine with a round object&#10;&#10;Description automatically generated">
            <a:extLst>
              <a:ext uri="{FF2B5EF4-FFF2-40B4-BE49-F238E27FC236}">
                <a16:creationId xmlns:a16="http://schemas.microsoft.com/office/drawing/2014/main" id="{4A4D9B49-E337-E099-771E-C1870B24FD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" t="123" r="13191" b="-1"/>
          <a:stretch/>
        </p:blipFill>
        <p:spPr bwMode="auto">
          <a:xfrm>
            <a:off x="7781296" y="0"/>
            <a:ext cx="3886201" cy="684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ulukko 12">
                <a:extLst>
                  <a:ext uri="{FF2B5EF4-FFF2-40B4-BE49-F238E27FC236}">
                    <a16:creationId xmlns:a16="http://schemas.microsoft.com/office/drawing/2014/main" id="{6AEFE3D7-B148-38F2-1B83-6B25381BBA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859128"/>
                  </p:ext>
                </p:extLst>
              </p:nvPr>
            </p:nvGraphicFramePr>
            <p:xfrm>
              <a:off x="134336" y="3500033"/>
              <a:ext cx="5279923" cy="276998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635483">
                      <a:extLst>
                        <a:ext uri="{9D8B030D-6E8A-4147-A177-3AD203B41FA5}">
                          <a16:colId xmlns:a16="http://schemas.microsoft.com/office/drawing/2014/main" val="4200721620"/>
                        </a:ext>
                      </a:extLst>
                    </a:gridCol>
                    <a:gridCol w="2644440">
                      <a:extLst>
                        <a:ext uri="{9D8B030D-6E8A-4147-A177-3AD203B41FA5}">
                          <a16:colId xmlns:a16="http://schemas.microsoft.com/office/drawing/2014/main" val="2337474750"/>
                        </a:ext>
                      </a:extLst>
                    </a:gridCol>
                  </a:tblGrid>
                  <a:tr h="343839"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Technical parameters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4750883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𝑛𝑜𝑚𝑖𝑛𝑎𝑙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i-FI" sz="1600" dirty="0"/>
                            <a:t>1 T</a:t>
                          </a:r>
                          <a:endParaRPr lang="et-E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5306388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NbTi coil Inductivity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1.51 (H)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4123392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Cu coil Inductivity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0.13 H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17356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𝑛𝑜𝑚𝑖𝑛𝑎𝑙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200 A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1691435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Stored magnetic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30 kJ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3559473"/>
                      </a:ext>
                    </a:extLst>
                  </a:tr>
                  <a:tr h="3631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t-EE" sz="1600" b="0" i="1" smtClean="0">
                                        <a:latin typeface="Cambria Math" panose="02040503050406030204" pitchFamily="18" charset="0"/>
                                      </a:rPr>
                                      <m:t>𝑜𝑝𝑒𝑟𝑎𝑡𝑖𝑜𝑛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4.2 K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4126004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Center bore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400 mm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154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ulukko 12">
                <a:extLst>
                  <a:ext uri="{FF2B5EF4-FFF2-40B4-BE49-F238E27FC236}">
                    <a16:creationId xmlns:a16="http://schemas.microsoft.com/office/drawing/2014/main" id="{6AEFE3D7-B148-38F2-1B83-6B25381BBA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859128"/>
                  </p:ext>
                </p:extLst>
              </p:nvPr>
            </p:nvGraphicFramePr>
            <p:xfrm>
              <a:off x="134336" y="3500033"/>
              <a:ext cx="5279923" cy="276998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635483">
                      <a:extLst>
                        <a:ext uri="{9D8B030D-6E8A-4147-A177-3AD203B41FA5}">
                          <a16:colId xmlns:a16="http://schemas.microsoft.com/office/drawing/2014/main" val="4200721620"/>
                        </a:ext>
                      </a:extLst>
                    </a:gridCol>
                    <a:gridCol w="2644440">
                      <a:extLst>
                        <a:ext uri="{9D8B030D-6E8A-4147-A177-3AD203B41FA5}">
                          <a16:colId xmlns:a16="http://schemas.microsoft.com/office/drawing/2014/main" val="2337474750"/>
                        </a:ext>
                      </a:extLst>
                    </a:gridCol>
                  </a:tblGrid>
                  <a:tr h="343839"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Technical parameters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4750883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03509" r="-100693" b="-6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i-FI" sz="1600" dirty="0"/>
                            <a:t>1 T</a:t>
                          </a:r>
                          <a:endParaRPr lang="et-EE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5306388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NbTi coil Inductivity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1.51 (H)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04123392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Cu coil Inductivity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0.13 H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17356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408929" r="-100693" b="-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200 A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1691435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Stored magnetic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30 kJ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3559473"/>
                      </a:ext>
                    </a:extLst>
                  </a:tr>
                  <a:tr h="3631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570000" r="-100693" b="-11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4.2 K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4126004"/>
                      </a:ext>
                    </a:extLst>
                  </a:tr>
                  <a:tr h="3438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t-EE" sz="1600" dirty="0"/>
                            <a:t>Center bore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600" dirty="0"/>
                            <a:t>400 mm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154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kstiruutu 13">
            <a:extLst>
              <a:ext uri="{FF2B5EF4-FFF2-40B4-BE49-F238E27FC236}">
                <a16:creationId xmlns:a16="http://schemas.microsoft.com/office/drawing/2014/main" id="{34201506-DAE6-E1F6-3CC5-83375427E78C}"/>
              </a:ext>
            </a:extLst>
          </p:cNvPr>
          <p:cNvSpPr txBox="1"/>
          <p:nvPr/>
        </p:nvSpPr>
        <p:spPr>
          <a:xfrm>
            <a:off x="0" y="884903"/>
            <a:ext cx="5693247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/>
              <a:t>A versatile configuration -&gt; axial or transverse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/>
              <a:t>Co-wound from NbTi and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/>
              <a:t>Motivation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/>
              <a:t>To demonstrate novel quench protection and detection principle – Rapid Quench Transformation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dirty="0"/>
              <a:t>To keep expertise of magnet manufacturing in EP R&amp;D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39110A8-8F34-EA9F-B60D-0656BE3F2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36" y="1620"/>
            <a:ext cx="5038365" cy="1066800"/>
          </a:xfrm>
        </p:spPr>
        <p:txBody>
          <a:bodyPr/>
          <a:lstStyle/>
          <a:p>
            <a:r>
              <a:rPr lang="et-EE" dirty="0">
                <a:latin typeface="Arial" panose="020B0604020202020204" pitchFamily="34" charset="0"/>
              </a:rPr>
              <a:t>The Split Coil Solenoid Demonstrator</a:t>
            </a:r>
            <a:endParaRPr lang="en-US" dirty="0"/>
          </a:p>
        </p:txBody>
      </p:sp>
      <p:pic>
        <p:nvPicPr>
          <p:cNvPr id="3" name="Picture 2" descr="A blue and green drawing of a three dimensional object&#10;&#10;AI-generated content may be incorrect.">
            <a:extLst>
              <a:ext uri="{FF2B5EF4-FFF2-40B4-BE49-F238E27FC236}">
                <a16:creationId xmlns:a16="http://schemas.microsoft.com/office/drawing/2014/main" id="{4546CC08-F35F-BE2E-861F-C7D19D1826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013" y="2543175"/>
            <a:ext cx="2709486" cy="265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diagram of a device&#10;&#10;AI-generated content may be incorrect.">
            <a:extLst>
              <a:ext uri="{FF2B5EF4-FFF2-40B4-BE49-F238E27FC236}">
                <a16:creationId xmlns:a16="http://schemas.microsoft.com/office/drawing/2014/main" id="{75FF3B08-04F8-17DA-D719-311F761D1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587" y="0"/>
            <a:ext cx="5406413" cy="62711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50D83C-519C-D352-CE14-402497826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3366"/>
            <a:ext cx="7002572" cy="47783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5D2C4C-6A9C-D638-A259-5EFABD7F0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Discharge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2252-EDF3-D90F-4A3B-845C96F1F2B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BBA4F-1A07-1F00-55A7-7C15FC0037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74411-C5C9-8F65-71D6-AC72D1A066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48C309-93EC-8E42-021F-A469331E7B07}"/>
              </a:ext>
            </a:extLst>
          </p:cNvPr>
          <p:cNvCxnSpPr>
            <a:cxnSpLocks/>
          </p:cNvCxnSpPr>
          <p:nvPr/>
        </p:nvCxnSpPr>
        <p:spPr>
          <a:xfrm>
            <a:off x="1295400" y="3300740"/>
            <a:ext cx="88900" cy="11557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9D761AB-1647-5142-3F70-B96AF4FE6C3D}"/>
              </a:ext>
            </a:extLst>
          </p:cNvPr>
          <p:cNvSpPr txBox="1"/>
          <p:nvPr/>
        </p:nvSpPr>
        <p:spPr>
          <a:xfrm>
            <a:off x="1520494" y="3736651"/>
            <a:ext cx="9883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sz="1400" dirty="0">
                <a:solidFill>
                  <a:srgbClr val="FF0000"/>
                </a:solidFill>
              </a:rPr>
              <a:t>Drop to 25%</a:t>
            </a:r>
          </a:p>
          <a:p>
            <a:pPr algn="l"/>
            <a:r>
              <a:rPr lang="et-EE" sz="1400" dirty="0">
                <a:solidFill>
                  <a:srgbClr val="FF0000"/>
                </a:solidFill>
              </a:rPr>
              <a:t>in 100 ms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CBD7B2-88E0-FE68-D93F-8CB1390DB832}"/>
              </a:ext>
            </a:extLst>
          </p:cNvPr>
          <p:cNvSpPr txBox="1"/>
          <p:nvPr/>
        </p:nvSpPr>
        <p:spPr>
          <a:xfrm>
            <a:off x="324925" y="5405123"/>
            <a:ext cx="684682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t-EE" dirty="0"/>
              <a:t>Measured vs Finite-Element simulation of coil disharge over time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 = 0 </a:t>
            </a:r>
            <a:r>
              <a:rPr lang="et-EE" dirty="0"/>
              <a:t>represents a magnet quench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t-EE" dirty="0"/>
              <a:t>Secondary coil extracts most of the stored energy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t-E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83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8720A-CCD5-AA50-BE3C-25F67F24F2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2783B-5950-2C0E-8349-AB21569095E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28D77-D714-7E25-74E0-7EF93D18A1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3308ECE3-C066-424C-6EF9-99AC45931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4"/>
            <a:ext cx="5525382" cy="3409998"/>
          </a:xfrm>
          <a:prstGeom prst="rect">
            <a:avLst/>
          </a:prstGeom>
        </p:spPr>
      </p:pic>
      <p:pic>
        <p:nvPicPr>
          <p:cNvPr id="11" name="Picture 10" descr="A graph of a graph with numbers and a line&#10;&#10;AI-generated content may be incorrect.">
            <a:extLst>
              <a:ext uri="{FF2B5EF4-FFF2-40B4-BE49-F238E27FC236}">
                <a16:creationId xmlns:a16="http://schemas.microsoft.com/office/drawing/2014/main" id="{191DBE20-A5C1-58D3-7081-DD2292404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435" y="0"/>
            <a:ext cx="5758935" cy="3510795"/>
          </a:xfrm>
          <a:prstGeom prst="rect">
            <a:avLst/>
          </a:prstGeom>
        </p:spPr>
      </p:pic>
      <p:pic>
        <p:nvPicPr>
          <p:cNvPr id="13" name="Picture 12" descr="A graph of a graph showing a line of a graph&#10;&#10;AI-generated content may be incorrect.">
            <a:extLst>
              <a:ext uri="{FF2B5EF4-FFF2-40B4-BE49-F238E27FC236}">
                <a16:creationId xmlns:a16="http://schemas.microsoft.com/office/drawing/2014/main" id="{65101376-7CDD-73D1-0E85-A28B5A09B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2" y="3476396"/>
            <a:ext cx="5582164" cy="3381604"/>
          </a:xfrm>
          <a:prstGeom prst="rect">
            <a:avLst/>
          </a:prstGeom>
        </p:spPr>
      </p:pic>
      <p:pic>
        <p:nvPicPr>
          <p:cNvPr id="36" name="Picture 35" descr="A graph of a line graph&#10;&#10;AI-generated content may be incorrect.">
            <a:extLst>
              <a:ext uri="{FF2B5EF4-FFF2-40B4-BE49-F238E27FC236}">
                <a16:creationId xmlns:a16="http://schemas.microsoft.com/office/drawing/2014/main" id="{65EBBA82-4576-191A-8B2B-4E02AAEC5D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30" y="3510794"/>
            <a:ext cx="5582164" cy="334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37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534F3-D7E3-83CC-E38A-51C151865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451F6-9178-E539-DAF2-95BE2B9701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8CD457-0098-FB6D-C3E4-FD4AC1777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C50A9-9327-AE57-8E3C-C337737B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A1036-11DE-8909-5F58-2F23B9FC1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DE970-4257-D503-6FA1-71B78EB8F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B9E51E-1EC5-89AA-E065-C97218684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8253"/>
            <a:ext cx="12191999" cy="64532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21F124-D53A-738E-9293-B3D419E9022E}"/>
              </a:ext>
            </a:extLst>
          </p:cNvPr>
          <p:cNvSpPr txBox="1"/>
          <p:nvPr/>
        </p:nvSpPr>
        <p:spPr>
          <a:xfrm>
            <a:off x="6172199" y="6076950"/>
            <a:ext cx="60198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1100" b="1" dirty="0">
                <a:solidFill>
                  <a:srgbClr val="303030"/>
                </a:solidFill>
              </a:rPr>
              <a:t>M.Mentink &amp;B.Cure </a:t>
            </a:r>
            <a:r>
              <a:rPr lang="en-GB" sz="1100" b="1" dirty="0">
                <a:solidFill>
                  <a:srgbClr val="303030"/>
                </a:solidFill>
              </a:rPr>
              <a:t>EP R&amp;D Day - WP8 Detector Magnets</a:t>
            </a:r>
            <a:endParaRPr lang="et-EE" sz="1100" b="1" dirty="0">
              <a:solidFill>
                <a:srgbClr val="303030"/>
              </a:solidFill>
            </a:endParaRPr>
          </a:p>
          <a:p>
            <a:pPr algn="l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14101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B4D40-A0ED-DF6B-B18A-ECC4D0803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1380"/>
            <a:ext cx="11376025" cy="1065742"/>
          </a:xfrm>
        </p:spPr>
        <p:txBody>
          <a:bodyPr/>
          <a:lstStyle/>
          <a:p>
            <a:r>
              <a:rPr lang="et-EE" dirty="0"/>
              <a:t>High-field magnets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AD517-F81C-FEB3-9788-1C707711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94BEA-0E4C-EC73-16E0-7BA33EEAE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384057"/>
            <a:ext cx="6787386" cy="365125"/>
          </a:xfrm>
        </p:spPr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41903-0726-0E95-1789-E61DCAFC0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6AC026-B24C-46A5-22F5-A5EDAF523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4250"/>
            <a:ext cx="11107546" cy="55338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065852-55EA-5E29-9DF7-26691CB5C896}"/>
              </a:ext>
            </a:extLst>
          </p:cNvPr>
          <p:cNvSpPr txBox="1"/>
          <p:nvPr/>
        </p:nvSpPr>
        <p:spPr>
          <a:xfrm>
            <a:off x="200025" y="4953000"/>
            <a:ext cx="2867025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1200" b="1" dirty="0">
                <a:solidFill>
                  <a:srgbClr val="303030"/>
                </a:solidFill>
              </a:rPr>
              <a:t>C. Senatore „</a:t>
            </a:r>
            <a:r>
              <a:rPr lang="en-GB" sz="1200" b="1" dirty="0">
                <a:solidFill>
                  <a:srgbClr val="303030"/>
                </a:solidFill>
              </a:rPr>
              <a:t> Progress in REBCO Conductor Technologies for Ultra-High Field Applications</a:t>
            </a:r>
            <a:r>
              <a:rPr lang="et-EE" sz="1200" b="1" dirty="0">
                <a:solidFill>
                  <a:srgbClr val="303030"/>
                </a:solidFill>
              </a:rPr>
              <a:t>“</a:t>
            </a:r>
          </a:p>
          <a:p>
            <a:pPr algn="l"/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796358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7E1C8-BED4-1DF8-A5BB-2A2662AB1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Other applications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711E6-4B29-DF17-8B2B-E8093A52C1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91166" y="784895"/>
            <a:ext cx="9080042" cy="3663209"/>
          </a:xfrm>
        </p:spPr>
        <p:txBody>
          <a:bodyPr>
            <a:norm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Fusion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Superconducting power transmission – SuperNode, English Channel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Quantum computers – IQM, IBM, Google, Dwave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SQUIDs – very sensitive magnetometers</a:t>
            </a:r>
          </a:p>
          <a:p>
            <a:pPr marL="990900" lvl="2" indent="-342900"/>
            <a:r>
              <a:rPr lang="et-EE" dirty="0"/>
              <a:t>MRI sensing elements</a:t>
            </a:r>
          </a:p>
          <a:p>
            <a:pPr marL="990900" lvl="2" indent="-342900"/>
            <a:r>
              <a:rPr lang="et-EE" dirty="0"/>
              <a:t>For gravitational wave research</a:t>
            </a:r>
          </a:p>
          <a:p>
            <a:pPr marL="990900" lvl="2" indent="-342900"/>
            <a:r>
              <a:rPr lang="et-EE" dirty="0"/>
              <a:t>Axion Dark Matter Experiment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High-field MRI magnets – CEA Paris-Saclay 11.7 T for studies of the human brain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NIMMs – a proposed synchrotron facility for Hadron Therapy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33B170-09CC-0194-A8A8-BBF5AB0A11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BFA9D-C564-DEA8-A5E1-FC6669C9CE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0FBFA-0080-69A9-B514-9CEBA96167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Picture 13" descr="A close-up of a machine&#10;&#10;AI-generated content may be incorrect.">
            <a:extLst>
              <a:ext uri="{FF2B5EF4-FFF2-40B4-BE49-F238E27FC236}">
                <a16:creationId xmlns:a16="http://schemas.microsoft.com/office/drawing/2014/main" id="{F575E344-EC06-FD0F-59AD-83D945B2C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041" y="-14501"/>
            <a:ext cx="3111959" cy="41492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DE756A-FE97-73CE-DA1D-7B4ABE73D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948" y="4116398"/>
            <a:ext cx="4013548" cy="27416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98395E2-0A45-E300-6F51-BBA6C8136B17}"/>
              </a:ext>
            </a:extLst>
          </p:cNvPr>
          <p:cNvSpPr txBox="1"/>
          <p:nvPr/>
        </p:nvSpPr>
        <p:spPr>
          <a:xfrm>
            <a:off x="4710316" y="6528226"/>
            <a:ext cx="33626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chemeClr val="bg1"/>
                </a:solidFill>
              </a:rPr>
              <a:t>SuperNode Ltd. transfer cable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05538A-B233-A385-D920-394E584FF18C}"/>
              </a:ext>
            </a:extLst>
          </p:cNvPr>
          <p:cNvSpPr txBox="1"/>
          <p:nvPr/>
        </p:nvSpPr>
        <p:spPr>
          <a:xfrm>
            <a:off x="9551566" y="12442"/>
            <a:ext cx="311195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chemeClr val="bg1"/>
                </a:solidFill>
              </a:rPr>
              <a:t>Google Quantum AI </a:t>
            </a:r>
          </a:p>
          <a:p>
            <a:pPr algn="l"/>
            <a:r>
              <a:rPr lang="et-EE" dirty="0">
                <a:solidFill>
                  <a:schemeClr val="bg1"/>
                </a:solidFill>
              </a:rPr>
              <a:t>LHe dilution refrigerator for </a:t>
            </a:r>
            <a:br>
              <a:rPr lang="et-EE" dirty="0">
                <a:solidFill>
                  <a:schemeClr val="bg1"/>
                </a:solidFill>
              </a:rPr>
            </a:br>
            <a:r>
              <a:rPr lang="et-EE" dirty="0">
                <a:solidFill>
                  <a:schemeClr val="bg1"/>
                </a:solidFill>
              </a:rPr>
              <a:t>a quantum processor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647BB7-8D76-2DB1-E4A7-10A0DCAD664A}"/>
              </a:ext>
            </a:extLst>
          </p:cNvPr>
          <p:cNvSpPr txBox="1"/>
          <p:nvPr/>
        </p:nvSpPr>
        <p:spPr>
          <a:xfrm>
            <a:off x="314446" y="6439742"/>
            <a:ext cx="35467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chemeClr val="bg1"/>
                </a:solidFill>
              </a:rPr>
              <a:t>CFS Tokamak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48065EF-FBC8-E543-C411-0B7A1C188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01291"/>
            <a:ext cx="3807948" cy="27567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C72EE4D-6A3F-C2EC-C131-26CE323CF6F5}"/>
              </a:ext>
            </a:extLst>
          </p:cNvPr>
          <p:cNvSpPr txBox="1"/>
          <p:nvPr/>
        </p:nvSpPr>
        <p:spPr>
          <a:xfrm>
            <a:off x="314446" y="6424993"/>
            <a:ext cx="32420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chemeClr val="bg1"/>
                </a:solidFill>
              </a:rPr>
              <a:t>CFS ARC tokamak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6841E0F-51B7-51CA-D1B2-190B50743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3647" y="4113775"/>
            <a:ext cx="4388353" cy="238959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7D3D3DF-8C97-A79B-F446-10B7C4FC0D95}"/>
              </a:ext>
            </a:extLst>
          </p:cNvPr>
          <p:cNvSpPr txBox="1"/>
          <p:nvPr/>
        </p:nvSpPr>
        <p:spPr>
          <a:xfrm>
            <a:off x="7932738" y="4161720"/>
            <a:ext cx="98433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chemeClr val="bg1"/>
                </a:solidFill>
              </a:rPr>
              <a:t>11.7 T MRI magnet at CEA Paris-Saclay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5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AF278-1892-4735-8CC9-D8C04BB68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680205" cy="1065742"/>
          </a:xfrm>
        </p:spPr>
        <p:txBody>
          <a:bodyPr/>
          <a:lstStyle/>
          <a:p>
            <a:r>
              <a:rPr lang="et-EE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21939-6C42-7D91-58D8-87D7E00DE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6981" y="1091381"/>
            <a:ext cx="6010237" cy="5115789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EP R&amp;D 2024 annual report, CERN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Dominik Walliman, Domain of Science Youtube channel 2021, „Map of superconductivity“ </a:t>
            </a:r>
            <a:endParaRPr lang="et-EE" sz="1400" dirty="0">
              <a:hlinkClick r:id="rId2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hlinkClick r:id="rId2"/>
              </a:rPr>
              <a:t>Engineering Superconductivity</a:t>
            </a:r>
            <a:r>
              <a:rPr lang="en-GB" sz="1400" dirty="0"/>
              <a:t>," ed. Peter J. Lee, Wiley-</a:t>
            </a:r>
            <a:r>
              <a:rPr lang="en-GB" sz="1400" dirty="0" err="1"/>
              <a:t>Interscience</a:t>
            </a:r>
            <a:r>
              <a:rPr lang="en-GB" sz="1400" dirty="0"/>
              <a:t>, New York, 200</a:t>
            </a:r>
            <a:endParaRPr lang="et-EE" sz="1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Superconductivity</a:t>
            </a:r>
            <a:r>
              <a:rPr lang="et-EE" sz="1400" b="1" dirty="0"/>
              <a:t> </a:t>
            </a:r>
            <a:r>
              <a:rPr lang="en-GB" sz="1400" b="1" dirty="0"/>
              <a:t>Revised Edition</a:t>
            </a:r>
            <a:r>
              <a:rPr lang="et-EE" sz="1400" b="1" dirty="0"/>
              <a:t> </a:t>
            </a:r>
            <a:r>
              <a:rPr lang="en-GB" sz="1400" b="1" dirty="0">
                <a:hlinkClick r:id="rId3"/>
              </a:rPr>
              <a:t>V L Ginzburg / E A </a:t>
            </a:r>
            <a:r>
              <a:rPr lang="en-GB" sz="1400" b="1" dirty="0" err="1">
                <a:hlinkClick r:id="rId3"/>
              </a:rPr>
              <a:t>Andryushin</a:t>
            </a:r>
            <a:r>
              <a:rPr lang="en-GB" sz="1400" b="1" dirty="0"/>
              <a:t> </a:t>
            </a:r>
            <a:endParaRPr lang="et-EE" sz="1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Phys.org „</a:t>
            </a:r>
            <a:r>
              <a:rPr lang="en-GB" sz="1400" dirty="0"/>
              <a:t>How electrons split: New evidence of exotic</a:t>
            </a:r>
            <a:r>
              <a:rPr lang="et-EE" sz="1400" dirty="0"/>
              <a:t> </a:t>
            </a:r>
            <a:r>
              <a:rPr lang="en-GB" sz="1400" dirty="0" err="1"/>
              <a:t>behaviors</a:t>
            </a:r>
            <a:r>
              <a:rPr lang="et-EE" sz="1400" dirty="0"/>
              <a:t>“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J. Fleiter Rutherford cables for HL-LHC magnets, CERN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C.Barth et al., „</a:t>
            </a:r>
            <a:r>
              <a:rPr lang="en-GB" sz="1400" b="1" dirty="0"/>
              <a:t>Temperature- and field-dependent characterization of a conductor on round core cable</a:t>
            </a:r>
            <a:r>
              <a:rPr lang="et-EE" sz="1400" b="1" dirty="0"/>
              <a:t>“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SuperPower brochure, Rebco SC4050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A. K. Jha, K. Matsumoto „</a:t>
            </a:r>
            <a:r>
              <a:rPr lang="en-GB" sz="1100" b="1" dirty="0"/>
              <a:t>Superconductive </a:t>
            </a:r>
            <a:r>
              <a:rPr lang="en-GB" sz="1100" b="1" i="1" dirty="0"/>
              <a:t>RE</a:t>
            </a:r>
            <a:r>
              <a:rPr lang="en-GB" sz="1100" b="1" dirty="0"/>
              <a:t>BCO Thin Films and Their Nanocomposites: The Role of Rare-Earth Oxides in Promoting Sustainable Energy</a:t>
            </a:r>
            <a:r>
              <a:rPr lang="et-EE" sz="1100" b="1" dirty="0"/>
              <a:t>“</a:t>
            </a:r>
            <a:endParaRPr lang="et-EE" sz="1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b="1" dirty="0"/>
              <a:t>M. Marchevsky, „</a:t>
            </a:r>
            <a:r>
              <a:rPr lang="en-GB" sz="1400" b="1" dirty="0"/>
              <a:t>Quench detection and protection for HTS</a:t>
            </a:r>
            <a:r>
              <a:rPr lang="et-EE" sz="1400" b="1" dirty="0"/>
              <a:t> </a:t>
            </a:r>
            <a:r>
              <a:rPr lang="en-GB" sz="1400" b="1" dirty="0"/>
              <a:t>accelerator magnets</a:t>
            </a:r>
            <a:r>
              <a:rPr lang="et-EE" sz="1400" b="1" dirty="0"/>
              <a:t>“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D. C. Larbalestier et al., “Isotropic round-wire multifilament </a:t>
            </a:r>
            <a:r>
              <a:rPr lang="en-GB" sz="1400" b="1" dirty="0" err="1"/>
              <a:t>cuprate</a:t>
            </a:r>
            <a:r>
              <a:rPr lang="en-GB" sz="1400" b="1" dirty="0"/>
              <a:t> superconductor</a:t>
            </a:r>
            <a:r>
              <a:rPr lang="et-EE" sz="1400" b="1" dirty="0"/>
              <a:t> </a:t>
            </a:r>
            <a:r>
              <a:rPr lang="en-GB" sz="1400" b="1" dirty="0"/>
              <a:t>for generation of magnetic fields above 30</a:t>
            </a:r>
            <a:r>
              <a:rPr lang="et-EE" sz="1400" b="1" dirty="0"/>
              <a:t> </a:t>
            </a:r>
            <a:r>
              <a:rPr lang="en-GB" sz="1400" b="1" dirty="0"/>
              <a:t>T”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A2441-CE01-A829-DB42-BBDF6EF495C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88565-0390-ACC5-D997-5950EF5711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52BCC-08E8-9099-1535-B3D516AFE3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77DFDF-5C47-34EE-FACF-12C2AED21375}"/>
              </a:ext>
            </a:extLst>
          </p:cNvPr>
          <p:cNvSpPr txBox="1"/>
          <p:nvPr/>
        </p:nvSpPr>
        <p:spPr>
          <a:xfrm>
            <a:off x="6255569" y="1091381"/>
            <a:ext cx="5528441" cy="4484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B. Maddock and G. James, “Protection and stabilisation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of large superconducting coils,”</a:t>
            </a:r>
            <a:endParaRPr lang="et-EE" sz="1400" b="1" dirty="0">
              <a:solidFill>
                <a:srgbClr val="30303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t-EE" sz="1400" b="1" dirty="0">
                <a:solidFill>
                  <a:srgbClr val="303030"/>
                </a:solidFill>
              </a:rPr>
              <a:t>M.Mentink et al „BabyIAXO Axion Helioscope Superconducting Dipole“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t-EE" sz="1400" b="1" dirty="0">
                <a:solidFill>
                  <a:srgbClr val="303030"/>
                </a:solidFill>
              </a:rPr>
              <a:t>M.Mentink &amp;B.Cure </a:t>
            </a:r>
            <a:r>
              <a:rPr lang="en-GB" sz="1400" b="1" dirty="0">
                <a:solidFill>
                  <a:srgbClr val="303030"/>
                </a:solidFill>
              </a:rPr>
              <a:t>EP R&amp;D Day - WP8 Detector Magnets</a:t>
            </a:r>
            <a:endParaRPr lang="et-EE" sz="1400" b="1" dirty="0">
              <a:solidFill>
                <a:srgbClr val="30303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t-EE" sz="1400" b="1" dirty="0">
                <a:solidFill>
                  <a:srgbClr val="303030"/>
                </a:solidFill>
              </a:rPr>
              <a:t>C. Senatore „</a:t>
            </a:r>
            <a:r>
              <a:rPr lang="en-GB" sz="1400" b="1" dirty="0">
                <a:solidFill>
                  <a:srgbClr val="303030"/>
                </a:solidFill>
              </a:rPr>
              <a:t> Progress in REBCO Conductor Technologies for Ultra-High Field Applications</a:t>
            </a:r>
            <a:r>
              <a:rPr lang="et-EE" sz="1400" b="1" dirty="0">
                <a:solidFill>
                  <a:srgbClr val="303030"/>
                </a:solidFill>
              </a:rPr>
              <a:t>“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t-EE" sz="1400" b="1" dirty="0">
                <a:solidFill>
                  <a:srgbClr val="303030"/>
                </a:solidFill>
              </a:rPr>
              <a:t>SQUID, Wikipedia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https://supernode.energy/technology/</a:t>
            </a:r>
            <a:endParaRPr lang="et-EE" sz="1400" b="1" dirty="0">
              <a:solidFill>
                <a:srgbClr val="30303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https://cfs.energy/</a:t>
            </a:r>
            <a:endParaRPr lang="et-EE" sz="1400" b="1" dirty="0">
              <a:solidFill>
                <a:srgbClr val="30303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hlinkClick r:id="rId6"/>
              </a:rPr>
              <a:t>https://quantumai.google/quantumcomputer</a:t>
            </a:r>
            <a:endParaRPr lang="et-EE" sz="1400" b="1" dirty="0">
              <a:solidFill>
                <a:srgbClr val="30303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https://www.cea.fr/presse/Pages/actualites-communiques/sante-sciences-du-vivant/voyage-aimant-IRM-projet-iseult.aspx</a:t>
            </a:r>
          </a:p>
        </p:txBody>
      </p:sp>
    </p:spTree>
    <p:extLst>
      <p:ext uri="{BB962C8B-B14F-4D97-AF65-F5344CB8AC3E}">
        <p14:creationId xmlns:p14="http://schemas.microsoft.com/office/powerpoint/2010/main" val="1160770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5B9B60-1A61-315F-18C8-FE794D4DA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896129"/>
            <a:ext cx="11376025" cy="1065742"/>
          </a:xfrm>
        </p:spPr>
        <p:txBody>
          <a:bodyPr/>
          <a:lstStyle/>
          <a:p>
            <a:pPr algn="ctr"/>
            <a:r>
              <a:rPr lang="et-EE" dirty="0"/>
              <a:t>Questions?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50C16-5A2F-E4C2-0EED-71FA7522E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19.03.2025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BE874-5FDE-C963-1ED7-553DBC20E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A56D2-4A74-3B48-69FC-875F2A5C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9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94304-AD5B-AFC1-ECEB-BA8709C10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Outline</a:t>
            </a:r>
            <a:br>
              <a:rPr lang="et-EE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5BCBD-0C2B-39FB-915E-93F302FFCE2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  <a:endParaRPr lang="et-E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Principles of superconductivity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Timeline of historic events in superconductivity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Superconducting materials</a:t>
            </a:r>
            <a:endParaRPr lang="et-E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Superconducting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The Split Coil Solenoid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Recent developments in the superconducting magnets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Other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t-E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6139E-4BC8-AEEF-B3B3-0975E76B11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99146-9431-7E45-00A6-2A3C8C7937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3B99B-3531-72D6-4C42-64911989DF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1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094F317-C5EA-A107-23AB-67FE95B02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Academic b</a:t>
            </a:r>
            <a:r>
              <a:rPr lang="en-US" dirty="0" err="1"/>
              <a:t>ackground</a:t>
            </a:r>
            <a:r>
              <a:rPr lang="et-EE" dirty="0"/>
              <a:t>	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DD1049C-0509-B430-1C0D-D321C2E0D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75" y="1124743"/>
            <a:ext cx="5616575" cy="530024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</a:t>
            </a:r>
            <a:r>
              <a:rPr lang="en-US" dirty="0" err="1"/>
              <a:t>physi</a:t>
            </a:r>
            <a:r>
              <a:rPr lang="et-EE" dirty="0"/>
              <a:t>cist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BSc </a:t>
            </a:r>
            <a:r>
              <a:rPr lang="en-US" dirty="0"/>
              <a:t>University of Tartu </a:t>
            </a:r>
            <a:r>
              <a:rPr lang="et-EE" dirty="0"/>
              <a:t>– Material science 2022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Laboratory of Ionic Crystals (Marco Kirm), supervisors Vitali Nagirnõi, Ivo Romet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i="1" dirty="0">
                <a:hlinkClick r:id="rId2"/>
              </a:rPr>
              <a:t>Recent advances in time-resolved luminescence spectroscopy at MAX IV and PETRA III storage rings </a:t>
            </a:r>
            <a:endParaRPr lang="et-EE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CERN Technical studentship 2022-2023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Vacuum group, surface physics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i="1" dirty="0"/>
              <a:t>Estimation of the thermal radiation induced desorption yield for hydrogen and helium at liquid helium temperatures</a:t>
            </a:r>
            <a:r>
              <a:rPr lang="et-EE" i="1" dirty="0"/>
              <a:t>, Journal of Vacuum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Currently : MSc Physics UT (in progress)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1" dirty="0"/>
              <a:t>“</a:t>
            </a:r>
            <a:r>
              <a:rPr lang="en-GB" sz="1800" b="0" i="1" dirty="0"/>
              <a:t>Design and commissioning of a superconducting demonstrator magnet with Rapid quench transformation, a novel quench detection and protection concept.”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5814F09-0144-7E5C-F59C-F4BD7287DF0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/>
            <a:r>
              <a:rPr lang="en-US"/>
              <a:t>19.03.2025</a:t>
            </a:r>
            <a:endParaRPr lang="en-US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636CC0C-7F8C-123A-2AFC-53578A6FFB1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Eino Tiirinen | </a:t>
            </a:r>
            <a:r>
              <a:rPr lang="et-EE" b="0" i="1" dirty="0">
                <a:latin typeface="Arial" panose="020B0604020202020204" pitchFamily="34" charset="0"/>
              </a:rPr>
              <a:t>S</a:t>
            </a:r>
            <a:r>
              <a:rPr lang="en-US" b="0" i="1" dirty="0" err="1">
                <a:latin typeface="Arial" panose="020B0604020202020204" pitchFamily="34" charset="0"/>
              </a:rPr>
              <a:t>uperconducting</a:t>
            </a:r>
            <a:r>
              <a:rPr lang="en-US" b="0" i="1" dirty="0">
                <a:latin typeface="Arial" panose="020B0604020202020204" pitchFamily="34" charset="0"/>
              </a:rPr>
              <a:t> technologies </a:t>
            </a:r>
            <a:r>
              <a:rPr lang="et-EE" b="0" i="1" dirty="0">
                <a:latin typeface="Arial" panose="020B0604020202020204" pitchFamily="34" charset="0"/>
              </a:rPr>
              <a:t>for detector magnets</a:t>
            </a:r>
            <a:endParaRPr lang="en-US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21816F1-9DAC-EF93-BAB6-75DAD6F317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6" name="Kuvan paikkamerkki 25" descr="Kuva, joka sisältää kohteen kuvakaappaus, PC-peli, 3D-mallinnus, Digitaalinen sävellys&#10;&#10;Kuvaus luotu automaattisesti">
            <a:extLst>
              <a:ext uri="{FF2B5EF4-FFF2-40B4-BE49-F238E27FC236}">
                <a16:creationId xmlns:a16="http://schemas.microsoft.com/office/drawing/2014/main" id="{891AAABA-CAA1-BC95-BCBB-503850C3C08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7815" b="7815"/>
          <a:stretch>
            <a:fillRect/>
          </a:stretch>
        </p:blipFill>
        <p:spPr>
          <a:xfrm>
            <a:off x="5759451" y="0"/>
            <a:ext cx="6432550" cy="2445997"/>
          </a:xfrm>
        </p:spPr>
      </p:pic>
      <p:sp>
        <p:nvSpPr>
          <p:cNvPr id="18" name="Tekstiruutu 17">
            <a:extLst>
              <a:ext uri="{FF2B5EF4-FFF2-40B4-BE49-F238E27FC236}">
                <a16:creationId xmlns:a16="http://schemas.microsoft.com/office/drawing/2014/main" id="{B82E7816-A0FF-079A-F4AE-BA2DDA212869}"/>
              </a:ext>
            </a:extLst>
          </p:cNvPr>
          <p:cNvSpPr txBox="1"/>
          <p:nvPr/>
        </p:nvSpPr>
        <p:spPr>
          <a:xfrm>
            <a:off x="6103938" y="5690726"/>
            <a:ext cx="58216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/>
              <a:t>Ar-plasma glow during carbon-coating deposition with magnetron sputtering, Photo: Giovanni Marinaro</a:t>
            </a:r>
            <a:r>
              <a:rPr lang="fi-FI" dirty="0"/>
              <a:t>,CERN</a:t>
            </a:r>
            <a:endParaRPr lang="en-GB" dirty="0"/>
          </a:p>
        </p:txBody>
      </p:sp>
      <p:pic>
        <p:nvPicPr>
          <p:cNvPr id="24" name="Kuvan paikkamerkki 23" descr="Kuva, joka sisältää kohteen kone, sisä-&#10;&#10;Kuvaus luotu automaattisesti">
            <a:extLst>
              <a:ext uri="{FF2B5EF4-FFF2-40B4-BE49-F238E27FC236}">
                <a16:creationId xmlns:a16="http://schemas.microsoft.com/office/drawing/2014/main" id="{B05D4F0E-C93B-F191-72CE-733798E6046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t="20172" b="20172"/>
          <a:stretch>
            <a:fillRect/>
          </a:stretch>
        </p:blipFill>
        <p:spPr>
          <a:xfrm>
            <a:off x="5759451" y="3008334"/>
            <a:ext cx="6432550" cy="2556293"/>
          </a:xfrm>
        </p:spPr>
      </p:pic>
      <p:sp>
        <p:nvSpPr>
          <p:cNvPr id="27" name="Tekstiruutu 26">
            <a:extLst>
              <a:ext uri="{FF2B5EF4-FFF2-40B4-BE49-F238E27FC236}">
                <a16:creationId xmlns:a16="http://schemas.microsoft.com/office/drawing/2014/main" id="{8A4210CC-4A39-9DE5-C73D-BC54BC126B91}"/>
              </a:ext>
            </a:extLst>
          </p:cNvPr>
          <p:cNvSpPr txBox="1"/>
          <p:nvPr/>
        </p:nvSpPr>
        <p:spPr>
          <a:xfrm>
            <a:off x="5962333" y="2454336"/>
            <a:ext cx="58216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/>
              <a:t>Justifying an optical system by maximising luminesence signal from YAG-crystal (personal photo)</a:t>
            </a:r>
          </a:p>
        </p:txBody>
      </p:sp>
    </p:spTree>
    <p:extLst>
      <p:ext uri="{BB962C8B-B14F-4D97-AF65-F5344CB8AC3E}">
        <p14:creationId xmlns:p14="http://schemas.microsoft.com/office/powerpoint/2010/main" val="327608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0F55777-8389-D014-E6D8-7250DBDCF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C23209A-C9DD-D1CB-A433-C76B90FAF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844B80F-950B-2A71-3190-88001E89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65" name="Kuvan paikkamerkki 9" descr="Kuva, joka sisältää kohteen kone, Auton osa, insinööritieteet, Pienoismalli&#10;&#10;Kuvaus luotu automaattisesti">
            <a:extLst>
              <a:ext uri="{FF2B5EF4-FFF2-40B4-BE49-F238E27FC236}">
                <a16:creationId xmlns:a16="http://schemas.microsoft.com/office/drawing/2014/main" id="{F9ED985E-C76C-D3E7-2BE2-BB59605C07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26" b="3526"/>
          <a:stretch>
            <a:fillRect/>
          </a:stretch>
        </p:blipFill>
        <p:spPr>
          <a:xfrm>
            <a:off x="2537501" y="3261207"/>
            <a:ext cx="5908675" cy="3089275"/>
          </a:xfrm>
          <a:prstGeom prst="rect">
            <a:avLst/>
          </a:prstGeom>
        </p:spPr>
      </p:pic>
      <p:sp>
        <p:nvSpPr>
          <p:cNvPr id="66" name="Tekstiruutu 65">
            <a:extLst>
              <a:ext uri="{FF2B5EF4-FFF2-40B4-BE49-F238E27FC236}">
                <a16:creationId xmlns:a16="http://schemas.microsoft.com/office/drawing/2014/main" id="{B030B837-9006-18F2-9D80-FA9DFE29BA0D}"/>
              </a:ext>
            </a:extLst>
          </p:cNvPr>
          <p:cNvSpPr txBox="1"/>
          <p:nvPr/>
        </p:nvSpPr>
        <p:spPr>
          <a:xfrm>
            <a:off x="3628393" y="3254414"/>
            <a:ext cx="56165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1400" dirty="0"/>
              <a:t>Photo: </a:t>
            </a:r>
            <a:r>
              <a:rPr lang="en-GB" sz="1400" dirty="0"/>
              <a:t>Ana Maria Rodriguez Vera, ATLAS </a:t>
            </a:r>
          </a:p>
        </p:txBody>
      </p:sp>
      <p:sp>
        <p:nvSpPr>
          <p:cNvPr id="67" name="Sisällön paikkamerkki 2">
            <a:extLst>
              <a:ext uri="{FF2B5EF4-FFF2-40B4-BE49-F238E27FC236}">
                <a16:creationId xmlns:a16="http://schemas.microsoft.com/office/drawing/2014/main" id="{FA416FB6-1184-E301-AB49-724AA611E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3703" y="1094730"/>
            <a:ext cx="3454400" cy="34829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Programme: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European Committee for Future Accelerators 2021 roadmap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K</a:t>
            </a:r>
            <a:r>
              <a:rPr lang="en-GB" sz="1400" dirty="0" err="1"/>
              <a:t>ey</a:t>
            </a:r>
            <a:r>
              <a:rPr lang="en-GB" sz="1400" dirty="0"/>
              <a:t> detector technologies that will be needed for the next</a:t>
            </a:r>
            <a:r>
              <a:rPr lang="et-EE" sz="1400" dirty="0"/>
              <a:t> </a:t>
            </a:r>
            <a:r>
              <a:rPr lang="en-GB" sz="1400" dirty="0"/>
              <a:t>generation of experiments</a:t>
            </a:r>
            <a:endParaRPr lang="et-EE" sz="14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Work Package 8: Focus on technologies for superconducting detector magnets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t-EE" sz="1400" dirty="0"/>
              <a:t>Fields: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Advanced magnet powering – current leads, busbars for SC magnets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Aluminium-Stabilized reinforced superconductors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Demonstrator magnets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sz="1400" dirty="0"/>
              <a:t>Control and instrumentation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t-EE" sz="1400" dirty="0"/>
          </a:p>
        </p:txBody>
      </p:sp>
      <p:sp>
        <p:nvSpPr>
          <p:cNvPr id="68" name="Otsikko 1">
            <a:extLst>
              <a:ext uri="{FF2B5EF4-FFF2-40B4-BE49-F238E27FC236}">
                <a16:creationId xmlns:a16="http://schemas.microsoft.com/office/drawing/2014/main" id="{EE0A45BC-8506-99AB-FC6F-C5CC6A8FFC8A}"/>
              </a:ext>
            </a:extLst>
          </p:cNvPr>
          <p:cNvSpPr txBox="1">
            <a:spLocks/>
          </p:cNvSpPr>
          <p:nvPr/>
        </p:nvSpPr>
        <p:spPr>
          <a:xfrm>
            <a:off x="58269" y="63015"/>
            <a:ext cx="6328124" cy="17088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t-EE" dirty="0"/>
              <a:t>EP Research &amp; Development group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6A95D8-B226-BE27-7273-239F61009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738" y="0"/>
            <a:ext cx="4200993" cy="3120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D38A7-D0C2-5686-5288-EAF8C7CDD3AE}"/>
              </a:ext>
            </a:extLst>
          </p:cNvPr>
          <p:cNvSpPr txBox="1"/>
          <p:nvPr/>
        </p:nvSpPr>
        <p:spPr>
          <a:xfrm>
            <a:off x="6328124" y="1631944"/>
            <a:ext cx="2514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Superconducting dipole inside vacuum vessel</a:t>
            </a:r>
            <a:endParaRPr lang="en-GB" sz="1600" i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A49DD3-3B6D-19EE-1821-C09C09721013}"/>
              </a:ext>
            </a:extLst>
          </p:cNvPr>
          <p:cNvCxnSpPr>
            <a:cxnSpLocks/>
          </p:cNvCxnSpPr>
          <p:nvPr/>
        </p:nvCxnSpPr>
        <p:spPr bwMode="auto">
          <a:xfrm flipV="1">
            <a:off x="7731577" y="722244"/>
            <a:ext cx="740676" cy="838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8CCC2D4-001B-7E5D-932A-4D693C2E1C5D}"/>
              </a:ext>
            </a:extLst>
          </p:cNvPr>
          <p:cNvSpPr txBox="1"/>
          <p:nvPr/>
        </p:nvSpPr>
        <p:spPr>
          <a:xfrm>
            <a:off x="6757013" y="3036237"/>
            <a:ext cx="36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BabyIAXO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experiment, to be hosted at DESY</a:t>
            </a:r>
            <a:endParaRPr lang="en-GB" sz="1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A045F2-6BA7-1493-A1E1-34E97CBFF0FB}"/>
              </a:ext>
            </a:extLst>
          </p:cNvPr>
          <p:cNvCxnSpPr>
            <a:cxnSpLocks/>
          </p:cNvCxnSpPr>
          <p:nvPr/>
        </p:nvCxnSpPr>
        <p:spPr bwMode="auto">
          <a:xfrm>
            <a:off x="7913172" y="953163"/>
            <a:ext cx="3173539" cy="2138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A7026F1-9609-2A89-1F98-A554065560EA}"/>
              </a:ext>
            </a:extLst>
          </p:cNvPr>
          <p:cNvSpPr txBox="1"/>
          <p:nvPr/>
        </p:nvSpPr>
        <p:spPr>
          <a:xfrm>
            <a:off x="10044186" y="2836183"/>
            <a:ext cx="10494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~20 m</a:t>
            </a:r>
            <a:endParaRPr lang="en-GB" sz="16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3A31D6-5C87-A65B-F9A5-AC6FD8C75077}"/>
              </a:ext>
            </a:extLst>
          </p:cNvPr>
          <p:cNvSpPr txBox="1"/>
          <p:nvPr/>
        </p:nvSpPr>
        <p:spPr>
          <a:xfrm>
            <a:off x="5866816" y="581926"/>
            <a:ext cx="19457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sz="1200" dirty="0"/>
              <a:t>Figures. M.Mentink</a:t>
            </a:r>
            <a:br>
              <a:rPr lang="et-EE" sz="1200" dirty="0"/>
            </a:br>
            <a:r>
              <a:rPr lang="et-EE" sz="1200" dirty="0"/>
              <a:t>et al. BabyIAXO Axion Helioscope Superconducting Dipole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CE1249-D5C9-5B8D-E383-61BF58FAC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6176" y="3564175"/>
            <a:ext cx="3743847" cy="27912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8F54F9-FE88-E151-B100-8EAEBCD331C2}"/>
              </a:ext>
            </a:extLst>
          </p:cNvPr>
          <p:cNvSpPr txBox="1"/>
          <p:nvPr/>
        </p:nvSpPr>
        <p:spPr>
          <a:xfrm>
            <a:off x="9553475" y="4421173"/>
            <a:ext cx="1628567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sz="1400" dirty="0">
                <a:solidFill>
                  <a:schemeClr val="bg2"/>
                </a:solidFill>
              </a:rPr>
              <a:t>Re-introduction of the Al-stabilised NbTi-Cu conductor</a:t>
            </a:r>
          </a:p>
          <a:p>
            <a:pPr algn="l"/>
            <a:r>
              <a:rPr lang="et-EE" sz="1400" dirty="0">
                <a:solidFill>
                  <a:schemeClr val="bg2"/>
                </a:solidFill>
              </a:rPr>
              <a:t>2024 EP R&amp;D annual report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98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uiExpand="1"/>
      <p:bldP spid="67" grpId="0" uiExpand="1" build="p"/>
      <p:bldP spid="7" grpId="0"/>
      <p:bldP spid="11" grpId="0"/>
      <p:bldP spid="1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483C-89DF-540E-F59B-80E0E48AB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Principles of superconductivity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4BCA28B-8580-F2AD-EFFB-5DB6EA6914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36838" y="1107596"/>
            <a:ext cx="5555161" cy="501270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642CF8-B51E-F327-5E72-3A33771B7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2D1C30-D787-7934-FB80-CB711687F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87355-31EC-9453-F5D0-991EF1973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0D34998-70F6-5BAA-BC37-7B7F15A4F3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1191043"/>
            <a:ext cx="6636839" cy="48458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DDEDB3-1AA6-9A32-8BF2-6396E2CC12FF}"/>
              </a:ext>
            </a:extLst>
          </p:cNvPr>
          <p:cNvSpPr txBox="1"/>
          <p:nvPr/>
        </p:nvSpPr>
        <p:spPr>
          <a:xfrm>
            <a:off x="7231314" y="767964"/>
            <a:ext cx="45574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sz="1800" dirty="0"/>
              <a:t>Dominik Walliman, </a:t>
            </a:r>
            <a:r>
              <a:rPr lang="et-EE" sz="1800" b="1" dirty="0"/>
              <a:t>Domain of Science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8450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8AB20-05E9-31F3-2712-E277B16F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48" y="96098"/>
            <a:ext cx="11376025" cy="1065742"/>
          </a:xfrm>
        </p:spPr>
        <p:txBody>
          <a:bodyPr/>
          <a:lstStyle/>
          <a:p>
            <a:r>
              <a:rPr lang="et-EE" dirty="0"/>
              <a:t>On the matter of superconductors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0326F1A-DF31-477C-7F3D-DF43D845570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52982" y="2915750"/>
            <a:ext cx="5616575" cy="351386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1E292-B4FB-98D4-4271-1406B5274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D7F4F-93D2-0270-60FF-65C010049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Eino Tiirinen | </a:t>
            </a:r>
            <a:r>
              <a:rPr lang="et-EE" b="0" i="1" dirty="0">
                <a:latin typeface="Arial" panose="020B0604020202020204" pitchFamily="34" charset="0"/>
              </a:rPr>
              <a:t>S</a:t>
            </a:r>
            <a:r>
              <a:rPr lang="en-US" b="0" i="1" dirty="0" err="1">
                <a:latin typeface="Arial" panose="020B0604020202020204" pitchFamily="34" charset="0"/>
              </a:rPr>
              <a:t>uperconducting</a:t>
            </a:r>
            <a:r>
              <a:rPr lang="en-US" b="0" i="1" dirty="0">
                <a:latin typeface="Arial" panose="020B0604020202020204" pitchFamily="34" charset="0"/>
              </a:rPr>
              <a:t> technologies </a:t>
            </a:r>
            <a:r>
              <a:rPr lang="et-EE" b="0" i="1" dirty="0">
                <a:latin typeface="Arial" panose="020B0604020202020204" pitchFamily="34" charset="0"/>
              </a:rPr>
              <a:t>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6F50C-7F94-1DFD-14AC-701E7184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DAA131-E386-2170-C9C8-EF1EC8E1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099"/>
          <a:stretch/>
        </p:blipFill>
        <p:spPr>
          <a:xfrm>
            <a:off x="8269557" y="0"/>
            <a:ext cx="3922443" cy="642499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94FC2F7-C7BB-986C-7CD8-2BE93E6139E7}"/>
                  </a:ext>
                </a:extLst>
              </p14:cNvPr>
              <p14:cNvContentPartPr/>
              <p14:nvPr/>
            </p14:nvContentPartPr>
            <p14:xfrm>
              <a:off x="10086810" y="2056920"/>
              <a:ext cx="96480" cy="1242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94FC2F7-C7BB-986C-7CD8-2BE93E6139E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69170" y="2038920"/>
                <a:ext cx="132120" cy="15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D4E95EC-CEC1-28CC-88F6-79EA2E626436}"/>
                  </a:ext>
                </a:extLst>
              </p14:cNvPr>
              <p14:cNvContentPartPr/>
              <p14:nvPr/>
            </p14:nvContentPartPr>
            <p14:xfrm>
              <a:off x="10267530" y="2323680"/>
              <a:ext cx="65520" cy="1612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D4E95EC-CEC1-28CC-88F6-79EA2E62643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49890" y="2305680"/>
                <a:ext cx="101160" cy="19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19C44049-CBD3-5847-948D-FA631947CE1D}"/>
                  </a:ext>
                </a:extLst>
              </p14:cNvPr>
              <p14:cNvContentPartPr/>
              <p14:nvPr/>
            </p14:nvContentPartPr>
            <p14:xfrm>
              <a:off x="10420170" y="2657040"/>
              <a:ext cx="44640" cy="1324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19C44049-CBD3-5847-948D-FA631947CE1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402530" y="2639040"/>
                <a:ext cx="80280" cy="16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6D7E03F3-A6E6-71F7-F4BF-0B241A7D7B44}"/>
                  </a:ext>
                </a:extLst>
              </p14:cNvPr>
              <p14:cNvContentPartPr/>
              <p14:nvPr/>
            </p14:nvContentPartPr>
            <p14:xfrm>
              <a:off x="10505850" y="2942880"/>
              <a:ext cx="14040" cy="1310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6D7E03F3-A6E6-71F7-F4BF-0B241A7D7B4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88210" y="2924880"/>
                <a:ext cx="49680" cy="16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3601746-5C2E-2ED4-347D-4C623D384D0F}"/>
                  </a:ext>
                </a:extLst>
              </p14:cNvPr>
              <p14:cNvContentPartPr/>
              <p14:nvPr/>
            </p14:nvContentPartPr>
            <p14:xfrm>
              <a:off x="8577330" y="757320"/>
              <a:ext cx="195120" cy="7189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3601746-5C2E-2ED4-347D-4C623D384D0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559690" y="739680"/>
                <a:ext cx="230760" cy="75456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B4937288-8063-25A3-3044-F64072031F9D}"/>
              </a:ext>
            </a:extLst>
          </p:cNvPr>
          <p:cNvSpPr txBox="1"/>
          <p:nvPr/>
        </p:nvSpPr>
        <p:spPr>
          <a:xfrm>
            <a:off x="8161434" y="480321"/>
            <a:ext cx="121087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dirty="0">
                <a:solidFill>
                  <a:srgbClr val="FF0000"/>
                </a:solidFill>
                <a:latin typeface="Cooper Black" panose="0208090404030B020404" pitchFamily="18" charset="0"/>
              </a:rPr>
              <a:t>Quench!</a:t>
            </a:r>
            <a:endParaRPr lang="en-GB" dirty="0">
              <a:solidFill>
                <a:srgbClr val="FF0000"/>
              </a:solidFill>
              <a:latin typeface="Cooper Black" panose="0208090404030B020404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5AAFBC-5A37-7626-318B-434D6D043754}"/>
              </a:ext>
            </a:extLst>
          </p:cNvPr>
          <p:cNvGrpSpPr/>
          <p:nvPr/>
        </p:nvGrpSpPr>
        <p:grpSpPr>
          <a:xfrm>
            <a:off x="8596106" y="1090620"/>
            <a:ext cx="1324384" cy="817620"/>
            <a:chOff x="8596106" y="1090620"/>
            <a:chExt cx="1324384" cy="8176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F05E5778-3E5A-B07C-842A-EA9A1467B283}"/>
                    </a:ext>
                  </a:extLst>
                </p14:cNvPr>
                <p14:cNvContentPartPr/>
                <p14:nvPr/>
              </p14:nvContentPartPr>
              <p14:xfrm>
                <a:off x="8848410" y="1561920"/>
                <a:ext cx="133200" cy="198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F05E5778-3E5A-B07C-842A-EA9A1467B28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830770" y="1543920"/>
                  <a:ext cx="16884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D7CE61B-310D-B590-DA38-11C8A2BB9F73}"/>
                    </a:ext>
                  </a:extLst>
                </p14:cNvPr>
                <p14:cNvContentPartPr/>
                <p14:nvPr/>
              </p14:nvContentPartPr>
              <p14:xfrm>
                <a:off x="9143610" y="1571280"/>
                <a:ext cx="189720" cy="475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D7CE61B-310D-B590-DA38-11C8A2BB9F7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125970" y="1553280"/>
                  <a:ext cx="22536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215DA669-30B3-1D07-66BB-404EF561F96B}"/>
                    </a:ext>
                  </a:extLst>
                </p14:cNvPr>
                <p14:cNvContentPartPr/>
                <p14:nvPr/>
              </p14:nvContentPartPr>
              <p14:xfrm>
                <a:off x="9496050" y="1666680"/>
                <a:ext cx="151920" cy="63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215DA669-30B3-1D07-66BB-404EF561F96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478410" y="1648680"/>
                  <a:ext cx="18756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89622174-79BD-6E2F-7021-D5F9D58004EE}"/>
                    </a:ext>
                  </a:extLst>
                </p14:cNvPr>
                <p14:cNvContentPartPr/>
                <p14:nvPr/>
              </p14:nvContentPartPr>
              <p14:xfrm>
                <a:off x="9810330" y="1818960"/>
                <a:ext cx="110160" cy="892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89622174-79BD-6E2F-7021-D5F9D58004E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792690" y="1800960"/>
                  <a:ext cx="14580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D434A871-E280-D932-62B5-E19A24CEC77A}"/>
                    </a:ext>
                  </a:extLst>
                </p14:cNvPr>
                <p14:cNvContentPartPr/>
                <p14:nvPr/>
              </p14:nvContentPartPr>
              <p14:xfrm>
                <a:off x="8596106" y="1090620"/>
                <a:ext cx="447120" cy="4478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D434A871-E280-D932-62B5-E19A24CEC77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578106" y="1072620"/>
                  <a:ext cx="482760" cy="483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60C2B-2815-BBBE-D7BD-6B20AECE4B3B}"/>
                  </a:ext>
                </a:extLst>
              </p:cNvPr>
              <p:cNvSpPr txBox="1"/>
              <p:nvPr/>
            </p:nvSpPr>
            <p:spPr>
              <a:xfrm>
                <a:off x="31747" y="3551823"/>
                <a:ext cx="2621235" cy="27699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t-EE" dirty="0"/>
                  <a:t>Most practical superconductors are Type II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t-EE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Higer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t-E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t-EE" dirty="0"/>
                  <a:t>for size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Higher</a:t>
                </a:r>
                <a14:m>
                  <m:oMath xmlns:m="http://schemas.openxmlformats.org/officeDocument/2006/math">
                    <m:r>
                      <a:rPr lang="et-EE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t-E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t-EE" dirty="0"/>
              </a:p>
              <a:p>
                <a:pPr lvl="1"/>
                <a:r>
                  <a:rPr lang="et-EE" dirty="0"/>
                  <a:t>Type I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Pure metals – more expensive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Mech properties?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60C2B-2815-BBBE-D7BD-6B20AECE4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47" y="3551823"/>
                <a:ext cx="2621235" cy="2769989"/>
              </a:xfrm>
              <a:prstGeom prst="rect">
                <a:avLst/>
              </a:prstGeom>
              <a:blipFill>
                <a:blip r:embed="rId24"/>
                <a:stretch>
                  <a:fillRect l="-4884" t="-2863" r="-1628" b="-4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CD6E5BB2-85C3-01AA-4907-70A631F549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1742420"/>
                  </p:ext>
                </p:extLst>
              </p:nvPr>
            </p:nvGraphicFramePr>
            <p:xfrm>
              <a:off x="1" y="676437"/>
              <a:ext cx="7768860" cy="22393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89620">
                      <a:extLst>
                        <a:ext uri="{9D8B030D-6E8A-4147-A177-3AD203B41FA5}">
                          <a16:colId xmlns:a16="http://schemas.microsoft.com/office/drawing/2014/main" val="2676563963"/>
                        </a:ext>
                      </a:extLst>
                    </a:gridCol>
                    <a:gridCol w="2589620">
                      <a:extLst>
                        <a:ext uri="{9D8B030D-6E8A-4147-A177-3AD203B41FA5}">
                          <a16:colId xmlns:a16="http://schemas.microsoft.com/office/drawing/2014/main" val="188111845"/>
                        </a:ext>
                      </a:extLst>
                    </a:gridCol>
                    <a:gridCol w="2589620">
                      <a:extLst>
                        <a:ext uri="{9D8B030D-6E8A-4147-A177-3AD203B41FA5}">
                          <a16:colId xmlns:a16="http://schemas.microsoft.com/office/drawing/2014/main" val="2680985860"/>
                        </a:ext>
                      </a:extLst>
                    </a:gridCol>
                  </a:tblGrid>
                  <a:tr h="280227"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Conductor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Tc(B=0) [K]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Bc(T=0) [T]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015173"/>
                      </a:ext>
                    </a:extLst>
                  </a:tr>
                  <a:tr h="280227"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NbTi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14.4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602062"/>
                      </a:ext>
                    </a:extLst>
                  </a:tr>
                  <a:tr h="291611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dirty="0" smtClean="0"/>
                                    <m:t>Ń</m:t>
                                  </m:r>
                                  <m:r>
                                    <m:rPr>
                                      <m:nor/>
                                    </m:rPr>
                                    <a:rPr lang="et-EE" sz="1400" dirty="0" smtClean="0"/>
                                    <m:t>b</m:t>
                                  </m:r>
                                </m:e>
                                <m:sub>
                                  <m:r>
                                    <a:rPr lang="et-EE" sz="1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dirty="0"/>
                            <a:t>Sn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18.3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28-30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3686843"/>
                      </a:ext>
                    </a:extLst>
                  </a:tr>
                  <a:tr h="49039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  <m: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b="1" dirty="0"/>
                            <a:t>-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Sr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b="1" dirty="0"/>
                            <a:t>-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Ca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b="1" dirty="0"/>
                            <a:t>-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Cu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b="1" dirty="0"/>
                            <a:t>-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  <m:t>𝑶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sub>
                              </m:sSub>
                            </m:oMath>
                          </a14:m>
                          <a:r>
                            <a:rPr lang="et-EE" sz="1400" b="1" dirty="0"/>
                            <a:t> 2212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1035525"/>
                      </a:ext>
                    </a:extLst>
                  </a:tr>
                  <a:tr h="49039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t-EE" sz="1400" b="1" i="1" smtClean="0">
                                  <a:latin typeface="Cambria Math" panose="02040503050406030204" pitchFamily="18" charset="0"/>
                                </a:rPr>
                                <m:t>𝑩𝑺𝑪𝑪𝑶</m:t>
                              </m:r>
                              <m:r>
                                <a:rPr lang="et-EE" sz="14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t-EE" sz="1400" b="1" dirty="0"/>
                            <a:t>2223</a:t>
                          </a:r>
                          <a:endParaRPr lang="en-GB" sz="1400" b="1" dirty="0"/>
                        </a:p>
                        <a:p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2937855"/>
                      </a:ext>
                    </a:extLst>
                  </a:tr>
                  <a:tr h="280227">
                    <a:tc>
                      <a:txBody>
                        <a:bodyPr/>
                        <a:lstStyle/>
                        <a:p>
                          <a:r>
                            <a:rPr lang="et-EE" sz="1400" b="1" dirty="0"/>
                            <a:t>Y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Ba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t-EE" sz="1400" b="1" i="0" smtClean="0">
                                      <a:latin typeface="Cambria Math" panose="02040503050406030204" pitchFamily="18" charset="0"/>
                                    </a:rPr>
                                    <m:t>Cu</m:t>
                                  </m:r>
                                </m:e>
                                <m:sub>
                                  <m: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t-EE" sz="1400" b="1" i="1" smtClean="0">
                                      <a:latin typeface="Cambria Math" panose="02040503050406030204" pitchFamily="18" charset="0"/>
                                    </a:rPr>
                                    <m:t>𝑶</m:t>
                                  </m:r>
                                </m:e>
                                <m:sub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t-EE" sz="1400" b="1" i="1" dirty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924237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CD6E5BB2-85C3-01AA-4907-70A631F549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1742420"/>
                  </p:ext>
                </p:extLst>
              </p:nvPr>
            </p:nvGraphicFramePr>
            <p:xfrm>
              <a:off x="1" y="676437"/>
              <a:ext cx="7768860" cy="22393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89620">
                      <a:extLst>
                        <a:ext uri="{9D8B030D-6E8A-4147-A177-3AD203B41FA5}">
                          <a16:colId xmlns:a16="http://schemas.microsoft.com/office/drawing/2014/main" val="2676563963"/>
                        </a:ext>
                      </a:extLst>
                    </a:gridCol>
                    <a:gridCol w="2589620">
                      <a:extLst>
                        <a:ext uri="{9D8B030D-6E8A-4147-A177-3AD203B41FA5}">
                          <a16:colId xmlns:a16="http://schemas.microsoft.com/office/drawing/2014/main" val="188111845"/>
                        </a:ext>
                      </a:extLst>
                    </a:gridCol>
                    <a:gridCol w="2589620">
                      <a:extLst>
                        <a:ext uri="{9D8B030D-6E8A-4147-A177-3AD203B41FA5}">
                          <a16:colId xmlns:a16="http://schemas.microsoft.com/office/drawing/2014/main" val="2680985860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Conductor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Tc(B=0) [K]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Bc(T=0) [T]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0151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NbTi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14.4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602062"/>
                      </a:ext>
                    </a:extLst>
                  </a:tr>
                  <a:tr h="3163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5"/>
                          <a:stretch>
                            <a:fillRect t="-192453" r="-200471" b="-4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18.3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28-30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3686843"/>
                      </a:ext>
                    </a:extLst>
                  </a:tr>
                  <a:tr h="4903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5"/>
                          <a:stretch>
                            <a:fillRect t="-193750" r="-200471" b="-18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103552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5"/>
                          <a:stretch>
                            <a:fillRect t="-273256" r="-200471" b="-69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110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293785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5"/>
                          <a:stretch>
                            <a:fillRect t="-642000" r="-200471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93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t-EE" sz="1400" dirty="0"/>
                            <a:t>&gt;100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924237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5FFB4D6-0C32-6C6B-ECE7-64FA2DABA184}"/>
              </a:ext>
            </a:extLst>
          </p:cNvPr>
          <p:cNvSpPr txBox="1"/>
          <p:nvPr/>
        </p:nvSpPr>
        <p:spPr>
          <a:xfrm>
            <a:off x="7042421" y="1256332"/>
            <a:ext cx="16140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t-EE" sz="1800" dirty="0"/>
              <a:t>Dominik Walliman, </a:t>
            </a:r>
            <a:r>
              <a:rPr lang="et-EE" sz="1800" b="1" dirty="0"/>
              <a:t>Domain of Science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9765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82662-72E6-930C-3B5B-6D6CD6ADE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6123"/>
            <a:ext cx="11376025" cy="1065742"/>
          </a:xfrm>
        </p:spPr>
        <p:txBody>
          <a:bodyPr/>
          <a:lstStyle/>
          <a:p>
            <a:r>
              <a:rPr lang="et-EE" dirty="0"/>
              <a:t>Timeline of superconductivity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E49E8-A3CD-138E-6DF8-29C08AF457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27" y="818621"/>
            <a:ext cx="5616575" cy="5733256"/>
          </a:xfrm>
        </p:spPr>
        <p:txBody>
          <a:bodyPr>
            <a:normAutofit/>
          </a:bodyPr>
          <a:lstStyle/>
          <a:p>
            <a:r>
              <a:rPr lang="et-EE" sz="2000" dirty="0">
                <a:solidFill>
                  <a:srgbClr val="FF0000"/>
                </a:solidFill>
              </a:rPr>
              <a:t>1908</a:t>
            </a:r>
            <a:r>
              <a:rPr lang="et-EE" sz="2000" dirty="0"/>
              <a:t> – Heike Kammerligh Onnes liquifies helium in Leiden, NL</a:t>
            </a:r>
          </a:p>
          <a:p>
            <a:r>
              <a:rPr lang="et-EE" sz="2000" dirty="0">
                <a:solidFill>
                  <a:srgbClr val="FF0000"/>
                </a:solidFill>
              </a:rPr>
              <a:t>1913</a:t>
            </a:r>
            <a:r>
              <a:rPr lang="et-EE" sz="2000" dirty="0"/>
              <a:t> – Superconductivity (Type 1) is observed in Hg by Onnes - </a:t>
            </a:r>
            <a:r>
              <a:rPr lang="en-GB" sz="2000" dirty="0"/>
              <a:t>Nobel prize in Physics in </a:t>
            </a:r>
            <a:r>
              <a:rPr lang="en-GB" sz="2000" dirty="0">
                <a:solidFill>
                  <a:srgbClr val="FF0000"/>
                </a:solidFill>
              </a:rPr>
              <a:t>1913</a:t>
            </a:r>
            <a:r>
              <a:rPr lang="en-GB" sz="2000" dirty="0"/>
              <a:t> </a:t>
            </a:r>
            <a:endParaRPr lang="et-EE" sz="2000" dirty="0"/>
          </a:p>
          <a:p>
            <a:r>
              <a:rPr lang="et-EE" sz="2000" dirty="0">
                <a:solidFill>
                  <a:srgbClr val="FF0000"/>
                </a:solidFill>
              </a:rPr>
              <a:t>1928-1930 </a:t>
            </a:r>
            <a:r>
              <a:rPr lang="et-EE" sz="2000" dirty="0">
                <a:solidFill>
                  <a:srgbClr val="303030"/>
                </a:solidFill>
              </a:rPr>
              <a:t>– Three new superconductors discovered Ta (Tc= 4.4K), Th (Tc=1.4 K), Nb (Tc = 9.2 K) at </a:t>
            </a:r>
            <a:r>
              <a:rPr lang="en-GB" sz="2000" dirty="0"/>
              <a:t>PTR</a:t>
            </a:r>
            <a:r>
              <a:rPr lang="et-EE" sz="2000" dirty="0"/>
              <a:t> Berlin</a:t>
            </a:r>
            <a:endParaRPr lang="et-EE" sz="2000" dirty="0">
              <a:solidFill>
                <a:srgbClr val="FF0000"/>
              </a:solidFill>
            </a:endParaRPr>
          </a:p>
          <a:p>
            <a:r>
              <a:rPr lang="et-EE" sz="2000" dirty="0">
                <a:solidFill>
                  <a:srgbClr val="FF0000"/>
                </a:solidFill>
              </a:rPr>
              <a:t>1933 </a:t>
            </a:r>
            <a:r>
              <a:rPr lang="et-EE" sz="2000" dirty="0">
                <a:solidFill>
                  <a:srgbClr val="2F2F2F"/>
                </a:solidFill>
              </a:rPr>
              <a:t>– Meissner-Ochsenfeld effect discovered -&gt; Type II superconductivity Lev Shubnikov</a:t>
            </a:r>
          </a:p>
          <a:p>
            <a:r>
              <a:rPr lang="et-EE" sz="2000" dirty="0">
                <a:solidFill>
                  <a:srgbClr val="FF0000"/>
                </a:solidFill>
              </a:rPr>
              <a:t>1935 </a:t>
            </a:r>
            <a:r>
              <a:rPr lang="et-EE" sz="2000" dirty="0">
                <a:solidFill>
                  <a:srgbClr val="303030"/>
                </a:solidFill>
              </a:rPr>
              <a:t>–</a:t>
            </a:r>
            <a:r>
              <a:rPr lang="et-EE" sz="2000" dirty="0">
                <a:solidFill>
                  <a:srgbClr val="FF0000"/>
                </a:solidFill>
              </a:rPr>
              <a:t> </a:t>
            </a:r>
            <a:r>
              <a:rPr lang="et-EE" sz="2000" dirty="0">
                <a:solidFill>
                  <a:srgbClr val="2F2F2F"/>
                </a:solidFill>
              </a:rPr>
              <a:t>London equations, supplement to Maxwell equations, theory of Type II superconductors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CA7872-E6F3-DE8C-ABFE-6FC86BEA3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818621"/>
            <a:ext cx="5611813" cy="3659937"/>
          </a:xfrm>
        </p:spPr>
        <p:txBody>
          <a:bodyPr>
            <a:normAutofit/>
          </a:bodyPr>
          <a:lstStyle/>
          <a:p>
            <a:r>
              <a:rPr lang="et-EE" sz="2000" dirty="0">
                <a:solidFill>
                  <a:srgbClr val="FF0000"/>
                </a:solidFill>
              </a:rPr>
              <a:t>1950 </a:t>
            </a:r>
            <a:r>
              <a:rPr lang="et-EE" sz="2000" dirty="0">
                <a:solidFill>
                  <a:srgbClr val="2F2F2F"/>
                </a:solidFill>
              </a:rPr>
              <a:t>– Ginsburg-Landau modify London equations – Nobel prize in </a:t>
            </a:r>
            <a:r>
              <a:rPr lang="et-EE" sz="2000" dirty="0">
                <a:solidFill>
                  <a:srgbClr val="FF0000"/>
                </a:solidFill>
              </a:rPr>
              <a:t>2003</a:t>
            </a:r>
          </a:p>
          <a:p>
            <a:r>
              <a:rPr lang="et-EE" sz="2000" dirty="0">
                <a:solidFill>
                  <a:srgbClr val="FF0000"/>
                </a:solidFill>
              </a:rPr>
              <a:t>1954 </a:t>
            </a:r>
            <a:r>
              <a:rPr lang="et-EE" sz="2000" dirty="0">
                <a:solidFill>
                  <a:srgbClr val="2F2F2F"/>
                </a:solidFill>
              </a:rPr>
              <a:t>–</a:t>
            </a:r>
            <a:r>
              <a:rPr lang="et-EE" sz="2000" dirty="0">
                <a:solidFill>
                  <a:srgbClr val="FF0000"/>
                </a:solidFill>
              </a:rPr>
              <a:t> </a:t>
            </a:r>
            <a:r>
              <a:rPr lang="et-EE" sz="2000" dirty="0">
                <a:solidFill>
                  <a:srgbClr val="2F2F2F"/>
                </a:solidFill>
              </a:rPr>
              <a:t>Construction of first superconducting magnet G.Yntema University of Illinois, USA</a:t>
            </a:r>
          </a:p>
          <a:p>
            <a:r>
              <a:rPr lang="et-EE" sz="2000" dirty="0">
                <a:solidFill>
                  <a:srgbClr val="FF0000"/>
                </a:solidFill>
              </a:rPr>
              <a:t>1957</a:t>
            </a:r>
            <a:r>
              <a:rPr lang="et-EE" sz="2000" dirty="0">
                <a:solidFill>
                  <a:srgbClr val="2F2F2F"/>
                </a:solidFill>
              </a:rPr>
              <a:t> – BCS theory for microscopic explanation of Low Temperature Superconductivity – </a:t>
            </a:r>
            <a:r>
              <a:rPr lang="et-EE" sz="2000" dirty="0">
                <a:solidFill>
                  <a:srgbClr val="FF0000"/>
                </a:solidFill>
              </a:rPr>
              <a:t>1972</a:t>
            </a:r>
            <a:r>
              <a:rPr lang="et-EE" sz="2000" dirty="0">
                <a:solidFill>
                  <a:srgbClr val="2F2F2F"/>
                </a:solidFill>
              </a:rPr>
              <a:t> Nobel prize</a:t>
            </a:r>
          </a:p>
          <a:p>
            <a:r>
              <a:rPr lang="et-EE" sz="2000" dirty="0">
                <a:solidFill>
                  <a:srgbClr val="FF0000"/>
                </a:solidFill>
              </a:rPr>
              <a:t>1960</a:t>
            </a:r>
            <a:r>
              <a:rPr lang="et-EE" sz="2000" dirty="0">
                <a:solidFill>
                  <a:srgbClr val="2F2F2F"/>
                </a:solidFill>
              </a:rPr>
              <a:t> – Josephson effect, Nobel prize in </a:t>
            </a:r>
            <a:r>
              <a:rPr lang="et-EE" sz="2000" dirty="0">
                <a:solidFill>
                  <a:srgbClr val="FF0000"/>
                </a:solidFill>
              </a:rPr>
              <a:t>1973 </a:t>
            </a:r>
          </a:p>
          <a:p>
            <a:r>
              <a:rPr lang="et-EE" sz="2000" dirty="0">
                <a:solidFill>
                  <a:srgbClr val="FF0000"/>
                </a:solidFill>
              </a:rPr>
              <a:t>-----------------------------------------------------</a:t>
            </a:r>
          </a:p>
          <a:p>
            <a:endParaRPr lang="et-EE" sz="2000" dirty="0">
              <a:solidFill>
                <a:srgbClr val="FF0000"/>
              </a:solidFill>
            </a:endParaRPr>
          </a:p>
          <a:p>
            <a:endParaRPr lang="et-EE" sz="2000" dirty="0">
              <a:solidFill>
                <a:srgbClr val="2F2F2F"/>
              </a:solidFill>
            </a:endParaRPr>
          </a:p>
          <a:p>
            <a:endParaRPr lang="et-EE" sz="2000" dirty="0">
              <a:solidFill>
                <a:srgbClr val="2F2F2F"/>
              </a:solidFill>
            </a:endParaRPr>
          </a:p>
          <a:p>
            <a:endParaRPr lang="et-EE" sz="2000" dirty="0">
              <a:solidFill>
                <a:srgbClr val="2F2F2F"/>
              </a:solidFill>
            </a:endParaRPr>
          </a:p>
          <a:p>
            <a:endParaRPr lang="et-EE" sz="2000" dirty="0">
              <a:solidFill>
                <a:srgbClr val="2F2F2F"/>
              </a:solidFill>
            </a:endParaRPr>
          </a:p>
          <a:p>
            <a:endParaRPr lang="en-GB" sz="2000" dirty="0">
              <a:solidFill>
                <a:srgbClr val="2F2F2F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B375D-EFE9-6B52-4CEE-F3BFEA5A6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6C2EC9-1770-0261-6D6B-74F845DFB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Eino Tiirinen | </a:t>
            </a:r>
            <a:r>
              <a:rPr lang="et-EE" b="0" i="1" dirty="0">
                <a:latin typeface="Arial" panose="020B0604020202020204" pitchFamily="34" charset="0"/>
              </a:rPr>
              <a:t>S</a:t>
            </a:r>
            <a:r>
              <a:rPr lang="en-US" b="0" i="1" dirty="0" err="1">
                <a:latin typeface="Arial" panose="020B0604020202020204" pitchFamily="34" charset="0"/>
              </a:rPr>
              <a:t>uperconducting</a:t>
            </a:r>
            <a:r>
              <a:rPr lang="en-US" b="0" i="1" dirty="0">
                <a:latin typeface="Arial" panose="020B0604020202020204" pitchFamily="34" charset="0"/>
              </a:rPr>
              <a:t> technologies </a:t>
            </a:r>
            <a:r>
              <a:rPr lang="et-EE" b="0" i="1" dirty="0">
                <a:latin typeface="Arial" panose="020B0604020202020204" pitchFamily="34" charset="0"/>
              </a:rPr>
              <a:t>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2EE2D4-D30E-40DD-8E14-32C0092F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DB40D-434C-0E3E-DA22-F4BF10E48DF9}"/>
              </a:ext>
            </a:extLst>
          </p:cNvPr>
          <p:cNvSpPr txBox="1"/>
          <p:nvPr/>
        </p:nvSpPr>
        <p:spPr>
          <a:xfrm>
            <a:off x="6015040" y="4113433"/>
            <a:ext cx="585881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2000" b="1" dirty="0">
                <a:solidFill>
                  <a:srgbClr val="FF0000"/>
                </a:solidFill>
              </a:rPr>
              <a:t>1986 </a:t>
            </a:r>
            <a:r>
              <a:rPr lang="et-EE" sz="2000" b="1" dirty="0">
                <a:solidFill>
                  <a:srgbClr val="2F2F2F"/>
                </a:solidFill>
              </a:rPr>
              <a:t>– Müller, Bednorz discover High Temperature superconductivity at 35 K in Ba-La- copper oxide, Nobel prize </a:t>
            </a:r>
            <a:r>
              <a:rPr lang="et-EE" sz="2000" b="1" dirty="0">
                <a:solidFill>
                  <a:srgbClr val="FF0000"/>
                </a:solidFill>
              </a:rPr>
              <a:t>1987</a:t>
            </a:r>
          </a:p>
          <a:p>
            <a:r>
              <a:rPr lang="et-EE" sz="2000" b="1" dirty="0">
                <a:solidFill>
                  <a:srgbClr val="FF0000"/>
                </a:solidFill>
              </a:rPr>
              <a:t>1987 </a:t>
            </a:r>
            <a:r>
              <a:rPr lang="et-EE" sz="2000" b="1" dirty="0">
                <a:solidFill>
                  <a:srgbClr val="303030"/>
                </a:solidFill>
              </a:rPr>
              <a:t>– new HTS „YBCO“ material at Tc= 92 K is found (Liquid Nitrogen T=77 K)</a:t>
            </a:r>
          </a:p>
          <a:p>
            <a:r>
              <a:rPr lang="et-EE" sz="2000" b="1" dirty="0">
                <a:solidFill>
                  <a:srgbClr val="FF0000"/>
                </a:solidFill>
              </a:rPr>
              <a:t>1987</a:t>
            </a:r>
            <a:r>
              <a:rPr lang="et-EE" sz="2000" b="1" dirty="0">
                <a:solidFill>
                  <a:srgbClr val="303030"/>
                </a:solidFill>
              </a:rPr>
              <a:t> – P.W Anderson theory of HTS</a:t>
            </a:r>
          </a:p>
          <a:p>
            <a:r>
              <a:rPr lang="et-EE" sz="2000" b="1" dirty="0">
                <a:solidFill>
                  <a:srgbClr val="FF0000"/>
                </a:solidFill>
              </a:rPr>
              <a:t>?</a:t>
            </a:r>
            <a:r>
              <a:rPr lang="et-EE" sz="2000" b="1" dirty="0">
                <a:solidFill>
                  <a:srgbClr val="303030"/>
                </a:solidFill>
              </a:rPr>
              <a:t> </a:t>
            </a:r>
            <a:endParaRPr lang="et-EE" sz="2000" b="1" dirty="0">
              <a:solidFill>
                <a:srgbClr val="FF0000"/>
              </a:solidFill>
            </a:endParaRPr>
          </a:p>
          <a:p>
            <a:pPr algn="l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18699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diagram of a tube with different colors&#10;&#10;AI-generated content may be incorrect.">
            <a:extLst>
              <a:ext uri="{FF2B5EF4-FFF2-40B4-BE49-F238E27FC236}">
                <a16:creationId xmlns:a16="http://schemas.microsoft.com/office/drawing/2014/main" id="{EFCBF7B6-BBB9-D6AF-1202-693F98FC8D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44232" y="95891"/>
            <a:ext cx="4606588" cy="296447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CD2E2A-1668-C709-6906-EB9CED7AD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Why not HTS?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0C4AC-12B5-4AA9-8604-D870636F1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2" y="851091"/>
            <a:ext cx="4117719" cy="366751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Thermomechanical concerns –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Brittleness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Wire vs manufactured conductor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t-EE" dirty="0"/>
              <a:t>Large bending radius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Wire 1D, tape 2D, cable 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HTS Delamination, strain limit 0.4%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Flux pinning → current redistribution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t-EE" dirty="0"/>
              <a:t>Poor heat conductivity → slow quench propagation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9E277-5B21-D058-98D2-E62B72E87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19.03.2025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877E9-BCA4-5304-CAB7-E5BF23A8D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9E085-952D-60FA-D97D-5965BE14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4E29BA-8AE0-1C92-E6C1-3DA436F69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234" y="1888445"/>
            <a:ext cx="2794594" cy="1883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55AFAB-7FE6-08D0-40EE-7C851A190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" y="4254937"/>
            <a:ext cx="5457298" cy="26030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EFF5DD1-2124-D4CB-BD0F-ED55BC8373F5}"/>
              </a:ext>
            </a:extLst>
          </p:cNvPr>
          <p:cNvSpPr txBox="1"/>
          <p:nvPr/>
        </p:nvSpPr>
        <p:spPr>
          <a:xfrm>
            <a:off x="7034549" y="67882"/>
            <a:ext cx="35966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1600" dirty="0"/>
              <a:t>C.Barth et al., „</a:t>
            </a:r>
            <a:r>
              <a:rPr lang="en-GB" sz="1600" b="1" dirty="0"/>
              <a:t>Temperature- and field-dependent characterization of a conductor on round core cable</a:t>
            </a:r>
            <a:r>
              <a:rPr lang="et-EE" sz="1600" b="1" dirty="0"/>
              <a:t>“</a:t>
            </a:r>
          </a:p>
          <a:p>
            <a:pPr algn="l"/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00FF06-29BA-95A9-725D-8C0160614363}"/>
              </a:ext>
            </a:extLst>
          </p:cNvPr>
          <p:cNvSpPr txBox="1"/>
          <p:nvPr/>
        </p:nvSpPr>
        <p:spPr>
          <a:xfrm>
            <a:off x="4245504" y="137382"/>
            <a:ext cx="26222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sz="1200" dirty="0"/>
              <a:t>J. Fleiter </a:t>
            </a:r>
            <a:r>
              <a:rPr lang="et-EE" sz="1200" b="1" dirty="0"/>
              <a:t>„Rutherford cables for HL-LHC magnets, CERN“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66A34C-CE60-6074-0B19-244528F57EAA}"/>
              </a:ext>
            </a:extLst>
          </p:cNvPr>
          <p:cNvSpPr txBox="1"/>
          <p:nvPr/>
        </p:nvSpPr>
        <p:spPr>
          <a:xfrm>
            <a:off x="3420904" y="4853960"/>
            <a:ext cx="12772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t-EE" b="1" dirty="0">
                <a:solidFill>
                  <a:srgbClr val="FF0000"/>
                </a:solidFill>
              </a:rPr>
              <a:t>1 % HTS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F90FC1-FDD6-A501-5A72-F107B7C49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662" y="3797635"/>
            <a:ext cx="5315692" cy="30865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1C31A9-5DBC-2548-657A-5778EC4488A4}"/>
              </a:ext>
            </a:extLst>
          </p:cNvPr>
          <p:cNvSpPr txBox="1"/>
          <p:nvPr/>
        </p:nvSpPr>
        <p:spPr>
          <a:xfrm>
            <a:off x="10776354" y="3797635"/>
            <a:ext cx="1415646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t-EE" sz="1600" dirty="0"/>
              <a:t>A. K. Jha, K. Matsumoto „</a:t>
            </a:r>
            <a:r>
              <a:rPr lang="en-GB" sz="1200" b="1" dirty="0"/>
              <a:t>Superconductive </a:t>
            </a:r>
            <a:r>
              <a:rPr lang="en-GB" sz="1200" b="1" i="1" dirty="0"/>
              <a:t>RE</a:t>
            </a:r>
            <a:r>
              <a:rPr lang="en-GB" sz="1200" b="1" dirty="0"/>
              <a:t>BCO Thin Films and Their Nanocomposites: The Role of Rare-Earth Oxides in Promoting Sustainable Energy</a:t>
            </a:r>
            <a:r>
              <a:rPr lang="et-EE" sz="1200" b="1" dirty="0"/>
              <a:t>“</a:t>
            </a:r>
            <a:endParaRPr lang="et-EE" sz="1600" dirty="0"/>
          </a:p>
          <a:p>
            <a:pPr algn="l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7141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4DB1C9C-FD1C-57DA-D99D-46BAFF439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2885"/>
            <a:ext cx="4478031" cy="33915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4575F0-8A66-2B9F-F16B-692CF056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45" y="187862"/>
            <a:ext cx="11376025" cy="1065742"/>
          </a:xfrm>
        </p:spPr>
        <p:txBody>
          <a:bodyPr/>
          <a:lstStyle/>
          <a:p>
            <a:r>
              <a:rPr lang="en-US" dirty="0"/>
              <a:t>Ensuring magnet longevity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D3F9D-6578-95E5-1E77-AB483F3E3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19.03.2025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F0B98-E711-9944-791C-C195FCBEC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Eino Tiirinen | Superconducting technologies for detector magnets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57032-62B3-3ABE-5512-C347BF6D7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4BA460-34FB-FE2C-BE1D-4728AA91DA7D}"/>
              </a:ext>
            </a:extLst>
          </p:cNvPr>
          <p:cNvSpPr txBox="1"/>
          <p:nvPr/>
        </p:nvSpPr>
        <p:spPr>
          <a:xfrm>
            <a:off x="411399" y="798546"/>
            <a:ext cx="5354183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t-EE" sz="2400" dirty="0"/>
              <a:t>No current sharing in LTS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t-EE" sz="2400" dirty="0"/>
              <a:t>In HTS current sharing over whole temperature range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t-EE" sz="2400" dirty="0"/>
              <a:t>Adiabatic hotspot and quench load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32F630-C0B7-C472-0ED6-651C812CDF24}"/>
                  </a:ext>
                </a:extLst>
              </p:cNvPr>
              <p:cNvSpPr txBox="1"/>
              <p:nvPr/>
            </p:nvSpPr>
            <p:spPr>
              <a:xfrm>
                <a:off x="4990158" y="3279840"/>
                <a:ext cx="2471355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t-EE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t-EE" b="1" dirty="0"/>
                  <a:t>=100 K</a:t>
                </a:r>
                <a:endParaRPr lang="en-GB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32F630-C0B7-C472-0ED6-651C812CD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158" y="3279840"/>
                <a:ext cx="2471355" cy="283219"/>
              </a:xfrm>
              <a:prstGeom prst="rect">
                <a:avLst/>
              </a:prstGeom>
              <a:blipFill>
                <a:blip r:embed="rId3"/>
                <a:stretch>
                  <a:fillRect l="-3457" t="-2826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0F732274-85CC-0622-1DCE-E747812F7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715" y="2285001"/>
            <a:ext cx="3277057" cy="9431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4676F34-6B47-3902-87C7-BABBB9A9A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545" y="4091910"/>
            <a:ext cx="5106113" cy="6763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53C139-474F-676C-664E-C51913BCAB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5144" y="-1"/>
            <a:ext cx="4919647" cy="64249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38B829-EE90-C225-852E-0BDA40EF0EA8}"/>
                  </a:ext>
                </a:extLst>
              </p:cNvPr>
              <p:cNvSpPr txBox="1"/>
              <p:nvPr/>
            </p:nvSpPr>
            <p:spPr>
              <a:xfrm>
                <a:off x="4644571" y="4768279"/>
                <a:ext cx="2480573" cy="13849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≈1 </m:t>
                    </m:r>
                    <m:r>
                      <a:rPr lang="et-EE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t-EE" dirty="0"/>
                  <a:t> for ATLAS Barrel Toroid magnet at 24 kA</a:t>
                </a:r>
              </a:p>
              <a:p>
                <a:pPr algn="l"/>
                <a:r>
                  <a:rPr lang="et-EE" dirty="0"/>
                  <a:t>For quench protection</a:t>
                </a:r>
              </a:p>
              <a:p>
                <a:r>
                  <a:rPr lang="et-E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t-EE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t-EE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t-E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t-EE" b="0" i="0" smtClean="0">
                        <a:latin typeface="Cambria Math" panose="02040503050406030204" pitchFamily="18" charset="0"/>
                      </a:rPr>
                      <m:t>≈100 </m:t>
                    </m:r>
                    <m:r>
                      <m:rPr>
                        <m:sty m:val="p"/>
                      </m:rPr>
                      <a:rPr lang="et-EE" b="0" i="0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38B829-EE90-C225-852E-0BDA40EF0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571" y="4768279"/>
                <a:ext cx="2480573" cy="1384995"/>
              </a:xfrm>
              <a:prstGeom prst="rect">
                <a:avLst/>
              </a:prstGeom>
              <a:blipFill>
                <a:blip r:embed="rId7"/>
                <a:stretch>
                  <a:fillRect l="-5897" t="-5727" r="-3686" b="-3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836453-2E09-71B3-560E-B6F5C0ED0BAB}"/>
              </a:ext>
            </a:extLst>
          </p:cNvPr>
          <p:cNvSpPr txBox="1"/>
          <p:nvPr/>
        </p:nvSpPr>
        <p:spPr>
          <a:xfrm>
            <a:off x="8779428" y="6393463"/>
            <a:ext cx="2946310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b="1" dirty="0"/>
              <a:t>D. C. Larbalestier et al., “Isotropic round-wire multifilament </a:t>
            </a:r>
            <a:r>
              <a:rPr lang="en-GB" sz="1050" b="1" dirty="0" err="1"/>
              <a:t>cuprate</a:t>
            </a:r>
            <a:r>
              <a:rPr lang="en-GB" sz="1050" b="1" dirty="0"/>
              <a:t> superconductor</a:t>
            </a:r>
            <a:r>
              <a:rPr lang="et-EE" sz="1050" b="1" dirty="0"/>
              <a:t> </a:t>
            </a:r>
            <a:r>
              <a:rPr lang="en-GB" sz="1050" b="1" dirty="0"/>
              <a:t>for generation of magnetic fields above 30</a:t>
            </a:r>
            <a:r>
              <a:rPr lang="et-EE" sz="1050" b="1" dirty="0"/>
              <a:t> </a:t>
            </a:r>
            <a:r>
              <a:rPr lang="en-GB" sz="1050" b="1" dirty="0"/>
              <a:t>T”</a:t>
            </a:r>
          </a:p>
          <a:p>
            <a:pPr algn="l"/>
            <a:endParaRPr lang="en-GB" sz="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148227-8932-1C6A-FF9E-8B520D826718}"/>
              </a:ext>
            </a:extLst>
          </p:cNvPr>
          <p:cNvSpPr txBox="1"/>
          <p:nvPr/>
        </p:nvSpPr>
        <p:spPr>
          <a:xfrm>
            <a:off x="83270" y="2468859"/>
            <a:ext cx="447803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t-EE" sz="1100" b="1" dirty="0"/>
              <a:t>M. Marchevsky, „</a:t>
            </a:r>
            <a:r>
              <a:rPr lang="en-GB" sz="1100" b="1" dirty="0"/>
              <a:t>Quench detection and protection for HTS</a:t>
            </a:r>
            <a:r>
              <a:rPr lang="et-EE" sz="1100" b="1" dirty="0"/>
              <a:t> </a:t>
            </a:r>
            <a:r>
              <a:rPr lang="en-GB" sz="1100" b="1" dirty="0"/>
              <a:t>accelerator magnets</a:t>
            </a:r>
            <a:r>
              <a:rPr lang="et-EE" sz="1100" b="1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98776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90889</TotalTime>
  <Words>2026</Words>
  <Application>Microsoft Office PowerPoint</Application>
  <PresentationFormat>Widescreen</PresentationFormat>
  <Paragraphs>246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Cooper Black</vt:lpstr>
      <vt:lpstr>Office Theme</vt:lpstr>
      <vt:lpstr>On superconducting magnets</vt:lpstr>
      <vt:lpstr>Outline </vt:lpstr>
      <vt:lpstr>Academic background </vt:lpstr>
      <vt:lpstr>PowerPoint Presentation</vt:lpstr>
      <vt:lpstr>Principles of superconductivity</vt:lpstr>
      <vt:lpstr>On the matter of superconductors</vt:lpstr>
      <vt:lpstr>Timeline of superconductivity</vt:lpstr>
      <vt:lpstr>Why not HTS?</vt:lpstr>
      <vt:lpstr>Ensuring magnet longevity</vt:lpstr>
      <vt:lpstr>The Split Coil Solenoid Demonstrator</vt:lpstr>
      <vt:lpstr>Discharge measurements</vt:lpstr>
      <vt:lpstr>PowerPoint Presentation</vt:lpstr>
      <vt:lpstr>PowerPoint Presentation</vt:lpstr>
      <vt:lpstr>High-field magnets</vt:lpstr>
      <vt:lpstr>Other applications</vt:lpstr>
      <vt:lpstr>References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Eino Johannes Tiirinen</dc:creator>
  <cp:lastModifiedBy>Eino Johannes Tiirinen</cp:lastModifiedBy>
  <cp:revision>139</cp:revision>
  <dcterms:created xsi:type="dcterms:W3CDTF">2023-08-14T10:00:43Z</dcterms:created>
  <dcterms:modified xsi:type="dcterms:W3CDTF">2025-03-19T10:00:44Z</dcterms:modified>
</cp:coreProperties>
</file>