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tif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37"/>
  </p:notesMasterIdLst>
  <p:sldIdLst>
    <p:sldId id="256" r:id="rId2"/>
    <p:sldId id="576" r:id="rId3"/>
    <p:sldId id="665" r:id="rId4"/>
    <p:sldId id="677" r:id="rId5"/>
    <p:sldId id="577" r:id="rId6"/>
    <p:sldId id="580" r:id="rId7"/>
    <p:sldId id="578" r:id="rId8"/>
    <p:sldId id="579" r:id="rId9"/>
    <p:sldId id="581" r:id="rId10"/>
    <p:sldId id="260" r:id="rId11"/>
    <p:sldId id="257" r:id="rId12"/>
    <p:sldId id="1216" r:id="rId13"/>
    <p:sldId id="689" r:id="rId14"/>
    <p:sldId id="697" r:id="rId15"/>
    <p:sldId id="698" r:id="rId16"/>
    <p:sldId id="699" r:id="rId17"/>
    <p:sldId id="700" r:id="rId18"/>
    <p:sldId id="701" r:id="rId19"/>
    <p:sldId id="702" r:id="rId20"/>
    <p:sldId id="467" r:id="rId21"/>
    <p:sldId id="1217" r:id="rId22"/>
    <p:sldId id="258" r:id="rId23"/>
    <p:sldId id="1215" r:id="rId24"/>
    <p:sldId id="1211" r:id="rId25"/>
    <p:sldId id="1214" r:id="rId26"/>
    <p:sldId id="1213" r:id="rId27"/>
    <p:sldId id="1210" r:id="rId28"/>
    <p:sldId id="263" r:id="rId29"/>
    <p:sldId id="269" r:id="rId30"/>
    <p:sldId id="268" r:id="rId31"/>
    <p:sldId id="259" r:id="rId32"/>
    <p:sldId id="267" r:id="rId33"/>
    <p:sldId id="1212" r:id="rId34"/>
    <p:sldId id="458" r:id="rId35"/>
    <p:sldId id="459" r:id="rId3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32FF"/>
    <a:srgbClr val="FF8AD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6824"/>
    <p:restoredTop sz="96327"/>
  </p:normalViewPr>
  <p:slideViewPr>
    <p:cSldViewPr snapToGrid="0" snapToObjects="1">
      <p:cViewPr>
        <p:scale>
          <a:sx n="146" d="100"/>
          <a:sy n="146" d="100"/>
        </p:scale>
        <p:origin x="1544" y="152"/>
      </p:cViewPr>
      <p:guideLst/>
    </p:cSldViewPr>
  </p:slideViewPr>
  <p:notesTextViewPr>
    <p:cViewPr>
      <p:scale>
        <a:sx n="1" d="1"/>
        <a:sy n="1" d="1"/>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C2A8CF1-FDDC-F44F-8B76-C1DBB520B179}" type="datetimeFigureOut">
              <a:rPr lang="fr-FR" smtClean="0"/>
              <a:t>29/03/2025</a:t>
            </a:fld>
            <a:endParaRPr lang="fr-FR"/>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fr-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031A3B-E3B2-5B43-BFD0-9EA4403A02C5}" type="slidenum">
              <a:rPr lang="fr-FR" smtClean="0"/>
              <a:t>‹#›</a:t>
            </a:fld>
            <a:endParaRPr lang="fr-FR"/>
          </a:p>
        </p:txBody>
      </p:sp>
    </p:spTree>
    <p:extLst>
      <p:ext uri="{BB962C8B-B14F-4D97-AF65-F5344CB8AC3E}">
        <p14:creationId xmlns:p14="http://schemas.microsoft.com/office/powerpoint/2010/main" val="17030364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66DC72F9-8EFA-F74B-AEBB-F5401DDD3087}" type="slidenum">
              <a:rPr lang="en-US" smtClean="0"/>
              <a:pPr/>
              <a:t>3</a:t>
            </a:fld>
            <a:endParaRPr lang="en-US"/>
          </a:p>
        </p:txBody>
      </p:sp>
    </p:spTree>
    <p:extLst>
      <p:ext uri="{BB962C8B-B14F-4D97-AF65-F5344CB8AC3E}">
        <p14:creationId xmlns:p14="http://schemas.microsoft.com/office/powerpoint/2010/main" val="28898166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AGGIUNGERE INFN</a:t>
            </a:r>
            <a:r>
              <a:rPr lang="en-US" baseline="0" dirty="0"/>
              <a:t> e </a:t>
            </a:r>
            <a:r>
              <a:rPr lang="en-US" baseline="0" dirty="0" err="1"/>
              <a:t>cosa</a:t>
            </a:r>
            <a:r>
              <a:rPr lang="en-US" baseline="0" dirty="0"/>
              <a:t> ha </a:t>
            </a:r>
            <a:r>
              <a:rPr lang="en-US" baseline="0" dirty="0" err="1"/>
              <a:t>fatto</a:t>
            </a:r>
            <a:endParaRPr lang="en-US" dirty="0"/>
          </a:p>
        </p:txBody>
      </p:sp>
      <p:sp>
        <p:nvSpPr>
          <p:cNvPr id="4" name="Slide Number Placeholder 3"/>
          <p:cNvSpPr>
            <a:spLocks noGrp="1"/>
          </p:cNvSpPr>
          <p:nvPr>
            <p:ph type="sldNum" sz="quarter" idx="10"/>
          </p:nvPr>
        </p:nvSpPr>
        <p:spPr/>
        <p:txBody>
          <a:bodyPr/>
          <a:lstStyle/>
          <a:p>
            <a:fld id="{C3F7B44E-9CF4-7641-9F16-648690AAE632}" type="slidenum">
              <a:rPr lang="en-US" smtClean="0"/>
              <a:pPr/>
              <a:t>12</a:t>
            </a:fld>
            <a:endParaRPr lang="en-US"/>
          </a:p>
        </p:txBody>
      </p:sp>
    </p:spTree>
    <p:extLst>
      <p:ext uri="{BB962C8B-B14F-4D97-AF65-F5344CB8AC3E}">
        <p14:creationId xmlns:p14="http://schemas.microsoft.com/office/powerpoint/2010/main" val="22357381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5A700E-3D2F-4E5C-8853-E4ADCB8D7903}" type="slidenum">
              <a:rPr lang="en-US" smtClean="0"/>
              <a:pPr/>
              <a:t>13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atin typeface="Arial" panose="020B0604020202020204" pitchFamily="34" charset="0"/>
              <a:ea typeface="ＭＳ Ｐゴシック" panose="020B0600070205080204" pitchFamily="34" charset="-128"/>
            </a:endParaRPr>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804763" indent="-309524" eaLnBrk="0" hangingPunct="0">
              <a:defRPr b="1">
                <a:solidFill>
                  <a:schemeClr val="tx1"/>
                </a:solidFill>
                <a:latin typeface="Arial" panose="020B0604020202020204" pitchFamily="34" charset="0"/>
              </a:defRPr>
            </a:lvl2pPr>
            <a:lvl3pPr marL="1238098" indent="-247620" eaLnBrk="0" hangingPunct="0">
              <a:defRPr b="1">
                <a:solidFill>
                  <a:schemeClr val="tx1"/>
                </a:solidFill>
                <a:latin typeface="Arial" panose="020B0604020202020204" pitchFamily="34" charset="0"/>
              </a:defRPr>
            </a:lvl3pPr>
            <a:lvl4pPr marL="1733337" indent="-247620" eaLnBrk="0" hangingPunct="0">
              <a:defRPr b="1">
                <a:solidFill>
                  <a:schemeClr val="tx1"/>
                </a:solidFill>
                <a:latin typeface="Arial" panose="020B0604020202020204" pitchFamily="34" charset="0"/>
              </a:defRPr>
            </a:lvl4pPr>
            <a:lvl5pPr marL="2228576" indent="-247620" eaLnBrk="0" hangingPunct="0">
              <a:defRPr b="1">
                <a:solidFill>
                  <a:schemeClr val="tx1"/>
                </a:solidFill>
                <a:latin typeface="Arial" panose="020B0604020202020204" pitchFamily="34" charset="0"/>
              </a:defRPr>
            </a:lvl5pPr>
            <a:lvl6pPr marL="2723815" indent="-247620" eaLnBrk="0" fontAlgn="base" hangingPunct="0">
              <a:spcBef>
                <a:spcPct val="0"/>
              </a:spcBef>
              <a:spcAft>
                <a:spcPct val="0"/>
              </a:spcAft>
              <a:defRPr b="1">
                <a:solidFill>
                  <a:schemeClr val="tx1"/>
                </a:solidFill>
                <a:latin typeface="Arial" panose="020B0604020202020204" pitchFamily="34" charset="0"/>
              </a:defRPr>
            </a:lvl6pPr>
            <a:lvl7pPr marL="3219054" indent="-247620" eaLnBrk="0" fontAlgn="base" hangingPunct="0">
              <a:spcBef>
                <a:spcPct val="0"/>
              </a:spcBef>
              <a:spcAft>
                <a:spcPct val="0"/>
              </a:spcAft>
              <a:defRPr b="1">
                <a:solidFill>
                  <a:schemeClr val="tx1"/>
                </a:solidFill>
                <a:latin typeface="Arial" panose="020B0604020202020204" pitchFamily="34" charset="0"/>
              </a:defRPr>
            </a:lvl7pPr>
            <a:lvl8pPr marL="3714293" indent="-247620" eaLnBrk="0" fontAlgn="base" hangingPunct="0">
              <a:spcBef>
                <a:spcPct val="0"/>
              </a:spcBef>
              <a:spcAft>
                <a:spcPct val="0"/>
              </a:spcAft>
              <a:defRPr b="1">
                <a:solidFill>
                  <a:schemeClr val="tx1"/>
                </a:solidFill>
                <a:latin typeface="Arial" panose="020B0604020202020204" pitchFamily="34" charset="0"/>
              </a:defRPr>
            </a:lvl8pPr>
            <a:lvl9pPr marL="4209532" indent="-24762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5B311CEB-2E8B-4AB0-9F8E-EA026C7094C6}" type="slidenum">
              <a:rPr lang="en-US" b="0">
                <a:latin typeface="Calibri" panose="020F0502020204030204" pitchFamily="34" charset="0"/>
              </a:rPr>
              <a:pPr eaLnBrk="1" hangingPunct="1"/>
              <a:t>14</a:t>
            </a:fld>
            <a:endParaRPr lang="en-US" b="0">
              <a:latin typeface="Calibri" panose="020F0502020204030204" pitchFamily="34" charset="0"/>
            </a:endParaRPr>
          </a:p>
        </p:txBody>
      </p:sp>
    </p:spTree>
    <p:extLst>
      <p:ext uri="{BB962C8B-B14F-4D97-AF65-F5344CB8AC3E}">
        <p14:creationId xmlns:p14="http://schemas.microsoft.com/office/powerpoint/2010/main" val="36397861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atin typeface="Arial" panose="020B0604020202020204" pitchFamily="34" charset="0"/>
                <a:ea typeface="ＭＳ Ｐゴシック" panose="020B0600070205080204" pitchFamily="34" charset="-128"/>
              </a:rPr>
              <a:t>Electron: Bending in the magnetic field, leaving hits in the tracker layers and being </a:t>
            </a:r>
            <a:r>
              <a:rPr lang="en-US" altLang="en-US">
                <a:latin typeface="Arial" panose="020B0604020202020204" pitchFamily="34" charset="0"/>
                <a:ea typeface="ＭＳ Ｐゴシック" panose="020B0600070205080204" pitchFamily="34" charset="-128"/>
              </a:rPr>
              <a:t>“</a:t>
            </a:r>
            <a:r>
              <a:rPr lang="en-US">
                <a:latin typeface="Arial" panose="020B0604020202020204" pitchFamily="34" charset="0"/>
                <a:ea typeface="ＭＳ Ｐゴシック" panose="020B0600070205080204" pitchFamily="34" charset="-128"/>
              </a:rPr>
              <a:t>stopped</a:t>
            </a:r>
            <a:r>
              <a:rPr lang="en-US" altLang="en-US">
                <a:latin typeface="Arial" panose="020B0604020202020204" pitchFamily="34" charset="0"/>
                <a:ea typeface="ＭＳ Ｐゴシック" panose="020B0600070205080204" pitchFamily="34" charset="-128"/>
              </a:rPr>
              <a:t>”</a:t>
            </a:r>
            <a:r>
              <a:rPr lang="en-US">
                <a:latin typeface="Arial" panose="020B0604020202020204" pitchFamily="34" charset="0"/>
                <a:ea typeface="ＭＳ Ｐゴシック" panose="020B0600070205080204" pitchFamily="34" charset="-128"/>
              </a:rPr>
              <a:t> by the electromagnetic calorimeter</a:t>
            </a:r>
          </a:p>
        </p:txBody>
      </p:sp>
      <p:sp>
        <p:nvSpPr>
          <p:cNvPr id="38916"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804763" indent="-309524" eaLnBrk="0" hangingPunct="0">
              <a:defRPr b="1">
                <a:solidFill>
                  <a:schemeClr val="tx1"/>
                </a:solidFill>
                <a:latin typeface="Arial" panose="020B0604020202020204" pitchFamily="34" charset="0"/>
              </a:defRPr>
            </a:lvl2pPr>
            <a:lvl3pPr marL="1238098" indent="-247620" eaLnBrk="0" hangingPunct="0">
              <a:defRPr b="1">
                <a:solidFill>
                  <a:schemeClr val="tx1"/>
                </a:solidFill>
                <a:latin typeface="Arial" panose="020B0604020202020204" pitchFamily="34" charset="0"/>
              </a:defRPr>
            </a:lvl3pPr>
            <a:lvl4pPr marL="1733337" indent="-247620" eaLnBrk="0" hangingPunct="0">
              <a:defRPr b="1">
                <a:solidFill>
                  <a:schemeClr val="tx1"/>
                </a:solidFill>
                <a:latin typeface="Arial" panose="020B0604020202020204" pitchFamily="34" charset="0"/>
              </a:defRPr>
            </a:lvl4pPr>
            <a:lvl5pPr marL="2228576" indent="-247620" eaLnBrk="0" hangingPunct="0">
              <a:defRPr b="1">
                <a:solidFill>
                  <a:schemeClr val="tx1"/>
                </a:solidFill>
                <a:latin typeface="Arial" panose="020B0604020202020204" pitchFamily="34" charset="0"/>
              </a:defRPr>
            </a:lvl5pPr>
            <a:lvl6pPr marL="2723815" indent="-247620" eaLnBrk="0" fontAlgn="base" hangingPunct="0">
              <a:spcBef>
                <a:spcPct val="0"/>
              </a:spcBef>
              <a:spcAft>
                <a:spcPct val="0"/>
              </a:spcAft>
              <a:defRPr b="1">
                <a:solidFill>
                  <a:schemeClr val="tx1"/>
                </a:solidFill>
                <a:latin typeface="Arial" panose="020B0604020202020204" pitchFamily="34" charset="0"/>
              </a:defRPr>
            </a:lvl6pPr>
            <a:lvl7pPr marL="3219054" indent="-247620" eaLnBrk="0" fontAlgn="base" hangingPunct="0">
              <a:spcBef>
                <a:spcPct val="0"/>
              </a:spcBef>
              <a:spcAft>
                <a:spcPct val="0"/>
              </a:spcAft>
              <a:defRPr b="1">
                <a:solidFill>
                  <a:schemeClr val="tx1"/>
                </a:solidFill>
                <a:latin typeface="Arial" panose="020B0604020202020204" pitchFamily="34" charset="0"/>
              </a:defRPr>
            </a:lvl7pPr>
            <a:lvl8pPr marL="3714293" indent="-247620" eaLnBrk="0" fontAlgn="base" hangingPunct="0">
              <a:spcBef>
                <a:spcPct val="0"/>
              </a:spcBef>
              <a:spcAft>
                <a:spcPct val="0"/>
              </a:spcAft>
              <a:defRPr b="1">
                <a:solidFill>
                  <a:schemeClr val="tx1"/>
                </a:solidFill>
                <a:latin typeface="Arial" panose="020B0604020202020204" pitchFamily="34" charset="0"/>
              </a:defRPr>
            </a:lvl8pPr>
            <a:lvl9pPr marL="4209532" indent="-24762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2ED4C46B-32FB-4C0C-9E17-C0A50C9CAE51}" type="slidenum">
              <a:rPr lang="en-US" b="0">
                <a:latin typeface="Calibri" panose="020F0502020204030204" pitchFamily="34" charset="0"/>
              </a:rPr>
              <a:pPr eaLnBrk="1" hangingPunct="1"/>
              <a:t>15</a:t>
            </a:fld>
            <a:endParaRPr lang="en-US" b="0">
              <a:latin typeface="Calibri" panose="020F0502020204030204" pitchFamily="34" charset="0"/>
            </a:endParaRPr>
          </a:p>
        </p:txBody>
      </p:sp>
    </p:spTree>
    <p:extLst>
      <p:ext uri="{BB962C8B-B14F-4D97-AF65-F5344CB8AC3E}">
        <p14:creationId xmlns:p14="http://schemas.microsoft.com/office/powerpoint/2010/main" val="16390706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atin typeface="Arial" panose="020B0604020202020204" pitchFamily="34" charset="0"/>
                <a:ea typeface="ＭＳ Ｐゴシック" panose="020B0600070205080204" pitchFamily="34" charset="-128"/>
              </a:rPr>
              <a:t>Photon: passes through the tracker without bending in the magnetic field or leaving hits, is </a:t>
            </a:r>
            <a:r>
              <a:rPr lang="en-US" altLang="en-US">
                <a:latin typeface="Arial" panose="020B0604020202020204" pitchFamily="34" charset="0"/>
                <a:ea typeface="ＭＳ Ｐゴシック" panose="020B0600070205080204" pitchFamily="34" charset="-128"/>
              </a:rPr>
              <a:t>“</a:t>
            </a:r>
            <a:r>
              <a:rPr lang="en-US">
                <a:latin typeface="Arial" panose="020B0604020202020204" pitchFamily="34" charset="0"/>
                <a:ea typeface="ＭＳ Ｐゴシック" panose="020B0600070205080204" pitchFamily="34" charset="-128"/>
              </a:rPr>
              <a:t>stopped</a:t>
            </a:r>
            <a:r>
              <a:rPr lang="en-US" altLang="en-US">
                <a:latin typeface="Arial" panose="020B0604020202020204" pitchFamily="34" charset="0"/>
                <a:ea typeface="ＭＳ Ｐゴシック" panose="020B0600070205080204" pitchFamily="34" charset="-128"/>
              </a:rPr>
              <a:t>”</a:t>
            </a:r>
            <a:r>
              <a:rPr lang="en-US">
                <a:latin typeface="Arial" panose="020B0604020202020204" pitchFamily="34" charset="0"/>
                <a:ea typeface="ＭＳ Ｐゴシック" panose="020B0600070205080204" pitchFamily="34" charset="-128"/>
              </a:rPr>
              <a:t> by the electromagnetic calorimeter</a:t>
            </a:r>
          </a:p>
        </p:txBody>
      </p:sp>
      <p:sp>
        <p:nvSpPr>
          <p:cNvPr id="41988"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804763" indent="-309524" eaLnBrk="0" hangingPunct="0">
              <a:defRPr b="1">
                <a:solidFill>
                  <a:schemeClr val="tx1"/>
                </a:solidFill>
                <a:latin typeface="Arial" panose="020B0604020202020204" pitchFamily="34" charset="0"/>
              </a:defRPr>
            </a:lvl2pPr>
            <a:lvl3pPr marL="1238098" indent="-247620" eaLnBrk="0" hangingPunct="0">
              <a:defRPr b="1">
                <a:solidFill>
                  <a:schemeClr val="tx1"/>
                </a:solidFill>
                <a:latin typeface="Arial" panose="020B0604020202020204" pitchFamily="34" charset="0"/>
              </a:defRPr>
            </a:lvl3pPr>
            <a:lvl4pPr marL="1733337" indent="-247620" eaLnBrk="0" hangingPunct="0">
              <a:defRPr b="1">
                <a:solidFill>
                  <a:schemeClr val="tx1"/>
                </a:solidFill>
                <a:latin typeface="Arial" panose="020B0604020202020204" pitchFamily="34" charset="0"/>
              </a:defRPr>
            </a:lvl4pPr>
            <a:lvl5pPr marL="2228576" indent="-247620" eaLnBrk="0" hangingPunct="0">
              <a:defRPr b="1">
                <a:solidFill>
                  <a:schemeClr val="tx1"/>
                </a:solidFill>
                <a:latin typeface="Arial" panose="020B0604020202020204" pitchFamily="34" charset="0"/>
              </a:defRPr>
            </a:lvl5pPr>
            <a:lvl6pPr marL="2723815" indent="-247620" eaLnBrk="0" fontAlgn="base" hangingPunct="0">
              <a:spcBef>
                <a:spcPct val="0"/>
              </a:spcBef>
              <a:spcAft>
                <a:spcPct val="0"/>
              </a:spcAft>
              <a:defRPr b="1">
                <a:solidFill>
                  <a:schemeClr val="tx1"/>
                </a:solidFill>
                <a:latin typeface="Arial" panose="020B0604020202020204" pitchFamily="34" charset="0"/>
              </a:defRPr>
            </a:lvl6pPr>
            <a:lvl7pPr marL="3219054" indent="-247620" eaLnBrk="0" fontAlgn="base" hangingPunct="0">
              <a:spcBef>
                <a:spcPct val="0"/>
              </a:spcBef>
              <a:spcAft>
                <a:spcPct val="0"/>
              </a:spcAft>
              <a:defRPr b="1">
                <a:solidFill>
                  <a:schemeClr val="tx1"/>
                </a:solidFill>
                <a:latin typeface="Arial" panose="020B0604020202020204" pitchFamily="34" charset="0"/>
              </a:defRPr>
            </a:lvl7pPr>
            <a:lvl8pPr marL="3714293" indent="-247620" eaLnBrk="0" fontAlgn="base" hangingPunct="0">
              <a:spcBef>
                <a:spcPct val="0"/>
              </a:spcBef>
              <a:spcAft>
                <a:spcPct val="0"/>
              </a:spcAft>
              <a:defRPr b="1">
                <a:solidFill>
                  <a:schemeClr val="tx1"/>
                </a:solidFill>
                <a:latin typeface="Arial" panose="020B0604020202020204" pitchFamily="34" charset="0"/>
              </a:defRPr>
            </a:lvl8pPr>
            <a:lvl9pPr marL="4209532" indent="-24762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018B19D6-5FB6-41CF-B681-1F2CB8EFE529}" type="slidenum">
              <a:rPr lang="en-US" b="0">
                <a:latin typeface="Calibri" panose="020F0502020204030204" pitchFamily="34" charset="0"/>
              </a:rPr>
              <a:pPr eaLnBrk="1" hangingPunct="1"/>
              <a:t>16</a:t>
            </a:fld>
            <a:endParaRPr lang="en-US" b="0">
              <a:latin typeface="Calibri" panose="020F0502020204030204" pitchFamily="34" charset="0"/>
            </a:endParaRPr>
          </a:p>
        </p:txBody>
      </p:sp>
    </p:spTree>
    <p:extLst>
      <p:ext uri="{BB962C8B-B14F-4D97-AF65-F5344CB8AC3E}">
        <p14:creationId xmlns:p14="http://schemas.microsoft.com/office/powerpoint/2010/main" val="42928702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atin typeface="Arial" panose="020B0604020202020204" pitchFamily="34" charset="0"/>
                <a:ea typeface="ＭＳ Ｐゴシック" panose="020B0600070205080204" pitchFamily="34" charset="-128"/>
              </a:rPr>
              <a:t>Charged hadron: Bends in the magnetic field and leaves signals in the tracker layers; passes through the electromagnetic calorimeter leaving essentially no signal, and is </a:t>
            </a:r>
            <a:r>
              <a:rPr lang="en-US" altLang="en-US">
                <a:latin typeface="Arial" panose="020B0604020202020204" pitchFamily="34" charset="0"/>
                <a:ea typeface="ＭＳ Ｐゴシック" panose="020B0600070205080204" pitchFamily="34" charset="-128"/>
              </a:rPr>
              <a:t>“</a:t>
            </a:r>
            <a:r>
              <a:rPr lang="en-US">
                <a:latin typeface="Arial" panose="020B0604020202020204" pitchFamily="34" charset="0"/>
                <a:ea typeface="ＭＳ Ｐゴシック" panose="020B0600070205080204" pitchFamily="34" charset="-128"/>
              </a:rPr>
              <a:t>stopped</a:t>
            </a:r>
            <a:r>
              <a:rPr lang="en-US" altLang="en-US">
                <a:latin typeface="Arial" panose="020B0604020202020204" pitchFamily="34" charset="0"/>
                <a:ea typeface="ＭＳ Ｐゴシック" panose="020B0600070205080204" pitchFamily="34" charset="-128"/>
              </a:rPr>
              <a:t>”</a:t>
            </a:r>
            <a:r>
              <a:rPr lang="en-US">
                <a:latin typeface="Arial" panose="020B0604020202020204" pitchFamily="34" charset="0"/>
                <a:ea typeface="ＭＳ Ｐゴシック" panose="020B0600070205080204" pitchFamily="34" charset="-128"/>
              </a:rPr>
              <a:t> by the hadron calorimeter</a:t>
            </a:r>
          </a:p>
        </p:txBody>
      </p:sp>
      <p:sp>
        <p:nvSpPr>
          <p:cNvPr id="39940"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804763" indent="-309524" eaLnBrk="0" hangingPunct="0">
              <a:defRPr b="1">
                <a:solidFill>
                  <a:schemeClr val="tx1"/>
                </a:solidFill>
                <a:latin typeface="Arial" panose="020B0604020202020204" pitchFamily="34" charset="0"/>
              </a:defRPr>
            </a:lvl2pPr>
            <a:lvl3pPr marL="1238098" indent="-247620" eaLnBrk="0" hangingPunct="0">
              <a:defRPr b="1">
                <a:solidFill>
                  <a:schemeClr val="tx1"/>
                </a:solidFill>
                <a:latin typeface="Arial" panose="020B0604020202020204" pitchFamily="34" charset="0"/>
              </a:defRPr>
            </a:lvl3pPr>
            <a:lvl4pPr marL="1733337" indent="-247620" eaLnBrk="0" hangingPunct="0">
              <a:defRPr b="1">
                <a:solidFill>
                  <a:schemeClr val="tx1"/>
                </a:solidFill>
                <a:latin typeface="Arial" panose="020B0604020202020204" pitchFamily="34" charset="0"/>
              </a:defRPr>
            </a:lvl4pPr>
            <a:lvl5pPr marL="2228576" indent="-247620" eaLnBrk="0" hangingPunct="0">
              <a:defRPr b="1">
                <a:solidFill>
                  <a:schemeClr val="tx1"/>
                </a:solidFill>
                <a:latin typeface="Arial" panose="020B0604020202020204" pitchFamily="34" charset="0"/>
              </a:defRPr>
            </a:lvl5pPr>
            <a:lvl6pPr marL="2723815" indent="-247620" eaLnBrk="0" fontAlgn="base" hangingPunct="0">
              <a:spcBef>
                <a:spcPct val="0"/>
              </a:spcBef>
              <a:spcAft>
                <a:spcPct val="0"/>
              </a:spcAft>
              <a:defRPr b="1">
                <a:solidFill>
                  <a:schemeClr val="tx1"/>
                </a:solidFill>
                <a:latin typeface="Arial" panose="020B0604020202020204" pitchFamily="34" charset="0"/>
              </a:defRPr>
            </a:lvl6pPr>
            <a:lvl7pPr marL="3219054" indent="-247620" eaLnBrk="0" fontAlgn="base" hangingPunct="0">
              <a:spcBef>
                <a:spcPct val="0"/>
              </a:spcBef>
              <a:spcAft>
                <a:spcPct val="0"/>
              </a:spcAft>
              <a:defRPr b="1">
                <a:solidFill>
                  <a:schemeClr val="tx1"/>
                </a:solidFill>
                <a:latin typeface="Arial" panose="020B0604020202020204" pitchFamily="34" charset="0"/>
              </a:defRPr>
            </a:lvl7pPr>
            <a:lvl8pPr marL="3714293" indent="-247620" eaLnBrk="0" fontAlgn="base" hangingPunct="0">
              <a:spcBef>
                <a:spcPct val="0"/>
              </a:spcBef>
              <a:spcAft>
                <a:spcPct val="0"/>
              </a:spcAft>
              <a:defRPr b="1">
                <a:solidFill>
                  <a:schemeClr val="tx1"/>
                </a:solidFill>
                <a:latin typeface="Arial" panose="020B0604020202020204" pitchFamily="34" charset="0"/>
              </a:defRPr>
            </a:lvl8pPr>
            <a:lvl9pPr marL="4209532" indent="-24762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523C6D8A-0A34-4C70-989F-DDD0AB109CE1}" type="slidenum">
              <a:rPr lang="en-US" b="0">
                <a:latin typeface="Calibri" panose="020F0502020204030204" pitchFamily="34" charset="0"/>
              </a:rPr>
              <a:pPr eaLnBrk="1" hangingPunct="1"/>
              <a:t>17</a:t>
            </a:fld>
            <a:endParaRPr lang="en-US" b="0">
              <a:latin typeface="Calibri" panose="020F0502020204030204" pitchFamily="34" charset="0"/>
            </a:endParaRPr>
          </a:p>
        </p:txBody>
      </p:sp>
    </p:spTree>
    <p:extLst>
      <p:ext uri="{BB962C8B-B14F-4D97-AF65-F5344CB8AC3E}">
        <p14:creationId xmlns:p14="http://schemas.microsoft.com/office/powerpoint/2010/main" val="36734786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ct val="0"/>
              </a:spcBef>
            </a:pPr>
            <a:r>
              <a:rPr lang="en-US">
                <a:latin typeface="Arial" panose="020B0604020202020204" pitchFamily="34" charset="0"/>
                <a:ea typeface="ＭＳ Ｐゴシック" panose="020B0600070205080204" pitchFamily="34" charset="-128"/>
              </a:rPr>
              <a:t>Neutral hadron: Does not bend in the magnetic field and does not leave any signal in the tracker layers; passes through the electromagnetic calorimeter leaving essentially no signal, and is </a:t>
            </a:r>
            <a:r>
              <a:rPr lang="en-US" altLang="en-US">
                <a:latin typeface="Arial" panose="020B0604020202020204" pitchFamily="34" charset="0"/>
                <a:ea typeface="ＭＳ Ｐゴシック" panose="020B0600070205080204" pitchFamily="34" charset="-128"/>
              </a:rPr>
              <a:t>“</a:t>
            </a:r>
            <a:r>
              <a:rPr lang="en-US">
                <a:latin typeface="Arial" panose="020B0604020202020204" pitchFamily="34" charset="0"/>
                <a:ea typeface="ＭＳ Ｐゴシック" panose="020B0600070205080204" pitchFamily="34" charset="-128"/>
              </a:rPr>
              <a:t>stopped</a:t>
            </a:r>
            <a:r>
              <a:rPr lang="en-US" altLang="en-US">
                <a:latin typeface="Arial" panose="020B0604020202020204" pitchFamily="34" charset="0"/>
                <a:ea typeface="ＭＳ Ｐゴシック" panose="020B0600070205080204" pitchFamily="34" charset="-128"/>
              </a:rPr>
              <a:t>”</a:t>
            </a:r>
            <a:r>
              <a:rPr lang="en-US">
                <a:latin typeface="Arial" panose="020B0604020202020204" pitchFamily="34" charset="0"/>
                <a:ea typeface="ＭＳ Ｐゴシック" panose="020B0600070205080204" pitchFamily="34" charset="-128"/>
              </a:rPr>
              <a:t> by the hadron calorimeter</a:t>
            </a:r>
          </a:p>
          <a:p>
            <a:pPr eaLnBrk="1" hangingPunct="1"/>
            <a:endParaRPr lang="en-US">
              <a:latin typeface="Arial" panose="020B0604020202020204" pitchFamily="34" charset="0"/>
              <a:ea typeface="ＭＳ Ｐゴシック" panose="020B0600070205080204" pitchFamily="34" charset="-128"/>
            </a:endParaRPr>
          </a:p>
        </p:txBody>
      </p:sp>
      <p:sp>
        <p:nvSpPr>
          <p:cNvPr id="40964"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804763" indent="-309524" eaLnBrk="0" hangingPunct="0">
              <a:defRPr b="1">
                <a:solidFill>
                  <a:schemeClr val="tx1"/>
                </a:solidFill>
                <a:latin typeface="Arial" panose="020B0604020202020204" pitchFamily="34" charset="0"/>
              </a:defRPr>
            </a:lvl2pPr>
            <a:lvl3pPr marL="1238098" indent="-247620" eaLnBrk="0" hangingPunct="0">
              <a:defRPr b="1">
                <a:solidFill>
                  <a:schemeClr val="tx1"/>
                </a:solidFill>
                <a:latin typeface="Arial" panose="020B0604020202020204" pitchFamily="34" charset="0"/>
              </a:defRPr>
            </a:lvl3pPr>
            <a:lvl4pPr marL="1733337" indent="-247620" eaLnBrk="0" hangingPunct="0">
              <a:defRPr b="1">
                <a:solidFill>
                  <a:schemeClr val="tx1"/>
                </a:solidFill>
                <a:latin typeface="Arial" panose="020B0604020202020204" pitchFamily="34" charset="0"/>
              </a:defRPr>
            </a:lvl4pPr>
            <a:lvl5pPr marL="2228576" indent="-247620" eaLnBrk="0" hangingPunct="0">
              <a:defRPr b="1">
                <a:solidFill>
                  <a:schemeClr val="tx1"/>
                </a:solidFill>
                <a:latin typeface="Arial" panose="020B0604020202020204" pitchFamily="34" charset="0"/>
              </a:defRPr>
            </a:lvl5pPr>
            <a:lvl6pPr marL="2723815" indent="-247620" eaLnBrk="0" fontAlgn="base" hangingPunct="0">
              <a:spcBef>
                <a:spcPct val="0"/>
              </a:spcBef>
              <a:spcAft>
                <a:spcPct val="0"/>
              </a:spcAft>
              <a:defRPr b="1">
                <a:solidFill>
                  <a:schemeClr val="tx1"/>
                </a:solidFill>
                <a:latin typeface="Arial" panose="020B0604020202020204" pitchFamily="34" charset="0"/>
              </a:defRPr>
            </a:lvl6pPr>
            <a:lvl7pPr marL="3219054" indent="-247620" eaLnBrk="0" fontAlgn="base" hangingPunct="0">
              <a:spcBef>
                <a:spcPct val="0"/>
              </a:spcBef>
              <a:spcAft>
                <a:spcPct val="0"/>
              </a:spcAft>
              <a:defRPr b="1">
                <a:solidFill>
                  <a:schemeClr val="tx1"/>
                </a:solidFill>
                <a:latin typeface="Arial" panose="020B0604020202020204" pitchFamily="34" charset="0"/>
              </a:defRPr>
            </a:lvl7pPr>
            <a:lvl8pPr marL="3714293" indent="-247620" eaLnBrk="0" fontAlgn="base" hangingPunct="0">
              <a:spcBef>
                <a:spcPct val="0"/>
              </a:spcBef>
              <a:spcAft>
                <a:spcPct val="0"/>
              </a:spcAft>
              <a:defRPr b="1">
                <a:solidFill>
                  <a:schemeClr val="tx1"/>
                </a:solidFill>
                <a:latin typeface="Arial" panose="020B0604020202020204" pitchFamily="34" charset="0"/>
              </a:defRPr>
            </a:lvl8pPr>
            <a:lvl9pPr marL="4209532" indent="-24762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0593B8DF-FD49-47DD-AF86-8D826341DDCF}" type="slidenum">
              <a:rPr lang="en-US" b="0">
                <a:latin typeface="Calibri" panose="020F0502020204030204" pitchFamily="34" charset="0"/>
              </a:rPr>
              <a:pPr eaLnBrk="1" hangingPunct="1"/>
              <a:t>18</a:t>
            </a:fld>
            <a:endParaRPr lang="en-US" b="0">
              <a:latin typeface="Calibri" panose="020F0502020204030204" pitchFamily="34" charset="0"/>
            </a:endParaRPr>
          </a:p>
        </p:txBody>
      </p:sp>
    </p:spTree>
    <p:extLst>
      <p:ext uri="{BB962C8B-B14F-4D97-AF65-F5344CB8AC3E}">
        <p14:creationId xmlns:p14="http://schemas.microsoft.com/office/powerpoint/2010/main" val="14438486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atin typeface="Arial" panose="020B0604020202020204" pitchFamily="34" charset="0"/>
                <a:ea typeface="ＭＳ Ｐゴシック" panose="020B0600070205080204" pitchFamily="34" charset="-128"/>
              </a:rPr>
              <a:t>Muon: passing through CMS, bending in the field (both ways, depending on when it is inside or outside of the solenoid) leaving hits in the Tracker layers and the muon chambers before escaping completely</a:t>
            </a:r>
          </a:p>
        </p:txBody>
      </p:sp>
      <p:sp>
        <p:nvSpPr>
          <p:cNvPr id="37892"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804763" indent="-309524" eaLnBrk="0" hangingPunct="0">
              <a:defRPr b="1">
                <a:solidFill>
                  <a:schemeClr val="tx1"/>
                </a:solidFill>
                <a:latin typeface="Arial" panose="020B0604020202020204" pitchFamily="34" charset="0"/>
              </a:defRPr>
            </a:lvl2pPr>
            <a:lvl3pPr marL="1238098" indent="-247620" eaLnBrk="0" hangingPunct="0">
              <a:defRPr b="1">
                <a:solidFill>
                  <a:schemeClr val="tx1"/>
                </a:solidFill>
                <a:latin typeface="Arial" panose="020B0604020202020204" pitchFamily="34" charset="0"/>
              </a:defRPr>
            </a:lvl3pPr>
            <a:lvl4pPr marL="1733337" indent="-247620" eaLnBrk="0" hangingPunct="0">
              <a:defRPr b="1">
                <a:solidFill>
                  <a:schemeClr val="tx1"/>
                </a:solidFill>
                <a:latin typeface="Arial" panose="020B0604020202020204" pitchFamily="34" charset="0"/>
              </a:defRPr>
            </a:lvl4pPr>
            <a:lvl5pPr marL="2228576" indent="-247620" eaLnBrk="0" hangingPunct="0">
              <a:defRPr b="1">
                <a:solidFill>
                  <a:schemeClr val="tx1"/>
                </a:solidFill>
                <a:latin typeface="Arial" panose="020B0604020202020204" pitchFamily="34" charset="0"/>
              </a:defRPr>
            </a:lvl5pPr>
            <a:lvl6pPr marL="2723815" indent="-247620" eaLnBrk="0" fontAlgn="base" hangingPunct="0">
              <a:spcBef>
                <a:spcPct val="0"/>
              </a:spcBef>
              <a:spcAft>
                <a:spcPct val="0"/>
              </a:spcAft>
              <a:defRPr b="1">
                <a:solidFill>
                  <a:schemeClr val="tx1"/>
                </a:solidFill>
                <a:latin typeface="Arial" panose="020B0604020202020204" pitchFamily="34" charset="0"/>
              </a:defRPr>
            </a:lvl6pPr>
            <a:lvl7pPr marL="3219054" indent="-247620" eaLnBrk="0" fontAlgn="base" hangingPunct="0">
              <a:spcBef>
                <a:spcPct val="0"/>
              </a:spcBef>
              <a:spcAft>
                <a:spcPct val="0"/>
              </a:spcAft>
              <a:defRPr b="1">
                <a:solidFill>
                  <a:schemeClr val="tx1"/>
                </a:solidFill>
                <a:latin typeface="Arial" panose="020B0604020202020204" pitchFamily="34" charset="0"/>
              </a:defRPr>
            </a:lvl7pPr>
            <a:lvl8pPr marL="3714293" indent="-247620" eaLnBrk="0" fontAlgn="base" hangingPunct="0">
              <a:spcBef>
                <a:spcPct val="0"/>
              </a:spcBef>
              <a:spcAft>
                <a:spcPct val="0"/>
              </a:spcAft>
              <a:defRPr b="1">
                <a:solidFill>
                  <a:schemeClr val="tx1"/>
                </a:solidFill>
                <a:latin typeface="Arial" panose="020B0604020202020204" pitchFamily="34" charset="0"/>
              </a:defRPr>
            </a:lvl8pPr>
            <a:lvl9pPr marL="4209532" indent="-24762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4AE24423-FC68-4785-8364-AA6F29B88108}" type="slidenum">
              <a:rPr lang="en-US" b="0">
                <a:latin typeface="Calibri" panose="020F0502020204030204" pitchFamily="34" charset="0"/>
              </a:rPr>
              <a:pPr eaLnBrk="1" hangingPunct="1"/>
              <a:t>19</a:t>
            </a:fld>
            <a:endParaRPr lang="en-US" b="0">
              <a:latin typeface="Calibri" panose="020F0502020204030204" pitchFamily="34" charset="0"/>
            </a:endParaRPr>
          </a:p>
        </p:txBody>
      </p:sp>
    </p:spTree>
    <p:extLst>
      <p:ext uri="{BB962C8B-B14F-4D97-AF65-F5344CB8AC3E}">
        <p14:creationId xmlns:p14="http://schemas.microsoft.com/office/powerpoint/2010/main" val="30599393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C5E577FC-0808-EC48-9A5F-01C8AC6207A9}" type="datetimeFigureOut">
              <a:rPr lang="en-FR" smtClean="0"/>
              <a:t>29/03/2025</a:t>
            </a:fld>
            <a:endParaRPr lang="en-FR"/>
          </a:p>
        </p:txBody>
      </p:sp>
      <p:sp>
        <p:nvSpPr>
          <p:cNvPr id="5" name="Footer Placeholder 4"/>
          <p:cNvSpPr>
            <a:spLocks noGrp="1"/>
          </p:cNvSpPr>
          <p:nvPr>
            <p:ph type="ftr" sz="quarter" idx="11"/>
          </p:nvPr>
        </p:nvSpPr>
        <p:spPr/>
        <p:txBody>
          <a:bodyPr/>
          <a:lstStyle/>
          <a:p>
            <a:endParaRPr lang="en-FR"/>
          </a:p>
        </p:txBody>
      </p:sp>
      <p:sp>
        <p:nvSpPr>
          <p:cNvPr id="6" name="Slide Number Placeholder 5"/>
          <p:cNvSpPr>
            <a:spLocks noGrp="1"/>
          </p:cNvSpPr>
          <p:nvPr>
            <p:ph type="sldNum" sz="quarter" idx="12"/>
          </p:nvPr>
        </p:nvSpPr>
        <p:spPr/>
        <p:txBody>
          <a:bodyPr/>
          <a:lstStyle/>
          <a:p>
            <a:fld id="{49A6A565-15B2-0C44-B06F-3219523FF003}" type="slidenum">
              <a:rPr lang="en-FR" smtClean="0"/>
              <a:t>‹#›</a:t>
            </a:fld>
            <a:endParaRPr lang="en-FR"/>
          </a:p>
        </p:txBody>
      </p:sp>
    </p:spTree>
    <p:extLst>
      <p:ext uri="{BB962C8B-B14F-4D97-AF65-F5344CB8AC3E}">
        <p14:creationId xmlns:p14="http://schemas.microsoft.com/office/powerpoint/2010/main" val="21810484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5E577FC-0808-EC48-9A5F-01C8AC6207A9}" type="datetimeFigureOut">
              <a:rPr lang="en-FR" smtClean="0"/>
              <a:t>29/03/2025</a:t>
            </a:fld>
            <a:endParaRPr lang="en-FR"/>
          </a:p>
        </p:txBody>
      </p:sp>
      <p:sp>
        <p:nvSpPr>
          <p:cNvPr id="5" name="Footer Placeholder 4"/>
          <p:cNvSpPr>
            <a:spLocks noGrp="1"/>
          </p:cNvSpPr>
          <p:nvPr>
            <p:ph type="ftr" sz="quarter" idx="11"/>
          </p:nvPr>
        </p:nvSpPr>
        <p:spPr/>
        <p:txBody>
          <a:bodyPr/>
          <a:lstStyle/>
          <a:p>
            <a:endParaRPr lang="en-FR"/>
          </a:p>
        </p:txBody>
      </p:sp>
      <p:sp>
        <p:nvSpPr>
          <p:cNvPr id="6" name="Slide Number Placeholder 5"/>
          <p:cNvSpPr>
            <a:spLocks noGrp="1"/>
          </p:cNvSpPr>
          <p:nvPr>
            <p:ph type="sldNum" sz="quarter" idx="12"/>
          </p:nvPr>
        </p:nvSpPr>
        <p:spPr/>
        <p:txBody>
          <a:bodyPr/>
          <a:lstStyle/>
          <a:p>
            <a:fld id="{49A6A565-15B2-0C44-B06F-3219523FF003}" type="slidenum">
              <a:rPr lang="en-FR" smtClean="0"/>
              <a:t>‹#›</a:t>
            </a:fld>
            <a:endParaRPr lang="en-FR"/>
          </a:p>
        </p:txBody>
      </p:sp>
    </p:spTree>
    <p:extLst>
      <p:ext uri="{BB962C8B-B14F-4D97-AF65-F5344CB8AC3E}">
        <p14:creationId xmlns:p14="http://schemas.microsoft.com/office/powerpoint/2010/main" val="3016380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5E577FC-0808-EC48-9A5F-01C8AC6207A9}" type="datetimeFigureOut">
              <a:rPr lang="en-FR" smtClean="0"/>
              <a:t>29/03/2025</a:t>
            </a:fld>
            <a:endParaRPr lang="en-FR"/>
          </a:p>
        </p:txBody>
      </p:sp>
      <p:sp>
        <p:nvSpPr>
          <p:cNvPr id="5" name="Footer Placeholder 4"/>
          <p:cNvSpPr>
            <a:spLocks noGrp="1"/>
          </p:cNvSpPr>
          <p:nvPr>
            <p:ph type="ftr" sz="quarter" idx="11"/>
          </p:nvPr>
        </p:nvSpPr>
        <p:spPr/>
        <p:txBody>
          <a:bodyPr/>
          <a:lstStyle/>
          <a:p>
            <a:endParaRPr lang="en-FR"/>
          </a:p>
        </p:txBody>
      </p:sp>
      <p:sp>
        <p:nvSpPr>
          <p:cNvPr id="6" name="Slide Number Placeholder 5"/>
          <p:cNvSpPr>
            <a:spLocks noGrp="1"/>
          </p:cNvSpPr>
          <p:nvPr>
            <p:ph type="sldNum" sz="quarter" idx="12"/>
          </p:nvPr>
        </p:nvSpPr>
        <p:spPr/>
        <p:txBody>
          <a:bodyPr/>
          <a:lstStyle/>
          <a:p>
            <a:fld id="{49A6A565-15B2-0C44-B06F-3219523FF003}" type="slidenum">
              <a:rPr lang="en-FR" smtClean="0"/>
              <a:t>‹#›</a:t>
            </a:fld>
            <a:endParaRPr lang="en-FR"/>
          </a:p>
        </p:txBody>
      </p:sp>
    </p:spTree>
    <p:extLst>
      <p:ext uri="{BB962C8B-B14F-4D97-AF65-F5344CB8AC3E}">
        <p14:creationId xmlns:p14="http://schemas.microsoft.com/office/powerpoint/2010/main" val="35575206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1876" y="0"/>
            <a:ext cx="6537463" cy="633112"/>
          </a:xfrm>
        </p:spPr>
        <p:txBody>
          <a:bodyPr>
            <a:normAutofit/>
          </a:bodyPr>
          <a:lstStyle>
            <a:lvl1pPr>
              <a:defRPr sz="3200">
                <a:latin typeface="Verdana" panose="020B0604030504040204" pitchFamily="34" charset="0"/>
                <a:ea typeface="Verdana" panose="020B0604030504040204" pitchFamily="34" charset="0"/>
                <a:cs typeface="Verdana" panose="020B0604030504040204" pitchFamily="34" charset="0"/>
              </a:defRPr>
            </a:lvl1pPr>
          </a:lstStyle>
          <a:p>
            <a:r>
              <a:rPr lang="en-GB" dirty="0"/>
              <a:t>Click to edit Master title style</a:t>
            </a:r>
            <a:endParaRPr lang="en-US" dirty="0"/>
          </a:p>
        </p:txBody>
      </p:sp>
      <p:sp>
        <p:nvSpPr>
          <p:cNvPr id="3" name="Content Placeholder 2"/>
          <p:cNvSpPr>
            <a:spLocks noGrp="1"/>
          </p:cNvSpPr>
          <p:nvPr>
            <p:ph idx="1"/>
          </p:nvPr>
        </p:nvSpPr>
        <p:spPr>
          <a:xfrm>
            <a:off x="320537" y="912079"/>
            <a:ext cx="7886700" cy="4351338"/>
          </a:xfrm>
        </p:spPr>
        <p:txBody>
          <a:bodyPr>
            <a:normAutofit/>
          </a:bodyPr>
          <a:lstStyle>
            <a:lvl1pPr>
              <a:defRPr sz="2000">
                <a:latin typeface="Verdana" panose="020B0604030504040204" pitchFamily="34" charset="0"/>
                <a:ea typeface="Verdana" panose="020B0604030504040204" pitchFamily="34" charset="0"/>
                <a:cs typeface="Verdana" panose="020B0604030504040204" pitchFamily="34" charset="0"/>
              </a:defRPr>
            </a:lvl1pPr>
            <a:lvl2pPr>
              <a:defRPr sz="1800">
                <a:latin typeface="Verdana" panose="020B0604030504040204" pitchFamily="34" charset="0"/>
                <a:ea typeface="Verdana" panose="020B0604030504040204" pitchFamily="34" charset="0"/>
                <a:cs typeface="Verdana" panose="020B0604030504040204" pitchFamily="34" charset="0"/>
              </a:defRPr>
            </a:lvl2pPr>
            <a:lvl3pPr>
              <a:defRPr sz="1600">
                <a:latin typeface="Verdana" panose="020B0604030504040204" pitchFamily="34" charset="0"/>
                <a:ea typeface="Verdana" panose="020B0604030504040204" pitchFamily="34" charset="0"/>
                <a:cs typeface="Verdana" panose="020B0604030504040204" pitchFamily="34" charset="0"/>
              </a:defRPr>
            </a:lvl3pPr>
            <a:lvl4pPr>
              <a:defRPr sz="1400">
                <a:latin typeface="Verdana" panose="020B0604030504040204" pitchFamily="34" charset="0"/>
                <a:ea typeface="Verdana" panose="020B0604030504040204" pitchFamily="34" charset="0"/>
                <a:cs typeface="Verdana" panose="020B0604030504040204" pitchFamily="34" charset="0"/>
              </a:defRPr>
            </a:lvl4pPr>
            <a:lvl5pPr>
              <a:defRPr sz="1400">
                <a:latin typeface="Verdana" panose="020B0604030504040204" pitchFamily="34" charset="0"/>
                <a:ea typeface="Verdana" panose="020B0604030504040204" pitchFamily="34" charset="0"/>
                <a:cs typeface="Verdana" panose="020B060403050404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p:cNvSpPr>
            <a:spLocks noGrp="1"/>
          </p:cNvSpPr>
          <p:nvPr>
            <p:ph type="dt" sz="half" idx="10"/>
          </p:nvPr>
        </p:nvSpPr>
        <p:spPr/>
        <p:txBody>
          <a:bodyPr/>
          <a:lstStyle/>
          <a:p>
            <a:fld id="{C5E577FC-0808-EC48-9A5F-01C8AC6207A9}" type="datetimeFigureOut">
              <a:rPr lang="en-FR" smtClean="0"/>
              <a:t>29/03/2025</a:t>
            </a:fld>
            <a:endParaRPr lang="en-FR"/>
          </a:p>
        </p:txBody>
      </p:sp>
      <p:sp>
        <p:nvSpPr>
          <p:cNvPr id="5" name="Footer Placeholder 4"/>
          <p:cNvSpPr>
            <a:spLocks noGrp="1"/>
          </p:cNvSpPr>
          <p:nvPr>
            <p:ph type="ftr" sz="quarter" idx="11"/>
          </p:nvPr>
        </p:nvSpPr>
        <p:spPr/>
        <p:txBody>
          <a:bodyPr/>
          <a:lstStyle/>
          <a:p>
            <a:endParaRPr lang="en-FR"/>
          </a:p>
        </p:txBody>
      </p:sp>
      <p:sp>
        <p:nvSpPr>
          <p:cNvPr id="6" name="Slide Number Placeholder 5"/>
          <p:cNvSpPr>
            <a:spLocks noGrp="1"/>
          </p:cNvSpPr>
          <p:nvPr>
            <p:ph type="sldNum" sz="quarter" idx="12"/>
          </p:nvPr>
        </p:nvSpPr>
        <p:spPr/>
        <p:txBody>
          <a:bodyPr/>
          <a:lstStyle/>
          <a:p>
            <a:fld id="{49A6A565-15B2-0C44-B06F-3219523FF003}" type="slidenum">
              <a:rPr lang="en-FR" smtClean="0"/>
              <a:t>‹#›</a:t>
            </a:fld>
            <a:endParaRPr lang="en-FR"/>
          </a:p>
        </p:txBody>
      </p:sp>
      <p:pic>
        <p:nvPicPr>
          <p:cNvPr id="7" name="Picture 6">
            <a:extLst>
              <a:ext uri="{FF2B5EF4-FFF2-40B4-BE49-F238E27FC236}">
                <a16:creationId xmlns:a16="http://schemas.microsoft.com/office/drawing/2014/main" id="{6EBA9554-F510-4644-BE25-66036610AD4F}"/>
              </a:ext>
            </a:extLst>
          </p:cNvPr>
          <p:cNvPicPr>
            <a:picLocks noChangeAspect="1"/>
          </p:cNvPicPr>
          <p:nvPr userDrawn="1"/>
        </p:nvPicPr>
        <p:blipFill rotWithShape="1">
          <a:blip r:embed="rId2">
            <a:alphaModFix amt="24000"/>
          </a:blip>
          <a:srcRect t="47788" b="37398"/>
          <a:stretch/>
        </p:blipFill>
        <p:spPr>
          <a:xfrm>
            <a:off x="-50800" y="-14582"/>
            <a:ext cx="9245600" cy="647694"/>
          </a:xfrm>
          <a:prstGeom prst="rect">
            <a:avLst/>
          </a:prstGeom>
        </p:spPr>
      </p:pic>
      <p:pic>
        <p:nvPicPr>
          <p:cNvPr id="8" name="Picture 7">
            <a:extLst>
              <a:ext uri="{FF2B5EF4-FFF2-40B4-BE49-F238E27FC236}">
                <a16:creationId xmlns:a16="http://schemas.microsoft.com/office/drawing/2014/main" id="{D7292F4F-B23B-7544-84C3-726062653F0F}"/>
              </a:ext>
            </a:extLst>
          </p:cNvPr>
          <p:cNvPicPr>
            <a:picLocks noChangeAspect="1"/>
          </p:cNvPicPr>
          <p:nvPr userDrawn="1"/>
        </p:nvPicPr>
        <p:blipFill rotWithShape="1">
          <a:blip r:embed="rId2">
            <a:alphaModFix amt="56000"/>
          </a:blip>
          <a:srcRect l="-1250" t="74126" r="-972" b="20804"/>
          <a:stretch/>
        </p:blipFill>
        <p:spPr>
          <a:xfrm>
            <a:off x="-177800" y="6635318"/>
            <a:ext cx="9436100" cy="222682"/>
          </a:xfrm>
          <a:prstGeom prst="rect">
            <a:avLst/>
          </a:prstGeom>
        </p:spPr>
      </p:pic>
    </p:spTree>
    <p:extLst>
      <p:ext uri="{BB962C8B-B14F-4D97-AF65-F5344CB8AC3E}">
        <p14:creationId xmlns:p14="http://schemas.microsoft.com/office/powerpoint/2010/main" val="1338537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GB"/>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C5E577FC-0808-EC48-9A5F-01C8AC6207A9}" type="datetimeFigureOut">
              <a:rPr lang="en-FR" smtClean="0"/>
              <a:t>29/03/2025</a:t>
            </a:fld>
            <a:endParaRPr lang="en-FR"/>
          </a:p>
        </p:txBody>
      </p:sp>
      <p:sp>
        <p:nvSpPr>
          <p:cNvPr id="5" name="Footer Placeholder 4"/>
          <p:cNvSpPr>
            <a:spLocks noGrp="1"/>
          </p:cNvSpPr>
          <p:nvPr>
            <p:ph type="ftr" sz="quarter" idx="11"/>
          </p:nvPr>
        </p:nvSpPr>
        <p:spPr/>
        <p:txBody>
          <a:bodyPr/>
          <a:lstStyle/>
          <a:p>
            <a:endParaRPr lang="en-FR"/>
          </a:p>
        </p:txBody>
      </p:sp>
      <p:sp>
        <p:nvSpPr>
          <p:cNvPr id="6" name="Slide Number Placeholder 5"/>
          <p:cNvSpPr>
            <a:spLocks noGrp="1"/>
          </p:cNvSpPr>
          <p:nvPr>
            <p:ph type="sldNum" sz="quarter" idx="12"/>
          </p:nvPr>
        </p:nvSpPr>
        <p:spPr/>
        <p:txBody>
          <a:bodyPr/>
          <a:lstStyle/>
          <a:p>
            <a:fld id="{49A6A565-15B2-0C44-B06F-3219523FF003}" type="slidenum">
              <a:rPr lang="en-FR" smtClean="0"/>
              <a:t>‹#›</a:t>
            </a:fld>
            <a:endParaRPr lang="en-FR"/>
          </a:p>
        </p:txBody>
      </p:sp>
    </p:spTree>
    <p:extLst>
      <p:ext uri="{BB962C8B-B14F-4D97-AF65-F5344CB8AC3E}">
        <p14:creationId xmlns:p14="http://schemas.microsoft.com/office/powerpoint/2010/main" val="1145653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C5E577FC-0808-EC48-9A5F-01C8AC6207A9}" type="datetimeFigureOut">
              <a:rPr lang="en-FR" smtClean="0"/>
              <a:t>29/03/2025</a:t>
            </a:fld>
            <a:endParaRPr lang="en-FR"/>
          </a:p>
        </p:txBody>
      </p:sp>
      <p:sp>
        <p:nvSpPr>
          <p:cNvPr id="6" name="Footer Placeholder 5"/>
          <p:cNvSpPr>
            <a:spLocks noGrp="1"/>
          </p:cNvSpPr>
          <p:nvPr>
            <p:ph type="ftr" sz="quarter" idx="11"/>
          </p:nvPr>
        </p:nvSpPr>
        <p:spPr/>
        <p:txBody>
          <a:bodyPr/>
          <a:lstStyle/>
          <a:p>
            <a:endParaRPr lang="en-FR"/>
          </a:p>
        </p:txBody>
      </p:sp>
      <p:sp>
        <p:nvSpPr>
          <p:cNvPr id="7" name="Slide Number Placeholder 6"/>
          <p:cNvSpPr>
            <a:spLocks noGrp="1"/>
          </p:cNvSpPr>
          <p:nvPr>
            <p:ph type="sldNum" sz="quarter" idx="12"/>
          </p:nvPr>
        </p:nvSpPr>
        <p:spPr/>
        <p:txBody>
          <a:bodyPr/>
          <a:lstStyle/>
          <a:p>
            <a:fld id="{49A6A565-15B2-0C44-B06F-3219523FF003}" type="slidenum">
              <a:rPr lang="en-FR" smtClean="0"/>
              <a:t>‹#›</a:t>
            </a:fld>
            <a:endParaRPr lang="en-FR"/>
          </a:p>
        </p:txBody>
      </p:sp>
    </p:spTree>
    <p:extLst>
      <p:ext uri="{BB962C8B-B14F-4D97-AF65-F5344CB8AC3E}">
        <p14:creationId xmlns:p14="http://schemas.microsoft.com/office/powerpoint/2010/main" val="41645091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C5E577FC-0808-EC48-9A5F-01C8AC6207A9}" type="datetimeFigureOut">
              <a:rPr lang="en-FR" smtClean="0"/>
              <a:t>29/03/2025</a:t>
            </a:fld>
            <a:endParaRPr lang="en-FR"/>
          </a:p>
        </p:txBody>
      </p:sp>
      <p:sp>
        <p:nvSpPr>
          <p:cNvPr id="8" name="Footer Placeholder 7"/>
          <p:cNvSpPr>
            <a:spLocks noGrp="1"/>
          </p:cNvSpPr>
          <p:nvPr>
            <p:ph type="ftr" sz="quarter" idx="11"/>
          </p:nvPr>
        </p:nvSpPr>
        <p:spPr/>
        <p:txBody>
          <a:bodyPr/>
          <a:lstStyle/>
          <a:p>
            <a:endParaRPr lang="en-FR"/>
          </a:p>
        </p:txBody>
      </p:sp>
      <p:sp>
        <p:nvSpPr>
          <p:cNvPr id="9" name="Slide Number Placeholder 8"/>
          <p:cNvSpPr>
            <a:spLocks noGrp="1"/>
          </p:cNvSpPr>
          <p:nvPr>
            <p:ph type="sldNum" sz="quarter" idx="12"/>
          </p:nvPr>
        </p:nvSpPr>
        <p:spPr/>
        <p:txBody>
          <a:bodyPr/>
          <a:lstStyle/>
          <a:p>
            <a:fld id="{49A6A565-15B2-0C44-B06F-3219523FF003}" type="slidenum">
              <a:rPr lang="en-FR" smtClean="0"/>
              <a:t>‹#›</a:t>
            </a:fld>
            <a:endParaRPr lang="en-FR"/>
          </a:p>
        </p:txBody>
      </p:sp>
    </p:spTree>
    <p:extLst>
      <p:ext uri="{BB962C8B-B14F-4D97-AF65-F5344CB8AC3E}">
        <p14:creationId xmlns:p14="http://schemas.microsoft.com/office/powerpoint/2010/main" val="27724387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C5E577FC-0808-EC48-9A5F-01C8AC6207A9}" type="datetimeFigureOut">
              <a:rPr lang="en-FR" smtClean="0"/>
              <a:t>29/03/2025</a:t>
            </a:fld>
            <a:endParaRPr lang="en-FR"/>
          </a:p>
        </p:txBody>
      </p:sp>
      <p:sp>
        <p:nvSpPr>
          <p:cNvPr id="4" name="Footer Placeholder 3"/>
          <p:cNvSpPr>
            <a:spLocks noGrp="1"/>
          </p:cNvSpPr>
          <p:nvPr>
            <p:ph type="ftr" sz="quarter" idx="11"/>
          </p:nvPr>
        </p:nvSpPr>
        <p:spPr/>
        <p:txBody>
          <a:bodyPr/>
          <a:lstStyle/>
          <a:p>
            <a:endParaRPr lang="en-FR"/>
          </a:p>
        </p:txBody>
      </p:sp>
      <p:sp>
        <p:nvSpPr>
          <p:cNvPr id="5" name="Slide Number Placeholder 4"/>
          <p:cNvSpPr>
            <a:spLocks noGrp="1"/>
          </p:cNvSpPr>
          <p:nvPr>
            <p:ph type="sldNum" sz="quarter" idx="12"/>
          </p:nvPr>
        </p:nvSpPr>
        <p:spPr/>
        <p:txBody>
          <a:bodyPr/>
          <a:lstStyle/>
          <a:p>
            <a:fld id="{49A6A565-15B2-0C44-B06F-3219523FF003}" type="slidenum">
              <a:rPr lang="en-FR" smtClean="0"/>
              <a:t>‹#›</a:t>
            </a:fld>
            <a:endParaRPr lang="en-FR"/>
          </a:p>
        </p:txBody>
      </p:sp>
    </p:spTree>
    <p:extLst>
      <p:ext uri="{BB962C8B-B14F-4D97-AF65-F5344CB8AC3E}">
        <p14:creationId xmlns:p14="http://schemas.microsoft.com/office/powerpoint/2010/main" val="42624779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E577FC-0808-EC48-9A5F-01C8AC6207A9}" type="datetimeFigureOut">
              <a:rPr lang="en-FR" smtClean="0"/>
              <a:t>29/03/2025</a:t>
            </a:fld>
            <a:endParaRPr lang="en-FR"/>
          </a:p>
        </p:txBody>
      </p:sp>
      <p:sp>
        <p:nvSpPr>
          <p:cNvPr id="3" name="Footer Placeholder 2"/>
          <p:cNvSpPr>
            <a:spLocks noGrp="1"/>
          </p:cNvSpPr>
          <p:nvPr>
            <p:ph type="ftr" sz="quarter" idx="11"/>
          </p:nvPr>
        </p:nvSpPr>
        <p:spPr/>
        <p:txBody>
          <a:bodyPr/>
          <a:lstStyle/>
          <a:p>
            <a:endParaRPr lang="en-FR"/>
          </a:p>
        </p:txBody>
      </p:sp>
      <p:sp>
        <p:nvSpPr>
          <p:cNvPr id="4" name="Slide Number Placeholder 3"/>
          <p:cNvSpPr>
            <a:spLocks noGrp="1"/>
          </p:cNvSpPr>
          <p:nvPr>
            <p:ph type="sldNum" sz="quarter" idx="12"/>
          </p:nvPr>
        </p:nvSpPr>
        <p:spPr/>
        <p:txBody>
          <a:bodyPr/>
          <a:lstStyle/>
          <a:p>
            <a:fld id="{49A6A565-15B2-0C44-B06F-3219523FF003}" type="slidenum">
              <a:rPr lang="en-FR" smtClean="0"/>
              <a:t>‹#›</a:t>
            </a:fld>
            <a:endParaRPr lang="en-FR"/>
          </a:p>
        </p:txBody>
      </p:sp>
    </p:spTree>
    <p:extLst>
      <p:ext uri="{BB962C8B-B14F-4D97-AF65-F5344CB8AC3E}">
        <p14:creationId xmlns:p14="http://schemas.microsoft.com/office/powerpoint/2010/main" val="31690578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GB"/>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C5E577FC-0808-EC48-9A5F-01C8AC6207A9}" type="datetimeFigureOut">
              <a:rPr lang="en-FR" smtClean="0"/>
              <a:t>29/03/2025</a:t>
            </a:fld>
            <a:endParaRPr lang="en-FR"/>
          </a:p>
        </p:txBody>
      </p:sp>
      <p:sp>
        <p:nvSpPr>
          <p:cNvPr id="6" name="Footer Placeholder 5"/>
          <p:cNvSpPr>
            <a:spLocks noGrp="1"/>
          </p:cNvSpPr>
          <p:nvPr>
            <p:ph type="ftr" sz="quarter" idx="11"/>
          </p:nvPr>
        </p:nvSpPr>
        <p:spPr/>
        <p:txBody>
          <a:bodyPr/>
          <a:lstStyle/>
          <a:p>
            <a:endParaRPr lang="en-FR"/>
          </a:p>
        </p:txBody>
      </p:sp>
      <p:sp>
        <p:nvSpPr>
          <p:cNvPr id="7" name="Slide Number Placeholder 6"/>
          <p:cNvSpPr>
            <a:spLocks noGrp="1"/>
          </p:cNvSpPr>
          <p:nvPr>
            <p:ph type="sldNum" sz="quarter" idx="12"/>
          </p:nvPr>
        </p:nvSpPr>
        <p:spPr/>
        <p:txBody>
          <a:bodyPr/>
          <a:lstStyle/>
          <a:p>
            <a:fld id="{49A6A565-15B2-0C44-B06F-3219523FF003}" type="slidenum">
              <a:rPr lang="en-FR" smtClean="0"/>
              <a:t>‹#›</a:t>
            </a:fld>
            <a:endParaRPr lang="en-FR"/>
          </a:p>
        </p:txBody>
      </p:sp>
    </p:spTree>
    <p:extLst>
      <p:ext uri="{BB962C8B-B14F-4D97-AF65-F5344CB8AC3E}">
        <p14:creationId xmlns:p14="http://schemas.microsoft.com/office/powerpoint/2010/main" val="173608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C5E577FC-0808-EC48-9A5F-01C8AC6207A9}" type="datetimeFigureOut">
              <a:rPr lang="en-FR" smtClean="0"/>
              <a:t>29/03/2025</a:t>
            </a:fld>
            <a:endParaRPr lang="en-FR"/>
          </a:p>
        </p:txBody>
      </p:sp>
      <p:sp>
        <p:nvSpPr>
          <p:cNvPr id="6" name="Footer Placeholder 5"/>
          <p:cNvSpPr>
            <a:spLocks noGrp="1"/>
          </p:cNvSpPr>
          <p:nvPr>
            <p:ph type="ftr" sz="quarter" idx="11"/>
          </p:nvPr>
        </p:nvSpPr>
        <p:spPr/>
        <p:txBody>
          <a:bodyPr/>
          <a:lstStyle/>
          <a:p>
            <a:endParaRPr lang="en-FR"/>
          </a:p>
        </p:txBody>
      </p:sp>
      <p:sp>
        <p:nvSpPr>
          <p:cNvPr id="7" name="Slide Number Placeholder 6"/>
          <p:cNvSpPr>
            <a:spLocks noGrp="1"/>
          </p:cNvSpPr>
          <p:nvPr>
            <p:ph type="sldNum" sz="quarter" idx="12"/>
          </p:nvPr>
        </p:nvSpPr>
        <p:spPr/>
        <p:txBody>
          <a:bodyPr/>
          <a:lstStyle/>
          <a:p>
            <a:fld id="{49A6A565-15B2-0C44-B06F-3219523FF003}" type="slidenum">
              <a:rPr lang="en-FR" smtClean="0"/>
              <a:t>‹#›</a:t>
            </a:fld>
            <a:endParaRPr lang="en-FR"/>
          </a:p>
        </p:txBody>
      </p:sp>
    </p:spTree>
    <p:extLst>
      <p:ext uri="{BB962C8B-B14F-4D97-AF65-F5344CB8AC3E}">
        <p14:creationId xmlns:p14="http://schemas.microsoft.com/office/powerpoint/2010/main" val="14698686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E577FC-0808-EC48-9A5F-01C8AC6207A9}" type="datetimeFigureOut">
              <a:rPr lang="en-FR" smtClean="0"/>
              <a:t>29/03/2025</a:t>
            </a:fld>
            <a:endParaRPr lang="en-F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F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A6A565-15B2-0C44-B06F-3219523FF003}" type="slidenum">
              <a:rPr lang="en-FR" smtClean="0"/>
              <a:t>‹#›</a:t>
            </a:fld>
            <a:endParaRPr lang="en-FR"/>
          </a:p>
        </p:txBody>
      </p:sp>
    </p:spTree>
    <p:extLst>
      <p:ext uri="{BB962C8B-B14F-4D97-AF65-F5344CB8AC3E}">
        <p14:creationId xmlns:p14="http://schemas.microsoft.com/office/powerpoint/2010/main" val="400312269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slide" Target="slide16.xml"/><Relationship Id="rId5" Type="http://schemas.openxmlformats.org/officeDocument/2006/relationships/slide" Target="slide2.xml"/><Relationship Id="rId4" Type="http://schemas.openxmlformats.org/officeDocument/2006/relationships/slide" Target="slide7.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31.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23.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oleObject" Target="../embeddings/oleObject1.bin"/><Relationship Id="rId1" Type="http://schemas.openxmlformats.org/officeDocument/2006/relationships/slideLayout" Target="../slideLayouts/slideLayout2.xml"/><Relationship Id="rId5" Type="http://schemas.openxmlformats.org/officeDocument/2006/relationships/image" Target="../media/image38.emf"/><Relationship Id="rId4" Type="http://schemas.openxmlformats.org/officeDocument/2006/relationships/oleObject" Target="../embeddings/oleObject2.bin"/></Relationships>
</file>

<file path=ppt/slides/_rels/slide2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2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2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2.png"/></Relationships>
</file>

<file path=ppt/slides/_rels/slide28.xml.rels><?xml version="1.0" encoding="UTF-8" standalone="yes"?>
<Relationships xmlns="http://schemas.openxmlformats.org/package/2006/relationships"><Relationship Id="rId2" Type="http://schemas.openxmlformats.org/officeDocument/2006/relationships/image" Target="../media/image48.tif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3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 Id="rId5" Type="http://schemas.openxmlformats.org/officeDocument/2006/relationships/image" Target="../media/image56.png"/><Relationship Id="rId4" Type="http://schemas.openxmlformats.org/officeDocument/2006/relationships/image" Target="../media/image5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7.wmf"/><Relationship Id="rId7" Type="http://schemas.openxmlformats.org/officeDocument/2006/relationships/image" Target="../media/image60.png"/><Relationship Id="rId2" Type="http://schemas.openxmlformats.org/officeDocument/2006/relationships/oleObject" Target="../embeddings/oleObject3.bin"/><Relationship Id="rId1" Type="http://schemas.openxmlformats.org/officeDocument/2006/relationships/slideLayout" Target="../slideLayouts/slideLayout2.xml"/><Relationship Id="rId6" Type="http://schemas.openxmlformats.org/officeDocument/2006/relationships/image" Target="../media/image59.png"/><Relationship Id="rId5" Type="http://schemas.openxmlformats.org/officeDocument/2006/relationships/image" Target="../media/image58.wmf"/><Relationship Id="rId4" Type="http://schemas.openxmlformats.org/officeDocument/2006/relationships/oleObject" Target="../embeddings/oleObject4.bin"/></Relationships>
</file>

<file path=ppt/slides/_rels/slide35.xml.rels><?xml version="1.0" encoding="UTF-8" standalone="yes"?>
<Relationships xmlns="http://schemas.openxmlformats.org/package/2006/relationships"><Relationship Id="rId8" Type="http://schemas.openxmlformats.org/officeDocument/2006/relationships/hyperlink" Target="https://www.dropbox.com/s/aeac886lkhh18y7/lezioni_2ciclo_cern_settembre2015.pptx?dl=0" TargetMode="External"/><Relationship Id="rId3" Type="http://schemas.openxmlformats.org/officeDocument/2006/relationships/hyperlink" Target="https://www.i2u2.org/elab/cms/ispy-webgl/" TargetMode="External"/><Relationship Id="rId7" Type="http://schemas.openxmlformats.org/officeDocument/2006/relationships/hyperlink" Target="https://www.dropbox.com/s/08q8us2ha2mkndo/lezioni_cern_settembre2014_3.pptx?dl=0" TargetMode="External"/><Relationship Id="rId2" Type="http://schemas.openxmlformats.org/officeDocument/2006/relationships/hyperlink" Target="https://www.i2u2.org/elab/cms/cima-wzh/" TargetMode="External"/><Relationship Id="rId1" Type="http://schemas.openxmlformats.org/officeDocument/2006/relationships/slideLayout" Target="../slideLayouts/slideLayout2.xml"/><Relationship Id="rId6" Type="http://schemas.openxmlformats.org/officeDocument/2006/relationships/hyperlink" Target="https://www.dropbox.com/s/2123cyzs1d63qw4/lezioni_cern_settembre2014_2.pptx?dl=0" TargetMode="External"/><Relationship Id="rId5" Type="http://schemas.openxmlformats.org/officeDocument/2006/relationships/hyperlink" Target="https://www.dropbox.com/s/t8zwjv60hhkrtnz/lezioni_cern_settembre2014_1.pptx?dl=0" TargetMode="External"/><Relationship Id="rId4" Type="http://schemas.openxmlformats.org/officeDocument/2006/relationships/hyperlink" Target="http://www.to.infn.it/~mariotti/particelle2.html"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7AE5E8-55DE-ED48-B8FB-24A356E5BB60}"/>
              </a:ext>
            </a:extLst>
          </p:cNvPr>
          <p:cNvSpPr>
            <a:spLocks noGrp="1"/>
          </p:cNvSpPr>
          <p:nvPr>
            <p:ph type="ctrTitle"/>
          </p:nvPr>
        </p:nvSpPr>
        <p:spPr/>
        <p:txBody>
          <a:bodyPr/>
          <a:lstStyle/>
          <a:p>
            <a:endParaRPr lang="en-FR"/>
          </a:p>
        </p:txBody>
      </p:sp>
      <p:sp>
        <p:nvSpPr>
          <p:cNvPr id="3" name="Subtitle 2">
            <a:extLst>
              <a:ext uri="{FF2B5EF4-FFF2-40B4-BE49-F238E27FC236}">
                <a16:creationId xmlns:a16="http://schemas.microsoft.com/office/drawing/2014/main" id="{0196754C-E122-3542-B7BB-773F81D39510}"/>
              </a:ext>
            </a:extLst>
          </p:cNvPr>
          <p:cNvSpPr>
            <a:spLocks noGrp="1"/>
          </p:cNvSpPr>
          <p:nvPr>
            <p:ph type="subTitle" idx="1"/>
          </p:nvPr>
        </p:nvSpPr>
        <p:spPr/>
        <p:txBody>
          <a:bodyPr/>
          <a:lstStyle/>
          <a:p>
            <a:endParaRPr lang="en-FR"/>
          </a:p>
        </p:txBody>
      </p:sp>
      <p:sp>
        <p:nvSpPr>
          <p:cNvPr id="4" name="Rectangle 3">
            <a:extLst>
              <a:ext uri="{FF2B5EF4-FFF2-40B4-BE49-F238E27FC236}">
                <a16:creationId xmlns:a16="http://schemas.microsoft.com/office/drawing/2014/main" id="{1989C0D2-FE7C-1049-A37B-2849D125F02C}"/>
              </a:ext>
            </a:extLst>
          </p:cNvPr>
          <p:cNvSpPr/>
          <p:nvPr/>
        </p:nvSpPr>
        <p:spPr>
          <a:xfrm>
            <a:off x="-95250" y="-39687"/>
            <a:ext cx="9334500" cy="7099300"/>
          </a:xfrm>
          <a:prstGeom prst="rect">
            <a:avLst/>
          </a:prstGeom>
          <a:solidFill>
            <a:srgbClr val="0000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22E2A521-2EAD-A441-A6FA-843683F7F9B6}"/>
              </a:ext>
            </a:extLst>
          </p:cNvPr>
          <p:cNvSpPr/>
          <p:nvPr/>
        </p:nvSpPr>
        <p:spPr>
          <a:xfrm>
            <a:off x="3406457" y="5983160"/>
            <a:ext cx="2331086" cy="400110"/>
          </a:xfrm>
          <a:prstGeom prst="rect">
            <a:avLst/>
          </a:prstGeom>
          <a:noFill/>
        </p:spPr>
        <p:txBody>
          <a:bodyPr wrap="none" lIns="91440" tIns="45720" rIns="91440" bIns="45720">
            <a:spAutoFit/>
          </a:bodyPr>
          <a:lstStyle/>
          <a:p>
            <a:pPr algn="ctr"/>
            <a:r>
              <a:rPr lang="en-US" sz="2000" b="1" dirty="0">
                <a:solidFill>
                  <a:srgbClr val="FFFFFF"/>
                </a:solidFill>
                <a:latin typeface="Verdana" panose="020B0604030504040204" pitchFamily="34" charset="0"/>
                <a:ea typeface="Verdana" panose="020B0604030504040204" pitchFamily="34" charset="0"/>
                <a:cs typeface="Verdana" panose="020B0604030504040204" pitchFamily="34" charset="0"/>
              </a:rPr>
              <a:t>Chiara Mariotti</a:t>
            </a:r>
          </a:p>
        </p:txBody>
      </p:sp>
      <p:pic>
        <p:nvPicPr>
          <p:cNvPr id="6" name="Picture 5">
            <a:extLst>
              <a:ext uri="{FF2B5EF4-FFF2-40B4-BE49-F238E27FC236}">
                <a16:creationId xmlns:a16="http://schemas.microsoft.com/office/drawing/2014/main" id="{380D0F2E-E9CA-F747-B7CA-5BFB6B4DA029}"/>
              </a:ext>
            </a:extLst>
          </p:cNvPr>
          <p:cNvPicPr>
            <a:picLocks noChangeAspect="1"/>
          </p:cNvPicPr>
          <p:nvPr/>
        </p:nvPicPr>
        <p:blipFill>
          <a:blip r:embed="rId2"/>
          <a:stretch>
            <a:fillRect/>
          </a:stretch>
        </p:blipFill>
        <p:spPr>
          <a:xfrm>
            <a:off x="-95250" y="1498161"/>
            <a:ext cx="9334500" cy="4023604"/>
          </a:xfrm>
          <a:prstGeom prst="rect">
            <a:avLst/>
          </a:prstGeom>
        </p:spPr>
      </p:pic>
      <p:sp>
        <p:nvSpPr>
          <p:cNvPr id="7" name="TextBox 6">
            <a:extLst>
              <a:ext uri="{FF2B5EF4-FFF2-40B4-BE49-F238E27FC236}">
                <a16:creationId xmlns:a16="http://schemas.microsoft.com/office/drawing/2014/main" id="{6DCA1A84-7295-A14C-B46C-79683C955425}"/>
              </a:ext>
            </a:extLst>
          </p:cNvPr>
          <p:cNvSpPr txBox="1"/>
          <p:nvPr/>
        </p:nvSpPr>
        <p:spPr>
          <a:xfrm>
            <a:off x="2674539" y="624749"/>
            <a:ext cx="3095719" cy="584775"/>
          </a:xfrm>
          <a:prstGeom prst="rect">
            <a:avLst/>
          </a:prstGeom>
          <a:noFill/>
        </p:spPr>
        <p:txBody>
          <a:bodyPr wrap="none" rtlCol="0">
            <a:spAutoFit/>
          </a:bodyPr>
          <a:lstStyle/>
          <a:p>
            <a:r>
              <a:rPr lang="en-FR" sz="3200" b="1" dirty="0">
                <a:solidFill>
                  <a:schemeClr val="bg1"/>
                </a:solidFill>
                <a:latin typeface="Verdana" panose="020B0604030504040204" pitchFamily="34" charset="0"/>
                <a:ea typeface="Verdana" panose="020B0604030504040204" pitchFamily="34" charset="0"/>
                <a:cs typeface="Verdana" panose="020B0604030504040204" pitchFamily="34" charset="0"/>
              </a:rPr>
              <a:t>Master Class</a:t>
            </a:r>
          </a:p>
        </p:txBody>
      </p:sp>
    </p:spTree>
    <p:extLst>
      <p:ext uri="{BB962C8B-B14F-4D97-AF65-F5344CB8AC3E}">
        <p14:creationId xmlns:p14="http://schemas.microsoft.com/office/powerpoint/2010/main" val="39928700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3A9E89-3415-7A4F-B81C-CCCD9599D729}"/>
              </a:ext>
            </a:extLst>
          </p:cNvPr>
          <p:cNvSpPr>
            <a:spLocks noGrp="1"/>
          </p:cNvSpPr>
          <p:nvPr>
            <p:ph type="title"/>
          </p:nvPr>
        </p:nvSpPr>
        <p:spPr>
          <a:xfrm>
            <a:off x="141632" y="-84311"/>
            <a:ext cx="7531377" cy="720415"/>
          </a:xfrm>
        </p:spPr>
        <p:txBody>
          <a:bodyPr>
            <a:normAutofit/>
          </a:bodyPr>
          <a:lstStyle/>
          <a:p>
            <a:r>
              <a:rPr lang="en-GB" sz="2800" b="1" dirty="0">
                <a:solidFill>
                  <a:srgbClr val="002060"/>
                </a:solidFill>
              </a:rPr>
              <a:t>Come </a:t>
            </a:r>
            <a:r>
              <a:rPr lang="en-GB" sz="2800" b="1" dirty="0" err="1">
                <a:solidFill>
                  <a:srgbClr val="002060"/>
                </a:solidFill>
              </a:rPr>
              <a:t>ricostruiamo</a:t>
            </a:r>
            <a:r>
              <a:rPr lang="en-GB" sz="2800" b="1" dirty="0">
                <a:solidFill>
                  <a:srgbClr val="002060"/>
                </a:solidFill>
              </a:rPr>
              <a:t> le </a:t>
            </a:r>
            <a:r>
              <a:rPr lang="en-GB" sz="2800" b="1" dirty="0" err="1">
                <a:solidFill>
                  <a:srgbClr val="002060"/>
                </a:solidFill>
              </a:rPr>
              <a:t>particelle</a:t>
            </a:r>
            <a:r>
              <a:rPr lang="en-GB" sz="2800" b="1" dirty="0">
                <a:solidFill>
                  <a:srgbClr val="002060"/>
                </a:solidFill>
              </a:rPr>
              <a:t> </a:t>
            </a:r>
            <a:endParaRPr lang="en-FR" sz="2800" b="1" dirty="0">
              <a:solidFill>
                <a:srgbClr val="002060"/>
              </a:solidFill>
              <a:latin typeface="Verdana" panose="020B0604030504040204" pitchFamily="34" charset="0"/>
              <a:ea typeface="Verdana" panose="020B0604030504040204" pitchFamily="34" charset="0"/>
              <a:cs typeface="Verdana" panose="020B0604030504040204" pitchFamily="34" charset="0"/>
            </a:endParaRPr>
          </a:p>
        </p:txBody>
      </p:sp>
      <p:sp>
        <p:nvSpPr>
          <p:cNvPr id="3" name="Content Placeholder 2">
            <a:extLst>
              <a:ext uri="{FF2B5EF4-FFF2-40B4-BE49-F238E27FC236}">
                <a16:creationId xmlns:a16="http://schemas.microsoft.com/office/drawing/2014/main" id="{136FE1CC-9CE9-5942-92CE-BD560A1BD500}"/>
              </a:ext>
            </a:extLst>
          </p:cNvPr>
          <p:cNvSpPr>
            <a:spLocks noGrp="1"/>
          </p:cNvSpPr>
          <p:nvPr>
            <p:ph idx="1"/>
          </p:nvPr>
        </p:nvSpPr>
        <p:spPr>
          <a:xfrm>
            <a:off x="250105" y="865268"/>
            <a:ext cx="8902689" cy="4351338"/>
          </a:xfrm>
        </p:spPr>
        <p:txBody>
          <a:bodyPr>
            <a:normAutofit/>
          </a:bodyPr>
          <a:lstStyle/>
          <a:p>
            <a:r>
              <a:rPr lang="fr-FR" dirty="0" err="1"/>
              <a:t>Quando</a:t>
            </a:r>
            <a:r>
              <a:rPr lang="fr-FR" dirty="0"/>
              <a:t> la Z o i W sono </a:t>
            </a:r>
            <a:r>
              <a:rPr lang="fr-FR" dirty="0" err="1"/>
              <a:t>prodotti</a:t>
            </a:r>
            <a:r>
              <a:rPr lang="fr-FR" dirty="0"/>
              <a:t>, </a:t>
            </a:r>
            <a:r>
              <a:rPr lang="fr-FR" dirty="0" err="1"/>
              <a:t>decadono</a:t>
            </a:r>
            <a:r>
              <a:rPr lang="fr-FR" dirty="0"/>
              <a:t> </a:t>
            </a:r>
            <a:r>
              <a:rPr lang="fr-FR" dirty="0" err="1"/>
              <a:t>rapidamente</a:t>
            </a:r>
            <a:r>
              <a:rPr lang="fr-FR" dirty="0"/>
              <a:t> (10</a:t>
            </a:r>
            <a:r>
              <a:rPr lang="fr-FR" baseline="30000" dirty="0"/>
              <a:t>-25</a:t>
            </a:r>
            <a:r>
              <a:rPr lang="fr-FR" dirty="0"/>
              <a:t> s) </a:t>
            </a:r>
          </a:p>
          <a:p>
            <a:r>
              <a:rPr lang="fr-FR" dirty="0" err="1"/>
              <a:t>Dato</a:t>
            </a:r>
            <a:r>
              <a:rPr lang="fr-FR" dirty="0"/>
              <a:t> </a:t>
            </a:r>
            <a:r>
              <a:rPr lang="fr-FR" dirty="0" err="1"/>
              <a:t>che</a:t>
            </a:r>
            <a:r>
              <a:rPr lang="fr-FR" dirty="0"/>
              <a:t> la Z ha </a:t>
            </a:r>
            <a:r>
              <a:rPr lang="fr-FR" dirty="0" err="1"/>
              <a:t>carica</a:t>
            </a:r>
            <a:r>
              <a:rPr lang="fr-FR" dirty="0"/>
              <a:t> </a:t>
            </a:r>
            <a:r>
              <a:rPr lang="fr-FR" dirty="0" err="1"/>
              <a:t>nulla</a:t>
            </a:r>
            <a:r>
              <a:rPr lang="fr-FR" dirty="0"/>
              <a:t>, </a:t>
            </a:r>
            <a:r>
              <a:rPr lang="fr-FR" dirty="0" err="1"/>
              <a:t>decade</a:t>
            </a:r>
            <a:r>
              <a:rPr lang="fr-FR" dirty="0"/>
              <a:t> in 2 </a:t>
            </a:r>
            <a:r>
              <a:rPr lang="fr-FR" dirty="0" err="1"/>
              <a:t>leptoni</a:t>
            </a:r>
            <a:r>
              <a:rPr lang="fr-FR" dirty="0"/>
              <a:t> di </a:t>
            </a:r>
            <a:r>
              <a:rPr lang="fr-FR" dirty="0" err="1"/>
              <a:t>carica</a:t>
            </a:r>
            <a:r>
              <a:rPr lang="fr-FR" dirty="0"/>
              <a:t> </a:t>
            </a:r>
            <a:r>
              <a:rPr lang="fr-FR" dirty="0" err="1"/>
              <a:t>opposta</a:t>
            </a:r>
            <a:r>
              <a:rPr lang="fr-FR" dirty="0"/>
              <a:t>, e </a:t>
            </a:r>
            <a:r>
              <a:rPr lang="fr-FR" dirty="0" err="1"/>
              <a:t>della</a:t>
            </a:r>
            <a:r>
              <a:rPr lang="fr-FR" dirty="0"/>
              <a:t> </a:t>
            </a:r>
            <a:r>
              <a:rPr lang="fr-FR" dirty="0" err="1"/>
              <a:t>stessa</a:t>
            </a:r>
            <a:r>
              <a:rPr lang="fr-FR" dirty="0"/>
              <a:t> </a:t>
            </a:r>
            <a:r>
              <a:rPr lang="fr-FR" dirty="0" err="1"/>
              <a:t>famiglia</a:t>
            </a:r>
            <a:r>
              <a:rPr lang="fr-FR" dirty="0"/>
              <a:t>  per la </a:t>
            </a:r>
            <a:r>
              <a:rPr lang="fr-FR" dirty="0" err="1"/>
              <a:t>conservazione</a:t>
            </a:r>
            <a:r>
              <a:rPr lang="fr-FR" dirty="0"/>
              <a:t> </a:t>
            </a:r>
            <a:r>
              <a:rPr lang="fr-FR" dirty="0" err="1"/>
              <a:t>del</a:t>
            </a:r>
            <a:r>
              <a:rPr lang="fr-FR" dirty="0"/>
              <a:t> </a:t>
            </a:r>
            <a:r>
              <a:rPr lang="fr-FR" dirty="0" err="1"/>
              <a:t>numero</a:t>
            </a:r>
            <a:r>
              <a:rPr lang="fr-FR" dirty="0"/>
              <a:t> </a:t>
            </a:r>
            <a:r>
              <a:rPr lang="fr-FR" dirty="0" err="1"/>
              <a:t>leptonico</a:t>
            </a:r>
            <a:r>
              <a:rPr lang="fr-FR" dirty="0"/>
              <a:t> </a:t>
            </a:r>
            <a:r>
              <a:rPr lang="en-GB" dirty="0">
                <a:latin typeface="Verdana" panose="020B0604030504040204" pitchFamily="34" charset="0"/>
                <a:ea typeface="Verdana" panose="020B0604030504040204" pitchFamily="34" charset="0"/>
                <a:cs typeface="Verdana" panose="020B0604030504040204" pitchFamily="34" charset="0"/>
              </a:rPr>
              <a:t>(</a:t>
            </a:r>
            <a:r>
              <a:rPr lang="en-GB" dirty="0" err="1">
                <a:latin typeface="Verdana" panose="020B0604030504040204" pitchFamily="34" charset="0"/>
                <a:ea typeface="Verdana" panose="020B0604030504040204" pitchFamily="34" charset="0"/>
                <a:cs typeface="Verdana" panose="020B0604030504040204" pitchFamily="34" charset="0"/>
              </a:rPr>
              <a:t>e+,e</a:t>
            </a:r>
            <a:r>
              <a:rPr lang="en-GB" dirty="0">
                <a:latin typeface="Verdana" panose="020B0604030504040204" pitchFamily="34" charset="0"/>
                <a:ea typeface="Verdana" panose="020B0604030504040204" pitchFamily="34" charset="0"/>
                <a:cs typeface="Verdana" panose="020B0604030504040204" pitchFamily="34" charset="0"/>
              </a:rPr>
              <a:t>-) or (</a:t>
            </a:r>
            <a:r>
              <a:rPr lang="en-GB" dirty="0" err="1">
                <a:latin typeface="Symbol" pitchFamily="2" charset="2"/>
              </a:rPr>
              <a:t>m</a:t>
            </a:r>
            <a:r>
              <a:rPr lang="en-GB" dirty="0" err="1">
                <a:latin typeface="Verdana" panose="020B0604030504040204" pitchFamily="34" charset="0"/>
                <a:ea typeface="Verdana" panose="020B0604030504040204" pitchFamily="34" charset="0"/>
                <a:cs typeface="Verdana" panose="020B0604030504040204" pitchFamily="34" charset="0"/>
              </a:rPr>
              <a:t>+</a:t>
            </a:r>
            <a:r>
              <a:rPr lang="en-GB" dirty="0" err="1">
                <a:latin typeface="Symbol" pitchFamily="2" charset="2"/>
              </a:rPr>
              <a:t>m</a:t>
            </a:r>
            <a:r>
              <a:rPr lang="en-GB" dirty="0">
                <a:latin typeface="Verdana" panose="020B0604030504040204" pitchFamily="34" charset="0"/>
                <a:ea typeface="Verdana" panose="020B0604030504040204" pitchFamily="34" charset="0"/>
                <a:cs typeface="Verdana" panose="020B0604030504040204" pitchFamily="34" charset="0"/>
              </a:rPr>
              <a:t>-). </a:t>
            </a:r>
          </a:p>
        </p:txBody>
      </p:sp>
      <p:pic>
        <p:nvPicPr>
          <p:cNvPr id="4" name="Picture 3">
            <a:extLst>
              <a:ext uri="{FF2B5EF4-FFF2-40B4-BE49-F238E27FC236}">
                <a16:creationId xmlns:a16="http://schemas.microsoft.com/office/drawing/2014/main" id="{5AE1A061-57F4-D342-9100-CCF4EA36C40A}"/>
              </a:ext>
            </a:extLst>
          </p:cNvPr>
          <p:cNvPicPr>
            <a:picLocks noChangeAspect="1"/>
          </p:cNvPicPr>
          <p:nvPr/>
        </p:nvPicPr>
        <p:blipFill>
          <a:blip r:embed="rId2"/>
          <a:stretch>
            <a:fillRect/>
          </a:stretch>
        </p:blipFill>
        <p:spPr>
          <a:xfrm>
            <a:off x="2830996" y="2749758"/>
            <a:ext cx="3124200" cy="2628900"/>
          </a:xfrm>
          <a:prstGeom prst="rect">
            <a:avLst/>
          </a:prstGeom>
        </p:spPr>
      </p:pic>
    </p:spTree>
    <p:extLst>
      <p:ext uri="{BB962C8B-B14F-4D97-AF65-F5344CB8AC3E}">
        <p14:creationId xmlns:p14="http://schemas.microsoft.com/office/powerpoint/2010/main" val="1867605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82BFA8C-7418-E94B-8BDA-A1F2D0C64F67}"/>
              </a:ext>
            </a:extLst>
          </p:cNvPr>
          <p:cNvSpPr>
            <a:spLocks noGrp="1"/>
          </p:cNvSpPr>
          <p:nvPr>
            <p:ph idx="1"/>
          </p:nvPr>
        </p:nvSpPr>
        <p:spPr>
          <a:xfrm>
            <a:off x="509379" y="1124331"/>
            <a:ext cx="8357783" cy="4351338"/>
          </a:xfrm>
        </p:spPr>
        <p:txBody>
          <a:bodyPr/>
          <a:lstStyle/>
          <a:p>
            <a:r>
              <a:rPr lang="fr-FR" dirty="0"/>
              <a:t>Il </a:t>
            </a:r>
            <a:r>
              <a:rPr lang="fr-FR" dirty="0" err="1"/>
              <a:t>bosone</a:t>
            </a:r>
            <a:r>
              <a:rPr lang="fr-FR" dirty="0"/>
              <a:t> W ha </a:t>
            </a:r>
            <a:r>
              <a:rPr lang="fr-FR" dirty="0" err="1"/>
              <a:t>una</a:t>
            </a:r>
            <a:r>
              <a:rPr lang="fr-FR" dirty="0"/>
              <a:t> </a:t>
            </a:r>
            <a:r>
              <a:rPr lang="fr-FR" dirty="0" err="1"/>
              <a:t>carica</a:t>
            </a:r>
            <a:r>
              <a:rPr lang="fr-FR" dirty="0"/>
              <a:t> -1 o +1, </a:t>
            </a:r>
            <a:r>
              <a:rPr lang="fr-FR" dirty="0" err="1"/>
              <a:t>quindi</a:t>
            </a:r>
            <a:r>
              <a:rPr lang="fr-FR" dirty="0"/>
              <a:t> : </a:t>
            </a:r>
          </a:p>
          <a:p>
            <a:pPr marL="0" indent="0">
              <a:buNone/>
            </a:pPr>
            <a:r>
              <a:rPr lang="fr-FR" dirty="0"/>
              <a:t> - il W- </a:t>
            </a:r>
            <a:r>
              <a:rPr lang="fr-FR" dirty="0" err="1"/>
              <a:t>decade</a:t>
            </a:r>
            <a:r>
              <a:rPr lang="fr-FR" dirty="0"/>
              <a:t> in un </a:t>
            </a:r>
            <a:r>
              <a:rPr lang="fr-FR" dirty="0" err="1"/>
              <a:t>elettrone</a:t>
            </a:r>
            <a:r>
              <a:rPr lang="fr-FR" dirty="0"/>
              <a:t>/</a:t>
            </a:r>
            <a:r>
              <a:rPr lang="fr-FR" dirty="0" err="1"/>
              <a:t>muone</a:t>
            </a:r>
            <a:r>
              <a:rPr lang="fr-FR" dirty="0"/>
              <a:t> + neutrino</a:t>
            </a:r>
          </a:p>
          <a:p>
            <a:pPr marL="0" indent="0">
              <a:buNone/>
            </a:pPr>
            <a:r>
              <a:rPr lang="fr-FR" dirty="0"/>
              <a:t> - il W+ </a:t>
            </a:r>
            <a:r>
              <a:rPr lang="fr-FR" dirty="0" err="1"/>
              <a:t>decade</a:t>
            </a:r>
            <a:r>
              <a:rPr lang="fr-FR" dirty="0"/>
              <a:t> in un </a:t>
            </a:r>
            <a:r>
              <a:rPr lang="fr-FR" dirty="0" err="1"/>
              <a:t>antielettrone</a:t>
            </a:r>
            <a:r>
              <a:rPr lang="fr-FR" dirty="0"/>
              <a:t>/</a:t>
            </a:r>
            <a:r>
              <a:rPr lang="fr-FR" dirty="0" err="1"/>
              <a:t>antimuone</a:t>
            </a:r>
            <a:r>
              <a:rPr lang="fr-FR" dirty="0"/>
              <a:t> 							         +neutrino.</a:t>
            </a:r>
            <a:endParaRPr lang="en-FR" dirty="0"/>
          </a:p>
        </p:txBody>
      </p:sp>
      <p:pic>
        <p:nvPicPr>
          <p:cNvPr id="6" name="Picture 5">
            <a:extLst>
              <a:ext uri="{FF2B5EF4-FFF2-40B4-BE49-F238E27FC236}">
                <a16:creationId xmlns:a16="http://schemas.microsoft.com/office/drawing/2014/main" id="{EF52920B-A241-944C-B97D-D63EF8F76E73}"/>
              </a:ext>
            </a:extLst>
          </p:cNvPr>
          <p:cNvPicPr>
            <a:picLocks noChangeAspect="1"/>
          </p:cNvPicPr>
          <p:nvPr/>
        </p:nvPicPr>
        <p:blipFill>
          <a:blip r:embed="rId2"/>
          <a:stretch>
            <a:fillRect/>
          </a:stretch>
        </p:blipFill>
        <p:spPr>
          <a:xfrm>
            <a:off x="622024" y="3022601"/>
            <a:ext cx="7124700" cy="2476500"/>
          </a:xfrm>
          <a:prstGeom prst="rect">
            <a:avLst/>
          </a:prstGeom>
        </p:spPr>
      </p:pic>
      <p:sp>
        <p:nvSpPr>
          <p:cNvPr id="7" name="Rectangle 6">
            <a:extLst>
              <a:ext uri="{FF2B5EF4-FFF2-40B4-BE49-F238E27FC236}">
                <a16:creationId xmlns:a16="http://schemas.microsoft.com/office/drawing/2014/main" id="{1ADDECC0-6E9F-094B-A204-F8C179926FBF}"/>
              </a:ext>
            </a:extLst>
          </p:cNvPr>
          <p:cNvSpPr/>
          <p:nvPr/>
        </p:nvSpPr>
        <p:spPr>
          <a:xfrm>
            <a:off x="191255" y="114469"/>
            <a:ext cx="6620723" cy="523220"/>
          </a:xfrm>
          <a:prstGeom prst="rect">
            <a:avLst/>
          </a:prstGeom>
        </p:spPr>
        <p:txBody>
          <a:bodyPr wrap="none">
            <a:spAutoFit/>
          </a:bodyPr>
          <a:lstStyle/>
          <a:p>
            <a:r>
              <a:rPr lang="en-GB" sz="2800" b="1" dirty="0">
                <a:solidFill>
                  <a:srgbClr val="002060"/>
                </a:solidFill>
                <a:latin typeface="Verdana" panose="020B0604030504040204" pitchFamily="34" charset="0"/>
                <a:ea typeface="Verdana" panose="020B0604030504040204" pitchFamily="34" charset="0"/>
                <a:cs typeface="Verdana" panose="020B0604030504040204" pitchFamily="34" charset="0"/>
              </a:rPr>
              <a:t>Come </a:t>
            </a:r>
            <a:r>
              <a:rPr lang="en-GB" sz="2800" b="1" dirty="0" err="1">
                <a:solidFill>
                  <a:srgbClr val="002060"/>
                </a:solidFill>
                <a:latin typeface="Verdana" panose="020B0604030504040204" pitchFamily="34" charset="0"/>
                <a:ea typeface="Verdana" panose="020B0604030504040204" pitchFamily="34" charset="0"/>
                <a:cs typeface="Verdana" panose="020B0604030504040204" pitchFamily="34" charset="0"/>
              </a:rPr>
              <a:t>ricostruiamo</a:t>
            </a:r>
            <a:r>
              <a:rPr lang="en-GB" sz="2800" b="1" dirty="0">
                <a:solidFill>
                  <a:srgbClr val="002060"/>
                </a:solidFill>
                <a:latin typeface="Verdana" panose="020B0604030504040204" pitchFamily="34" charset="0"/>
                <a:ea typeface="Verdana" panose="020B0604030504040204" pitchFamily="34" charset="0"/>
                <a:cs typeface="Verdana" panose="020B0604030504040204" pitchFamily="34" charset="0"/>
              </a:rPr>
              <a:t> le </a:t>
            </a:r>
            <a:r>
              <a:rPr lang="en-GB" sz="2800" b="1" dirty="0" err="1">
                <a:solidFill>
                  <a:srgbClr val="002060"/>
                </a:solidFill>
                <a:latin typeface="Verdana" panose="020B0604030504040204" pitchFamily="34" charset="0"/>
                <a:ea typeface="Verdana" panose="020B0604030504040204" pitchFamily="34" charset="0"/>
                <a:cs typeface="Verdana" panose="020B0604030504040204" pitchFamily="34" charset="0"/>
              </a:rPr>
              <a:t>particelle</a:t>
            </a:r>
            <a:r>
              <a:rPr lang="en-GB" sz="2800" b="1" dirty="0">
                <a:solidFill>
                  <a:srgbClr val="002060"/>
                </a:solidFill>
                <a:latin typeface="Verdana" panose="020B0604030504040204" pitchFamily="34" charset="0"/>
                <a:ea typeface="Verdana" panose="020B0604030504040204" pitchFamily="34" charset="0"/>
                <a:cs typeface="Verdana" panose="020B0604030504040204" pitchFamily="34" charset="0"/>
              </a:rPr>
              <a:t> </a:t>
            </a:r>
            <a:endParaRPr lang="en-FR" sz="2800" dirty="0">
              <a:solidFill>
                <a:srgbClr val="00206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3163689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a:latin typeface="Times New Roman" charset="0"/>
              </a:rPr>
              <a:t>CMS</a:t>
            </a:r>
          </a:p>
        </p:txBody>
      </p:sp>
      <p:sp>
        <p:nvSpPr>
          <p:cNvPr id="27651" name="Rectangle 3"/>
          <p:cNvSpPr>
            <a:spLocks noGrp="1" noChangeArrowheads="1"/>
          </p:cNvSpPr>
          <p:nvPr>
            <p:ph type="body" idx="1"/>
          </p:nvPr>
        </p:nvSpPr>
        <p:spPr/>
        <p:txBody>
          <a:bodyPr/>
          <a:lstStyle/>
          <a:p>
            <a:pPr eaLnBrk="1" hangingPunct="1"/>
            <a:endParaRPr lang="en-US">
              <a:latin typeface="Arial" charset="0"/>
            </a:endParaRPr>
          </a:p>
        </p:txBody>
      </p:sp>
      <p:pic>
        <p:nvPicPr>
          <p:cNvPr id="27652" name="Picture 4" descr="Tracker-Insertion-bul-pho-2007-079 (Lar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599" y="0"/>
            <a:ext cx="9245602"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extBox 1"/>
          <p:cNvSpPr txBox="1"/>
          <p:nvPr/>
        </p:nvSpPr>
        <p:spPr>
          <a:xfrm>
            <a:off x="234951" y="241300"/>
            <a:ext cx="1164101" cy="584775"/>
          </a:xfrm>
          <a:prstGeom prst="rect">
            <a:avLst/>
          </a:prstGeom>
          <a:noFill/>
        </p:spPr>
        <p:txBody>
          <a:bodyPr wrap="none" rtlCol="0">
            <a:spAutoFit/>
          </a:bodyPr>
          <a:lstStyle/>
          <a:p>
            <a:r>
              <a:rPr lang="en-US" sz="3200" b="1" dirty="0">
                <a:solidFill>
                  <a:srgbClr val="FFFFFF"/>
                </a:solidFill>
                <a:latin typeface="Georgia"/>
                <a:cs typeface="Georgia"/>
              </a:rPr>
              <a:t>CMS</a:t>
            </a:r>
          </a:p>
        </p:txBody>
      </p:sp>
      <p:sp>
        <p:nvSpPr>
          <p:cNvPr id="3" name="Slide Number Placeholder 2"/>
          <p:cNvSpPr>
            <a:spLocks noGrp="1"/>
          </p:cNvSpPr>
          <p:nvPr>
            <p:ph type="sldNum" sz="quarter" idx="12"/>
          </p:nvPr>
        </p:nvSpPr>
        <p:spPr/>
        <p:txBody>
          <a:bodyPr/>
          <a:lstStyle/>
          <a:p>
            <a:fld id="{955D9E68-C183-AF4B-AADE-4476EA8337CA}" type="slidenum">
              <a:rPr lang="en-US" smtClean="0"/>
              <a:pPr/>
              <a:t>12</a:t>
            </a:fld>
            <a:endParaRPr lang="en-US"/>
          </a:p>
        </p:txBody>
      </p:sp>
    </p:spTree>
    <p:extLst>
      <p:ext uri="{BB962C8B-B14F-4D97-AF65-F5344CB8AC3E}">
        <p14:creationId xmlns:p14="http://schemas.microsoft.com/office/powerpoint/2010/main" val="18927319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a:t>CMS a LHC</a:t>
            </a:r>
          </a:p>
        </p:txBody>
      </p:sp>
      <p:pic>
        <p:nvPicPr>
          <p:cNvPr id="4" name="Picture 7" descr="CMS_Slice"/>
          <p:cNvPicPr>
            <a:picLocks noChangeAspect="1" noChangeArrowheads="1"/>
          </p:cNvPicPr>
          <p:nvPr/>
        </p:nvPicPr>
        <p:blipFill>
          <a:blip r:embed="rId3" cstate="print"/>
          <a:srcRect/>
          <a:stretch>
            <a:fillRect/>
          </a:stretch>
        </p:blipFill>
        <p:spPr bwMode="auto">
          <a:xfrm>
            <a:off x="0" y="1105525"/>
            <a:ext cx="9144000" cy="4700111"/>
          </a:xfrm>
          <a:prstGeom prst="rect">
            <a:avLst/>
          </a:prstGeom>
          <a:noFill/>
          <a:ln w="9525">
            <a:noFill/>
            <a:miter lim="800000"/>
            <a:headEnd/>
            <a:tailEnd/>
          </a:ln>
        </p:spPr>
      </p:pic>
    </p:spTree>
    <p:extLst>
      <p:ext uri="{BB962C8B-B14F-4D97-AF65-F5344CB8AC3E}">
        <p14:creationId xmlns:p14="http://schemas.microsoft.com/office/powerpoint/2010/main" val="29007066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Rectangle 2">
            <a:hlinkClick r:id="" action="ppaction://noaction"/>
          </p:cNvPr>
          <p:cNvSpPr>
            <a:spLocks noChangeArrowheads="1"/>
          </p:cNvSpPr>
          <p:nvPr/>
        </p:nvSpPr>
        <p:spPr bwMode="auto">
          <a:xfrm>
            <a:off x="2481263" y="5788025"/>
            <a:ext cx="1519237" cy="350838"/>
          </a:xfrm>
          <a:prstGeom prst="rect">
            <a:avLst/>
          </a:prstGeom>
          <a:gradFill rotWithShape="1">
            <a:gsLst>
              <a:gs pos="0">
                <a:srgbClr val="85FFDB">
                  <a:alpha val="0"/>
                </a:srgbClr>
              </a:gs>
              <a:gs pos="100000">
                <a:srgbClr val="00EBA8">
                  <a:alpha val="0"/>
                </a:srgbClr>
              </a:gs>
            </a:gsLst>
            <a:lin ang="5400000"/>
          </a:gradFill>
          <a:ln w="9525">
            <a:no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
        <p:nvSpPr>
          <p:cNvPr id="4" name="Rectangle 3">
            <a:hlinkClick r:id="rId4" action="ppaction://hlinksldjump"/>
          </p:cNvPr>
          <p:cNvSpPr>
            <a:spLocks noChangeArrowheads="1"/>
          </p:cNvSpPr>
          <p:nvPr/>
        </p:nvSpPr>
        <p:spPr bwMode="auto">
          <a:xfrm>
            <a:off x="371475" y="5794375"/>
            <a:ext cx="1270000" cy="342900"/>
          </a:xfrm>
          <a:prstGeom prst="rect">
            <a:avLst/>
          </a:prstGeom>
          <a:gradFill rotWithShape="1">
            <a:gsLst>
              <a:gs pos="0">
                <a:srgbClr val="85FFDB">
                  <a:alpha val="0"/>
                </a:srgbClr>
              </a:gs>
              <a:gs pos="100000">
                <a:srgbClr val="00EBA8">
                  <a:alpha val="0"/>
                </a:srgbClr>
              </a:gs>
            </a:gsLst>
            <a:lin ang="5400000"/>
          </a:gradFill>
          <a:ln w="9525">
            <a:no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
        <p:nvSpPr>
          <p:cNvPr id="5" name="Rectangle 4">
            <a:hlinkClick r:id="rId5" action="ppaction://hlinksldjump"/>
          </p:cNvPr>
          <p:cNvSpPr>
            <a:spLocks noChangeArrowheads="1"/>
          </p:cNvSpPr>
          <p:nvPr/>
        </p:nvSpPr>
        <p:spPr bwMode="auto">
          <a:xfrm>
            <a:off x="4579938" y="5781675"/>
            <a:ext cx="3270250" cy="392113"/>
          </a:xfrm>
          <a:prstGeom prst="rect">
            <a:avLst/>
          </a:prstGeom>
          <a:gradFill rotWithShape="1">
            <a:gsLst>
              <a:gs pos="0">
                <a:srgbClr val="85FFDB">
                  <a:alpha val="0"/>
                </a:srgbClr>
              </a:gs>
              <a:gs pos="100000">
                <a:srgbClr val="00EBA8">
                  <a:alpha val="0"/>
                </a:srgbClr>
              </a:gs>
            </a:gsLst>
            <a:lin ang="5400000"/>
          </a:gradFill>
          <a:ln w="9525">
            <a:no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
        <p:nvSpPr>
          <p:cNvPr id="6" name="Rectangle 5">
            <a:hlinkClick r:id="rId4" action="ppaction://hlinksldjump"/>
          </p:cNvPr>
          <p:cNvSpPr>
            <a:spLocks noChangeArrowheads="1"/>
          </p:cNvSpPr>
          <p:nvPr/>
        </p:nvSpPr>
        <p:spPr bwMode="auto">
          <a:xfrm>
            <a:off x="365125" y="6215063"/>
            <a:ext cx="3513138" cy="350837"/>
          </a:xfrm>
          <a:prstGeom prst="rect">
            <a:avLst/>
          </a:prstGeom>
          <a:gradFill rotWithShape="1">
            <a:gsLst>
              <a:gs pos="0">
                <a:srgbClr val="85FFDB">
                  <a:alpha val="0"/>
                </a:srgbClr>
              </a:gs>
              <a:gs pos="100000">
                <a:srgbClr val="00EBA8">
                  <a:alpha val="0"/>
                </a:srgbClr>
              </a:gs>
            </a:gsLst>
            <a:lin ang="5400000"/>
          </a:gradFill>
          <a:ln w="9525">
            <a:no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
        <p:nvSpPr>
          <p:cNvPr id="7" name="Rectangle 6">
            <a:hlinkClick r:id="rId6" action="ppaction://hlinksldjump"/>
          </p:cNvPr>
          <p:cNvSpPr>
            <a:spLocks noChangeArrowheads="1"/>
          </p:cNvSpPr>
          <p:nvPr/>
        </p:nvSpPr>
        <p:spPr bwMode="auto">
          <a:xfrm>
            <a:off x="4594225" y="6227763"/>
            <a:ext cx="1446213" cy="365125"/>
          </a:xfrm>
          <a:prstGeom prst="rect">
            <a:avLst/>
          </a:prstGeom>
          <a:gradFill rotWithShape="1">
            <a:gsLst>
              <a:gs pos="0">
                <a:srgbClr val="85FFDB">
                  <a:alpha val="0"/>
                </a:srgbClr>
              </a:gs>
              <a:gs pos="100000">
                <a:srgbClr val="00EBA8">
                  <a:alpha val="0"/>
                </a:srgbClr>
              </a:gs>
            </a:gsLst>
            <a:lin ang="5400000"/>
          </a:gradFill>
          <a:ln w="9525">
            <a:no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Tree>
    <p:extLst>
      <p:ext uri="{BB962C8B-B14F-4D97-AF65-F5344CB8AC3E}">
        <p14:creationId xmlns:p14="http://schemas.microsoft.com/office/powerpoint/2010/main" val="32885308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 name="Picture 2" descr="Electron.gif"/>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4988" y="2370138"/>
            <a:ext cx="1323975" cy="527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Picture 3" descr="ElectronHits.gif"/>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7213" y="2359025"/>
            <a:ext cx="1522412" cy="635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4" descr="ElectronKey.gif"/>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492375" y="5824538"/>
            <a:ext cx="1414463" cy="22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5">
            <a:hlinkClick r:id="" action="ppaction://noaction"/>
          </p:cNvPr>
          <p:cNvSpPr>
            <a:spLocks noChangeArrowheads="1"/>
          </p:cNvSpPr>
          <p:nvPr/>
        </p:nvSpPr>
        <p:spPr bwMode="auto">
          <a:xfrm>
            <a:off x="0" y="120650"/>
            <a:ext cx="9144000" cy="6646863"/>
          </a:xfrm>
          <a:prstGeom prst="rect">
            <a:avLst/>
          </a:prstGeom>
          <a:gradFill rotWithShape="1">
            <a:gsLst>
              <a:gs pos="0">
                <a:srgbClr val="85FFDB">
                  <a:alpha val="0"/>
                </a:srgbClr>
              </a:gs>
              <a:gs pos="100000">
                <a:srgbClr val="00EBA8">
                  <a:alpha val="0"/>
                </a:srgbClr>
              </a:gs>
            </a:gsLst>
            <a:lin ang="5400000"/>
          </a:gradFill>
          <a:ln w="9525">
            <a:solidFill>
              <a:srgbClr val="00CC98"/>
            </a:solid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Tree>
    <p:extLst>
      <p:ext uri="{BB962C8B-B14F-4D97-AF65-F5344CB8AC3E}">
        <p14:creationId xmlns:p14="http://schemas.microsoft.com/office/powerpoint/2010/main" val="51442503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afterEffect">
                                  <p:stCondLst>
                                    <p:cond delay="0"/>
                                  </p:stCondLst>
                                  <p:childTnLst>
                                    <p:animScale>
                                      <p:cBhvr>
                                        <p:cTn id="6" dur="2000" fill="hold"/>
                                        <p:tgtEl>
                                          <p:spTgt spid="5"/>
                                        </p:tgtEl>
                                      </p:cBhvr>
                                      <p:by x="150000" y="150000"/>
                                    </p:animScale>
                                  </p:childTnLst>
                                </p:cTn>
                              </p:par>
                              <p:par>
                                <p:cTn id="7" presetID="22" presetClass="entr" presetSubtype="8" fill="hold" nodeType="withEffect">
                                  <p:stCondLst>
                                    <p:cond delay="2000"/>
                                  </p:stCondLst>
                                  <p:childTnLst>
                                    <p:set>
                                      <p:cBhvr>
                                        <p:cTn id="8" dur="1" fill="hold">
                                          <p:stCondLst>
                                            <p:cond delay="0"/>
                                          </p:stCondLst>
                                        </p:cTn>
                                        <p:tgtEl>
                                          <p:spTgt spid="3"/>
                                        </p:tgtEl>
                                        <p:attrNameLst>
                                          <p:attrName>style.visibility</p:attrName>
                                        </p:attrNameLst>
                                      </p:cBhvr>
                                      <p:to>
                                        <p:strVal val="visible"/>
                                      </p:to>
                                    </p:set>
                                    <p:animEffect transition="in" filter="wipe(left)">
                                      <p:cBhvr>
                                        <p:cTn id="9" dur="5000"/>
                                        <p:tgtEl>
                                          <p:spTgt spid="3"/>
                                        </p:tgtEl>
                                      </p:cBhvr>
                                    </p:animEffect>
                                  </p:childTnLst>
                                </p:cTn>
                              </p:par>
                              <p:par>
                                <p:cTn id="10" presetID="22" presetClass="entr" presetSubtype="8" fill="hold" nodeType="withEffect">
                                  <p:stCondLst>
                                    <p:cond delay="200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0"/>
                                        <p:tgtEl>
                                          <p:spTgt spid="4"/>
                                        </p:tgtEl>
                                      </p:cBhvr>
                                    </p:animEffect>
                                  </p:childTnLst>
                                </p:cTn>
                              </p:par>
                              <p:par>
                                <p:cTn id="13" presetID="22" presetClass="exit" presetSubtype="8" fill="hold" nodeType="withEffect">
                                  <p:stCondLst>
                                    <p:cond delay="10000"/>
                                  </p:stCondLst>
                                  <p:childTnLst>
                                    <p:animEffect transition="out" filter="wipe(left)">
                                      <p:cBhvr>
                                        <p:cTn id="14" dur="3000"/>
                                        <p:tgtEl>
                                          <p:spTgt spid="3"/>
                                        </p:tgtEl>
                                      </p:cBhvr>
                                    </p:animEffect>
                                    <p:set>
                                      <p:cBhvr>
                                        <p:cTn id="15" dur="1" fill="hold">
                                          <p:stCondLst>
                                            <p:cond delay="2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 name="Picture 2" descr="PhotonKey.gif"/>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9938" y="6262688"/>
            <a:ext cx="1350962" cy="233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Picture 3" descr="PhotonTrack.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90538" y="1812925"/>
            <a:ext cx="1184275" cy="736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4" descr="PhotonHits.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609725" y="1622425"/>
            <a:ext cx="349250" cy="319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5">
            <a:hlinkClick r:id="" action="ppaction://noaction"/>
          </p:cNvPr>
          <p:cNvSpPr>
            <a:spLocks noChangeArrowheads="1"/>
          </p:cNvSpPr>
          <p:nvPr/>
        </p:nvSpPr>
        <p:spPr bwMode="auto">
          <a:xfrm>
            <a:off x="0" y="120650"/>
            <a:ext cx="9144000" cy="6646863"/>
          </a:xfrm>
          <a:prstGeom prst="rect">
            <a:avLst/>
          </a:prstGeom>
          <a:gradFill rotWithShape="1">
            <a:gsLst>
              <a:gs pos="0">
                <a:srgbClr val="85FFDB">
                  <a:alpha val="0"/>
                </a:srgbClr>
              </a:gs>
              <a:gs pos="100000">
                <a:srgbClr val="00EBA8">
                  <a:alpha val="0"/>
                </a:srgbClr>
              </a:gs>
            </a:gsLst>
            <a:lin ang="5400000"/>
          </a:gradFill>
          <a:ln w="9525">
            <a:solidFill>
              <a:srgbClr val="00CC98"/>
            </a:solid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Tree>
    <p:extLst>
      <p:ext uri="{BB962C8B-B14F-4D97-AF65-F5344CB8AC3E}">
        <p14:creationId xmlns:p14="http://schemas.microsoft.com/office/powerpoint/2010/main" val="333698136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3"/>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4"/>
                                        </p:tgtEl>
                                        <p:attrNameLst>
                                          <p:attrName>style.visibility</p:attrName>
                                        </p:attrNameLst>
                                      </p:cBhvr>
                                      <p:to>
                                        <p:strVal val="visible"/>
                                      </p:to>
                                    </p:set>
                                    <p:animEffect transition="in" filter="wipe(left)">
                                      <p:cBhvr>
                                        <p:cTn id="9" dur="3000"/>
                                        <p:tgtEl>
                                          <p:spTgt spid="4"/>
                                        </p:tgtEl>
                                      </p:cBhvr>
                                    </p:animEffect>
                                  </p:childTnLst>
                                </p:cTn>
                              </p:par>
                              <p:par>
                                <p:cTn id="10" presetID="22" presetClass="entr" presetSubtype="8" fill="hold" nodeType="withEffect">
                                  <p:stCondLst>
                                    <p:cond delay="60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1000"/>
                                        <p:tgtEl>
                                          <p:spTgt spid="5"/>
                                        </p:tgtEl>
                                      </p:cBhvr>
                                    </p:animEffect>
                                  </p:childTnLst>
                                </p:cTn>
                              </p:par>
                              <p:par>
                                <p:cTn id="13" presetID="22" presetClass="exit" presetSubtype="8" fill="hold" nodeType="withEffect">
                                  <p:stCondLst>
                                    <p:cond delay="10000"/>
                                  </p:stCondLst>
                                  <p:childTnLst>
                                    <p:animEffect transition="out" filter="wipe(left)">
                                      <p:cBhvr>
                                        <p:cTn id="14" dur="2000"/>
                                        <p:tgtEl>
                                          <p:spTgt spid="4"/>
                                        </p:tgtEl>
                                      </p:cBhvr>
                                    </p:animEffect>
                                    <p:set>
                                      <p:cBhvr>
                                        <p:cTn id="15"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 name="Picture 2" descr="ChargedHadronTrack.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63563" y="2400300"/>
            <a:ext cx="1858962" cy="8620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Picture 3" descr="ChargedHadronHits.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08025" y="2362200"/>
            <a:ext cx="2706688" cy="15224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descr="ChargedHadronKey.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548188" y="5757863"/>
            <a:ext cx="3260725" cy="403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Rectangle 6">
            <a:hlinkClick r:id="" action="ppaction://noaction"/>
          </p:cNvPr>
          <p:cNvSpPr>
            <a:spLocks noChangeArrowheads="1"/>
          </p:cNvSpPr>
          <p:nvPr/>
        </p:nvSpPr>
        <p:spPr bwMode="auto">
          <a:xfrm>
            <a:off x="0" y="120650"/>
            <a:ext cx="9144000" cy="6646863"/>
          </a:xfrm>
          <a:prstGeom prst="rect">
            <a:avLst/>
          </a:prstGeom>
          <a:gradFill rotWithShape="1">
            <a:gsLst>
              <a:gs pos="0">
                <a:srgbClr val="85FFDB">
                  <a:alpha val="0"/>
                </a:srgbClr>
              </a:gs>
              <a:gs pos="100000">
                <a:srgbClr val="00EBA8">
                  <a:alpha val="0"/>
                </a:srgbClr>
              </a:gs>
            </a:gsLst>
            <a:lin ang="5400000"/>
          </a:gradFill>
          <a:ln w="9525">
            <a:solidFill>
              <a:srgbClr val="00CC98"/>
            </a:solid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Tree>
    <p:extLst>
      <p:ext uri="{BB962C8B-B14F-4D97-AF65-F5344CB8AC3E}">
        <p14:creationId xmlns:p14="http://schemas.microsoft.com/office/powerpoint/2010/main" val="236225344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6"/>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3"/>
                                        </p:tgtEl>
                                        <p:attrNameLst>
                                          <p:attrName>style.visibility</p:attrName>
                                        </p:attrNameLst>
                                      </p:cBhvr>
                                      <p:to>
                                        <p:strVal val="visible"/>
                                      </p:to>
                                    </p:set>
                                    <p:animEffect transition="in" filter="wipe(left)">
                                      <p:cBhvr>
                                        <p:cTn id="9" dur="2000"/>
                                        <p:tgtEl>
                                          <p:spTgt spid="3"/>
                                        </p:tgtEl>
                                      </p:cBhvr>
                                    </p:animEffect>
                                  </p:childTnLst>
                                </p:cTn>
                              </p:par>
                              <p:par>
                                <p:cTn id="10" presetID="22" presetClass="entr" presetSubtype="8" fill="hold" nodeType="withEffect">
                                  <p:stCondLst>
                                    <p:cond delay="300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3000"/>
                                        <p:tgtEl>
                                          <p:spTgt spid="4"/>
                                        </p:tgtEl>
                                      </p:cBhvr>
                                    </p:animEffect>
                                  </p:childTnLst>
                                </p:cTn>
                              </p:par>
                              <p:par>
                                <p:cTn id="13" presetID="22" presetClass="exit" presetSubtype="8" fill="hold" nodeType="withEffect">
                                  <p:stCondLst>
                                    <p:cond delay="10000"/>
                                  </p:stCondLst>
                                  <p:childTnLst>
                                    <p:animEffect transition="out" filter="wipe(left)">
                                      <p:cBhvr>
                                        <p:cTn id="14" dur="3000"/>
                                        <p:tgtEl>
                                          <p:spTgt spid="3"/>
                                        </p:tgtEl>
                                      </p:cBhvr>
                                    </p:animEffect>
                                    <p:set>
                                      <p:cBhvr>
                                        <p:cTn id="15" dur="1" fill="hold">
                                          <p:stCondLst>
                                            <p:cond delay="2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 name="Picture 2" descr="NeutralHadronKey.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7825" y="6246813"/>
            <a:ext cx="3392488" cy="2873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Picture 3" descr="NeutralHadronTrack.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58800" y="1903413"/>
            <a:ext cx="1995488" cy="598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4" descr="NeutralHadronHits.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184400" y="1377950"/>
            <a:ext cx="1211263" cy="8874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5">
            <a:hlinkClick r:id="" action="ppaction://noaction"/>
          </p:cNvPr>
          <p:cNvSpPr>
            <a:spLocks noChangeArrowheads="1"/>
          </p:cNvSpPr>
          <p:nvPr/>
        </p:nvSpPr>
        <p:spPr bwMode="auto">
          <a:xfrm>
            <a:off x="0" y="120650"/>
            <a:ext cx="9144000" cy="6646863"/>
          </a:xfrm>
          <a:prstGeom prst="rect">
            <a:avLst/>
          </a:prstGeom>
          <a:gradFill rotWithShape="1">
            <a:gsLst>
              <a:gs pos="0">
                <a:srgbClr val="85FFDB">
                  <a:alpha val="0"/>
                </a:srgbClr>
              </a:gs>
              <a:gs pos="100000">
                <a:srgbClr val="00EBA8">
                  <a:alpha val="0"/>
                </a:srgbClr>
              </a:gs>
            </a:gsLst>
            <a:lin ang="5400000"/>
          </a:gradFill>
          <a:ln w="9525">
            <a:solidFill>
              <a:srgbClr val="00CC98"/>
            </a:solid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Tree>
    <p:extLst>
      <p:ext uri="{BB962C8B-B14F-4D97-AF65-F5344CB8AC3E}">
        <p14:creationId xmlns:p14="http://schemas.microsoft.com/office/powerpoint/2010/main" val="229312704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3"/>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4"/>
                                        </p:tgtEl>
                                        <p:attrNameLst>
                                          <p:attrName>style.visibility</p:attrName>
                                        </p:attrNameLst>
                                      </p:cBhvr>
                                      <p:to>
                                        <p:strVal val="visible"/>
                                      </p:to>
                                    </p:set>
                                    <p:animEffect transition="in" filter="wipe(left)">
                                      <p:cBhvr>
                                        <p:cTn id="9" dur="3000"/>
                                        <p:tgtEl>
                                          <p:spTgt spid="4"/>
                                        </p:tgtEl>
                                      </p:cBhvr>
                                    </p:animEffect>
                                  </p:childTnLst>
                                </p:cTn>
                              </p:par>
                              <p:par>
                                <p:cTn id="10" presetID="22" presetClass="entr" presetSubtype="8" fill="hold" nodeType="withEffect">
                                  <p:stCondLst>
                                    <p:cond delay="50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2000"/>
                                        <p:tgtEl>
                                          <p:spTgt spid="5"/>
                                        </p:tgtEl>
                                      </p:cBhvr>
                                    </p:animEffect>
                                  </p:childTnLst>
                                </p:cTn>
                              </p:par>
                              <p:par>
                                <p:cTn id="13" presetID="22" presetClass="exit" presetSubtype="8" fill="hold" nodeType="withEffect">
                                  <p:stCondLst>
                                    <p:cond delay="10000"/>
                                  </p:stCondLst>
                                  <p:childTnLst>
                                    <p:animEffect transition="out" filter="wipe(left)">
                                      <p:cBhvr>
                                        <p:cTn id="14" dur="2000"/>
                                        <p:tgtEl>
                                          <p:spTgt spid="4"/>
                                        </p:tgtEl>
                                      </p:cBhvr>
                                    </p:animEffect>
                                    <p:set>
                                      <p:cBhvr>
                                        <p:cTn id="15"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3"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6" descr="MuonHits.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665663" y="1570038"/>
            <a:ext cx="4257675" cy="1787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descr="MuonTrack.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49275" y="2092325"/>
            <a:ext cx="8461375" cy="873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 name="Picture 10" descr="MuonHitsInTracker.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85763" y="2051050"/>
            <a:ext cx="1665287" cy="53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4" descr="MuonKey.gif"/>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11163" y="5838825"/>
            <a:ext cx="1395412" cy="241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7">
            <a:hlinkClick r:id="" action="ppaction://noaction"/>
          </p:cNvPr>
          <p:cNvSpPr>
            <a:spLocks noChangeArrowheads="1"/>
          </p:cNvSpPr>
          <p:nvPr/>
        </p:nvSpPr>
        <p:spPr bwMode="auto">
          <a:xfrm>
            <a:off x="0" y="120650"/>
            <a:ext cx="9144000" cy="6646863"/>
          </a:xfrm>
          <a:prstGeom prst="rect">
            <a:avLst/>
          </a:prstGeom>
          <a:gradFill rotWithShape="1">
            <a:gsLst>
              <a:gs pos="0">
                <a:srgbClr val="85FFDB">
                  <a:alpha val="0"/>
                </a:srgbClr>
              </a:gs>
              <a:gs pos="100000">
                <a:srgbClr val="00EBA8">
                  <a:alpha val="0"/>
                </a:srgbClr>
              </a:gs>
            </a:gsLst>
            <a:lin ang="5400000"/>
          </a:gradFill>
          <a:ln w="9525">
            <a:solidFill>
              <a:srgbClr val="00CC98"/>
            </a:solid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Tree>
    <p:extLst>
      <p:ext uri="{BB962C8B-B14F-4D97-AF65-F5344CB8AC3E}">
        <p14:creationId xmlns:p14="http://schemas.microsoft.com/office/powerpoint/2010/main" val="4549269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5"/>
                                        </p:tgtEl>
                                      </p:cBhvr>
                                      <p:by x="150000" y="150000"/>
                                    </p:animScale>
                                  </p:childTnLst>
                                </p:cTn>
                              </p:par>
                              <p:par>
                                <p:cTn id="7" presetID="22" presetClass="entr" presetSubtype="8" fill="hold" nodeType="withEffect">
                                  <p:stCondLst>
                                    <p:cond delay="2000"/>
                                  </p:stCondLst>
                                  <p:childTnLst>
                                    <p:set>
                                      <p:cBhvr>
                                        <p:cTn id="8" dur="1" fill="hold">
                                          <p:stCondLst>
                                            <p:cond delay="0"/>
                                          </p:stCondLst>
                                        </p:cTn>
                                        <p:tgtEl>
                                          <p:spTgt spid="6"/>
                                        </p:tgtEl>
                                        <p:attrNameLst>
                                          <p:attrName>style.visibility</p:attrName>
                                        </p:attrNameLst>
                                      </p:cBhvr>
                                      <p:to>
                                        <p:strVal val="visible"/>
                                      </p:to>
                                    </p:set>
                                    <p:animEffect transition="in" filter="wipe(left)">
                                      <p:cBhvr>
                                        <p:cTn id="9" dur="5000"/>
                                        <p:tgtEl>
                                          <p:spTgt spid="6"/>
                                        </p:tgtEl>
                                      </p:cBhvr>
                                    </p:animEffect>
                                  </p:childTnLst>
                                </p:cTn>
                              </p:par>
                              <p:par>
                                <p:cTn id="10" presetID="22" presetClass="entr" presetSubtype="8" fill="hold" nodeType="withEffect">
                                  <p:stCondLst>
                                    <p:cond delay="200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1000"/>
                                        <p:tgtEl>
                                          <p:spTgt spid="11"/>
                                        </p:tgtEl>
                                      </p:cBhvr>
                                    </p:animEffect>
                                  </p:childTnLst>
                                </p:cTn>
                              </p:par>
                              <p:par>
                                <p:cTn id="13" presetID="22" presetClass="entr" presetSubtype="8" fill="hold" nodeType="withEffect">
                                  <p:stCondLst>
                                    <p:cond delay="420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2000"/>
                                        <p:tgtEl>
                                          <p:spTgt spid="7"/>
                                        </p:tgtEl>
                                      </p:cBhvr>
                                    </p:animEffect>
                                  </p:childTnLst>
                                </p:cTn>
                              </p:par>
                              <p:par>
                                <p:cTn id="16" presetID="22" presetClass="exit" presetSubtype="8" fill="hold" nodeType="withEffect">
                                  <p:stCondLst>
                                    <p:cond delay="10000"/>
                                  </p:stCondLst>
                                  <p:childTnLst>
                                    <p:animEffect transition="out" filter="wipe(left)">
                                      <p:cBhvr>
                                        <p:cTn id="17" dur="3000"/>
                                        <p:tgtEl>
                                          <p:spTgt spid="6"/>
                                        </p:tgtEl>
                                      </p:cBhvr>
                                    </p:animEffect>
                                    <p:set>
                                      <p:cBhvr>
                                        <p:cTn id="18" dur="1" fill="hold">
                                          <p:stCondLst>
                                            <p:cond delay="29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z="2800" b="1" dirty="0">
                <a:solidFill>
                  <a:srgbClr val="002060"/>
                </a:solidFill>
              </a:rPr>
              <a:t>Il </a:t>
            </a:r>
            <a:r>
              <a:rPr lang="fr-FR" sz="2800" b="1" dirty="0" err="1">
                <a:solidFill>
                  <a:srgbClr val="002060"/>
                </a:solidFill>
              </a:rPr>
              <a:t>Modello</a:t>
            </a:r>
            <a:r>
              <a:rPr lang="fr-FR" sz="2800" b="1" dirty="0">
                <a:solidFill>
                  <a:srgbClr val="002060"/>
                </a:solidFill>
              </a:rPr>
              <a:t> Standard</a:t>
            </a:r>
            <a:endParaRPr lang="en-US" sz="2800" b="1" dirty="0">
              <a:solidFill>
                <a:srgbClr val="002060"/>
              </a:solidFill>
            </a:endParaRP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0EA2B60D-2C16-234D-B992-A5CB7E0D7813}" type="slidenum">
              <a:rPr lang="en-US" smtClean="0"/>
              <a:pPr/>
              <a:t>2</a:t>
            </a:fld>
            <a:endParaRPr lang="en-US"/>
          </a:p>
        </p:txBody>
      </p:sp>
      <p:pic>
        <p:nvPicPr>
          <p:cNvPr id="5" name="Picture 4"/>
          <p:cNvPicPr>
            <a:picLocks noChangeAspect="1"/>
          </p:cNvPicPr>
          <p:nvPr/>
        </p:nvPicPr>
        <p:blipFill>
          <a:blip r:embed="rId2"/>
          <a:stretch>
            <a:fillRect/>
          </a:stretch>
        </p:blipFill>
        <p:spPr>
          <a:xfrm>
            <a:off x="-101600" y="781308"/>
            <a:ext cx="9282112" cy="5530592"/>
          </a:xfrm>
          <a:prstGeom prst="rect">
            <a:avLst/>
          </a:prstGeom>
        </p:spPr>
      </p:pic>
    </p:spTree>
    <p:extLst>
      <p:ext uri="{BB962C8B-B14F-4D97-AF65-F5344CB8AC3E}">
        <p14:creationId xmlns:p14="http://schemas.microsoft.com/office/powerpoint/2010/main" val="35925415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liennummernplatzhalter 4"/>
          <p:cNvSpPr>
            <a:spLocks noGrp="1"/>
          </p:cNvSpPr>
          <p:nvPr>
            <p:ph type="sldNum" sz="quarter" idx="12"/>
          </p:nvPr>
        </p:nvSpPr>
        <p:spPr/>
        <p:txBody>
          <a:bodyPr/>
          <a:lstStyle/>
          <a:p>
            <a:fld id="{8B3A2E0C-C82B-45BD-AE35-3E1FED732782}" type="slidenum">
              <a:rPr lang="en-US"/>
              <a:pPr/>
              <a:t>20</a:t>
            </a:fld>
            <a:endParaRPr lang="en-US" dirty="0"/>
          </a:p>
        </p:txBody>
      </p:sp>
      <p:sp>
        <p:nvSpPr>
          <p:cNvPr id="231426" name="Rectangle 2"/>
          <p:cNvSpPr>
            <a:spLocks noGrp="1" noChangeArrowheads="1"/>
          </p:cNvSpPr>
          <p:nvPr>
            <p:ph type="title"/>
          </p:nvPr>
        </p:nvSpPr>
        <p:spPr>
          <a:xfrm>
            <a:off x="127000" y="0"/>
            <a:ext cx="6959600" cy="584200"/>
          </a:xfrm>
        </p:spPr>
        <p:txBody>
          <a:bodyPr>
            <a:normAutofit fontScale="90000"/>
          </a:bodyPr>
          <a:lstStyle/>
          <a:p>
            <a:pPr algn="l"/>
            <a:r>
              <a:rPr lang="en-US" b="1" dirty="0"/>
              <a:t>Particles’ identification</a:t>
            </a:r>
          </a:p>
        </p:txBody>
      </p:sp>
      <p:pic>
        <p:nvPicPr>
          <p:cNvPr id="231427" name="Picture 3"/>
          <p:cNvPicPr>
            <a:picLocks noChangeAspect="1" noChangeArrowheads="1"/>
          </p:cNvPicPr>
          <p:nvPr/>
        </p:nvPicPr>
        <p:blipFill>
          <a:blip r:embed="rId2" cstate="print"/>
          <a:srcRect/>
          <a:stretch>
            <a:fillRect/>
          </a:stretch>
        </p:blipFill>
        <p:spPr bwMode="auto">
          <a:xfrm>
            <a:off x="514350" y="1828800"/>
            <a:ext cx="6419850" cy="2286000"/>
          </a:xfrm>
          <a:prstGeom prst="rect">
            <a:avLst/>
          </a:prstGeom>
          <a:noFill/>
          <a:ln w="9525">
            <a:noFill/>
            <a:round/>
            <a:headEnd/>
            <a:tailEnd/>
          </a:ln>
          <a:effectLst/>
        </p:spPr>
      </p:pic>
      <p:sp>
        <p:nvSpPr>
          <p:cNvPr id="231428" name="Text Box 4"/>
          <p:cNvSpPr txBox="1">
            <a:spLocks noChangeArrowheads="1"/>
          </p:cNvSpPr>
          <p:nvPr/>
        </p:nvSpPr>
        <p:spPr bwMode="auto">
          <a:xfrm>
            <a:off x="169916" y="4879975"/>
            <a:ext cx="2988541" cy="660852"/>
          </a:xfrm>
          <a:prstGeom prst="rect">
            <a:avLst/>
          </a:prstGeom>
          <a:ln>
            <a:solidFill>
              <a:srgbClr val="000090"/>
            </a:solidFill>
            <a:headEnd/>
            <a:tailEnd/>
          </a:ln>
        </p:spPr>
        <p:style>
          <a:lnRef idx="1">
            <a:schemeClr val="accent3"/>
          </a:lnRef>
          <a:fillRef idx="2">
            <a:schemeClr val="accent3"/>
          </a:fillRef>
          <a:effectRef idx="1">
            <a:schemeClr val="accent3"/>
          </a:effectRef>
          <a:fontRef idx="minor">
            <a:schemeClr val="dk1"/>
          </a:fontRef>
        </p:style>
        <p:txBody>
          <a:bodyPr wrap="none" lIns="9000" tIns="9000" rIns="9000" bIns="9000">
            <a:spAutoFit/>
          </a:bodyPr>
          <a:lstStyle/>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rgbClr val="0000FF"/>
                </a:solidFill>
                <a:latin typeface="+mn-lt"/>
                <a:ea typeface="msmincho" charset="0"/>
                <a:cs typeface="msmincho" charset="0"/>
              </a:rPr>
              <a:t> </a:t>
            </a:r>
            <a:r>
              <a:rPr lang="en-GB" sz="1600" dirty="0">
                <a:solidFill>
                  <a:srgbClr val="0432FF"/>
                </a:solidFill>
              </a:rPr>
              <a:t>measure of the </a:t>
            </a:r>
            <a:r>
              <a:rPr lang="en-GB" sz="1600" dirty="0">
                <a:solidFill>
                  <a:srgbClr val="FF0000"/>
                </a:solidFill>
              </a:rPr>
              <a:t>momentum</a:t>
            </a:r>
            <a:r>
              <a:rPr lang="en-GB" sz="1600" dirty="0"/>
              <a:t> </a:t>
            </a: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t>via curvature </a:t>
            </a: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t>in the magnetic field</a:t>
            </a:r>
            <a:endParaRPr lang="en-GB" sz="1600" dirty="0">
              <a:solidFill>
                <a:srgbClr val="0070C0"/>
              </a:solidFill>
              <a:latin typeface="+mn-lt"/>
              <a:ea typeface="msmincho" charset="0"/>
              <a:cs typeface="msmincho" charset="0"/>
            </a:endParaRPr>
          </a:p>
        </p:txBody>
      </p:sp>
      <p:sp>
        <p:nvSpPr>
          <p:cNvPr id="231429" name="Text Box 5"/>
          <p:cNvSpPr txBox="1">
            <a:spLocks noChangeArrowheads="1"/>
          </p:cNvSpPr>
          <p:nvPr/>
        </p:nvSpPr>
        <p:spPr bwMode="auto">
          <a:xfrm>
            <a:off x="3347526" y="4892000"/>
            <a:ext cx="2512448" cy="660852"/>
          </a:xfrm>
          <a:prstGeom prst="rect">
            <a:avLst/>
          </a:prstGeom>
          <a:ln>
            <a:solidFill>
              <a:srgbClr val="000090"/>
            </a:solidFill>
            <a:headEnd/>
            <a:tailEnd/>
          </a:ln>
        </p:spPr>
        <p:style>
          <a:lnRef idx="1">
            <a:schemeClr val="accent3"/>
          </a:lnRef>
          <a:fillRef idx="2">
            <a:schemeClr val="accent3"/>
          </a:fillRef>
          <a:effectRef idx="1">
            <a:schemeClr val="accent3"/>
          </a:effectRef>
          <a:fontRef idx="minor">
            <a:schemeClr val="dk1"/>
          </a:fontRef>
        </p:style>
        <p:txBody>
          <a:bodyPr wrap="none" lIns="9000" tIns="9000" rIns="9000" bIns="9000">
            <a:spAutoFit/>
          </a:bodyPr>
          <a:lstStyle/>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rgbClr val="0000FF"/>
                </a:solidFill>
                <a:latin typeface="+mn-lt"/>
                <a:ea typeface="msmincho" charset="0"/>
                <a:cs typeface="msmincho" charset="0"/>
              </a:rPr>
              <a:t> measure of the </a:t>
            </a:r>
            <a:r>
              <a:rPr lang="en-GB" sz="1600" dirty="0">
                <a:solidFill>
                  <a:srgbClr val="FF0000"/>
                </a:solidFill>
                <a:latin typeface="+mn-lt"/>
                <a:ea typeface="msmincho" charset="0"/>
                <a:cs typeface="msmincho" charset="0"/>
              </a:rPr>
              <a:t>energy </a:t>
            </a: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chemeClr val="tx1"/>
                </a:solidFill>
                <a:ea typeface="msmincho" charset="0"/>
                <a:cs typeface="msmincho" charset="0"/>
              </a:rPr>
              <a:t>via</a:t>
            </a:r>
            <a:r>
              <a:rPr lang="en-GB" sz="1600" dirty="0">
                <a:solidFill>
                  <a:schemeClr val="tx1"/>
                </a:solidFill>
                <a:latin typeface="+mn-lt"/>
                <a:ea typeface="msmincho" charset="0"/>
                <a:cs typeface="msmincho" charset="0"/>
              </a:rPr>
              <a:t> total absorption </a:t>
            </a: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chemeClr val="tx1"/>
                </a:solidFill>
                <a:latin typeface="+mn-lt"/>
                <a:ea typeface="msmincho" charset="0"/>
                <a:cs typeface="msmincho" charset="0"/>
              </a:rPr>
              <a:t>of the shower</a:t>
            </a:r>
            <a:endParaRPr lang="en-GB" sz="1600" dirty="0">
              <a:solidFill>
                <a:srgbClr val="0000FF"/>
              </a:solidFill>
              <a:latin typeface="+mn-lt"/>
              <a:ea typeface="msmincho" charset="0"/>
              <a:cs typeface="msmincho" charset="0"/>
            </a:endParaRPr>
          </a:p>
        </p:txBody>
      </p:sp>
      <p:sp>
        <p:nvSpPr>
          <p:cNvPr id="231430" name="Text Box 6"/>
          <p:cNvSpPr txBox="1">
            <a:spLocks noChangeArrowheads="1"/>
          </p:cNvSpPr>
          <p:nvPr/>
        </p:nvSpPr>
        <p:spPr bwMode="auto">
          <a:xfrm>
            <a:off x="6120291" y="4464050"/>
            <a:ext cx="2961289" cy="875077"/>
          </a:xfrm>
          <a:prstGeom prst="rect">
            <a:avLst/>
          </a:prstGeom>
          <a:ln>
            <a:solidFill>
              <a:srgbClr val="000090"/>
            </a:solidFill>
            <a:headEnd/>
            <a:tailEnd/>
          </a:ln>
        </p:spPr>
        <p:style>
          <a:lnRef idx="1">
            <a:schemeClr val="accent3"/>
          </a:lnRef>
          <a:fillRef idx="2">
            <a:schemeClr val="accent3"/>
          </a:fillRef>
          <a:effectRef idx="1">
            <a:schemeClr val="accent3"/>
          </a:effectRef>
          <a:fontRef idx="minor">
            <a:schemeClr val="dk1"/>
          </a:fontRef>
        </p:style>
        <p:txBody>
          <a:bodyPr wrap="none" lIns="9000" tIns="9000" rIns="9000" bIns="9000">
            <a:spAutoFit/>
          </a:bodyPr>
          <a:lstStyle/>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rgbClr val="0000FF"/>
                </a:solidFill>
                <a:latin typeface="+mn-lt"/>
                <a:ea typeface="msmincho" charset="0"/>
                <a:cs typeface="msmincho" charset="0"/>
              </a:rPr>
              <a:t> </a:t>
            </a:r>
            <a:r>
              <a:rPr lang="en-GB" sz="1600" dirty="0">
                <a:solidFill>
                  <a:srgbClr val="0000FF"/>
                </a:solidFill>
                <a:ea typeface="msmincho" charset="0"/>
                <a:cs typeface="msmincho" charset="0"/>
              </a:rPr>
              <a:t>identification of </a:t>
            </a:r>
            <a:r>
              <a:rPr lang="en-GB" sz="1600" dirty="0">
                <a:solidFill>
                  <a:srgbClr val="0000FF"/>
                </a:solidFill>
                <a:latin typeface="+mn-lt"/>
                <a:ea typeface="msmincho" charset="0"/>
                <a:cs typeface="msmincho" charset="0"/>
              </a:rPr>
              <a:t> </a:t>
            </a:r>
            <a:r>
              <a:rPr lang="en-GB" sz="1600" dirty="0">
                <a:solidFill>
                  <a:srgbClr val="FF0000"/>
                </a:solidFill>
                <a:latin typeface="+mn-lt"/>
                <a:ea typeface="msmincho" charset="0"/>
                <a:cs typeface="msmincho" charset="0"/>
              </a:rPr>
              <a:t>muons</a:t>
            </a: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chemeClr val="tx1"/>
                </a:solidFill>
                <a:ea typeface="msmincho" charset="0"/>
                <a:cs typeface="msmincho" charset="0"/>
              </a:rPr>
              <a:t>They cross the full detector</a:t>
            </a:r>
            <a:r>
              <a:rPr lang="en-GB" sz="1600" dirty="0">
                <a:solidFill>
                  <a:schemeClr val="tx1"/>
                </a:solidFill>
                <a:latin typeface="+mn-lt"/>
                <a:ea typeface="msmincho" charset="0"/>
                <a:cs typeface="msmincho" charset="0"/>
              </a:rPr>
              <a:t> </a:t>
            </a: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chemeClr val="tx1"/>
                </a:solidFill>
                <a:latin typeface="+mn-lt"/>
                <a:ea typeface="msmincho" charset="0"/>
                <a:cs typeface="msmincho" charset="0"/>
              </a:rPr>
              <a:t>Long lever arm:</a:t>
            </a: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chemeClr val="tx1"/>
                </a:solidFill>
                <a:ea typeface="msmincho" charset="0"/>
                <a:cs typeface="msmincho" charset="0"/>
              </a:rPr>
              <a:t>m</a:t>
            </a:r>
            <a:r>
              <a:rPr lang="de-DE" sz="1600" dirty="0" err="1">
                <a:solidFill>
                  <a:schemeClr val="tx1"/>
                </a:solidFill>
                <a:ea typeface="msmincho" charset="0"/>
                <a:cs typeface="msmincho" charset="0"/>
              </a:rPr>
              <a:t>easure</a:t>
            </a:r>
            <a:r>
              <a:rPr lang="de-DE" sz="1600" dirty="0">
                <a:solidFill>
                  <a:schemeClr val="tx1"/>
                </a:solidFill>
                <a:ea typeface="msmincho" charset="0"/>
                <a:cs typeface="msmincho" charset="0"/>
              </a:rPr>
              <a:t> </a:t>
            </a:r>
            <a:r>
              <a:rPr lang="de-DE" sz="1600" dirty="0" err="1">
                <a:solidFill>
                  <a:schemeClr val="tx1"/>
                </a:solidFill>
                <a:ea typeface="msmincho" charset="0"/>
                <a:cs typeface="msmincho" charset="0"/>
              </a:rPr>
              <a:t>of</a:t>
            </a:r>
            <a:r>
              <a:rPr lang="de-DE" sz="1600" dirty="0">
                <a:solidFill>
                  <a:schemeClr val="tx1"/>
                </a:solidFill>
                <a:ea typeface="msmincho" charset="0"/>
                <a:cs typeface="msmincho" charset="0"/>
              </a:rPr>
              <a:t> </a:t>
            </a:r>
            <a:r>
              <a:rPr lang="de-DE" sz="1600" dirty="0" err="1">
                <a:solidFill>
                  <a:schemeClr val="tx1"/>
                </a:solidFill>
                <a:ea typeface="msmincho" charset="0"/>
                <a:cs typeface="msmincho" charset="0"/>
              </a:rPr>
              <a:t>their</a:t>
            </a:r>
            <a:r>
              <a:rPr lang="de-DE" sz="1600" dirty="0">
                <a:solidFill>
                  <a:srgbClr val="FF0000"/>
                </a:solidFill>
                <a:ea typeface="msmincho" charset="0"/>
                <a:cs typeface="msmincho" charset="0"/>
              </a:rPr>
              <a:t> </a:t>
            </a:r>
            <a:r>
              <a:rPr lang="de-DE" sz="1600" dirty="0" err="1">
                <a:solidFill>
                  <a:srgbClr val="FF0000"/>
                </a:solidFill>
                <a:ea typeface="msmincho" charset="0"/>
                <a:cs typeface="msmincho" charset="0"/>
              </a:rPr>
              <a:t>momentum</a:t>
            </a:r>
            <a:endParaRPr lang="en-GB" sz="1600" dirty="0">
              <a:solidFill>
                <a:srgbClr val="FF0000"/>
              </a:solidFill>
              <a:latin typeface="+mn-lt"/>
              <a:ea typeface="msmincho" charset="0"/>
              <a:cs typeface="msmincho" charset="0"/>
            </a:endParaRPr>
          </a:p>
        </p:txBody>
      </p:sp>
      <p:sp>
        <p:nvSpPr>
          <p:cNvPr id="231431" name="Text Box 7"/>
          <p:cNvSpPr txBox="1">
            <a:spLocks noChangeArrowheads="1"/>
          </p:cNvSpPr>
          <p:nvPr/>
        </p:nvSpPr>
        <p:spPr bwMode="auto">
          <a:xfrm>
            <a:off x="3276600" y="4192588"/>
            <a:ext cx="2654300" cy="343496"/>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square" lIns="9000" tIns="9000" rIns="9000" bIns="9000">
            <a:spAutoFit/>
          </a:bodyPr>
          <a:lstStyle/>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a:solidFill>
                  <a:srgbClr val="0000FF"/>
                </a:solidFill>
                <a:latin typeface="+mn-lt"/>
                <a:ea typeface="msmincho" charset="0"/>
                <a:cs typeface="msmincho" charset="0"/>
              </a:rPr>
              <a:t> </a:t>
            </a:r>
            <a:r>
              <a:rPr lang="en-GB" sz="1200" dirty="0">
                <a:solidFill>
                  <a:srgbClr val="008000"/>
                </a:solidFill>
                <a:latin typeface="+mn-lt"/>
                <a:ea typeface="msmincho" charset="0"/>
                <a:cs typeface="msmincho" charset="0"/>
              </a:rPr>
              <a:t>electromagnetic     </a:t>
            </a:r>
            <a:r>
              <a:rPr lang="en-GB" sz="1200" dirty="0" err="1">
                <a:solidFill>
                  <a:srgbClr val="008000"/>
                </a:solidFill>
                <a:latin typeface="+mn-lt"/>
                <a:ea typeface="msmincho" charset="0"/>
                <a:cs typeface="msmincho" charset="0"/>
              </a:rPr>
              <a:t>hadronic</a:t>
            </a:r>
            <a:r>
              <a:rPr lang="en-GB" sz="1200" dirty="0">
                <a:solidFill>
                  <a:srgbClr val="008000"/>
                </a:solidFill>
                <a:latin typeface="+mn-lt"/>
                <a:ea typeface="msmincho" charset="0"/>
                <a:cs typeface="msmincho" charset="0"/>
              </a:rPr>
              <a:t> </a:t>
            </a: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a:solidFill>
                  <a:srgbClr val="0000FF"/>
                </a:solidFill>
                <a:latin typeface="+mn-lt"/>
                <a:ea typeface="msmincho" charset="0"/>
                <a:cs typeface="msmincho" charset="0"/>
              </a:rPr>
              <a:t>       shower </a:t>
            </a:r>
          </a:p>
        </p:txBody>
      </p:sp>
      <p:sp>
        <p:nvSpPr>
          <p:cNvPr id="231432" name="Line 8"/>
          <p:cNvSpPr>
            <a:spLocks noChangeShapeType="1"/>
          </p:cNvSpPr>
          <p:nvPr/>
        </p:nvSpPr>
        <p:spPr bwMode="auto">
          <a:xfrm flipV="1">
            <a:off x="1765300" y="4210050"/>
            <a:ext cx="1003300" cy="604838"/>
          </a:xfrm>
          <a:prstGeom prst="line">
            <a:avLst/>
          </a:prstGeom>
          <a:noFill/>
          <a:ln w="36720">
            <a:solidFill>
              <a:srgbClr val="FF0000"/>
            </a:solidFill>
            <a:round/>
            <a:headEnd/>
            <a:tailEnd type="triangle" w="med" len="med"/>
          </a:ln>
          <a:effectLst/>
        </p:spPr>
        <p:txBody>
          <a:bodyPr/>
          <a:lstStyle/>
          <a:p>
            <a:endParaRPr lang="en-GB"/>
          </a:p>
        </p:txBody>
      </p:sp>
      <p:sp>
        <p:nvSpPr>
          <p:cNvPr id="231433" name="Line 9"/>
          <p:cNvSpPr>
            <a:spLocks noChangeShapeType="1"/>
          </p:cNvSpPr>
          <p:nvPr/>
        </p:nvSpPr>
        <p:spPr bwMode="auto">
          <a:xfrm flipH="1" flipV="1">
            <a:off x="6934200" y="3505200"/>
            <a:ext cx="762000" cy="838200"/>
          </a:xfrm>
          <a:prstGeom prst="line">
            <a:avLst/>
          </a:prstGeom>
          <a:noFill/>
          <a:ln w="36720">
            <a:solidFill>
              <a:srgbClr val="FF0000"/>
            </a:solidFill>
            <a:round/>
            <a:headEnd/>
            <a:tailEnd type="triangle" w="med" len="med"/>
          </a:ln>
          <a:effectLst/>
        </p:spPr>
        <p:txBody>
          <a:bodyPr/>
          <a:lstStyle/>
          <a:p>
            <a:endParaRPr lang="en-GB"/>
          </a:p>
        </p:txBody>
      </p:sp>
      <p:sp>
        <p:nvSpPr>
          <p:cNvPr id="231434" name="Line 10"/>
          <p:cNvSpPr>
            <a:spLocks noChangeShapeType="1"/>
          </p:cNvSpPr>
          <p:nvPr/>
        </p:nvSpPr>
        <p:spPr bwMode="auto">
          <a:xfrm flipH="1" flipV="1">
            <a:off x="4056063" y="4473575"/>
            <a:ext cx="366712" cy="354013"/>
          </a:xfrm>
          <a:prstGeom prst="line">
            <a:avLst/>
          </a:prstGeom>
          <a:noFill/>
          <a:ln w="36720">
            <a:solidFill>
              <a:srgbClr val="FF0000"/>
            </a:solidFill>
            <a:round/>
            <a:headEnd/>
            <a:tailEnd type="triangle" w="med" len="med"/>
          </a:ln>
          <a:effectLst/>
        </p:spPr>
        <p:txBody>
          <a:bodyPr/>
          <a:lstStyle/>
          <a:p>
            <a:endParaRPr lang="en-GB"/>
          </a:p>
        </p:txBody>
      </p:sp>
      <p:sp>
        <p:nvSpPr>
          <p:cNvPr id="231435" name="Line 11"/>
          <p:cNvSpPr>
            <a:spLocks noChangeShapeType="1"/>
          </p:cNvSpPr>
          <p:nvPr/>
        </p:nvSpPr>
        <p:spPr bwMode="auto">
          <a:xfrm flipV="1">
            <a:off x="4838700" y="4460875"/>
            <a:ext cx="363537" cy="354013"/>
          </a:xfrm>
          <a:prstGeom prst="line">
            <a:avLst/>
          </a:prstGeom>
          <a:noFill/>
          <a:ln w="36720">
            <a:solidFill>
              <a:srgbClr val="FF0000"/>
            </a:solidFill>
            <a:round/>
            <a:headEnd/>
            <a:tailEnd type="triangle" w="med" len="med"/>
          </a:ln>
          <a:effectLst/>
        </p:spPr>
        <p:txBody>
          <a:bodyPr/>
          <a:lstStyle/>
          <a:p>
            <a:endParaRPr lang="en-GB"/>
          </a:p>
        </p:txBody>
      </p:sp>
      <p:sp>
        <p:nvSpPr>
          <p:cNvPr id="231436" name="Text Box 12"/>
          <p:cNvSpPr txBox="1">
            <a:spLocks noChangeArrowheads="1"/>
          </p:cNvSpPr>
          <p:nvPr/>
        </p:nvSpPr>
        <p:spPr bwMode="auto">
          <a:xfrm>
            <a:off x="7125018" y="2209800"/>
            <a:ext cx="966152" cy="343496"/>
          </a:xfrm>
          <a:prstGeom prst="rect">
            <a:avLst/>
          </a:prstGeom>
          <a:ln>
            <a:solidFill>
              <a:srgbClr val="000090"/>
            </a:solidFill>
            <a:headEnd/>
            <a:tailEnd/>
          </a:ln>
        </p:spPr>
        <p:style>
          <a:lnRef idx="1">
            <a:schemeClr val="accent3"/>
          </a:lnRef>
          <a:fillRef idx="2">
            <a:schemeClr val="accent3"/>
          </a:fillRef>
          <a:effectRef idx="1">
            <a:schemeClr val="accent3"/>
          </a:effectRef>
          <a:fontRef idx="minor">
            <a:schemeClr val="dk1"/>
          </a:fontRef>
        </p:style>
        <p:txBody>
          <a:bodyPr wrap="none" lIns="9000" tIns="9000" rIns="9000" bIns="9000">
            <a:spAutoFit/>
          </a:bodyPr>
          <a:lstStyle/>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a:solidFill>
                  <a:srgbClr val="0000FF"/>
                </a:solidFill>
                <a:latin typeface="+mn-lt"/>
                <a:ea typeface="msmincho" charset="0"/>
                <a:cs typeface="msmincho" charset="0"/>
              </a:rPr>
              <a:t> undetected </a:t>
            </a: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a:solidFill>
                  <a:srgbClr val="FF0000"/>
                </a:solidFill>
                <a:latin typeface="+mn-lt"/>
                <a:ea typeface="msmincho" charset="0"/>
                <a:cs typeface="msmincho" charset="0"/>
              </a:rPr>
              <a:t> neutrinos...</a:t>
            </a:r>
            <a:r>
              <a:rPr lang="en-GB" sz="1200" dirty="0">
                <a:solidFill>
                  <a:srgbClr val="0000FF"/>
                </a:solidFill>
                <a:latin typeface="+mn-lt"/>
                <a:ea typeface="msmincho" charset="0"/>
                <a:cs typeface="msmincho" charset="0"/>
              </a:rPr>
              <a:t> </a:t>
            </a:r>
          </a:p>
        </p:txBody>
      </p:sp>
      <p:sp>
        <p:nvSpPr>
          <p:cNvPr id="231437" name="Line 13"/>
          <p:cNvSpPr>
            <a:spLocks noChangeShapeType="1"/>
          </p:cNvSpPr>
          <p:nvPr/>
        </p:nvSpPr>
        <p:spPr bwMode="auto">
          <a:xfrm>
            <a:off x="8229600" y="2438400"/>
            <a:ext cx="688975" cy="1588"/>
          </a:xfrm>
          <a:prstGeom prst="line">
            <a:avLst/>
          </a:prstGeom>
          <a:noFill/>
          <a:ln w="36720">
            <a:solidFill>
              <a:srgbClr val="000000"/>
            </a:solidFill>
            <a:round/>
            <a:headEnd/>
            <a:tailEnd type="triangle" w="med" len="med"/>
          </a:ln>
          <a:effectLst/>
        </p:spPr>
        <p:txBody>
          <a:bodyPr/>
          <a:lstStyle/>
          <a:p>
            <a:endParaRPr lang="en-GB"/>
          </a:p>
        </p:txBody>
      </p:sp>
      <p:sp>
        <p:nvSpPr>
          <p:cNvPr id="231438" name="Oval 14"/>
          <p:cNvSpPr>
            <a:spLocks noChangeArrowheads="1"/>
          </p:cNvSpPr>
          <p:nvPr/>
        </p:nvSpPr>
        <p:spPr bwMode="auto">
          <a:xfrm>
            <a:off x="260350" y="2170113"/>
            <a:ext cx="1576388" cy="2105025"/>
          </a:xfrm>
          <a:prstGeom prst="ellipse">
            <a:avLst/>
          </a:prstGeom>
          <a:noFill/>
          <a:ln w="36720">
            <a:solidFill>
              <a:srgbClr val="008000"/>
            </a:solidFill>
            <a:round/>
            <a:headEnd/>
            <a:tailEnd/>
          </a:ln>
          <a:effectLst/>
        </p:spPr>
        <p:txBody>
          <a:bodyPr wrap="none" anchor="ctr"/>
          <a:lstStyle/>
          <a:p>
            <a:endParaRPr lang="en-GB"/>
          </a:p>
        </p:txBody>
      </p:sp>
      <p:sp>
        <p:nvSpPr>
          <p:cNvPr id="18" name="Textfeld 17"/>
          <p:cNvSpPr txBox="1"/>
          <p:nvPr/>
        </p:nvSpPr>
        <p:spPr>
          <a:xfrm>
            <a:off x="7205682" y="976298"/>
            <a:ext cx="1493393" cy="461665"/>
          </a:xfrm>
          <a:prstGeom prst="rect">
            <a:avLst/>
          </a:prstGeom>
          <a:ln>
            <a:solidFill>
              <a:srgbClr val="000090"/>
            </a:solidFill>
          </a:ln>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GB" sz="1200" dirty="0">
                <a:solidFill>
                  <a:schemeClr val="tx1"/>
                </a:solidFill>
              </a:rPr>
              <a:t>measurement by</a:t>
            </a:r>
          </a:p>
          <a:p>
            <a:r>
              <a:rPr lang="en-GB" sz="1200" dirty="0">
                <a:solidFill>
                  <a:srgbClr val="0070C0"/>
                </a:solidFill>
              </a:rPr>
              <a:t>missing energy</a:t>
            </a:r>
          </a:p>
        </p:txBody>
      </p:sp>
      <p:cxnSp>
        <p:nvCxnSpPr>
          <p:cNvPr id="20" name="Gerade Verbindung mit Pfeil 19"/>
          <p:cNvCxnSpPr/>
          <p:nvPr/>
        </p:nvCxnSpPr>
        <p:spPr>
          <a:xfrm rot="5400000">
            <a:off x="7419996" y="1833554"/>
            <a:ext cx="500066" cy="714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44139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71C258-8571-BD45-BC51-4963AAE6506B}"/>
              </a:ext>
            </a:extLst>
          </p:cNvPr>
          <p:cNvSpPr>
            <a:spLocks noGrp="1"/>
          </p:cNvSpPr>
          <p:nvPr>
            <p:ph type="title"/>
          </p:nvPr>
        </p:nvSpPr>
        <p:spPr/>
        <p:txBody>
          <a:bodyPr/>
          <a:lstStyle/>
          <a:p>
            <a:endParaRPr lang="en-FR"/>
          </a:p>
        </p:txBody>
      </p:sp>
      <p:sp>
        <p:nvSpPr>
          <p:cNvPr id="3" name="Content Placeholder 2">
            <a:extLst>
              <a:ext uri="{FF2B5EF4-FFF2-40B4-BE49-F238E27FC236}">
                <a16:creationId xmlns:a16="http://schemas.microsoft.com/office/drawing/2014/main" id="{3706709A-F77E-1147-BAEC-A71AB8F9592C}"/>
              </a:ext>
            </a:extLst>
          </p:cNvPr>
          <p:cNvSpPr>
            <a:spLocks noGrp="1"/>
          </p:cNvSpPr>
          <p:nvPr>
            <p:ph idx="1"/>
          </p:nvPr>
        </p:nvSpPr>
        <p:spPr/>
        <p:txBody>
          <a:bodyPr/>
          <a:lstStyle/>
          <a:p>
            <a:endParaRPr lang="en-FR"/>
          </a:p>
        </p:txBody>
      </p:sp>
      <p:pic>
        <p:nvPicPr>
          <p:cNvPr id="4" name="Picture 3">
            <a:extLst>
              <a:ext uri="{FF2B5EF4-FFF2-40B4-BE49-F238E27FC236}">
                <a16:creationId xmlns:a16="http://schemas.microsoft.com/office/drawing/2014/main" id="{4416845D-E9E2-C149-99F8-59E00222725A}"/>
              </a:ext>
            </a:extLst>
          </p:cNvPr>
          <p:cNvPicPr>
            <a:picLocks noChangeAspect="1"/>
          </p:cNvPicPr>
          <p:nvPr/>
        </p:nvPicPr>
        <p:blipFill>
          <a:blip r:embed="rId2"/>
          <a:stretch>
            <a:fillRect/>
          </a:stretch>
        </p:blipFill>
        <p:spPr>
          <a:xfrm>
            <a:off x="0" y="140179"/>
            <a:ext cx="9144000" cy="6577642"/>
          </a:xfrm>
          <a:prstGeom prst="rect">
            <a:avLst/>
          </a:prstGeom>
        </p:spPr>
      </p:pic>
    </p:spTree>
    <p:extLst>
      <p:ext uri="{BB962C8B-B14F-4D97-AF65-F5344CB8AC3E}">
        <p14:creationId xmlns:p14="http://schemas.microsoft.com/office/powerpoint/2010/main" val="31360232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1A998-C208-0A42-87A1-4E5FF3E15D2E}"/>
              </a:ext>
            </a:extLst>
          </p:cNvPr>
          <p:cNvSpPr>
            <a:spLocks noGrp="1"/>
          </p:cNvSpPr>
          <p:nvPr>
            <p:ph type="title"/>
          </p:nvPr>
        </p:nvSpPr>
        <p:spPr>
          <a:xfrm>
            <a:off x="101876" y="0"/>
            <a:ext cx="8406020" cy="633112"/>
          </a:xfrm>
        </p:spPr>
        <p:txBody>
          <a:bodyPr>
            <a:noAutofit/>
          </a:bodyPr>
          <a:lstStyle/>
          <a:p>
            <a:r>
              <a:rPr lang="fr-FR" sz="2400" b="1" dirty="0">
                <a:solidFill>
                  <a:srgbClr val="002060"/>
                </a:solidFill>
              </a:rPr>
              <a:t>Come </a:t>
            </a:r>
            <a:r>
              <a:rPr lang="fr-FR" sz="2400" b="1" dirty="0" err="1">
                <a:solidFill>
                  <a:srgbClr val="002060"/>
                </a:solidFill>
              </a:rPr>
              <a:t>riconosciamo</a:t>
            </a:r>
            <a:r>
              <a:rPr lang="fr-FR" sz="2400" b="1" dirty="0">
                <a:solidFill>
                  <a:srgbClr val="002060"/>
                </a:solidFill>
              </a:rPr>
              <a:t> le </a:t>
            </a:r>
            <a:r>
              <a:rPr lang="fr-FR" sz="2400" b="1" dirty="0" err="1">
                <a:solidFill>
                  <a:srgbClr val="002060"/>
                </a:solidFill>
              </a:rPr>
              <a:t>particelle</a:t>
            </a:r>
            <a:r>
              <a:rPr lang="fr-FR" sz="2400" b="1" dirty="0">
                <a:solidFill>
                  <a:srgbClr val="002060"/>
                </a:solidFill>
              </a:rPr>
              <a:t> </a:t>
            </a:r>
            <a:endParaRPr lang="en-FR" sz="2400" b="1" dirty="0">
              <a:solidFill>
                <a:srgbClr val="002060"/>
              </a:solidFill>
            </a:endParaRPr>
          </a:p>
        </p:txBody>
      </p:sp>
      <p:sp>
        <p:nvSpPr>
          <p:cNvPr id="3" name="Content Placeholder 2">
            <a:extLst>
              <a:ext uri="{FF2B5EF4-FFF2-40B4-BE49-F238E27FC236}">
                <a16:creationId xmlns:a16="http://schemas.microsoft.com/office/drawing/2014/main" id="{DF2167AD-DD1F-054E-BE84-F566EE5E88B3}"/>
              </a:ext>
            </a:extLst>
          </p:cNvPr>
          <p:cNvSpPr>
            <a:spLocks noGrp="1"/>
          </p:cNvSpPr>
          <p:nvPr>
            <p:ph idx="1"/>
          </p:nvPr>
        </p:nvSpPr>
        <p:spPr>
          <a:xfrm>
            <a:off x="249923" y="648446"/>
            <a:ext cx="8630308" cy="4351338"/>
          </a:xfrm>
        </p:spPr>
        <p:txBody>
          <a:bodyPr/>
          <a:lstStyle/>
          <a:p>
            <a:r>
              <a:rPr lang="fr-FR" dirty="0" err="1">
                <a:solidFill>
                  <a:srgbClr val="00B050"/>
                </a:solidFill>
              </a:rPr>
              <a:t>Elettrone</a:t>
            </a:r>
            <a:r>
              <a:rPr lang="fr-FR" dirty="0">
                <a:solidFill>
                  <a:srgbClr val="00B050"/>
                </a:solidFill>
              </a:rPr>
              <a:t> </a:t>
            </a:r>
            <a:r>
              <a:rPr lang="fr-FR" dirty="0">
                <a:solidFill>
                  <a:srgbClr val="00B050"/>
                </a:solidFill>
                <a:sym typeface="Wingdings" pitchFamily="2" charset="2"/>
              </a:rPr>
              <a:t></a:t>
            </a:r>
            <a:r>
              <a:rPr lang="fr-FR" dirty="0">
                <a:solidFill>
                  <a:srgbClr val="00B050"/>
                </a:solidFill>
              </a:rPr>
              <a:t> verde (</a:t>
            </a:r>
            <a:r>
              <a:rPr lang="fr-FR" dirty="0" err="1">
                <a:solidFill>
                  <a:srgbClr val="00B050"/>
                </a:solidFill>
              </a:rPr>
              <a:t>traccia+sciame</a:t>
            </a:r>
            <a:r>
              <a:rPr lang="fr-FR" dirty="0">
                <a:solidFill>
                  <a:srgbClr val="00B050"/>
                </a:solidFill>
              </a:rPr>
              <a:t> </a:t>
            </a:r>
            <a:r>
              <a:rPr lang="fr-FR" dirty="0" err="1">
                <a:solidFill>
                  <a:srgbClr val="00B050"/>
                </a:solidFill>
              </a:rPr>
              <a:t>elettromagnetico</a:t>
            </a:r>
            <a:r>
              <a:rPr lang="fr-FR" dirty="0">
                <a:solidFill>
                  <a:srgbClr val="00B050"/>
                </a:solidFill>
              </a:rPr>
              <a:t>) </a:t>
            </a:r>
          </a:p>
          <a:p>
            <a:r>
              <a:rPr lang="fr-FR" dirty="0" err="1">
                <a:solidFill>
                  <a:srgbClr val="FF0000"/>
                </a:solidFill>
              </a:rPr>
              <a:t>Muone</a:t>
            </a:r>
            <a:r>
              <a:rPr lang="fr-FR" dirty="0">
                <a:solidFill>
                  <a:srgbClr val="FF0000"/>
                </a:solidFill>
              </a:rPr>
              <a:t> </a:t>
            </a:r>
            <a:r>
              <a:rPr lang="fr-FR" dirty="0">
                <a:solidFill>
                  <a:srgbClr val="FF0000"/>
                </a:solidFill>
                <a:sym typeface="Wingdings" pitchFamily="2" charset="2"/>
              </a:rPr>
              <a:t></a:t>
            </a:r>
            <a:r>
              <a:rPr lang="fr-FR" dirty="0">
                <a:solidFill>
                  <a:srgbClr val="FF0000"/>
                </a:solidFill>
              </a:rPr>
              <a:t> </a:t>
            </a:r>
            <a:r>
              <a:rPr lang="fr-FR" dirty="0" err="1">
                <a:solidFill>
                  <a:srgbClr val="FF0000"/>
                </a:solidFill>
              </a:rPr>
              <a:t>rosso</a:t>
            </a:r>
            <a:r>
              <a:rPr lang="fr-FR" dirty="0">
                <a:solidFill>
                  <a:srgbClr val="FF0000"/>
                </a:solidFill>
              </a:rPr>
              <a:t> (</a:t>
            </a:r>
            <a:r>
              <a:rPr lang="fr-FR" dirty="0" err="1">
                <a:solidFill>
                  <a:srgbClr val="FF0000"/>
                </a:solidFill>
              </a:rPr>
              <a:t>traccia</a:t>
            </a:r>
            <a:r>
              <a:rPr lang="fr-FR" dirty="0">
                <a:solidFill>
                  <a:srgbClr val="FF0000"/>
                </a:solidFill>
              </a:rPr>
              <a:t> </a:t>
            </a:r>
            <a:r>
              <a:rPr lang="fr-FR" dirty="0" err="1">
                <a:solidFill>
                  <a:srgbClr val="FF0000"/>
                </a:solidFill>
              </a:rPr>
              <a:t>che</a:t>
            </a:r>
            <a:r>
              <a:rPr lang="fr-FR" dirty="0">
                <a:solidFill>
                  <a:srgbClr val="FF0000"/>
                </a:solidFill>
              </a:rPr>
              <a:t> </a:t>
            </a:r>
            <a:r>
              <a:rPr lang="fr-FR" dirty="0" err="1">
                <a:solidFill>
                  <a:srgbClr val="FF0000"/>
                </a:solidFill>
              </a:rPr>
              <a:t>attraversa</a:t>
            </a:r>
            <a:r>
              <a:rPr lang="fr-FR" dirty="0">
                <a:solidFill>
                  <a:srgbClr val="FF0000"/>
                </a:solidFill>
              </a:rPr>
              <a:t> </a:t>
            </a:r>
            <a:r>
              <a:rPr lang="fr-FR" dirty="0" err="1">
                <a:solidFill>
                  <a:srgbClr val="FF0000"/>
                </a:solidFill>
              </a:rPr>
              <a:t>tutto</a:t>
            </a:r>
            <a:r>
              <a:rPr lang="fr-FR" dirty="0">
                <a:solidFill>
                  <a:srgbClr val="FF0000"/>
                </a:solidFill>
              </a:rPr>
              <a:t> il </a:t>
            </a:r>
            <a:r>
              <a:rPr lang="fr-FR" dirty="0" err="1">
                <a:solidFill>
                  <a:srgbClr val="FF0000"/>
                </a:solidFill>
              </a:rPr>
              <a:t>rivelatore</a:t>
            </a:r>
            <a:r>
              <a:rPr lang="fr-FR" dirty="0">
                <a:solidFill>
                  <a:srgbClr val="FF0000"/>
                </a:solidFill>
              </a:rPr>
              <a:t> CMS) </a:t>
            </a:r>
          </a:p>
          <a:p>
            <a:r>
              <a:rPr lang="fr-FR" dirty="0">
                <a:solidFill>
                  <a:srgbClr val="FF8AD8"/>
                </a:solidFill>
              </a:rPr>
              <a:t>Neutrino/</a:t>
            </a:r>
            <a:r>
              <a:rPr lang="fr-FR" dirty="0" err="1">
                <a:solidFill>
                  <a:srgbClr val="FF8AD8"/>
                </a:solidFill>
              </a:rPr>
              <a:t>energie</a:t>
            </a:r>
            <a:r>
              <a:rPr lang="fr-FR" dirty="0">
                <a:solidFill>
                  <a:srgbClr val="FF8AD8"/>
                </a:solidFill>
              </a:rPr>
              <a:t> </a:t>
            </a:r>
            <a:r>
              <a:rPr lang="fr-FR" dirty="0" err="1">
                <a:solidFill>
                  <a:srgbClr val="FF8AD8"/>
                </a:solidFill>
              </a:rPr>
              <a:t>mancante</a:t>
            </a:r>
            <a:r>
              <a:rPr lang="fr-FR" dirty="0">
                <a:solidFill>
                  <a:srgbClr val="FF8AD8"/>
                </a:solidFill>
              </a:rPr>
              <a:t> </a:t>
            </a:r>
            <a:r>
              <a:rPr lang="fr-FR" dirty="0">
                <a:solidFill>
                  <a:srgbClr val="FF8AD8"/>
                </a:solidFill>
                <a:sym typeface="Wingdings" pitchFamily="2" charset="2"/>
              </a:rPr>
              <a:t></a:t>
            </a:r>
            <a:r>
              <a:rPr lang="fr-FR" dirty="0">
                <a:solidFill>
                  <a:srgbClr val="FF8AD8"/>
                </a:solidFill>
              </a:rPr>
              <a:t> rosa</a:t>
            </a:r>
            <a:endParaRPr lang="en-FR" dirty="0">
              <a:solidFill>
                <a:srgbClr val="FF8AD8"/>
              </a:solidFill>
            </a:endParaRPr>
          </a:p>
        </p:txBody>
      </p:sp>
      <p:pic>
        <p:nvPicPr>
          <p:cNvPr id="5" name="Picture 4">
            <a:extLst>
              <a:ext uri="{FF2B5EF4-FFF2-40B4-BE49-F238E27FC236}">
                <a16:creationId xmlns:a16="http://schemas.microsoft.com/office/drawing/2014/main" id="{316F4199-E588-6448-AF57-8B1657EF3727}"/>
              </a:ext>
            </a:extLst>
          </p:cNvPr>
          <p:cNvPicPr>
            <a:picLocks noChangeAspect="1"/>
          </p:cNvPicPr>
          <p:nvPr/>
        </p:nvPicPr>
        <p:blipFill>
          <a:blip r:embed="rId2"/>
          <a:stretch>
            <a:fillRect/>
          </a:stretch>
        </p:blipFill>
        <p:spPr>
          <a:xfrm>
            <a:off x="19087" y="2755606"/>
            <a:ext cx="4284217" cy="4102393"/>
          </a:xfrm>
          <a:prstGeom prst="rect">
            <a:avLst/>
          </a:prstGeom>
        </p:spPr>
      </p:pic>
      <p:pic>
        <p:nvPicPr>
          <p:cNvPr id="7" name="Picture 6">
            <a:extLst>
              <a:ext uri="{FF2B5EF4-FFF2-40B4-BE49-F238E27FC236}">
                <a16:creationId xmlns:a16="http://schemas.microsoft.com/office/drawing/2014/main" id="{FCC16E94-6B73-3144-8DDB-76D88E2B2FDD}"/>
              </a:ext>
            </a:extLst>
          </p:cNvPr>
          <p:cNvPicPr>
            <a:picLocks noChangeAspect="1"/>
          </p:cNvPicPr>
          <p:nvPr/>
        </p:nvPicPr>
        <p:blipFill>
          <a:blip r:embed="rId3"/>
          <a:stretch>
            <a:fillRect/>
          </a:stretch>
        </p:blipFill>
        <p:spPr>
          <a:xfrm>
            <a:off x="4826074" y="4010006"/>
            <a:ext cx="4317926" cy="2847994"/>
          </a:xfrm>
          <a:prstGeom prst="rect">
            <a:avLst/>
          </a:prstGeom>
        </p:spPr>
      </p:pic>
      <p:pic>
        <p:nvPicPr>
          <p:cNvPr id="6" name="Picture 5">
            <a:extLst>
              <a:ext uri="{FF2B5EF4-FFF2-40B4-BE49-F238E27FC236}">
                <a16:creationId xmlns:a16="http://schemas.microsoft.com/office/drawing/2014/main" id="{08DBE719-E679-1C42-A0D9-E542338101B8}"/>
              </a:ext>
            </a:extLst>
          </p:cNvPr>
          <p:cNvPicPr>
            <a:picLocks noChangeAspect="1"/>
          </p:cNvPicPr>
          <p:nvPr/>
        </p:nvPicPr>
        <p:blipFill>
          <a:blip r:embed="rId4"/>
          <a:stretch>
            <a:fillRect/>
          </a:stretch>
        </p:blipFill>
        <p:spPr>
          <a:xfrm>
            <a:off x="3179817" y="1830698"/>
            <a:ext cx="4311299" cy="2901354"/>
          </a:xfrm>
          <a:prstGeom prst="rect">
            <a:avLst/>
          </a:prstGeom>
        </p:spPr>
      </p:pic>
      <p:sp>
        <p:nvSpPr>
          <p:cNvPr id="8" name="TextBox 7">
            <a:extLst>
              <a:ext uri="{FF2B5EF4-FFF2-40B4-BE49-F238E27FC236}">
                <a16:creationId xmlns:a16="http://schemas.microsoft.com/office/drawing/2014/main" id="{7F692DC6-26BE-514B-A69B-9A338FB3CD6D}"/>
              </a:ext>
            </a:extLst>
          </p:cNvPr>
          <p:cNvSpPr txBox="1"/>
          <p:nvPr/>
        </p:nvSpPr>
        <p:spPr>
          <a:xfrm>
            <a:off x="162551" y="2912043"/>
            <a:ext cx="869149" cy="369332"/>
          </a:xfrm>
          <a:prstGeom prst="rect">
            <a:avLst/>
          </a:prstGeom>
          <a:noFill/>
          <a:ln>
            <a:solidFill>
              <a:schemeClr val="bg1"/>
            </a:solidFill>
          </a:ln>
        </p:spPr>
        <p:txBody>
          <a:bodyPr wrap="none" rtlCol="0">
            <a:spAutoFit/>
          </a:bodyPr>
          <a:lstStyle/>
          <a:p>
            <a:r>
              <a:rPr lang="fr-FR" b="1" dirty="0" err="1">
                <a:solidFill>
                  <a:schemeClr val="bg1"/>
                </a:solidFill>
              </a:rPr>
              <a:t>W</a:t>
            </a:r>
            <a:r>
              <a:rPr lang="fr-FR" b="1" dirty="0" err="1">
                <a:solidFill>
                  <a:schemeClr val="bg1"/>
                </a:solidFill>
                <a:sym typeface="Wingdings" pitchFamily="2" charset="2"/>
              </a:rPr>
              <a:t></a:t>
            </a:r>
            <a:r>
              <a:rPr lang="fr-FR" b="1" dirty="0" err="1">
                <a:solidFill>
                  <a:schemeClr val="bg1"/>
                </a:solidFill>
                <a:latin typeface="Symbol" pitchFamily="2" charset="2"/>
                <a:sym typeface="Wingdings" pitchFamily="2" charset="2"/>
              </a:rPr>
              <a:t>mn</a:t>
            </a:r>
            <a:endParaRPr lang="fr-FR" b="1" dirty="0">
              <a:solidFill>
                <a:schemeClr val="bg1"/>
              </a:solidFill>
              <a:latin typeface="Symbol" pitchFamily="2" charset="2"/>
            </a:endParaRPr>
          </a:p>
        </p:txBody>
      </p:sp>
      <p:sp>
        <p:nvSpPr>
          <p:cNvPr id="9" name="TextBox 8">
            <a:extLst>
              <a:ext uri="{FF2B5EF4-FFF2-40B4-BE49-F238E27FC236}">
                <a16:creationId xmlns:a16="http://schemas.microsoft.com/office/drawing/2014/main" id="{1756C63A-B9A2-9D40-A830-F02C749F29A1}"/>
              </a:ext>
            </a:extLst>
          </p:cNvPr>
          <p:cNvSpPr txBox="1"/>
          <p:nvPr/>
        </p:nvSpPr>
        <p:spPr>
          <a:xfrm>
            <a:off x="6152523" y="1967124"/>
            <a:ext cx="784189" cy="369332"/>
          </a:xfrm>
          <a:prstGeom prst="rect">
            <a:avLst/>
          </a:prstGeom>
          <a:noFill/>
          <a:ln>
            <a:solidFill>
              <a:schemeClr val="bg1"/>
            </a:solidFill>
          </a:ln>
        </p:spPr>
        <p:txBody>
          <a:bodyPr wrap="none" rtlCol="0">
            <a:spAutoFit/>
          </a:bodyPr>
          <a:lstStyle/>
          <a:p>
            <a:r>
              <a:rPr lang="fr-FR" b="1" dirty="0" err="1">
                <a:solidFill>
                  <a:schemeClr val="bg1"/>
                </a:solidFill>
              </a:rPr>
              <a:t>Z</a:t>
            </a:r>
            <a:r>
              <a:rPr lang="fr-FR" b="1" dirty="0" err="1">
                <a:solidFill>
                  <a:schemeClr val="bg1"/>
                </a:solidFill>
                <a:sym typeface="Wingdings" pitchFamily="2" charset="2"/>
              </a:rPr>
              <a:t></a:t>
            </a:r>
            <a:r>
              <a:rPr lang="fr-FR" b="1" dirty="0" err="1">
                <a:solidFill>
                  <a:schemeClr val="bg1"/>
                </a:solidFill>
                <a:latin typeface="Symbol" pitchFamily="2" charset="2"/>
                <a:sym typeface="Wingdings" pitchFamily="2" charset="2"/>
              </a:rPr>
              <a:t>mm</a:t>
            </a:r>
            <a:endParaRPr lang="fr-FR" b="1" dirty="0">
              <a:solidFill>
                <a:schemeClr val="bg1"/>
              </a:solidFill>
              <a:latin typeface="Symbol" pitchFamily="2" charset="2"/>
            </a:endParaRPr>
          </a:p>
        </p:txBody>
      </p:sp>
      <p:sp>
        <p:nvSpPr>
          <p:cNvPr id="10" name="TextBox 9">
            <a:extLst>
              <a:ext uri="{FF2B5EF4-FFF2-40B4-BE49-F238E27FC236}">
                <a16:creationId xmlns:a16="http://schemas.microsoft.com/office/drawing/2014/main" id="{28D268EF-52B8-D34A-B0E8-EC5226712CCC}"/>
              </a:ext>
            </a:extLst>
          </p:cNvPr>
          <p:cNvSpPr txBox="1"/>
          <p:nvPr/>
        </p:nvSpPr>
        <p:spPr>
          <a:xfrm>
            <a:off x="8149869" y="5447369"/>
            <a:ext cx="853119" cy="369332"/>
          </a:xfrm>
          <a:prstGeom prst="rect">
            <a:avLst/>
          </a:prstGeom>
          <a:noFill/>
          <a:ln>
            <a:solidFill>
              <a:schemeClr val="bg1"/>
            </a:solidFill>
          </a:ln>
        </p:spPr>
        <p:txBody>
          <a:bodyPr wrap="none" rtlCol="0">
            <a:spAutoFit/>
          </a:bodyPr>
          <a:lstStyle/>
          <a:p>
            <a:r>
              <a:rPr lang="fr-FR" b="1" dirty="0" err="1">
                <a:solidFill>
                  <a:schemeClr val="bg1"/>
                </a:solidFill>
              </a:rPr>
              <a:t>W</a:t>
            </a:r>
            <a:r>
              <a:rPr lang="fr-FR" b="1" dirty="0" err="1">
                <a:solidFill>
                  <a:schemeClr val="bg1"/>
                </a:solidFill>
                <a:sym typeface="Wingdings" pitchFamily="2" charset="2"/>
              </a:rPr>
              <a:t>e</a:t>
            </a:r>
            <a:r>
              <a:rPr lang="fr-FR" b="1" dirty="0" err="1">
                <a:solidFill>
                  <a:schemeClr val="bg1"/>
                </a:solidFill>
                <a:latin typeface="Symbol" pitchFamily="2" charset="2"/>
                <a:sym typeface="Wingdings" pitchFamily="2" charset="2"/>
              </a:rPr>
              <a:t>n</a:t>
            </a:r>
            <a:endParaRPr lang="fr-FR" b="1" dirty="0">
              <a:solidFill>
                <a:schemeClr val="bg1"/>
              </a:solidFill>
              <a:latin typeface="Symbol" pitchFamily="2" charset="2"/>
            </a:endParaRPr>
          </a:p>
        </p:txBody>
      </p:sp>
    </p:spTree>
    <p:extLst>
      <p:ext uri="{BB962C8B-B14F-4D97-AF65-F5344CB8AC3E}">
        <p14:creationId xmlns:p14="http://schemas.microsoft.com/office/powerpoint/2010/main" val="1355748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1FDBF6-1557-6748-8578-1C45FA116B6E}"/>
              </a:ext>
            </a:extLst>
          </p:cNvPr>
          <p:cNvSpPr>
            <a:spLocks noGrp="1"/>
          </p:cNvSpPr>
          <p:nvPr>
            <p:ph type="title"/>
          </p:nvPr>
        </p:nvSpPr>
        <p:spPr/>
        <p:txBody>
          <a:bodyPr>
            <a:normAutofit/>
          </a:bodyPr>
          <a:lstStyle/>
          <a:p>
            <a:r>
              <a:rPr lang="en-GB" sz="2800" dirty="0">
                <a:solidFill>
                  <a:srgbClr val="002060"/>
                </a:solidFill>
              </a:rPr>
              <a:t>N</a:t>
            </a:r>
            <a:r>
              <a:rPr lang="en-FR" sz="2800" dirty="0">
                <a:solidFill>
                  <a:srgbClr val="002060"/>
                </a:solidFill>
              </a:rPr>
              <a:t>eutrino &amp; energia mancante</a:t>
            </a:r>
          </a:p>
        </p:txBody>
      </p:sp>
      <p:sp>
        <p:nvSpPr>
          <p:cNvPr id="3" name="Content Placeholder 2">
            <a:extLst>
              <a:ext uri="{FF2B5EF4-FFF2-40B4-BE49-F238E27FC236}">
                <a16:creationId xmlns:a16="http://schemas.microsoft.com/office/drawing/2014/main" id="{BED0F5C0-E5B6-4247-8811-EFB53B25CB2F}"/>
              </a:ext>
            </a:extLst>
          </p:cNvPr>
          <p:cNvSpPr>
            <a:spLocks noGrp="1"/>
          </p:cNvSpPr>
          <p:nvPr>
            <p:ph idx="1"/>
          </p:nvPr>
        </p:nvSpPr>
        <p:spPr>
          <a:xfrm>
            <a:off x="101876" y="633112"/>
            <a:ext cx="8940248" cy="4351338"/>
          </a:xfrm>
        </p:spPr>
        <p:txBody>
          <a:bodyPr>
            <a:normAutofit/>
          </a:bodyPr>
          <a:lstStyle/>
          <a:p>
            <a:pPr marL="0" indent="0">
              <a:buNone/>
            </a:pPr>
            <a:r>
              <a:rPr lang="en-US" sz="1600" dirty="0">
                <a:solidFill>
                  <a:srgbClr val="0000FF"/>
                </a:solidFill>
              </a:rPr>
              <a:t>Il neutrino non e’ </a:t>
            </a:r>
            <a:r>
              <a:rPr lang="en-US" sz="1600" dirty="0" err="1">
                <a:solidFill>
                  <a:srgbClr val="0000FF"/>
                </a:solidFill>
              </a:rPr>
              <a:t>rivelabile</a:t>
            </a:r>
            <a:r>
              <a:rPr lang="en-US" sz="1600" dirty="0">
                <a:solidFill>
                  <a:srgbClr val="0000FF"/>
                </a:solidFill>
              </a:rPr>
              <a:t> </a:t>
            </a:r>
            <a:r>
              <a:rPr lang="en-US" sz="1600" dirty="0" err="1">
                <a:solidFill>
                  <a:srgbClr val="0000FF"/>
                </a:solidFill>
              </a:rPr>
              <a:t>perche</a:t>
            </a:r>
            <a:r>
              <a:rPr lang="en-US" sz="1600" dirty="0">
                <a:solidFill>
                  <a:srgbClr val="0000FF"/>
                </a:solidFill>
              </a:rPr>
              <a:t>’ </a:t>
            </a:r>
            <a:r>
              <a:rPr lang="en-US" sz="1600" dirty="0" err="1">
                <a:solidFill>
                  <a:srgbClr val="0000FF"/>
                </a:solidFill>
              </a:rPr>
              <a:t>interagisce</a:t>
            </a:r>
            <a:r>
              <a:rPr lang="en-US" sz="1600" dirty="0">
                <a:solidFill>
                  <a:srgbClr val="0000FF"/>
                </a:solidFill>
              </a:rPr>
              <a:t> molto poco con la </a:t>
            </a:r>
            <a:r>
              <a:rPr lang="en-US" sz="1600" dirty="0" err="1">
                <a:solidFill>
                  <a:srgbClr val="0000FF"/>
                </a:solidFill>
              </a:rPr>
              <a:t>materia</a:t>
            </a:r>
            <a:r>
              <a:rPr lang="en-US" sz="1600" dirty="0">
                <a:solidFill>
                  <a:srgbClr val="0000FF"/>
                </a:solidFill>
              </a:rPr>
              <a:t>, </a:t>
            </a:r>
          </a:p>
          <a:p>
            <a:pPr marL="0" indent="0">
              <a:buNone/>
            </a:pPr>
            <a:r>
              <a:rPr lang="en-US" sz="1600" dirty="0">
                <a:solidFill>
                  <a:srgbClr val="0000FF"/>
                </a:solidFill>
              </a:rPr>
              <a:t> </a:t>
            </a:r>
            <a:r>
              <a:rPr lang="en-US" sz="1600" dirty="0">
                <a:solidFill>
                  <a:srgbClr val="0000FF"/>
                </a:solidFill>
                <a:sym typeface="Wingdings"/>
              </a:rPr>
              <a:t></a:t>
            </a:r>
            <a:r>
              <a:rPr lang="en-US" sz="1600" dirty="0">
                <a:solidFill>
                  <a:srgbClr val="0000FF"/>
                </a:solidFill>
              </a:rPr>
              <a:t> </a:t>
            </a:r>
            <a:r>
              <a:rPr lang="en-US" sz="1600" dirty="0" err="1">
                <a:solidFill>
                  <a:srgbClr val="0000FF"/>
                </a:solidFill>
              </a:rPr>
              <a:t>si</a:t>
            </a:r>
            <a:r>
              <a:rPr lang="en-US" sz="1600" dirty="0">
                <a:solidFill>
                  <a:srgbClr val="0000FF"/>
                </a:solidFill>
              </a:rPr>
              <a:t> </a:t>
            </a:r>
            <a:r>
              <a:rPr lang="en-US" sz="1600" dirty="0" err="1">
                <a:solidFill>
                  <a:srgbClr val="0000FF"/>
                </a:solidFill>
              </a:rPr>
              <a:t>manifesta</a:t>
            </a:r>
            <a:r>
              <a:rPr lang="en-US" sz="1600" dirty="0">
                <a:solidFill>
                  <a:srgbClr val="0000FF"/>
                </a:solidFill>
              </a:rPr>
              <a:t> come </a:t>
            </a:r>
            <a:r>
              <a:rPr lang="en-US" sz="1600" dirty="0" err="1">
                <a:solidFill>
                  <a:srgbClr val="0000FF"/>
                </a:solidFill>
              </a:rPr>
              <a:t>mancanza</a:t>
            </a:r>
            <a:r>
              <a:rPr lang="en-US" sz="1600" dirty="0">
                <a:solidFill>
                  <a:srgbClr val="0000FF"/>
                </a:solidFill>
              </a:rPr>
              <a:t> di </a:t>
            </a:r>
            <a:r>
              <a:rPr lang="en-US" sz="1600" dirty="0" err="1">
                <a:solidFill>
                  <a:srgbClr val="0000FF"/>
                </a:solidFill>
              </a:rPr>
              <a:t>energia</a:t>
            </a:r>
            <a:r>
              <a:rPr lang="en-US" sz="1600" dirty="0">
                <a:solidFill>
                  <a:srgbClr val="0000FF"/>
                </a:solidFill>
              </a:rPr>
              <a:t> e </a:t>
            </a:r>
            <a:r>
              <a:rPr lang="en-US" sz="1600" dirty="0" err="1">
                <a:solidFill>
                  <a:srgbClr val="0000FF"/>
                </a:solidFill>
              </a:rPr>
              <a:t>momento</a:t>
            </a:r>
            <a:r>
              <a:rPr lang="en-US" sz="1600" dirty="0">
                <a:solidFill>
                  <a:srgbClr val="0000FF"/>
                </a:solidFill>
              </a:rPr>
              <a:t>,</a:t>
            </a:r>
          </a:p>
          <a:p>
            <a:pPr marL="0" indent="0">
              <a:buNone/>
            </a:pPr>
            <a:r>
              <a:rPr lang="en-US" sz="1600" dirty="0">
                <a:solidFill>
                  <a:srgbClr val="0000FF"/>
                </a:solidFill>
              </a:rPr>
              <a:t>     le sue </a:t>
            </a:r>
            <a:r>
              <a:rPr lang="en-US" sz="1600" dirty="0" err="1">
                <a:solidFill>
                  <a:srgbClr val="0000FF"/>
                </a:solidFill>
              </a:rPr>
              <a:t>caratteristiche</a:t>
            </a:r>
            <a:r>
              <a:rPr lang="en-US" sz="1600" dirty="0">
                <a:solidFill>
                  <a:srgbClr val="0000FF"/>
                </a:solidFill>
              </a:rPr>
              <a:t> </a:t>
            </a:r>
            <a:r>
              <a:rPr lang="en-US" sz="1600" dirty="0" err="1">
                <a:solidFill>
                  <a:srgbClr val="0000FF"/>
                </a:solidFill>
              </a:rPr>
              <a:t>sono</a:t>
            </a:r>
            <a:r>
              <a:rPr lang="en-US" sz="1600" dirty="0">
                <a:solidFill>
                  <a:srgbClr val="0000FF"/>
                </a:solidFill>
              </a:rPr>
              <a:t>  </a:t>
            </a:r>
            <a:r>
              <a:rPr lang="en-US" sz="1600" dirty="0" err="1">
                <a:solidFill>
                  <a:srgbClr val="0000FF"/>
                </a:solidFill>
              </a:rPr>
              <a:t>ricostruibile</a:t>
            </a:r>
            <a:r>
              <a:rPr lang="en-US" sz="1600" dirty="0">
                <a:solidFill>
                  <a:srgbClr val="0000FF"/>
                </a:solidFill>
              </a:rPr>
              <a:t> </a:t>
            </a:r>
            <a:r>
              <a:rPr lang="en-US" sz="1600" dirty="0" err="1">
                <a:solidFill>
                  <a:srgbClr val="0000FF"/>
                </a:solidFill>
              </a:rPr>
              <a:t>dalla</a:t>
            </a:r>
            <a:r>
              <a:rPr lang="en-US" sz="1600" dirty="0">
                <a:solidFill>
                  <a:srgbClr val="0000FF"/>
                </a:solidFill>
              </a:rPr>
              <a:t> </a:t>
            </a:r>
            <a:r>
              <a:rPr lang="en-US" sz="1600" dirty="0" err="1">
                <a:solidFill>
                  <a:srgbClr val="0000FF"/>
                </a:solidFill>
              </a:rPr>
              <a:t>cinematica</a:t>
            </a:r>
            <a:r>
              <a:rPr lang="en-US" sz="1600" dirty="0">
                <a:solidFill>
                  <a:srgbClr val="0000FF"/>
                </a:solidFill>
              </a:rPr>
              <a:t> </a:t>
            </a:r>
            <a:r>
              <a:rPr lang="en-US" sz="1600" dirty="0" err="1">
                <a:solidFill>
                  <a:srgbClr val="0000FF"/>
                </a:solidFill>
              </a:rPr>
              <a:t>dell’evento</a:t>
            </a:r>
            <a:r>
              <a:rPr lang="en-US" sz="1600" dirty="0">
                <a:solidFill>
                  <a:srgbClr val="0000FF"/>
                </a:solidFill>
              </a:rPr>
              <a:t>:</a:t>
            </a:r>
          </a:p>
          <a:p>
            <a:pPr marL="0" indent="0">
              <a:buNone/>
            </a:pPr>
            <a:endParaRPr lang="en-US" sz="1600" dirty="0"/>
          </a:p>
          <a:p>
            <a:pPr marL="0" indent="0">
              <a:buNone/>
            </a:pPr>
            <a:r>
              <a:rPr lang="en-US" sz="1600" dirty="0">
                <a:solidFill>
                  <a:schemeClr val="accent5">
                    <a:lumMod val="25000"/>
                  </a:schemeClr>
                </a:solidFill>
              </a:rPr>
              <a:t>     </a:t>
            </a:r>
            <a:r>
              <a:rPr lang="en-US" sz="1600" dirty="0" err="1">
                <a:solidFill>
                  <a:srgbClr val="00B050"/>
                </a:solidFill>
              </a:rPr>
              <a:t>Sommiamo</a:t>
            </a:r>
            <a:r>
              <a:rPr lang="en-US" sz="1600" dirty="0">
                <a:solidFill>
                  <a:srgbClr val="00B050"/>
                </a:solidFill>
              </a:rPr>
              <a:t> </a:t>
            </a:r>
            <a:r>
              <a:rPr lang="en-US" sz="1600" dirty="0" err="1">
                <a:solidFill>
                  <a:srgbClr val="00B050"/>
                </a:solidFill>
              </a:rPr>
              <a:t>tutte</a:t>
            </a:r>
            <a:r>
              <a:rPr lang="en-US" sz="1600" dirty="0">
                <a:solidFill>
                  <a:srgbClr val="00B050"/>
                </a:solidFill>
              </a:rPr>
              <a:t> le </a:t>
            </a:r>
            <a:r>
              <a:rPr lang="en-US" sz="1600" dirty="0" err="1">
                <a:solidFill>
                  <a:srgbClr val="00B050"/>
                </a:solidFill>
              </a:rPr>
              <a:t>particelle</a:t>
            </a:r>
            <a:r>
              <a:rPr lang="en-US" sz="1600" dirty="0">
                <a:solidFill>
                  <a:srgbClr val="00B050"/>
                </a:solidFill>
              </a:rPr>
              <a:t> (</a:t>
            </a:r>
            <a:r>
              <a:rPr lang="en-US" sz="1600" dirty="0" err="1">
                <a:solidFill>
                  <a:srgbClr val="00B050"/>
                </a:solidFill>
              </a:rPr>
              <a:t>energie</a:t>
            </a:r>
            <a:r>
              <a:rPr lang="en-US" sz="1600" dirty="0">
                <a:solidFill>
                  <a:srgbClr val="00B050"/>
                </a:solidFill>
              </a:rPr>
              <a:t> e </a:t>
            </a:r>
            <a:r>
              <a:rPr lang="en-US" sz="1600" dirty="0" err="1">
                <a:solidFill>
                  <a:srgbClr val="00B050"/>
                </a:solidFill>
              </a:rPr>
              <a:t>momenti</a:t>
            </a:r>
            <a:r>
              <a:rPr lang="en-US" sz="1600" dirty="0">
                <a:solidFill>
                  <a:srgbClr val="00B050"/>
                </a:solidFill>
              </a:rPr>
              <a:t>): </a:t>
            </a:r>
            <a:r>
              <a:rPr lang="en-US" sz="1600" dirty="0" err="1">
                <a:solidFill>
                  <a:srgbClr val="00B050"/>
                </a:solidFill>
              </a:rPr>
              <a:t>quello</a:t>
            </a:r>
            <a:r>
              <a:rPr lang="en-US" sz="1600" dirty="0">
                <a:solidFill>
                  <a:srgbClr val="00B050"/>
                </a:solidFill>
              </a:rPr>
              <a:t> </a:t>
            </a:r>
            <a:r>
              <a:rPr lang="en-US" sz="1600" dirty="0" err="1">
                <a:solidFill>
                  <a:srgbClr val="00B050"/>
                </a:solidFill>
              </a:rPr>
              <a:t>che</a:t>
            </a:r>
            <a:r>
              <a:rPr lang="en-US" sz="1600" dirty="0">
                <a:solidFill>
                  <a:srgbClr val="00B050"/>
                </a:solidFill>
              </a:rPr>
              <a:t> </a:t>
            </a:r>
            <a:r>
              <a:rPr lang="en-US" sz="1600" dirty="0" err="1">
                <a:solidFill>
                  <a:srgbClr val="00B050"/>
                </a:solidFill>
              </a:rPr>
              <a:t>otteniamo</a:t>
            </a:r>
            <a:r>
              <a:rPr lang="en-US" sz="1600" dirty="0">
                <a:solidFill>
                  <a:srgbClr val="00B050"/>
                </a:solidFill>
              </a:rPr>
              <a:t> </a:t>
            </a:r>
          </a:p>
          <a:p>
            <a:pPr marL="0" indent="0">
              <a:buNone/>
            </a:pPr>
            <a:r>
              <a:rPr lang="en-US" sz="1600" dirty="0">
                <a:solidFill>
                  <a:srgbClr val="00B050"/>
                </a:solidFill>
              </a:rPr>
              <a:t>      </a:t>
            </a:r>
            <a:r>
              <a:rPr lang="en-US" sz="1600" dirty="0" err="1">
                <a:solidFill>
                  <a:srgbClr val="00B050"/>
                </a:solidFill>
              </a:rPr>
              <a:t>deve</a:t>
            </a:r>
            <a:r>
              <a:rPr lang="en-US" sz="1600" dirty="0">
                <a:solidFill>
                  <a:srgbClr val="00B050"/>
                </a:solidFill>
              </a:rPr>
              <a:t> </a:t>
            </a:r>
            <a:r>
              <a:rPr lang="en-US" sz="1600" dirty="0" err="1">
                <a:solidFill>
                  <a:srgbClr val="00B050"/>
                </a:solidFill>
              </a:rPr>
              <a:t>essere</a:t>
            </a:r>
            <a:r>
              <a:rPr lang="en-US" sz="1600" dirty="0">
                <a:solidFill>
                  <a:srgbClr val="00B050"/>
                </a:solidFill>
              </a:rPr>
              <a:t> </a:t>
            </a:r>
            <a:r>
              <a:rPr lang="en-US" sz="1600" dirty="0" err="1">
                <a:solidFill>
                  <a:srgbClr val="00B050"/>
                </a:solidFill>
              </a:rPr>
              <a:t>uguale</a:t>
            </a:r>
            <a:r>
              <a:rPr lang="en-US" sz="1600" dirty="0">
                <a:solidFill>
                  <a:srgbClr val="00B050"/>
                </a:solidFill>
              </a:rPr>
              <a:t> a </a:t>
            </a:r>
            <a:r>
              <a:rPr lang="en-US" sz="1600" dirty="0" err="1">
                <a:solidFill>
                  <a:srgbClr val="00B050"/>
                </a:solidFill>
              </a:rPr>
              <a:t>quello</a:t>
            </a:r>
            <a:r>
              <a:rPr lang="en-US" sz="1600" dirty="0">
                <a:solidFill>
                  <a:srgbClr val="00B050"/>
                </a:solidFill>
              </a:rPr>
              <a:t> da cui </a:t>
            </a:r>
            <a:r>
              <a:rPr lang="en-US" sz="1600" dirty="0" err="1">
                <a:solidFill>
                  <a:srgbClr val="00B050"/>
                </a:solidFill>
              </a:rPr>
              <a:t>siamo</a:t>
            </a:r>
            <a:r>
              <a:rPr lang="en-US" sz="1600" dirty="0">
                <a:solidFill>
                  <a:srgbClr val="00B050"/>
                </a:solidFill>
              </a:rPr>
              <a:t> </a:t>
            </a:r>
            <a:r>
              <a:rPr lang="en-US" sz="1600" dirty="0" err="1">
                <a:solidFill>
                  <a:srgbClr val="00B050"/>
                </a:solidFill>
              </a:rPr>
              <a:t>partiti</a:t>
            </a:r>
            <a:r>
              <a:rPr lang="en-US" sz="1600" dirty="0">
                <a:solidFill>
                  <a:srgbClr val="00B050"/>
                </a:solidFill>
              </a:rPr>
              <a:t> (</a:t>
            </a:r>
            <a:r>
              <a:rPr lang="en-US" sz="1600" dirty="0" err="1">
                <a:solidFill>
                  <a:srgbClr val="00B050"/>
                </a:solidFill>
              </a:rPr>
              <a:t>interazione</a:t>
            </a:r>
            <a:r>
              <a:rPr lang="en-US" sz="1600" dirty="0">
                <a:solidFill>
                  <a:srgbClr val="00B050"/>
                </a:solidFill>
              </a:rPr>
              <a:t> </a:t>
            </a:r>
            <a:r>
              <a:rPr lang="en-US" sz="1600" dirty="0" err="1">
                <a:solidFill>
                  <a:srgbClr val="00B050"/>
                </a:solidFill>
              </a:rPr>
              <a:t>protone</a:t>
            </a:r>
            <a:r>
              <a:rPr lang="en-US" sz="1600" dirty="0">
                <a:solidFill>
                  <a:srgbClr val="00B050"/>
                </a:solidFill>
              </a:rPr>
              <a:t> </a:t>
            </a:r>
            <a:r>
              <a:rPr lang="en-US" sz="1600" dirty="0" err="1">
                <a:solidFill>
                  <a:srgbClr val="00B050"/>
                </a:solidFill>
              </a:rPr>
              <a:t>protone</a:t>
            </a:r>
            <a:r>
              <a:rPr lang="en-US" sz="1600" dirty="0">
                <a:solidFill>
                  <a:srgbClr val="00B050"/>
                </a:solidFill>
              </a:rPr>
              <a:t>).</a:t>
            </a:r>
          </a:p>
          <a:p>
            <a:pPr marL="0" indent="0">
              <a:buNone/>
            </a:pPr>
            <a:r>
              <a:rPr lang="en-US" sz="1600" dirty="0">
                <a:solidFill>
                  <a:srgbClr val="00B050"/>
                </a:solidFill>
              </a:rPr>
              <a:t>     Se </a:t>
            </a:r>
            <a:r>
              <a:rPr lang="en-US" sz="1600" dirty="0" err="1">
                <a:solidFill>
                  <a:srgbClr val="00B050"/>
                </a:solidFill>
              </a:rPr>
              <a:t>manca</a:t>
            </a:r>
            <a:r>
              <a:rPr lang="en-US" sz="1600" dirty="0">
                <a:solidFill>
                  <a:srgbClr val="00B050"/>
                </a:solidFill>
              </a:rPr>
              <a:t> </a:t>
            </a:r>
            <a:r>
              <a:rPr lang="en-US" sz="1600" dirty="0" err="1">
                <a:solidFill>
                  <a:srgbClr val="00B050"/>
                </a:solidFill>
              </a:rPr>
              <a:t>dell’energia</a:t>
            </a:r>
            <a:r>
              <a:rPr lang="en-US" sz="1600" dirty="0">
                <a:solidFill>
                  <a:srgbClr val="00B050"/>
                </a:solidFill>
              </a:rPr>
              <a:t> o del </a:t>
            </a:r>
            <a:r>
              <a:rPr lang="en-US" sz="1600" dirty="0" err="1">
                <a:solidFill>
                  <a:srgbClr val="00B050"/>
                </a:solidFill>
              </a:rPr>
              <a:t>momento</a:t>
            </a:r>
            <a:r>
              <a:rPr lang="en-US" sz="1600" dirty="0">
                <a:solidFill>
                  <a:srgbClr val="00B050"/>
                </a:solidFill>
              </a:rPr>
              <a:t> -&gt;  un neutrino e’ </a:t>
            </a:r>
            <a:r>
              <a:rPr lang="en-US" sz="1600" dirty="0" err="1">
                <a:solidFill>
                  <a:srgbClr val="00B050"/>
                </a:solidFill>
              </a:rPr>
              <a:t>stato</a:t>
            </a:r>
            <a:r>
              <a:rPr lang="en-US" sz="1600" dirty="0">
                <a:solidFill>
                  <a:srgbClr val="00B050"/>
                </a:solidFill>
              </a:rPr>
              <a:t> </a:t>
            </a:r>
            <a:r>
              <a:rPr lang="en-US" sz="1600" dirty="0" err="1">
                <a:solidFill>
                  <a:srgbClr val="00B050"/>
                </a:solidFill>
              </a:rPr>
              <a:t>prodotto</a:t>
            </a:r>
            <a:r>
              <a:rPr lang="en-US" sz="1600" dirty="0">
                <a:solidFill>
                  <a:srgbClr val="00B050"/>
                </a:solidFill>
              </a:rPr>
              <a:t> </a:t>
            </a:r>
          </a:p>
          <a:p>
            <a:pPr marL="0" indent="0">
              <a:buNone/>
            </a:pPr>
            <a:r>
              <a:rPr lang="en-US" sz="1600" dirty="0">
                <a:solidFill>
                  <a:srgbClr val="00B050"/>
                </a:solidFill>
              </a:rPr>
              <a:t>      ed e’ </a:t>
            </a:r>
            <a:r>
              <a:rPr lang="en-US" sz="1600" dirty="0" err="1">
                <a:solidFill>
                  <a:srgbClr val="00B050"/>
                </a:solidFill>
              </a:rPr>
              <a:t>uscito</a:t>
            </a:r>
            <a:r>
              <a:rPr lang="en-US" sz="1600" dirty="0">
                <a:solidFill>
                  <a:srgbClr val="00B050"/>
                </a:solidFill>
              </a:rPr>
              <a:t> dal </a:t>
            </a:r>
            <a:r>
              <a:rPr lang="en-US" sz="1600" dirty="0" err="1">
                <a:solidFill>
                  <a:srgbClr val="00B050"/>
                </a:solidFill>
              </a:rPr>
              <a:t>rivelatore</a:t>
            </a:r>
            <a:r>
              <a:rPr lang="en-US" sz="1600" dirty="0">
                <a:solidFill>
                  <a:srgbClr val="00B050"/>
                </a:solidFill>
              </a:rPr>
              <a:t>.</a:t>
            </a:r>
          </a:p>
        </p:txBody>
      </p:sp>
      <p:graphicFrame>
        <p:nvGraphicFramePr>
          <p:cNvPr id="4" name="Object 8">
            <a:extLst>
              <a:ext uri="{FF2B5EF4-FFF2-40B4-BE49-F238E27FC236}">
                <a16:creationId xmlns:a16="http://schemas.microsoft.com/office/drawing/2014/main" id="{A60F1AC1-8DBD-7A4C-91CB-3C7FFAB34513}"/>
              </a:ext>
            </a:extLst>
          </p:cNvPr>
          <p:cNvGraphicFramePr>
            <a:graphicFrameLocks noChangeAspect="1"/>
          </p:cNvGraphicFramePr>
          <p:nvPr/>
        </p:nvGraphicFramePr>
        <p:xfrm>
          <a:off x="3546061" y="3027736"/>
          <a:ext cx="5075238" cy="2084473"/>
        </p:xfrm>
        <a:graphic>
          <a:graphicData uri="http://schemas.openxmlformats.org/presentationml/2006/ole">
            <mc:AlternateContent xmlns:mc="http://schemas.openxmlformats.org/markup-compatibility/2006">
              <mc:Choice xmlns:v="urn:schemas-microsoft-com:vml" Requires="v">
                <p:oleObj name="Equation" r:id="rId2" imgW="2844800" imgH="1168400" progId="Equation.3">
                  <p:embed/>
                </p:oleObj>
              </mc:Choice>
              <mc:Fallback>
                <p:oleObj name="Equation" r:id="rId2" imgW="2844800" imgH="1168400" progId="Equation.3">
                  <p:embed/>
                  <p:pic>
                    <p:nvPicPr>
                      <p:cNvPr id="4" name="Object 8">
                        <a:extLst>
                          <a:ext uri="{FF2B5EF4-FFF2-40B4-BE49-F238E27FC236}">
                            <a16:creationId xmlns:a16="http://schemas.microsoft.com/office/drawing/2014/main" id="{A60F1AC1-8DBD-7A4C-91CB-3C7FFAB34513}"/>
                          </a:ext>
                        </a:extLst>
                      </p:cNvPr>
                      <p:cNvPicPr>
                        <a:picLocks noChangeAspect="1" noChangeArrowheads="1"/>
                      </p:cNvPicPr>
                      <p:nvPr/>
                    </p:nvPicPr>
                    <p:blipFill>
                      <a:blip r:embed="rId3"/>
                      <a:srcRect/>
                      <a:stretch>
                        <a:fillRect/>
                      </a:stretch>
                    </p:blipFill>
                    <p:spPr bwMode="auto">
                      <a:xfrm>
                        <a:off x="3546061" y="3027736"/>
                        <a:ext cx="5075238" cy="2084473"/>
                      </a:xfrm>
                      <a:prstGeom prst="rect">
                        <a:avLst/>
                      </a:prstGeom>
                      <a:noFill/>
                      <a:ln>
                        <a:solidFill>
                          <a:srgbClr val="008000"/>
                        </a:solidFill>
                      </a:ln>
                      <a:effectLst/>
                    </p:spPr>
                  </p:pic>
                </p:oleObj>
              </mc:Fallback>
            </mc:AlternateContent>
          </a:graphicData>
        </a:graphic>
      </p:graphicFrame>
      <p:graphicFrame>
        <p:nvGraphicFramePr>
          <p:cNvPr id="5" name="Object 8">
            <a:extLst>
              <a:ext uri="{FF2B5EF4-FFF2-40B4-BE49-F238E27FC236}">
                <a16:creationId xmlns:a16="http://schemas.microsoft.com/office/drawing/2014/main" id="{BA7EA997-6E2A-9640-8F59-8D5F9EF185E8}"/>
              </a:ext>
            </a:extLst>
          </p:cNvPr>
          <p:cNvGraphicFramePr>
            <a:graphicFrameLocks noChangeAspect="1"/>
          </p:cNvGraphicFramePr>
          <p:nvPr/>
        </p:nvGraphicFramePr>
        <p:xfrm>
          <a:off x="3446048" y="5259846"/>
          <a:ext cx="5275263" cy="1250836"/>
        </p:xfrm>
        <a:graphic>
          <a:graphicData uri="http://schemas.openxmlformats.org/presentationml/2006/ole">
            <mc:AlternateContent xmlns:mc="http://schemas.openxmlformats.org/markup-compatibility/2006">
              <mc:Choice xmlns:v="urn:schemas-microsoft-com:vml" Requires="v">
                <p:oleObj name="Equation" r:id="rId4" imgW="3695700" imgH="876300" progId="Equation.3">
                  <p:embed/>
                </p:oleObj>
              </mc:Choice>
              <mc:Fallback>
                <p:oleObj name="Equation" r:id="rId4" imgW="3695700" imgH="876300" progId="Equation.3">
                  <p:embed/>
                  <p:pic>
                    <p:nvPicPr>
                      <p:cNvPr id="5" name="Object 8">
                        <a:extLst>
                          <a:ext uri="{FF2B5EF4-FFF2-40B4-BE49-F238E27FC236}">
                            <a16:creationId xmlns:a16="http://schemas.microsoft.com/office/drawing/2014/main" id="{BA7EA997-6E2A-9640-8F59-8D5F9EF185E8}"/>
                          </a:ext>
                        </a:extLst>
                      </p:cNvPr>
                      <p:cNvPicPr>
                        <a:picLocks noChangeAspect="1" noChangeArrowheads="1"/>
                      </p:cNvPicPr>
                      <p:nvPr/>
                    </p:nvPicPr>
                    <p:blipFill>
                      <a:blip r:embed="rId5"/>
                      <a:srcRect/>
                      <a:stretch>
                        <a:fillRect/>
                      </a:stretch>
                    </p:blipFill>
                    <p:spPr bwMode="auto">
                      <a:xfrm>
                        <a:off x="3446048" y="5259846"/>
                        <a:ext cx="5275263" cy="1250836"/>
                      </a:xfrm>
                      <a:prstGeom prst="rect">
                        <a:avLst/>
                      </a:prstGeom>
                      <a:noFill/>
                      <a:ln>
                        <a:solidFill>
                          <a:srgbClr val="D8003B"/>
                        </a:solidFill>
                      </a:ln>
                      <a:effectLst/>
                    </p:spPr>
                  </p:pic>
                </p:oleObj>
              </mc:Fallback>
            </mc:AlternateContent>
          </a:graphicData>
        </a:graphic>
      </p:graphicFrame>
    </p:spTree>
    <p:extLst>
      <p:ext uri="{BB962C8B-B14F-4D97-AF65-F5344CB8AC3E}">
        <p14:creationId xmlns:p14="http://schemas.microsoft.com/office/powerpoint/2010/main" val="11337439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47AB83D-2A27-964C-B468-2B80C3C0D6FE}"/>
              </a:ext>
            </a:extLst>
          </p:cNvPr>
          <p:cNvPicPr>
            <a:picLocks noChangeAspect="1"/>
          </p:cNvPicPr>
          <p:nvPr/>
        </p:nvPicPr>
        <p:blipFill>
          <a:blip r:embed="rId2"/>
          <a:stretch>
            <a:fillRect/>
          </a:stretch>
        </p:blipFill>
        <p:spPr>
          <a:xfrm>
            <a:off x="1168400" y="3784728"/>
            <a:ext cx="3403600" cy="482600"/>
          </a:xfrm>
          <a:prstGeom prst="rect">
            <a:avLst/>
          </a:prstGeom>
        </p:spPr>
      </p:pic>
      <p:sp>
        <p:nvSpPr>
          <p:cNvPr id="2" name="Title 1">
            <a:extLst>
              <a:ext uri="{FF2B5EF4-FFF2-40B4-BE49-F238E27FC236}">
                <a16:creationId xmlns:a16="http://schemas.microsoft.com/office/drawing/2014/main" id="{57ABF584-4B23-CD4C-BDC2-43A7E9692A64}"/>
              </a:ext>
            </a:extLst>
          </p:cNvPr>
          <p:cNvSpPr>
            <a:spLocks noGrp="1"/>
          </p:cNvSpPr>
          <p:nvPr>
            <p:ph type="title"/>
          </p:nvPr>
        </p:nvSpPr>
        <p:spPr>
          <a:xfrm>
            <a:off x="101876" y="0"/>
            <a:ext cx="7758608" cy="633112"/>
          </a:xfrm>
        </p:spPr>
        <p:txBody>
          <a:bodyPr>
            <a:normAutofit/>
          </a:bodyPr>
          <a:lstStyle/>
          <a:p>
            <a:r>
              <a:rPr lang="fr-FR" sz="2400" b="1" dirty="0" err="1">
                <a:solidFill>
                  <a:srgbClr val="002060"/>
                </a:solidFill>
              </a:rPr>
              <a:t>Inoltre</a:t>
            </a:r>
            <a:r>
              <a:rPr lang="fr-FR" sz="2400" b="1" dirty="0">
                <a:solidFill>
                  <a:srgbClr val="002060"/>
                </a:solidFill>
              </a:rPr>
              <a:t>, per </a:t>
            </a:r>
            <a:r>
              <a:rPr lang="fr-FR" sz="2400" b="1" dirty="0" err="1">
                <a:solidFill>
                  <a:srgbClr val="002060"/>
                </a:solidFill>
              </a:rPr>
              <a:t>riconoscere</a:t>
            </a:r>
            <a:r>
              <a:rPr lang="fr-FR" sz="2400" b="1" dirty="0">
                <a:solidFill>
                  <a:srgbClr val="002060"/>
                </a:solidFill>
              </a:rPr>
              <a:t> </a:t>
            </a:r>
            <a:r>
              <a:rPr lang="fr-FR" sz="2400" b="1" dirty="0" err="1">
                <a:solidFill>
                  <a:srgbClr val="002060"/>
                </a:solidFill>
              </a:rPr>
              <a:t>gli</a:t>
            </a:r>
            <a:r>
              <a:rPr lang="fr-FR" sz="2400" b="1" dirty="0">
                <a:solidFill>
                  <a:srgbClr val="002060"/>
                </a:solidFill>
              </a:rPr>
              <a:t> </a:t>
            </a:r>
            <a:r>
              <a:rPr lang="fr-FR" sz="2400" b="1" dirty="0" err="1">
                <a:solidFill>
                  <a:srgbClr val="002060"/>
                </a:solidFill>
              </a:rPr>
              <a:t>eventi</a:t>
            </a:r>
            <a:endParaRPr lang="fr-FR" sz="2400" b="1" dirty="0">
              <a:solidFill>
                <a:srgbClr val="002060"/>
              </a:solidFill>
            </a:endParaRPr>
          </a:p>
        </p:txBody>
      </p:sp>
      <p:pic>
        <p:nvPicPr>
          <p:cNvPr id="4" name="Content Placeholder 3">
            <a:extLst>
              <a:ext uri="{FF2B5EF4-FFF2-40B4-BE49-F238E27FC236}">
                <a16:creationId xmlns:a16="http://schemas.microsoft.com/office/drawing/2014/main" id="{C71147AD-11B7-E241-8849-AE04DBEF3405}"/>
              </a:ext>
            </a:extLst>
          </p:cNvPr>
          <p:cNvPicPr>
            <a:picLocks noGrp="1" noChangeAspect="1"/>
          </p:cNvPicPr>
          <p:nvPr>
            <p:ph idx="1"/>
          </p:nvPr>
        </p:nvPicPr>
        <p:blipFill>
          <a:blip r:embed="rId3"/>
          <a:stretch>
            <a:fillRect/>
          </a:stretch>
        </p:blipFill>
        <p:spPr>
          <a:xfrm>
            <a:off x="1829076" y="3043028"/>
            <a:ext cx="6908800" cy="596900"/>
          </a:xfrm>
          <a:prstGeom prst="rect">
            <a:avLst/>
          </a:prstGeom>
        </p:spPr>
      </p:pic>
      <p:sp>
        <p:nvSpPr>
          <p:cNvPr id="5" name="Content Placeholder 2">
            <a:extLst>
              <a:ext uri="{FF2B5EF4-FFF2-40B4-BE49-F238E27FC236}">
                <a16:creationId xmlns:a16="http://schemas.microsoft.com/office/drawing/2014/main" id="{BF68ED03-D353-D34B-90CD-D079AB06908E}"/>
              </a:ext>
            </a:extLst>
          </p:cNvPr>
          <p:cNvSpPr txBox="1">
            <a:spLocks/>
          </p:cNvSpPr>
          <p:nvPr/>
        </p:nvSpPr>
        <p:spPr>
          <a:xfrm>
            <a:off x="101876" y="777912"/>
            <a:ext cx="8636000" cy="55245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1800" dirty="0">
                <a:solidFill>
                  <a:srgbClr val="0432FF"/>
                </a:solidFill>
              </a:rPr>
              <a:t>Le </a:t>
            </a:r>
            <a:r>
              <a:rPr lang="fr-FR" sz="1800" dirty="0" err="1">
                <a:solidFill>
                  <a:srgbClr val="0432FF"/>
                </a:solidFill>
              </a:rPr>
              <a:t>particelle</a:t>
            </a:r>
            <a:r>
              <a:rPr lang="fr-FR" sz="1800" dirty="0">
                <a:solidFill>
                  <a:srgbClr val="0432FF"/>
                </a:solidFill>
              </a:rPr>
              <a:t> di </a:t>
            </a:r>
            <a:r>
              <a:rPr lang="fr-FR" sz="1800" dirty="0" err="1">
                <a:solidFill>
                  <a:srgbClr val="0432FF"/>
                </a:solidFill>
              </a:rPr>
              <a:t>alta</a:t>
            </a:r>
            <a:r>
              <a:rPr lang="fr-FR" sz="1800" dirty="0">
                <a:solidFill>
                  <a:srgbClr val="0432FF"/>
                </a:solidFill>
              </a:rPr>
              <a:t> massa </a:t>
            </a:r>
            <a:r>
              <a:rPr lang="fr-FR" sz="1800" dirty="0" err="1">
                <a:solidFill>
                  <a:srgbClr val="0432FF"/>
                </a:solidFill>
              </a:rPr>
              <a:t>decadono</a:t>
            </a:r>
            <a:r>
              <a:rPr lang="fr-FR" sz="1800" dirty="0">
                <a:solidFill>
                  <a:srgbClr val="0432FF"/>
                </a:solidFill>
              </a:rPr>
              <a:t> in </a:t>
            </a:r>
            <a:r>
              <a:rPr lang="fr-FR" sz="1800" dirty="0" err="1">
                <a:solidFill>
                  <a:srgbClr val="0432FF"/>
                </a:solidFill>
              </a:rPr>
              <a:t>particelle</a:t>
            </a:r>
            <a:r>
              <a:rPr lang="fr-FR" sz="1800" dirty="0">
                <a:solidFill>
                  <a:srgbClr val="0432FF"/>
                </a:solidFill>
              </a:rPr>
              <a:t> di alto </a:t>
            </a:r>
            <a:r>
              <a:rPr lang="fr-FR" sz="1800" dirty="0" err="1">
                <a:solidFill>
                  <a:srgbClr val="0432FF"/>
                </a:solidFill>
              </a:rPr>
              <a:t>p</a:t>
            </a:r>
            <a:r>
              <a:rPr lang="fr-FR" sz="1800" baseline="-25000" dirty="0" err="1">
                <a:solidFill>
                  <a:srgbClr val="0432FF"/>
                </a:solidFill>
              </a:rPr>
              <a:t>T</a:t>
            </a:r>
            <a:r>
              <a:rPr lang="fr-FR" sz="1800" dirty="0">
                <a:solidFill>
                  <a:srgbClr val="0432FF"/>
                </a:solidFill>
              </a:rPr>
              <a:t> </a:t>
            </a:r>
          </a:p>
          <a:p>
            <a:pPr marL="0" indent="0">
              <a:buNone/>
            </a:pPr>
            <a:r>
              <a:rPr lang="fr-FR" sz="1800" b="1" dirty="0">
                <a:solidFill>
                  <a:srgbClr val="0432FF"/>
                </a:solidFill>
              </a:rPr>
              <a:t>			</a:t>
            </a:r>
            <a:r>
              <a:rPr lang="en-US" sz="1800" b="1" dirty="0" err="1">
                <a:solidFill>
                  <a:srgbClr val="0432FF"/>
                </a:solidFill>
              </a:rPr>
              <a:t>p</a:t>
            </a:r>
            <a:r>
              <a:rPr lang="en-US" sz="1800" b="1" baseline="-25000" dirty="0" err="1">
                <a:solidFill>
                  <a:srgbClr val="0432FF"/>
                </a:solidFill>
              </a:rPr>
              <a:t>T</a:t>
            </a:r>
            <a:r>
              <a:rPr lang="en-US" sz="1800" b="1" dirty="0">
                <a:solidFill>
                  <a:srgbClr val="0432FF"/>
                </a:solidFill>
              </a:rPr>
              <a:t> ~ M/2</a:t>
            </a:r>
          </a:p>
          <a:p>
            <a:endParaRPr lang="en-US" dirty="0"/>
          </a:p>
          <a:p>
            <a:r>
              <a:rPr lang="fr-FR" sz="1800" dirty="0">
                <a:solidFill>
                  <a:srgbClr val="7030A0"/>
                </a:solidFill>
              </a:rPr>
              <a:t>Le </a:t>
            </a:r>
            <a:r>
              <a:rPr lang="fr-FR" sz="1800" dirty="0" err="1">
                <a:solidFill>
                  <a:srgbClr val="7030A0"/>
                </a:solidFill>
              </a:rPr>
              <a:t>particelle</a:t>
            </a:r>
            <a:r>
              <a:rPr lang="fr-FR" sz="1800" dirty="0">
                <a:solidFill>
                  <a:srgbClr val="7030A0"/>
                </a:solidFill>
              </a:rPr>
              <a:t> ad alto </a:t>
            </a:r>
            <a:r>
              <a:rPr lang="fr-FR" sz="1800" dirty="0" err="1">
                <a:solidFill>
                  <a:srgbClr val="7030A0"/>
                </a:solidFill>
              </a:rPr>
              <a:t>p</a:t>
            </a:r>
            <a:r>
              <a:rPr lang="fr-FR" sz="1800" baseline="-25000" dirty="0" err="1">
                <a:solidFill>
                  <a:srgbClr val="7030A0"/>
                </a:solidFill>
              </a:rPr>
              <a:t>T</a:t>
            </a:r>
            <a:r>
              <a:rPr lang="fr-FR" sz="1800" dirty="0">
                <a:solidFill>
                  <a:srgbClr val="7030A0"/>
                </a:solidFill>
              </a:rPr>
              <a:t> sono </a:t>
            </a:r>
            <a:r>
              <a:rPr lang="fr-FR" sz="1800" dirty="0" err="1">
                <a:solidFill>
                  <a:srgbClr val="7030A0"/>
                </a:solidFill>
              </a:rPr>
              <a:t>curvate</a:t>
            </a:r>
            <a:r>
              <a:rPr lang="fr-FR" sz="1800" dirty="0">
                <a:solidFill>
                  <a:srgbClr val="7030A0"/>
                </a:solidFill>
              </a:rPr>
              <a:t> poco dal campo </a:t>
            </a:r>
            <a:r>
              <a:rPr lang="fr-FR" sz="1800" dirty="0" err="1">
                <a:solidFill>
                  <a:srgbClr val="7030A0"/>
                </a:solidFill>
              </a:rPr>
              <a:t>magnetico</a:t>
            </a:r>
            <a:r>
              <a:rPr lang="fr-FR" sz="1800" dirty="0">
                <a:solidFill>
                  <a:srgbClr val="7030A0"/>
                </a:solidFill>
              </a:rPr>
              <a:t> </a:t>
            </a:r>
          </a:p>
          <a:p>
            <a:endParaRPr lang="fr-FR" sz="1800" dirty="0">
              <a:solidFill>
                <a:srgbClr val="7030A0"/>
              </a:solidFill>
            </a:endParaRPr>
          </a:p>
          <a:p>
            <a:r>
              <a:rPr lang="en-US" sz="1800" dirty="0">
                <a:solidFill>
                  <a:srgbClr val="C00000"/>
                </a:solidFill>
              </a:rPr>
              <a:t>La </a:t>
            </a:r>
            <a:r>
              <a:rPr lang="en-US" sz="1800" dirty="0" err="1">
                <a:solidFill>
                  <a:srgbClr val="C00000"/>
                </a:solidFill>
              </a:rPr>
              <a:t>massa</a:t>
            </a:r>
            <a:r>
              <a:rPr lang="en-US" sz="1800" dirty="0">
                <a:solidFill>
                  <a:srgbClr val="C00000"/>
                </a:solidFill>
              </a:rPr>
              <a:t> </a:t>
            </a:r>
            <a:r>
              <a:rPr lang="en-US" sz="1800" dirty="0" err="1">
                <a:solidFill>
                  <a:srgbClr val="C00000"/>
                </a:solidFill>
              </a:rPr>
              <a:t>della</a:t>
            </a:r>
            <a:r>
              <a:rPr lang="en-US" sz="1800" dirty="0">
                <a:solidFill>
                  <a:srgbClr val="C00000"/>
                </a:solidFill>
              </a:rPr>
              <a:t> </a:t>
            </a:r>
            <a:r>
              <a:rPr lang="en-US" sz="1800" dirty="0" err="1">
                <a:solidFill>
                  <a:srgbClr val="C00000"/>
                </a:solidFill>
              </a:rPr>
              <a:t>particella</a:t>
            </a:r>
            <a:r>
              <a:rPr lang="en-US" sz="1800" dirty="0">
                <a:solidFill>
                  <a:srgbClr val="C00000"/>
                </a:solidFill>
              </a:rPr>
              <a:t>:</a:t>
            </a:r>
          </a:p>
          <a:p>
            <a:endParaRPr lang="en-US" sz="1800" dirty="0">
              <a:solidFill>
                <a:srgbClr val="C00000"/>
              </a:solidFill>
            </a:endParaRPr>
          </a:p>
          <a:p>
            <a:endParaRPr lang="en-US" dirty="0"/>
          </a:p>
          <a:p>
            <a:pPr marL="0" indent="0">
              <a:buNone/>
            </a:pPr>
            <a:r>
              <a:rPr lang="en-US" dirty="0"/>
              <a:t>   </a:t>
            </a:r>
            <a:r>
              <a:rPr lang="en-US" sz="1800" dirty="0" err="1">
                <a:solidFill>
                  <a:srgbClr val="C00000"/>
                </a:solidFill>
              </a:rPr>
              <a:t>ou</a:t>
            </a:r>
            <a:r>
              <a:rPr lang="en-US" sz="1800" dirty="0">
                <a:solidFill>
                  <a:srgbClr val="C00000"/>
                </a:solidFill>
              </a:rPr>
              <a:t> ~</a:t>
            </a:r>
          </a:p>
          <a:p>
            <a:pPr marL="0" indent="0">
              <a:buNone/>
            </a:pPr>
            <a:endParaRPr lang="en-US" dirty="0"/>
          </a:p>
          <a:p>
            <a:pPr marL="0" indent="0">
              <a:buNone/>
            </a:pPr>
            <a:r>
              <a:rPr lang="en-US" sz="1800" dirty="0"/>
              <a:t> </a:t>
            </a:r>
            <a:r>
              <a:rPr lang="fr-FR" sz="1800" dirty="0" err="1">
                <a:solidFill>
                  <a:srgbClr val="C00000"/>
                </a:solidFill>
              </a:rPr>
              <a:t>Ovvero</a:t>
            </a:r>
            <a:r>
              <a:rPr lang="fr-FR" sz="1800" dirty="0">
                <a:solidFill>
                  <a:srgbClr val="C00000"/>
                </a:solidFill>
              </a:rPr>
              <a:t>: massa grande </a:t>
            </a:r>
            <a:r>
              <a:rPr lang="fr-FR" sz="1800" dirty="0">
                <a:solidFill>
                  <a:srgbClr val="C00000"/>
                </a:solidFill>
                <a:sym typeface="Wingdings" pitchFamily="2" charset="2"/>
              </a:rPr>
              <a:t></a:t>
            </a:r>
            <a:r>
              <a:rPr lang="fr-FR" sz="1800" dirty="0">
                <a:solidFill>
                  <a:srgbClr val="C00000"/>
                </a:solidFill>
              </a:rPr>
              <a:t> </a:t>
            </a:r>
            <a:r>
              <a:rPr lang="fr-FR" sz="1800" b="1" dirty="0" err="1">
                <a:solidFill>
                  <a:srgbClr val="C00000"/>
                </a:solidFill>
              </a:rPr>
              <a:t>p</a:t>
            </a:r>
            <a:r>
              <a:rPr lang="fr-FR" sz="1800" b="1" baseline="-25000" dirty="0" err="1">
                <a:solidFill>
                  <a:srgbClr val="C00000"/>
                </a:solidFill>
              </a:rPr>
              <a:t>T</a:t>
            </a:r>
            <a:r>
              <a:rPr lang="fr-FR" sz="1800" b="1" dirty="0">
                <a:solidFill>
                  <a:srgbClr val="C00000"/>
                </a:solidFill>
              </a:rPr>
              <a:t> alto  </a:t>
            </a:r>
            <a:r>
              <a:rPr lang="fr-FR" sz="1800" dirty="0">
                <a:solidFill>
                  <a:srgbClr val="C00000"/>
                </a:solidFill>
              </a:rPr>
              <a:t>e </a:t>
            </a:r>
            <a:r>
              <a:rPr lang="fr-FR" sz="1800" b="1" dirty="0">
                <a:solidFill>
                  <a:srgbClr val="C00000"/>
                </a:solidFill>
              </a:rPr>
              <a:t>grande </a:t>
            </a:r>
            <a:r>
              <a:rPr lang="fr-FR" sz="1800" b="1" dirty="0" err="1">
                <a:solidFill>
                  <a:srgbClr val="C00000"/>
                </a:solidFill>
              </a:rPr>
              <a:t>angolo</a:t>
            </a:r>
            <a:r>
              <a:rPr lang="fr-FR" sz="1800" dirty="0">
                <a:solidFill>
                  <a:srgbClr val="C00000"/>
                </a:solidFill>
              </a:rPr>
              <a:t> tra le </a:t>
            </a:r>
            <a:r>
              <a:rPr lang="fr-FR" sz="1800" dirty="0" err="1">
                <a:solidFill>
                  <a:srgbClr val="C00000"/>
                </a:solidFill>
              </a:rPr>
              <a:t>particelle</a:t>
            </a:r>
            <a:endParaRPr lang="en-US" sz="1800" dirty="0">
              <a:solidFill>
                <a:srgbClr val="C00000"/>
              </a:solidFill>
            </a:endParaRPr>
          </a:p>
          <a:p>
            <a:pPr marL="0" indent="0">
              <a:buNone/>
            </a:pPr>
            <a:r>
              <a:rPr lang="en-US" dirty="0"/>
              <a:t>       </a:t>
            </a:r>
          </a:p>
          <a:p>
            <a:r>
              <a:rPr lang="fr-FR" sz="1800" u="sng" dirty="0"/>
              <a:t>Se c’e’ un neutrino (</a:t>
            </a:r>
            <a:r>
              <a:rPr lang="fr-FR" sz="1800" u="sng" dirty="0" err="1"/>
              <a:t>vettore</a:t>
            </a:r>
            <a:r>
              <a:rPr lang="fr-FR" sz="1800" u="sng" dirty="0"/>
              <a:t> ROSA): NON POTETE CALCOLARE LA MASSA, ma solo </a:t>
            </a:r>
            <a:r>
              <a:rPr lang="fr-FR" sz="1800" u="sng" dirty="0" err="1"/>
              <a:t>determinare</a:t>
            </a:r>
            <a:r>
              <a:rPr lang="fr-FR" sz="1800" u="sng" dirty="0"/>
              <a:t> la </a:t>
            </a:r>
            <a:r>
              <a:rPr lang="fr-FR" sz="1800" u="sng" dirty="0" err="1"/>
              <a:t>carica</a:t>
            </a:r>
            <a:r>
              <a:rPr lang="fr-FR" sz="1800" u="sng" dirty="0"/>
              <a:t> </a:t>
            </a:r>
            <a:r>
              <a:rPr lang="fr-FR" sz="1800" u="sng" dirty="0" err="1"/>
              <a:t>del</a:t>
            </a:r>
            <a:r>
              <a:rPr lang="fr-FR" sz="1800" u="sng" dirty="0"/>
              <a:t> </a:t>
            </a:r>
            <a:r>
              <a:rPr lang="fr-FR" sz="1800" u="sng" dirty="0" err="1"/>
              <a:t>leptone</a:t>
            </a:r>
            <a:r>
              <a:rPr lang="fr-FR" sz="1800" u="sng" dirty="0"/>
              <a:t> </a:t>
            </a:r>
            <a:r>
              <a:rPr lang="fr-FR" sz="1800" u="sng" dirty="0" err="1"/>
              <a:t>presente</a:t>
            </a:r>
            <a:r>
              <a:rPr lang="fr-FR" sz="1800" u="sng" dirty="0"/>
              <a:t>. </a:t>
            </a:r>
            <a:endParaRPr lang="en-US" dirty="0"/>
          </a:p>
          <a:p>
            <a:endParaRPr lang="en-US" dirty="0"/>
          </a:p>
          <a:p>
            <a:endParaRPr lang="en-US" dirty="0"/>
          </a:p>
          <a:p>
            <a:endParaRPr lang="en-US" dirty="0"/>
          </a:p>
          <a:p>
            <a:endParaRPr lang="en-US" dirty="0"/>
          </a:p>
          <a:p>
            <a:endParaRPr lang="en-US" dirty="0"/>
          </a:p>
          <a:p>
            <a:endParaRPr lang="en-US" dirty="0"/>
          </a:p>
        </p:txBody>
      </p:sp>
      <p:pic>
        <p:nvPicPr>
          <p:cNvPr id="3" name="Picture 2">
            <a:extLst>
              <a:ext uri="{FF2B5EF4-FFF2-40B4-BE49-F238E27FC236}">
                <a16:creationId xmlns:a16="http://schemas.microsoft.com/office/drawing/2014/main" id="{1753729E-4A5B-AB47-90CB-B7FAE08F43E3}"/>
              </a:ext>
            </a:extLst>
          </p:cNvPr>
          <p:cNvPicPr>
            <a:picLocks noChangeAspect="1"/>
          </p:cNvPicPr>
          <p:nvPr/>
        </p:nvPicPr>
        <p:blipFill>
          <a:blip r:embed="rId4"/>
          <a:stretch>
            <a:fillRect/>
          </a:stretch>
        </p:blipFill>
        <p:spPr>
          <a:xfrm>
            <a:off x="7909645" y="1869139"/>
            <a:ext cx="1132479" cy="746954"/>
          </a:xfrm>
          <a:prstGeom prst="rect">
            <a:avLst/>
          </a:prstGeom>
          <a:ln>
            <a:solidFill>
              <a:srgbClr val="7030A0"/>
            </a:solidFill>
          </a:ln>
        </p:spPr>
      </p:pic>
      <p:sp>
        <p:nvSpPr>
          <p:cNvPr id="9" name="Oval 8">
            <a:extLst>
              <a:ext uri="{FF2B5EF4-FFF2-40B4-BE49-F238E27FC236}">
                <a16:creationId xmlns:a16="http://schemas.microsoft.com/office/drawing/2014/main" id="{CDC2C41D-D8FD-A146-92E3-1EF8A91457D5}"/>
              </a:ext>
            </a:extLst>
          </p:cNvPr>
          <p:cNvSpPr/>
          <p:nvPr/>
        </p:nvSpPr>
        <p:spPr>
          <a:xfrm>
            <a:off x="3589083" y="3787372"/>
            <a:ext cx="606287" cy="561748"/>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1" name="Straight Arrow Connector 10">
            <a:extLst>
              <a:ext uri="{FF2B5EF4-FFF2-40B4-BE49-F238E27FC236}">
                <a16:creationId xmlns:a16="http://schemas.microsoft.com/office/drawing/2014/main" id="{45C318E5-EF6B-AE44-B5B0-64E9EF81D5CD}"/>
              </a:ext>
            </a:extLst>
          </p:cNvPr>
          <p:cNvCxnSpPr>
            <a:cxnSpLocks/>
          </p:cNvCxnSpPr>
          <p:nvPr/>
        </p:nvCxnSpPr>
        <p:spPr>
          <a:xfrm>
            <a:off x="4294762" y="4130459"/>
            <a:ext cx="345773" cy="452094"/>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32692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AD594-3A1B-E345-8E9D-307AAB67EDFE}"/>
              </a:ext>
            </a:extLst>
          </p:cNvPr>
          <p:cNvSpPr>
            <a:spLocks noGrp="1"/>
          </p:cNvSpPr>
          <p:nvPr>
            <p:ph type="title"/>
          </p:nvPr>
        </p:nvSpPr>
        <p:spPr/>
        <p:txBody>
          <a:bodyPr>
            <a:normAutofit/>
          </a:bodyPr>
          <a:lstStyle/>
          <a:p>
            <a:r>
              <a:rPr lang="en-FR" sz="2400" b="1" dirty="0">
                <a:solidFill>
                  <a:srgbClr val="002060"/>
                </a:solidFill>
              </a:rPr>
              <a:t>Massa et impulso traverso</a:t>
            </a:r>
          </a:p>
        </p:txBody>
      </p:sp>
      <p:sp>
        <p:nvSpPr>
          <p:cNvPr id="3" name="Content Placeholder 2">
            <a:extLst>
              <a:ext uri="{FF2B5EF4-FFF2-40B4-BE49-F238E27FC236}">
                <a16:creationId xmlns:a16="http://schemas.microsoft.com/office/drawing/2014/main" id="{A90F8226-6A58-1B43-9724-347310E9EC72}"/>
              </a:ext>
            </a:extLst>
          </p:cNvPr>
          <p:cNvSpPr>
            <a:spLocks noGrp="1"/>
          </p:cNvSpPr>
          <p:nvPr>
            <p:ph idx="1"/>
          </p:nvPr>
        </p:nvSpPr>
        <p:spPr>
          <a:xfrm>
            <a:off x="320537" y="912078"/>
            <a:ext cx="8495472" cy="4643895"/>
          </a:xfrm>
        </p:spPr>
        <p:txBody>
          <a:bodyPr>
            <a:normAutofit fontScale="92500" lnSpcReduction="10000"/>
          </a:bodyPr>
          <a:lstStyle/>
          <a:p>
            <a:pPr marL="0" indent="0">
              <a:buNone/>
            </a:pPr>
            <a:r>
              <a:rPr lang="en-FR" dirty="0"/>
              <a:t>		  MASSA</a:t>
            </a:r>
          </a:p>
          <a:p>
            <a:pPr marL="0" indent="0">
              <a:buNone/>
            </a:pPr>
            <a:r>
              <a:rPr lang="en-FR" dirty="0"/>
              <a:t>						</a:t>
            </a:r>
          </a:p>
          <a:p>
            <a:pPr marL="0" indent="0">
              <a:buNone/>
            </a:pPr>
            <a:r>
              <a:rPr lang="en-FR" dirty="0">
                <a:solidFill>
                  <a:srgbClr val="0432FF"/>
                </a:solidFill>
              </a:rPr>
              <a:t>Z		~91 GeV 		pT (e,mu) ~ 45  GeV</a:t>
            </a:r>
          </a:p>
          <a:p>
            <a:endParaRPr lang="en-FR" dirty="0"/>
          </a:p>
          <a:p>
            <a:pPr marL="0" indent="0">
              <a:buNone/>
            </a:pPr>
            <a:r>
              <a:rPr lang="en-FR" dirty="0">
                <a:solidFill>
                  <a:schemeClr val="accent6">
                    <a:lumMod val="50000"/>
                  </a:schemeClr>
                </a:solidFill>
              </a:rPr>
              <a:t>W+W-		~80  GeV 		pT (e,mu) ~ 40 GeV</a:t>
            </a:r>
          </a:p>
          <a:p>
            <a:pPr marL="0" indent="0">
              <a:buNone/>
            </a:pPr>
            <a:r>
              <a:rPr lang="en-FR" dirty="0">
                <a:solidFill>
                  <a:schemeClr val="accent6">
                    <a:lumMod val="50000"/>
                  </a:schemeClr>
                </a:solidFill>
              </a:rPr>
              <a:t>                                                      pt (neutrino) ~ 40 GeV</a:t>
            </a:r>
          </a:p>
          <a:p>
            <a:pPr marL="0" indent="0">
              <a:buNone/>
            </a:pPr>
            <a:endParaRPr lang="en-FR" dirty="0"/>
          </a:p>
          <a:p>
            <a:pPr marL="0" indent="0">
              <a:buNone/>
            </a:pPr>
            <a:r>
              <a:rPr lang="en-FR" dirty="0">
                <a:solidFill>
                  <a:srgbClr val="C00000"/>
                </a:solidFill>
              </a:rPr>
              <a:t>H		~125 GeV 		 E(gamma) ~ 60 GeV</a:t>
            </a:r>
          </a:p>
          <a:p>
            <a:pPr marL="0" indent="0">
              <a:buNone/>
            </a:pPr>
            <a:r>
              <a:rPr lang="en-FR" dirty="0">
                <a:solidFill>
                  <a:srgbClr val="C00000"/>
                </a:solidFill>
              </a:rPr>
              <a:t>					 pT(e,mu) ~ 5–45 GeV</a:t>
            </a:r>
          </a:p>
          <a:p>
            <a:pPr marL="0" indent="0">
              <a:buNone/>
            </a:pPr>
            <a:endParaRPr lang="en-FR" dirty="0">
              <a:solidFill>
                <a:srgbClr val="C00000"/>
              </a:solidFill>
            </a:endParaRPr>
          </a:p>
          <a:p>
            <a:pPr marL="0" indent="0">
              <a:buNone/>
            </a:pPr>
            <a:endParaRPr lang="en-FR" dirty="0"/>
          </a:p>
          <a:p>
            <a:pPr marL="0" indent="0">
              <a:buNone/>
            </a:pPr>
            <a:r>
              <a:rPr lang="en-FR" dirty="0"/>
              <a:t>“ZOO”</a:t>
            </a:r>
            <a:br>
              <a:rPr lang="en-FR" dirty="0"/>
            </a:br>
            <a:r>
              <a:rPr lang="en-FR" dirty="0"/>
              <a:t> </a:t>
            </a:r>
          </a:p>
        </p:txBody>
      </p:sp>
      <p:pic>
        <p:nvPicPr>
          <p:cNvPr id="5" name="Picture 4">
            <a:extLst>
              <a:ext uri="{FF2B5EF4-FFF2-40B4-BE49-F238E27FC236}">
                <a16:creationId xmlns:a16="http://schemas.microsoft.com/office/drawing/2014/main" id="{591FA860-4F80-0A46-8DF5-AD3AB1BB465B}"/>
              </a:ext>
            </a:extLst>
          </p:cNvPr>
          <p:cNvPicPr>
            <a:picLocks noChangeAspect="1"/>
          </p:cNvPicPr>
          <p:nvPr/>
        </p:nvPicPr>
        <p:blipFill rotWithShape="1">
          <a:blip r:embed="rId2"/>
          <a:srcRect b="33304"/>
          <a:stretch/>
        </p:blipFill>
        <p:spPr>
          <a:xfrm>
            <a:off x="1258681" y="4522027"/>
            <a:ext cx="2730500" cy="1312912"/>
          </a:xfrm>
          <a:prstGeom prst="rect">
            <a:avLst/>
          </a:prstGeom>
        </p:spPr>
      </p:pic>
      <p:pic>
        <p:nvPicPr>
          <p:cNvPr id="6" name="Picture 5">
            <a:extLst>
              <a:ext uri="{FF2B5EF4-FFF2-40B4-BE49-F238E27FC236}">
                <a16:creationId xmlns:a16="http://schemas.microsoft.com/office/drawing/2014/main" id="{10B6FDA5-1CF7-4646-82AC-8E862D5565A8}"/>
              </a:ext>
            </a:extLst>
          </p:cNvPr>
          <p:cNvPicPr>
            <a:picLocks noChangeAspect="1"/>
          </p:cNvPicPr>
          <p:nvPr/>
        </p:nvPicPr>
        <p:blipFill>
          <a:blip r:embed="rId3"/>
          <a:stretch>
            <a:fillRect/>
          </a:stretch>
        </p:blipFill>
        <p:spPr>
          <a:xfrm>
            <a:off x="5154820" y="4560127"/>
            <a:ext cx="2273300" cy="1892300"/>
          </a:xfrm>
          <a:prstGeom prst="rect">
            <a:avLst/>
          </a:prstGeom>
        </p:spPr>
      </p:pic>
      <p:pic>
        <p:nvPicPr>
          <p:cNvPr id="7" name="Picture 6">
            <a:extLst>
              <a:ext uri="{FF2B5EF4-FFF2-40B4-BE49-F238E27FC236}">
                <a16:creationId xmlns:a16="http://schemas.microsoft.com/office/drawing/2014/main" id="{936798EC-D311-824F-A4B3-61D11EDFA1D6}"/>
              </a:ext>
            </a:extLst>
          </p:cNvPr>
          <p:cNvPicPr>
            <a:picLocks noChangeAspect="1"/>
          </p:cNvPicPr>
          <p:nvPr/>
        </p:nvPicPr>
        <p:blipFill rotWithShape="1">
          <a:blip r:embed="rId4"/>
          <a:srcRect t="25018"/>
          <a:stretch/>
        </p:blipFill>
        <p:spPr>
          <a:xfrm>
            <a:off x="1209193" y="4989446"/>
            <a:ext cx="2889109" cy="688123"/>
          </a:xfrm>
          <a:prstGeom prst="rect">
            <a:avLst/>
          </a:prstGeom>
        </p:spPr>
      </p:pic>
    </p:spTree>
    <p:extLst>
      <p:ext uri="{BB962C8B-B14F-4D97-AF65-F5344CB8AC3E}">
        <p14:creationId xmlns:p14="http://schemas.microsoft.com/office/powerpoint/2010/main" val="21842609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43183F-249C-844A-86D7-7C2000CC780B}"/>
              </a:ext>
            </a:extLst>
          </p:cNvPr>
          <p:cNvSpPr>
            <a:spLocks noGrp="1"/>
          </p:cNvSpPr>
          <p:nvPr>
            <p:ph type="title"/>
          </p:nvPr>
        </p:nvSpPr>
        <p:spPr/>
        <p:txBody>
          <a:bodyPr/>
          <a:lstStyle/>
          <a:p>
            <a:r>
              <a:rPr lang="en-FR" dirty="0">
                <a:solidFill>
                  <a:srgbClr val="002060"/>
                </a:solidFill>
              </a:rPr>
              <a:t> W+ et W-</a:t>
            </a:r>
          </a:p>
        </p:txBody>
      </p:sp>
      <p:sp>
        <p:nvSpPr>
          <p:cNvPr id="3" name="Content Placeholder 2">
            <a:extLst>
              <a:ext uri="{FF2B5EF4-FFF2-40B4-BE49-F238E27FC236}">
                <a16:creationId xmlns:a16="http://schemas.microsoft.com/office/drawing/2014/main" id="{CDB1A20E-0341-2041-A221-CA66F6C4F8BB}"/>
              </a:ext>
            </a:extLst>
          </p:cNvPr>
          <p:cNvSpPr>
            <a:spLocks noGrp="1"/>
          </p:cNvSpPr>
          <p:nvPr>
            <p:ph idx="1"/>
          </p:nvPr>
        </p:nvSpPr>
        <p:spPr>
          <a:xfrm>
            <a:off x="189799" y="812861"/>
            <a:ext cx="7886700" cy="4351338"/>
          </a:xfrm>
        </p:spPr>
        <p:txBody>
          <a:bodyPr/>
          <a:lstStyle/>
          <a:p>
            <a:r>
              <a:rPr lang="en-FR" dirty="0"/>
              <a:t>Una misura molto interessante ch possiamo fare e’ il rapporto:</a:t>
            </a:r>
          </a:p>
          <a:p>
            <a:pPr marL="0" indent="0">
              <a:buNone/>
            </a:pPr>
            <a:r>
              <a:rPr lang="en-FR" dirty="0"/>
              <a:t>    W+ /W -</a:t>
            </a:r>
          </a:p>
          <a:p>
            <a:pPr marL="0" indent="0">
              <a:buNone/>
            </a:pPr>
            <a:r>
              <a:rPr lang="en-FR" dirty="0"/>
              <a:t>   ci indica la composizione in quark del protone</a:t>
            </a:r>
          </a:p>
          <a:p>
            <a:pPr marL="0" indent="0">
              <a:buNone/>
            </a:pPr>
            <a:r>
              <a:rPr lang="en-FR" dirty="0"/>
              <a:t>	pp </a:t>
            </a:r>
            <a:r>
              <a:rPr lang="en-FR" dirty="0">
                <a:sym typeface="Wingdings" pitchFamily="2" charset="2"/>
              </a:rPr>
              <a:t> W+  / W- </a:t>
            </a:r>
          </a:p>
          <a:p>
            <a:pPr marL="0" indent="0">
              <a:buNone/>
            </a:pPr>
            <a:endParaRPr lang="en-FR" dirty="0"/>
          </a:p>
          <a:p>
            <a:r>
              <a:rPr lang="en-GB" dirty="0"/>
              <a:t>Q</a:t>
            </a:r>
            <a:r>
              <a:rPr lang="en-FR" dirty="0"/>
              <a:t>uindi dovrete determinare la carica dei W (W+ o W-) (ovvero la carica del leptone)</a:t>
            </a:r>
          </a:p>
        </p:txBody>
      </p:sp>
      <p:sp>
        <p:nvSpPr>
          <p:cNvPr id="5" name="Circular Arrow 4">
            <a:extLst>
              <a:ext uri="{FF2B5EF4-FFF2-40B4-BE49-F238E27FC236}">
                <a16:creationId xmlns:a16="http://schemas.microsoft.com/office/drawing/2014/main" id="{FB2BA5D2-13E1-2444-B63C-C564CC4DF0F4}"/>
              </a:ext>
            </a:extLst>
          </p:cNvPr>
          <p:cNvSpPr/>
          <p:nvPr/>
        </p:nvSpPr>
        <p:spPr>
          <a:xfrm>
            <a:off x="613041" y="4345548"/>
            <a:ext cx="1371600" cy="1699591"/>
          </a:xfrm>
          <a:prstGeom prst="circularArrow">
            <a:avLst>
              <a:gd name="adj1" fmla="val 12500"/>
              <a:gd name="adj2" fmla="val 1142319"/>
              <a:gd name="adj3" fmla="val 20457681"/>
              <a:gd name="adj4" fmla="val 10247794"/>
              <a:gd name="adj5" fmla="val 125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R">
              <a:solidFill>
                <a:schemeClr val="tx1"/>
              </a:solidFill>
            </a:endParaRPr>
          </a:p>
        </p:txBody>
      </p:sp>
      <p:sp>
        <p:nvSpPr>
          <p:cNvPr id="6" name="Circular Arrow 5">
            <a:extLst>
              <a:ext uri="{FF2B5EF4-FFF2-40B4-BE49-F238E27FC236}">
                <a16:creationId xmlns:a16="http://schemas.microsoft.com/office/drawing/2014/main" id="{DA7A1F10-CB4E-C84F-A73E-69F04AE8C418}"/>
              </a:ext>
            </a:extLst>
          </p:cNvPr>
          <p:cNvSpPr/>
          <p:nvPr/>
        </p:nvSpPr>
        <p:spPr>
          <a:xfrm flipH="1">
            <a:off x="3505327" y="4413621"/>
            <a:ext cx="1255644" cy="1699591"/>
          </a:xfrm>
          <a:prstGeom prst="circularArrow">
            <a:avLst>
              <a:gd name="adj1" fmla="val 12500"/>
              <a:gd name="adj2" fmla="val 1142319"/>
              <a:gd name="adj3" fmla="val 20457681"/>
              <a:gd name="adj4" fmla="val 10247794"/>
              <a:gd name="adj5" fmla="val 125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R">
              <a:solidFill>
                <a:schemeClr val="tx1"/>
              </a:solidFill>
            </a:endParaRPr>
          </a:p>
        </p:txBody>
      </p:sp>
      <p:sp>
        <p:nvSpPr>
          <p:cNvPr id="7" name="TextBox 6">
            <a:extLst>
              <a:ext uri="{FF2B5EF4-FFF2-40B4-BE49-F238E27FC236}">
                <a16:creationId xmlns:a16="http://schemas.microsoft.com/office/drawing/2014/main" id="{B223E71E-3E70-2244-8D0E-46CE32709D13}"/>
              </a:ext>
            </a:extLst>
          </p:cNvPr>
          <p:cNvSpPr txBox="1"/>
          <p:nvPr/>
        </p:nvSpPr>
        <p:spPr>
          <a:xfrm>
            <a:off x="966707" y="5263416"/>
            <a:ext cx="1085554" cy="646331"/>
          </a:xfrm>
          <a:prstGeom prst="rect">
            <a:avLst/>
          </a:prstGeom>
          <a:noFill/>
        </p:spPr>
        <p:txBody>
          <a:bodyPr wrap="none" rtlCol="0">
            <a:spAutoFit/>
          </a:bodyPr>
          <a:lstStyle/>
          <a:p>
            <a:r>
              <a:rPr lang="en-FR" dirty="0"/>
              <a:t>POSITIVE </a:t>
            </a:r>
          </a:p>
          <a:p>
            <a:r>
              <a:rPr lang="en-FR" dirty="0"/>
              <a:t>      + </a:t>
            </a:r>
          </a:p>
        </p:txBody>
      </p:sp>
      <p:sp>
        <p:nvSpPr>
          <p:cNvPr id="9" name="TextBox 8">
            <a:extLst>
              <a:ext uri="{FF2B5EF4-FFF2-40B4-BE49-F238E27FC236}">
                <a16:creationId xmlns:a16="http://schemas.microsoft.com/office/drawing/2014/main" id="{F5A66C8C-2180-CB43-8F43-518D572140EF}"/>
              </a:ext>
            </a:extLst>
          </p:cNvPr>
          <p:cNvSpPr txBox="1"/>
          <p:nvPr/>
        </p:nvSpPr>
        <p:spPr>
          <a:xfrm>
            <a:off x="3620571" y="5398808"/>
            <a:ext cx="1170641" cy="646331"/>
          </a:xfrm>
          <a:prstGeom prst="rect">
            <a:avLst/>
          </a:prstGeom>
          <a:noFill/>
        </p:spPr>
        <p:txBody>
          <a:bodyPr wrap="none" rtlCol="0">
            <a:spAutoFit/>
          </a:bodyPr>
          <a:lstStyle/>
          <a:p>
            <a:r>
              <a:rPr lang="en-FR" dirty="0"/>
              <a:t>NEGATIVE </a:t>
            </a:r>
          </a:p>
          <a:p>
            <a:r>
              <a:rPr lang="en-FR" dirty="0"/>
              <a:t>     </a:t>
            </a:r>
            <a:r>
              <a:rPr lang="en-FR" dirty="0">
                <a:latin typeface="Symbol" pitchFamily="2" charset="2"/>
              </a:rPr>
              <a:t>- </a:t>
            </a:r>
          </a:p>
        </p:txBody>
      </p:sp>
      <p:pic>
        <p:nvPicPr>
          <p:cNvPr id="10" name="Picture 9">
            <a:extLst>
              <a:ext uri="{FF2B5EF4-FFF2-40B4-BE49-F238E27FC236}">
                <a16:creationId xmlns:a16="http://schemas.microsoft.com/office/drawing/2014/main" id="{BA5E766C-18F5-CB4A-AD43-49C7675EBF06}"/>
              </a:ext>
            </a:extLst>
          </p:cNvPr>
          <p:cNvPicPr>
            <a:picLocks noChangeAspect="1"/>
          </p:cNvPicPr>
          <p:nvPr/>
        </p:nvPicPr>
        <p:blipFill>
          <a:blip r:embed="rId2"/>
          <a:stretch>
            <a:fillRect/>
          </a:stretch>
        </p:blipFill>
        <p:spPr>
          <a:xfrm>
            <a:off x="5521314" y="3708806"/>
            <a:ext cx="3446266" cy="2819201"/>
          </a:xfrm>
          <a:prstGeom prst="rect">
            <a:avLst/>
          </a:prstGeom>
        </p:spPr>
      </p:pic>
      <p:sp>
        <p:nvSpPr>
          <p:cNvPr id="11" name="TextBox 10">
            <a:extLst>
              <a:ext uri="{FF2B5EF4-FFF2-40B4-BE49-F238E27FC236}">
                <a16:creationId xmlns:a16="http://schemas.microsoft.com/office/drawing/2014/main" id="{D584EEF3-4CB3-E44E-9757-180B900BF7E2}"/>
              </a:ext>
            </a:extLst>
          </p:cNvPr>
          <p:cNvSpPr txBox="1"/>
          <p:nvPr/>
        </p:nvSpPr>
        <p:spPr>
          <a:xfrm>
            <a:off x="6907696" y="3429000"/>
            <a:ext cx="1712200" cy="369332"/>
          </a:xfrm>
          <a:prstGeom prst="rect">
            <a:avLst/>
          </a:prstGeom>
          <a:noFill/>
        </p:spPr>
        <p:txBody>
          <a:bodyPr wrap="none" rtlCol="0">
            <a:spAutoFit/>
          </a:bodyPr>
          <a:lstStyle/>
          <a:p>
            <a:r>
              <a:rPr lang="en-FR" dirty="0">
                <a:solidFill>
                  <a:srgbClr val="C00000"/>
                </a:solidFill>
              </a:rPr>
              <a:t>Legge di Lorentz</a:t>
            </a:r>
          </a:p>
        </p:txBody>
      </p:sp>
      <p:sp>
        <p:nvSpPr>
          <p:cNvPr id="12" name="Rectangle 11">
            <a:extLst>
              <a:ext uri="{FF2B5EF4-FFF2-40B4-BE49-F238E27FC236}">
                <a16:creationId xmlns:a16="http://schemas.microsoft.com/office/drawing/2014/main" id="{559D01A3-D249-9D44-A39A-EBE56C1DE502}"/>
              </a:ext>
            </a:extLst>
          </p:cNvPr>
          <p:cNvSpPr/>
          <p:nvPr/>
        </p:nvSpPr>
        <p:spPr>
          <a:xfrm>
            <a:off x="5521314" y="3289852"/>
            <a:ext cx="3622686" cy="3349487"/>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R"/>
          </a:p>
        </p:txBody>
      </p:sp>
    </p:spTree>
    <p:extLst>
      <p:ext uri="{BB962C8B-B14F-4D97-AF65-F5344CB8AC3E}">
        <p14:creationId xmlns:p14="http://schemas.microsoft.com/office/powerpoint/2010/main" val="38199153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16C4F-EFD3-0345-A1EF-393D6C3F5C57}"/>
              </a:ext>
            </a:extLst>
          </p:cNvPr>
          <p:cNvSpPr>
            <a:spLocks noGrp="1"/>
          </p:cNvSpPr>
          <p:nvPr>
            <p:ph type="title"/>
          </p:nvPr>
        </p:nvSpPr>
        <p:spPr>
          <a:xfrm>
            <a:off x="157564" y="64519"/>
            <a:ext cx="7575082" cy="533400"/>
          </a:xfrm>
        </p:spPr>
        <p:txBody>
          <a:bodyPr>
            <a:normAutofit/>
          </a:bodyPr>
          <a:lstStyle/>
          <a:p>
            <a:r>
              <a:rPr lang="en-FR" sz="2800" b="1" dirty="0">
                <a:solidFill>
                  <a:srgbClr val="002060"/>
                </a:solidFill>
              </a:rPr>
              <a:t>Stato finale a 4 leptoni</a:t>
            </a:r>
          </a:p>
        </p:txBody>
      </p:sp>
      <p:sp>
        <p:nvSpPr>
          <p:cNvPr id="5" name="Slide Number Placeholder 4">
            <a:extLst>
              <a:ext uri="{FF2B5EF4-FFF2-40B4-BE49-F238E27FC236}">
                <a16:creationId xmlns:a16="http://schemas.microsoft.com/office/drawing/2014/main" id="{20B69B55-7BC6-3342-BABA-113A8656425A}"/>
              </a:ext>
            </a:extLst>
          </p:cNvPr>
          <p:cNvSpPr>
            <a:spLocks noGrp="1"/>
          </p:cNvSpPr>
          <p:nvPr>
            <p:ph type="sldNum" sz="quarter" idx="12"/>
          </p:nvPr>
        </p:nvSpPr>
        <p:spPr/>
        <p:txBody>
          <a:bodyPr/>
          <a:lstStyle/>
          <a:p>
            <a:fld id="{0EA2B60D-2C16-234D-B992-A5CB7E0D7813}" type="slidenum">
              <a:rPr lang="en-US" smtClean="0"/>
              <a:pPr/>
              <a:t>27</a:t>
            </a:fld>
            <a:endParaRPr lang="en-US"/>
          </a:p>
        </p:txBody>
      </p:sp>
      <p:pic>
        <p:nvPicPr>
          <p:cNvPr id="6" name="Picture 5">
            <a:extLst>
              <a:ext uri="{FF2B5EF4-FFF2-40B4-BE49-F238E27FC236}">
                <a16:creationId xmlns:a16="http://schemas.microsoft.com/office/drawing/2014/main" id="{471D9924-A0FC-F441-93CA-F5F4934C2809}"/>
              </a:ext>
            </a:extLst>
          </p:cNvPr>
          <p:cNvPicPr>
            <a:picLocks noChangeAspect="1"/>
          </p:cNvPicPr>
          <p:nvPr/>
        </p:nvPicPr>
        <p:blipFill>
          <a:blip r:embed="rId2"/>
          <a:stretch>
            <a:fillRect/>
          </a:stretch>
        </p:blipFill>
        <p:spPr>
          <a:xfrm>
            <a:off x="342521" y="810436"/>
            <a:ext cx="8458957" cy="1714296"/>
          </a:xfrm>
          <a:prstGeom prst="rect">
            <a:avLst/>
          </a:prstGeom>
        </p:spPr>
      </p:pic>
      <p:pic>
        <p:nvPicPr>
          <p:cNvPr id="12" name="Picture 11">
            <a:extLst>
              <a:ext uri="{FF2B5EF4-FFF2-40B4-BE49-F238E27FC236}">
                <a16:creationId xmlns:a16="http://schemas.microsoft.com/office/drawing/2014/main" id="{5407A492-84AF-504E-A62E-B8F7838BEB66}"/>
              </a:ext>
            </a:extLst>
          </p:cNvPr>
          <p:cNvPicPr>
            <a:picLocks noChangeAspect="1"/>
          </p:cNvPicPr>
          <p:nvPr/>
        </p:nvPicPr>
        <p:blipFill>
          <a:blip r:embed="rId3"/>
          <a:stretch>
            <a:fillRect/>
          </a:stretch>
        </p:blipFill>
        <p:spPr>
          <a:xfrm>
            <a:off x="1471056" y="3001829"/>
            <a:ext cx="5943600" cy="1371600"/>
          </a:xfrm>
          <a:prstGeom prst="rect">
            <a:avLst/>
          </a:prstGeom>
        </p:spPr>
      </p:pic>
      <p:sp>
        <p:nvSpPr>
          <p:cNvPr id="10" name="TextBox 9">
            <a:extLst>
              <a:ext uri="{FF2B5EF4-FFF2-40B4-BE49-F238E27FC236}">
                <a16:creationId xmlns:a16="http://schemas.microsoft.com/office/drawing/2014/main" id="{0D199076-572F-E64E-9BBE-030CDA86534C}"/>
              </a:ext>
            </a:extLst>
          </p:cNvPr>
          <p:cNvSpPr txBox="1"/>
          <p:nvPr/>
        </p:nvSpPr>
        <p:spPr>
          <a:xfrm>
            <a:off x="629728" y="810436"/>
            <a:ext cx="399468" cy="369332"/>
          </a:xfrm>
          <a:prstGeom prst="rect">
            <a:avLst/>
          </a:prstGeom>
          <a:noFill/>
        </p:spPr>
        <p:txBody>
          <a:bodyPr wrap="none" rtlCol="0">
            <a:spAutoFit/>
          </a:bodyPr>
          <a:lstStyle/>
          <a:p>
            <a:r>
              <a:rPr lang="fr-FR" dirty="0"/>
              <a:t>ZZ</a:t>
            </a:r>
          </a:p>
        </p:txBody>
      </p:sp>
      <p:sp>
        <p:nvSpPr>
          <p:cNvPr id="13" name="TextBox 12">
            <a:extLst>
              <a:ext uri="{FF2B5EF4-FFF2-40B4-BE49-F238E27FC236}">
                <a16:creationId xmlns:a16="http://schemas.microsoft.com/office/drawing/2014/main" id="{AC3857CD-632D-3D4F-A34D-F0950E766D54}"/>
              </a:ext>
            </a:extLst>
          </p:cNvPr>
          <p:cNvSpPr txBox="1"/>
          <p:nvPr/>
        </p:nvSpPr>
        <p:spPr>
          <a:xfrm>
            <a:off x="230260" y="3502963"/>
            <a:ext cx="996619" cy="369332"/>
          </a:xfrm>
          <a:prstGeom prst="rect">
            <a:avLst/>
          </a:prstGeom>
          <a:noFill/>
        </p:spPr>
        <p:txBody>
          <a:bodyPr wrap="none" rtlCol="0">
            <a:spAutoFit/>
          </a:bodyPr>
          <a:lstStyle/>
          <a:p>
            <a:r>
              <a:rPr lang="fr-FR"/>
              <a:t>ZW/WW</a:t>
            </a:r>
            <a:endParaRPr lang="fr-FR" dirty="0"/>
          </a:p>
        </p:txBody>
      </p:sp>
      <p:pic>
        <p:nvPicPr>
          <p:cNvPr id="14" name="Picture 13">
            <a:extLst>
              <a:ext uri="{FF2B5EF4-FFF2-40B4-BE49-F238E27FC236}">
                <a16:creationId xmlns:a16="http://schemas.microsoft.com/office/drawing/2014/main" id="{C6BED255-8D26-DB44-927A-5C42AE7356BE}"/>
              </a:ext>
            </a:extLst>
          </p:cNvPr>
          <p:cNvPicPr>
            <a:picLocks noChangeAspect="1"/>
          </p:cNvPicPr>
          <p:nvPr/>
        </p:nvPicPr>
        <p:blipFill>
          <a:blip r:embed="rId4"/>
          <a:stretch>
            <a:fillRect/>
          </a:stretch>
        </p:blipFill>
        <p:spPr>
          <a:xfrm>
            <a:off x="4835717" y="4646824"/>
            <a:ext cx="4252211" cy="1478041"/>
          </a:xfrm>
          <a:prstGeom prst="rect">
            <a:avLst/>
          </a:prstGeom>
        </p:spPr>
      </p:pic>
      <p:pic>
        <p:nvPicPr>
          <p:cNvPr id="15" name="Picture 14">
            <a:extLst>
              <a:ext uri="{FF2B5EF4-FFF2-40B4-BE49-F238E27FC236}">
                <a16:creationId xmlns:a16="http://schemas.microsoft.com/office/drawing/2014/main" id="{ED0AB93B-D425-E245-BE43-387417FFC4BD}"/>
              </a:ext>
            </a:extLst>
          </p:cNvPr>
          <p:cNvPicPr>
            <a:picLocks noChangeAspect="1"/>
          </p:cNvPicPr>
          <p:nvPr/>
        </p:nvPicPr>
        <p:blipFill>
          <a:blip r:embed="rId5"/>
          <a:stretch>
            <a:fillRect/>
          </a:stretch>
        </p:blipFill>
        <p:spPr>
          <a:xfrm>
            <a:off x="1351190" y="4646824"/>
            <a:ext cx="1903679" cy="1601876"/>
          </a:xfrm>
          <a:prstGeom prst="rect">
            <a:avLst/>
          </a:prstGeom>
        </p:spPr>
      </p:pic>
      <p:sp>
        <p:nvSpPr>
          <p:cNvPr id="3" name="TextBox 2">
            <a:extLst>
              <a:ext uri="{FF2B5EF4-FFF2-40B4-BE49-F238E27FC236}">
                <a16:creationId xmlns:a16="http://schemas.microsoft.com/office/drawing/2014/main" id="{3B807E91-07CA-154D-8BE1-4887EA055988}"/>
              </a:ext>
            </a:extLst>
          </p:cNvPr>
          <p:cNvSpPr txBox="1"/>
          <p:nvPr/>
        </p:nvSpPr>
        <p:spPr>
          <a:xfrm>
            <a:off x="3003259" y="4230654"/>
            <a:ext cx="380232" cy="276999"/>
          </a:xfrm>
          <a:prstGeom prst="rect">
            <a:avLst/>
          </a:prstGeom>
          <a:noFill/>
        </p:spPr>
        <p:txBody>
          <a:bodyPr wrap="none" rtlCol="0">
            <a:spAutoFit/>
          </a:bodyPr>
          <a:lstStyle/>
          <a:p>
            <a:r>
              <a:rPr lang="fr-FR" sz="1200" dirty="0"/>
              <a:t>/W</a:t>
            </a:r>
          </a:p>
        </p:txBody>
      </p:sp>
      <p:sp>
        <p:nvSpPr>
          <p:cNvPr id="11" name="TextBox 10">
            <a:extLst>
              <a:ext uri="{FF2B5EF4-FFF2-40B4-BE49-F238E27FC236}">
                <a16:creationId xmlns:a16="http://schemas.microsoft.com/office/drawing/2014/main" id="{DE8303C0-9628-AE4D-98F1-0EF6A918F1E1}"/>
              </a:ext>
            </a:extLst>
          </p:cNvPr>
          <p:cNvSpPr txBox="1"/>
          <p:nvPr/>
        </p:nvSpPr>
        <p:spPr>
          <a:xfrm>
            <a:off x="4828725" y="4092154"/>
            <a:ext cx="380232" cy="276999"/>
          </a:xfrm>
          <a:prstGeom prst="rect">
            <a:avLst/>
          </a:prstGeom>
          <a:noFill/>
        </p:spPr>
        <p:txBody>
          <a:bodyPr wrap="none" rtlCol="0">
            <a:spAutoFit/>
          </a:bodyPr>
          <a:lstStyle/>
          <a:p>
            <a:r>
              <a:rPr lang="fr-FR" sz="1200" dirty="0"/>
              <a:t>/W</a:t>
            </a:r>
          </a:p>
        </p:txBody>
      </p:sp>
      <p:sp>
        <p:nvSpPr>
          <p:cNvPr id="16" name="TextBox 15">
            <a:extLst>
              <a:ext uri="{FF2B5EF4-FFF2-40B4-BE49-F238E27FC236}">
                <a16:creationId xmlns:a16="http://schemas.microsoft.com/office/drawing/2014/main" id="{15B29F91-7F70-0943-BCD1-20D003E60CF4}"/>
              </a:ext>
            </a:extLst>
          </p:cNvPr>
          <p:cNvSpPr txBox="1"/>
          <p:nvPr/>
        </p:nvSpPr>
        <p:spPr>
          <a:xfrm>
            <a:off x="6771706" y="4237532"/>
            <a:ext cx="380232" cy="276999"/>
          </a:xfrm>
          <a:prstGeom prst="rect">
            <a:avLst/>
          </a:prstGeom>
          <a:noFill/>
        </p:spPr>
        <p:txBody>
          <a:bodyPr wrap="none" rtlCol="0">
            <a:spAutoFit/>
          </a:bodyPr>
          <a:lstStyle/>
          <a:p>
            <a:r>
              <a:rPr lang="fr-FR" sz="1200" dirty="0"/>
              <a:t>/W</a:t>
            </a:r>
          </a:p>
        </p:txBody>
      </p:sp>
      <p:sp>
        <p:nvSpPr>
          <p:cNvPr id="4" name="TextBox 3">
            <a:extLst>
              <a:ext uri="{FF2B5EF4-FFF2-40B4-BE49-F238E27FC236}">
                <a16:creationId xmlns:a16="http://schemas.microsoft.com/office/drawing/2014/main" id="{CD7739BC-2411-5641-B7CC-58872F38C98A}"/>
              </a:ext>
            </a:extLst>
          </p:cNvPr>
          <p:cNvSpPr txBox="1"/>
          <p:nvPr/>
        </p:nvSpPr>
        <p:spPr>
          <a:xfrm>
            <a:off x="477078" y="6356351"/>
            <a:ext cx="7045775" cy="369332"/>
          </a:xfrm>
          <a:prstGeom prst="rect">
            <a:avLst/>
          </a:prstGeom>
          <a:solidFill>
            <a:schemeClr val="bg1"/>
          </a:solidFill>
          <a:ln>
            <a:solidFill>
              <a:srgbClr val="FF8AD8"/>
            </a:solidFill>
          </a:ln>
        </p:spPr>
        <p:txBody>
          <a:bodyPr wrap="none" rtlCol="0">
            <a:spAutoFit/>
          </a:bodyPr>
          <a:lstStyle/>
          <a:p>
            <a:r>
              <a:rPr lang="fr-FR" dirty="0" err="1"/>
              <a:t>p.s.</a:t>
            </a:r>
            <a:r>
              <a:rPr lang="fr-FR" dirty="0"/>
              <a:t> Se </a:t>
            </a:r>
            <a:r>
              <a:rPr lang="fr-FR" b="1" dirty="0"/>
              <a:t>2 W</a:t>
            </a:r>
            <a:r>
              <a:rPr lang="fr-FR" dirty="0"/>
              <a:t> sono </a:t>
            </a:r>
            <a:r>
              <a:rPr lang="fr-FR" dirty="0" err="1"/>
              <a:t>stati</a:t>
            </a:r>
            <a:r>
              <a:rPr lang="fr-FR" dirty="0"/>
              <a:t> </a:t>
            </a:r>
            <a:r>
              <a:rPr lang="fr-FR" dirty="0" err="1"/>
              <a:t>prodotti</a:t>
            </a:r>
            <a:r>
              <a:rPr lang="fr-FR" dirty="0"/>
              <a:t>, e </a:t>
            </a:r>
            <a:r>
              <a:rPr lang="fr-FR" dirty="0" err="1"/>
              <a:t>dunque</a:t>
            </a:r>
            <a:r>
              <a:rPr lang="fr-FR" dirty="0"/>
              <a:t> 2 </a:t>
            </a:r>
            <a:r>
              <a:rPr lang="fr-FR" dirty="0" err="1"/>
              <a:t>neutrini</a:t>
            </a:r>
            <a:r>
              <a:rPr lang="fr-FR" dirty="0"/>
              <a:t> </a:t>
            </a:r>
            <a:r>
              <a:rPr lang="fr-FR" dirty="0">
                <a:sym typeface="Wingdings" pitchFamily="2" charset="2"/>
              </a:rPr>
              <a:t></a:t>
            </a:r>
            <a:r>
              <a:rPr lang="fr-FR" dirty="0"/>
              <a:t> </a:t>
            </a:r>
            <a:r>
              <a:rPr lang="fr-FR" dirty="0">
                <a:solidFill>
                  <a:srgbClr val="FF8AD8"/>
                </a:solidFill>
              </a:rPr>
              <a:t>1 solo </a:t>
            </a:r>
            <a:r>
              <a:rPr lang="fr-FR" dirty="0" err="1">
                <a:solidFill>
                  <a:srgbClr val="FF8AD8"/>
                </a:solidFill>
              </a:rPr>
              <a:t>vettore</a:t>
            </a:r>
            <a:r>
              <a:rPr lang="fr-FR" dirty="0">
                <a:solidFill>
                  <a:srgbClr val="FF8AD8"/>
                </a:solidFill>
              </a:rPr>
              <a:t> rosa</a:t>
            </a:r>
          </a:p>
        </p:txBody>
      </p:sp>
    </p:spTree>
    <p:extLst>
      <p:ext uri="{BB962C8B-B14F-4D97-AF65-F5344CB8AC3E}">
        <p14:creationId xmlns:p14="http://schemas.microsoft.com/office/powerpoint/2010/main" val="11777088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BE7CA6-0DBA-B84D-A471-4D8432CE3973}"/>
              </a:ext>
            </a:extLst>
          </p:cNvPr>
          <p:cNvSpPr>
            <a:spLocks noGrp="1"/>
          </p:cNvSpPr>
          <p:nvPr>
            <p:ph type="title"/>
          </p:nvPr>
        </p:nvSpPr>
        <p:spPr/>
        <p:txBody>
          <a:bodyPr>
            <a:normAutofit/>
          </a:bodyPr>
          <a:lstStyle/>
          <a:p>
            <a:r>
              <a:rPr lang="en-FR" sz="2800" b="1" dirty="0">
                <a:solidFill>
                  <a:srgbClr val="002060"/>
                </a:solidFill>
              </a:rPr>
              <a:t>Eventi ZZ, ZW e WW</a:t>
            </a:r>
          </a:p>
        </p:txBody>
      </p:sp>
      <p:sp>
        <p:nvSpPr>
          <p:cNvPr id="3" name="Content Placeholder 2">
            <a:extLst>
              <a:ext uri="{FF2B5EF4-FFF2-40B4-BE49-F238E27FC236}">
                <a16:creationId xmlns:a16="http://schemas.microsoft.com/office/drawing/2014/main" id="{DA4C9C78-4059-9440-8E64-CEB1109528CA}"/>
              </a:ext>
            </a:extLst>
          </p:cNvPr>
          <p:cNvSpPr>
            <a:spLocks noGrp="1"/>
          </p:cNvSpPr>
          <p:nvPr>
            <p:ph idx="1"/>
          </p:nvPr>
        </p:nvSpPr>
        <p:spPr>
          <a:xfrm>
            <a:off x="320536" y="912079"/>
            <a:ext cx="8475593" cy="4351338"/>
          </a:xfrm>
        </p:spPr>
        <p:txBody>
          <a:bodyPr/>
          <a:lstStyle/>
          <a:p>
            <a:r>
              <a:rPr lang="fr-FR" dirty="0" err="1"/>
              <a:t>Troverete</a:t>
            </a:r>
            <a:r>
              <a:rPr lang="fr-FR" dirty="0"/>
              <a:t> </a:t>
            </a:r>
            <a:r>
              <a:rPr lang="fr-FR" dirty="0" err="1"/>
              <a:t>molti</a:t>
            </a:r>
            <a:r>
              <a:rPr lang="fr-FR" dirty="0"/>
              <a:t> </a:t>
            </a:r>
            <a:r>
              <a:rPr lang="fr-FR" dirty="0" err="1"/>
              <a:t>eventi</a:t>
            </a:r>
            <a:r>
              <a:rPr lang="fr-FR" dirty="0"/>
              <a:t> a 4 </a:t>
            </a:r>
            <a:r>
              <a:rPr lang="fr-FR" dirty="0" err="1"/>
              <a:t>leptoni</a:t>
            </a:r>
            <a:r>
              <a:rPr lang="fr-FR" dirty="0"/>
              <a:t> (</a:t>
            </a:r>
            <a:r>
              <a:rPr lang="fr-FR" dirty="0" err="1"/>
              <a:t>carichi</a:t>
            </a:r>
            <a:r>
              <a:rPr lang="fr-FR" dirty="0"/>
              <a:t> e </a:t>
            </a:r>
            <a:r>
              <a:rPr lang="fr-FR" dirty="0" err="1"/>
              <a:t>neutri</a:t>
            </a:r>
            <a:r>
              <a:rPr lang="fr-FR" dirty="0"/>
              <a:t>) </a:t>
            </a:r>
          </a:p>
          <a:p>
            <a:endParaRPr lang="fr-FR" dirty="0"/>
          </a:p>
          <a:p>
            <a:pPr lvl="1"/>
            <a:r>
              <a:rPr lang="en-FR" dirty="0"/>
              <a:t>Z, ZZ, ou WW ou WZ, </a:t>
            </a:r>
          </a:p>
          <a:p>
            <a:pPr lvl="1"/>
            <a:r>
              <a:rPr lang="en-FR" dirty="0"/>
              <a:t>ou a Higgs </a:t>
            </a:r>
            <a:r>
              <a:rPr lang="en-FR" dirty="0">
                <a:sym typeface="Wingdings" pitchFamily="2" charset="2"/>
              </a:rPr>
              <a:t> WW / ZZ</a:t>
            </a:r>
          </a:p>
          <a:p>
            <a:pPr lvl="1"/>
            <a:endParaRPr lang="en-FR" dirty="0">
              <a:sym typeface="Wingdings" pitchFamily="2" charset="2"/>
            </a:endParaRPr>
          </a:p>
          <a:p>
            <a:pPr marL="457200" lvl="1" indent="0">
              <a:buNone/>
            </a:pPr>
            <a:endParaRPr lang="en-FR" dirty="0">
              <a:sym typeface="Wingdings" pitchFamily="2" charset="2"/>
            </a:endParaRPr>
          </a:p>
        </p:txBody>
      </p:sp>
      <p:pic>
        <p:nvPicPr>
          <p:cNvPr id="4" name="Picture 3">
            <a:extLst>
              <a:ext uri="{FF2B5EF4-FFF2-40B4-BE49-F238E27FC236}">
                <a16:creationId xmlns:a16="http://schemas.microsoft.com/office/drawing/2014/main" id="{D5111D63-7D2E-C546-93BF-1F90537C2E4A}"/>
              </a:ext>
            </a:extLst>
          </p:cNvPr>
          <p:cNvPicPr>
            <a:picLocks noChangeAspect="1"/>
          </p:cNvPicPr>
          <p:nvPr/>
        </p:nvPicPr>
        <p:blipFill>
          <a:blip r:embed="rId2"/>
          <a:stretch>
            <a:fillRect/>
          </a:stretch>
        </p:blipFill>
        <p:spPr>
          <a:xfrm>
            <a:off x="1356139" y="2757704"/>
            <a:ext cx="5591313" cy="4100296"/>
          </a:xfrm>
          <a:prstGeom prst="rect">
            <a:avLst/>
          </a:prstGeom>
        </p:spPr>
      </p:pic>
      <p:sp>
        <p:nvSpPr>
          <p:cNvPr id="5" name="Oval 4">
            <a:extLst>
              <a:ext uri="{FF2B5EF4-FFF2-40B4-BE49-F238E27FC236}">
                <a16:creationId xmlns:a16="http://schemas.microsoft.com/office/drawing/2014/main" id="{D210FD1B-152F-674A-919A-5C960A94D8D2}"/>
              </a:ext>
            </a:extLst>
          </p:cNvPr>
          <p:cNvSpPr/>
          <p:nvPr/>
        </p:nvSpPr>
        <p:spPr>
          <a:xfrm>
            <a:off x="1035858" y="1623502"/>
            <a:ext cx="362226" cy="33793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R">
              <a:noFill/>
            </a:endParaRPr>
          </a:p>
        </p:txBody>
      </p:sp>
      <p:sp>
        <p:nvSpPr>
          <p:cNvPr id="6" name="Oval 5">
            <a:extLst>
              <a:ext uri="{FF2B5EF4-FFF2-40B4-BE49-F238E27FC236}">
                <a16:creationId xmlns:a16="http://schemas.microsoft.com/office/drawing/2014/main" id="{27825D47-22CD-AA4D-AAC8-0428F750E9E9}"/>
              </a:ext>
            </a:extLst>
          </p:cNvPr>
          <p:cNvSpPr/>
          <p:nvPr/>
        </p:nvSpPr>
        <p:spPr>
          <a:xfrm>
            <a:off x="1432319" y="1623502"/>
            <a:ext cx="362226" cy="33793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R">
              <a:noFill/>
            </a:endParaRPr>
          </a:p>
        </p:txBody>
      </p:sp>
      <p:cxnSp>
        <p:nvCxnSpPr>
          <p:cNvPr id="15" name="Curved Connector 14">
            <a:extLst>
              <a:ext uri="{FF2B5EF4-FFF2-40B4-BE49-F238E27FC236}">
                <a16:creationId xmlns:a16="http://schemas.microsoft.com/office/drawing/2014/main" id="{19BD565E-EDC0-764F-854A-38D5B7492B67}"/>
              </a:ext>
            </a:extLst>
          </p:cNvPr>
          <p:cNvCxnSpPr/>
          <p:nvPr/>
        </p:nvCxnSpPr>
        <p:spPr>
          <a:xfrm rot="16200000" flipH="1">
            <a:off x="835991" y="2443079"/>
            <a:ext cx="1987826" cy="1309757"/>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Curved Connector 16">
            <a:extLst>
              <a:ext uri="{FF2B5EF4-FFF2-40B4-BE49-F238E27FC236}">
                <a16:creationId xmlns:a16="http://schemas.microsoft.com/office/drawing/2014/main" id="{7D820F79-9187-9744-97E8-E7F1B17CDC77}"/>
              </a:ext>
            </a:extLst>
          </p:cNvPr>
          <p:cNvCxnSpPr/>
          <p:nvPr/>
        </p:nvCxnSpPr>
        <p:spPr>
          <a:xfrm rot="16200000" flipH="1">
            <a:off x="1580597" y="2276047"/>
            <a:ext cx="2743200" cy="2399195"/>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Oval 17">
            <a:extLst>
              <a:ext uri="{FF2B5EF4-FFF2-40B4-BE49-F238E27FC236}">
                <a16:creationId xmlns:a16="http://schemas.microsoft.com/office/drawing/2014/main" id="{18501510-FF6D-6E40-BD42-4DE0B9255F4F}"/>
              </a:ext>
            </a:extLst>
          </p:cNvPr>
          <p:cNvSpPr/>
          <p:nvPr/>
        </p:nvSpPr>
        <p:spPr>
          <a:xfrm>
            <a:off x="1579196" y="1961430"/>
            <a:ext cx="792923" cy="33793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R">
              <a:noFill/>
            </a:endParaRPr>
          </a:p>
        </p:txBody>
      </p:sp>
      <p:cxnSp>
        <p:nvCxnSpPr>
          <p:cNvPr id="20" name="Curved Connector 19">
            <a:extLst>
              <a:ext uri="{FF2B5EF4-FFF2-40B4-BE49-F238E27FC236}">
                <a16:creationId xmlns:a16="http://schemas.microsoft.com/office/drawing/2014/main" id="{835BAF3F-0A41-4547-9302-D7C5C9D82DF2}"/>
              </a:ext>
            </a:extLst>
          </p:cNvPr>
          <p:cNvCxnSpPr>
            <a:cxnSpLocks/>
          </p:cNvCxnSpPr>
          <p:nvPr/>
        </p:nvCxnSpPr>
        <p:spPr>
          <a:xfrm rot="16200000" flipH="1">
            <a:off x="1895612" y="2965989"/>
            <a:ext cx="1769166" cy="721137"/>
          </a:xfrm>
          <a:prstGeom prst="curvedConnector3">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22227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71C258-8571-BD45-BC51-4963AAE6506B}"/>
              </a:ext>
            </a:extLst>
          </p:cNvPr>
          <p:cNvSpPr>
            <a:spLocks noGrp="1"/>
          </p:cNvSpPr>
          <p:nvPr>
            <p:ph type="title"/>
          </p:nvPr>
        </p:nvSpPr>
        <p:spPr/>
        <p:txBody>
          <a:bodyPr/>
          <a:lstStyle/>
          <a:p>
            <a:endParaRPr lang="en-FR"/>
          </a:p>
        </p:txBody>
      </p:sp>
      <p:sp>
        <p:nvSpPr>
          <p:cNvPr id="3" name="Content Placeholder 2">
            <a:extLst>
              <a:ext uri="{FF2B5EF4-FFF2-40B4-BE49-F238E27FC236}">
                <a16:creationId xmlns:a16="http://schemas.microsoft.com/office/drawing/2014/main" id="{3706709A-F77E-1147-BAEC-A71AB8F9592C}"/>
              </a:ext>
            </a:extLst>
          </p:cNvPr>
          <p:cNvSpPr>
            <a:spLocks noGrp="1"/>
          </p:cNvSpPr>
          <p:nvPr>
            <p:ph idx="1"/>
          </p:nvPr>
        </p:nvSpPr>
        <p:spPr/>
        <p:txBody>
          <a:bodyPr/>
          <a:lstStyle/>
          <a:p>
            <a:endParaRPr lang="en-FR"/>
          </a:p>
        </p:txBody>
      </p:sp>
      <p:pic>
        <p:nvPicPr>
          <p:cNvPr id="4" name="Picture 3">
            <a:extLst>
              <a:ext uri="{FF2B5EF4-FFF2-40B4-BE49-F238E27FC236}">
                <a16:creationId xmlns:a16="http://schemas.microsoft.com/office/drawing/2014/main" id="{4416845D-E9E2-C149-99F8-59E00222725A}"/>
              </a:ext>
            </a:extLst>
          </p:cNvPr>
          <p:cNvPicPr>
            <a:picLocks noChangeAspect="1"/>
          </p:cNvPicPr>
          <p:nvPr/>
        </p:nvPicPr>
        <p:blipFill>
          <a:blip r:embed="rId2"/>
          <a:stretch>
            <a:fillRect/>
          </a:stretch>
        </p:blipFill>
        <p:spPr>
          <a:xfrm>
            <a:off x="0" y="140179"/>
            <a:ext cx="9144000" cy="6577642"/>
          </a:xfrm>
          <a:prstGeom prst="rect">
            <a:avLst/>
          </a:prstGeom>
        </p:spPr>
      </p:pic>
    </p:spTree>
    <p:extLst>
      <p:ext uri="{BB962C8B-B14F-4D97-AF65-F5344CB8AC3E}">
        <p14:creationId xmlns:p14="http://schemas.microsoft.com/office/powerpoint/2010/main" val="2214587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0" y="27228"/>
            <a:ext cx="4604590" cy="633112"/>
          </a:xfrm>
        </p:spPr>
        <p:txBody>
          <a:bodyPr>
            <a:normAutofit/>
          </a:bodyPr>
          <a:lstStyle/>
          <a:p>
            <a:r>
              <a:rPr lang="en-US" sz="2800" b="1" dirty="0"/>
              <a:t>Il </a:t>
            </a:r>
            <a:r>
              <a:rPr lang="en-US" sz="2800" b="1" dirty="0" err="1"/>
              <a:t>Modello</a:t>
            </a:r>
            <a:r>
              <a:rPr lang="en-US" sz="2800" b="1" dirty="0"/>
              <a:t> Standard</a:t>
            </a:r>
          </a:p>
        </p:txBody>
      </p:sp>
      <p:sp>
        <p:nvSpPr>
          <p:cNvPr id="4" name="Slide Number Placeholder 3"/>
          <p:cNvSpPr>
            <a:spLocks noGrp="1"/>
          </p:cNvSpPr>
          <p:nvPr>
            <p:ph type="sldNum" sz="quarter" idx="12"/>
          </p:nvPr>
        </p:nvSpPr>
        <p:spPr/>
        <p:txBody>
          <a:bodyPr/>
          <a:lstStyle/>
          <a:p>
            <a:fld id="{0EA2B60D-2C16-234D-B992-A5CB7E0D7813}" type="slidenum">
              <a:rPr lang="en-US" smtClean="0"/>
              <a:pPr/>
              <a:t>3</a:t>
            </a:fld>
            <a:endParaRPr lang="en-US"/>
          </a:p>
        </p:txBody>
      </p:sp>
      <p:pic>
        <p:nvPicPr>
          <p:cNvPr id="7" name="Picture 6"/>
          <p:cNvPicPr>
            <a:picLocks noChangeAspect="1"/>
          </p:cNvPicPr>
          <p:nvPr/>
        </p:nvPicPr>
        <p:blipFill>
          <a:blip r:embed="rId3"/>
          <a:stretch>
            <a:fillRect/>
          </a:stretch>
        </p:blipFill>
        <p:spPr>
          <a:xfrm>
            <a:off x="81688" y="0"/>
            <a:ext cx="4355848" cy="7144968"/>
          </a:xfrm>
          <a:prstGeom prst="rect">
            <a:avLst/>
          </a:prstGeom>
        </p:spPr>
      </p:pic>
      <p:pic>
        <p:nvPicPr>
          <p:cNvPr id="8" name="Picture 7"/>
          <p:cNvPicPr>
            <a:picLocks noChangeAspect="1"/>
          </p:cNvPicPr>
          <p:nvPr/>
        </p:nvPicPr>
        <p:blipFill>
          <a:blip r:embed="rId4"/>
          <a:stretch>
            <a:fillRect/>
          </a:stretch>
        </p:blipFill>
        <p:spPr>
          <a:xfrm>
            <a:off x="4355848" y="2032000"/>
            <a:ext cx="4748790" cy="2768600"/>
          </a:xfrm>
          <a:prstGeom prst="rect">
            <a:avLst/>
          </a:prstGeom>
        </p:spPr>
      </p:pic>
      <p:sp>
        <p:nvSpPr>
          <p:cNvPr id="3" name="TextBox 2">
            <a:extLst>
              <a:ext uri="{FF2B5EF4-FFF2-40B4-BE49-F238E27FC236}">
                <a16:creationId xmlns:a16="http://schemas.microsoft.com/office/drawing/2014/main" id="{88A8576E-F3BC-AC4C-9193-B1E2C34FCE5F}"/>
              </a:ext>
            </a:extLst>
          </p:cNvPr>
          <p:cNvSpPr txBox="1"/>
          <p:nvPr/>
        </p:nvSpPr>
        <p:spPr>
          <a:xfrm>
            <a:off x="5540942" y="878400"/>
            <a:ext cx="2980111" cy="923330"/>
          </a:xfrm>
          <a:prstGeom prst="rect">
            <a:avLst/>
          </a:prstGeom>
          <a:noFill/>
          <a:ln>
            <a:solidFill>
              <a:srgbClr val="0070C0"/>
            </a:solidFill>
          </a:ln>
        </p:spPr>
        <p:txBody>
          <a:bodyPr wrap="none" rtlCol="0">
            <a:spAutoFit/>
          </a:bodyPr>
          <a:lstStyle/>
          <a:p>
            <a:r>
              <a:rPr lang="fr-FR" dirty="0" err="1"/>
              <a:t>Interazione</a:t>
            </a:r>
            <a:r>
              <a:rPr lang="fr-FR" dirty="0"/>
              <a:t> forte</a:t>
            </a:r>
          </a:p>
          <a:p>
            <a:r>
              <a:rPr lang="fr-FR" dirty="0" err="1"/>
              <a:t>Interazione</a:t>
            </a:r>
            <a:r>
              <a:rPr lang="fr-FR" dirty="0"/>
              <a:t> </a:t>
            </a:r>
            <a:r>
              <a:rPr lang="fr-FR" dirty="0" err="1"/>
              <a:t>elettromagnetica</a:t>
            </a:r>
            <a:r>
              <a:rPr lang="fr-FR" dirty="0"/>
              <a:t> </a:t>
            </a:r>
          </a:p>
          <a:p>
            <a:r>
              <a:rPr lang="fr-FR" dirty="0" err="1"/>
              <a:t>Interazione</a:t>
            </a:r>
            <a:r>
              <a:rPr lang="fr-FR" dirty="0"/>
              <a:t> </a:t>
            </a:r>
            <a:r>
              <a:rPr lang="fr-FR" dirty="0" err="1"/>
              <a:t>debole</a:t>
            </a:r>
            <a:endParaRPr lang="fr-FR" dirty="0">
              <a:solidFill>
                <a:srgbClr val="0070C0"/>
              </a:solidFill>
            </a:endParaRPr>
          </a:p>
        </p:txBody>
      </p:sp>
      <p:cxnSp>
        <p:nvCxnSpPr>
          <p:cNvPr id="6" name="Straight Arrow Connector 5">
            <a:extLst>
              <a:ext uri="{FF2B5EF4-FFF2-40B4-BE49-F238E27FC236}">
                <a16:creationId xmlns:a16="http://schemas.microsoft.com/office/drawing/2014/main" id="{6578667F-12E8-E842-9698-6EB17630D60C}"/>
              </a:ext>
            </a:extLst>
          </p:cNvPr>
          <p:cNvCxnSpPr/>
          <p:nvPr/>
        </p:nvCxnSpPr>
        <p:spPr bwMode="auto">
          <a:xfrm flipH="1">
            <a:off x="4355848" y="1235676"/>
            <a:ext cx="1241763" cy="580767"/>
          </a:xfrm>
          <a:prstGeom prst="straightConnector1">
            <a:avLst/>
          </a:prstGeom>
          <a:solidFill>
            <a:schemeClr val="accent1"/>
          </a:solidFill>
          <a:ln w="9525" cap="flat" cmpd="sng" algn="ctr">
            <a:solidFill>
              <a:srgbClr val="0070C0"/>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9" name="Straight Arrow Connector 8">
            <a:extLst>
              <a:ext uri="{FF2B5EF4-FFF2-40B4-BE49-F238E27FC236}">
                <a16:creationId xmlns:a16="http://schemas.microsoft.com/office/drawing/2014/main" id="{4C48C3CA-EEBE-9740-AF35-FD5D01699493}"/>
              </a:ext>
            </a:extLst>
          </p:cNvPr>
          <p:cNvCxnSpPr>
            <a:cxnSpLocks/>
          </p:cNvCxnSpPr>
          <p:nvPr/>
        </p:nvCxnSpPr>
        <p:spPr bwMode="auto">
          <a:xfrm flipH="1" flipV="1">
            <a:off x="4204353" y="5012041"/>
            <a:ext cx="1578609" cy="486716"/>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1" name="Straight Arrow Connector 10">
            <a:extLst>
              <a:ext uri="{FF2B5EF4-FFF2-40B4-BE49-F238E27FC236}">
                <a16:creationId xmlns:a16="http://schemas.microsoft.com/office/drawing/2014/main" id="{DF11FD65-B314-0644-886E-E99B7B9F443F}"/>
              </a:ext>
            </a:extLst>
          </p:cNvPr>
          <p:cNvCxnSpPr>
            <a:cxnSpLocks/>
          </p:cNvCxnSpPr>
          <p:nvPr/>
        </p:nvCxnSpPr>
        <p:spPr bwMode="auto">
          <a:xfrm flipH="1">
            <a:off x="4093144" y="5498757"/>
            <a:ext cx="1689818" cy="12393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3" name="Straight Arrow Connector 12">
            <a:extLst>
              <a:ext uri="{FF2B5EF4-FFF2-40B4-BE49-F238E27FC236}">
                <a16:creationId xmlns:a16="http://schemas.microsoft.com/office/drawing/2014/main" id="{87AEFF67-9627-0A45-B9DB-E37139684552}"/>
              </a:ext>
            </a:extLst>
          </p:cNvPr>
          <p:cNvCxnSpPr>
            <a:cxnSpLocks/>
          </p:cNvCxnSpPr>
          <p:nvPr/>
        </p:nvCxnSpPr>
        <p:spPr bwMode="auto">
          <a:xfrm flipH="1">
            <a:off x="4032796" y="5498757"/>
            <a:ext cx="1750166" cy="823105"/>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7" name="Straight Arrow Connector 16">
            <a:extLst>
              <a:ext uri="{FF2B5EF4-FFF2-40B4-BE49-F238E27FC236}">
                <a16:creationId xmlns:a16="http://schemas.microsoft.com/office/drawing/2014/main" id="{6E0F6610-22F2-8B41-BD3D-B47A30658475}"/>
              </a:ext>
            </a:extLst>
          </p:cNvPr>
          <p:cNvCxnSpPr>
            <a:cxnSpLocks/>
          </p:cNvCxnSpPr>
          <p:nvPr/>
        </p:nvCxnSpPr>
        <p:spPr bwMode="auto">
          <a:xfrm flipH="1" flipV="1">
            <a:off x="4159041" y="5349796"/>
            <a:ext cx="1578609" cy="486716"/>
          </a:xfrm>
          <a:prstGeom prst="straightConnector1">
            <a:avLst/>
          </a:prstGeom>
          <a:solidFill>
            <a:schemeClr val="accent1"/>
          </a:solidFill>
          <a:ln w="9525" cap="flat" cmpd="sng" algn="ctr">
            <a:solidFill>
              <a:srgbClr val="BB0000"/>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8" name="Straight Arrow Connector 17">
            <a:extLst>
              <a:ext uri="{FF2B5EF4-FFF2-40B4-BE49-F238E27FC236}">
                <a16:creationId xmlns:a16="http://schemas.microsoft.com/office/drawing/2014/main" id="{5D7AB93D-7551-6D45-A743-894D7E030EFD}"/>
              </a:ext>
            </a:extLst>
          </p:cNvPr>
          <p:cNvCxnSpPr>
            <a:cxnSpLocks/>
          </p:cNvCxnSpPr>
          <p:nvPr/>
        </p:nvCxnSpPr>
        <p:spPr bwMode="auto">
          <a:xfrm flipH="1">
            <a:off x="4047832" y="5836512"/>
            <a:ext cx="1689818" cy="123930"/>
          </a:xfrm>
          <a:prstGeom prst="straightConnector1">
            <a:avLst/>
          </a:prstGeom>
          <a:solidFill>
            <a:schemeClr val="accent1"/>
          </a:solidFill>
          <a:ln w="9525" cap="flat" cmpd="sng" algn="ctr">
            <a:solidFill>
              <a:srgbClr val="BB0000"/>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9" name="Straight Arrow Connector 18">
            <a:extLst>
              <a:ext uri="{FF2B5EF4-FFF2-40B4-BE49-F238E27FC236}">
                <a16:creationId xmlns:a16="http://schemas.microsoft.com/office/drawing/2014/main" id="{FD45D856-D792-0F4F-9043-EE8AF257C05E}"/>
              </a:ext>
            </a:extLst>
          </p:cNvPr>
          <p:cNvCxnSpPr>
            <a:cxnSpLocks/>
          </p:cNvCxnSpPr>
          <p:nvPr/>
        </p:nvCxnSpPr>
        <p:spPr bwMode="auto">
          <a:xfrm flipH="1">
            <a:off x="3987484" y="5836512"/>
            <a:ext cx="1750166" cy="823105"/>
          </a:xfrm>
          <a:prstGeom prst="straightConnector1">
            <a:avLst/>
          </a:prstGeom>
          <a:solidFill>
            <a:schemeClr val="accent1"/>
          </a:solidFill>
          <a:ln w="9525" cap="flat" cmpd="sng" algn="ctr">
            <a:solidFill>
              <a:srgbClr val="BB0000"/>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20" name="TextBox 19">
            <a:extLst>
              <a:ext uri="{FF2B5EF4-FFF2-40B4-BE49-F238E27FC236}">
                <a16:creationId xmlns:a16="http://schemas.microsoft.com/office/drawing/2014/main" id="{1E0A4310-13E2-3D48-B908-F95A55FA8F76}"/>
              </a:ext>
            </a:extLst>
          </p:cNvPr>
          <p:cNvSpPr txBox="1"/>
          <p:nvPr/>
        </p:nvSpPr>
        <p:spPr>
          <a:xfrm>
            <a:off x="5803547" y="4793734"/>
            <a:ext cx="2927212" cy="646331"/>
          </a:xfrm>
          <a:prstGeom prst="rect">
            <a:avLst/>
          </a:prstGeom>
          <a:noFill/>
          <a:ln>
            <a:solidFill>
              <a:schemeClr val="tx1"/>
            </a:solidFill>
          </a:ln>
        </p:spPr>
        <p:txBody>
          <a:bodyPr wrap="none" rtlCol="0">
            <a:spAutoFit/>
          </a:bodyPr>
          <a:lstStyle/>
          <a:p>
            <a:r>
              <a:rPr lang="fr-FR" dirty="0" err="1"/>
              <a:t>Interazione</a:t>
            </a:r>
            <a:r>
              <a:rPr lang="fr-FR" dirty="0"/>
              <a:t> </a:t>
            </a:r>
            <a:r>
              <a:rPr lang="fr-FR" dirty="0" err="1"/>
              <a:t>elettromagnetica</a:t>
            </a:r>
            <a:endParaRPr lang="fr-FR" dirty="0"/>
          </a:p>
          <a:p>
            <a:r>
              <a:rPr lang="fr-FR" dirty="0" err="1"/>
              <a:t>Interazione</a:t>
            </a:r>
            <a:r>
              <a:rPr lang="fr-FR" dirty="0"/>
              <a:t> </a:t>
            </a:r>
            <a:r>
              <a:rPr lang="fr-FR" dirty="0" err="1"/>
              <a:t>debole</a:t>
            </a:r>
            <a:endParaRPr lang="fr-FR" dirty="0">
              <a:solidFill>
                <a:srgbClr val="0070C0"/>
              </a:solidFill>
            </a:endParaRPr>
          </a:p>
        </p:txBody>
      </p:sp>
      <p:sp>
        <p:nvSpPr>
          <p:cNvPr id="21" name="TextBox 20">
            <a:extLst>
              <a:ext uri="{FF2B5EF4-FFF2-40B4-BE49-F238E27FC236}">
                <a16:creationId xmlns:a16="http://schemas.microsoft.com/office/drawing/2014/main" id="{337BA184-D22C-1D4E-AD5C-7E7559D2DD9D}"/>
              </a:ext>
            </a:extLst>
          </p:cNvPr>
          <p:cNvSpPr txBox="1"/>
          <p:nvPr/>
        </p:nvSpPr>
        <p:spPr>
          <a:xfrm>
            <a:off x="5671752" y="5989601"/>
            <a:ext cx="1943417" cy="369332"/>
          </a:xfrm>
          <a:prstGeom prst="rect">
            <a:avLst/>
          </a:prstGeom>
          <a:noFill/>
          <a:ln>
            <a:solidFill>
              <a:srgbClr val="BB0000"/>
            </a:solidFill>
          </a:ln>
        </p:spPr>
        <p:txBody>
          <a:bodyPr wrap="none" rtlCol="0">
            <a:spAutoFit/>
          </a:bodyPr>
          <a:lstStyle/>
          <a:p>
            <a:r>
              <a:rPr lang="fr-FR" dirty="0" err="1">
                <a:solidFill>
                  <a:srgbClr val="C00000"/>
                </a:solidFill>
              </a:rPr>
              <a:t>Interazione</a:t>
            </a:r>
            <a:r>
              <a:rPr lang="fr-FR" dirty="0">
                <a:solidFill>
                  <a:srgbClr val="C00000"/>
                </a:solidFill>
              </a:rPr>
              <a:t> </a:t>
            </a:r>
            <a:r>
              <a:rPr lang="fr-FR" dirty="0" err="1">
                <a:solidFill>
                  <a:srgbClr val="C00000"/>
                </a:solidFill>
              </a:rPr>
              <a:t>debole</a:t>
            </a:r>
            <a:endParaRPr lang="fr-FR" dirty="0">
              <a:solidFill>
                <a:srgbClr val="C00000"/>
              </a:solidFill>
            </a:endParaRPr>
          </a:p>
        </p:txBody>
      </p:sp>
    </p:spTree>
    <p:extLst>
      <p:ext uri="{BB962C8B-B14F-4D97-AF65-F5344CB8AC3E}">
        <p14:creationId xmlns:p14="http://schemas.microsoft.com/office/powerpoint/2010/main" val="36768330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66AC3A-050D-7C4E-8D66-09EC567CED33}"/>
              </a:ext>
            </a:extLst>
          </p:cNvPr>
          <p:cNvSpPr>
            <a:spLocks noGrp="1"/>
          </p:cNvSpPr>
          <p:nvPr>
            <p:ph type="title"/>
          </p:nvPr>
        </p:nvSpPr>
        <p:spPr/>
        <p:txBody>
          <a:bodyPr/>
          <a:lstStyle/>
          <a:p>
            <a:endParaRPr lang="en-FR"/>
          </a:p>
        </p:txBody>
      </p:sp>
      <p:sp>
        <p:nvSpPr>
          <p:cNvPr id="3" name="Content Placeholder 2">
            <a:extLst>
              <a:ext uri="{FF2B5EF4-FFF2-40B4-BE49-F238E27FC236}">
                <a16:creationId xmlns:a16="http://schemas.microsoft.com/office/drawing/2014/main" id="{C7DF8A68-3C7B-E246-B4B2-F5184F474FDB}"/>
              </a:ext>
            </a:extLst>
          </p:cNvPr>
          <p:cNvSpPr>
            <a:spLocks noGrp="1"/>
          </p:cNvSpPr>
          <p:nvPr>
            <p:ph idx="1"/>
          </p:nvPr>
        </p:nvSpPr>
        <p:spPr/>
        <p:txBody>
          <a:bodyPr/>
          <a:lstStyle/>
          <a:p>
            <a:endParaRPr lang="en-FR"/>
          </a:p>
        </p:txBody>
      </p:sp>
      <p:pic>
        <p:nvPicPr>
          <p:cNvPr id="5" name="Picture 4">
            <a:extLst>
              <a:ext uri="{FF2B5EF4-FFF2-40B4-BE49-F238E27FC236}">
                <a16:creationId xmlns:a16="http://schemas.microsoft.com/office/drawing/2014/main" id="{DC907411-6C9E-FD49-8274-948EDEDA5CFD}"/>
              </a:ext>
            </a:extLst>
          </p:cNvPr>
          <p:cNvPicPr>
            <a:picLocks noChangeAspect="1"/>
          </p:cNvPicPr>
          <p:nvPr/>
        </p:nvPicPr>
        <p:blipFill>
          <a:blip r:embed="rId2"/>
          <a:stretch>
            <a:fillRect/>
          </a:stretch>
        </p:blipFill>
        <p:spPr>
          <a:xfrm>
            <a:off x="0" y="99978"/>
            <a:ext cx="9144000" cy="6658043"/>
          </a:xfrm>
          <a:prstGeom prst="rect">
            <a:avLst/>
          </a:prstGeom>
        </p:spPr>
      </p:pic>
    </p:spTree>
    <p:extLst>
      <p:ext uri="{BB962C8B-B14F-4D97-AF65-F5344CB8AC3E}">
        <p14:creationId xmlns:p14="http://schemas.microsoft.com/office/powerpoint/2010/main" val="26070027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9E73BF-F6F6-5A46-9696-01DC337F075C}"/>
              </a:ext>
            </a:extLst>
          </p:cNvPr>
          <p:cNvSpPr>
            <a:spLocks noGrp="1"/>
          </p:cNvSpPr>
          <p:nvPr>
            <p:ph type="title"/>
          </p:nvPr>
        </p:nvSpPr>
        <p:spPr/>
        <p:txBody>
          <a:bodyPr/>
          <a:lstStyle/>
          <a:p>
            <a:endParaRPr lang="en-FR"/>
          </a:p>
        </p:txBody>
      </p:sp>
      <p:sp>
        <p:nvSpPr>
          <p:cNvPr id="3" name="Content Placeholder 2">
            <a:extLst>
              <a:ext uri="{FF2B5EF4-FFF2-40B4-BE49-F238E27FC236}">
                <a16:creationId xmlns:a16="http://schemas.microsoft.com/office/drawing/2014/main" id="{64A7200B-0F9B-1F46-B6D5-B9918D6B266A}"/>
              </a:ext>
            </a:extLst>
          </p:cNvPr>
          <p:cNvSpPr>
            <a:spLocks noGrp="1"/>
          </p:cNvSpPr>
          <p:nvPr>
            <p:ph idx="1"/>
          </p:nvPr>
        </p:nvSpPr>
        <p:spPr/>
        <p:txBody>
          <a:bodyPr/>
          <a:lstStyle/>
          <a:p>
            <a:endParaRPr lang="en-FR"/>
          </a:p>
        </p:txBody>
      </p:sp>
      <p:pic>
        <p:nvPicPr>
          <p:cNvPr id="5" name="Picture 4">
            <a:extLst>
              <a:ext uri="{FF2B5EF4-FFF2-40B4-BE49-F238E27FC236}">
                <a16:creationId xmlns:a16="http://schemas.microsoft.com/office/drawing/2014/main" id="{82CBEE71-18B8-1844-B84C-3D57185BE38E}"/>
              </a:ext>
            </a:extLst>
          </p:cNvPr>
          <p:cNvPicPr>
            <a:picLocks noChangeAspect="1"/>
          </p:cNvPicPr>
          <p:nvPr/>
        </p:nvPicPr>
        <p:blipFill>
          <a:blip r:embed="rId2"/>
          <a:stretch>
            <a:fillRect/>
          </a:stretch>
        </p:blipFill>
        <p:spPr>
          <a:xfrm>
            <a:off x="1504092" y="30596"/>
            <a:ext cx="6232634" cy="3218980"/>
          </a:xfrm>
          <a:prstGeom prst="rect">
            <a:avLst/>
          </a:prstGeom>
        </p:spPr>
      </p:pic>
      <p:pic>
        <p:nvPicPr>
          <p:cNvPr id="6" name="Picture 5">
            <a:extLst>
              <a:ext uri="{FF2B5EF4-FFF2-40B4-BE49-F238E27FC236}">
                <a16:creationId xmlns:a16="http://schemas.microsoft.com/office/drawing/2014/main" id="{9E4DF14F-F5E3-8B4C-9605-108CEA027DF5}"/>
              </a:ext>
            </a:extLst>
          </p:cNvPr>
          <p:cNvPicPr>
            <a:picLocks noChangeAspect="1"/>
          </p:cNvPicPr>
          <p:nvPr/>
        </p:nvPicPr>
        <p:blipFill>
          <a:blip r:embed="rId3"/>
          <a:stretch>
            <a:fillRect/>
          </a:stretch>
        </p:blipFill>
        <p:spPr>
          <a:xfrm>
            <a:off x="4620409" y="3239503"/>
            <a:ext cx="4591049" cy="3587901"/>
          </a:xfrm>
          <a:prstGeom prst="rect">
            <a:avLst/>
          </a:prstGeom>
        </p:spPr>
      </p:pic>
      <p:pic>
        <p:nvPicPr>
          <p:cNvPr id="7" name="Picture 6">
            <a:extLst>
              <a:ext uri="{FF2B5EF4-FFF2-40B4-BE49-F238E27FC236}">
                <a16:creationId xmlns:a16="http://schemas.microsoft.com/office/drawing/2014/main" id="{E33A5562-029E-344E-B010-570008AC2856}"/>
              </a:ext>
            </a:extLst>
          </p:cNvPr>
          <p:cNvPicPr>
            <a:picLocks noChangeAspect="1"/>
          </p:cNvPicPr>
          <p:nvPr/>
        </p:nvPicPr>
        <p:blipFill>
          <a:blip r:embed="rId4"/>
          <a:stretch>
            <a:fillRect/>
          </a:stretch>
        </p:blipFill>
        <p:spPr>
          <a:xfrm>
            <a:off x="-67456" y="3179160"/>
            <a:ext cx="4591049" cy="3648244"/>
          </a:xfrm>
          <a:prstGeom prst="rect">
            <a:avLst/>
          </a:prstGeom>
        </p:spPr>
      </p:pic>
      <p:sp>
        <p:nvSpPr>
          <p:cNvPr id="4" name="TextBox 3">
            <a:extLst>
              <a:ext uri="{FF2B5EF4-FFF2-40B4-BE49-F238E27FC236}">
                <a16:creationId xmlns:a16="http://schemas.microsoft.com/office/drawing/2014/main" id="{8B113339-34D3-1F4E-B82A-D64E0B8C5E8C}"/>
              </a:ext>
            </a:extLst>
          </p:cNvPr>
          <p:cNvSpPr txBox="1"/>
          <p:nvPr/>
        </p:nvSpPr>
        <p:spPr>
          <a:xfrm>
            <a:off x="6056851" y="218598"/>
            <a:ext cx="1080745" cy="369332"/>
          </a:xfrm>
          <a:prstGeom prst="rect">
            <a:avLst/>
          </a:prstGeom>
          <a:solidFill>
            <a:schemeClr val="bg1"/>
          </a:solidFill>
        </p:spPr>
        <p:txBody>
          <a:bodyPr wrap="none" rtlCol="0">
            <a:spAutoFit/>
          </a:bodyPr>
          <a:lstStyle/>
          <a:p>
            <a:r>
              <a:rPr lang="fr-FR" dirty="0" err="1">
                <a:solidFill>
                  <a:srgbClr val="00B050"/>
                </a:solidFill>
                <a:sym typeface="Wingdings" pitchFamily="2" charset="2"/>
              </a:rPr>
              <a:t>ee</a:t>
            </a:r>
            <a:r>
              <a:rPr lang="fr-FR" dirty="0">
                <a:solidFill>
                  <a:srgbClr val="00B050"/>
                </a:solidFill>
                <a:sym typeface="Wingdings" pitchFamily="2" charset="2"/>
              </a:rPr>
              <a:t> </a:t>
            </a:r>
            <a:r>
              <a:rPr lang="fr-FR" dirty="0" err="1">
                <a:solidFill>
                  <a:srgbClr val="FF0000"/>
                </a:solidFill>
                <a:sym typeface="Wingdings" pitchFamily="2" charset="2"/>
              </a:rPr>
              <a:t>mumu</a:t>
            </a:r>
            <a:endParaRPr lang="fr-FR" dirty="0">
              <a:solidFill>
                <a:srgbClr val="FF0000"/>
              </a:solidFill>
            </a:endParaRPr>
          </a:p>
        </p:txBody>
      </p:sp>
      <p:sp>
        <p:nvSpPr>
          <p:cNvPr id="8" name="TextBox 7">
            <a:extLst>
              <a:ext uri="{FF2B5EF4-FFF2-40B4-BE49-F238E27FC236}">
                <a16:creationId xmlns:a16="http://schemas.microsoft.com/office/drawing/2014/main" id="{8F564C8B-9790-8343-B562-10CD1155B10F}"/>
              </a:ext>
            </a:extLst>
          </p:cNvPr>
          <p:cNvSpPr txBox="1"/>
          <p:nvPr/>
        </p:nvSpPr>
        <p:spPr>
          <a:xfrm>
            <a:off x="3075815" y="3761727"/>
            <a:ext cx="1462260" cy="369332"/>
          </a:xfrm>
          <a:prstGeom prst="rect">
            <a:avLst/>
          </a:prstGeom>
          <a:solidFill>
            <a:schemeClr val="bg1"/>
          </a:solidFill>
        </p:spPr>
        <p:txBody>
          <a:bodyPr wrap="none" rtlCol="0">
            <a:spAutoFit/>
          </a:bodyPr>
          <a:lstStyle/>
          <a:p>
            <a:r>
              <a:rPr lang="fr-FR" dirty="0" err="1">
                <a:solidFill>
                  <a:srgbClr val="FF0000"/>
                </a:solidFill>
                <a:sym typeface="Wingdings" pitchFamily="2" charset="2"/>
              </a:rPr>
              <a:t>mumu</a:t>
            </a:r>
            <a:r>
              <a:rPr lang="fr-FR" dirty="0">
                <a:solidFill>
                  <a:srgbClr val="00B050"/>
                </a:solidFill>
                <a:sym typeface="Wingdings" pitchFamily="2" charset="2"/>
              </a:rPr>
              <a:t> </a:t>
            </a:r>
            <a:r>
              <a:rPr lang="fr-FR" dirty="0" err="1">
                <a:solidFill>
                  <a:srgbClr val="FF0000"/>
                </a:solidFill>
                <a:sym typeface="Wingdings" pitchFamily="2" charset="2"/>
              </a:rPr>
              <a:t>mumu</a:t>
            </a:r>
            <a:endParaRPr lang="fr-FR" dirty="0">
              <a:solidFill>
                <a:srgbClr val="FF0000"/>
              </a:solidFill>
            </a:endParaRPr>
          </a:p>
        </p:txBody>
      </p:sp>
      <p:sp>
        <p:nvSpPr>
          <p:cNvPr id="9" name="TextBox 8">
            <a:extLst>
              <a:ext uri="{FF2B5EF4-FFF2-40B4-BE49-F238E27FC236}">
                <a16:creationId xmlns:a16="http://schemas.microsoft.com/office/drawing/2014/main" id="{1A8FA0E4-0D5D-B04E-AE9A-6676EA6478ED}"/>
              </a:ext>
            </a:extLst>
          </p:cNvPr>
          <p:cNvSpPr txBox="1"/>
          <p:nvPr/>
        </p:nvSpPr>
        <p:spPr>
          <a:xfrm>
            <a:off x="8386182" y="3405951"/>
            <a:ext cx="646331" cy="369332"/>
          </a:xfrm>
          <a:prstGeom prst="rect">
            <a:avLst/>
          </a:prstGeom>
          <a:solidFill>
            <a:schemeClr val="bg1"/>
          </a:solidFill>
        </p:spPr>
        <p:txBody>
          <a:bodyPr wrap="none" rtlCol="0">
            <a:spAutoFit/>
          </a:bodyPr>
          <a:lstStyle/>
          <a:p>
            <a:r>
              <a:rPr lang="fr-FR" dirty="0" err="1">
                <a:solidFill>
                  <a:srgbClr val="00B050"/>
                </a:solidFill>
                <a:sym typeface="Wingdings" pitchFamily="2" charset="2"/>
              </a:rPr>
              <a:t>eeee</a:t>
            </a:r>
            <a:endParaRPr lang="fr-FR" dirty="0">
              <a:solidFill>
                <a:srgbClr val="00B050"/>
              </a:solidFill>
            </a:endParaRPr>
          </a:p>
        </p:txBody>
      </p:sp>
    </p:spTree>
    <p:extLst>
      <p:ext uri="{BB962C8B-B14F-4D97-AF65-F5344CB8AC3E}">
        <p14:creationId xmlns:p14="http://schemas.microsoft.com/office/powerpoint/2010/main" val="32500570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F5D4BA-4DC0-314B-AB1B-199A126B183A}"/>
              </a:ext>
            </a:extLst>
          </p:cNvPr>
          <p:cNvSpPr>
            <a:spLocks noGrp="1"/>
          </p:cNvSpPr>
          <p:nvPr>
            <p:ph type="title"/>
          </p:nvPr>
        </p:nvSpPr>
        <p:spPr/>
        <p:txBody>
          <a:bodyPr>
            <a:normAutofit/>
          </a:bodyPr>
          <a:lstStyle/>
          <a:p>
            <a:r>
              <a:rPr lang="en-FR" sz="2800" b="1" dirty="0">
                <a:solidFill>
                  <a:srgbClr val="002060"/>
                </a:solidFill>
              </a:rPr>
              <a:t>Il bosone di Higgs</a:t>
            </a:r>
          </a:p>
        </p:txBody>
      </p:sp>
      <p:pic>
        <p:nvPicPr>
          <p:cNvPr id="6" name="Picture 5">
            <a:extLst>
              <a:ext uri="{FF2B5EF4-FFF2-40B4-BE49-F238E27FC236}">
                <a16:creationId xmlns:a16="http://schemas.microsoft.com/office/drawing/2014/main" id="{B15F232E-C0A6-FF41-A47D-088AF5045D50}"/>
              </a:ext>
            </a:extLst>
          </p:cNvPr>
          <p:cNvPicPr>
            <a:picLocks noChangeAspect="1"/>
          </p:cNvPicPr>
          <p:nvPr/>
        </p:nvPicPr>
        <p:blipFill>
          <a:blip r:embed="rId2"/>
          <a:stretch>
            <a:fillRect/>
          </a:stretch>
        </p:blipFill>
        <p:spPr>
          <a:xfrm>
            <a:off x="218858" y="4174454"/>
            <a:ext cx="4174038" cy="2606178"/>
          </a:xfrm>
          <a:prstGeom prst="rect">
            <a:avLst/>
          </a:prstGeom>
        </p:spPr>
      </p:pic>
      <p:pic>
        <p:nvPicPr>
          <p:cNvPr id="7" name="Picture 6">
            <a:extLst>
              <a:ext uri="{FF2B5EF4-FFF2-40B4-BE49-F238E27FC236}">
                <a16:creationId xmlns:a16="http://schemas.microsoft.com/office/drawing/2014/main" id="{4E1C81AB-4939-164C-BE20-4ED4A8435C59}"/>
              </a:ext>
            </a:extLst>
          </p:cNvPr>
          <p:cNvPicPr>
            <a:picLocks noChangeAspect="1"/>
          </p:cNvPicPr>
          <p:nvPr/>
        </p:nvPicPr>
        <p:blipFill>
          <a:blip r:embed="rId3"/>
          <a:stretch>
            <a:fillRect/>
          </a:stretch>
        </p:blipFill>
        <p:spPr>
          <a:xfrm>
            <a:off x="2305877" y="815598"/>
            <a:ext cx="4174038" cy="2920791"/>
          </a:xfrm>
          <a:prstGeom prst="rect">
            <a:avLst/>
          </a:prstGeom>
        </p:spPr>
      </p:pic>
      <p:pic>
        <p:nvPicPr>
          <p:cNvPr id="8" name="Picture 7">
            <a:extLst>
              <a:ext uri="{FF2B5EF4-FFF2-40B4-BE49-F238E27FC236}">
                <a16:creationId xmlns:a16="http://schemas.microsoft.com/office/drawing/2014/main" id="{62A55945-A902-1A42-95C1-2D226AC1F1D0}"/>
              </a:ext>
            </a:extLst>
          </p:cNvPr>
          <p:cNvPicPr>
            <a:picLocks noChangeAspect="1"/>
          </p:cNvPicPr>
          <p:nvPr/>
        </p:nvPicPr>
        <p:blipFill>
          <a:blip r:embed="rId4"/>
          <a:stretch>
            <a:fillRect/>
          </a:stretch>
        </p:blipFill>
        <p:spPr>
          <a:xfrm>
            <a:off x="1540629" y="696028"/>
            <a:ext cx="6270365" cy="3541342"/>
          </a:xfrm>
          <a:prstGeom prst="rect">
            <a:avLst/>
          </a:prstGeom>
        </p:spPr>
      </p:pic>
      <p:pic>
        <p:nvPicPr>
          <p:cNvPr id="9" name="Picture 8">
            <a:extLst>
              <a:ext uri="{FF2B5EF4-FFF2-40B4-BE49-F238E27FC236}">
                <a16:creationId xmlns:a16="http://schemas.microsoft.com/office/drawing/2014/main" id="{069869F8-2E2A-A746-BFFE-6355FD5AE737}"/>
              </a:ext>
            </a:extLst>
          </p:cNvPr>
          <p:cNvPicPr>
            <a:picLocks noChangeAspect="1"/>
          </p:cNvPicPr>
          <p:nvPr/>
        </p:nvPicPr>
        <p:blipFill>
          <a:blip r:embed="rId5"/>
          <a:stretch>
            <a:fillRect/>
          </a:stretch>
        </p:blipFill>
        <p:spPr>
          <a:xfrm>
            <a:off x="4797839" y="4456402"/>
            <a:ext cx="3683000" cy="1981200"/>
          </a:xfrm>
          <a:prstGeom prst="rect">
            <a:avLst/>
          </a:prstGeom>
        </p:spPr>
      </p:pic>
    </p:spTree>
    <p:extLst>
      <p:ext uri="{BB962C8B-B14F-4D97-AF65-F5344CB8AC3E}">
        <p14:creationId xmlns:p14="http://schemas.microsoft.com/office/powerpoint/2010/main" val="31321557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D1D8E-734D-E74D-8A03-319D5F1DE9E5}"/>
              </a:ext>
            </a:extLst>
          </p:cNvPr>
          <p:cNvSpPr>
            <a:spLocks noGrp="1"/>
          </p:cNvSpPr>
          <p:nvPr>
            <p:ph type="title"/>
          </p:nvPr>
        </p:nvSpPr>
        <p:spPr/>
        <p:txBody>
          <a:bodyPr>
            <a:normAutofit/>
          </a:bodyPr>
          <a:lstStyle/>
          <a:p>
            <a:r>
              <a:rPr lang="en-US" sz="2800" b="1" dirty="0">
                <a:solidFill>
                  <a:srgbClr val="002060"/>
                </a:solidFill>
              </a:rPr>
              <a:t>I quark </a:t>
            </a:r>
            <a:r>
              <a:rPr lang="en-US" sz="2800" b="1" dirty="0" err="1">
                <a:solidFill>
                  <a:srgbClr val="002060"/>
                </a:solidFill>
              </a:rPr>
              <a:t>nel</a:t>
            </a:r>
            <a:r>
              <a:rPr lang="en-US" sz="2800" b="1" dirty="0">
                <a:solidFill>
                  <a:srgbClr val="002060"/>
                </a:solidFill>
              </a:rPr>
              <a:t> </a:t>
            </a:r>
            <a:r>
              <a:rPr lang="en-US" sz="2800" b="1" dirty="0" err="1">
                <a:solidFill>
                  <a:srgbClr val="002060"/>
                </a:solidFill>
              </a:rPr>
              <a:t>protone</a:t>
            </a:r>
            <a:endParaRPr lang="en-FR" sz="2800" b="1" dirty="0">
              <a:solidFill>
                <a:srgbClr val="002060"/>
              </a:solidFill>
            </a:endParaRPr>
          </a:p>
        </p:txBody>
      </p:sp>
      <p:sp>
        <p:nvSpPr>
          <p:cNvPr id="3" name="Content Placeholder 2">
            <a:extLst>
              <a:ext uri="{FF2B5EF4-FFF2-40B4-BE49-F238E27FC236}">
                <a16:creationId xmlns:a16="http://schemas.microsoft.com/office/drawing/2014/main" id="{6D4F5AC2-09C9-204F-A45F-45E6E363BD13}"/>
              </a:ext>
            </a:extLst>
          </p:cNvPr>
          <p:cNvSpPr>
            <a:spLocks noGrp="1"/>
          </p:cNvSpPr>
          <p:nvPr>
            <p:ph idx="1"/>
          </p:nvPr>
        </p:nvSpPr>
        <p:spPr>
          <a:xfrm>
            <a:off x="101876" y="772596"/>
            <a:ext cx="7886700" cy="4351338"/>
          </a:xfrm>
        </p:spPr>
        <p:txBody>
          <a:bodyPr/>
          <a:lstStyle/>
          <a:p>
            <a:pPr marL="0" indent="0">
              <a:buNone/>
            </a:pPr>
            <a:r>
              <a:rPr lang="en-FR" dirty="0"/>
              <a:t>Il  protone e’ formato da:</a:t>
            </a:r>
          </a:p>
          <a:p>
            <a:r>
              <a:rPr lang="en-FR" dirty="0"/>
              <a:t>3 quarks di valenza e </a:t>
            </a:r>
          </a:p>
          <a:p>
            <a:r>
              <a:rPr lang="en-GB" dirty="0"/>
              <a:t>un mare di quark, antiquark e </a:t>
            </a:r>
            <a:r>
              <a:rPr lang="en-GB" dirty="0" err="1"/>
              <a:t>gluoni</a:t>
            </a:r>
            <a:endParaRPr lang="en-GB" dirty="0"/>
          </a:p>
          <a:p>
            <a:pPr marL="0" indent="0">
              <a:buNone/>
            </a:pPr>
            <a:r>
              <a:rPr lang="en-GB" dirty="0"/>
              <a:t>	</a:t>
            </a:r>
          </a:p>
          <a:p>
            <a:pPr marL="0" indent="0">
              <a:buNone/>
            </a:pPr>
            <a:r>
              <a:rPr lang="en-GB" dirty="0" err="1"/>
              <a:t>Protone</a:t>
            </a:r>
            <a:r>
              <a:rPr lang="en-GB" dirty="0"/>
              <a:t> = ( </a:t>
            </a:r>
            <a:r>
              <a:rPr lang="en-GB" dirty="0" err="1"/>
              <a:t>u,u,d</a:t>
            </a:r>
            <a:r>
              <a:rPr lang="en-GB" dirty="0"/>
              <a:t>)</a:t>
            </a:r>
            <a:r>
              <a:rPr lang="en-GB" baseline="-25000" dirty="0"/>
              <a:t>v</a:t>
            </a:r>
            <a:r>
              <a:rPr lang="en-GB" dirty="0"/>
              <a:t>  + mare</a:t>
            </a:r>
          </a:p>
        </p:txBody>
      </p:sp>
      <p:sp>
        <p:nvSpPr>
          <p:cNvPr id="4" name="Rectangle 3">
            <a:extLst>
              <a:ext uri="{FF2B5EF4-FFF2-40B4-BE49-F238E27FC236}">
                <a16:creationId xmlns:a16="http://schemas.microsoft.com/office/drawing/2014/main" id="{832B72CD-3E58-7345-AE9C-977BD28D7002}"/>
              </a:ext>
            </a:extLst>
          </p:cNvPr>
          <p:cNvSpPr/>
          <p:nvPr/>
        </p:nvSpPr>
        <p:spPr>
          <a:xfrm>
            <a:off x="119682" y="3138772"/>
            <a:ext cx="6857587" cy="3693319"/>
          </a:xfrm>
          <a:prstGeom prst="rect">
            <a:avLst/>
          </a:prstGeom>
          <a:ln>
            <a:noFill/>
          </a:ln>
        </p:spPr>
        <p:txBody>
          <a:bodyPr wrap="square">
            <a:spAutoFit/>
          </a:bodyPr>
          <a:lstStyle/>
          <a:p>
            <a:r>
              <a:rPr lang="en-GB" dirty="0" err="1">
                <a:solidFill>
                  <a:srgbClr val="000000"/>
                </a:solidFill>
                <a:latin typeface="inherit"/>
              </a:rPr>
              <a:t>abbiamo</a:t>
            </a:r>
            <a:r>
              <a:rPr lang="en-GB" dirty="0">
                <a:solidFill>
                  <a:srgbClr val="000000"/>
                </a:solidFill>
                <a:latin typeface="inherit"/>
              </a:rPr>
              <a:t> 3 </a:t>
            </a:r>
            <a:r>
              <a:rPr lang="en-GB" dirty="0" err="1">
                <a:solidFill>
                  <a:srgbClr val="000000"/>
                </a:solidFill>
                <a:latin typeface="inherit"/>
              </a:rPr>
              <a:t>modi</a:t>
            </a:r>
            <a:r>
              <a:rPr lang="en-GB" dirty="0">
                <a:solidFill>
                  <a:srgbClr val="000000"/>
                </a:solidFill>
                <a:latin typeface="inherit"/>
              </a:rPr>
              <a:t> di fare un </a:t>
            </a:r>
            <a:r>
              <a:rPr lang="en-GB" dirty="0">
                <a:solidFill>
                  <a:srgbClr val="C00000"/>
                </a:solidFill>
                <a:latin typeface="inherit"/>
              </a:rPr>
              <a:t>W+ </a:t>
            </a:r>
            <a:endParaRPr lang="en-GB" dirty="0">
              <a:solidFill>
                <a:srgbClr val="000000"/>
              </a:solidFill>
              <a:latin typeface="-webkit-standard"/>
            </a:endParaRPr>
          </a:p>
          <a:p>
            <a:r>
              <a:rPr lang="en-GB" dirty="0">
                <a:solidFill>
                  <a:srgbClr val="000000"/>
                </a:solidFill>
                <a:latin typeface="-webkit-standard"/>
              </a:rPr>
              <a:t>- quark up </a:t>
            </a:r>
            <a:r>
              <a:rPr lang="en-GB" dirty="0">
                <a:solidFill>
                  <a:srgbClr val="00B050"/>
                </a:solidFill>
                <a:latin typeface="-webkit-standard"/>
              </a:rPr>
              <a:t>u</a:t>
            </a:r>
            <a:r>
              <a:rPr lang="en-GB" baseline="-25000" dirty="0">
                <a:solidFill>
                  <a:srgbClr val="00B050"/>
                </a:solidFill>
                <a:latin typeface="-webkit-standard"/>
              </a:rPr>
              <a:t>v1</a:t>
            </a:r>
            <a:r>
              <a:rPr lang="en-GB" dirty="0">
                <a:solidFill>
                  <a:srgbClr val="000000"/>
                </a:solidFill>
                <a:latin typeface="-webkit-standard"/>
              </a:rPr>
              <a:t> di </a:t>
            </a:r>
            <a:r>
              <a:rPr lang="en-GB" dirty="0" err="1">
                <a:solidFill>
                  <a:srgbClr val="000000"/>
                </a:solidFill>
                <a:latin typeface="-webkit-standard"/>
              </a:rPr>
              <a:t>valenza</a:t>
            </a:r>
            <a:r>
              <a:rPr lang="en-GB" dirty="0">
                <a:solidFill>
                  <a:srgbClr val="000000"/>
                </a:solidFill>
                <a:latin typeface="-webkit-standard"/>
              </a:rPr>
              <a:t> plus antidown quark </a:t>
            </a:r>
            <a:r>
              <a:rPr lang="en-GB" dirty="0" err="1">
                <a:solidFill>
                  <a:srgbClr val="00B050"/>
                </a:solidFill>
                <a:latin typeface="-webkit-standard"/>
              </a:rPr>
              <a:t>d</a:t>
            </a:r>
            <a:r>
              <a:rPr lang="en-GB" baseline="-25000" dirty="0" err="1">
                <a:solidFill>
                  <a:srgbClr val="00B050"/>
                </a:solidFill>
                <a:latin typeface="-webkit-standard"/>
              </a:rPr>
              <a:t>see</a:t>
            </a:r>
            <a:r>
              <a:rPr lang="en-GB" dirty="0">
                <a:solidFill>
                  <a:srgbClr val="000000"/>
                </a:solidFill>
                <a:latin typeface="-webkit-standard"/>
              </a:rPr>
              <a:t> del mare</a:t>
            </a:r>
          </a:p>
          <a:p>
            <a:r>
              <a:rPr lang="en-GB" dirty="0">
                <a:solidFill>
                  <a:srgbClr val="000000"/>
                </a:solidFill>
                <a:latin typeface="-webkit-standard"/>
              </a:rPr>
              <a:t>- quark up </a:t>
            </a:r>
            <a:r>
              <a:rPr lang="en-GB" dirty="0">
                <a:solidFill>
                  <a:srgbClr val="00B050"/>
                </a:solidFill>
                <a:latin typeface="-webkit-standard"/>
              </a:rPr>
              <a:t>u</a:t>
            </a:r>
            <a:r>
              <a:rPr lang="en-GB" baseline="-25000" dirty="0">
                <a:solidFill>
                  <a:srgbClr val="00B050"/>
                </a:solidFill>
                <a:latin typeface="-webkit-standard"/>
              </a:rPr>
              <a:t>v2</a:t>
            </a:r>
            <a:r>
              <a:rPr lang="en-GB" dirty="0">
                <a:solidFill>
                  <a:srgbClr val="000000"/>
                </a:solidFill>
                <a:latin typeface="-webkit-standard"/>
              </a:rPr>
              <a:t> di </a:t>
            </a:r>
            <a:r>
              <a:rPr lang="en-GB" dirty="0" err="1">
                <a:solidFill>
                  <a:srgbClr val="000000"/>
                </a:solidFill>
                <a:latin typeface="-webkit-standard"/>
              </a:rPr>
              <a:t>valenza</a:t>
            </a:r>
            <a:r>
              <a:rPr lang="en-GB" dirty="0">
                <a:solidFill>
                  <a:srgbClr val="000000"/>
                </a:solidFill>
                <a:latin typeface="-webkit-standard"/>
              </a:rPr>
              <a:t> plus antidown </a:t>
            </a:r>
            <a:r>
              <a:rPr lang="en-GB" dirty="0" err="1">
                <a:solidFill>
                  <a:srgbClr val="00B050"/>
                </a:solidFill>
                <a:latin typeface="-webkit-standard"/>
              </a:rPr>
              <a:t>d</a:t>
            </a:r>
            <a:r>
              <a:rPr lang="en-GB" baseline="-25000" dirty="0" err="1">
                <a:solidFill>
                  <a:srgbClr val="00B050"/>
                </a:solidFill>
                <a:latin typeface="-webkit-standard"/>
              </a:rPr>
              <a:t>see</a:t>
            </a:r>
            <a:r>
              <a:rPr lang="en-GB" dirty="0">
                <a:solidFill>
                  <a:srgbClr val="000000"/>
                </a:solidFill>
                <a:latin typeface="-webkit-standard"/>
              </a:rPr>
              <a:t> del mare </a:t>
            </a:r>
          </a:p>
          <a:p>
            <a:r>
              <a:rPr lang="en-GB" dirty="0">
                <a:solidFill>
                  <a:srgbClr val="000000"/>
                </a:solidFill>
                <a:latin typeface="-webkit-standard"/>
              </a:rPr>
              <a:t>- quark up </a:t>
            </a:r>
            <a:r>
              <a:rPr lang="en-GB" dirty="0" err="1">
                <a:solidFill>
                  <a:srgbClr val="00B050"/>
                </a:solidFill>
                <a:latin typeface="-webkit-standard"/>
              </a:rPr>
              <a:t>u</a:t>
            </a:r>
            <a:r>
              <a:rPr lang="en-GB" baseline="-25000" dirty="0" err="1">
                <a:solidFill>
                  <a:srgbClr val="00B050"/>
                </a:solidFill>
                <a:latin typeface="-webkit-standard"/>
              </a:rPr>
              <a:t>see</a:t>
            </a:r>
            <a:r>
              <a:rPr lang="en-GB" dirty="0">
                <a:solidFill>
                  <a:srgbClr val="000000"/>
                </a:solidFill>
                <a:latin typeface="-webkit-standard"/>
              </a:rPr>
              <a:t>  del mare plus antidown </a:t>
            </a:r>
            <a:r>
              <a:rPr lang="en-GB" dirty="0" err="1">
                <a:solidFill>
                  <a:srgbClr val="00B050"/>
                </a:solidFill>
                <a:latin typeface="-webkit-standard"/>
              </a:rPr>
              <a:t>d</a:t>
            </a:r>
            <a:r>
              <a:rPr lang="en-GB" baseline="-25000" dirty="0" err="1">
                <a:solidFill>
                  <a:srgbClr val="00B050"/>
                </a:solidFill>
                <a:latin typeface="-webkit-standard"/>
              </a:rPr>
              <a:t>see</a:t>
            </a:r>
            <a:r>
              <a:rPr lang="en-GB" dirty="0">
                <a:solidFill>
                  <a:srgbClr val="000000"/>
                </a:solidFill>
                <a:latin typeface="-webkit-standard"/>
              </a:rPr>
              <a:t> del mare</a:t>
            </a:r>
            <a:br>
              <a:rPr lang="en-GB" dirty="0">
                <a:solidFill>
                  <a:srgbClr val="000000"/>
                </a:solidFill>
                <a:latin typeface="-webkit-standard"/>
              </a:rPr>
            </a:br>
            <a:endParaRPr lang="en-GB" dirty="0">
              <a:solidFill>
                <a:srgbClr val="000000"/>
              </a:solidFill>
              <a:latin typeface="-webkit-standard"/>
            </a:endParaRPr>
          </a:p>
          <a:p>
            <a:r>
              <a:rPr lang="en-GB" dirty="0" err="1">
                <a:solidFill>
                  <a:srgbClr val="000000"/>
                </a:solidFill>
                <a:latin typeface="inherit"/>
              </a:rPr>
              <a:t>Abbiamo</a:t>
            </a:r>
            <a:r>
              <a:rPr lang="en-GB" dirty="0">
                <a:solidFill>
                  <a:srgbClr val="000000"/>
                </a:solidFill>
                <a:latin typeface="inherit"/>
              </a:rPr>
              <a:t> 2 </a:t>
            </a:r>
            <a:r>
              <a:rPr lang="en-GB" dirty="0" err="1">
                <a:solidFill>
                  <a:srgbClr val="000000"/>
                </a:solidFill>
                <a:latin typeface="inherit"/>
              </a:rPr>
              <a:t>modi</a:t>
            </a:r>
            <a:r>
              <a:rPr lang="en-GB" dirty="0">
                <a:solidFill>
                  <a:srgbClr val="000000"/>
                </a:solidFill>
                <a:latin typeface="inherit"/>
              </a:rPr>
              <a:t> di fare un </a:t>
            </a:r>
            <a:r>
              <a:rPr lang="en-GB" dirty="0">
                <a:solidFill>
                  <a:srgbClr val="C00000"/>
                </a:solidFill>
                <a:latin typeface="inherit"/>
              </a:rPr>
              <a:t>W- </a:t>
            </a:r>
            <a:endParaRPr lang="en-GB" dirty="0">
              <a:solidFill>
                <a:srgbClr val="000000"/>
              </a:solidFill>
              <a:latin typeface="-webkit-standard"/>
            </a:endParaRPr>
          </a:p>
          <a:p>
            <a:r>
              <a:rPr lang="en-GB" dirty="0">
                <a:solidFill>
                  <a:srgbClr val="000000"/>
                </a:solidFill>
                <a:latin typeface="-webkit-standard"/>
              </a:rPr>
              <a:t>- quark down </a:t>
            </a:r>
            <a:r>
              <a:rPr lang="en-GB" dirty="0">
                <a:solidFill>
                  <a:srgbClr val="00B050"/>
                </a:solidFill>
                <a:latin typeface="-webkit-standard"/>
              </a:rPr>
              <a:t>d</a:t>
            </a:r>
            <a:r>
              <a:rPr lang="en-GB" baseline="-25000" dirty="0">
                <a:solidFill>
                  <a:srgbClr val="00B050"/>
                </a:solidFill>
                <a:latin typeface="-webkit-standard"/>
              </a:rPr>
              <a:t>v</a:t>
            </a:r>
            <a:r>
              <a:rPr lang="en-GB" dirty="0">
                <a:solidFill>
                  <a:srgbClr val="000000"/>
                </a:solidFill>
                <a:latin typeface="-webkit-standard"/>
              </a:rPr>
              <a:t> di </a:t>
            </a:r>
            <a:r>
              <a:rPr lang="en-GB" dirty="0" err="1">
                <a:solidFill>
                  <a:srgbClr val="000000"/>
                </a:solidFill>
                <a:latin typeface="-webkit-standard"/>
              </a:rPr>
              <a:t>valenza</a:t>
            </a:r>
            <a:r>
              <a:rPr lang="en-GB" dirty="0">
                <a:solidFill>
                  <a:srgbClr val="000000"/>
                </a:solidFill>
                <a:latin typeface="-webkit-standard"/>
              </a:rPr>
              <a:t>  plus antiup </a:t>
            </a:r>
            <a:r>
              <a:rPr lang="en-GB" dirty="0" err="1">
                <a:solidFill>
                  <a:srgbClr val="00B050"/>
                </a:solidFill>
                <a:latin typeface="-webkit-standard"/>
              </a:rPr>
              <a:t>u</a:t>
            </a:r>
            <a:r>
              <a:rPr lang="en-GB" baseline="-25000" dirty="0" err="1">
                <a:solidFill>
                  <a:srgbClr val="00B050"/>
                </a:solidFill>
                <a:latin typeface="-webkit-standard"/>
              </a:rPr>
              <a:t>see</a:t>
            </a:r>
            <a:r>
              <a:rPr lang="en-GB" dirty="0">
                <a:solidFill>
                  <a:srgbClr val="000000"/>
                </a:solidFill>
                <a:latin typeface="-webkit-standard"/>
              </a:rPr>
              <a:t> del mare</a:t>
            </a:r>
          </a:p>
          <a:p>
            <a:r>
              <a:rPr lang="en-GB" dirty="0">
                <a:solidFill>
                  <a:srgbClr val="000000"/>
                </a:solidFill>
                <a:latin typeface="-webkit-standard"/>
              </a:rPr>
              <a:t>- down del mare </a:t>
            </a:r>
            <a:r>
              <a:rPr lang="en-GB" dirty="0" err="1">
                <a:solidFill>
                  <a:srgbClr val="00B050"/>
                </a:solidFill>
                <a:latin typeface="-webkit-standard"/>
              </a:rPr>
              <a:t>d</a:t>
            </a:r>
            <a:r>
              <a:rPr lang="en-GB" baseline="-25000" dirty="0" err="1">
                <a:solidFill>
                  <a:srgbClr val="00B050"/>
                </a:solidFill>
                <a:latin typeface="-webkit-standard"/>
              </a:rPr>
              <a:t>see</a:t>
            </a:r>
            <a:r>
              <a:rPr lang="en-GB" dirty="0">
                <a:solidFill>
                  <a:srgbClr val="000000"/>
                </a:solidFill>
                <a:latin typeface="-webkit-standard"/>
              </a:rPr>
              <a:t> plus antiup </a:t>
            </a:r>
            <a:r>
              <a:rPr lang="en-GB" dirty="0" err="1">
                <a:solidFill>
                  <a:srgbClr val="00B050"/>
                </a:solidFill>
                <a:latin typeface="-webkit-standard"/>
              </a:rPr>
              <a:t>u</a:t>
            </a:r>
            <a:r>
              <a:rPr lang="en-GB" baseline="-25000" dirty="0" err="1">
                <a:solidFill>
                  <a:srgbClr val="00B050"/>
                </a:solidFill>
                <a:latin typeface="-webkit-standard"/>
              </a:rPr>
              <a:t>see</a:t>
            </a:r>
            <a:r>
              <a:rPr lang="en-GB" dirty="0">
                <a:solidFill>
                  <a:srgbClr val="00B050"/>
                </a:solidFill>
                <a:latin typeface="-webkit-standard"/>
              </a:rPr>
              <a:t> </a:t>
            </a:r>
            <a:r>
              <a:rPr lang="en-GB" dirty="0">
                <a:solidFill>
                  <a:srgbClr val="000000"/>
                </a:solidFill>
                <a:latin typeface="-webkit-standard"/>
              </a:rPr>
              <a:t>del mare</a:t>
            </a:r>
          </a:p>
          <a:p>
            <a:br>
              <a:rPr lang="en-GB" dirty="0">
                <a:solidFill>
                  <a:srgbClr val="000000"/>
                </a:solidFill>
                <a:latin typeface="-webkit-standard"/>
              </a:rPr>
            </a:br>
            <a:endParaRPr lang="en-GB" dirty="0">
              <a:solidFill>
                <a:srgbClr val="000000"/>
              </a:solidFill>
              <a:latin typeface="-webkit-standard"/>
            </a:endParaRPr>
          </a:p>
          <a:p>
            <a:r>
              <a:rPr lang="en-GB" dirty="0">
                <a:solidFill>
                  <a:srgbClr val="000000"/>
                </a:solidFill>
                <a:latin typeface="inherit"/>
              </a:rPr>
              <a:t>3 </a:t>
            </a:r>
            <a:r>
              <a:rPr lang="en-GB" dirty="0" err="1">
                <a:solidFill>
                  <a:srgbClr val="000000"/>
                </a:solidFill>
                <a:latin typeface="inherit"/>
              </a:rPr>
              <a:t>combinazioni</a:t>
            </a:r>
            <a:r>
              <a:rPr lang="en-GB" dirty="0">
                <a:solidFill>
                  <a:srgbClr val="000000"/>
                </a:solidFill>
                <a:latin typeface="inherit"/>
              </a:rPr>
              <a:t> per</a:t>
            </a:r>
            <a:r>
              <a:rPr lang="en-GB" dirty="0">
                <a:solidFill>
                  <a:srgbClr val="C00000"/>
                </a:solidFill>
                <a:latin typeface="inherit"/>
              </a:rPr>
              <a:t> W+ </a:t>
            </a:r>
            <a:r>
              <a:rPr lang="en-GB" dirty="0">
                <a:solidFill>
                  <a:srgbClr val="000000"/>
                </a:solidFill>
                <a:latin typeface="inherit"/>
              </a:rPr>
              <a:t>/ 2 </a:t>
            </a:r>
            <a:r>
              <a:rPr lang="en-GB">
                <a:solidFill>
                  <a:srgbClr val="000000"/>
                </a:solidFill>
                <a:latin typeface="inherit"/>
              </a:rPr>
              <a:t>combinazioni </a:t>
            </a:r>
            <a:r>
              <a:rPr lang="en-GB" dirty="0">
                <a:solidFill>
                  <a:srgbClr val="000000"/>
                </a:solidFill>
                <a:latin typeface="inherit"/>
              </a:rPr>
              <a:t>per </a:t>
            </a:r>
            <a:r>
              <a:rPr lang="en-GB" dirty="0">
                <a:solidFill>
                  <a:srgbClr val="C00000"/>
                </a:solidFill>
                <a:latin typeface="inherit"/>
              </a:rPr>
              <a:t>W-     R = 1,5</a:t>
            </a:r>
            <a:endParaRPr lang="en-GB" dirty="0">
              <a:solidFill>
                <a:srgbClr val="C00000"/>
              </a:solidFill>
              <a:latin typeface="-webkit-standard"/>
            </a:endParaRPr>
          </a:p>
          <a:p>
            <a:br>
              <a:rPr lang="en-GB" dirty="0"/>
            </a:br>
            <a:endParaRPr lang="en-FR" dirty="0"/>
          </a:p>
        </p:txBody>
      </p:sp>
      <p:graphicFrame>
        <p:nvGraphicFramePr>
          <p:cNvPr id="5" name="Table 4">
            <a:extLst>
              <a:ext uri="{FF2B5EF4-FFF2-40B4-BE49-F238E27FC236}">
                <a16:creationId xmlns:a16="http://schemas.microsoft.com/office/drawing/2014/main" id="{CE420FA6-220C-3D4E-90BC-7B9F280B3F23}"/>
              </a:ext>
            </a:extLst>
          </p:cNvPr>
          <p:cNvGraphicFramePr>
            <a:graphicFrameLocks noGrp="1"/>
          </p:cNvGraphicFramePr>
          <p:nvPr/>
        </p:nvGraphicFramePr>
        <p:xfrm>
          <a:off x="6530009" y="1972022"/>
          <a:ext cx="2494308" cy="1828800"/>
        </p:xfrm>
        <a:graphic>
          <a:graphicData uri="http://schemas.openxmlformats.org/drawingml/2006/table">
            <a:tbl>
              <a:tblPr firstRow="1" bandRow="1">
                <a:tableStyleId>{5C22544A-7EE6-4342-B048-85BDC9FD1C3A}</a:tableStyleId>
              </a:tblPr>
              <a:tblGrid>
                <a:gridCol w="1247154">
                  <a:extLst>
                    <a:ext uri="{9D8B030D-6E8A-4147-A177-3AD203B41FA5}">
                      <a16:colId xmlns:a16="http://schemas.microsoft.com/office/drawing/2014/main" val="1041622825"/>
                    </a:ext>
                  </a:extLst>
                </a:gridCol>
                <a:gridCol w="1247154">
                  <a:extLst>
                    <a:ext uri="{9D8B030D-6E8A-4147-A177-3AD203B41FA5}">
                      <a16:colId xmlns:a16="http://schemas.microsoft.com/office/drawing/2014/main" val="1422749578"/>
                    </a:ext>
                  </a:extLst>
                </a:gridCol>
              </a:tblGrid>
              <a:tr h="315250">
                <a:tc>
                  <a:txBody>
                    <a:bodyPr/>
                    <a:lstStyle/>
                    <a:p>
                      <a:endParaRPr lang="en-FR" dirty="0"/>
                    </a:p>
                  </a:txBody>
                  <a:tcPr/>
                </a:tc>
                <a:tc>
                  <a:txBody>
                    <a:bodyPr/>
                    <a:lstStyle/>
                    <a:p>
                      <a:r>
                        <a:rPr lang="en-FR" dirty="0"/>
                        <a:t>charge</a:t>
                      </a:r>
                    </a:p>
                  </a:txBody>
                  <a:tcPr/>
                </a:tc>
                <a:extLst>
                  <a:ext uri="{0D108BD9-81ED-4DB2-BD59-A6C34878D82A}">
                    <a16:rowId xmlns:a16="http://schemas.microsoft.com/office/drawing/2014/main" val="1884003046"/>
                  </a:ext>
                </a:extLst>
              </a:tr>
              <a:tr h="315250">
                <a:tc>
                  <a:txBody>
                    <a:bodyPr/>
                    <a:lstStyle/>
                    <a:p>
                      <a:r>
                        <a:rPr lang="en-GB" dirty="0"/>
                        <a:t>up</a:t>
                      </a:r>
                      <a:endParaRPr lang="en-FR" dirty="0"/>
                    </a:p>
                  </a:txBody>
                  <a:tcPr/>
                </a:tc>
                <a:tc>
                  <a:txBody>
                    <a:bodyPr/>
                    <a:lstStyle/>
                    <a:p>
                      <a:r>
                        <a:rPr lang="en-FR" dirty="0"/>
                        <a:t>+2/3</a:t>
                      </a:r>
                    </a:p>
                  </a:txBody>
                  <a:tcPr/>
                </a:tc>
                <a:extLst>
                  <a:ext uri="{0D108BD9-81ED-4DB2-BD59-A6C34878D82A}">
                    <a16:rowId xmlns:a16="http://schemas.microsoft.com/office/drawing/2014/main" val="1337601148"/>
                  </a:ext>
                </a:extLst>
              </a:tr>
              <a:tr h="315250">
                <a:tc>
                  <a:txBody>
                    <a:bodyPr/>
                    <a:lstStyle/>
                    <a:p>
                      <a:r>
                        <a:rPr lang="en-FR" dirty="0"/>
                        <a:t>down</a:t>
                      </a:r>
                    </a:p>
                  </a:txBody>
                  <a:tcPr/>
                </a:tc>
                <a:tc>
                  <a:txBody>
                    <a:bodyPr/>
                    <a:lstStyle/>
                    <a:p>
                      <a:r>
                        <a:rPr lang="en-FR" dirty="0"/>
                        <a:t>-1/3</a:t>
                      </a:r>
                    </a:p>
                  </a:txBody>
                  <a:tcPr/>
                </a:tc>
                <a:extLst>
                  <a:ext uri="{0D108BD9-81ED-4DB2-BD59-A6C34878D82A}">
                    <a16:rowId xmlns:a16="http://schemas.microsoft.com/office/drawing/2014/main" val="3185915450"/>
                  </a:ext>
                </a:extLst>
              </a:tr>
              <a:tr h="315250">
                <a:tc>
                  <a:txBody>
                    <a:bodyPr/>
                    <a:lstStyle/>
                    <a:p>
                      <a:r>
                        <a:rPr lang="en-GB" dirty="0"/>
                        <a:t>a</a:t>
                      </a:r>
                      <a:r>
                        <a:rPr lang="en-FR" dirty="0"/>
                        <a:t>nti-up</a:t>
                      </a:r>
                    </a:p>
                  </a:txBody>
                  <a:tcPr/>
                </a:tc>
                <a:tc>
                  <a:txBody>
                    <a:bodyPr/>
                    <a:lstStyle/>
                    <a:p>
                      <a:r>
                        <a:rPr lang="en-FR" dirty="0"/>
                        <a:t>-2/3</a:t>
                      </a:r>
                    </a:p>
                  </a:txBody>
                  <a:tcPr/>
                </a:tc>
                <a:extLst>
                  <a:ext uri="{0D108BD9-81ED-4DB2-BD59-A6C34878D82A}">
                    <a16:rowId xmlns:a16="http://schemas.microsoft.com/office/drawing/2014/main" val="1407058231"/>
                  </a:ext>
                </a:extLst>
              </a:tr>
              <a:tr h="315250">
                <a:tc>
                  <a:txBody>
                    <a:bodyPr/>
                    <a:lstStyle/>
                    <a:p>
                      <a:r>
                        <a:rPr lang="en-GB" dirty="0"/>
                        <a:t>a</a:t>
                      </a:r>
                      <a:r>
                        <a:rPr lang="en-FR" dirty="0"/>
                        <a:t>nti-down</a:t>
                      </a:r>
                    </a:p>
                  </a:txBody>
                  <a:tcPr/>
                </a:tc>
                <a:tc>
                  <a:txBody>
                    <a:bodyPr/>
                    <a:lstStyle/>
                    <a:p>
                      <a:r>
                        <a:rPr lang="en-FR" dirty="0"/>
                        <a:t>+1/3</a:t>
                      </a:r>
                    </a:p>
                  </a:txBody>
                  <a:tcPr/>
                </a:tc>
                <a:extLst>
                  <a:ext uri="{0D108BD9-81ED-4DB2-BD59-A6C34878D82A}">
                    <a16:rowId xmlns:a16="http://schemas.microsoft.com/office/drawing/2014/main" val="3927339271"/>
                  </a:ext>
                </a:extLst>
              </a:tr>
            </a:tbl>
          </a:graphicData>
        </a:graphic>
      </p:graphicFrame>
      <p:sp>
        <p:nvSpPr>
          <p:cNvPr id="6" name="TextBox 5">
            <a:extLst>
              <a:ext uri="{FF2B5EF4-FFF2-40B4-BE49-F238E27FC236}">
                <a16:creationId xmlns:a16="http://schemas.microsoft.com/office/drawing/2014/main" id="{06878D6B-AAB2-5D45-8216-5FE2118F862A}"/>
              </a:ext>
            </a:extLst>
          </p:cNvPr>
          <p:cNvSpPr txBox="1"/>
          <p:nvPr/>
        </p:nvSpPr>
        <p:spPr>
          <a:xfrm>
            <a:off x="3889574" y="3854404"/>
            <a:ext cx="158904" cy="369332"/>
          </a:xfrm>
          <a:prstGeom prst="rect">
            <a:avLst/>
          </a:prstGeom>
          <a:noFill/>
        </p:spPr>
        <p:txBody>
          <a:bodyPr wrap="square" rtlCol="0">
            <a:spAutoFit/>
          </a:bodyPr>
          <a:lstStyle/>
          <a:p>
            <a:r>
              <a:rPr lang="en-FR" dirty="0">
                <a:solidFill>
                  <a:srgbClr val="00B050"/>
                </a:solidFill>
                <a:latin typeface="Symbol" pitchFamily="2" charset="2"/>
              </a:rPr>
              <a:t>-</a:t>
            </a:r>
          </a:p>
        </p:txBody>
      </p:sp>
      <p:sp>
        <p:nvSpPr>
          <p:cNvPr id="7" name="TextBox 6">
            <a:extLst>
              <a:ext uri="{FF2B5EF4-FFF2-40B4-BE49-F238E27FC236}">
                <a16:creationId xmlns:a16="http://schemas.microsoft.com/office/drawing/2014/main" id="{E6AF263F-1513-834D-A8E0-E2A17A067A48}"/>
              </a:ext>
            </a:extLst>
          </p:cNvPr>
          <p:cNvSpPr txBox="1"/>
          <p:nvPr/>
        </p:nvSpPr>
        <p:spPr>
          <a:xfrm>
            <a:off x="4436226" y="3244334"/>
            <a:ext cx="311304" cy="369332"/>
          </a:xfrm>
          <a:prstGeom prst="rect">
            <a:avLst/>
          </a:prstGeom>
          <a:noFill/>
        </p:spPr>
        <p:txBody>
          <a:bodyPr wrap="none" rtlCol="0">
            <a:spAutoFit/>
          </a:bodyPr>
          <a:lstStyle/>
          <a:p>
            <a:r>
              <a:rPr lang="en-FR" dirty="0">
                <a:solidFill>
                  <a:srgbClr val="00B050"/>
                </a:solidFill>
                <a:latin typeface="Symbol" pitchFamily="2" charset="2"/>
              </a:rPr>
              <a:t>-</a:t>
            </a:r>
          </a:p>
        </p:txBody>
      </p:sp>
      <p:sp>
        <p:nvSpPr>
          <p:cNvPr id="8" name="TextBox 7">
            <a:extLst>
              <a:ext uri="{FF2B5EF4-FFF2-40B4-BE49-F238E27FC236}">
                <a16:creationId xmlns:a16="http://schemas.microsoft.com/office/drawing/2014/main" id="{64DDDA74-7534-6143-BD50-6450A64531B1}"/>
              </a:ext>
            </a:extLst>
          </p:cNvPr>
          <p:cNvSpPr txBox="1"/>
          <p:nvPr/>
        </p:nvSpPr>
        <p:spPr>
          <a:xfrm>
            <a:off x="3733922" y="4682195"/>
            <a:ext cx="311304" cy="369332"/>
          </a:xfrm>
          <a:prstGeom prst="rect">
            <a:avLst/>
          </a:prstGeom>
          <a:noFill/>
        </p:spPr>
        <p:txBody>
          <a:bodyPr wrap="none" rtlCol="0">
            <a:spAutoFit/>
          </a:bodyPr>
          <a:lstStyle/>
          <a:p>
            <a:r>
              <a:rPr lang="en-FR" dirty="0">
                <a:solidFill>
                  <a:srgbClr val="00B050"/>
                </a:solidFill>
                <a:latin typeface="Symbol" pitchFamily="2" charset="2"/>
              </a:rPr>
              <a:t>-</a:t>
            </a:r>
          </a:p>
        </p:txBody>
      </p:sp>
      <p:sp>
        <p:nvSpPr>
          <p:cNvPr id="9" name="TextBox 8">
            <a:extLst>
              <a:ext uri="{FF2B5EF4-FFF2-40B4-BE49-F238E27FC236}">
                <a16:creationId xmlns:a16="http://schemas.microsoft.com/office/drawing/2014/main" id="{CFD1342E-272E-6847-A65D-14E1EB26EE6A}"/>
              </a:ext>
            </a:extLst>
          </p:cNvPr>
          <p:cNvSpPr txBox="1"/>
          <p:nvPr/>
        </p:nvSpPr>
        <p:spPr>
          <a:xfrm>
            <a:off x="3889574" y="3538330"/>
            <a:ext cx="311304" cy="369332"/>
          </a:xfrm>
          <a:prstGeom prst="rect">
            <a:avLst/>
          </a:prstGeom>
          <a:noFill/>
        </p:spPr>
        <p:txBody>
          <a:bodyPr wrap="none" rtlCol="0">
            <a:spAutoFit/>
          </a:bodyPr>
          <a:lstStyle/>
          <a:p>
            <a:r>
              <a:rPr lang="en-FR" dirty="0">
                <a:solidFill>
                  <a:srgbClr val="00B050"/>
                </a:solidFill>
                <a:latin typeface="Symbol" pitchFamily="2" charset="2"/>
              </a:rPr>
              <a:t>-</a:t>
            </a:r>
          </a:p>
        </p:txBody>
      </p:sp>
      <p:sp>
        <p:nvSpPr>
          <p:cNvPr id="11" name="TextBox 10">
            <a:extLst>
              <a:ext uri="{FF2B5EF4-FFF2-40B4-BE49-F238E27FC236}">
                <a16:creationId xmlns:a16="http://schemas.microsoft.com/office/drawing/2014/main" id="{BDC1E9D2-B12D-2F43-92B7-DD60FC58FB01}"/>
              </a:ext>
            </a:extLst>
          </p:cNvPr>
          <p:cNvSpPr txBox="1"/>
          <p:nvPr/>
        </p:nvSpPr>
        <p:spPr>
          <a:xfrm>
            <a:off x="3197414" y="4939268"/>
            <a:ext cx="311304" cy="369332"/>
          </a:xfrm>
          <a:prstGeom prst="rect">
            <a:avLst/>
          </a:prstGeom>
          <a:noFill/>
        </p:spPr>
        <p:txBody>
          <a:bodyPr wrap="none" rtlCol="0">
            <a:spAutoFit/>
          </a:bodyPr>
          <a:lstStyle/>
          <a:p>
            <a:r>
              <a:rPr lang="en-FR" dirty="0">
                <a:solidFill>
                  <a:srgbClr val="00B050"/>
                </a:solidFill>
                <a:latin typeface="Symbol" pitchFamily="2" charset="2"/>
              </a:rPr>
              <a:t>-</a:t>
            </a:r>
          </a:p>
        </p:txBody>
      </p:sp>
      <p:sp>
        <p:nvSpPr>
          <p:cNvPr id="12" name="Rectangle 11">
            <a:extLst>
              <a:ext uri="{FF2B5EF4-FFF2-40B4-BE49-F238E27FC236}">
                <a16:creationId xmlns:a16="http://schemas.microsoft.com/office/drawing/2014/main" id="{3C7808E9-8942-9B4F-B9B3-2ED519143F11}"/>
              </a:ext>
            </a:extLst>
          </p:cNvPr>
          <p:cNvSpPr/>
          <p:nvPr/>
        </p:nvSpPr>
        <p:spPr>
          <a:xfrm>
            <a:off x="4453217" y="3244334"/>
            <a:ext cx="237566" cy="369332"/>
          </a:xfrm>
          <a:prstGeom prst="rect">
            <a:avLst/>
          </a:prstGeom>
        </p:spPr>
        <p:txBody>
          <a:bodyPr wrap="none">
            <a:spAutoFit/>
          </a:bodyPr>
          <a:lstStyle/>
          <a:p>
            <a:r>
              <a:rPr lang="en-FR" dirty="0"/>
              <a:t> </a:t>
            </a:r>
          </a:p>
        </p:txBody>
      </p:sp>
    </p:spTree>
    <p:extLst>
      <p:ext uri="{BB962C8B-B14F-4D97-AF65-F5344CB8AC3E}">
        <p14:creationId xmlns:p14="http://schemas.microsoft.com/office/powerpoint/2010/main" val="22929592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a:t>Il campo </a:t>
            </a:r>
            <a:r>
              <a:rPr lang="en-US" b="1" dirty="0" err="1"/>
              <a:t>magnetico</a:t>
            </a:r>
            <a:endParaRPr lang="en-US" b="1" dirty="0"/>
          </a:p>
        </p:txBody>
      </p:sp>
      <p:sp>
        <p:nvSpPr>
          <p:cNvPr id="5" name="TextBox 4"/>
          <p:cNvSpPr txBox="1"/>
          <p:nvPr/>
        </p:nvSpPr>
        <p:spPr>
          <a:xfrm>
            <a:off x="-1257300" y="1257300"/>
            <a:ext cx="184666" cy="369332"/>
          </a:xfrm>
          <a:prstGeom prst="rect">
            <a:avLst/>
          </a:prstGeom>
          <a:noFill/>
        </p:spPr>
        <p:txBody>
          <a:bodyPr wrap="none" rtlCol="0">
            <a:spAutoFit/>
          </a:bodyPr>
          <a:lstStyle/>
          <a:p>
            <a:endParaRPr lang="en-US" dirty="0"/>
          </a:p>
        </p:txBody>
      </p:sp>
      <p:sp>
        <p:nvSpPr>
          <p:cNvPr id="18" name="Content Placeholder 2">
            <a:extLst>
              <a:ext uri="{FF2B5EF4-FFF2-40B4-BE49-F238E27FC236}">
                <a16:creationId xmlns:a16="http://schemas.microsoft.com/office/drawing/2014/main" id="{672FFEEE-2ABC-4E2E-3A2E-6122ED46FAA3}"/>
              </a:ext>
            </a:extLst>
          </p:cNvPr>
          <p:cNvSpPr txBox="1">
            <a:spLocks/>
          </p:cNvSpPr>
          <p:nvPr/>
        </p:nvSpPr>
        <p:spPr>
          <a:xfrm>
            <a:off x="254000" y="939800"/>
            <a:ext cx="8636000" cy="5524500"/>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Il campo </a:t>
            </a:r>
            <a:r>
              <a:rPr lang="en-US" dirty="0" err="1"/>
              <a:t>magnetico</a:t>
            </a:r>
            <a:r>
              <a:rPr lang="en-US" dirty="0"/>
              <a:t> </a:t>
            </a:r>
            <a:r>
              <a:rPr lang="en-US" dirty="0" err="1"/>
              <a:t>curva</a:t>
            </a:r>
            <a:r>
              <a:rPr lang="en-US" dirty="0"/>
              <a:t> le </a:t>
            </a:r>
            <a:r>
              <a:rPr lang="en-US" b="1" dirty="0" err="1">
                <a:solidFill>
                  <a:srgbClr val="0000FF"/>
                </a:solidFill>
              </a:rPr>
              <a:t>particelle</a:t>
            </a:r>
            <a:r>
              <a:rPr lang="en-US" b="1" dirty="0">
                <a:solidFill>
                  <a:srgbClr val="0000FF"/>
                </a:solidFill>
              </a:rPr>
              <a:t> </a:t>
            </a:r>
            <a:r>
              <a:rPr lang="en-US" b="1" dirty="0" err="1">
                <a:solidFill>
                  <a:srgbClr val="0000FF"/>
                </a:solidFill>
              </a:rPr>
              <a:t>cariche</a:t>
            </a:r>
            <a:r>
              <a:rPr lang="en-US" b="1" dirty="0">
                <a:solidFill>
                  <a:srgbClr val="0000FF"/>
                </a:solidFill>
              </a:rPr>
              <a:t>:</a:t>
            </a:r>
          </a:p>
          <a:p>
            <a:pPr marL="0" indent="0">
              <a:buNone/>
            </a:pPr>
            <a:r>
              <a:rPr lang="en-US" b="1" dirty="0">
                <a:solidFill>
                  <a:srgbClr val="0000FF"/>
                </a:solidFill>
              </a:rPr>
              <a:t>							</a:t>
            </a:r>
          </a:p>
          <a:p>
            <a:pPr marL="0" indent="0">
              <a:buNone/>
            </a:pPr>
            <a:r>
              <a:rPr lang="en-US" dirty="0"/>
              <a:t>						 La forza di Lorentz</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sz="1800" dirty="0"/>
          </a:p>
          <a:p>
            <a:pPr marL="0" indent="0">
              <a:buNone/>
            </a:pPr>
            <a:r>
              <a:rPr lang="en-US" sz="1800" dirty="0"/>
              <a:t>Un campo </a:t>
            </a:r>
            <a:r>
              <a:rPr lang="en-US" sz="1800" dirty="0" err="1"/>
              <a:t>magnetico</a:t>
            </a:r>
            <a:r>
              <a:rPr lang="en-US" sz="1800" dirty="0"/>
              <a:t> </a:t>
            </a:r>
            <a:r>
              <a:rPr lang="en-US" sz="1800" dirty="0" err="1"/>
              <a:t>permette</a:t>
            </a:r>
            <a:r>
              <a:rPr lang="en-US" sz="1800" dirty="0"/>
              <a:t> di:</a:t>
            </a:r>
          </a:p>
          <a:p>
            <a:pPr marL="0" indent="0">
              <a:buNone/>
            </a:pPr>
            <a:r>
              <a:rPr lang="en-US" sz="1800" dirty="0"/>
              <a:t>  - </a:t>
            </a:r>
            <a:r>
              <a:rPr lang="en-US" sz="1800" dirty="0" err="1"/>
              <a:t>determinare</a:t>
            </a:r>
            <a:r>
              <a:rPr lang="en-US" sz="1800" dirty="0"/>
              <a:t> la </a:t>
            </a:r>
            <a:r>
              <a:rPr lang="en-US" sz="1800" dirty="0" err="1"/>
              <a:t>carica</a:t>
            </a:r>
            <a:r>
              <a:rPr lang="en-US" sz="1800" dirty="0"/>
              <a:t> di </a:t>
            </a:r>
            <a:r>
              <a:rPr lang="en-US" sz="1800" dirty="0" err="1"/>
              <a:t>una</a:t>
            </a:r>
            <a:r>
              <a:rPr lang="en-US" sz="1800" dirty="0"/>
              <a:t> </a:t>
            </a:r>
            <a:r>
              <a:rPr lang="en-US" sz="1800" dirty="0" err="1"/>
              <a:t>particella</a:t>
            </a:r>
            <a:r>
              <a:rPr lang="en-US" sz="1800" dirty="0"/>
              <a:t>,</a:t>
            </a:r>
          </a:p>
          <a:p>
            <a:pPr marL="0" indent="0">
              <a:buNone/>
            </a:pPr>
            <a:r>
              <a:rPr lang="en-US" sz="1800" dirty="0"/>
              <a:t>  - </a:t>
            </a:r>
            <a:r>
              <a:rPr lang="en-US" sz="1800" dirty="0" err="1"/>
              <a:t>dato</a:t>
            </a:r>
            <a:r>
              <a:rPr lang="en-US" sz="1800" dirty="0"/>
              <a:t> R il </a:t>
            </a:r>
            <a:r>
              <a:rPr lang="en-US" sz="1800" dirty="0" err="1"/>
              <a:t>raggio</a:t>
            </a:r>
            <a:r>
              <a:rPr lang="en-US" sz="1800" dirty="0"/>
              <a:t> di </a:t>
            </a:r>
            <a:r>
              <a:rPr lang="en-US" sz="1800" dirty="0" err="1"/>
              <a:t>curvatura</a:t>
            </a:r>
            <a:r>
              <a:rPr lang="en-US" sz="1800" dirty="0"/>
              <a:t> ed m,  </a:t>
            </a:r>
          </a:p>
          <a:p>
            <a:pPr marL="0" indent="0">
              <a:buNone/>
            </a:pPr>
            <a:r>
              <a:rPr lang="en-US" sz="1800" dirty="0"/>
              <a:t>                 </a:t>
            </a:r>
            <a:r>
              <a:rPr lang="en-US" sz="1800" dirty="0" err="1"/>
              <a:t>determini</a:t>
            </a:r>
            <a:r>
              <a:rPr lang="en-US" sz="1800" dirty="0"/>
              <a:t> p (</a:t>
            </a:r>
            <a:r>
              <a:rPr lang="en-US" sz="1800" dirty="0" err="1"/>
              <a:t>l’impulso</a:t>
            </a:r>
            <a:r>
              <a:rPr lang="en-US" sz="1800" dirty="0"/>
              <a:t>) </a:t>
            </a:r>
          </a:p>
          <a:p>
            <a:pPr marL="0" indent="0">
              <a:buNone/>
            </a:pPr>
            <a:r>
              <a:rPr lang="en-US" sz="1800" dirty="0"/>
              <a:t>  - o </a:t>
            </a:r>
            <a:r>
              <a:rPr lang="en-US" sz="1800" dirty="0" err="1"/>
              <a:t>noto</a:t>
            </a:r>
            <a:r>
              <a:rPr lang="en-US" sz="1800" dirty="0"/>
              <a:t> </a:t>
            </a:r>
            <a:r>
              <a:rPr lang="en-US" sz="1800" dirty="0" err="1"/>
              <a:t>l’impulso</a:t>
            </a:r>
            <a:r>
              <a:rPr lang="en-US" sz="1800" dirty="0"/>
              <a:t> </a:t>
            </a:r>
            <a:r>
              <a:rPr lang="en-US" sz="1800" dirty="0" err="1"/>
              <a:t>determini</a:t>
            </a:r>
            <a:r>
              <a:rPr lang="en-US" sz="1800" dirty="0"/>
              <a:t> la </a:t>
            </a:r>
            <a:r>
              <a:rPr lang="en-US" sz="1800" dirty="0" err="1"/>
              <a:t>massa</a:t>
            </a:r>
            <a:endParaRPr lang="en-US" sz="1800" dirty="0"/>
          </a:p>
        </p:txBody>
      </p:sp>
      <p:sp>
        <p:nvSpPr>
          <p:cNvPr id="19" name="Rectangle 2">
            <a:extLst>
              <a:ext uri="{FF2B5EF4-FFF2-40B4-BE49-F238E27FC236}">
                <a16:creationId xmlns:a16="http://schemas.microsoft.com/office/drawing/2014/main" id="{5CEC8864-AE25-51E5-429C-F450D1F42D48}"/>
              </a:ext>
            </a:extLst>
          </p:cNvPr>
          <p:cNvSpPr txBox="1">
            <a:spLocks noChangeArrowheads="1"/>
          </p:cNvSpPr>
          <p:nvPr/>
        </p:nvSpPr>
        <p:spPr bwMode="auto">
          <a:xfrm>
            <a:off x="0" y="682069"/>
            <a:ext cx="9144000" cy="857250"/>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bodyPr>
          <a:lstStyle>
            <a:lvl1pPr algn="r" rtl="0" fontAlgn="base">
              <a:spcBef>
                <a:spcPct val="0"/>
              </a:spcBef>
              <a:spcAft>
                <a:spcPct val="0"/>
              </a:spcAft>
              <a:defRPr sz="2400">
                <a:solidFill>
                  <a:srgbClr val="000090"/>
                </a:solidFill>
                <a:latin typeface="+mj-lt"/>
                <a:ea typeface="+mj-ea"/>
                <a:cs typeface="+mj-cs"/>
              </a:defRPr>
            </a:lvl1pPr>
            <a:lvl2pPr algn="r" rtl="0" fontAlgn="base">
              <a:spcBef>
                <a:spcPct val="0"/>
              </a:spcBef>
              <a:spcAft>
                <a:spcPct val="0"/>
              </a:spcAft>
              <a:defRPr sz="2400">
                <a:solidFill>
                  <a:schemeClr val="bg1"/>
                </a:solidFill>
                <a:latin typeface="Verdana" charset="0"/>
                <a:ea typeface="ＭＳ Ｐゴシック" charset="0"/>
              </a:defRPr>
            </a:lvl2pPr>
            <a:lvl3pPr algn="r" rtl="0" fontAlgn="base">
              <a:spcBef>
                <a:spcPct val="0"/>
              </a:spcBef>
              <a:spcAft>
                <a:spcPct val="0"/>
              </a:spcAft>
              <a:defRPr sz="2400">
                <a:solidFill>
                  <a:schemeClr val="bg1"/>
                </a:solidFill>
                <a:latin typeface="Verdana" charset="0"/>
                <a:ea typeface="ＭＳ Ｐゴシック" charset="0"/>
              </a:defRPr>
            </a:lvl3pPr>
            <a:lvl4pPr algn="r" rtl="0" fontAlgn="base">
              <a:spcBef>
                <a:spcPct val="0"/>
              </a:spcBef>
              <a:spcAft>
                <a:spcPct val="0"/>
              </a:spcAft>
              <a:defRPr sz="2400">
                <a:solidFill>
                  <a:schemeClr val="bg1"/>
                </a:solidFill>
                <a:latin typeface="Verdana" charset="0"/>
                <a:ea typeface="ＭＳ Ｐゴシック" charset="0"/>
              </a:defRPr>
            </a:lvl4pPr>
            <a:lvl5pPr algn="r" rtl="0" fontAlgn="base">
              <a:spcBef>
                <a:spcPct val="0"/>
              </a:spcBef>
              <a:spcAft>
                <a:spcPct val="0"/>
              </a:spcAft>
              <a:defRPr sz="2400">
                <a:solidFill>
                  <a:schemeClr val="bg1"/>
                </a:solidFill>
                <a:latin typeface="Verdana" charset="0"/>
                <a:ea typeface="ＭＳ Ｐゴシック" charset="0"/>
              </a:defRPr>
            </a:lvl5pPr>
            <a:lvl6pPr marL="457200" algn="r" rtl="0" fontAlgn="base">
              <a:spcBef>
                <a:spcPct val="0"/>
              </a:spcBef>
              <a:spcAft>
                <a:spcPct val="0"/>
              </a:spcAft>
              <a:defRPr sz="2400">
                <a:solidFill>
                  <a:schemeClr val="bg1"/>
                </a:solidFill>
                <a:latin typeface="Verdana" charset="0"/>
                <a:ea typeface="ＭＳ Ｐゴシック" charset="0"/>
              </a:defRPr>
            </a:lvl6pPr>
            <a:lvl7pPr marL="914400" algn="r" rtl="0" fontAlgn="base">
              <a:spcBef>
                <a:spcPct val="0"/>
              </a:spcBef>
              <a:spcAft>
                <a:spcPct val="0"/>
              </a:spcAft>
              <a:defRPr sz="2400">
                <a:solidFill>
                  <a:schemeClr val="bg1"/>
                </a:solidFill>
                <a:latin typeface="Verdana" charset="0"/>
                <a:ea typeface="ＭＳ Ｐゴシック" charset="0"/>
              </a:defRPr>
            </a:lvl7pPr>
            <a:lvl8pPr marL="1371600" algn="r" rtl="0" fontAlgn="base">
              <a:spcBef>
                <a:spcPct val="0"/>
              </a:spcBef>
              <a:spcAft>
                <a:spcPct val="0"/>
              </a:spcAft>
              <a:defRPr sz="2400">
                <a:solidFill>
                  <a:schemeClr val="bg1"/>
                </a:solidFill>
                <a:latin typeface="Verdana" charset="0"/>
                <a:ea typeface="ＭＳ Ｐゴシック" charset="0"/>
              </a:defRPr>
            </a:lvl8pPr>
            <a:lvl9pPr marL="1828800" algn="r" rtl="0" fontAlgn="base">
              <a:spcBef>
                <a:spcPct val="0"/>
              </a:spcBef>
              <a:spcAft>
                <a:spcPct val="0"/>
              </a:spcAft>
              <a:defRPr sz="2400">
                <a:solidFill>
                  <a:schemeClr val="bg1"/>
                </a:solidFill>
                <a:latin typeface="Verdana" charset="0"/>
                <a:ea typeface="ＭＳ Ｐゴシック" charset="0"/>
              </a:defRPr>
            </a:lvl9pPr>
          </a:lstStyle>
          <a:p>
            <a:endParaRPr lang="en-GB" dirty="0"/>
          </a:p>
        </p:txBody>
      </p:sp>
      <p:graphicFrame>
        <p:nvGraphicFramePr>
          <p:cNvPr id="20" name="Object 2">
            <a:extLst>
              <a:ext uri="{FF2B5EF4-FFF2-40B4-BE49-F238E27FC236}">
                <a16:creationId xmlns:a16="http://schemas.microsoft.com/office/drawing/2014/main" id="{5BAB687F-3B11-C7DF-E252-0D1BBC6ED6F8}"/>
              </a:ext>
            </a:extLst>
          </p:cNvPr>
          <p:cNvGraphicFramePr>
            <a:graphicFrameLocks noChangeAspect="1"/>
          </p:cNvGraphicFramePr>
          <p:nvPr>
            <p:extLst>
              <p:ext uri="{D42A27DB-BD31-4B8C-83A1-F6EECF244321}">
                <p14:modId xmlns:p14="http://schemas.microsoft.com/office/powerpoint/2010/main" val="1397115220"/>
              </p:ext>
            </p:extLst>
          </p:nvPr>
        </p:nvGraphicFramePr>
        <p:xfrm>
          <a:off x="4813300" y="2489993"/>
          <a:ext cx="3394075" cy="754063"/>
        </p:xfrm>
        <a:graphic>
          <a:graphicData uri="http://schemas.openxmlformats.org/presentationml/2006/ole">
            <mc:AlternateContent xmlns:mc="http://schemas.openxmlformats.org/markup-compatibility/2006">
              <mc:Choice xmlns:v="urn:schemas-microsoft-com:vml" Requires="v">
                <p:oleObj name="Equation" r:id="rId2" imgW="1143000" imgH="253800" progId="Equation.3">
                  <p:embed/>
                </p:oleObj>
              </mc:Choice>
              <mc:Fallback>
                <p:oleObj name="Equation" r:id="rId2" imgW="1143000" imgH="253800" progId="Equation.3">
                  <p:embed/>
                  <p:pic>
                    <p:nvPicPr>
                      <p:cNvPr id="12"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3300" y="2489993"/>
                        <a:ext cx="3394075" cy="754063"/>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21" name="Object 3">
            <a:extLst>
              <a:ext uri="{FF2B5EF4-FFF2-40B4-BE49-F238E27FC236}">
                <a16:creationId xmlns:a16="http://schemas.microsoft.com/office/drawing/2014/main" id="{9862309B-A785-37B6-C1CF-4B28F8F769DE}"/>
              </a:ext>
            </a:extLst>
          </p:cNvPr>
          <p:cNvGraphicFramePr>
            <a:graphicFrameLocks noChangeAspect="1"/>
          </p:cNvGraphicFramePr>
          <p:nvPr>
            <p:extLst>
              <p:ext uri="{D42A27DB-BD31-4B8C-83A1-F6EECF244321}">
                <p14:modId xmlns:p14="http://schemas.microsoft.com/office/powerpoint/2010/main" val="2072475431"/>
              </p:ext>
            </p:extLst>
          </p:nvPr>
        </p:nvGraphicFramePr>
        <p:xfrm>
          <a:off x="4813300" y="3404393"/>
          <a:ext cx="3848100" cy="754063"/>
        </p:xfrm>
        <a:graphic>
          <a:graphicData uri="http://schemas.openxmlformats.org/presentationml/2006/ole">
            <mc:AlternateContent xmlns:mc="http://schemas.openxmlformats.org/markup-compatibility/2006">
              <mc:Choice xmlns:v="urn:schemas-microsoft-com:vml" Requires="v">
                <p:oleObj name="Equation" r:id="rId4" imgW="1295280" imgH="253800" progId="Equation.3">
                  <p:embed/>
                </p:oleObj>
              </mc:Choice>
              <mc:Fallback>
                <p:oleObj name="Equation" r:id="rId4" imgW="1295280" imgH="253800" progId="Equation.3">
                  <p:embed/>
                  <p:pic>
                    <p:nvPicPr>
                      <p:cNvPr id="13"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13300" y="3404393"/>
                        <a:ext cx="3848100" cy="754063"/>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pic>
        <p:nvPicPr>
          <p:cNvPr id="22" name="Picture 21">
            <a:extLst>
              <a:ext uri="{FF2B5EF4-FFF2-40B4-BE49-F238E27FC236}">
                <a16:creationId xmlns:a16="http://schemas.microsoft.com/office/drawing/2014/main" id="{3C0CAF91-9506-D10A-918C-0DAAD33B0B1A}"/>
              </a:ext>
            </a:extLst>
          </p:cNvPr>
          <p:cNvPicPr>
            <a:picLocks noChangeAspect="1"/>
          </p:cNvPicPr>
          <p:nvPr/>
        </p:nvPicPr>
        <p:blipFill>
          <a:blip r:embed="rId6"/>
          <a:stretch>
            <a:fillRect/>
          </a:stretch>
        </p:blipFill>
        <p:spPr>
          <a:xfrm>
            <a:off x="876301" y="1537732"/>
            <a:ext cx="3149600" cy="2585879"/>
          </a:xfrm>
          <a:prstGeom prst="rect">
            <a:avLst/>
          </a:prstGeom>
        </p:spPr>
      </p:pic>
      <p:pic>
        <p:nvPicPr>
          <p:cNvPr id="23" name="Picture 22">
            <a:extLst>
              <a:ext uri="{FF2B5EF4-FFF2-40B4-BE49-F238E27FC236}">
                <a16:creationId xmlns:a16="http://schemas.microsoft.com/office/drawing/2014/main" id="{4ACBFE0B-4CCD-9992-7784-D85C318C9EF9}"/>
              </a:ext>
            </a:extLst>
          </p:cNvPr>
          <p:cNvPicPr>
            <a:picLocks noChangeAspect="1"/>
          </p:cNvPicPr>
          <p:nvPr/>
        </p:nvPicPr>
        <p:blipFill>
          <a:blip r:embed="rId7"/>
          <a:stretch>
            <a:fillRect/>
          </a:stretch>
        </p:blipFill>
        <p:spPr>
          <a:xfrm>
            <a:off x="5854700" y="4123611"/>
            <a:ext cx="2565400" cy="2222500"/>
          </a:xfrm>
          <a:prstGeom prst="rect">
            <a:avLst/>
          </a:prstGeom>
        </p:spPr>
      </p:pic>
    </p:spTree>
    <p:extLst>
      <p:ext uri="{BB962C8B-B14F-4D97-AF65-F5344CB8AC3E}">
        <p14:creationId xmlns:p14="http://schemas.microsoft.com/office/powerpoint/2010/main" val="26251602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FA9CD8-9D9A-F84F-9966-1206CFF4CDD0}"/>
              </a:ext>
            </a:extLst>
          </p:cNvPr>
          <p:cNvSpPr>
            <a:spLocks noGrp="1"/>
          </p:cNvSpPr>
          <p:nvPr>
            <p:ph type="title"/>
          </p:nvPr>
        </p:nvSpPr>
        <p:spPr/>
        <p:txBody>
          <a:bodyPr/>
          <a:lstStyle/>
          <a:p>
            <a:endParaRPr lang="fr-FR"/>
          </a:p>
        </p:txBody>
      </p:sp>
      <p:sp>
        <p:nvSpPr>
          <p:cNvPr id="3" name="Content Placeholder 2">
            <a:extLst>
              <a:ext uri="{FF2B5EF4-FFF2-40B4-BE49-F238E27FC236}">
                <a16:creationId xmlns:a16="http://schemas.microsoft.com/office/drawing/2014/main" id="{B59D91EC-DA0D-1C43-B795-29EF69582477}"/>
              </a:ext>
            </a:extLst>
          </p:cNvPr>
          <p:cNvSpPr>
            <a:spLocks noGrp="1"/>
          </p:cNvSpPr>
          <p:nvPr>
            <p:ph idx="1"/>
          </p:nvPr>
        </p:nvSpPr>
        <p:spPr/>
        <p:txBody>
          <a:bodyPr/>
          <a:lstStyle/>
          <a:p>
            <a:r>
              <a:rPr lang="fr-FR" dirty="0">
                <a:hlinkClick r:id="rId2"/>
              </a:rPr>
              <a:t>https://www.i2u2.org/elab/cms/cima-wzh/</a:t>
            </a:r>
            <a:endParaRPr lang="fr-FR" dirty="0"/>
          </a:p>
          <a:p>
            <a:endParaRPr lang="fr-FR" dirty="0"/>
          </a:p>
          <a:p>
            <a:r>
              <a:rPr lang="fr-FR" dirty="0">
                <a:hlinkClick r:id="rId3"/>
              </a:rPr>
              <a:t>https://www.i2u2.org/elab/cms/ispy-webgl/</a:t>
            </a:r>
            <a:endParaRPr lang="fr-FR" dirty="0"/>
          </a:p>
          <a:p>
            <a:endParaRPr lang="fr-FR" dirty="0"/>
          </a:p>
          <a:p>
            <a:endParaRPr lang="fr-FR" dirty="0"/>
          </a:p>
          <a:p>
            <a:pPr marL="0" indent="0">
              <a:buNone/>
            </a:pPr>
            <a:endParaRPr lang="fr-FR" dirty="0"/>
          </a:p>
        </p:txBody>
      </p:sp>
      <p:sp>
        <p:nvSpPr>
          <p:cNvPr id="4" name="TextBox 3">
            <a:extLst>
              <a:ext uri="{FF2B5EF4-FFF2-40B4-BE49-F238E27FC236}">
                <a16:creationId xmlns:a16="http://schemas.microsoft.com/office/drawing/2014/main" id="{68809493-A27C-D0BD-319A-28B448909C84}"/>
              </a:ext>
            </a:extLst>
          </p:cNvPr>
          <p:cNvSpPr txBox="1"/>
          <p:nvPr/>
        </p:nvSpPr>
        <p:spPr>
          <a:xfrm>
            <a:off x="101876" y="2843908"/>
            <a:ext cx="9013814" cy="3693319"/>
          </a:xfrm>
          <a:prstGeom prst="rect">
            <a:avLst/>
          </a:prstGeom>
          <a:noFill/>
        </p:spPr>
        <p:txBody>
          <a:bodyPr wrap="none" rtlCol="0">
            <a:spAutoFit/>
          </a:bodyPr>
          <a:lstStyle/>
          <a:p>
            <a:r>
              <a:rPr lang="en-US" sz="1800" dirty="0" err="1"/>
              <a:t>Pagina</a:t>
            </a:r>
            <a:r>
              <a:rPr lang="en-US" sz="1800" dirty="0"/>
              <a:t> web con molto </a:t>
            </a:r>
            <a:r>
              <a:rPr lang="en-US" sz="1800" dirty="0" err="1"/>
              <a:t>materiale</a:t>
            </a:r>
            <a:r>
              <a:rPr lang="en-US" sz="1800" dirty="0"/>
              <a:t>:</a:t>
            </a:r>
          </a:p>
          <a:p>
            <a:r>
              <a:rPr lang="en-US" sz="1800" dirty="0">
                <a:hlinkClick r:id="rId4"/>
              </a:rPr>
              <a:t>www.to.infn.it/~mariotti/particelle2.html</a:t>
            </a:r>
            <a:r>
              <a:rPr lang="en-US" sz="1800" dirty="0"/>
              <a:t> </a:t>
            </a:r>
          </a:p>
          <a:p>
            <a:endParaRPr lang="en-US" sz="1800" dirty="0"/>
          </a:p>
          <a:p>
            <a:r>
              <a:rPr lang="en-US" sz="1800" dirty="0"/>
              <a:t>Le </a:t>
            </a:r>
            <a:r>
              <a:rPr lang="en-US" sz="1800" dirty="0" err="1"/>
              <a:t>lezioni</a:t>
            </a:r>
            <a:r>
              <a:rPr lang="en-US" sz="1800" dirty="0"/>
              <a:t> del “primo </a:t>
            </a:r>
            <a:r>
              <a:rPr lang="en-US" sz="1800" dirty="0" err="1"/>
              <a:t>ciclo</a:t>
            </a:r>
            <a:r>
              <a:rPr lang="en-US" sz="1800" dirty="0"/>
              <a:t>”</a:t>
            </a:r>
          </a:p>
          <a:p>
            <a:endParaRPr lang="en-US" sz="1800" dirty="0"/>
          </a:p>
          <a:p>
            <a:r>
              <a:rPr lang="en-US" sz="1800" dirty="0">
                <a:hlinkClick r:id="rId5"/>
              </a:rPr>
              <a:t>https://www.dropbox.com/s/t8zwjv60hhkrtnz/lezioni_cern_settembre2014_1.pptx?dl=0</a:t>
            </a:r>
            <a:endParaRPr lang="en-US" sz="1800" dirty="0"/>
          </a:p>
          <a:p>
            <a:r>
              <a:rPr lang="en-US" sz="1800" dirty="0">
                <a:hlinkClick r:id="rId6"/>
              </a:rPr>
              <a:t>https://www.dropbox.com/s/2123cyzs1d63qw4/lezioni_cern_settembre2014_2.pptx?dl=0</a:t>
            </a:r>
            <a:endParaRPr lang="en-US" sz="1800" dirty="0"/>
          </a:p>
          <a:p>
            <a:r>
              <a:rPr lang="en-US" sz="1800" dirty="0">
                <a:hlinkClick r:id="rId7"/>
              </a:rPr>
              <a:t>https://www.dropbox.com/s/08q8us2ha2mkndo/lezioni_cern_settembre2014_3.pptx?dl=0</a:t>
            </a:r>
            <a:endParaRPr lang="en-US" sz="1800" dirty="0"/>
          </a:p>
          <a:p>
            <a:endParaRPr lang="en-US" sz="1800" dirty="0"/>
          </a:p>
          <a:p>
            <a:endParaRPr lang="en-US" sz="1800" dirty="0"/>
          </a:p>
          <a:p>
            <a:r>
              <a:rPr lang="en-US"/>
              <a:t>Vecchio ”</a:t>
            </a:r>
            <a:r>
              <a:rPr lang="en-US" sz="1800"/>
              <a:t>Secondo </a:t>
            </a:r>
            <a:r>
              <a:rPr lang="en-US" sz="1800" dirty="0" err="1"/>
              <a:t>ciclo</a:t>
            </a:r>
            <a:r>
              <a:rPr lang="en-US" sz="1800" dirty="0"/>
              <a:t>”:</a:t>
            </a:r>
          </a:p>
          <a:p>
            <a:r>
              <a:rPr lang="en-US" sz="1800" dirty="0">
                <a:hlinkClick r:id="rId8"/>
              </a:rPr>
              <a:t>https://www.dropbox.com/s/aeac886lkhh18y7/lezioni_2ciclo_cern_settembre2015.pptx?dl=0</a:t>
            </a:r>
            <a:endParaRPr lang="en-US" sz="1800" dirty="0"/>
          </a:p>
          <a:p>
            <a:endParaRPr lang="fr-FR" dirty="0"/>
          </a:p>
        </p:txBody>
      </p:sp>
    </p:spTree>
    <p:extLst>
      <p:ext uri="{BB962C8B-B14F-4D97-AF65-F5344CB8AC3E}">
        <p14:creationId xmlns:p14="http://schemas.microsoft.com/office/powerpoint/2010/main" val="22969586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1E0BB6-CFE4-A947-BC05-79AD7C2D21CA}"/>
              </a:ext>
            </a:extLst>
          </p:cNvPr>
          <p:cNvSpPr>
            <a:spLocks noGrp="1"/>
          </p:cNvSpPr>
          <p:nvPr>
            <p:ph type="title"/>
          </p:nvPr>
        </p:nvSpPr>
        <p:spPr>
          <a:xfrm>
            <a:off x="127000" y="76200"/>
            <a:ext cx="6813446" cy="609588"/>
          </a:xfrm>
        </p:spPr>
        <p:txBody>
          <a:bodyPr>
            <a:noAutofit/>
          </a:bodyPr>
          <a:lstStyle/>
          <a:p>
            <a:r>
              <a:rPr lang="fr-FR" sz="2400" b="1" dirty="0">
                <a:solidFill>
                  <a:srgbClr val="002060"/>
                </a:solidFill>
              </a:rPr>
              <a:t>I </a:t>
            </a:r>
            <a:r>
              <a:rPr lang="fr-FR" sz="2400" b="1" dirty="0" err="1">
                <a:solidFill>
                  <a:srgbClr val="002060"/>
                </a:solidFill>
              </a:rPr>
              <a:t>numeri</a:t>
            </a:r>
            <a:r>
              <a:rPr lang="fr-FR" sz="2400" b="1" dirty="0">
                <a:solidFill>
                  <a:srgbClr val="002060"/>
                </a:solidFill>
              </a:rPr>
              <a:t> </a:t>
            </a:r>
            <a:r>
              <a:rPr lang="fr-FR" sz="2400" b="1" dirty="0" err="1">
                <a:solidFill>
                  <a:srgbClr val="002060"/>
                </a:solidFill>
              </a:rPr>
              <a:t>quantici</a:t>
            </a:r>
            <a:r>
              <a:rPr lang="fr-FR" sz="2400" b="1" dirty="0">
                <a:solidFill>
                  <a:srgbClr val="002060"/>
                </a:solidFill>
              </a:rPr>
              <a:t> sono </a:t>
            </a:r>
            <a:r>
              <a:rPr lang="fr-FR" sz="2400" b="1" dirty="0" err="1">
                <a:solidFill>
                  <a:srgbClr val="002060"/>
                </a:solidFill>
              </a:rPr>
              <a:t>conservati</a:t>
            </a:r>
            <a:endParaRPr lang="fr-FR" sz="2400" b="1" dirty="0">
              <a:solidFill>
                <a:srgbClr val="002060"/>
              </a:solidFill>
            </a:endParaRPr>
          </a:p>
        </p:txBody>
      </p:sp>
      <p:sp>
        <p:nvSpPr>
          <p:cNvPr id="3" name="Content Placeholder 2">
            <a:extLst>
              <a:ext uri="{FF2B5EF4-FFF2-40B4-BE49-F238E27FC236}">
                <a16:creationId xmlns:a16="http://schemas.microsoft.com/office/drawing/2014/main" id="{035BE548-59A4-244C-9091-DA7BE46C4465}"/>
              </a:ext>
            </a:extLst>
          </p:cNvPr>
          <p:cNvSpPr>
            <a:spLocks noGrp="1"/>
          </p:cNvSpPr>
          <p:nvPr>
            <p:ph idx="1"/>
          </p:nvPr>
        </p:nvSpPr>
        <p:spPr>
          <a:xfrm>
            <a:off x="320537" y="912078"/>
            <a:ext cx="8097906" cy="5195107"/>
          </a:xfrm>
        </p:spPr>
        <p:txBody>
          <a:bodyPr>
            <a:normAutofit lnSpcReduction="10000"/>
          </a:bodyPr>
          <a:lstStyle/>
          <a:p>
            <a:pPr marL="0" indent="0">
              <a:buNone/>
            </a:pPr>
            <a:r>
              <a:rPr lang="fr-FR" dirty="0">
                <a:solidFill>
                  <a:srgbClr val="0432FF"/>
                </a:solidFill>
              </a:rPr>
              <a:t>EX: Il </a:t>
            </a:r>
            <a:r>
              <a:rPr lang="fr-FR" dirty="0" err="1">
                <a:solidFill>
                  <a:srgbClr val="0432FF"/>
                </a:solidFill>
              </a:rPr>
              <a:t>numero</a:t>
            </a:r>
            <a:r>
              <a:rPr lang="fr-FR" dirty="0">
                <a:solidFill>
                  <a:srgbClr val="0432FF"/>
                </a:solidFill>
              </a:rPr>
              <a:t> </a:t>
            </a:r>
            <a:r>
              <a:rPr lang="fr-FR" dirty="0" err="1">
                <a:solidFill>
                  <a:srgbClr val="0432FF"/>
                </a:solidFill>
              </a:rPr>
              <a:t>leptonico</a:t>
            </a:r>
            <a:r>
              <a:rPr lang="fr-FR" dirty="0">
                <a:solidFill>
                  <a:srgbClr val="0432FF"/>
                </a:solidFill>
              </a:rPr>
              <a:t> e’ </a:t>
            </a:r>
            <a:r>
              <a:rPr lang="fr-FR" dirty="0" err="1">
                <a:solidFill>
                  <a:srgbClr val="0432FF"/>
                </a:solidFill>
              </a:rPr>
              <a:t>conservato</a:t>
            </a:r>
            <a:r>
              <a:rPr lang="fr-FR" dirty="0">
                <a:solidFill>
                  <a:srgbClr val="0432FF"/>
                </a:solidFill>
              </a:rPr>
              <a:t> </a:t>
            </a:r>
            <a:r>
              <a:rPr lang="fr-FR" dirty="0" err="1">
                <a:solidFill>
                  <a:srgbClr val="0432FF"/>
                </a:solidFill>
              </a:rPr>
              <a:t>nelle</a:t>
            </a:r>
            <a:r>
              <a:rPr lang="fr-FR" dirty="0">
                <a:solidFill>
                  <a:srgbClr val="0432FF"/>
                </a:solidFill>
              </a:rPr>
              <a:t> </a:t>
            </a:r>
            <a:r>
              <a:rPr lang="fr-FR" dirty="0" err="1">
                <a:solidFill>
                  <a:srgbClr val="0432FF"/>
                </a:solidFill>
              </a:rPr>
              <a:t>interazioni</a:t>
            </a:r>
            <a:r>
              <a:rPr lang="fr-FR" dirty="0">
                <a:solidFill>
                  <a:srgbClr val="0432FF"/>
                </a:solidFill>
              </a:rPr>
              <a:t>/</a:t>
            </a:r>
          </a:p>
          <a:p>
            <a:pPr marL="0" indent="0">
              <a:buNone/>
            </a:pPr>
            <a:r>
              <a:rPr lang="fr-FR" dirty="0">
                <a:solidFill>
                  <a:srgbClr val="0432FF"/>
                </a:solidFill>
              </a:rPr>
              <a:t>  </a:t>
            </a:r>
          </a:p>
          <a:p>
            <a:pPr marL="0" indent="0">
              <a:buNone/>
            </a:pPr>
            <a:r>
              <a:rPr lang="fr-FR" dirty="0">
                <a:solidFill>
                  <a:srgbClr val="0432FF"/>
                </a:solidFill>
              </a:rPr>
              <a:t>Ogni </a:t>
            </a:r>
            <a:r>
              <a:rPr lang="fr-FR" dirty="0" err="1">
                <a:solidFill>
                  <a:srgbClr val="0432FF"/>
                </a:solidFill>
              </a:rPr>
              <a:t>famiglia</a:t>
            </a:r>
            <a:r>
              <a:rPr lang="fr-FR" dirty="0">
                <a:solidFill>
                  <a:srgbClr val="0432FF"/>
                </a:solidFill>
              </a:rPr>
              <a:t> di </a:t>
            </a:r>
            <a:r>
              <a:rPr lang="fr-FR" dirty="0" err="1">
                <a:solidFill>
                  <a:srgbClr val="0432FF"/>
                </a:solidFill>
              </a:rPr>
              <a:t>leptoni</a:t>
            </a:r>
            <a:r>
              <a:rPr lang="fr-FR" dirty="0">
                <a:solidFill>
                  <a:srgbClr val="0432FF"/>
                </a:solidFill>
              </a:rPr>
              <a:t> ha un </a:t>
            </a:r>
            <a:r>
              <a:rPr lang="fr-FR" dirty="0" err="1">
                <a:solidFill>
                  <a:srgbClr val="0432FF"/>
                </a:solidFill>
              </a:rPr>
              <a:t>numero</a:t>
            </a:r>
            <a:r>
              <a:rPr lang="fr-FR" dirty="0">
                <a:solidFill>
                  <a:srgbClr val="0432FF"/>
                </a:solidFill>
              </a:rPr>
              <a:t> </a:t>
            </a:r>
            <a:r>
              <a:rPr lang="fr-FR" dirty="0" err="1">
                <a:solidFill>
                  <a:srgbClr val="0432FF"/>
                </a:solidFill>
              </a:rPr>
              <a:t>quantico</a:t>
            </a:r>
            <a:r>
              <a:rPr lang="fr-FR" dirty="0">
                <a:solidFill>
                  <a:srgbClr val="0432FF"/>
                </a:solidFill>
              </a:rPr>
              <a:t> </a:t>
            </a:r>
            <a:r>
              <a:rPr lang="fr-FR" dirty="0" err="1">
                <a:solidFill>
                  <a:srgbClr val="0432FF"/>
                </a:solidFill>
              </a:rPr>
              <a:t>definito</a:t>
            </a:r>
            <a:r>
              <a:rPr lang="fr-FR" dirty="0">
                <a:solidFill>
                  <a:srgbClr val="0432FF"/>
                </a:solidFill>
              </a:rPr>
              <a:t> :</a:t>
            </a:r>
          </a:p>
          <a:p>
            <a:pPr marL="0" indent="0">
              <a:buNone/>
            </a:pPr>
            <a:r>
              <a:rPr lang="fr-FR" dirty="0">
                <a:solidFill>
                  <a:srgbClr val="0432FF"/>
                </a:solidFill>
              </a:rPr>
              <a:t>          		L</a:t>
            </a:r>
            <a:r>
              <a:rPr lang="fr-FR" baseline="-25000" dirty="0">
                <a:solidFill>
                  <a:srgbClr val="0432FF"/>
                </a:solidFill>
              </a:rPr>
              <a:t>e</a:t>
            </a:r>
            <a:r>
              <a:rPr lang="fr-FR" dirty="0">
                <a:solidFill>
                  <a:srgbClr val="0432FF"/>
                </a:solidFill>
              </a:rPr>
              <a:t>, L</a:t>
            </a:r>
            <a:r>
              <a:rPr lang="fr-FR" baseline="-25000" dirty="0">
                <a:solidFill>
                  <a:srgbClr val="0432FF"/>
                </a:solidFill>
                <a:latin typeface="Symbol" pitchFamily="2" charset="2"/>
              </a:rPr>
              <a:t>m</a:t>
            </a:r>
            <a:r>
              <a:rPr lang="fr-FR" dirty="0">
                <a:solidFill>
                  <a:srgbClr val="0432FF"/>
                </a:solidFill>
              </a:rPr>
              <a:t>, </a:t>
            </a:r>
            <a:r>
              <a:rPr lang="fr-FR" dirty="0" err="1">
                <a:solidFill>
                  <a:srgbClr val="0432FF"/>
                </a:solidFill>
              </a:rPr>
              <a:t>L</a:t>
            </a:r>
            <a:r>
              <a:rPr lang="fr-FR" baseline="-25000" dirty="0" err="1">
                <a:solidFill>
                  <a:srgbClr val="0432FF"/>
                </a:solidFill>
                <a:latin typeface="Symbol" pitchFamily="2" charset="2"/>
              </a:rPr>
              <a:t>t</a:t>
            </a:r>
            <a:r>
              <a:rPr lang="fr-FR" dirty="0">
                <a:solidFill>
                  <a:srgbClr val="0432FF"/>
                </a:solidFill>
              </a:rPr>
              <a:t>  = +1</a:t>
            </a:r>
          </a:p>
          <a:p>
            <a:pPr marL="0" indent="0">
              <a:buNone/>
            </a:pPr>
            <a:endParaRPr lang="fr-FR" dirty="0">
              <a:solidFill>
                <a:srgbClr val="0432FF"/>
              </a:solidFill>
            </a:endParaRPr>
          </a:p>
          <a:p>
            <a:pPr marL="0" indent="0">
              <a:buNone/>
            </a:pPr>
            <a:r>
              <a:rPr lang="fr-FR" dirty="0">
                <a:solidFill>
                  <a:srgbClr val="0432FF"/>
                </a:solidFill>
              </a:rPr>
              <a:t> Il </a:t>
            </a:r>
            <a:r>
              <a:rPr lang="fr-FR" dirty="0" err="1">
                <a:solidFill>
                  <a:srgbClr val="0432FF"/>
                </a:solidFill>
              </a:rPr>
              <a:t>numero</a:t>
            </a:r>
            <a:r>
              <a:rPr lang="fr-FR" dirty="0">
                <a:solidFill>
                  <a:srgbClr val="0432FF"/>
                </a:solidFill>
              </a:rPr>
              <a:t> e’ </a:t>
            </a:r>
            <a:r>
              <a:rPr lang="fr-FR" dirty="0" err="1">
                <a:solidFill>
                  <a:srgbClr val="0432FF"/>
                </a:solidFill>
              </a:rPr>
              <a:t>negativo</a:t>
            </a:r>
            <a:r>
              <a:rPr lang="fr-FR" dirty="0">
                <a:solidFill>
                  <a:srgbClr val="0432FF"/>
                </a:solidFill>
              </a:rPr>
              <a:t> per le </a:t>
            </a:r>
            <a:r>
              <a:rPr lang="fr-FR" dirty="0" err="1">
                <a:solidFill>
                  <a:srgbClr val="0432FF"/>
                </a:solidFill>
              </a:rPr>
              <a:t>famiglie</a:t>
            </a:r>
            <a:r>
              <a:rPr lang="fr-FR" dirty="0">
                <a:solidFill>
                  <a:srgbClr val="0432FF"/>
                </a:solidFill>
              </a:rPr>
              <a:t> di </a:t>
            </a:r>
            <a:r>
              <a:rPr lang="fr-FR" dirty="0" err="1">
                <a:solidFill>
                  <a:srgbClr val="0432FF"/>
                </a:solidFill>
              </a:rPr>
              <a:t>antileptoni</a:t>
            </a:r>
            <a:r>
              <a:rPr lang="fr-FR" dirty="0">
                <a:solidFill>
                  <a:srgbClr val="0432FF"/>
                </a:solidFill>
              </a:rPr>
              <a:t>:  </a:t>
            </a:r>
            <a:r>
              <a:rPr lang="fr-FR" dirty="0">
                <a:solidFill>
                  <a:srgbClr val="0432FF"/>
                </a:solidFill>
                <a:latin typeface="Symbol" pitchFamily="2" charset="2"/>
              </a:rPr>
              <a:t>-</a:t>
            </a:r>
            <a:r>
              <a:rPr lang="fr-FR" dirty="0">
                <a:solidFill>
                  <a:srgbClr val="0432FF"/>
                </a:solidFill>
              </a:rPr>
              <a:t>1</a:t>
            </a:r>
          </a:p>
          <a:p>
            <a:pPr marL="0" indent="0">
              <a:buNone/>
            </a:pPr>
            <a:r>
              <a:rPr lang="fr-FR" dirty="0"/>
              <a:t> </a:t>
            </a:r>
          </a:p>
          <a:p>
            <a:pPr marL="0" indent="0">
              <a:buNone/>
            </a:pPr>
            <a:r>
              <a:rPr lang="fr-FR" dirty="0"/>
              <a:t> </a:t>
            </a:r>
            <a:r>
              <a:rPr lang="fr-FR" dirty="0" err="1"/>
              <a:t>stato</a:t>
            </a:r>
            <a:r>
              <a:rPr lang="fr-FR" dirty="0"/>
              <a:t> </a:t>
            </a:r>
            <a:r>
              <a:rPr lang="fr-FR" dirty="0" err="1"/>
              <a:t>iniziale</a:t>
            </a:r>
            <a:r>
              <a:rPr lang="fr-FR" dirty="0"/>
              <a:t>                     </a:t>
            </a:r>
            <a:r>
              <a:rPr lang="fr-FR" dirty="0" err="1"/>
              <a:t>stato</a:t>
            </a:r>
            <a:r>
              <a:rPr lang="fr-FR" dirty="0"/>
              <a:t> finale  </a:t>
            </a:r>
            <a:r>
              <a:rPr lang="fr-FR" dirty="0">
                <a:solidFill>
                  <a:srgbClr val="0432FF"/>
                </a:solidFill>
              </a:rPr>
              <a:t>	</a:t>
            </a:r>
          </a:p>
          <a:p>
            <a:pPr marL="0" indent="0">
              <a:buNone/>
            </a:pPr>
            <a:r>
              <a:rPr lang="fr-FR" dirty="0">
                <a:solidFill>
                  <a:srgbClr val="0432FF"/>
                </a:solidFill>
              </a:rPr>
              <a:t>      </a:t>
            </a:r>
            <a:r>
              <a:rPr lang="fr-FR" dirty="0">
                <a:solidFill>
                  <a:srgbClr val="0432FF"/>
                </a:solidFill>
                <a:latin typeface="Symbol" pitchFamily="2" charset="2"/>
              </a:rPr>
              <a:t>m</a:t>
            </a:r>
            <a:r>
              <a:rPr lang="fr-FR" baseline="30000" dirty="0">
                <a:solidFill>
                  <a:srgbClr val="0432FF"/>
                </a:solidFill>
              </a:rPr>
              <a:t>+</a:t>
            </a:r>
            <a:r>
              <a:rPr lang="fr-FR" dirty="0">
                <a:solidFill>
                  <a:srgbClr val="0432FF"/>
                </a:solidFill>
              </a:rPr>
              <a:t>                  </a:t>
            </a:r>
            <a:r>
              <a:rPr lang="fr-FR" dirty="0">
                <a:solidFill>
                  <a:srgbClr val="0432FF"/>
                </a:solidFill>
                <a:sym typeface="Wingdings" pitchFamily="2" charset="2"/>
              </a:rPr>
              <a:t>      e</a:t>
            </a:r>
            <a:r>
              <a:rPr lang="fr-FR" baseline="30000" dirty="0">
                <a:solidFill>
                  <a:srgbClr val="0432FF"/>
                </a:solidFill>
                <a:sym typeface="Wingdings" pitchFamily="2" charset="2"/>
              </a:rPr>
              <a:t>+</a:t>
            </a:r>
            <a:r>
              <a:rPr lang="fr-FR" dirty="0">
                <a:solidFill>
                  <a:srgbClr val="0432FF"/>
                </a:solidFill>
                <a:sym typeface="Wingdings" pitchFamily="2" charset="2"/>
              </a:rPr>
              <a:t>    </a:t>
            </a:r>
            <a:r>
              <a:rPr lang="fr-FR" dirty="0">
                <a:solidFill>
                  <a:srgbClr val="0432FF"/>
                </a:solidFill>
                <a:latin typeface="Symbol" pitchFamily="2" charset="2"/>
                <a:sym typeface="Wingdings" pitchFamily="2" charset="2"/>
              </a:rPr>
              <a:t>n</a:t>
            </a:r>
            <a:r>
              <a:rPr lang="fr-FR" baseline="-25000" dirty="0">
                <a:solidFill>
                  <a:srgbClr val="0432FF"/>
                </a:solidFill>
                <a:sym typeface="Wingdings" pitchFamily="2" charset="2"/>
              </a:rPr>
              <a:t>e</a:t>
            </a:r>
            <a:r>
              <a:rPr lang="fr-FR" dirty="0">
                <a:solidFill>
                  <a:srgbClr val="0432FF"/>
                </a:solidFill>
                <a:sym typeface="Wingdings" pitchFamily="2" charset="2"/>
              </a:rPr>
              <a:t>    </a:t>
            </a:r>
            <a:r>
              <a:rPr lang="fr-FR" strike="sngStrike" dirty="0">
                <a:solidFill>
                  <a:srgbClr val="0432FF"/>
                </a:solidFill>
                <a:latin typeface="Symbol" pitchFamily="2" charset="2"/>
                <a:sym typeface="Wingdings" pitchFamily="2" charset="2"/>
              </a:rPr>
              <a:t>n</a:t>
            </a:r>
            <a:r>
              <a:rPr lang="fr-FR" strike="sngStrike" baseline="-25000" dirty="0">
                <a:solidFill>
                  <a:srgbClr val="0432FF"/>
                </a:solidFill>
                <a:latin typeface="Symbol" pitchFamily="2" charset="2"/>
                <a:sym typeface="Wingdings" pitchFamily="2" charset="2"/>
              </a:rPr>
              <a:t>m</a:t>
            </a:r>
          </a:p>
          <a:p>
            <a:pPr marL="0" indent="0">
              <a:buNone/>
            </a:pPr>
            <a:endParaRPr lang="fr-FR" baseline="-25000" dirty="0">
              <a:solidFill>
                <a:srgbClr val="0432FF"/>
              </a:solidFill>
              <a:sym typeface="Wingdings" pitchFamily="2" charset="2"/>
            </a:endParaRPr>
          </a:p>
          <a:p>
            <a:pPr marL="0" indent="0">
              <a:buNone/>
            </a:pPr>
            <a:endParaRPr lang="fr-FR" baseline="-25000" dirty="0">
              <a:solidFill>
                <a:srgbClr val="0432FF"/>
              </a:solidFill>
              <a:sym typeface="Wingdings" pitchFamily="2" charset="2"/>
            </a:endParaRPr>
          </a:p>
          <a:p>
            <a:pPr marL="0" indent="0">
              <a:buNone/>
            </a:pPr>
            <a:r>
              <a:rPr lang="fr-FR" dirty="0">
                <a:solidFill>
                  <a:srgbClr val="0432FF"/>
                </a:solidFill>
                <a:sym typeface="Wingdings" pitchFamily="2" charset="2"/>
              </a:rPr>
              <a:t>    L</a:t>
            </a:r>
            <a:r>
              <a:rPr lang="fr-FR" baseline="-25000" dirty="0">
                <a:solidFill>
                  <a:srgbClr val="0432FF"/>
                </a:solidFill>
                <a:latin typeface="Symbol" pitchFamily="2" charset="2"/>
                <a:sym typeface="Wingdings" pitchFamily="2" charset="2"/>
              </a:rPr>
              <a:t>m</a:t>
            </a:r>
            <a:r>
              <a:rPr lang="fr-FR" dirty="0">
                <a:solidFill>
                  <a:srgbClr val="0432FF"/>
                </a:solidFill>
                <a:sym typeface="Wingdings" pitchFamily="2" charset="2"/>
              </a:rPr>
              <a:t>=-1		                      L</a:t>
            </a:r>
            <a:r>
              <a:rPr lang="fr-FR" baseline="-25000" dirty="0">
                <a:solidFill>
                  <a:srgbClr val="0432FF"/>
                </a:solidFill>
                <a:latin typeface="Symbol" pitchFamily="2" charset="2"/>
                <a:sym typeface="Wingdings" pitchFamily="2" charset="2"/>
              </a:rPr>
              <a:t>m</a:t>
            </a:r>
            <a:r>
              <a:rPr lang="fr-FR" dirty="0">
                <a:solidFill>
                  <a:srgbClr val="0432FF"/>
                </a:solidFill>
                <a:sym typeface="Wingdings" pitchFamily="2" charset="2"/>
              </a:rPr>
              <a:t>= -1</a:t>
            </a:r>
          </a:p>
          <a:p>
            <a:pPr marL="0" indent="0">
              <a:buNone/>
            </a:pPr>
            <a:r>
              <a:rPr lang="fr-FR" dirty="0">
                <a:solidFill>
                  <a:srgbClr val="0432FF"/>
                </a:solidFill>
                <a:sym typeface="Wingdings" pitchFamily="2" charset="2"/>
              </a:rPr>
              <a:t>    L</a:t>
            </a:r>
            <a:r>
              <a:rPr lang="fr-FR" baseline="-25000" dirty="0">
                <a:solidFill>
                  <a:srgbClr val="0432FF"/>
                </a:solidFill>
                <a:sym typeface="Wingdings" pitchFamily="2" charset="2"/>
              </a:rPr>
              <a:t>e</a:t>
            </a:r>
            <a:r>
              <a:rPr lang="fr-FR" dirty="0">
                <a:solidFill>
                  <a:srgbClr val="0432FF"/>
                </a:solidFill>
                <a:sym typeface="Wingdings" pitchFamily="2" charset="2"/>
              </a:rPr>
              <a:t> = 0	              L</a:t>
            </a:r>
            <a:r>
              <a:rPr lang="fr-FR" baseline="-25000" dirty="0">
                <a:solidFill>
                  <a:srgbClr val="0432FF"/>
                </a:solidFill>
                <a:sym typeface="Wingdings" pitchFamily="2" charset="2"/>
              </a:rPr>
              <a:t>e</a:t>
            </a:r>
            <a:r>
              <a:rPr lang="fr-FR" dirty="0">
                <a:solidFill>
                  <a:srgbClr val="0432FF"/>
                </a:solidFill>
                <a:sym typeface="Wingdings" pitchFamily="2" charset="2"/>
              </a:rPr>
              <a:t>=-1</a:t>
            </a:r>
          </a:p>
          <a:p>
            <a:pPr marL="0" indent="0">
              <a:buNone/>
            </a:pPr>
            <a:r>
              <a:rPr lang="fr-FR" dirty="0">
                <a:solidFill>
                  <a:srgbClr val="0432FF"/>
                </a:solidFill>
                <a:sym typeface="Wingdings" pitchFamily="2" charset="2"/>
              </a:rPr>
              <a:t>			            L</a:t>
            </a:r>
            <a:r>
              <a:rPr lang="fr-FR" baseline="-25000" dirty="0">
                <a:solidFill>
                  <a:srgbClr val="0432FF"/>
                </a:solidFill>
                <a:sym typeface="Wingdings" pitchFamily="2" charset="2"/>
              </a:rPr>
              <a:t>e</a:t>
            </a:r>
            <a:r>
              <a:rPr lang="fr-FR" dirty="0">
                <a:solidFill>
                  <a:srgbClr val="0432FF"/>
                </a:solidFill>
                <a:sym typeface="Wingdings" pitchFamily="2" charset="2"/>
              </a:rPr>
              <a:t>=+1		</a:t>
            </a:r>
            <a:endParaRPr lang="fr-FR" dirty="0">
              <a:solidFill>
                <a:srgbClr val="0432FF"/>
              </a:solidFill>
            </a:endParaRPr>
          </a:p>
        </p:txBody>
      </p:sp>
      <p:sp>
        <p:nvSpPr>
          <p:cNvPr id="4" name="Slide Number Placeholder 3">
            <a:extLst>
              <a:ext uri="{FF2B5EF4-FFF2-40B4-BE49-F238E27FC236}">
                <a16:creationId xmlns:a16="http://schemas.microsoft.com/office/drawing/2014/main" id="{6F6EFC3A-7931-264B-9196-F4CB83C3FE00}"/>
              </a:ext>
            </a:extLst>
          </p:cNvPr>
          <p:cNvSpPr>
            <a:spLocks noGrp="1"/>
          </p:cNvSpPr>
          <p:nvPr>
            <p:ph type="sldNum" sz="quarter" idx="12"/>
          </p:nvPr>
        </p:nvSpPr>
        <p:spPr/>
        <p:txBody>
          <a:bodyPr/>
          <a:lstStyle/>
          <a:p>
            <a:fld id="{0EA2B60D-2C16-234D-B992-A5CB7E0D7813}" type="slidenum">
              <a:rPr lang="en-US" smtClean="0"/>
              <a:pPr/>
              <a:t>4</a:t>
            </a:fld>
            <a:endParaRPr lang="en-US"/>
          </a:p>
        </p:txBody>
      </p:sp>
      <p:cxnSp>
        <p:nvCxnSpPr>
          <p:cNvPr id="7" name="Straight Arrow Connector 6">
            <a:extLst>
              <a:ext uri="{FF2B5EF4-FFF2-40B4-BE49-F238E27FC236}">
                <a16:creationId xmlns:a16="http://schemas.microsoft.com/office/drawing/2014/main" id="{F16ED662-E004-9C49-89A8-C53B30E5EF1E}"/>
              </a:ext>
            </a:extLst>
          </p:cNvPr>
          <p:cNvCxnSpPr/>
          <p:nvPr/>
        </p:nvCxnSpPr>
        <p:spPr bwMode="auto">
          <a:xfrm flipH="1">
            <a:off x="3744400" y="4433829"/>
            <a:ext cx="194872" cy="479685"/>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8" name="Straight Arrow Connector 7">
            <a:extLst>
              <a:ext uri="{FF2B5EF4-FFF2-40B4-BE49-F238E27FC236}">
                <a16:creationId xmlns:a16="http://schemas.microsoft.com/office/drawing/2014/main" id="{3EACD63B-D480-084C-AD18-E87CEBE4E543}"/>
              </a:ext>
            </a:extLst>
          </p:cNvPr>
          <p:cNvCxnSpPr>
            <a:cxnSpLocks/>
          </p:cNvCxnSpPr>
          <p:nvPr/>
        </p:nvCxnSpPr>
        <p:spPr bwMode="auto">
          <a:xfrm>
            <a:off x="4672206" y="4294354"/>
            <a:ext cx="0" cy="95937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9" name="Straight Arrow Connector 8">
            <a:extLst>
              <a:ext uri="{FF2B5EF4-FFF2-40B4-BE49-F238E27FC236}">
                <a16:creationId xmlns:a16="http://schemas.microsoft.com/office/drawing/2014/main" id="{E787AAC1-5AA6-644F-89D0-A0F446F65D3E}"/>
              </a:ext>
            </a:extLst>
          </p:cNvPr>
          <p:cNvCxnSpPr>
            <a:cxnSpLocks/>
          </p:cNvCxnSpPr>
          <p:nvPr/>
        </p:nvCxnSpPr>
        <p:spPr bwMode="auto">
          <a:xfrm>
            <a:off x="5160573" y="4295331"/>
            <a:ext cx="127044" cy="379317"/>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15711351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solidFill>
                  <a:srgbClr val="002060"/>
                </a:solidFill>
              </a:rPr>
              <a:t>Le </a:t>
            </a:r>
            <a:r>
              <a:rPr lang="en-US" sz="2800" b="1" dirty="0" err="1">
                <a:solidFill>
                  <a:srgbClr val="002060"/>
                </a:solidFill>
              </a:rPr>
              <a:t>interazioni</a:t>
            </a:r>
            <a:endParaRPr lang="en-US" sz="2800" b="1" dirty="0">
              <a:solidFill>
                <a:srgbClr val="002060"/>
              </a:solidFill>
            </a:endParaRPr>
          </a:p>
        </p:txBody>
      </p:sp>
      <p:sp>
        <p:nvSpPr>
          <p:cNvPr id="4" name="Slide Number Placeholder 3"/>
          <p:cNvSpPr>
            <a:spLocks noGrp="1"/>
          </p:cNvSpPr>
          <p:nvPr>
            <p:ph type="sldNum" sz="quarter" idx="12"/>
          </p:nvPr>
        </p:nvSpPr>
        <p:spPr/>
        <p:txBody>
          <a:bodyPr/>
          <a:lstStyle/>
          <a:p>
            <a:fld id="{0EA2B60D-2C16-234D-B992-A5CB7E0D7813}" type="slidenum">
              <a:rPr lang="en-US" smtClean="0"/>
              <a:pPr/>
              <a:t>5</a:t>
            </a:fld>
            <a:endParaRPr lang="en-US"/>
          </a:p>
        </p:txBody>
      </p:sp>
      <p:pic>
        <p:nvPicPr>
          <p:cNvPr id="5" name="Picture 4"/>
          <p:cNvPicPr>
            <a:picLocks noChangeAspect="1"/>
          </p:cNvPicPr>
          <p:nvPr/>
        </p:nvPicPr>
        <p:blipFill>
          <a:blip r:embed="rId2"/>
          <a:stretch>
            <a:fillRect/>
          </a:stretch>
        </p:blipFill>
        <p:spPr>
          <a:xfrm>
            <a:off x="2247900" y="3098800"/>
            <a:ext cx="4534535" cy="2451100"/>
          </a:xfrm>
          <a:prstGeom prst="rect">
            <a:avLst/>
          </a:prstGeom>
        </p:spPr>
      </p:pic>
      <p:sp>
        <p:nvSpPr>
          <p:cNvPr id="3" name="TextBox 2"/>
          <p:cNvSpPr txBox="1"/>
          <p:nvPr/>
        </p:nvSpPr>
        <p:spPr>
          <a:xfrm>
            <a:off x="379020" y="896459"/>
            <a:ext cx="7839582" cy="1200329"/>
          </a:xfrm>
          <a:prstGeom prst="rect">
            <a:avLst/>
          </a:prstGeom>
          <a:noFill/>
        </p:spPr>
        <p:txBody>
          <a:bodyPr wrap="none" rtlCol="0">
            <a:spAutoFit/>
          </a:bodyPr>
          <a:lstStyle/>
          <a:p>
            <a:r>
              <a:rPr lang="fr-FR" dirty="0"/>
              <a:t>I </a:t>
            </a:r>
            <a:r>
              <a:rPr lang="fr-FR" dirty="0" err="1"/>
              <a:t>diagrammi</a:t>
            </a:r>
            <a:r>
              <a:rPr lang="fr-FR" dirty="0"/>
              <a:t> di </a:t>
            </a:r>
            <a:r>
              <a:rPr lang="fr-FR" dirty="0" err="1"/>
              <a:t>Feynmamm</a:t>
            </a:r>
            <a:r>
              <a:rPr lang="fr-FR" dirty="0"/>
              <a:t> non solo </a:t>
            </a:r>
            <a:r>
              <a:rPr lang="fr-FR" dirty="0" err="1"/>
              <a:t>descrivono</a:t>
            </a:r>
            <a:r>
              <a:rPr lang="fr-FR" dirty="0"/>
              <a:t> il </a:t>
            </a:r>
            <a:r>
              <a:rPr lang="fr-FR" dirty="0" err="1"/>
              <a:t>processo</a:t>
            </a:r>
            <a:r>
              <a:rPr lang="fr-FR" dirty="0"/>
              <a:t> </a:t>
            </a:r>
            <a:r>
              <a:rPr lang="fr-FR" dirty="0" err="1"/>
              <a:t>fisico</a:t>
            </a:r>
            <a:r>
              <a:rPr lang="fr-FR" dirty="0"/>
              <a:t>, ma </a:t>
            </a:r>
            <a:r>
              <a:rPr lang="fr-FR" dirty="0" err="1"/>
              <a:t>permettono</a:t>
            </a:r>
            <a:r>
              <a:rPr lang="fr-FR" dirty="0"/>
              <a:t> </a:t>
            </a:r>
          </a:p>
          <a:p>
            <a:r>
              <a:rPr lang="fr-FR" dirty="0"/>
              <a:t>di </a:t>
            </a:r>
            <a:r>
              <a:rPr lang="fr-FR" dirty="0" err="1"/>
              <a:t>calcolarlo</a:t>
            </a:r>
            <a:r>
              <a:rPr lang="fr-FR" dirty="0"/>
              <a:t> </a:t>
            </a:r>
            <a:r>
              <a:rPr lang="fr-FR" dirty="0" err="1"/>
              <a:t>precisamente</a:t>
            </a:r>
            <a:r>
              <a:rPr lang="fr-FR" dirty="0"/>
              <a:t>. </a:t>
            </a:r>
          </a:p>
          <a:p>
            <a:endParaRPr lang="fr-FR" b="1" dirty="0">
              <a:solidFill>
                <a:srgbClr val="002060"/>
              </a:solidFill>
            </a:endParaRPr>
          </a:p>
          <a:p>
            <a:r>
              <a:rPr lang="fr-FR" b="1" dirty="0" err="1">
                <a:solidFill>
                  <a:srgbClr val="002060"/>
                </a:solidFill>
              </a:rPr>
              <a:t>Interazione</a:t>
            </a:r>
            <a:r>
              <a:rPr lang="fr-FR" b="1" dirty="0">
                <a:solidFill>
                  <a:srgbClr val="002060"/>
                </a:solidFill>
              </a:rPr>
              <a:t> </a:t>
            </a:r>
            <a:r>
              <a:rPr lang="fr-FR" b="1" dirty="0" err="1">
                <a:solidFill>
                  <a:srgbClr val="002060"/>
                </a:solidFill>
              </a:rPr>
              <a:t>elettromagnetica</a:t>
            </a:r>
            <a:r>
              <a:rPr lang="fr-FR" b="1" dirty="0">
                <a:solidFill>
                  <a:srgbClr val="002060"/>
                </a:solidFill>
              </a:rPr>
              <a:t> :</a:t>
            </a:r>
            <a:endParaRPr lang="en-US" b="1" dirty="0">
              <a:solidFill>
                <a:srgbClr val="002060"/>
              </a:solidFill>
              <a:latin typeface="+mn-lt"/>
            </a:endParaRPr>
          </a:p>
        </p:txBody>
      </p:sp>
      <p:cxnSp>
        <p:nvCxnSpPr>
          <p:cNvPr id="10" name="Straight Arrow Connector 9"/>
          <p:cNvCxnSpPr>
            <a:cxnSpLocks/>
          </p:cNvCxnSpPr>
          <p:nvPr/>
        </p:nvCxnSpPr>
        <p:spPr bwMode="auto">
          <a:xfrm>
            <a:off x="7543150" y="3299495"/>
            <a:ext cx="0" cy="1237942"/>
          </a:xfrm>
          <a:prstGeom prst="straightConnector1">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1" name="TextBox 10"/>
          <p:cNvSpPr txBox="1"/>
          <p:nvPr/>
        </p:nvSpPr>
        <p:spPr>
          <a:xfrm>
            <a:off x="7999940" y="3549134"/>
            <a:ext cx="802527" cy="369332"/>
          </a:xfrm>
          <a:prstGeom prst="rect">
            <a:avLst/>
          </a:prstGeom>
          <a:noFill/>
        </p:spPr>
        <p:txBody>
          <a:bodyPr wrap="none" rtlCol="0">
            <a:spAutoFit/>
          </a:bodyPr>
          <a:lstStyle/>
          <a:p>
            <a:r>
              <a:rPr lang="en-US" dirty="0"/>
              <a:t>tempo</a:t>
            </a:r>
          </a:p>
        </p:txBody>
      </p:sp>
    </p:spTree>
    <p:extLst>
      <p:ext uri="{BB962C8B-B14F-4D97-AF65-F5344CB8AC3E}">
        <p14:creationId xmlns:p14="http://schemas.microsoft.com/office/powerpoint/2010/main" val="16857216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solidFill>
                  <a:srgbClr val="002060"/>
                </a:solidFill>
              </a:rPr>
              <a:t>Le </a:t>
            </a:r>
            <a:r>
              <a:rPr lang="en-US" sz="2800" b="1" dirty="0" err="1">
                <a:solidFill>
                  <a:srgbClr val="002060"/>
                </a:solidFill>
              </a:rPr>
              <a:t>interazioni</a:t>
            </a:r>
            <a:endParaRPr lang="en-US" sz="2800" dirty="0"/>
          </a:p>
        </p:txBody>
      </p:sp>
      <p:sp>
        <p:nvSpPr>
          <p:cNvPr id="4" name="Slide Number Placeholder 3"/>
          <p:cNvSpPr>
            <a:spLocks noGrp="1"/>
          </p:cNvSpPr>
          <p:nvPr>
            <p:ph type="sldNum" sz="quarter" idx="12"/>
          </p:nvPr>
        </p:nvSpPr>
        <p:spPr/>
        <p:txBody>
          <a:bodyPr/>
          <a:lstStyle/>
          <a:p>
            <a:fld id="{0EA2B60D-2C16-234D-B992-A5CB7E0D7813}" type="slidenum">
              <a:rPr lang="en-US" smtClean="0"/>
              <a:pPr/>
              <a:t>6</a:t>
            </a:fld>
            <a:endParaRPr lang="en-US"/>
          </a:p>
        </p:txBody>
      </p:sp>
      <p:pic>
        <p:nvPicPr>
          <p:cNvPr id="5" name="Picture 4"/>
          <p:cNvPicPr>
            <a:picLocks noChangeAspect="1"/>
          </p:cNvPicPr>
          <p:nvPr/>
        </p:nvPicPr>
        <p:blipFill>
          <a:blip r:embed="rId2"/>
          <a:stretch>
            <a:fillRect/>
          </a:stretch>
        </p:blipFill>
        <p:spPr>
          <a:xfrm>
            <a:off x="2247900" y="3098800"/>
            <a:ext cx="4534535" cy="2451100"/>
          </a:xfrm>
          <a:prstGeom prst="rect">
            <a:avLst/>
          </a:prstGeom>
        </p:spPr>
      </p:pic>
      <p:cxnSp>
        <p:nvCxnSpPr>
          <p:cNvPr id="10" name="Straight Arrow Connector 9"/>
          <p:cNvCxnSpPr/>
          <p:nvPr/>
        </p:nvCxnSpPr>
        <p:spPr bwMode="auto">
          <a:xfrm>
            <a:off x="3683000" y="6057900"/>
            <a:ext cx="1346200" cy="0"/>
          </a:xfrm>
          <a:prstGeom prst="straightConnector1">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1" name="TextBox 10"/>
          <p:cNvSpPr txBox="1"/>
          <p:nvPr/>
        </p:nvSpPr>
        <p:spPr>
          <a:xfrm>
            <a:off x="3935940" y="6196568"/>
            <a:ext cx="802527" cy="369332"/>
          </a:xfrm>
          <a:prstGeom prst="rect">
            <a:avLst/>
          </a:prstGeom>
          <a:noFill/>
        </p:spPr>
        <p:txBody>
          <a:bodyPr wrap="none" rtlCol="0">
            <a:spAutoFit/>
          </a:bodyPr>
          <a:lstStyle/>
          <a:p>
            <a:r>
              <a:rPr lang="en-US" dirty="0"/>
              <a:t>tempo</a:t>
            </a:r>
          </a:p>
        </p:txBody>
      </p:sp>
      <p:sp>
        <p:nvSpPr>
          <p:cNvPr id="7" name="TextBox 6"/>
          <p:cNvSpPr txBox="1"/>
          <p:nvPr/>
        </p:nvSpPr>
        <p:spPr>
          <a:xfrm>
            <a:off x="2942177" y="5051285"/>
            <a:ext cx="457200" cy="400110"/>
          </a:xfrm>
          <a:prstGeom prst="rect">
            <a:avLst/>
          </a:prstGeom>
          <a:solidFill>
            <a:schemeClr val="bg1"/>
          </a:solidFill>
        </p:spPr>
        <p:txBody>
          <a:bodyPr wrap="square" rtlCol="0">
            <a:spAutoFit/>
          </a:bodyPr>
          <a:lstStyle/>
          <a:p>
            <a:r>
              <a:rPr lang="en-US" sz="2000" dirty="0"/>
              <a:t>e</a:t>
            </a:r>
            <a:r>
              <a:rPr lang="en-US" sz="2000" baseline="30000" dirty="0"/>
              <a:t>+</a:t>
            </a:r>
          </a:p>
        </p:txBody>
      </p:sp>
      <p:sp>
        <p:nvSpPr>
          <p:cNvPr id="22" name="TextBox 21"/>
          <p:cNvSpPr txBox="1"/>
          <p:nvPr/>
        </p:nvSpPr>
        <p:spPr>
          <a:xfrm>
            <a:off x="5575300" y="3368595"/>
            <a:ext cx="457200" cy="400110"/>
          </a:xfrm>
          <a:prstGeom prst="rect">
            <a:avLst/>
          </a:prstGeom>
          <a:solidFill>
            <a:schemeClr val="bg1"/>
          </a:solidFill>
        </p:spPr>
        <p:txBody>
          <a:bodyPr wrap="square" rtlCol="0">
            <a:spAutoFit/>
          </a:bodyPr>
          <a:lstStyle/>
          <a:p>
            <a:r>
              <a:rPr lang="en-US" sz="2000" dirty="0"/>
              <a:t>e</a:t>
            </a:r>
            <a:r>
              <a:rPr lang="en-US" sz="2000" baseline="30000" dirty="0"/>
              <a:t>+</a:t>
            </a:r>
          </a:p>
        </p:txBody>
      </p:sp>
      <p:sp>
        <p:nvSpPr>
          <p:cNvPr id="3" name="TextBox 2">
            <a:extLst>
              <a:ext uri="{FF2B5EF4-FFF2-40B4-BE49-F238E27FC236}">
                <a16:creationId xmlns:a16="http://schemas.microsoft.com/office/drawing/2014/main" id="{E91F589C-7D30-C501-6035-647072ABB12B}"/>
              </a:ext>
            </a:extLst>
          </p:cNvPr>
          <p:cNvSpPr txBox="1"/>
          <p:nvPr/>
        </p:nvSpPr>
        <p:spPr>
          <a:xfrm>
            <a:off x="379020" y="896459"/>
            <a:ext cx="7839582" cy="1200329"/>
          </a:xfrm>
          <a:prstGeom prst="rect">
            <a:avLst/>
          </a:prstGeom>
          <a:noFill/>
        </p:spPr>
        <p:txBody>
          <a:bodyPr wrap="none" rtlCol="0">
            <a:spAutoFit/>
          </a:bodyPr>
          <a:lstStyle/>
          <a:p>
            <a:r>
              <a:rPr lang="fr-FR" dirty="0"/>
              <a:t>I </a:t>
            </a:r>
            <a:r>
              <a:rPr lang="fr-FR" dirty="0" err="1"/>
              <a:t>diagrammi</a:t>
            </a:r>
            <a:r>
              <a:rPr lang="fr-FR" dirty="0"/>
              <a:t> di </a:t>
            </a:r>
            <a:r>
              <a:rPr lang="fr-FR" dirty="0" err="1"/>
              <a:t>Feynmamm</a:t>
            </a:r>
            <a:r>
              <a:rPr lang="fr-FR" dirty="0"/>
              <a:t> non solo </a:t>
            </a:r>
            <a:r>
              <a:rPr lang="fr-FR" dirty="0" err="1"/>
              <a:t>descrivono</a:t>
            </a:r>
            <a:r>
              <a:rPr lang="fr-FR" dirty="0"/>
              <a:t> il </a:t>
            </a:r>
            <a:r>
              <a:rPr lang="fr-FR" dirty="0" err="1"/>
              <a:t>processo</a:t>
            </a:r>
            <a:r>
              <a:rPr lang="fr-FR" dirty="0"/>
              <a:t> </a:t>
            </a:r>
            <a:r>
              <a:rPr lang="fr-FR" dirty="0" err="1"/>
              <a:t>fisico</a:t>
            </a:r>
            <a:r>
              <a:rPr lang="fr-FR" dirty="0"/>
              <a:t>, ma </a:t>
            </a:r>
            <a:r>
              <a:rPr lang="fr-FR" dirty="0" err="1"/>
              <a:t>permettono</a:t>
            </a:r>
            <a:r>
              <a:rPr lang="fr-FR" dirty="0"/>
              <a:t> </a:t>
            </a:r>
          </a:p>
          <a:p>
            <a:r>
              <a:rPr lang="fr-FR" dirty="0"/>
              <a:t>di </a:t>
            </a:r>
            <a:r>
              <a:rPr lang="fr-FR" dirty="0" err="1"/>
              <a:t>calcolarlo</a:t>
            </a:r>
            <a:r>
              <a:rPr lang="fr-FR" dirty="0"/>
              <a:t> </a:t>
            </a:r>
            <a:r>
              <a:rPr lang="fr-FR" dirty="0" err="1"/>
              <a:t>precisamente</a:t>
            </a:r>
            <a:r>
              <a:rPr lang="fr-FR" dirty="0"/>
              <a:t>. </a:t>
            </a:r>
          </a:p>
          <a:p>
            <a:endParaRPr lang="fr-FR" b="1" dirty="0">
              <a:solidFill>
                <a:srgbClr val="002060"/>
              </a:solidFill>
            </a:endParaRPr>
          </a:p>
          <a:p>
            <a:r>
              <a:rPr lang="fr-FR" b="1" dirty="0" err="1">
                <a:solidFill>
                  <a:srgbClr val="002060"/>
                </a:solidFill>
              </a:rPr>
              <a:t>Interazione</a:t>
            </a:r>
            <a:r>
              <a:rPr lang="fr-FR" b="1" dirty="0">
                <a:solidFill>
                  <a:srgbClr val="002060"/>
                </a:solidFill>
              </a:rPr>
              <a:t> </a:t>
            </a:r>
            <a:r>
              <a:rPr lang="fr-FR" b="1" dirty="0" err="1">
                <a:solidFill>
                  <a:srgbClr val="002060"/>
                </a:solidFill>
              </a:rPr>
              <a:t>elettromagnetica</a:t>
            </a:r>
            <a:r>
              <a:rPr lang="fr-FR" b="1" dirty="0">
                <a:solidFill>
                  <a:srgbClr val="002060"/>
                </a:solidFill>
              </a:rPr>
              <a:t> :</a:t>
            </a:r>
            <a:endParaRPr lang="en-US" b="1" dirty="0">
              <a:solidFill>
                <a:srgbClr val="002060"/>
              </a:solidFill>
              <a:latin typeface="+mn-lt"/>
            </a:endParaRPr>
          </a:p>
        </p:txBody>
      </p:sp>
    </p:spTree>
    <p:extLst>
      <p:ext uri="{BB962C8B-B14F-4D97-AF65-F5344CB8AC3E}">
        <p14:creationId xmlns:p14="http://schemas.microsoft.com/office/powerpoint/2010/main" val="12640340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err="1">
                <a:solidFill>
                  <a:srgbClr val="002060"/>
                </a:solidFill>
              </a:rPr>
              <a:t>Interazioni</a:t>
            </a:r>
            <a:r>
              <a:rPr lang="en-US" sz="2800" b="1" dirty="0">
                <a:solidFill>
                  <a:srgbClr val="002060"/>
                </a:solidFill>
              </a:rPr>
              <a:t> </a:t>
            </a:r>
            <a:r>
              <a:rPr lang="en-US" sz="2800" b="1" dirty="0" err="1">
                <a:solidFill>
                  <a:srgbClr val="002060"/>
                </a:solidFill>
              </a:rPr>
              <a:t>forti</a:t>
            </a:r>
            <a:endParaRPr lang="en-US" sz="2800" dirty="0"/>
          </a:p>
        </p:txBody>
      </p:sp>
      <p:sp>
        <p:nvSpPr>
          <p:cNvPr id="4" name="Slide Number Placeholder 3"/>
          <p:cNvSpPr>
            <a:spLocks noGrp="1"/>
          </p:cNvSpPr>
          <p:nvPr>
            <p:ph type="sldNum" sz="quarter" idx="12"/>
          </p:nvPr>
        </p:nvSpPr>
        <p:spPr/>
        <p:txBody>
          <a:bodyPr/>
          <a:lstStyle/>
          <a:p>
            <a:fld id="{0EA2B60D-2C16-234D-B992-A5CB7E0D7813}" type="slidenum">
              <a:rPr lang="en-US" smtClean="0"/>
              <a:pPr/>
              <a:t>7</a:t>
            </a:fld>
            <a:endParaRPr lang="en-US"/>
          </a:p>
        </p:txBody>
      </p:sp>
      <p:pic>
        <p:nvPicPr>
          <p:cNvPr id="5" name="Picture 4"/>
          <p:cNvPicPr>
            <a:picLocks noChangeAspect="1"/>
          </p:cNvPicPr>
          <p:nvPr/>
        </p:nvPicPr>
        <p:blipFill>
          <a:blip r:embed="rId2"/>
          <a:stretch>
            <a:fillRect/>
          </a:stretch>
        </p:blipFill>
        <p:spPr>
          <a:xfrm>
            <a:off x="661397" y="1244588"/>
            <a:ext cx="4379506" cy="2400306"/>
          </a:xfrm>
          <a:prstGeom prst="rect">
            <a:avLst/>
          </a:prstGeom>
        </p:spPr>
      </p:pic>
      <p:pic>
        <p:nvPicPr>
          <p:cNvPr id="10" name="Picture 9"/>
          <p:cNvPicPr>
            <a:picLocks noChangeAspect="1"/>
          </p:cNvPicPr>
          <p:nvPr/>
        </p:nvPicPr>
        <p:blipFill>
          <a:blip r:embed="rId2"/>
          <a:stretch>
            <a:fillRect/>
          </a:stretch>
        </p:blipFill>
        <p:spPr>
          <a:xfrm>
            <a:off x="3455397" y="3842254"/>
            <a:ext cx="4379506" cy="2400306"/>
          </a:xfrm>
          <a:prstGeom prst="rect">
            <a:avLst/>
          </a:prstGeom>
        </p:spPr>
      </p:pic>
      <p:grpSp>
        <p:nvGrpSpPr>
          <p:cNvPr id="9" name="Group 8"/>
          <p:cNvGrpSpPr/>
          <p:nvPr/>
        </p:nvGrpSpPr>
        <p:grpSpPr>
          <a:xfrm>
            <a:off x="7043899" y="5410617"/>
            <a:ext cx="300082" cy="598964"/>
            <a:chOff x="6417221" y="3434834"/>
            <a:chExt cx="300082" cy="598964"/>
          </a:xfrm>
        </p:grpSpPr>
        <p:sp>
          <p:nvSpPr>
            <p:cNvPr id="3" name="TextBox 2"/>
            <p:cNvSpPr txBox="1"/>
            <p:nvPr/>
          </p:nvSpPr>
          <p:spPr>
            <a:xfrm>
              <a:off x="6417221" y="3664466"/>
              <a:ext cx="300082" cy="369332"/>
            </a:xfrm>
            <a:prstGeom prst="rect">
              <a:avLst/>
            </a:prstGeom>
            <a:noFill/>
          </p:spPr>
          <p:txBody>
            <a:bodyPr wrap="none" rtlCol="0">
              <a:spAutoFit/>
            </a:bodyPr>
            <a:lstStyle/>
            <a:p>
              <a:r>
                <a:rPr lang="en-US" dirty="0"/>
                <a:t>q</a:t>
              </a:r>
            </a:p>
          </p:txBody>
        </p:sp>
        <p:sp>
          <p:nvSpPr>
            <p:cNvPr id="6" name="TextBox 5"/>
            <p:cNvSpPr txBox="1"/>
            <p:nvPr/>
          </p:nvSpPr>
          <p:spPr>
            <a:xfrm>
              <a:off x="6417221" y="3619500"/>
              <a:ext cx="184666" cy="369332"/>
            </a:xfrm>
            <a:prstGeom prst="rect">
              <a:avLst/>
            </a:prstGeom>
            <a:noFill/>
          </p:spPr>
          <p:txBody>
            <a:bodyPr wrap="none" rtlCol="0">
              <a:spAutoFit/>
            </a:bodyPr>
            <a:lstStyle/>
            <a:p>
              <a:endParaRPr lang="en-US" dirty="0"/>
            </a:p>
          </p:txBody>
        </p:sp>
        <p:sp>
          <p:nvSpPr>
            <p:cNvPr id="7" name="TextBox 6"/>
            <p:cNvSpPr txBox="1"/>
            <p:nvPr/>
          </p:nvSpPr>
          <p:spPr>
            <a:xfrm>
              <a:off x="6417221" y="3434834"/>
              <a:ext cx="300082" cy="369332"/>
            </a:xfrm>
            <a:prstGeom prst="rect">
              <a:avLst/>
            </a:prstGeom>
            <a:noFill/>
          </p:spPr>
          <p:txBody>
            <a:bodyPr wrap="none" rtlCol="0">
              <a:spAutoFit/>
            </a:bodyPr>
            <a:lstStyle/>
            <a:p>
              <a:r>
                <a:rPr lang="en-US" dirty="0"/>
                <a:t>_</a:t>
              </a:r>
            </a:p>
          </p:txBody>
        </p:sp>
      </p:grpSp>
      <p:cxnSp>
        <p:nvCxnSpPr>
          <p:cNvPr id="11" name="Straight Arrow Connector 10"/>
          <p:cNvCxnSpPr/>
          <p:nvPr/>
        </p:nvCxnSpPr>
        <p:spPr bwMode="auto">
          <a:xfrm>
            <a:off x="5220760" y="6083300"/>
            <a:ext cx="1346200" cy="0"/>
          </a:xfrm>
          <a:prstGeom prst="straightConnector1">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2" name="TextBox 11"/>
          <p:cNvSpPr txBox="1"/>
          <p:nvPr/>
        </p:nvSpPr>
        <p:spPr>
          <a:xfrm>
            <a:off x="5473700" y="6221968"/>
            <a:ext cx="802527" cy="369332"/>
          </a:xfrm>
          <a:prstGeom prst="rect">
            <a:avLst/>
          </a:prstGeom>
          <a:noFill/>
        </p:spPr>
        <p:txBody>
          <a:bodyPr wrap="none" rtlCol="0">
            <a:spAutoFit/>
          </a:bodyPr>
          <a:lstStyle/>
          <a:p>
            <a:r>
              <a:rPr lang="en-US" dirty="0"/>
              <a:t>tempo</a:t>
            </a:r>
          </a:p>
        </p:txBody>
      </p:sp>
      <p:cxnSp>
        <p:nvCxnSpPr>
          <p:cNvPr id="13" name="Straight Arrow Connector 12"/>
          <p:cNvCxnSpPr/>
          <p:nvPr/>
        </p:nvCxnSpPr>
        <p:spPr bwMode="auto">
          <a:xfrm rot="16200000">
            <a:off x="4967820" y="2286000"/>
            <a:ext cx="1346200" cy="0"/>
          </a:xfrm>
          <a:prstGeom prst="straightConnector1">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4" name="TextBox 13"/>
          <p:cNvSpPr txBox="1"/>
          <p:nvPr/>
        </p:nvSpPr>
        <p:spPr>
          <a:xfrm rot="16200000">
            <a:off x="5555914" y="2424668"/>
            <a:ext cx="802527" cy="369332"/>
          </a:xfrm>
          <a:prstGeom prst="rect">
            <a:avLst/>
          </a:prstGeom>
          <a:noFill/>
        </p:spPr>
        <p:txBody>
          <a:bodyPr wrap="none" rtlCol="0">
            <a:spAutoFit/>
          </a:bodyPr>
          <a:lstStyle/>
          <a:p>
            <a:r>
              <a:rPr lang="en-US" dirty="0"/>
              <a:t>tempo</a:t>
            </a:r>
          </a:p>
        </p:txBody>
      </p:sp>
      <p:grpSp>
        <p:nvGrpSpPr>
          <p:cNvPr id="15" name="Group 14">
            <a:extLst>
              <a:ext uri="{FF2B5EF4-FFF2-40B4-BE49-F238E27FC236}">
                <a16:creationId xmlns:a16="http://schemas.microsoft.com/office/drawing/2014/main" id="{F15BEBE5-2443-2240-8162-DE5FBB32071B}"/>
              </a:ext>
            </a:extLst>
          </p:cNvPr>
          <p:cNvGrpSpPr/>
          <p:nvPr/>
        </p:nvGrpSpPr>
        <p:grpSpPr>
          <a:xfrm>
            <a:off x="3612537" y="4254035"/>
            <a:ext cx="300082" cy="598964"/>
            <a:chOff x="6417221" y="3434834"/>
            <a:chExt cx="300082" cy="598964"/>
          </a:xfrm>
        </p:grpSpPr>
        <p:sp>
          <p:nvSpPr>
            <p:cNvPr id="16" name="TextBox 15">
              <a:extLst>
                <a:ext uri="{FF2B5EF4-FFF2-40B4-BE49-F238E27FC236}">
                  <a16:creationId xmlns:a16="http://schemas.microsoft.com/office/drawing/2014/main" id="{C0F6A218-AA2F-8042-826A-9EB13594A44D}"/>
                </a:ext>
              </a:extLst>
            </p:cNvPr>
            <p:cNvSpPr txBox="1"/>
            <p:nvPr/>
          </p:nvSpPr>
          <p:spPr>
            <a:xfrm>
              <a:off x="6417221" y="3664466"/>
              <a:ext cx="300082" cy="369332"/>
            </a:xfrm>
            <a:prstGeom prst="rect">
              <a:avLst/>
            </a:prstGeom>
            <a:noFill/>
          </p:spPr>
          <p:txBody>
            <a:bodyPr wrap="none" rtlCol="0">
              <a:spAutoFit/>
            </a:bodyPr>
            <a:lstStyle/>
            <a:p>
              <a:r>
                <a:rPr lang="en-US" dirty="0"/>
                <a:t>q</a:t>
              </a:r>
            </a:p>
          </p:txBody>
        </p:sp>
        <p:sp>
          <p:nvSpPr>
            <p:cNvPr id="17" name="TextBox 16">
              <a:extLst>
                <a:ext uri="{FF2B5EF4-FFF2-40B4-BE49-F238E27FC236}">
                  <a16:creationId xmlns:a16="http://schemas.microsoft.com/office/drawing/2014/main" id="{D71D1402-A9E3-2B44-A3DB-515251175021}"/>
                </a:ext>
              </a:extLst>
            </p:cNvPr>
            <p:cNvSpPr txBox="1"/>
            <p:nvPr/>
          </p:nvSpPr>
          <p:spPr>
            <a:xfrm>
              <a:off x="6417221" y="3619500"/>
              <a:ext cx="184666" cy="369332"/>
            </a:xfrm>
            <a:prstGeom prst="rect">
              <a:avLst/>
            </a:prstGeom>
            <a:noFill/>
          </p:spPr>
          <p:txBody>
            <a:bodyPr wrap="none" rtlCol="0">
              <a:spAutoFit/>
            </a:bodyPr>
            <a:lstStyle/>
            <a:p>
              <a:endParaRPr lang="en-US" dirty="0"/>
            </a:p>
          </p:txBody>
        </p:sp>
        <p:sp>
          <p:nvSpPr>
            <p:cNvPr id="18" name="TextBox 17">
              <a:extLst>
                <a:ext uri="{FF2B5EF4-FFF2-40B4-BE49-F238E27FC236}">
                  <a16:creationId xmlns:a16="http://schemas.microsoft.com/office/drawing/2014/main" id="{C6713046-100D-944A-B100-4266C548D1BD}"/>
                </a:ext>
              </a:extLst>
            </p:cNvPr>
            <p:cNvSpPr txBox="1"/>
            <p:nvPr/>
          </p:nvSpPr>
          <p:spPr>
            <a:xfrm>
              <a:off x="6417221" y="3434834"/>
              <a:ext cx="300082" cy="369332"/>
            </a:xfrm>
            <a:prstGeom prst="rect">
              <a:avLst/>
            </a:prstGeom>
            <a:noFill/>
          </p:spPr>
          <p:txBody>
            <a:bodyPr wrap="none" rtlCol="0">
              <a:spAutoFit/>
            </a:bodyPr>
            <a:lstStyle/>
            <a:p>
              <a:r>
                <a:rPr lang="en-US" dirty="0"/>
                <a:t>_</a:t>
              </a:r>
            </a:p>
          </p:txBody>
        </p:sp>
      </p:grpSp>
      <p:grpSp>
        <p:nvGrpSpPr>
          <p:cNvPr id="19" name="Group 18">
            <a:extLst>
              <a:ext uri="{FF2B5EF4-FFF2-40B4-BE49-F238E27FC236}">
                <a16:creationId xmlns:a16="http://schemas.microsoft.com/office/drawing/2014/main" id="{8535C307-F410-6442-AE3C-953537061688}"/>
              </a:ext>
            </a:extLst>
          </p:cNvPr>
          <p:cNvGrpSpPr/>
          <p:nvPr/>
        </p:nvGrpSpPr>
        <p:grpSpPr>
          <a:xfrm>
            <a:off x="641153" y="1547327"/>
            <a:ext cx="300082" cy="598964"/>
            <a:chOff x="6417221" y="3434834"/>
            <a:chExt cx="300082" cy="598964"/>
          </a:xfrm>
        </p:grpSpPr>
        <p:sp>
          <p:nvSpPr>
            <p:cNvPr id="20" name="TextBox 19">
              <a:extLst>
                <a:ext uri="{FF2B5EF4-FFF2-40B4-BE49-F238E27FC236}">
                  <a16:creationId xmlns:a16="http://schemas.microsoft.com/office/drawing/2014/main" id="{264A2B6F-EAC7-C044-A9A4-A3EFFBFF72B5}"/>
                </a:ext>
              </a:extLst>
            </p:cNvPr>
            <p:cNvSpPr txBox="1"/>
            <p:nvPr/>
          </p:nvSpPr>
          <p:spPr>
            <a:xfrm>
              <a:off x="6417221" y="3664466"/>
              <a:ext cx="300082" cy="369332"/>
            </a:xfrm>
            <a:prstGeom prst="rect">
              <a:avLst/>
            </a:prstGeom>
            <a:noFill/>
          </p:spPr>
          <p:txBody>
            <a:bodyPr wrap="none" rtlCol="0">
              <a:spAutoFit/>
            </a:bodyPr>
            <a:lstStyle/>
            <a:p>
              <a:r>
                <a:rPr lang="en-US" dirty="0"/>
                <a:t>q</a:t>
              </a:r>
            </a:p>
          </p:txBody>
        </p:sp>
        <p:sp>
          <p:nvSpPr>
            <p:cNvPr id="21" name="TextBox 20">
              <a:extLst>
                <a:ext uri="{FF2B5EF4-FFF2-40B4-BE49-F238E27FC236}">
                  <a16:creationId xmlns:a16="http://schemas.microsoft.com/office/drawing/2014/main" id="{A5716344-310E-AD4E-9BEB-D21F6E81C2AD}"/>
                </a:ext>
              </a:extLst>
            </p:cNvPr>
            <p:cNvSpPr txBox="1"/>
            <p:nvPr/>
          </p:nvSpPr>
          <p:spPr>
            <a:xfrm>
              <a:off x="6417221" y="3619500"/>
              <a:ext cx="184666" cy="369332"/>
            </a:xfrm>
            <a:prstGeom prst="rect">
              <a:avLst/>
            </a:prstGeom>
            <a:noFill/>
          </p:spPr>
          <p:txBody>
            <a:bodyPr wrap="none" rtlCol="0">
              <a:spAutoFit/>
            </a:bodyPr>
            <a:lstStyle/>
            <a:p>
              <a:endParaRPr lang="en-US" dirty="0"/>
            </a:p>
          </p:txBody>
        </p:sp>
        <p:sp>
          <p:nvSpPr>
            <p:cNvPr id="22" name="TextBox 21">
              <a:extLst>
                <a:ext uri="{FF2B5EF4-FFF2-40B4-BE49-F238E27FC236}">
                  <a16:creationId xmlns:a16="http://schemas.microsoft.com/office/drawing/2014/main" id="{1842CF32-30A6-6B41-A9C6-6DB6013C37C5}"/>
                </a:ext>
              </a:extLst>
            </p:cNvPr>
            <p:cNvSpPr txBox="1"/>
            <p:nvPr/>
          </p:nvSpPr>
          <p:spPr>
            <a:xfrm>
              <a:off x="6417221" y="3434834"/>
              <a:ext cx="184731" cy="369332"/>
            </a:xfrm>
            <a:prstGeom prst="rect">
              <a:avLst/>
            </a:prstGeom>
            <a:noFill/>
          </p:spPr>
          <p:txBody>
            <a:bodyPr wrap="none" rtlCol="0">
              <a:spAutoFit/>
            </a:bodyPr>
            <a:lstStyle/>
            <a:p>
              <a:endParaRPr lang="en-US" dirty="0"/>
            </a:p>
          </p:txBody>
        </p:sp>
      </p:grpSp>
      <p:grpSp>
        <p:nvGrpSpPr>
          <p:cNvPr id="23" name="Group 22">
            <a:extLst>
              <a:ext uri="{FF2B5EF4-FFF2-40B4-BE49-F238E27FC236}">
                <a16:creationId xmlns:a16="http://schemas.microsoft.com/office/drawing/2014/main" id="{2D54D530-63A6-EF42-86F7-D679C19D7185}"/>
              </a:ext>
            </a:extLst>
          </p:cNvPr>
          <p:cNvGrpSpPr/>
          <p:nvPr/>
        </p:nvGrpSpPr>
        <p:grpSpPr>
          <a:xfrm>
            <a:off x="3894105" y="1133029"/>
            <a:ext cx="300082" cy="598964"/>
            <a:chOff x="6417221" y="3434834"/>
            <a:chExt cx="300082" cy="598964"/>
          </a:xfrm>
        </p:grpSpPr>
        <p:sp>
          <p:nvSpPr>
            <p:cNvPr id="24" name="TextBox 23">
              <a:extLst>
                <a:ext uri="{FF2B5EF4-FFF2-40B4-BE49-F238E27FC236}">
                  <a16:creationId xmlns:a16="http://schemas.microsoft.com/office/drawing/2014/main" id="{7B31080D-EEEF-2B4D-8E17-1191689281D4}"/>
                </a:ext>
              </a:extLst>
            </p:cNvPr>
            <p:cNvSpPr txBox="1"/>
            <p:nvPr/>
          </p:nvSpPr>
          <p:spPr>
            <a:xfrm>
              <a:off x="6417221" y="3664466"/>
              <a:ext cx="300082" cy="369332"/>
            </a:xfrm>
            <a:prstGeom prst="rect">
              <a:avLst/>
            </a:prstGeom>
            <a:noFill/>
          </p:spPr>
          <p:txBody>
            <a:bodyPr wrap="none" rtlCol="0">
              <a:spAutoFit/>
            </a:bodyPr>
            <a:lstStyle/>
            <a:p>
              <a:r>
                <a:rPr lang="en-US" dirty="0"/>
                <a:t>q</a:t>
              </a:r>
            </a:p>
          </p:txBody>
        </p:sp>
        <p:sp>
          <p:nvSpPr>
            <p:cNvPr id="25" name="TextBox 24">
              <a:extLst>
                <a:ext uri="{FF2B5EF4-FFF2-40B4-BE49-F238E27FC236}">
                  <a16:creationId xmlns:a16="http://schemas.microsoft.com/office/drawing/2014/main" id="{75ACAE88-2859-6E4D-A0DC-1A15EC0EF7DD}"/>
                </a:ext>
              </a:extLst>
            </p:cNvPr>
            <p:cNvSpPr txBox="1"/>
            <p:nvPr/>
          </p:nvSpPr>
          <p:spPr>
            <a:xfrm>
              <a:off x="6417221" y="3619500"/>
              <a:ext cx="184666" cy="369332"/>
            </a:xfrm>
            <a:prstGeom prst="rect">
              <a:avLst/>
            </a:prstGeom>
            <a:noFill/>
          </p:spPr>
          <p:txBody>
            <a:bodyPr wrap="none" rtlCol="0">
              <a:spAutoFit/>
            </a:bodyPr>
            <a:lstStyle/>
            <a:p>
              <a:endParaRPr lang="en-US" dirty="0"/>
            </a:p>
          </p:txBody>
        </p:sp>
        <p:sp>
          <p:nvSpPr>
            <p:cNvPr id="26" name="TextBox 25">
              <a:extLst>
                <a:ext uri="{FF2B5EF4-FFF2-40B4-BE49-F238E27FC236}">
                  <a16:creationId xmlns:a16="http://schemas.microsoft.com/office/drawing/2014/main" id="{2E2F492A-244B-4744-AC2E-B03786B6FD3D}"/>
                </a:ext>
              </a:extLst>
            </p:cNvPr>
            <p:cNvSpPr txBox="1"/>
            <p:nvPr/>
          </p:nvSpPr>
          <p:spPr>
            <a:xfrm>
              <a:off x="6417221" y="3434834"/>
              <a:ext cx="184731" cy="369332"/>
            </a:xfrm>
            <a:prstGeom prst="rect">
              <a:avLst/>
            </a:prstGeom>
            <a:noFill/>
          </p:spPr>
          <p:txBody>
            <a:bodyPr wrap="none" rtlCol="0">
              <a:spAutoFit/>
            </a:bodyPr>
            <a:lstStyle/>
            <a:p>
              <a:endParaRPr lang="en-US" dirty="0"/>
            </a:p>
          </p:txBody>
        </p:sp>
      </p:grpSp>
      <p:sp>
        <p:nvSpPr>
          <p:cNvPr id="27" name="TextBox 26">
            <a:extLst>
              <a:ext uri="{FF2B5EF4-FFF2-40B4-BE49-F238E27FC236}">
                <a16:creationId xmlns:a16="http://schemas.microsoft.com/office/drawing/2014/main" id="{0A0727B4-977A-EC4E-A8C1-7FF38F818F47}"/>
              </a:ext>
            </a:extLst>
          </p:cNvPr>
          <p:cNvSpPr txBox="1"/>
          <p:nvPr/>
        </p:nvSpPr>
        <p:spPr>
          <a:xfrm>
            <a:off x="6750130" y="4069369"/>
            <a:ext cx="300082" cy="369332"/>
          </a:xfrm>
          <a:prstGeom prst="rect">
            <a:avLst/>
          </a:prstGeom>
          <a:noFill/>
        </p:spPr>
        <p:txBody>
          <a:bodyPr wrap="none" rtlCol="0">
            <a:spAutoFit/>
          </a:bodyPr>
          <a:lstStyle/>
          <a:p>
            <a:r>
              <a:rPr lang="en-US" dirty="0"/>
              <a:t>q</a:t>
            </a:r>
          </a:p>
        </p:txBody>
      </p:sp>
    </p:spTree>
    <p:extLst>
      <p:ext uri="{BB962C8B-B14F-4D97-AF65-F5344CB8AC3E}">
        <p14:creationId xmlns:p14="http://schemas.microsoft.com/office/powerpoint/2010/main" val="42557317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err="1">
                <a:solidFill>
                  <a:srgbClr val="002060"/>
                </a:solidFill>
              </a:rPr>
              <a:t>Interazioni</a:t>
            </a:r>
            <a:r>
              <a:rPr lang="en-US" sz="2800" b="1" dirty="0">
                <a:solidFill>
                  <a:srgbClr val="002060"/>
                </a:solidFill>
              </a:rPr>
              <a:t> </a:t>
            </a:r>
            <a:r>
              <a:rPr lang="en-US" sz="2800" b="1" dirty="0" err="1">
                <a:solidFill>
                  <a:srgbClr val="002060"/>
                </a:solidFill>
              </a:rPr>
              <a:t>deboli</a:t>
            </a:r>
            <a:endParaRPr lang="en-US" sz="2800" b="1" dirty="0">
              <a:solidFill>
                <a:srgbClr val="002060"/>
              </a:solidFill>
            </a:endParaRPr>
          </a:p>
        </p:txBody>
      </p:sp>
      <p:sp>
        <p:nvSpPr>
          <p:cNvPr id="4" name="Slide Number Placeholder 3"/>
          <p:cNvSpPr>
            <a:spLocks noGrp="1"/>
          </p:cNvSpPr>
          <p:nvPr>
            <p:ph type="sldNum" sz="quarter" idx="12"/>
          </p:nvPr>
        </p:nvSpPr>
        <p:spPr/>
        <p:txBody>
          <a:bodyPr/>
          <a:lstStyle/>
          <a:p>
            <a:fld id="{0EA2B60D-2C16-234D-B992-A5CB7E0D7813}" type="slidenum">
              <a:rPr lang="en-US" smtClean="0"/>
              <a:pPr/>
              <a:t>8</a:t>
            </a:fld>
            <a:endParaRPr lang="en-US"/>
          </a:p>
        </p:txBody>
      </p:sp>
      <p:pic>
        <p:nvPicPr>
          <p:cNvPr id="6" name="Picture 5"/>
          <p:cNvPicPr>
            <a:picLocks noChangeAspect="1"/>
          </p:cNvPicPr>
          <p:nvPr/>
        </p:nvPicPr>
        <p:blipFill>
          <a:blip r:embed="rId2"/>
          <a:stretch>
            <a:fillRect/>
          </a:stretch>
        </p:blipFill>
        <p:spPr>
          <a:xfrm>
            <a:off x="901700" y="2755900"/>
            <a:ext cx="3302000" cy="1816100"/>
          </a:xfrm>
          <a:prstGeom prst="rect">
            <a:avLst/>
          </a:prstGeom>
        </p:spPr>
      </p:pic>
      <p:sp>
        <p:nvSpPr>
          <p:cNvPr id="3" name="TextBox 2"/>
          <p:cNvSpPr txBox="1"/>
          <p:nvPr/>
        </p:nvSpPr>
        <p:spPr>
          <a:xfrm>
            <a:off x="277036" y="812800"/>
            <a:ext cx="7315144" cy="923330"/>
          </a:xfrm>
          <a:prstGeom prst="rect">
            <a:avLst/>
          </a:prstGeom>
          <a:noFill/>
        </p:spPr>
        <p:txBody>
          <a:bodyPr wrap="none" rtlCol="0">
            <a:spAutoFit/>
          </a:bodyPr>
          <a:lstStyle/>
          <a:p>
            <a:r>
              <a:rPr lang="fr-FR" dirty="0"/>
              <a:t>Il </a:t>
            </a:r>
            <a:r>
              <a:rPr lang="fr-FR" dirty="0" err="1"/>
              <a:t>modello</a:t>
            </a:r>
            <a:r>
              <a:rPr lang="fr-FR" dirty="0"/>
              <a:t> Standard </a:t>
            </a:r>
            <a:r>
              <a:rPr lang="fr-FR" dirty="0" err="1"/>
              <a:t>prevede</a:t>
            </a:r>
            <a:r>
              <a:rPr lang="fr-FR" dirty="0"/>
              <a:t> </a:t>
            </a:r>
            <a:r>
              <a:rPr lang="fr-FR" dirty="0" err="1"/>
              <a:t>inoltre</a:t>
            </a:r>
            <a:r>
              <a:rPr lang="fr-FR" dirty="0"/>
              <a:t>: Le modèle standard prédit également : </a:t>
            </a:r>
          </a:p>
          <a:p>
            <a:r>
              <a:rPr lang="fr-FR" dirty="0" err="1"/>
              <a:t>una</a:t>
            </a:r>
            <a:r>
              <a:rPr lang="fr-FR" dirty="0"/>
              <a:t> </a:t>
            </a:r>
            <a:r>
              <a:rPr lang="fr-FR" dirty="0" err="1"/>
              <a:t>interazione</a:t>
            </a:r>
            <a:r>
              <a:rPr lang="fr-FR" dirty="0"/>
              <a:t> DEBOLE NEUTRA – </a:t>
            </a:r>
            <a:r>
              <a:rPr lang="fr-FR" dirty="0" err="1"/>
              <a:t>mediata</a:t>
            </a:r>
            <a:r>
              <a:rPr lang="fr-FR" dirty="0"/>
              <a:t> dal </a:t>
            </a:r>
            <a:r>
              <a:rPr lang="fr-FR" dirty="0" err="1"/>
              <a:t>bosone</a:t>
            </a:r>
            <a:r>
              <a:rPr lang="fr-FR" dirty="0"/>
              <a:t> Z</a:t>
            </a:r>
          </a:p>
          <a:p>
            <a:r>
              <a:rPr lang="fr-FR" dirty="0" err="1"/>
              <a:t>una</a:t>
            </a:r>
            <a:r>
              <a:rPr lang="fr-FR" dirty="0"/>
              <a:t> </a:t>
            </a:r>
            <a:r>
              <a:rPr lang="fr-FR" dirty="0" err="1"/>
              <a:t>interazione</a:t>
            </a:r>
            <a:r>
              <a:rPr lang="fr-FR" dirty="0"/>
              <a:t> DEBOLE CARICA – </a:t>
            </a:r>
            <a:r>
              <a:rPr lang="fr-FR" dirty="0" err="1"/>
              <a:t>mediata</a:t>
            </a:r>
            <a:r>
              <a:rPr lang="fr-FR" dirty="0"/>
              <a:t> </a:t>
            </a:r>
            <a:r>
              <a:rPr lang="fr-FR" dirty="0" err="1"/>
              <a:t>dai</a:t>
            </a:r>
            <a:r>
              <a:rPr lang="fr-FR" dirty="0"/>
              <a:t> </a:t>
            </a:r>
            <a:r>
              <a:rPr lang="fr-FR" dirty="0" err="1"/>
              <a:t>bosoni</a:t>
            </a:r>
            <a:r>
              <a:rPr lang="fr-FR" dirty="0"/>
              <a:t> W+ e W-</a:t>
            </a:r>
            <a:endParaRPr lang="en-US" dirty="0">
              <a:solidFill>
                <a:srgbClr val="000090"/>
              </a:solidFill>
              <a:latin typeface="+mj-lt"/>
            </a:endParaRPr>
          </a:p>
        </p:txBody>
      </p:sp>
      <p:pic>
        <p:nvPicPr>
          <p:cNvPr id="9" name="Picture 8"/>
          <p:cNvPicPr>
            <a:picLocks noChangeAspect="1"/>
          </p:cNvPicPr>
          <p:nvPr/>
        </p:nvPicPr>
        <p:blipFill>
          <a:blip r:embed="rId3"/>
          <a:stretch>
            <a:fillRect/>
          </a:stretch>
        </p:blipFill>
        <p:spPr>
          <a:xfrm>
            <a:off x="4876800" y="2019300"/>
            <a:ext cx="3543300" cy="3543300"/>
          </a:xfrm>
          <a:prstGeom prst="rect">
            <a:avLst/>
          </a:prstGeom>
        </p:spPr>
      </p:pic>
      <p:sp>
        <p:nvSpPr>
          <p:cNvPr id="10" name="Rectangle 9"/>
          <p:cNvSpPr/>
          <p:nvPr/>
        </p:nvSpPr>
        <p:spPr bwMode="auto">
          <a:xfrm>
            <a:off x="1473200" y="4000500"/>
            <a:ext cx="304800" cy="2159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a:ln>
                <a:noFill/>
              </a:ln>
              <a:solidFill>
                <a:srgbClr val="000000"/>
              </a:solidFill>
              <a:effectLst/>
              <a:latin typeface="Times" charset="0"/>
              <a:ea typeface="ＭＳ Ｐゴシック" charset="0"/>
            </a:endParaRPr>
          </a:p>
        </p:txBody>
      </p:sp>
      <p:cxnSp>
        <p:nvCxnSpPr>
          <p:cNvPr id="7" name="Straight Arrow Connector 6"/>
          <p:cNvCxnSpPr/>
          <p:nvPr/>
        </p:nvCxnSpPr>
        <p:spPr bwMode="auto">
          <a:xfrm flipH="1">
            <a:off x="1473200" y="3886200"/>
            <a:ext cx="279400" cy="254000"/>
          </a:xfrm>
          <a:prstGeom prst="straightConnector1">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2" name="Rectangle 11"/>
          <p:cNvSpPr/>
          <p:nvPr/>
        </p:nvSpPr>
        <p:spPr bwMode="auto">
          <a:xfrm>
            <a:off x="3175000" y="3924300"/>
            <a:ext cx="304800" cy="2159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a:ln>
                <a:noFill/>
              </a:ln>
              <a:solidFill>
                <a:srgbClr val="000000"/>
              </a:solidFill>
              <a:effectLst/>
              <a:latin typeface="Times" charset="0"/>
              <a:ea typeface="ＭＳ Ｐゴシック" charset="0"/>
            </a:endParaRPr>
          </a:p>
        </p:txBody>
      </p:sp>
      <p:cxnSp>
        <p:nvCxnSpPr>
          <p:cNvPr id="13" name="Straight Arrow Connector 12"/>
          <p:cNvCxnSpPr/>
          <p:nvPr/>
        </p:nvCxnSpPr>
        <p:spPr bwMode="auto">
          <a:xfrm flipH="1" flipV="1">
            <a:off x="3162300" y="3860800"/>
            <a:ext cx="317500" cy="355600"/>
          </a:xfrm>
          <a:prstGeom prst="straightConnector1">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4" name="Straight Arrow Connector 13">
            <a:extLst>
              <a:ext uri="{FF2B5EF4-FFF2-40B4-BE49-F238E27FC236}">
                <a16:creationId xmlns:a16="http://schemas.microsoft.com/office/drawing/2014/main" id="{88FA4610-081E-6B4C-9783-CF1AB4D7D724}"/>
              </a:ext>
            </a:extLst>
          </p:cNvPr>
          <p:cNvCxnSpPr/>
          <p:nvPr/>
        </p:nvCxnSpPr>
        <p:spPr bwMode="auto">
          <a:xfrm>
            <a:off x="1525060" y="4754562"/>
            <a:ext cx="1346200" cy="0"/>
          </a:xfrm>
          <a:prstGeom prst="straightConnector1">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5" name="TextBox 14">
            <a:extLst>
              <a:ext uri="{FF2B5EF4-FFF2-40B4-BE49-F238E27FC236}">
                <a16:creationId xmlns:a16="http://schemas.microsoft.com/office/drawing/2014/main" id="{F3DE4088-820F-7540-AA0D-0B6E14256D92}"/>
              </a:ext>
            </a:extLst>
          </p:cNvPr>
          <p:cNvSpPr txBox="1"/>
          <p:nvPr/>
        </p:nvSpPr>
        <p:spPr>
          <a:xfrm>
            <a:off x="1778000" y="4893230"/>
            <a:ext cx="761634" cy="369332"/>
          </a:xfrm>
          <a:prstGeom prst="rect">
            <a:avLst/>
          </a:prstGeom>
          <a:noFill/>
        </p:spPr>
        <p:txBody>
          <a:bodyPr wrap="none" rtlCol="0">
            <a:spAutoFit/>
          </a:bodyPr>
          <a:lstStyle/>
          <a:p>
            <a:r>
              <a:rPr lang="en-US" dirty="0"/>
              <a:t>tempo</a:t>
            </a:r>
          </a:p>
        </p:txBody>
      </p:sp>
      <p:sp>
        <p:nvSpPr>
          <p:cNvPr id="11" name="Freeform 10">
            <a:extLst>
              <a:ext uri="{FF2B5EF4-FFF2-40B4-BE49-F238E27FC236}">
                <a16:creationId xmlns:a16="http://schemas.microsoft.com/office/drawing/2014/main" id="{17BD3C24-D750-8744-955F-C09E37D809BF}"/>
              </a:ext>
            </a:extLst>
          </p:cNvPr>
          <p:cNvSpPr/>
          <p:nvPr/>
        </p:nvSpPr>
        <p:spPr bwMode="auto">
          <a:xfrm>
            <a:off x="4184431" y="2071586"/>
            <a:ext cx="578069" cy="3184727"/>
          </a:xfrm>
          <a:custGeom>
            <a:avLst/>
            <a:gdLst>
              <a:gd name="connsiteX0" fmla="*/ 578069 w 578069"/>
              <a:gd name="connsiteY0" fmla="*/ 84082 h 3184727"/>
              <a:gd name="connsiteX1" fmla="*/ 0 w 578069"/>
              <a:gd name="connsiteY1" fmla="*/ 3184634 h 3184727"/>
              <a:gd name="connsiteX2" fmla="*/ 578069 w 578069"/>
              <a:gd name="connsiteY2" fmla="*/ 0 h 3184727"/>
            </a:gdLst>
            <a:ahLst/>
            <a:cxnLst>
              <a:cxn ang="0">
                <a:pos x="connsiteX0" y="connsiteY0"/>
              </a:cxn>
              <a:cxn ang="0">
                <a:pos x="connsiteX1" y="connsiteY1"/>
              </a:cxn>
              <a:cxn ang="0">
                <a:pos x="connsiteX2" y="connsiteY2"/>
              </a:cxn>
            </a:cxnLst>
            <a:rect l="l" t="t" r="r" b="b"/>
            <a:pathLst>
              <a:path w="578069" h="3184727">
                <a:moveTo>
                  <a:pt x="578069" y="84082"/>
                </a:moveTo>
                <a:cubicBezTo>
                  <a:pt x="289034" y="1641365"/>
                  <a:pt x="0" y="3198648"/>
                  <a:pt x="0" y="3184634"/>
                </a:cubicBezTo>
                <a:cubicBezTo>
                  <a:pt x="0" y="3170620"/>
                  <a:pt x="289034" y="1585310"/>
                  <a:pt x="578069" y="0"/>
                </a:cubicBezTo>
              </a:path>
            </a:pathLst>
          </a:custGeom>
          <a:noFill/>
          <a:ln w="9525" cap="flat" cmpd="sng" algn="ctr">
            <a:solidFill>
              <a:srgbClr val="008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3200" b="0" i="0" u="none" strike="noStrike" cap="none" normalizeH="0" baseline="0">
              <a:ln>
                <a:noFill/>
              </a:ln>
              <a:solidFill>
                <a:srgbClr val="000000"/>
              </a:solidFill>
              <a:effectLst/>
              <a:latin typeface="Times" charset="0"/>
              <a:ea typeface="ＭＳ Ｐゴシック" charset="0"/>
            </a:endParaRPr>
          </a:p>
        </p:txBody>
      </p:sp>
    </p:spTree>
    <p:extLst>
      <p:ext uri="{BB962C8B-B14F-4D97-AF65-F5344CB8AC3E}">
        <p14:creationId xmlns:p14="http://schemas.microsoft.com/office/powerpoint/2010/main" val="27922485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76200"/>
            <a:ext cx="8636000" cy="609588"/>
          </a:xfrm>
        </p:spPr>
        <p:txBody>
          <a:bodyPr>
            <a:noAutofit/>
          </a:bodyPr>
          <a:lstStyle/>
          <a:p>
            <a:r>
              <a:rPr lang="en-US" sz="2800" b="1" dirty="0" err="1">
                <a:solidFill>
                  <a:srgbClr val="002060"/>
                </a:solidFill>
              </a:rPr>
              <a:t>Particelle</a:t>
            </a:r>
            <a:r>
              <a:rPr lang="en-US" sz="2800" b="1" dirty="0">
                <a:solidFill>
                  <a:srgbClr val="002060"/>
                </a:solidFill>
              </a:rPr>
              <a:t> e </a:t>
            </a:r>
            <a:r>
              <a:rPr lang="en-US" sz="2800" b="1" dirty="0" err="1">
                <a:solidFill>
                  <a:srgbClr val="002060"/>
                </a:solidFill>
              </a:rPr>
              <a:t>interazioni</a:t>
            </a:r>
            <a:r>
              <a:rPr lang="en-US" sz="2800" b="1" dirty="0">
                <a:solidFill>
                  <a:srgbClr val="002060"/>
                </a:solidFill>
              </a:rPr>
              <a:t> </a:t>
            </a:r>
          </a:p>
        </p:txBody>
      </p:sp>
      <p:sp>
        <p:nvSpPr>
          <p:cNvPr id="4" name="Slide Number Placeholder 3"/>
          <p:cNvSpPr>
            <a:spLocks noGrp="1"/>
          </p:cNvSpPr>
          <p:nvPr>
            <p:ph type="sldNum" sz="quarter" idx="12"/>
          </p:nvPr>
        </p:nvSpPr>
        <p:spPr/>
        <p:txBody>
          <a:bodyPr/>
          <a:lstStyle/>
          <a:p>
            <a:fld id="{0EA2B60D-2C16-234D-B992-A5CB7E0D7813}" type="slidenum">
              <a:rPr lang="en-US" smtClean="0"/>
              <a:pPr/>
              <a:t>9</a:t>
            </a:fld>
            <a:endParaRPr lang="en-US"/>
          </a:p>
        </p:txBody>
      </p:sp>
      <p:pic>
        <p:nvPicPr>
          <p:cNvPr id="5" name="Picture 4"/>
          <p:cNvPicPr>
            <a:picLocks noChangeAspect="1"/>
          </p:cNvPicPr>
          <p:nvPr/>
        </p:nvPicPr>
        <p:blipFill>
          <a:blip r:embed="rId2"/>
          <a:stretch>
            <a:fillRect/>
          </a:stretch>
        </p:blipFill>
        <p:spPr>
          <a:xfrm>
            <a:off x="279400" y="965200"/>
            <a:ext cx="3251200" cy="2628900"/>
          </a:xfrm>
          <a:prstGeom prst="rect">
            <a:avLst/>
          </a:prstGeom>
        </p:spPr>
      </p:pic>
      <p:pic>
        <p:nvPicPr>
          <p:cNvPr id="6" name="Picture 5"/>
          <p:cNvPicPr>
            <a:picLocks noChangeAspect="1"/>
          </p:cNvPicPr>
          <p:nvPr/>
        </p:nvPicPr>
        <p:blipFill>
          <a:blip r:embed="rId3"/>
          <a:stretch>
            <a:fillRect/>
          </a:stretch>
        </p:blipFill>
        <p:spPr>
          <a:xfrm>
            <a:off x="279400" y="3657600"/>
            <a:ext cx="3251200" cy="2357120"/>
          </a:xfrm>
          <a:prstGeom prst="rect">
            <a:avLst/>
          </a:prstGeom>
        </p:spPr>
      </p:pic>
      <p:sp>
        <p:nvSpPr>
          <p:cNvPr id="7" name="TextBox 6"/>
          <p:cNvSpPr txBox="1"/>
          <p:nvPr/>
        </p:nvSpPr>
        <p:spPr>
          <a:xfrm>
            <a:off x="4436611" y="1134054"/>
            <a:ext cx="4267200" cy="1754326"/>
          </a:xfrm>
          <a:prstGeom prst="rect">
            <a:avLst/>
          </a:prstGeom>
          <a:noFill/>
          <a:ln>
            <a:solidFill>
              <a:srgbClr val="0000FF"/>
            </a:solidFill>
          </a:ln>
        </p:spPr>
        <p:txBody>
          <a:bodyPr wrap="square" rtlCol="0">
            <a:spAutoFit/>
          </a:bodyPr>
          <a:lstStyle/>
          <a:p>
            <a:r>
              <a:rPr lang="en-US" b="1" dirty="0">
                <a:solidFill>
                  <a:srgbClr val="0000FF"/>
                </a:solidFill>
              </a:rPr>
              <a:t>Quark</a:t>
            </a:r>
            <a:r>
              <a:rPr lang="en-US" dirty="0">
                <a:solidFill>
                  <a:srgbClr val="0000FF"/>
                </a:solidFill>
              </a:rPr>
              <a:t>:</a:t>
            </a:r>
          </a:p>
          <a:p>
            <a:endParaRPr lang="en-US" dirty="0"/>
          </a:p>
          <a:p>
            <a:r>
              <a:rPr lang="en-US" dirty="0" err="1">
                <a:solidFill>
                  <a:srgbClr val="0432FF"/>
                </a:solidFill>
              </a:rPr>
              <a:t>Intergagiscono</a:t>
            </a:r>
            <a:r>
              <a:rPr lang="en-US" dirty="0">
                <a:solidFill>
                  <a:srgbClr val="0432FF"/>
                </a:solidFill>
              </a:rPr>
              <a:t> via </a:t>
            </a:r>
            <a:r>
              <a:rPr lang="en-US" dirty="0" err="1">
                <a:solidFill>
                  <a:srgbClr val="0432FF"/>
                </a:solidFill>
              </a:rPr>
              <a:t>interazione</a:t>
            </a:r>
            <a:r>
              <a:rPr lang="en-US" dirty="0">
                <a:solidFill>
                  <a:srgbClr val="0432FF"/>
                </a:solidFill>
              </a:rPr>
              <a:t>:</a:t>
            </a:r>
          </a:p>
          <a:p>
            <a:r>
              <a:rPr lang="fr-FR" dirty="0" err="1">
                <a:solidFill>
                  <a:srgbClr val="0432FF"/>
                </a:solidFill>
              </a:rPr>
              <a:t>Elettromagnetica</a:t>
            </a:r>
            <a:endParaRPr lang="fr-FR" dirty="0">
              <a:solidFill>
                <a:srgbClr val="0432FF"/>
              </a:solidFill>
            </a:endParaRPr>
          </a:p>
          <a:p>
            <a:r>
              <a:rPr lang="fr-FR" dirty="0">
                <a:solidFill>
                  <a:srgbClr val="0432FF"/>
                </a:solidFill>
              </a:rPr>
              <a:t>Forte</a:t>
            </a:r>
          </a:p>
          <a:p>
            <a:r>
              <a:rPr lang="fr-FR" dirty="0" err="1">
                <a:solidFill>
                  <a:srgbClr val="0432FF"/>
                </a:solidFill>
              </a:rPr>
              <a:t>Debole</a:t>
            </a:r>
            <a:endParaRPr lang="en-US" dirty="0">
              <a:solidFill>
                <a:srgbClr val="0432FF"/>
              </a:solidFill>
            </a:endParaRPr>
          </a:p>
        </p:txBody>
      </p:sp>
      <p:sp>
        <p:nvSpPr>
          <p:cNvPr id="10" name="TextBox 9"/>
          <p:cNvSpPr txBox="1"/>
          <p:nvPr/>
        </p:nvSpPr>
        <p:spPr>
          <a:xfrm>
            <a:off x="4495800" y="3314700"/>
            <a:ext cx="4267200" cy="1477328"/>
          </a:xfrm>
          <a:prstGeom prst="rect">
            <a:avLst/>
          </a:prstGeom>
          <a:noFill/>
          <a:ln>
            <a:solidFill>
              <a:srgbClr val="D8003B"/>
            </a:solidFill>
          </a:ln>
        </p:spPr>
        <p:txBody>
          <a:bodyPr wrap="square" rtlCol="0">
            <a:spAutoFit/>
          </a:bodyPr>
          <a:lstStyle/>
          <a:p>
            <a:r>
              <a:rPr lang="en-US" b="1" dirty="0" err="1">
                <a:solidFill>
                  <a:srgbClr val="D8003B"/>
                </a:solidFill>
              </a:rPr>
              <a:t>Leptoni</a:t>
            </a:r>
            <a:r>
              <a:rPr lang="en-US" b="1" dirty="0">
                <a:solidFill>
                  <a:srgbClr val="D8003B"/>
                </a:solidFill>
              </a:rPr>
              <a:t> </a:t>
            </a:r>
            <a:r>
              <a:rPr lang="en-US" b="1" dirty="0" err="1">
                <a:solidFill>
                  <a:srgbClr val="D8003B"/>
                </a:solidFill>
              </a:rPr>
              <a:t>carichi</a:t>
            </a:r>
            <a:r>
              <a:rPr lang="en-US" b="1" dirty="0">
                <a:solidFill>
                  <a:srgbClr val="D8003B"/>
                </a:solidFill>
              </a:rPr>
              <a:t> (e, mu, tau) :</a:t>
            </a:r>
          </a:p>
          <a:p>
            <a:endParaRPr lang="en-US" dirty="0"/>
          </a:p>
          <a:p>
            <a:r>
              <a:rPr lang="en-US" dirty="0" err="1">
                <a:solidFill>
                  <a:srgbClr val="0432FF"/>
                </a:solidFill>
              </a:rPr>
              <a:t>Intergagiscono</a:t>
            </a:r>
            <a:r>
              <a:rPr lang="en-US" dirty="0">
                <a:solidFill>
                  <a:srgbClr val="0432FF"/>
                </a:solidFill>
              </a:rPr>
              <a:t> via </a:t>
            </a:r>
            <a:r>
              <a:rPr lang="en-US" dirty="0" err="1">
                <a:solidFill>
                  <a:srgbClr val="0432FF"/>
                </a:solidFill>
              </a:rPr>
              <a:t>interazione</a:t>
            </a:r>
            <a:r>
              <a:rPr lang="en-US" dirty="0">
                <a:solidFill>
                  <a:srgbClr val="0432FF"/>
                </a:solidFill>
              </a:rPr>
              <a:t>:</a:t>
            </a:r>
          </a:p>
          <a:p>
            <a:r>
              <a:rPr lang="fr-FR" dirty="0" err="1">
                <a:solidFill>
                  <a:srgbClr val="0432FF"/>
                </a:solidFill>
              </a:rPr>
              <a:t>Elettromagnetica</a:t>
            </a:r>
            <a:endParaRPr lang="fr-FR" dirty="0">
              <a:solidFill>
                <a:srgbClr val="0432FF"/>
              </a:solidFill>
            </a:endParaRPr>
          </a:p>
          <a:p>
            <a:r>
              <a:rPr lang="fr-FR" dirty="0" err="1">
                <a:solidFill>
                  <a:srgbClr val="0432FF"/>
                </a:solidFill>
              </a:rPr>
              <a:t>Debole</a:t>
            </a:r>
            <a:endParaRPr lang="en-US" dirty="0">
              <a:solidFill>
                <a:srgbClr val="0432FF"/>
              </a:solidFill>
            </a:endParaRPr>
          </a:p>
        </p:txBody>
      </p:sp>
      <p:sp>
        <p:nvSpPr>
          <p:cNvPr id="11" name="TextBox 10"/>
          <p:cNvSpPr txBox="1"/>
          <p:nvPr/>
        </p:nvSpPr>
        <p:spPr>
          <a:xfrm>
            <a:off x="4495800" y="5090973"/>
            <a:ext cx="4267200" cy="1200329"/>
          </a:xfrm>
          <a:prstGeom prst="rect">
            <a:avLst/>
          </a:prstGeom>
          <a:noFill/>
          <a:ln>
            <a:solidFill>
              <a:srgbClr val="008000"/>
            </a:solidFill>
          </a:ln>
        </p:spPr>
        <p:txBody>
          <a:bodyPr wrap="square" rtlCol="0">
            <a:spAutoFit/>
          </a:bodyPr>
          <a:lstStyle/>
          <a:p>
            <a:r>
              <a:rPr lang="en-US" b="1" dirty="0" err="1">
                <a:solidFill>
                  <a:srgbClr val="008000"/>
                </a:solidFill>
              </a:rPr>
              <a:t>Neutrini</a:t>
            </a:r>
            <a:r>
              <a:rPr lang="en-US" b="1" dirty="0">
                <a:solidFill>
                  <a:srgbClr val="008000"/>
                </a:solidFill>
              </a:rPr>
              <a:t>:</a:t>
            </a:r>
          </a:p>
          <a:p>
            <a:endParaRPr lang="en-US" dirty="0"/>
          </a:p>
          <a:p>
            <a:r>
              <a:rPr lang="en-US" dirty="0" err="1">
                <a:solidFill>
                  <a:srgbClr val="0432FF"/>
                </a:solidFill>
              </a:rPr>
              <a:t>Intergagiscono</a:t>
            </a:r>
            <a:r>
              <a:rPr lang="en-US" dirty="0">
                <a:solidFill>
                  <a:srgbClr val="0432FF"/>
                </a:solidFill>
              </a:rPr>
              <a:t> via </a:t>
            </a:r>
            <a:r>
              <a:rPr lang="en-US" dirty="0" err="1">
                <a:solidFill>
                  <a:srgbClr val="0432FF"/>
                </a:solidFill>
              </a:rPr>
              <a:t>interazione</a:t>
            </a:r>
            <a:r>
              <a:rPr lang="en-US" dirty="0">
                <a:solidFill>
                  <a:srgbClr val="0432FF"/>
                </a:solidFill>
              </a:rPr>
              <a:t>:</a:t>
            </a:r>
          </a:p>
          <a:p>
            <a:r>
              <a:rPr lang="fr-FR" dirty="0" err="1">
                <a:solidFill>
                  <a:srgbClr val="0432FF"/>
                </a:solidFill>
              </a:rPr>
              <a:t>Debole</a:t>
            </a:r>
            <a:endParaRPr lang="en-US" dirty="0">
              <a:solidFill>
                <a:srgbClr val="0432FF"/>
              </a:solidFill>
            </a:endParaRPr>
          </a:p>
        </p:txBody>
      </p:sp>
    </p:spTree>
    <p:extLst>
      <p:ext uri="{BB962C8B-B14F-4D97-AF65-F5344CB8AC3E}">
        <p14:creationId xmlns:p14="http://schemas.microsoft.com/office/powerpoint/2010/main" val="277464105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15959</TotalTime>
  <Words>1427</Words>
  <Application>Microsoft Macintosh PowerPoint</Application>
  <PresentationFormat>On-screen Show (4:3)</PresentationFormat>
  <Paragraphs>261</Paragraphs>
  <Slides>35</Slides>
  <Notes>9</Notes>
  <HiddenSlides>0</HiddenSlides>
  <MMClips>0</MMClips>
  <ScaleCrop>false</ScaleCrop>
  <HeadingPairs>
    <vt:vector size="8" baseType="variant">
      <vt:variant>
        <vt:lpstr>Fonts Used</vt:lpstr>
      </vt:variant>
      <vt:variant>
        <vt:i4>11</vt:i4>
      </vt:variant>
      <vt:variant>
        <vt:lpstr>Theme</vt:lpstr>
      </vt:variant>
      <vt:variant>
        <vt:i4>1</vt:i4>
      </vt:variant>
      <vt:variant>
        <vt:lpstr>Embedded OLE Servers</vt:lpstr>
      </vt:variant>
      <vt:variant>
        <vt:i4>1</vt:i4>
      </vt:variant>
      <vt:variant>
        <vt:lpstr>Slide Titles</vt:lpstr>
      </vt:variant>
      <vt:variant>
        <vt:i4>35</vt:i4>
      </vt:variant>
    </vt:vector>
  </HeadingPairs>
  <TitlesOfParts>
    <vt:vector size="48" baseType="lpstr">
      <vt:lpstr>-webkit-standard</vt:lpstr>
      <vt:lpstr>Arial</vt:lpstr>
      <vt:lpstr>Calibri</vt:lpstr>
      <vt:lpstr>Calibri Light</vt:lpstr>
      <vt:lpstr>Georgia</vt:lpstr>
      <vt:lpstr>inherit</vt:lpstr>
      <vt:lpstr>Symbol</vt:lpstr>
      <vt:lpstr>Times</vt:lpstr>
      <vt:lpstr>Times New Roman</vt:lpstr>
      <vt:lpstr>Verdana</vt:lpstr>
      <vt:lpstr>Wingdings</vt:lpstr>
      <vt:lpstr>Office Theme</vt:lpstr>
      <vt:lpstr>Equation</vt:lpstr>
      <vt:lpstr>PowerPoint Presentation</vt:lpstr>
      <vt:lpstr>Il Modello Standard</vt:lpstr>
      <vt:lpstr>Il Modello Standard</vt:lpstr>
      <vt:lpstr>I numeri quantici sono conservati</vt:lpstr>
      <vt:lpstr>Le interazioni</vt:lpstr>
      <vt:lpstr>Le interazioni</vt:lpstr>
      <vt:lpstr>Interazioni forti</vt:lpstr>
      <vt:lpstr>Interazioni deboli</vt:lpstr>
      <vt:lpstr>Particelle e interazioni </vt:lpstr>
      <vt:lpstr>Come ricostruiamo le particelle </vt:lpstr>
      <vt:lpstr>PowerPoint Presentation</vt:lpstr>
      <vt:lpstr>CMS</vt:lpstr>
      <vt:lpstr>CMS a LHC</vt:lpstr>
      <vt:lpstr>PowerPoint Presentation</vt:lpstr>
      <vt:lpstr>PowerPoint Presentation</vt:lpstr>
      <vt:lpstr>PowerPoint Presentation</vt:lpstr>
      <vt:lpstr>PowerPoint Presentation</vt:lpstr>
      <vt:lpstr>PowerPoint Presentation</vt:lpstr>
      <vt:lpstr>PowerPoint Presentation</vt:lpstr>
      <vt:lpstr>Particles’ identification</vt:lpstr>
      <vt:lpstr>PowerPoint Presentation</vt:lpstr>
      <vt:lpstr>Come riconosciamo le particelle </vt:lpstr>
      <vt:lpstr>Neutrino &amp; energia mancante</vt:lpstr>
      <vt:lpstr>Inoltre, per riconoscere gli eventi</vt:lpstr>
      <vt:lpstr>Massa et impulso traverso</vt:lpstr>
      <vt:lpstr> W+ et W-</vt:lpstr>
      <vt:lpstr>Stato finale a 4 leptoni</vt:lpstr>
      <vt:lpstr>Eventi ZZ, ZW e WW</vt:lpstr>
      <vt:lpstr>PowerPoint Presentation</vt:lpstr>
      <vt:lpstr>PowerPoint Presentation</vt:lpstr>
      <vt:lpstr>PowerPoint Presentation</vt:lpstr>
      <vt:lpstr>Il bosone di Higgs</vt:lpstr>
      <vt:lpstr>I quark nel protone</vt:lpstr>
      <vt:lpstr>Il campo magnetico</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Chiara Mariotti</dc:creator>
  <cp:lastModifiedBy>Chiara Mariotti</cp:lastModifiedBy>
  <cp:revision>20</cp:revision>
  <cp:lastPrinted>2023-12-06T13:23:06Z</cp:lastPrinted>
  <dcterms:created xsi:type="dcterms:W3CDTF">2021-11-29T11:01:10Z</dcterms:created>
  <dcterms:modified xsi:type="dcterms:W3CDTF">2025-03-31T11:03:38Z</dcterms:modified>
</cp:coreProperties>
</file>