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5" r:id="rId3"/>
    <p:sldId id="274" r:id="rId4"/>
    <p:sldId id="280" r:id="rId5"/>
    <p:sldId id="273" r:id="rId6"/>
    <p:sldId id="277" r:id="rId7"/>
    <p:sldId id="27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0" autoAdjust="0"/>
    <p:restoredTop sz="94660"/>
  </p:normalViewPr>
  <p:slideViewPr>
    <p:cSldViewPr snapToGrid="0">
      <p:cViewPr>
        <p:scale>
          <a:sx n="80" d="100"/>
          <a:sy n="80" d="100"/>
        </p:scale>
        <p:origin x="1781" y="8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0F090-6175-44E7-BDD2-52A0240C15AC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C8BF95-815D-4BB7-ABFA-B06722FD34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232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95108D-9351-47B0-8A10-CF68EB85C4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954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89F42-7429-D888-75AA-5B679571E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71F258-624F-3CF0-C9D8-D871DBBAEC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FB506-5A7D-9777-3B48-B74E978ED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39EED8-9976-2E3B-BD98-2F2C18E81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19B6E-5604-2652-5651-10EA73149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096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E6DF0-4124-EF73-B828-F9E5BE648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E91EDF-C7D4-BD84-9B2F-82B9841661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35B37-DF28-07B3-F941-B9721DA2F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F583C-38A6-C2DD-BED6-4806ED1C4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D7557B-FD2A-0A4D-09AE-579D294CF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462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8D8AED-7C87-831A-60CA-19B383E892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EEE6D7-16F5-D2AE-5C47-C5EAA2BE53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EFE15-26DA-DA0A-E2AD-CAEF3438F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ADEC2-6B7F-323D-84E2-A8BBEE4F1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6EBDE7-4988-1927-9108-D772A9E0E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8357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039B1-49CD-2656-F420-EA0FC83CD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AE1E4-31FF-F954-A06D-8B0551026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86817C-77D6-03D1-1C67-4439605FC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FAA89-506D-1E1F-21C9-A84167B62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C6FE8F-A463-1654-2A14-E22675E42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917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692AB-43F9-6D93-FC19-C535937A3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94145-58C8-E1A3-5436-F4CDC86A19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99250-027F-20DE-02FC-477097579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35A3F-73EC-0060-0CFB-B5E445279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389EE6-5554-6E8A-BD02-CBC640F0B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952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2BBA2-4CA2-3F55-DC48-65B4098A35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6ED4D4-8D11-E7C7-B009-AE80881CEE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9699D8-F0A7-153D-7023-0E83EF05EA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1528E3-3418-C43E-B746-80F0D8E26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A8D224-8CC5-28B1-A6DC-8D73EA94D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B16D36-3B74-CB32-953A-8746DF671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196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5C1F4-E918-AED7-8669-C9A167C0F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B12254-11BD-0119-035D-A56C1CE342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B508E-03FD-D774-061E-6FC70B52FF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0DC62D-E2FE-2366-D697-64E0113AD5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DE59F5-8AA5-C0D9-7F12-EFA739E68C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C931E2-6CDB-D798-70C0-EF7BF7B61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3A9094-773E-BE93-FEC4-2D7CAB94D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57B6E4-A950-307C-80B8-AC10559B5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947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F2512-CF8E-CE55-C6A4-6CD4111DF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8B25E0-099F-C308-4ACA-A88FEAB01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4F3ACE-DCFB-9A37-EC30-B002D1DAF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D2A767-3FD5-53AA-7878-8B33AD820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6088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B47529-13FD-1C37-57D1-9AF9AB962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3B8486-4CE8-D5DA-1266-FCB744539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87BB12-7F54-BDDF-7901-2ECC5E55F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584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F9245-08DD-3D21-E5DC-7F0256CA6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B4E63-FF7C-C496-CC19-CD4CC38B3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67FB2-48C4-ED47-B6EF-77600BC1E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B0EE0-DD00-9927-928F-3E1C26E19E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D1F8B5-1168-D4D2-ADB5-8B84CFFD6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854843-7C40-3398-A04D-835478648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888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D2099-4910-F864-62B8-861A4A6AA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9292DE-8C7E-AB28-19CF-5412C224BC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3E0676-3699-DBBB-CE0E-E322A21C3B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D750-C183-3C00-E904-E6C62DF4F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406612-4EF9-DCF3-08A2-0D8C01102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31EBE1-9B06-B1C2-6526-AF497726E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4FABFC-67A6-C870-D8C7-F7F7B6A6D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82977-B2D2-B0F7-05F2-729B0E46F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39036-A777-1307-3EFA-EAF675A5FF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44BB19-8648-4452-877D-E3A7485F1F93}" type="datetimeFigureOut">
              <a:rPr lang="en-GB" smtClean="0"/>
              <a:t>31/05/2024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9F582-FE90-0D2B-DBA6-B0EFE13796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D9906E-00C8-5F1A-035D-8DCE286373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930B4B-495F-42E5-8D8E-A5A3077622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6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C3937-C9CB-ECC9-A939-1F3C418DD3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SHiP 2D model for field homogeneity optimization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41634A-81E7-C4A5-0C3F-756E9EA9EF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Lucie Baudin </a:t>
            </a:r>
          </a:p>
          <a:p>
            <a:r>
              <a:rPr lang="en-US" dirty="0"/>
              <a:t>31/05/2024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241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F15D2-0007-59E5-A891-325C96C3C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04F8C-965B-6E8B-55AF-2A1C5C4B7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1B9B980-4335-D2E8-67EC-BB64A2139F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115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A36D6DB-0DD9-0DE7-24CB-B355E3250AB5}"/>
              </a:ext>
            </a:extLst>
          </p:cNvPr>
          <p:cNvSpPr txBox="1"/>
          <p:nvPr/>
        </p:nvSpPr>
        <p:spPr>
          <a:xfrm>
            <a:off x="393540" y="5976908"/>
            <a:ext cx="7321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Maximal space allocation on spectrometer yokes in ECN3 cavern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331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288CD-2CF1-5C02-4D9B-485660884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537DF3-12A3-8E23-0F21-5284EB28FD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5517A0C4-2C09-FC68-D0BF-097C47A41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9894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BBD77B-8649-A17E-E02C-48B94029927C}"/>
              </a:ext>
            </a:extLst>
          </p:cNvPr>
          <p:cNvSpPr txBox="1"/>
          <p:nvPr/>
        </p:nvSpPr>
        <p:spPr>
          <a:xfrm>
            <a:off x="2219325" y="4001294"/>
            <a:ext cx="158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 excavation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854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5658E-47AC-282A-357F-5BF43EFE3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ECN3 Visit</a:t>
            </a:r>
            <a:endParaRPr lang="en-GB" dirty="0"/>
          </a:p>
        </p:txBody>
      </p:sp>
      <p:pic>
        <p:nvPicPr>
          <p:cNvPr id="5" name="Content Placeholder 4" descr="Inside a factory with machines and machinery&#10;&#10;Description automatically generated">
            <a:extLst>
              <a:ext uri="{FF2B5EF4-FFF2-40B4-BE49-F238E27FC236}">
                <a16:creationId xmlns:a16="http://schemas.microsoft.com/office/drawing/2014/main" id="{0688429D-CE34-92BD-039E-E173A1D495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744" y="365125"/>
            <a:ext cx="4564856" cy="6086475"/>
          </a:xfrm>
        </p:spPr>
      </p:pic>
      <p:pic>
        <p:nvPicPr>
          <p:cNvPr id="7" name="Picture 6" descr="A large blue and green metal tanks in a warehouse&#10;&#10;Description automatically generated">
            <a:extLst>
              <a:ext uri="{FF2B5EF4-FFF2-40B4-BE49-F238E27FC236}">
                <a16:creationId xmlns:a16="http://schemas.microsoft.com/office/drawing/2014/main" id="{AEF2C4D6-F911-9830-C1A6-9D8EF98028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371599"/>
            <a:ext cx="6134100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194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3EBCA0-4B2D-D2B4-2DE7-1F301B476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7827"/>
            <a:ext cx="6899002" cy="47668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743E99-4CD0-C55C-6548-768C07B88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SHiP 2D model for field homogeneity optimization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A666CD-6733-2E01-7A53-B8FBD8F48B91}"/>
              </a:ext>
            </a:extLst>
          </p:cNvPr>
          <p:cNvSpPr txBox="1"/>
          <p:nvPr/>
        </p:nvSpPr>
        <p:spPr>
          <a:xfrm>
            <a:off x="6918922" y="1700019"/>
            <a:ext cx="496590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Requirements:</a:t>
            </a:r>
          </a:p>
          <a:p>
            <a:r>
              <a:rPr lang="en-US" dirty="0"/>
              <a:t>Acceptance: 6 m x 4 m</a:t>
            </a:r>
          </a:p>
          <a:p>
            <a:r>
              <a:rPr lang="en-US" dirty="0"/>
              <a:t>Coil dimensions: 150 mm x 90 mm (I = 72 x 4000 A)</a:t>
            </a:r>
          </a:p>
          <a:p>
            <a:r>
              <a:rPr lang="en-US" dirty="0"/>
              <a:t>Space allocation for cryostat: 100 mm </a:t>
            </a:r>
          </a:p>
          <a:p>
            <a:r>
              <a:rPr lang="en-US" dirty="0"/>
              <a:t>Space allocation for vacuum chamber : 100 mm</a:t>
            </a:r>
          </a:p>
          <a:p>
            <a:r>
              <a:rPr lang="en-US" dirty="0"/>
              <a:t>BY0 &gt; ~0.15</a:t>
            </a:r>
          </a:p>
          <a:p>
            <a:r>
              <a:rPr lang="en-US" dirty="0"/>
              <a:t>Max Yoke Dimension X = 4300 mm</a:t>
            </a:r>
            <a:br>
              <a:rPr lang="en-GB" dirty="0"/>
            </a:br>
            <a:endParaRPr lang="en-GB" sz="1200" dirty="0">
              <a:effectLst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72F05C-04A1-95DA-B516-476C5AD4B044}"/>
              </a:ext>
            </a:extLst>
          </p:cNvPr>
          <p:cNvSpPr txBox="1"/>
          <p:nvPr/>
        </p:nvSpPr>
        <p:spPr>
          <a:xfrm>
            <a:off x="3100341" y="3478696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Shim 1</a:t>
            </a:r>
            <a:endParaRPr lang="en-GB" sz="11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FACF59-009B-B813-BEDB-426E082A9DEF}"/>
              </a:ext>
            </a:extLst>
          </p:cNvPr>
          <p:cNvSpPr txBox="1"/>
          <p:nvPr/>
        </p:nvSpPr>
        <p:spPr>
          <a:xfrm>
            <a:off x="3524698" y="3533246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Shim 2</a:t>
            </a:r>
            <a:endParaRPr lang="en-GB" sz="11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84A5DA-FF17-4D73-59CF-623B29214343}"/>
              </a:ext>
            </a:extLst>
          </p:cNvPr>
          <p:cNvSpPr txBox="1"/>
          <p:nvPr/>
        </p:nvSpPr>
        <p:spPr>
          <a:xfrm>
            <a:off x="3966786" y="3576977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Shim 3</a:t>
            </a:r>
            <a:endParaRPr lang="en-GB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F418776-F6F6-B697-1481-CE3BE907C220}"/>
              </a:ext>
            </a:extLst>
          </p:cNvPr>
          <p:cNvSpPr txBox="1"/>
          <p:nvPr/>
        </p:nvSpPr>
        <p:spPr>
          <a:xfrm rot="5400000">
            <a:off x="4582533" y="5519020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Shim 4</a:t>
            </a:r>
            <a:endParaRPr lang="en-GB" sz="11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774C51-9B04-5511-14F5-F910F94CC5DA}"/>
              </a:ext>
            </a:extLst>
          </p:cNvPr>
          <p:cNvSpPr txBox="1"/>
          <p:nvPr/>
        </p:nvSpPr>
        <p:spPr>
          <a:xfrm>
            <a:off x="6985664" y="4261643"/>
            <a:ext cx="1981979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</a:rPr>
              <a:t>#coiloff_X=100</a:t>
            </a:r>
          </a:p>
          <a:p>
            <a:r>
              <a:rPr lang="en-GB" sz="1200" dirty="0"/>
              <a:t>#coiloff_Y=-100</a:t>
            </a:r>
          </a:p>
          <a:p>
            <a:r>
              <a:rPr lang="en-GB" sz="1200" dirty="0">
                <a:effectLst/>
              </a:rPr>
              <a:t>#backleg_X=1000</a:t>
            </a:r>
          </a:p>
          <a:p>
            <a:r>
              <a:rPr lang="en-GB" sz="1200" dirty="0">
                <a:effectLst/>
              </a:rPr>
              <a:t>#backleg_Y=1000</a:t>
            </a:r>
          </a:p>
          <a:p>
            <a:r>
              <a:rPr lang="en-GB" sz="1200" dirty="0">
                <a:effectLst/>
              </a:rPr>
              <a:t>#pole_Y=250</a:t>
            </a:r>
          </a:p>
          <a:p>
            <a:r>
              <a:rPr lang="en-GB" sz="1200" dirty="0">
                <a:effectLst/>
              </a:rPr>
              <a:t>#shim1_X=1200</a:t>
            </a:r>
          </a:p>
          <a:p>
            <a:r>
              <a:rPr lang="en-GB" sz="1200" dirty="0">
                <a:effectLst/>
              </a:rPr>
              <a:t>#shim1_Y=50</a:t>
            </a:r>
          </a:p>
          <a:p>
            <a:r>
              <a:rPr lang="en-GB" sz="1200" dirty="0">
                <a:effectLst/>
              </a:rPr>
              <a:t>#shim2_X=800</a:t>
            </a:r>
          </a:p>
          <a:p>
            <a:r>
              <a:rPr lang="en-GB" sz="1200" dirty="0">
                <a:effectLst/>
              </a:rPr>
              <a:t>#shim2_Y=100</a:t>
            </a:r>
          </a:p>
          <a:p>
            <a:r>
              <a:rPr lang="en-GB" sz="1200" dirty="0">
                <a:effectLst/>
              </a:rPr>
              <a:t>#shim3_X=400</a:t>
            </a:r>
          </a:p>
          <a:p>
            <a:r>
              <a:rPr lang="en-GB" sz="1200" dirty="0">
                <a:effectLst/>
              </a:rPr>
              <a:t>#shim3_Y=100</a:t>
            </a:r>
          </a:p>
          <a:p>
            <a:r>
              <a:rPr lang="en-GB" sz="1200" dirty="0">
                <a:effectLst/>
              </a:rPr>
              <a:t>#shim4_X=100</a:t>
            </a:r>
          </a:p>
          <a:p>
            <a:r>
              <a:rPr lang="en-GB" sz="1200" dirty="0">
                <a:effectLst/>
              </a:rPr>
              <a:t>#shim4_Y=1000</a:t>
            </a:r>
            <a:endParaRPr lang="en-GB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54D3D4-F2DB-9967-592B-55831A666E3D}"/>
              </a:ext>
            </a:extLst>
          </p:cNvPr>
          <p:cNvSpPr txBox="1"/>
          <p:nvPr/>
        </p:nvSpPr>
        <p:spPr>
          <a:xfrm>
            <a:off x="910376" y="3579198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Shim 7</a:t>
            </a:r>
            <a:endParaRPr lang="en-GB" sz="11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B5BE1A-4378-ABF1-8B93-BBD3CF519FB1}"/>
              </a:ext>
            </a:extLst>
          </p:cNvPr>
          <p:cNvSpPr txBox="1"/>
          <p:nvPr/>
        </p:nvSpPr>
        <p:spPr>
          <a:xfrm>
            <a:off x="1342684" y="3530377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Shim 6</a:t>
            </a:r>
            <a:endParaRPr lang="en-GB" sz="11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17AE95-9398-411D-7B5F-787FF20C3943}"/>
              </a:ext>
            </a:extLst>
          </p:cNvPr>
          <p:cNvSpPr txBox="1"/>
          <p:nvPr/>
        </p:nvSpPr>
        <p:spPr>
          <a:xfrm>
            <a:off x="1760263" y="3478696"/>
            <a:ext cx="5709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Shim 5</a:t>
            </a:r>
            <a:endParaRPr lang="en-GB" sz="1100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B5CB1D6-9D08-C4F9-6F74-593BE7009747}"/>
              </a:ext>
            </a:extLst>
          </p:cNvPr>
          <p:cNvCxnSpPr>
            <a:cxnSpLocks/>
          </p:cNvCxnSpPr>
          <p:nvPr/>
        </p:nvCxnSpPr>
        <p:spPr>
          <a:xfrm>
            <a:off x="4346550" y="3944733"/>
            <a:ext cx="13716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EE8B0D-55C9-38B4-0A89-4CA83DA1B198}"/>
              </a:ext>
            </a:extLst>
          </p:cNvPr>
          <p:cNvCxnSpPr>
            <a:cxnSpLocks/>
          </p:cNvCxnSpPr>
          <p:nvPr/>
        </p:nvCxnSpPr>
        <p:spPr>
          <a:xfrm>
            <a:off x="4912421" y="3802937"/>
            <a:ext cx="0" cy="10520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0D6DC68-81DE-7B03-9137-67115008C8C6}"/>
              </a:ext>
            </a:extLst>
          </p:cNvPr>
          <p:cNvSpPr txBox="1"/>
          <p:nvPr/>
        </p:nvSpPr>
        <p:spPr>
          <a:xfrm>
            <a:off x="4912421" y="3724735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Coil off set Y</a:t>
            </a:r>
            <a:endParaRPr lang="en-GB" sz="11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E5B6A5F-27D1-5136-1FAC-842B760774AF}"/>
              </a:ext>
            </a:extLst>
          </p:cNvPr>
          <p:cNvSpPr txBox="1"/>
          <p:nvPr/>
        </p:nvSpPr>
        <p:spPr>
          <a:xfrm>
            <a:off x="3940258" y="3944733"/>
            <a:ext cx="894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Coil off set X</a:t>
            </a:r>
            <a:endParaRPr lang="en-GB" sz="11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FC12D5F-BCED-6214-ABB0-5F6BF3856B1B}"/>
              </a:ext>
            </a:extLst>
          </p:cNvPr>
          <p:cNvSpPr txBox="1"/>
          <p:nvPr/>
        </p:nvSpPr>
        <p:spPr>
          <a:xfrm>
            <a:off x="2711394" y="6215876"/>
            <a:ext cx="4528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BY 0</a:t>
            </a:r>
            <a:endParaRPr lang="en-GB" sz="12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3449E7-789A-81DD-A526-744036F3703D}"/>
              </a:ext>
            </a:extLst>
          </p:cNvPr>
          <p:cNvSpPr txBox="1"/>
          <p:nvPr/>
        </p:nvSpPr>
        <p:spPr>
          <a:xfrm>
            <a:off x="4854389" y="6215876"/>
            <a:ext cx="8327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BY 0 +30%</a:t>
            </a:r>
            <a:endParaRPr lang="en-GB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9CE462C-838D-81D6-0C3F-48F94212E01C}"/>
              </a:ext>
            </a:extLst>
          </p:cNvPr>
          <p:cNvSpPr txBox="1"/>
          <p:nvPr/>
        </p:nvSpPr>
        <p:spPr>
          <a:xfrm>
            <a:off x="612331" y="6206477"/>
            <a:ext cx="8023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BY 0 -30%</a:t>
            </a:r>
            <a:endParaRPr lang="en-GB" sz="1200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B1474CD-BF1F-74D7-48A8-F68A1B8674C8}"/>
              </a:ext>
            </a:extLst>
          </p:cNvPr>
          <p:cNvCxnSpPr/>
          <p:nvPr/>
        </p:nvCxnSpPr>
        <p:spPr>
          <a:xfrm>
            <a:off x="4638675" y="2590800"/>
            <a:ext cx="0" cy="98617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12F23804-2CA1-7B64-A7FE-79ED3B6346EA}"/>
              </a:ext>
            </a:extLst>
          </p:cNvPr>
          <p:cNvSpPr txBox="1"/>
          <p:nvPr/>
        </p:nvSpPr>
        <p:spPr>
          <a:xfrm>
            <a:off x="4596801" y="2643141"/>
            <a:ext cx="7537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Back leg Y</a:t>
            </a:r>
            <a:endParaRPr lang="en-GB" sz="11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348BD3D-EC25-F2F0-851B-9A0AF7EF02C4}"/>
              </a:ext>
            </a:extLst>
          </p:cNvPr>
          <p:cNvCxnSpPr>
            <a:cxnSpLocks/>
          </p:cNvCxnSpPr>
          <p:nvPr/>
        </p:nvCxnSpPr>
        <p:spPr>
          <a:xfrm flipH="1">
            <a:off x="4854389" y="3629318"/>
            <a:ext cx="104158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270B857D-37ED-3409-891A-04A62CB4EBA9}"/>
              </a:ext>
            </a:extLst>
          </p:cNvPr>
          <p:cNvSpPr txBox="1"/>
          <p:nvPr/>
        </p:nvSpPr>
        <p:spPr>
          <a:xfrm>
            <a:off x="5257081" y="3358235"/>
            <a:ext cx="75854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Back leg X</a:t>
            </a:r>
            <a:endParaRPr lang="en-GB" sz="11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92B04B7-3C85-7477-9B11-E882F22BE20B}"/>
              </a:ext>
            </a:extLst>
          </p:cNvPr>
          <p:cNvSpPr txBox="1"/>
          <p:nvPr/>
        </p:nvSpPr>
        <p:spPr>
          <a:xfrm>
            <a:off x="9296920" y="4482835"/>
            <a:ext cx="24110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</a:rPr>
              <a:t>BY field map </a:t>
            </a:r>
          </a:p>
          <a:p>
            <a:r>
              <a:rPr lang="en-GB" sz="1200" dirty="0"/>
              <a:t>On radius R=2000mm b3, b5, b7</a:t>
            </a:r>
          </a:p>
          <a:p>
            <a:r>
              <a:rPr lang="en-GB" sz="1200" dirty="0"/>
              <a:t>BY average on Y=0, Y= 250 mm and Y= 500 mm</a:t>
            </a:r>
          </a:p>
          <a:p>
            <a:r>
              <a:rPr lang="en-GB" sz="1200" dirty="0"/>
              <a:t>Harmonics: B3, B5, and B7</a:t>
            </a:r>
          </a:p>
          <a:p>
            <a:endParaRPr lang="en-GB" sz="1200" dirty="0"/>
          </a:p>
          <a:p>
            <a:r>
              <a:rPr lang="en-GB" sz="1200" dirty="0" err="1"/>
              <a:t>Bmax</a:t>
            </a:r>
            <a:r>
              <a:rPr lang="en-GB" sz="1200" dirty="0"/>
              <a:t> iron</a:t>
            </a:r>
          </a:p>
          <a:p>
            <a:r>
              <a:rPr lang="en-GB" sz="1200" dirty="0" err="1"/>
              <a:t>Bmax</a:t>
            </a:r>
            <a:r>
              <a:rPr lang="en-GB" sz="1200" dirty="0"/>
              <a:t> coil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B4C4990-EE51-75A6-A5D2-3521A5744E56}"/>
              </a:ext>
            </a:extLst>
          </p:cNvPr>
          <p:cNvSpPr txBox="1"/>
          <p:nvPr/>
        </p:nvSpPr>
        <p:spPr>
          <a:xfrm>
            <a:off x="1012802" y="2052746"/>
            <a:ext cx="42442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Input parameters for yoke optimisation: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596741E-DBD9-4F6D-04A6-43E726A4C45D}"/>
              </a:ext>
            </a:extLst>
          </p:cNvPr>
          <p:cNvSpPr txBox="1"/>
          <p:nvPr/>
        </p:nvSpPr>
        <p:spPr>
          <a:xfrm>
            <a:off x="6896062" y="3892311"/>
            <a:ext cx="2400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Parameters displayed: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14BAB2-F30E-FCCF-A9E0-C908DA9ACAED}"/>
              </a:ext>
            </a:extLst>
          </p:cNvPr>
          <p:cNvSpPr txBox="1"/>
          <p:nvPr/>
        </p:nvSpPr>
        <p:spPr>
          <a:xfrm>
            <a:off x="9261256" y="3904161"/>
            <a:ext cx="2400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Output parameters:</a:t>
            </a:r>
          </a:p>
        </p:txBody>
      </p:sp>
    </p:spTree>
    <p:extLst>
      <p:ext uri="{BB962C8B-B14F-4D97-AF65-F5344CB8AC3E}">
        <p14:creationId xmlns:p14="http://schemas.microsoft.com/office/powerpoint/2010/main" val="657606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rainbow colored graph with numbers&#10;&#10;Description automatically generated">
            <a:extLst>
              <a:ext uri="{FF2B5EF4-FFF2-40B4-BE49-F238E27FC236}">
                <a16:creationId xmlns:a16="http://schemas.microsoft.com/office/drawing/2014/main" id="{6787312B-96D3-B35D-B165-05E742AEC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6348" y="4738171"/>
            <a:ext cx="2117457" cy="1463040"/>
          </a:xfrm>
          <a:prstGeom prst="rect">
            <a:avLst/>
          </a:prstGeom>
        </p:spPr>
      </p:pic>
      <p:pic>
        <p:nvPicPr>
          <p:cNvPr id="11" name="Picture 10" descr="A screen shot of a computer&#10;&#10;Description automatically generated">
            <a:extLst>
              <a:ext uri="{FF2B5EF4-FFF2-40B4-BE49-F238E27FC236}">
                <a16:creationId xmlns:a16="http://schemas.microsoft.com/office/drawing/2014/main" id="{5F5BDA60-23CA-D953-375E-84E6C8559F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6313" y="2743314"/>
            <a:ext cx="2117457" cy="1463040"/>
          </a:xfrm>
          <a:prstGeom prst="rect">
            <a:avLst/>
          </a:prstGeom>
        </p:spPr>
      </p:pic>
      <p:pic>
        <p:nvPicPr>
          <p:cNvPr id="13" name="Picture 12" descr="A screen shot of a graph&#10;&#10;Description automatically generated">
            <a:extLst>
              <a:ext uri="{FF2B5EF4-FFF2-40B4-BE49-F238E27FC236}">
                <a16:creationId xmlns:a16="http://schemas.microsoft.com/office/drawing/2014/main" id="{627518AA-EB22-86BE-3B74-5CC5947C6D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77426" y="4738169"/>
            <a:ext cx="2117457" cy="1463040"/>
          </a:xfrm>
          <a:prstGeom prst="rect">
            <a:avLst/>
          </a:prstGeom>
        </p:spPr>
      </p:pic>
      <p:pic>
        <p:nvPicPr>
          <p:cNvPr id="15" name="Picture 14" descr="A screen shot of a computer&#10;&#10;Description automatically generated">
            <a:extLst>
              <a:ext uri="{FF2B5EF4-FFF2-40B4-BE49-F238E27FC236}">
                <a16:creationId xmlns:a16="http://schemas.microsoft.com/office/drawing/2014/main" id="{72D59D98-EE14-4BED-F846-BE7CED743A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90948" y="2743314"/>
            <a:ext cx="2117457" cy="1463040"/>
          </a:xfrm>
          <a:prstGeom prst="rect">
            <a:avLst/>
          </a:prstGeom>
        </p:spPr>
      </p:pic>
      <p:pic>
        <p:nvPicPr>
          <p:cNvPr id="17" name="Picture 16" descr="A graph of a graph showing 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673416AC-CA4E-1425-0552-1AED79AF8F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85681" y="4738169"/>
            <a:ext cx="2117457" cy="1463040"/>
          </a:xfrm>
          <a:prstGeom prst="rect">
            <a:avLst/>
          </a:prstGeom>
        </p:spPr>
      </p:pic>
      <p:pic>
        <p:nvPicPr>
          <p:cNvPr id="19" name="Picture 18" descr="A screen shot of a graph&#10;&#10;Description automatically generated">
            <a:extLst>
              <a:ext uri="{FF2B5EF4-FFF2-40B4-BE49-F238E27FC236}">
                <a16:creationId xmlns:a16="http://schemas.microsoft.com/office/drawing/2014/main" id="{106B324B-66D2-4F9B-AB8E-C180F0FD0E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441672" y="2743314"/>
            <a:ext cx="2117457" cy="1463040"/>
          </a:xfrm>
          <a:prstGeom prst="rect">
            <a:avLst/>
          </a:prstGeom>
        </p:spPr>
      </p:pic>
      <p:pic>
        <p:nvPicPr>
          <p:cNvPr id="21" name="Picture 20" descr="A rainbow colored graph with numbers and a red and blue circle&#10;&#10;Description automatically generated with medium confidence">
            <a:extLst>
              <a:ext uri="{FF2B5EF4-FFF2-40B4-BE49-F238E27FC236}">
                <a16:creationId xmlns:a16="http://schemas.microsoft.com/office/drawing/2014/main" id="{C7943899-F57B-C527-FA07-8F32C4FEDF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15905" y="2743314"/>
            <a:ext cx="2117457" cy="1463040"/>
          </a:xfrm>
          <a:prstGeom prst="rect">
            <a:avLst/>
          </a:prstGeom>
        </p:spPr>
      </p:pic>
      <p:pic>
        <p:nvPicPr>
          <p:cNvPr id="23" name="Picture 22" descr="A graph of a graph showing 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0087F012-E3F8-F4F6-D6CE-2D2A93DD780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007019" y="4738170"/>
            <a:ext cx="2117457" cy="1463040"/>
          </a:xfrm>
          <a:prstGeom prst="rect">
            <a:avLst/>
          </a:prstGeom>
        </p:spPr>
      </p:pic>
      <p:pic>
        <p:nvPicPr>
          <p:cNvPr id="25" name="Picture 24" descr="A graph showing 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C8EFF7DE-3CE3-03B2-8C81-D8BF923E48F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87621" y="4738168"/>
            <a:ext cx="2117457" cy="1463040"/>
          </a:xfrm>
          <a:prstGeom prst="rect">
            <a:avLst/>
          </a:prstGeom>
        </p:spPr>
      </p:pic>
      <p:pic>
        <p:nvPicPr>
          <p:cNvPr id="29" name="Picture 28" descr="A screen shot of a graph&#10;&#10;Description automatically generated">
            <a:extLst>
              <a:ext uri="{FF2B5EF4-FFF2-40B4-BE49-F238E27FC236}">
                <a16:creationId xmlns:a16="http://schemas.microsoft.com/office/drawing/2014/main" id="{BF77AE2D-508F-9FCE-0EFD-F81988275CD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611468" y="2743314"/>
            <a:ext cx="2117457" cy="1463040"/>
          </a:xfrm>
          <a:prstGeom prst="rect">
            <a:avLst/>
          </a:prstGeom>
        </p:spPr>
      </p:pic>
      <p:pic>
        <p:nvPicPr>
          <p:cNvPr id="31" name="Picture 30" descr="A graph showing 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03208799-9B11-32A2-F48A-5A3A753A866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192070" y="4738168"/>
            <a:ext cx="2117457" cy="1463040"/>
          </a:xfrm>
          <a:prstGeom prst="rect">
            <a:avLst/>
          </a:prstGeom>
        </p:spPr>
      </p:pic>
      <p:pic>
        <p:nvPicPr>
          <p:cNvPr id="33" name="Picture 32" descr="A screen shot of a graph&#10;&#10;Description automatically generated">
            <a:extLst>
              <a:ext uri="{FF2B5EF4-FFF2-40B4-BE49-F238E27FC236}">
                <a16:creationId xmlns:a16="http://schemas.microsoft.com/office/drawing/2014/main" id="{7EB03D4C-D2B0-322B-40FC-C1112DA1D8E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247448" y="2743314"/>
            <a:ext cx="2117457" cy="1463040"/>
          </a:xfrm>
          <a:prstGeom prst="rect">
            <a:avLst/>
          </a:prstGeom>
        </p:spPr>
      </p:pic>
      <p:pic>
        <p:nvPicPr>
          <p:cNvPr id="39" name="Picture 38" descr="A screen shot of a graph&#10;&#10;Description automatically generated">
            <a:extLst>
              <a:ext uri="{FF2B5EF4-FFF2-40B4-BE49-F238E27FC236}">
                <a16:creationId xmlns:a16="http://schemas.microsoft.com/office/drawing/2014/main" id="{7B3C7A51-6B53-CFAE-87FE-3D389721DD5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09808" y="2743314"/>
            <a:ext cx="2117457" cy="1463040"/>
          </a:xfrm>
          <a:prstGeom prst="rect">
            <a:avLst/>
          </a:prstGeom>
        </p:spPr>
      </p:pic>
      <p:pic>
        <p:nvPicPr>
          <p:cNvPr id="41" name="Picture 40" descr="A graph showing 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5AF67312-30B1-6504-1C22-362EB33195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76660" y="4738171"/>
            <a:ext cx="2117457" cy="1463040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CDF7B28-621C-5117-1040-BF26C7D117B8}"/>
              </a:ext>
            </a:extLst>
          </p:cNvPr>
          <p:cNvGraphicFramePr>
            <a:graphicFrameLocks noGrp="1"/>
          </p:cNvGraphicFramePr>
          <p:nvPr/>
        </p:nvGraphicFramePr>
        <p:xfrm>
          <a:off x="106678" y="214837"/>
          <a:ext cx="11978643" cy="6217920"/>
        </p:xfrm>
        <a:graphic>
          <a:graphicData uri="http://schemas.openxmlformats.org/drawingml/2006/table">
            <a:tbl>
              <a:tblPr/>
              <a:tblGrid>
                <a:gridCol w="760842">
                  <a:extLst>
                    <a:ext uri="{9D8B030D-6E8A-4147-A177-3AD203B41FA5}">
                      <a16:colId xmlns:a16="http://schemas.microsoft.com/office/drawing/2014/main" val="1039590503"/>
                    </a:ext>
                  </a:extLst>
                </a:gridCol>
                <a:gridCol w="1602543">
                  <a:extLst>
                    <a:ext uri="{9D8B030D-6E8A-4147-A177-3AD203B41FA5}">
                      <a16:colId xmlns:a16="http://schemas.microsoft.com/office/drawing/2014/main" val="837045309"/>
                    </a:ext>
                  </a:extLst>
                </a:gridCol>
                <a:gridCol w="1602543">
                  <a:extLst>
                    <a:ext uri="{9D8B030D-6E8A-4147-A177-3AD203B41FA5}">
                      <a16:colId xmlns:a16="http://schemas.microsoft.com/office/drawing/2014/main" val="3951207139"/>
                    </a:ext>
                  </a:extLst>
                </a:gridCol>
                <a:gridCol w="1602543">
                  <a:extLst>
                    <a:ext uri="{9D8B030D-6E8A-4147-A177-3AD203B41FA5}">
                      <a16:colId xmlns:a16="http://schemas.microsoft.com/office/drawing/2014/main" val="1918698549"/>
                    </a:ext>
                  </a:extLst>
                </a:gridCol>
                <a:gridCol w="1602543">
                  <a:extLst>
                    <a:ext uri="{9D8B030D-6E8A-4147-A177-3AD203B41FA5}">
                      <a16:colId xmlns:a16="http://schemas.microsoft.com/office/drawing/2014/main" val="4082194692"/>
                    </a:ext>
                  </a:extLst>
                </a:gridCol>
                <a:gridCol w="1602543">
                  <a:extLst>
                    <a:ext uri="{9D8B030D-6E8A-4147-A177-3AD203B41FA5}">
                      <a16:colId xmlns:a16="http://schemas.microsoft.com/office/drawing/2014/main" val="527594023"/>
                    </a:ext>
                  </a:extLst>
                </a:gridCol>
                <a:gridCol w="1602543">
                  <a:extLst>
                    <a:ext uri="{9D8B030D-6E8A-4147-A177-3AD203B41FA5}">
                      <a16:colId xmlns:a16="http://schemas.microsoft.com/office/drawing/2014/main" val="410650429"/>
                    </a:ext>
                  </a:extLst>
                </a:gridCol>
                <a:gridCol w="1602543">
                  <a:extLst>
                    <a:ext uri="{9D8B030D-6E8A-4147-A177-3AD203B41FA5}">
                      <a16:colId xmlns:a16="http://schemas.microsoft.com/office/drawing/2014/main" val="1294897760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Config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4D93D9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278453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BY0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63BE7B"/>
                          </a:highlight>
                          <a:latin typeface="Aptos Narrow" panose="020B0004020202020204" pitchFamily="34" charset="0"/>
                        </a:rPr>
                        <a:t>-0.17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79C47C"/>
                          </a:highlight>
                          <a:latin typeface="Aptos Narrow" panose="020B0004020202020204" pitchFamily="34" charset="0"/>
                        </a:rPr>
                        <a:t>-0.17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A1D07E"/>
                          </a:highlight>
                          <a:latin typeface="Aptos Narrow" panose="020B0004020202020204" pitchFamily="34" charset="0"/>
                        </a:rPr>
                        <a:t>-0.17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ED580"/>
                          </a:highlight>
                          <a:latin typeface="Aptos Narrow" panose="020B0004020202020204" pitchFamily="34" charset="0"/>
                        </a:rPr>
                        <a:t>-0.16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8696B"/>
                          </a:highlight>
                          <a:latin typeface="Aptos Narrow" panose="020B0004020202020204" pitchFamily="34" charset="0"/>
                        </a:rPr>
                        <a:t>-0.15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DBD7C"/>
                          </a:highlight>
                          <a:latin typeface="Aptos Narrow" panose="020B0004020202020204" pitchFamily="34" charset="0"/>
                        </a:rPr>
                        <a:t>-0.16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E983"/>
                          </a:highlight>
                          <a:latin typeface="Aptos Narrow" panose="020B0004020202020204" pitchFamily="34" charset="0"/>
                        </a:rPr>
                        <a:t>-0.16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6917322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Bmodcoil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4D93D9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63BE7B"/>
                          </a:highlight>
                          <a:latin typeface="Aptos Narrow" panose="020B0004020202020204" pitchFamily="34" charset="0"/>
                        </a:rPr>
                        <a:t>1.00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8696B"/>
                          </a:highlight>
                          <a:latin typeface="Aptos Narrow" panose="020B0004020202020204" pitchFamily="34" charset="0"/>
                        </a:rPr>
                        <a:t>1.21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E0E282"/>
                          </a:highlight>
                          <a:latin typeface="Aptos Narrow" panose="020B0004020202020204" pitchFamily="34" charset="0"/>
                        </a:rPr>
                        <a:t>1.10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9ACE7E"/>
                          </a:highlight>
                          <a:latin typeface="Aptos Narrow" panose="020B0004020202020204" pitchFamily="34" charset="0"/>
                        </a:rPr>
                        <a:t>1.04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E884"/>
                          </a:highlight>
                          <a:latin typeface="Aptos Narrow" panose="020B0004020202020204" pitchFamily="34" charset="0"/>
                        </a:rPr>
                        <a:t>1.12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E884"/>
                          </a:highlight>
                          <a:latin typeface="Aptos Narrow" panose="020B0004020202020204" pitchFamily="34" charset="0"/>
                        </a:rPr>
                        <a:t>1.12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E884"/>
                          </a:highlight>
                          <a:latin typeface="Aptos Narrow" panose="020B0004020202020204" pitchFamily="34" charset="0"/>
                        </a:rPr>
                        <a:t>1.12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4100516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Bmodiron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63BE7B"/>
                          </a:highlight>
                          <a:latin typeface="Aptos Narrow" panose="020B0004020202020204" pitchFamily="34" charset="0"/>
                        </a:rPr>
                        <a:t>1.54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BAD780"/>
                          </a:highlight>
                          <a:latin typeface="Aptos Narrow" panose="020B0004020202020204" pitchFamily="34" charset="0"/>
                        </a:rPr>
                        <a:t>1.82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87C87D"/>
                          </a:highlight>
                          <a:latin typeface="Aptos Narrow" panose="020B0004020202020204" pitchFamily="34" charset="0"/>
                        </a:rPr>
                        <a:t>1.65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69BF7B"/>
                          </a:highlight>
                          <a:latin typeface="Aptos Narrow" panose="020B0004020202020204" pitchFamily="34" charset="0"/>
                        </a:rPr>
                        <a:t>1.56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9756E"/>
                          </a:highlight>
                          <a:latin typeface="Aptos Narrow" panose="020B0004020202020204" pitchFamily="34" charset="0"/>
                        </a:rPr>
                        <a:t>2.26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9786E"/>
                          </a:highlight>
                          <a:latin typeface="Aptos Narrow" panose="020B0004020202020204" pitchFamily="34" charset="0"/>
                        </a:rPr>
                        <a:t>2.26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9786E"/>
                          </a:highlight>
                          <a:latin typeface="Aptos Narrow" panose="020B0004020202020204" pitchFamily="34" charset="0"/>
                        </a:rPr>
                        <a:t>2.25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133598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BYavgY0000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63BE7B"/>
                          </a:highlight>
                          <a:latin typeface="Aptos Narrow" panose="020B0004020202020204" pitchFamily="34" charset="0"/>
                        </a:rPr>
                        <a:t>0.98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FE283"/>
                          </a:highlight>
                          <a:latin typeface="Aptos Narrow" panose="020B0004020202020204" pitchFamily="34" charset="0"/>
                        </a:rPr>
                        <a:t>0.88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DCA7D"/>
                          </a:highlight>
                          <a:latin typeface="Aptos Narrow" panose="020B0004020202020204" pitchFamily="34" charset="0"/>
                        </a:rPr>
                        <a:t>0.85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8696B"/>
                          </a:highlight>
                          <a:latin typeface="Aptos Narrow" panose="020B0004020202020204" pitchFamily="34" charset="0"/>
                        </a:rPr>
                        <a:t>0.83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0E784"/>
                          </a:highlight>
                          <a:latin typeface="Aptos Narrow" panose="020B0004020202020204" pitchFamily="34" charset="0"/>
                        </a:rPr>
                        <a:t>0.87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FEB84"/>
                          </a:highlight>
                          <a:latin typeface="Aptos Narrow" panose="020B0004020202020204" pitchFamily="34" charset="0"/>
                        </a:rPr>
                        <a:t>0.86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ED980"/>
                          </a:highlight>
                          <a:latin typeface="Aptos Narrow" panose="020B0004020202020204" pitchFamily="34" charset="0"/>
                        </a:rPr>
                        <a:t>0.86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09504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Harm_B3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63BE7B"/>
                          </a:highlight>
                          <a:latin typeface="Aptos Narrow" panose="020B0004020202020204" pitchFamily="34" charset="0"/>
                        </a:rPr>
                        <a:t>-4.00E-05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E4E382"/>
                          </a:highlight>
                          <a:latin typeface="Aptos Narrow" panose="020B0004020202020204" pitchFamily="34" charset="0"/>
                        </a:rPr>
                        <a:t>3.27E-03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DA81"/>
                          </a:highlight>
                          <a:latin typeface="Aptos Narrow" panose="020B0004020202020204" pitchFamily="34" charset="0"/>
                        </a:rPr>
                        <a:t>4.42E-03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8696B"/>
                          </a:highlight>
                          <a:latin typeface="Aptos Narrow" panose="020B0004020202020204" pitchFamily="34" charset="0"/>
                        </a:rPr>
                        <a:t>7.43E-03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ADD37F"/>
                          </a:highlight>
                          <a:latin typeface="Aptos Narrow" panose="020B0004020202020204" pitchFamily="34" charset="0"/>
                        </a:rPr>
                        <a:t>1.87E-03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6E883"/>
                          </a:highlight>
                          <a:latin typeface="Aptos Narrow" panose="020B0004020202020204" pitchFamily="34" charset="0"/>
                        </a:rPr>
                        <a:t>3.73E-03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E383"/>
                          </a:highlight>
                          <a:latin typeface="Aptos Narrow" panose="020B0004020202020204" pitchFamily="34" charset="0"/>
                        </a:rPr>
                        <a:t>4.17E-03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3722054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Harm_B5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63BE7B"/>
                          </a:highlight>
                          <a:latin typeface="Aptos Narrow" panose="020B0004020202020204" pitchFamily="34" charset="0"/>
                        </a:rPr>
                        <a:t>4.39E-05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CAD79"/>
                          </a:highlight>
                          <a:latin typeface="Aptos Narrow" panose="020B0004020202020204" pitchFamily="34" charset="0"/>
                        </a:rPr>
                        <a:t>1.27E-03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9474"/>
                          </a:highlight>
                          <a:latin typeface="Aptos Narrow" panose="020B0004020202020204" pitchFamily="34" charset="0"/>
                        </a:rPr>
                        <a:t>1.69E-03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ECA7E"/>
                          </a:highlight>
                          <a:latin typeface="Aptos Narrow" panose="020B0004020202020204" pitchFamily="34" charset="0"/>
                        </a:rPr>
                        <a:t>7.95E-04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97B6F"/>
                          </a:highlight>
                          <a:latin typeface="Aptos Narrow" panose="020B0004020202020204" pitchFamily="34" charset="0"/>
                        </a:rPr>
                        <a:t>2.09E-03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A076"/>
                          </a:highlight>
                          <a:latin typeface="Aptos Narrow" panose="020B0004020202020204" pitchFamily="34" charset="0"/>
                        </a:rPr>
                        <a:t>1.49E-03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B9B75"/>
                          </a:highlight>
                          <a:latin typeface="Aptos Narrow" panose="020B0004020202020204" pitchFamily="34" charset="0"/>
                        </a:rPr>
                        <a:t>1.57E-03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222954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Harm_B7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6FC17B"/>
                          </a:highlight>
                          <a:latin typeface="Aptos Narrow" panose="020B0004020202020204" pitchFamily="34" charset="0"/>
                        </a:rPr>
                        <a:t>6.12E-05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C6DA80"/>
                          </a:highlight>
                          <a:latin typeface="Aptos Narrow" panose="020B0004020202020204" pitchFamily="34" charset="0"/>
                        </a:rPr>
                        <a:t>1.78E-04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4DE81"/>
                          </a:highlight>
                          <a:latin typeface="Aptos Narrow" panose="020B0004020202020204" pitchFamily="34" charset="0"/>
                        </a:rPr>
                        <a:t>1.97E-04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FEA84"/>
                          </a:highlight>
                          <a:latin typeface="Aptos Narrow" panose="020B0004020202020204" pitchFamily="34" charset="0"/>
                        </a:rPr>
                        <a:t>2.71E-04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9ACE7E"/>
                          </a:highlight>
                          <a:latin typeface="Aptos Narrow" panose="020B0004020202020204" pitchFamily="34" charset="0"/>
                        </a:rPr>
                        <a:t>1.19E-04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2E783"/>
                          </a:highlight>
                          <a:latin typeface="Aptos Narrow" panose="020B0004020202020204" pitchFamily="34" charset="0"/>
                        </a:rPr>
                        <a:t>2.37E-04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D7DF81"/>
                          </a:highlight>
                          <a:latin typeface="Aptos Narrow" panose="020B0004020202020204" pitchFamily="34" charset="0"/>
                        </a:rPr>
                        <a:t>2.00E-04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8444180"/>
                  </a:ext>
                </a:extLst>
              </a:tr>
              <a:tr h="20116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BY Field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4D93D9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6FC17B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6DA8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6DA8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EA84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9ACE7E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2E783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7DF81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9996628"/>
                  </a:ext>
                </a:extLst>
              </a:tr>
              <a:tr h="20116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B Mod </a:t>
                      </a:r>
                    </a:p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effectLst/>
                          <a:highlight>
                            <a:srgbClr val="4D93D9"/>
                          </a:highlight>
                          <a:latin typeface="Aptos Narrow" panose="020B0004020202020204" pitchFamily="34" charset="0"/>
                        </a:rPr>
                        <a:t>Iron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highlight>
                          <a:srgbClr val="4D93D9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D93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6FC17B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6DA8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C6DA8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EA84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9ACE7E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2E783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D7DF81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75104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2333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14A57E-578B-C2B6-8AE1-7826740A2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candidate from 2D analysis:</a:t>
            </a:r>
            <a:br>
              <a:rPr lang="en-US" dirty="0"/>
            </a:br>
            <a:r>
              <a:rPr lang="en-US" dirty="0" err="1"/>
              <a:t>flaired</a:t>
            </a:r>
            <a:r>
              <a:rPr lang="en-US" dirty="0"/>
              <a:t> ends coils</a:t>
            </a:r>
            <a:endParaRPr lang="en-GB" dirty="0"/>
          </a:p>
        </p:txBody>
      </p:sp>
      <p:pic>
        <p:nvPicPr>
          <p:cNvPr id="5" name="Content Placeholder 4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E523CC7E-3C62-FBE3-104E-298E8C8583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78915"/>
            <a:ext cx="5486400" cy="3790783"/>
          </a:xfrm>
        </p:spPr>
      </p:pic>
      <p:pic>
        <p:nvPicPr>
          <p:cNvPr id="7" name="Picture 6" descr="A rainbow colored graph with numbers and a red square&#10;&#10;Description automatically generated with medium confidence">
            <a:extLst>
              <a:ext uri="{FF2B5EF4-FFF2-40B4-BE49-F238E27FC236}">
                <a16:creationId xmlns:a16="http://schemas.microsoft.com/office/drawing/2014/main" id="{562FBBA4-D50B-960A-E9BA-878B1F8B04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806" y="2078915"/>
            <a:ext cx="5486400" cy="37907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FF6555-B0C3-9C12-D2F1-42ED5BF7FBED}"/>
              </a:ext>
            </a:extLst>
          </p:cNvPr>
          <p:cNvSpPr txBox="1"/>
          <p:nvPr/>
        </p:nvSpPr>
        <p:spPr>
          <a:xfrm>
            <a:off x="6515100" y="5888593"/>
            <a:ext cx="137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Bcoil</a:t>
            </a:r>
            <a:r>
              <a:rPr lang="en-US" dirty="0"/>
              <a:t>= 0.99 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8605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352</Words>
  <Application>Microsoft Office PowerPoint</Application>
  <PresentationFormat>Widescreen</PresentationFormat>
  <Paragraphs>121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Aptos Narrow</vt:lpstr>
      <vt:lpstr>Arial</vt:lpstr>
      <vt:lpstr>Office Theme</vt:lpstr>
      <vt:lpstr>SHiP 2D model for field homogeneity optimization</vt:lpstr>
      <vt:lpstr>PowerPoint Presentation</vt:lpstr>
      <vt:lpstr>PowerPoint Presentation</vt:lpstr>
      <vt:lpstr>ECN3 Visit</vt:lpstr>
      <vt:lpstr>SHiP 2D model for field homogeneity optimization</vt:lpstr>
      <vt:lpstr>PowerPoint Presentation</vt:lpstr>
      <vt:lpstr>Best candidate from 2D analysis: flaired ends coils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SHiP 2D model for field homogeneity optimization</dc:title>
  <dc:creator>Lucie Baudin</dc:creator>
  <cp:lastModifiedBy>Lucie Baudin</cp:lastModifiedBy>
  <cp:revision>1</cp:revision>
  <dcterms:created xsi:type="dcterms:W3CDTF">2024-05-31T12:15:43Z</dcterms:created>
  <dcterms:modified xsi:type="dcterms:W3CDTF">2024-05-31T12:28:16Z</dcterms:modified>
</cp:coreProperties>
</file>