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4" r:id="rId2"/>
  </p:sldMasterIdLst>
  <p:notesMasterIdLst>
    <p:notesMasterId r:id="rId31"/>
  </p:notesMasterIdLst>
  <p:sldIdLst>
    <p:sldId id="256" r:id="rId3"/>
    <p:sldId id="269" r:id="rId4"/>
    <p:sldId id="270" r:id="rId5"/>
    <p:sldId id="272" r:id="rId6"/>
    <p:sldId id="299" r:id="rId7"/>
    <p:sldId id="294" r:id="rId8"/>
    <p:sldId id="295" r:id="rId9"/>
    <p:sldId id="301" r:id="rId10"/>
    <p:sldId id="296" r:id="rId11"/>
    <p:sldId id="297" r:id="rId12"/>
    <p:sldId id="298" r:id="rId13"/>
    <p:sldId id="313" r:id="rId14"/>
    <p:sldId id="303" r:id="rId15"/>
    <p:sldId id="310" r:id="rId16"/>
    <p:sldId id="306" r:id="rId17"/>
    <p:sldId id="307" r:id="rId18"/>
    <p:sldId id="308" r:id="rId19"/>
    <p:sldId id="312" r:id="rId20"/>
    <p:sldId id="316" r:id="rId21"/>
    <p:sldId id="317" r:id="rId22"/>
    <p:sldId id="314" r:id="rId23"/>
    <p:sldId id="315" r:id="rId24"/>
    <p:sldId id="304" r:id="rId25"/>
    <p:sldId id="305" r:id="rId26"/>
    <p:sldId id="311" r:id="rId27"/>
    <p:sldId id="268" r:id="rId28"/>
    <p:sldId id="318" r:id="rId29"/>
    <p:sldId id="309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7A57"/>
    <a:srgbClr val="855F1B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186" y="13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rzegers\AppData\Local\Microsoft\Windows\INetCache\Content.Outlook\EWRQUZ5I\Measurements%20of%20AL600_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403282020474769E-2"/>
          <c:y val="2.8211948371023775E-2"/>
          <c:w val="0.64406987738538268"/>
          <c:h val="0.80462059511105821"/>
        </c:manualLayout>
      </c:layout>
      <c:scatterChart>
        <c:scatterStyle val="lineMarker"/>
        <c:varyColors val="0"/>
        <c:ser>
          <c:idx val="0"/>
          <c:order val="0"/>
          <c:tx>
            <c:v>sensor 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Blad1!$C$2:$C$18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7.0246381739999997</c:v>
                  </c:pt>
                  <c:pt idx="2">
                    <c:v>7.5974586869999996</c:v>
                  </c:pt>
                  <c:pt idx="3">
                    <c:v>8.184735449999998</c:v>
                  </c:pt>
                  <c:pt idx="4">
                    <c:v>9.0560036850000021</c:v>
                  </c:pt>
                  <c:pt idx="5">
                    <c:v>9.4736804469999996</c:v>
                  </c:pt>
                  <c:pt idx="6">
                    <c:v>9.8922439430000004</c:v>
                  </c:pt>
                  <c:pt idx="7">
                    <c:v>10.373053309000001</c:v>
                  </c:pt>
                  <c:pt idx="8">
                    <c:v>10.800649049999999</c:v>
                  </c:pt>
                  <c:pt idx="9">
                    <c:v>11.202546355999999</c:v>
                  </c:pt>
                  <c:pt idx="10">
                    <c:v>11.63556434</c:v>
                  </c:pt>
                  <c:pt idx="11">
                    <c:v>12.096899237999999</c:v>
                  </c:pt>
                  <c:pt idx="12">
                    <c:v>12.525801140000002</c:v>
                  </c:pt>
                  <c:pt idx="13">
                    <c:v>12.922347368999999</c:v>
                  </c:pt>
                  <c:pt idx="14">
                    <c:v>13.353965219999999</c:v>
                  </c:pt>
                  <c:pt idx="15">
                    <c:v>14.118624420000002</c:v>
                  </c:pt>
                  <c:pt idx="16">
                    <c:v>14.532526400000002</c:v>
                  </c:pt>
                </c:numCache>
              </c:numRef>
            </c:plus>
            <c:minus>
              <c:numRef>
                <c:f>Blad1!$C$2:$C$18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7.0246381739999997</c:v>
                  </c:pt>
                  <c:pt idx="2">
                    <c:v>7.5974586869999996</c:v>
                  </c:pt>
                  <c:pt idx="3">
                    <c:v>8.184735449999998</c:v>
                  </c:pt>
                  <c:pt idx="4">
                    <c:v>9.0560036850000021</c:v>
                  </c:pt>
                  <c:pt idx="5">
                    <c:v>9.4736804469999996</c:v>
                  </c:pt>
                  <c:pt idx="6">
                    <c:v>9.8922439430000004</c:v>
                  </c:pt>
                  <c:pt idx="7">
                    <c:v>10.373053309000001</c:v>
                  </c:pt>
                  <c:pt idx="8">
                    <c:v>10.800649049999999</c:v>
                  </c:pt>
                  <c:pt idx="9">
                    <c:v>11.202546355999999</c:v>
                  </c:pt>
                  <c:pt idx="10">
                    <c:v>11.63556434</c:v>
                  </c:pt>
                  <c:pt idx="11">
                    <c:v>12.096899237999999</c:v>
                  </c:pt>
                  <c:pt idx="12">
                    <c:v>12.525801140000002</c:v>
                  </c:pt>
                  <c:pt idx="13">
                    <c:v>12.922347368999999</c:v>
                  </c:pt>
                  <c:pt idx="14">
                    <c:v>13.353965219999999</c:v>
                  </c:pt>
                  <c:pt idx="15">
                    <c:v>14.118624420000002</c:v>
                  </c:pt>
                  <c:pt idx="16">
                    <c:v>14.532526400000002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Blad1!$F$2:$F$18</c:f>
                <c:numCache>
                  <c:formatCode>General</c:formatCode>
                  <c:ptCount val="17"/>
                  <c:pt idx="0">
                    <c:v>0.69726274710529212</c:v>
                  </c:pt>
                  <c:pt idx="1">
                    <c:v>0.15978064056045932</c:v>
                  </c:pt>
                  <c:pt idx="2">
                    <c:v>0.17175267832107116</c:v>
                  </c:pt>
                  <c:pt idx="3">
                    <c:v>0.15798202834638111</c:v>
                  </c:pt>
                  <c:pt idx="4">
                    <c:v>0.14958359515673811</c:v>
                  </c:pt>
                  <c:pt idx="5">
                    <c:v>0.18669554156734006</c:v>
                  </c:pt>
                  <c:pt idx="6">
                    <c:v>0.16830483843973815</c:v>
                  </c:pt>
                  <c:pt idx="7">
                    <c:v>0.17567534116994751</c:v>
                  </c:pt>
                  <c:pt idx="8">
                    <c:v>0.15987037815015631</c:v>
                  </c:pt>
                  <c:pt idx="9">
                    <c:v>0.17348395683203832</c:v>
                  </c:pt>
                  <c:pt idx="10">
                    <c:v>0.16978398776628603</c:v>
                  </c:pt>
                  <c:pt idx="11">
                    <c:v>0.19939929000076168</c:v>
                  </c:pt>
                  <c:pt idx="12">
                    <c:v>0.16112623702512779</c:v>
                  </c:pt>
                  <c:pt idx="13">
                    <c:v>0.14460820926202619</c:v>
                  </c:pt>
                  <c:pt idx="14">
                    <c:v>0.20301403144289296</c:v>
                  </c:pt>
                  <c:pt idx="15">
                    <c:v>0.16255712756175167</c:v>
                  </c:pt>
                  <c:pt idx="16">
                    <c:v>0.18970519661152863</c:v>
                  </c:pt>
                </c:numCache>
              </c:numRef>
            </c:plus>
            <c:minus>
              <c:numRef>
                <c:f>Blad1!$F$2:$F$18</c:f>
                <c:numCache>
                  <c:formatCode>General</c:formatCode>
                  <c:ptCount val="17"/>
                  <c:pt idx="0">
                    <c:v>0.69726274710529212</c:v>
                  </c:pt>
                  <c:pt idx="1">
                    <c:v>0.15978064056045932</c:v>
                  </c:pt>
                  <c:pt idx="2">
                    <c:v>0.17175267832107116</c:v>
                  </c:pt>
                  <c:pt idx="3">
                    <c:v>0.15798202834638111</c:v>
                  </c:pt>
                  <c:pt idx="4">
                    <c:v>0.14958359515673811</c:v>
                  </c:pt>
                  <c:pt idx="5">
                    <c:v>0.18669554156734006</c:v>
                  </c:pt>
                  <c:pt idx="6">
                    <c:v>0.16830483843973815</c:v>
                  </c:pt>
                  <c:pt idx="7">
                    <c:v>0.17567534116994751</c:v>
                  </c:pt>
                  <c:pt idx="8">
                    <c:v>0.15987037815015631</c:v>
                  </c:pt>
                  <c:pt idx="9">
                    <c:v>0.17348395683203832</c:v>
                  </c:pt>
                  <c:pt idx="10">
                    <c:v>0.16978398776628603</c:v>
                  </c:pt>
                  <c:pt idx="11">
                    <c:v>0.19939929000076168</c:v>
                  </c:pt>
                  <c:pt idx="12">
                    <c:v>0.16112623702512779</c:v>
                  </c:pt>
                  <c:pt idx="13">
                    <c:v>0.14460820926202619</c:v>
                  </c:pt>
                  <c:pt idx="14">
                    <c:v>0.20301403144289296</c:v>
                  </c:pt>
                  <c:pt idx="15">
                    <c:v>0.16255712756175167</c:v>
                  </c:pt>
                  <c:pt idx="16">
                    <c:v>0.18970519661152863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Blad1!$E$2:$E$18</c:f>
              <c:numCache>
                <c:formatCode>General</c:formatCode>
                <c:ptCount val="17"/>
                <c:pt idx="0">
                  <c:v>24.157678884975933</c:v>
                </c:pt>
                <c:pt idx="1">
                  <c:v>40.252617195670332</c:v>
                </c:pt>
                <c:pt idx="2">
                  <c:v>42.09210736885926</c:v>
                </c:pt>
                <c:pt idx="3">
                  <c:v>44.319023081598665</c:v>
                </c:pt>
                <c:pt idx="4">
                  <c:v>47.573539900083297</c:v>
                </c:pt>
                <c:pt idx="5">
                  <c:v>49.26617015570357</c:v>
                </c:pt>
                <c:pt idx="6">
                  <c:v>51.051169726061588</c:v>
                </c:pt>
                <c:pt idx="7">
                  <c:v>53.29927880849295</c:v>
                </c:pt>
                <c:pt idx="8">
                  <c:v>55.625842743547004</c:v>
                </c:pt>
                <c:pt idx="9">
                  <c:v>57.874701974188206</c:v>
                </c:pt>
                <c:pt idx="10">
                  <c:v>60.311615915070796</c:v>
                </c:pt>
                <c:pt idx="11">
                  <c:v>63.136115537052504</c:v>
                </c:pt>
                <c:pt idx="12">
                  <c:v>65.912852581182491</c:v>
                </c:pt>
                <c:pt idx="13">
                  <c:v>68.635960015820089</c:v>
                </c:pt>
                <c:pt idx="14">
                  <c:v>71.757005583680325</c:v>
                </c:pt>
                <c:pt idx="15">
                  <c:v>77.958322726894224</c:v>
                </c:pt>
                <c:pt idx="16">
                  <c:v>80.853448855953289</c:v>
                </c:pt>
              </c:numCache>
            </c:numRef>
          </c:xVal>
          <c:yVal>
            <c:numRef>
              <c:f>Blad1!$B$2:$B$18</c:f>
              <c:numCache>
                <c:formatCode>General</c:formatCode>
                <c:ptCount val="17"/>
                <c:pt idx="0">
                  <c:v>0</c:v>
                </c:pt>
                <c:pt idx="1">
                  <c:v>274.168746</c:v>
                </c:pt>
                <c:pt idx="2">
                  <c:v>299.80977300000001</c:v>
                </c:pt>
                <c:pt idx="3">
                  <c:v>326.32054999999997</c:v>
                </c:pt>
                <c:pt idx="4">
                  <c:v>365.97361500000005</c:v>
                </c:pt>
                <c:pt idx="5">
                  <c:v>385.11681300000004</c:v>
                </c:pt>
                <c:pt idx="6">
                  <c:v>404.30699700000002</c:v>
                </c:pt>
                <c:pt idx="7">
                  <c:v>426.42191100000002</c:v>
                </c:pt>
                <c:pt idx="8">
                  <c:v>446.16494999999998</c:v>
                </c:pt>
                <c:pt idx="9">
                  <c:v>464.76912399999998</c:v>
                </c:pt>
                <c:pt idx="10">
                  <c:v>484.84986000000004</c:v>
                </c:pt>
                <c:pt idx="11">
                  <c:v>506.30380200000002</c:v>
                </c:pt>
                <c:pt idx="12">
                  <c:v>526.28506000000004</c:v>
                </c:pt>
                <c:pt idx="13">
                  <c:v>544.80865099999994</c:v>
                </c:pt>
                <c:pt idx="14">
                  <c:v>565.03237999999999</c:v>
                </c:pt>
                <c:pt idx="15">
                  <c:v>600.90918000000011</c:v>
                </c:pt>
                <c:pt idx="16">
                  <c:v>620.44560000000001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62-48F1-A914-0D1F2173D4FB}"/>
            </c:ext>
          </c:extLst>
        </c:ser>
        <c:ser>
          <c:idx val="1"/>
          <c:order val="1"/>
          <c:tx>
            <c:v>sensor 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Blad1!$H$2:$H$18</c:f>
              <c:numCache>
                <c:formatCode>General</c:formatCode>
                <c:ptCount val="17"/>
                <c:pt idx="0">
                  <c:v>24.157801222933578</c:v>
                </c:pt>
                <c:pt idx="1">
                  <c:v>40.349673935886756</c:v>
                </c:pt>
                <c:pt idx="2">
                  <c:v>42.192163376353072</c:v>
                </c:pt>
                <c:pt idx="3">
                  <c:v>44.422117398001717</c:v>
                </c:pt>
                <c:pt idx="4">
                  <c:v>47.679772847626985</c:v>
                </c:pt>
                <c:pt idx="5">
                  <c:v>49.373360032472938</c:v>
                </c:pt>
                <c:pt idx="6">
                  <c:v>51.160770791007522</c:v>
                </c:pt>
                <c:pt idx="7">
                  <c:v>53.41272182181509</c:v>
                </c:pt>
                <c:pt idx="8">
                  <c:v>55.744233102414697</c:v>
                </c:pt>
                <c:pt idx="9">
                  <c:v>57.995344076602784</c:v>
                </c:pt>
                <c:pt idx="10">
                  <c:v>60.437582466278094</c:v>
                </c:pt>
                <c:pt idx="11">
                  <c:v>63.267584570358004</c:v>
                </c:pt>
                <c:pt idx="12">
                  <c:v>66.033642110740985</c:v>
                </c:pt>
                <c:pt idx="13">
                  <c:v>68.760202268109836</c:v>
                </c:pt>
                <c:pt idx="14">
                  <c:v>71.875865675270674</c:v>
                </c:pt>
                <c:pt idx="15">
                  <c:v>78.072790360533006</c:v>
                </c:pt>
                <c:pt idx="16">
                  <c:v>80.957761566194748</c:v>
                </c:pt>
              </c:numCache>
            </c:numRef>
          </c:xVal>
          <c:yVal>
            <c:numRef>
              <c:f>Blad1!$B$2:$B$18</c:f>
              <c:numCache>
                <c:formatCode>General</c:formatCode>
                <c:ptCount val="17"/>
                <c:pt idx="0">
                  <c:v>0</c:v>
                </c:pt>
                <c:pt idx="1">
                  <c:v>274.168746</c:v>
                </c:pt>
                <c:pt idx="2">
                  <c:v>299.80977300000001</c:v>
                </c:pt>
                <c:pt idx="3">
                  <c:v>326.32054999999997</c:v>
                </c:pt>
                <c:pt idx="4">
                  <c:v>365.97361500000005</c:v>
                </c:pt>
                <c:pt idx="5">
                  <c:v>385.11681300000004</c:v>
                </c:pt>
                <c:pt idx="6">
                  <c:v>404.30699700000002</c:v>
                </c:pt>
                <c:pt idx="7">
                  <c:v>426.42191100000002</c:v>
                </c:pt>
                <c:pt idx="8">
                  <c:v>446.16494999999998</c:v>
                </c:pt>
                <c:pt idx="9">
                  <c:v>464.76912399999998</c:v>
                </c:pt>
                <c:pt idx="10">
                  <c:v>484.84986000000004</c:v>
                </c:pt>
                <c:pt idx="11">
                  <c:v>506.30380200000002</c:v>
                </c:pt>
                <c:pt idx="12">
                  <c:v>526.28506000000004</c:v>
                </c:pt>
                <c:pt idx="13">
                  <c:v>544.80865099999994</c:v>
                </c:pt>
                <c:pt idx="14">
                  <c:v>565.03237999999999</c:v>
                </c:pt>
                <c:pt idx="15">
                  <c:v>600.90918000000011</c:v>
                </c:pt>
                <c:pt idx="16">
                  <c:v>620.44560000000001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62-48F1-A914-0D1F2173D4FB}"/>
            </c:ext>
          </c:extLst>
        </c:ser>
        <c:ser>
          <c:idx val="2"/>
          <c:order val="2"/>
          <c:tx>
            <c:v>curve given by cryomech 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Blad1!$W$2:$W$5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</c:numCache>
            </c:numRef>
          </c:xVal>
          <c:yVal>
            <c:numRef>
              <c:f>Blad1!$V$2:$V$5</c:f>
              <c:numCache>
                <c:formatCode>General</c:formatCode>
                <c:ptCount val="4"/>
                <c:pt idx="0">
                  <c:v>340</c:v>
                </c:pt>
                <c:pt idx="1">
                  <c:v>425</c:v>
                </c:pt>
                <c:pt idx="2">
                  <c:v>500</c:v>
                </c:pt>
                <c:pt idx="3">
                  <c:v>580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E62-48F1-A914-0D1F2173D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2235199"/>
        <c:axId val="1749276175"/>
      </c:scatterChart>
      <c:valAx>
        <c:axId val="16522351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dirty="0"/>
                  <a:t>T/K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9276175"/>
        <c:crosses val="autoZero"/>
        <c:crossBetween val="midCat"/>
      </c:valAx>
      <c:valAx>
        <c:axId val="17492761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dirty="0"/>
                  <a:t>P/W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223519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537822947850368"/>
          <c:y val="3.632970614519266E-2"/>
          <c:w val="0.66206636311036204"/>
          <c:h val="0.79833849413205149"/>
        </c:manualLayout>
      </c:layout>
      <c:scatterChart>
        <c:scatterStyle val="lineMarker"/>
        <c:varyColors val="0"/>
        <c:ser>
          <c:idx val="0"/>
          <c:order val="0"/>
          <c:tx>
            <c:v>sensor 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Blad1!$M$2:$M$18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6.8285114960000008</c:v>
                  </c:pt>
                  <c:pt idx="2">
                    <c:v>8.1816662910000009</c:v>
                  </c:pt>
                  <c:pt idx="3">
                    <c:v>9.169668858999998</c:v>
                  </c:pt>
                  <c:pt idx="4">
                    <c:v>9.4825422960000001</c:v>
                  </c:pt>
                  <c:pt idx="5">
                    <c:v>9.9060622919999997</c:v>
                  </c:pt>
                  <c:pt idx="6">
                    <c:v>10.348716669</c:v>
                  </c:pt>
                  <c:pt idx="7">
                    <c:v>10.780955516000001</c:v>
                  </c:pt>
                  <c:pt idx="8">
                    <c:v>11.223230936</c:v>
                  </c:pt>
                  <c:pt idx="9">
                    <c:v>11.644356995999997</c:v>
                  </c:pt>
                  <c:pt idx="10">
                    <c:v>12.083844354</c:v>
                  </c:pt>
                  <c:pt idx="11">
                    <c:v>12.500733189000002</c:v>
                  </c:pt>
                  <c:pt idx="12">
                    <c:v>12.932622899999998</c:v>
                  </c:pt>
                  <c:pt idx="13">
                    <c:v>13.370223200000002</c:v>
                  </c:pt>
                  <c:pt idx="14">
                    <c:v>14.169106259999998</c:v>
                  </c:pt>
                  <c:pt idx="15">
                    <c:v>14.357334479999997</c:v>
                  </c:pt>
                  <c:pt idx="16">
                    <c:v>14.550920179999997</c:v>
                  </c:pt>
                </c:numCache>
              </c:numRef>
            </c:plus>
            <c:minus>
              <c:numRef>
                <c:f>Blad1!$M$2:$M$18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6.8285114960000008</c:v>
                  </c:pt>
                  <c:pt idx="2">
                    <c:v>8.1816662910000009</c:v>
                  </c:pt>
                  <c:pt idx="3">
                    <c:v>9.169668858999998</c:v>
                  </c:pt>
                  <c:pt idx="4">
                    <c:v>9.4825422960000001</c:v>
                  </c:pt>
                  <c:pt idx="5">
                    <c:v>9.9060622919999997</c:v>
                  </c:pt>
                  <c:pt idx="6">
                    <c:v>10.348716669</c:v>
                  </c:pt>
                  <c:pt idx="7">
                    <c:v>10.780955516000001</c:v>
                  </c:pt>
                  <c:pt idx="8">
                    <c:v>11.223230936</c:v>
                  </c:pt>
                  <c:pt idx="9">
                    <c:v>11.644356995999997</c:v>
                  </c:pt>
                  <c:pt idx="10">
                    <c:v>12.083844354</c:v>
                  </c:pt>
                  <c:pt idx="11">
                    <c:v>12.500733189000002</c:v>
                  </c:pt>
                  <c:pt idx="12">
                    <c:v>12.932622899999998</c:v>
                  </c:pt>
                  <c:pt idx="13">
                    <c:v>13.370223200000002</c:v>
                  </c:pt>
                  <c:pt idx="14">
                    <c:v>14.169106259999998</c:v>
                  </c:pt>
                  <c:pt idx="15">
                    <c:v>14.357334479999997</c:v>
                  </c:pt>
                  <c:pt idx="16">
                    <c:v>14.550920179999997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Blad1!$P$2:$P$18</c:f>
                <c:numCache>
                  <c:formatCode>General</c:formatCode>
                  <c:ptCount val="17"/>
                  <c:pt idx="0">
                    <c:v>0.26090909543810886</c:v>
                  </c:pt>
                  <c:pt idx="1">
                    <c:v>0.35217550168139122</c:v>
                  </c:pt>
                  <c:pt idx="2">
                    <c:v>0.36889998484093123</c:v>
                  </c:pt>
                  <c:pt idx="3">
                    <c:v>0.39378607352874923</c:v>
                  </c:pt>
                  <c:pt idx="4">
                    <c:v>0.33439136127267316</c:v>
                  </c:pt>
                  <c:pt idx="5">
                    <c:v>0.34456226638436122</c:v>
                  </c:pt>
                  <c:pt idx="6">
                    <c:v>0.38248870160510351</c:v>
                  </c:pt>
                  <c:pt idx="7">
                    <c:v>0.36300802870184729</c:v>
                  </c:pt>
                  <c:pt idx="8">
                    <c:v>0.35912988171856541</c:v>
                  </c:pt>
                  <c:pt idx="9">
                    <c:v>0.39151050994671943</c:v>
                  </c:pt>
                  <c:pt idx="10">
                    <c:v>0.33148341279614307</c:v>
                  </c:pt>
                  <c:pt idx="11">
                    <c:v>0.36069511154735789</c:v>
                  </c:pt>
                  <c:pt idx="12">
                    <c:v>0.36858226378880993</c:v>
                  </c:pt>
                  <c:pt idx="13">
                    <c:v>0.39118852472332688</c:v>
                  </c:pt>
                  <c:pt idx="14">
                    <c:v>0.34612669515623062</c:v>
                  </c:pt>
                  <c:pt idx="15">
                    <c:v>0.33057904090529028</c:v>
                  </c:pt>
                  <c:pt idx="16">
                    <c:v>0.33201219312560565</c:v>
                  </c:pt>
                </c:numCache>
              </c:numRef>
            </c:plus>
            <c:minus>
              <c:numRef>
                <c:f>Blad1!$P$2:$P$18</c:f>
                <c:numCache>
                  <c:formatCode>General</c:formatCode>
                  <c:ptCount val="17"/>
                  <c:pt idx="0">
                    <c:v>0.26090909543810886</c:v>
                  </c:pt>
                  <c:pt idx="1">
                    <c:v>0.35217550168139122</c:v>
                  </c:pt>
                  <c:pt idx="2">
                    <c:v>0.36889998484093123</c:v>
                  </c:pt>
                  <c:pt idx="3">
                    <c:v>0.39378607352874923</c:v>
                  </c:pt>
                  <c:pt idx="4">
                    <c:v>0.33439136127267316</c:v>
                  </c:pt>
                  <c:pt idx="5">
                    <c:v>0.34456226638436122</c:v>
                  </c:pt>
                  <c:pt idx="6">
                    <c:v>0.38248870160510351</c:v>
                  </c:pt>
                  <c:pt idx="7">
                    <c:v>0.36300802870184729</c:v>
                  </c:pt>
                  <c:pt idx="8">
                    <c:v>0.35912988171856541</c:v>
                  </c:pt>
                  <c:pt idx="9">
                    <c:v>0.39151050994671943</c:v>
                  </c:pt>
                  <c:pt idx="10">
                    <c:v>0.33148341279614307</c:v>
                  </c:pt>
                  <c:pt idx="11">
                    <c:v>0.36069511154735789</c:v>
                  </c:pt>
                  <c:pt idx="12">
                    <c:v>0.36858226378880993</c:v>
                  </c:pt>
                  <c:pt idx="13">
                    <c:v>0.39118852472332688</c:v>
                  </c:pt>
                  <c:pt idx="14">
                    <c:v>0.34612669515623062</c:v>
                  </c:pt>
                  <c:pt idx="15">
                    <c:v>0.33057904090529028</c:v>
                  </c:pt>
                  <c:pt idx="16">
                    <c:v>0.33201219312560565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Blad1!$O$2:$O$18</c:f>
              <c:numCache>
                <c:formatCode>General</c:formatCode>
                <c:ptCount val="17"/>
                <c:pt idx="0">
                  <c:v>26.677689478478186</c:v>
                </c:pt>
                <c:pt idx="1">
                  <c:v>41.007869676935911</c:v>
                </c:pt>
                <c:pt idx="2">
                  <c:v>44.859244897009965</c:v>
                </c:pt>
                <c:pt idx="3">
                  <c:v>47.215299651712037</c:v>
                </c:pt>
                <c:pt idx="4">
                  <c:v>49.463843186511284</c:v>
                </c:pt>
                <c:pt idx="5">
                  <c:v>51.114519632150625</c:v>
                </c:pt>
                <c:pt idx="6">
                  <c:v>53.147285044801897</c:v>
                </c:pt>
                <c:pt idx="7">
                  <c:v>55.408243996034962</c:v>
                </c:pt>
                <c:pt idx="8">
                  <c:v>57.924449681199818</c:v>
                </c:pt>
                <c:pt idx="9">
                  <c:v>60.368542851234913</c:v>
                </c:pt>
                <c:pt idx="10">
                  <c:v>63.158036111573608</c:v>
                </c:pt>
                <c:pt idx="11">
                  <c:v>65.919216702142037</c:v>
                </c:pt>
                <c:pt idx="12">
                  <c:v>68.963657493755278</c:v>
                </c:pt>
                <c:pt idx="13">
                  <c:v>72.276511998889504</c:v>
                </c:pt>
                <c:pt idx="14">
                  <c:v>78.466621714404681</c:v>
                </c:pt>
                <c:pt idx="15">
                  <c:v>80.01616319408501</c:v>
                </c:pt>
                <c:pt idx="16">
                  <c:v>81.448184496437023</c:v>
                </c:pt>
              </c:numCache>
            </c:numRef>
          </c:xVal>
          <c:yVal>
            <c:numRef>
              <c:f>Blad1!$L$2:$L$18</c:f>
              <c:numCache>
                <c:formatCode>General</c:formatCode>
                <c:ptCount val="17"/>
                <c:pt idx="0">
                  <c:v>0</c:v>
                </c:pt>
                <c:pt idx="1">
                  <c:v>264.97418400000004</c:v>
                </c:pt>
                <c:pt idx="2">
                  <c:v>325.81448900000004</c:v>
                </c:pt>
                <c:pt idx="3">
                  <c:v>371.67136099999999</c:v>
                </c:pt>
                <c:pt idx="4">
                  <c:v>385.16738400000003</c:v>
                </c:pt>
                <c:pt idx="5">
                  <c:v>404.59306800000002</c:v>
                </c:pt>
                <c:pt idx="6">
                  <c:v>424.95935100000003</c:v>
                </c:pt>
                <c:pt idx="7">
                  <c:v>444.88676400000003</c:v>
                </c:pt>
                <c:pt idx="8">
                  <c:v>465.34394400000002</c:v>
                </c:pt>
                <c:pt idx="9">
                  <c:v>484.83068399999996</c:v>
                </c:pt>
                <c:pt idx="10">
                  <c:v>505.25196599999998</c:v>
                </c:pt>
                <c:pt idx="11">
                  <c:v>524.656431</c:v>
                </c:pt>
                <c:pt idx="12">
                  <c:v>544.81709999999998</c:v>
                </c:pt>
                <c:pt idx="13">
                  <c:v>565.27680000000009</c:v>
                </c:pt>
                <c:pt idx="14">
                  <c:v>602.71453999999994</c:v>
                </c:pt>
                <c:pt idx="15">
                  <c:v>611.59391999999991</c:v>
                </c:pt>
                <c:pt idx="16">
                  <c:v>620.71421999999995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68D-44CF-9CA5-C6FC85E96603}"/>
            </c:ext>
          </c:extLst>
        </c:ser>
        <c:ser>
          <c:idx val="1"/>
          <c:order val="1"/>
          <c:tx>
            <c:v>sensor 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Blad1!$R$2:$R$18</c:f>
              <c:numCache>
                <c:formatCode>General</c:formatCode>
                <c:ptCount val="17"/>
                <c:pt idx="0">
                  <c:v>26.691690095806628</c:v>
                </c:pt>
                <c:pt idx="1">
                  <c:v>40.782214811823515</c:v>
                </c:pt>
                <c:pt idx="2">
                  <c:v>44.570692395348857</c:v>
                </c:pt>
                <c:pt idx="3">
                  <c:v>46.880149295000869</c:v>
                </c:pt>
                <c:pt idx="4">
                  <c:v>49.096718855120692</c:v>
                </c:pt>
                <c:pt idx="5">
                  <c:v>50.71978667342502</c:v>
                </c:pt>
                <c:pt idx="6">
                  <c:v>52.721271505456627</c:v>
                </c:pt>
                <c:pt idx="7">
                  <c:v>54.948802532910449</c:v>
                </c:pt>
                <c:pt idx="8">
                  <c:v>57.429058589836195</c:v>
                </c:pt>
                <c:pt idx="9">
                  <c:v>59.839792470419326</c:v>
                </c:pt>
                <c:pt idx="10">
                  <c:v>62.584103222222225</c:v>
                </c:pt>
                <c:pt idx="11">
                  <c:v>65.318823741244572</c:v>
                </c:pt>
                <c:pt idx="12">
                  <c:v>68.318088472939252</c:v>
                </c:pt>
                <c:pt idx="13">
                  <c:v>71.599577895613592</c:v>
                </c:pt>
                <c:pt idx="14">
                  <c:v>77.716327945878504</c:v>
                </c:pt>
                <c:pt idx="15">
                  <c:v>79.244735060998195</c:v>
                </c:pt>
                <c:pt idx="16">
                  <c:v>80.659168090261275</c:v>
                </c:pt>
              </c:numCache>
            </c:numRef>
          </c:xVal>
          <c:yVal>
            <c:numRef>
              <c:f>Blad1!$L$2:$L$18</c:f>
              <c:numCache>
                <c:formatCode>General</c:formatCode>
                <c:ptCount val="17"/>
                <c:pt idx="0">
                  <c:v>0</c:v>
                </c:pt>
                <c:pt idx="1">
                  <c:v>264.97418400000004</c:v>
                </c:pt>
                <c:pt idx="2">
                  <c:v>325.81448900000004</c:v>
                </c:pt>
                <c:pt idx="3">
                  <c:v>371.67136099999999</c:v>
                </c:pt>
                <c:pt idx="4">
                  <c:v>385.16738400000003</c:v>
                </c:pt>
                <c:pt idx="5">
                  <c:v>404.59306800000002</c:v>
                </c:pt>
                <c:pt idx="6">
                  <c:v>424.95935100000003</c:v>
                </c:pt>
                <c:pt idx="7">
                  <c:v>444.88676400000003</c:v>
                </c:pt>
                <c:pt idx="8">
                  <c:v>465.34394400000002</c:v>
                </c:pt>
                <c:pt idx="9">
                  <c:v>484.83068399999996</c:v>
                </c:pt>
                <c:pt idx="10">
                  <c:v>505.25196599999998</c:v>
                </c:pt>
                <c:pt idx="11">
                  <c:v>524.656431</c:v>
                </c:pt>
                <c:pt idx="12">
                  <c:v>544.81709999999998</c:v>
                </c:pt>
                <c:pt idx="13">
                  <c:v>565.27680000000009</c:v>
                </c:pt>
                <c:pt idx="14">
                  <c:v>602.71453999999994</c:v>
                </c:pt>
                <c:pt idx="15">
                  <c:v>611.59391999999991</c:v>
                </c:pt>
                <c:pt idx="16">
                  <c:v>620.71421999999995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68D-44CF-9CA5-C6FC85E96603}"/>
            </c:ext>
          </c:extLst>
        </c:ser>
        <c:ser>
          <c:idx val="2"/>
          <c:order val="2"/>
          <c:tx>
            <c:v>curve given by cryomech 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Blad1!$W$2:$W$5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80</c:v>
                </c:pt>
              </c:numCache>
            </c:numRef>
          </c:xVal>
          <c:yVal>
            <c:numRef>
              <c:f>Blad1!$V$2:$V$5</c:f>
              <c:numCache>
                <c:formatCode>General</c:formatCode>
                <c:ptCount val="4"/>
                <c:pt idx="0">
                  <c:v>340</c:v>
                </c:pt>
                <c:pt idx="1">
                  <c:v>425</c:v>
                </c:pt>
                <c:pt idx="2">
                  <c:v>500</c:v>
                </c:pt>
                <c:pt idx="3">
                  <c:v>580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68D-44CF-9CA5-C6FC85E96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2235199"/>
        <c:axId val="1749276175"/>
      </c:scatterChart>
      <c:valAx>
        <c:axId val="1652235199"/>
        <c:scaling>
          <c:orientation val="minMax"/>
          <c:max val="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dirty="0"/>
                  <a:t>T/K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9276175"/>
        <c:crosses val="autoZero"/>
        <c:crossBetween val="midCat"/>
        <c:majorUnit val="10"/>
      </c:valAx>
      <c:valAx>
        <c:axId val="17492761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dirty="0"/>
                  <a:t>P/W</a:t>
                </a:r>
              </a:p>
            </c:rich>
          </c:tx>
          <c:layout>
            <c:manualLayout>
              <c:xMode val="edge"/>
              <c:yMode val="edge"/>
              <c:x val="7.9872204472843447E-3"/>
              <c:y val="0.388667014934932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223519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8624921485413124"/>
          <c:y val="0.40611627265737393"/>
          <c:w val="0.21375078514586862"/>
          <c:h val="0.187767439415444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0.48538</cdr:x>
      <cdr:y>0.40516</cdr:y>
    </cdr:from>
    <cdr:to>
      <cdr:x>0.48538</cdr:x>
      <cdr:y>0.53561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4C2C7B40-39AA-4B31-E565-8A1D4D73D9EA}"/>
            </a:ext>
          </a:extLst>
        </cdr:cNvPr>
        <cdr:cNvCxnSpPr/>
      </cdr:nvCxnSpPr>
      <cdr:spPr>
        <a:xfrm xmlns:a="http://schemas.openxmlformats.org/drawingml/2006/main" flipV="1">
          <a:off x="2315309" y="1094326"/>
          <a:ext cx="0" cy="35233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0.42296</cdr:x>
      <cdr:y>0.48704</cdr:y>
    </cdr:from>
    <cdr:to>
      <cdr:x>0.42296</cdr:x>
      <cdr:y>0.60305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BF5BE8D4-FFF5-840F-3EDC-42A957FAB098}"/>
            </a:ext>
          </a:extLst>
        </cdr:cNvPr>
        <cdr:cNvCxnSpPr/>
      </cdr:nvCxnSpPr>
      <cdr:spPr>
        <a:xfrm xmlns:a="http://schemas.openxmlformats.org/drawingml/2006/main" flipV="1">
          <a:off x="2017591" y="1315475"/>
          <a:ext cx="0" cy="3133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F935-B483-4CC6-814F-C12994454F95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497BB-CA89-47BE-914C-2A903030F2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021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00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Inflow temperature is 58 K </a:t>
            </a:r>
          </a:p>
          <a:p>
            <a:endParaRPr lang="en-GB" dirty="0"/>
          </a:p>
          <a:p>
            <a:r>
              <a:rPr lang="en-GB" dirty="0"/>
              <a:t>Delta P = 16 mbar and 11 mbar for 5 and 4 g/s </a:t>
            </a:r>
          </a:p>
          <a:p>
            <a:endParaRPr lang="en-GB" dirty="0"/>
          </a:p>
          <a:p>
            <a:r>
              <a:rPr lang="en-GB" dirty="0"/>
              <a:t>5 g/s = 2.3 m3/h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868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2141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2474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Inflow temperature is 58 K </a:t>
            </a:r>
          </a:p>
          <a:p>
            <a:endParaRPr lang="en-GB" dirty="0"/>
          </a:p>
          <a:p>
            <a:r>
              <a:rPr lang="en-GB" dirty="0"/>
              <a:t>Delta P = 16 mbar and 11 mbar for 5 and 4 g/s </a:t>
            </a:r>
          </a:p>
          <a:p>
            <a:endParaRPr lang="en-GB" dirty="0"/>
          </a:p>
          <a:p>
            <a:r>
              <a:rPr lang="en-GB" dirty="0"/>
              <a:t>5 g/s = 2.3 m3/h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463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Cu = 344 W   D = 3</a:t>
            </a:r>
          </a:p>
          <a:p>
            <a:r>
              <a:rPr lang="en-GB" dirty="0"/>
              <a:t>Brass = 323 W  D = 6</a:t>
            </a:r>
          </a:p>
          <a:p>
            <a:r>
              <a:rPr lang="en-GB" dirty="0"/>
              <a:t>Bronze = 375 W  D = 7 </a:t>
            </a:r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861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= 20 cm^2 </a:t>
            </a:r>
          </a:p>
          <a:p>
            <a:r>
              <a:rPr lang="en-GB" dirty="0"/>
              <a:t>R sap = 4 cm^2 K /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 cu in  = 2.88 cm^2 K /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Copper link in disregarded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HTS tape is minimal 60 K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 = 2 X 161.5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the cooling power at 47.5 K is 366 ± 10 W for cryocooler 1 and 372 ± 10 W for cryocooler 2.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073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= 20 cm^2 </a:t>
            </a:r>
          </a:p>
          <a:p>
            <a:r>
              <a:rPr lang="en-GB" dirty="0"/>
              <a:t>R sap = 4 cm^2 K /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 cu in  = 2.88 cm^2 K /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Copper link in disregarded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HTS tape is minimal 60 K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 = 2 X 161.5 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the cooling power at 47.5 K is 366 ± 10 W for cryocooler 1 and 372 ± 10 W for cryocooler 2.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156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Arial" panose="020B0604020202020204" pitchFamily="34" charset="0"/>
              </a:rPr>
              <a:t>a constant temperature of 60 K for the copper capillary and copper link. Capillary is welded using an Ag solder. Helium properties are from NIST. The link is 10 cm long no matter the capillary size.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727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Arial" panose="020B0604020202020204" pitchFamily="34" charset="0"/>
              </a:rPr>
              <a:t>52.4  K for D = 0.018 m ; 414 ± 10 W and 413 ± 10 W for cryocooler 1 and 2, respectively ;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phead</a:t>
            </a:r>
            <a:r>
              <a:rPr lang="en-GB" b="0" i="0" dirty="0">
                <a:effectLst/>
                <a:latin typeface="Arial" panose="020B0604020202020204" pitchFamily="34" charset="0"/>
              </a:rPr>
              <a:t> = 54 m </a:t>
            </a:r>
          </a:p>
          <a:p>
            <a:endParaRPr lang="en-GB" b="0" i="0" dirty="0">
              <a:effectLst/>
              <a:latin typeface="Arial" panose="020B0604020202020204" pitchFamily="34" charset="0"/>
            </a:endParaRPr>
          </a:p>
          <a:p>
            <a:r>
              <a:rPr lang="en-GB" b="0" i="0" dirty="0">
                <a:effectLst/>
                <a:latin typeface="Arial" panose="020B0604020202020204" pitchFamily="34" charset="0"/>
              </a:rPr>
              <a:t>42.6 K for D = 0.02 m ;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phead</a:t>
            </a:r>
            <a:r>
              <a:rPr lang="en-GB" b="0" i="0" dirty="0">
                <a:effectLst/>
                <a:latin typeface="Arial" panose="020B0604020202020204" pitchFamily="34" charset="0"/>
              </a:rPr>
              <a:t> = 28 m </a:t>
            </a:r>
          </a:p>
          <a:p>
            <a:endParaRPr lang="en-GB" b="0" i="0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567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Inflow temperature is 58 K </a:t>
            </a:r>
          </a:p>
          <a:p>
            <a:endParaRPr lang="en-GB" dirty="0"/>
          </a:p>
          <a:p>
            <a:r>
              <a:rPr lang="en-GB" dirty="0"/>
              <a:t>Delta P = 16 mbar and 11 mbar for 5 and 4 g/s </a:t>
            </a:r>
          </a:p>
          <a:p>
            <a:endParaRPr lang="en-GB" dirty="0"/>
          </a:p>
          <a:p>
            <a:r>
              <a:rPr lang="en-GB" dirty="0"/>
              <a:t>5 g/s = 2.3 m3/h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773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Inflow temperature is 58 K </a:t>
            </a:r>
          </a:p>
          <a:p>
            <a:endParaRPr lang="en-GB" dirty="0"/>
          </a:p>
          <a:p>
            <a:r>
              <a:rPr lang="en-GB" dirty="0"/>
              <a:t>Delta P = 16 mbar and 11 mbar for 5 and 4 g/s </a:t>
            </a:r>
          </a:p>
          <a:p>
            <a:endParaRPr lang="en-GB" dirty="0"/>
          </a:p>
          <a:p>
            <a:r>
              <a:rPr lang="en-GB" dirty="0"/>
              <a:t>5 g/s = 2.3 m3/h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010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Inflow temperature is 58 K </a:t>
            </a:r>
          </a:p>
          <a:p>
            <a:endParaRPr lang="en-GB" dirty="0"/>
          </a:p>
          <a:p>
            <a:r>
              <a:rPr lang="en-GB" dirty="0"/>
              <a:t>Delta P = 16 mbar and 11 mbar for 5 and 4 g/s </a:t>
            </a:r>
          </a:p>
          <a:p>
            <a:endParaRPr lang="en-GB" dirty="0"/>
          </a:p>
          <a:p>
            <a:r>
              <a:rPr lang="en-GB" dirty="0"/>
              <a:t>5 g/s = 2.3 m3/h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646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ADD5C-510C-4158-BC54-2C30D8C10027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1EB26-2A73-4C49-A7FF-1433F82FE7D1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F419F-8D68-46E8-8187-CCDB69265E08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8B73E-32E2-4256-AECB-CE46BC2EDA27}" type="datetime1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TE/CRG- CL  Cryolab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07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56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856F-DBE1-4503-95FE-F90332FB1DFB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81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53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194A-04E3-44DC-87FD-CEB15C963E35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362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48D9-41E8-4F59-B807-2A042CE4AA83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3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D5F9-FD0F-4372-89F9-AB4E0D93C88C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11374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E167-8BF3-4BF0-A65F-005529C012A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30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20A6-9DCB-401C-B17D-E07AFA0F00D3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940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2EF2-1A90-49E8-8ED2-D953E4C2655E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07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C7019D-E9A7-4E9C-A007-A737DC5DB1F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56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DDAA4F-72D9-4B02-B6DA-3C5D428519A9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73818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24473C-F13F-4784-BF43-4D9151F29CC7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48682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BAEB51C-4F83-46C4-802C-014CEF27BEF3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37501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0C6D03D-A57B-4EBE-821E-09000F514488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25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19672CD-9F4B-4256-992E-EC60D1C605E4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4376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908FC49-27CD-4A44-9105-3655A24C582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85857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ABE5E25-3C68-40C9-92D5-D80F22C1A50F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98577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1B791-9148-4EA4-BCDB-8CBEEBC88E7C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010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9D28C-6E54-4EFF-A396-DFF2A716C6DA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7799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FF38-4DEC-4C16-82BB-5F440A8A28F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763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24924-8D18-4B2D-AD5E-AB6B262E241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B98A-A851-4104-8AB4-F549F57D38BE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67F0D-266E-4001-8964-CBECCC3D7738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BCEB7-C10F-4C0F-8A43-6CEBDD74B1E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9050-93FB-42E3-81E1-0FEB0B93331B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A7C18B66-3E07-4A39-8B69-CFE4E353E972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TE/CRG- CL  Cryolab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88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AC3900-6C86-5084-BC43-1A8E4337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EB2B15B9-B4BF-4144-A8A4-47D6F20FD3F7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94C346-22B5-26C3-A305-C15A31DCF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5F04F-6E53-D9C7-216F-B11FF94A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10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207846E-37B1-2027-F7D8-D11B27C1FDB7}"/>
              </a:ext>
            </a:extLst>
          </p:cNvPr>
          <p:cNvGrpSpPr/>
          <p:nvPr/>
        </p:nvGrpSpPr>
        <p:grpSpPr>
          <a:xfrm>
            <a:off x="211947" y="503860"/>
            <a:ext cx="8598473" cy="4125919"/>
            <a:chOff x="1" y="42560"/>
            <a:chExt cx="9514966" cy="4664699"/>
          </a:xfrm>
        </p:grpSpPr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ED89E50B-EB50-3B3E-27B2-545EAF2C8664}"/>
                </a:ext>
              </a:extLst>
            </p:cNvPr>
            <p:cNvSpPr txBox="1">
              <a:spLocks/>
            </p:cNvSpPr>
            <p:nvPr/>
          </p:nvSpPr>
          <p:spPr>
            <a:xfrm>
              <a:off x="7420698" y="237349"/>
              <a:ext cx="2094269" cy="82271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Copper RRR10</a:t>
              </a:r>
            </a:p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345 W per CL pair</a:t>
              </a:r>
            </a:p>
          </p:txBody>
        </p:sp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A92ABADF-DC50-D58F-F970-84E435E319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4349"/>
            <a:stretch/>
          </p:blipFill>
          <p:spPr>
            <a:xfrm>
              <a:off x="1" y="3141981"/>
              <a:ext cx="4838448" cy="1565278"/>
            </a:xfrm>
            <a:prstGeom prst="rect">
              <a:avLst/>
            </a:prstGeom>
          </p:spPr>
        </p:pic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D51696FE-09F4-E5EF-0DCE-0D12FD187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4638"/>
            <a:stretch/>
          </p:blipFill>
          <p:spPr>
            <a:xfrm>
              <a:off x="1" y="1565386"/>
              <a:ext cx="4838448" cy="1546714"/>
            </a:xfrm>
            <a:prstGeom prst="rect">
              <a:avLst/>
            </a:prstGeom>
          </p:spPr>
        </p:pic>
        <p:sp>
          <p:nvSpPr>
            <p:cNvPr id="10" name="Text Placeholder 2">
              <a:extLst>
                <a:ext uri="{FF2B5EF4-FFF2-40B4-BE49-F238E27FC236}">
                  <a16:creationId xmlns:a16="http://schemas.microsoft.com/office/drawing/2014/main" id="{59B9DB2E-641E-7795-A29F-95EF206F3C95}"/>
                </a:ext>
              </a:extLst>
            </p:cNvPr>
            <p:cNvSpPr txBox="1">
              <a:spLocks/>
            </p:cNvSpPr>
            <p:nvPr/>
          </p:nvSpPr>
          <p:spPr>
            <a:xfrm>
              <a:off x="7420699" y="1865048"/>
              <a:ext cx="1891123" cy="82271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Bronze CuSn</a:t>
              </a:r>
              <a:r>
                <a:rPr lang="en-US" sz="1400" baseline="-250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6</a:t>
              </a:r>
            </a:p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375 W per CL pair</a:t>
              </a:r>
            </a:p>
          </p:txBody>
        </p:sp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257A9BCE-E53D-947B-FDDC-CB2EFCD22D04}"/>
                </a:ext>
              </a:extLst>
            </p:cNvPr>
            <p:cNvSpPr txBox="1">
              <a:spLocks/>
            </p:cNvSpPr>
            <p:nvPr/>
          </p:nvSpPr>
          <p:spPr>
            <a:xfrm>
              <a:off x="7420697" y="3470841"/>
              <a:ext cx="1891124" cy="90128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Brass Cu</a:t>
              </a:r>
              <a:r>
                <a:rPr lang="en-US" sz="1400" baseline="-250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60</a:t>
              </a: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Zn</a:t>
              </a:r>
              <a:r>
                <a:rPr lang="en-US" sz="1400" baseline="-250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40</a:t>
              </a:r>
            </a:p>
            <a:p>
              <a:pPr defTabSz="685800">
                <a:spcBef>
                  <a:spcPts val="1350"/>
                </a:spcBef>
                <a:spcAft>
                  <a:spcPts val="300"/>
                </a:spcAft>
              </a:pPr>
              <a:r>
                <a:rPr lang="en-US" sz="1400" dirty="0">
                  <a:solidFill>
                    <a:srgbClr val="2F2F2F">
                      <a:lumMod val="50000"/>
                    </a:srgbClr>
                  </a:solidFill>
                  <a:latin typeface="Arial"/>
                </a:rPr>
                <a:t>324 W per CL pair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6B035C2-B7F5-D58F-53BC-1451848971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4499"/>
            <a:stretch/>
          </p:blipFill>
          <p:spPr>
            <a:xfrm>
              <a:off x="1" y="42560"/>
              <a:ext cx="4838447" cy="1522826"/>
            </a:xfrm>
            <a:prstGeom prst="rect">
              <a:avLst/>
            </a:prstGeom>
          </p:spPr>
        </p:pic>
      </p:grp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2BBBEC21-8E67-B112-D0FD-16D4604D74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651"/>
          <a:stretch/>
        </p:blipFill>
        <p:spPr>
          <a:xfrm>
            <a:off x="5223264" y="3271723"/>
            <a:ext cx="1454490" cy="1461966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F7CC438-10AE-8467-B0F1-33B03C81D2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362"/>
          <a:stretch/>
        </p:blipFill>
        <p:spPr>
          <a:xfrm>
            <a:off x="5186929" y="1756407"/>
            <a:ext cx="1484769" cy="14465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ED05D8-4221-9123-DAF7-9F9010AB87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502"/>
          <a:stretch/>
        </p:blipFill>
        <p:spPr>
          <a:xfrm>
            <a:off x="5167412" y="283979"/>
            <a:ext cx="1484769" cy="14242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B530F66-ACCD-CAF9-1AAC-B5AE60060BF7}"/>
              </a:ext>
            </a:extLst>
          </p:cNvPr>
          <p:cNvSpPr txBox="1"/>
          <p:nvPr/>
        </p:nvSpPr>
        <p:spPr>
          <a:xfrm rot="16200000">
            <a:off x="4852896" y="883259"/>
            <a:ext cx="50654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Heat load in 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9655C6-3869-B9E0-DD9F-9C4F68203741}"/>
              </a:ext>
            </a:extLst>
          </p:cNvPr>
          <p:cNvSpPr txBox="1"/>
          <p:nvPr/>
        </p:nvSpPr>
        <p:spPr>
          <a:xfrm rot="16200000">
            <a:off x="4852894" y="3837985"/>
            <a:ext cx="50654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Heat load in 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C316FD-6498-9F6E-7900-51A363120148}"/>
              </a:ext>
            </a:extLst>
          </p:cNvPr>
          <p:cNvSpPr txBox="1"/>
          <p:nvPr/>
        </p:nvSpPr>
        <p:spPr>
          <a:xfrm rot="16200000">
            <a:off x="4852895" y="2360622"/>
            <a:ext cx="50654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Heat load in W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C2FEFD7-B9ED-B7D9-8852-C91F6A553D9B}"/>
              </a:ext>
            </a:extLst>
          </p:cNvPr>
          <p:cNvCxnSpPr/>
          <p:nvPr/>
        </p:nvCxnSpPr>
        <p:spPr>
          <a:xfrm>
            <a:off x="4856615" y="0"/>
            <a:ext cx="0" cy="4763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568F57F-24EC-665D-FB50-9CD6A78851F3}"/>
              </a:ext>
            </a:extLst>
          </p:cNvPr>
          <p:cNvSpPr txBox="1"/>
          <p:nvPr/>
        </p:nvSpPr>
        <p:spPr>
          <a:xfrm>
            <a:off x="333060" y="107544"/>
            <a:ext cx="38088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Resistive CL part, I=4 kA, </a:t>
            </a:r>
            <a:r>
              <a:rPr lang="en-US" dirty="0" err="1"/>
              <a:t>T</a:t>
            </a:r>
            <a:r>
              <a:rPr lang="en-US" baseline="-25000" dirty="0" err="1"/>
              <a:t>cold</a:t>
            </a:r>
            <a:r>
              <a:rPr lang="en-US" dirty="0"/>
              <a:t>=60 K</a:t>
            </a:r>
          </a:p>
        </p:txBody>
      </p:sp>
    </p:spTree>
    <p:extLst>
      <p:ext uri="{BB962C8B-B14F-4D97-AF65-F5344CB8AC3E}">
        <p14:creationId xmlns:p14="http://schemas.microsoft.com/office/powerpoint/2010/main" val="45363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Conduction cooling of the current leads (A)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8336A-B114-2171-C881-B4D7C9750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5121" y="1227863"/>
            <a:ext cx="4212431" cy="3456384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/>
              <a:t>Version (A) conduction cooling,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/>
              <a:t>A Sapphire disk will be used to electrically insulate the thermal interface,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/>
              <a:t>Indium depositions will form a wetted interface when pressed =&gt; “full” microscopic contact area,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/>
              <a:t>Cryocooler needs to be in very close vicinity of the CLs, vibrations and integration issue?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/>
              <a:t>Minimum required cold head temperature is 47.5 K (365 W available by the AL 600). =&gt; 324 W required for CL  =&gt; OK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077E954D-D5EA-4FED-B980-2CB3240203A9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11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529262" y="3637190"/>
            <a:ext cx="1077686" cy="6123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Placeholder 12" descr="A diagram of a copper rod&#10;&#10;Description automatically generated">
            <a:extLst>
              <a:ext uri="{FF2B5EF4-FFF2-40B4-BE49-F238E27FC236}">
                <a16:creationId xmlns:a16="http://schemas.microsoft.com/office/drawing/2014/main" id="{B04BC130-98D7-3805-10DD-BF3F3571DB2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812" r="3812"/>
          <a:stretch>
            <a:fillRect/>
          </a:stretch>
        </p:blipFill>
        <p:spPr>
          <a:xfrm>
            <a:off x="4514068" y="0"/>
            <a:ext cx="4518422" cy="473849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8FF567-B4D8-B466-24D9-E4944FB4B2F3}"/>
              </a:ext>
            </a:extLst>
          </p:cNvPr>
          <p:cNvSpPr txBox="1"/>
          <p:nvPr/>
        </p:nvSpPr>
        <p:spPr>
          <a:xfrm>
            <a:off x="4461037" y="309487"/>
            <a:ext cx="63158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Brass CL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22DC1E-F293-94C8-304B-01413440679D}"/>
              </a:ext>
            </a:extLst>
          </p:cNvPr>
          <p:cNvCxnSpPr>
            <a:cxnSpLocks/>
          </p:cNvCxnSpPr>
          <p:nvPr/>
        </p:nvCxnSpPr>
        <p:spPr>
          <a:xfrm>
            <a:off x="4461037" y="218002"/>
            <a:ext cx="45376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051799F-BF33-5B86-3565-709686CC8C5D}"/>
              </a:ext>
            </a:extLst>
          </p:cNvPr>
          <p:cNvSpPr txBox="1"/>
          <p:nvPr/>
        </p:nvSpPr>
        <p:spPr>
          <a:xfrm>
            <a:off x="5894727" y="228827"/>
            <a:ext cx="2743200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Arial"/>
              </a:rPr>
              <a:t>Room temperature flange 293 K</a:t>
            </a:r>
            <a:endParaRPr lang="en-GB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9A1435-CE5A-3BC5-58F6-AA341887F705}"/>
              </a:ext>
            </a:extLst>
          </p:cNvPr>
          <p:cNvSpPr/>
          <p:nvPr/>
        </p:nvSpPr>
        <p:spPr>
          <a:xfrm>
            <a:off x="8373271" y="246776"/>
            <a:ext cx="461376" cy="245828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E9114A-8238-251F-3C26-211BAA75E499}"/>
              </a:ext>
            </a:extLst>
          </p:cNvPr>
          <p:cNvSpPr/>
          <p:nvPr/>
        </p:nvSpPr>
        <p:spPr>
          <a:xfrm>
            <a:off x="8023937" y="2662262"/>
            <a:ext cx="1112975" cy="702305"/>
          </a:xfrm>
          <a:prstGeom prst="rect">
            <a:avLst/>
          </a:prstGeom>
          <a:solidFill>
            <a:schemeClr val="accent3">
              <a:lumMod val="75000"/>
              <a:alpha val="9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04CCB3-ED94-FF32-4478-8B6AF0F2B219}"/>
              </a:ext>
            </a:extLst>
          </p:cNvPr>
          <p:cNvSpPr txBox="1"/>
          <p:nvPr/>
        </p:nvSpPr>
        <p:spPr>
          <a:xfrm>
            <a:off x="5659030" y="4499581"/>
            <a:ext cx="66684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4.5 - 20 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D3ABAF-4225-742B-3052-BC18D4EF295B}"/>
              </a:ext>
            </a:extLst>
          </p:cNvPr>
          <p:cNvSpPr txBox="1"/>
          <p:nvPr/>
        </p:nvSpPr>
        <p:spPr>
          <a:xfrm>
            <a:off x="5842800" y="3458647"/>
            <a:ext cx="503344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60 K</a:t>
            </a:r>
          </a:p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(50 K?)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88AB56-F193-EB17-04C0-49C736762802}"/>
              </a:ext>
            </a:extLst>
          </p:cNvPr>
          <p:cNvSpPr/>
          <p:nvPr/>
        </p:nvSpPr>
        <p:spPr>
          <a:xfrm>
            <a:off x="7288648" y="3357480"/>
            <a:ext cx="1855352" cy="94079"/>
          </a:xfrm>
          <a:prstGeom prst="rect">
            <a:avLst/>
          </a:prstGeom>
          <a:solidFill>
            <a:srgbClr val="B97A5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1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Conduction cooling of the current leads (A)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8336A-B114-2171-C881-B4D7C9750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4976" y="1398602"/>
            <a:ext cx="4212431" cy="3456384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Version (A) conduction cooling,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A Sapphire disk will be used to electrically insulate the thermal interface,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Indium depositions will form a wetted interface when pressed =&gt; “full” microscopic contact area,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Minimum required cold head temperature is 47.5 K (365 W available by the AL 600).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5491C360-1499-4383-9360-962BB2FBD688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" name="Picture Placeholder 7">
            <a:extLst>
              <a:ext uri="{FF2B5EF4-FFF2-40B4-BE49-F238E27FC236}">
                <a16:creationId xmlns:a16="http://schemas.microsoft.com/office/drawing/2014/main" id="{15F8C995-823A-D5B9-1D4C-FEDECDAD0E9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2361" r="58998" b="293"/>
          <a:stretch/>
        </p:blipFill>
        <p:spPr>
          <a:xfrm rot="16200000" flipV="1">
            <a:off x="5259349" y="885895"/>
            <a:ext cx="3072335" cy="33871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90B2F4-C5F2-4BB3-DB8B-E3CE455E8770}"/>
              </a:ext>
            </a:extLst>
          </p:cNvPr>
          <p:cNvSpPr txBox="1"/>
          <p:nvPr/>
        </p:nvSpPr>
        <p:spPr>
          <a:xfrm>
            <a:off x="6592203" y="3987117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HTS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37812C-AB09-3447-1B7A-353800A6A47C}"/>
              </a:ext>
            </a:extLst>
          </p:cNvPr>
          <p:cNvSpPr txBox="1"/>
          <p:nvPr/>
        </p:nvSpPr>
        <p:spPr>
          <a:xfrm rot="16200000">
            <a:off x="6879896" y="2382845"/>
            <a:ext cx="6123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Sapphire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F9D3DA-EDCA-700B-CAF2-DB9B6566C962}"/>
              </a:ext>
            </a:extLst>
          </p:cNvPr>
          <p:cNvSpPr txBox="1"/>
          <p:nvPr/>
        </p:nvSpPr>
        <p:spPr>
          <a:xfrm>
            <a:off x="7991292" y="3214772"/>
            <a:ext cx="78386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Cryocooler </a:t>
            </a:r>
          </a:p>
          <a:p>
            <a:pPr algn="l"/>
            <a:r>
              <a:rPr lang="en-US" sz="1200" dirty="0">
                <a:solidFill>
                  <a:srgbClr val="C00000"/>
                </a:solidFill>
              </a:rPr>
              <a:t>CIF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BDC6A6-734F-682A-E6A2-59C5C8C98208}"/>
              </a:ext>
            </a:extLst>
          </p:cNvPr>
          <p:cNvSpPr txBox="1"/>
          <p:nvPr/>
        </p:nvSpPr>
        <p:spPr>
          <a:xfrm rot="16200000">
            <a:off x="7105563" y="2394806"/>
            <a:ext cx="6572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Indium 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4D5849-3145-72BD-4B19-DE1DDF5F6BE9}"/>
              </a:ext>
            </a:extLst>
          </p:cNvPr>
          <p:cNvSpPr txBox="1"/>
          <p:nvPr/>
        </p:nvSpPr>
        <p:spPr>
          <a:xfrm>
            <a:off x="5659030" y="2158523"/>
            <a:ext cx="8608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Resistive CL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204B79-ADBA-19DE-6D3C-42D885CC6A55}"/>
              </a:ext>
            </a:extLst>
          </p:cNvPr>
          <p:cNvSpPr/>
          <p:nvPr/>
        </p:nvSpPr>
        <p:spPr>
          <a:xfrm rot="16200000">
            <a:off x="5811661" y="3547314"/>
            <a:ext cx="1908945" cy="26769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HTS lead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596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4D329B49-CC22-03A2-80DE-5A917D71CE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93" b="41308"/>
          <a:stretch/>
        </p:blipFill>
        <p:spPr>
          <a:xfrm>
            <a:off x="4323907" y="237633"/>
            <a:ext cx="4836234" cy="44348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5602049" cy="799307"/>
          </a:xfrm>
        </p:spPr>
        <p:txBody>
          <a:bodyPr/>
          <a:lstStyle/>
          <a:p>
            <a:r>
              <a:rPr lang="en-GB" dirty="0"/>
              <a:t>Fluid circulation loop cooling</a:t>
            </a:r>
            <a:br>
              <a:rPr lang="en-GB" dirty="0"/>
            </a:br>
            <a:r>
              <a:rPr lang="en-GB" dirty="0"/>
              <a:t>of the current leads (B)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8336A-B114-2171-C881-B4D7C9750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6122" y="1329720"/>
            <a:ext cx="4212431" cy="3456384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Version (B) fluid circulation loop,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Circulating He gas with two local HEXs,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Thermal design of the cooling loop and its components =&gt; proposal and options.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r>
              <a:rPr lang="en-GB" sz="1175" dirty="0"/>
              <a:t>B1) high helium pressure loop with cold circulator,</a:t>
            </a:r>
          </a:p>
          <a:p>
            <a:pPr lvl="1"/>
            <a:r>
              <a:rPr lang="en-GB" sz="1175" dirty="0"/>
              <a:t>B2) CFHEX CL option =&gt; He circulation with e.g. AL600.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CA917EFC-6FC1-431B-B35B-E45348847064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13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8374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5602049" cy="799307"/>
          </a:xfrm>
        </p:spPr>
        <p:txBody>
          <a:bodyPr/>
          <a:lstStyle/>
          <a:p>
            <a:r>
              <a:rPr lang="en-GB" dirty="0"/>
              <a:t>Fluid circulation loop cooling</a:t>
            </a:r>
            <a:br>
              <a:rPr lang="en-GB" dirty="0"/>
            </a:br>
            <a:r>
              <a:rPr lang="en-GB" dirty="0"/>
              <a:t>of the current leads (B1)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48336A-B114-2171-C881-B4D7C975029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47385" y="1386349"/>
                <a:ext cx="2701772" cy="3147042"/>
              </a:xfrm>
            </p:spPr>
            <p:txBody>
              <a:bodyPr/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𝒓𝒆𝒔𝒔𝒖𝒓𝒆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𝒉𝒆𝒂𝒅</m:t>
                    </m:r>
                    <m:r>
                      <a:rPr lang="en-GB" sz="160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𝝆</m:t>
                        </m:r>
                      </m:den>
                    </m:f>
                    <m:r>
                      <a:rPr lang="en-GB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The dynamic loss is the energy loss due to friction and </a:t>
                </a:r>
                <a:r>
                  <a:rPr lang="en-GB" sz="1600" dirty="0" err="1"/>
                  <a:t>pV</a:t>
                </a:r>
                <a:r>
                  <a:rPr lang="en-GB" sz="1600" dirty="0"/>
                  <a:t> work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Efficiency is the efficiency of the fan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48336A-B114-2171-C881-B4D7C97502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47385" y="1386349"/>
                <a:ext cx="2701772" cy="3147042"/>
              </a:xfrm>
              <a:blipFill>
                <a:blip r:embed="rId2"/>
                <a:stretch>
                  <a:fillRect l="-4289" t="-12959" r="-5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A3A9BA5B-5876-40CC-ABF3-D7C4C384EB43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A diagram of a pressure flow rate&#10;&#10;Description automatically generated">
            <a:extLst>
              <a:ext uri="{FF2B5EF4-FFF2-40B4-BE49-F238E27FC236}">
                <a16:creationId xmlns:a16="http://schemas.microsoft.com/office/drawing/2014/main" id="{FEA0B6FB-87D9-E69C-5583-08B8A87C4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157" y="1908245"/>
            <a:ext cx="4513565" cy="27654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04075E-2608-4B3B-B1B7-4755D984B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2721" y="23004"/>
            <a:ext cx="1781279" cy="289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0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5602049" cy="799307"/>
          </a:xfrm>
        </p:spPr>
        <p:txBody>
          <a:bodyPr/>
          <a:lstStyle/>
          <a:p>
            <a:r>
              <a:rPr lang="en-GB" dirty="0"/>
              <a:t>Fluid circulation loop cooling</a:t>
            </a:r>
            <a:br>
              <a:rPr lang="en-GB" dirty="0"/>
            </a:br>
            <a:r>
              <a:rPr lang="en-GB" dirty="0"/>
              <a:t>of the current leads (B1)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55C682D7-6322-4875-9114-5572B679A703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A diagram of a metal rod&#10;&#10;Description automatically generated">
            <a:extLst>
              <a:ext uri="{FF2B5EF4-FFF2-40B4-BE49-F238E27FC236}">
                <a16:creationId xmlns:a16="http://schemas.microsoft.com/office/drawing/2014/main" id="{5D4E9131-5F8A-82AF-3C55-E4C12D23B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3" y="0"/>
            <a:ext cx="3113717" cy="4114800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CA47267-E125-8E0B-4416-84F3A12FCF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1356852"/>
            <a:ext cx="5156186" cy="3298526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A Python code calculates the temperature and pressure drop of the flow over the length of the capillary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The capillary is divided into nodes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A solver of </a:t>
            </a:r>
            <a:r>
              <a:rPr lang="en-GB" dirty="0" err="1"/>
              <a:t>scripty.optimize</a:t>
            </a:r>
            <a:r>
              <a:rPr lang="en-GB" dirty="0"/>
              <a:t> seeks the inflow temperature to extract 162 W from one copper link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The capillary wall is set to a constant temperature of 60 K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Electrical insulators in the capillary connections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24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5602049" cy="799307"/>
          </a:xfrm>
        </p:spPr>
        <p:txBody>
          <a:bodyPr/>
          <a:lstStyle/>
          <a:p>
            <a:r>
              <a:rPr lang="en-GB" dirty="0"/>
              <a:t>Fluid circulation loop cooling</a:t>
            </a:r>
            <a:br>
              <a:rPr lang="en-GB" dirty="0"/>
            </a:br>
            <a:r>
              <a:rPr lang="en-GB" dirty="0"/>
              <a:t>of the current leads (B1)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B9059B05-10E8-414E-B93A-B5865E07D7BE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16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CA47267-E125-8E0B-4416-84F3A12FCF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2" y="3871217"/>
            <a:ext cx="8514519" cy="773586"/>
          </a:xfrm>
        </p:spPr>
        <p:txBody>
          <a:bodyPr/>
          <a:lstStyle/>
          <a:p>
            <a:pPr algn="ctr"/>
            <a:r>
              <a:rPr lang="en-GB" b="0" dirty="0"/>
              <a:t>Minimum required inflow temperature at the CL CIF is 52 K to exit with max. 60 K.</a:t>
            </a:r>
          </a:p>
          <a:p>
            <a:pPr algn="ctr"/>
            <a:r>
              <a:rPr lang="en-GB" b="0" dirty="0"/>
              <a:t>Maximum pressure head of the </a:t>
            </a:r>
            <a:r>
              <a:rPr lang="en-GB" b="0" dirty="0" err="1"/>
              <a:t>CryoFan</a:t>
            </a:r>
            <a:r>
              <a:rPr lang="en-GB" b="0" dirty="0"/>
              <a:t> is 120 m or a pressure difference of 92.4 mbar  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0D41D554-1A0B-1143-80AC-61DB7794D735}"/>
              </a:ext>
            </a:extLst>
          </p:cNvPr>
          <p:cNvSpPr txBox="1">
            <a:spLocks/>
          </p:cNvSpPr>
          <p:nvPr/>
        </p:nvSpPr>
        <p:spPr>
          <a:xfrm>
            <a:off x="6832542" y="231305"/>
            <a:ext cx="2311458" cy="4021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Mass flow = 5 g/s</a:t>
            </a:r>
          </a:p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Inflow pressure is set to 10 bar </a:t>
            </a:r>
          </a:p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Heat flow to the capillary is set to 162 W per single current lead </a:t>
            </a:r>
          </a:p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Consider the additional heat load from the </a:t>
            </a:r>
            <a:r>
              <a:rPr lang="en-GB" sz="1400" b="0" dirty="0" err="1">
                <a:solidFill>
                  <a:srgbClr val="2F2F2F">
                    <a:lumMod val="50000"/>
                  </a:srgbClr>
                </a:solidFill>
                <a:latin typeface="Arial"/>
              </a:rPr>
              <a:t>CryoFan</a:t>
            </a: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   ~ 30 W</a:t>
            </a:r>
          </a:p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162 W x2 +30 W = 354 W 420 W @ 52 K available =&gt; OK</a:t>
            </a:r>
          </a:p>
          <a:p>
            <a:pPr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</a:pPr>
            <a:endParaRPr lang="en-GB" sz="14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pPr marL="257175" indent="-257175" defTabSz="685800">
              <a:lnSpc>
                <a:spcPct val="10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76349-1C6F-3BBD-6576-B506F3B6F29D}"/>
              </a:ext>
            </a:extLst>
          </p:cNvPr>
          <p:cNvGrpSpPr/>
          <p:nvPr/>
        </p:nvGrpSpPr>
        <p:grpSpPr>
          <a:xfrm>
            <a:off x="50600" y="1124110"/>
            <a:ext cx="6643103" cy="2565021"/>
            <a:chOff x="50600" y="1124110"/>
            <a:chExt cx="6643103" cy="256502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2D942EB-EF73-15F0-3D39-D065DAE275BE}"/>
                </a:ext>
              </a:extLst>
            </p:cNvPr>
            <p:cNvGrpSpPr/>
            <p:nvPr/>
          </p:nvGrpSpPr>
          <p:grpSpPr>
            <a:xfrm>
              <a:off x="50600" y="1124110"/>
              <a:ext cx="6643103" cy="2565021"/>
              <a:chOff x="50600" y="1124110"/>
              <a:chExt cx="6643103" cy="256502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F6A9FF8-79DD-03D5-44A3-4F69049F3F56}"/>
                  </a:ext>
                </a:extLst>
              </p:cNvPr>
              <p:cNvGrpSpPr/>
              <p:nvPr/>
            </p:nvGrpSpPr>
            <p:grpSpPr>
              <a:xfrm>
                <a:off x="50600" y="1124110"/>
                <a:ext cx="6643103" cy="2565021"/>
                <a:chOff x="50600" y="1124110"/>
                <a:chExt cx="6643103" cy="2565021"/>
              </a:xfrm>
            </p:grpSpPr>
            <p:pic>
              <p:nvPicPr>
                <p:cNvPr id="13" name="Picture 12" descr="A graph of different sizes and colors&#10;&#10;Description automatically generated">
                  <a:extLst>
                    <a:ext uri="{FF2B5EF4-FFF2-40B4-BE49-F238E27FC236}">
                      <a16:creationId xmlns:a16="http://schemas.microsoft.com/office/drawing/2014/main" id="{D59D5B2F-6206-E0E6-8D8D-AA74943536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0601" y="1124110"/>
                  <a:ext cx="6643102" cy="2565021"/>
                </a:xfrm>
                <a:prstGeom prst="rect">
                  <a:avLst/>
                </a:prstGeom>
              </p:spPr>
            </p:pic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285698A0-3CD3-429C-D65F-CBD006ACC500}"/>
                    </a:ext>
                  </a:extLst>
                </p:cNvPr>
                <p:cNvSpPr txBox="1"/>
                <p:nvPr/>
              </p:nvSpPr>
              <p:spPr>
                <a:xfrm rot="16200000">
                  <a:off x="-44137" y="2290718"/>
                  <a:ext cx="351058" cy="16158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0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T in K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FE517E-A2F8-E085-424E-B636C2982E13}"/>
                    </a:ext>
                  </a:extLst>
                </p:cNvPr>
                <p:cNvSpPr txBox="1"/>
                <p:nvPr/>
              </p:nvSpPr>
              <p:spPr>
                <a:xfrm>
                  <a:off x="3422787" y="1363355"/>
                  <a:ext cx="309118" cy="196207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0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25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50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75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100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125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150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175</a:t>
                  </a:r>
                </a:p>
                <a:p>
                  <a:pPr algn="r"/>
                  <a:endParaRPr lang="en-US" sz="7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r"/>
                  <a:r>
                    <a:rPr lang="en-US" sz="75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200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B94E481-AD8B-241A-35F9-DB6A3A80D46F}"/>
                    </a:ext>
                  </a:extLst>
                </p:cNvPr>
                <p:cNvSpPr txBox="1"/>
                <p:nvPr/>
              </p:nvSpPr>
              <p:spPr>
                <a:xfrm rot="16200000">
                  <a:off x="2829034" y="2233009"/>
                  <a:ext cx="114133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endParaRPr lang="en-US" sz="9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  <a:p>
                  <a:pPr algn="l"/>
                  <a:r>
                    <a:rPr lang="en-US" sz="9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Pressure drop in mbar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ADA36ED-D928-F34F-9319-7AE47443854C}"/>
                    </a:ext>
                  </a:extLst>
                </p:cNvPr>
                <p:cNvSpPr txBox="1"/>
                <p:nvPr/>
              </p:nvSpPr>
              <p:spPr>
                <a:xfrm>
                  <a:off x="3731905" y="1181016"/>
                  <a:ext cx="2475037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9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                       Pressure drop of the capillary flow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BCC7C54-0202-D531-6B77-C72C3400ED83}"/>
                    </a:ext>
                  </a:extLst>
                </p:cNvPr>
                <p:cNvSpPr txBox="1"/>
                <p:nvPr/>
              </p:nvSpPr>
              <p:spPr>
                <a:xfrm>
                  <a:off x="412057" y="1169719"/>
                  <a:ext cx="24558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900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               Helium temperature along the capillary</a:t>
                  </a: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A6FFB8-F66D-C210-66AB-586F625CBCC3}"/>
                  </a:ext>
                </a:extLst>
              </p:cNvPr>
              <p:cNvSpPr txBox="1"/>
              <p:nvPr/>
            </p:nvSpPr>
            <p:spPr>
              <a:xfrm>
                <a:off x="1148381" y="3529654"/>
                <a:ext cx="1218282" cy="1384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900" dirty="0">
                    <a:solidFill>
                      <a:schemeClr val="accent6">
                        <a:lumMod val="50000"/>
                      </a:schemeClr>
                    </a:solidFill>
                  </a:rPr>
                  <a:t>Length of capillary in m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FB26E8A-3ED7-FF3E-93B3-518C080BCF67}"/>
                  </a:ext>
                </a:extLst>
              </p:cNvPr>
              <p:cNvSpPr txBox="1"/>
              <p:nvPr/>
            </p:nvSpPr>
            <p:spPr>
              <a:xfrm>
                <a:off x="4667732" y="3525791"/>
                <a:ext cx="1218282" cy="1384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900" dirty="0">
                    <a:solidFill>
                      <a:schemeClr val="accent6">
                        <a:lumMod val="50000"/>
                      </a:schemeClr>
                    </a:solidFill>
                  </a:rPr>
                  <a:t>Length of capillary in m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A094AF-D688-0B92-57F9-6B161FB2B9F8}"/>
                </a:ext>
              </a:extLst>
            </p:cNvPr>
            <p:cNvSpPr txBox="1"/>
            <p:nvPr/>
          </p:nvSpPr>
          <p:spPr>
            <a:xfrm>
              <a:off x="1835172" y="3158086"/>
              <a:ext cx="1316066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700" b="1" dirty="0">
                  <a:solidFill>
                    <a:schemeClr val="accent6">
                      <a:lumMod val="50000"/>
                    </a:schemeClr>
                  </a:solidFill>
                </a:rPr>
                <a:t>Surface temperature capillary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9986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5602049" cy="799307"/>
          </a:xfrm>
        </p:spPr>
        <p:txBody>
          <a:bodyPr/>
          <a:lstStyle/>
          <a:p>
            <a:r>
              <a:rPr lang="en-GB" dirty="0"/>
              <a:t>Fluid circulation loop cooling</a:t>
            </a:r>
            <a:br>
              <a:rPr lang="en-GB" dirty="0"/>
            </a:br>
            <a:r>
              <a:rPr lang="en-GB" dirty="0"/>
              <a:t>of the current leads (B1* and B2)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34109088-816D-4D6C-9F8C-E799A99C5FF3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17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CA47267-E125-8E0B-4416-84F3A12FCF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40" y="1568616"/>
            <a:ext cx="2528255" cy="3077725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>
                <a:cs typeface="Calibri" panose="020F0502020204030204" pitchFamily="34" charset="0"/>
              </a:rPr>
              <a:t>Brass rod, which is filled with tightly stacked or rolled mesh at the cold end,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>
                <a:cs typeface="Calibri" panose="020F0502020204030204" pitchFamily="34" charset="0"/>
              </a:rPr>
              <a:t>Helium flow through the mesh,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b="0" dirty="0">
                <a:cs typeface="Calibri" panose="020F0502020204030204" pitchFamily="34" charset="0"/>
              </a:rPr>
              <a:t>Numerical simulation of the effectiveness and pressure drop of the HEX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b="0" dirty="0">
              <a:cs typeface="Calibri" panose="020F0502020204030204" pitchFamily="34" charset="0"/>
            </a:endParaRPr>
          </a:p>
        </p:txBody>
      </p:sp>
      <p:pic>
        <p:nvPicPr>
          <p:cNvPr id="10" name="Picture 9" descr="A measuring tape and a round object&#10;&#10;Description automatically generated">
            <a:extLst>
              <a:ext uri="{FF2B5EF4-FFF2-40B4-BE49-F238E27FC236}">
                <a16:creationId xmlns:a16="http://schemas.microsoft.com/office/drawing/2014/main" id="{32C8D5F3-1A7A-C82F-9C7B-F269FD616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47" y="2073532"/>
            <a:ext cx="2284226" cy="2232000"/>
          </a:xfrm>
          <a:prstGeom prst="rect">
            <a:avLst/>
          </a:prstGeom>
        </p:spPr>
      </p:pic>
      <p:pic>
        <p:nvPicPr>
          <p:cNvPr id="12" name="Picture 11" descr="A ruler and a round object&#10;&#10;Description automatically generated">
            <a:extLst>
              <a:ext uri="{FF2B5EF4-FFF2-40B4-BE49-F238E27FC236}">
                <a16:creationId xmlns:a16="http://schemas.microsoft.com/office/drawing/2014/main" id="{393D15B0-3A22-1BD1-A472-448787ADE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728" y="2027386"/>
            <a:ext cx="2168139" cy="229086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DBC4416-73F9-A1E9-2DC2-60FE97F7CEFB}"/>
              </a:ext>
            </a:extLst>
          </p:cNvPr>
          <p:cNvCxnSpPr/>
          <p:nvPr/>
        </p:nvCxnSpPr>
        <p:spPr>
          <a:xfrm flipH="1">
            <a:off x="3839269" y="1017346"/>
            <a:ext cx="42389" cy="793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154B22-25F5-BE86-2915-B62622B4D589}"/>
              </a:ext>
            </a:extLst>
          </p:cNvPr>
          <p:cNvCxnSpPr>
            <a:cxnSpLocks/>
          </p:cNvCxnSpPr>
          <p:nvPr/>
        </p:nvCxnSpPr>
        <p:spPr>
          <a:xfrm>
            <a:off x="5440938" y="1038777"/>
            <a:ext cx="1603195" cy="72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994F3D-F5D6-2445-1B77-218C8926DC75}"/>
              </a:ext>
            </a:extLst>
          </p:cNvPr>
          <p:cNvGrpSpPr/>
          <p:nvPr/>
        </p:nvGrpSpPr>
        <p:grpSpPr>
          <a:xfrm>
            <a:off x="4371706" y="1433962"/>
            <a:ext cx="1009903" cy="3292853"/>
            <a:chOff x="4371706" y="1433962"/>
            <a:chExt cx="1009903" cy="3292853"/>
          </a:xfrm>
        </p:grpSpPr>
        <p:pic>
          <p:nvPicPr>
            <p:cNvPr id="4" name="Picture 3" descr="A black rectangular object with a blue arrow pointing to it&#10;&#10;Description automatically generated">
              <a:extLst>
                <a:ext uri="{FF2B5EF4-FFF2-40B4-BE49-F238E27FC236}">
                  <a16:creationId xmlns:a16="http://schemas.microsoft.com/office/drawing/2014/main" id="{1198CF32-6D9D-C55D-DDD1-830CF146A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1706" y="1433962"/>
              <a:ext cx="1009903" cy="3292853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F13B370-18E2-1AB3-8719-406830626F75}"/>
                </a:ext>
              </a:extLst>
            </p:cNvPr>
            <p:cNvSpPr/>
            <p:nvPr/>
          </p:nvSpPr>
          <p:spPr>
            <a:xfrm>
              <a:off x="5285678" y="1528514"/>
              <a:ext cx="95931" cy="2916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97E98B6-8B73-383B-C5EE-389C5F5C38A9}"/>
                </a:ext>
              </a:extLst>
            </p:cNvPr>
            <p:cNvSpPr/>
            <p:nvPr/>
          </p:nvSpPr>
          <p:spPr>
            <a:xfrm>
              <a:off x="4538724" y="1526891"/>
              <a:ext cx="95931" cy="196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296A5B-CB36-3A9D-A740-E39000BEEC9A}"/>
                </a:ext>
              </a:extLst>
            </p:cNvPr>
            <p:cNvSpPr/>
            <p:nvPr/>
          </p:nvSpPr>
          <p:spPr>
            <a:xfrm>
              <a:off x="4528185" y="3581820"/>
              <a:ext cx="95931" cy="864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EA65237-19C5-BC65-4868-4359B3552A7B}"/>
              </a:ext>
            </a:extLst>
          </p:cNvPr>
          <p:cNvSpPr txBox="1"/>
          <p:nvPr/>
        </p:nvSpPr>
        <p:spPr>
          <a:xfrm>
            <a:off x="5086656" y="4467389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He</a:t>
            </a:r>
          </a:p>
        </p:txBody>
      </p:sp>
    </p:spTree>
    <p:extLst>
      <p:ext uri="{BB962C8B-B14F-4D97-AF65-F5344CB8AC3E}">
        <p14:creationId xmlns:p14="http://schemas.microsoft.com/office/powerpoint/2010/main" val="2485499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8747174" cy="799307"/>
          </a:xfrm>
        </p:spPr>
        <p:txBody>
          <a:bodyPr/>
          <a:lstStyle/>
          <a:p>
            <a:r>
              <a:rPr lang="en-GB" sz="2400" dirty="0"/>
              <a:t>Fluid circulation loop cooling of the current leads (B1*)</a:t>
            </a:r>
            <a:br>
              <a:rPr lang="en-GB" sz="2400" dirty="0"/>
            </a:br>
            <a:r>
              <a:rPr lang="en-GB" sz="2400" dirty="0"/>
              <a:t>Stacked mesh HEX pressure drop evaluation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9BFC889B-F998-45DC-AF4D-A7F24280573B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18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26117F-4A33-1565-634A-690533E76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118" y="1582014"/>
            <a:ext cx="4680919" cy="28736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D77B0C-D5B0-5BF1-D59B-811D7D8BF5F6}"/>
              </a:ext>
            </a:extLst>
          </p:cNvPr>
          <p:cNvSpPr txBox="1"/>
          <p:nvPr/>
        </p:nvSpPr>
        <p:spPr>
          <a:xfrm>
            <a:off x="305992" y="4290750"/>
            <a:ext cx="386441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Source: A. Onufrena, Design of Compact High-Effectiveness Cryogenic Counter-flow Heat Exchangers for Remote Cooling and Space Reverse Turbo-Brayton Applications, PhD thesis, 2023.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DC3FADF-2C80-FB19-7A53-DEA0F519B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94" y="1473631"/>
            <a:ext cx="3687383" cy="26827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CF48B3-1DAB-34EC-DAAE-36271659CD21}"/>
              </a:ext>
            </a:extLst>
          </p:cNvPr>
          <p:cNvSpPr txBox="1"/>
          <p:nvPr/>
        </p:nvSpPr>
        <p:spPr>
          <a:xfrm>
            <a:off x="305992" y="1140854"/>
            <a:ext cx="396262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Heat transfer of stacked mesh to outer wall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A34F75-D86C-5668-BE09-F10CC12E657D}"/>
              </a:ext>
            </a:extLst>
          </p:cNvPr>
          <p:cNvSpPr txBox="1"/>
          <p:nvPr/>
        </p:nvSpPr>
        <p:spPr>
          <a:xfrm>
            <a:off x="5533418" y="1144853"/>
            <a:ext cx="27972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Friction factor of stacked mesh</a:t>
            </a:r>
          </a:p>
        </p:txBody>
      </p:sp>
    </p:spTree>
    <p:extLst>
      <p:ext uri="{BB962C8B-B14F-4D97-AF65-F5344CB8AC3E}">
        <p14:creationId xmlns:p14="http://schemas.microsoft.com/office/powerpoint/2010/main" val="150743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8747174" cy="799307"/>
          </a:xfrm>
        </p:spPr>
        <p:txBody>
          <a:bodyPr/>
          <a:lstStyle/>
          <a:p>
            <a:r>
              <a:rPr lang="en-GB" sz="2400" dirty="0"/>
              <a:t>Fluid circulation loop cooling of the current leads (B1*)</a:t>
            </a:r>
            <a:br>
              <a:rPr lang="en-GB" sz="2400" dirty="0"/>
            </a:br>
            <a:r>
              <a:rPr lang="en-GB" sz="2400" dirty="0"/>
              <a:t>Stacked mesh HEX pressure drop evaluation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9BFC889B-F998-45DC-AF4D-A7F24280573B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rial"/>
              </a:rPr>
              <a:t>TE/CRG- CL  Cryolab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19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26117F-4A33-1565-634A-690533E76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5" y="1582015"/>
            <a:ext cx="4250153" cy="26092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A34F75-D86C-5668-BE09-F10CC12E657D}"/>
              </a:ext>
            </a:extLst>
          </p:cNvPr>
          <p:cNvSpPr txBox="1"/>
          <p:nvPr/>
        </p:nvSpPr>
        <p:spPr>
          <a:xfrm>
            <a:off x="943251" y="1207647"/>
            <a:ext cx="243656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Friction factor of stacked mesh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A12A02-0CBC-3D64-BA36-E55DA17BD41E}"/>
              </a:ext>
            </a:extLst>
          </p:cNvPr>
          <p:cNvSpPr txBox="1"/>
          <p:nvPr/>
        </p:nvSpPr>
        <p:spPr>
          <a:xfrm>
            <a:off x="4572000" y="992638"/>
            <a:ext cx="443704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Inputs: </a:t>
            </a:r>
          </a:p>
          <a:p>
            <a:pPr algn="l"/>
            <a:r>
              <a:rPr lang="en-US" sz="1400" dirty="0"/>
              <a:t>T = 50 K, medium Cu mesh (</a:t>
            </a:r>
            <a:r>
              <a:rPr lang="en-US" sz="1400" dirty="0" err="1"/>
              <a:t>d</a:t>
            </a:r>
            <a:r>
              <a:rPr lang="en-US" sz="1400" baseline="-25000" dirty="0" err="1"/>
              <a:t>w</a:t>
            </a:r>
            <a:r>
              <a:rPr lang="en-US" sz="1400" dirty="0"/>
              <a:t>=180, MD=315 microns)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7BE334-2BD1-D38D-9A02-50E23B0AD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828" y="1575848"/>
            <a:ext cx="4613717" cy="26159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2B9A05-E332-18A1-2E55-7D68D82E7458}"/>
              </a:ext>
            </a:extLst>
          </p:cNvPr>
          <p:cNvSpPr txBox="1"/>
          <p:nvPr/>
        </p:nvSpPr>
        <p:spPr>
          <a:xfrm>
            <a:off x="218180" y="4276917"/>
            <a:ext cx="866102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Promising results for a cold circulator version (</a:t>
            </a:r>
            <a:r>
              <a:rPr lang="en-US" sz="1400" dirty="0" err="1"/>
              <a:t>CryoFan</a:t>
            </a:r>
            <a:r>
              <a:rPr lang="en-US" sz="1400" dirty="0"/>
              <a:t> Bise®, 10 bar He, 50 K with 4 HEX of medium mesh).</a:t>
            </a:r>
          </a:p>
          <a:p>
            <a:pPr algn="l"/>
            <a:r>
              <a:rPr lang="en-US" sz="1400" dirty="0"/>
              <a:t>=&gt; Baseline design Aug. 2023</a:t>
            </a:r>
          </a:p>
        </p:txBody>
      </p:sp>
    </p:spTree>
    <p:extLst>
      <p:ext uri="{BB962C8B-B14F-4D97-AF65-F5344CB8AC3E}">
        <p14:creationId xmlns:p14="http://schemas.microsoft.com/office/powerpoint/2010/main" val="235955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863" y="1180846"/>
            <a:ext cx="7537784" cy="1043085"/>
          </a:xfrm>
        </p:spPr>
        <p:txBody>
          <a:bodyPr vert="horz" lIns="45720" tIns="45720" rIns="45720" bIns="45720" anchor="b">
            <a:noAutofit/>
          </a:bodyPr>
          <a:lstStyle/>
          <a:p>
            <a:r>
              <a:rPr lang="en-US" sz="3200" dirty="0">
                <a:cs typeface="Arial"/>
              </a:rPr>
              <a:t>Counter-flow Heat Exchangers as Option for Dry Current Leads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25" y="3005066"/>
            <a:ext cx="6285684" cy="525180"/>
          </a:xfrm>
        </p:spPr>
        <p:txBody>
          <a:bodyPr>
            <a:normAutofit/>
          </a:bodyPr>
          <a:lstStyle/>
          <a:p>
            <a:r>
              <a:rPr lang="en-GB" sz="1400" u="sng" dirty="0"/>
              <a:t>Torsten Koettig</a:t>
            </a:r>
            <a:r>
              <a:rPr lang="en-GB" sz="1400" dirty="0"/>
              <a:t>, Patricia Borges de Sousa, Rik Zegers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A57A-DC3C-4A3F-94D4-118BAD49114A}" type="datetime1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TE/CRG- CL  Cryolab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321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8747174" cy="799307"/>
          </a:xfrm>
        </p:spPr>
        <p:txBody>
          <a:bodyPr/>
          <a:lstStyle/>
          <a:p>
            <a:r>
              <a:rPr lang="en-GB" sz="2400" dirty="0"/>
              <a:t>Counterflow CL (B2)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9BFC889B-F998-45DC-AF4D-A7F24280573B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rial"/>
              </a:rPr>
              <a:t>TE/CRG- CL  Cryolab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20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A34F75-D86C-5668-BE09-F10CC12E657D}"/>
              </a:ext>
            </a:extLst>
          </p:cNvPr>
          <p:cNvSpPr txBox="1"/>
          <p:nvPr/>
        </p:nvSpPr>
        <p:spPr>
          <a:xfrm>
            <a:off x="180575" y="784004"/>
            <a:ext cx="80314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Basic idea is to have a warm pump/circulator and possible use of JT cooling effect (Neon)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Building up a CFHEX with stacked mesh will be difficult 2500 mesh layers additive assembled inner transparent wall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Axially rolled mesh 4x90 deg. technology demonstrator has been built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2B9A05-E332-18A1-2E55-7D68D82E7458}"/>
              </a:ext>
            </a:extLst>
          </p:cNvPr>
          <p:cNvSpPr txBox="1"/>
          <p:nvPr/>
        </p:nvSpPr>
        <p:spPr>
          <a:xfrm>
            <a:off x="305992" y="4199687"/>
            <a:ext cx="35388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Source: </a:t>
            </a:r>
            <a:r>
              <a:rPr lang="en-GB" sz="900" dirty="0" err="1">
                <a:solidFill>
                  <a:schemeClr val="accent6">
                    <a:lumMod val="50000"/>
                  </a:schemeClr>
                </a:solidFill>
              </a:rPr>
              <a:t>Shabagin</a:t>
            </a: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-Development of 10 kA Current Leads Cooled by a Cryogenic Mixed-Refrigerant Cycle, ICEC 2018, IOP Conf. Series: Materials Science and Engineering 502 (2019) 012138.</a:t>
            </a:r>
            <a:endParaRPr lang="en-US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F7EDE5-5670-BA6F-D8C9-60FE27869219}"/>
              </a:ext>
            </a:extLst>
          </p:cNvPr>
          <p:cNvGrpSpPr/>
          <p:nvPr/>
        </p:nvGrpSpPr>
        <p:grpSpPr>
          <a:xfrm>
            <a:off x="536610" y="1509411"/>
            <a:ext cx="2526194" cy="2501099"/>
            <a:chOff x="890113" y="1392671"/>
            <a:chExt cx="2526194" cy="25010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D9BD0C-D8DC-8082-2B0F-114CC2CAE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0113" y="1392671"/>
              <a:ext cx="2526194" cy="2501099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C3BB06C-71D5-B91D-6982-C35940390E98}"/>
                </a:ext>
              </a:extLst>
            </p:cNvPr>
            <p:cNvSpPr/>
            <p:nvPr/>
          </p:nvSpPr>
          <p:spPr>
            <a:xfrm>
              <a:off x="2514018" y="2918813"/>
              <a:ext cx="902289" cy="327004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68412FE-D131-CA5A-E001-84D1FA7D2A77}"/>
                </a:ext>
              </a:extLst>
            </p:cNvPr>
            <p:cNvSpPr/>
            <p:nvPr/>
          </p:nvSpPr>
          <p:spPr>
            <a:xfrm>
              <a:off x="2430248" y="1609790"/>
              <a:ext cx="902289" cy="327004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8C8B302-9AFD-69E3-9AC4-B2C86813A807}"/>
                </a:ext>
              </a:extLst>
            </p:cNvPr>
            <p:cNvSpPr/>
            <p:nvPr/>
          </p:nvSpPr>
          <p:spPr>
            <a:xfrm>
              <a:off x="1511733" y="1711453"/>
              <a:ext cx="902289" cy="183705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325C460-8D30-B6E9-2E64-BB12BCFC8532}"/>
              </a:ext>
            </a:extLst>
          </p:cNvPr>
          <p:cNvCxnSpPr/>
          <p:nvPr/>
        </p:nvCxnSpPr>
        <p:spPr>
          <a:xfrm>
            <a:off x="1217141" y="3571103"/>
            <a:ext cx="713434" cy="32745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D42812-2EF1-4697-9FD7-37F58C762CC1}"/>
              </a:ext>
            </a:extLst>
          </p:cNvPr>
          <p:cNvCxnSpPr>
            <a:cxnSpLocks/>
          </p:cNvCxnSpPr>
          <p:nvPr/>
        </p:nvCxnSpPr>
        <p:spPr>
          <a:xfrm flipV="1">
            <a:off x="1217141" y="3571103"/>
            <a:ext cx="713434" cy="34965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1DADA9B-2073-10D0-EEF8-53891A41EA0A}"/>
                  </a:ext>
                </a:extLst>
              </p:cNvPr>
              <p:cNvSpPr txBox="1"/>
              <p:nvPr/>
            </p:nvSpPr>
            <p:spPr>
              <a:xfrm>
                <a:off x="2426040" y="3562347"/>
                <a:ext cx="2006098" cy="3449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sz="1100" baseline="-25000" dirty="0"/>
                  <a:t>c</a:t>
                </a:r>
                <a:r>
                  <a:rPr lang="en-US" sz="1100" dirty="0"/>
                  <a:t> is reduced to 60 % compared to a cold CIF alone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1DADA9B-2073-10D0-EEF8-53891A41E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040" y="3562347"/>
                <a:ext cx="2006098" cy="344966"/>
              </a:xfrm>
              <a:prstGeom prst="rect">
                <a:avLst/>
              </a:prstGeom>
              <a:blipFill>
                <a:blip r:embed="rId5"/>
                <a:stretch>
                  <a:fillRect l="-4559" t="-12281" r="-5471" b="-24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A8F30BC-6D46-4F3C-6B27-838C2C9A9EAB}"/>
              </a:ext>
            </a:extLst>
          </p:cNvPr>
          <p:cNvCxnSpPr/>
          <p:nvPr/>
        </p:nvCxnSpPr>
        <p:spPr>
          <a:xfrm flipH="1" flipV="1">
            <a:off x="1774995" y="3467265"/>
            <a:ext cx="626333" cy="189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B24FD11-FF42-6094-E6E0-5FB32327B4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28" t="27861" r="39375" b="47345"/>
          <a:stretch/>
        </p:blipFill>
        <p:spPr>
          <a:xfrm>
            <a:off x="5118611" y="1509411"/>
            <a:ext cx="2945600" cy="245791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49CDD0-A318-4D91-B970-B2F3155AB753}"/>
              </a:ext>
            </a:extLst>
          </p:cNvPr>
          <p:cNvCxnSpPr/>
          <p:nvPr/>
        </p:nvCxnSpPr>
        <p:spPr>
          <a:xfrm>
            <a:off x="4025233" y="2571750"/>
            <a:ext cx="795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478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280195"/>
            <a:ext cx="8747174" cy="799307"/>
          </a:xfrm>
        </p:spPr>
        <p:txBody>
          <a:bodyPr/>
          <a:lstStyle/>
          <a:p>
            <a:r>
              <a:rPr lang="en-GB" sz="2400" dirty="0"/>
              <a:t>Fluid circulation loop cooling of the current leads (B2)</a:t>
            </a:r>
            <a:br>
              <a:rPr lang="en-GB" sz="2400" dirty="0"/>
            </a:br>
            <a:r>
              <a:rPr lang="en-GB" sz="2400" dirty="0"/>
              <a:t>Axially rolled mesh HEX pressure drop evaluation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44506141-24ED-422D-8D3E-A53452ED2F86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21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B5461B-5AE7-43E0-36A2-21BFD9995220}"/>
              </a:ext>
            </a:extLst>
          </p:cNvPr>
          <p:cNvSpPr txBox="1"/>
          <p:nvPr/>
        </p:nvSpPr>
        <p:spPr>
          <a:xfrm>
            <a:off x="93147" y="1436553"/>
            <a:ext cx="43794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Friction factor of stacked and axially rolled mesh</a:t>
            </a:r>
          </a:p>
        </p:txBody>
      </p:sp>
      <p:pic>
        <p:nvPicPr>
          <p:cNvPr id="8" name="Picture 7" descr="A measuring tape and a round object&#10;&#10;Description automatically generated">
            <a:extLst>
              <a:ext uri="{FF2B5EF4-FFF2-40B4-BE49-F238E27FC236}">
                <a16:creationId xmlns:a16="http://schemas.microsoft.com/office/drawing/2014/main" id="{4A445AA3-76F6-90DF-6A18-242103DE51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269" r="10763"/>
          <a:stretch/>
        </p:blipFill>
        <p:spPr>
          <a:xfrm>
            <a:off x="7626856" y="1368975"/>
            <a:ext cx="1407605" cy="1300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B0CE78-D954-938F-932A-4BFE3D2E4C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828" t="27861" r="39375" b="47345"/>
          <a:stretch/>
        </p:blipFill>
        <p:spPr>
          <a:xfrm>
            <a:off x="4783014" y="997446"/>
            <a:ext cx="2448491" cy="20431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225093-86D8-41A4-A459-2F7F020ABF78}"/>
              </a:ext>
            </a:extLst>
          </p:cNvPr>
          <p:cNvSpPr txBox="1"/>
          <p:nvPr/>
        </p:nvSpPr>
        <p:spPr>
          <a:xfrm>
            <a:off x="4890593" y="3232753"/>
            <a:ext cx="4162573" cy="150810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PID of the CFHEX CL with AL600 for Helium circulation 50 K or 60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CFHEX option should require only 60 % cooling power at the CIF at 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Warm vs. cold circulator (mass flow vs. </a:t>
            </a:r>
            <a:r>
              <a:rPr lang="en-US" sz="1400" dirty="0" err="1"/>
              <a:t>dp</a:t>
            </a:r>
            <a:r>
              <a:rPr lang="en-US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algn="l"/>
            <a:endParaRPr lang="en-US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D94A56-8841-5117-C6AA-0B56C60A55EA}"/>
              </a:ext>
            </a:extLst>
          </p:cNvPr>
          <p:cNvCxnSpPr/>
          <p:nvPr/>
        </p:nvCxnSpPr>
        <p:spPr>
          <a:xfrm flipH="1">
            <a:off x="6858000" y="2385915"/>
            <a:ext cx="9001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71CB0A1-E5A0-578F-B83A-CD0ED7045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2" y="1924622"/>
            <a:ext cx="4624185" cy="27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15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7FB1-C046-F9E6-09E3-1CFDD3BA8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322" y="1836492"/>
            <a:ext cx="8214278" cy="799307"/>
          </a:xfrm>
        </p:spPr>
        <p:txBody>
          <a:bodyPr/>
          <a:lstStyle/>
          <a:p>
            <a:r>
              <a:rPr lang="en-US" dirty="0"/>
              <a:t>Can the mesh contribute to carry el. current?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162161-D590-D20D-1606-96F454692A9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EF4038D-27D0-45A4-94A1-09B01D8C119A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856B6-3C9B-E70F-9C8A-F8850FF31B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131928-E905-E1AC-5F3E-617B8536D5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25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11" y="907623"/>
            <a:ext cx="4266008" cy="3456384"/>
          </a:xfrm>
        </p:spPr>
        <p:txBody>
          <a:bodyPr/>
          <a:lstStyle/>
          <a:p>
            <a:pPr lvl="1"/>
            <a:endParaRPr lang="en-US" dirty="0"/>
          </a:p>
          <a:p>
            <a:pPr lvl="1"/>
            <a:r>
              <a:rPr lang="en-US" dirty="0"/>
              <a:t>Copper mesh is pressed between 2 copper plates,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Indium is used for a good electrical contact at the extremities,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sample is tested at room temperature and cooled down with liquid nitrogen,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VI curve is plotted, resistance ratio is checked.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resistivity of woven copper mesh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69E044B-223D-4F36-A48D-D0EB28D5BE2D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23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" name="Picture 9" descr="A copper coil with black tape&#10;&#10;Description automatically generated">
            <a:extLst>
              <a:ext uri="{FF2B5EF4-FFF2-40B4-BE49-F238E27FC236}">
                <a16:creationId xmlns:a16="http://schemas.microsoft.com/office/drawing/2014/main" id="{C7126D9E-E641-FCAB-F1B0-FB2BAC292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228" y="954629"/>
            <a:ext cx="3775372" cy="287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23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F8B0-6A20-D94C-AEC8-88924FC26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96" y="281343"/>
            <a:ext cx="8535609" cy="813197"/>
          </a:xfrm>
        </p:spPr>
        <p:txBody>
          <a:bodyPr anchor="t">
            <a:normAutofit/>
          </a:bodyPr>
          <a:lstStyle/>
          <a:p>
            <a:r>
              <a:rPr lang="en-US" dirty="0"/>
              <a:t>Resistivity of woven copper mesh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7E689-466F-A942-A68E-D55128713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>
            <a:normAutofit/>
          </a:bodyPr>
          <a:lstStyle/>
          <a:p>
            <a:r>
              <a:rPr lang="en-GB" dirty="0"/>
              <a:t>Stacked mesh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4570C-7572-F843-AEA6-AD33A8C11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27159" y="1191649"/>
            <a:ext cx="4212450" cy="491726"/>
          </a:xfrm>
        </p:spPr>
        <p:txBody>
          <a:bodyPr anchor="t">
            <a:normAutofit/>
          </a:bodyPr>
          <a:lstStyle/>
          <a:p>
            <a:r>
              <a:rPr lang="en-GB" dirty="0"/>
              <a:t>Axially rolled mesh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58D4BF-C8AA-4B40-A5A6-93CA3F907F5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930575" y="4763139"/>
            <a:ext cx="1156717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FECBC563-49A2-4F85-B6B5-10F53DAEA792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EB5C15-9D21-644A-AFF5-9251CE10F62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4767263"/>
            <a:ext cx="4929166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1AC52B-BE31-2E4D-A1F2-33EC8183215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4767263"/>
            <a:ext cx="510941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C7A299-5692-CFB8-C49D-9AC35426E18C}"/>
              </a:ext>
            </a:extLst>
          </p:cNvPr>
          <p:cNvCxnSpPr/>
          <p:nvPr/>
        </p:nvCxnSpPr>
        <p:spPr>
          <a:xfrm>
            <a:off x="6505398" y="2376609"/>
            <a:ext cx="5192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BD8C2052-2D9E-294A-E034-90991DC1F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" y="1679042"/>
            <a:ext cx="4569660" cy="2320386"/>
          </a:xfrm>
          <a:prstGeom prst="rect">
            <a:avLst/>
          </a:prstGeom>
        </p:spPr>
      </p:pic>
      <p:pic>
        <p:nvPicPr>
          <p:cNvPr id="14" name="Picture 1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868CAE7-2315-E1DD-1A1B-0F7EF12EE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061" y="1679042"/>
            <a:ext cx="4635600" cy="2320386"/>
          </a:xfrm>
          <a:prstGeom prst="rect">
            <a:avLst/>
          </a:prstGeom>
        </p:spPr>
      </p:pic>
      <p:pic>
        <p:nvPicPr>
          <p:cNvPr id="5" name="Picture 4" descr="A measuring tape and a round object&#10;&#10;Description automatically generated">
            <a:extLst>
              <a:ext uri="{FF2B5EF4-FFF2-40B4-BE49-F238E27FC236}">
                <a16:creationId xmlns:a16="http://schemas.microsoft.com/office/drawing/2014/main" id="{AE5DE000-8748-1E7F-9263-CE1D76CD7D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260" b="4768"/>
          <a:stretch/>
        </p:blipFill>
        <p:spPr>
          <a:xfrm>
            <a:off x="7390880" y="741406"/>
            <a:ext cx="1135529" cy="868292"/>
          </a:xfrm>
          <a:prstGeom prst="rect">
            <a:avLst/>
          </a:prstGeom>
        </p:spPr>
      </p:pic>
      <p:pic>
        <p:nvPicPr>
          <p:cNvPr id="11" name="Picture 10" descr="A ruler and a round object&#10;&#10;Description automatically generated">
            <a:extLst>
              <a:ext uri="{FF2B5EF4-FFF2-40B4-BE49-F238E27FC236}">
                <a16:creationId xmlns:a16="http://schemas.microsoft.com/office/drawing/2014/main" id="{908DB2B0-1EA5-F345-FAAB-AFC314F360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532" t="9745" r="45165" b="61088"/>
          <a:stretch/>
        </p:blipFill>
        <p:spPr>
          <a:xfrm>
            <a:off x="2061680" y="911207"/>
            <a:ext cx="1025612" cy="6681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264BCF-0A1B-CEFE-B5FD-D54190BA99DF}"/>
              </a:ext>
            </a:extLst>
          </p:cNvPr>
          <p:cNvSpPr txBox="1"/>
          <p:nvPr/>
        </p:nvSpPr>
        <p:spPr>
          <a:xfrm>
            <a:off x="158861" y="4148106"/>
            <a:ext cx="412933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No significant change in resistance </a:t>
            </a:r>
          </a:p>
          <a:p>
            <a:pPr algn="l"/>
            <a:r>
              <a:rPr lang="en-US" sz="1200" dirty="0"/>
              <a:t>interfaces of the mesh layers dominate the overall resistance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E6BF03-D1E5-B4FB-8C47-6B7747B7E513}"/>
              </a:ext>
            </a:extLst>
          </p:cNvPr>
          <p:cNvSpPr txBox="1"/>
          <p:nvPr/>
        </p:nvSpPr>
        <p:spPr>
          <a:xfrm>
            <a:off x="4959940" y="4148106"/>
            <a:ext cx="287739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Resistance ratio is 4.2 =&gt; 295 K and 78 K </a:t>
            </a:r>
          </a:p>
          <a:p>
            <a:pPr algn="l"/>
            <a:r>
              <a:rPr lang="en-US" sz="1200" dirty="0"/>
              <a:t>RRR ~10 </a:t>
            </a:r>
          </a:p>
        </p:txBody>
      </p:sp>
    </p:spTree>
    <p:extLst>
      <p:ext uri="{BB962C8B-B14F-4D97-AF65-F5344CB8AC3E}">
        <p14:creationId xmlns:p14="http://schemas.microsoft.com/office/powerpoint/2010/main" val="3403282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E4815B3-7B0F-B5D6-5060-6A97EAD53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232" y="342267"/>
            <a:ext cx="4783880" cy="40708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8DF8B0-6A20-D94C-AEC8-88924FC26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96" y="281343"/>
            <a:ext cx="8535609" cy="813197"/>
          </a:xfrm>
        </p:spPr>
        <p:txBody>
          <a:bodyPr anchor="t">
            <a:normAutofit/>
          </a:bodyPr>
          <a:lstStyle/>
          <a:p>
            <a:r>
              <a:rPr lang="en-GB" dirty="0"/>
              <a:t>Conclusion </a:t>
            </a:r>
            <a:br>
              <a:rPr lang="en-GB" dirty="0"/>
            </a:b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58D4BF-C8AA-4B40-A5A6-93CA3F907F5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930575" y="4763139"/>
            <a:ext cx="1156717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2AA5FBC5-8845-47C4-91C6-B1475EF802F2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EB5C15-9D21-644A-AFF5-9251CE10F62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4767263"/>
            <a:ext cx="4929166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1AC52B-BE31-2E4D-A1F2-33EC8183215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4767263"/>
            <a:ext cx="510941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25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42CDDB-1B66-C8B8-1184-C44E3A9087B8}"/>
              </a:ext>
            </a:extLst>
          </p:cNvPr>
          <p:cNvSpPr txBox="1"/>
          <p:nvPr/>
        </p:nvSpPr>
        <p:spPr>
          <a:xfrm>
            <a:off x="304195" y="955385"/>
            <a:ext cx="4267805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GB" sz="1350" dirty="0">
                <a:solidFill>
                  <a:srgbClr val="0033A0"/>
                </a:solidFill>
                <a:latin typeface="Arial"/>
              </a:rPr>
              <a:t>Conduction cooling is a feasible option</a:t>
            </a:r>
          </a:p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  <a:p>
            <a:pPr defTabSz="685800"/>
            <a:r>
              <a:rPr lang="en-GB" sz="1350" dirty="0">
                <a:solidFill>
                  <a:srgbClr val="0033A0"/>
                </a:solidFill>
                <a:latin typeface="Arial"/>
              </a:rPr>
              <a:t>Helium circulation is an overall better performing option</a:t>
            </a:r>
          </a:p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  <a:p>
            <a:pPr defTabSz="685800"/>
            <a:r>
              <a:rPr lang="en-GB" sz="1350" dirty="0">
                <a:solidFill>
                  <a:srgbClr val="0033A0"/>
                </a:solidFill>
                <a:latin typeface="Arial"/>
              </a:rPr>
              <a:t>The mesh heat exchanger shows potential </a:t>
            </a:r>
          </a:p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  <a:p>
            <a:pPr defTabSz="685800"/>
            <a:r>
              <a:rPr lang="en-GB" sz="1350" dirty="0">
                <a:solidFill>
                  <a:srgbClr val="0033A0"/>
                </a:solidFill>
                <a:latin typeface="Arial"/>
              </a:rPr>
              <a:t>CFHEX option is under study for feasibility, numerical code is being developed</a:t>
            </a:r>
          </a:p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  <a:p>
            <a:pPr defTabSz="685800"/>
            <a:r>
              <a:rPr lang="en-GB" sz="1350" dirty="0">
                <a:solidFill>
                  <a:srgbClr val="0033A0"/>
                </a:solidFill>
                <a:latin typeface="Arial"/>
              </a:rPr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D79BD8-42AF-963E-15E4-ECE889390B6B}"/>
              </a:ext>
            </a:extLst>
          </p:cNvPr>
          <p:cNvGrpSpPr/>
          <p:nvPr/>
        </p:nvGrpSpPr>
        <p:grpSpPr>
          <a:xfrm>
            <a:off x="291017" y="2964283"/>
            <a:ext cx="1282096" cy="1298561"/>
            <a:chOff x="1248279" y="2893396"/>
            <a:chExt cx="1282096" cy="129856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7A5B29E-6BA0-4DFE-E9DB-D1C8FB057B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4551"/>
            <a:stretch/>
          </p:blipFill>
          <p:spPr>
            <a:xfrm>
              <a:off x="1248279" y="2893396"/>
              <a:ext cx="1282096" cy="1298561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CFE08B4-7886-589E-A9E4-17A7E8DFD1F9}"/>
                </a:ext>
              </a:extLst>
            </p:cNvPr>
            <p:cNvSpPr/>
            <p:nvPr/>
          </p:nvSpPr>
          <p:spPr>
            <a:xfrm>
              <a:off x="1371807" y="2959914"/>
              <a:ext cx="1116000" cy="1116000"/>
            </a:xfrm>
            <a:prstGeom prst="ellipse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E68EE95-6030-7B62-3732-25C51B14FE8A}"/>
                </a:ext>
              </a:extLst>
            </p:cNvPr>
            <p:cNvSpPr/>
            <p:nvPr/>
          </p:nvSpPr>
          <p:spPr>
            <a:xfrm>
              <a:off x="1578009" y="3148847"/>
              <a:ext cx="720000" cy="720000"/>
            </a:xfrm>
            <a:prstGeom prst="ellipse">
              <a:avLst/>
            </a:prstGeom>
            <a:noFill/>
            <a:ln w="63500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200EE69-66BF-40E3-540D-CE02DAD4A7F1}"/>
              </a:ext>
            </a:extLst>
          </p:cNvPr>
          <p:cNvSpPr txBox="1"/>
          <p:nvPr/>
        </p:nvSpPr>
        <p:spPr>
          <a:xfrm>
            <a:off x="1846420" y="2960321"/>
            <a:ext cx="2243572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- External Brass wall carrying most of the el. current</a:t>
            </a:r>
          </a:p>
          <a:p>
            <a:pPr algn="l"/>
            <a:r>
              <a:rPr lang="en-US" sz="1200" dirty="0">
                <a:solidFill>
                  <a:srgbClr val="FF0000"/>
                </a:solidFill>
              </a:rPr>
              <a:t>- Cu mesh CFHEX, rolled configuration with center rod</a:t>
            </a:r>
          </a:p>
          <a:p>
            <a:pPr algn="l"/>
            <a:r>
              <a:rPr lang="en-US" sz="1200" dirty="0">
                <a:solidFill>
                  <a:srgbClr val="002060"/>
                </a:solidFill>
              </a:rPr>
              <a:t>- Transparent wall design (Stycast epoxy layer)</a:t>
            </a:r>
          </a:p>
          <a:p>
            <a:pPr algn="l"/>
            <a:endParaRPr lang="en-US" sz="1200" dirty="0">
              <a:solidFill>
                <a:srgbClr val="002060"/>
              </a:solidFill>
            </a:endParaRPr>
          </a:p>
          <a:p>
            <a:pPr algn="l"/>
            <a:r>
              <a:rPr lang="en-US" sz="1200" dirty="0">
                <a:solidFill>
                  <a:srgbClr val="002060"/>
                </a:solidFill>
              </a:rPr>
              <a:t>L~0.6 m, </a:t>
            </a:r>
            <a:r>
              <a:rPr lang="en-US" sz="1200" dirty="0" err="1">
                <a:solidFill>
                  <a:srgbClr val="002060"/>
                </a:solidFill>
              </a:rPr>
              <a:t>A</a:t>
            </a:r>
            <a:r>
              <a:rPr lang="en-US" sz="1200" baseline="-25000" dirty="0" err="1">
                <a:solidFill>
                  <a:srgbClr val="002060"/>
                </a:solidFill>
              </a:rPr>
              <a:t>Brass</a:t>
            </a:r>
            <a:r>
              <a:rPr lang="en-US" sz="1200" dirty="0">
                <a:solidFill>
                  <a:srgbClr val="002060"/>
                </a:solidFill>
              </a:rPr>
              <a:t> ~4 cm</a:t>
            </a:r>
            <a:r>
              <a:rPr lang="en-US" sz="1200" baseline="30000" dirty="0">
                <a:solidFill>
                  <a:srgbClr val="002060"/>
                </a:solidFill>
              </a:rPr>
              <a:t>2</a:t>
            </a:r>
            <a:r>
              <a:rPr lang="en-US" sz="1200" dirty="0">
                <a:solidFill>
                  <a:srgbClr val="002060"/>
                </a:solidFill>
              </a:rPr>
              <a:t>, </a:t>
            </a:r>
          </a:p>
          <a:p>
            <a:pPr algn="l"/>
            <a:r>
              <a:rPr lang="en-US" sz="1200" dirty="0">
                <a:solidFill>
                  <a:srgbClr val="002060"/>
                </a:solidFill>
              </a:rPr>
              <a:t>Optimization study has started</a:t>
            </a:r>
          </a:p>
        </p:txBody>
      </p:sp>
    </p:spTree>
    <p:extLst>
      <p:ext uri="{BB962C8B-B14F-4D97-AF65-F5344CB8AC3E}">
        <p14:creationId xmlns:p14="http://schemas.microsoft.com/office/powerpoint/2010/main" val="1341551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4AA83D95-EFB0-4307-8D49-45D201653C7C}" type="datetime1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GB"/>
              <a:t>TE/CRG- CL  Cryolab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BCD55979-00CC-4874-A80E-0959E76EB92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19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34" y="148651"/>
            <a:ext cx="7886700" cy="436670"/>
          </a:xfrm>
        </p:spPr>
        <p:txBody>
          <a:bodyPr>
            <a:noAutofit/>
          </a:bodyPr>
          <a:lstStyle/>
          <a:p>
            <a:r>
              <a:rPr lang="en-US" sz="3200" dirty="0"/>
              <a:t>Two parallel cooling circuits in the magnet?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A3B34F-327E-4D85-9ED9-237B6D321C9D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A003FFC-89E9-E01A-B60D-EB5DEAAEF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07" y="1097102"/>
            <a:ext cx="3568828" cy="28135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893EFE-9164-C675-3E7A-D13696AE2F79}"/>
              </a:ext>
            </a:extLst>
          </p:cNvPr>
          <p:cNvSpPr txBox="1"/>
          <p:nvPr/>
        </p:nvSpPr>
        <p:spPr>
          <a:xfrm>
            <a:off x="233234" y="3844531"/>
            <a:ext cx="1778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cooling for operation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D78DFC-5C8B-DC62-F472-AD286B5E5AA3}"/>
              </a:ext>
            </a:extLst>
          </p:cNvPr>
          <p:cNvSpPr txBox="1"/>
          <p:nvPr/>
        </p:nvSpPr>
        <p:spPr>
          <a:xfrm>
            <a:off x="3207543" y="2821781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Bypass</a:t>
            </a:r>
          </a:p>
          <a:p>
            <a:r>
              <a:rPr lang="en-US" dirty="0"/>
              <a:t>for cooldown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6CFEAC-6C8F-999A-EC15-2EF0B6FA510B}"/>
              </a:ext>
            </a:extLst>
          </p:cNvPr>
          <p:cNvSpPr txBox="1"/>
          <p:nvPr/>
        </p:nvSpPr>
        <p:spPr>
          <a:xfrm>
            <a:off x="5462948" y="854512"/>
            <a:ext cx="30028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Bypass in our experimental system for cooldown </a:t>
            </a:r>
          </a:p>
          <a:p>
            <a:endParaRPr lang="en-US" dirty="0"/>
          </a:p>
          <a:p>
            <a:r>
              <a:rPr lang="en-US" dirty="0"/>
              <a:t>or </a:t>
            </a:r>
          </a:p>
          <a:p>
            <a:endParaRPr lang="en-US" dirty="0"/>
          </a:p>
          <a:p>
            <a:r>
              <a:rPr lang="en-US" dirty="0"/>
              <a:t>two cooling circuits in a magnet one for cooldown one for operation </a:t>
            </a:r>
          </a:p>
          <a:p>
            <a:endParaRPr lang="en-US" dirty="0"/>
          </a:p>
          <a:p>
            <a:r>
              <a:rPr lang="en-US" dirty="0"/>
              <a:t>PID shows supply bypass</a:t>
            </a:r>
          </a:p>
        </p:txBody>
      </p:sp>
    </p:spTree>
    <p:extLst>
      <p:ext uri="{BB962C8B-B14F-4D97-AF65-F5344CB8AC3E}">
        <p14:creationId xmlns:p14="http://schemas.microsoft.com/office/powerpoint/2010/main" val="41860139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1270-67BD-5DE8-B5FD-8B6B6E05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06052"/>
            <a:ext cx="8765340" cy="799307"/>
          </a:xfrm>
        </p:spPr>
        <p:txBody>
          <a:bodyPr/>
          <a:lstStyle/>
          <a:p>
            <a:r>
              <a:rPr lang="en-GB" sz="2400" dirty="0"/>
              <a:t>Fluid circulation loop cooling of the current leads (B2)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A055-483B-A52E-272F-FC4E3C6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defTabSz="685800"/>
            <a:fld id="{A45E29E0-51E3-40C4-9716-37F09DE45F67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450DA-ABC1-A811-F5D7-107257BAA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585B9-3380-361B-CF1F-37448AFF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28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ACA47267-E125-8E0B-4416-84F3A12FCF9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05991" y="1356852"/>
                <a:ext cx="2888456" cy="3298526"/>
              </a:xfrm>
            </p:spPr>
            <p:txBody>
              <a:bodyPr/>
              <a:lstStyle/>
              <a:p>
                <a:r>
                  <a:rPr lang="en-GB" dirty="0"/>
                  <a:t>The possible heat flow to the helium flow is calculated to be:  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𝟏𝟔𝟒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𝐖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𝐟</m:t>
                    </m:r>
                  </m:oMath>
                </a14:m>
                <a:r>
                  <a:rPr lang="en-GB" dirty="0"/>
                  <a:t>or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endParaRPr lang="en-GB" b="1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𝟏𝟗𝟒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𝐖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𝐟</m:t>
                    </m:r>
                  </m:oMath>
                </a14:m>
                <a:r>
                  <a:rPr lang="en-GB" dirty="0"/>
                  <a:t>or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/>
                  <a:t>  </a:t>
                </a:r>
              </a:p>
              <a:p>
                <a:r>
                  <a:rPr lang="en-GB" dirty="0"/>
                  <a:t>Pressure head is calculated to be:  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for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𝟐𝟐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for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ACA47267-E125-8E0B-4416-84F3A12FCF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5991" y="1356852"/>
                <a:ext cx="2888456" cy="3298526"/>
              </a:xfrm>
              <a:blipFill>
                <a:blip r:embed="rId3"/>
                <a:stretch>
                  <a:fillRect l="-4219" t="-2773" r="-5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60723447-0296-3636-2E50-88179DCAF8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41" r="6977"/>
          <a:stretch/>
        </p:blipFill>
        <p:spPr>
          <a:xfrm>
            <a:off x="3204316" y="1274118"/>
            <a:ext cx="5939684" cy="329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2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25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/>
              <a:t>Content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439" y="917789"/>
            <a:ext cx="7886700" cy="3341022"/>
          </a:xfrm>
        </p:spPr>
        <p:txBody>
          <a:bodyPr vert="horz" lIns="91440" tIns="45720" rIns="91440" bIns="45720" anchor="t">
            <a:noAutofit/>
          </a:bodyPr>
          <a:lstStyle/>
          <a:p>
            <a:pPr marL="493395"/>
            <a:r>
              <a:rPr lang="en-US" sz="1600" dirty="0">
                <a:solidFill>
                  <a:srgbClr val="002060"/>
                </a:solidFill>
              </a:rPr>
              <a:t>HFM WP 4.6: cryogenic study of novel cooling schemes</a:t>
            </a:r>
            <a:endParaRPr lang="en-US" sz="1600" dirty="0">
              <a:solidFill>
                <a:srgbClr val="002060"/>
              </a:solidFill>
              <a:cs typeface="Arial"/>
            </a:endParaRPr>
          </a:p>
          <a:p>
            <a:pPr marL="493395"/>
            <a:r>
              <a:rPr lang="en-US" sz="1600" dirty="0">
                <a:solidFill>
                  <a:srgbClr val="002060"/>
                </a:solidFill>
              </a:rPr>
              <a:t>Requirement for dry current lead cooling =&gt; 4 kA (3 kA) to fully explore the topic</a:t>
            </a:r>
            <a:endParaRPr lang="en-US" sz="1600" dirty="0">
              <a:solidFill>
                <a:srgbClr val="002060"/>
              </a:solidFill>
              <a:cs typeface="Arial"/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CL cooling of the resistive part to 60 K (50 K)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</a:rPr>
              <a:t>Passive flexible link with Sapphire insulator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</a:rPr>
              <a:t>Active He circulation loop at ≤10 bar, tube HEXs</a:t>
            </a:r>
          </a:p>
          <a:p>
            <a:pPr lvl="1"/>
            <a:r>
              <a:rPr lang="en-US" sz="1200" dirty="0">
                <a:solidFill>
                  <a:srgbClr val="002060"/>
                </a:solidFill>
              </a:rPr>
              <a:t>Active He circulation loop with novel mesh-based HEXs at ≤10 bar</a:t>
            </a:r>
          </a:p>
          <a:p>
            <a:r>
              <a:rPr lang="en-US" sz="1600" dirty="0">
                <a:solidFill>
                  <a:srgbClr val="002060"/>
                </a:solidFill>
              </a:rPr>
              <a:t>Cu mesh material characterization</a:t>
            </a:r>
          </a:p>
          <a:p>
            <a:r>
              <a:rPr lang="en-US" sz="1600" dirty="0">
                <a:solidFill>
                  <a:srgbClr val="002060"/>
                </a:solidFill>
              </a:rPr>
              <a:t>Novel idea of rolled Cu mesh as a CFHEX, warm vs. cold circulator with He?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94BA6F-CF68-4811-960E-C6A3D77508DB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3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2A3B34F-327E-4D85-9ED9-237B6D321C9D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TE/CRG- CL  Cryolab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A4D85-21F8-3142-BD6D-547BD6D2C4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09"/>
          <a:stretch/>
        </p:blipFill>
        <p:spPr>
          <a:xfrm>
            <a:off x="0" y="359697"/>
            <a:ext cx="9143999" cy="4783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234" y="46257"/>
            <a:ext cx="7886700" cy="436670"/>
          </a:xfrm>
        </p:spPr>
        <p:txBody>
          <a:bodyPr>
            <a:noAutofit/>
          </a:bodyPr>
          <a:lstStyle/>
          <a:p>
            <a:r>
              <a:rPr lang="en-US" sz="3200" dirty="0"/>
              <a:t>PID of the possible HFM setups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3658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782" y="957858"/>
            <a:ext cx="4690553" cy="3456384"/>
          </a:xfrm>
        </p:spPr>
        <p:txBody>
          <a:bodyPr vert="horz" lIns="0" tIns="0" rIns="0" bIns="0" rtlCol="0" anchor="t">
            <a:noAutofit/>
          </a:bodyPr>
          <a:lstStyle/>
          <a:p>
            <a:pPr marL="242570" lvl="1" indent="-242570"/>
            <a:r>
              <a:rPr lang="en-US" dirty="0"/>
              <a:t>Setups to perform tests of cooling schemes, two-phase vs. super critical flow, higher temperatures</a:t>
            </a:r>
            <a:endParaRPr lang="en-US" dirty="0" err="1">
              <a:cs typeface="Arial"/>
            </a:endParaRPr>
          </a:p>
          <a:p>
            <a:pPr lvl="1"/>
            <a:endParaRPr lang="en-US" dirty="0"/>
          </a:p>
          <a:p>
            <a:pPr marL="242570" lvl="1" indent="-242570"/>
            <a:r>
              <a:rPr lang="en-US" dirty="0"/>
              <a:t>A tube cooling system will be used to evaluate the heat transfer performance, pressure and temperatures etc.</a:t>
            </a:r>
            <a:endParaRPr lang="en-US" dirty="0">
              <a:cs typeface="Arial"/>
            </a:endParaRPr>
          </a:p>
          <a:p>
            <a:pPr marL="0" lvl="1" indent="0">
              <a:buNone/>
            </a:pPr>
            <a:endParaRPr lang="en-US" dirty="0"/>
          </a:p>
          <a:p>
            <a:pPr marL="242570" lvl="1" indent="-242570"/>
            <a:r>
              <a:rPr lang="en-US" dirty="0"/>
              <a:t>The hybrid current leads would be needed to supply current to a mock-up "magnet" of up to 3-4 kA (electrically insulated CIF at 60 K (50 K)),</a:t>
            </a:r>
            <a:endParaRPr lang="en-US" dirty="0">
              <a:cs typeface="Arial"/>
            </a:endParaRPr>
          </a:p>
          <a:p>
            <a:pPr lvl="1"/>
            <a:endParaRPr lang="en-US" dirty="0"/>
          </a:p>
          <a:p>
            <a:pPr lvl="1"/>
            <a:r>
              <a:rPr lang="en-US" dirty="0"/>
              <a:t>The current leads need to be cooled with a dry cooling system (absence of evaporated 4.5 K He stream).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449063"/>
          </a:xfrm>
        </p:spPr>
        <p:txBody>
          <a:bodyPr/>
          <a:lstStyle/>
          <a:p>
            <a:r>
              <a:rPr lang="en-US" dirty="0"/>
              <a:t>HFM WP 4.6 Cryolab test stands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852C93E-3496-4511-A537-EC743190A67C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78BA511-5576-742C-8AF6-53E2E18B66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0" y="245745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7C08018A-6924-18B2-7588-6A636BD71F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5C9D5A-623D-1B59-D89D-5575E9A5F9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21" t="12504"/>
          <a:stretch/>
        </p:blipFill>
        <p:spPr>
          <a:xfrm>
            <a:off x="6070230" y="478929"/>
            <a:ext cx="3009647" cy="418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2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65" y="897848"/>
            <a:ext cx="3463723" cy="3456384"/>
          </a:xfrm>
        </p:spPr>
        <p:txBody>
          <a:bodyPr/>
          <a:lstStyle/>
          <a:p>
            <a:pPr lvl="1"/>
            <a:r>
              <a:rPr lang="en-US" dirty="0"/>
              <a:t>The performance of two AL600 cryocoolers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US" dirty="0"/>
              <a:t>was tested.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Resistive heaters are placed on the cold tip of the cold-head.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Silicon diodes from Lakeshore are used for the temperature measurement.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power at the heaters is varied and the temperature measured.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Measured values are deposited heat load vs. temperature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145865"/>
            <a:ext cx="8532019" cy="799307"/>
          </a:xfrm>
        </p:spPr>
        <p:txBody>
          <a:bodyPr/>
          <a:lstStyle/>
          <a:p>
            <a:r>
              <a:rPr lang="en-US" dirty="0"/>
              <a:t>Possible cooling source GM cryocooler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44604F67-0851-4C60-A58F-48C0D63AB3E9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55504"/>
            <a:ext cx="4929166" cy="273844"/>
          </a:xfrm>
        </p:spPr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6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082746-D724-5621-AC77-E653A5BCEE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34" r="21089"/>
          <a:stretch/>
        </p:blipFill>
        <p:spPr>
          <a:xfrm>
            <a:off x="7153036" y="1"/>
            <a:ext cx="1688564" cy="4047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4592" y="3697514"/>
            <a:ext cx="146271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US" sz="1100" dirty="0">
                <a:solidFill>
                  <a:srgbClr val="0033A0"/>
                </a:solidFill>
                <a:latin typeface="Arial"/>
              </a:rPr>
              <a:t>Picture source: Cryomech Inc.</a:t>
            </a:r>
            <a:endParaRPr lang="en-GB" sz="1100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10" name="Picture 9" descr="A close up of a machine&#10;&#10;Description automatically generated">
            <a:extLst>
              <a:ext uri="{FF2B5EF4-FFF2-40B4-BE49-F238E27FC236}">
                <a16:creationId xmlns:a16="http://schemas.microsoft.com/office/drawing/2014/main" id="{F5515FA1-0DD3-6B3F-2F0E-3787F75277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500"/>
          <a:stretch/>
        </p:blipFill>
        <p:spPr>
          <a:xfrm>
            <a:off x="4469567" y="2589406"/>
            <a:ext cx="2155790" cy="1950258"/>
          </a:xfrm>
          <a:prstGeom prst="rect">
            <a:avLst/>
          </a:prstGeom>
        </p:spPr>
      </p:pic>
      <p:pic>
        <p:nvPicPr>
          <p:cNvPr id="12" name="Picture 11" descr="A machine with many round objects&#10;&#10;Description automatically generated">
            <a:extLst>
              <a:ext uri="{FF2B5EF4-FFF2-40B4-BE49-F238E27FC236}">
                <a16:creationId xmlns:a16="http://schemas.microsoft.com/office/drawing/2014/main" id="{26AD8F7D-4C84-DD3C-2DD2-64E6731991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82" t="5448" r="3145" b="230"/>
          <a:stretch/>
        </p:blipFill>
        <p:spPr>
          <a:xfrm>
            <a:off x="4295194" y="597856"/>
            <a:ext cx="2504537" cy="177571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362122-E46C-F125-2CA7-BB70F9F7D0C5}"/>
              </a:ext>
            </a:extLst>
          </p:cNvPr>
          <p:cNvCxnSpPr>
            <a:cxnSpLocks/>
          </p:cNvCxnSpPr>
          <p:nvPr/>
        </p:nvCxnSpPr>
        <p:spPr>
          <a:xfrm flipH="1">
            <a:off x="6679359" y="3570165"/>
            <a:ext cx="805897" cy="254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BE8B04D-05B6-A91D-6921-0D624C3A1C75}"/>
              </a:ext>
            </a:extLst>
          </p:cNvPr>
          <p:cNvCxnSpPr/>
          <p:nvPr/>
        </p:nvCxnSpPr>
        <p:spPr>
          <a:xfrm flipH="1">
            <a:off x="6885866" y="1610797"/>
            <a:ext cx="326388" cy="54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F8B0-6A20-D94C-AEC8-88924FC26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96" y="281343"/>
            <a:ext cx="8535609" cy="813197"/>
          </a:xfrm>
        </p:spPr>
        <p:txBody>
          <a:bodyPr anchor="t">
            <a:normAutofit/>
          </a:bodyPr>
          <a:lstStyle/>
          <a:p>
            <a:r>
              <a:rPr lang="en-US" dirty="0"/>
              <a:t>AL 600 performance measurements results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7E689-466F-A942-A68E-D55128713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1" y="748150"/>
            <a:ext cx="4212431" cy="501253"/>
          </a:xfrm>
        </p:spPr>
        <p:txBody>
          <a:bodyPr anchor="t">
            <a:normAutofit/>
          </a:bodyPr>
          <a:lstStyle/>
          <a:p>
            <a:r>
              <a:rPr lang="en-GB" dirty="0"/>
              <a:t>Performance of cryocooler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4570C-7572-F843-AEA6-AD33A8C11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27159" y="745601"/>
            <a:ext cx="4212450" cy="491726"/>
          </a:xfrm>
        </p:spPr>
        <p:txBody>
          <a:bodyPr anchor="t">
            <a:normAutofit/>
          </a:bodyPr>
          <a:lstStyle/>
          <a:p>
            <a:r>
              <a:rPr lang="en-GB" dirty="0"/>
              <a:t>Performance of cryocooler 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58D4BF-C8AA-4B40-A5A6-93CA3F907F5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930575" y="4763139"/>
            <a:ext cx="1156717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76882CE4-23A0-4BC2-979D-B5F25BEF2D21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EB5C15-9D21-644A-AFF5-9251CE10F62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4767263"/>
            <a:ext cx="4929166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1AC52B-BE31-2E4D-A1F2-33EC8183215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4767263"/>
            <a:ext cx="510941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7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21" name="Grafiek 1">
            <a:extLst>
              <a:ext uri="{FF2B5EF4-FFF2-40B4-BE49-F238E27FC236}">
                <a16:creationId xmlns:a16="http://schemas.microsoft.com/office/drawing/2014/main" id="{014497DB-770A-9A25-EA6E-4CE16B03B7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652188"/>
              </p:ext>
            </p:extLst>
          </p:nvPr>
        </p:nvGraphicFramePr>
        <p:xfrm>
          <a:off x="96897" y="1181138"/>
          <a:ext cx="4770120" cy="2700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Grafiek 2">
            <a:extLst>
              <a:ext uri="{FF2B5EF4-FFF2-40B4-BE49-F238E27FC236}">
                <a16:creationId xmlns:a16="http://schemas.microsoft.com/office/drawing/2014/main" id="{D558C588-85F9-48D0-BC73-9FACBE3A12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4381060"/>
              </p:ext>
            </p:extLst>
          </p:nvPr>
        </p:nvGraphicFramePr>
        <p:xfrm>
          <a:off x="4373880" y="1174340"/>
          <a:ext cx="4770120" cy="2700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C7A299-5692-CFB8-C49D-9AC35426E18C}"/>
              </a:ext>
            </a:extLst>
          </p:cNvPr>
          <p:cNvCxnSpPr>
            <a:cxnSpLocks/>
          </p:cNvCxnSpPr>
          <p:nvPr/>
        </p:nvCxnSpPr>
        <p:spPr>
          <a:xfrm flipH="1">
            <a:off x="1652097" y="2164839"/>
            <a:ext cx="3148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5980FB-0F61-BB8B-B992-91C00AEA2B65}"/>
              </a:ext>
            </a:extLst>
          </p:cNvPr>
          <p:cNvCxnSpPr>
            <a:cxnSpLocks/>
          </p:cNvCxnSpPr>
          <p:nvPr/>
        </p:nvCxnSpPr>
        <p:spPr>
          <a:xfrm flipH="1">
            <a:off x="1725774" y="1923623"/>
            <a:ext cx="3148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3712797-B040-65F2-B125-50F64CF99A06}"/>
              </a:ext>
            </a:extLst>
          </p:cNvPr>
          <p:cNvSpPr txBox="1"/>
          <p:nvPr/>
        </p:nvSpPr>
        <p:spPr>
          <a:xfrm>
            <a:off x="1763862" y="1745503"/>
            <a:ext cx="333425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480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AF2E46-2EE3-28D1-6B6A-25DD4C90955C}"/>
              </a:ext>
            </a:extLst>
          </p:cNvPr>
          <p:cNvSpPr txBox="1"/>
          <p:nvPr/>
        </p:nvSpPr>
        <p:spPr>
          <a:xfrm>
            <a:off x="1588146" y="2216904"/>
            <a:ext cx="333425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415 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0419CB-01EB-2B7A-C1A7-443394F0E7AD}"/>
              </a:ext>
            </a:extLst>
          </p:cNvPr>
          <p:cNvSpPr txBox="1"/>
          <p:nvPr/>
        </p:nvSpPr>
        <p:spPr>
          <a:xfrm>
            <a:off x="497535" y="4030185"/>
            <a:ext cx="85646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If we consider thermal conduction path + interfaces and insulators we need to operate well below 50 K at the cryocooler level!</a:t>
            </a:r>
          </a:p>
        </p:txBody>
      </p:sp>
    </p:spTree>
    <p:extLst>
      <p:ext uri="{BB962C8B-B14F-4D97-AF65-F5344CB8AC3E}">
        <p14:creationId xmlns:p14="http://schemas.microsoft.com/office/powerpoint/2010/main" val="1662233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1101" y="891949"/>
            <a:ext cx="7100886" cy="338201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A Python model is made to calculate the ideal dimensions and heat flow to the cold end of the resistive part of the current lead. </a:t>
            </a:r>
            <a:endParaRPr lang="en-US" dirty="0"/>
          </a:p>
          <a:p>
            <a:r>
              <a:rPr lang="en-US" dirty="0"/>
              <a:t>Model Inputs </a:t>
            </a:r>
          </a:p>
          <a:p>
            <a:pPr lvl="1"/>
            <a:r>
              <a:rPr lang="en-US" dirty="0"/>
              <a:t>Thermal conductivity of the material </a:t>
            </a:r>
            <a:r>
              <a:rPr lang="en-US" dirty="0" err="1"/>
              <a:t>fct</a:t>
            </a:r>
            <a:r>
              <a:rPr lang="en-US" dirty="0"/>
              <a:t>.(T)</a:t>
            </a:r>
          </a:p>
          <a:p>
            <a:pPr lvl="1"/>
            <a:r>
              <a:rPr lang="en-US" dirty="0"/>
              <a:t>Electrical resistivity of the material </a:t>
            </a:r>
            <a:r>
              <a:rPr lang="en-US" dirty="0" err="1"/>
              <a:t>fct</a:t>
            </a:r>
            <a:r>
              <a:rPr lang="en-US" dirty="0"/>
              <a:t>.(T)</a:t>
            </a:r>
          </a:p>
          <a:p>
            <a:pPr lvl="1"/>
            <a:r>
              <a:rPr lang="en-US" dirty="0"/>
              <a:t>Length of the lead </a:t>
            </a:r>
          </a:p>
          <a:p>
            <a:pPr lvl="1"/>
            <a:r>
              <a:rPr lang="en-US" dirty="0"/>
              <a:t>Temperatures at both ends </a:t>
            </a:r>
          </a:p>
          <a:p>
            <a:r>
              <a:rPr lang="en-US" dirty="0"/>
              <a:t>Model Outputs </a:t>
            </a:r>
          </a:p>
          <a:p>
            <a:pPr lvl="1"/>
            <a:r>
              <a:rPr lang="en-US" dirty="0"/>
              <a:t>Ideal length to cross sectional area =&gt; ratio </a:t>
            </a:r>
          </a:p>
          <a:p>
            <a:pPr lvl="1"/>
            <a:r>
              <a:rPr lang="en-US" dirty="0"/>
              <a:t>Heat load at the cold end of the lead =&gt; to be extracted at the heat intercept</a:t>
            </a:r>
          </a:p>
          <a:p>
            <a:pPr lvl="1"/>
            <a:endParaRPr lang="en-US" dirty="0"/>
          </a:p>
          <a:p>
            <a:pPr marL="275034" lvl="1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Resistive Current Lead Design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19349478-8A88-4608-9657-F1A33550C2BE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8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2937942-EF93-83A4-7D7F-14FB8CFE40A2}"/>
              </a:ext>
            </a:extLst>
          </p:cNvPr>
          <p:cNvSpPr txBox="1">
            <a:spLocks/>
          </p:cNvSpPr>
          <p:nvPr/>
        </p:nvSpPr>
        <p:spPr>
          <a:xfrm>
            <a:off x="305992" y="679848"/>
            <a:ext cx="7100887" cy="1423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034" lvl="1" indent="0" defTabSz="685800">
              <a:spcBef>
                <a:spcPts val="375"/>
              </a:spcBef>
              <a:spcAft>
                <a:spcPts val="225"/>
              </a:spcAft>
              <a:buNone/>
            </a:pPr>
            <a:r>
              <a:rPr lang="en-US" sz="135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4EE6E2-AC79-8EF8-71FA-4610C5261D2B}"/>
              </a:ext>
            </a:extLst>
          </p:cNvPr>
          <p:cNvSpPr txBox="1"/>
          <p:nvPr/>
        </p:nvSpPr>
        <p:spPr>
          <a:xfrm>
            <a:off x="1371601" y="4188534"/>
            <a:ext cx="476091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33A0"/>
                </a:solidFill>
                <a:latin typeface="Arial"/>
              </a:rPr>
              <a:t>Optimization is balancing self-heating vs. conduction heat flow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790B2-AED3-F7EC-2FB7-C67054CA1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105" y="277877"/>
            <a:ext cx="8847857" cy="813197"/>
          </a:xfrm>
        </p:spPr>
        <p:txBody>
          <a:bodyPr/>
          <a:lstStyle/>
          <a:p>
            <a:r>
              <a:rPr lang="en-GB" dirty="0"/>
              <a:t>Simulation results e.g. Cu - RRR 10, I=4 kA, </a:t>
            </a:r>
            <a:r>
              <a:rPr lang="en-GB" dirty="0" err="1"/>
              <a:t>T</a:t>
            </a:r>
            <a:r>
              <a:rPr lang="en-GB" baseline="-25000" dirty="0" err="1"/>
              <a:t>cold</a:t>
            </a:r>
            <a:r>
              <a:rPr lang="en-GB" dirty="0"/>
              <a:t>= 60 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E915EE-5F38-9CFD-757D-725275738E66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dirty="0"/>
              <a:t>Temperature at of the current lead when no current is flowing.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20F34-0364-A0A9-2B5D-5F336C7D373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defTabSz="685800"/>
            <a:fld id="{F1014A03-0426-4C80-86A1-F3FF5AFB5DBE}" type="datetime1">
              <a:rPr lang="en-GB" smtClean="0">
                <a:solidFill>
                  <a:srgbClr val="FFFFFF"/>
                </a:solidFill>
                <a:latin typeface="Arial"/>
              </a:rPr>
              <a:t>31/05/2024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23B6A-BD60-17B7-6706-0039BFC5A24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FFFFFF"/>
                </a:solidFill>
                <a:latin typeface="Arial"/>
              </a:rPr>
              <a:t>TE/CRG- CL  Cryolab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2C51B7-C914-2041-E344-3076350B546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9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82B30B-866F-F053-3B9C-F3A3860F2BB6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en-GB" dirty="0"/>
              <a:t>Temperature distribution at the current lead at a current of 4 kA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64F121-CA9B-5FBE-75C1-C2371280BEA0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4128188"/>
            <a:ext cx="2970000" cy="529117"/>
          </a:xfrm>
        </p:spPr>
        <p:txBody>
          <a:bodyPr/>
          <a:lstStyle/>
          <a:p>
            <a:r>
              <a:rPr lang="en-GB" dirty="0"/>
              <a:t>Heat load at the cold end of the  lead for warm end temperature </a:t>
            </a:r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724565E0-DC14-5FA9-A044-3345294F4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48" r="24833"/>
          <a:stretch/>
        </p:blipFill>
        <p:spPr bwMode="auto">
          <a:xfrm>
            <a:off x="3290737" y="2092536"/>
            <a:ext cx="2559775" cy="2597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403AE82F-DA52-669A-2464-A59F96158E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471"/>
          <a:stretch/>
        </p:blipFill>
        <p:spPr bwMode="auto">
          <a:xfrm>
            <a:off x="3038" y="1037740"/>
            <a:ext cx="2969418" cy="274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ED8307-7DDB-908C-6E97-DE6B1E79B3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395"/>
          <a:stretch/>
        </p:blipFill>
        <p:spPr>
          <a:xfrm>
            <a:off x="6190974" y="1084799"/>
            <a:ext cx="2659922" cy="26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9220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2718</TotalTime>
  <Words>2254</Words>
  <Application>Microsoft Office PowerPoint</Application>
  <PresentationFormat>On-screen Show (16:9)</PresentationFormat>
  <Paragraphs>373</Paragraphs>
  <Slides>28</Slides>
  <Notes>13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 Math</vt:lpstr>
      <vt:lpstr>Optima</vt:lpstr>
      <vt:lpstr>CERNCorporate16-9</vt:lpstr>
      <vt:lpstr>Office Theme</vt:lpstr>
      <vt:lpstr>PowerPoint Presentation</vt:lpstr>
      <vt:lpstr>Counter-flow Heat Exchangers as Option for Dry Current Leads</vt:lpstr>
      <vt:lpstr>Content</vt:lpstr>
      <vt:lpstr>PID of the possible HFM setups </vt:lpstr>
      <vt:lpstr>HFM WP 4.6 Cryolab test stands</vt:lpstr>
      <vt:lpstr>Possible cooling source GM cryocooler</vt:lpstr>
      <vt:lpstr>AL 600 performance measurements results </vt:lpstr>
      <vt:lpstr>Resistive Current Lead Design </vt:lpstr>
      <vt:lpstr>Simulation results e.g. Cu - RRR 10, I=4 kA, Tcold= 60 K</vt:lpstr>
      <vt:lpstr>PowerPoint Presentation</vt:lpstr>
      <vt:lpstr>Conduction cooling of the current leads (A)</vt:lpstr>
      <vt:lpstr>Conduction cooling of the current leads (A)</vt:lpstr>
      <vt:lpstr>Fluid circulation loop cooling of the current leads (B)</vt:lpstr>
      <vt:lpstr>Fluid circulation loop cooling of the current leads (B1)</vt:lpstr>
      <vt:lpstr>Fluid circulation loop cooling of the current leads (B1)</vt:lpstr>
      <vt:lpstr>Fluid circulation loop cooling of the current leads (B1)</vt:lpstr>
      <vt:lpstr>Fluid circulation loop cooling of the current leads (B1* and B2)</vt:lpstr>
      <vt:lpstr>Fluid circulation loop cooling of the current leads (B1*) Stacked mesh HEX pressure drop evaluation</vt:lpstr>
      <vt:lpstr>Fluid circulation loop cooling of the current leads (B1*) Stacked mesh HEX pressure drop evaluation</vt:lpstr>
      <vt:lpstr>Counterflow CL (B2)</vt:lpstr>
      <vt:lpstr>Fluid circulation loop cooling of the current leads (B2) Axially rolled mesh HEX pressure drop evaluation</vt:lpstr>
      <vt:lpstr>Can the mesh contribute to carry el. current?</vt:lpstr>
      <vt:lpstr>Electrical resistivity of woven copper mesh</vt:lpstr>
      <vt:lpstr>Resistivity of woven copper mesh</vt:lpstr>
      <vt:lpstr>Conclusion  </vt:lpstr>
      <vt:lpstr>PowerPoint Presentation</vt:lpstr>
      <vt:lpstr>Two parallel cooling circuits in the magnet?</vt:lpstr>
      <vt:lpstr>Fluid circulation loop cooling of the current leads (B2)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153</cp:revision>
  <dcterms:created xsi:type="dcterms:W3CDTF">2012-11-30T11:04:26Z</dcterms:created>
  <dcterms:modified xsi:type="dcterms:W3CDTF">2024-05-31T08:25:22Z</dcterms:modified>
</cp:coreProperties>
</file>