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2" r:id="rId3"/>
    <p:sldId id="265" r:id="rId4"/>
    <p:sldId id="266" r:id="rId5"/>
    <p:sldId id="267" r:id="rId6"/>
    <p:sldId id="264" r:id="rId7"/>
    <p:sldId id="269" r:id="rId8"/>
    <p:sldId id="259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7" autoAdjust="0"/>
    <p:restoredTop sz="94221" autoAdjust="0"/>
  </p:normalViewPr>
  <p:slideViewPr>
    <p:cSldViewPr snapToGrid="0">
      <p:cViewPr varScale="1">
        <p:scale>
          <a:sx n="116" d="100"/>
          <a:sy n="116" d="100"/>
        </p:scale>
        <p:origin x="10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8261F-A848-87AA-FA7A-10B37F9CD3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4ABE1A-BC26-8BB2-F4FC-4410913B1F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C706D-B8F6-C78C-E795-43FA95C7E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77C23BD-5209-48C4-AFFC-DAD4DA8ECFB9}" type="datetimeFigureOut">
              <a:rPr lang="en-GB" smtClean="0"/>
              <a:pPr/>
              <a:t>17/05/2024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42600-78D6-72C9-E0E1-8B76DCE63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70962-2D2C-19C5-80F1-E7FE3C198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BD2E61E-30A2-4998-A99B-F219902E1E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195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9FB2F-D652-187F-8B47-BE7215C22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0A4AD2-FA14-8980-2002-04D3ACDDC4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BA6AF-242F-6266-5622-580806B39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17/05/2024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725-5C2D-F23F-B254-25C19C3A6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FD6E6-853F-C426-54AC-6F6A69437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52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5CFBE7-629A-2EB0-5C8C-C813B6BA7C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7C2D0A-A887-C531-3480-BAD038604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E406B-368E-3E92-26EA-567D5875A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17/05/2024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9D327-C9F7-AC3D-D124-9EF3F19F3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F80F3-51D7-647B-54EA-62B4C4804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045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A4A8A-0B35-F1B4-2E51-BFCA7BB0B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7513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C26E2-5730-CCCA-B984-0EC10D385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5676"/>
            <a:ext cx="10515600" cy="494128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21C33-0928-FE11-4A1C-78D983548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77C23BD-5209-48C4-AFFC-DAD4DA8ECFB9}" type="datetimeFigureOut">
              <a:rPr lang="en-GB" smtClean="0"/>
              <a:pPr/>
              <a:t>17/05/2024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5FF32-83CC-4A12-19E8-EED841E08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F812C-6147-73F2-8D1E-18A84EE14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BD2E61E-30A2-4998-A99B-F219902E1E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548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6460C-D7AD-1BDA-6CB0-351817E17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E71D6-C991-A9F9-1C18-94CD9069E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9ACE5-4142-8EE4-62AB-4EF9D4860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17/05/2024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60EB70-86F4-727A-AF47-7319EAD5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5C9305-E171-B12E-0B6E-E3E84AC81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21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BDB29-B00E-D039-5F6C-FC7E40BC8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082CEE-4DEF-1D0A-81B2-9888CFF4B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762D51-3D0E-C9B6-4807-1DBA55FAC5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9EB55F-6B36-0B6A-F6B3-5486B330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17/05/2024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D34CEC-A2DD-61E7-B638-9648A85C7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F888F1-9A8C-2358-D7FE-9824878E4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02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C201F-37BE-E1DA-80EA-83195F964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3A9C4-B34E-DEF1-0141-4376ED23A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EC5A6B-3DB2-A336-7F4A-6038FF12ED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B67253-D49F-6A75-678E-8F0A955F11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478BA7-AAA4-1E1F-F3CD-8F5B155177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EE87DB-5CE7-C45B-1757-C8E82E61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17/05/2024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317891-5E9B-A9D2-134A-5170BBA9B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D49C97-4B49-1906-13A1-85A299E06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90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3E3C9-E063-CF0B-2FCD-E38A2E28F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B4D727-B006-D91D-8944-2C9986147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17/05/2024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5B4D2-88F3-B34A-2F53-99E932419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7278A-C76F-FEF8-8DB0-C219F23B7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365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561C16-3A43-B6B3-DBC9-1EBFDEA95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17/05/2024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F52AD6-DBCF-FEBC-3B87-1507ED25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DE02D5-1934-93D7-F3D8-279B2EC11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532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BA89E-967F-1B85-4347-FC0EFC560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C0E70-0EEF-E5EC-0F55-B5171C5EE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D52D53-7E2A-A2D3-F64E-E76E255B67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F835F-7F11-AB5F-6E94-6EDAEC11E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17/05/2024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7F2CDA-CACE-04A3-E618-46E5E2625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C8D35-4630-7809-13D3-B8D828627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81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786E2-84A9-0FD4-425F-B6D1A1408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6B3901-1600-7B05-F6E2-A34DD311F6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D4369-40D7-9633-5273-95859F504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F7227-701E-B536-A834-481B78E97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23BD-5209-48C4-AFFC-DAD4DA8ECFB9}" type="datetimeFigureOut">
              <a:rPr lang="en-GB" smtClean="0"/>
              <a:t>17/05/2024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14016A-D601-B357-AB32-4E3B09004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A1233-52F3-8AB2-52BF-5DB89CE51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2E61E-30A2-4998-A99B-F219902E1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97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6D5B9B-E58D-8AEE-6961-212633B54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01CD4-92FE-A72A-E3FF-FC3310C6F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5C160-4DE1-05A0-3727-97FE1FD956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77C23BD-5209-48C4-AFFC-DAD4DA8ECFB9}" type="datetimeFigureOut">
              <a:rPr lang="en-GB" smtClean="0"/>
              <a:pPr/>
              <a:t>17/05/2024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06766-BEA4-8837-B1C5-404C206AE0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D1F28-5012-0CF4-AA54-4E6747378D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BD2E61E-30A2-4998-A99B-F219902E1E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909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50000"/>
            </a:schemeClr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50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50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3E81B1-A0CB-1BBA-0D35-80378D9318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4973" y="1122363"/>
            <a:ext cx="10470292" cy="2387600"/>
          </a:xfrm>
        </p:spPr>
        <p:txBody>
          <a:bodyPr>
            <a:normAutofit/>
          </a:bodyPr>
          <a:lstStyle/>
          <a:p>
            <a:r>
              <a:rPr lang="en-GB" sz="3600" dirty="0" err="1"/>
              <a:t>SHiP</a:t>
            </a:r>
            <a:r>
              <a:rPr lang="en-GB" sz="3600" dirty="0"/>
              <a:t> magnet team meeting:</a:t>
            </a:r>
            <a:br>
              <a:rPr lang="en-GB" sz="3600" dirty="0"/>
            </a:br>
            <a:r>
              <a:rPr lang="en-GB" sz="3600" dirty="0"/>
              <a:t>A few thoughts and numbers on how to support the coils given the expected Lorentz forces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51BB0EF-3DD9-2D2F-C615-B2BA93B13D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D. Ramos, 17/5/2024</a:t>
            </a:r>
          </a:p>
        </p:txBody>
      </p:sp>
    </p:spTree>
    <p:extLst>
      <p:ext uri="{BB962C8B-B14F-4D97-AF65-F5344CB8AC3E}">
        <p14:creationId xmlns:p14="http://schemas.microsoft.com/office/powerpoint/2010/main" val="3523443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4D79E08-36C4-E40C-8039-EF8695BBB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Lorentz forces perpendicular to the coil plane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E98CCF-C698-D6BA-052B-74831FB43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5676"/>
            <a:ext cx="7951573" cy="494128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 largest component of the Lorentz force is perpendicular to the coil plane</a:t>
            </a:r>
          </a:p>
          <a:p>
            <a:pPr lvl="1"/>
            <a:r>
              <a:rPr lang="en-GB" dirty="0"/>
              <a:t>140 </a:t>
            </a:r>
            <a:r>
              <a:rPr lang="en-GB" dirty="0" err="1"/>
              <a:t>kN</a:t>
            </a:r>
            <a:r>
              <a:rPr lang="en-GB" dirty="0"/>
              <a:t>/m on the 3.5 m long horizontal sections &lt;=&gt; 490 </a:t>
            </a:r>
            <a:r>
              <a:rPr lang="en-GB" dirty="0" err="1"/>
              <a:t>kN</a:t>
            </a:r>
            <a:r>
              <a:rPr lang="en-GB" dirty="0"/>
              <a:t> .</a:t>
            </a:r>
          </a:p>
          <a:p>
            <a:pPr lvl="1"/>
            <a:r>
              <a:rPr lang="en-GB" dirty="0"/>
              <a:t>25 </a:t>
            </a:r>
            <a:r>
              <a:rPr lang="en-GB" dirty="0" err="1"/>
              <a:t>kN</a:t>
            </a:r>
            <a:r>
              <a:rPr lang="en-GB" dirty="0"/>
              <a:t>/m on the 6.2 m long vertical sections &lt;=&gt; 155 </a:t>
            </a:r>
            <a:r>
              <a:rPr lang="en-GB" dirty="0" err="1"/>
              <a:t>kN</a:t>
            </a:r>
            <a:endParaRPr lang="en-GB" dirty="0"/>
          </a:p>
          <a:p>
            <a:pPr lvl="1"/>
            <a:r>
              <a:rPr lang="en-GB" dirty="0"/>
              <a:t>1300 </a:t>
            </a:r>
            <a:r>
              <a:rPr lang="en-GB" dirty="0" err="1"/>
              <a:t>kN</a:t>
            </a:r>
            <a:r>
              <a:rPr lang="en-GB" dirty="0"/>
              <a:t> total force.</a:t>
            </a:r>
          </a:p>
          <a:p>
            <a:r>
              <a:rPr lang="en-GB" dirty="0"/>
              <a:t>Can be supported on the iron yoke, through the vacuum vessel.</a:t>
            </a:r>
          </a:p>
          <a:p>
            <a:r>
              <a:rPr lang="en-GB" dirty="0"/>
              <a:t>Columns distributed along the coil perimeter are an option. They can be arranged to constrain displacements perpendicular to the coil plane but allow in-plane relative movement for thermal contraction.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F8605D-124D-B9CD-BF6F-9AB4D34EE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1056" y="1999348"/>
            <a:ext cx="3078480" cy="302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576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02300-57E5-3712-0F33-C58120873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Column supports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3D983-955F-CA3B-E7ED-BB1362C97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5676"/>
            <a:ext cx="10515600" cy="326218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Assuming pure compression, the minimum material cross section is determined by</a:t>
            </a:r>
          </a:p>
          <a:p>
            <a:pPr lvl="1"/>
            <a:r>
              <a:rPr lang="en-GB" dirty="0"/>
              <a:t>Total force/Allowable compression stress for the material.</a:t>
            </a:r>
          </a:p>
          <a:p>
            <a:pPr lvl="1"/>
            <a:r>
              <a:rPr lang="en-GB" dirty="0"/>
              <a:t>Instability limits and shear forces may lower the load capacity of the support. This will depend on geometry and how other forces are constrained.</a:t>
            </a:r>
          </a:p>
          <a:p>
            <a:r>
              <a:rPr lang="en-GB" dirty="0"/>
              <a:t>To minimise heat load we can play with</a:t>
            </a:r>
          </a:p>
          <a:p>
            <a:pPr lvl="1"/>
            <a:r>
              <a:rPr lang="en-GB" dirty="0"/>
              <a:t>Height of the columns, with influence on the overall size of the cryostat.</a:t>
            </a:r>
          </a:p>
          <a:p>
            <a:pPr lvl="1"/>
            <a:r>
              <a:rPr lang="en-GB" dirty="0"/>
              <a:t>Choice of material for best ratio of allowable stress to thermal conductivity.</a:t>
            </a:r>
          </a:p>
        </p:txBody>
      </p:sp>
    </p:spTree>
    <p:extLst>
      <p:ext uri="{BB962C8B-B14F-4D97-AF65-F5344CB8AC3E}">
        <p14:creationId xmlns:p14="http://schemas.microsoft.com/office/powerpoint/2010/main" val="3613178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B5871-28C0-C68C-20FF-DFF3011DF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Common materials for cold supports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BD83E-3DFA-F770-85DA-B40F037E9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1151" y="3616412"/>
            <a:ext cx="10515600" cy="288324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Stainless steel</a:t>
            </a:r>
          </a:p>
          <a:p>
            <a:pPr lvl="1"/>
            <a:r>
              <a:rPr lang="en-GB" dirty="0"/>
              <a:t>Ductile. Isotropic. Weldable. Lowest cost. Readily available.</a:t>
            </a:r>
          </a:p>
          <a:p>
            <a:r>
              <a:rPr lang="en-GB" dirty="0"/>
              <a:t>Titanium</a:t>
            </a:r>
          </a:p>
          <a:p>
            <a:pPr lvl="1"/>
            <a:r>
              <a:rPr lang="en-GB" dirty="0"/>
              <a:t>Better performance than stainless steel but requires more engineering benefit from the higher </a:t>
            </a:r>
            <a:r>
              <a:rPr lang="en-GB" dirty="0" err="1"/>
              <a:t>strentgth</a:t>
            </a:r>
            <a:r>
              <a:rPr lang="en-GB" dirty="0"/>
              <a:t>. Higher cost. Less ductile.</a:t>
            </a:r>
          </a:p>
          <a:p>
            <a:pPr lvl="1"/>
            <a:r>
              <a:rPr lang="en-GB" dirty="0"/>
              <a:t>Often used in tie-rods under very high load  (ex. Atlas and CMS).</a:t>
            </a:r>
          </a:p>
          <a:p>
            <a:r>
              <a:rPr lang="en-GB" dirty="0"/>
              <a:t>GFRE</a:t>
            </a:r>
          </a:p>
          <a:p>
            <a:pPr lvl="1"/>
            <a:r>
              <a:rPr lang="en-GB" dirty="0"/>
              <a:t>Best performance, even if it requires higher safety margin on strength than a ductile metal like stainless steel</a:t>
            </a:r>
          </a:p>
          <a:p>
            <a:pPr lvl="1"/>
            <a:r>
              <a:rPr lang="en-GB" dirty="0"/>
              <a:t>G10 available in rods, tubes and plates. Bonded joints may be weak points impacting strength and reliability over time.</a:t>
            </a:r>
          </a:p>
          <a:p>
            <a:pPr lvl="1"/>
            <a:r>
              <a:rPr lang="en-GB" dirty="0"/>
              <a:t>Monolithic moulded parts are best but expensive. Long manufacturing time. Requires extensive QC.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2E7F7D5-327B-40B3-26D5-BE25F68741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033692"/>
              </p:ext>
            </p:extLst>
          </p:nvPr>
        </p:nvGraphicFramePr>
        <p:xfrm>
          <a:off x="799068" y="1123319"/>
          <a:ext cx="10700954" cy="238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224">
                  <a:extLst>
                    <a:ext uri="{9D8B030D-6E8A-4147-A177-3AD203B41FA5}">
                      <a16:colId xmlns:a16="http://schemas.microsoft.com/office/drawing/2014/main" val="2792428358"/>
                    </a:ext>
                  </a:extLst>
                </a:gridCol>
                <a:gridCol w="1468047">
                  <a:extLst>
                    <a:ext uri="{9D8B030D-6E8A-4147-A177-3AD203B41FA5}">
                      <a16:colId xmlns:a16="http://schemas.microsoft.com/office/drawing/2014/main" val="1734975898"/>
                    </a:ext>
                  </a:extLst>
                </a:gridCol>
                <a:gridCol w="1522896">
                  <a:extLst>
                    <a:ext uri="{9D8B030D-6E8A-4147-A177-3AD203B41FA5}">
                      <a16:colId xmlns:a16="http://schemas.microsoft.com/office/drawing/2014/main" val="2214682838"/>
                    </a:ext>
                  </a:extLst>
                </a:gridCol>
                <a:gridCol w="3690517">
                  <a:extLst>
                    <a:ext uri="{9D8B030D-6E8A-4147-A177-3AD203B41FA5}">
                      <a16:colId xmlns:a16="http://schemas.microsoft.com/office/drawing/2014/main" val="3775966130"/>
                    </a:ext>
                  </a:extLst>
                </a:gridCol>
                <a:gridCol w="2018270">
                  <a:extLst>
                    <a:ext uri="{9D8B030D-6E8A-4147-A177-3AD203B41FA5}">
                      <a16:colId xmlns:a16="http://schemas.microsoft.com/office/drawing/2014/main" val="2455060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∫</a:t>
                      </a: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kdT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20-80 K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∫</a:t>
                      </a: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kdT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80-300 K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Strength [MPa]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Strength/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∫</a:t>
                      </a: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kdT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20-80 K [MPa/W/m]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118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Stainless steel 316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Compression or tensile, yield: 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965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Titanium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Compression or tensile, yield: 830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499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Glass fibre reinforced epoxy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G10 tensile, ultimate: 310</a:t>
                      </a:r>
                    </a:p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G10 compression, ultimate: 450</a:t>
                      </a:r>
                    </a:p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Moulded parts tensile, ultimate : ~300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  <a:p>
                      <a:pPr algn="ctr"/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  <a:p>
                      <a:pPr algn="ctr"/>
                      <a:endParaRPr lang="en-GB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677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402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F2DC2-FD1D-10BF-42AB-5AF769035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Heat load through the columns </a:t>
            </a:r>
            <a:br>
              <a:rPr lang="en-GB" dirty="0"/>
            </a:br>
            <a:r>
              <a:rPr lang="en-GB" dirty="0"/>
              <a:t>(order of magnitude)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FC1B3-C925-3CC2-D0E3-C4AA84B17A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Example of 85 mm columns with 2x10 mm flanges and a 5 mm heat intercept at 80 K, i.e. 60 mm insulation length</a:t>
            </a:r>
          </a:p>
          <a:p>
            <a:pPr lvl="1"/>
            <a:r>
              <a:rPr lang="en-GB" dirty="0"/>
              <a:t>20 mm for 300 to 80 K</a:t>
            </a:r>
          </a:p>
          <a:p>
            <a:pPr lvl="1"/>
            <a:r>
              <a:rPr lang="en-GB" dirty="0"/>
              <a:t>40 mm for 20 to 80 K </a:t>
            </a:r>
          </a:p>
          <a:p>
            <a:r>
              <a:rPr lang="en-GB" dirty="0"/>
              <a:t>Assuming a design stress of 100 MPa*</a:t>
            </a:r>
          </a:p>
          <a:p>
            <a:r>
              <a:rPr lang="en-GB" dirty="0"/>
              <a:t>Total material cross section needed = 1300 </a:t>
            </a:r>
            <a:r>
              <a:rPr lang="en-GB" dirty="0" err="1"/>
              <a:t>kN</a:t>
            </a:r>
            <a:r>
              <a:rPr lang="en-GB" dirty="0"/>
              <a:t>/100 MPa = 130 cm^2</a:t>
            </a:r>
          </a:p>
          <a:p>
            <a:r>
              <a:rPr lang="en-GB" dirty="0"/>
              <a:t>Heat load, if made from G10 tubes</a:t>
            </a:r>
          </a:p>
          <a:p>
            <a:pPr lvl="1"/>
            <a:r>
              <a:rPr lang="en-GB" dirty="0"/>
              <a:t>20 K level: 6 W</a:t>
            </a:r>
          </a:p>
          <a:p>
            <a:pPr lvl="1"/>
            <a:r>
              <a:rPr lang="en-GB" dirty="0"/>
              <a:t>80 K level: 95 W</a:t>
            </a:r>
          </a:p>
          <a:p>
            <a:r>
              <a:rPr lang="en-GB" dirty="0"/>
              <a:t>Heat load, if made from stainless steel</a:t>
            </a:r>
          </a:p>
          <a:p>
            <a:pPr lvl="1"/>
            <a:r>
              <a:rPr lang="en-GB" dirty="0"/>
              <a:t>20 K level:  110 W</a:t>
            </a:r>
          </a:p>
          <a:p>
            <a:pPr lvl="1"/>
            <a:r>
              <a:rPr lang="en-GB" dirty="0"/>
              <a:t>80 K level:  1700 W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sz="1900" dirty="0"/>
              <a:t>*To be seen if 100 MPa is achievable at this column height. In LHC it’s below 50 MPa but there is a significant shear load in addition to compression.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5BCF494-5F26-9251-15F3-DBA442E29673}"/>
              </a:ext>
            </a:extLst>
          </p:cNvPr>
          <p:cNvGrpSpPr/>
          <p:nvPr/>
        </p:nvGrpSpPr>
        <p:grpSpPr>
          <a:xfrm>
            <a:off x="9176951" y="3443416"/>
            <a:ext cx="2343664" cy="1753288"/>
            <a:chOff x="9127524" y="3146854"/>
            <a:chExt cx="2343664" cy="17532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881B0E2-4104-6946-4535-22021A853A65}"/>
                </a:ext>
              </a:extLst>
            </p:cNvPr>
            <p:cNvSpPr/>
            <p:nvPr/>
          </p:nvSpPr>
          <p:spPr>
            <a:xfrm>
              <a:off x="9457038" y="3484605"/>
              <a:ext cx="1227438" cy="18123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40017FF-0ABE-2A0E-3063-0FA17BC7D0F8}"/>
                </a:ext>
              </a:extLst>
            </p:cNvPr>
            <p:cNvSpPr/>
            <p:nvPr/>
          </p:nvSpPr>
          <p:spPr>
            <a:xfrm>
              <a:off x="9469395" y="4411362"/>
              <a:ext cx="1227438" cy="18123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B26614F-48A6-2ECA-1613-AB647494F7F3}"/>
                </a:ext>
              </a:extLst>
            </p:cNvPr>
            <p:cNvSpPr/>
            <p:nvPr/>
          </p:nvSpPr>
          <p:spPr>
            <a:xfrm>
              <a:off x="9630034" y="3665838"/>
              <a:ext cx="897923" cy="74964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C754082-5073-1BB3-9371-43389A2C5F73}"/>
                </a:ext>
              </a:extLst>
            </p:cNvPr>
            <p:cNvSpPr/>
            <p:nvPr/>
          </p:nvSpPr>
          <p:spPr>
            <a:xfrm>
              <a:off x="9127524" y="4127156"/>
              <a:ext cx="1845275" cy="8237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508A94A-C46A-F912-CF13-B18358FFADDD}"/>
                </a:ext>
              </a:extLst>
            </p:cNvPr>
            <p:cNvSpPr txBox="1"/>
            <p:nvPr/>
          </p:nvSpPr>
          <p:spPr>
            <a:xfrm>
              <a:off x="10626811" y="3146854"/>
              <a:ext cx="8237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 K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1B12F45-7C76-4D5D-C39F-BBBCCBC28176}"/>
                </a:ext>
              </a:extLst>
            </p:cNvPr>
            <p:cNvSpPr txBox="1"/>
            <p:nvPr/>
          </p:nvSpPr>
          <p:spPr>
            <a:xfrm>
              <a:off x="10647405" y="3793524"/>
              <a:ext cx="8237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80 K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0561A41-D83D-5FC0-FC11-B9BA18068497}"/>
                </a:ext>
              </a:extLst>
            </p:cNvPr>
            <p:cNvSpPr txBox="1"/>
            <p:nvPr/>
          </p:nvSpPr>
          <p:spPr>
            <a:xfrm>
              <a:off x="10552669" y="4530810"/>
              <a:ext cx="8237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300 K</a:t>
              </a:r>
            </a:p>
          </p:txBody>
        </p:sp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336E59-D3D5-40F9-6403-A1BBA21311C6}"/>
              </a:ext>
            </a:extLst>
          </p:cNvPr>
          <p:cNvCxnSpPr>
            <a:cxnSpLocks/>
          </p:cNvCxnSpPr>
          <p:nvPr/>
        </p:nvCxnSpPr>
        <p:spPr>
          <a:xfrm>
            <a:off x="9020432" y="3772930"/>
            <a:ext cx="0" cy="11203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214EAD5-681B-5D6C-ACD6-E4049BFB2DF6}"/>
              </a:ext>
            </a:extLst>
          </p:cNvPr>
          <p:cNvSpPr txBox="1"/>
          <p:nvPr/>
        </p:nvSpPr>
        <p:spPr>
          <a:xfrm rot="16200000">
            <a:off x="8551221" y="4053359"/>
            <a:ext cx="617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</a:t>
            </a:r>
          </a:p>
        </p:txBody>
      </p:sp>
    </p:spTree>
    <p:extLst>
      <p:ext uri="{BB962C8B-B14F-4D97-AF65-F5344CB8AC3E}">
        <p14:creationId xmlns:p14="http://schemas.microsoft.com/office/powerpoint/2010/main" val="1695580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F2469-4697-BBA7-926C-FACE75B2D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In-plane Lorentz forces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DD557-43F9-53FF-E68F-8D7F74C24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3486" y="1235676"/>
            <a:ext cx="10515600" cy="4941287"/>
          </a:xfrm>
        </p:spPr>
        <p:txBody>
          <a:bodyPr>
            <a:normAutofit/>
          </a:bodyPr>
          <a:lstStyle/>
          <a:p>
            <a:r>
              <a:rPr lang="en-GB" sz="2000" dirty="0"/>
              <a:t>Bending of the coil structure cannot be prevented with supports connecting to the vacuum vessel because we would be restraining thermal contraction movement as well.</a:t>
            </a:r>
          </a:p>
          <a:p>
            <a:r>
              <a:rPr lang="en-GB" sz="2000" dirty="0"/>
              <a:t>For example, in the CMS barrel toroid the long coil sections are connected with ribs to prevent in-plane bending. In our magnet, this would complicate the design of the cryostat and require removing material from the poles.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94AFC4-6208-9EDE-C550-0F7C0034A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697" y="2899718"/>
            <a:ext cx="5197290" cy="24713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1B8573-94A6-56E1-98F7-37D235C04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720" y="3105664"/>
            <a:ext cx="2770487" cy="27267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5A8DBF-59D3-658F-BFF1-A96D86F1A173}"/>
              </a:ext>
            </a:extLst>
          </p:cNvPr>
          <p:cNvSpPr txBox="1"/>
          <p:nvPr/>
        </p:nvSpPr>
        <p:spPr>
          <a:xfrm>
            <a:off x="5321643" y="5568778"/>
            <a:ext cx="56264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ATLAS Barrel Toroid: Ribs connect the two long sections together. Titanium suspension rods hold unbalanced Lorentz forces in the coil plane. Stoppers prevent lateral movement but allow sliding for thermal displacement.</a:t>
            </a:r>
          </a:p>
        </p:txBody>
      </p:sp>
    </p:spTree>
    <p:extLst>
      <p:ext uri="{BB962C8B-B14F-4D97-AF65-F5344CB8AC3E}">
        <p14:creationId xmlns:p14="http://schemas.microsoft.com/office/powerpoint/2010/main" val="2034215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1D94A-9737-E1E8-155C-5DB506E02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In-plane Lorentz forces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0CF7D-15D1-6B76-1B90-CB62B6D69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The pancake construction works favourably if designing a coil frame that is “rigid” for in-plane loads.</a:t>
            </a:r>
          </a:p>
          <a:p>
            <a:r>
              <a:rPr lang="en-GB" dirty="0"/>
              <a:t>We may add material to the former plates and take benefit from an increase in stiffness proportional to H^3 </a:t>
            </a:r>
          </a:p>
          <a:p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11106C1-C532-8745-71ED-C4BEAC0838D9}"/>
              </a:ext>
            </a:extLst>
          </p:cNvPr>
          <p:cNvGrpSpPr/>
          <p:nvPr/>
        </p:nvGrpSpPr>
        <p:grpSpPr>
          <a:xfrm>
            <a:off x="4887475" y="3558747"/>
            <a:ext cx="1538040" cy="2875007"/>
            <a:chOff x="7984901" y="1779372"/>
            <a:chExt cx="2246493" cy="456376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F900F1B-2156-FAF4-DF8B-14D09933178A}"/>
                </a:ext>
              </a:extLst>
            </p:cNvPr>
            <p:cNvGrpSpPr/>
            <p:nvPr/>
          </p:nvGrpSpPr>
          <p:grpSpPr>
            <a:xfrm>
              <a:off x="7984901" y="2846174"/>
              <a:ext cx="2246493" cy="3496963"/>
              <a:chOff x="4154307" y="1684639"/>
              <a:chExt cx="2246493" cy="3496963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E5606A14-3AD7-62CB-F8C6-ECC40E1F12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54307" y="2364259"/>
                <a:ext cx="2242297" cy="2108887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76C0E2A-9242-6504-149F-584FA207A089}"/>
                  </a:ext>
                </a:extLst>
              </p:cNvPr>
              <p:cNvSpPr/>
              <p:nvPr/>
            </p:nvSpPr>
            <p:spPr>
              <a:xfrm>
                <a:off x="4168346" y="1684639"/>
                <a:ext cx="2232454" cy="70021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BCAE8ED-5147-957A-239C-F82FABAA554E}"/>
                  </a:ext>
                </a:extLst>
              </p:cNvPr>
              <p:cNvSpPr/>
              <p:nvPr/>
            </p:nvSpPr>
            <p:spPr>
              <a:xfrm>
                <a:off x="4155990" y="4481385"/>
                <a:ext cx="2232454" cy="70021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FCC9C683-A65F-4AE5-DB0B-FDE81C2E9E8F}"/>
                </a:ext>
              </a:extLst>
            </p:cNvPr>
            <p:cNvSpPr/>
            <p:nvPr/>
          </p:nvSpPr>
          <p:spPr>
            <a:xfrm>
              <a:off x="8971006" y="1779372"/>
              <a:ext cx="403654" cy="1054444"/>
            </a:xfrm>
            <a:prstGeom prst="downArrow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9B33FE8-ABF5-360E-F689-E61BB3464443}"/>
              </a:ext>
            </a:extLst>
          </p:cNvPr>
          <p:cNvSpPr txBox="1"/>
          <p:nvPr/>
        </p:nvSpPr>
        <p:spPr>
          <a:xfrm>
            <a:off x="4217773" y="5107459"/>
            <a:ext cx="576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60608AD-2615-C488-7626-3889C3DC5123}"/>
              </a:ext>
            </a:extLst>
          </p:cNvPr>
          <p:cNvCxnSpPr/>
          <p:nvPr/>
        </p:nvCxnSpPr>
        <p:spPr>
          <a:xfrm>
            <a:off x="4662616" y="4242486"/>
            <a:ext cx="0" cy="21830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936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F8DE3F4-E770-BFC6-D8B8-944B298D6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with coil structure modelled with beams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BA0F81A9-DCF0-EB6F-2556-743A76E37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12" y="1718253"/>
            <a:ext cx="3159765" cy="1789327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A8990540-63D7-314F-625B-BA2B4084B5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3458" y="2001794"/>
            <a:ext cx="2992358" cy="3379259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F0E61181-D003-7AB7-4F4B-5368B51D9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268" y="2000498"/>
            <a:ext cx="4921860" cy="3008109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82D96F99-A30C-EAD0-58F0-526AB4CAAB23}"/>
              </a:ext>
            </a:extLst>
          </p:cNvPr>
          <p:cNvSpPr txBox="1"/>
          <p:nvPr/>
        </p:nvSpPr>
        <p:spPr>
          <a:xfrm>
            <a:off x="280087" y="3731740"/>
            <a:ext cx="2957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Stiffness of the cable is not considered. As a first order approximation we can consider the effective moment of area equal to that of a rectangle with same height as the coil but a reduced width.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Let's assume 50% for now.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4CDC78-7F97-6852-0F15-77D55ACE4368}"/>
              </a:ext>
            </a:extLst>
          </p:cNvPr>
          <p:cNvSpPr txBox="1"/>
          <p:nvPr/>
        </p:nvSpPr>
        <p:spPr>
          <a:xfrm>
            <a:off x="7035113" y="5132172"/>
            <a:ext cx="4843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much displacement can we accept?</a:t>
            </a:r>
          </a:p>
          <a:p>
            <a:pPr algn="l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In-plane displacement creates friction and wear at the interface between the columns and the vacuum vessel, at each powering cycle.</a:t>
            </a:r>
          </a:p>
        </p:txBody>
      </p:sp>
    </p:spTree>
    <p:extLst>
      <p:ext uri="{BB962C8B-B14F-4D97-AF65-F5344CB8AC3E}">
        <p14:creationId xmlns:p14="http://schemas.microsoft.com/office/powerpoint/2010/main" val="2318644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81B93-B0EE-4234-BD0E-DEC1673BF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BD25D-4BC2-7AD6-71B6-00CD0FA11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The highest forces are perpendicular to the coil plane ~1300 </a:t>
            </a:r>
            <a:r>
              <a:rPr lang="en-GB" dirty="0" err="1"/>
              <a:t>kN</a:t>
            </a:r>
            <a:endParaRPr lang="en-GB" dirty="0"/>
          </a:p>
          <a:p>
            <a:pPr lvl="1"/>
            <a:r>
              <a:rPr lang="en-GB" dirty="0"/>
              <a:t>Can be supported by the yoke, through the vacuum vessel</a:t>
            </a:r>
          </a:p>
          <a:p>
            <a:pPr lvl="1"/>
            <a:r>
              <a:rPr lang="en-GB" dirty="0"/>
              <a:t>Multiple columns needed to prevent bending, because the stack of former plates is rather flexible unless they are bonded together</a:t>
            </a:r>
          </a:p>
          <a:p>
            <a:pPr lvl="1"/>
            <a:r>
              <a:rPr lang="en-GB" dirty="0"/>
              <a:t>Heat load to 20 K in the ~10 W order of magnitude if columns in GFRE (10x more if in stainless steel)</a:t>
            </a:r>
          </a:p>
          <a:p>
            <a:r>
              <a:rPr lang="en-GB" dirty="0"/>
              <a:t>Forces in the coil plane may be sustained in the coil structure itself </a:t>
            </a:r>
          </a:p>
          <a:p>
            <a:pPr lvl="1"/>
            <a:r>
              <a:rPr lang="en-GB" dirty="0"/>
              <a:t>Add material to the former plates to reach the acceptable displacement</a:t>
            </a:r>
          </a:p>
          <a:p>
            <a:pPr lvl="1"/>
            <a:r>
              <a:rPr lang="en-GB" dirty="0"/>
              <a:t>Friction and wear at the columns must be taken into account</a:t>
            </a:r>
          </a:p>
          <a:p>
            <a:r>
              <a:rPr lang="en-GB" dirty="0"/>
              <a:t>Other loads</a:t>
            </a:r>
          </a:p>
          <a:p>
            <a:pPr lvl="1"/>
            <a:r>
              <a:rPr lang="en-GB" dirty="0"/>
              <a:t>Weight; </a:t>
            </a:r>
            <a:r>
              <a:rPr lang="en-GB" dirty="0" err="1"/>
              <a:t>transport&amp;handling</a:t>
            </a:r>
            <a:r>
              <a:rPr lang="en-GB" dirty="0"/>
              <a:t> accelerations; unbalanced electromagnetic forces due to misalignment…</a:t>
            </a:r>
          </a:p>
          <a:p>
            <a:pPr lvl="1"/>
            <a:r>
              <a:rPr lang="en-GB" dirty="0"/>
              <a:t>Tie-rod suspensions or columns might possible solutions depending on force magnitude and direction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626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chemeClr val="tx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933</Words>
  <Application>Microsoft Office PowerPoint</Application>
  <PresentationFormat>Widescreen</PresentationFormat>
  <Paragraphs>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Office Theme</vt:lpstr>
      <vt:lpstr>SHiP magnet team meeting: A few thoughts and numbers on how to support the coils given the expected Lorentz forces</vt:lpstr>
      <vt:lpstr>Lorentz forces perpendicular to the coil plane </vt:lpstr>
      <vt:lpstr>Column supports</vt:lpstr>
      <vt:lpstr>Common materials for cold supports</vt:lpstr>
      <vt:lpstr>Heat load through the columns  (order of magnitude)</vt:lpstr>
      <vt:lpstr>In-plane Lorentz forces</vt:lpstr>
      <vt:lpstr>In-plane Lorentz forces</vt:lpstr>
      <vt:lpstr>Example with coil structure modelled with beams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Delio Duarte Ramos</dc:creator>
  <cp:lastModifiedBy>Delio Duarte Ramos</cp:lastModifiedBy>
  <cp:revision>13</cp:revision>
  <dcterms:created xsi:type="dcterms:W3CDTF">2024-05-15T06:41:02Z</dcterms:created>
  <dcterms:modified xsi:type="dcterms:W3CDTF">2024-05-17T08:23:21Z</dcterms:modified>
</cp:coreProperties>
</file>